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6" r:id="rId15"/>
    <p:sldId id="274" r:id="rId16"/>
    <p:sldId id="277" r:id="rId17"/>
    <p:sldId id="278" r:id="rId18"/>
    <p:sldId id="279" r:id="rId19"/>
    <p:sldId id="280" r:id="rId20"/>
    <p:sldId id="281" r:id="rId21"/>
    <p:sldId id="282" r:id="rId22"/>
    <p:sldId id="28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3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12EE8-20D0-A442-8809-C5583F7D3430}" type="datetimeFigureOut">
              <a:rPr lang="en-US" smtClean="0"/>
              <a:t>2/10/14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5450C-B476-8448-82DC-CD94EAAB5BD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5450C-B476-8448-82DC-CD94EAAB5BD0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5450C-B476-8448-82DC-CD94EAAB5BD0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5450C-B476-8448-82DC-CD94EAAB5BD0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5450C-B476-8448-82DC-CD94EAAB5BD0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FD3C8-E380-3F4B-AA1E-1ACC774430CA}" type="datetimeFigureOut">
              <a:rPr lang="en-US" smtClean="0"/>
              <a:t>2/10/14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5B780-F04A-4247-A47E-D1F3AAAD697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3557"/>
            <a:ext cx="7772400" cy="1470025"/>
          </a:xfrm>
        </p:spPr>
        <p:txBody>
          <a:bodyPr/>
          <a:lstStyle/>
          <a:p>
            <a:r>
              <a:rPr lang="en-US" dirty="0" smtClean="0"/>
              <a:t>Interference Alignment and Cancellation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9932"/>
            <a:ext cx="6400800" cy="1752600"/>
          </a:xfrm>
        </p:spPr>
        <p:txBody>
          <a:bodyPr/>
          <a:lstStyle/>
          <a:p>
            <a:r>
              <a:rPr lang="en-US" dirty="0" smtClean="0"/>
              <a:t>EE360 Presentation</a:t>
            </a:r>
          </a:p>
          <a:p>
            <a:r>
              <a:rPr lang="en-US" dirty="0" smtClean="0"/>
              <a:t>Omid Aryan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6126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i="1" dirty="0" err="1"/>
              <a:t>Shyamnath</a:t>
            </a:r>
            <a:r>
              <a:rPr lang="en-US" sz="2400" i="1" dirty="0"/>
              <a:t> </a:t>
            </a:r>
            <a:r>
              <a:rPr lang="en-US" sz="2400" i="1" dirty="0" err="1"/>
              <a:t>Gollakota</a:t>
            </a:r>
            <a:r>
              <a:rPr lang="en-US" sz="2400" i="1" dirty="0"/>
              <a:t>, Samuel David </a:t>
            </a:r>
            <a:r>
              <a:rPr lang="en-US" sz="2400" i="1" dirty="0" err="1"/>
              <a:t>Perli</a:t>
            </a:r>
            <a:r>
              <a:rPr lang="en-US" sz="2400" i="1" dirty="0"/>
              <a:t> and Dina </a:t>
            </a:r>
            <a:r>
              <a:rPr lang="en-US" sz="2400" i="1" dirty="0" err="1"/>
              <a:t>Katabi</a:t>
            </a:r>
            <a:r>
              <a:rPr lang="en-US" sz="2400" i="1" dirty="0" smtClean="0"/>
              <a:t> </a:t>
            </a:r>
          </a:p>
          <a:p>
            <a:pPr algn="ctr"/>
            <a:r>
              <a:rPr lang="en-US" sz="2400" i="1" dirty="0" smtClean="0"/>
              <a:t>MIT CSAIL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MIMO Background</a:t>
            </a:r>
            <a:endParaRPr lang="en-US" dirty="0"/>
          </a:p>
        </p:txBody>
      </p:sp>
      <p:pic>
        <p:nvPicPr>
          <p:cNvPr id="4" name="Content Placeholder 3" descr="Screen Shot 2014-02-10 at 6.56.00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5987" r="-5987"/>
          <a:stretch>
            <a:fillRect/>
          </a:stretch>
        </p:blipFill>
        <p:spPr>
          <a:xfrm>
            <a:off x="319150" y="2608038"/>
            <a:ext cx="5223746" cy="2872859"/>
          </a:xfrm>
        </p:spPr>
      </p:pic>
      <p:pic>
        <p:nvPicPr>
          <p:cNvPr id="5" name="Picture 4" descr="Screen Shot 2014-02-10 at 6.59.2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56" y="2400937"/>
            <a:ext cx="1798257" cy="258773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5542896" y="5239524"/>
            <a:ext cx="3158711" cy="953274"/>
            <a:chOff x="5542896" y="5239524"/>
            <a:chExt cx="3158711" cy="953274"/>
          </a:xfrm>
        </p:grpSpPr>
        <p:pic>
          <p:nvPicPr>
            <p:cNvPr id="12" name="Picture 11" descr="Screen Shot 2014-02-10 at 10.41.02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42896" y="5239524"/>
              <a:ext cx="2834570" cy="95327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204632" y="5708331"/>
              <a:ext cx="496975" cy="484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MIMO Background</a:t>
            </a:r>
            <a:endParaRPr lang="en-US" dirty="0"/>
          </a:p>
        </p:txBody>
      </p:sp>
      <p:pic>
        <p:nvPicPr>
          <p:cNvPr id="4" name="Content Placeholder 3" descr="Screen Shot 2014-02-10 at 6.56.00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5987" r="-5987"/>
          <a:stretch>
            <a:fillRect/>
          </a:stretch>
        </p:blipFill>
        <p:spPr>
          <a:xfrm>
            <a:off x="319150" y="2608038"/>
            <a:ext cx="5223746" cy="2872859"/>
          </a:xfrm>
        </p:spPr>
      </p:pic>
      <p:pic>
        <p:nvPicPr>
          <p:cNvPr id="5" name="Picture 4" descr="Screen Shot 2014-02-10 at 6.59.2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56" y="2400937"/>
            <a:ext cx="1798257" cy="2587735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rot="5400000">
            <a:off x="6772227" y="3088212"/>
            <a:ext cx="2043089" cy="1539577"/>
          </a:xfrm>
          <a:prstGeom prst="line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 flipV="1">
            <a:off x="6236177" y="2885611"/>
            <a:ext cx="2393349" cy="125430"/>
          </a:xfrm>
          <a:prstGeom prst="line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543508" y="2885611"/>
            <a:ext cx="2006247" cy="1090441"/>
          </a:xfrm>
          <a:prstGeom prst="straightConnector1">
            <a:avLst/>
          </a:prstGeom>
          <a:ln w="349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5542896" y="5239524"/>
            <a:ext cx="3158711" cy="953274"/>
            <a:chOff x="5542896" y="5239524"/>
            <a:chExt cx="3158711" cy="953274"/>
          </a:xfrm>
        </p:grpSpPr>
        <p:pic>
          <p:nvPicPr>
            <p:cNvPr id="13" name="Picture 12" descr="Screen Shot 2014-02-10 at 10.41.02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42896" y="5239524"/>
              <a:ext cx="2834570" cy="953274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8204632" y="5708331"/>
              <a:ext cx="496975" cy="484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MIMO Background</a:t>
            </a:r>
            <a:endParaRPr lang="en-US" dirty="0"/>
          </a:p>
        </p:txBody>
      </p:sp>
      <p:pic>
        <p:nvPicPr>
          <p:cNvPr id="4" name="Content Placeholder 3" descr="Screen Shot 2014-02-10 at 6.56.00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5987" r="-5987"/>
          <a:stretch>
            <a:fillRect/>
          </a:stretch>
        </p:blipFill>
        <p:spPr>
          <a:xfrm>
            <a:off x="319150" y="2608038"/>
            <a:ext cx="5223746" cy="2872859"/>
          </a:xfrm>
        </p:spPr>
      </p:pic>
      <p:pic>
        <p:nvPicPr>
          <p:cNvPr id="5" name="Picture 4" descr="Screen Shot 2014-02-10 at 6.59.28 PM.png"/>
          <p:cNvPicPr>
            <a:picLocks noChangeAspect="1"/>
          </p:cNvPicPr>
          <p:nvPr/>
        </p:nvPicPr>
        <p:blipFill>
          <a:blip r:embed="rId3">
            <a:lum bright="50000"/>
          </a:blip>
          <a:stretch>
            <a:fillRect/>
          </a:stretch>
        </p:blipFill>
        <p:spPr>
          <a:xfrm>
            <a:off x="6180956" y="2400937"/>
            <a:ext cx="1798257" cy="2587735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rot="5400000">
            <a:off x="6772227" y="3088212"/>
            <a:ext cx="2043089" cy="1539577"/>
          </a:xfrm>
          <a:prstGeom prst="line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 flipV="1">
            <a:off x="6236177" y="2885611"/>
            <a:ext cx="2393349" cy="125430"/>
          </a:xfrm>
          <a:prstGeom prst="line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543508" y="2885611"/>
            <a:ext cx="2006247" cy="1090441"/>
          </a:xfrm>
          <a:prstGeom prst="straightConnector1">
            <a:avLst/>
          </a:prstGeom>
          <a:ln w="349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5668116" y="3114373"/>
            <a:ext cx="1621552" cy="74193"/>
          </a:xfrm>
          <a:prstGeom prst="line">
            <a:avLst/>
          </a:prstGeom>
          <a:ln w="19050" cap="flat" cmpd="sng" algn="ctr">
            <a:solidFill>
              <a:schemeClr val="accent1">
                <a:shade val="95000"/>
                <a:satMod val="10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3320000" flipH="1">
            <a:off x="6326346" y="4487418"/>
            <a:ext cx="1621552" cy="74193"/>
          </a:xfrm>
          <a:prstGeom prst="line">
            <a:avLst/>
          </a:prstGeom>
          <a:ln w="19050" cap="flat" cmpd="sng" algn="ctr">
            <a:solidFill>
              <a:schemeClr val="accent1">
                <a:shade val="95000"/>
                <a:satMod val="10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6018892" y="3465138"/>
            <a:ext cx="951737" cy="43545"/>
          </a:xfrm>
          <a:prstGeom prst="line">
            <a:avLst/>
          </a:prstGeom>
          <a:ln w="349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524125" y="4010102"/>
            <a:ext cx="690628" cy="566890"/>
          </a:xfrm>
          <a:prstGeom prst="line">
            <a:avLst/>
          </a:prstGeom>
          <a:ln w="349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839459" y="2969623"/>
            <a:ext cx="6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P1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7313" y="4459298"/>
            <a:ext cx="6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P2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43508" y="1744133"/>
            <a:ext cx="1882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1"/>
                </a:solidFill>
              </a:rPr>
              <a:t>Decoding Vector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89398" y="5413165"/>
            <a:ext cx="1882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1"/>
                </a:solidFill>
              </a:rPr>
              <a:t>Decoding Vector</a:t>
            </a:r>
            <a:endParaRPr lang="en-US" sz="1600" dirty="0">
              <a:solidFill>
                <a:schemeClr val="accent1"/>
              </a:solidFill>
            </a:endParaRPr>
          </a:p>
        </p:txBody>
      </p:sp>
      <p:cxnSp>
        <p:nvCxnSpPr>
          <p:cNvPr id="27" name="Curved Connector 26"/>
          <p:cNvCxnSpPr/>
          <p:nvPr/>
        </p:nvCxnSpPr>
        <p:spPr>
          <a:xfrm rot="10800000" flipV="1">
            <a:off x="6529704" y="2082687"/>
            <a:ext cx="937897" cy="25800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5" idx="0"/>
          </p:cNvCxnSpPr>
          <p:nvPr/>
        </p:nvCxnSpPr>
        <p:spPr>
          <a:xfrm rot="5400000" flipH="1" flipV="1">
            <a:off x="7175360" y="4976454"/>
            <a:ext cx="492225" cy="38119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pic>
        <p:nvPicPr>
          <p:cNvPr id="5" name="Content Placeholder 4" descr="Screen Shot 2014-02-10 at 8.01.24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10494" r="-110494"/>
          <a:stretch>
            <a:fillRect/>
          </a:stretch>
        </p:blipFill>
        <p:spPr>
          <a:xfrm>
            <a:off x="2223406" y="1448327"/>
            <a:ext cx="2373617" cy="1305399"/>
          </a:xfrm>
        </p:spPr>
      </p:pic>
      <p:pic>
        <p:nvPicPr>
          <p:cNvPr id="6" name="Content Placeholder 4" descr="Screen Shot 2014-02-10 at 8.01.24 PM.png"/>
          <p:cNvPicPr>
            <a:picLocks noChangeAspect="1"/>
          </p:cNvPicPr>
          <p:nvPr/>
        </p:nvPicPr>
        <p:blipFill>
          <a:blip r:embed="rId2"/>
          <a:srcRect l="-110494" r="-110494"/>
          <a:stretch>
            <a:fillRect/>
          </a:stretch>
        </p:blipFill>
        <p:spPr>
          <a:xfrm flipH="1">
            <a:off x="4530182" y="1448327"/>
            <a:ext cx="2373617" cy="130539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023205" y="3299557"/>
            <a:ext cx="7301136" cy="1588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4" descr="Screen Shot 2014-02-10 at 8.01.24 PM.png"/>
          <p:cNvPicPr>
            <a:picLocks noChangeAspect="1"/>
          </p:cNvPicPr>
          <p:nvPr/>
        </p:nvPicPr>
        <p:blipFill>
          <a:blip r:embed="rId2"/>
          <a:srcRect l="-110494" r="-110494"/>
          <a:stretch>
            <a:fillRect/>
          </a:stretch>
        </p:blipFill>
        <p:spPr>
          <a:xfrm>
            <a:off x="2223406" y="3740616"/>
            <a:ext cx="2373617" cy="1305399"/>
          </a:xfrm>
          <a:prstGeom prst="rect">
            <a:avLst/>
          </a:prstGeom>
        </p:spPr>
      </p:pic>
      <p:pic>
        <p:nvPicPr>
          <p:cNvPr id="10" name="Content Placeholder 4" descr="Screen Shot 2014-02-10 at 8.01.24 PM.png"/>
          <p:cNvPicPr>
            <a:picLocks noChangeAspect="1"/>
          </p:cNvPicPr>
          <p:nvPr/>
        </p:nvPicPr>
        <p:blipFill>
          <a:blip r:embed="rId2"/>
          <a:srcRect l="-110494" r="-110494"/>
          <a:stretch>
            <a:fillRect/>
          </a:stretch>
        </p:blipFill>
        <p:spPr>
          <a:xfrm flipH="1">
            <a:off x="4530182" y="3740616"/>
            <a:ext cx="2373617" cy="13053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31638" y="2657084"/>
            <a:ext cx="1019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73053" y="4990791"/>
            <a:ext cx="1019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06965" y="2657084"/>
            <a:ext cx="75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34575" y="4976985"/>
            <a:ext cx="75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 2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4048" y="1905179"/>
            <a:ext cx="1589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>
                  <a:solidFill>
                    <a:srgbClr val="4F81BD"/>
                  </a:solidFill>
                </a:ln>
              </a:rPr>
              <a:t>Room 1</a:t>
            </a:r>
            <a:endParaRPr lang="en-US" sz="2400" dirty="0">
              <a:ln>
                <a:solidFill>
                  <a:srgbClr val="4F81BD"/>
                </a:solidFill>
              </a:ln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4048" y="4163244"/>
            <a:ext cx="1589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>
                  <a:solidFill>
                    <a:srgbClr val="4F81BD"/>
                  </a:solidFill>
                </a:ln>
              </a:rPr>
              <a:t>Room 2</a:t>
            </a:r>
            <a:endParaRPr lang="en-US" sz="2400" dirty="0">
              <a:ln>
                <a:solidFill>
                  <a:srgbClr val="4F81BD"/>
                </a:solidFill>
              </a:ln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892974" y="2084654"/>
            <a:ext cx="1311462" cy="1588"/>
          </a:xfrm>
          <a:prstGeom prst="straightConnector1">
            <a:avLst/>
          </a:prstGeom>
          <a:ln w="25400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92974" y="4362601"/>
            <a:ext cx="1311462" cy="1588"/>
          </a:xfrm>
          <a:prstGeom prst="straightConnector1">
            <a:avLst/>
          </a:prstGeom>
          <a:ln w="25400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3948194" y="2169076"/>
            <a:ext cx="1256242" cy="2077004"/>
            <a:chOff x="3948194" y="2804152"/>
            <a:chExt cx="1256242" cy="2077004"/>
          </a:xfrm>
        </p:grpSpPr>
        <p:cxnSp>
          <p:nvCxnSpPr>
            <p:cNvPr id="20" name="Straight Arrow Connector 19"/>
            <p:cNvCxnSpPr/>
            <p:nvPr/>
          </p:nvCxnSpPr>
          <p:spPr>
            <a:xfrm rot="16200000" flipH="1">
              <a:off x="3489103" y="3263244"/>
              <a:ext cx="2077003" cy="1158820"/>
            </a:xfrm>
            <a:prstGeom prst="straightConnector1">
              <a:avLst/>
            </a:prstGeom>
            <a:ln w="19050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3537813" y="3214533"/>
              <a:ext cx="2077004" cy="1256242"/>
            </a:xfrm>
            <a:prstGeom prst="straightConnector1">
              <a:avLst/>
            </a:prstGeom>
            <a:ln w="19050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3264853" y="5342811"/>
            <a:ext cx="2664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</a:rPr>
              <a:t>2 Packets/Time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25098" y="5840097"/>
            <a:ext cx="3638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Can we do better?</a:t>
            </a:r>
            <a:endParaRPr lang="en-US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Interference Alignment and Cancellation (IAC)</a:t>
            </a:r>
            <a:endParaRPr lang="en-US" dirty="0"/>
          </a:p>
        </p:txBody>
      </p:sp>
      <p:pic>
        <p:nvPicPr>
          <p:cNvPr id="4" name="Content Placeholder 3" descr="Screen Shot 2014-02-10 at 7.53.34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39383" r="-39383"/>
          <a:stretch>
            <a:fillRect/>
          </a:stretch>
        </p:blipFill>
        <p:spPr>
          <a:xfrm>
            <a:off x="-53585" y="1807275"/>
            <a:ext cx="5700705" cy="3135168"/>
          </a:xfrm>
        </p:spPr>
      </p:pic>
      <p:sp>
        <p:nvSpPr>
          <p:cNvPr id="5" name="Rectangle 4"/>
          <p:cNvSpPr/>
          <p:nvPr/>
        </p:nvSpPr>
        <p:spPr>
          <a:xfrm>
            <a:off x="4058635" y="1807275"/>
            <a:ext cx="496975" cy="4844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389604" y="1725710"/>
            <a:ext cx="2346296" cy="3258151"/>
            <a:chOff x="5389604" y="1725710"/>
            <a:chExt cx="2346296" cy="3258151"/>
          </a:xfrm>
        </p:grpSpPr>
        <p:grpSp>
          <p:nvGrpSpPr>
            <p:cNvPr id="8" name="Group 7"/>
            <p:cNvGrpSpPr/>
            <p:nvPr/>
          </p:nvGrpSpPr>
          <p:grpSpPr>
            <a:xfrm>
              <a:off x="5389604" y="1725710"/>
              <a:ext cx="2134816" cy="3258151"/>
              <a:chOff x="5389604" y="2277950"/>
              <a:chExt cx="2134816" cy="3258151"/>
            </a:xfrm>
          </p:grpSpPr>
          <p:pic>
            <p:nvPicPr>
              <p:cNvPr id="6" name="Picture 5" descr="Screen Shot 2014-02-10 at 7.54.09 PM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9067" y="2277950"/>
                <a:ext cx="1955353" cy="3214279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5389604" y="5051634"/>
                <a:ext cx="496975" cy="484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" name="Picture 9" descr="Screen Shot 2014-02-10 at 8.41.45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98387" y="1886982"/>
              <a:ext cx="266700" cy="266700"/>
            </a:xfrm>
            <a:prstGeom prst="rect">
              <a:avLst/>
            </a:prstGeom>
          </p:spPr>
        </p:pic>
        <p:pic>
          <p:nvPicPr>
            <p:cNvPr id="11" name="Picture 10" descr="Screen Shot 2014-02-10 at 8.41.45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1747" y="3544209"/>
              <a:ext cx="266700" cy="266700"/>
            </a:xfrm>
            <a:prstGeom prst="rect">
              <a:avLst/>
            </a:prstGeom>
          </p:spPr>
        </p:pic>
        <p:pic>
          <p:nvPicPr>
            <p:cNvPr id="12" name="Picture 11" descr="Screen Shot 2014-02-10 at 8.41.53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49655" y="2023936"/>
              <a:ext cx="266700" cy="254000"/>
            </a:xfrm>
            <a:prstGeom prst="rect">
              <a:avLst/>
            </a:prstGeom>
          </p:spPr>
        </p:pic>
        <p:pic>
          <p:nvPicPr>
            <p:cNvPr id="13" name="Picture 12" descr="Screen Shot 2014-02-10 at 8.41.53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69200" y="3838521"/>
              <a:ext cx="266700" cy="254000"/>
            </a:xfrm>
            <a:prstGeom prst="rect">
              <a:avLst/>
            </a:prstGeom>
          </p:spPr>
        </p:pic>
        <p:pic>
          <p:nvPicPr>
            <p:cNvPr id="15" name="Picture 14" descr="Screen Shot 2014-02-10 at 8.45.30 PM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88163" y="4536511"/>
              <a:ext cx="271653" cy="254127"/>
            </a:xfrm>
            <a:prstGeom prst="rect">
              <a:avLst/>
            </a:prstGeom>
          </p:spPr>
        </p:pic>
        <p:pic>
          <p:nvPicPr>
            <p:cNvPr id="16" name="Picture 15" descr="Screen Shot 2014-02-10 at 8.45.30 PM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60832" y="2758565"/>
              <a:ext cx="271653" cy="254127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704042" y="5273792"/>
            <a:ext cx="74443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IAC exploits two properties of MIMO </a:t>
            </a:r>
            <a:r>
              <a:rPr lang="en-US" dirty="0" smtClean="0"/>
              <a:t>LANs: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i="1" dirty="0"/>
              <a:t>MIMO transmitters can control the alignment of their signals at a </a:t>
            </a:r>
            <a:r>
              <a:rPr lang="en-US" b="1" i="1" dirty="0" smtClean="0"/>
              <a:t>receiver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i="1" dirty="0" err="1"/>
              <a:t>APs</a:t>
            </a:r>
            <a:r>
              <a:rPr lang="en-US" b="1" i="1" dirty="0"/>
              <a:t> are typically connected to a backend Ethernet</a:t>
            </a:r>
            <a:r>
              <a:rPr lang="en-US" b="1" i="1" dirty="0" smtClean="0"/>
              <a:t> </a:t>
            </a:r>
            <a:r>
              <a:rPr lang="en-US" i="1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IAC - Uplink </a:t>
            </a:r>
            <a:endParaRPr lang="en-US" dirty="0"/>
          </a:p>
        </p:txBody>
      </p:sp>
      <p:pic>
        <p:nvPicPr>
          <p:cNvPr id="5" name="Picture 4" descr="Screen Shot 2014-02-10 at 8.31.1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65" y="1459033"/>
            <a:ext cx="3885770" cy="2889754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5972623" y="1405328"/>
            <a:ext cx="1818792" cy="2902041"/>
            <a:chOff x="4785393" y="1916150"/>
            <a:chExt cx="1818792" cy="2902041"/>
          </a:xfrm>
        </p:grpSpPr>
        <p:pic>
          <p:nvPicPr>
            <p:cNvPr id="6" name="Picture 5" descr="Screen Shot 2014-02-10 at 8.31.29 P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5393" y="1916150"/>
              <a:ext cx="1627694" cy="2888239"/>
            </a:xfrm>
            <a:prstGeom prst="rect">
              <a:avLst/>
            </a:prstGeom>
          </p:spPr>
        </p:pic>
        <p:pic>
          <p:nvPicPr>
            <p:cNvPr id="7" name="Picture 6" descr="Screen Shot 2014-02-10 at 8.41.45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3262" y="2135490"/>
              <a:ext cx="266700" cy="266700"/>
            </a:xfrm>
            <a:prstGeom prst="rect">
              <a:avLst/>
            </a:prstGeom>
          </p:spPr>
        </p:pic>
        <p:pic>
          <p:nvPicPr>
            <p:cNvPr id="8" name="Picture 7" descr="Screen Shot 2014-02-10 at 8.41.53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39111" y="2838477"/>
              <a:ext cx="266700" cy="254000"/>
            </a:xfrm>
            <a:prstGeom prst="rect">
              <a:avLst/>
            </a:prstGeom>
          </p:spPr>
        </p:pic>
        <p:pic>
          <p:nvPicPr>
            <p:cNvPr id="10" name="Picture 9" descr="Screen Shot 2014-02-10 at 8.45.30 PM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32532" y="3020879"/>
              <a:ext cx="271653" cy="254127"/>
            </a:xfrm>
            <a:prstGeom prst="rect">
              <a:avLst/>
            </a:prstGeom>
          </p:spPr>
        </p:pic>
        <p:pic>
          <p:nvPicPr>
            <p:cNvPr id="11" name="Picture 10" descr="Screen Shot 2014-02-10 at 8.41.53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8586" y="3474087"/>
              <a:ext cx="266700" cy="254000"/>
            </a:xfrm>
            <a:prstGeom prst="rect">
              <a:avLst/>
            </a:prstGeom>
          </p:spPr>
        </p:pic>
        <p:pic>
          <p:nvPicPr>
            <p:cNvPr id="12" name="Picture 11" descr="Screen Shot 2014-02-10 at 8.41.45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9875" y="3810923"/>
              <a:ext cx="266700" cy="266700"/>
            </a:xfrm>
            <a:prstGeom prst="rect">
              <a:avLst/>
            </a:prstGeom>
          </p:spPr>
        </p:pic>
        <p:pic>
          <p:nvPicPr>
            <p:cNvPr id="13" name="Picture 12" descr="Screen Shot 2014-02-10 at 8.45.30 PM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48954" y="4564064"/>
              <a:ext cx="271653" cy="254127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334731" y="1948179"/>
            <a:ext cx="374320" cy="1634810"/>
            <a:chOff x="4141461" y="2983629"/>
            <a:chExt cx="374320" cy="1634810"/>
          </a:xfrm>
        </p:grpSpPr>
        <p:cxnSp>
          <p:nvCxnSpPr>
            <p:cNvPr id="19" name="Straight Connector 18"/>
            <p:cNvCxnSpPr/>
            <p:nvPr/>
          </p:nvCxnSpPr>
          <p:spPr>
            <a:xfrm rot="5400000">
              <a:off x="3705278" y="3792544"/>
              <a:ext cx="1619418" cy="1588"/>
            </a:xfrm>
            <a:prstGeom prst="line">
              <a:avLst/>
            </a:prstGeom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>
              <a:off x="4141462" y="2983630"/>
              <a:ext cx="371937" cy="1588"/>
            </a:xfrm>
            <a:prstGeom prst="line">
              <a:avLst/>
            </a:prstGeom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>
              <a:off x="4141461" y="4616851"/>
              <a:ext cx="371937" cy="1588"/>
            </a:xfrm>
            <a:prstGeom prst="line">
              <a:avLst/>
            </a:prstGeom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</p:grpSp>
      <p:sp>
        <p:nvSpPr>
          <p:cNvPr id="27" name="TextBox 26"/>
          <p:cNvSpPr txBox="1"/>
          <p:nvPr/>
        </p:nvSpPr>
        <p:spPr>
          <a:xfrm rot="5400000">
            <a:off x="4279512" y="2557094"/>
            <a:ext cx="1131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8000"/>
                </a:solidFill>
              </a:rPr>
              <a:t>Ethernet</a:t>
            </a:r>
            <a:endParaRPr lang="en-US" sz="1600" b="1" dirty="0">
              <a:solidFill>
                <a:srgbClr val="008000"/>
              </a:solidFill>
            </a:endParaRPr>
          </a:p>
        </p:txBody>
      </p:sp>
      <p:pic>
        <p:nvPicPr>
          <p:cNvPr id="30" name="Picture 29" descr="Screen Shot 2014-02-10 at 10.45.33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9186" y="4654627"/>
            <a:ext cx="1413564" cy="32582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04042" y="4611116"/>
            <a:ext cx="7444363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700" dirty="0" smtClean="0"/>
              <a:t>Choose the encoding vectors v1, v2, and v3 such that                              (</a:t>
            </a:r>
            <a:r>
              <a:rPr lang="en-US" sz="1700" i="1" dirty="0" smtClean="0"/>
              <a:t>interference alignment</a:t>
            </a:r>
            <a:r>
              <a:rPr lang="en-US" sz="17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 smtClean="0"/>
              <a:t>AP1 can now decode p1 by projecting the vector corresponding to p1 on the direction orthogonal to the aligned vectors corresponding to p2 and p3.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 smtClean="0"/>
              <a:t>AP1 sends the decoded p1 symbol to AP2.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 smtClean="0"/>
              <a:t>AP2 can now subtract the vector corresponding to p1 (</a:t>
            </a:r>
            <a:r>
              <a:rPr lang="en-US" sz="1700" i="1" dirty="0" smtClean="0"/>
              <a:t>interference cancellation</a:t>
            </a:r>
            <a:r>
              <a:rPr lang="en-US" sz="1700" dirty="0" smtClean="0"/>
              <a:t>) and decode the symbols p2 and p3.</a:t>
            </a:r>
            <a:endParaRPr lang="en-US" sz="1700" dirty="0"/>
          </a:p>
        </p:txBody>
      </p:sp>
      <p:sp>
        <p:nvSpPr>
          <p:cNvPr id="36" name="TextBox 35"/>
          <p:cNvSpPr txBox="1"/>
          <p:nvPr/>
        </p:nvSpPr>
        <p:spPr>
          <a:xfrm>
            <a:off x="1898817" y="4237584"/>
            <a:ext cx="2664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3 Packets/Time</a:t>
            </a:r>
            <a:endParaRPr lang="en-US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IAC - Uplink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Can we achieve more packets/time with M=2?</a:t>
            </a:r>
            <a:endParaRPr lang="en-US" sz="2400" dirty="0"/>
          </a:p>
        </p:txBody>
      </p:sp>
      <p:pic>
        <p:nvPicPr>
          <p:cNvPr id="4" name="Picture 3" descr="Screen Shot 2014-02-10 at 10.49.3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02312"/>
            <a:ext cx="2967786" cy="3444609"/>
          </a:xfrm>
          <a:prstGeom prst="rect">
            <a:avLst/>
          </a:prstGeom>
        </p:spPr>
      </p:pic>
      <p:pic>
        <p:nvPicPr>
          <p:cNvPr id="5" name="Picture 4" descr="Screen Shot 2014-02-10 at 10.49.4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5938" y="2308275"/>
            <a:ext cx="1466080" cy="3228066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5872302" y="3557806"/>
            <a:ext cx="3007763" cy="1065344"/>
            <a:chOff x="5872302" y="3557806"/>
            <a:chExt cx="3007763" cy="1065344"/>
          </a:xfrm>
        </p:grpSpPr>
        <p:pic>
          <p:nvPicPr>
            <p:cNvPr id="6" name="Picture 5" descr="Screen Shot 2014-02-10 at 10.54.48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72302" y="3557806"/>
              <a:ext cx="2967751" cy="836917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8757460" y="4138683"/>
              <a:ext cx="122605" cy="484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64853" y="5991693"/>
            <a:ext cx="2664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4 Packets/Time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2835" y="1572588"/>
            <a:ext cx="1159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4F81BD"/>
                </a:solidFill>
              </a:rPr>
              <a:t>Yes!</a:t>
            </a:r>
            <a:endParaRPr lang="en-US" sz="2800" b="1" i="1" dirty="0">
              <a:solidFill>
                <a:srgbClr val="4F81BD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2489450" y="3928064"/>
            <a:ext cx="2345487" cy="9185"/>
          </a:xfrm>
          <a:prstGeom prst="line">
            <a:avLst/>
          </a:prstGeom>
          <a:ln w="444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cxnSp>
        <p:nvCxnSpPr>
          <p:cNvPr id="17" name="Straight Connector 16"/>
          <p:cNvCxnSpPr/>
          <p:nvPr/>
        </p:nvCxnSpPr>
        <p:spPr>
          <a:xfrm rot="10800000">
            <a:off x="3292464" y="2759914"/>
            <a:ext cx="371937" cy="1588"/>
          </a:xfrm>
          <a:prstGeom prst="line">
            <a:avLst/>
          </a:prstGeom>
          <a:ln w="444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3292463" y="5083435"/>
            <a:ext cx="371937" cy="1588"/>
          </a:xfrm>
          <a:prstGeom prst="line">
            <a:avLst/>
          </a:prstGeom>
          <a:ln w="444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sp>
        <p:nvSpPr>
          <p:cNvPr id="19" name="TextBox 18"/>
          <p:cNvSpPr txBox="1"/>
          <p:nvPr/>
        </p:nvSpPr>
        <p:spPr>
          <a:xfrm rot="5400000">
            <a:off x="3237244" y="3769202"/>
            <a:ext cx="1131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8000"/>
                </a:solidFill>
              </a:rPr>
              <a:t>Ethernet</a:t>
            </a:r>
            <a:endParaRPr lang="en-US" sz="1600" b="1" dirty="0">
              <a:solidFill>
                <a:srgbClr val="0080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10800000">
            <a:off x="3285664" y="3934635"/>
            <a:ext cx="371937" cy="1588"/>
          </a:xfrm>
          <a:prstGeom prst="line">
            <a:avLst/>
          </a:prstGeom>
          <a:ln w="444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IAC - Downlink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756812" y="1838880"/>
            <a:ext cx="2899098" cy="3421107"/>
            <a:chOff x="2342662" y="1838880"/>
            <a:chExt cx="2899098" cy="3421107"/>
          </a:xfrm>
        </p:grpSpPr>
        <p:pic>
          <p:nvPicPr>
            <p:cNvPr id="6" name="Picture 5" descr="Screen Shot 2014-02-10 at 11.06.35 P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7785" y="1838880"/>
              <a:ext cx="2553975" cy="3421107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342662" y="3408741"/>
              <a:ext cx="496975" cy="484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54180" y="1684301"/>
            <a:ext cx="1540777" cy="3575687"/>
            <a:chOff x="457200" y="1684301"/>
            <a:chExt cx="1540777" cy="3575687"/>
          </a:xfrm>
        </p:grpSpPr>
        <p:pic>
          <p:nvPicPr>
            <p:cNvPr id="7" name="Picture 6" descr="Screen Shot 2014-02-10 at 11.06.54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" y="1684301"/>
              <a:ext cx="1522322" cy="3575686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813865" y="5080510"/>
              <a:ext cx="184112" cy="179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591573" y="2558154"/>
            <a:ext cx="2233277" cy="1899324"/>
            <a:chOff x="6453523" y="2558154"/>
            <a:chExt cx="2233277" cy="1899324"/>
          </a:xfrm>
        </p:grpSpPr>
        <p:pic>
          <p:nvPicPr>
            <p:cNvPr id="12" name="Picture 11" descr="Screen Shot 2014-02-10 at 11.12.50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53523" y="2558154"/>
              <a:ext cx="2233277" cy="170117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522775" y="3973011"/>
              <a:ext cx="122605" cy="484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264853" y="5991693"/>
            <a:ext cx="2664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3 Packets/Time</a:t>
            </a:r>
            <a:endParaRPr lang="en-US" sz="2000" dirty="0">
              <a:solidFill>
                <a:schemeClr val="accent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614812" y="2303049"/>
            <a:ext cx="686856" cy="2345487"/>
            <a:chOff x="5766667" y="2303049"/>
            <a:chExt cx="686856" cy="2345487"/>
          </a:xfrm>
        </p:grpSpPr>
        <p:cxnSp>
          <p:nvCxnSpPr>
            <p:cNvPr id="16" name="Straight Connector 15"/>
            <p:cNvCxnSpPr/>
            <p:nvPr/>
          </p:nvCxnSpPr>
          <p:spPr>
            <a:xfrm rot="5400000">
              <a:off x="4970453" y="3471200"/>
              <a:ext cx="2345487" cy="9185"/>
            </a:xfrm>
            <a:prstGeom prst="line">
              <a:avLst/>
            </a:prstGeom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5773467" y="2303050"/>
              <a:ext cx="371937" cy="1588"/>
            </a:xfrm>
            <a:prstGeom prst="line">
              <a:avLst/>
            </a:prstGeom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5773466" y="4626571"/>
              <a:ext cx="371937" cy="1588"/>
            </a:xfrm>
            <a:prstGeom prst="line">
              <a:avLst/>
            </a:prstGeom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sp>
          <p:nvSpPr>
            <p:cNvPr id="19" name="TextBox 18"/>
            <p:cNvSpPr txBox="1"/>
            <p:nvPr/>
          </p:nvSpPr>
          <p:spPr>
            <a:xfrm rot="5400000">
              <a:off x="5718247" y="3312338"/>
              <a:ext cx="1131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8000"/>
                  </a:solidFill>
                </a:rPr>
                <a:t>Ethernet</a:t>
              </a:r>
              <a:endParaRPr lang="en-US" sz="1600" b="1" dirty="0">
                <a:solidFill>
                  <a:srgbClr val="008000"/>
                </a:solidFill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10800000">
              <a:off x="5766667" y="3477771"/>
              <a:ext cx="371937" cy="1588"/>
            </a:xfrm>
            <a:prstGeom prst="line">
              <a:avLst/>
            </a:prstGeom>
            <a:ln w="444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Two Antennas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have M antennas per node, what is the maximum packets/time that can be delivered?</a:t>
            </a:r>
          </a:p>
          <a:p>
            <a:endParaRPr lang="en-US" dirty="0" smtClean="0"/>
          </a:p>
          <a:p>
            <a:r>
              <a:rPr lang="en-US" dirty="0" smtClean="0"/>
              <a:t>How many </a:t>
            </a:r>
            <a:r>
              <a:rPr lang="en-US" dirty="0" err="1" smtClean="0"/>
              <a:t>APs</a:t>
            </a:r>
            <a:r>
              <a:rPr lang="en-US" dirty="0" smtClean="0"/>
              <a:t> are needed for this system?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Lemmas</a:t>
            </a:r>
            <a:endParaRPr lang="en-US" dirty="0"/>
          </a:p>
        </p:txBody>
      </p:sp>
      <p:pic>
        <p:nvPicPr>
          <p:cNvPr id="6" name="Picture 5" descr="Screen Shot 2014-02-10 at 11.50.0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20" y="2047766"/>
            <a:ext cx="7634092" cy="1062941"/>
          </a:xfrm>
          <a:prstGeom prst="rect">
            <a:avLst/>
          </a:prstGeom>
        </p:spPr>
      </p:pic>
      <p:pic>
        <p:nvPicPr>
          <p:cNvPr id="7" name="Picture 6" descr="Screen Shot 2014-02-10 at 11.50.2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20" y="3682391"/>
            <a:ext cx="7634092" cy="691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Medium Access Control in IAC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5004507" cy="4525963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One AP is designated as the leader, which acts as a coordinator.</a:t>
            </a:r>
          </a:p>
          <a:p>
            <a:r>
              <a:rPr lang="en-US" sz="2000" dirty="0" smtClean="0"/>
              <a:t>Time is divided into: </a:t>
            </a:r>
            <a:r>
              <a:rPr lang="en-US" sz="2000" i="1" dirty="0"/>
              <a:t>Contention Free Period (CFP) </a:t>
            </a:r>
            <a:r>
              <a:rPr lang="en-US" sz="2000" dirty="0"/>
              <a:t>and </a:t>
            </a:r>
            <a:r>
              <a:rPr lang="en-US" sz="2000" i="1" dirty="0"/>
              <a:t>Contention Period (CP) </a:t>
            </a:r>
            <a:endParaRPr lang="en-US" sz="2000" i="1" dirty="0" smtClean="0"/>
          </a:p>
          <a:p>
            <a:r>
              <a:rPr lang="en-US" sz="2000" dirty="0" smtClean="0"/>
              <a:t>CFP is when the </a:t>
            </a:r>
            <a:r>
              <a:rPr lang="en-US" sz="2000" dirty="0" smtClean="0"/>
              <a:t>downlink and uplink transmissions occur, while CP allows the clients to contend to associate with </a:t>
            </a:r>
            <a:r>
              <a:rPr lang="en-US" sz="2000" dirty="0" err="1" smtClean="0"/>
              <a:t>APs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The leader AP runs a </a:t>
            </a:r>
            <a:r>
              <a:rPr lang="en-US" sz="2000" i="1" dirty="0" smtClean="0"/>
              <a:t>concurrency algorithm, </a:t>
            </a:r>
            <a:r>
              <a:rPr lang="en-US" sz="2000" dirty="0"/>
              <a:t>which divides clients with pending</a:t>
            </a:r>
            <a:r>
              <a:rPr lang="en-US" sz="2000" dirty="0" smtClean="0"/>
              <a:t> traffic </a:t>
            </a:r>
            <a:r>
              <a:rPr lang="en-US" sz="2000" dirty="0"/>
              <a:t>into groups of concurrent </a:t>
            </a:r>
            <a:r>
              <a:rPr lang="en-US" sz="2000" dirty="0" smtClean="0"/>
              <a:t>transmissions (</a:t>
            </a:r>
            <a:r>
              <a:rPr lang="en-US" sz="2000" i="1" dirty="0" smtClean="0"/>
              <a:t>transmission groups)</a:t>
            </a:r>
            <a:r>
              <a:rPr lang="en-US" sz="2000" dirty="0" smtClean="0"/>
              <a:t>. The algorithm also </a:t>
            </a:r>
            <a:r>
              <a:rPr lang="en-US" sz="2000" dirty="0"/>
              <a:t>decides which AP serves which client in a transmission group, and the values of the encoding and decoding </a:t>
            </a:r>
            <a:r>
              <a:rPr lang="en-US" sz="2000" dirty="0" smtClean="0"/>
              <a:t>vectors.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5461707" y="1838880"/>
            <a:ext cx="3544856" cy="3421107"/>
            <a:chOff x="5461707" y="1838880"/>
            <a:chExt cx="3544856" cy="3421107"/>
          </a:xfrm>
        </p:grpSpPr>
        <p:grpSp>
          <p:nvGrpSpPr>
            <p:cNvPr id="7" name="Group 6"/>
            <p:cNvGrpSpPr/>
            <p:nvPr/>
          </p:nvGrpSpPr>
          <p:grpSpPr>
            <a:xfrm>
              <a:off x="5461707" y="1838880"/>
              <a:ext cx="2899098" cy="3421107"/>
              <a:chOff x="2342662" y="1838880"/>
              <a:chExt cx="2899098" cy="3421107"/>
            </a:xfrm>
          </p:grpSpPr>
          <p:pic>
            <p:nvPicPr>
              <p:cNvPr id="8" name="Picture 7" descr="Screen Shot 2014-02-10 at 11.06.35 PM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87785" y="1838880"/>
                <a:ext cx="2553975" cy="3421107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>
                <a:off x="2342662" y="3408741"/>
                <a:ext cx="496975" cy="484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8319707" y="2303049"/>
              <a:ext cx="686856" cy="2345487"/>
              <a:chOff x="5766667" y="2303049"/>
              <a:chExt cx="686856" cy="2345487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 rot="5400000">
                <a:off x="4970453" y="3471200"/>
                <a:ext cx="2345487" cy="9185"/>
              </a:xfrm>
              <a:prstGeom prst="line">
                <a:avLst/>
              </a:prstGeom>
              <a:ln w="444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10800000">
                <a:off x="5773467" y="2303050"/>
                <a:ext cx="371937" cy="1588"/>
              </a:xfrm>
              <a:prstGeom prst="line">
                <a:avLst/>
              </a:prstGeom>
              <a:ln w="444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10800000">
                <a:off x="5773466" y="4626571"/>
                <a:ext cx="371937" cy="1588"/>
              </a:xfrm>
              <a:prstGeom prst="line">
                <a:avLst/>
              </a:prstGeom>
              <a:ln w="444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 rot="5400000">
                <a:off x="5718247" y="3312338"/>
                <a:ext cx="11319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8000"/>
                    </a:solidFill>
                  </a:rPr>
                  <a:t>Ethernet</a:t>
                </a:r>
                <a:endParaRPr lang="en-US" sz="1600" b="1" dirty="0">
                  <a:solidFill>
                    <a:srgbClr val="008000"/>
                  </a:solidFill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 rot="10800000">
                <a:off x="5766667" y="3477771"/>
                <a:ext cx="371937" cy="1588"/>
              </a:xfrm>
              <a:prstGeom prst="line">
                <a:avLst/>
              </a:prstGeom>
              <a:ln w="444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</p:grpSp>
        <p:sp>
          <p:nvSpPr>
            <p:cNvPr id="16" name="Rectangle 15"/>
            <p:cNvSpPr/>
            <p:nvPr/>
          </p:nvSpPr>
          <p:spPr>
            <a:xfrm>
              <a:off x="7933341" y="1862860"/>
              <a:ext cx="437165" cy="426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917957" y="3034147"/>
              <a:ext cx="437165" cy="426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934890" y="4149609"/>
              <a:ext cx="437165" cy="426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Medium Access Control in IAC (continued)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6398" y="1468437"/>
            <a:ext cx="4684068" cy="4978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Downlink: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Leader AP </a:t>
            </a:r>
            <a:r>
              <a:rPr lang="en-US" sz="2000" dirty="0"/>
              <a:t>goes through the list of </a:t>
            </a:r>
            <a:r>
              <a:rPr lang="en-US" sz="2000" dirty="0" smtClean="0"/>
              <a:t>downlink </a:t>
            </a:r>
            <a:r>
              <a:rPr lang="en-US" sz="2000" dirty="0"/>
              <a:t>transmission groups.</a:t>
            </a:r>
            <a:r>
              <a:rPr lang="en-US" sz="2000" dirty="0" smtClean="0"/>
              <a:t>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For each group, the leader AP first broadcasts the ids </a:t>
            </a:r>
            <a:r>
              <a:rPr lang="en-US" sz="2000" dirty="0"/>
              <a:t>of the clients in the group and their encoding and decoding vectors</a:t>
            </a:r>
            <a:r>
              <a:rPr lang="en-US" sz="2000" dirty="0" smtClean="0"/>
              <a:t> .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Concurrent transmissions from the </a:t>
            </a:r>
            <a:r>
              <a:rPr lang="en-US" sz="2000" dirty="0" err="1" smtClean="0"/>
              <a:t>APs</a:t>
            </a:r>
            <a:r>
              <a:rPr lang="en-US" sz="2000" dirty="0" smtClean="0"/>
              <a:t> begin, followed by the </a:t>
            </a:r>
            <a:r>
              <a:rPr lang="en-US" sz="2000" dirty="0" err="1" smtClean="0"/>
              <a:t>ACKs</a:t>
            </a:r>
            <a:r>
              <a:rPr lang="en-US" sz="2000" dirty="0" smtClean="0"/>
              <a:t> from the clients.</a:t>
            </a:r>
          </a:p>
          <a:p>
            <a:pPr marL="857250" lvl="1" indent="-457200">
              <a:buFont typeface="+mj-lt"/>
              <a:buAutoNum type="arabicPeriod"/>
            </a:pPr>
            <a:endParaRPr lang="en-US" sz="2000" dirty="0" smtClean="0"/>
          </a:p>
          <a:p>
            <a:pPr marL="857250" lvl="1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5" name="Picture 4" descr="Screen Shot 2014-02-11 at 1.05.2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5" y="1811884"/>
            <a:ext cx="3710960" cy="2904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Medium Access Control in IAC (continued)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6398" y="1468437"/>
            <a:ext cx="4684068" cy="4978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Uplink: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Leader AP goes through the list of uplink transmission groups.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For each group, the leader AP first broadcasts a “Grant” frame specifying the ids of the clients in the group and their encoding and decoding vectors .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Concurrent transmissions from the clients begin.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dirty="0" smtClean="0"/>
              <a:t>The </a:t>
            </a:r>
            <a:r>
              <a:rPr lang="en-US" sz="2000" dirty="0" err="1" smtClean="0"/>
              <a:t>APs</a:t>
            </a:r>
            <a:r>
              <a:rPr lang="en-US" sz="2000" dirty="0" smtClean="0"/>
              <a:t> will notify the leader of their successful receptions, and the leader will combine all the </a:t>
            </a:r>
            <a:r>
              <a:rPr lang="en-US" sz="2000" dirty="0" err="1" smtClean="0"/>
              <a:t>ACKs</a:t>
            </a:r>
            <a:r>
              <a:rPr lang="en-US" sz="2000" dirty="0" smtClean="0"/>
              <a:t> and broadcast them during the next CFP.</a:t>
            </a:r>
          </a:p>
          <a:p>
            <a:pPr marL="857250" lvl="1" indent="-457200">
              <a:buFont typeface="+mj-lt"/>
              <a:buAutoNum type="arabicPeriod"/>
            </a:pPr>
            <a:endParaRPr lang="en-US" sz="2000" dirty="0" smtClean="0"/>
          </a:p>
          <a:p>
            <a:pPr marL="857250" lvl="1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5" name="Picture 4" descr="Screen Shot 2014-02-11 at 1.05.2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5" y="1811884"/>
            <a:ext cx="3710960" cy="2904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Channel Estimation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461707" y="1838880"/>
            <a:ext cx="3544856" cy="3421107"/>
            <a:chOff x="5461707" y="1838880"/>
            <a:chExt cx="3544856" cy="3421107"/>
          </a:xfrm>
        </p:grpSpPr>
        <p:grpSp>
          <p:nvGrpSpPr>
            <p:cNvPr id="6" name="Group 6"/>
            <p:cNvGrpSpPr/>
            <p:nvPr/>
          </p:nvGrpSpPr>
          <p:grpSpPr>
            <a:xfrm>
              <a:off x="5461707" y="1838880"/>
              <a:ext cx="2899098" cy="3421107"/>
              <a:chOff x="2342662" y="1838880"/>
              <a:chExt cx="2899098" cy="3421107"/>
            </a:xfrm>
          </p:grpSpPr>
          <p:pic>
            <p:nvPicPr>
              <p:cNvPr id="16" name="Picture 15" descr="Screen Shot 2014-02-10 at 11.06.35 PM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87785" y="1838880"/>
                <a:ext cx="2553975" cy="3421107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2342662" y="3408741"/>
                <a:ext cx="496975" cy="484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9"/>
            <p:cNvGrpSpPr/>
            <p:nvPr/>
          </p:nvGrpSpPr>
          <p:grpSpPr>
            <a:xfrm>
              <a:off x="8319707" y="2303049"/>
              <a:ext cx="686856" cy="2345487"/>
              <a:chOff x="5766667" y="2303049"/>
              <a:chExt cx="686856" cy="2345487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 rot="5400000">
                <a:off x="4970453" y="3471200"/>
                <a:ext cx="2345487" cy="9185"/>
              </a:xfrm>
              <a:prstGeom prst="line">
                <a:avLst/>
              </a:prstGeom>
              <a:ln w="444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10800000">
                <a:off x="5773467" y="2303050"/>
                <a:ext cx="371937" cy="1588"/>
              </a:xfrm>
              <a:prstGeom prst="line">
                <a:avLst/>
              </a:prstGeom>
              <a:ln w="444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10800000">
                <a:off x="5773466" y="4626571"/>
                <a:ext cx="371937" cy="1588"/>
              </a:xfrm>
              <a:prstGeom prst="line">
                <a:avLst/>
              </a:prstGeom>
              <a:ln w="444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 rot="5400000">
                <a:off x="5718247" y="3312338"/>
                <a:ext cx="11319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008000"/>
                    </a:solidFill>
                  </a:rPr>
                  <a:t>Ethernet</a:t>
                </a:r>
                <a:endParaRPr lang="en-US" sz="1600" b="1" dirty="0">
                  <a:solidFill>
                    <a:srgbClr val="008000"/>
                  </a:solidFill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 rot="10800000">
                <a:off x="5766667" y="3477771"/>
                <a:ext cx="371937" cy="1588"/>
              </a:xfrm>
              <a:prstGeom prst="line">
                <a:avLst/>
              </a:prstGeom>
              <a:ln w="444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</p:grpSp>
        <p:sp>
          <p:nvSpPr>
            <p:cNvPr id="8" name="Rectangle 7"/>
            <p:cNvSpPr/>
            <p:nvPr/>
          </p:nvSpPr>
          <p:spPr>
            <a:xfrm>
              <a:off x="7933341" y="1862860"/>
              <a:ext cx="437165" cy="426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917957" y="3034147"/>
              <a:ext cx="437165" cy="426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934890" y="4149609"/>
              <a:ext cx="437165" cy="426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5004507" cy="3659787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The </a:t>
            </a:r>
            <a:r>
              <a:rPr lang="en-US" sz="1800" dirty="0" err="1"/>
              <a:t>APs</a:t>
            </a:r>
            <a:r>
              <a:rPr lang="en-US" sz="1800" dirty="0"/>
              <a:t> estimate and convey the channels to the leader </a:t>
            </a:r>
            <a:r>
              <a:rPr lang="en-US" sz="1800" dirty="0" smtClean="0"/>
              <a:t>AP via Ethernet. </a:t>
            </a:r>
          </a:p>
          <a:p>
            <a:r>
              <a:rPr lang="en-US" sz="1800" dirty="0" smtClean="0"/>
              <a:t>The </a:t>
            </a:r>
            <a:r>
              <a:rPr lang="en-US" sz="1800" dirty="0"/>
              <a:t>first time a client broadcasts an association message, all </a:t>
            </a:r>
            <a:r>
              <a:rPr lang="en-US" sz="1800" dirty="0" err="1"/>
              <a:t>APs</a:t>
            </a:r>
            <a:r>
              <a:rPr lang="en-US" sz="1800" dirty="0"/>
              <a:t> estimate the channel from that client to themselves</a:t>
            </a:r>
            <a:r>
              <a:rPr lang="en-US" sz="1800" dirty="0" smtClean="0"/>
              <a:t>. The </a:t>
            </a:r>
            <a:r>
              <a:rPr lang="en-US" sz="1800" dirty="0" err="1" smtClean="0"/>
              <a:t>APs</a:t>
            </a:r>
            <a:r>
              <a:rPr lang="en-US" sz="1800" dirty="0" smtClean="0"/>
              <a:t>  continue “tracking” the channel using the client’s ACK and data packets.</a:t>
            </a:r>
          </a:p>
          <a:p>
            <a:r>
              <a:rPr lang="en-US" sz="1800" dirty="0" smtClean="0"/>
              <a:t>The downlink channel is related to the uplink channel via reciprocity, </a:t>
            </a:r>
            <a:r>
              <a:rPr lang="en-US" sz="1800" i="1" dirty="0" smtClean="0"/>
              <a:t>but they are not the same!</a:t>
            </a:r>
          </a:p>
          <a:p>
            <a:r>
              <a:rPr lang="en-US" sz="1800" dirty="0"/>
              <a:t>IAC uses a calibration method </a:t>
            </a:r>
            <a:r>
              <a:rPr lang="en-US" sz="1800" dirty="0" smtClean="0"/>
              <a:t>from</a:t>
            </a:r>
            <a:r>
              <a:rPr lang="en-US" sz="1800" dirty="0"/>
              <a:t> </a:t>
            </a:r>
            <a:r>
              <a:rPr lang="en-US" sz="1800" dirty="0" smtClean="0"/>
              <a:t>QUALCOMM’s </a:t>
            </a:r>
            <a:r>
              <a:rPr lang="en-US" sz="1800" dirty="0"/>
              <a:t>802.11n </a:t>
            </a:r>
            <a:r>
              <a:rPr lang="en-US" sz="1800" dirty="0" smtClean="0"/>
              <a:t>proposal: </a:t>
            </a:r>
          </a:p>
          <a:p>
            <a:endParaRPr lang="en-US" sz="1800" dirty="0"/>
          </a:p>
        </p:txBody>
      </p:sp>
      <p:pic>
        <p:nvPicPr>
          <p:cNvPr id="19" name="Picture 18" descr="Screen Shot 2014-02-11 at 12.58.4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356" y="5136934"/>
            <a:ext cx="2519711" cy="374503"/>
          </a:xfrm>
          <a:prstGeom prst="rect">
            <a:avLst/>
          </a:prstGeom>
        </p:spPr>
      </p:pic>
      <p:sp>
        <p:nvSpPr>
          <p:cNvPr id="20" name="Content Placeholder 4"/>
          <p:cNvSpPr>
            <a:spLocks noGrp="1"/>
          </p:cNvSpPr>
          <p:nvPr>
            <p:ph sz="half" idx="1"/>
          </p:nvPr>
        </p:nvSpPr>
        <p:spPr>
          <a:xfrm>
            <a:off x="457199" y="5545304"/>
            <a:ext cx="7914856" cy="92323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               and              are </a:t>
            </a:r>
            <a:r>
              <a:rPr lang="en-US" sz="1800" dirty="0"/>
              <a:t>constant diagonal matrices that describe the extra attenuation and delay observed by the signal in the transmit and receive hardware chains on the client and the AP respectively. </a:t>
            </a:r>
            <a:endParaRPr lang="en-US" sz="1800" dirty="0" smtClean="0"/>
          </a:p>
          <a:p>
            <a:endParaRPr lang="en-US" sz="18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921610" y="5580586"/>
            <a:ext cx="1653792" cy="257601"/>
            <a:chOff x="921610" y="5615868"/>
            <a:chExt cx="1653792" cy="257601"/>
          </a:xfrm>
        </p:grpSpPr>
        <p:pic>
          <p:nvPicPr>
            <p:cNvPr id="22" name="Picture 21" descr="Screen Shot 2014-02-11 at 1.02.39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1610" y="5615868"/>
              <a:ext cx="702451" cy="253072"/>
            </a:xfrm>
            <a:prstGeom prst="rect">
              <a:avLst/>
            </a:prstGeom>
          </p:spPr>
        </p:pic>
        <p:pic>
          <p:nvPicPr>
            <p:cNvPr id="23" name="Picture 22" descr="Screen Shot 2014-02-11 at 1.02.45 PM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7804" y="5617437"/>
              <a:ext cx="477598" cy="25603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Performance </a:t>
            </a:r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Testbed</a:t>
            </a:r>
            <a:r>
              <a:rPr lang="en-US" dirty="0" smtClean="0"/>
              <a:t> of 20 MIMO software defined radio nodes.</a:t>
            </a:r>
          </a:p>
          <a:p>
            <a:r>
              <a:rPr lang="en-US" dirty="0" smtClean="0"/>
              <a:t>Each node has two antennas.</a:t>
            </a:r>
          </a:p>
          <a:p>
            <a:r>
              <a:rPr lang="en-US" dirty="0"/>
              <a:t>All nodes are within radio range of each </a:t>
            </a:r>
            <a:r>
              <a:rPr lang="en-US" dirty="0" smtClean="0"/>
              <a:t>other.</a:t>
            </a:r>
          </a:p>
          <a:p>
            <a:r>
              <a:rPr lang="en-US" dirty="0" smtClean="0"/>
              <a:t>IAC was compared to 802.11n (which uses point-to-point MIMO)</a:t>
            </a:r>
          </a:p>
        </p:txBody>
      </p:sp>
      <p:pic>
        <p:nvPicPr>
          <p:cNvPr id="5" name="Picture 4" descr="Screen Shot 2014-02-11 at 2.51.5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888" y="1505843"/>
            <a:ext cx="2930828" cy="2303886"/>
          </a:xfrm>
          <a:prstGeom prst="rect">
            <a:avLst/>
          </a:prstGeom>
        </p:spPr>
      </p:pic>
      <p:pic>
        <p:nvPicPr>
          <p:cNvPr id="6" name="Picture 2" descr="USRP Bo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50191" y="3986139"/>
            <a:ext cx="2803525" cy="253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2-Client and 2-AP Uplink</a:t>
            </a:r>
          </a:p>
          <a:p>
            <a:r>
              <a:rPr lang="en-US" dirty="0" smtClean="0"/>
              <a:t>Each point is a particular choice of 2 clients and 2 </a:t>
            </a:r>
            <a:r>
              <a:rPr lang="en-US" dirty="0" err="1" smtClean="0"/>
              <a:t>APs</a:t>
            </a:r>
            <a:r>
              <a:rPr lang="en-US" dirty="0" smtClean="0"/>
              <a:t>.</a:t>
            </a:r>
          </a:p>
          <a:p>
            <a:r>
              <a:rPr lang="en-US" dirty="0"/>
              <a:t>IAC increases the transfer rate by 1.5x over </a:t>
            </a:r>
            <a:r>
              <a:rPr lang="en-US" dirty="0" smtClean="0"/>
              <a:t>802.11</a:t>
            </a:r>
            <a:r>
              <a:rPr lang="en-US" dirty="0"/>
              <a:t>n</a:t>
            </a:r>
            <a:r>
              <a:rPr lang="en-US" dirty="0" smtClean="0"/>
              <a:t> </a:t>
            </a:r>
          </a:p>
        </p:txBody>
      </p:sp>
      <p:pic>
        <p:nvPicPr>
          <p:cNvPr id="5" name="Picture 4" descr="Screen Shot 2014-02-11 at 3.11.5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195551"/>
            <a:ext cx="4502023" cy="2091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dirty="0" smtClean="0"/>
              <a:t>-Client and 3-AP Uplink and Downlink</a:t>
            </a:r>
          </a:p>
          <a:p>
            <a:r>
              <a:rPr lang="en-US" dirty="0" smtClean="0"/>
              <a:t>Each point is a particular choice of 3 clients and 3 </a:t>
            </a:r>
            <a:r>
              <a:rPr lang="en-US" dirty="0" err="1" smtClean="0"/>
              <a:t>APs</a:t>
            </a:r>
            <a:r>
              <a:rPr lang="en-US" dirty="0" smtClean="0"/>
              <a:t>.</a:t>
            </a:r>
          </a:p>
          <a:p>
            <a:r>
              <a:rPr lang="en-US" dirty="0"/>
              <a:t>IAC increases the rate by 1.8x on the uplink and 1.4x on the </a:t>
            </a:r>
            <a:r>
              <a:rPr lang="en-US" dirty="0" smtClean="0"/>
              <a:t>downlink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5" name="Picture 4" descr="Screen Shot 2014-02-11 at 3.14.4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951" y="1746476"/>
            <a:ext cx="4311373" cy="425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</a:t>
            </a:r>
            <a:r>
              <a:rPr lang="en-US" dirty="0" smtClean="0"/>
              <a:t>-Client </a:t>
            </a:r>
            <a:r>
              <a:rPr lang="en-US" dirty="0"/>
              <a:t>and 2-AP</a:t>
            </a:r>
            <a:r>
              <a:rPr lang="en-US" dirty="0" smtClean="0"/>
              <a:t> Downlink</a:t>
            </a:r>
          </a:p>
          <a:p>
            <a:r>
              <a:rPr lang="en-US" dirty="0"/>
              <a:t>In this case, IAC provides a diversity gain over </a:t>
            </a:r>
            <a:r>
              <a:rPr lang="en-US" dirty="0" smtClean="0"/>
              <a:t>802.11</a:t>
            </a:r>
            <a:r>
              <a:rPr lang="en-US" dirty="0"/>
              <a:t>n</a:t>
            </a:r>
            <a:r>
              <a:rPr lang="en-US" dirty="0" smtClean="0"/>
              <a:t> </a:t>
            </a:r>
            <a:r>
              <a:rPr lang="en-US" dirty="0"/>
              <a:t>because it allows the client to choose between downloading two concurrent packets from one of the two </a:t>
            </a:r>
            <a:r>
              <a:rPr lang="en-US" dirty="0" err="1"/>
              <a:t>APs</a:t>
            </a:r>
            <a:r>
              <a:rPr lang="en-US" dirty="0"/>
              <a:t>, or using both </a:t>
            </a:r>
            <a:r>
              <a:rPr lang="en-US" dirty="0" err="1"/>
              <a:t>APs</a:t>
            </a:r>
            <a:r>
              <a:rPr lang="en-US" dirty="0"/>
              <a:t> concurrently, downloading one packet from </a:t>
            </a:r>
            <a:r>
              <a:rPr lang="en-US" dirty="0" smtClean="0"/>
              <a:t>each</a:t>
            </a:r>
            <a:r>
              <a:rPr lang="en-US" dirty="0"/>
              <a:t>.</a:t>
            </a:r>
            <a:endParaRPr lang="en-US" dirty="0" smtClean="0"/>
          </a:p>
        </p:txBody>
      </p:sp>
      <p:pic>
        <p:nvPicPr>
          <p:cNvPr id="5" name="Picture 4" descr="Screen Shot 2014-02-11 at 3.19.0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003" y="1417638"/>
            <a:ext cx="4206225" cy="2100095"/>
          </a:xfrm>
          <a:prstGeom prst="rect">
            <a:avLst/>
          </a:prstGeom>
        </p:spPr>
      </p:pic>
      <p:pic>
        <p:nvPicPr>
          <p:cNvPr id="6" name="Content Placeholder 4" descr="Screen Shot 2014-02-10 at 8.01.24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10494" r="-110494"/>
          <a:stretch>
            <a:fillRect/>
          </a:stretch>
        </p:blipFill>
        <p:spPr>
          <a:xfrm>
            <a:off x="5150386" y="4425667"/>
            <a:ext cx="1650623" cy="907780"/>
          </a:xfrm>
        </p:spPr>
      </p:pic>
      <p:pic>
        <p:nvPicPr>
          <p:cNvPr id="7" name="Content Placeholder 4" descr="Screen Shot 2014-02-10 at 8.01.24 PM.png"/>
          <p:cNvPicPr>
            <a:picLocks noChangeAspect="1"/>
          </p:cNvPicPr>
          <p:nvPr/>
        </p:nvPicPr>
        <p:blipFill>
          <a:blip r:embed="rId3"/>
          <a:srcRect l="-110494" r="-110494"/>
          <a:stretch>
            <a:fillRect/>
          </a:stretch>
        </p:blipFill>
        <p:spPr>
          <a:xfrm flipH="1">
            <a:off x="6597984" y="3840310"/>
            <a:ext cx="1650623" cy="907780"/>
          </a:xfrm>
          <a:prstGeom prst="rect">
            <a:avLst/>
          </a:prstGeom>
        </p:spPr>
      </p:pic>
      <p:pic>
        <p:nvPicPr>
          <p:cNvPr id="8" name="Content Placeholder 4" descr="Screen Shot 2014-02-10 at 8.01.24 PM.png"/>
          <p:cNvPicPr>
            <a:picLocks noChangeAspect="1"/>
          </p:cNvPicPr>
          <p:nvPr/>
        </p:nvPicPr>
        <p:blipFill>
          <a:blip r:embed="rId3"/>
          <a:srcRect l="-110494" r="-110494"/>
          <a:stretch>
            <a:fillRect/>
          </a:stretch>
        </p:blipFill>
        <p:spPr>
          <a:xfrm flipH="1">
            <a:off x="6597984" y="5015021"/>
            <a:ext cx="1650623" cy="907780"/>
          </a:xfrm>
          <a:prstGeom prst="rect">
            <a:avLst/>
          </a:prstGeom>
        </p:spPr>
      </p:pic>
      <p:pic>
        <p:nvPicPr>
          <p:cNvPr id="9" name="Picture 8" descr="Screen Shot 2014-02-11 at 3.22.01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3152" y="5973766"/>
            <a:ext cx="538317" cy="228600"/>
          </a:xfrm>
          <a:prstGeom prst="rect">
            <a:avLst/>
          </a:prstGeom>
        </p:spPr>
      </p:pic>
      <p:pic>
        <p:nvPicPr>
          <p:cNvPr id="11" name="Picture 10" descr="Screen Shot 2014-02-11 at 3.23.25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1497" y="5990699"/>
            <a:ext cx="431693" cy="210312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rot="10800000" flipV="1">
            <a:off x="6350007" y="4341001"/>
            <a:ext cx="745067" cy="3224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6350006" y="5015021"/>
            <a:ext cx="745068" cy="3184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7383562" y="4916448"/>
            <a:ext cx="1218627" cy="1588"/>
          </a:xfrm>
          <a:prstGeom prst="line">
            <a:avLst/>
          </a:prstGeom>
          <a:ln w="444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7619350" y="4315072"/>
            <a:ext cx="371937" cy="1588"/>
          </a:xfrm>
          <a:prstGeom prst="line">
            <a:avLst/>
          </a:prstGeom>
          <a:ln w="444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cxnSp>
        <p:nvCxnSpPr>
          <p:cNvPr id="22" name="Straight Connector 21"/>
          <p:cNvCxnSpPr/>
          <p:nvPr/>
        </p:nvCxnSpPr>
        <p:spPr>
          <a:xfrm rot="10800000">
            <a:off x="7619349" y="5524968"/>
            <a:ext cx="371937" cy="1588"/>
          </a:xfrm>
          <a:prstGeom prst="line">
            <a:avLst/>
          </a:prstGeom>
          <a:ln w="444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  <p:sp>
        <p:nvSpPr>
          <p:cNvPr id="23" name="TextBox 22"/>
          <p:cNvSpPr txBox="1"/>
          <p:nvPr/>
        </p:nvSpPr>
        <p:spPr>
          <a:xfrm rot="5400000">
            <a:off x="7564130" y="4703857"/>
            <a:ext cx="1131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8000"/>
                </a:solidFill>
              </a:rPr>
              <a:t>Ethernet</a:t>
            </a:r>
            <a:endParaRPr lang="en-US" sz="16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Interference Alignment:</a:t>
            </a:r>
          </a:p>
          <a:p>
            <a:pPr marL="914400" lvl="1" indent="-514350"/>
            <a:r>
              <a:rPr lang="en-US" sz="1800" dirty="0" smtClean="0"/>
              <a:t>M. A. Ali, S. A. </a:t>
            </a:r>
            <a:r>
              <a:rPr lang="en-US" sz="1800" dirty="0" err="1" smtClean="0"/>
              <a:t>Motahari</a:t>
            </a:r>
            <a:r>
              <a:rPr lang="en-US" sz="1800" dirty="0" smtClean="0"/>
              <a:t>, and A. K. </a:t>
            </a:r>
            <a:r>
              <a:rPr lang="en-US" sz="1800" dirty="0" err="1" smtClean="0"/>
              <a:t>Khandani</a:t>
            </a:r>
            <a:r>
              <a:rPr lang="en-US" sz="1800" dirty="0" smtClean="0"/>
              <a:t>. Communication over MIMO X Channels: Interference Alignment, Decomposition, and Performance Analysis. </a:t>
            </a:r>
            <a:r>
              <a:rPr lang="en-US" sz="1800" i="1" dirty="0" smtClean="0"/>
              <a:t>Tran. on Info. Theory, </a:t>
            </a:r>
            <a:r>
              <a:rPr lang="en-US" sz="1800" dirty="0" smtClean="0"/>
              <a:t>2008</a:t>
            </a:r>
            <a:r>
              <a:rPr lang="en-US" sz="1800" i="1" dirty="0" smtClean="0"/>
              <a:t>.</a:t>
            </a:r>
          </a:p>
          <a:p>
            <a:pPr marL="914400" lvl="1" indent="-514350"/>
            <a:r>
              <a:rPr lang="en-US" sz="1800" dirty="0" smtClean="0"/>
              <a:t>V. </a:t>
            </a:r>
            <a:r>
              <a:rPr lang="en-US" sz="1800" dirty="0" err="1" smtClean="0"/>
              <a:t>Cadambe</a:t>
            </a:r>
            <a:r>
              <a:rPr lang="en-US" sz="1800" dirty="0" smtClean="0"/>
              <a:t> and S. </a:t>
            </a:r>
            <a:r>
              <a:rPr lang="en-US" sz="1800" dirty="0" err="1" smtClean="0"/>
              <a:t>Jafar</a:t>
            </a:r>
            <a:r>
              <a:rPr lang="en-US" sz="1800" dirty="0" smtClean="0"/>
              <a:t>. Interference Alignment and the Degrees of Freedom for the K User Interference Channel. In </a:t>
            </a:r>
            <a:r>
              <a:rPr lang="en-US" sz="1800" i="1" dirty="0" smtClean="0"/>
              <a:t>Trans. on Information Theory, </a:t>
            </a:r>
            <a:r>
              <a:rPr lang="en-US" sz="1800" dirty="0" smtClean="0"/>
              <a:t>2008.</a:t>
            </a:r>
          </a:p>
          <a:p>
            <a:pPr marL="514350" indent="-514350"/>
            <a:r>
              <a:rPr lang="en-US" dirty="0" smtClean="0"/>
              <a:t>Interference Cancellation:</a:t>
            </a:r>
          </a:p>
          <a:p>
            <a:pPr marL="914400" lvl="1" indent="-514350"/>
            <a:r>
              <a:rPr lang="en-US" sz="1800" dirty="0" smtClean="0"/>
              <a:t>D. </a:t>
            </a:r>
            <a:r>
              <a:rPr lang="en-US" sz="1800" dirty="0" err="1" smtClean="0"/>
              <a:t>Halperin</a:t>
            </a:r>
            <a:r>
              <a:rPr lang="en-US" sz="1800" dirty="0" smtClean="0"/>
              <a:t>, T. Anderson, and D. </a:t>
            </a:r>
            <a:r>
              <a:rPr lang="en-US" sz="1800" dirty="0" err="1" smtClean="0"/>
              <a:t>Wetherall</a:t>
            </a:r>
            <a:r>
              <a:rPr lang="en-US" sz="1800" dirty="0" smtClean="0"/>
              <a:t>. Taking the sting out of carrier sense: Interference Cancellation for wireless LANs. In </a:t>
            </a:r>
            <a:r>
              <a:rPr lang="en-US" sz="1800" i="1" dirty="0" smtClean="0"/>
              <a:t>ACM </a:t>
            </a:r>
            <a:r>
              <a:rPr lang="en-US" sz="1800" i="1" dirty="0" err="1" smtClean="0"/>
              <a:t>Mobicom</a:t>
            </a:r>
            <a:r>
              <a:rPr lang="en-US" sz="1800" i="1" dirty="0" smtClean="0"/>
              <a:t>, </a:t>
            </a:r>
            <a:r>
              <a:rPr lang="en-US" sz="1800" dirty="0" smtClean="0"/>
              <a:t>2008.</a:t>
            </a:r>
          </a:p>
          <a:p>
            <a:pPr marL="514350" indent="-514350"/>
            <a:r>
              <a:rPr lang="en-US" dirty="0" smtClean="0"/>
              <a:t>Virtual MIMO:</a:t>
            </a:r>
          </a:p>
          <a:p>
            <a:pPr marL="914400" lvl="1" indent="-514350"/>
            <a:r>
              <a:rPr lang="en-US" sz="1838" dirty="0"/>
              <a:t>C. Huang and S. </a:t>
            </a:r>
            <a:r>
              <a:rPr lang="en-US" sz="1838" dirty="0" err="1"/>
              <a:t>Jafar</a:t>
            </a:r>
            <a:r>
              <a:rPr lang="en-US" sz="1838" dirty="0"/>
              <a:t>. Degrees of Freedom of the MIMO Interference Channel with Cooperation and Cognition. In </a:t>
            </a:r>
            <a:r>
              <a:rPr lang="en-US" sz="1838" i="1" dirty="0" err="1"/>
              <a:t>arxiv</a:t>
            </a:r>
            <a:r>
              <a:rPr lang="en-US" sz="1838" i="1" dirty="0"/>
              <a:t>: 0803.1733, </a:t>
            </a:r>
            <a:r>
              <a:rPr lang="en-US" sz="1838" dirty="0"/>
              <a:t>2008.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IAC is superior because…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en-US" dirty="0"/>
              <a:t>is the first to combine interference alignment</a:t>
            </a:r>
            <a:r>
              <a:rPr lang="en-US" dirty="0" smtClean="0"/>
              <a:t> and interference cancellation to achieve higher throughputs.</a:t>
            </a:r>
          </a:p>
          <a:p>
            <a:r>
              <a:rPr lang="en-US" dirty="0" smtClean="0"/>
              <a:t>It is the first to present a system design </a:t>
            </a:r>
            <a:r>
              <a:rPr lang="en-US" dirty="0"/>
              <a:t>and an implementation of interference </a:t>
            </a:r>
            <a:r>
              <a:rPr lang="en-US" dirty="0" smtClean="0"/>
              <a:t>alignment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r>
              <a:rPr lang="en-US" dirty="0" err="1"/>
              <a:t>IAC’s</a:t>
            </a:r>
            <a:r>
              <a:rPr lang="en-US" dirty="0"/>
              <a:t> receivers communicate decoded </a:t>
            </a:r>
            <a:r>
              <a:rPr lang="en-US" dirty="0" smtClean="0"/>
              <a:t>packets instead of raw received signal samples.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paper presented IAC, which combines interference alignment and interference cancellation to achiever higher throughputs.</a:t>
            </a:r>
          </a:p>
          <a:p>
            <a:r>
              <a:rPr lang="en-US" dirty="0" smtClean="0"/>
              <a:t>IAC achieves more packets per time slot compared to point-to-point MIMO systems (802.11n), which was confirmed by implementing and evaluating the system.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1016</Words>
  <Application>Microsoft Macintosh PowerPoint</Application>
  <PresentationFormat>On-screen Show (4:3)</PresentationFormat>
  <Paragraphs>105</Paragraphs>
  <Slides>22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Interference Alignment and Cancellation</vt:lpstr>
      <vt:lpstr>MIMO Background</vt:lpstr>
      <vt:lpstr>MIMO Background</vt:lpstr>
      <vt:lpstr>MIMO Background</vt:lpstr>
      <vt:lpstr>Problem Statement</vt:lpstr>
      <vt:lpstr>Interference Alignment and Cancellation (IAC)</vt:lpstr>
      <vt:lpstr>IAC - Uplink </vt:lpstr>
      <vt:lpstr>IAC - Uplink </vt:lpstr>
      <vt:lpstr>IAC - Downlink</vt:lpstr>
      <vt:lpstr>Beyond Two Antennas</vt:lpstr>
      <vt:lpstr>Lemmas</vt:lpstr>
      <vt:lpstr>Medium Access Control in IAC</vt:lpstr>
      <vt:lpstr>Medium Access Control in IAC (continued)</vt:lpstr>
      <vt:lpstr>Medium Access Control in IAC (continued)</vt:lpstr>
      <vt:lpstr>Channel Estimation</vt:lpstr>
      <vt:lpstr>Performance Evaluation</vt:lpstr>
      <vt:lpstr>Results-1</vt:lpstr>
      <vt:lpstr>Results-2</vt:lpstr>
      <vt:lpstr>Results-3</vt:lpstr>
      <vt:lpstr>Related work</vt:lpstr>
      <vt:lpstr>IAC is superior because…</vt:lpstr>
      <vt:lpstr>Conclusion</vt:lpstr>
    </vt:vector>
  </TitlesOfParts>
  <Company>MIT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Omid Aryan</dc:creator>
  <cp:lastModifiedBy>Omid Aryan</cp:lastModifiedBy>
  <cp:revision>131</cp:revision>
  <dcterms:created xsi:type="dcterms:W3CDTF">2014-02-11T02:39:17Z</dcterms:created>
  <dcterms:modified xsi:type="dcterms:W3CDTF">2014-02-12T07:37:39Z</dcterms:modified>
</cp:coreProperties>
</file>