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691" r:id="rId2"/>
    <p:sldId id="692" r:id="rId3"/>
    <p:sldId id="473" r:id="rId4"/>
    <p:sldId id="258" r:id="rId5"/>
    <p:sldId id="703" r:id="rId6"/>
    <p:sldId id="474" r:id="rId7"/>
    <p:sldId id="475" r:id="rId8"/>
    <p:sldId id="695" r:id="rId9"/>
    <p:sldId id="678" r:id="rId10"/>
    <p:sldId id="705" r:id="rId11"/>
    <p:sldId id="704" r:id="rId12"/>
    <p:sldId id="696" r:id="rId13"/>
    <p:sldId id="697" r:id="rId14"/>
    <p:sldId id="698" r:id="rId15"/>
    <p:sldId id="699" r:id="rId16"/>
    <p:sldId id="700" r:id="rId17"/>
    <p:sldId id="701" r:id="rId18"/>
    <p:sldId id="702" r:id="rId1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2286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4572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6858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9144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11430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13716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16002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18288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nctse dnctse" initials="dd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AF9"/>
    <a:srgbClr val="FC4A3F"/>
    <a:srgbClr val="DA3D2A"/>
    <a:srgbClr val="E5CAC1"/>
    <a:srgbClr val="C84A36"/>
    <a:srgbClr val="5768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375889"/>
              <a:satOff val="-9195"/>
              <a:lumOff val="-14901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hueOff val="708444"/>
              <a:satOff val="-4821"/>
              <a:lumOff val="-14251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1">
              <a:hueOff val="-113918"/>
              <a:satOff val="19024"/>
              <a:lumOff val="19749"/>
              <a:alpha val="35000"/>
            </a:scheme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5"/>
              <a:satOff val="13972"/>
              <a:lumOff val="-24493"/>
            </a:scheme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5"/>
              <a:satOff val="6343"/>
              <a:lumOff val="-13963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8"/>
    <p:restoredTop sz="92496"/>
  </p:normalViewPr>
  <p:slideViewPr>
    <p:cSldViewPr snapToGrid="0" snapToObjects="1">
      <p:cViewPr varScale="1">
        <p:scale>
          <a:sx n="73" d="100"/>
          <a:sy n="73" d="100"/>
        </p:scale>
        <p:origin x="1240" y="200"/>
      </p:cViewPr>
      <p:guideLst/>
    </p:cSldViewPr>
  </p:slideViewPr>
  <p:outlineViewPr>
    <p:cViewPr>
      <p:scale>
        <a:sx n="33" d="100"/>
        <a:sy n="33" d="100"/>
      </p:scale>
      <p:origin x="0" y="-18688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872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1" name="Shape 13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1pPr>
    <a:lvl2pPr indent="2286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2pPr>
    <a:lvl3pPr indent="4572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3pPr>
    <a:lvl4pPr indent="6858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4pPr>
    <a:lvl5pPr indent="9144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5pPr>
    <a:lvl6pPr indent="11430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6pPr>
    <a:lvl7pPr indent="13716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7pPr>
    <a:lvl8pPr indent="16002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8pPr>
    <a:lvl9pPr indent="18288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hash connects different blocks. Security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5A7C7A-9DC0-E54E-A8C2-B1E33DDBFE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299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can the adversary</a:t>
            </a:r>
            <a:r>
              <a:rPr lang="en-US" baseline="0" dirty="0"/>
              <a:t> start mining? Before or after the transaction enters into the ledger.?</a:t>
            </a:r>
          </a:p>
          <a:p>
            <a:r>
              <a:rPr lang="en-US" baseline="0" dirty="0"/>
              <a:t>VB: Before. The goal is the mine on the parent of the block that includes the </a:t>
            </a:r>
            <a:r>
              <a:rPr lang="en-US" baseline="0" dirty="0" err="1"/>
              <a:t>tx</a:t>
            </a:r>
            <a:r>
              <a:rPr lang="en-US" baseline="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7170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C1576A74-73D2-2944-8729-A41D2F2C73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495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riangle"/>
          <p:cNvSpPr/>
          <p:nvPr/>
        </p:nvSpPr>
        <p:spPr>
          <a:xfrm>
            <a:off x="508000" y="6591300"/>
            <a:ext cx="11999453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4" name="Triangle"/>
          <p:cNvSpPr/>
          <p:nvPr/>
        </p:nvSpPr>
        <p:spPr>
          <a:xfrm>
            <a:off x="508000" y="4089400"/>
            <a:ext cx="12000019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5" name="Triangle"/>
          <p:cNvSpPr/>
          <p:nvPr/>
        </p:nvSpPr>
        <p:spPr>
          <a:xfrm rot="16200000">
            <a:off x="7172923" y="5347634"/>
            <a:ext cx="164275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6" name="Lorem Ipsum Dolor"/>
          <p:cNvSpPr>
            <a:spLocks noGrp="1"/>
          </p:cNvSpPr>
          <p:nvPr>
            <p:ph type="body" sz="quarter" idx="13"/>
          </p:nvPr>
        </p:nvSpPr>
        <p:spPr>
          <a:xfrm>
            <a:off x="508000" y="3505200"/>
            <a:ext cx="7200900" cy="508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sz="2400" i="1"/>
            </a:lvl1pPr>
          </a:lstStyle>
          <a:p>
            <a:r>
              <a:t>Lorem Ipsum Dolor</a:t>
            </a:r>
          </a:p>
        </p:txBody>
      </p:sp>
      <p:sp>
        <p:nvSpPr>
          <p:cNvPr id="17" name="Title Text"/>
          <p:cNvSpPr>
            <a:spLocks noGrp="1"/>
          </p:cNvSpPr>
          <p:nvPr>
            <p:ph type="title"/>
          </p:nvPr>
        </p:nvSpPr>
        <p:spPr>
          <a:xfrm>
            <a:off x="508000" y="4140200"/>
            <a:ext cx="7200900" cy="2413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r>
              <a:t>Title Text</a:t>
            </a:r>
          </a:p>
        </p:txBody>
      </p:sp>
      <p:sp>
        <p:nvSpPr>
          <p:cNvPr id="1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280400" y="4140200"/>
            <a:ext cx="4241800" cy="2413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/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/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/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/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riangle"/>
          <p:cNvSpPr/>
          <p:nvPr/>
        </p:nvSpPr>
        <p:spPr>
          <a:xfrm rot="16200000">
            <a:off x="7172923" y="7874934"/>
            <a:ext cx="164275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7" name="Triangle"/>
          <p:cNvSpPr/>
          <p:nvPr/>
        </p:nvSpPr>
        <p:spPr>
          <a:xfrm>
            <a:off x="508000" y="9131300"/>
            <a:ext cx="11999453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8" name="Triangle"/>
          <p:cNvSpPr/>
          <p:nvPr/>
        </p:nvSpPr>
        <p:spPr>
          <a:xfrm>
            <a:off x="508000" y="6629400"/>
            <a:ext cx="12000019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9" name="Triangle"/>
          <p:cNvSpPr/>
          <p:nvPr/>
        </p:nvSpPr>
        <p:spPr>
          <a:xfrm rot="16200000">
            <a:off x="7172923" y="7874934"/>
            <a:ext cx="164275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0" name="Lorem Ipsum Dolor"/>
          <p:cNvSpPr>
            <a:spLocks noGrp="1"/>
          </p:cNvSpPr>
          <p:nvPr>
            <p:ph type="body" sz="quarter" idx="13"/>
          </p:nvPr>
        </p:nvSpPr>
        <p:spPr>
          <a:xfrm>
            <a:off x="508000" y="6096000"/>
            <a:ext cx="7200900" cy="508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sz="2400" i="1"/>
            </a:lvl1pPr>
          </a:lstStyle>
          <a:p>
            <a:r>
              <a:t>Lorem Ipsum Dolor</a:t>
            </a:r>
          </a:p>
        </p:txBody>
      </p:sp>
      <p:sp>
        <p:nvSpPr>
          <p:cNvPr id="31" name="Image"/>
          <p:cNvSpPr>
            <a:spLocks noGrp="1"/>
          </p:cNvSpPr>
          <p:nvPr>
            <p:ph type="pic" idx="14"/>
          </p:nvPr>
        </p:nvSpPr>
        <p:spPr>
          <a:xfrm>
            <a:off x="596900" y="633461"/>
            <a:ext cx="11811000" cy="52070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2" name="Title Text"/>
          <p:cNvSpPr>
            <a:spLocks noGrp="1"/>
          </p:cNvSpPr>
          <p:nvPr>
            <p:ph type="title"/>
          </p:nvPr>
        </p:nvSpPr>
        <p:spPr>
          <a:xfrm>
            <a:off x="508000" y="6680200"/>
            <a:ext cx="7200900" cy="2413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r>
              <a:t>Title Text</a:t>
            </a:r>
          </a:p>
        </p:txBody>
      </p:sp>
      <p:sp>
        <p:nvSpPr>
          <p:cNvPr id="33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280400" y="6680200"/>
            <a:ext cx="4241800" cy="2413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/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/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/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/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Image"/>
          <p:cNvSpPr>
            <a:spLocks noGrp="1"/>
          </p:cNvSpPr>
          <p:nvPr>
            <p:ph type="pic" sz="half" idx="13"/>
          </p:nvPr>
        </p:nvSpPr>
        <p:spPr>
          <a:xfrm>
            <a:off x="557119" y="609599"/>
            <a:ext cx="5588001" cy="83947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8" name="Image"/>
          <p:cNvSpPr>
            <a:spLocks noGrp="1"/>
          </p:cNvSpPr>
          <p:nvPr>
            <p:ph type="pic" sz="quarter" idx="14"/>
          </p:nvPr>
        </p:nvSpPr>
        <p:spPr>
          <a:xfrm>
            <a:off x="6856319" y="4772799"/>
            <a:ext cx="5499101" cy="42291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9" name="Image"/>
          <p:cNvSpPr>
            <a:spLocks noGrp="1"/>
          </p:cNvSpPr>
          <p:nvPr>
            <p:ph type="pic" sz="quarter" idx="15"/>
          </p:nvPr>
        </p:nvSpPr>
        <p:spPr>
          <a:xfrm>
            <a:off x="6860562" y="609600"/>
            <a:ext cx="5499101" cy="35306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4BD7E-A111-6C41-B43A-5466D7092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FF1F4-FEA5-504F-9C3D-F5B2454051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A557B9-5E16-824D-86DE-80F705E3F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8B159-2CAC-8144-89CA-7D722E640A6B}" type="datetimeFigureOut">
              <a:rPr lang="en-US" smtClean="0"/>
              <a:t>4/2/25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BA8A4A-B828-A74F-9BC8-BE3CF7300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B6B6D-91B6-F447-A450-76C9922ED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98079" y="9258300"/>
            <a:ext cx="395942" cy="379591"/>
          </a:xfrm>
        </p:spPr>
        <p:txBody>
          <a:bodyPr/>
          <a:lstStyle/>
          <a:p>
            <a:fld id="{F60C41D0-2B5B-714F-B3AD-149B0A312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802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DC14F-7DB2-7E44-93AF-076BD76953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600" y="1596249"/>
            <a:ext cx="9753600" cy="3395698"/>
          </a:xfrm>
        </p:spPr>
        <p:txBody>
          <a:bodyPr anchor="b"/>
          <a:lstStyle>
            <a:lvl1pPr algn="ctr">
              <a:defRPr sz="6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22FEEA-5CA0-4F47-A36E-0D77A24C08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5600" y="5122898"/>
            <a:ext cx="9753600" cy="2354862"/>
          </a:xfrm>
        </p:spPr>
        <p:txBody>
          <a:bodyPr/>
          <a:lstStyle>
            <a:lvl1pPr marL="0" indent="0" algn="ctr">
              <a:buNone/>
              <a:defRPr sz="2560"/>
            </a:lvl1pPr>
            <a:lvl2pPr marL="487695" indent="0" algn="ctr">
              <a:buNone/>
              <a:defRPr sz="2133"/>
            </a:lvl2pPr>
            <a:lvl3pPr marL="975390" indent="0" algn="ctr">
              <a:buNone/>
              <a:defRPr sz="1920"/>
            </a:lvl3pPr>
            <a:lvl4pPr marL="1463086" indent="0" algn="ctr">
              <a:buNone/>
              <a:defRPr sz="1707"/>
            </a:lvl4pPr>
            <a:lvl5pPr marL="1950781" indent="0" algn="ctr">
              <a:buNone/>
              <a:defRPr sz="1707"/>
            </a:lvl5pPr>
            <a:lvl6pPr marL="2438476" indent="0" algn="ctr">
              <a:buNone/>
              <a:defRPr sz="1707"/>
            </a:lvl6pPr>
            <a:lvl7pPr marL="2926171" indent="0" algn="ctr">
              <a:buNone/>
              <a:defRPr sz="1707"/>
            </a:lvl7pPr>
            <a:lvl8pPr marL="3413867" indent="0" algn="ctr">
              <a:buNone/>
              <a:defRPr sz="1707"/>
            </a:lvl8pPr>
            <a:lvl9pPr marL="3901562" indent="0" algn="ctr">
              <a:buNone/>
              <a:defRPr sz="1707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D9EDCA-9901-8A4C-ACD7-73B0ED0A6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17787-CDB4-FC41-8D6E-6E83B0843AB0}" type="datetimeFigureOut">
              <a:rPr lang="en-US" smtClean="0"/>
              <a:t>4/2/25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88C05-33B0-D749-A14C-4476A2DF1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2A64B0-F19A-F04C-9EE3-73BB1AF1D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98079" y="9258300"/>
            <a:ext cx="395942" cy="379591"/>
          </a:xfrm>
        </p:spPr>
        <p:txBody>
          <a:bodyPr/>
          <a:lstStyle/>
          <a:p>
            <a:fld id="{44F096B6-B8DF-0C42-9CB4-52268210A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510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iangle"/>
          <p:cNvSpPr/>
          <p:nvPr/>
        </p:nvSpPr>
        <p:spPr>
          <a:xfrm>
            <a:off x="508000" y="2171700"/>
            <a:ext cx="11997292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" name="Triangle"/>
          <p:cNvSpPr/>
          <p:nvPr/>
        </p:nvSpPr>
        <p:spPr>
          <a:xfrm>
            <a:off x="508000" y="635000"/>
            <a:ext cx="11997292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" name="Title Text"/>
          <p:cNvSpPr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>
            <a:spLocks noGrp="1"/>
          </p:cNvSpPr>
          <p:nvPr>
            <p:ph type="body" idx="1"/>
          </p:nvPr>
        </p:nvSpPr>
        <p:spPr>
          <a:xfrm>
            <a:off x="508000" y="2628900"/>
            <a:ext cx="11988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>
            <a:spLocks noGrp="1"/>
          </p:cNvSpPr>
          <p:nvPr>
            <p:ph type="sldNum" sz="quarter" idx="2"/>
          </p:nvPr>
        </p:nvSpPr>
        <p:spPr>
          <a:xfrm>
            <a:off x="6324599" y="9258300"/>
            <a:ext cx="342901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defRPr sz="1800">
                <a:solidFill>
                  <a:srgbClr val="4C494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7" r:id="rId3"/>
    <p:sldLayoutId id="2147483660" r:id="rId4"/>
    <p:sldLayoutId id="2147483661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marL="0" marR="0" indent="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1pPr>
      <a:lvl2pPr marL="0" marR="0" indent="2286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2pPr>
      <a:lvl3pPr marL="0" marR="0" indent="4572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3pPr>
      <a:lvl4pPr marL="0" marR="0" indent="6858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4pPr>
      <a:lvl5pPr marL="0" marR="0" indent="9144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5pPr>
      <a:lvl6pPr marL="0" marR="0" indent="11430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6pPr>
      <a:lvl7pPr marL="0" marR="0" indent="13716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7pPr>
      <a:lvl8pPr marL="0" marR="0" indent="16002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8pPr>
      <a:lvl9pPr marL="0" marR="0" indent="18288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1pPr>
      <a:lvl2pPr marL="9398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2pPr>
      <a:lvl3pPr marL="14097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3pPr>
      <a:lvl4pPr marL="18796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4pPr>
      <a:lvl5pPr marL="23495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5pPr>
      <a:lvl6pPr marL="28194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6pPr>
      <a:lvl7pPr marL="32893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7pPr>
      <a:lvl8pPr marL="37592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8pPr>
      <a:lvl9pPr marL="42291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g"/><Relationship Id="rId5" Type="http://schemas.openxmlformats.org/officeDocument/2006/relationships/image" Target="../media/image130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12.jpeg"/><Relationship Id="rId9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8.jpg"/><Relationship Id="rId10" Type="http://schemas.openxmlformats.org/officeDocument/2006/relationships/image" Target="../media/image14.png"/><Relationship Id="rId4" Type="http://schemas.openxmlformats.org/officeDocument/2006/relationships/image" Target="../media/image16.jpg"/><Relationship Id="rId9" Type="http://schemas.openxmlformats.org/officeDocument/2006/relationships/image" Target="../media/image1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tiff"/><Relationship Id="rId16" Type="http://schemas.openxmlformats.org/officeDocument/2006/relationships/image" Target="../media/image26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6CB1A06-DD88-4A40-A7DA-329DA6F916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5598" y="4102055"/>
            <a:ext cx="9753600" cy="2957692"/>
          </a:xfrm>
        </p:spPr>
        <p:txBody>
          <a:bodyPr>
            <a:normAutofit/>
          </a:bodyPr>
          <a:lstStyle/>
          <a:p>
            <a:pPr>
              <a:spcBef>
                <a:spcPts val="640"/>
              </a:spcBef>
            </a:pPr>
            <a:endParaRPr lang="en-US" sz="2987" dirty="0">
              <a:latin typeface="+mn-lt"/>
            </a:endParaRPr>
          </a:p>
          <a:p>
            <a:pPr>
              <a:spcBef>
                <a:spcPts val="640"/>
              </a:spcBef>
            </a:pPr>
            <a:r>
              <a:rPr lang="en-US" sz="2987" dirty="0">
                <a:latin typeface="+mn-lt"/>
              </a:rPr>
              <a:t>EE 374</a:t>
            </a:r>
          </a:p>
          <a:p>
            <a:pPr>
              <a:spcBef>
                <a:spcPts val="640"/>
              </a:spcBef>
            </a:pPr>
            <a:r>
              <a:rPr lang="en-US" sz="2987" dirty="0">
                <a:latin typeface="+mn-lt"/>
              </a:rPr>
              <a:t>April 7, 2025</a:t>
            </a:r>
          </a:p>
        </p:txBody>
      </p:sp>
      <p:sp>
        <p:nvSpPr>
          <p:cNvPr id="4" name="David Tse">
            <a:extLst>
              <a:ext uri="{FF2B5EF4-FFF2-40B4-BE49-F238E27FC236}">
                <a16:creationId xmlns:a16="http://schemas.microsoft.com/office/drawing/2014/main" id="{E72E0EF2-340D-C94F-A691-61B8A8C5F1E4}"/>
              </a:ext>
            </a:extLst>
          </p:cNvPr>
          <p:cNvSpPr/>
          <p:nvPr/>
        </p:nvSpPr>
        <p:spPr>
          <a:xfrm>
            <a:off x="6306190" y="8180098"/>
            <a:ext cx="73225" cy="569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4187" tIns="54187" rIns="54187" bIns="54187" anchor="ctr">
            <a:spAutoFit/>
          </a:bodyPr>
          <a:lstStyle>
            <a:lvl1pPr>
              <a:defRPr sz="3200"/>
            </a:lvl1pPr>
          </a:lstStyle>
          <a:p>
            <a:pPr algn="ctr"/>
            <a:endParaRPr lang="en-US" sz="2987" dirty="0">
              <a:latin typeface="Helvetica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AD29FB-989D-E746-900E-28233C9788E4}"/>
              </a:ext>
            </a:extLst>
          </p:cNvPr>
          <p:cNvSpPr txBox="1"/>
          <p:nvPr/>
        </p:nvSpPr>
        <p:spPr>
          <a:xfrm>
            <a:off x="3265581" y="563956"/>
            <a:ext cx="6227667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Lecture 3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PoW Longest Chain Protocol: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Attacks and Security Analysis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3785228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AB8FD-2FBA-574F-9B1C-DE1E01553D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Hw</a:t>
            </a:r>
            <a:r>
              <a:rPr lang="en-US" dirty="0"/>
              <a:t> 1 out, due this Friday</a:t>
            </a:r>
          </a:p>
          <a:p>
            <a:r>
              <a:rPr lang="en-US" dirty="0"/>
              <a:t>Office hours this week: on zoom</a:t>
            </a:r>
          </a:p>
          <a:p>
            <a:r>
              <a:rPr lang="en-US" dirty="0"/>
              <a:t>Next lecture: Robin Linus (in person)</a:t>
            </a:r>
          </a:p>
          <a:p>
            <a:r>
              <a:rPr lang="en-US" dirty="0"/>
              <a:t>Today:</a:t>
            </a:r>
          </a:p>
          <a:p>
            <a:pPr lvl="1"/>
            <a:r>
              <a:rPr lang="en-US" dirty="0"/>
              <a:t>Cryptographic hash functions</a:t>
            </a:r>
          </a:p>
          <a:p>
            <a:pPr lvl="1"/>
            <a:r>
              <a:rPr lang="en-US" dirty="0"/>
              <a:t>Nakamoto’s private double-spend attack</a:t>
            </a:r>
          </a:p>
          <a:p>
            <a:pPr lvl="1"/>
            <a:r>
              <a:rPr lang="en-US" dirty="0"/>
              <a:t>Analysis of attack</a:t>
            </a:r>
          </a:p>
          <a:p>
            <a:pPr lvl="1"/>
            <a:r>
              <a:rPr lang="en-US" dirty="0"/>
              <a:t>Bitcoin security analysis: safety and liveness</a:t>
            </a: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7B56140D-BA6B-F6F3-B137-7D1B5A10F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</p:spPr>
        <p:txBody>
          <a:bodyPr>
            <a:normAutofit/>
          </a:bodyPr>
          <a:lstStyle/>
          <a:p>
            <a:r>
              <a:rPr lang="en-US" dirty="0"/>
              <a:t> Agenda</a:t>
            </a:r>
          </a:p>
        </p:txBody>
      </p:sp>
    </p:spTree>
    <p:extLst>
      <p:ext uri="{BB962C8B-B14F-4D97-AF65-F5344CB8AC3E}">
        <p14:creationId xmlns:p14="http://schemas.microsoft.com/office/powerpoint/2010/main" val="1489038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A close up of an animal&#13;&#10;&#13;&#10;Description automatically generated">
            <a:extLst>
              <a:ext uri="{FF2B5EF4-FFF2-40B4-BE49-F238E27FC236}">
                <a16:creationId xmlns:a16="http://schemas.microsoft.com/office/drawing/2014/main" id="{ED768F4F-0829-EC42-8C85-65A0B4A64E5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383" y="3309369"/>
            <a:ext cx="9658080" cy="4889534"/>
          </a:xfrm>
          <a:prstGeom prst="rect">
            <a:avLst/>
          </a:prstGeom>
        </p:spPr>
      </p:pic>
      <p:sp>
        <p:nvSpPr>
          <p:cNvPr id="64" name="Title 2">
            <a:extLst>
              <a:ext uri="{FF2B5EF4-FFF2-40B4-BE49-F238E27FC236}">
                <a16:creationId xmlns:a16="http://schemas.microsoft.com/office/drawing/2014/main" id="{7AD70EB4-ECD7-5740-8FA4-F0A268B9D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</p:spPr>
        <p:txBody>
          <a:bodyPr>
            <a:normAutofit fontScale="90000"/>
          </a:bodyPr>
          <a:lstStyle/>
          <a:p>
            <a:r>
              <a:rPr lang="en-US" dirty="0"/>
              <a:t> Data agreement: </a:t>
            </a:r>
            <a:br>
              <a:rPr lang="en-US" dirty="0"/>
            </a:br>
            <a:r>
              <a:rPr lang="en-US" dirty="0"/>
              <a:t>Proof-of-work longest chain protocol</a:t>
            </a:r>
          </a:p>
        </p:txBody>
      </p: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id="{27282DE6-B26C-0B40-B7FE-8619755D0F46}"/>
              </a:ext>
            </a:extLst>
          </p:cNvPr>
          <p:cNvSpPr/>
          <p:nvPr/>
        </p:nvSpPr>
        <p:spPr>
          <a:xfrm>
            <a:off x="2097608" y="3293769"/>
            <a:ext cx="790833" cy="540402"/>
          </a:xfrm>
          <a:prstGeom prst="roundRect">
            <a:avLst/>
          </a:prstGeom>
          <a:solidFill>
            <a:srgbClr val="E5CAC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AA1F8A2F-F936-054C-983C-0DD30B896D8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565917" y="4180248"/>
            <a:ext cx="645484" cy="645484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DE57A589-A565-F049-8BDB-024B66B7CE0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393030" y="4580311"/>
            <a:ext cx="645484" cy="645484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F746550D-A284-D64E-AB86-B207C30B5E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192933" y="4620791"/>
            <a:ext cx="645484" cy="645484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7080D9CA-35EF-C946-831C-D2B2888D050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287601" y="6256277"/>
            <a:ext cx="645484" cy="645484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9FB5075F-EDAB-CD45-B3AD-F577EC69B27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135690" y="6685699"/>
            <a:ext cx="645484" cy="645484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4CE8C9AF-4FC6-5749-BC27-77BF9703B78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902557" y="5539658"/>
            <a:ext cx="645484" cy="6454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19A46EE-3994-1047-AA35-C45234A4C0BC}"/>
              </a:ext>
            </a:extLst>
          </p:cNvPr>
          <p:cNvSpPr txBox="1"/>
          <p:nvPr/>
        </p:nvSpPr>
        <p:spPr>
          <a:xfrm>
            <a:off x="781488" y="3334056"/>
            <a:ext cx="1162178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Genesis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5620D9CF-E588-014A-B704-C15F7798DC2C}"/>
              </a:ext>
            </a:extLst>
          </p:cNvPr>
          <p:cNvSpPr/>
          <p:nvPr/>
        </p:nvSpPr>
        <p:spPr>
          <a:xfrm>
            <a:off x="4278702" y="4456020"/>
            <a:ext cx="365760" cy="246888"/>
          </a:xfrm>
          <a:prstGeom prst="roundRect">
            <a:avLst/>
          </a:prstGeom>
          <a:solidFill>
            <a:srgbClr val="E5CAC1"/>
          </a:solidFill>
          <a:ln w="1333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A19820A8-1D80-3444-AE9B-4B05B463FD41}"/>
              </a:ext>
            </a:extLst>
          </p:cNvPr>
          <p:cNvSpPr/>
          <p:nvPr/>
        </p:nvSpPr>
        <p:spPr>
          <a:xfrm>
            <a:off x="4934084" y="6344721"/>
            <a:ext cx="365760" cy="246888"/>
          </a:xfrm>
          <a:prstGeom prst="roundRect">
            <a:avLst/>
          </a:prstGeom>
          <a:solidFill>
            <a:srgbClr val="E5CAC1"/>
          </a:solidFill>
          <a:ln w="1333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0D1184EE-11D5-8241-9C7A-AE1A7D7BCD6F}"/>
              </a:ext>
            </a:extLst>
          </p:cNvPr>
          <p:cNvSpPr/>
          <p:nvPr/>
        </p:nvSpPr>
        <p:spPr>
          <a:xfrm>
            <a:off x="10765240" y="6873106"/>
            <a:ext cx="365760" cy="246888"/>
          </a:xfrm>
          <a:prstGeom prst="roundRect">
            <a:avLst/>
          </a:prstGeom>
          <a:solidFill>
            <a:srgbClr val="E5CAC1"/>
          </a:solidFill>
          <a:ln w="1333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17DA7A6E-B6B2-FD4E-B8BB-E6B6EEC4727E}"/>
              </a:ext>
            </a:extLst>
          </p:cNvPr>
          <p:cNvCxnSpPr>
            <a:cxnSpLocks/>
          </p:cNvCxnSpPr>
          <p:nvPr/>
        </p:nvCxnSpPr>
        <p:spPr>
          <a:xfrm flipV="1">
            <a:off x="2493024" y="3837065"/>
            <a:ext cx="0" cy="554682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F86FABE3-1015-6C45-9C88-246622EFBE7E}"/>
              </a:ext>
            </a:extLst>
          </p:cNvPr>
          <p:cNvCxnSpPr>
            <a:cxnSpLocks/>
          </p:cNvCxnSpPr>
          <p:nvPr/>
        </p:nvCxnSpPr>
        <p:spPr>
          <a:xfrm flipH="1" flipV="1">
            <a:off x="2489125" y="4943533"/>
            <a:ext cx="3900" cy="540402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5C792DD2-E9F4-894B-98A3-4BC872D4F4B0}"/>
              </a:ext>
            </a:extLst>
          </p:cNvPr>
          <p:cNvCxnSpPr>
            <a:cxnSpLocks/>
          </p:cNvCxnSpPr>
          <p:nvPr/>
        </p:nvCxnSpPr>
        <p:spPr>
          <a:xfrm flipV="1">
            <a:off x="2499986" y="7077299"/>
            <a:ext cx="0" cy="554682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F968DECE-23CA-6847-AF38-BCD7F6DAE1F9}"/>
              </a:ext>
            </a:extLst>
          </p:cNvPr>
          <p:cNvCxnSpPr>
            <a:cxnSpLocks/>
          </p:cNvCxnSpPr>
          <p:nvPr/>
        </p:nvCxnSpPr>
        <p:spPr>
          <a:xfrm flipV="1">
            <a:off x="2495475" y="6006447"/>
            <a:ext cx="0" cy="554682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Rounded Rectangle 160">
            <a:extLst>
              <a:ext uri="{FF2B5EF4-FFF2-40B4-BE49-F238E27FC236}">
                <a16:creationId xmlns:a16="http://schemas.microsoft.com/office/drawing/2014/main" id="{EB9EE30B-187E-2B40-9F02-F8FBB63B23BB}"/>
              </a:ext>
            </a:extLst>
          </p:cNvPr>
          <p:cNvSpPr/>
          <p:nvPr/>
        </p:nvSpPr>
        <p:spPr>
          <a:xfrm>
            <a:off x="9080635" y="4820416"/>
            <a:ext cx="365760" cy="246888"/>
          </a:xfrm>
          <a:prstGeom prst="roundRect">
            <a:avLst/>
          </a:prstGeom>
          <a:solidFill>
            <a:srgbClr val="E5CAC1"/>
          </a:solidFill>
          <a:ln w="1333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CEBF1E5-5A43-594B-A87E-2E64E6B96A0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328" y="4456020"/>
            <a:ext cx="416128" cy="41612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5BAB484-F885-D645-B7A6-7AB89FC23CBA}"/>
              </a:ext>
            </a:extLst>
          </p:cNvPr>
          <p:cNvSpPr/>
          <p:nvPr/>
        </p:nvSpPr>
        <p:spPr>
          <a:xfrm>
            <a:off x="1285185" y="2415068"/>
            <a:ext cx="23984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Longest chain</a:t>
            </a:r>
          </a:p>
        </p:txBody>
      </p:sp>
    </p:spTree>
    <p:extLst>
      <p:ext uri="{BB962C8B-B14F-4D97-AF65-F5344CB8AC3E}">
        <p14:creationId xmlns:p14="http://schemas.microsoft.com/office/powerpoint/2010/main" val="3651397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42188E-6 -1.04167E-6 L -0.15149 0.00863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81" y="42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0625E-8 -1.04167E-7 L 0.00122 0.11263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" y="56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61719E-6 4.0625E-6 L -0.20068 -0.07406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34" y="-371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1000" fill="hold"/>
                                        <p:tgtEl>
                                          <p:spTgt spid="42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2 0.11263 L 0.00085 0.22656 " pathEditMode="relative" rAng="0" ptsTypes="AA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" y="56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3437E-7 -0.01368 L -0.51953 0.19189 " pathEditMode="relative" rAng="0" ptsTypes="AA">
                                      <p:cBhvr>
                                        <p:cTn id="46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77" y="1027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1000" fill="hold"/>
                                        <p:tgtEl>
                                          <p:spTgt spid="161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5 0.22656 L 0.00085 0.33398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3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03 -0.00652 L -0.64905 0.09098 " pathEditMode="relative" rAng="0" ptsTypes="AA">
                                      <p:cBhvr>
                                        <p:cTn id="6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54" y="4867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1000" fill="hold"/>
                                        <p:tgtEl>
                                          <p:spTgt spid="61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5 0.33398 L 0.00037 0.40267 " pathEditMode="relative" rAng="0" ptsTypes="AA">
                                      <p:cBhvr>
                                        <p:cTn id="6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" y="34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1" grpId="2" animBg="1"/>
      <p:bldP spid="42" grpId="0" animBg="1"/>
      <p:bldP spid="42" grpId="1" animBg="1"/>
      <p:bldP spid="42" grpId="2" animBg="1"/>
      <p:bldP spid="61" grpId="0" animBg="1"/>
      <p:bldP spid="61" grpId="1" animBg="1"/>
      <p:bldP spid="61" grpId="2" animBg="1"/>
      <p:bldP spid="161" grpId="0" animBg="1"/>
      <p:bldP spid="161" grpId="1" animBg="1"/>
      <p:bldP spid="161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F5DA0168-3664-1C48-8ADA-06FFCE0C421C}"/>
              </a:ext>
            </a:extLst>
          </p:cNvPr>
          <p:cNvGrpSpPr/>
          <p:nvPr/>
        </p:nvGrpSpPr>
        <p:grpSpPr>
          <a:xfrm>
            <a:off x="1910107" y="3588344"/>
            <a:ext cx="224419" cy="4349013"/>
            <a:chOff x="1910107" y="3588344"/>
            <a:chExt cx="224419" cy="4349013"/>
          </a:xfrm>
        </p:grpSpPr>
        <p:pic>
          <p:nvPicPr>
            <p:cNvPr id="93" name="Picture 92">
              <a:extLst>
                <a:ext uri="{FF2B5EF4-FFF2-40B4-BE49-F238E27FC236}">
                  <a16:creationId xmlns:a16="http://schemas.microsoft.com/office/drawing/2014/main" id="{7F343E08-232C-CC4E-A60B-0DDC0225AF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341"/>
            <a:stretch/>
          </p:blipFill>
          <p:spPr>
            <a:xfrm>
              <a:off x="1910107" y="3588344"/>
              <a:ext cx="224419" cy="1063666"/>
            </a:xfrm>
            <a:prstGeom prst="rect">
              <a:avLst/>
            </a:prstGeom>
          </p:spPr>
        </p:pic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F3897032-D252-4B40-9D8F-47A4051851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341"/>
            <a:stretch/>
          </p:blipFill>
          <p:spPr>
            <a:xfrm>
              <a:off x="1910107" y="4695367"/>
              <a:ext cx="224419" cy="1063666"/>
            </a:xfrm>
            <a:prstGeom prst="rect">
              <a:avLst/>
            </a:prstGeom>
          </p:spPr>
        </p:pic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id="{286AA3BA-2366-5640-B3F5-F571633E16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341"/>
            <a:stretch/>
          </p:blipFill>
          <p:spPr>
            <a:xfrm>
              <a:off x="1910107" y="5774129"/>
              <a:ext cx="224419" cy="1063666"/>
            </a:xfrm>
            <a:prstGeom prst="rect">
              <a:avLst/>
            </a:prstGeom>
          </p:spPr>
        </p:pic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3FF4CC92-C4B3-8B4D-99C6-E7F52BC1BE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341"/>
            <a:stretch/>
          </p:blipFill>
          <p:spPr>
            <a:xfrm>
              <a:off x="1910107" y="6873691"/>
              <a:ext cx="224419" cy="1063666"/>
            </a:xfrm>
            <a:prstGeom prst="rect">
              <a:avLst/>
            </a:prstGeom>
          </p:spPr>
        </p:pic>
      </p:grp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72C74EF6-ED7E-DD4B-90B0-5FC9EBE1F945}"/>
              </a:ext>
            </a:extLst>
          </p:cNvPr>
          <p:cNvCxnSpPr>
            <a:cxnSpLocks/>
          </p:cNvCxnSpPr>
          <p:nvPr/>
        </p:nvCxnSpPr>
        <p:spPr>
          <a:xfrm flipV="1">
            <a:off x="2503272" y="7119413"/>
            <a:ext cx="0" cy="585216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8C443D40-1758-4344-B95C-EE0F9799E016}"/>
              </a:ext>
            </a:extLst>
          </p:cNvPr>
          <p:cNvSpPr/>
          <p:nvPr/>
        </p:nvSpPr>
        <p:spPr>
          <a:xfrm>
            <a:off x="4798704" y="7431043"/>
            <a:ext cx="1554480" cy="1097280"/>
          </a:xfrm>
          <a:prstGeom prst="roundRect">
            <a:avLst/>
          </a:prstGeom>
          <a:solidFill>
            <a:srgbClr val="E5CAC1"/>
          </a:solidFill>
          <a:ln w="508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/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FA2353CB-FD7C-B74B-ACBC-3F2E9854C4E2}"/>
              </a:ext>
            </a:extLst>
          </p:cNvPr>
          <p:cNvSpPr/>
          <p:nvPr/>
        </p:nvSpPr>
        <p:spPr>
          <a:xfrm>
            <a:off x="4798704" y="7432274"/>
            <a:ext cx="1554480" cy="1097280"/>
          </a:xfrm>
          <a:prstGeom prst="roundRect">
            <a:avLst/>
          </a:prstGeom>
          <a:solidFill>
            <a:srgbClr val="E5CAC1">
              <a:alpha val="30000"/>
            </a:srgbClr>
          </a:solidFill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88ADE71C-402E-D942-A882-B8A9AFA5CF26}"/>
              </a:ext>
            </a:extLst>
          </p:cNvPr>
          <p:cNvSpPr/>
          <p:nvPr/>
        </p:nvSpPr>
        <p:spPr>
          <a:xfrm>
            <a:off x="4798704" y="7427465"/>
            <a:ext cx="1554480" cy="1097280"/>
          </a:xfrm>
          <a:prstGeom prst="roundRect">
            <a:avLst/>
          </a:prstGeom>
          <a:solidFill>
            <a:srgbClr val="E5CAC1"/>
          </a:solidFill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7764BC7-6D34-A149-BA55-928D6E32F3CB}"/>
              </a:ext>
            </a:extLst>
          </p:cNvPr>
          <p:cNvSpPr txBox="1"/>
          <p:nvPr/>
        </p:nvSpPr>
        <p:spPr>
          <a:xfrm>
            <a:off x="2023990" y="6865497"/>
            <a:ext cx="99265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/>
                </a:solidFill>
              </a:rPr>
              <a:t>^89$%!0x0x1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935AF89-CFA5-634F-BCDA-D899ADF2CB19}"/>
              </a:ext>
            </a:extLst>
          </p:cNvPr>
          <p:cNvSpPr/>
          <p:nvPr/>
        </p:nvSpPr>
        <p:spPr>
          <a:xfrm>
            <a:off x="2097608" y="3293769"/>
            <a:ext cx="790833" cy="540402"/>
          </a:xfrm>
          <a:prstGeom prst="roundRect">
            <a:avLst/>
          </a:prstGeom>
          <a:solidFill>
            <a:srgbClr val="E5CAC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25A9969-FB40-F949-B575-47715ED79967}"/>
              </a:ext>
            </a:extLst>
          </p:cNvPr>
          <p:cNvSpPr/>
          <p:nvPr/>
        </p:nvSpPr>
        <p:spPr>
          <a:xfrm>
            <a:off x="2097608" y="5483935"/>
            <a:ext cx="790833" cy="540402"/>
          </a:xfrm>
          <a:prstGeom prst="roundRect">
            <a:avLst/>
          </a:prstGeom>
          <a:solidFill>
            <a:srgbClr val="E5CAC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1155A84-035C-FE44-833D-2A89C930BD9D}"/>
              </a:ext>
            </a:extLst>
          </p:cNvPr>
          <p:cNvCxnSpPr>
            <a:cxnSpLocks/>
          </p:cNvCxnSpPr>
          <p:nvPr/>
        </p:nvCxnSpPr>
        <p:spPr>
          <a:xfrm flipV="1">
            <a:off x="2493024" y="3837065"/>
            <a:ext cx="0" cy="554682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6C898D7-BFB8-5E41-8040-32101EF34560}"/>
              </a:ext>
            </a:extLst>
          </p:cNvPr>
          <p:cNvCxnSpPr>
            <a:cxnSpLocks/>
            <a:stCxn id="7" idx="0"/>
            <a:endCxn id="6" idx="2"/>
          </p:cNvCxnSpPr>
          <p:nvPr/>
        </p:nvCxnSpPr>
        <p:spPr>
          <a:xfrm flipH="1" flipV="1">
            <a:off x="2493024" y="4965560"/>
            <a:ext cx="1" cy="518375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E7B9DD4-B19F-D04A-BC22-A1F7DC59716E}"/>
              </a:ext>
            </a:extLst>
          </p:cNvPr>
          <p:cNvCxnSpPr>
            <a:cxnSpLocks/>
            <a:stCxn id="8" idx="0"/>
            <a:endCxn id="7" idx="2"/>
          </p:cNvCxnSpPr>
          <p:nvPr/>
        </p:nvCxnSpPr>
        <p:spPr>
          <a:xfrm flipV="1">
            <a:off x="2493024" y="6024337"/>
            <a:ext cx="0" cy="554682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C45AAA4-2CD2-5149-A9E3-5F8AB5A031D1}"/>
              </a:ext>
            </a:extLst>
          </p:cNvPr>
          <p:cNvSpPr/>
          <p:nvPr/>
        </p:nvSpPr>
        <p:spPr>
          <a:xfrm>
            <a:off x="2097607" y="4425158"/>
            <a:ext cx="790833" cy="540402"/>
          </a:xfrm>
          <a:prstGeom prst="roundRect">
            <a:avLst/>
          </a:prstGeom>
          <a:solidFill>
            <a:srgbClr val="E5CAC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1A54472-20C7-A840-B20D-2188655A9FF2}"/>
              </a:ext>
            </a:extLst>
          </p:cNvPr>
          <p:cNvSpPr/>
          <p:nvPr/>
        </p:nvSpPr>
        <p:spPr>
          <a:xfrm>
            <a:off x="2097608" y="6579019"/>
            <a:ext cx="790833" cy="540402"/>
          </a:xfrm>
          <a:prstGeom prst="roundRect">
            <a:avLst/>
          </a:prstGeom>
          <a:solidFill>
            <a:srgbClr val="E5CAC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0B9979-560F-7942-AC2E-50ABDDA37A2A}"/>
              </a:ext>
            </a:extLst>
          </p:cNvPr>
          <p:cNvSpPr/>
          <p:nvPr/>
        </p:nvSpPr>
        <p:spPr>
          <a:xfrm>
            <a:off x="1554358" y="2638597"/>
            <a:ext cx="19223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/>
              <a:t>Blockchain</a:t>
            </a:r>
            <a:endParaRPr lang="en-US" sz="2800" dirty="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466A9D9-C20B-F849-AB0B-FBAF034D900D}"/>
              </a:ext>
            </a:extLst>
          </p:cNvPr>
          <p:cNvGrpSpPr/>
          <p:nvPr/>
        </p:nvGrpSpPr>
        <p:grpSpPr>
          <a:xfrm>
            <a:off x="4829992" y="7589520"/>
            <a:ext cx="1316662" cy="484601"/>
            <a:chOff x="4441971" y="2908142"/>
            <a:chExt cx="1320517" cy="506060"/>
          </a:xfrm>
        </p:grpSpPr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8B6EC09D-D349-7844-AF87-B8D44B7CBC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4441971" y="2917490"/>
              <a:ext cx="431836" cy="496712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592386BC-9C8B-A946-B2C1-B6C242AC5F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4919716" y="2908142"/>
              <a:ext cx="431836" cy="496712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7679D1C1-4EA4-3240-8D59-3ECCC82084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5330652" y="2917490"/>
              <a:ext cx="431836" cy="496712"/>
            </a:xfrm>
            <a:prstGeom prst="rect">
              <a:avLst/>
            </a:prstGeom>
          </p:spPr>
        </p:pic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F83F544D-430A-FE44-9BF5-09066BFBF078}"/>
              </a:ext>
            </a:extLst>
          </p:cNvPr>
          <p:cNvSpPr txBox="1"/>
          <p:nvPr/>
        </p:nvSpPr>
        <p:spPr>
          <a:xfrm>
            <a:off x="2029949" y="6920247"/>
            <a:ext cx="99265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1"/>
                </a:solidFill>
              </a:rPr>
              <a:t>000074984985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244FE7B-8735-E549-B339-B271492E9042}"/>
              </a:ext>
            </a:extLst>
          </p:cNvPr>
          <p:cNvSpPr txBox="1"/>
          <p:nvPr/>
        </p:nvSpPr>
        <p:spPr>
          <a:xfrm>
            <a:off x="2029968" y="6919126"/>
            <a:ext cx="9926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75000"/>
                  </a:schemeClr>
                </a:solidFill>
              </a:rPr>
              <a:t>000074984985</a:t>
            </a:r>
          </a:p>
          <a:p>
            <a:endParaRPr lang="en-US" sz="105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105F0F2-6B0B-4742-B67A-D6D6C0C31EEC}"/>
              </a:ext>
            </a:extLst>
          </p:cNvPr>
          <p:cNvSpPr txBox="1"/>
          <p:nvPr/>
        </p:nvSpPr>
        <p:spPr>
          <a:xfrm>
            <a:off x="4828032" y="7456122"/>
            <a:ext cx="1521419" cy="568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000074984985</a:t>
            </a:r>
          </a:p>
          <a:p>
            <a:endParaRPr lang="en-US" sz="1493" dirty="0">
              <a:solidFill>
                <a:schemeClr val="tx1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05EC1F4-4DBE-7E4D-9292-1B61EEA9AEE8}"/>
              </a:ext>
            </a:extLst>
          </p:cNvPr>
          <p:cNvSpPr txBox="1"/>
          <p:nvPr/>
        </p:nvSpPr>
        <p:spPr>
          <a:xfrm>
            <a:off x="4928494" y="8008337"/>
            <a:ext cx="1310048" cy="32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93" dirty="0">
                <a:solidFill>
                  <a:srgbClr val="00B0F0"/>
                </a:solidFill>
              </a:rPr>
              <a:t>24162534567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755754F-177E-7746-A4DE-D73F3CB36879}"/>
              </a:ext>
            </a:extLst>
          </p:cNvPr>
          <p:cNvSpPr txBox="1"/>
          <p:nvPr/>
        </p:nvSpPr>
        <p:spPr>
          <a:xfrm>
            <a:off x="4928616" y="8008337"/>
            <a:ext cx="1310048" cy="32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93" dirty="0">
                <a:solidFill>
                  <a:srgbClr val="00B0F0"/>
                </a:solidFill>
              </a:rPr>
              <a:t>39478358989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C049FA4-6E2D-3149-8711-779A13DE43D3}"/>
              </a:ext>
            </a:extLst>
          </p:cNvPr>
          <p:cNvSpPr txBox="1"/>
          <p:nvPr/>
        </p:nvSpPr>
        <p:spPr>
          <a:xfrm>
            <a:off x="4928616" y="8008337"/>
            <a:ext cx="1310048" cy="32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93" dirty="0">
                <a:solidFill>
                  <a:srgbClr val="00B0F0"/>
                </a:solidFill>
              </a:rPr>
              <a:t>02948734898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DC6C113-A60F-4D43-9B69-A7EAD41D0DF0}"/>
              </a:ext>
            </a:extLst>
          </p:cNvPr>
          <p:cNvSpPr txBox="1"/>
          <p:nvPr/>
        </p:nvSpPr>
        <p:spPr>
          <a:xfrm>
            <a:off x="4928616" y="8008337"/>
            <a:ext cx="1310048" cy="32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93" dirty="0">
                <a:solidFill>
                  <a:srgbClr val="00B0F0"/>
                </a:solidFill>
              </a:rPr>
              <a:t>47895743895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5A03E08-BD35-D142-A674-EEE3F7512D0F}"/>
              </a:ext>
            </a:extLst>
          </p:cNvPr>
          <p:cNvSpPr txBox="1"/>
          <p:nvPr/>
        </p:nvSpPr>
        <p:spPr>
          <a:xfrm>
            <a:off x="4928616" y="8008337"/>
            <a:ext cx="1310048" cy="320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93" dirty="0">
                <a:solidFill>
                  <a:srgbClr val="00B0F0"/>
                </a:solidFill>
              </a:rPr>
              <a:t>18739847932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EBDC9E2-8A22-F144-88C9-5F775091EBEA}"/>
              </a:ext>
            </a:extLst>
          </p:cNvPr>
          <p:cNvSpPr txBox="1"/>
          <p:nvPr/>
        </p:nvSpPr>
        <p:spPr>
          <a:xfrm>
            <a:off x="10087331" y="7848653"/>
            <a:ext cx="30777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EBCF78A-B863-6945-9682-F0DCB2F1ED33}"/>
                  </a:ext>
                </a:extLst>
              </p:cNvPr>
              <p:cNvSpPr txBox="1"/>
              <p:nvPr/>
            </p:nvSpPr>
            <p:spPr>
              <a:xfrm>
                <a:off x="7352208" y="7337095"/>
                <a:ext cx="5631478" cy="53347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8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ea typeface="Palatino"/>
                    <a:cs typeface="Palatino"/>
                    <a:sym typeface="Palatino"/>
                  </a:rPr>
                  <a:t>Hash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US" sz="2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</m:ctrlPr>
                      </m:dPr>
                      <m:e>
                        <m:r>
                          <a:rPr kumimoji="0" lang="en-US" sz="2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  <m:t>𝑃𝑟𝑒𝑣</m:t>
                        </m:r>
                        <m:r>
                          <a:rPr kumimoji="0" lang="en-US" sz="2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  <m:t>, </m:t>
                        </m:r>
                        <m:r>
                          <a:rPr kumimoji="0" lang="en-US" sz="2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  <m:t>𝑇𝑥</m:t>
                        </m:r>
                        <m:r>
                          <a:rPr kumimoji="0" lang="en-US" sz="2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  <m:t>, </m:t>
                        </m:r>
                        <m:r>
                          <a:rPr kumimoji="0" lang="en-US" sz="2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  <m:t>𝑛𝑜𝑛𝑐𝑒</m:t>
                        </m:r>
                      </m:e>
                    </m:d>
                    <m:r>
                      <a:rPr kumimoji="0" lang="en-US" sz="28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&lt;</m:t>
                    </m:r>
                  </m:oMath>
                </a14:m>
                <a:r>
                  <a:rPr kumimoji="0" lang="en-US" sz="28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ea typeface="Palatino"/>
                    <a:cs typeface="Palatino"/>
                    <a:sym typeface="Palatino"/>
                  </a:rPr>
                  <a:t> threshold</a:t>
                </a: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EBCF78A-B863-6945-9682-F0DCB2F1ED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208" y="7337095"/>
                <a:ext cx="5631478" cy="533479"/>
              </a:xfrm>
              <a:prstGeom prst="rect">
                <a:avLst/>
              </a:prstGeom>
              <a:blipFill rotWithShape="0">
                <a:blip r:embed="rId5"/>
                <a:stretch>
                  <a:fillRect l="-2922" t="-11494" r="-2056" b="-31034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8" name="Group 77">
            <a:extLst>
              <a:ext uri="{FF2B5EF4-FFF2-40B4-BE49-F238E27FC236}">
                <a16:creationId xmlns:a16="http://schemas.microsoft.com/office/drawing/2014/main" id="{677D25E4-33E3-1147-9280-E5558964D347}"/>
              </a:ext>
            </a:extLst>
          </p:cNvPr>
          <p:cNvGrpSpPr/>
          <p:nvPr/>
        </p:nvGrpSpPr>
        <p:grpSpPr>
          <a:xfrm>
            <a:off x="2908937" y="7449248"/>
            <a:ext cx="1933546" cy="1060768"/>
            <a:chOff x="2839622" y="4078120"/>
            <a:chExt cx="1933546" cy="1060768"/>
          </a:xfrm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27A8E324-66A8-FB46-9782-83804B13E3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39622" y="4078120"/>
              <a:ext cx="1933546" cy="263869"/>
            </a:xfrm>
            <a:prstGeom prst="line">
              <a:avLst/>
            </a:prstGeom>
            <a:noFill/>
            <a:ln w="25400" cap="flat">
              <a:solidFill>
                <a:schemeClr val="tx1">
                  <a:lumMod val="60000"/>
                  <a:lumOff val="40000"/>
                </a:schemeClr>
              </a:solidFill>
              <a:prstDash val="dash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3E83019-D7C6-744F-BAAD-0C886E0D0A2F}"/>
                </a:ext>
              </a:extLst>
            </p:cNvPr>
            <p:cNvCxnSpPr>
              <a:cxnSpLocks/>
            </p:cNvCxnSpPr>
            <p:nvPr/>
          </p:nvCxnSpPr>
          <p:spPr>
            <a:xfrm>
              <a:off x="2849971" y="4864568"/>
              <a:ext cx="1920240" cy="274320"/>
            </a:xfrm>
            <a:prstGeom prst="line">
              <a:avLst/>
            </a:prstGeom>
            <a:noFill/>
            <a:ln w="25400" cap="flat">
              <a:solidFill>
                <a:schemeClr val="tx1">
                  <a:lumMod val="60000"/>
                  <a:lumOff val="40000"/>
                </a:schemeClr>
              </a:solidFill>
              <a:prstDash val="dash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C8F7F651-D893-C046-8AD6-DA0E411DB414}"/>
              </a:ext>
            </a:extLst>
          </p:cNvPr>
          <p:cNvSpPr/>
          <p:nvPr/>
        </p:nvSpPr>
        <p:spPr>
          <a:xfrm>
            <a:off x="3988195" y="8707457"/>
            <a:ext cx="30668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Mining new block</a:t>
            </a:r>
          </a:p>
        </p:txBody>
      </p:sp>
      <p:sp>
        <p:nvSpPr>
          <p:cNvPr id="64" name="Title 2">
            <a:extLst>
              <a:ext uri="{FF2B5EF4-FFF2-40B4-BE49-F238E27FC236}">
                <a16:creationId xmlns:a16="http://schemas.microsoft.com/office/drawing/2014/main" id="{7AD70EB4-ECD7-5740-8FA4-F0A268B9D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</p:spPr>
        <p:txBody>
          <a:bodyPr/>
          <a:lstStyle/>
          <a:p>
            <a:r>
              <a:rPr lang="en-US" dirty="0"/>
              <a:t>Proof-of-Work</a:t>
            </a:r>
          </a:p>
        </p:txBody>
      </p:sp>
      <p:pic>
        <p:nvPicPr>
          <p:cNvPr id="97" name="Picture 96">
            <a:extLst>
              <a:ext uri="{FF2B5EF4-FFF2-40B4-BE49-F238E27FC236}">
                <a16:creationId xmlns:a16="http://schemas.microsoft.com/office/drawing/2014/main" id="{9B26E5F6-741F-194F-8C0A-F43C916BE8F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87" y="3458678"/>
            <a:ext cx="833717" cy="847295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230950" y="4412946"/>
            <a:ext cx="998432" cy="582407"/>
            <a:chOff x="926403" y="4277161"/>
            <a:chExt cx="998432" cy="582407"/>
          </a:xfrm>
        </p:grpSpPr>
        <p:sp>
          <p:nvSpPr>
            <p:cNvPr id="98" name="Rounded Rectangle 97">
              <a:extLst>
                <a:ext uri="{FF2B5EF4-FFF2-40B4-BE49-F238E27FC236}">
                  <a16:creationId xmlns:a16="http://schemas.microsoft.com/office/drawing/2014/main" id="{66D3B66C-FC71-794D-8F91-A3C31C79E673}"/>
                </a:ext>
              </a:extLst>
            </p:cNvPr>
            <p:cNvSpPr/>
            <p:nvPr/>
          </p:nvSpPr>
          <p:spPr>
            <a:xfrm>
              <a:off x="992800" y="4277161"/>
              <a:ext cx="790833" cy="540402"/>
            </a:xfrm>
            <a:prstGeom prst="roundRect">
              <a:avLst/>
            </a:prstGeom>
            <a:solidFill>
              <a:srgbClr val="E5CAC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 dirty="0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835443D-9947-2049-A068-815280470282}"/>
                </a:ext>
              </a:extLst>
            </p:cNvPr>
            <p:cNvSpPr txBox="1"/>
            <p:nvPr/>
          </p:nvSpPr>
          <p:spPr>
            <a:xfrm>
              <a:off x="932178" y="4289538"/>
              <a:ext cx="9926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1"/>
                  </a:solidFill>
                </a:rPr>
                <a:t>083207594000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1D134EA-BB03-F64A-B372-7B6AEADEC803}"/>
                </a:ext>
              </a:extLst>
            </p:cNvPr>
            <p:cNvSpPr txBox="1"/>
            <p:nvPr/>
          </p:nvSpPr>
          <p:spPr>
            <a:xfrm>
              <a:off x="926403" y="4613347"/>
              <a:ext cx="9926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1"/>
                  </a:solidFill>
                </a:rPr>
                <a:t>000015473998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68CBECA-0730-F448-B66E-E7AFF8FB8C17}"/>
              </a:ext>
            </a:extLst>
          </p:cNvPr>
          <p:cNvGrpSpPr/>
          <p:nvPr/>
        </p:nvGrpSpPr>
        <p:grpSpPr>
          <a:xfrm>
            <a:off x="1164661" y="4412946"/>
            <a:ext cx="723399" cy="521921"/>
            <a:chOff x="779894" y="4321218"/>
            <a:chExt cx="953521" cy="651265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2117341-0CE8-9E4D-AAE9-8E737F2BA2B0}"/>
                </a:ext>
              </a:extLst>
            </p:cNvPr>
            <p:cNvCxnSpPr/>
            <p:nvPr/>
          </p:nvCxnSpPr>
          <p:spPr>
            <a:xfrm flipH="1">
              <a:off x="819015" y="4321218"/>
              <a:ext cx="914400" cy="640080"/>
            </a:xfrm>
            <a:prstGeom prst="line">
              <a:avLst/>
            </a:prstGeom>
            <a:noFill/>
            <a:ln w="25400" cap="flat">
              <a:solidFill>
                <a:srgbClr val="414141">
                  <a:alpha val="83000"/>
                </a:srgbClr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8982F684-02E7-A54A-95B3-65994511863F}"/>
                </a:ext>
              </a:extLst>
            </p:cNvPr>
            <p:cNvCxnSpPr>
              <a:cxnSpLocks/>
            </p:cNvCxnSpPr>
            <p:nvPr/>
          </p:nvCxnSpPr>
          <p:spPr>
            <a:xfrm>
              <a:off x="779894" y="4332403"/>
              <a:ext cx="914400" cy="640080"/>
            </a:xfrm>
            <a:prstGeom prst="line">
              <a:avLst/>
            </a:prstGeom>
            <a:noFill/>
            <a:ln w="25400" cap="flat">
              <a:solidFill>
                <a:srgbClr val="414141">
                  <a:alpha val="83000"/>
                </a:srgbClr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911D192-1113-DD4C-B09C-AE0B8B7FFCFC}"/>
              </a:ext>
            </a:extLst>
          </p:cNvPr>
          <p:cNvGrpSpPr/>
          <p:nvPr/>
        </p:nvGrpSpPr>
        <p:grpSpPr>
          <a:xfrm>
            <a:off x="2019191" y="3639175"/>
            <a:ext cx="1017915" cy="4644119"/>
            <a:chOff x="2019191" y="3639175"/>
            <a:chExt cx="1017915" cy="4644119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18F98C0-8374-3F4E-A6B8-9A9898A5B3AF}"/>
                </a:ext>
              </a:extLst>
            </p:cNvPr>
            <p:cNvSpPr txBox="1"/>
            <p:nvPr/>
          </p:nvSpPr>
          <p:spPr>
            <a:xfrm>
              <a:off x="2019191" y="4401687"/>
              <a:ext cx="9926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1"/>
                  </a:solidFill>
                </a:rPr>
                <a:t>083207594000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594A06E-9A4A-6349-BCEC-1294FF1399FC}"/>
                </a:ext>
              </a:extLst>
            </p:cNvPr>
            <p:cNvSpPr txBox="1"/>
            <p:nvPr/>
          </p:nvSpPr>
          <p:spPr>
            <a:xfrm>
              <a:off x="2020683" y="4738014"/>
              <a:ext cx="9926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1"/>
                  </a:solidFill>
                </a:rPr>
                <a:t>000097380089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7D7238D-BED2-1048-83BE-A38068CC805B}"/>
                </a:ext>
              </a:extLst>
            </p:cNvPr>
            <p:cNvSpPr txBox="1"/>
            <p:nvPr/>
          </p:nvSpPr>
          <p:spPr>
            <a:xfrm>
              <a:off x="2020998" y="5504812"/>
              <a:ext cx="9926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1"/>
                  </a:solidFill>
                </a:rPr>
                <a:t>000097380089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2E0A8E5-EA58-3C41-A49B-C8A13B16E8FD}"/>
                </a:ext>
              </a:extLst>
            </p:cNvPr>
            <p:cNvSpPr txBox="1"/>
            <p:nvPr/>
          </p:nvSpPr>
          <p:spPr>
            <a:xfrm>
              <a:off x="2029949" y="5819805"/>
              <a:ext cx="9926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1"/>
                  </a:solidFill>
                </a:rPr>
                <a:t>000098738900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E3018121-0149-0542-AA77-A2BF8C6E3D99}"/>
                </a:ext>
              </a:extLst>
            </p:cNvPr>
            <p:cNvSpPr txBox="1"/>
            <p:nvPr/>
          </p:nvSpPr>
          <p:spPr>
            <a:xfrm>
              <a:off x="2029949" y="6585164"/>
              <a:ext cx="9926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1"/>
                  </a:solidFill>
                </a:rPr>
                <a:t>000098738900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8C610F7F-B61F-B741-B030-94FDB7F54576}"/>
                </a:ext>
              </a:extLst>
            </p:cNvPr>
            <p:cNvSpPr txBox="1"/>
            <p:nvPr/>
          </p:nvSpPr>
          <p:spPr>
            <a:xfrm>
              <a:off x="2019191" y="3639175"/>
              <a:ext cx="9926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1"/>
                  </a:solidFill>
                </a:rPr>
                <a:t>000083207594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8A7F6D4-33FE-7C42-8B92-9CFFF6A1BA71}"/>
                </a:ext>
              </a:extLst>
            </p:cNvPr>
            <p:cNvSpPr txBox="1"/>
            <p:nvPr/>
          </p:nvSpPr>
          <p:spPr>
            <a:xfrm>
              <a:off x="2029655" y="7704903"/>
              <a:ext cx="9926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1">
                      <a:lumMod val="75000"/>
                    </a:schemeClr>
                  </a:solidFill>
                </a:rPr>
                <a:t>000074984985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7713026-89C8-6C46-8123-8CCF38588C9E}"/>
                </a:ext>
              </a:extLst>
            </p:cNvPr>
            <p:cNvSpPr txBox="1"/>
            <p:nvPr/>
          </p:nvSpPr>
          <p:spPr>
            <a:xfrm>
              <a:off x="2044449" y="8037073"/>
              <a:ext cx="9926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1"/>
                  </a:solidFill>
                </a:rPr>
                <a:t>000019234344</a:t>
              </a:r>
            </a:p>
          </p:txBody>
        </p:sp>
      </p:grpSp>
      <p:sp>
        <p:nvSpPr>
          <p:cNvPr id="4" name="Right Arrow 3"/>
          <p:cNvSpPr/>
          <p:nvPr/>
        </p:nvSpPr>
        <p:spPr>
          <a:xfrm>
            <a:off x="1251769" y="4511933"/>
            <a:ext cx="667205" cy="303747"/>
          </a:xfrm>
          <a:prstGeom prst="rightArrow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C8FAF7E2-BDC7-7F45-A20B-E4462E2A0A83}"/>
              </a:ext>
            </a:extLst>
          </p:cNvPr>
          <p:cNvSpPr txBox="1"/>
          <p:nvPr/>
        </p:nvSpPr>
        <p:spPr>
          <a:xfrm>
            <a:off x="4860975" y="8246234"/>
            <a:ext cx="1511063" cy="321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90" dirty="0">
                <a:solidFill>
                  <a:schemeClr val="tx1"/>
                </a:solidFill>
              </a:rPr>
              <a:t>000019234344</a:t>
            </a: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D36D03A9-433C-D043-B631-F89D1A330663}"/>
              </a:ext>
            </a:extLst>
          </p:cNvPr>
          <p:cNvGrpSpPr/>
          <p:nvPr/>
        </p:nvGrpSpPr>
        <p:grpSpPr>
          <a:xfrm>
            <a:off x="6177943" y="5061910"/>
            <a:ext cx="5573656" cy="2792183"/>
            <a:chOff x="5562947" y="-520292"/>
            <a:chExt cx="5225302" cy="2617673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F699C914-6FD4-6B44-BD59-1AC26F78F30E}"/>
                </a:ext>
              </a:extLst>
            </p:cNvPr>
            <p:cNvSpPr txBox="1"/>
            <p:nvPr/>
          </p:nvSpPr>
          <p:spPr>
            <a:xfrm>
              <a:off x="8260213" y="-520292"/>
              <a:ext cx="2528036" cy="4905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Transactions </a:t>
              </a:r>
              <a:r>
                <a:rPr lang="en-US" sz="2800" i="1" dirty="0" err="1"/>
                <a:t>Tx</a:t>
              </a:r>
              <a:endParaRPr lang="en-US" sz="2800" i="1" dirty="0"/>
            </a:p>
          </p:txBody>
        </p:sp>
        <p:cxnSp>
          <p:nvCxnSpPr>
            <p:cNvPr id="108" name="Curved Connector 107">
              <a:extLst>
                <a:ext uri="{FF2B5EF4-FFF2-40B4-BE49-F238E27FC236}">
                  <a16:creationId xmlns:a16="http://schemas.microsoft.com/office/drawing/2014/main" id="{57C0393D-7ED8-5145-95A7-24DFFADE3C8A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5562947" y="-271503"/>
              <a:ext cx="2667933" cy="2368884"/>
            </a:xfrm>
            <a:prstGeom prst="curvedConnector3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6F6E0D74-6509-F443-8A3A-33AC3624EB16}"/>
              </a:ext>
            </a:extLst>
          </p:cNvPr>
          <p:cNvGrpSpPr/>
          <p:nvPr/>
        </p:nvGrpSpPr>
        <p:grpSpPr>
          <a:xfrm>
            <a:off x="5045478" y="3717009"/>
            <a:ext cx="6117635" cy="4070697"/>
            <a:chOff x="4657021" y="-820983"/>
            <a:chExt cx="5735282" cy="3816275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F55F32FC-9B7D-0F45-A1EB-AE75A1F510C0}"/>
                </a:ext>
              </a:extLst>
            </p:cNvPr>
            <p:cNvGrpSpPr/>
            <p:nvPr/>
          </p:nvGrpSpPr>
          <p:grpSpPr>
            <a:xfrm>
              <a:off x="4657021" y="-820983"/>
              <a:ext cx="4396034" cy="3557873"/>
              <a:chOff x="4657021" y="-820983"/>
              <a:chExt cx="4396034" cy="3557873"/>
            </a:xfrm>
          </p:grpSpPr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3DF9F071-148D-D34A-A077-564AF212AA2B}"/>
                  </a:ext>
                </a:extLst>
              </p:cNvPr>
              <p:cNvSpPr txBox="1"/>
              <p:nvPr/>
            </p:nvSpPr>
            <p:spPr>
              <a:xfrm>
                <a:off x="4657021" y="-820983"/>
                <a:ext cx="4396034" cy="4905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Hash of previous block </a:t>
                </a:r>
                <a:r>
                  <a:rPr lang="en-US" sz="2800" i="1" dirty="0" err="1"/>
                  <a:t>Prev</a:t>
                </a:r>
                <a:endParaRPr lang="en-US" sz="2800" i="1" dirty="0"/>
              </a:p>
            </p:txBody>
          </p:sp>
          <p:cxnSp>
            <p:nvCxnSpPr>
              <p:cNvPr id="115" name="Curved Connector 114">
                <a:extLst>
                  <a:ext uri="{FF2B5EF4-FFF2-40B4-BE49-F238E27FC236}">
                    <a16:creationId xmlns:a16="http://schemas.microsoft.com/office/drawing/2014/main" id="{B6A55AF8-1732-BF4D-8DEE-A09E9050C9C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478173" y="479873"/>
                <a:ext cx="2882255" cy="1631780"/>
              </a:xfrm>
              <a:prstGeom prst="curvedConnector3">
                <a:avLst>
                  <a:gd name="adj1" fmla="val 50000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89273CD8-A95D-984D-AEE8-290E925B622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E5E5E5"/>
                </a:clrFrom>
                <a:clrTo>
                  <a:srgbClr val="E5E5E5">
                    <a:alpha val="0"/>
                  </a:srgbClr>
                </a:clrTo>
              </a:clrChange>
              <a:alphaModFix amt="0"/>
            </a:blip>
            <a:stretch>
              <a:fillRect/>
            </a:stretch>
          </p:blipFill>
          <p:spPr>
            <a:xfrm>
              <a:off x="9517380" y="2120370"/>
              <a:ext cx="874923" cy="874922"/>
            </a:xfrm>
            <a:prstGeom prst="rect">
              <a:avLst/>
            </a:prstGeom>
          </p:spPr>
        </p:pic>
      </p:grpSp>
      <p:cxnSp>
        <p:nvCxnSpPr>
          <p:cNvPr id="116" name="Curved Connector 115">
            <a:extLst>
              <a:ext uri="{FF2B5EF4-FFF2-40B4-BE49-F238E27FC236}">
                <a16:creationId xmlns:a16="http://schemas.microsoft.com/office/drawing/2014/main" id="{BDCE99C4-F168-E64F-8194-9CB2EB6E0DAA}"/>
              </a:ext>
            </a:extLst>
          </p:cNvPr>
          <p:cNvCxnSpPr>
            <a:cxnSpLocks/>
            <a:stCxn id="36" idx="1"/>
          </p:cNvCxnSpPr>
          <p:nvPr/>
        </p:nvCxnSpPr>
        <p:spPr>
          <a:xfrm rot="10800000" flipV="1">
            <a:off x="6146654" y="7603835"/>
            <a:ext cx="1205555" cy="812724"/>
          </a:xfrm>
          <a:prstGeom prst="curved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urved Connector 83">
            <a:extLst>
              <a:ext uri="{FF2B5EF4-FFF2-40B4-BE49-F238E27FC236}">
                <a16:creationId xmlns:a16="http://schemas.microsoft.com/office/drawing/2014/main" id="{B6A55AF8-1732-BF4D-8DEE-A09E9050C9CE}"/>
              </a:ext>
            </a:extLst>
          </p:cNvPr>
          <p:cNvCxnSpPr>
            <a:cxnSpLocks/>
          </p:cNvCxnSpPr>
          <p:nvPr/>
        </p:nvCxnSpPr>
        <p:spPr>
          <a:xfrm rot="16200000" flipH="1">
            <a:off x="3430719" y="6728115"/>
            <a:ext cx="2456894" cy="502730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3DF9F071-148D-D34A-A077-564AF212AA2B}"/>
              </a:ext>
            </a:extLst>
          </p:cNvPr>
          <p:cNvSpPr txBox="1"/>
          <p:nvPr/>
        </p:nvSpPr>
        <p:spPr>
          <a:xfrm>
            <a:off x="3201156" y="5067443"/>
            <a:ext cx="25362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Proof-of-work 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1840727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6719E-6 -0.00162 L 0.23609 0.05453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04" y="279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1000" fill="hold"/>
                                        <p:tgtEl>
                                          <p:spTgt spid="5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79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7" dur="1000" fill="hold"/>
                                        <p:tgtEl>
                                          <p:spTgt spid="6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375E-7 -3.85417E-6 L -0.23621 -0.00179 " pathEditMode="relative" rAng="0" ptsTypes="AA">
                                      <p:cBhvr>
                                        <p:cTn id="10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16" y="-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indefinite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8" dur="indefinite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indefinite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1" dur="indefinite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indefinit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4" dur="indefinite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indefinite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7" dur="indefinite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indefinite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0" dur="indefinite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indefinite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3" dur="indefinite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indefinite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6" dur="indefinite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9" presetClass="emph" presetSubtype="0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8" dur="indefinite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9" dur="indefinite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indefinite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2" dur="indefinite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indefinite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5" dur="indefinite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8" dur="indefinite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indefinite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1" dur="indefinite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4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5" grpId="1" animBg="1"/>
      <p:bldP spid="65" grpId="2" animBg="1"/>
      <p:bldP spid="49" grpId="0" animBg="1"/>
      <p:bldP spid="49" grpId="1" animBg="1"/>
      <p:bldP spid="49" grpId="2" animBg="1"/>
      <p:bldP spid="62" grpId="0" animBg="1"/>
      <p:bldP spid="62" grpId="1" animBg="1"/>
      <p:bldP spid="54" grpId="0"/>
      <p:bldP spid="54" grpId="1"/>
      <p:bldP spid="54" grpId="2"/>
      <p:bldP spid="54" grpId="3"/>
      <p:bldP spid="59" grpId="0"/>
      <p:bldP spid="60" grpId="0"/>
      <p:bldP spid="60" grpId="1"/>
      <p:bldP spid="63" grpId="0"/>
      <p:bldP spid="63" grpId="1"/>
      <p:bldP spid="63" grpId="2"/>
      <p:bldP spid="66" grpId="0"/>
      <p:bldP spid="66" grpId="1"/>
      <p:bldP spid="66" grpId="2"/>
      <p:bldP spid="72" grpId="0"/>
      <p:bldP spid="72" grpId="1"/>
      <p:bldP spid="72" grpId="2"/>
      <p:bldP spid="75" grpId="0"/>
      <p:bldP spid="75" grpId="1"/>
      <p:bldP spid="75" grpId="2"/>
      <p:bldP spid="76" grpId="0"/>
      <p:bldP spid="76" grpId="1"/>
      <p:bldP spid="37" grpId="0"/>
      <p:bldP spid="37" grpId="1"/>
      <p:bldP spid="37" grpId="2"/>
      <p:bldP spid="36" grpId="0"/>
      <p:bldP spid="28" grpId="0"/>
      <p:bldP spid="28" grpId="1"/>
      <p:bldP spid="4" grpId="0" animBg="1"/>
      <p:bldP spid="103" grpId="0"/>
      <p:bldP spid="103" grpId="1"/>
      <p:bldP spid="8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EA559-81FC-E1E3-F86A-9BC813131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FC86794-9C73-7925-D750-0AF8D4C88B65}"/>
              </a:ext>
            </a:extLst>
          </p:cNvPr>
          <p:cNvGrpSpPr/>
          <p:nvPr/>
        </p:nvGrpSpPr>
        <p:grpSpPr>
          <a:xfrm>
            <a:off x="1" y="2195140"/>
            <a:ext cx="13092724" cy="2018119"/>
            <a:chOff x="1" y="2845777"/>
            <a:chExt cx="13092724" cy="201811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B88F13A-774D-E77A-548F-D2F329EC03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2845777"/>
              <a:ext cx="13004800" cy="145214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0DCD5FB-65F8-ADB0-6EA2-51E044C51F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25" y="3933816"/>
              <a:ext cx="13004800" cy="93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85521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 descr="A close up of an animal&#13;&#10;&#13;&#10;Description automatically generated">
            <a:extLst>
              <a:ext uri="{FF2B5EF4-FFF2-40B4-BE49-F238E27FC236}">
                <a16:creationId xmlns:a16="http://schemas.microsoft.com/office/drawing/2014/main" id="{DD4D2ED7-4EE4-6F40-9127-BA1399D7B22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383" y="3309369"/>
            <a:ext cx="9658080" cy="4889534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FB6D7235-DDD3-4342-A38B-157F76C5B30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5414" y="4580186"/>
            <a:ext cx="833717" cy="847295"/>
          </a:xfrm>
          <a:prstGeom prst="rect">
            <a:avLst/>
          </a:prstGeom>
        </p:spPr>
      </p:pic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F60AF2E3-D229-F042-BF31-3810AFEAF60A}"/>
              </a:ext>
            </a:extLst>
          </p:cNvPr>
          <p:cNvCxnSpPr>
            <a:cxnSpLocks/>
          </p:cNvCxnSpPr>
          <p:nvPr/>
        </p:nvCxnSpPr>
        <p:spPr>
          <a:xfrm flipV="1">
            <a:off x="3806916" y="8198903"/>
            <a:ext cx="0" cy="554682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itle 2">
            <a:extLst>
              <a:ext uri="{FF2B5EF4-FFF2-40B4-BE49-F238E27FC236}">
                <a16:creationId xmlns:a16="http://schemas.microsoft.com/office/drawing/2014/main" id="{7AD70EB4-ECD7-5740-8FA4-F0A268B9D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</p:spPr>
        <p:txBody>
          <a:bodyPr/>
          <a:lstStyle/>
          <a:p>
            <a:r>
              <a:rPr lang="en-US" dirty="0"/>
              <a:t>Private double-spend attack</a:t>
            </a:r>
          </a:p>
        </p:txBody>
      </p: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id="{27282DE6-B26C-0B40-B7FE-8619755D0F46}"/>
              </a:ext>
            </a:extLst>
          </p:cNvPr>
          <p:cNvSpPr/>
          <p:nvPr/>
        </p:nvSpPr>
        <p:spPr>
          <a:xfrm>
            <a:off x="2097608" y="3293769"/>
            <a:ext cx="790833" cy="540402"/>
          </a:xfrm>
          <a:prstGeom prst="roundRect">
            <a:avLst/>
          </a:prstGeom>
          <a:solidFill>
            <a:srgbClr val="E5CAC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AA1F8A2F-F936-054C-983C-0DD30B896D8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565917" y="4180248"/>
            <a:ext cx="645484" cy="645484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DE57A589-A565-F049-8BDB-024B66B7CE0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393030" y="4580311"/>
            <a:ext cx="645484" cy="645484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F746550D-A284-D64E-AB86-B207C30B5EE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192933" y="4620791"/>
            <a:ext cx="645484" cy="645484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7080D9CA-35EF-C946-831C-D2B2888D050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287601" y="6256277"/>
            <a:ext cx="645484" cy="645484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9FB5075F-EDAB-CD45-B3AD-F577EC69B27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135690" y="6685699"/>
            <a:ext cx="645484" cy="6454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19A46EE-3994-1047-AA35-C45234A4C0BC}"/>
              </a:ext>
            </a:extLst>
          </p:cNvPr>
          <p:cNvSpPr txBox="1"/>
          <p:nvPr/>
        </p:nvSpPr>
        <p:spPr>
          <a:xfrm>
            <a:off x="781488" y="3334056"/>
            <a:ext cx="1162178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Genesis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5620D9CF-E588-014A-B704-C15F7798DC2C}"/>
              </a:ext>
            </a:extLst>
          </p:cNvPr>
          <p:cNvSpPr/>
          <p:nvPr/>
        </p:nvSpPr>
        <p:spPr>
          <a:xfrm>
            <a:off x="7560136" y="5856815"/>
            <a:ext cx="365760" cy="246888"/>
          </a:xfrm>
          <a:prstGeom prst="roundRect">
            <a:avLst/>
          </a:prstGeom>
          <a:solidFill>
            <a:srgbClr val="E5CAC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A19820A8-1D80-3444-AE9B-4B05B463FD41}"/>
              </a:ext>
            </a:extLst>
          </p:cNvPr>
          <p:cNvSpPr/>
          <p:nvPr/>
        </p:nvSpPr>
        <p:spPr>
          <a:xfrm>
            <a:off x="4916499" y="6362306"/>
            <a:ext cx="365760" cy="246888"/>
          </a:xfrm>
          <a:prstGeom prst="roundRect">
            <a:avLst/>
          </a:prstGeom>
          <a:solidFill>
            <a:srgbClr val="E5CAC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183930CB-9E5A-524D-80ED-C72C86E78AEA}"/>
              </a:ext>
            </a:extLst>
          </p:cNvPr>
          <p:cNvSpPr/>
          <p:nvPr/>
        </p:nvSpPr>
        <p:spPr>
          <a:xfrm>
            <a:off x="9063050" y="4838001"/>
            <a:ext cx="365760" cy="246888"/>
          </a:xfrm>
          <a:prstGeom prst="roundRect">
            <a:avLst/>
          </a:prstGeom>
          <a:solidFill>
            <a:srgbClr val="E5CAC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0B106C24-157E-CA46-B3E0-FA34EB98FF3E}"/>
              </a:ext>
            </a:extLst>
          </p:cNvPr>
          <p:cNvSpPr/>
          <p:nvPr/>
        </p:nvSpPr>
        <p:spPr>
          <a:xfrm>
            <a:off x="9063050" y="4838785"/>
            <a:ext cx="365760" cy="246888"/>
          </a:xfrm>
          <a:prstGeom prst="roundRect">
            <a:avLst/>
          </a:prstGeom>
          <a:solidFill>
            <a:srgbClr val="E5CAC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0D1184EE-11D5-8241-9C7A-AE1A7D7BCD6F}"/>
              </a:ext>
            </a:extLst>
          </p:cNvPr>
          <p:cNvSpPr/>
          <p:nvPr/>
        </p:nvSpPr>
        <p:spPr>
          <a:xfrm>
            <a:off x="10786342" y="6961031"/>
            <a:ext cx="365760" cy="246888"/>
          </a:xfrm>
          <a:prstGeom prst="roundRect">
            <a:avLst/>
          </a:prstGeom>
          <a:solidFill>
            <a:srgbClr val="E5CAC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17DA7A6E-B6B2-FD4E-B8BB-E6B6EEC4727E}"/>
              </a:ext>
            </a:extLst>
          </p:cNvPr>
          <p:cNvCxnSpPr>
            <a:cxnSpLocks/>
          </p:cNvCxnSpPr>
          <p:nvPr/>
        </p:nvCxnSpPr>
        <p:spPr>
          <a:xfrm flipV="1">
            <a:off x="2493024" y="3837065"/>
            <a:ext cx="0" cy="585216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F86FABE3-1015-6C45-9C88-246622EFBE7E}"/>
              </a:ext>
            </a:extLst>
          </p:cNvPr>
          <p:cNvCxnSpPr>
            <a:cxnSpLocks/>
          </p:cNvCxnSpPr>
          <p:nvPr/>
        </p:nvCxnSpPr>
        <p:spPr>
          <a:xfrm flipH="1" flipV="1">
            <a:off x="2489125" y="4943533"/>
            <a:ext cx="3900" cy="566928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5C792DD2-E9F4-894B-98A3-4BC872D4F4B0}"/>
              </a:ext>
            </a:extLst>
          </p:cNvPr>
          <p:cNvCxnSpPr>
            <a:cxnSpLocks/>
          </p:cNvCxnSpPr>
          <p:nvPr/>
        </p:nvCxnSpPr>
        <p:spPr>
          <a:xfrm flipV="1">
            <a:off x="3811920" y="7094707"/>
            <a:ext cx="0" cy="594360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3058581F-5670-6D4F-A591-1B357B3FACDC}"/>
              </a:ext>
            </a:extLst>
          </p:cNvPr>
          <p:cNvCxnSpPr>
            <a:cxnSpLocks/>
            <a:stCxn id="81" idx="0"/>
          </p:cNvCxnSpPr>
          <p:nvPr/>
        </p:nvCxnSpPr>
        <p:spPr>
          <a:xfrm flipH="1" flipV="1">
            <a:off x="2489125" y="4957813"/>
            <a:ext cx="1302816" cy="548640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F968DECE-23CA-6847-AF38-BCD7F6DAE1F9}"/>
              </a:ext>
            </a:extLst>
          </p:cNvPr>
          <p:cNvCxnSpPr>
            <a:cxnSpLocks/>
          </p:cNvCxnSpPr>
          <p:nvPr/>
        </p:nvCxnSpPr>
        <p:spPr>
          <a:xfrm flipV="1">
            <a:off x="3807181" y="6024032"/>
            <a:ext cx="0" cy="554682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Rounded Rectangle 122">
            <a:extLst>
              <a:ext uri="{FF2B5EF4-FFF2-40B4-BE49-F238E27FC236}">
                <a16:creationId xmlns:a16="http://schemas.microsoft.com/office/drawing/2014/main" id="{FD1014CA-D200-2D4F-BABA-F0D4D2DB4466}"/>
              </a:ext>
            </a:extLst>
          </p:cNvPr>
          <p:cNvSpPr/>
          <p:nvPr/>
        </p:nvSpPr>
        <p:spPr>
          <a:xfrm>
            <a:off x="7517093" y="5422577"/>
            <a:ext cx="365760" cy="246888"/>
          </a:xfrm>
          <a:prstGeom prst="roundRect">
            <a:avLst/>
          </a:prstGeom>
          <a:solidFill>
            <a:srgbClr val="E5CAC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423F39B-1CC7-BE42-8345-EC73F9C318E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81000"/>
          </a:blip>
          <a:srcRect l="19198" t="15496" r="26888" b="22490"/>
          <a:stretch/>
        </p:blipFill>
        <p:spPr>
          <a:xfrm>
            <a:off x="9501100" y="4143391"/>
            <a:ext cx="431836" cy="4967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4A052F-EB36-534B-BA2A-6BD2FB1F37AA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659" y="4836636"/>
            <a:ext cx="880709" cy="46908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470FF99-435B-0E40-B443-8FDA34583B7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81000"/>
          </a:blip>
          <a:srcRect l="19198" t="15496" r="26888" b="22490"/>
          <a:stretch/>
        </p:blipFill>
        <p:spPr>
          <a:xfrm>
            <a:off x="2221344" y="5502137"/>
            <a:ext cx="431836" cy="496712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3F3024C-C0B5-FE47-B8F9-17D2F72B1474}"/>
              </a:ext>
            </a:extLst>
          </p:cNvPr>
          <p:cNvCxnSpPr>
            <a:cxnSpLocks/>
          </p:cNvCxnSpPr>
          <p:nvPr/>
        </p:nvCxnSpPr>
        <p:spPr>
          <a:xfrm flipH="1" flipV="1">
            <a:off x="5422605" y="3976577"/>
            <a:ext cx="3924072" cy="415170"/>
          </a:xfrm>
          <a:prstGeom prst="straightConnector1">
            <a:avLst/>
          </a:prstGeom>
          <a:noFill/>
          <a:ln w="25400" cap="flat">
            <a:solidFill>
              <a:schemeClr val="tx1">
                <a:lumMod val="75000"/>
                <a:alpha val="86000"/>
              </a:scheme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FB6C876-91BB-D74C-8995-4E3FCD5E0684}"/>
              </a:ext>
            </a:extLst>
          </p:cNvPr>
          <p:cNvCxnSpPr>
            <a:cxnSpLocks/>
          </p:cNvCxnSpPr>
          <p:nvPr/>
        </p:nvCxnSpPr>
        <p:spPr>
          <a:xfrm flipH="1" flipV="1">
            <a:off x="5252796" y="5022204"/>
            <a:ext cx="3947270" cy="512500"/>
          </a:xfrm>
          <a:prstGeom prst="straightConnector1">
            <a:avLst/>
          </a:prstGeom>
          <a:noFill/>
          <a:ln w="25400" cap="flat">
            <a:solidFill>
              <a:schemeClr val="tx1">
                <a:lumMod val="75000"/>
                <a:alpha val="86000"/>
              </a:schemeClr>
            </a:solidFill>
            <a:prstDash val="solid"/>
            <a:miter lim="400000"/>
            <a:headEnd type="triangle"/>
            <a:tailEnd type="non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4" name="Freeform 43">
            <a:extLst>
              <a:ext uri="{FF2B5EF4-FFF2-40B4-BE49-F238E27FC236}">
                <a16:creationId xmlns:a16="http://schemas.microsoft.com/office/drawing/2014/main" id="{CDE87C0F-2F41-D845-A47C-2320ABB33073}"/>
              </a:ext>
            </a:extLst>
          </p:cNvPr>
          <p:cNvSpPr/>
          <p:nvPr/>
        </p:nvSpPr>
        <p:spPr>
          <a:xfrm>
            <a:off x="2960249" y="3545058"/>
            <a:ext cx="1463048" cy="3662861"/>
          </a:xfrm>
          <a:custGeom>
            <a:avLst/>
            <a:gdLst>
              <a:gd name="connsiteX0" fmla="*/ 18040 w 1477076"/>
              <a:gd name="connsiteY0" fmla="*/ 0 h 4731026"/>
              <a:gd name="connsiteX1" fmla="*/ 187005 w 1477076"/>
              <a:gd name="connsiteY1" fmla="*/ 1371600 h 4731026"/>
              <a:gd name="connsiteX2" fmla="*/ 1359823 w 1477076"/>
              <a:gd name="connsiteY2" fmla="*/ 1958008 h 4731026"/>
              <a:gd name="connsiteX3" fmla="*/ 1459214 w 1477076"/>
              <a:gd name="connsiteY3" fmla="*/ 4731026 h 4731026"/>
              <a:gd name="connsiteX0" fmla="*/ 4012 w 1463048"/>
              <a:gd name="connsiteY0" fmla="*/ 0 h 4731026"/>
              <a:gd name="connsiteX1" fmla="*/ 313654 w 1463048"/>
              <a:gd name="connsiteY1" fmla="*/ 1916704 h 4731026"/>
              <a:gd name="connsiteX2" fmla="*/ 1345795 w 1463048"/>
              <a:gd name="connsiteY2" fmla="*/ 1958008 h 4731026"/>
              <a:gd name="connsiteX3" fmla="*/ 1445186 w 1463048"/>
              <a:gd name="connsiteY3" fmla="*/ 4731026 h 4731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3048" h="4731026">
                <a:moveTo>
                  <a:pt x="4012" y="0"/>
                </a:moveTo>
                <a:cubicBezTo>
                  <a:pt x="-23321" y="522632"/>
                  <a:pt x="90024" y="1590369"/>
                  <a:pt x="313654" y="1916704"/>
                </a:cubicBezTo>
                <a:cubicBezTo>
                  <a:pt x="537284" y="2243039"/>
                  <a:pt x="1133760" y="1398104"/>
                  <a:pt x="1345795" y="1958008"/>
                </a:cubicBezTo>
                <a:cubicBezTo>
                  <a:pt x="1557830" y="2517912"/>
                  <a:pt x="1410399" y="4267200"/>
                  <a:pt x="1445186" y="4731026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miter lim="400000"/>
            <a:tailEnd type="stealth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CF84D64-8B8A-2B42-8FD9-63EDD48FC67A}"/>
              </a:ext>
            </a:extLst>
          </p:cNvPr>
          <p:cNvSpPr txBox="1"/>
          <p:nvPr/>
        </p:nvSpPr>
        <p:spPr>
          <a:xfrm>
            <a:off x="3042383" y="3528754"/>
            <a:ext cx="2003754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Longest chain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D187C33A-C9AE-0E46-9BF8-54D39C68B88D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168" y="5457072"/>
            <a:ext cx="997323" cy="66245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BDECFCB-83FB-1544-B531-0BE258B232AB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280" y="6528220"/>
            <a:ext cx="997322" cy="66245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275F88CB-6BF3-3544-8BFB-DA9F0F8D7AC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902557" y="5539658"/>
            <a:ext cx="645484" cy="645484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A3C99D4D-041B-0040-AC20-8956F3509D48}"/>
              </a:ext>
            </a:extLst>
          </p:cNvPr>
          <p:cNvSpPr/>
          <p:nvPr/>
        </p:nvSpPr>
        <p:spPr>
          <a:xfrm>
            <a:off x="1422967" y="2393466"/>
            <a:ext cx="21323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Public chain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5E6AF55E-E181-8645-BA2A-1CAA7C585255}"/>
              </a:ext>
            </a:extLst>
          </p:cNvPr>
          <p:cNvSpPr/>
          <p:nvPr/>
        </p:nvSpPr>
        <p:spPr>
          <a:xfrm>
            <a:off x="3343112" y="5354425"/>
            <a:ext cx="863986" cy="1828800"/>
          </a:xfrm>
          <a:prstGeom prst="roundRect">
            <a:avLst/>
          </a:prstGeom>
          <a:solidFill>
            <a:schemeClr val="tx1">
              <a:alpha val="13000"/>
            </a:schemeClr>
          </a:solidFill>
          <a:ln w="22225" cap="flat">
            <a:solidFill>
              <a:schemeClr val="tx1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1D491009-6E32-AE4C-8A95-9FDA9E3497FF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6677" y="4591004"/>
            <a:ext cx="773971" cy="84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788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8594E-6 0.01465 L -0.40393 -0.13379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203" y="-742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1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4 0.00325 L -0.3551 -0.04704 " pathEditMode="relative" ptsTypes="AA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5625E-7 3.69792E-6 L -0.20068 -0.07406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34" y="-371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1000" fill="hold"/>
                                        <p:tgtEl>
                                          <p:spTgt spid="42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5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69792E-6 L -0.42139 0.08203 " pathEditMode="relative" rAng="0" ptsTypes="AA">
                                      <p:cBhvr>
                                        <p:cTn id="6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69" y="4102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1000" fill="hold"/>
                                        <p:tgtEl>
                                          <p:spTgt spid="43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57 -0.00651 L -0.42127 0.19254 " pathEditMode="relative" rAng="0" ptsTypes="AA">
                                      <p:cBhvr>
                                        <p:cTn id="7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35" y="9945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7" dur="1000" fill="hold"/>
                                        <p:tgtEl>
                                          <p:spTgt spid="59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3125E-6 3.22917E-6 L 0.33679 0.05794 " pathEditMode="relative" rAng="0" ptsTypes="AA">
                                      <p:cBhvr>
                                        <p:cTn id="9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33" y="28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9" presetClass="emph" presetSubtype="0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indefinit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19" dur="indefinite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2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5" dur="indefinite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indefinite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8" dur="indefinite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1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4062E-6 -0.00651 L -0.55152 0.08805 " pathEditMode="relative" rAng="0" ptsTypes="AA">
                                      <p:cBhvr>
                                        <p:cTn id="13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576" y="4720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9" dur="1000" fill="hold"/>
                                        <p:tgtEl>
                                          <p:spTgt spid="61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000"/>
                            </p:stCondLst>
                            <p:childTnLst>
                              <p:par>
                                <p:cTn id="1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 -2.13542E-6 L -0.29993 0.35417 " pathEditMode="relative" rAng="0" ptsTypes="AA">
                                      <p:cBhvr>
                                        <p:cTn id="149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41" y="17708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1" dur="1000" fill="hold"/>
                                        <p:tgtEl>
                                          <p:spTgt spid="123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000"/>
                            </p:stCondLst>
                            <p:childTnLst>
                              <p:par>
                                <p:cTn id="1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500"/>
                            </p:stCondLst>
                            <p:childTnLst>
                              <p:par>
                                <p:cTn id="15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1" grpId="2" animBg="1"/>
      <p:bldP spid="42" grpId="0" animBg="1"/>
      <p:bldP spid="42" grpId="1" animBg="1"/>
      <p:bldP spid="42" grpId="2" animBg="1"/>
      <p:bldP spid="42" grpId="3" animBg="1"/>
      <p:bldP spid="43" grpId="0" animBg="1"/>
      <p:bldP spid="43" grpId="1" animBg="1"/>
      <p:bldP spid="43" grpId="2" animBg="1"/>
      <p:bldP spid="59" grpId="0" animBg="1"/>
      <p:bldP spid="59" grpId="1" animBg="1"/>
      <p:bldP spid="59" grpId="2" animBg="1"/>
      <p:bldP spid="61" grpId="0" animBg="1"/>
      <p:bldP spid="61" grpId="1" animBg="1"/>
      <p:bldP spid="61" grpId="2" animBg="1"/>
      <p:bldP spid="123" grpId="0" animBg="1"/>
      <p:bldP spid="123" grpId="1" animBg="1"/>
      <p:bldP spid="123" grpId="2" animBg="1"/>
      <p:bldP spid="44" grpId="0" animBg="1"/>
      <p:bldP spid="45" grpId="0"/>
      <p:bldP spid="37" grpId="0" animBg="1"/>
      <p:bldP spid="3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092F8288-AE13-EE4E-AD9A-F83A3B596469}"/>
              </a:ext>
            </a:extLst>
          </p:cNvPr>
          <p:cNvSpPr/>
          <p:nvPr/>
        </p:nvSpPr>
        <p:spPr>
          <a:xfrm>
            <a:off x="2092509" y="5502137"/>
            <a:ext cx="790833" cy="540402"/>
          </a:xfrm>
          <a:prstGeom prst="roundRect">
            <a:avLst/>
          </a:prstGeom>
          <a:solidFill>
            <a:srgbClr val="E5CAC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pic>
        <p:nvPicPr>
          <p:cNvPr id="63" name="Picture 62" descr="A close up of an animal&#13;&#10;&#13;&#10;Description automatically generated">
            <a:extLst>
              <a:ext uri="{FF2B5EF4-FFF2-40B4-BE49-F238E27FC236}">
                <a16:creationId xmlns:a16="http://schemas.microsoft.com/office/drawing/2014/main" id="{DE8EC0C3-9489-0E42-A7AE-8AFA609487D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383" y="3309369"/>
            <a:ext cx="9658080" cy="4889534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788F2A40-E0FF-884B-AC2F-79AC7542509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9596" y="4638153"/>
            <a:ext cx="833717" cy="764240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0B3B7E6E-F304-D344-98BF-4472A04B50E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3686" y="4571571"/>
            <a:ext cx="833717" cy="847295"/>
          </a:xfrm>
          <a:prstGeom prst="rect">
            <a:avLst/>
          </a:prstGeom>
        </p:spPr>
      </p:pic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F60AF2E3-D229-F042-BF31-3810AFEAF60A}"/>
              </a:ext>
            </a:extLst>
          </p:cNvPr>
          <p:cNvCxnSpPr>
            <a:cxnSpLocks/>
          </p:cNvCxnSpPr>
          <p:nvPr/>
        </p:nvCxnSpPr>
        <p:spPr>
          <a:xfrm flipV="1">
            <a:off x="2522584" y="7107064"/>
            <a:ext cx="0" cy="576072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itle 2">
            <a:extLst>
              <a:ext uri="{FF2B5EF4-FFF2-40B4-BE49-F238E27FC236}">
                <a16:creationId xmlns:a16="http://schemas.microsoft.com/office/drawing/2014/main" id="{7AD70EB4-ECD7-5740-8FA4-F0A268B9D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</p:spPr>
        <p:txBody>
          <a:bodyPr/>
          <a:lstStyle/>
          <a:p>
            <a:r>
              <a:rPr lang="en-US" dirty="0"/>
              <a:t>Defense: k-deep confirmation</a:t>
            </a:r>
          </a:p>
        </p:txBody>
      </p: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id="{27282DE6-B26C-0B40-B7FE-8619755D0F46}"/>
              </a:ext>
            </a:extLst>
          </p:cNvPr>
          <p:cNvSpPr/>
          <p:nvPr/>
        </p:nvSpPr>
        <p:spPr>
          <a:xfrm>
            <a:off x="2097608" y="3293769"/>
            <a:ext cx="790833" cy="540402"/>
          </a:xfrm>
          <a:prstGeom prst="roundRect">
            <a:avLst/>
          </a:prstGeom>
          <a:solidFill>
            <a:srgbClr val="E5CAC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AA1F8A2F-F936-054C-983C-0DD30B896D8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565917" y="4180248"/>
            <a:ext cx="645484" cy="645484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F746550D-A284-D64E-AB86-B207C30B5EE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192933" y="4620791"/>
            <a:ext cx="645484" cy="645484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7080D9CA-35EF-C946-831C-D2B2888D050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287601" y="6256277"/>
            <a:ext cx="645484" cy="645484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9FB5075F-EDAB-CD45-B3AD-F577EC69B27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135690" y="6685699"/>
            <a:ext cx="645484" cy="6454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19A46EE-3994-1047-AA35-C45234A4C0BC}"/>
              </a:ext>
            </a:extLst>
          </p:cNvPr>
          <p:cNvSpPr txBox="1"/>
          <p:nvPr/>
        </p:nvSpPr>
        <p:spPr>
          <a:xfrm>
            <a:off x="781488" y="3334056"/>
            <a:ext cx="1162178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Genesis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183930CB-9E5A-524D-80ED-C72C86E78AEA}"/>
              </a:ext>
            </a:extLst>
          </p:cNvPr>
          <p:cNvSpPr/>
          <p:nvPr/>
        </p:nvSpPr>
        <p:spPr>
          <a:xfrm>
            <a:off x="3379719" y="6567568"/>
            <a:ext cx="786384" cy="539496"/>
          </a:xfrm>
          <a:prstGeom prst="roundRect">
            <a:avLst/>
          </a:prstGeom>
          <a:solidFill>
            <a:srgbClr val="E5CAC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0B106C24-157E-CA46-B3E0-FA34EB98FF3E}"/>
              </a:ext>
            </a:extLst>
          </p:cNvPr>
          <p:cNvSpPr/>
          <p:nvPr/>
        </p:nvSpPr>
        <p:spPr>
          <a:xfrm>
            <a:off x="3393571" y="5485367"/>
            <a:ext cx="786384" cy="539496"/>
          </a:xfrm>
          <a:prstGeom prst="roundRect">
            <a:avLst/>
          </a:prstGeom>
          <a:solidFill>
            <a:srgbClr val="E5CAC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0D1184EE-11D5-8241-9C7A-AE1A7D7BCD6F}"/>
              </a:ext>
            </a:extLst>
          </p:cNvPr>
          <p:cNvSpPr/>
          <p:nvPr/>
        </p:nvSpPr>
        <p:spPr>
          <a:xfrm>
            <a:off x="10800410" y="6961031"/>
            <a:ext cx="365760" cy="246888"/>
          </a:xfrm>
          <a:prstGeom prst="roundRect">
            <a:avLst/>
          </a:prstGeom>
          <a:solidFill>
            <a:srgbClr val="E5CAC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17DA7A6E-B6B2-FD4E-B8BB-E6B6EEC4727E}"/>
              </a:ext>
            </a:extLst>
          </p:cNvPr>
          <p:cNvCxnSpPr>
            <a:cxnSpLocks/>
          </p:cNvCxnSpPr>
          <p:nvPr/>
        </p:nvCxnSpPr>
        <p:spPr>
          <a:xfrm flipV="1">
            <a:off x="2493024" y="3837065"/>
            <a:ext cx="0" cy="554682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F86FABE3-1015-6C45-9C88-246622EFBE7E}"/>
              </a:ext>
            </a:extLst>
          </p:cNvPr>
          <p:cNvCxnSpPr>
            <a:cxnSpLocks/>
          </p:cNvCxnSpPr>
          <p:nvPr/>
        </p:nvCxnSpPr>
        <p:spPr>
          <a:xfrm flipH="1" flipV="1">
            <a:off x="2489125" y="4943533"/>
            <a:ext cx="3900" cy="566928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5C792DD2-E9F4-894B-98A3-4BC872D4F4B0}"/>
              </a:ext>
            </a:extLst>
          </p:cNvPr>
          <p:cNvCxnSpPr>
            <a:cxnSpLocks/>
          </p:cNvCxnSpPr>
          <p:nvPr/>
        </p:nvCxnSpPr>
        <p:spPr>
          <a:xfrm flipV="1">
            <a:off x="2504438" y="6048746"/>
            <a:ext cx="0" cy="548640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3058581F-5670-6D4F-A591-1B357B3FACDC}"/>
              </a:ext>
            </a:extLst>
          </p:cNvPr>
          <p:cNvCxnSpPr>
            <a:cxnSpLocks/>
          </p:cNvCxnSpPr>
          <p:nvPr/>
        </p:nvCxnSpPr>
        <p:spPr>
          <a:xfrm flipH="1" flipV="1">
            <a:off x="2487168" y="4957813"/>
            <a:ext cx="1234440" cy="521207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F968DECE-23CA-6847-AF38-BCD7F6DAE1F9}"/>
              </a:ext>
            </a:extLst>
          </p:cNvPr>
          <p:cNvCxnSpPr>
            <a:cxnSpLocks/>
          </p:cNvCxnSpPr>
          <p:nvPr/>
        </p:nvCxnSpPr>
        <p:spPr>
          <a:xfrm flipV="1">
            <a:off x="3769473" y="6024032"/>
            <a:ext cx="0" cy="530352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Rounded Rectangle 122">
            <a:extLst>
              <a:ext uri="{FF2B5EF4-FFF2-40B4-BE49-F238E27FC236}">
                <a16:creationId xmlns:a16="http://schemas.microsoft.com/office/drawing/2014/main" id="{FD1014CA-D200-2D4F-BABA-F0D4D2DB4466}"/>
              </a:ext>
            </a:extLst>
          </p:cNvPr>
          <p:cNvSpPr/>
          <p:nvPr/>
        </p:nvSpPr>
        <p:spPr>
          <a:xfrm>
            <a:off x="7517093" y="5422577"/>
            <a:ext cx="365760" cy="246888"/>
          </a:xfrm>
          <a:prstGeom prst="roundRect">
            <a:avLst/>
          </a:prstGeom>
          <a:solidFill>
            <a:srgbClr val="E5CAC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423F39B-1CC7-BE42-8345-EC73F9C318E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 amt="81000"/>
          </a:blip>
          <a:srcRect l="19198" t="15496" r="26888" b="22490"/>
          <a:stretch/>
        </p:blipFill>
        <p:spPr>
          <a:xfrm>
            <a:off x="4869733" y="3433196"/>
            <a:ext cx="431836" cy="4967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4A052F-EB36-534B-BA2A-6BD2FB1F37AA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659" y="4751793"/>
            <a:ext cx="880709" cy="46908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470FF99-435B-0E40-B443-8FDA34583B7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 amt="81000"/>
          </a:blip>
          <a:srcRect l="19198" t="15496" r="26888" b="22490"/>
          <a:stretch/>
        </p:blipFill>
        <p:spPr>
          <a:xfrm>
            <a:off x="2221344" y="5502137"/>
            <a:ext cx="431836" cy="496712"/>
          </a:xfrm>
          <a:prstGeom prst="rect">
            <a:avLst/>
          </a:prstGeom>
        </p:spPr>
      </p:pic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5A99D7A6-D445-314F-8D0D-272A129C718C}"/>
              </a:ext>
            </a:extLst>
          </p:cNvPr>
          <p:cNvCxnSpPr>
            <a:cxnSpLocks/>
          </p:cNvCxnSpPr>
          <p:nvPr/>
        </p:nvCxnSpPr>
        <p:spPr>
          <a:xfrm flipV="1">
            <a:off x="2527966" y="8202091"/>
            <a:ext cx="0" cy="554682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2AA11C46-31BD-C549-9B68-C444622E3F3C}"/>
              </a:ext>
            </a:extLst>
          </p:cNvPr>
          <p:cNvSpPr/>
          <p:nvPr/>
        </p:nvSpPr>
        <p:spPr>
          <a:xfrm>
            <a:off x="7494629" y="5463142"/>
            <a:ext cx="365760" cy="246888"/>
          </a:xfrm>
          <a:prstGeom prst="roundRect">
            <a:avLst/>
          </a:prstGeom>
          <a:solidFill>
            <a:srgbClr val="E5CAC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DF6B2BD-2182-A94D-9CC7-63607723B602}"/>
              </a:ext>
            </a:extLst>
          </p:cNvPr>
          <p:cNvGrpSpPr/>
          <p:nvPr/>
        </p:nvGrpSpPr>
        <p:grpSpPr>
          <a:xfrm>
            <a:off x="301566" y="5586585"/>
            <a:ext cx="1255772" cy="3642255"/>
            <a:chOff x="301566" y="5586586"/>
            <a:chExt cx="1255772" cy="240698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092B9EC1-192C-EE42-AA65-961EAA8AE559}"/>
                    </a:ext>
                  </a:extLst>
                </p:cNvPr>
                <p:cNvSpPr txBox="1"/>
                <p:nvPr/>
              </p:nvSpPr>
              <p:spPr>
                <a:xfrm>
                  <a:off x="301566" y="6576467"/>
                  <a:ext cx="893963" cy="47458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50800" tIns="50800" rIns="50800" bIns="50800" numCol="1" spcCol="38100" rtlCol="0" anchor="ctr">
                  <a:spAutoFit/>
                </a:bodyPr>
                <a:lstStyle/>
                <a:p>
                  <a:pPr marL="0" marR="0" indent="0" algn="ctr" defTabSz="5842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 xmlns:m="http://schemas.openxmlformats.org/officeDocument/2006/math">
                      <m:r>
                        <a:rPr kumimoji="0" lang="en-US" sz="2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414141"/>
                          </a:solidFill>
                          <a:effectLst/>
                          <a:uFillTx/>
                          <a:latin typeface="Cambria Math" panose="02040503050406030204" pitchFamily="18" charset="0"/>
                          <a:sym typeface="Palatino"/>
                        </a:rPr>
                        <m:t>𝑘</m:t>
                      </m:r>
                    </m:oMath>
                  </a14:m>
                  <a:r>
                    <a:rPr kumimoji="0" lang="en-US" sz="2000" b="0" i="0" u="none" strike="noStrike" cap="none" spc="0" normalizeH="0" baseline="0" dirty="0">
                      <a:ln>
                        <a:noFill/>
                      </a:ln>
                      <a:solidFill>
                        <a:srgbClr val="414141"/>
                      </a:solidFill>
                      <a:effectLst/>
                      <a:uFillTx/>
                      <a:sym typeface="Palatino"/>
                    </a:rPr>
                    <a:t>-deep</a:t>
                  </a:r>
                </a:p>
                <a:p>
                  <a:pPr marL="0" marR="0" indent="0" algn="ctr" defTabSz="5842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2000" dirty="0"/>
                    <a:t>policy</a:t>
                  </a:r>
                  <a:endParaRPr kumimoji="0" lang="en-US" sz="20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sym typeface="Palatino"/>
                  </a:endParaRPr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092B9EC1-192C-EE42-AA65-961EAA8AE55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1566" y="6576467"/>
                  <a:ext cx="893963" cy="474586"/>
                </a:xfrm>
                <a:prstGeom prst="rect">
                  <a:avLst/>
                </a:prstGeom>
                <a:blipFill>
                  <a:blip r:embed="rId9"/>
                  <a:stretch>
                    <a:fillRect l="-7143" t="-1754" r="-11429" b="-14035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Left Brace 8">
              <a:extLst>
                <a:ext uri="{FF2B5EF4-FFF2-40B4-BE49-F238E27FC236}">
                  <a16:creationId xmlns:a16="http://schemas.microsoft.com/office/drawing/2014/main" id="{4BAAA274-8F56-8045-8B4D-CFBC4521302E}"/>
                </a:ext>
              </a:extLst>
            </p:cNvPr>
            <p:cNvSpPr/>
            <p:nvPr/>
          </p:nvSpPr>
          <p:spPr>
            <a:xfrm>
              <a:off x="1200150" y="5586586"/>
              <a:ext cx="357188" cy="2406984"/>
            </a:xfrm>
            <a:prstGeom prst="leftBrace">
              <a:avLst/>
            </a:prstGeom>
            <a:noFill/>
            <a:ln w="25400" cap="flat">
              <a:solidFill>
                <a:srgbClr val="41414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3E425C7-2081-7E46-87D1-2703AC2C766B}"/>
              </a:ext>
            </a:extLst>
          </p:cNvPr>
          <p:cNvGrpSpPr/>
          <p:nvPr/>
        </p:nvGrpSpPr>
        <p:grpSpPr>
          <a:xfrm>
            <a:off x="3113532" y="3173205"/>
            <a:ext cx="1686359" cy="5905102"/>
            <a:chOff x="3113532" y="3184708"/>
            <a:chExt cx="1686359" cy="5029740"/>
          </a:xfrm>
        </p:grpSpPr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AE7A2617-B8A4-0F4F-98A1-26BBC867156A}"/>
                </a:ext>
              </a:extLst>
            </p:cNvPr>
            <p:cNvCxnSpPr>
              <a:cxnSpLocks/>
            </p:cNvCxnSpPr>
            <p:nvPr/>
          </p:nvCxnSpPr>
          <p:spPr>
            <a:xfrm>
              <a:off x="3130724" y="3293769"/>
              <a:ext cx="0" cy="4920679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601B4A7-8EF3-EE43-BE75-FB85016CA829}"/>
                </a:ext>
              </a:extLst>
            </p:cNvPr>
            <p:cNvSpPr txBox="1"/>
            <p:nvPr/>
          </p:nvSpPr>
          <p:spPr>
            <a:xfrm>
              <a:off x="3113532" y="3184708"/>
              <a:ext cx="1686359" cy="4103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rPr>
                <a:t>Longest chain</a:t>
              </a:r>
            </a:p>
          </p:txBody>
        </p:sp>
      </p:grp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91E7AED5-D3DD-0540-AFA4-2311BCA675F4}"/>
              </a:ext>
            </a:extLst>
          </p:cNvPr>
          <p:cNvCxnSpPr>
            <a:cxnSpLocks/>
          </p:cNvCxnSpPr>
          <p:nvPr/>
        </p:nvCxnSpPr>
        <p:spPr>
          <a:xfrm flipH="1" flipV="1">
            <a:off x="5422605" y="3976577"/>
            <a:ext cx="3966991" cy="458902"/>
          </a:xfrm>
          <a:prstGeom prst="straightConnector1">
            <a:avLst/>
          </a:prstGeom>
          <a:noFill/>
          <a:ln w="25400" cap="flat">
            <a:solidFill>
              <a:schemeClr val="tx1">
                <a:lumMod val="75000"/>
                <a:alpha val="86000"/>
              </a:scheme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47C6291-0057-8542-9044-5D086C4B4488}"/>
              </a:ext>
            </a:extLst>
          </p:cNvPr>
          <p:cNvCxnSpPr>
            <a:cxnSpLocks/>
          </p:cNvCxnSpPr>
          <p:nvPr/>
        </p:nvCxnSpPr>
        <p:spPr>
          <a:xfrm flipH="1" flipV="1">
            <a:off x="5252796" y="4965642"/>
            <a:ext cx="3947270" cy="512500"/>
          </a:xfrm>
          <a:prstGeom prst="straightConnector1">
            <a:avLst/>
          </a:prstGeom>
          <a:noFill/>
          <a:ln w="25400" cap="flat">
            <a:solidFill>
              <a:schemeClr val="tx1">
                <a:lumMod val="75000"/>
                <a:alpha val="86000"/>
              </a:schemeClr>
            </a:solidFill>
            <a:prstDash val="solid"/>
            <a:miter lim="400000"/>
            <a:headEnd type="triangle"/>
            <a:tailEnd type="non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2561C72-CBE9-CA43-A09B-893ED39C1AD8}"/>
              </a:ext>
            </a:extLst>
          </p:cNvPr>
          <p:cNvSpPr/>
          <p:nvPr/>
        </p:nvSpPr>
        <p:spPr>
          <a:xfrm>
            <a:off x="3337560" y="5354425"/>
            <a:ext cx="863986" cy="1828800"/>
          </a:xfrm>
          <a:prstGeom prst="roundRect">
            <a:avLst/>
          </a:prstGeom>
          <a:solidFill>
            <a:schemeClr val="tx1">
              <a:alpha val="13000"/>
            </a:schemeClr>
          </a:solidFill>
          <a:ln w="22225" cap="flat">
            <a:solidFill>
              <a:schemeClr val="tx1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A39E8CBB-F430-6B40-B3A5-EBEC8CFE243C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421" y="5437679"/>
            <a:ext cx="999369" cy="663813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8728D021-8FA4-484F-8D36-380C621AACEE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420" y="6531510"/>
            <a:ext cx="999369" cy="663813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35D39AAA-F7C2-ED4C-B44A-10895DCF179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902557" y="5539658"/>
            <a:ext cx="645484" cy="645484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04E22485-6C58-F54F-AAF1-D13AE70E1993}"/>
              </a:ext>
            </a:extLst>
          </p:cNvPr>
          <p:cNvGrpSpPr/>
          <p:nvPr/>
        </p:nvGrpSpPr>
        <p:grpSpPr>
          <a:xfrm>
            <a:off x="3299932" y="5285287"/>
            <a:ext cx="914400" cy="3083209"/>
            <a:chOff x="779894" y="4332403"/>
            <a:chExt cx="914400" cy="628895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8469603C-7544-9742-9C56-6A78E5B9FB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9015" y="4332403"/>
              <a:ext cx="875279" cy="628895"/>
            </a:xfrm>
            <a:prstGeom prst="line">
              <a:avLst/>
            </a:prstGeom>
            <a:noFill/>
            <a:ln w="25400" cap="flat">
              <a:solidFill>
                <a:srgbClr val="414141">
                  <a:alpha val="83000"/>
                </a:srgbClr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D05C0B3-3212-4348-B693-D08625C9CCC9}"/>
                </a:ext>
              </a:extLst>
            </p:cNvPr>
            <p:cNvCxnSpPr>
              <a:cxnSpLocks/>
            </p:cNvCxnSpPr>
            <p:nvPr/>
          </p:nvCxnSpPr>
          <p:spPr>
            <a:xfrm>
              <a:off x="779894" y="4332403"/>
              <a:ext cx="914400" cy="628895"/>
            </a:xfrm>
            <a:prstGeom prst="line">
              <a:avLst/>
            </a:prstGeom>
            <a:noFill/>
            <a:ln w="25400" cap="flat">
              <a:solidFill>
                <a:srgbClr val="414141">
                  <a:alpha val="83000"/>
                </a:srgbClr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84796775-4573-D64D-9F8F-2B01E9FE3D9B}"/>
              </a:ext>
            </a:extLst>
          </p:cNvPr>
          <p:cNvSpPr/>
          <p:nvPr/>
        </p:nvSpPr>
        <p:spPr>
          <a:xfrm>
            <a:off x="1442282" y="2394924"/>
            <a:ext cx="21323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Public chain</a:t>
            </a: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EAA3E201-6538-1143-B938-4F5826BFEAE8}"/>
              </a:ext>
            </a:extLst>
          </p:cNvPr>
          <p:cNvSpPr/>
          <p:nvPr/>
        </p:nvSpPr>
        <p:spPr>
          <a:xfrm>
            <a:off x="9215450" y="4991185"/>
            <a:ext cx="365760" cy="246888"/>
          </a:xfrm>
          <a:prstGeom prst="roundRect">
            <a:avLst/>
          </a:prstGeom>
          <a:solidFill>
            <a:srgbClr val="E5CAC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86164B02-F412-AD4F-89FC-DEC82622DEEF}"/>
              </a:ext>
            </a:extLst>
          </p:cNvPr>
          <p:cNvCxnSpPr>
            <a:cxnSpLocks/>
          </p:cNvCxnSpPr>
          <p:nvPr/>
        </p:nvCxnSpPr>
        <p:spPr>
          <a:xfrm flipV="1">
            <a:off x="3769473" y="7107064"/>
            <a:ext cx="0" cy="554682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Picture 68">
            <a:extLst>
              <a:ext uri="{FF2B5EF4-FFF2-40B4-BE49-F238E27FC236}">
                <a16:creationId xmlns:a16="http://schemas.microsoft.com/office/drawing/2014/main" id="{B6FE7B68-70BE-7F47-B500-4945C79C974F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227" y="7603771"/>
            <a:ext cx="999369" cy="663813"/>
          </a:xfrm>
          <a:prstGeom prst="rect">
            <a:avLst/>
          </a:prstGeom>
        </p:spPr>
      </p:pic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9120E478-BB04-D444-8067-E08AD21771E2}"/>
              </a:ext>
            </a:extLst>
          </p:cNvPr>
          <p:cNvSpPr/>
          <p:nvPr/>
        </p:nvSpPr>
        <p:spPr>
          <a:xfrm>
            <a:off x="3337560" y="5355757"/>
            <a:ext cx="863986" cy="2926080"/>
          </a:xfrm>
          <a:prstGeom prst="roundRect">
            <a:avLst/>
          </a:prstGeom>
          <a:solidFill>
            <a:schemeClr val="tx1">
              <a:alpha val="13000"/>
            </a:schemeClr>
          </a:solidFill>
          <a:ln w="22225" cap="flat">
            <a:solidFill>
              <a:schemeClr val="tx1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4786882" y="5714830"/>
            <a:ext cx="2497935" cy="3849713"/>
            <a:chOff x="5055227" y="3944103"/>
            <a:chExt cx="2497935" cy="3849713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0FFCADC6-F7BE-594C-BBC9-176A2786AECC}"/>
                </a:ext>
              </a:extLst>
            </p:cNvPr>
            <p:cNvGrpSpPr/>
            <p:nvPr/>
          </p:nvGrpSpPr>
          <p:grpSpPr>
            <a:xfrm>
              <a:off x="5055227" y="3944103"/>
              <a:ext cx="2402938" cy="3849713"/>
              <a:chOff x="4960285" y="5807988"/>
              <a:chExt cx="2402938" cy="3849713"/>
            </a:xfrm>
          </p:grpSpPr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792B0343-5332-DC44-9C8C-48745A76CDE1}"/>
                  </a:ext>
                </a:extLst>
              </p:cNvPr>
              <p:cNvSpPr txBox="1"/>
              <p:nvPr/>
            </p:nvSpPr>
            <p:spPr>
              <a:xfrm>
                <a:off x="4960285" y="9217918"/>
                <a:ext cx="2195345" cy="43978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Palatino"/>
                    <a:ea typeface="Palatino"/>
                    <a:cs typeface="Palatino"/>
                    <a:sym typeface="Palatino"/>
                  </a:rPr>
                  <a:t>Nakamoto’s table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8" name="TextBox 77">
                    <a:extLst>
                      <a:ext uri="{FF2B5EF4-FFF2-40B4-BE49-F238E27FC236}">
                        <a16:creationId xmlns:a16="http://schemas.microsoft.com/office/drawing/2014/main" id="{6AB952FD-7C15-D24B-9DB2-62F111410FAB}"/>
                      </a:ext>
                    </a:extLst>
                  </p:cNvPr>
                  <p:cNvSpPr txBox="1"/>
                  <p:nvPr/>
                </p:nvSpPr>
                <p:spPr>
                  <a:xfrm>
                    <a:off x="5049467" y="5807988"/>
                    <a:ext cx="2313756" cy="3426579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 cap="flat">
                    <a:noFill/>
                    <a:miter lim="4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50800" tIns="50800" rIns="50800" bIns="50800" numCol="1" spcCol="38100" rtlCol="0" anchor="ctr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𝛽</m:t>
                        </m:r>
                      </m:oMath>
                    </a14:m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=</a:t>
                    </a:r>
                    <a:r>
                      <a:rPr lang="en-US" sz="1800" dirty="0">
                        <a:ea typeface="Menlo" panose="020B0609030804020204" pitchFamily="49" charset="0"/>
                        <a:cs typeface="Menlo" panose="020B0609030804020204" pitchFamily="49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US" sz="1800" b="0" i="1" smtClean="0">
                            <a:latin typeface="Cambria Math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30%</m:t>
                        </m:r>
                      </m:oMath>
                    </a14:m>
                    <a:endParaRPr lang="en-US" sz="1800" dirty="0">
                      <a:latin typeface="Menlo" panose="020B0609030804020204" pitchFamily="49" charset="0"/>
                      <a:ea typeface="Menlo" panose="020B0609030804020204" pitchFamily="49" charset="0"/>
                      <a:cs typeface="Menlo" panose="020B0609030804020204" pitchFamily="49" charset="0"/>
                    </a:endParaRPr>
                  </a:p>
                  <a:p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k=</a:t>
                    </a:r>
                    <a14:m>
                      <m:oMath xmlns:m="http://schemas.openxmlformats.org/officeDocument/2006/math"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0</m:t>
                        </m:r>
                      </m:oMath>
                    </a14:m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  </a:t>
                    </a:r>
                    <a14:m>
                      <m:oMath xmlns:m="http://schemas.openxmlformats.org/officeDocument/2006/math"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𝜀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=1.0000000</m:t>
                        </m:r>
                      </m:oMath>
                    </a14:m>
                    <a:endParaRPr lang="en-US" sz="1800" dirty="0">
                      <a:latin typeface="Menlo" panose="020B0609030804020204" pitchFamily="49" charset="0"/>
                      <a:ea typeface="Menlo" panose="020B0609030804020204" pitchFamily="49" charset="0"/>
                      <a:cs typeface="Menlo" panose="020B0609030804020204" pitchFamily="49" charset="0"/>
                    </a:endParaRPr>
                  </a:p>
                  <a:p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k=</a:t>
                    </a:r>
                    <a14:m>
                      <m:oMath xmlns:m="http://schemas.openxmlformats.org/officeDocument/2006/math"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5</m:t>
                        </m:r>
                      </m:oMath>
                    </a14:m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  </a:t>
                    </a:r>
                    <a14:m>
                      <m:oMath xmlns:m="http://schemas.openxmlformats.org/officeDocument/2006/math"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𝜀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=0.1773523</m:t>
                        </m:r>
                      </m:oMath>
                    </a14:m>
                    <a:endParaRPr lang="en-US" sz="1800" dirty="0">
                      <a:latin typeface="Menlo" panose="020B0609030804020204" pitchFamily="49" charset="0"/>
                      <a:ea typeface="Menlo" panose="020B0609030804020204" pitchFamily="49" charset="0"/>
                      <a:cs typeface="Menlo" panose="020B0609030804020204" pitchFamily="49" charset="0"/>
                    </a:endParaRPr>
                  </a:p>
                  <a:p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k=</a:t>
                    </a:r>
                    <a14:m>
                      <m:oMath xmlns:m="http://schemas.openxmlformats.org/officeDocument/2006/math"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10</m:t>
                        </m:r>
                      </m:oMath>
                    </a14:m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𝜀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=0.0416605</m:t>
                        </m:r>
                      </m:oMath>
                    </a14:m>
                    <a:endParaRPr lang="en-US" sz="1800" dirty="0">
                      <a:latin typeface="Menlo" panose="020B0609030804020204" pitchFamily="49" charset="0"/>
                      <a:ea typeface="Menlo" panose="020B0609030804020204" pitchFamily="49" charset="0"/>
                      <a:cs typeface="Menlo" panose="020B0609030804020204" pitchFamily="49" charset="0"/>
                    </a:endParaRPr>
                  </a:p>
                  <a:p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k=</a:t>
                    </a:r>
                    <a14:m>
                      <m:oMath xmlns:m="http://schemas.openxmlformats.org/officeDocument/2006/math"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15</m:t>
                        </m:r>
                      </m:oMath>
                    </a14:m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𝜀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=0.0101008</m:t>
                        </m:r>
                      </m:oMath>
                    </a14:m>
                    <a:endParaRPr lang="en-US" sz="1800" dirty="0">
                      <a:latin typeface="Menlo" panose="020B0609030804020204" pitchFamily="49" charset="0"/>
                      <a:ea typeface="Menlo" panose="020B0609030804020204" pitchFamily="49" charset="0"/>
                      <a:cs typeface="Menlo" panose="020B0609030804020204" pitchFamily="49" charset="0"/>
                    </a:endParaRPr>
                  </a:p>
                  <a:p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k=</a:t>
                    </a:r>
                    <a14:m>
                      <m:oMath xmlns:m="http://schemas.openxmlformats.org/officeDocument/2006/math"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2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0</m:t>
                        </m:r>
                      </m:oMath>
                    </a14:m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𝜀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=0.0024804</m:t>
                        </m:r>
                      </m:oMath>
                    </a14:m>
                    <a:endParaRPr lang="en-US" sz="1800" dirty="0">
                      <a:latin typeface="Menlo" panose="020B0609030804020204" pitchFamily="49" charset="0"/>
                      <a:ea typeface="Menlo" panose="020B0609030804020204" pitchFamily="49" charset="0"/>
                      <a:cs typeface="Menlo" panose="020B0609030804020204" pitchFamily="49" charset="0"/>
                    </a:endParaRPr>
                  </a:p>
                  <a:p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k=</a:t>
                    </a:r>
                    <a14:m>
                      <m:oMath xmlns:m="http://schemas.openxmlformats.org/officeDocument/2006/math"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25</m:t>
                        </m:r>
                      </m:oMath>
                    </a14:m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𝜀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=0.0006132</m:t>
                        </m:r>
                      </m:oMath>
                    </a14:m>
                    <a:endParaRPr lang="en-US" sz="1800" dirty="0">
                      <a:latin typeface="Menlo" panose="020B0609030804020204" pitchFamily="49" charset="0"/>
                      <a:ea typeface="Menlo" panose="020B0609030804020204" pitchFamily="49" charset="0"/>
                      <a:cs typeface="Menlo" panose="020B0609030804020204" pitchFamily="49" charset="0"/>
                    </a:endParaRPr>
                  </a:p>
                  <a:p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k=</a:t>
                    </a:r>
                    <a14:m>
                      <m:oMath xmlns:m="http://schemas.openxmlformats.org/officeDocument/2006/math"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30</m:t>
                        </m:r>
                      </m:oMath>
                    </a14:m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𝜀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=0.0001522</m:t>
                        </m:r>
                      </m:oMath>
                    </a14:m>
                    <a:endParaRPr lang="en-US" sz="1800" dirty="0">
                      <a:latin typeface="Menlo" panose="020B0609030804020204" pitchFamily="49" charset="0"/>
                      <a:ea typeface="Menlo" panose="020B0609030804020204" pitchFamily="49" charset="0"/>
                      <a:cs typeface="Menlo" panose="020B0609030804020204" pitchFamily="49" charset="0"/>
                    </a:endParaRPr>
                  </a:p>
                  <a:p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k=</a:t>
                    </a:r>
                    <a14:m>
                      <m:oMath xmlns:m="http://schemas.openxmlformats.org/officeDocument/2006/math"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35</m:t>
                        </m:r>
                      </m:oMath>
                    </a14:m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𝜀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=0.0000379</m:t>
                        </m:r>
                      </m:oMath>
                    </a14:m>
                    <a:endParaRPr lang="en-US" sz="1800" dirty="0">
                      <a:latin typeface="Menlo" panose="020B0609030804020204" pitchFamily="49" charset="0"/>
                      <a:ea typeface="Menlo" panose="020B0609030804020204" pitchFamily="49" charset="0"/>
                      <a:cs typeface="Menlo" panose="020B0609030804020204" pitchFamily="49" charset="0"/>
                    </a:endParaRPr>
                  </a:p>
                  <a:p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k=</a:t>
                    </a:r>
                    <a14:m>
                      <m:oMath xmlns:m="http://schemas.openxmlformats.org/officeDocument/2006/math"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40</m:t>
                        </m:r>
                      </m:oMath>
                    </a14:m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𝜀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=0.0000095</m:t>
                        </m:r>
                      </m:oMath>
                    </a14:m>
                    <a:endParaRPr lang="en-US" sz="1800" dirty="0">
                      <a:latin typeface="Menlo" panose="020B0609030804020204" pitchFamily="49" charset="0"/>
                      <a:ea typeface="Menlo" panose="020B0609030804020204" pitchFamily="49" charset="0"/>
                      <a:cs typeface="Menlo" panose="020B0609030804020204" pitchFamily="49" charset="0"/>
                    </a:endParaRPr>
                  </a:p>
                  <a:p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k=</a:t>
                    </a:r>
                    <a14:m>
                      <m:oMath xmlns:m="http://schemas.openxmlformats.org/officeDocument/2006/math"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45</m:t>
                        </m:r>
                      </m:oMath>
                    </a14:m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𝜀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=0.0000024</m:t>
                        </m:r>
                      </m:oMath>
                    </a14:m>
                    <a:endParaRPr lang="en-US" sz="1800" dirty="0">
                      <a:latin typeface="Menlo" panose="020B0609030804020204" pitchFamily="49" charset="0"/>
                      <a:ea typeface="Menlo" panose="020B0609030804020204" pitchFamily="49" charset="0"/>
                      <a:cs typeface="Menlo" panose="020B0609030804020204" pitchFamily="49" charset="0"/>
                    </a:endParaRPr>
                  </a:p>
                  <a:p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k=</a:t>
                    </a:r>
                    <a14:m>
                      <m:oMath xmlns:m="http://schemas.openxmlformats.org/officeDocument/2006/math">
                        <m:r>
                          <a:rPr lang="en-US" sz="1800" b="0" i="0" smtClean="0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5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0</m:t>
                        </m:r>
                      </m:oMath>
                    </a14:m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𝜀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=0.0000006</m:t>
                        </m:r>
                      </m:oMath>
                    </a14:m>
                    <a:endParaRPr lang="en-US" sz="1800" dirty="0">
                      <a:latin typeface="Menlo" panose="020B0609030804020204" pitchFamily="49" charset="0"/>
                      <a:ea typeface="Menlo" panose="020B0609030804020204" pitchFamily="49" charset="0"/>
                      <a:cs typeface="Menlo" panose="020B0609030804020204" pitchFamily="49" charset="0"/>
                    </a:endParaRPr>
                  </a:p>
                </p:txBody>
              </p:sp>
            </mc:Choice>
            <mc:Fallback xmlns="">
              <p:sp>
                <p:nvSpPr>
                  <p:cNvPr id="78" name="TextBox 77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6AB952FD-7C15-D24B-9DB2-62F111410FA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049467" y="5807988"/>
                    <a:ext cx="2313756" cy="3426579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 l="-3958" t="-533" b="-2131"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76" name="TextBox 75"/>
            <p:cNvSpPr txBox="1"/>
            <p:nvPr/>
          </p:nvSpPr>
          <p:spPr>
            <a:xfrm>
              <a:off x="5956571" y="3979766"/>
              <a:ext cx="1596591" cy="3180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spc="0" normalizeH="0" baseline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rPr>
                <a:t>Adversarial power</a:t>
              </a:r>
              <a:endParaRPr kumimoji="0" lang="en-US" sz="14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endParaRPr>
            </a:p>
          </p:txBody>
        </p:sp>
      </p:grp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DE144B69-6822-8C49-9238-C0C765FD2641}"/>
              </a:ext>
            </a:extLst>
          </p:cNvPr>
          <p:cNvSpPr/>
          <p:nvPr/>
        </p:nvSpPr>
        <p:spPr>
          <a:xfrm>
            <a:off x="2088999" y="4409949"/>
            <a:ext cx="790833" cy="540402"/>
          </a:xfrm>
          <a:prstGeom prst="roundRect">
            <a:avLst/>
          </a:prstGeom>
          <a:solidFill>
            <a:srgbClr val="E5CAC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</p:spTree>
    <p:extLst>
      <p:ext uri="{BB962C8B-B14F-4D97-AF65-F5344CB8AC3E}">
        <p14:creationId xmlns:p14="http://schemas.microsoft.com/office/powerpoint/2010/main" val="1398926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2187E-6 -0.00651 L -0.65185 -0.02442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593" y="-89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61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1 -0.00488 L -0.39831 0.24496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07" y="1248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1000" fill="hold"/>
                                        <p:tgtEl>
                                          <p:spTgt spid="123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2 -3.90625E-6 L -0.39575 0.34522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49" y="1725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1000" fill="hold"/>
                                        <p:tgtEl>
                                          <p:spTgt spid="54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52 -0.00651 L -0.43213 0.28614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87" y="14632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1000" fill="hold"/>
                                        <p:tgtEl>
                                          <p:spTgt spid="60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3125E-6 -4.6875E-7 L 0.33337 0.06999 " pathEditMode="relative" rAng="0" ptsTypes="AA">
                                      <p:cBhvr>
                                        <p:cTn id="6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63" y="34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indefinit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1" dur="indefinite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indefinite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4" dur="indefinite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mph" presetSubtype="0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indefinite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7" dur="indefinite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indefinite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0" dur="indefinite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indefinite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3" dur="indefinite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indefinite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6" dur="indefinite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indefinite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9" dur="indefinite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indefinit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2" dur="indefinite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indefinite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5" dur="indefinite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59" grpId="0" animBg="1"/>
      <p:bldP spid="61" grpId="0" animBg="1"/>
      <p:bldP spid="61" grpId="1" animBg="1"/>
      <p:bldP spid="61" grpId="2" animBg="1"/>
      <p:bldP spid="123" grpId="0" animBg="1"/>
      <p:bldP spid="123" grpId="1" animBg="1"/>
      <p:bldP spid="123" grpId="2" animBg="1"/>
      <p:bldP spid="54" grpId="0" animBg="1"/>
      <p:bldP spid="54" grpId="1" animBg="1"/>
      <p:bldP spid="54" grpId="2" animBg="1"/>
      <p:bldP spid="4" grpId="0" animBg="1"/>
      <p:bldP spid="60" grpId="0" animBg="1"/>
      <p:bldP spid="60" grpId="1" animBg="1"/>
      <p:bldP spid="60" grpId="2" animBg="1"/>
      <p:bldP spid="60" grpId="3" animBg="1"/>
      <p:bldP spid="6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EE128-33DC-4F45-9611-6FE0BC734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 vs confirmation depth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5D183CA-1C08-C240-9065-4396D3BFCDEE}"/>
              </a:ext>
            </a:extLst>
          </p:cNvPr>
          <p:cNvGrpSpPr/>
          <p:nvPr/>
        </p:nvGrpSpPr>
        <p:grpSpPr>
          <a:xfrm>
            <a:off x="242477" y="2561787"/>
            <a:ext cx="11764687" cy="6322097"/>
            <a:chOff x="242477" y="2561787"/>
            <a:chExt cx="11764687" cy="632209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14AD6E9-445B-3F4C-82B4-97920F0F1E75}"/>
                </a:ext>
              </a:extLst>
            </p:cNvPr>
            <p:cNvGrpSpPr/>
            <p:nvPr/>
          </p:nvGrpSpPr>
          <p:grpSpPr>
            <a:xfrm>
              <a:off x="3085321" y="2561787"/>
              <a:ext cx="8921843" cy="6322097"/>
              <a:chOff x="5608898" y="3317565"/>
              <a:chExt cx="6337499" cy="4851968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01219531-3936-EF43-A971-4EFBAA78788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0587" t="6178" r="2564" b="10815"/>
              <a:stretch/>
            </p:blipFill>
            <p:spPr>
              <a:xfrm>
                <a:off x="6442414" y="4063158"/>
                <a:ext cx="5161978" cy="3082700"/>
              </a:xfrm>
              <a:prstGeom prst="rect">
                <a:avLst/>
              </a:prstGeom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F1B490B-A4AC-6E49-88C4-ECD245E11905}"/>
                  </a:ext>
                </a:extLst>
              </p:cNvPr>
              <p:cNvSpPr txBox="1"/>
              <p:nvPr/>
            </p:nvSpPr>
            <p:spPr>
              <a:xfrm>
                <a:off x="6418987" y="3441600"/>
                <a:ext cx="102657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endParaRPr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BD58E0CA-E2D7-8544-9857-00384040C472}"/>
                  </a:ext>
                </a:extLst>
              </p:cNvPr>
              <p:cNvGrpSpPr/>
              <p:nvPr/>
            </p:nvGrpSpPr>
            <p:grpSpPr>
              <a:xfrm>
                <a:off x="5608898" y="3317565"/>
                <a:ext cx="6337499" cy="4851968"/>
                <a:chOff x="7211081" y="5602127"/>
                <a:chExt cx="5764351" cy="4367667"/>
              </a:xfrm>
            </p:grpSpPr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id="{28C78EAF-1E9E-214C-BF39-79312CB3793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r="91540" b="13908"/>
                <a:stretch/>
              </p:blipFill>
              <p:spPr>
                <a:xfrm>
                  <a:off x="7211081" y="5632087"/>
                  <a:ext cx="502843" cy="3345710"/>
                </a:xfrm>
                <a:prstGeom prst="rect">
                  <a:avLst/>
                </a:prstGeom>
              </p:spPr>
            </p:pic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C2DFBD2E-C1A9-794A-B1BB-032E4D6931E5}"/>
                    </a:ext>
                  </a:extLst>
                </p:cNvPr>
                <p:cNvGrpSpPr/>
                <p:nvPr/>
              </p:nvGrpSpPr>
              <p:grpSpPr>
                <a:xfrm>
                  <a:off x="7627563" y="5602127"/>
                  <a:ext cx="5347869" cy="4367667"/>
                  <a:chOff x="7627563" y="5602127"/>
                  <a:chExt cx="5347869" cy="4367667"/>
                </a:xfrm>
              </p:grpSpPr>
              <p:cxnSp>
                <p:nvCxnSpPr>
                  <p:cNvPr id="20" name="Straight Arrow Connector 19">
                    <a:extLst>
                      <a:ext uri="{FF2B5EF4-FFF2-40B4-BE49-F238E27FC236}">
                        <a16:creationId xmlns:a16="http://schemas.microsoft.com/office/drawing/2014/main" id="{59855421-8B90-7340-B781-B78CBD315BF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754510" y="5844361"/>
                    <a:ext cx="0" cy="3515658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headEnd w="lg" len="lg"/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1" name="TextBox 20">
                        <a:extLst>
                          <a:ext uri="{FF2B5EF4-FFF2-40B4-BE49-F238E27FC236}">
                            <a16:creationId xmlns:a16="http://schemas.microsoft.com/office/drawing/2014/main" id="{1303B634-6286-E74D-BCE7-DA10D3A38D3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795097" y="5602127"/>
                        <a:ext cx="4364837" cy="559517"/>
                      </a:xfrm>
                      <a:prstGeom prst="rect">
                        <a:avLst/>
                      </a:prstGeom>
                      <a:noFill/>
                      <a:ln w="12700" cap="flat">
                        <a:noFill/>
                        <a:miter lim="400000"/>
                      </a:ln>
                      <a:effectLst/>
                      <a:sp3d/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none"/>
                    </p:style>
                    <p:txBody>
                      <a:bodyPr rot="0" spcFirstLastPara="1" vertOverflow="overflow" horzOverflow="overflow" vert="horz" wrap="square" lIns="50800" tIns="50800" rIns="50800" bIns="50800" numCol="1" spcCol="38100" rtlCol="0" anchor="ctr">
                        <a:spAutoFit/>
                      </a:bodyPr>
                      <a:lstStyle/>
                      <a:p>
                        <a:pPr marL="0" marR="0" indent="0" algn="l" defTabSz="584200" rtl="0" fontAlgn="auto" latinLnBrk="0" hangingPunct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en-US" sz="2000" b="0" u="none" strike="noStrike" cap="none" spc="0" normalizeH="0" baseline="0" dirty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sym typeface="Palatino"/>
                          </a:rPr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kumimoji="0" lang="en-US" sz="2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414141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sym typeface="Palatino"/>
                              </a:rPr>
                              <m:t>𝜀</m:t>
                            </m:r>
                          </m:oMath>
                        </a14:m>
                        <a:endParaRPr kumimoji="0" lang="en-US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414141"/>
                          </a:solidFill>
                          <a:effectLst/>
                          <a:uFillTx/>
                          <a:latin typeface="Palatino"/>
                          <a:ea typeface="Palatino"/>
                          <a:cs typeface="Palatino"/>
                          <a:sym typeface="Palatino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55" name="TextBox 54">
                        <a:extLst>
                          <a:ext uri="{FF2B5EF4-FFF2-40B4-BE49-F238E27FC236}">
                            <a16:creationId xmlns:a16="http://schemas.microsoft.com/office/drawing/2014/main" id="{0D8BE4D2-FD75-AE4B-AD90-A01D38602A6E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7795097" y="5602127"/>
                        <a:ext cx="4364837" cy="559517"/>
                      </a:xfrm>
                      <a:prstGeom prst="rect">
                        <a:avLst/>
                      </a:prstGeom>
                      <a:blipFill>
                        <a:blip r:embed="rId16"/>
                        <a:stretch>
                          <a:fillRect/>
                        </a:stretch>
                      </a:blipFill>
                      <a:ln w="12700" cap="flat">
                        <a:noFill/>
                        <a:miter lim="400000"/>
                      </a:ln>
                      <a:effectLst/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72367E78-835C-3B48-8BF9-9ACB5390B191}"/>
                      </a:ext>
                    </a:extLst>
                  </p:cNvPr>
                  <p:cNvSpPr txBox="1"/>
                  <p:nvPr/>
                </p:nvSpPr>
                <p:spPr>
                  <a:xfrm>
                    <a:off x="9895777" y="9516184"/>
                    <a:ext cx="1082298" cy="453610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none" lIns="50800" tIns="50800" rIns="50800" bIns="50800" numCol="1" spcCol="38100" rtlCol="0" anchor="ctr">
                    <a:spAutoFit/>
                  </a:bodyPr>
                  <a:lstStyle/>
                  <a:p>
                    <a:pPr marL="0" marR="0" indent="0" algn="l" defTabSz="5842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en-US" dirty="0"/>
                      <a:t>depth k</a:t>
                    </a:r>
                    <a:endParaRPr kumimoji="0" lang="en-US" b="0" i="0" u="none" strike="noStrike" cap="none" spc="0" normalizeH="0" baseline="0" dirty="0">
                      <a:ln>
                        <a:noFill/>
                      </a:ln>
                      <a:solidFill>
                        <a:srgbClr val="414141"/>
                      </a:solidFill>
                      <a:effectLst/>
                      <a:uFillTx/>
                      <a:latin typeface="Palatino"/>
                      <a:ea typeface="Palatino"/>
                      <a:cs typeface="Palatino"/>
                      <a:sym typeface="Palatino"/>
                    </a:endParaRPr>
                  </a:p>
                </p:txBody>
              </p:sp>
              <p:cxnSp>
                <p:nvCxnSpPr>
                  <p:cNvPr id="24" name="Straight Arrow Connector 23">
                    <a:extLst>
                      <a:ext uri="{FF2B5EF4-FFF2-40B4-BE49-F238E27FC236}">
                        <a16:creationId xmlns:a16="http://schemas.microsoft.com/office/drawing/2014/main" id="{63FF723A-E794-C34D-82B5-DEA25C36405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627563" y="9245904"/>
                    <a:ext cx="5347869" cy="2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headEnd w="lg" len="lg"/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C9AEBD60-5239-694D-825F-58DDC411CF9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0211" t="5979" r="1739" b="7729"/>
              <a:stretch/>
            </p:blipFill>
            <p:spPr>
              <a:xfrm>
                <a:off x="6444916" y="4157526"/>
                <a:ext cx="5029806" cy="3095370"/>
              </a:xfrm>
              <a:prstGeom prst="rect">
                <a:avLst/>
              </a:prstGeom>
            </p:spPr>
          </p:pic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002437E-01A2-E843-B224-D347395EA3DD}"/>
                </a:ext>
              </a:extLst>
            </p:cNvPr>
            <p:cNvSpPr txBox="1"/>
            <p:nvPr/>
          </p:nvSpPr>
          <p:spPr>
            <a:xfrm>
              <a:off x="242477" y="4121590"/>
              <a:ext cx="2744341" cy="12105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/>
                <a:t>confirmation</a:t>
              </a:r>
            </a:p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rPr>
                <a:t>error prob.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75B18A5-1C3D-4D4E-BAA0-2CEE8CF8327F}"/>
                </a:ext>
              </a:extLst>
            </p:cNvPr>
            <p:cNvSpPr txBox="1"/>
            <p:nvPr/>
          </p:nvSpPr>
          <p:spPr>
            <a:xfrm>
              <a:off x="5511411" y="7900490"/>
              <a:ext cx="461665" cy="5334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2800" dirty="0"/>
                <a:t>10</a:t>
              </a:r>
              <a:endPara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D272A2F-3CF2-7047-86F9-AEDFCF616C3A}"/>
                </a:ext>
              </a:extLst>
            </p:cNvPr>
            <p:cNvSpPr txBox="1"/>
            <p:nvPr/>
          </p:nvSpPr>
          <p:spPr>
            <a:xfrm>
              <a:off x="6839672" y="7900490"/>
              <a:ext cx="461665" cy="5334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2800" dirty="0"/>
                <a:t>20</a:t>
              </a:r>
              <a:endPara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8EBAA16-5E08-B147-A47C-E299056500AC}"/>
                </a:ext>
              </a:extLst>
            </p:cNvPr>
            <p:cNvSpPr txBox="1"/>
            <p:nvPr/>
          </p:nvSpPr>
          <p:spPr>
            <a:xfrm>
              <a:off x="8252254" y="7896137"/>
              <a:ext cx="461665" cy="5334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2800" dirty="0"/>
                <a:t>30</a:t>
              </a:r>
              <a:endPara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D7EAB3E-C4E5-784E-898C-F1CC246E8030}"/>
                </a:ext>
              </a:extLst>
            </p:cNvPr>
            <p:cNvSpPr txBox="1"/>
            <p:nvPr/>
          </p:nvSpPr>
          <p:spPr>
            <a:xfrm>
              <a:off x="9566868" y="7923473"/>
              <a:ext cx="461665" cy="5334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2800" dirty="0"/>
                <a:t>40</a:t>
              </a:r>
              <a:endPara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8F7570B-32A1-4742-B10B-9EE4F460E513}"/>
                </a:ext>
              </a:extLst>
            </p:cNvPr>
            <p:cNvSpPr txBox="1"/>
            <p:nvPr/>
          </p:nvSpPr>
          <p:spPr>
            <a:xfrm>
              <a:off x="10844017" y="7896137"/>
              <a:ext cx="461665" cy="5334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2800" dirty="0"/>
                <a:t>50</a:t>
              </a:r>
              <a:endPara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6333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737E6-8032-2549-8928-8B8809037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	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47B7FA-37E1-A941-8885-2C190C974FE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8000" y="2420207"/>
            <a:ext cx="7073660" cy="714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067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E2493-CEE6-B407-DF7F-ECACFEA53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Distribution of mining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16256B-9351-6F4F-4E4E-92F50A386C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903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8C59B-98FC-A99C-E7D6-4957BCA73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AEC19-18BE-3744-E0C3-9A45E9E92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	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CDC491-6BEC-D45C-4E7B-9D992EF8C35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8000" y="2420207"/>
            <a:ext cx="7073660" cy="714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055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62996-CC47-0143-9307-130237E0E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5392E-5155-5F46-AACA-0442CCE39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2456372"/>
            <a:ext cx="11988800" cy="6096000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A block b is </a:t>
            </a:r>
            <a:r>
              <a:rPr lang="en-US" dirty="0">
                <a:solidFill>
                  <a:srgbClr val="FF0000"/>
                </a:solidFill>
              </a:rPr>
              <a:t>safe</a:t>
            </a:r>
            <a:r>
              <a:rPr lang="en-US" dirty="0"/>
              <a:t> if once it is confirmed, it remains on the ledger in the view of any node at any future time……..</a:t>
            </a:r>
          </a:p>
          <a:p>
            <a:pPr marL="0" indent="0">
              <a:buNone/>
            </a:pPr>
            <a:r>
              <a:rPr lang="en-US" dirty="0"/>
              <a:t>regardless of the adversary’s attack.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What we showed is safety with high probability……..</a:t>
            </a:r>
          </a:p>
          <a:p>
            <a:pPr marL="0" indent="0">
              <a:buNone/>
            </a:pPr>
            <a:r>
              <a:rPr lang="en-US" dirty="0"/>
              <a:t>under a specific attack.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760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917AA-0AE8-5145-A1A8-61F42062E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balance attack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636C31-64AB-7C45-95B9-A6287FF9BDB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0856" y="2555931"/>
            <a:ext cx="8163088" cy="5949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9468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0E8F3-B7F3-754C-A7CB-32CCE0909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 analysis (for level 1 block)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524ABD-1960-EB4A-9909-8CEC47D4C0B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1298" y="3413066"/>
            <a:ext cx="5105400" cy="37211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065E158-B019-C349-AB68-2D1A35CDAAF3}"/>
              </a:ext>
            </a:extLst>
          </p:cNvPr>
          <p:cNvSpPr txBox="1"/>
          <p:nvPr/>
        </p:nvSpPr>
        <p:spPr>
          <a:xfrm>
            <a:off x="1164296" y="2527048"/>
            <a:ext cx="4379404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a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ny successful attack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33C505-4B89-CF44-960B-A791F4E928D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53710" y="3183638"/>
            <a:ext cx="3477881" cy="39653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D6050B9-9CDD-9E40-86C6-0F2F69225D08}"/>
              </a:ext>
            </a:extLst>
          </p:cNvPr>
          <p:cNvSpPr txBox="1"/>
          <p:nvPr/>
        </p:nvSpPr>
        <p:spPr>
          <a:xfrm>
            <a:off x="8041932" y="2527048"/>
            <a:ext cx="2901435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private 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attack</a:t>
            </a:r>
          </a:p>
        </p:txBody>
      </p:sp>
    </p:spTree>
    <p:extLst>
      <p:ext uri="{BB962C8B-B14F-4D97-AF65-F5344CB8AC3E}">
        <p14:creationId xmlns:p14="http://schemas.microsoft.com/office/powerpoint/2010/main" val="189614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3725C-D7EC-B048-BF98-59A661225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 theorem for Bitcoin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68FE7-9695-9D48-B3DA-7A587B1805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Theorem: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Each Bitcoin block is safe with probability of confirmation error going to zero exponential in k if </a:t>
            </a: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B7A74703-7C36-854B-8FBA-015B73D4AC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687" y="6539661"/>
            <a:ext cx="1206793" cy="55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4183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1F211-C251-C149-92B3-D34736146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Safety Enough?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F6D32-AAFB-5B41-9D38-4E11027E62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happens if no honest blocks are confirmed?</a:t>
            </a:r>
          </a:p>
          <a:p>
            <a:endParaRPr lang="en-US" dirty="0"/>
          </a:p>
          <a:p>
            <a:r>
              <a:rPr lang="en-US" dirty="0"/>
              <a:t>We need liveness.</a:t>
            </a:r>
          </a:p>
          <a:p>
            <a:endParaRPr lang="en-US" dirty="0"/>
          </a:p>
          <a:p>
            <a:r>
              <a:rPr lang="en-US" dirty="0"/>
              <a:t>A protocol is </a:t>
            </a:r>
            <a:r>
              <a:rPr lang="en-US" dirty="0">
                <a:solidFill>
                  <a:srgbClr val="FF0000"/>
                </a:solidFill>
              </a:rPr>
              <a:t>live</a:t>
            </a:r>
            <a:r>
              <a:rPr lang="en-US" dirty="0"/>
              <a:t> if a non-zero fraction of honest blocks are confirmed.</a:t>
            </a:r>
          </a:p>
        </p:txBody>
      </p:sp>
    </p:spTree>
    <p:extLst>
      <p:ext uri="{BB962C8B-B14F-4D97-AF65-F5344CB8AC3E}">
        <p14:creationId xmlns:p14="http://schemas.microsoft.com/office/powerpoint/2010/main" val="87580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3874F-90D2-884B-BB4B-23A35FE1B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Bitcoin: chain growth and chain quality</a:t>
            </a:r>
          </a:p>
        </p:txBody>
      </p:sp>
    </p:spTree>
    <p:extLst>
      <p:ext uri="{BB962C8B-B14F-4D97-AF65-F5344CB8AC3E}">
        <p14:creationId xmlns:p14="http://schemas.microsoft.com/office/powerpoint/2010/main" val="13912087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55662-C303-824A-8EDC-7EF8679E9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Bitcoin: liveness theorem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51B5E-D699-554A-944A-46BCA8F85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Theorem: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Bitcoin is live if 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0D6D45C5-2D40-9049-A3AC-A0490E360F4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721" y="6298122"/>
            <a:ext cx="1206793" cy="55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3053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New_Template4">
  <a:themeElements>
    <a:clrScheme name="New_Template4">
      <a:dk1>
        <a:srgbClr val="414141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91946</TotalTime>
  <Words>418</Words>
  <Application>Microsoft Macintosh PowerPoint</Application>
  <PresentationFormat>Custom</PresentationFormat>
  <Paragraphs>115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Zapf Dingbats</vt:lpstr>
      <vt:lpstr>Avenir</vt:lpstr>
      <vt:lpstr>Bodoni SvtyTwo ITC TT-Book</vt:lpstr>
      <vt:lpstr>Cambria Math</vt:lpstr>
      <vt:lpstr>Helvetica</vt:lpstr>
      <vt:lpstr>Menlo</vt:lpstr>
      <vt:lpstr>Palatino</vt:lpstr>
      <vt:lpstr>New_Template4</vt:lpstr>
      <vt:lpstr>PowerPoint Presentation</vt:lpstr>
      <vt:lpstr> Agenda</vt:lpstr>
      <vt:lpstr> Data agreement:  Proof-of-work longest chain protocol</vt:lpstr>
      <vt:lpstr>Proof-of-Work</vt:lpstr>
      <vt:lpstr>Hash Functions</vt:lpstr>
      <vt:lpstr>Private double-spend attack</vt:lpstr>
      <vt:lpstr>Defense: k-deep confirmation</vt:lpstr>
      <vt:lpstr>Error vs confirmation depth</vt:lpstr>
      <vt:lpstr>Analysis </vt:lpstr>
      <vt:lpstr>Distribution of mining time</vt:lpstr>
      <vt:lpstr>Analysis </vt:lpstr>
      <vt:lpstr>Safety</vt:lpstr>
      <vt:lpstr>Example: balance attack</vt:lpstr>
      <vt:lpstr>Safety analysis (for level 1 block)</vt:lpstr>
      <vt:lpstr>Safety theorem for Bitcoin</vt:lpstr>
      <vt:lpstr>Is Safety Enough?</vt:lpstr>
      <vt:lpstr>Bitcoin: chain growth and chain quality</vt:lpstr>
      <vt:lpstr>Bitcoin: liveness theorem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Road Less Traveled</dc:title>
  <cp:lastModifiedBy>David Tse</cp:lastModifiedBy>
  <cp:revision>1144</cp:revision>
  <cp:lastPrinted>2017-05-14T03:45:08Z</cp:lastPrinted>
  <dcterms:modified xsi:type="dcterms:W3CDTF">2025-04-07T21:27:54Z</dcterms:modified>
</cp:coreProperties>
</file>