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0"/>
  </p:notesMasterIdLst>
  <p:sldIdLst>
    <p:sldId id="256" r:id="rId3"/>
    <p:sldId id="1261" r:id="rId4"/>
    <p:sldId id="1264" r:id="rId5"/>
    <p:sldId id="1266" r:id="rId6"/>
    <p:sldId id="1267" r:id="rId7"/>
    <p:sldId id="763" r:id="rId8"/>
    <p:sldId id="1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361" autoAdjust="0"/>
    <p:restoredTop sz="89320" autoAdjust="0"/>
  </p:normalViewPr>
  <p:slideViewPr>
    <p:cSldViewPr snapToGrid="0">
      <p:cViewPr varScale="1">
        <p:scale>
          <a:sx n="114" d="100"/>
          <a:sy n="114" d="100"/>
        </p:scale>
        <p:origin x="166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74E101-250A-4C9B-AE3D-EB33AAFFFC78}" type="datetimeFigureOut">
              <a:rPr lang="en-US" smtClean="0"/>
              <a:t>5/6/25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2F0FE0-1D1F-4F98-BACD-0D024106B79A}" type="slidenum">
              <a:rPr lang="en-US" smtClean="0"/>
              <a:t>‹#›</a:t>
            </a:fld>
            <a:endParaRPr lang="en-US"/>
          </a:p>
        </p:txBody>
      </p:sp>
    </p:spTree>
    <p:extLst>
      <p:ext uri="{BB962C8B-B14F-4D97-AF65-F5344CB8AC3E}">
        <p14:creationId xmlns:p14="http://schemas.microsoft.com/office/powerpoint/2010/main" val="2370147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13828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2F0FE0-1D1F-4F98-BACD-0D024106B79A}" type="slidenum">
              <a:rPr lang="en-US" smtClean="0"/>
              <a:t>2</a:t>
            </a:fld>
            <a:endParaRPr lang="en-US"/>
          </a:p>
        </p:txBody>
      </p:sp>
    </p:spTree>
    <p:extLst>
      <p:ext uri="{BB962C8B-B14F-4D97-AF65-F5344CB8AC3E}">
        <p14:creationId xmlns:p14="http://schemas.microsoft.com/office/powerpoint/2010/main" val="4191398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641D2-4854-5F40-D2AE-F32BD7E153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8FBA25-921A-D17F-D72D-8AF4BBF9D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773B61-0418-A5AE-D8AB-C90F6FF2EE9C}"/>
              </a:ext>
            </a:extLst>
          </p:cNvPr>
          <p:cNvSpPr>
            <a:spLocks noGrp="1"/>
          </p:cNvSpPr>
          <p:nvPr>
            <p:ph type="body" idx="1"/>
          </p:nvPr>
        </p:nvSpPr>
        <p:spPr/>
        <p:txBody>
          <a:bodyPr/>
          <a:lstStyle/>
          <a:p>
            <a:r>
              <a:rPr lang="en-US" dirty="0"/>
              <a:t>Suppose we do have </a:t>
            </a:r>
            <a:r>
              <a:rPr lang="en-US" dirty="0" err="1"/>
              <a:t>slashable</a:t>
            </a:r>
            <a:r>
              <a:rPr lang="en-US" dirty="0"/>
              <a:t> safety.</a:t>
            </a:r>
          </a:p>
          <a:p>
            <a:endParaRPr lang="en-US" dirty="0"/>
          </a:p>
          <a:p>
            <a:r>
              <a:rPr lang="en-US" dirty="0"/>
              <a:t>If there is a question, adversary ‘simulation argument’. We also need to assume the protocol proceeds at a certain speed and clients keep track of time.</a:t>
            </a:r>
          </a:p>
        </p:txBody>
      </p:sp>
      <p:sp>
        <p:nvSpPr>
          <p:cNvPr id="4" name="Slide Number Placeholder 3">
            <a:extLst>
              <a:ext uri="{FF2B5EF4-FFF2-40B4-BE49-F238E27FC236}">
                <a16:creationId xmlns:a16="http://schemas.microsoft.com/office/drawing/2014/main" id="{6A5FADAF-BD71-355D-5ECD-47CACF5F6999}"/>
              </a:ext>
            </a:extLst>
          </p:cNvPr>
          <p:cNvSpPr>
            <a:spLocks noGrp="1"/>
          </p:cNvSpPr>
          <p:nvPr>
            <p:ph type="sldNum" sz="quarter" idx="5"/>
          </p:nvPr>
        </p:nvSpPr>
        <p:spPr/>
        <p:txBody>
          <a:bodyPr/>
          <a:lstStyle/>
          <a:p>
            <a:fld id="{DE2F0FE0-1D1F-4F98-BACD-0D024106B79A}" type="slidenum">
              <a:rPr lang="en-US" smtClean="0"/>
              <a:t>3</a:t>
            </a:fld>
            <a:endParaRPr lang="en-US"/>
          </a:p>
        </p:txBody>
      </p:sp>
    </p:spTree>
    <p:extLst>
      <p:ext uri="{BB962C8B-B14F-4D97-AF65-F5344CB8AC3E}">
        <p14:creationId xmlns:p14="http://schemas.microsoft.com/office/powerpoint/2010/main" val="3988497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Neither the </a:t>
            </a:r>
            <a:r>
              <a:rPr lang="en-US" sz="1200" dirty="0" err="1"/>
              <a:t>PoS</a:t>
            </a:r>
            <a:r>
              <a:rPr lang="en-US" sz="1200" dirty="0"/>
              <a:t> protocols nor accountable safety are sufficient for economic security.</a:t>
            </a:r>
          </a:p>
        </p:txBody>
      </p:sp>
      <p:sp>
        <p:nvSpPr>
          <p:cNvPr id="4" name="Slide Number Placeholder 3"/>
          <p:cNvSpPr>
            <a:spLocks noGrp="1"/>
          </p:cNvSpPr>
          <p:nvPr>
            <p:ph type="sldNum" sz="quarter" idx="5"/>
          </p:nvPr>
        </p:nvSpPr>
        <p:spPr/>
        <p:txBody>
          <a:bodyPr/>
          <a:lstStyle/>
          <a:p>
            <a:fld id="{DE2F0FE0-1D1F-4F98-BACD-0D024106B79A}" type="slidenum">
              <a:rPr lang="en-US" smtClean="0"/>
              <a:t>6</a:t>
            </a:fld>
            <a:endParaRPr lang="en-US"/>
          </a:p>
        </p:txBody>
      </p:sp>
    </p:spTree>
    <p:extLst>
      <p:ext uri="{BB962C8B-B14F-4D97-AF65-F5344CB8AC3E}">
        <p14:creationId xmlns:p14="http://schemas.microsoft.com/office/powerpoint/2010/main" val="1884712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2F0FE0-1D1F-4F98-BACD-0D024106B79A}" type="slidenum">
              <a:rPr lang="en-US" smtClean="0"/>
              <a:t>7</a:t>
            </a:fld>
            <a:endParaRPr lang="en-US"/>
          </a:p>
        </p:txBody>
      </p:sp>
    </p:spTree>
    <p:extLst>
      <p:ext uri="{BB962C8B-B14F-4D97-AF65-F5344CB8AC3E}">
        <p14:creationId xmlns:p14="http://schemas.microsoft.com/office/powerpoint/2010/main" val="2810147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4CA9B-EADD-EE3A-C8B2-FB92445DBF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9FF45A-EF6D-F095-E500-A516A81F18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432B46-D3A8-715B-B9E0-30BC49740F79}"/>
              </a:ext>
            </a:extLst>
          </p:cNvPr>
          <p:cNvSpPr>
            <a:spLocks noGrp="1"/>
          </p:cNvSpPr>
          <p:nvPr>
            <p:ph type="dt" sz="half" idx="10"/>
          </p:nvPr>
        </p:nvSpPr>
        <p:spPr/>
        <p:txBody>
          <a:bodyPr/>
          <a:lstStyle/>
          <a:p>
            <a:fld id="{19E9799A-EB9E-40F1-A4C8-49BFE5456FFE}" type="datetimeFigureOut">
              <a:rPr lang="en-US" smtClean="0"/>
              <a:t>5/6/25</a:t>
            </a:fld>
            <a:endParaRPr lang="en-US"/>
          </a:p>
        </p:txBody>
      </p:sp>
      <p:sp>
        <p:nvSpPr>
          <p:cNvPr id="5" name="Footer Placeholder 4">
            <a:extLst>
              <a:ext uri="{FF2B5EF4-FFF2-40B4-BE49-F238E27FC236}">
                <a16:creationId xmlns:a16="http://schemas.microsoft.com/office/drawing/2014/main" id="{3BCABF29-2600-BE4E-868B-6C9D8A97CE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90570D-540D-C3D5-9DFE-C662BF30BC89}"/>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1458696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6F245-CD92-86A3-E163-5BF04B44E1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71178B-AB60-AF2D-21B5-A06EFCA242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89012E-E159-6C5A-1AB5-0844D1A190D5}"/>
              </a:ext>
            </a:extLst>
          </p:cNvPr>
          <p:cNvSpPr>
            <a:spLocks noGrp="1"/>
          </p:cNvSpPr>
          <p:nvPr>
            <p:ph type="dt" sz="half" idx="10"/>
          </p:nvPr>
        </p:nvSpPr>
        <p:spPr/>
        <p:txBody>
          <a:bodyPr/>
          <a:lstStyle/>
          <a:p>
            <a:fld id="{19E9799A-EB9E-40F1-A4C8-49BFE5456FFE}" type="datetimeFigureOut">
              <a:rPr lang="en-US" smtClean="0"/>
              <a:t>5/6/25</a:t>
            </a:fld>
            <a:endParaRPr lang="en-US"/>
          </a:p>
        </p:txBody>
      </p:sp>
      <p:sp>
        <p:nvSpPr>
          <p:cNvPr id="5" name="Footer Placeholder 4">
            <a:extLst>
              <a:ext uri="{FF2B5EF4-FFF2-40B4-BE49-F238E27FC236}">
                <a16:creationId xmlns:a16="http://schemas.microsoft.com/office/drawing/2014/main" id="{A855DA28-C87A-2374-094C-978B31A796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0CABE8-F03E-22A7-1BBD-79EBDD1CD347}"/>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3592048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2867-1AE2-FAD4-CD11-328E1FEE1E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C218D7-4329-2E69-4D61-BD36BFEE32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105906-E2FF-53FE-2D4C-2E9BC5FDE3B8}"/>
              </a:ext>
            </a:extLst>
          </p:cNvPr>
          <p:cNvSpPr>
            <a:spLocks noGrp="1"/>
          </p:cNvSpPr>
          <p:nvPr>
            <p:ph type="dt" sz="half" idx="10"/>
          </p:nvPr>
        </p:nvSpPr>
        <p:spPr/>
        <p:txBody>
          <a:bodyPr/>
          <a:lstStyle/>
          <a:p>
            <a:fld id="{19E9799A-EB9E-40F1-A4C8-49BFE5456FFE}" type="datetimeFigureOut">
              <a:rPr lang="en-US" smtClean="0"/>
              <a:t>5/6/25</a:t>
            </a:fld>
            <a:endParaRPr lang="en-US"/>
          </a:p>
        </p:txBody>
      </p:sp>
      <p:sp>
        <p:nvSpPr>
          <p:cNvPr id="5" name="Footer Placeholder 4">
            <a:extLst>
              <a:ext uri="{FF2B5EF4-FFF2-40B4-BE49-F238E27FC236}">
                <a16:creationId xmlns:a16="http://schemas.microsoft.com/office/drawing/2014/main" id="{A928F0DC-6878-FA7F-F395-69F357D5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A60B99-545E-D2A0-BB4F-DFF84A4221F2}"/>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3557886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0F38C-F058-022E-16AB-ED3E3D0294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DA831D-DF13-5029-B117-1B961348EA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304C31-797D-B7C2-59D8-7967FFE1C4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B051AD-5C2E-2936-7EF8-6DC1FD40ADD9}"/>
              </a:ext>
            </a:extLst>
          </p:cNvPr>
          <p:cNvSpPr>
            <a:spLocks noGrp="1"/>
          </p:cNvSpPr>
          <p:nvPr>
            <p:ph type="dt" sz="half" idx="10"/>
          </p:nvPr>
        </p:nvSpPr>
        <p:spPr/>
        <p:txBody>
          <a:bodyPr/>
          <a:lstStyle/>
          <a:p>
            <a:fld id="{19E9799A-EB9E-40F1-A4C8-49BFE5456FFE}" type="datetimeFigureOut">
              <a:rPr lang="en-US" smtClean="0"/>
              <a:t>5/6/25</a:t>
            </a:fld>
            <a:endParaRPr lang="en-US"/>
          </a:p>
        </p:txBody>
      </p:sp>
      <p:sp>
        <p:nvSpPr>
          <p:cNvPr id="6" name="Footer Placeholder 5">
            <a:extLst>
              <a:ext uri="{FF2B5EF4-FFF2-40B4-BE49-F238E27FC236}">
                <a16:creationId xmlns:a16="http://schemas.microsoft.com/office/drawing/2014/main" id="{8E211EE5-0F7F-5B94-D940-D79526F567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1773B6-1B62-4BC4-FE6C-C409B86D7397}"/>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2734696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1BD6-DCFA-D742-23B4-8AF73269D5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10D1CD-0F43-2857-472C-0D02D00A87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755D51-8D04-D2FA-8A6D-D7979DA9D6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96E2AE-98B1-EC8F-4E26-C2C699509C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8C8BDC-9CCF-4A40-3ECA-C194689803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5AD5ED-0B24-6D58-B865-F4D4AB472666}"/>
              </a:ext>
            </a:extLst>
          </p:cNvPr>
          <p:cNvSpPr>
            <a:spLocks noGrp="1"/>
          </p:cNvSpPr>
          <p:nvPr>
            <p:ph type="dt" sz="half" idx="10"/>
          </p:nvPr>
        </p:nvSpPr>
        <p:spPr/>
        <p:txBody>
          <a:bodyPr/>
          <a:lstStyle/>
          <a:p>
            <a:fld id="{19E9799A-EB9E-40F1-A4C8-49BFE5456FFE}" type="datetimeFigureOut">
              <a:rPr lang="en-US" smtClean="0"/>
              <a:t>5/6/25</a:t>
            </a:fld>
            <a:endParaRPr lang="en-US"/>
          </a:p>
        </p:txBody>
      </p:sp>
      <p:sp>
        <p:nvSpPr>
          <p:cNvPr id="8" name="Footer Placeholder 7">
            <a:extLst>
              <a:ext uri="{FF2B5EF4-FFF2-40B4-BE49-F238E27FC236}">
                <a16:creationId xmlns:a16="http://schemas.microsoft.com/office/drawing/2014/main" id="{2128D1B3-5C89-9DB4-20D9-1FD3C76A82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33B3C9C-3F57-76A0-A1ED-2B69184463B9}"/>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3710748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74A59-CE16-7CB9-70D1-51B59A4CA2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8A6323-2410-05C3-30A4-79EED31E7905}"/>
              </a:ext>
            </a:extLst>
          </p:cNvPr>
          <p:cNvSpPr>
            <a:spLocks noGrp="1"/>
          </p:cNvSpPr>
          <p:nvPr>
            <p:ph type="dt" sz="half" idx="10"/>
          </p:nvPr>
        </p:nvSpPr>
        <p:spPr/>
        <p:txBody>
          <a:bodyPr/>
          <a:lstStyle/>
          <a:p>
            <a:fld id="{19E9799A-EB9E-40F1-A4C8-49BFE5456FFE}" type="datetimeFigureOut">
              <a:rPr lang="en-US" smtClean="0"/>
              <a:t>5/6/25</a:t>
            </a:fld>
            <a:endParaRPr lang="en-US"/>
          </a:p>
        </p:txBody>
      </p:sp>
      <p:sp>
        <p:nvSpPr>
          <p:cNvPr id="4" name="Footer Placeholder 3">
            <a:extLst>
              <a:ext uri="{FF2B5EF4-FFF2-40B4-BE49-F238E27FC236}">
                <a16:creationId xmlns:a16="http://schemas.microsoft.com/office/drawing/2014/main" id="{835E9AA5-9670-6B6E-8AD4-A754647055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FC7EE4-5998-6A05-3931-EE9303913EB0}"/>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2619051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02BAB3-76F9-92E2-2B34-089029946703}"/>
              </a:ext>
            </a:extLst>
          </p:cNvPr>
          <p:cNvSpPr>
            <a:spLocks noGrp="1"/>
          </p:cNvSpPr>
          <p:nvPr>
            <p:ph type="dt" sz="half" idx="10"/>
          </p:nvPr>
        </p:nvSpPr>
        <p:spPr/>
        <p:txBody>
          <a:bodyPr/>
          <a:lstStyle/>
          <a:p>
            <a:fld id="{19E9799A-EB9E-40F1-A4C8-49BFE5456FFE}" type="datetimeFigureOut">
              <a:rPr lang="en-US" smtClean="0"/>
              <a:t>5/6/25</a:t>
            </a:fld>
            <a:endParaRPr lang="en-US"/>
          </a:p>
        </p:txBody>
      </p:sp>
      <p:sp>
        <p:nvSpPr>
          <p:cNvPr id="3" name="Footer Placeholder 2">
            <a:extLst>
              <a:ext uri="{FF2B5EF4-FFF2-40B4-BE49-F238E27FC236}">
                <a16:creationId xmlns:a16="http://schemas.microsoft.com/office/drawing/2014/main" id="{C2765D3F-62B8-2D83-AD43-8B875702DC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06A652-033A-E39F-CBE0-C414EB5FA5E4}"/>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858693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0C27B-1BB7-4E39-D8D3-7B5B2F6782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9E87C6-EA8A-311D-95C8-F575D8A512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60AE4D-EE8C-66B1-E3A3-5402E7A6F9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0510C5-850D-1128-66BE-F226A8A7AFF2}"/>
              </a:ext>
            </a:extLst>
          </p:cNvPr>
          <p:cNvSpPr>
            <a:spLocks noGrp="1"/>
          </p:cNvSpPr>
          <p:nvPr>
            <p:ph type="dt" sz="half" idx="10"/>
          </p:nvPr>
        </p:nvSpPr>
        <p:spPr/>
        <p:txBody>
          <a:bodyPr/>
          <a:lstStyle/>
          <a:p>
            <a:fld id="{19E9799A-EB9E-40F1-A4C8-49BFE5456FFE}" type="datetimeFigureOut">
              <a:rPr lang="en-US" smtClean="0"/>
              <a:t>5/6/25</a:t>
            </a:fld>
            <a:endParaRPr lang="en-US"/>
          </a:p>
        </p:txBody>
      </p:sp>
      <p:sp>
        <p:nvSpPr>
          <p:cNvPr id="6" name="Footer Placeholder 5">
            <a:extLst>
              <a:ext uri="{FF2B5EF4-FFF2-40B4-BE49-F238E27FC236}">
                <a16:creationId xmlns:a16="http://schemas.microsoft.com/office/drawing/2014/main" id="{E5A722D2-76EB-19CC-7130-D7259622D4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88BE48-1A36-91D0-0573-F71477B802D3}"/>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651150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0C351-96A1-DABD-C7A8-7094E1528C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3DCD07-9687-2665-E3F2-4CBFF9F13B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3E8114-E741-B380-2228-D4A1ABF84C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4B8AAA-DC41-520C-4F72-2784DDE98B73}"/>
              </a:ext>
            </a:extLst>
          </p:cNvPr>
          <p:cNvSpPr>
            <a:spLocks noGrp="1"/>
          </p:cNvSpPr>
          <p:nvPr>
            <p:ph type="dt" sz="half" idx="10"/>
          </p:nvPr>
        </p:nvSpPr>
        <p:spPr/>
        <p:txBody>
          <a:bodyPr/>
          <a:lstStyle/>
          <a:p>
            <a:fld id="{19E9799A-EB9E-40F1-A4C8-49BFE5456FFE}" type="datetimeFigureOut">
              <a:rPr lang="en-US" smtClean="0"/>
              <a:t>5/6/25</a:t>
            </a:fld>
            <a:endParaRPr lang="en-US"/>
          </a:p>
        </p:txBody>
      </p:sp>
      <p:sp>
        <p:nvSpPr>
          <p:cNvPr id="6" name="Footer Placeholder 5">
            <a:extLst>
              <a:ext uri="{FF2B5EF4-FFF2-40B4-BE49-F238E27FC236}">
                <a16:creationId xmlns:a16="http://schemas.microsoft.com/office/drawing/2014/main" id="{ED260ECF-7515-E0A4-989A-5336D26234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B2A4D2-A936-AC72-5F35-DD206F5FA782}"/>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541161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CBDD-0933-44F8-D634-BB8F52DBF7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DF223A-D6D0-62E8-5588-08390A2E64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4DD3EB-B442-D6F1-4290-AF0003A68F01}"/>
              </a:ext>
            </a:extLst>
          </p:cNvPr>
          <p:cNvSpPr>
            <a:spLocks noGrp="1"/>
          </p:cNvSpPr>
          <p:nvPr>
            <p:ph type="dt" sz="half" idx="10"/>
          </p:nvPr>
        </p:nvSpPr>
        <p:spPr/>
        <p:txBody>
          <a:bodyPr/>
          <a:lstStyle/>
          <a:p>
            <a:fld id="{19E9799A-EB9E-40F1-A4C8-49BFE5456FFE}" type="datetimeFigureOut">
              <a:rPr lang="en-US" smtClean="0"/>
              <a:t>5/6/25</a:t>
            </a:fld>
            <a:endParaRPr lang="en-US"/>
          </a:p>
        </p:txBody>
      </p:sp>
      <p:sp>
        <p:nvSpPr>
          <p:cNvPr id="5" name="Footer Placeholder 4">
            <a:extLst>
              <a:ext uri="{FF2B5EF4-FFF2-40B4-BE49-F238E27FC236}">
                <a16:creationId xmlns:a16="http://schemas.microsoft.com/office/drawing/2014/main" id="{20B2EF29-6494-F3B5-DD63-5C96A1BBDB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D8CE20-59BE-70FA-2BB4-41632D945BED}"/>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1529561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ECCF-5C0A-4E22-4BF2-34FDEF0110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6B5B98-B140-84E1-BE28-1EB7990B3F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0F494C-3DF5-77C5-7CB5-E5AF62E8841C}"/>
              </a:ext>
            </a:extLst>
          </p:cNvPr>
          <p:cNvSpPr>
            <a:spLocks noGrp="1"/>
          </p:cNvSpPr>
          <p:nvPr>
            <p:ph type="dt" sz="half" idx="10"/>
          </p:nvPr>
        </p:nvSpPr>
        <p:spPr/>
        <p:txBody>
          <a:bodyPr/>
          <a:lstStyle/>
          <a:p>
            <a:fld id="{19E9799A-EB9E-40F1-A4C8-49BFE5456FFE}" type="datetimeFigureOut">
              <a:rPr lang="en-US" smtClean="0"/>
              <a:t>5/6/25</a:t>
            </a:fld>
            <a:endParaRPr lang="en-US"/>
          </a:p>
        </p:txBody>
      </p:sp>
      <p:sp>
        <p:nvSpPr>
          <p:cNvPr id="5" name="Footer Placeholder 4">
            <a:extLst>
              <a:ext uri="{FF2B5EF4-FFF2-40B4-BE49-F238E27FC236}">
                <a16:creationId xmlns:a16="http://schemas.microsoft.com/office/drawing/2014/main" id="{78314F45-9CFC-0346-073B-ABCA092A0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D71478-7474-82C8-35CD-464BAFD0843F}"/>
              </a:ext>
            </a:extLst>
          </p:cNvPr>
          <p:cNvSpPr>
            <a:spLocks noGrp="1"/>
          </p:cNvSpPr>
          <p:nvPr>
            <p:ph type="sldNum" sz="quarter" idx="12"/>
          </p:nvPr>
        </p:nvSpPr>
        <p:spPr/>
        <p:txBody>
          <a:bodyPr/>
          <a:lstStyle/>
          <a:p>
            <a:fld id="{F46CD54C-C322-4A47-86BD-45FE5A1A3DBF}" type="slidenum">
              <a:rPr lang="en-US" smtClean="0"/>
              <a:t>‹#›</a:t>
            </a:fld>
            <a:endParaRPr lang="en-US"/>
          </a:p>
        </p:txBody>
      </p:sp>
    </p:spTree>
    <p:extLst>
      <p:ext uri="{BB962C8B-B14F-4D97-AF65-F5344CB8AC3E}">
        <p14:creationId xmlns:p14="http://schemas.microsoft.com/office/powerpoint/2010/main" val="1547329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ock of text">
    <p:spTree>
      <p:nvGrpSpPr>
        <p:cNvPr id="1" name=""/>
        <p:cNvGrpSpPr/>
        <p:nvPr/>
      </p:nvGrpSpPr>
      <p:grpSpPr>
        <a:xfrm>
          <a:off x="0" y="0"/>
          <a:ext cx="0" cy="0"/>
          <a:chOff x="0" y="0"/>
          <a:chExt cx="0" cy="0"/>
        </a:xfrm>
      </p:grpSpPr>
      <p:sp>
        <p:nvSpPr>
          <p:cNvPr id="29" name="Lorem ipsum dolor sit amet, consectetur adipiscing elit, sed do eiusmod tempor incididunt ut labore et dolore magna aliqua. Ut enim ad minim veniam, quis nostrud exercitation ullamco laboris nisi ut aliquip ex ea commodo consequat.…"/>
          <p:cNvSpPr txBox="1">
            <a:spLocks noGrp="1"/>
          </p:cNvSpPr>
          <p:nvPr>
            <p:ph type="body" sz="half" idx="21"/>
          </p:nvPr>
        </p:nvSpPr>
        <p:spPr>
          <a:xfrm>
            <a:off x="844550" y="1562532"/>
            <a:ext cx="10294254" cy="11080341"/>
          </a:xfrm>
          <a:prstGeom prst="rect">
            <a:avLst/>
          </a:prstGeom>
        </p:spPr>
        <p:txBody>
          <a:bodyPr anchor="t">
            <a:spAutoFit/>
          </a:bodyPr>
          <a:lstStyle>
            <a:lvl1pPr marL="0" indent="0">
              <a:lnSpc>
                <a:spcPct val="120000"/>
              </a:lnSpc>
              <a:spcBef>
                <a:spcPts val="1600"/>
              </a:spcBef>
              <a:buSzTx/>
              <a:buNone/>
              <a:defRPr sz="4800" spc="-96">
                <a:latin typeface="FoundersGroteskLight"/>
                <a:sym typeface="FoundersGroteskLight"/>
              </a:defRPr>
            </a:lvl1pPr>
          </a:lstStyle>
          <a:p>
            <a:pPr marL="0" indent="0">
              <a:lnSpc>
                <a:spcPct val="120000"/>
              </a:lnSpc>
              <a:spcBef>
                <a:spcPts val="3200"/>
              </a:spcBef>
              <a:buSzTx/>
              <a:buNone/>
              <a:defRPr sz="4800" spc="-96">
                <a:latin typeface="FoundersGroteskLight"/>
                <a:ea typeface="FoundersGroteskLight"/>
                <a:cs typeface="FoundersGroteskLight"/>
                <a:sym typeface="FoundersGroteskLight"/>
              </a:defRPr>
            </a:pPr>
            <a:r>
              <a:t>Lorem ipsum dolor sit amet, consectetur adipiscing elit, sed do eiusmod tempor incididunt ut labore et dolore magna aliqua. Ut enim ad minim veniam, quis nostrud exercitation ullamco laboris nisi ut aliquip ex ea commodo consequat. </a:t>
            </a:r>
          </a:p>
          <a:p>
            <a:pPr marL="0" indent="0">
              <a:lnSpc>
                <a:spcPct val="120000"/>
              </a:lnSpc>
              <a:spcBef>
                <a:spcPts val="3200"/>
              </a:spcBef>
              <a:buSzTx/>
              <a:buNone/>
              <a:defRPr sz="4800" spc="-96">
                <a:latin typeface="FoundersGroteskLight"/>
                <a:ea typeface="FoundersGroteskLight"/>
                <a:cs typeface="FoundersGroteskLight"/>
                <a:sym typeface="FoundersGroteskLight"/>
              </a:defRPr>
            </a:pPr>
            <a:r>
              <a:t>Duis aute irure dolor in reprehenderit in voluptate velit esse cillum dolore eu fugiat nulla pariatur. Excepteur sint occaecat cupidatat non proident, sunt in culpa qui officia deserunt mollit anim id est laborum.</a:t>
            </a:r>
          </a:p>
        </p:txBody>
      </p:sp>
      <p:sp>
        <p:nvSpPr>
          <p:cNvPr id="31" name="This is a slide with a block of text"/>
          <p:cNvSpPr txBox="1">
            <a:spLocks noGrp="1"/>
          </p:cNvSpPr>
          <p:nvPr>
            <p:ph type="body" sz="quarter" idx="22"/>
          </p:nvPr>
        </p:nvSpPr>
        <p:spPr>
          <a:xfrm>
            <a:off x="844550" y="346703"/>
            <a:ext cx="10502900" cy="1143001"/>
          </a:xfrm>
          <a:prstGeom prst="rect">
            <a:avLst/>
          </a:prstGeom>
        </p:spPr>
        <p:txBody>
          <a:bodyPr/>
          <a:lstStyle>
            <a:lvl1pPr marL="0" indent="0">
              <a:lnSpc>
                <a:spcPct val="90000"/>
              </a:lnSpc>
              <a:spcBef>
                <a:spcPts val="0"/>
              </a:spcBef>
              <a:buSzTx/>
              <a:buNone/>
              <a:defRPr sz="3600">
                <a:solidFill>
                  <a:srgbClr val="3E0585"/>
                </a:solidFill>
                <a:latin typeface="Apercu Pro Mono"/>
                <a:ea typeface="Apercu Pro Mono"/>
                <a:cs typeface="Apercu Pro Mono"/>
                <a:sym typeface="Apercu Pro Mono"/>
              </a:defRPr>
            </a:lvl1pPr>
          </a:lstStyle>
          <a:p>
            <a:r>
              <a:t>This is a slide with a block of text</a:t>
            </a:r>
          </a:p>
        </p:txBody>
      </p:sp>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0075744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6D089-74EA-40D1-94D0-54CF53F272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858A8B7-B9DA-4E47-8CD6-858656B256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FD6412-A427-4CF2-863B-CE1ECD9603AD}"/>
              </a:ext>
            </a:extLst>
          </p:cNvPr>
          <p:cNvSpPr>
            <a:spLocks noGrp="1"/>
          </p:cNvSpPr>
          <p:nvPr>
            <p:ph type="dt" sz="half" idx="10"/>
          </p:nvPr>
        </p:nvSpPr>
        <p:spPr/>
        <p:txBody>
          <a:bodyPr/>
          <a:lstStyle/>
          <a:p>
            <a:fld id="{76454B6F-5367-44B7-8F24-6474D45DDF59}" type="datetime1">
              <a:rPr lang="en-US" smtClean="0"/>
              <a:t>5/6/25</a:t>
            </a:fld>
            <a:endParaRPr lang="en-US"/>
          </a:p>
        </p:txBody>
      </p:sp>
      <p:sp>
        <p:nvSpPr>
          <p:cNvPr id="5" name="Footer Placeholder 4">
            <a:extLst>
              <a:ext uri="{FF2B5EF4-FFF2-40B4-BE49-F238E27FC236}">
                <a16:creationId xmlns:a16="http://schemas.microsoft.com/office/drawing/2014/main" id="{D2A2357F-521F-4E48-BE7A-D9BA71C353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94609-1B99-4F7C-B81B-D29BCCE8F521}"/>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862123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AE822-4F67-4767-A7C3-6DE2D9C61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5AE8F0-8049-4F00-A268-910EFEE969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770618-3311-4243-894F-586DB47AE2B5}"/>
              </a:ext>
            </a:extLst>
          </p:cNvPr>
          <p:cNvSpPr>
            <a:spLocks noGrp="1"/>
          </p:cNvSpPr>
          <p:nvPr>
            <p:ph type="dt" sz="half" idx="10"/>
          </p:nvPr>
        </p:nvSpPr>
        <p:spPr/>
        <p:txBody>
          <a:bodyPr/>
          <a:lstStyle/>
          <a:p>
            <a:fld id="{198ADC04-D3D3-41CD-8489-A24EA450D555}" type="datetime1">
              <a:rPr lang="en-US" smtClean="0"/>
              <a:t>5/6/25</a:t>
            </a:fld>
            <a:endParaRPr lang="en-US"/>
          </a:p>
        </p:txBody>
      </p:sp>
      <p:sp>
        <p:nvSpPr>
          <p:cNvPr id="5" name="Footer Placeholder 4">
            <a:extLst>
              <a:ext uri="{FF2B5EF4-FFF2-40B4-BE49-F238E27FC236}">
                <a16:creationId xmlns:a16="http://schemas.microsoft.com/office/drawing/2014/main" id="{DE845FDA-F07A-4C4C-BC11-FFE72BA22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D0A20C-1C75-4B1A-8A02-FFCF06259FED}"/>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3209214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44DF-AA7F-417A-8678-CAD78DD531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9F187E-031A-42E1-BA2D-E2B76F83FD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AF217E-13CF-4F0A-8506-D3C951BCC2C4}"/>
              </a:ext>
            </a:extLst>
          </p:cNvPr>
          <p:cNvSpPr>
            <a:spLocks noGrp="1"/>
          </p:cNvSpPr>
          <p:nvPr>
            <p:ph type="dt" sz="half" idx="10"/>
          </p:nvPr>
        </p:nvSpPr>
        <p:spPr/>
        <p:txBody>
          <a:bodyPr/>
          <a:lstStyle/>
          <a:p>
            <a:fld id="{F58AD626-4C5F-445F-A6F9-B9D018A59E00}" type="datetime1">
              <a:rPr lang="en-US" smtClean="0"/>
              <a:t>5/6/25</a:t>
            </a:fld>
            <a:endParaRPr lang="en-US"/>
          </a:p>
        </p:txBody>
      </p:sp>
      <p:sp>
        <p:nvSpPr>
          <p:cNvPr id="5" name="Footer Placeholder 4">
            <a:extLst>
              <a:ext uri="{FF2B5EF4-FFF2-40B4-BE49-F238E27FC236}">
                <a16:creationId xmlns:a16="http://schemas.microsoft.com/office/drawing/2014/main" id="{DEFC75DC-0A12-465D-A9DF-5F4A16071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4F0B84-5F71-4CA8-AB11-8092367F35A7}"/>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942383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7D539-0D0F-4F83-A8BA-E1750ACF2A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7E0419-92EF-4D6A-9EF4-BE3551C8D8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3F551A-C0E0-44C3-BAC6-A7A33B8FAF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1EBD8F-707F-4BE4-85AA-9A1CD615254F}"/>
              </a:ext>
            </a:extLst>
          </p:cNvPr>
          <p:cNvSpPr>
            <a:spLocks noGrp="1"/>
          </p:cNvSpPr>
          <p:nvPr>
            <p:ph type="dt" sz="half" idx="10"/>
          </p:nvPr>
        </p:nvSpPr>
        <p:spPr/>
        <p:txBody>
          <a:bodyPr/>
          <a:lstStyle/>
          <a:p>
            <a:fld id="{03F55854-B8D3-44DB-B760-C3FB5E8331FE}" type="datetime1">
              <a:rPr lang="en-US" smtClean="0"/>
              <a:t>5/6/25</a:t>
            </a:fld>
            <a:endParaRPr lang="en-US"/>
          </a:p>
        </p:txBody>
      </p:sp>
      <p:sp>
        <p:nvSpPr>
          <p:cNvPr id="6" name="Footer Placeholder 5">
            <a:extLst>
              <a:ext uri="{FF2B5EF4-FFF2-40B4-BE49-F238E27FC236}">
                <a16:creationId xmlns:a16="http://schemas.microsoft.com/office/drawing/2014/main" id="{E08B26EA-982F-424D-82B5-8A124A2D38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75EA47-7F06-4DC9-8C01-FBC268BBBCE7}"/>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555527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C5088-54E2-434F-88E5-BE86C39B99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00B94D-7709-43FC-8325-52AC822003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62BF61-85AF-4FA9-A446-35CAD82D39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56EE57-3DB9-4AA6-BB6F-7A71266D4E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8E5C5A-799A-42C4-B3C2-75FAE8192A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812375-EC82-46A9-B2DA-B63D2E0E3A2B}"/>
              </a:ext>
            </a:extLst>
          </p:cNvPr>
          <p:cNvSpPr>
            <a:spLocks noGrp="1"/>
          </p:cNvSpPr>
          <p:nvPr>
            <p:ph type="dt" sz="half" idx="10"/>
          </p:nvPr>
        </p:nvSpPr>
        <p:spPr/>
        <p:txBody>
          <a:bodyPr/>
          <a:lstStyle/>
          <a:p>
            <a:fld id="{894B6C2B-306E-43D2-A396-8D042F9FD1D4}" type="datetime1">
              <a:rPr lang="en-US" smtClean="0"/>
              <a:t>5/6/25</a:t>
            </a:fld>
            <a:endParaRPr lang="en-US"/>
          </a:p>
        </p:txBody>
      </p:sp>
      <p:sp>
        <p:nvSpPr>
          <p:cNvPr id="8" name="Footer Placeholder 7">
            <a:extLst>
              <a:ext uri="{FF2B5EF4-FFF2-40B4-BE49-F238E27FC236}">
                <a16:creationId xmlns:a16="http://schemas.microsoft.com/office/drawing/2014/main" id="{53B8EDB7-E823-42DA-A1D4-E1B422D79D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26C963-AC42-44F2-8DCB-9F66931381BA}"/>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9640911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4BCC-182B-41A1-A66B-BDE4143B2C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CE0693-0A67-489D-BCF7-078126B18B1A}"/>
              </a:ext>
            </a:extLst>
          </p:cNvPr>
          <p:cNvSpPr>
            <a:spLocks noGrp="1"/>
          </p:cNvSpPr>
          <p:nvPr>
            <p:ph type="dt" sz="half" idx="10"/>
          </p:nvPr>
        </p:nvSpPr>
        <p:spPr/>
        <p:txBody>
          <a:bodyPr/>
          <a:lstStyle/>
          <a:p>
            <a:fld id="{C6730793-8981-45B5-A184-F6A82CED94D4}" type="datetime1">
              <a:rPr lang="en-US" smtClean="0"/>
              <a:t>5/6/25</a:t>
            </a:fld>
            <a:endParaRPr lang="en-US"/>
          </a:p>
        </p:txBody>
      </p:sp>
      <p:sp>
        <p:nvSpPr>
          <p:cNvPr id="4" name="Footer Placeholder 3">
            <a:extLst>
              <a:ext uri="{FF2B5EF4-FFF2-40B4-BE49-F238E27FC236}">
                <a16:creationId xmlns:a16="http://schemas.microsoft.com/office/drawing/2014/main" id="{65900E45-B159-4B08-B3BD-7DF88FACBC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B2896C-1F8D-4ECB-ADA8-F308CAB6739F}"/>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42470930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BB8E8E-82FB-4C1D-BF3C-14A6688D9DDC}"/>
              </a:ext>
            </a:extLst>
          </p:cNvPr>
          <p:cNvSpPr>
            <a:spLocks noGrp="1"/>
          </p:cNvSpPr>
          <p:nvPr>
            <p:ph type="dt" sz="half" idx="10"/>
          </p:nvPr>
        </p:nvSpPr>
        <p:spPr/>
        <p:txBody>
          <a:bodyPr/>
          <a:lstStyle/>
          <a:p>
            <a:fld id="{FEBF45D1-5BF9-4BBE-8243-3957EBED2DDC}" type="datetime1">
              <a:rPr lang="en-US" smtClean="0"/>
              <a:t>5/6/25</a:t>
            </a:fld>
            <a:endParaRPr lang="en-US"/>
          </a:p>
        </p:txBody>
      </p:sp>
      <p:sp>
        <p:nvSpPr>
          <p:cNvPr id="3" name="Footer Placeholder 2">
            <a:extLst>
              <a:ext uri="{FF2B5EF4-FFF2-40B4-BE49-F238E27FC236}">
                <a16:creationId xmlns:a16="http://schemas.microsoft.com/office/drawing/2014/main" id="{C1B66BA8-1AA9-43B8-AB34-6F82AC922F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29C618-CDB0-4401-9CE4-385BF7BD32D3}"/>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2671371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D2C97-50CB-4E47-94AE-0544EFBAF7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D94CD60-A764-40B4-B224-BBFFC6A966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A2C9A2-4DEC-43E6-AF38-4673438C84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B76B46-66C0-46CA-8487-4AA281DA4B93}"/>
              </a:ext>
            </a:extLst>
          </p:cNvPr>
          <p:cNvSpPr>
            <a:spLocks noGrp="1"/>
          </p:cNvSpPr>
          <p:nvPr>
            <p:ph type="dt" sz="half" idx="10"/>
          </p:nvPr>
        </p:nvSpPr>
        <p:spPr/>
        <p:txBody>
          <a:bodyPr/>
          <a:lstStyle/>
          <a:p>
            <a:fld id="{97119841-3CBC-4676-93DD-6955104D0DF1}" type="datetime1">
              <a:rPr lang="en-US" smtClean="0"/>
              <a:t>5/6/25</a:t>
            </a:fld>
            <a:endParaRPr lang="en-US"/>
          </a:p>
        </p:txBody>
      </p:sp>
      <p:sp>
        <p:nvSpPr>
          <p:cNvPr id="6" name="Footer Placeholder 5">
            <a:extLst>
              <a:ext uri="{FF2B5EF4-FFF2-40B4-BE49-F238E27FC236}">
                <a16:creationId xmlns:a16="http://schemas.microsoft.com/office/drawing/2014/main" id="{6600E15E-4F06-4EF7-9961-70EE283419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279B52-C5EF-448C-9D64-1FF745B94C77}"/>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31795155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AFDBC-4600-4E8B-BB09-3C1A418B87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F56A40-B204-491B-8A23-46CDDA89B0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C95A0B-E785-48B8-A51D-6193D505CA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366C29-3763-4B00-A57C-1D651088800C}"/>
              </a:ext>
            </a:extLst>
          </p:cNvPr>
          <p:cNvSpPr>
            <a:spLocks noGrp="1"/>
          </p:cNvSpPr>
          <p:nvPr>
            <p:ph type="dt" sz="half" idx="10"/>
          </p:nvPr>
        </p:nvSpPr>
        <p:spPr/>
        <p:txBody>
          <a:bodyPr/>
          <a:lstStyle/>
          <a:p>
            <a:fld id="{07FD89C4-1DBE-4772-BCDF-11B18EE61916}" type="datetime1">
              <a:rPr lang="en-US" smtClean="0"/>
              <a:t>5/6/25</a:t>
            </a:fld>
            <a:endParaRPr lang="en-US"/>
          </a:p>
        </p:txBody>
      </p:sp>
      <p:sp>
        <p:nvSpPr>
          <p:cNvPr id="6" name="Footer Placeholder 5">
            <a:extLst>
              <a:ext uri="{FF2B5EF4-FFF2-40B4-BE49-F238E27FC236}">
                <a16:creationId xmlns:a16="http://schemas.microsoft.com/office/drawing/2014/main" id="{B511643F-B5DA-4DBE-9E92-3624E315CF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3046C5-B44D-47C0-8B4F-8DF2B0DF8F35}"/>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21422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A3334-6AB2-4C08-B3EE-D93950DD0A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592753-4F83-4137-A527-B1C9E76BB0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C31722-E152-409A-BEBC-01FD16D697A1}"/>
              </a:ext>
            </a:extLst>
          </p:cNvPr>
          <p:cNvSpPr>
            <a:spLocks noGrp="1"/>
          </p:cNvSpPr>
          <p:nvPr>
            <p:ph type="dt" sz="half" idx="10"/>
          </p:nvPr>
        </p:nvSpPr>
        <p:spPr/>
        <p:txBody>
          <a:bodyPr/>
          <a:lstStyle/>
          <a:p>
            <a:fld id="{8624089A-15F2-4B6D-8E32-AEB4A379940D}" type="datetime1">
              <a:rPr lang="en-US" smtClean="0"/>
              <a:t>5/6/25</a:t>
            </a:fld>
            <a:endParaRPr lang="en-US"/>
          </a:p>
        </p:txBody>
      </p:sp>
      <p:sp>
        <p:nvSpPr>
          <p:cNvPr id="5" name="Footer Placeholder 4">
            <a:extLst>
              <a:ext uri="{FF2B5EF4-FFF2-40B4-BE49-F238E27FC236}">
                <a16:creationId xmlns:a16="http://schemas.microsoft.com/office/drawing/2014/main" id="{2A81097B-2354-4623-98E3-51C120F1A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BBA1B1-3176-4D64-AF3E-54362AFA7089}"/>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28310425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96EE32-5470-404B-AF4D-D9F9E5BF49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DA896C-3E6D-4EDC-8410-38D48E67EB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60BA09-6DC5-4EE3-A75C-29039B082762}"/>
              </a:ext>
            </a:extLst>
          </p:cNvPr>
          <p:cNvSpPr>
            <a:spLocks noGrp="1"/>
          </p:cNvSpPr>
          <p:nvPr>
            <p:ph type="dt" sz="half" idx="10"/>
          </p:nvPr>
        </p:nvSpPr>
        <p:spPr/>
        <p:txBody>
          <a:bodyPr/>
          <a:lstStyle/>
          <a:p>
            <a:fld id="{45CCED4F-1657-4841-ADEB-BA5425A12E62}" type="datetime1">
              <a:rPr lang="en-US" smtClean="0"/>
              <a:t>5/6/25</a:t>
            </a:fld>
            <a:endParaRPr lang="en-US"/>
          </a:p>
        </p:txBody>
      </p:sp>
      <p:sp>
        <p:nvSpPr>
          <p:cNvPr id="5" name="Footer Placeholder 4">
            <a:extLst>
              <a:ext uri="{FF2B5EF4-FFF2-40B4-BE49-F238E27FC236}">
                <a16:creationId xmlns:a16="http://schemas.microsoft.com/office/drawing/2014/main" id="{FEEE43B8-843C-4EA0-BD73-ED6B02963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FAF3C-8CDC-4486-A209-F121BCA4DFF8}"/>
              </a:ext>
            </a:extLst>
          </p:cNvPr>
          <p:cNvSpPr>
            <a:spLocks noGrp="1"/>
          </p:cNvSpPr>
          <p:nvPr>
            <p:ph type="sldNum" sz="quarter" idx="12"/>
          </p:nvPr>
        </p:nvSpPr>
        <p:spPr/>
        <p:txBody>
          <a:bodyPr/>
          <a:lstStyle/>
          <a:p>
            <a:fld id="{A4F036F8-234C-469B-B5E9-CD3E427F02B9}" type="slidenum">
              <a:rPr lang="en-US" smtClean="0"/>
              <a:t>‹#›</a:t>
            </a:fld>
            <a:endParaRPr lang="en-US"/>
          </a:p>
        </p:txBody>
      </p:sp>
    </p:spTree>
    <p:extLst>
      <p:ext uri="{BB962C8B-B14F-4D97-AF65-F5344CB8AC3E}">
        <p14:creationId xmlns:p14="http://schemas.microsoft.com/office/powerpoint/2010/main" val="813233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08FC99-D0DF-1A35-F626-3DF8451AAE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935BE3-2929-C809-0DE0-CFBA5A863F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F797D2-5AAE-3471-CE08-47707B31E7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E9799A-EB9E-40F1-A4C8-49BFE5456FFE}" type="datetimeFigureOut">
              <a:rPr lang="en-US" smtClean="0"/>
              <a:t>5/6/25</a:t>
            </a:fld>
            <a:endParaRPr lang="en-US"/>
          </a:p>
        </p:txBody>
      </p:sp>
      <p:sp>
        <p:nvSpPr>
          <p:cNvPr id="5" name="Footer Placeholder 4">
            <a:extLst>
              <a:ext uri="{FF2B5EF4-FFF2-40B4-BE49-F238E27FC236}">
                <a16:creationId xmlns:a16="http://schemas.microsoft.com/office/drawing/2014/main" id="{4A53E186-F35E-A8E5-75B2-E76B940029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B54DD64-2781-8754-422D-29B1B486B4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6CD54C-C322-4A47-86BD-45FE5A1A3DBF}" type="slidenum">
              <a:rPr lang="en-US" smtClean="0"/>
              <a:t>‹#›</a:t>
            </a:fld>
            <a:endParaRPr lang="en-US"/>
          </a:p>
        </p:txBody>
      </p:sp>
    </p:spTree>
    <p:extLst>
      <p:ext uri="{BB962C8B-B14F-4D97-AF65-F5344CB8AC3E}">
        <p14:creationId xmlns:p14="http://schemas.microsoft.com/office/powerpoint/2010/main" val="104408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E54869-9F86-401F-A3B7-4C43B84F03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6E1803-2D43-46A8-AAAC-7B34B4F55B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E78D2B-CB7F-4C4A-8E9D-5B6F751FC4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AE9458-1640-4FA0-81E1-E5D8680A07EC}" type="datetime1">
              <a:rPr lang="en-US" smtClean="0"/>
              <a:t>5/6/25</a:t>
            </a:fld>
            <a:endParaRPr lang="en-US"/>
          </a:p>
        </p:txBody>
      </p:sp>
      <p:sp>
        <p:nvSpPr>
          <p:cNvPr id="5" name="Footer Placeholder 4">
            <a:extLst>
              <a:ext uri="{FF2B5EF4-FFF2-40B4-BE49-F238E27FC236}">
                <a16:creationId xmlns:a16="http://schemas.microsoft.com/office/drawing/2014/main" id="{0616DE19-BCD8-4AD5-AE54-AE2C725293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5DF7CB-3F68-4CD6-8612-D4BDD0A046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F036F8-234C-469B-B5E9-CD3E427F02B9}" type="slidenum">
              <a:rPr lang="en-US" smtClean="0"/>
              <a:t>‹#›</a:t>
            </a:fld>
            <a:endParaRPr lang="en-US"/>
          </a:p>
        </p:txBody>
      </p:sp>
    </p:spTree>
    <p:extLst>
      <p:ext uri="{BB962C8B-B14F-4D97-AF65-F5344CB8AC3E}">
        <p14:creationId xmlns:p14="http://schemas.microsoft.com/office/powerpoint/2010/main" val="138412559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4.svg"/><Relationship Id="rId11" Type="http://schemas.openxmlformats.org/officeDocument/2006/relationships/image" Target="../media/image10.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5.svg"/><Relationship Id="rId1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4.png"/><Relationship Id="rId17" Type="http://schemas.openxmlformats.org/officeDocument/2006/relationships/image" Target="../media/image12.png"/><Relationship Id="rId2" Type="http://schemas.openxmlformats.org/officeDocument/2006/relationships/notesSlide" Target="../notesSlides/notesSlide5.xml"/><Relationship Id="rId16" Type="http://schemas.openxmlformats.org/officeDocument/2006/relationships/image" Target="../media/image16.png"/><Relationship Id="rId1" Type="http://schemas.openxmlformats.org/officeDocument/2006/relationships/slideLayout" Target="../slideLayouts/slideLayout14.xml"/><Relationship Id="rId6" Type="http://schemas.openxmlformats.org/officeDocument/2006/relationships/image" Target="../media/image4.svg"/><Relationship Id="rId11" Type="http://schemas.openxmlformats.org/officeDocument/2006/relationships/image" Target="../media/image13.svg"/><Relationship Id="rId5" Type="http://schemas.openxmlformats.org/officeDocument/2006/relationships/image" Target="../media/image3.png"/><Relationship Id="rId15" Type="http://schemas.openxmlformats.org/officeDocument/2006/relationships/image" Target="../media/image11.svg"/><Relationship Id="rId10" Type="http://schemas.openxmlformats.org/officeDocument/2006/relationships/image" Target="../media/image8.svg"/><Relationship Id="rId19" Type="http://schemas.openxmlformats.org/officeDocument/2006/relationships/image" Target="../media/image1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hree Attacks on  Proof-of-Stake Ethereum"/>
          <p:cNvSpPr txBox="1"/>
          <p:nvPr/>
        </p:nvSpPr>
        <p:spPr>
          <a:xfrm>
            <a:off x="785451" y="313805"/>
            <a:ext cx="10621089" cy="21998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p>
            <a:pPr algn="ctr" defTabSz="354965">
              <a:lnSpc>
                <a:spcPct val="90000"/>
              </a:lnSpc>
              <a:defRPr sz="9632" b="0">
                <a:solidFill>
                  <a:srgbClr val="3E0585"/>
                </a:solidFill>
                <a:latin typeface="Apercu Pro Mono"/>
                <a:ea typeface="Apercu Pro Mono"/>
                <a:cs typeface="Apercu Pro Mono"/>
                <a:sym typeface="Apercu Pro Mono"/>
              </a:defRPr>
            </a:pPr>
            <a:r>
              <a:rPr lang="en-US" sz="4800" b="1" dirty="0">
                <a:solidFill>
                  <a:srgbClr val="2E2D29"/>
                </a:solidFill>
                <a:latin typeface="Calibri Light (Headings)"/>
                <a:cs typeface="Calibri Light" panose="020F0302020204030204" pitchFamily="34" charset="0"/>
              </a:rPr>
              <a:t> </a:t>
            </a:r>
          </a:p>
          <a:p>
            <a:pPr algn="ctr" defTabSz="354965">
              <a:lnSpc>
                <a:spcPct val="90000"/>
              </a:lnSpc>
              <a:defRPr sz="9632" b="0">
                <a:solidFill>
                  <a:srgbClr val="3E0585"/>
                </a:solidFill>
                <a:latin typeface="Apercu Pro Mono"/>
                <a:ea typeface="Apercu Pro Mono"/>
                <a:cs typeface="Apercu Pro Mono"/>
                <a:sym typeface="Apercu Pro Mono"/>
              </a:defRPr>
            </a:pPr>
            <a:r>
              <a:rPr lang="en-US" sz="4800" b="1" dirty="0" err="1">
                <a:solidFill>
                  <a:srgbClr val="2E2D29"/>
                </a:solidFill>
                <a:latin typeface="Calibri Light (Headings)"/>
                <a:cs typeface="Calibri Light" panose="020F0302020204030204" pitchFamily="34" charset="0"/>
              </a:rPr>
              <a:t>Tendermint</a:t>
            </a:r>
            <a:r>
              <a:rPr lang="en-US" sz="4800" b="1" dirty="0">
                <a:solidFill>
                  <a:srgbClr val="2E2D29"/>
                </a:solidFill>
                <a:latin typeface="Calibri Light (Headings)"/>
                <a:cs typeface="Calibri Light" panose="020F0302020204030204" pitchFamily="34" charset="0"/>
              </a:rPr>
              <a:t> Recap and </a:t>
            </a:r>
          </a:p>
          <a:p>
            <a:pPr algn="ctr" defTabSz="354965">
              <a:lnSpc>
                <a:spcPct val="90000"/>
              </a:lnSpc>
              <a:defRPr sz="9632" b="0">
                <a:solidFill>
                  <a:srgbClr val="3E0585"/>
                </a:solidFill>
                <a:latin typeface="Apercu Pro Mono"/>
                <a:ea typeface="Apercu Pro Mono"/>
                <a:cs typeface="Apercu Pro Mono"/>
                <a:sym typeface="Apercu Pro Mono"/>
              </a:defRPr>
            </a:pPr>
            <a:r>
              <a:rPr lang="en-US" sz="4800" b="1" dirty="0">
                <a:solidFill>
                  <a:srgbClr val="2E2D29"/>
                </a:solidFill>
                <a:latin typeface="Calibri Light (Headings)"/>
                <a:cs typeface="Calibri Light" panose="020F0302020204030204" pitchFamily="34" charset="0"/>
              </a:rPr>
              <a:t>Economic Security for </a:t>
            </a:r>
            <a:r>
              <a:rPr lang="en-US" sz="4800" b="1" dirty="0" err="1">
                <a:solidFill>
                  <a:srgbClr val="2E2D29"/>
                </a:solidFill>
                <a:latin typeface="Calibri Light (Headings)"/>
                <a:cs typeface="Calibri Light" panose="020F0302020204030204" pitchFamily="34" charset="0"/>
              </a:rPr>
              <a:t>PoS</a:t>
            </a:r>
            <a:r>
              <a:rPr lang="en-US" sz="4800" b="1" dirty="0">
                <a:solidFill>
                  <a:srgbClr val="2E2D29"/>
                </a:solidFill>
                <a:latin typeface="Calibri Light (Headings)"/>
                <a:cs typeface="Calibri Light" panose="020F0302020204030204" pitchFamily="34" charset="0"/>
              </a:rPr>
              <a:t> Consensus</a:t>
            </a:r>
            <a:endParaRPr lang="en-US" sz="4800" b="1" dirty="0">
              <a:latin typeface="Calibri Light (Headings)"/>
              <a:cs typeface="Calibri Light" panose="020F0302020204030204" pitchFamily="34" charset="0"/>
            </a:endParaRPr>
          </a:p>
        </p:txBody>
      </p:sp>
      <p:sp>
        <p:nvSpPr>
          <p:cNvPr id="2" name="Slide Number Placeholder 1">
            <a:extLst>
              <a:ext uri="{FF2B5EF4-FFF2-40B4-BE49-F238E27FC236}">
                <a16:creationId xmlns:a16="http://schemas.microsoft.com/office/drawing/2014/main" id="{A6A134F3-93EB-4E58-848B-ABF53F144D9F}"/>
              </a:ext>
            </a:extLst>
          </p:cNvPr>
          <p:cNvSpPr>
            <a:spLocks noGrp="1"/>
          </p:cNvSpPr>
          <p:nvPr>
            <p:ph type="sldNum" sz="quarter" idx="2"/>
          </p:nvPr>
        </p:nvSpPr>
        <p:spPr>
          <a:xfrm>
            <a:off x="8610600" y="6179070"/>
            <a:ext cx="2743200" cy="365125"/>
          </a:xfrm>
        </p:spPr>
        <p:txBody>
          <a:bodyPr/>
          <a:lstStyle/>
          <a:p>
            <a:fld id="{86CB4B4D-7CA3-9044-876B-883B54F8677D}" type="slidenum">
              <a:rPr lang="en-US" smtClean="0"/>
              <a:t>1</a:t>
            </a:fld>
            <a:endParaRPr lang="en-US" dirty="0"/>
          </a:p>
        </p:txBody>
      </p:sp>
      <p:sp>
        <p:nvSpPr>
          <p:cNvPr id="23" name="Caspar Schwarz-Schilling1, Joachim Neu2, Barnabé Monnot1, Aditya Asgaonkar1, Ertem Nusret Tas2, and David Tse2…">
            <a:extLst>
              <a:ext uri="{FF2B5EF4-FFF2-40B4-BE49-F238E27FC236}">
                <a16:creationId xmlns:a16="http://schemas.microsoft.com/office/drawing/2014/main" id="{49CF41F3-3909-42A5-96C9-BBB7114249B3}"/>
              </a:ext>
            </a:extLst>
          </p:cNvPr>
          <p:cNvSpPr txBox="1"/>
          <p:nvPr/>
        </p:nvSpPr>
        <p:spPr>
          <a:xfrm>
            <a:off x="3335916" y="3944609"/>
            <a:ext cx="5520161" cy="9902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Autofit/>
          </a:bodyPr>
          <a:lstStyle/>
          <a:p>
            <a:pPr algn="ctr" defTabSz="396240">
              <a:lnSpc>
                <a:spcPct val="110000"/>
              </a:lnSpc>
              <a:defRPr sz="4608" b="0" spc="46">
                <a:solidFill>
                  <a:srgbClr val="1F1F1F"/>
                </a:solidFill>
                <a:latin typeface="FoundersGroteskLight"/>
                <a:ea typeface="FoundersGroteskLight"/>
                <a:cs typeface="FoundersGroteskLight"/>
                <a:sym typeface="FoundersGroteskLight"/>
              </a:defRPr>
            </a:pPr>
            <a:r>
              <a:rPr lang="en-US" sz="2800" b="1" dirty="0">
                <a:latin typeface="Calibri Light (Headings)"/>
              </a:rPr>
              <a:t>EE 374 Lecture 11</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AA5D1A80-4541-1DD7-F920-AA5024A925F4}"/>
              </a:ext>
            </a:extLst>
          </p:cNvPr>
          <p:cNvSpPr txBox="1">
            <a:spLocks/>
          </p:cNvSpPr>
          <p:nvPr/>
        </p:nvSpPr>
        <p:spPr>
          <a:xfrm>
            <a:off x="838200" y="365126"/>
            <a:ext cx="10515600" cy="1325563"/>
          </a:xfrm>
          <a:prstGeom prst="rect">
            <a:avLst/>
          </a:prstGeom>
        </p:spPr>
        <p:txBody>
          <a:bodyPr>
            <a:normAutofit/>
          </a:bodyP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r>
              <a:rPr lang="en-US" sz="4800" b="1" dirty="0">
                <a:latin typeface="Calibri Light (Headings)"/>
              </a:rPr>
              <a:t>Trust Assumptions vs. Economic Security</a:t>
            </a:r>
          </a:p>
        </p:txBody>
      </p:sp>
      <p:sp>
        <p:nvSpPr>
          <p:cNvPr id="24" name="Slide Number Placeholder 3">
            <a:extLst>
              <a:ext uri="{FF2B5EF4-FFF2-40B4-BE49-F238E27FC236}">
                <a16:creationId xmlns:a16="http://schemas.microsoft.com/office/drawing/2014/main" id="{0825C7A5-B2D3-FA4D-C2E9-C062646C6B79}"/>
              </a:ext>
            </a:extLst>
          </p:cNvPr>
          <p:cNvSpPr>
            <a:spLocks noGrp="1"/>
          </p:cNvSpPr>
          <p:nvPr>
            <p:ph type="sldNum" sz="quarter" idx="12"/>
          </p:nvPr>
        </p:nvSpPr>
        <p:spPr>
          <a:xfrm>
            <a:off x="8610600" y="6356350"/>
            <a:ext cx="2743200" cy="365125"/>
          </a:xfrm>
        </p:spPr>
        <p:txBody>
          <a:bodyPr/>
          <a:lstStyle/>
          <a:p>
            <a:fld id="{44F096B6-B8DF-0C42-9CB4-52268210ADB0}" type="slidenum">
              <a:rPr lang="en-US" smtClean="0"/>
              <a:t>2</a:t>
            </a:fld>
            <a:endParaRPr lang="en-US" dirty="0"/>
          </a:p>
        </p:txBody>
      </p:sp>
      <p:sp>
        <p:nvSpPr>
          <p:cNvPr id="25" name="TextBox 24">
            <a:extLst>
              <a:ext uri="{FF2B5EF4-FFF2-40B4-BE49-F238E27FC236}">
                <a16:creationId xmlns:a16="http://schemas.microsoft.com/office/drawing/2014/main" id="{F6B45AB7-CFE7-162A-8189-8B16BA5F2333}"/>
              </a:ext>
            </a:extLst>
          </p:cNvPr>
          <p:cNvSpPr txBox="1"/>
          <p:nvPr/>
        </p:nvSpPr>
        <p:spPr>
          <a:xfrm>
            <a:off x="-1" y="6215746"/>
            <a:ext cx="6348630" cy="646331"/>
          </a:xfrm>
          <a:prstGeom prst="rect">
            <a:avLst/>
          </a:prstGeom>
          <a:noFill/>
        </p:spPr>
        <p:txBody>
          <a:bodyPr wrap="square">
            <a:spAutoFit/>
          </a:bodyPr>
          <a:lstStyle/>
          <a:p>
            <a:pPr defTabSz="1219170">
              <a:buClr>
                <a:srgbClr val="000000"/>
              </a:buClr>
            </a:pPr>
            <a:r>
              <a:rPr lang="en-US" sz="1200" b="1" dirty="0">
                <a:latin typeface="Arial" panose="020B0604020202020204" pitchFamily="34" charset="0"/>
                <a:cs typeface="Arial" panose="020B0604020202020204" pitchFamily="34" charset="0"/>
              </a:rPr>
              <a:t>Bitcoin: A Peer-to-Peer Electronic Cash System. </a:t>
            </a:r>
            <a:r>
              <a:rPr lang="en-US" sz="1200" dirty="0">
                <a:latin typeface="Arial" panose="020B0604020202020204" pitchFamily="34" charset="0"/>
                <a:cs typeface="Arial" panose="020B0604020202020204" pitchFamily="34" charset="0"/>
              </a:rPr>
              <a:t>Nakamoto; 2008</a:t>
            </a:r>
          </a:p>
          <a:p>
            <a:pPr defTabSz="1219170">
              <a:buClr>
                <a:srgbClr val="000000"/>
              </a:buClr>
            </a:pPr>
            <a:r>
              <a:rPr lang="en-US" sz="1200" b="1" dirty="0">
                <a:latin typeface="Arial" panose="020B0604020202020204" pitchFamily="34" charset="0"/>
                <a:cs typeface="Arial" panose="020B0604020202020204" pitchFamily="34" charset="0"/>
              </a:rPr>
              <a:t>Cosmos. </a:t>
            </a:r>
            <a:r>
              <a:rPr lang="en-US" sz="1200" dirty="0">
                <a:latin typeface="Arial" panose="020B0604020202020204" pitchFamily="34" charset="0"/>
                <a:cs typeface="Arial" panose="020B0604020202020204" pitchFamily="34" charset="0"/>
              </a:rPr>
              <a:t>Kwon and Buchman; 2016</a:t>
            </a:r>
          </a:p>
          <a:p>
            <a:pPr defTabSz="1219170">
              <a:buClr>
                <a:srgbClr val="000000"/>
              </a:buClr>
            </a:pPr>
            <a:r>
              <a:rPr lang="en-US" sz="1200" b="1" dirty="0">
                <a:latin typeface="Arial" panose="020B0604020202020204" pitchFamily="34" charset="0"/>
                <a:cs typeface="Arial" panose="020B0604020202020204" pitchFamily="34" charset="0"/>
              </a:rPr>
              <a:t>Combining GHOST and Casper. </a:t>
            </a:r>
            <a:r>
              <a:rPr lang="en-US" sz="1200" dirty="0" err="1">
                <a:latin typeface="Arial" panose="020B0604020202020204" pitchFamily="34" charset="0"/>
                <a:cs typeface="Arial" panose="020B0604020202020204" pitchFamily="34" charset="0"/>
              </a:rPr>
              <a:t>Buterin</a:t>
            </a:r>
            <a:r>
              <a:rPr lang="en-US" sz="1200" dirty="0">
                <a:latin typeface="Arial" panose="020B0604020202020204" pitchFamily="34" charset="0"/>
                <a:cs typeface="Arial" panose="020B0604020202020204" pitchFamily="34" charset="0"/>
              </a:rPr>
              <a:t> et al.; 2020</a:t>
            </a:r>
          </a:p>
        </p:txBody>
      </p:sp>
      <p:sp>
        <p:nvSpPr>
          <p:cNvPr id="11" name="Oval 10">
            <a:extLst>
              <a:ext uri="{FF2B5EF4-FFF2-40B4-BE49-F238E27FC236}">
                <a16:creationId xmlns:a16="http://schemas.microsoft.com/office/drawing/2014/main" id="{8049B7E5-5FE3-D0F6-77F8-35E70187CB6C}"/>
              </a:ext>
            </a:extLst>
          </p:cNvPr>
          <p:cNvSpPr/>
          <p:nvPr/>
        </p:nvSpPr>
        <p:spPr>
          <a:xfrm>
            <a:off x="1060315" y="1697931"/>
            <a:ext cx="4396902" cy="2723745"/>
          </a:xfrm>
          <a:prstGeom prst="ellipse">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4ED108C8-68B0-CD63-83D2-253AED68EA7A}"/>
              </a:ext>
            </a:extLst>
          </p:cNvPr>
          <p:cNvSpPr txBox="1"/>
          <p:nvPr/>
        </p:nvSpPr>
        <p:spPr>
          <a:xfrm>
            <a:off x="2176013" y="2638524"/>
            <a:ext cx="1996603" cy="923330"/>
          </a:xfrm>
          <a:prstGeom prst="rect">
            <a:avLst/>
          </a:prstGeom>
          <a:noFill/>
        </p:spPr>
        <p:txBody>
          <a:bodyPr wrap="square">
            <a:spAutoFit/>
          </a:bodyPr>
          <a:lstStyle/>
          <a:p>
            <a:pPr algn="ctr"/>
            <a:r>
              <a:rPr lang="en-US" dirty="0">
                <a:solidFill>
                  <a:schemeClr val="accent2">
                    <a:lumMod val="75000"/>
                  </a:schemeClr>
                </a:solidFill>
              </a:rPr>
              <a:t>PoW Longest-Chain Protocol</a:t>
            </a:r>
          </a:p>
          <a:p>
            <a:pPr algn="ctr"/>
            <a:r>
              <a:rPr lang="en-US" sz="1800" dirty="0">
                <a:solidFill>
                  <a:schemeClr val="accent2">
                    <a:lumMod val="75000"/>
                  </a:schemeClr>
                </a:solidFill>
              </a:rPr>
              <a:t>(Bitcoin)</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9F4752F3-E9FC-B418-E280-3A9DBA9F6D2D}"/>
                  </a:ext>
                </a:extLst>
              </p:cNvPr>
              <p:cNvSpPr txBox="1"/>
              <p:nvPr/>
            </p:nvSpPr>
            <p:spPr>
              <a:xfrm>
                <a:off x="1060315" y="4713568"/>
                <a:ext cx="4396902" cy="760465"/>
              </a:xfrm>
              <a:prstGeom prst="rect">
                <a:avLst/>
              </a:prstGeom>
              <a:noFill/>
            </p:spPr>
            <p:txBody>
              <a:bodyPr wrap="square" rtlCol="0">
                <a:spAutoFit/>
              </a:bodyPr>
              <a:lstStyle/>
              <a:p>
                <a:pPr algn="ctr"/>
                <a:r>
                  <a:rPr lang="en-US" b="1" dirty="0"/>
                  <a:t>Security based on </a:t>
                </a:r>
                <a:r>
                  <a:rPr lang="en-US" b="1" dirty="0">
                    <a:solidFill>
                      <a:schemeClr val="accent2">
                        <a:lumMod val="75000"/>
                      </a:schemeClr>
                    </a:solidFill>
                  </a:rPr>
                  <a:t>trust assumptions</a:t>
                </a:r>
                <a:r>
                  <a:rPr lang="en-US" b="1" dirty="0"/>
                  <a:t>:</a:t>
                </a:r>
              </a:p>
              <a:p>
                <a:pPr algn="ctr"/>
                <a:r>
                  <a:rPr lang="en-US" dirty="0"/>
                  <a:t>“Secure if </a:t>
                </a:r>
                <a14:m>
                  <m:oMath xmlns:m="http://schemas.openxmlformats.org/officeDocument/2006/math">
                    <m:r>
                      <a:rPr lang="en-US" b="0" i="1" smtClean="0">
                        <a:latin typeface="Cambria Math" panose="02040503050406030204" pitchFamily="18" charset="0"/>
                      </a:rPr>
                      <m:t>&gt;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a14:m>
                <a:r>
                  <a:rPr lang="en-US" dirty="0"/>
                  <a:t> of the validators are honest”</a:t>
                </a:r>
              </a:p>
            </p:txBody>
          </p:sp>
        </mc:Choice>
        <mc:Fallback xmlns="">
          <p:sp>
            <p:nvSpPr>
              <p:cNvPr id="28" name="TextBox 27">
                <a:extLst>
                  <a:ext uri="{FF2B5EF4-FFF2-40B4-BE49-F238E27FC236}">
                    <a16:creationId xmlns:a16="http://schemas.microsoft.com/office/drawing/2014/main" id="{9F4752F3-E9FC-B418-E280-3A9DBA9F6D2D}"/>
                  </a:ext>
                </a:extLst>
              </p:cNvPr>
              <p:cNvSpPr txBox="1">
                <a:spLocks noRot="1" noChangeAspect="1" noMove="1" noResize="1" noEditPoints="1" noAdjustHandles="1" noChangeArrowheads="1" noChangeShapeType="1" noTextEdit="1"/>
              </p:cNvSpPr>
              <p:nvPr/>
            </p:nvSpPr>
            <p:spPr>
              <a:xfrm>
                <a:off x="1060315" y="4713568"/>
                <a:ext cx="4396902" cy="760465"/>
              </a:xfrm>
              <a:prstGeom prst="rect">
                <a:avLst/>
              </a:prstGeom>
              <a:blipFill>
                <a:blip r:embed="rId3"/>
                <a:stretch>
                  <a:fillRect l="-576" t="-3279" r="-576" b="-3279"/>
                </a:stretch>
              </a:blipFill>
            </p:spPr>
            <p:txBody>
              <a:bodyPr/>
              <a:lstStyle/>
              <a:p>
                <a:r>
                  <a:rPr lang="en-US">
                    <a:noFill/>
                  </a:rPr>
                  <a:t> </a:t>
                </a:r>
              </a:p>
            </p:txBody>
          </p:sp>
        </mc:Fallback>
      </mc:AlternateContent>
      <p:sp>
        <p:nvSpPr>
          <p:cNvPr id="29" name="Oval 28">
            <a:extLst>
              <a:ext uri="{FF2B5EF4-FFF2-40B4-BE49-F238E27FC236}">
                <a16:creationId xmlns:a16="http://schemas.microsoft.com/office/drawing/2014/main" id="{835E0043-6FD8-5E74-641B-3F516F10F7C7}"/>
              </a:ext>
            </a:extLst>
          </p:cNvPr>
          <p:cNvSpPr/>
          <p:nvPr/>
        </p:nvSpPr>
        <p:spPr>
          <a:xfrm>
            <a:off x="6645207" y="1690689"/>
            <a:ext cx="4396902" cy="2723745"/>
          </a:xfrm>
          <a:prstGeom prst="ellipse">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BBAB1BC1-6D59-7E16-1A90-56B197BA7853}"/>
              </a:ext>
            </a:extLst>
          </p:cNvPr>
          <p:cNvSpPr txBox="1"/>
          <p:nvPr/>
        </p:nvSpPr>
        <p:spPr>
          <a:xfrm>
            <a:off x="7845356" y="2259930"/>
            <a:ext cx="1996603" cy="646331"/>
          </a:xfrm>
          <a:prstGeom prst="rect">
            <a:avLst/>
          </a:prstGeom>
          <a:noFill/>
        </p:spPr>
        <p:txBody>
          <a:bodyPr wrap="square">
            <a:spAutoFit/>
          </a:bodyPr>
          <a:lstStyle/>
          <a:p>
            <a:pPr algn="ctr"/>
            <a:r>
              <a:rPr lang="en-US" dirty="0" err="1">
                <a:solidFill>
                  <a:srgbClr val="0070C0"/>
                </a:solidFill>
              </a:rPr>
              <a:t>Tendermint</a:t>
            </a:r>
            <a:endParaRPr lang="en-US" dirty="0">
              <a:solidFill>
                <a:srgbClr val="0070C0"/>
              </a:solidFill>
            </a:endParaRPr>
          </a:p>
          <a:p>
            <a:pPr algn="ctr"/>
            <a:r>
              <a:rPr lang="en-US" dirty="0">
                <a:solidFill>
                  <a:srgbClr val="0070C0"/>
                </a:solidFill>
              </a:rPr>
              <a:t>(Cosmos chains)</a:t>
            </a:r>
            <a:endParaRPr lang="en-US" sz="1800" dirty="0">
              <a:solidFill>
                <a:srgbClr val="0070C0"/>
              </a:solidFill>
            </a:endParaRPr>
          </a:p>
        </p:txBody>
      </p:sp>
      <p:sp>
        <p:nvSpPr>
          <p:cNvPr id="31" name="TextBox 30">
            <a:extLst>
              <a:ext uri="{FF2B5EF4-FFF2-40B4-BE49-F238E27FC236}">
                <a16:creationId xmlns:a16="http://schemas.microsoft.com/office/drawing/2014/main" id="{4622BBD3-F578-DBF4-3FF2-FADDF7B702C2}"/>
              </a:ext>
            </a:extLst>
          </p:cNvPr>
          <p:cNvSpPr txBox="1"/>
          <p:nvPr/>
        </p:nvSpPr>
        <p:spPr>
          <a:xfrm>
            <a:off x="7845356" y="3338206"/>
            <a:ext cx="1996603" cy="646331"/>
          </a:xfrm>
          <a:prstGeom prst="rect">
            <a:avLst/>
          </a:prstGeom>
          <a:noFill/>
        </p:spPr>
        <p:txBody>
          <a:bodyPr wrap="square">
            <a:spAutoFit/>
          </a:bodyPr>
          <a:lstStyle/>
          <a:p>
            <a:pPr algn="ctr"/>
            <a:r>
              <a:rPr lang="en-US" dirty="0">
                <a:solidFill>
                  <a:srgbClr val="0070C0"/>
                </a:solidFill>
              </a:rPr>
              <a:t>Gasper</a:t>
            </a:r>
          </a:p>
          <a:p>
            <a:pPr algn="ctr"/>
            <a:r>
              <a:rPr lang="en-US" sz="1800" dirty="0">
                <a:solidFill>
                  <a:srgbClr val="0070C0"/>
                </a:solidFill>
              </a:rPr>
              <a:t>(</a:t>
            </a:r>
            <a:r>
              <a:rPr lang="en-US" sz="1800" dirty="0" err="1">
                <a:solidFill>
                  <a:srgbClr val="0070C0"/>
                </a:solidFill>
              </a:rPr>
              <a:t>PoS</a:t>
            </a:r>
            <a:r>
              <a:rPr lang="en-US" sz="1800" dirty="0">
                <a:solidFill>
                  <a:srgbClr val="0070C0"/>
                </a:solidFill>
              </a:rPr>
              <a:t> Ethereum)</a:t>
            </a:r>
          </a:p>
        </p:txBody>
      </p:sp>
      <p:sp>
        <p:nvSpPr>
          <p:cNvPr id="32" name="TextBox 31">
            <a:extLst>
              <a:ext uri="{FF2B5EF4-FFF2-40B4-BE49-F238E27FC236}">
                <a16:creationId xmlns:a16="http://schemas.microsoft.com/office/drawing/2014/main" id="{A5992546-0886-CB04-B901-1CEED53A644B}"/>
              </a:ext>
            </a:extLst>
          </p:cNvPr>
          <p:cNvSpPr txBox="1"/>
          <p:nvPr/>
        </p:nvSpPr>
        <p:spPr>
          <a:xfrm>
            <a:off x="6734785" y="4713568"/>
            <a:ext cx="4396902" cy="923330"/>
          </a:xfrm>
          <a:prstGeom prst="rect">
            <a:avLst/>
          </a:prstGeom>
          <a:noFill/>
        </p:spPr>
        <p:txBody>
          <a:bodyPr wrap="square" rtlCol="0">
            <a:spAutoFit/>
          </a:bodyPr>
          <a:lstStyle/>
          <a:p>
            <a:pPr algn="ctr"/>
            <a:r>
              <a:rPr lang="en-US" b="1" dirty="0">
                <a:solidFill>
                  <a:srgbClr val="0070C0"/>
                </a:solidFill>
              </a:rPr>
              <a:t>Economic Security</a:t>
            </a:r>
            <a:r>
              <a:rPr lang="en-US" b="1" dirty="0"/>
              <a:t>:</a:t>
            </a:r>
          </a:p>
          <a:p>
            <a:pPr algn="ctr"/>
            <a:r>
              <a:rPr lang="en-US" dirty="0"/>
              <a:t>“If security is violated, then the adversary loses 10M USD”</a:t>
            </a:r>
          </a:p>
        </p:txBody>
      </p:sp>
    </p:spTree>
    <p:extLst>
      <p:ext uri="{BB962C8B-B14F-4D97-AF65-F5344CB8AC3E}">
        <p14:creationId xmlns:p14="http://schemas.microsoft.com/office/powerpoint/2010/main" val="1811456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8C86E-BA61-E066-1753-7230D466D059}"/>
            </a:ext>
          </a:extLst>
        </p:cNvPr>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1F0DE0D9-FF36-DA43-BBB7-CF3252C2D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F036F8-234C-469B-B5E9-CD3E427F02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ctangle: Rounded Corners 33">
            <a:extLst>
              <a:ext uri="{FF2B5EF4-FFF2-40B4-BE49-F238E27FC236}">
                <a16:creationId xmlns:a16="http://schemas.microsoft.com/office/drawing/2014/main" id="{F6C7F192-F6E8-CC7C-9C51-ED30E4898E6C}"/>
              </a:ext>
            </a:extLst>
          </p:cNvPr>
          <p:cNvSpPr/>
          <p:nvPr/>
        </p:nvSpPr>
        <p:spPr>
          <a:xfrm>
            <a:off x="5773687" y="3189322"/>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35">
            <a:extLst>
              <a:ext uri="{FF2B5EF4-FFF2-40B4-BE49-F238E27FC236}">
                <a16:creationId xmlns:a16="http://schemas.microsoft.com/office/drawing/2014/main" id="{B52FC1D9-07E5-79A6-108A-B58470FBD5AF}"/>
              </a:ext>
            </a:extLst>
          </p:cNvPr>
          <p:cNvSpPr/>
          <p:nvPr/>
        </p:nvSpPr>
        <p:spPr>
          <a:xfrm>
            <a:off x="6468306" y="3190502"/>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Arrow Connector 7">
            <a:extLst>
              <a:ext uri="{FF2B5EF4-FFF2-40B4-BE49-F238E27FC236}">
                <a16:creationId xmlns:a16="http://schemas.microsoft.com/office/drawing/2014/main" id="{798D04C2-F633-5316-8CB5-D2447BA1A801}"/>
              </a:ext>
            </a:extLst>
          </p:cNvPr>
          <p:cNvCxnSpPr>
            <a:cxnSpLocks/>
            <a:stCxn id="7" idx="1"/>
            <a:endCxn id="6" idx="3"/>
          </p:cNvCxnSpPr>
          <p:nvPr/>
        </p:nvCxnSpPr>
        <p:spPr>
          <a:xfrm flipH="1" flipV="1">
            <a:off x="6132200" y="3285110"/>
            <a:ext cx="336106" cy="118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37">
            <a:extLst>
              <a:ext uri="{FF2B5EF4-FFF2-40B4-BE49-F238E27FC236}">
                <a16:creationId xmlns:a16="http://schemas.microsoft.com/office/drawing/2014/main" id="{E90C4E1D-61B2-746E-1CA9-697BC59F7B06}"/>
              </a:ext>
            </a:extLst>
          </p:cNvPr>
          <p:cNvSpPr/>
          <p:nvPr/>
        </p:nvSpPr>
        <p:spPr>
          <a:xfrm>
            <a:off x="7192046" y="3190501"/>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FB80B264-5E1B-EF03-8C2F-B5C9738E2151}"/>
              </a:ext>
            </a:extLst>
          </p:cNvPr>
          <p:cNvCxnSpPr>
            <a:cxnSpLocks/>
            <a:stCxn id="11" idx="1"/>
          </p:cNvCxnSpPr>
          <p:nvPr/>
        </p:nvCxnSpPr>
        <p:spPr>
          <a:xfrm flipH="1">
            <a:off x="6833531" y="3286288"/>
            <a:ext cx="358513"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42">
            <a:extLst>
              <a:ext uri="{FF2B5EF4-FFF2-40B4-BE49-F238E27FC236}">
                <a16:creationId xmlns:a16="http://schemas.microsoft.com/office/drawing/2014/main" id="{5B6D22E7-7142-77C9-4481-DA57EE62B83C}"/>
              </a:ext>
            </a:extLst>
          </p:cNvPr>
          <p:cNvSpPr/>
          <p:nvPr/>
        </p:nvSpPr>
        <p:spPr>
          <a:xfrm>
            <a:off x="7909073" y="3190501"/>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Arrow Connector 13">
            <a:extLst>
              <a:ext uri="{FF2B5EF4-FFF2-40B4-BE49-F238E27FC236}">
                <a16:creationId xmlns:a16="http://schemas.microsoft.com/office/drawing/2014/main" id="{2683933A-C69C-D33F-3605-4CA2B37ABE5F}"/>
              </a:ext>
            </a:extLst>
          </p:cNvPr>
          <p:cNvCxnSpPr>
            <a:cxnSpLocks/>
            <a:stCxn id="13" idx="1"/>
            <a:endCxn id="11" idx="3"/>
          </p:cNvCxnSpPr>
          <p:nvPr/>
        </p:nvCxnSpPr>
        <p:spPr>
          <a:xfrm flipH="1">
            <a:off x="7550559" y="3286288"/>
            <a:ext cx="358513"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79">
            <a:extLst>
              <a:ext uri="{FF2B5EF4-FFF2-40B4-BE49-F238E27FC236}">
                <a16:creationId xmlns:a16="http://schemas.microsoft.com/office/drawing/2014/main" id="{554A4385-5BA3-A811-DCDD-69CE022D2D70}"/>
              </a:ext>
            </a:extLst>
          </p:cNvPr>
          <p:cNvSpPr/>
          <p:nvPr/>
        </p:nvSpPr>
        <p:spPr>
          <a:xfrm>
            <a:off x="5062747" y="3192573"/>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2" name="Straight Arrow Connector 21">
            <a:extLst>
              <a:ext uri="{FF2B5EF4-FFF2-40B4-BE49-F238E27FC236}">
                <a16:creationId xmlns:a16="http://schemas.microsoft.com/office/drawing/2014/main" id="{1840FB3F-582D-42FD-446E-9F895BAEF97E}"/>
              </a:ext>
            </a:extLst>
          </p:cNvPr>
          <p:cNvCxnSpPr>
            <a:cxnSpLocks/>
          </p:cNvCxnSpPr>
          <p:nvPr/>
        </p:nvCxnSpPr>
        <p:spPr>
          <a:xfrm flipH="1">
            <a:off x="5421261" y="3283279"/>
            <a:ext cx="324921" cy="5081"/>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07850C8-24DE-68B4-19D0-7E2D0453DB74}"/>
              </a:ext>
            </a:extLst>
          </p:cNvPr>
          <p:cNvSpPr txBox="1"/>
          <p:nvPr/>
        </p:nvSpPr>
        <p:spPr>
          <a:xfrm>
            <a:off x="4213935" y="2993900"/>
            <a:ext cx="65274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err="1">
                <a:ln>
                  <a:noFill/>
                </a:ln>
                <a:solidFill>
                  <a:srgbClr val="5B9BD5">
                    <a:lumMod val="75000"/>
                  </a:srgbClr>
                </a:solidFill>
                <a:effectLst/>
                <a:uLnTx/>
                <a:uFillTx/>
                <a:latin typeface="Calibri" panose="020F0502020204030204"/>
                <a:ea typeface="等线" panose="02010600030101010101" pitchFamily="2" charset="-122"/>
                <a:cs typeface="+mn-cs"/>
              </a:rPr>
              <a:t>PoS</a:t>
            </a:r>
            <a:endParaRPr kumimoji="0" lang="en-US" altLang="zh-CN" sz="1600" b="0" i="0" u="none" strike="noStrike" kern="1200" cap="none" spc="0" normalizeH="0" baseline="0" noProof="0" dirty="0">
              <a:ln>
                <a:noFill/>
              </a:ln>
              <a:solidFill>
                <a:srgbClr val="5B9BD5">
                  <a:lumMod val="75000"/>
                </a:srgbClr>
              </a:solidFill>
              <a:effectLst/>
              <a:uLnTx/>
              <a:uFillTx/>
              <a:latin typeface="Calibri"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Chain</a:t>
            </a:r>
            <a:endParaRPr kumimoji="0" lang="en-AU" sz="16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1A385340-DCB8-CCE5-C67E-E7EB4162C001}"/>
              </a:ext>
            </a:extLst>
          </p:cNvPr>
          <p:cNvSpPr txBox="1"/>
          <p:nvPr/>
        </p:nvSpPr>
        <p:spPr>
          <a:xfrm>
            <a:off x="5426866" y="2219629"/>
            <a:ext cx="13499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Withdrawal Request</a:t>
            </a:r>
          </a:p>
        </p:txBody>
      </p:sp>
      <p:cxnSp>
        <p:nvCxnSpPr>
          <p:cNvPr id="27" name="Straight Arrow Connector 26">
            <a:extLst>
              <a:ext uri="{FF2B5EF4-FFF2-40B4-BE49-F238E27FC236}">
                <a16:creationId xmlns:a16="http://schemas.microsoft.com/office/drawing/2014/main" id="{CE9DD59A-7364-DC54-A20A-579915BD28C4}"/>
              </a:ext>
            </a:extLst>
          </p:cNvPr>
          <p:cNvCxnSpPr>
            <a:cxnSpLocks/>
            <a:endCxn id="7" idx="0"/>
          </p:cNvCxnSpPr>
          <p:nvPr/>
        </p:nvCxnSpPr>
        <p:spPr>
          <a:xfrm>
            <a:off x="6183480" y="2775492"/>
            <a:ext cx="464083" cy="415010"/>
          </a:xfrm>
          <a:prstGeom prst="straightConnector1">
            <a:avLst/>
          </a:prstGeom>
          <a:ln>
            <a:solidFill>
              <a:schemeClr val="accent5">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8" name="TextBox 27">
            <a:extLst>
              <a:ext uri="{FF2B5EF4-FFF2-40B4-BE49-F238E27FC236}">
                <a16:creationId xmlns:a16="http://schemas.microsoft.com/office/drawing/2014/main" id="{4DF22B1B-AAC5-96B6-603C-4773C8DDF77F}"/>
              </a:ext>
            </a:extLst>
          </p:cNvPr>
          <p:cNvSpPr txBox="1"/>
          <p:nvPr/>
        </p:nvSpPr>
        <p:spPr>
          <a:xfrm>
            <a:off x="6696321" y="2214421"/>
            <a:ext cx="13499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Withdrawal Granted</a:t>
            </a:r>
          </a:p>
        </p:txBody>
      </p:sp>
      <p:cxnSp>
        <p:nvCxnSpPr>
          <p:cNvPr id="29" name="Straight Arrow Connector 28">
            <a:extLst>
              <a:ext uri="{FF2B5EF4-FFF2-40B4-BE49-F238E27FC236}">
                <a16:creationId xmlns:a16="http://schemas.microsoft.com/office/drawing/2014/main" id="{C4EBF8D9-CB78-C8D4-A111-E8A776771376}"/>
              </a:ext>
            </a:extLst>
          </p:cNvPr>
          <p:cNvCxnSpPr>
            <a:cxnSpLocks/>
            <a:stCxn id="28" idx="2"/>
            <a:endCxn id="11" idx="0"/>
          </p:cNvCxnSpPr>
          <p:nvPr/>
        </p:nvCxnSpPr>
        <p:spPr>
          <a:xfrm>
            <a:off x="7371303" y="2737641"/>
            <a:ext cx="0" cy="452860"/>
          </a:xfrm>
          <a:prstGeom prst="straightConnector1">
            <a:avLst/>
          </a:prstGeom>
          <a:ln>
            <a:solidFill>
              <a:schemeClr val="accent5">
                <a:lumMod val="75000"/>
              </a:schemeClr>
            </a:solidFill>
            <a:tailEnd type="triangle"/>
          </a:ln>
        </p:spPr>
        <p:style>
          <a:lnRef idx="1">
            <a:schemeClr val="accent6"/>
          </a:lnRef>
          <a:fillRef idx="0">
            <a:schemeClr val="accent6"/>
          </a:fillRef>
          <a:effectRef idx="0">
            <a:schemeClr val="accent6"/>
          </a:effectRef>
          <a:fontRef idx="minor">
            <a:schemeClr val="tx1"/>
          </a:fontRef>
        </p:style>
      </p:cxnSp>
      <p:pic>
        <p:nvPicPr>
          <p:cNvPr id="30" name="Graphic 29" descr="Coins outline">
            <a:extLst>
              <a:ext uri="{FF2B5EF4-FFF2-40B4-BE49-F238E27FC236}">
                <a16:creationId xmlns:a16="http://schemas.microsoft.com/office/drawing/2014/main" id="{E875250F-9383-4FA5-3CDC-A3A4D38D01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05738" y="2687978"/>
            <a:ext cx="685800" cy="685800"/>
          </a:xfrm>
          <a:prstGeom prst="rect">
            <a:avLst/>
          </a:prstGeom>
        </p:spPr>
      </p:pic>
      <p:sp>
        <p:nvSpPr>
          <p:cNvPr id="31" name="Rectangle 30">
            <a:extLst>
              <a:ext uri="{FF2B5EF4-FFF2-40B4-BE49-F238E27FC236}">
                <a16:creationId xmlns:a16="http://schemas.microsoft.com/office/drawing/2014/main" id="{8E8C2778-C517-600B-114F-F91C32CA7B7F}"/>
              </a:ext>
            </a:extLst>
          </p:cNvPr>
          <p:cNvSpPr/>
          <p:nvPr/>
        </p:nvSpPr>
        <p:spPr>
          <a:xfrm>
            <a:off x="2179829" y="2355756"/>
            <a:ext cx="1735931" cy="1073244"/>
          </a:xfrm>
          <a:prstGeom prst="rect">
            <a:avLst/>
          </a:prstGeom>
          <a:noFill/>
          <a:ln w="38100">
            <a:solidFill>
              <a:schemeClr val="accent5">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5720CB9D-72BE-7A0D-3E47-5F720980B944}"/>
              </a:ext>
            </a:extLst>
          </p:cNvPr>
          <p:cNvSpPr txBox="1"/>
          <p:nvPr/>
        </p:nvSpPr>
        <p:spPr>
          <a:xfrm>
            <a:off x="2605092" y="2355756"/>
            <a:ext cx="90683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Pool</a:t>
            </a:r>
          </a:p>
        </p:txBody>
      </p:sp>
      <p:pic>
        <p:nvPicPr>
          <p:cNvPr id="33" name="Graphic 32" descr="Coins outline">
            <a:extLst>
              <a:ext uri="{FF2B5EF4-FFF2-40B4-BE49-F238E27FC236}">
                <a16:creationId xmlns:a16="http://schemas.microsoft.com/office/drawing/2014/main" id="{7AFDEF80-EAD4-EB3A-A2DA-356249178B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48676" y="2591224"/>
            <a:ext cx="394723" cy="394723"/>
          </a:xfrm>
          <a:prstGeom prst="rect">
            <a:avLst/>
          </a:prstGeom>
        </p:spPr>
      </p:pic>
      <p:pic>
        <p:nvPicPr>
          <p:cNvPr id="34" name="Graphic 33" descr="Coins outline">
            <a:extLst>
              <a:ext uri="{FF2B5EF4-FFF2-40B4-BE49-F238E27FC236}">
                <a16:creationId xmlns:a16="http://schemas.microsoft.com/office/drawing/2014/main" id="{5AF381BC-DB48-CD05-4ED5-0F07CBE442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43505" y="2938046"/>
            <a:ext cx="394723" cy="394723"/>
          </a:xfrm>
          <a:prstGeom prst="rect">
            <a:avLst/>
          </a:prstGeom>
        </p:spPr>
      </p:pic>
      <p:pic>
        <p:nvPicPr>
          <p:cNvPr id="35" name="Graphic 34" descr="Coins outline">
            <a:extLst>
              <a:ext uri="{FF2B5EF4-FFF2-40B4-BE49-F238E27FC236}">
                <a16:creationId xmlns:a16="http://schemas.microsoft.com/office/drawing/2014/main" id="{851425A1-8C72-9E07-F349-83F99227862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20393" y="2544937"/>
            <a:ext cx="394723" cy="394723"/>
          </a:xfrm>
          <a:prstGeom prst="rect">
            <a:avLst/>
          </a:prstGeom>
        </p:spPr>
      </p:pic>
      <p:pic>
        <p:nvPicPr>
          <p:cNvPr id="36" name="Graphic 35" descr="Coins outline">
            <a:extLst>
              <a:ext uri="{FF2B5EF4-FFF2-40B4-BE49-F238E27FC236}">
                <a16:creationId xmlns:a16="http://schemas.microsoft.com/office/drawing/2014/main" id="{BD82CD78-361E-0475-FD17-4E7B75E6A21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20393" y="2931479"/>
            <a:ext cx="394723" cy="394723"/>
          </a:xfrm>
          <a:prstGeom prst="rect">
            <a:avLst/>
          </a:prstGeom>
        </p:spPr>
      </p:pic>
      <p:pic>
        <p:nvPicPr>
          <p:cNvPr id="52" name="Graphic 51" descr="Group of men with solid fill">
            <a:extLst>
              <a:ext uri="{FF2B5EF4-FFF2-40B4-BE49-F238E27FC236}">
                <a16:creationId xmlns:a16="http://schemas.microsoft.com/office/drawing/2014/main" id="{0C806A9B-B83C-7813-C6A5-ACF289D0590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76436" y="2806358"/>
            <a:ext cx="358513" cy="358513"/>
          </a:xfrm>
          <a:prstGeom prst="rect">
            <a:avLst/>
          </a:prstGeom>
        </p:spPr>
      </p:pic>
      <p:pic>
        <p:nvPicPr>
          <p:cNvPr id="55" name="Graphic 54" descr="Group of men with solid fill">
            <a:extLst>
              <a:ext uri="{FF2B5EF4-FFF2-40B4-BE49-F238E27FC236}">
                <a16:creationId xmlns:a16="http://schemas.microsoft.com/office/drawing/2014/main" id="{EED51737-D3CB-D944-1F76-9347FE4F284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84222" y="2806358"/>
            <a:ext cx="358513" cy="358513"/>
          </a:xfrm>
          <a:prstGeom prst="rect">
            <a:avLst/>
          </a:prstGeom>
        </p:spPr>
      </p:pic>
      <p:pic>
        <p:nvPicPr>
          <p:cNvPr id="56" name="Graphic 55" descr="Group of men with solid fill">
            <a:extLst>
              <a:ext uri="{FF2B5EF4-FFF2-40B4-BE49-F238E27FC236}">
                <a16:creationId xmlns:a16="http://schemas.microsoft.com/office/drawing/2014/main" id="{54996FAF-2FAF-2AA1-7032-C7A35D57235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6500" y="2775507"/>
            <a:ext cx="358513" cy="358513"/>
          </a:xfrm>
          <a:prstGeom prst="rect">
            <a:avLst/>
          </a:prstGeom>
        </p:spPr>
      </p:pic>
      <p:pic>
        <p:nvPicPr>
          <p:cNvPr id="57" name="Graphic 56" descr="Group of men with solid fill">
            <a:extLst>
              <a:ext uri="{FF2B5EF4-FFF2-40B4-BE49-F238E27FC236}">
                <a16:creationId xmlns:a16="http://schemas.microsoft.com/office/drawing/2014/main" id="{559B886D-E119-2ADC-86D3-9CC1F5D674A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197143" y="2765247"/>
            <a:ext cx="358513" cy="358513"/>
          </a:xfrm>
          <a:prstGeom prst="rect">
            <a:avLst/>
          </a:prstGeom>
        </p:spPr>
      </p:pic>
      <p:pic>
        <p:nvPicPr>
          <p:cNvPr id="58" name="Graphic 57" descr="Group of men with solid fill">
            <a:extLst>
              <a:ext uri="{FF2B5EF4-FFF2-40B4-BE49-F238E27FC236}">
                <a16:creationId xmlns:a16="http://schemas.microsoft.com/office/drawing/2014/main" id="{DA1EFC0C-8EAC-6E8D-6F7B-59377298D70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916445" y="2765247"/>
            <a:ext cx="358513" cy="358513"/>
          </a:xfrm>
          <a:prstGeom prst="rect">
            <a:avLst/>
          </a:prstGeom>
        </p:spPr>
      </p:pic>
      <p:sp>
        <p:nvSpPr>
          <p:cNvPr id="9" name="Title 1">
            <a:extLst>
              <a:ext uri="{FF2B5EF4-FFF2-40B4-BE49-F238E27FC236}">
                <a16:creationId xmlns:a16="http://schemas.microsoft.com/office/drawing/2014/main" id="{430902D2-687C-7B70-822A-4F6FDA1E32C3}"/>
              </a:ext>
            </a:extLst>
          </p:cNvPr>
          <p:cNvSpPr>
            <a:spLocks noGrp="1"/>
          </p:cNvSpPr>
          <p:nvPr>
            <p:ph type="title"/>
          </p:nvPr>
        </p:nvSpPr>
        <p:spPr>
          <a:xfrm>
            <a:off x="838199" y="80714"/>
            <a:ext cx="11424089" cy="1325563"/>
          </a:xfrm>
        </p:spPr>
        <p:txBody>
          <a:bodyPr>
            <a:noAutofit/>
          </a:bodyPr>
          <a:lstStyle/>
          <a:p>
            <a:r>
              <a:rPr lang="en-US" sz="4800" b="1" dirty="0" err="1">
                <a:latin typeface="Calibri Light (Headings)"/>
              </a:rPr>
              <a:t>PoS</a:t>
            </a:r>
            <a:r>
              <a:rPr lang="en-US" sz="4800" b="1" dirty="0">
                <a:latin typeface="Calibri Light (Headings)"/>
              </a:rPr>
              <a:t> Protocols</a:t>
            </a:r>
          </a:p>
        </p:txBody>
      </p:sp>
      <p:sp>
        <p:nvSpPr>
          <p:cNvPr id="64" name="TextBox 63">
            <a:extLst>
              <a:ext uri="{FF2B5EF4-FFF2-40B4-BE49-F238E27FC236}">
                <a16:creationId xmlns:a16="http://schemas.microsoft.com/office/drawing/2014/main" id="{2731FDD9-0A96-466A-9178-BB16892B932A}"/>
              </a:ext>
            </a:extLst>
          </p:cNvPr>
          <p:cNvSpPr txBox="1"/>
          <p:nvPr/>
        </p:nvSpPr>
        <p:spPr>
          <a:xfrm>
            <a:off x="5121844" y="2448089"/>
            <a:ext cx="299972" cy="369332"/>
          </a:xfrm>
          <a:prstGeom prst="rect">
            <a:avLst/>
          </a:prstGeom>
          <a:noFill/>
        </p:spPr>
        <p:txBody>
          <a:bodyPr wrap="square" rtlCol="0">
            <a:spAutoFit/>
          </a:bodyPr>
          <a:lstStyle/>
          <a:p>
            <a:r>
              <a:rPr lang="en-US" dirty="0"/>
              <a:t>P</a:t>
            </a:r>
          </a:p>
        </p:txBody>
      </p:sp>
      <p:sp>
        <p:nvSpPr>
          <p:cNvPr id="65" name="TextBox 64">
            <a:extLst>
              <a:ext uri="{FF2B5EF4-FFF2-40B4-BE49-F238E27FC236}">
                <a16:creationId xmlns:a16="http://schemas.microsoft.com/office/drawing/2014/main" id="{183A1394-B250-F3B4-ACEF-660EA59DD0AB}"/>
              </a:ext>
            </a:extLst>
          </p:cNvPr>
          <p:cNvSpPr txBox="1"/>
          <p:nvPr/>
        </p:nvSpPr>
        <p:spPr>
          <a:xfrm>
            <a:off x="7556828" y="2775492"/>
            <a:ext cx="299972" cy="369332"/>
          </a:xfrm>
          <a:prstGeom prst="rect">
            <a:avLst/>
          </a:prstGeom>
          <a:noFill/>
        </p:spPr>
        <p:txBody>
          <a:bodyPr wrap="square" rtlCol="0">
            <a:spAutoFit/>
          </a:bodyPr>
          <a:lstStyle/>
          <a:p>
            <a:r>
              <a:rPr lang="en-US" dirty="0"/>
              <a:t>Q</a:t>
            </a:r>
          </a:p>
        </p:txBody>
      </p:sp>
      <p:pic>
        <p:nvPicPr>
          <p:cNvPr id="71" name="Graphic 70" descr="Coins outline">
            <a:extLst>
              <a:ext uri="{FF2B5EF4-FFF2-40B4-BE49-F238E27FC236}">
                <a16:creationId xmlns:a16="http://schemas.microsoft.com/office/drawing/2014/main" id="{1B022DF3-1B1E-5378-BE2A-0575D462774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05406" y="2688244"/>
            <a:ext cx="685800" cy="685800"/>
          </a:xfrm>
          <a:prstGeom prst="rect">
            <a:avLst/>
          </a:prstGeom>
        </p:spPr>
      </p:pic>
      <p:pic>
        <p:nvPicPr>
          <p:cNvPr id="25" name="Picture 4">
            <a:extLst>
              <a:ext uri="{FF2B5EF4-FFF2-40B4-BE49-F238E27FC236}">
                <a16:creationId xmlns:a16="http://schemas.microsoft.com/office/drawing/2014/main" id="{471F0A4D-D3EC-DB7A-7089-9B5554B657E1}"/>
              </a:ext>
            </a:extLst>
          </p:cNvPr>
          <p:cNvPicPr>
            <a:picLocks noChangeAspect="1" noChangeArrowheads="1"/>
          </p:cNvPicPr>
          <p:nvPr/>
        </p:nvPicPr>
        <p:blipFill>
          <a:blip r:embed="rId13"/>
          <a:srcRect/>
          <a:stretch/>
        </p:blipFill>
        <p:spPr bwMode="auto">
          <a:xfrm>
            <a:off x="9856623" y="2355097"/>
            <a:ext cx="608974" cy="608974"/>
          </a:xfrm>
          <a:prstGeom prst="rect">
            <a:avLst/>
          </a:prstGeom>
          <a:noFill/>
          <a:extLst>
            <a:ext uri="{909E8E84-426E-40DD-AFC4-6F175D3DCCD1}">
              <a14:hiddenFill xmlns:a14="http://schemas.microsoft.com/office/drawing/2010/main">
                <a:solidFill>
                  <a:srgbClr val="FFFFFF"/>
                </a:solidFill>
              </a14:hiddenFill>
            </a:ext>
          </a:extLst>
        </p:spPr>
      </p:pic>
      <p:sp>
        <p:nvSpPr>
          <p:cNvPr id="68" name="TextBox 67">
            <a:extLst>
              <a:ext uri="{FF2B5EF4-FFF2-40B4-BE49-F238E27FC236}">
                <a16:creationId xmlns:a16="http://schemas.microsoft.com/office/drawing/2014/main" id="{4025E8FB-82A3-692A-4918-D125A376550F}"/>
              </a:ext>
            </a:extLst>
          </p:cNvPr>
          <p:cNvSpPr txBox="1"/>
          <p:nvPr/>
        </p:nvSpPr>
        <p:spPr>
          <a:xfrm>
            <a:off x="8689088" y="3047331"/>
            <a:ext cx="2944044" cy="369332"/>
          </a:xfrm>
          <a:prstGeom prst="rect">
            <a:avLst/>
          </a:prstGeom>
          <a:noFill/>
        </p:spPr>
        <p:txBody>
          <a:bodyPr wrap="square" rtlCol="0">
            <a:spAutoFit/>
          </a:bodyPr>
          <a:lstStyle/>
          <a:p>
            <a:r>
              <a:rPr lang="en-US" dirty="0"/>
              <a:t>Client observes the protocol.</a:t>
            </a:r>
          </a:p>
        </p:txBody>
      </p:sp>
      <p:sp>
        <p:nvSpPr>
          <p:cNvPr id="2" name="TextBox 1">
            <a:extLst>
              <a:ext uri="{FF2B5EF4-FFF2-40B4-BE49-F238E27FC236}">
                <a16:creationId xmlns:a16="http://schemas.microsoft.com/office/drawing/2014/main" id="{7B134532-44E8-7F30-BFF4-E1D52343ED60}"/>
              </a:ext>
            </a:extLst>
          </p:cNvPr>
          <p:cNvSpPr txBox="1"/>
          <p:nvPr/>
        </p:nvSpPr>
        <p:spPr>
          <a:xfrm>
            <a:off x="1833020" y="3664468"/>
            <a:ext cx="2358809" cy="369332"/>
          </a:xfrm>
          <a:prstGeom prst="rect">
            <a:avLst/>
          </a:prstGeom>
          <a:noFill/>
        </p:spPr>
        <p:txBody>
          <a:bodyPr wrap="square" rtlCol="0">
            <a:spAutoFit/>
          </a:bodyPr>
          <a:lstStyle/>
          <a:p>
            <a:pPr algn="ctr"/>
            <a:r>
              <a:rPr lang="en-US" dirty="0"/>
              <a:t>Validator set changes</a:t>
            </a:r>
          </a:p>
        </p:txBody>
      </p:sp>
    </p:spTree>
    <p:extLst>
      <p:ext uri="{BB962C8B-B14F-4D97-AF65-F5344CB8AC3E}">
        <p14:creationId xmlns:p14="http://schemas.microsoft.com/office/powerpoint/2010/main" val="75899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par>
                                <p:cTn id="40" presetID="10"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30"/>
                                        </p:tgtEl>
                                      </p:cBhvr>
                                    </p:animEffect>
                                    <p:set>
                                      <p:cBhvr>
                                        <p:cTn id="47" dur="1" fill="hold">
                                          <p:stCondLst>
                                            <p:cond delay="499"/>
                                          </p:stCondLst>
                                        </p:cTn>
                                        <p:tgtEl>
                                          <p:spTgt spid="30"/>
                                        </p:tgtEl>
                                        <p:attrNameLst>
                                          <p:attrName>style.visibility</p:attrName>
                                        </p:attrNameLst>
                                      </p:cBhvr>
                                      <p:to>
                                        <p:strVal val="hidden"/>
                                      </p:to>
                                    </p:set>
                                  </p:childTnLst>
                                </p:cTn>
                              </p:par>
                              <p:par>
                                <p:cTn id="48" presetID="10" presetClass="entr" presetSubtype="0" fill="hold" nodeType="with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500"/>
                                        <p:tgtEl>
                                          <p:spTgt spid="5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500"/>
                                        <p:tgtEl>
                                          <p:spTgt spid="2"/>
                                        </p:tgtEl>
                                      </p:cBhvr>
                                    </p:animEffect>
                                  </p:childTnLst>
                                </p:cTn>
                              </p:par>
                              <p:par>
                                <p:cTn id="54" presetID="10" presetClass="entr" presetSubtype="0"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fade">
                                      <p:cBhvr>
                                        <p:cTn id="56" dur="500"/>
                                        <p:tgtEl>
                                          <p:spTgt spid="7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fade">
                                      <p:cBhvr>
                                        <p:cTn id="59" dur="500"/>
                                        <p:tgtEl>
                                          <p:spTgt spid="6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childTnLst>
                                </p:cTn>
                              </p:par>
                              <p:par>
                                <p:cTn id="65" presetID="10" presetClass="entr" presetSubtype="0" fill="hold"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childTnLst>
                                </p:cTn>
                              </p:par>
                              <p:par>
                                <p:cTn id="68" presetID="10" presetClass="entr" presetSubtype="0" fill="hold" nodeType="with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fade">
                                      <p:cBhvr>
                                        <p:cTn id="7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P spid="26" grpId="0"/>
      <p:bldP spid="28" grpId="0"/>
      <p:bldP spid="65"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582FF-BE70-9D83-E5D5-13BB059898BE}"/>
              </a:ext>
            </a:extLst>
          </p:cNvPr>
          <p:cNvSpPr>
            <a:spLocks noGrp="1"/>
          </p:cNvSpPr>
          <p:nvPr>
            <p:ph type="title"/>
          </p:nvPr>
        </p:nvSpPr>
        <p:spPr/>
        <p:txBody>
          <a:bodyPr/>
          <a:lstStyle/>
          <a:p>
            <a:r>
              <a:rPr lang="en-US" b="1" dirty="0"/>
              <a:t>Example: Staking on Ethereum</a:t>
            </a:r>
          </a:p>
        </p:txBody>
      </p:sp>
      <p:sp>
        <p:nvSpPr>
          <p:cNvPr id="3" name="Content Placeholder 2">
            <a:extLst>
              <a:ext uri="{FF2B5EF4-FFF2-40B4-BE49-F238E27FC236}">
                <a16:creationId xmlns:a16="http://schemas.microsoft.com/office/drawing/2014/main" id="{E10F5046-A2AA-AB2D-6C2B-8901FC063780}"/>
              </a:ext>
            </a:extLst>
          </p:cNvPr>
          <p:cNvSpPr>
            <a:spLocks noGrp="1"/>
          </p:cNvSpPr>
          <p:nvPr>
            <p:ph idx="1"/>
          </p:nvPr>
        </p:nvSpPr>
        <p:spPr/>
        <p:txBody>
          <a:bodyPr>
            <a:normAutofit/>
          </a:bodyPr>
          <a:lstStyle/>
          <a:p>
            <a:pPr marL="0" indent="0" fontAlgn="base">
              <a:buNone/>
            </a:pPr>
            <a:r>
              <a:rPr lang="en-US" sz="2400" b="1" i="0" u="none" strike="noStrike" dirty="0">
                <a:solidFill>
                  <a:srgbClr val="000000"/>
                </a:solidFill>
                <a:effectLst/>
              </a:rPr>
              <a:t>1) To register a new validator node on Ethereum:</a:t>
            </a:r>
          </a:p>
          <a:p>
            <a:pPr fontAlgn="base"/>
            <a:r>
              <a:rPr lang="en-US" sz="2400" dirty="0">
                <a:solidFill>
                  <a:srgbClr val="000000"/>
                </a:solidFill>
              </a:rPr>
              <a:t>D</a:t>
            </a:r>
            <a:r>
              <a:rPr lang="en-US" sz="2400" b="0" i="0" u="none" strike="noStrike" dirty="0">
                <a:solidFill>
                  <a:srgbClr val="000000"/>
                </a:solidFill>
                <a:effectLst/>
              </a:rPr>
              <a:t>eposit 32 ETH into the Ethereum deposit contract.</a:t>
            </a:r>
          </a:p>
          <a:p>
            <a:pPr fontAlgn="base"/>
            <a:endParaRPr lang="en-US" sz="2400" dirty="0">
              <a:solidFill>
                <a:srgbClr val="000000"/>
              </a:solidFill>
            </a:endParaRPr>
          </a:p>
          <a:p>
            <a:pPr fontAlgn="base"/>
            <a:r>
              <a:rPr lang="en-US" sz="2400" dirty="0">
                <a:solidFill>
                  <a:srgbClr val="000000"/>
                </a:solidFill>
              </a:rPr>
              <a:t>S</a:t>
            </a:r>
            <a:r>
              <a:rPr lang="en-US" sz="2400" b="0" i="0" u="none" strike="noStrike" dirty="0">
                <a:solidFill>
                  <a:srgbClr val="000000"/>
                </a:solidFill>
                <a:effectLst/>
              </a:rPr>
              <a:t>ubmit a transaction that includes key credentials for the validator.</a:t>
            </a:r>
          </a:p>
          <a:p>
            <a:pPr fontAlgn="base"/>
            <a:endParaRPr lang="en-US" sz="2400" b="0" i="0" u="none" strike="noStrike" dirty="0">
              <a:solidFill>
                <a:srgbClr val="000000"/>
              </a:solidFill>
              <a:effectLst/>
            </a:endParaRPr>
          </a:p>
          <a:p>
            <a:pPr marL="0" indent="0" fontAlgn="base">
              <a:buNone/>
            </a:pPr>
            <a:r>
              <a:rPr lang="en-US" sz="2400" b="1" i="0" u="none" strike="noStrike" dirty="0">
                <a:solidFill>
                  <a:srgbClr val="000000"/>
                </a:solidFill>
                <a:effectLst/>
              </a:rPr>
              <a:t>2) Wait for a period of at least four epochs</a:t>
            </a:r>
          </a:p>
          <a:p>
            <a:pPr lvl="1" fontAlgn="base"/>
            <a:r>
              <a:rPr lang="en-US" sz="2000" dirty="0">
                <a:solidFill>
                  <a:srgbClr val="000000"/>
                </a:solidFill>
              </a:rPr>
              <a:t>T</a:t>
            </a:r>
            <a:r>
              <a:rPr lang="en-US" sz="2000" b="0" i="0" u="none" strike="noStrike" dirty="0">
                <a:solidFill>
                  <a:srgbClr val="000000"/>
                </a:solidFill>
                <a:effectLst/>
              </a:rPr>
              <a:t>o ensure that RANDAO cannot be manipulated.</a:t>
            </a:r>
          </a:p>
          <a:p>
            <a:pPr marL="0" indent="0" fontAlgn="base">
              <a:buNone/>
            </a:pPr>
            <a:endParaRPr lang="en-US" sz="2400" b="0" i="0" u="none" strike="noStrike" dirty="0">
              <a:solidFill>
                <a:srgbClr val="000000"/>
              </a:solidFill>
              <a:effectLst/>
            </a:endParaRPr>
          </a:p>
          <a:p>
            <a:pPr marL="0" indent="0" fontAlgn="base">
              <a:buNone/>
            </a:pPr>
            <a:r>
              <a:rPr lang="en-US" sz="2400" b="1" dirty="0">
                <a:solidFill>
                  <a:srgbClr val="000000"/>
                </a:solidFill>
              </a:rPr>
              <a:t>3) E</a:t>
            </a:r>
            <a:r>
              <a:rPr lang="en-US" sz="2400" b="1" i="0" u="none" strike="noStrike" dirty="0">
                <a:solidFill>
                  <a:srgbClr val="000000"/>
                </a:solidFill>
                <a:effectLst/>
              </a:rPr>
              <a:t>ntry queue: </a:t>
            </a:r>
            <a:r>
              <a:rPr lang="en-US" sz="2400" b="0" i="0" u="none" strike="noStrike" dirty="0">
                <a:solidFill>
                  <a:srgbClr val="000000"/>
                </a:solidFill>
                <a:effectLst/>
              </a:rPr>
              <a:t>Pending validators then voted in by active validator as determined by the churn limit.</a:t>
            </a:r>
          </a:p>
        </p:txBody>
      </p:sp>
      <p:sp>
        <p:nvSpPr>
          <p:cNvPr id="4" name="Slide Number Placeholder 3">
            <a:extLst>
              <a:ext uri="{FF2B5EF4-FFF2-40B4-BE49-F238E27FC236}">
                <a16:creationId xmlns:a16="http://schemas.microsoft.com/office/drawing/2014/main" id="{3C90341D-FF74-A8D8-2F67-82C2E6341203}"/>
              </a:ext>
            </a:extLst>
          </p:cNvPr>
          <p:cNvSpPr>
            <a:spLocks noGrp="1"/>
          </p:cNvSpPr>
          <p:nvPr>
            <p:ph type="sldNum" sz="quarter" idx="12"/>
          </p:nvPr>
        </p:nvSpPr>
        <p:spPr/>
        <p:txBody>
          <a:bodyPr/>
          <a:lstStyle/>
          <a:p>
            <a:fld id="{A4F036F8-234C-469B-B5E9-CD3E427F02B9}" type="slidenum">
              <a:rPr lang="en-US" smtClean="0"/>
              <a:t>4</a:t>
            </a:fld>
            <a:endParaRPr lang="en-US"/>
          </a:p>
        </p:txBody>
      </p:sp>
    </p:spTree>
    <p:extLst>
      <p:ext uri="{BB962C8B-B14F-4D97-AF65-F5344CB8AC3E}">
        <p14:creationId xmlns:p14="http://schemas.microsoft.com/office/powerpoint/2010/main" val="15858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4C616-1FF1-7BA2-4F19-BFBA91BC1917}"/>
              </a:ext>
            </a:extLst>
          </p:cNvPr>
          <p:cNvSpPr>
            <a:spLocks noGrp="1"/>
          </p:cNvSpPr>
          <p:nvPr>
            <p:ph type="title"/>
          </p:nvPr>
        </p:nvSpPr>
        <p:spPr/>
        <p:txBody>
          <a:bodyPr/>
          <a:lstStyle/>
          <a:p>
            <a:r>
              <a:rPr lang="en-US" b="1" dirty="0"/>
              <a:t>Example: </a:t>
            </a:r>
            <a:r>
              <a:rPr lang="en-US" b="1" dirty="0" err="1"/>
              <a:t>Unbonding</a:t>
            </a:r>
            <a:r>
              <a:rPr lang="en-US" b="1" dirty="0"/>
              <a:t> on Ethereum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40D462B-DE72-2C28-657C-B48926DFC6A4}"/>
                  </a:ext>
                </a:extLst>
              </p:cNvPr>
              <p:cNvSpPr>
                <a:spLocks noGrp="1"/>
              </p:cNvSpPr>
              <p:nvPr>
                <p:ph idx="1"/>
              </p:nvPr>
            </p:nvSpPr>
            <p:spPr>
              <a:xfrm>
                <a:off x="838200" y="1825624"/>
                <a:ext cx="10515600" cy="4788535"/>
              </a:xfrm>
            </p:spPr>
            <p:txBody>
              <a:bodyPr>
                <a:normAutofit lnSpcReduction="10000"/>
              </a:bodyPr>
              <a:lstStyle/>
              <a:p>
                <a:pPr algn="l" fontAlgn="base">
                  <a:buNone/>
                </a:pPr>
                <a:r>
                  <a:rPr lang="en-US" sz="2400" b="1" i="0" u="none" strike="noStrike" dirty="0">
                    <a:solidFill>
                      <a:srgbClr val="000000"/>
                    </a:solidFill>
                    <a:effectLst/>
                  </a:rPr>
                  <a:t>1) Submit a withdrawal transaction to the Ethereum deposit contract:</a:t>
                </a:r>
              </a:p>
              <a:p>
                <a:pPr algn="l" fontAlgn="base">
                  <a:buFont typeface="Arial" panose="020B0604020202020204" pitchFamily="34" charset="0"/>
                  <a:buChar char="•"/>
                </a:pPr>
                <a:r>
                  <a:rPr lang="en-US" sz="2400" b="1" i="0" u="none" strike="noStrike" dirty="0">
                    <a:solidFill>
                      <a:srgbClr val="000000"/>
                    </a:solidFill>
                    <a:effectLst/>
                  </a:rPr>
                  <a:t>Partial withdrawal</a:t>
                </a:r>
              </a:p>
              <a:p>
                <a:pPr algn="l" fontAlgn="base">
                  <a:buFont typeface="Arial" panose="020B0604020202020204" pitchFamily="34" charset="0"/>
                  <a:buChar char="•"/>
                </a:pPr>
                <a:r>
                  <a:rPr lang="en-US" sz="2400" b="1" i="0" u="none" strike="noStrike" dirty="0">
                    <a:solidFill>
                      <a:srgbClr val="000000"/>
                    </a:solidFill>
                    <a:effectLst/>
                  </a:rPr>
                  <a:t>Full withdrawal</a:t>
                </a:r>
                <a:endParaRPr lang="en-US" sz="2400" b="0" i="0" u="none" strike="noStrike" dirty="0">
                  <a:solidFill>
                    <a:srgbClr val="000000"/>
                  </a:solidFill>
                  <a:effectLst/>
                </a:endParaRPr>
              </a:p>
              <a:p>
                <a:pPr algn="l" fontAlgn="base">
                  <a:buFont typeface="Arial" panose="020B0604020202020204" pitchFamily="34" charset="0"/>
                  <a:buChar char="•"/>
                </a:pPr>
                <a:r>
                  <a:rPr lang="en-US" sz="2400" b="1" i="0" u="none" strike="noStrike" dirty="0">
                    <a:solidFill>
                      <a:srgbClr val="000000"/>
                    </a:solidFill>
                    <a:effectLst/>
                  </a:rPr>
                  <a:t>Slashing</a:t>
                </a:r>
                <a:r>
                  <a:rPr lang="en-US" sz="2400" b="0" i="0" u="none" strike="noStrike" dirty="0">
                    <a:solidFill>
                      <a:srgbClr val="000000"/>
                    </a:solidFill>
                    <a:effectLst/>
                  </a:rPr>
                  <a:t>: automatically entered into the withdrawal lifecycle to be removed.</a:t>
                </a:r>
              </a:p>
              <a:p>
                <a:pPr algn="l" fontAlgn="base">
                  <a:buFont typeface="Arial" panose="020B0604020202020204" pitchFamily="34" charset="0"/>
                  <a:buChar char="•"/>
                </a:pPr>
                <a:endParaRPr lang="en-US" sz="2400" b="1" i="0" u="none" strike="noStrike" dirty="0">
                  <a:solidFill>
                    <a:srgbClr val="000000"/>
                  </a:solidFill>
                  <a:effectLst/>
                </a:endParaRPr>
              </a:p>
              <a:p>
                <a:pPr algn="l" fontAlgn="base">
                  <a:buNone/>
                </a:pPr>
                <a:r>
                  <a:rPr lang="en-US" sz="2400" b="1" dirty="0">
                    <a:solidFill>
                      <a:srgbClr val="000000"/>
                    </a:solidFill>
                  </a:rPr>
                  <a:t>2</a:t>
                </a:r>
                <a:r>
                  <a:rPr lang="en-US" sz="2400" b="1" i="0" u="none" strike="noStrike" dirty="0">
                    <a:solidFill>
                      <a:srgbClr val="000000"/>
                    </a:solidFill>
                    <a:effectLst/>
                  </a:rPr>
                  <a:t>) Exit queue: </a:t>
                </a:r>
                <a:r>
                  <a:rPr lang="en-US" sz="2400" b="0" i="0" u="none" strike="noStrike" dirty="0">
                    <a:solidFill>
                      <a:srgbClr val="000000"/>
                    </a:solidFill>
                    <a:effectLst/>
                  </a:rPr>
                  <a:t>determined by the churn limit (N/A to partial withdrawals).</a:t>
                </a:r>
              </a:p>
              <a:p>
                <a:pPr algn="l" fontAlgn="base">
                  <a:buNone/>
                </a:pPr>
                <a:endParaRPr lang="en-US" sz="2400" b="1" dirty="0">
                  <a:solidFill>
                    <a:srgbClr val="000000"/>
                  </a:solidFill>
                </a:endParaRPr>
              </a:p>
              <a:p>
                <a:pPr algn="l" fontAlgn="base">
                  <a:buNone/>
                </a:pPr>
                <a:r>
                  <a:rPr lang="en-US" sz="2400" b="1" dirty="0">
                    <a:solidFill>
                      <a:srgbClr val="000000"/>
                    </a:solidFill>
                  </a:rPr>
                  <a:t>3) </a:t>
                </a:r>
                <a:r>
                  <a:rPr lang="en-US" sz="2400" b="1" dirty="0" err="1">
                    <a:solidFill>
                      <a:srgbClr val="000000"/>
                    </a:solidFill>
                  </a:rPr>
                  <a:t>Unbonding</a:t>
                </a:r>
                <a:r>
                  <a:rPr lang="en-US" sz="2400" b="1" dirty="0">
                    <a:solidFill>
                      <a:srgbClr val="000000"/>
                    </a:solidFill>
                  </a:rPr>
                  <a:t> delay: </a:t>
                </a:r>
                <a:r>
                  <a:rPr lang="en-US" sz="2400" b="0" i="0" u="none" strike="noStrike" dirty="0">
                    <a:solidFill>
                      <a:srgbClr val="000000"/>
                    </a:solidFill>
                    <a:effectLst/>
                  </a:rPr>
                  <a:t>All withdrawals wait for an extra 512 epochs </a:t>
                </a:r>
                <a14:m>
                  <m:oMath xmlns:m="http://schemas.openxmlformats.org/officeDocument/2006/math">
                    <m:r>
                      <a:rPr lang="en-US" sz="2400" b="0" i="1" u="none" strike="noStrike" smtClean="0">
                        <a:solidFill>
                          <a:srgbClr val="000000"/>
                        </a:solidFill>
                        <a:effectLst/>
                        <a:latin typeface="Cambria Math" panose="02040503050406030204" pitchFamily="18" charset="0"/>
                      </a:rPr>
                      <m:t>≈</m:t>
                    </m:r>
                  </m:oMath>
                </a14:m>
                <a:r>
                  <a:rPr lang="en-US" sz="2400" b="0" i="0" u="none" strike="noStrike" dirty="0">
                    <a:solidFill>
                      <a:srgbClr val="000000"/>
                    </a:solidFill>
                    <a:effectLst/>
                  </a:rPr>
                  <a:t> 27 hours. </a:t>
                </a:r>
              </a:p>
              <a:p>
                <a:pPr algn="l" fontAlgn="base">
                  <a:buNone/>
                </a:pPr>
                <a:r>
                  <a:rPr lang="en-US" sz="2400" i="0" u="none" strike="noStrike" dirty="0">
                    <a:solidFill>
                      <a:srgbClr val="000000"/>
                    </a:solidFill>
                    <a:effectLst/>
                  </a:rPr>
                  <a:t>	If a validator is slashed, it must wait an extra </a:t>
                </a:r>
                <a14:m>
                  <m:oMath xmlns:m="http://schemas.openxmlformats.org/officeDocument/2006/math">
                    <m:r>
                      <a:rPr lang="en-US" sz="2400" b="0" i="1" u="none" strike="noStrike" smtClean="0">
                        <a:solidFill>
                          <a:srgbClr val="000000"/>
                        </a:solidFill>
                        <a:effectLst/>
                        <a:latin typeface="Cambria Math" panose="02040503050406030204" pitchFamily="18" charset="0"/>
                      </a:rPr>
                      <m:t>≈</m:t>
                    </m:r>
                  </m:oMath>
                </a14:m>
                <a:r>
                  <a:rPr lang="en-US" sz="2400" i="0" u="none" strike="noStrike" dirty="0">
                    <a:solidFill>
                      <a:srgbClr val="000000"/>
                    </a:solidFill>
                    <a:effectLst/>
                  </a:rPr>
                  <a:t> 36 days.</a:t>
                </a:r>
              </a:p>
              <a:p>
                <a:pPr algn="l" fontAlgn="base">
                  <a:buNone/>
                </a:pPr>
                <a:endParaRPr lang="en-US" sz="2400" i="0" u="none" strike="noStrike" dirty="0">
                  <a:solidFill>
                    <a:srgbClr val="000000"/>
                  </a:solidFill>
                  <a:effectLst/>
                </a:endParaRPr>
              </a:p>
              <a:p>
                <a:pPr algn="l" fontAlgn="base">
                  <a:buNone/>
                </a:pPr>
                <a:r>
                  <a:rPr lang="en-US" sz="2400" b="1" dirty="0">
                    <a:solidFill>
                      <a:srgbClr val="000000"/>
                    </a:solidFill>
                  </a:rPr>
                  <a:t>4</a:t>
                </a:r>
                <a:r>
                  <a:rPr lang="en-US" sz="2400" b="1" i="0" u="none" strike="noStrike" dirty="0">
                    <a:solidFill>
                      <a:srgbClr val="000000"/>
                    </a:solidFill>
                    <a:effectLst/>
                  </a:rPr>
                  <a:t>) </a:t>
                </a:r>
                <a:r>
                  <a:rPr lang="en-US" sz="2400" b="1" dirty="0">
                    <a:solidFill>
                      <a:srgbClr val="000000"/>
                    </a:solidFill>
                  </a:rPr>
                  <a:t>W</a:t>
                </a:r>
                <a:r>
                  <a:rPr lang="en-US" sz="2400" b="1" i="0" u="none" strike="noStrike" dirty="0">
                    <a:solidFill>
                      <a:srgbClr val="000000"/>
                    </a:solidFill>
                    <a:effectLst/>
                  </a:rPr>
                  <a:t>ithdrawal queue: </a:t>
                </a:r>
                <a:r>
                  <a:rPr lang="en-US" sz="2400" b="0" i="0" u="none" strike="noStrike" dirty="0">
                    <a:solidFill>
                      <a:srgbClr val="000000"/>
                    </a:solidFill>
                    <a:effectLst/>
                  </a:rPr>
                  <a:t>only 16 withdrawals per Ethereum block.</a:t>
                </a:r>
                <a:endParaRPr lang="en-US" sz="2400" dirty="0"/>
              </a:p>
            </p:txBody>
          </p:sp>
        </mc:Choice>
        <mc:Fallback xmlns="">
          <p:sp>
            <p:nvSpPr>
              <p:cNvPr id="3" name="Content Placeholder 2">
                <a:extLst>
                  <a:ext uri="{FF2B5EF4-FFF2-40B4-BE49-F238E27FC236}">
                    <a16:creationId xmlns:a16="http://schemas.microsoft.com/office/drawing/2014/main" id="{740D462B-DE72-2C28-657C-B48926DFC6A4}"/>
                  </a:ext>
                </a:extLst>
              </p:cNvPr>
              <p:cNvSpPr>
                <a:spLocks noGrp="1" noRot="1" noChangeAspect="1" noMove="1" noResize="1" noEditPoints="1" noAdjustHandles="1" noChangeArrowheads="1" noChangeShapeType="1" noTextEdit="1"/>
              </p:cNvSpPr>
              <p:nvPr>
                <p:ph idx="1"/>
              </p:nvPr>
            </p:nvSpPr>
            <p:spPr>
              <a:xfrm>
                <a:off x="838200" y="1825624"/>
                <a:ext cx="10515600" cy="4788535"/>
              </a:xfrm>
              <a:blipFill>
                <a:blip r:embed="rId2"/>
                <a:stretch>
                  <a:fillRect l="-965" t="-238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53B3CBE-18C0-49D5-477E-3440E3CA2512}"/>
              </a:ext>
            </a:extLst>
          </p:cNvPr>
          <p:cNvSpPr>
            <a:spLocks noGrp="1"/>
          </p:cNvSpPr>
          <p:nvPr>
            <p:ph type="sldNum" sz="quarter" idx="12"/>
          </p:nvPr>
        </p:nvSpPr>
        <p:spPr/>
        <p:txBody>
          <a:bodyPr/>
          <a:lstStyle/>
          <a:p>
            <a:fld id="{A4F036F8-234C-469B-B5E9-CD3E427F02B9}" type="slidenum">
              <a:rPr lang="en-US" smtClean="0"/>
              <a:t>5</a:t>
            </a:fld>
            <a:endParaRPr lang="en-US"/>
          </a:p>
        </p:txBody>
      </p:sp>
    </p:spTree>
    <p:extLst>
      <p:ext uri="{BB962C8B-B14F-4D97-AF65-F5344CB8AC3E}">
        <p14:creationId xmlns:p14="http://schemas.microsoft.com/office/powerpoint/2010/main" val="317020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945D5D-F8C3-4808-BE05-352E76C0F527}"/>
              </a:ext>
            </a:extLst>
          </p:cNvPr>
          <p:cNvSpPr>
            <a:spLocks noGrp="1"/>
          </p:cNvSpPr>
          <p:nvPr>
            <p:ph idx="1"/>
          </p:nvPr>
        </p:nvSpPr>
        <p:spPr>
          <a:xfrm>
            <a:off x="838199" y="1705644"/>
            <a:ext cx="10515600" cy="4351338"/>
          </a:xfrm>
        </p:spPr>
        <p:txBody>
          <a:bodyPr>
            <a:normAutofit/>
          </a:bodyPr>
          <a:lstStyle/>
          <a:p>
            <a:pPr marL="0" indent="0">
              <a:buNone/>
            </a:pPr>
            <a:r>
              <a:rPr lang="en-US" sz="2000" b="1" dirty="0"/>
              <a:t>Accountable safety: </a:t>
            </a:r>
            <a:r>
              <a:rPr lang="en-US" sz="2000" dirty="0"/>
              <a:t>If there is a safety violation, 1/3 adversarial validators can be </a:t>
            </a:r>
            <a:r>
              <a:rPr lang="en-US" sz="2000" i="1" dirty="0"/>
              <a:t>provably</a:t>
            </a:r>
            <a:r>
              <a:rPr lang="en-US" sz="2000" dirty="0"/>
              <a:t> identified as protocol violators.</a:t>
            </a:r>
          </a:p>
          <a:p>
            <a:pPr marL="0" indent="0" algn="ctr">
              <a:buNone/>
            </a:pPr>
            <a:r>
              <a:rPr lang="en-US" sz="2000" dirty="0" err="1"/>
              <a:t>PoS</a:t>
            </a:r>
            <a:r>
              <a:rPr lang="en-US" sz="2000" dirty="0"/>
              <a:t> chains allow withdrawal of stake! </a:t>
            </a:r>
          </a:p>
          <a:p>
            <a:pPr marL="0" indent="0">
              <a:buNone/>
            </a:pPr>
            <a:endParaRPr lang="en-US" sz="2000" dirty="0"/>
          </a:p>
          <a:p>
            <a:pPr marL="0" indent="0">
              <a:buNone/>
            </a:pPr>
            <a:r>
              <a:rPr lang="en-US" sz="2000" b="1" dirty="0" err="1">
                <a:solidFill>
                  <a:srgbClr val="0070C0"/>
                </a:solidFill>
              </a:rPr>
              <a:t>Slashable</a:t>
            </a:r>
            <a:r>
              <a:rPr lang="en-US" sz="2000" b="1" dirty="0">
                <a:solidFill>
                  <a:srgbClr val="0070C0"/>
                </a:solidFill>
              </a:rPr>
              <a:t> safety: </a:t>
            </a:r>
            <a:r>
              <a:rPr lang="en-US" sz="2000" dirty="0"/>
              <a:t>If there is a safety violation, 1/3 adversarial validators can be </a:t>
            </a:r>
            <a:r>
              <a:rPr lang="en-US" sz="2000" i="1" dirty="0"/>
              <a:t>provably</a:t>
            </a:r>
            <a:r>
              <a:rPr lang="en-US" sz="2000" dirty="0"/>
              <a:t> identified as protocol violators </a:t>
            </a:r>
            <a:r>
              <a:rPr lang="en-US" sz="2000" dirty="0">
                <a:solidFill>
                  <a:srgbClr val="FF0000"/>
                </a:solidFill>
              </a:rPr>
              <a:t>before they withdraw their stake</a:t>
            </a:r>
            <a:r>
              <a:rPr lang="en-US" sz="2000" dirty="0"/>
              <a:t> (i.e., </a:t>
            </a:r>
            <a:r>
              <a:rPr lang="en-US" sz="2000" dirty="0" err="1"/>
              <a:t>unbond</a:t>
            </a:r>
            <a:r>
              <a:rPr lang="en-US" sz="2000" dirty="0"/>
              <a:t>).</a:t>
            </a:r>
          </a:p>
        </p:txBody>
      </p:sp>
      <p:sp>
        <p:nvSpPr>
          <p:cNvPr id="10" name="Slide Number Placeholder 9">
            <a:extLst>
              <a:ext uri="{FF2B5EF4-FFF2-40B4-BE49-F238E27FC236}">
                <a16:creationId xmlns:a16="http://schemas.microsoft.com/office/drawing/2014/main" id="{C094F5FC-024C-46D1-ADFB-D16F3FB3A353}"/>
              </a:ext>
            </a:extLst>
          </p:cNvPr>
          <p:cNvSpPr>
            <a:spLocks noGrp="1"/>
          </p:cNvSpPr>
          <p:nvPr>
            <p:ph type="sldNum" sz="quarter" idx="12"/>
          </p:nvPr>
        </p:nvSpPr>
        <p:spPr/>
        <p:txBody>
          <a:bodyPr/>
          <a:lstStyle/>
          <a:p>
            <a:fld id="{A4F036F8-234C-469B-B5E9-CD3E427F02B9}" type="slidenum">
              <a:rPr lang="en-US" smtClean="0"/>
              <a:t>6</a:t>
            </a:fld>
            <a:endParaRPr lang="en-US"/>
          </a:p>
        </p:txBody>
      </p:sp>
      <p:sp>
        <p:nvSpPr>
          <p:cNvPr id="8" name="Title 1">
            <a:extLst>
              <a:ext uri="{FF2B5EF4-FFF2-40B4-BE49-F238E27FC236}">
                <a16:creationId xmlns:a16="http://schemas.microsoft.com/office/drawing/2014/main" id="{2B8F143E-25C2-E0E7-AA30-B39611B306E4}"/>
              </a:ext>
            </a:extLst>
          </p:cNvPr>
          <p:cNvSpPr>
            <a:spLocks noGrp="1"/>
          </p:cNvSpPr>
          <p:nvPr>
            <p:ph type="title"/>
          </p:nvPr>
        </p:nvSpPr>
        <p:spPr>
          <a:xfrm>
            <a:off x="838199" y="80714"/>
            <a:ext cx="11424089" cy="1325563"/>
          </a:xfrm>
        </p:spPr>
        <p:txBody>
          <a:bodyPr>
            <a:noAutofit/>
          </a:bodyPr>
          <a:lstStyle/>
          <a:p>
            <a:r>
              <a:rPr lang="en-US" sz="4800" b="1" dirty="0">
                <a:latin typeface="Calibri Light (Headings)"/>
              </a:rPr>
              <a:t>From Accountable to </a:t>
            </a:r>
            <a:r>
              <a:rPr lang="en-US" sz="4800" b="1" dirty="0" err="1">
                <a:latin typeface="Calibri Light (Headings)"/>
              </a:rPr>
              <a:t>Slashable</a:t>
            </a:r>
            <a:r>
              <a:rPr lang="en-US" sz="4800" b="1" dirty="0">
                <a:latin typeface="Calibri Light (Headings)"/>
              </a:rPr>
              <a:t> Safety</a:t>
            </a:r>
          </a:p>
        </p:txBody>
      </p:sp>
      <p:sp>
        <p:nvSpPr>
          <p:cNvPr id="6" name="TextBox 5">
            <a:extLst>
              <a:ext uri="{FF2B5EF4-FFF2-40B4-BE49-F238E27FC236}">
                <a16:creationId xmlns:a16="http://schemas.microsoft.com/office/drawing/2014/main" id="{C9064D66-026D-F9FB-263C-AE8A86AF14AB}"/>
              </a:ext>
            </a:extLst>
          </p:cNvPr>
          <p:cNvSpPr txBox="1"/>
          <p:nvPr/>
        </p:nvSpPr>
        <p:spPr>
          <a:xfrm>
            <a:off x="1066800" y="4695156"/>
            <a:ext cx="10058400" cy="914400"/>
          </a:xfrm>
          <a:prstGeom prst="rect">
            <a:avLst/>
          </a:prstGeom>
          <a:solidFill>
            <a:schemeClr val="accent5">
              <a:lumMod val="20000"/>
              <a:lumOff val="80000"/>
            </a:schemeClr>
          </a:solidFill>
          <a:ln>
            <a:solidFill>
              <a:schemeClr val="accent5">
                <a:lumMod val="75000"/>
              </a:schemeClr>
            </a:solidFill>
          </a:ln>
        </p:spPr>
        <p:txBody>
          <a:bodyPr wrap="square">
            <a:spAutoFit/>
          </a:bodyPr>
          <a:lstStyle/>
          <a:p>
            <a:pPr algn="ctr"/>
            <a:endParaRPr lang="en-US" sz="2000" dirty="0"/>
          </a:p>
        </p:txBody>
      </p:sp>
      <p:sp>
        <p:nvSpPr>
          <p:cNvPr id="4" name="TextBox 3">
            <a:extLst>
              <a:ext uri="{FF2B5EF4-FFF2-40B4-BE49-F238E27FC236}">
                <a16:creationId xmlns:a16="http://schemas.microsoft.com/office/drawing/2014/main" id="{9F1CFA68-4958-F65A-7568-4D9E3C17550B}"/>
              </a:ext>
            </a:extLst>
          </p:cNvPr>
          <p:cNvSpPr txBox="1"/>
          <p:nvPr/>
        </p:nvSpPr>
        <p:spPr>
          <a:xfrm>
            <a:off x="1066800" y="4798413"/>
            <a:ext cx="10058400" cy="707886"/>
          </a:xfrm>
          <a:prstGeom prst="rect">
            <a:avLst/>
          </a:prstGeom>
          <a:noFill/>
        </p:spPr>
        <p:txBody>
          <a:bodyPr wrap="square">
            <a:spAutoFit/>
          </a:bodyPr>
          <a:lstStyle/>
          <a:p>
            <a:pPr algn="ctr"/>
            <a:r>
              <a:rPr lang="en-US" sz="2000" b="1" dirty="0"/>
              <a:t>Theorem: </a:t>
            </a:r>
            <a:r>
              <a:rPr lang="en-US" sz="2000" dirty="0"/>
              <a:t>Without additional trust assumptions, </a:t>
            </a:r>
          </a:p>
          <a:p>
            <a:pPr algn="ctr"/>
            <a:r>
              <a:rPr lang="en-US" sz="2000" dirty="0"/>
              <a:t>no </a:t>
            </a:r>
            <a:r>
              <a:rPr lang="en-US" sz="2000" dirty="0" err="1"/>
              <a:t>PoS</a:t>
            </a:r>
            <a:r>
              <a:rPr lang="en-US" sz="2000" dirty="0"/>
              <a:t> protocol provides </a:t>
            </a:r>
            <a:r>
              <a:rPr lang="en-US" sz="2000" dirty="0" err="1"/>
              <a:t>slashable</a:t>
            </a:r>
            <a:r>
              <a:rPr lang="en-US" sz="2000" dirty="0"/>
              <a:t> safety with any resilience.</a:t>
            </a:r>
          </a:p>
        </p:txBody>
      </p:sp>
    </p:spTree>
    <p:extLst>
      <p:ext uri="{BB962C8B-B14F-4D97-AF65-F5344CB8AC3E}">
        <p14:creationId xmlns:p14="http://schemas.microsoft.com/office/powerpoint/2010/main" val="222258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C094F5FC-024C-46D1-ADFB-D16F3FB3A35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F036F8-234C-469B-B5E9-CD3E427F02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ctangle: Rounded Corners 33">
            <a:extLst>
              <a:ext uri="{FF2B5EF4-FFF2-40B4-BE49-F238E27FC236}">
                <a16:creationId xmlns:a16="http://schemas.microsoft.com/office/drawing/2014/main" id="{6981FEB3-0DDD-4513-B071-ACD504E9DF9D}"/>
              </a:ext>
            </a:extLst>
          </p:cNvPr>
          <p:cNvSpPr/>
          <p:nvPr/>
        </p:nvSpPr>
        <p:spPr>
          <a:xfrm>
            <a:off x="5254703" y="2513485"/>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35">
            <a:extLst>
              <a:ext uri="{FF2B5EF4-FFF2-40B4-BE49-F238E27FC236}">
                <a16:creationId xmlns:a16="http://schemas.microsoft.com/office/drawing/2014/main" id="{29E8F7D8-97F0-4C36-9B84-40CABBA857D3}"/>
              </a:ext>
            </a:extLst>
          </p:cNvPr>
          <p:cNvSpPr/>
          <p:nvPr/>
        </p:nvSpPr>
        <p:spPr>
          <a:xfrm>
            <a:off x="5949322" y="2514665"/>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Arrow Connector 7">
            <a:extLst>
              <a:ext uri="{FF2B5EF4-FFF2-40B4-BE49-F238E27FC236}">
                <a16:creationId xmlns:a16="http://schemas.microsoft.com/office/drawing/2014/main" id="{EA9944A1-48E7-4737-B936-693229B27DFC}"/>
              </a:ext>
            </a:extLst>
          </p:cNvPr>
          <p:cNvCxnSpPr>
            <a:cxnSpLocks/>
            <a:stCxn id="7" idx="1"/>
            <a:endCxn id="6" idx="3"/>
          </p:cNvCxnSpPr>
          <p:nvPr/>
        </p:nvCxnSpPr>
        <p:spPr>
          <a:xfrm flipH="1" flipV="1">
            <a:off x="5613216" y="2609273"/>
            <a:ext cx="336106" cy="118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37">
            <a:extLst>
              <a:ext uri="{FF2B5EF4-FFF2-40B4-BE49-F238E27FC236}">
                <a16:creationId xmlns:a16="http://schemas.microsoft.com/office/drawing/2014/main" id="{1026E885-6609-4D61-8A1C-F2F2F21035E8}"/>
              </a:ext>
            </a:extLst>
          </p:cNvPr>
          <p:cNvSpPr/>
          <p:nvPr/>
        </p:nvSpPr>
        <p:spPr>
          <a:xfrm>
            <a:off x="6673062" y="2514664"/>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F717947E-787B-4BDB-A8D1-326EEF16A22B}"/>
              </a:ext>
            </a:extLst>
          </p:cNvPr>
          <p:cNvCxnSpPr>
            <a:cxnSpLocks/>
            <a:stCxn id="11" idx="1"/>
          </p:cNvCxnSpPr>
          <p:nvPr/>
        </p:nvCxnSpPr>
        <p:spPr>
          <a:xfrm flipH="1">
            <a:off x="6314547" y="2610451"/>
            <a:ext cx="358513"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42">
            <a:extLst>
              <a:ext uri="{FF2B5EF4-FFF2-40B4-BE49-F238E27FC236}">
                <a16:creationId xmlns:a16="http://schemas.microsoft.com/office/drawing/2014/main" id="{C0DEACEA-5324-44B1-A2E0-6F633A1EF7C9}"/>
              </a:ext>
            </a:extLst>
          </p:cNvPr>
          <p:cNvSpPr/>
          <p:nvPr/>
        </p:nvSpPr>
        <p:spPr>
          <a:xfrm>
            <a:off x="7390089" y="2514664"/>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Arrow Connector 13">
            <a:extLst>
              <a:ext uri="{FF2B5EF4-FFF2-40B4-BE49-F238E27FC236}">
                <a16:creationId xmlns:a16="http://schemas.microsoft.com/office/drawing/2014/main" id="{9E989A89-4342-40A2-9E8C-69E745BC5640}"/>
              </a:ext>
            </a:extLst>
          </p:cNvPr>
          <p:cNvCxnSpPr>
            <a:cxnSpLocks/>
            <a:stCxn id="13" idx="1"/>
            <a:endCxn id="11" idx="3"/>
          </p:cNvCxnSpPr>
          <p:nvPr/>
        </p:nvCxnSpPr>
        <p:spPr>
          <a:xfrm flipH="1">
            <a:off x="7031575" y="2610451"/>
            <a:ext cx="358513"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Rounded Corners 53">
            <a:extLst>
              <a:ext uri="{FF2B5EF4-FFF2-40B4-BE49-F238E27FC236}">
                <a16:creationId xmlns:a16="http://schemas.microsoft.com/office/drawing/2014/main" id="{2A189B12-BBA0-4227-BDF2-1CA6B23D8B54}"/>
              </a:ext>
            </a:extLst>
          </p:cNvPr>
          <p:cNvSpPr/>
          <p:nvPr/>
        </p:nvSpPr>
        <p:spPr>
          <a:xfrm>
            <a:off x="5956693" y="3252215"/>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Arrow Connector 15">
            <a:extLst>
              <a:ext uri="{FF2B5EF4-FFF2-40B4-BE49-F238E27FC236}">
                <a16:creationId xmlns:a16="http://schemas.microsoft.com/office/drawing/2014/main" id="{4567453B-5F42-447B-B16E-0049C10793DA}"/>
              </a:ext>
            </a:extLst>
          </p:cNvPr>
          <p:cNvCxnSpPr>
            <a:cxnSpLocks/>
            <a:stCxn id="15" idx="1"/>
            <a:endCxn id="6" idx="3"/>
          </p:cNvCxnSpPr>
          <p:nvPr/>
        </p:nvCxnSpPr>
        <p:spPr>
          <a:xfrm flipH="1" flipV="1">
            <a:off x="5613216" y="2609273"/>
            <a:ext cx="343477" cy="73873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55">
            <a:extLst>
              <a:ext uri="{FF2B5EF4-FFF2-40B4-BE49-F238E27FC236}">
                <a16:creationId xmlns:a16="http://schemas.microsoft.com/office/drawing/2014/main" id="{8F98A37F-A44F-45C9-91F7-D87432DF69FA}"/>
              </a:ext>
            </a:extLst>
          </p:cNvPr>
          <p:cNvSpPr/>
          <p:nvPr/>
        </p:nvSpPr>
        <p:spPr>
          <a:xfrm>
            <a:off x="6680434" y="3252214"/>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Arrow Connector 17">
            <a:extLst>
              <a:ext uri="{FF2B5EF4-FFF2-40B4-BE49-F238E27FC236}">
                <a16:creationId xmlns:a16="http://schemas.microsoft.com/office/drawing/2014/main" id="{9A00E5F2-D37F-4D66-B6E9-15671BB14126}"/>
              </a:ext>
            </a:extLst>
          </p:cNvPr>
          <p:cNvCxnSpPr>
            <a:cxnSpLocks/>
            <a:stCxn id="17" idx="1"/>
          </p:cNvCxnSpPr>
          <p:nvPr/>
        </p:nvCxnSpPr>
        <p:spPr>
          <a:xfrm flipH="1">
            <a:off x="6321919" y="3348000"/>
            <a:ext cx="358513"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57">
            <a:extLst>
              <a:ext uri="{FF2B5EF4-FFF2-40B4-BE49-F238E27FC236}">
                <a16:creationId xmlns:a16="http://schemas.microsoft.com/office/drawing/2014/main" id="{73766D95-E7A9-4009-A2F3-0F18180BF551}"/>
              </a:ext>
            </a:extLst>
          </p:cNvPr>
          <p:cNvSpPr/>
          <p:nvPr/>
        </p:nvSpPr>
        <p:spPr>
          <a:xfrm>
            <a:off x="7397461" y="3252214"/>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Arrow Connector 19">
            <a:extLst>
              <a:ext uri="{FF2B5EF4-FFF2-40B4-BE49-F238E27FC236}">
                <a16:creationId xmlns:a16="http://schemas.microsoft.com/office/drawing/2014/main" id="{666998EA-5072-48EE-8766-D5EF8910DFAC}"/>
              </a:ext>
            </a:extLst>
          </p:cNvPr>
          <p:cNvCxnSpPr>
            <a:cxnSpLocks/>
            <a:stCxn id="19" idx="1"/>
            <a:endCxn id="17" idx="3"/>
          </p:cNvCxnSpPr>
          <p:nvPr/>
        </p:nvCxnSpPr>
        <p:spPr>
          <a:xfrm flipH="1">
            <a:off x="7038947" y="3348000"/>
            <a:ext cx="358513"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79">
            <a:extLst>
              <a:ext uri="{FF2B5EF4-FFF2-40B4-BE49-F238E27FC236}">
                <a16:creationId xmlns:a16="http://schemas.microsoft.com/office/drawing/2014/main" id="{0D1EAA54-2E6D-4BBE-BDDF-26B1FA797731}"/>
              </a:ext>
            </a:extLst>
          </p:cNvPr>
          <p:cNvSpPr/>
          <p:nvPr/>
        </p:nvSpPr>
        <p:spPr>
          <a:xfrm>
            <a:off x="4543763" y="2516736"/>
            <a:ext cx="358513" cy="191575"/>
          </a:xfrm>
          <a:prstGeom prst="roundRect">
            <a:avLst/>
          </a:prstGeom>
          <a:solidFill>
            <a:schemeClr val="accent5">
              <a:lumMod val="40000"/>
              <a:lumOff val="6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2" name="Straight Arrow Connector 21">
            <a:extLst>
              <a:ext uri="{FF2B5EF4-FFF2-40B4-BE49-F238E27FC236}">
                <a16:creationId xmlns:a16="http://schemas.microsoft.com/office/drawing/2014/main" id="{96965FD3-E6EB-4A40-8B90-EDA305B415CD}"/>
              </a:ext>
            </a:extLst>
          </p:cNvPr>
          <p:cNvCxnSpPr>
            <a:cxnSpLocks/>
          </p:cNvCxnSpPr>
          <p:nvPr/>
        </p:nvCxnSpPr>
        <p:spPr>
          <a:xfrm flipH="1">
            <a:off x="4902277" y="2607442"/>
            <a:ext cx="324921" cy="5081"/>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4D6203B-89C0-4E21-83A8-176A0A9C19BB}"/>
              </a:ext>
            </a:extLst>
          </p:cNvPr>
          <p:cNvSpPr txBox="1"/>
          <p:nvPr/>
        </p:nvSpPr>
        <p:spPr>
          <a:xfrm>
            <a:off x="3694951" y="2318063"/>
            <a:ext cx="65274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err="1">
                <a:ln>
                  <a:noFill/>
                </a:ln>
                <a:solidFill>
                  <a:srgbClr val="5B9BD5">
                    <a:lumMod val="75000"/>
                  </a:srgbClr>
                </a:solidFill>
                <a:effectLst/>
                <a:uLnTx/>
                <a:uFillTx/>
                <a:latin typeface="Calibri" panose="020F0502020204030204"/>
                <a:ea typeface="等线" panose="02010600030101010101" pitchFamily="2" charset="-122"/>
                <a:cs typeface="+mn-cs"/>
              </a:rPr>
              <a:t>PoS</a:t>
            </a:r>
            <a:endParaRPr kumimoji="0" lang="en-US" altLang="zh-CN" sz="1600" b="0" i="0" u="none" strike="noStrike" kern="1200" cap="none" spc="0" normalizeH="0" baseline="0" noProof="0" dirty="0">
              <a:ln>
                <a:noFill/>
              </a:ln>
              <a:solidFill>
                <a:srgbClr val="5B9BD5">
                  <a:lumMod val="75000"/>
                </a:srgbClr>
              </a:solidFill>
              <a:effectLst/>
              <a:uLnTx/>
              <a:uFillTx/>
              <a:latin typeface="Calibri"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Chain</a:t>
            </a:r>
            <a:endParaRPr kumimoji="0" lang="en-AU" sz="16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129F497F-D959-4414-AD01-3BDE1FB5BAB6}"/>
              </a:ext>
            </a:extLst>
          </p:cNvPr>
          <p:cNvSpPr txBox="1"/>
          <p:nvPr/>
        </p:nvSpPr>
        <p:spPr>
          <a:xfrm>
            <a:off x="4907882" y="1543792"/>
            <a:ext cx="13499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Withdrawal Request</a:t>
            </a:r>
          </a:p>
        </p:txBody>
      </p:sp>
      <p:cxnSp>
        <p:nvCxnSpPr>
          <p:cNvPr id="27" name="Straight Arrow Connector 26">
            <a:extLst>
              <a:ext uri="{FF2B5EF4-FFF2-40B4-BE49-F238E27FC236}">
                <a16:creationId xmlns:a16="http://schemas.microsoft.com/office/drawing/2014/main" id="{98613967-7EE0-411C-BDE4-634B115615FC}"/>
              </a:ext>
            </a:extLst>
          </p:cNvPr>
          <p:cNvCxnSpPr>
            <a:cxnSpLocks/>
            <a:endCxn id="7" idx="0"/>
          </p:cNvCxnSpPr>
          <p:nvPr/>
        </p:nvCxnSpPr>
        <p:spPr>
          <a:xfrm>
            <a:off x="5664496" y="2099655"/>
            <a:ext cx="464083" cy="415010"/>
          </a:xfrm>
          <a:prstGeom prst="straightConnector1">
            <a:avLst/>
          </a:prstGeom>
          <a:ln>
            <a:solidFill>
              <a:schemeClr val="accent5">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8" name="TextBox 27">
            <a:extLst>
              <a:ext uri="{FF2B5EF4-FFF2-40B4-BE49-F238E27FC236}">
                <a16:creationId xmlns:a16="http://schemas.microsoft.com/office/drawing/2014/main" id="{8107E753-461B-4470-8FE1-5F4DD1636C22}"/>
              </a:ext>
            </a:extLst>
          </p:cNvPr>
          <p:cNvSpPr txBox="1"/>
          <p:nvPr/>
        </p:nvSpPr>
        <p:spPr>
          <a:xfrm>
            <a:off x="6177337" y="1538584"/>
            <a:ext cx="13499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Withdrawal Granted</a:t>
            </a:r>
          </a:p>
        </p:txBody>
      </p:sp>
      <p:cxnSp>
        <p:nvCxnSpPr>
          <p:cNvPr id="29" name="Straight Arrow Connector 28">
            <a:extLst>
              <a:ext uri="{FF2B5EF4-FFF2-40B4-BE49-F238E27FC236}">
                <a16:creationId xmlns:a16="http://schemas.microsoft.com/office/drawing/2014/main" id="{360C06D8-0B9C-4666-90B6-3082D1504487}"/>
              </a:ext>
            </a:extLst>
          </p:cNvPr>
          <p:cNvCxnSpPr>
            <a:cxnSpLocks/>
            <a:stCxn id="28" idx="2"/>
            <a:endCxn id="11" idx="0"/>
          </p:cNvCxnSpPr>
          <p:nvPr/>
        </p:nvCxnSpPr>
        <p:spPr>
          <a:xfrm>
            <a:off x="6852319" y="2061804"/>
            <a:ext cx="0" cy="452860"/>
          </a:xfrm>
          <a:prstGeom prst="straightConnector1">
            <a:avLst/>
          </a:prstGeom>
          <a:ln>
            <a:solidFill>
              <a:schemeClr val="accent5">
                <a:lumMod val="75000"/>
              </a:schemeClr>
            </a:solidFill>
            <a:tailEnd type="triangle"/>
          </a:ln>
        </p:spPr>
        <p:style>
          <a:lnRef idx="1">
            <a:schemeClr val="accent6"/>
          </a:lnRef>
          <a:fillRef idx="0">
            <a:schemeClr val="accent6"/>
          </a:fillRef>
          <a:effectRef idx="0">
            <a:schemeClr val="accent6"/>
          </a:effectRef>
          <a:fontRef idx="minor">
            <a:schemeClr val="tx1"/>
          </a:fontRef>
        </p:style>
      </p:cxnSp>
      <p:pic>
        <p:nvPicPr>
          <p:cNvPr id="30" name="Graphic 29" descr="Coins outline">
            <a:extLst>
              <a:ext uri="{FF2B5EF4-FFF2-40B4-BE49-F238E27FC236}">
                <a16:creationId xmlns:a16="http://schemas.microsoft.com/office/drawing/2014/main" id="{128F9B05-84F0-426A-9BD3-8FE1786F3A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86754" y="2012141"/>
            <a:ext cx="685800" cy="685800"/>
          </a:xfrm>
          <a:prstGeom prst="rect">
            <a:avLst/>
          </a:prstGeom>
        </p:spPr>
      </p:pic>
      <p:sp>
        <p:nvSpPr>
          <p:cNvPr id="31" name="Rectangle 30">
            <a:extLst>
              <a:ext uri="{FF2B5EF4-FFF2-40B4-BE49-F238E27FC236}">
                <a16:creationId xmlns:a16="http://schemas.microsoft.com/office/drawing/2014/main" id="{E9F5B770-8D18-495C-AD9F-319560903E19}"/>
              </a:ext>
            </a:extLst>
          </p:cNvPr>
          <p:cNvSpPr/>
          <p:nvPr/>
        </p:nvSpPr>
        <p:spPr>
          <a:xfrm>
            <a:off x="1660845" y="1679919"/>
            <a:ext cx="1735931" cy="1073244"/>
          </a:xfrm>
          <a:prstGeom prst="rect">
            <a:avLst/>
          </a:prstGeom>
          <a:noFill/>
          <a:ln w="38100">
            <a:solidFill>
              <a:schemeClr val="accent5">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F06FBC7E-A840-4831-87BC-DEA056211D0F}"/>
              </a:ext>
            </a:extLst>
          </p:cNvPr>
          <p:cNvSpPr txBox="1"/>
          <p:nvPr/>
        </p:nvSpPr>
        <p:spPr>
          <a:xfrm>
            <a:off x="2086108" y="1679919"/>
            <a:ext cx="90683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Pool</a:t>
            </a:r>
          </a:p>
        </p:txBody>
      </p:sp>
      <p:pic>
        <p:nvPicPr>
          <p:cNvPr id="33" name="Graphic 32" descr="Coins outline">
            <a:extLst>
              <a:ext uri="{FF2B5EF4-FFF2-40B4-BE49-F238E27FC236}">
                <a16:creationId xmlns:a16="http://schemas.microsoft.com/office/drawing/2014/main" id="{6A5997EC-6861-4967-8F70-769A7666952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29692" y="1915387"/>
            <a:ext cx="394723" cy="394723"/>
          </a:xfrm>
          <a:prstGeom prst="rect">
            <a:avLst/>
          </a:prstGeom>
        </p:spPr>
      </p:pic>
      <p:pic>
        <p:nvPicPr>
          <p:cNvPr id="34" name="Graphic 33" descr="Coins outline">
            <a:extLst>
              <a:ext uri="{FF2B5EF4-FFF2-40B4-BE49-F238E27FC236}">
                <a16:creationId xmlns:a16="http://schemas.microsoft.com/office/drawing/2014/main" id="{5048159D-41D1-40FF-BBE1-DAD36A3014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24521" y="2262209"/>
            <a:ext cx="394723" cy="394723"/>
          </a:xfrm>
          <a:prstGeom prst="rect">
            <a:avLst/>
          </a:prstGeom>
        </p:spPr>
      </p:pic>
      <p:pic>
        <p:nvPicPr>
          <p:cNvPr id="35" name="Graphic 34" descr="Coins outline">
            <a:extLst>
              <a:ext uri="{FF2B5EF4-FFF2-40B4-BE49-F238E27FC236}">
                <a16:creationId xmlns:a16="http://schemas.microsoft.com/office/drawing/2014/main" id="{C2D8812B-10AA-4CCA-B0C9-7EE2C77284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01409" y="1869100"/>
            <a:ext cx="394723" cy="394723"/>
          </a:xfrm>
          <a:prstGeom prst="rect">
            <a:avLst/>
          </a:prstGeom>
        </p:spPr>
      </p:pic>
      <p:pic>
        <p:nvPicPr>
          <p:cNvPr id="36" name="Graphic 35" descr="Coins outline">
            <a:extLst>
              <a:ext uri="{FF2B5EF4-FFF2-40B4-BE49-F238E27FC236}">
                <a16:creationId xmlns:a16="http://schemas.microsoft.com/office/drawing/2014/main" id="{2B4BF8E9-40AF-4FC3-A092-2716002777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01409" y="2255642"/>
            <a:ext cx="394723" cy="394723"/>
          </a:xfrm>
          <a:prstGeom prst="rect">
            <a:avLst/>
          </a:prstGeom>
        </p:spPr>
      </p:pic>
      <p:sp>
        <p:nvSpPr>
          <p:cNvPr id="37" name="Rectangle 36">
            <a:extLst>
              <a:ext uri="{FF2B5EF4-FFF2-40B4-BE49-F238E27FC236}">
                <a16:creationId xmlns:a16="http://schemas.microsoft.com/office/drawing/2014/main" id="{3955E556-181C-49AB-9E6B-BA1D79807FE4}"/>
              </a:ext>
            </a:extLst>
          </p:cNvPr>
          <p:cNvSpPr/>
          <p:nvPr/>
        </p:nvSpPr>
        <p:spPr>
          <a:xfrm>
            <a:off x="1653006" y="3005730"/>
            <a:ext cx="1735931" cy="1073244"/>
          </a:xfrm>
          <a:prstGeom prst="rect">
            <a:avLst/>
          </a:prstGeom>
          <a:noFill/>
          <a:ln w="38100">
            <a:solidFill>
              <a:schemeClr val="accent5">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7E389E10-EE99-48B3-A4A5-C2FCC577960A}"/>
              </a:ext>
            </a:extLst>
          </p:cNvPr>
          <p:cNvSpPr txBox="1"/>
          <p:nvPr/>
        </p:nvSpPr>
        <p:spPr>
          <a:xfrm>
            <a:off x="2078269" y="3005730"/>
            <a:ext cx="90683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Pool</a:t>
            </a:r>
          </a:p>
        </p:txBody>
      </p:sp>
      <p:pic>
        <p:nvPicPr>
          <p:cNvPr id="39" name="Graphic 38" descr="Coins outline">
            <a:extLst>
              <a:ext uri="{FF2B5EF4-FFF2-40B4-BE49-F238E27FC236}">
                <a16:creationId xmlns:a16="http://schemas.microsoft.com/office/drawing/2014/main" id="{CDF382F7-9FD2-40EF-909E-486F5D6FCD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21853" y="3241198"/>
            <a:ext cx="394723" cy="394723"/>
          </a:xfrm>
          <a:prstGeom prst="rect">
            <a:avLst/>
          </a:prstGeom>
        </p:spPr>
      </p:pic>
      <p:pic>
        <p:nvPicPr>
          <p:cNvPr id="40" name="Graphic 39" descr="Coins outline">
            <a:extLst>
              <a:ext uri="{FF2B5EF4-FFF2-40B4-BE49-F238E27FC236}">
                <a16:creationId xmlns:a16="http://schemas.microsoft.com/office/drawing/2014/main" id="{17BD1D93-9782-4EEC-86CA-8D85E8F220C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16682" y="3588020"/>
            <a:ext cx="394723" cy="394723"/>
          </a:xfrm>
          <a:prstGeom prst="rect">
            <a:avLst/>
          </a:prstGeom>
        </p:spPr>
      </p:pic>
      <p:pic>
        <p:nvPicPr>
          <p:cNvPr id="41" name="Graphic 40" descr="Coins outline">
            <a:extLst>
              <a:ext uri="{FF2B5EF4-FFF2-40B4-BE49-F238E27FC236}">
                <a16:creationId xmlns:a16="http://schemas.microsoft.com/office/drawing/2014/main" id="{2C8A3919-E2F2-4279-BE12-145394BC58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93570" y="3194911"/>
            <a:ext cx="394723" cy="394723"/>
          </a:xfrm>
          <a:prstGeom prst="rect">
            <a:avLst/>
          </a:prstGeom>
        </p:spPr>
      </p:pic>
      <p:pic>
        <p:nvPicPr>
          <p:cNvPr id="42" name="Graphic 41" descr="Coins outline">
            <a:extLst>
              <a:ext uri="{FF2B5EF4-FFF2-40B4-BE49-F238E27FC236}">
                <a16:creationId xmlns:a16="http://schemas.microsoft.com/office/drawing/2014/main" id="{9D002C4D-B963-45B2-9975-A9912C5F668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93570" y="3581453"/>
            <a:ext cx="394723" cy="394723"/>
          </a:xfrm>
          <a:prstGeom prst="rect">
            <a:avLst/>
          </a:prstGeom>
        </p:spPr>
      </p:pic>
      <p:sp>
        <p:nvSpPr>
          <p:cNvPr id="43" name="TextBox 42">
            <a:extLst>
              <a:ext uri="{FF2B5EF4-FFF2-40B4-BE49-F238E27FC236}">
                <a16:creationId xmlns:a16="http://schemas.microsoft.com/office/drawing/2014/main" id="{2BAFDE91-BAF2-4A50-BE66-457DC51C2D68}"/>
              </a:ext>
            </a:extLst>
          </p:cNvPr>
          <p:cNvSpPr txBox="1"/>
          <p:nvPr/>
        </p:nvSpPr>
        <p:spPr>
          <a:xfrm>
            <a:off x="6184707" y="3872859"/>
            <a:ext cx="13499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Withdrawal Granted</a:t>
            </a:r>
          </a:p>
        </p:txBody>
      </p:sp>
      <p:cxnSp>
        <p:nvCxnSpPr>
          <p:cNvPr id="44" name="Straight Arrow Connector 43">
            <a:extLst>
              <a:ext uri="{FF2B5EF4-FFF2-40B4-BE49-F238E27FC236}">
                <a16:creationId xmlns:a16="http://schemas.microsoft.com/office/drawing/2014/main" id="{3D02BFB8-6614-4BA8-84EE-4D77A96E3E50}"/>
              </a:ext>
            </a:extLst>
          </p:cNvPr>
          <p:cNvCxnSpPr>
            <a:cxnSpLocks/>
            <a:stCxn id="43" idx="0"/>
            <a:endCxn id="17" idx="2"/>
          </p:cNvCxnSpPr>
          <p:nvPr/>
        </p:nvCxnSpPr>
        <p:spPr>
          <a:xfrm flipV="1">
            <a:off x="6859689" y="3443789"/>
            <a:ext cx="2" cy="42907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45" name="Oval 44">
            <a:extLst>
              <a:ext uri="{FF2B5EF4-FFF2-40B4-BE49-F238E27FC236}">
                <a16:creationId xmlns:a16="http://schemas.microsoft.com/office/drawing/2014/main" id="{1848597A-C128-4CA4-B43C-3356F0C9B9EA}"/>
              </a:ext>
            </a:extLst>
          </p:cNvPr>
          <p:cNvSpPr/>
          <p:nvPr/>
        </p:nvSpPr>
        <p:spPr>
          <a:xfrm>
            <a:off x="5612642" y="1990209"/>
            <a:ext cx="1010431" cy="20482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6" name="Straight Arrow Connector 45">
            <a:extLst>
              <a:ext uri="{FF2B5EF4-FFF2-40B4-BE49-F238E27FC236}">
                <a16:creationId xmlns:a16="http://schemas.microsoft.com/office/drawing/2014/main" id="{BCB71047-E782-4B32-BACB-BAFB34FF91CF}"/>
              </a:ext>
            </a:extLst>
          </p:cNvPr>
          <p:cNvCxnSpPr>
            <a:cxnSpLocks/>
            <a:stCxn id="45" idx="4"/>
            <a:endCxn id="47" idx="0"/>
          </p:cNvCxnSpPr>
          <p:nvPr/>
        </p:nvCxnSpPr>
        <p:spPr>
          <a:xfrm flipH="1">
            <a:off x="6096000" y="4038502"/>
            <a:ext cx="21858" cy="407042"/>
          </a:xfrm>
          <a:prstGeom prst="straightConnector1">
            <a:avLst/>
          </a:prstGeom>
          <a:ln>
            <a:solidFill>
              <a:schemeClr val="accent5">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47" name="TextBox 46">
            <a:extLst>
              <a:ext uri="{FF2B5EF4-FFF2-40B4-BE49-F238E27FC236}">
                <a16:creationId xmlns:a16="http://schemas.microsoft.com/office/drawing/2014/main" id="{EF13D417-E9C2-4274-8BA5-ED8ABC62C3DD}"/>
              </a:ext>
            </a:extLst>
          </p:cNvPr>
          <p:cNvSpPr txBox="1"/>
          <p:nvPr/>
        </p:nvSpPr>
        <p:spPr>
          <a:xfrm>
            <a:off x="5421018" y="4445544"/>
            <a:ext cx="13499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Double signatures</a:t>
            </a:r>
          </a:p>
        </p:txBody>
      </p:sp>
      <p:sp>
        <p:nvSpPr>
          <p:cNvPr id="48" name="Oval 47">
            <a:extLst>
              <a:ext uri="{FF2B5EF4-FFF2-40B4-BE49-F238E27FC236}">
                <a16:creationId xmlns:a16="http://schemas.microsoft.com/office/drawing/2014/main" id="{0FBE2EAB-0978-4963-B8E7-ED578BAC2E60}"/>
              </a:ext>
            </a:extLst>
          </p:cNvPr>
          <p:cNvSpPr/>
          <p:nvPr/>
        </p:nvSpPr>
        <p:spPr>
          <a:xfrm>
            <a:off x="2008843" y="1846185"/>
            <a:ext cx="1010431" cy="22327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9" name="Straight Arrow Connector 48">
            <a:extLst>
              <a:ext uri="{FF2B5EF4-FFF2-40B4-BE49-F238E27FC236}">
                <a16:creationId xmlns:a16="http://schemas.microsoft.com/office/drawing/2014/main" id="{2C7CD937-DEAE-4E66-A0C9-27991CBEEE7D}"/>
              </a:ext>
            </a:extLst>
          </p:cNvPr>
          <p:cNvCxnSpPr>
            <a:cxnSpLocks/>
            <a:stCxn id="48" idx="4"/>
            <a:endCxn id="50" idx="0"/>
          </p:cNvCxnSpPr>
          <p:nvPr/>
        </p:nvCxnSpPr>
        <p:spPr>
          <a:xfrm flipH="1">
            <a:off x="2509943" y="4078974"/>
            <a:ext cx="4116" cy="504935"/>
          </a:xfrm>
          <a:prstGeom prst="straightConnector1">
            <a:avLst/>
          </a:prstGeom>
          <a:ln>
            <a:solidFill>
              <a:schemeClr val="accent5">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50" name="TextBox 49">
            <a:extLst>
              <a:ext uri="{FF2B5EF4-FFF2-40B4-BE49-F238E27FC236}">
                <a16:creationId xmlns:a16="http://schemas.microsoft.com/office/drawing/2014/main" id="{74BAB50A-B09E-4C48-B33F-C11A6611658D}"/>
              </a:ext>
            </a:extLst>
          </p:cNvPr>
          <p:cNvSpPr txBox="1"/>
          <p:nvPr/>
        </p:nvSpPr>
        <p:spPr>
          <a:xfrm>
            <a:off x="1834961" y="4583909"/>
            <a:ext cx="134996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Cannot slash!</a:t>
            </a:r>
          </a:p>
        </p:txBody>
      </p:sp>
      <p:pic>
        <p:nvPicPr>
          <p:cNvPr id="52" name="Graphic 51" descr="Group of men with solid fill">
            <a:extLst>
              <a:ext uri="{FF2B5EF4-FFF2-40B4-BE49-F238E27FC236}">
                <a16:creationId xmlns:a16="http://schemas.microsoft.com/office/drawing/2014/main" id="{67E1FEE4-AAA7-4394-B7B0-50A94F5C455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57452" y="2130521"/>
            <a:ext cx="358513" cy="358513"/>
          </a:xfrm>
          <a:prstGeom prst="rect">
            <a:avLst/>
          </a:prstGeom>
        </p:spPr>
      </p:pic>
      <p:sp>
        <p:nvSpPr>
          <p:cNvPr id="53" name="TextBox 52">
            <a:extLst>
              <a:ext uri="{FF2B5EF4-FFF2-40B4-BE49-F238E27FC236}">
                <a16:creationId xmlns:a16="http://schemas.microsoft.com/office/drawing/2014/main" id="{25EDA90C-4CFC-48F8-B6F9-2C8B263B86B5}"/>
              </a:ext>
            </a:extLst>
          </p:cNvPr>
          <p:cNvSpPr txBox="1"/>
          <p:nvPr/>
        </p:nvSpPr>
        <p:spPr>
          <a:xfrm>
            <a:off x="4768118" y="3856898"/>
            <a:ext cx="13499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Withdrawal Request</a:t>
            </a:r>
          </a:p>
        </p:txBody>
      </p:sp>
      <p:cxnSp>
        <p:nvCxnSpPr>
          <p:cNvPr id="54" name="Straight Arrow Connector 53">
            <a:extLst>
              <a:ext uri="{FF2B5EF4-FFF2-40B4-BE49-F238E27FC236}">
                <a16:creationId xmlns:a16="http://schemas.microsoft.com/office/drawing/2014/main" id="{71C3B493-30E0-43C8-89A8-65CAB2B9C9EC}"/>
              </a:ext>
            </a:extLst>
          </p:cNvPr>
          <p:cNvCxnSpPr>
            <a:cxnSpLocks/>
            <a:endCxn id="15" idx="2"/>
          </p:cNvCxnSpPr>
          <p:nvPr/>
        </p:nvCxnSpPr>
        <p:spPr>
          <a:xfrm flipV="1">
            <a:off x="5448225" y="3443790"/>
            <a:ext cx="687725" cy="402693"/>
          </a:xfrm>
          <a:prstGeom prst="straightConnector1">
            <a:avLst/>
          </a:prstGeom>
          <a:ln>
            <a:solidFill>
              <a:schemeClr val="accent5">
                <a:lumMod val="75000"/>
              </a:schemeClr>
            </a:solidFill>
            <a:tailEnd type="triangle"/>
          </a:ln>
        </p:spPr>
        <p:style>
          <a:lnRef idx="1">
            <a:schemeClr val="accent6"/>
          </a:lnRef>
          <a:fillRef idx="0">
            <a:schemeClr val="accent6"/>
          </a:fillRef>
          <a:effectRef idx="0">
            <a:schemeClr val="accent6"/>
          </a:effectRef>
          <a:fontRef idx="minor">
            <a:schemeClr val="tx1"/>
          </a:fontRef>
        </p:style>
      </p:cxnSp>
      <p:pic>
        <p:nvPicPr>
          <p:cNvPr id="55" name="Graphic 54" descr="Group of men with solid fill">
            <a:extLst>
              <a:ext uri="{FF2B5EF4-FFF2-40B4-BE49-F238E27FC236}">
                <a16:creationId xmlns:a16="http://schemas.microsoft.com/office/drawing/2014/main" id="{FE1AD789-7568-478C-9217-45D21E2A5C6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65238" y="2130521"/>
            <a:ext cx="358513" cy="358513"/>
          </a:xfrm>
          <a:prstGeom prst="rect">
            <a:avLst/>
          </a:prstGeom>
        </p:spPr>
      </p:pic>
      <p:pic>
        <p:nvPicPr>
          <p:cNvPr id="56" name="Graphic 55" descr="Group of men with solid fill">
            <a:extLst>
              <a:ext uri="{FF2B5EF4-FFF2-40B4-BE49-F238E27FC236}">
                <a16:creationId xmlns:a16="http://schemas.microsoft.com/office/drawing/2014/main" id="{A49A9D67-665A-485A-8ADB-AA75D81A66A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57516" y="2099670"/>
            <a:ext cx="358513" cy="358513"/>
          </a:xfrm>
          <a:prstGeom prst="rect">
            <a:avLst/>
          </a:prstGeom>
        </p:spPr>
      </p:pic>
      <p:pic>
        <p:nvPicPr>
          <p:cNvPr id="57" name="Graphic 56" descr="Group of men with solid fill">
            <a:extLst>
              <a:ext uri="{FF2B5EF4-FFF2-40B4-BE49-F238E27FC236}">
                <a16:creationId xmlns:a16="http://schemas.microsoft.com/office/drawing/2014/main" id="{9CF40BC3-01A9-4739-8B7B-639B3147FBC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78159" y="2089410"/>
            <a:ext cx="358513" cy="358513"/>
          </a:xfrm>
          <a:prstGeom prst="rect">
            <a:avLst/>
          </a:prstGeom>
        </p:spPr>
      </p:pic>
      <p:pic>
        <p:nvPicPr>
          <p:cNvPr id="58" name="Graphic 57" descr="Group of men with solid fill">
            <a:extLst>
              <a:ext uri="{FF2B5EF4-FFF2-40B4-BE49-F238E27FC236}">
                <a16:creationId xmlns:a16="http://schemas.microsoft.com/office/drawing/2014/main" id="{69A31CA3-7974-46B2-A2F6-6AB8EF809D3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97461" y="2089410"/>
            <a:ext cx="358513" cy="358513"/>
          </a:xfrm>
          <a:prstGeom prst="rect">
            <a:avLst/>
          </a:prstGeom>
        </p:spPr>
      </p:pic>
      <p:pic>
        <p:nvPicPr>
          <p:cNvPr id="59" name="Graphic 58" descr="Group of men with solid fill">
            <a:extLst>
              <a:ext uri="{FF2B5EF4-FFF2-40B4-BE49-F238E27FC236}">
                <a16:creationId xmlns:a16="http://schemas.microsoft.com/office/drawing/2014/main" id="{80027A85-5682-4BA4-BD63-D363AB68869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42685" y="3551452"/>
            <a:ext cx="358513" cy="358513"/>
          </a:xfrm>
          <a:prstGeom prst="rect">
            <a:avLst/>
          </a:prstGeom>
        </p:spPr>
      </p:pic>
      <p:pic>
        <p:nvPicPr>
          <p:cNvPr id="60" name="Graphic 59" descr="Group of men with solid fill">
            <a:extLst>
              <a:ext uri="{FF2B5EF4-FFF2-40B4-BE49-F238E27FC236}">
                <a16:creationId xmlns:a16="http://schemas.microsoft.com/office/drawing/2014/main" id="{340B09FE-1770-4838-B4F5-63B7CDCEA4C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700184" y="3531140"/>
            <a:ext cx="358513" cy="358513"/>
          </a:xfrm>
          <a:prstGeom prst="rect">
            <a:avLst/>
          </a:prstGeom>
        </p:spPr>
      </p:pic>
      <p:pic>
        <p:nvPicPr>
          <p:cNvPr id="61" name="Graphic 60" descr="Group of men with solid fill">
            <a:extLst>
              <a:ext uri="{FF2B5EF4-FFF2-40B4-BE49-F238E27FC236}">
                <a16:creationId xmlns:a16="http://schemas.microsoft.com/office/drawing/2014/main" id="{33FBB72A-EB86-47D4-A65F-D64CD134DDD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397459" y="3519716"/>
            <a:ext cx="358513" cy="358513"/>
          </a:xfrm>
          <a:prstGeom prst="rect">
            <a:avLst/>
          </a:prstGeom>
        </p:spPr>
      </p:pic>
      <p:sp>
        <p:nvSpPr>
          <p:cNvPr id="9" name="Title 1">
            <a:extLst>
              <a:ext uri="{FF2B5EF4-FFF2-40B4-BE49-F238E27FC236}">
                <a16:creationId xmlns:a16="http://schemas.microsoft.com/office/drawing/2014/main" id="{F6791191-C588-F786-F565-34EAF765D5FD}"/>
              </a:ext>
            </a:extLst>
          </p:cNvPr>
          <p:cNvSpPr>
            <a:spLocks noGrp="1"/>
          </p:cNvSpPr>
          <p:nvPr>
            <p:ph type="title"/>
          </p:nvPr>
        </p:nvSpPr>
        <p:spPr>
          <a:xfrm>
            <a:off x="838199" y="80714"/>
            <a:ext cx="11424089" cy="1325563"/>
          </a:xfrm>
        </p:spPr>
        <p:txBody>
          <a:bodyPr>
            <a:noAutofit/>
          </a:bodyPr>
          <a:lstStyle/>
          <a:p>
            <a:r>
              <a:rPr lang="en-US" sz="4800" b="1" dirty="0">
                <a:latin typeface="Calibri Light (Headings)"/>
              </a:rPr>
              <a:t>Long Range Attacks</a:t>
            </a:r>
          </a:p>
        </p:txBody>
      </p:sp>
      <p:sp>
        <p:nvSpPr>
          <p:cNvPr id="64" name="TextBox 63">
            <a:extLst>
              <a:ext uri="{FF2B5EF4-FFF2-40B4-BE49-F238E27FC236}">
                <a16:creationId xmlns:a16="http://schemas.microsoft.com/office/drawing/2014/main" id="{C82BA53D-1887-8F98-AB27-E2E6A6FBF778}"/>
              </a:ext>
            </a:extLst>
          </p:cNvPr>
          <p:cNvSpPr txBox="1"/>
          <p:nvPr/>
        </p:nvSpPr>
        <p:spPr>
          <a:xfrm>
            <a:off x="4602860" y="1772252"/>
            <a:ext cx="299972" cy="369332"/>
          </a:xfrm>
          <a:prstGeom prst="rect">
            <a:avLst/>
          </a:prstGeom>
          <a:noFill/>
        </p:spPr>
        <p:txBody>
          <a:bodyPr wrap="square" rtlCol="0">
            <a:spAutoFit/>
          </a:bodyPr>
          <a:lstStyle/>
          <a:p>
            <a:r>
              <a:rPr lang="en-US" dirty="0"/>
              <a:t>P</a:t>
            </a:r>
          </a:p>
        </p:txBody>
      </p:sp>
      <p:sp>
        <p:nvSpPr>
          <p:cNvPr id="65" name="TextBox 64">
            <a:extLst>
              <a:ext uri="{FF2B5EF4-FFF2-40B4-BE49-F238E27FC236}">
                <a16:creationId xmlns:a16="http://schemas.microsoft.com/office/drawing/2014/main" id="{DFE7F00A-EEB6-1EAA-5DD8-83E49AE762F9}"/>
              </a:ext>
            </a:extLst>
          </p:cNvPr>
          <p:cNvSpPr txBox="1"/>
          <p:nvPr/>
        </p:nvSpPr>
        <p:spPr>
          <a:xfrm>
            <a:off x="7037844" y="2099655"/>
            <a:ext cx="299972" cy="369332"/>
          </a:xfrm>
          <a:prstGeom prst="rect">
            <a:avLst/>
          </a:prstGeom>
          <a:noFill/>
        </p:spPr>
        <p:txBody>
          <a:bodyPr wrap="square" rtlCol="0">
            <a:spAutoFit/>
          </a:bodyPr>
          <a:lstStyle/>
          <a:p>
            <a:r>
              <a:rPr lang="en-US" dirty="0"/>
              <a:t>Q</a:t>
            </a:r>
          </a:p>
        </p:txBody>
      </p:sp>
      <p:sp>
        <p:nvSpPr>
          <p:cNvPr id="66" name="TextBox 65">
            <a:extLst>
              <a:ext uri="{FF2B5EF4-FFF2-40B4-BE49-F238E27FC236}">
                <a16:creationId xmlns:a16="http://schemas.microsoft.com/office/drawing/2014/main" id="{F58F0D5E-AE93-8A39-DA2E-9759B82C2DFD}"/>
              </a:ext>
            </a:extLst>
          </p:cNvPr>
          <p:cNvSpPr txBox="1"/>
          <p:nvPr/>
        </p:nvSpPr>
        <p:spPr>
          <a:xfrm>
            <a:off x="7027825" y="3527316"/>
            <a:ext cx="407896" cy="369332"/>
          </a:xfrm>
          <a:prstGeom prst="rect">
            <a:avLst/>
          </a:prstGeom>
          <a:noFill/>
        </p:spPr>
        <p:txBody>
          <a:bodyPr wrap="square" rtlCol="0">
            <a:spAutoFit/>
          </a:bodyPr>
          <a:lstStyle/>
          <a:p>
            <a:r>
              <a:rPr lang="en-US" dirty="0"/>
              <a:t>Q’</a:t>
            </a:r>
          </a:p>
        </p:txBody>
      </p:sp>
      <p:pic>
        <p:nvPicPr>
          <p:cNvPr id="67" name="Graphic 66" descr="Coins outline">
            <a:extLst>
              <a:ext uri="{FF2B5EF4-FFF2-40B4-BE49-F238E27FC236}">
                <a16:creationId xmlns:a16="http://schemas.microsoft.com/office/drawing/2014/main" id="{1CE1321D-C38C-993A-6291-70131BF195B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167043" y="3281008"/>
            <a:ext cx="685800" cy="685800"/>
          </a:xfrm>
          <a:prstGeom prst="rect">
            <a:avLst/>
          </a:prstGeom>
        </p:spPr>
      </p:pic>
      <p:sp>
        <p:nvSpPr>
          <p:cNvPr id="69" name="TextBox 68">
            <a:extLst>
              <a:ext uri="{FF2B5EF4-FFF2-40B4-BE49-F238E27FC236}">
                <a16:creationId xmlns:a16="http://schemas.microsoft.com/office/drawing/2014/main" id="{B47E5DCC-BB68-DB2B-8AC2-EF4FE7B6F4DE}"/>
              </a:ext>
            </a:extLst>
          </p:cNvPr>
          <p:cNvSpPr txBox="1"/>
          <p:nvPr/>
        </p:nvSpPr>
        <p:spPr>
          <a:xfrm>
            <a:off x="473528" y="4950479"/>
            <a:ext cx="11244943" cy="646331"/>
          </a:xfrm>
          <a:prstGeom prst="rect">
            <a:avLst/>
          </a:prstGeom>
          <a:noFill/>
        </p:spPr>
        <p:txBody>
          <a:bodyPr wrap="square" rtlCol="0">
            <a:spAutoFit/>
          </a:bodyPr>
          <a:lstStyle/>
          <a:p>
            <a:pPr algn="ctr"/>
            <a:r>
              <a:rPr lang="en-US" dirty="0">
                <a:solidFill>
                  <a:srgbClr val="FF0000"/>
                </a:solidFill>
              </a:rPr>
              <a:t>Safety violation</a:t>
            </a:r>
            <a:r>
              <a:rPr lang="en-US" dirty="0"/>
              <a:t>: Alice and Bob must identify a validator in Q’</a:t>
            </a:r>
          </a:p>
          <a:p>
            <a:pPr algn="ctr"/>
            <a:r>
              <a:rPr lang="en-US" dirty="0"/>
              <a:t>But, how would they know that the chain built by Q’ appeared late?</a:t>
            </a:r>
          </a:p>
        </p:txBody>
      </p:sp>
      <p:pic>
        <p:nvPicPr>
          <p:cNvPr id="71" name="Graphic 70" descr="Coins outline">
            <a:extLst>
              <a:ext uri="{FF2B5EF4-FFF2-40B4-BE49-F238E27FC236}">
                <a16:creationId xmlns:a16="http://schemas.microsoft.com/office/drawing/2014/main" id="{395DF3C4-C3AB-A80C-FDA7-8579E57B4CF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186422" y="2012407"/>
            <a:ext cx="685800" cy="685800"/>
          </a:xfrm>
          <a:prstGeom prst="rect">
            <a:avLst/>
          </a:prstGeom>
        </p:spPr>
      </p:pic>
      <p:pic>
        <p:nvPicPr>
          <p:cNvPr id="24" name="Picture 6">
            <a:extLst>
              <a:ext uri="{FF2B5EF4-FFF2-40B4-BE49-F238E27FC236}">
                <a16:creationId xmlns:a16="http://schemas.microsoft.com/office/drawing/2014/main" id="{2765760F-0C13-C736-9B33-1A3B38C7AEC6}"/>
              </a:ext>
            </a:extLst>
          </p:cNvPr>
          <p:cNvPicPr>
            <a:picLocks noChangeAspect="1" noChangeArrowheads="1"/>
          </p:cNvPicPr>
          <p:nvPr/>
        </p:nvPicPr>
        <p:blipFill>
          <a:blip r:embed="rId16"/>
          <a:srcRect/>
          <a:stretch/>
        </p:blipFill>
        <p:spPr bwMode="auto">
          <a:xfrm>
            <a:off x="7952162" y="3022039"/>
            <a:ext cx="608974" cy="60897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a:extLst>
              <a:ext uri="{FF2B5EF4-FFF2-40B4-BE49-F238E27FC236}">
                <a16:creationId xmlns:a16="http://schemas.microsoft.com/office/drawing/2014/main" id="{AB591626-342D-38C1-1E3E-2272156819C8}"/>
              </a:ext>
            </a:extLst>
          </p:cNvPr>
          <p:cNvPicPr>
            <a:picLocks noChangeAspect="1" noChangeArrowheads="1"/>
          </p:cNvPicPr>
          <p:nvPr/>
        </p:nvPicPr>
        <p:blipFill>
          <a:blip r:embed="rId17"/>
          <a:srcRect/>
          <a:stretch/>
        </p:blipFill>
        <p:spPr bwMode="auto">
          <a:xfrm>
            <a:off x="7986774" y="2239715"/>
            <a:ext cx="608974" cy="608974"/>
          </a:xfrm>
          <a:prstGeom prst="rect">
            <a:avLst/>
          </a:prstGeom>
          <a:noFill/>
          <a:extLst>
            <a:ext uri="{909E8E84-426E-40DD-AFC4-6F175D3DCCD1}">
              <a14:hiddenFill xmlns:a14="http://schemas.microsoft.com/office/drawing/2010/main">
                <a:solidFill>
                  <a:srgbClr val="FFFFFF"/>
                </a:solidFill>
              </a14:hiddenFill>
            </a:ext>
          </a:extLst>
        </p:spPr>
      </p:pic>
      <p:cxnSp>
        <p:nvCxnSpPr>
          <p:cNvPr id="72" name="Straight Connector 71">
            <a:extLst>
              <a:ext uri="{FF2B5EF4-FFF2-40B4-BE49-F238E27FC236}">
                <a16:creationId xmlns:a16="http://schemas.microsoft.com/office/drawing/2014/main" id="{210173F0-E929-18E9-C793-C928982D4188}"/>
              </a:ext>
            </a:extLst>
          </p:cNvPr>
          <p:cNvCxnSpPr>
            <a:cxnSpLocks/>
          </p:cNvCxnSpPr>
          <p:nvPr/>
        </p:nvCxnSpPr>
        <p:spPr>
          <a:xfrm>
            <a:off x="4576609" y="3021028"/>
            <a:ext cx="3179363" cy="102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E7980F4-A71D-42F6-0EE5-C1E36ADB9A87}"/>
              </a:ext>
            </a:extLst>
          </p:cNvPr>
          <p:cNvSpPr txBox="1"/>
          <p:nvPr/>
        </p:nvSpPr>
        <p:spPr>
          <a:xfrm>
            <a:off x="8692576" y="2650365"/>
            <a:ext cx="1702835" cy="646331"/>
          </a:xfrm>
          <a:prstGeom prst="rect">
            <a:avLst/>
          </a:prstGeom>
          <a:noFill/>
        </p:spPr>
        <p:txBody>
          <a:bodyPr wrap="square" rtlCol="0">
            <a:spAutoFit/>
          </a:bodyPr>
          <a:lstStyle/>
          <a:p>
            <a:r>
              <a:rPr lang="en-US" dirty="0"/>
              <a:t>Late-coming clients</a:t>
            </a:r>
          </a:p>
        </p:txBody>
      </p:sp>
      <p:pic>
        <p:nvPicPr>
          <p:cNvPr id="4" name="Graphic 3" descr="Group of men with solid fill">
            <a:extLst>
              <a:ext uri="{FF2B5EF4-FFF2-40B4-BE49-F238E27FC236}">
                <a16:creationId xmlns:a16="http://schemas.microsoft.com/office/drawing/2014/main" id="{A4D443D7-F58B-026D-BD25-8FB02766838C}"/>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700184" y="3535569"/>
            <a:ext cx="358513" cy="358513"/>
          </a:xfrm>
          <a:prstGeom prst="rect">
            <a:avLst/>
          </a:prstGeom>
        </p:spPr>
      </p:pic>
      <p:pic>
        <p:nvPicPr>
          <p:cNvPr id="5" name="Graphic 4" descr="Group of men with solid fill">
            <a:extLst>
              <a:ext uri="{FF2B5EF4-FFF2-40B4-BE49-F238E27FC236}">
                <a16:creationId xmlns:a16="http://schemas.microsoft.com/office/drawing/2014/main" id="{7086E27A-F663-D19F-9BFE-36E29E71A2A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397459" y="3524145"/>
            <a:ext cx="358513" cy="358513"/>
          </a:xfrm>
          <a:prstGeom prst="rect">
            <a:avLst/>
          </a:prstGeom>
        </p:spPr>
      </p:pic>
      <p:pic>
        <p:nvPicPr>
          <p:cNvPr id="73" name="Graphic 72" descr="Group of men with solid fill">
            <a:extLst>
              <a:ext uri="{FF2B5EF4-FFF2-40B4-BE49-F238E27FC236}">
                <a16:creationId xmlns:a16="http://schemas.microsoft.com/office/drawing/2014/main" id="{29454EF0-2D18-F10C-2263-039B96F220D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80432" y="2080941"/>
            <a:ext cx="358513" cy="358513"/>
          </a:xfrm>
          <a:prstGeom prst="rect">
            <a:avLst/>
          </a:prstGeom>
        </p:spPr>
      </p:pic>
      <p:pic>
        <p:nvPicPr>
          <p:cNvPr id="74" name="Graphic 73" descr="Group of men with solid fill">
            <a:extLst>
              <a:ext uri="{FF2B5EF4-FFF2-40B4-BE49-F238E27FC236}">
                <a16:creationId xmlns:a16="http://schemas.microsoft.com/office/drawing/2014/main" id="{10F747CF-4665-1653-A8F1-3B38EEF540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399734" y="2093298"/>
            <a:ext cx="358513" cy="358513"/>
          </a:xfrm>
          <a:prstGeom prst="rect">
            <a:avLst/>
          </a:prstGeom>
        </p:spPr>
      </p:pic>
    </p:spTree>
    <p:extLst>
      <p:ext uri="{BB962C8B-B14F-4D97-AF65-F5344CB8AC3E}">
        <p14:creationId xmlns:p14="http://schemas.microsoft.com/office/powerpoint/2010/main" val="200181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30"/>
                                        </p:tgtEl>
                                      </p:cBhvr>
                                    </p:animEffect>
                                    <p:set>
                                      <p:cBhvr>
                                        <p:cTn id="33" dur="1" fill="hold">
                                          <p:stCondLst>
                                            <p:cond delay="499"/>
                                          </p:stCondLst>
                                        </p:cTn>
                                        <p:tgtEl>
                                          <p:spTgt spid="30"/>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500"/>
                                        <p:tgtEl>
                                          <p:spTgt spid="65"/>
                                        </p:tgtEl>
                                      </p:cBhvr>
                                    </p:animEffect>
                                  </p:childTnLst>
                                </p:cTn>
                              </p:par>
                              <p:par>
                                <p:cTn id="49" presetID="10" presetClass="entr" presetSubtype="0" fill="hold" nodeType="with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500"/>
                                        <p:tgtEl>
                                          <p:spTgt spid="71"/>
                                        </p:tgtEl>
                                      </p:cBhvr>
                                    </p:animEffect>
                                  </p:childTnLst>
                                </p:cTn>
                              </p:par>
                              <p:par>
                                <p:cTn id="52" presetID="10" presetClass="entr" presetSubtype="0" fill="hold"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par>
                                <p:cTn id="60" presetID="10" presetClass="entr" presetSubtype="0" fill="hold" nodeType="with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fade">
                                      <p:cBhvr>
                                        <p:cTn id="62" dur="500"/>
                                        <p:tgtEl>
                                          <p:spTgt spid="72"/>
                                        </p:tgtEl>
                                      </p:cBhvr>
                                    </p:animEffect>
                                  </p:childTnLst>
                                </p:cTn>
                              </p:par>
                              <p:par>
                                <p:cTn id="63" presetID="10" presetClass="entr" presetSubtype="0" fill="hold"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10" presetClass="entr" presetSubtype="0" fill="hold"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500"/>
                                        <p:tgtEl>
                                          <p:spTgt spid="58"/>
                                        </p:tgtEl>
                                      </p:cBhvr>
                                    </p:animEffect>
                                  </p:childTnLst>
                                </p:cTn>
                              </p:par>
                              <p:par>
                                <p:cTn id="69" presetID="10" presetClass="entr" presetSubtype="0" fill="hold"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childTnLst>
                                </p:cTn>
                              </p:par>
                              <p:par>
                                <p:cTn id="75" presetID="10" presetClass="entr" presetSubtype="0" fill="hold"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500"/>
                                        <p:tgtEl>
                                          <p:spTgt spid="6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fade">
                                      <p:cBhvr>
                                        <p:cTn id="80" dur="500"/>
                                        <p:tgtEl>
                                          <p:spTgt spid="4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500"/>
                                        <p:tgtEl>
                                          <p:spTgt spid="15"/>
                                        </p:tgtEl>
                                      </p:cBhvr>
                                    </p:animEffect>
                                  </p:childTnLst>
                                </p:cTn>
                              </p:par>
                              <p:par>
                                <p:cTn id="84" presetID="10" presetClass="entr" presetSubtype="0" fill="hold" nodeType="with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fade">
                                      <p:cBhvr>
                                        <p:cTn id="86" dur="500"/>
                                        <p:tgtEl>
                                          <p:spTgt spid="18"/>
                                        </p:tgtEl>
                                      </p:cBhvr>
                                    </p:animEffect>
                                  </p:childTnLst>
                                </p:cTn>
                              </p:par>
                              <p:par>
                                <p:cTn id="87" presetID="10" presetClass="entr" presetSubtype="0" fill="hold" nodeType="with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fade">
                                      <p:cBhvr>
                                        <p:cTn id="89" dur="500"/>
                                        <p:tgtEl>
                                          <p:spTgt spid="59"/>
                                        </p:tgtEl>
                                      </p:cBhvr>
                                    </p:animEffect>
                                  </p:childTnLst>
                                </p:cTn>
                              </p:par>
                              <p:par>
                                <p:cTn id="90" presetID="10" presetClass="entr" presetSubtype="0" fill="hold" nodeType="with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500"/>
                                        <p:tgtEl>
                                          <p:spTgt spid="1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fade">
                                      <p:cBhvr>
                                        <p:cTn id="95" dur="500"/>
                                        <p:tgtEl>
                                          <p:spTgt spid="53"/>
                                        </p:tgtEl>
                                      </p:cBhvr>
                                    </p:animEffect>
                                  </p:childTnLst>
                                </p:cTn>
                              </p:par>
                              <p:par>
                                <p:cTn id="96" presetID="10" presetClass="entr" presetSubtype="0" fill="hold" nodeType="withEffect">
                                  <p:stCondLst>
                                    <p:cond delay="0"/>
                                  </p:stCondLst>
                                  <p:childTnLst>
                                    <p:set>
                                      <p:cBhvr>
                                        <p:cTn id="97" dur="1" fill="hold">
                                          <p:stCondLst>
                                            <p:cond delay="0"/>
                                          </p:stCondLst>
                                        </p:cTn>
                                        <p:tgtEl>
                                          <p:spTgt spid="20"/>
                                        </p:tgtEl>
                                        <p:attrNameLst>
                                          <p:attrName>style.visibility</p:attrName>
                                        </p:attrNameLst>
                                      </p:cBhvr>
                                      <p:to>
                                        <p:strVal val="visible"/>
                                      </p:to>
                                    </p:set>
                                    <p:animEffect transition="in" filter="fade">
                                      <p:cBhvr>
                                        <p:cTn id="98" dur="500"/>
                                        <p:tgtEl>
                                          <p:spTgt spid="2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fade">
                                      <p:cBhvr>
                                        <p:cTn id="101" dur="500"/>
                                        <p:tgtEl>
                                          <p:spTgt spid="19"/>
                                        </p:tgtEl>
                                      </p:cBhvr>
                                    </p:animEffect>
                                  </p:childTnLst>
                                </p:cTn>
                              </p:par>
                              <p:par>
                                <p:cTn id="102" presetID="10" presetClass="entr" presetSubtype="0" fill="hold" nodeType="withEffect">
                                  <p:stCondLst>
                                    <p:cond delay="0"/>
                                  </p:stCondLst>
                                  <p:childTnLst>
                                    <p:set>
                                      <p:cBhvr>
                                        <p:cTn id="103" dur="1" fill="hold">
                                          <p:stCondLst>
                                            <p:cond delay="0"/>
                                          </p:stCondLst>
                                        </p:cTn>
                                        <p:tgtEl>
                                          <p:spTgt spid="61"/>
                                        </p:tgtEl>
                                        <p:attrNameLst>
                                          <p:attrName>style.visibility</p:attrName>
                                        </p:attrNameLst>
                                      </p:cBhvr>
                                      <p:to>
                                        <p:strVal val="visible"/>
                                      </p:to>
                                    </p:set>
                                    <p:animEffect transition="in" filter="fade">
                                      <p:cBhvr>
                                        <p:cTn id="104" dur="500"/>
                                        <p:tgtEl>
                                          <p:spTgt spid="61"/>
                                        </p:tgtEl>
                                      </p:cBhvr>
                                    </p:animEffect>
                                  </p:childTnLst>
                                </p:cTn>
                              </p:par>
                              <p:par>
                                <p:cTn id="105" presetID="10" presetClass="entr" presetSubtype="0" fill="hold" nodeType="withEffect">
                                  <p:stCondLst>
                                    <p:cond delay="0"/>
                                  </p:stCondLst>
                                  <p:childTnLst>
                                    <p:set>
                                      <p:cBhvr>
                                        <p:cTn id="106" dur="1" fill="hold">
                                          <p:stCondLst>
                                            <p:cond delay="0"/>
                                          </p:stCondLst>
                                        </p:cTn>
                                        <p:tgtEl>
                                          <p:spTgt spid="54"/>
                                        </p:tgtEl>
                                        <p:attrNameLst>
                                          <p:attrName>style.visibility</p:attrName>
                                        </p:attrNameLst>
                                      </p:cBhvr>
                                      <p:to>
                                        <p:strVal val="visible"/>
                                      </p:to>
                                    </p:set>
                                    <p:animEffect transition="in" filter="fade">
                                      <p:cBhvr>
                                        <p:cTn id="107" dur="500"/>
                                        <p:tgtEl>
                                          <p:spTgt spid="54"/>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500"/>
                                        <p:tgtEl>
                                          <p:spTgt spid="37"/>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500"/>
                                        <p:tgtEl>
                                          <p:spTgt spid="38"/>
                                        </p:tgtEl>
                                      </p:cBhvr>
                                    </p:animEffect>
                                  </p:childTnLst>
                                </p:cTn>
                              </p:par>
                              <p:par>
                                <p:cTn id="114" presetID="10" presetClass="entr" presetSubtype="0" fill="hold" nodeType="withEffect">
                                  <p:stCondLst>
                                    <p:cond delay="0"/>
                                  </p:stCondLst>
                                  <p:childTnLst>
                                    <p:set>
                                      <p:cBhvr>
                                        <p:cTn id="115" dur="1" fill="hold">
                                          <p:stCondLst>
                                            <p:cond delay="0"/>
                                          </p:stCondLst>
                                        </p:cTn>
                                        <p:tgtEl>
                                          <p:spTgt spid="39"/>
                                        </p:tgtEl>
                                        <p:attrNameLst>
                                          <p:attrName>style.visibility</p:attrName>
                                        </p:attrNameLst>
                                      </p:cBhvr>
                                      <p:to>
                                        <p:strVal val="visible"/>
                                      </p:to>
                                    </p:set>
                                    <p:animEffect transition="in" filter="fade">
                                      <p:cBhvr>
                                        <p:cTn id="116" dur="500"/>
                                        <p:tgtEl>
                                          <p:spTgt spid="39"/>
                                        </p:tgtEl>
                                      </p:cBhvr>
                                    </p:animEffect>
                                  </p:childTnLst>
                                </p:cTn>
                              </p:par>
                              <p:par>
                                <p:cTn id="117" presetID="10" presetClass="entr" presetSubtype="0" fill="hold" nodeType="with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fade">
                                      <p:cBhvr>
                                        <p:cTn id="119" dur="500"/>
                                        <p:tgtEl>
                                          <p:spTgt spid="40"/>
                                        </p:tgtEl>
                                      </p:cBhvr>
                                    </p:animEffect>
                                  </p:childTnLst>
                                </p:cTn>
                              </p:par>
                              <p:par>
                                <p:cTn id="120" presetID="10" presetClass="entr" presetSubtype="0" fill="hold" nodeType="withEffect">
                                  <p:stCondLst>
                                    <p:cond delay="0"/>
                                  </p:stCondLst>
                                  <p:childTnLst>
                                    <p:set>
                                      <p:cBhvr>
                                        <p:cTn id="121" dur="1" fill="hold">
                                          <p:stCondLst>
                                            <p:cond delay="0"/>
                                          </p:stCondLst>
                                        </p:cTn>
                                        <p:tgtEl>
                                          <p:spTgt spid="41"/>
                                        </p:tgtEl>
                                        <p:attrNameLst>
                                          <p:attrName>style.visibility</p:attrName>
                                        </p:attrNameLst>
                                      </p:cBhvr>
                                      <p:to>
                                        <p:strVal val="visible"/>
                                      </p:to>
                                    </p:set>
                                    <p:animEffect transition="in" filter="fade">
                                      <p:cBhvr>
                                        <p:cTn id="122" dur="500"/>
                                        <p:tgtEl>
                                          <p:spTgt spid="41"/>
                                        </p:tgtEl>
                                      </p:cBhvr>
                                    </p:animEffect>
                                  </p:childTnLst>
                                </p:cTn>
                              </p:par>
                              <p:par>
                                <p:cTn id="123" presetID="10" presetClass="entr" presetSubtype="0" fill="hold" nodeType="withEffect">
                                  <p:stCondLst>
                                    <p:cond delay="0"/>
                                  </p:stCondLst>
                                  <p:childTnLst>
                                    <p:set>
                                      <p:cBhvr>
                                        <p:cTn id="124" dur="1" fill="hold">
                                          <p:stCondLst>
                                            <p:cond delay="0"/>
                                          </p:stCondLst>
                                        </p:cTn>
                                        <p:tgtEl>
                                          <p:spTgt spid="42"/>
                                        </p:tgtEl>
                                        <p:attrNameLst>
                                          <p:attrName>style.visibility</p:attrName>
                                        </p:attrNameLst>
                                      </p:cBhvr>
                                      <p:to>
                                        <p:strVal val="visible"/>
                                      </p:to>
                                    </p:set>
                                    <p:animEffect transition="in" filter="fade">
                                      <p:cBhvr>
                                        <p:cTn id="125" dur="500"/>
                                        <p:tgtEl>
                                          <p:spTgt spid="42"/>
                                        </p:tgtEl>
                                      </p:cBhvr>
                                    </p:animEffect>
                                  </p:childTnLst>
                                </p:cTn>
                              </p:par>
                              <p:par>
                                <p:cTn id="126" presetID="10" presetClass="entr" presetSubtype="0" fill="hold" nodeType="withEffect">
                                  <p:stCondLst>
                                    <p:cond delay="0"/>
                                  </p:stCondLst>
                                  <p:childTnLst>
                                    <p:set>
                                      <p:cBhvr>
                                        <p:cTn id="127" dur="1" fill="hold">
                                          <p:stCondLst>
                                            <p:cond delay="0"/>
                                          </p:stCondLst>
                                        </p:cTn>
                                        <p:tgtEl>
                                          <p:spTgt spid="67"/>
                                        </p:tgtEl>
                                        <p:attrNameLst>
                                          <p:attrName>style.visibility</p:attrName>
                                        </p:attrNameLst>
                                      </p:cBhvr>
                                      <p:to>
                                        <p:strVal val="visible"/>
                                      </p:to>
                                    </p:set>
                                    <p:animEffect transition="in" filter="fade">
                                      <p:cBhvr>
                                        <p:cTn id="128" dur="500"/>
                                        <p:tgtEl>
                                          <p:spTgt spid="67"/>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66"/>
                                        </p:tgtEl>
                                        <p:attrNameLst>
                                          <p:attrName>style.visibility</p:attrName>
                                        </p:attrNameLst>
                                      </p:cBhvr>
                                      <p:to>
                                        <p:strVal val="visible"/>
                                      </p:to>
                                    </p:set>
                                    <p:animEffect transition="in" filter="fade">
                                      <p:cBhvr>
                                        <p:cTn id="131" dur="500"/>
                                        <p:tgtEl>
                                          <p:spTgt spid="66"/>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24"/>
                                        </p:tgtEl>
                                        <p:attrNameLst>
                                          <p:attrName>style.visibility</p:attrName>
                                        </p:attrNameLst>
                                      </p:cBhvr>
                                      <p:to>
                                        <p:strVal val="visible"/>
                                      </p:to>
                                    </p:set>
                                    <p:animEffect transition="in" filter="fade">
                                      <p:cBhvr>
                                        <p:cTn id="136" dur="500"/>
                                        <p:tgtEl>
                                          <p:spTgt spid="24"/>
                                        </p:tgtEl>
                                      </p:cBhvr>
                                    </p:animEffect>
                                  </p:childTnLst>
                                </p:cTn>
                              </p:par>
                              <p:par>
                                <p:cTn id="137" presetID="10" presetClass="entr" presetSubtype="0" fill="hold" nodeType="withEffect">
                                  <p:stCondLst>
                                    <p:cond delay="0"/>
                                  </p:stCondLst>
                                  <p:childTnLst>
                                    <p:set>
                                      <p:cBhvr>
                                        <p:cTn id="138" dur="1" fill="hold">
                                          <p:stCondLst>
                                            <p:cond delay="0"/>
                                          </p:stCondLst>
                                        </p:cTn>
                                        <p:tgtEl>
                                          <p:spTgt spid="25"/>
                                        </p:tgtEl>
                                        <p:attrNameLst>
                                          <p:attrName>style.visibility</p:attrName>
                                        </p:attrNameLst>
                                      </p:cBhvr>
                                      <p:to>
                                        <p:strVal val="visible"/>
                                      </p:to>
                                    </p:set>
                                    <p:animEffect transition="in" filter="fade">
                                      <p:cBhvr>
                                        <p:cTn id="139" dur="500"/>
                                        <p:tgtEl>
                                          <p:spTgt spid="25"/>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2"/>
                                        </p:tgtEl>
                                        <p:attrNameLst>
                                          <p:attrName>style.visibility</p:attrName>
                                        </p:attrNameLst>
                                      </p:cBhvr>
                                      <p:to>
                                        <p:strVal val="visible"/>
                                      </p:to>
                                    </p:set>
                                    <p:animEffect transition="in" filter="fade">
                                      <p:cBhvr>
                                        <p:cTn id="142" dur="500"/>
                                        <p:tgtEl>
                                          <p:spTgt spid="2"/>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xit" presetSubtype="0" fill="hold" nodeType="clickEffect">
                                  <p:stCondLst>
                                    <p:cond delay="0"/>
                                  </p:stCondLst>
                                  <p:childTnLst>
                                    <p:animEffect transition="out" filter="fade">
                                      <p:cBhvr>
                                        <p:cTn id="146" dur="500"/>
                                        <p:tgtEl>
                                          <p:spTgt spid="72"/>
                                        </p:tgtEl>
                                      </p:cBhvr>
                                    </p:animEffect>
                                    <p:set>
                                      <p:cBhvr>
                                        <p:cTn id="147" dur="1" fill="hold">
                                          <p:stCondLst>
                                            <p:cond delay="499"/>
                                          </p:stCondLst>
                                        </p:cTn>
                                        <p:tgtEl>
                                          <p:spTgt spid="72"/>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nodeType="clickEffect">
                                  <p:stCondLst>
                                    <p:cond delay="0"/>
                                  </p:stCondLst>
                                  <p:childTnLst>
                                    <p:set>
                                      <p:cBhvr>
                                        <p:cTn id="151" dur="1" fill="hold">
                                          <p:stCondLst>
                                            <p:cond delay="0"/>
                                          </p:stCondLst>
                                        </p:cTn>
                                        <p:tgtEl>
                                          <p:spTgt spid="69">
                                            <p:txEl>
                                              <p:pRg st="0" end="0"/>
                                            </p:txEl>
                                          </p:spTgt>
                                        </p:tgtEl>
                                        <p:attrNameLst>
                                          <p:attrName>style.visibility</p:attrName>
                                        </p:attrNameLst>
                                      </p:cBhvr>
                                      <p:to>
                                        <p:strVal val="visible"/>
                                      </p:to>
                                    </p:set>
                                    <p:animEffect transition="in" filter="fade">
                                      <p:cBhvr>
                                        <p:cTn id="152" dur="500"/>
                                        <p:tgtEl>
                                          <p:spTgt spid="69">
                                            <p:txEl>
                                              <p:pRg st="0" end="0"/>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69">
                                            <p:txEl>
                                              <p:pRg st="1" end="1"/>
                                            </p:txEl>
                                          </p:spTgt>
                                        </p:tgtEl>
                                        <p:attrNameLst>
                                          <p:attrName>style.visibility</p:attrName>
                                        </p:attrNameLst>
                                      </p:cBhvr>
                                      <p:to>
                                        <p:strVal val="visible"/>
                                      </p:to>
                                    </p:set>
                                    <p:animEffect transition="in" filter="fade">
                                      <p:cBhvr>
                                        <p:cTn id="157" dur="500"/>
                                        <p:tgtEl>
                                          <p:spTgt spid="69">
                                            <p:txEl>
                                              <p:pRg st="1" end="1"/>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10" presetClass="entr" presetSubtype="0" fill="hold" nodeType="clickEffect">
                                  <p:stCondLst>
                                    <p:cond delay="0"/>
                                  </p:stCondLst>
                                  <p:childTnLst>
                                    <p:set>
                                      <p:cBhvr>
                                        <p:cTn id="161" dur="1" fill="hold">
                                          <p:stCondLst>
                                            <p:cond delay="0"/>
                                          </p:stCondLst>
                                        </p:cTn>
                                        <p:tgtEl>
                                          <p:spTgt spid="4"/>
                                        </p:tgtEl>
                                        <p:attrNameLst>
                                          <p:attrName>style.visibility</p:attrName>
                                        </p:attrNameLst>
                                      </p:cBhvr>
                                      <p:to>
                                        <p:strVal val="visible"/>
                                      </p:to>
                                    </p:set>
                                    <p:animEffect transition="in" filter="fade">
                                      <p:cBhvr>
                                        <p:cTn id="162" dur="500"/>
                                        <p:tgtEl>
                                          <p:spTgt spid="4"/>
                                        </p:tgtEl>
                                      </p:cBhvr>
                                    </p:animEffect>
                                  </p:childTnLst>
                                </p:cTn>
                              </p:par>
                              <p:par>
                                <p:cTn id="163" presetID="10" presetClass="entr" presetSubtype="0" fill="hold" nodeType="withEffect">
                                  <p:stCondLst>
                                    <p:cond delay="0"/>
                                  </p:stCondLst>
                                  <p:childTnLst>
                                    <p:set>
                                      <p:cBhvr>
                                        <p:cTn id="164" dur="1" fill="hold">
                                          <p:stCondLst>
                                            <p:cond delay="0"/>
                                          </p:stCondLst>
                                        </p:cTn>
                                        <p:tgtEl>
                                          <p:spTgt spid="5"/>
                                        </p:tgtEl>
                                        <p:attrNameLst>
                                          <p:attrName>style.visibility</p:attrName>
                                        </p:attrNameLst>
                                      </p:cBhvr>
                                      <p:to>
                                        <p:strVal val="visible"/>
                                      </p:to>
                                    </p:set>
                                    <p:animEffect transition="in" filter="fade">
                                      <p:cBhvr>
                                        <p:cTn id="165" dur="500"/>
                                        <p:tgtEl>
                                          <p:spTgt spid="5"/>
                                        </p:tgtEl>
                                      </p:cBhvr>
                                    </p:animEffect>
                                  </p:childTnLst>
                                </p:cTn>
                              </p:par>
                              <p:par>
                                <p:cTn id="166" presetID="10" presetClass="entr" presetSubtype="0" fill="hold" nodeType="withEffect">
                                  <p:stCondLst>
                                    <p:cond delay="0"/>
                                  </p:stCondLst>
                                  <p:childTnLst>
                                    <p:set>
                                      <p:cBhvr>
                                        <p:cTn id="167" dur="1" fill="hold">
                                          <p:stCondLst>
                                            <p:cond delay="0"/>
                                          </p:stCondLst>
                                        </p:cTn>
                                        <p:tgtEl>
                                          <p:spTgt spid="73"/>
                                        </p:tgtEl>
                                        <p:attrNameLst>
                                          <p:attrName>style.visibility</p:attrName>
                                        </p:attrNameLst>
                                      </p:cBhvr>
                                      <p:to>
                                        <p:strVal val="visible"/>
                                      </p:to>
                                    </p:set>
                                    <p:animEffect transition="in" filter="fade">
                                      <p:cBhvr>
                                        <p:cTn id="168" dur="500"/>
                                        <p:tgtEl>
                                          <p:spTgt spid="73"/>
                                        </p:tgtEl>
                                      </p:cBhvr>
                                    </p:animEffect>
                                  </p:childTnLst>
                                </p:cTn>
                              </p:par>
                              <p:par>
                                <p:cTn id="169" presetID="10" presetClass="entr" presetSubtype="0" fill="hold" nodeType="withEffect">
                                  <p:stCondLst>
                                    <p:cond delay="0"/>
                                  </p:stCondLst>
                                  <p:childTnLst>
                                    <p:set>
                                      <p:cBhvr>
                                        <p:cTn id="170" dur="1" fill="hold">
                                          <p:stCondLst>
                                            <p:cond delay="0"/>
                                          </p:stCondLst>
                                        </p:cTn>
                                        <p:tgtEl>
                                          <p:spTgt spid="74"/>
                                        </p:tgtEl>
                                        <p:attrNameLst>
                                          <p:attrName>style.visibility</p:attrName>
                                        </p:attrNameLst>
                                      </p:cBhvr>
                                      <p:to>
                                        <p:strVal val="visible"/>
                                      </p:to>
                                    </p:set>
                                    <p:animEffect transition="in" filter="fade">
                                      <p:cBhvr>
                                        <p:cTn id="171" dur="500"/>
                                        <p:tgtEl>
                                          <p:spTgt spid="74"/>
                                        </p:tgtEl>
                                      </p:cBhvr>
                                    </p:animEffect>
                                  </p:childTnLst>
                                </p:cTn>
                              </p:par>
                            </p:childTnLst>
                          </p:cTn>
                        </p:par>
                      </p:childTnLst>
                    </p:cTn>
                  </p:par>
                  <p:par>
                    <p:cTn id="172" fill="hold">
                      <p:stCondLst>
                        <p:cond delay="indefinite"/>
                      </p:stCondLst>
                      <p:childTnLst>
                        <p:par>
                          <p:cTn id="173" fill="hold">
                            <p:stCondLst>
                              <p:cond delay="0"/>
                            </p:stCondLst>
                            <p:childTnLst>
                              <p:par>
                                <p:cTn id="174" presetID="10" presetClass="entr" presetSubtype="0" fill="hold" nodeType="clickEffect">
                                  <p:stCondLst>
                                    <p:cond delay="0"/>
                                  </p:stCondLst>
                                  <p:childTnLst>
                                    <p:set>
                                      <p:cBhvr>
                                        <p:cTn id="175" dur="1" fill="hold">
                                          <p:stCondLst>
                                            <p:cond delay="0"/>
                                          </p:stCondLst>
                                        </p:cTn>
                                        <p:tgtEl>
                                          <p:spTgt spid="46"/>
                                        </p:tgtEl>
                                        <p:attrNameLst>
                                          <p:attrName>style.visibility</p:attrName>
                                        </p:attrNameLst>
                                      </p:cBhvr>
                                      <p:to>
                                        <p:strVal val="visible"/>
                                      </p:to>
                                    </p:set>
                                    <p:animEffect transition="in" filter="fade">
                                      <p:cBhvr>
                                        <p:cTn id="176" dur="500"/>
                                        <p:tgtEl>
                                          <p:spTgt spid="46"/>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45"/>
                                        </p:tgtEl>
                                        <p:attrNameLst>
                                          <p:attrName>style.visibility</p:attrName>
                                        </p:attrNameLst>
                                      </p:cBhvr>
                                      <p:to>
                                        <p:strVal val="visible"/>
                                      </p:to>
                                    </p:set>
                                    <p:animEffect transition="in" filter="fade">
                                      <p:cBhvr>
                                        <p:cTn id="179" dur="500"/>
                                        <p:tgtEl>
                                          <p:spTgt spid="45"/>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47"/>
                                        </p:tgtEl>
                                        <p:attrNameLst>
                                          <p:attrName>style.visibility</p:attrName>
                                        </p:attrNameLst>
                                      </p:cBhvr>
                                      <p:to>
                                        <p:strVal val="visible"/>
                                      </p:to>
                                    </p:set>
                                    <p:animEffect transition="in" filter="fade">
                                      <p:cBhvr>
                                        <p:cTn id="182" dur="500"/>
                                        <p:tgtEl>
                                          <p:spTgt spid="47"/>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48"/>
                                        </p:tgtEl>
                                        <p:attrNameLst>
                                          <p:attrName>style.visibility</p:attrName>
                                        </p:attrNameLst>
                                      </p:cBhvr>
                                      <p:to>
                                        <p:strVal val="visible"/>
                                      </p:to>
                                    </p:set>
                                    <p:animEffect transition="in" filter="fade">
                                      <p:cBhvr>
                                        <p:cTn id="185" dur="500"/>
                                        <p:tgtEl>
                                          <p:spTgt spid="48"/>
                                        </p:tgtEl>
                                      </p:cBhvr>
                                    </p:animEffect>
                                  </p:childTnLst>
                                </p:cTn>
                              </p:par>
                              <p:par>
                                <p:cTn id="186" presetID="10" presetClass="entr" presetSubtype="0" fill="hold" nodeType="withEffect">
                                  <p:stCondLst>
                                    <p:cond delay="0"/>
                                  </p:stCondLst>
                                  <p:childTnLst>
                                    <p:set>
                                      <p:cBhvr>
                                        <p:cTn id="187" dur="1" fill="hold">
                                          <p:stCondLst>
                                            <p:cond delay="0"/>
                                          </p:stCondLst>
                                        </p:cTn>
                                        <p:tgtEl>
                                          <p:spTgt spid="49"/>
                                        </p:tgtEl>
                                        <p:attrNameLst>
                                          <p:attrName>style.visibility</p:attrName>
                                        </p:attrNameLst>
                                      </p:cBhvr>
                                      <p:to>
                                        <p:strVal val="visible"/>
                                      </p:to>
                                    </p:set>
                                    <p:animEffect transition="in" filter="fade">
                                      <p:cBhvr>
                                        <p:cTn id="188" dur="500"/>
                                        <p:tgtEl>
                                          <p:spTgt spid="49"/>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50"/>
                                        </p:tgtEl>
                                        <p:attrNameLst>
                                          <p:attrName>style.visibility</p:attrName>
                                        </p:attrNameLst>
                                      </p:cBhvr>
                                      <p:to>
                                        <p:strVal val="visible"/>
                                      </p:to>
                                    </p:set>
                                    <p:animEffect transition="in" filter="fade">
                                      <p:cBhvr>
                                        <p:cTn id="19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P spid="15" grpId="0" animBg="1"/>
      <p:bldP spid="17" grpId="0" animBg="1"/>
      <p:bldP spid="19" grpId="0" animBg="1"/>
      <p:bldP spid="26" grpId="0"/>
      <p:bldP spid="28" grpId="0"/>
      <p:bldP spid="37" grpId="0" animBg="1"/>
      <p:bldP spid="38" grpId="0"/>
      <p:bldP spid="43" grpId="0"/>
      <p:bldP spid="45" grpId="0" animBg="1"/>
      <p:bldP spid="47" grpId="0"/>
      <p:bldP spid="48" grpId="0" animBg="1"/>
      <p:bldP spid="50" grpId="0"/>
      <p:bldP spid="53" grpId="0"/>
      <p:bldP spid="65" grpId="0"/>
      <p:bldP spid="66" grpId="0"/>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6347</TotalTime>
  <Words>484</Words>
  <Application>Microsoft Macintosh PowerPoint</Application>
  <PresentationFormat>Widescreen</PresentationFormat>
  <Paragraphs>89</Paragraphs>
  <Slides>7</Slides>
  <Notes>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7</vt:i4>
      </vt:variant>
    </vt:vector>
  </HeadingPairs>
  <TitlesOfParts>
    <vt:vector size="18" baseType="lpstr">
      <vt:lpstr>Apercu Pro Mono</vt:lpstr>
      <vt:lpstr>Aptos</vt:lpstr>
      <vt:lpstr>Aptos Display</vt:lpstr>
      <vt:lpstr>Arial</vt:lpstr>
      <vt:lpstr>Calibri</vt:lpstr>
      <vt:lpstr>Calibri Light</vt:lpstr>
      <vt:lpstr>Calibri Light (Headings)</vt:lpstr>
      <vt:lpstr>Cambria Math</vt:lpstr>
      <vt:lpstr>FoundersGroteskLight</vt:lpstr>
      <vt:lpstr>Office Theme</vt:lpstr>
      <vt:lpstr>1_Office Theme</vt:lpstr>
      <vt:lpstr>PowerPoint Presentation</vt:lpstr>
      <vt:lpstr>PowerPoint Presentation</vt:lpstr>
      <vt:lpstr>PoS Protocols</vt:lpstr>
      <vt:lpstr>Example: Staking on Ethereum</vt:lpstr>
      <vt:lpstr>Example: Unbonding on Ethereum</vt:lpstr>
      <vt:lpstr>From Accountable to Slashable Safety</vt:lpstr>
      <vt:lpstr>Long Range Attacks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NUSRET TAS</dc:creator>
  <cp:lastModifiedBy>NUSRET TAS</cp:lastModifiedBy>
  <cp:revision>65</cp:revision>
  <dcterms:created xsi:type="dcterms:W3CDTF">2024-03-29T02:02:05Z</dcterms:created>
  <dcterms:modified xsi:type="dcterms:W3CDTF">2025-05-07T05:51:19Z</dcterms:modified>
</cp:coreProperties>
</file>