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8"/>
  </p:notesMasterIdLst>
  <p:sldIdLst>
    <p:sldId id="256" r:id="rId3"/>
    <p:sldId id="1263" r:id="rId4"/>
    <p:sldId id="1268" r:id="rId5"/>
    <p:sldId id="1269" r:id="rId6"/>
    <p:sldId id="1270" r:id="rId7"/>
    <p:sldId id="1271" r:id="rId8"/>
    <p:sldId id="771" r:id="rId9"/>
    <p:sldId id="271" r:id="rId10"/>
    <p:sldId id="764" r:id="rId11"/>
    <p:sldId id="1273" r:id="rId12"/>
    <p:sldId id="1272" r:id="rId13"/>
    <p:sldId id="1274" r:id="rId14"/>
    <p:sldId id="1275" r:id="rId15"/>
    <p:sldId id="1276" r:id="rId16"/>
    <p:sldId id="127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586" autoAdjust="0"/>
    <p:restoredTop sz="89388" autoAdjust="0"/>
  </p:normalViewPr>
  <p:slideViewPr>
    <p:cSldViewPr snapToGrid="0">
      <p:cViewPr varScale="1">
        <p:scale>
          <a:sx n="114" d="100"/>
          <a:sy n="114" d="100"/>
        </p:scale>
        <p:origin x="152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74E101-250A-4C9B-AE3D-EB33AAFFFC78}" type="datetimeFigureOut">
              <a:rPr lang="en-US" smtClean="0"/>
              <a:t>5/7/25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2F0FE0-1D1F-4F98-BACD-0D024106B79A}" type="slidenum">
              <a:rPr lang="en-US" smtClean="0"/>
              <a:t>‹#›</a:t>
            </a:fld>
            <a:endParaRPr lang="en-US"/>
          </a:p>
        </p:txBody>
      </p:sp>
    </p:spTree>
    <p:extLst>
      <p:ext uri="{BB962C8B-B14F-4D97-AF65-F5344CB8AC3E}">
        <p14:creationId xmlns:p14="http://schemas.microsoft.com/office/powerpoint/2010/main" val="2370147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13828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2F0FE0-1D1F-4F98-BACD-0D024106B79A}" type="slidenum">
              <a:rPr lang="en-US" smtClean="0"/>
              <a:t>2</a:t>
            </a:fld>
            <a:endParaRPr lang="en-US"/>
          </a:p>
        </p:txBody>
      </p:sp>
    </p:spTree>
    <p:extLst>
      <p:ext uri="{BB962C8B-B14F-4D97-AF65-F5344CB8AC3E}">
        <p14:creationId xmlns:p14="http://schemas.microsoft.com/office/powerpoint/2010/main" val="2810147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the block hash and the quorum of signatures become k deep, and there is no conflicting block hash and quorum of signatures on Bitcoin, withdrawal request is approved.</a:t>
            </a:r>
          </a:p>
          <a:p>
            <a:endParaRPr lang="en-US" dirty="0"/>
          </a:p>
          <a:p>
            <a:r>
              <a:rPr lang="en-US" dirty="0"/>
              <a:t>Client rejects the attack chain, that is does not confirm its blocks, since its timestamp is later than that of the blocks on the top fork.</a:t>
            </a:r>
          </a:p>
        </p:txBody>
      </p:sp>
      <p:sp>
        <p:nvSpPr>
          <p:cNvPr id="4" name="Slide Number Placeholder 3"/>
          <p:cNvSpPr>
            <a:spLocks noGrp="1"/>
          </p:cNvSpPr>
          <p:nvPr>
            <p:ph type="sldNum" sz="quarter" idx="5"/>
          </p:nvPr>
        </p:nvSpPr>
        <p:spPr/>
        <p:txBody>
          <a:bodyPr/>
          <a:lstStyle/>
          <a:p>
            <a:fld id="{5E18106E-6398-455E-B183-D7E915DF5950}" type="slidenum">
              <a:rPr lang="en-US" smtClean="0"/>
              <a:t>7</a:t>
            </a:fld>
            <a:endParaRPr lang="en-US"/>
          </a:p>
        </p:txBody>
      </p:sp>
    </p:spTree>
    <p:extLst>
      <p:ext uri="{BB962C8B-B14F-4D97-AF65-F5344CB8AC3E}">
        <p14:creationId xmlns:p14="http://schemas.microsoft.com/office/powerpoint/2010/main" val="957677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To prevent data availability attacks…</a:t>
            </a:r>
          </a:p>
          <a:p>
            <a:pPr lvl="1"/>
            <a:r>
              <a:rPr lang="en-US" sz="2000" dirty="0"/>
              <a:t>Clients should </a:t>
            </a:r>
            <a:r>
              <a:rPr lang="en-US" sz="2000" dirty="0">
                <a:solidFill>
                  <a:srgbClr val="FF0000"/>
                </a:solidFill>
              </a:rPr>
              <a:t>stop</a:t>
            </a:r>
            <a:r>
              <a:rPr lang="en-US" sz="2000" dirty="0"/>
              <a:t> following the </a:t>
            </a:r>
            <a:r>
              <a:rPr lang="en-US" sz="2000" dirty="0" err="1"/>
              <a:t>PoS</a:t>
            </a:r>
            <a:r>
              <a:rPr lang="en-US" sz="2000" dirty="0"/>
              <a:t> chain</a:t>
            </a:r>
          </a:p>
          <a:p>
            <a:pPr lvl="1"/>
            <a:r>
              <a:rPr lang="en-US" sz="2000" dirty="0"/>
              <a:t>upon observing a </a:t>
            </a:r>
            <a:r>
              <a:rPr lang="en-US" sz="2000" dirty="0">
                <a:solidFill>
                  <a:srgbClr val="FF0000"/>
                </a:solidFill>
              </a:rPr>
              <a:t>data unavailable checkpoint</a:t>
            </a:r>
            <a:r>
              <a:rPr lang="en-US" sz="2000" dirty="0"/>
              <a:t> on Bitcoin.</a:t>
            </a:r>
          </a:p>
          <a:p>
            <a:r>
              <a:rPr lang="en-US" sz="2000" dirty="0"/>
              <a:t>If checkpoints do not contain validator signatures…</a:t>
            </a:r>
          </a:p>
          <a:p>
            <a:pPr lvl="1"/>
            <a:r>
              <a:rPr lang="en-US" sz="2000" dirty="0"/>
              <a:t> Any adversary can put a random block hash,</a:t>
            </a:r>
          </a:p>
          <a:p>
            <a:pPr lvl="1"/>
            <a:r>
              <a:rPr lang="en-US" sz="2000" dirty="0"/>
              <a:t> and </a:t>
            </a:r>
            <a:r>
              <a:rPr lang="en-US" sz="2000" dirty="0">
                <a:solidFill>
                  <a:srgbClr val="FF0000"/>
                </a:solidFill>
              </a:rPr>
              <a:t>stall </a:t>
            </a:r>
            <a:r>
              <a:rPr lang="en-US" sz="2000" dirty="0"/>
              <a:t>the clients!!</a:t>
            </a:r>
          </a:p>
          <a:p>
            <a:endParaRPr lang="en-US" dirty="0"/>
          </a:p>
        </p:txBody>
      </p:sp>
      <p:sp>
        <p:nvSpPr>
          <p:cNvPr id="4" name="Slide Number Placeholder 3"/>
          <p:cNvSpPr>
            <a:spLocks noGrp="1"/>
          </p:cNvSpPr>
          <p:nvPr>
            <p:ph type="sldNum" sz="quarter" idx="5"/>
          </p:nvPr>
        </p:nvSpPr>
        <p:spPr/>
        <p:txBody>
          <a:bodyPr/>
          <a:lstStyle/>
          <a:p>
            <a:fld id="{5E18106E-6398-455E-B183-D7E915DF5950}" type="slidenum">
              <a:rPr lang="en-US" smtClean="0"/>
              <a:t>8</a:t>
            </a:fld>
            <a:endParaRPr lang="en-US"/>
          </a:p>
        </p:txBody>
      </p:sp>
    </p:spTree>
    <p:extLst>
      <p:ext uri="{BB962C8B-B14F-4D97-AF65-F5344CB8AC3E}">
        <p14:creationId xmlns:p14="http://schemas.microsoft.com/office/powerpoint/2010/main" val="38520738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2F0FE0-1D1F-4F98-BACD-0D024106B79A}" type="slidenum">
              <a:rPr lang="en-US" smtClean="0"/>
              <a:t>9</a:t>
            </a:fld>
            <a:endParaRPr lang="en-US"/>
          </a:p>
        </p:txBody>
      </p:sp>
    </p:spTree>
    <p:extLst>
      <p:ext uri="{BB962C8B-B14F-4D97-AF65-F5344CB8AC3E}">
        <p14:creationId xmlns:p14="http://schemas.microsoft.com/office/powerpoint/2010/main" val="1453755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3905D-7384-CFD8-D3B3-78043D2D18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7180E5-1CD0-6102-0ED1-BB74D29C06D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DFDBA3A-3C94-CE8C-0A45-B9F623233D24}"/>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90278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4CA9B-EADD-EE3A-C8B2-FB92445DBF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79FF45A-EF6D-F095-E500-A516A81F18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4432B46-D3A8-715B-B9E0-30BC49740F79}"/>
              </a:ext>
            </a:extLst>
          </p:cNvPr>
          <p:cNvSpPr>
            <a:spLocks noGrp="1"/>
          </p:cNvSpPr>
          <p:nvPr>
            <p:ph type="dt" sz="half" idx="10"/>
          </p:nvPr>
        </p:nvSpPr>
        <p:spPr/>
        <p:txBody>
          <a:bodyPr/>
          <a:lstStyle/>
          <a:p>
            <a:fld id="{19E9799A-EB9E-40F1-A4C8-49BFE5456FFE}" type="datetimeFigureOut">
              <a:rPr lang="en-US" smtClean="0"/>
              <a:t>5/7/25</a:t>
            </a:fld>
            <a:endParaRPr lang="en-US"/>
          </a:p>
        </p:txBody>
      </p:sp>
      <p:sp>
        <p:nvSpPr>
          <p:cNvPr id="5" name="Footer Placeholder 4">
            <a:extLst>
              <a:ext uri="{FF2B5EF4-FFF2-40B4-BE49-F238E27FC236}">
                <a16:creationId xmlns:a16="http://schemas.microsoft.com/office/drawing/2014/main" id="{3BCABF29-2600-BE4E-868B-6C9D8A97CE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90570D-540D-C3D5-9DFE-C662BF30BC89}"/>
              </a:ext>
            </a:extLst>
          </p:cNvPr>
          <p:cNvSpPr>
            <a:spLocks noGrp="1"/>
          </p:cNvSpPr>
          <p:nvPr>
            <p:ph type="sldNum" sz="quarter" idx="12"/>
          </p:nvPr>
        </p:nvSpPr>
        <p:spPr/>
        <p:txBody>
          <a:bodyPr/>
          <a:lstStyle/>
          <a:p>
            <a:fld id="{F46CD54C-C322-4A47-86BD-45FE5A1A3DBF}" type="slidenum">
              <a:rPr lang="en-US" smtClean="0"/>
              <a:t>‹#›</a:t>
            </a:fld>
            <a:endParaRPr lang="en-US"/>
          </a:p>
        </p:txBody>
      </p:sp>
    </p:spTree>
    <p:extLst>
      <p:ext uri="{BB962C8B-B14F-4D97-AF65-F5344CB8AC3E}">
        <p14:creationId xmlns:p14="http://schemas.microsoft.com/office/powerpoint/2010/main" val="1458696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6F245-CD92-86A3-E163-5BF04B44E1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71178B-AB60-AF2D-21B5-A06EFCA242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89012E-E159-6C5A-1AB5-0844D1A190D5}"/>
              </a:ext>
            </a:extLst>
          </p:cNvPr>
          <p:cNvSpPr>
            <a:spLocks noGrp="1"/>
          </p:cNvSpPr>
          <p:nvPr>
            <p:ph type="dt" sz="half" idx="10"/>
          </p:nvPr>
        </p:nvSpPr>
        <p:spPr/>
        <p:txBody>
          <a:bodyPr/>
          <a:lstStyle/>
          <a:p>
            <a:fld id="{19E9799A-EB9E-40F1-A4C8-49BFE5456FFE}" type="datetimeFigureOut">
              <a:rPr lang="en-US" smtClean="0"/>
              <a:t>5/7/25</a:t>
            </a:fld>
            <a:endParaRPr lang="en-US"/>
          </a:p>
        </p:txBody>
      </p:sp>
      <p:sp>
        <p:nvSpPr>
          <p:cNvPr id="5" name="Footer Placeholder 4">
            <a:extLst>
              <a:ext uri="{FF2B5EF4-FFF2-40B4-BE49-F238E27FC236}">
                <a16:creationId xmlns:a16="http://schemas.microsoft.com/office/drawing/2014/main" id="{A855DA28-C87A-2374-094C-978B31A796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0CABE8-F03E-22A7-1BBD-79EBDD1CD347}"/>
              </a:ext>
            </a:extLst>
          </p:cNvPr>
          <p:cNvSpPr>
            <a:spLocks noGrp="1"/>
          </p:cNvSpPr>
          <p:nvPr>
            <p:ph type="sldNum" sz="quarter" idx="12"/>
          </p:nvPr>
        </p:nvSpPr>
        <p:spPr/>
        <p:txBody>
          <a:bodyPr/>
          <a:lstStyle/>
          <a:p>
            <a:fld id="{F46CD54C-C322-4A47-86BD-45FE5A1A3DBF}" type="slidenum">
              <a:rPr lang="en-US" smtClean="0"/>
              <a:t>‹#›</a:t>
            </a:fld>
            <a:endParaRPr lang="en-US"/>
          </a:p>
        </p:txBody>
      </p:sp>
    </p:spTree>
    <p:extLst>
      <p:ext uri="{BB962C8B-B14F-4D97-AF65-F5344CB8AC3E}">
        <p14:creationId xmlns:p14="http://schemas.microsoft.com/office/powerpoint/2010/main" val="3592048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F2867-1AE2-FAD4-CD11-328E1FEE1EB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C218D7-4329-2E69-4D61-BD36BFEE32A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105906-E2FF-53FE-2D4C-2E9BC5FDE3B8}"/>
              </a:ext>
            </a:extLst>
          </p:cNvPr>
          <p:cNvSpPr>
            <a:spLocks noGrp="1"/>
          </p:cNvSpPr>
          <p:nvPr>
            <p:ph type="dt" sz="half" idx="10"/>
          </p:nvPr>
        </p:nvSpPr>
        <p:spPr/>
        <p:txBody>
          <a:bodyPr/>
          <a:lstStyle/>
          <a:p>
            <a:fld id="{19E9799A-EB9E-40F1-A4C8-49BFE5456FFE}" type="datetimeFigureOut">
              <a:rPr lang="en-US" smtClean="0"/>
              <a:t>5/7/25</a:t>
            </a:fld>
            <a:endParaRPr lang="en-US"/>
          </a:p>
        </p:txBody>
      </p:sp>
      <p:sp>
        <p:nvSpPr>
          <p:cNvPr id="5" name="Footer Placeholder 4">
            <a:extLst>
              <a:ext uri="{FF2B5EF4-FFF2-40B4-BE49-F238E27FC236}">
                <a16:creationId xmlns:a16="http://schemas.microsoft.com/office/drawing/2014/main" id="{A928F0DC-6878-FA7F-F395-69F357D5E5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A60B99-545E-D2A0-BB4F-DFF84A4221F2}"/>
              </a:ext>
            </a:extLst>
          </p:cNvPr>
          <p:cNvSpPr>
            <a:spLocks noGrp="1"/>
          </p:cNvSpPr>
          <p:nvPr>
            <p:ph type="sldNum" sz="quarter" idx="12"/>
          </p:nvPr>
        </p:nvSpPr>
        <p:spPr/>
        <p:txBody>
          <a:bodyPr/>
          <a:lstStyle/>
          <a:p>
            <a:fld id="{F46CD54C-C322-4A47-86BD-45FE5A1A3DBF}" type="slidenum">
              <a:rPr lang="en-US" smtClean="0"/>
              <a:t>‹#›</a:t>
            </a:fld>
            <a:endParaRPr lang="en-US"/>
          </a:p>
        </p:txBody>
      </p:sp>
    </p:spTree>
    <p:extLst>
      <p:ext uri="{BB962C8B-B14F-4D97-AF65-F5344CB8AC3E}">
        <p14:creationId xmlns:p14="http://schemas.microsoft.com/office/powerpoint/2010/main" val="3557886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0F38C-F058-022E-16AB-ED3E3D0294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DA831D-DF13-5029-B117-1B961348EAF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6304C31-797D-B7C2-59D8-7967FFE1C4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BB051AD-5C2E-2936-7EF8-6DC1FD40ADD9}"/>
              </a:ext>
            </a:extLst>
          </p:cNvPr>
          <p:cNvSpPr>
            <a:spLocks noGrp="1"/>
          </p:cNvSpPr>
          <p:nvPr>
            <p:ph type="dt" sz="half" idx="10"/>
          </p:nvPr>
        </p:nvSpPr>
        <p:spPr/>
        <p:txBody>
          <a:bodyPr/>
          <a:lstStyle/>
          <a:p>
            <a:fld id="{19E9799A-EB9E-40F1-A4C8-49BFE5456FFE}" type="datetimeFigureOut">
              <a:rPr lang="en-US" smtClean="0"/>
              <a:t>5/7/25</a:t>
            </a:fld>
            <a:endParaRPr lang="en-US"/>
          </a:p>
        </p:txBody>
      </p:sp>
      <p:sp>
        <p:nvSpPr>
          <p:cNvPr id="6" name="Footer Placeholder 5">
            <a:extLst>
              <a:ext uri="{FF2B5EF4-FFF2-40B4-BE49-F238E27FC236}">
                <a16:creationId xmlns:a16="http://schemas.microsoft.com/office/drawing/2014/main" id="{8E211EE5-0F7F-5B94-D940-D79526F567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1773B6-1B62-4BC4-FE6C-C409B86D7397}"/>
              </a:ext>
            </a:extLst>
          </p:cNvPr>
          <p:cNvSpPr>
            <a:spLocks noGrp="1"/>
          </p:cNvSpPr>
          <p:nvPr>
            <p:ph type="sldNum" sz="quarter" idx="12"/>
          </p:nvPr>
        </p:nvSpPr>
        <p:spPr/>
        <p:txBody>
          <a:bodyPr/>
          <a:lstStyle/>
          <a:p>
            <a:fld id="{F46CD54C-C322-4A47-86BD-45FE5A1A3DBF}" type="slidenum">
              <a:rPr lang="en-US" smtClean="0"/>
              <a:t>‹#›</a:t>
            </a:fld>
            <a:endParaRPr lang="en-US"/>
          </a:p>
        </p:txBody>
      </p:sp>
    </p:spTree>
    <p:extLst>
      <p:ext uri="{BB962C8B-B14F-4D97-AF65-F5344CB8AC3E}">
        <p14:creationId xmlns:p14="http://schemas.microsoft.com/office/powerpoint/2010/main" val="2734696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81BD6-DCFA-D742-23B4-8AF73269D59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F10D1CD-0F43-2857-472C-0D02D00A87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755D51-8D04-D2FA-8A6D-D7979DA9D68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996E2AE-98B1-EC8F-4E26-C2C699509C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8C8BDC-9CCF-4A40-3ECA-C1946898037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55AD5ED-0B24-6D58-B865-F4D4AB472666}"/>
              </a:ext>
            </a:extLst>
          </p:cNvPr>
          <p:cNvSpPr>
            <a:spLocks noGrp="1"/>
          </p:cNvSpPr>
          <p:nvPr>
            <p:ph type="dt" sz="half" idx="10"/>
          </p:nvPr>
        </p:nvSpPr>
        <p:spPr/>
        <p:txBody>
          <a:bodyPr/>
          <a:lstStyle/>
          <a:p>
            <a:fld id="{19E9799A-EB9E-40F1-A4C8-49BFE5456FFE}" type="datetimeFigureOut">
              <a:rPr lang="en-US" smtClean="0"/>
              <a:t>5/7/25</a:t>
            </a:fld>
            <a:endParaRPr lang="en-US"/>
          </a:p>
        </p:txBody>
      </p:sp>
      <p:sp>
        <p:nvSpPr>
          <p:cNvPr id="8" name="Footer Placeholder 7">
            <a:extLst>
              <a:ext uri="{FF2B5EF4-FFF2-40B4-BE49-F238E27FC236}">
                <a16:creationId xmlns:a16="http://schemas.microsoft.com/office/drawing/2014/main" id="{2128D1B3-5C89-9DB4-20D9-1FD3C76A82D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33B3C9C-3F57-76A0-A1ED-2B69184463B9}"/>
              </a:ext>
            </a:extLst>
          </p:cNvPr>
          <p:cNvSpPr>
            <a:spLocks noGrp="1"/>
          </p:cNvSpPr>
          <p:nvPr>
            <p:ph type="sldNum" sz="quarter" idx="12"/>
          </p:nvPr>
        </p:nvSpPr>
        <p:spPr/>
        <p:txBody>
          <a:bodyPr/>
          <a:lstStyle/>
          <a:p>
            <a:fld id="{F46CD54C-C322-4A47-86BD-45FE5A1A3DBF}" type="slidenum">
              <a:rPr lang="en-US" smtClean="0"/>
              <a:t>‹#›</a:t>
            </a:fld>
            <a:endParaRPr lang="en-US"/>
          </a:p>
        </p:txBody>
      </p:sp>
    </p:spTree>
    <p:extLst>
      <p:ext uri="{BB962C8B-B14F-4D97-AF65-F5344CB8AC3E}">
        <p14:creationId xmlns:p14="http://schemas.microsoft.com/office/powerpoint/2010/main" val="3710748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74A59-CE16-7CB9-70D1-51B59A4CA2C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08A6323-2410-05C3-30A4-79EED31E7905}"/>
              </a:ext>
            </a:extLst>
          </p:cNvPr>
          <p:cNvSpPr>
            <a:spLocks noGrp="1"/>
          </p:cNvSpPr>
          <p:nvPr>
            <p:ph type="dt" sz="half" idx="10"/>
          </p:nvPr>
        </p:nvSpPr>
        <p:spPr/>
        <p:txBody>
          <a:bodyPr/>
          <a:lstStyle/>
          <a:p>
            <a:fld id="{19E9799A-EB9E-40F1-A4C8-49BFE5456FFE}" type="datetimeFigureOut">
              <a:rPr lang="en-US" smtClean="0"/>
              <a:t>5/7/25</a:t>
            </a:fld>
            <a:endParaRPr lang="en-US"/>
          </a:p>
        </p:txBody>
      </p:sp>
      <p:sp>
        <p:nvSpPr>
          <p:cNvPr id="4" name="Footer Placeholder 3">
            <a:extLst>
              <a:ext uri="{FF2B5EF4-FFF2-40B4-BE49-F238E27FC236}">
                <a16:creationId xmlns:a16="http://schemas.microsoft.com/office/drawing/2014/main" id="{835E9AA5-9670-6B6E-8AD4-A754647055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1FC7EE4-5998-6A05-3931-EE9303913EB0}"/>
              </a:ext>
            </a:extLst>
          </p:cNvPr>
          <p:cNvSpPr>
            <a:spLocks noGrp="1"/>
          </p:cNvSpPr>
          <p:nvPr>
            <p:ph type="sldNum" sz="quarter" idx="12"/>
          </p:nvPr>
        </p:nvSpPr>
        <p:spPr/>
        <p:txBody>
          <a:bodyPr/>
          <a:lstStyle/>
          <a:p>
            <a:fld id="{F46CD54C-C322-4A47-86BD-45FE5A1A3DBF}" type="slidenum">
              <a:rPr lang="en-US" smtClean="0"/>
              <a:t>‹#›</a:t>
            </a:fld>
            <a:endParaRPr lang="en-US"/>
          </a:p>
        </p:txBody>
      </p:sp>
    </p:spTree>
    <p:extLst>
      <p:ext uri="{BB962C8B-B14F-4D97-AF65-F5344CB8AC3E}">
        <p14:creationId xmlns:p14="http://schemas.microsoft.com/office/powerpoint/2010/main" val="2619051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02BAB3-76F9-92E2-2B34-089029946703}"/>
              </a:ext>
            </a:extLst>
          </p:cNvPr>
          <p:cNvSpPr>
            <a:spLocks noGrp="1"/>
          </p:cNvSpPr>
          <p:nvPr>
            <p:ph type="dt" sz="half" idx="10"/>
          </p:nvPr>
        </p:nvSpPr>
        <p:spPr/>
        <p:txBody>
          <a:bodyPr/>
          <a:lstStyle/>
          <a:p>
            <a:fld id="{19E9799A-EB9E-40F1-A4C8-49BFE5456FFE}" type="datetimeFigureOut">
              <a:rPr lang="en-US" smtClean="0"/>
              <a:t>5/7/25</a:t>
            </a:fld>
            <a:endParaRPr lang="en-US"/>
          </a:p>
        </p:txBody>
      </p:sp>
      <p:sp>
        <p:nvSpPr>
          <p:cNvPr id="3" name="Footer Placeholder 2">
            <a:extLst>
              <a:ext uri="{FF2B5EF4-FFF2-40B4-BE49-F238E27FC236}">
                <a16:creationId xmlns:a16="http://schemas.microsoft.com/office/drawing/2014/main" id="{C2765D3F-62B8-2D83-AD43-8B875702DCE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C06A652-033A-E39F-CBE0-C414EB5FA5E4}"/>
              </a:ext>
            </a:extLst>
          </p:cNvPr>
          <p:cNvSpPr>
            <a:spLocks noGrp="1"/>
          </p:cNvSpPr>
          <p:nvPr>
            <p:ph type="sldNum" sz="quarter" idx="12"/>
          </p:nvPr>
        </p:nvSpPr>
        <p:spPr/>
        <p:txBody>
          <a:bodyPr/>
          <a:lstStyle/>
          <a:p>
            <a:fld id="{F46CD54C-C322-4A47-86BD-45FE5A1A3DBF}" type="slidenum">
              <a:rPr lang="en-US" smtClean="0"/>
              <a:t>‹#›</a:t>
            </a:fld>
            <a:endParaRPr lang="en-US"/>
          </a:p>
        </p:txBody>
      </p:sp>
    </p:spTree>
    <p:extLst>
      <p:ext uri="{BB962C8B-B14F-4D97-AF65-F5344CB8AC3E}">
        <p14:creationId xmlns:p14="http://schemas.microsoft.com/office/powerpoint/2010/main" val="858693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0C27B-1BB7-4E39-D8D3-7B5B2F6782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19E87C6-EA8A-311D-95C8-F575D8A512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460AE4D-EE8C-66B1-E3A3-5402E7A6F9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0510C5-850D-1128-66BE-F226A8A7AFF2}"/>
              </a:ext>
            </a:extLst>
          </p:cNvPr>
          <p:cNvSpPr>
            <a:spLocks noGrp="1"/>
          </p:cNvSpPr>
          <p:nvPr>
            <p:ph type="dt" sz="half" idx="10"/>
          </p:nvPr>
        </p:nvSpPr>
        <p:spPr/>
        <p:txBody>
          <a:bodyPr/>
          <a:lstStyle/>
          <a:p>
            <a:fld id="{19E9799A-EB9E-40F1-A4C8-49BFE5456FFE}" type="datetimeFigureOut">
              <a:rPr lang="en-US" smtClean="0"/>
              <a:t>5/7/25</a:t>
            </a:fld>
            <a:endParaRPr lang="en-US"/>
          </a:p>
        </p:txBody>
      </p:sp>
      <p:sp>
        <p:nvSpPr>
          <p:cNvPr id="6" name="Footer Placeholder 5">
            <a:extLst>
              <a:ext uri="{FF2B5EF4-FFF2-40B4-BE49-F238E27FC236}">
                <a16:creationId xmlns:a16="http://schemas.microsoft.com/office/drawing/2014/main" id="{E5A722D2-76EB-19CC-7130-D7259622D4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88BE48-1A36-91D0-0573-F71477B802D3}"/>
              </a:ext>
            </a:extLst>
          </p:cNvPr>
          <p:cNvSpPr>
            <a:spLocks noGrp="1"/>
          </p:cNvSpPr>
          <p:nvPr>
            <p:ph type="sldNum" sz="quarter" idx="12"/>
          </p:nvPr>
        </p:nvSpPr>
        <p:spPr/>
        <p:txBody>
          <a:bodyPr/>
          <a:lstStyle/>
          <a:p>
            <a:fld id="{F46CD54C-C322-4A47-86BD-45FE5A1A3DBF}" type="slidenum">
              <a:rPr lang="en-US" smtClean="0"/>
              <a:t>‹#›</a:t>
            </a:fld>
            <a:endParaRPr lang="en-US"/>
          </a:p>
        </p:txBody>
      </p:sp>
    </p:spTree>
    <p:extLst>
      <p:ext uri="{BB962C8B-B14F-4D97-AF65-F5344CB8AC3E}">
        <p14:creationId xmlns:p14="http://schemas.microsoft.com/office/powerpoint/2010/main" val="651150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0C351-96A1-DABD-C7A8-7094E1528C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3DCD07-9687-2665-E3F2-4CBFF9F13B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D3E8114-E741-B380-2228-D4A1ABF84C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4B8AAA-DC41-520C-4F72-2784DDE98B73}"/>
              </a:ext>
            </a:extLst>
          </p:cNvPr>
          <p:cNvSpPr>
            <a:spLocks noGrp="1"/>
          </p:cNvSpPr>
          <p:nvPr>
            <p:ph type="dt" sz="half" idx="10"/>
          </p:nvPr>
        </p:nvSpPr>
        <p:spPr/>
        <p:txBody>
          <a:bodyPr/>
          <a:lstStyle/>
          <a:p>
            <a:fld id="{19E9799A-EB9E-40F1-A4C8-49BFE5456FFE}" type="datetimeFigureOut">
              <a:rPr lang="en-US" smtClean="0"/>
              <a:t>5/7/25</a:t>
            </a:fld>
            <a:endParaRPr lang="en-US"/>
          </a:p>
        </p:txBody>
      </p:sp>
      <p:sp>
        <p:nvSpPr>
          <p:cNvPr id="6" name="Footer Placeholder 5">
            <a:extLst>
              <a:ext uri="{FF2B5EF4-FFF2-40B4-BE49-F238E27FC236}">
                <a16:creationId xmlns:a16="http://schemas.microsoft.com/office/drawing/2014/main" id="{ED260ECF-7515-E0A4-989A-5336D26234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B2A4D2-A936-AC72-5F35-DD206F5FA782}"/>
              </a:ext>
            </a:extLst>
          </p:cNvPr>
          <p:cNvSpPr>
            <a:spLocks noGrp="1"/>
          </p:cNvSpPr>
          <p:nvPr>
            <p:ph type="sldNum" sz="quarter" idx="12"/>
          </p:nvPr>
        </p:nvSpPr>
        <p:spPr/>
        <p:txBody>
          <a:bodyPr/>
          <a:lstStyle/>
          <a:p>
            <a:fld id="{F46CD54C-C322-4A47-86BD-45FE5A1A3DBF}" type="slidenum">
              <a:rPr lang="en-US" smtClean="0"/>
              <a:t>‹#›</a:t>
            </a:fld>
            <a:endParaRPr lang="en-US"/>
          </a:p>
        </p:txBody>
      </p:sp>
    </p:spTree>
    <p:extLst>
      <p:ext uri="{BB962C8B-B14F-4D97-AF65-F5344CB8AC3E}">
        <p14:creationId xmlns:p14="http://schemas.microsoft.com/office/powerpoint/2010/main" val="541161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FCBDD-0933-44F8-D634-BB8F52DBF7B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1DF223A-D6D0-62E8-5588-08390A2E64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4DD3EB-B442-D6F1-4290-AF0003A68F01}"/>
              </a:ext>
            </a:extLst>
          </p:cNvPr>
          <p:cNvSpPr>
            <a:spLocks noGrp="1"/>
          </p:cNvSpPr>
          <p:nvPr>
            <p:ph type="dt" sz="half" idx="10"/>
          </p:nvPr>
        </p:nvSpPr>
        <p:spPr/>
        <p:txBody>
          <a:bodyPr/>
          <a:lstStyle/>
          <a:p>
            <a:fld id="{19E9799A-EB9E-40F1-A4C8-49BFE5456FFE}" type="datetimeFigureOut">
              <a:rPr lang="en-US" smtClean="0"/>
              <a:t>5/7/25</a:t>
            </a:fld>
            <a:endParaRPr lang="en-US"/>
          </a:p>
        </p:txBody>
      </p:sp>
      <p:sp>
        <p:nvSpPr>
          <p:cNvPr id="5" name="Footer Placeholder 4">
            <a:extLst>
              <a:ext uri="{FF2B5EF4-FFF2-40B4-BE49-F238E27FC236}">
                <a16:creationId xmlns:a16="http://schemas.microsoft.com/office/drawing/2014/main" id="{20B2EF29-6494-F3B5-DD63-5C96A1BBDB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D8CE20-59BE-70FA-2BB4-41632D945BED}"/>
              </a:ext>
            </a:extLst>
          </p:cNvPr>
          <p:cNvSpPr>
            <a:spLocks noGrp="1"/>
          </p:cNvSpPr>
          <p:nvPr>
            <p:ph type="sldNum" sz="quarter" idx="12"/>
          </p:nvPr>
        </p:nvSpPr>
        <p:spPr/>
        <p:txBody>
          <a:bodyPr/>
          <a:lstStyle/>
          <a:p>
            <a:fld id="{F46CD54C-C322-4A47-86BD-45FE5A1A3DBF}" type="slidenum">
              <a:rPr lang="en-US" smtClean="0"/>
              <a:t>‹#›</a:t>
            </a:fld>
            <a:endParaRPr lang="en-US"/>
          </a:p>
        </p:txBody>
      </p:sp>
    </p:spTree>
    <p:extLst>
      <p:ext uri="{BB962C8B-B14F-4D97-AF65-F5344CB8AC3E}">
        <p14:creationId xmlns:p14="http://schemas.microsoft.com/office/powerpoint/2010/main" val="1529561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B7ECCF-5C0A-4E22-4BF2-34FDEF01108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06B5B98-B140-84E1-BE28-1EB7990B3F1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0F494C-3DF5-77C5-7CB5-E5AF62E8841C}"/>
              </a:ext>
            </a:extLst>
          </p:cNvPr>
          <p:cNvSpPr>
            <a:spLocks noGrp="1"/>
          </p:cNvSpPr>
          <p:nvPr>
            <p:ph type="dt" sz="half" idx="10"/>
          </p:nvPr>
        </p:nvSpPr>
        <p:spPr/>
        <p:txBody>
          <a:bodyPr/>
          <a:lstStyle/>
          <a:p>
            <a:fld id="{19E9799A-EB9E-40F1-A4C8-49BFE5456FFE}" type="datetimeFigureOut">
              <a:rPr lang="en-US" smtClean="0"/>
              <a:t>5/7/25</a:t>
            </a:fld>
            <a:endParaRPr lang="en-US"/>
          </a:p>
        </p:txBody>
      </p:sp>
      <p:sp>
        <p:nvSpPr>
          <p:cNvPr id="5" name="Footer Placeholder 4">
            <a:extLst>
              <a:ext uri="{FF2B5EF4-FFF2-40B4-BE49-F238E27FC236}">
                <a16:creationId xmlns:a16="http://schemas.microsoft.com/office/drawing/2014/main" id="{78314F45-9CFC-0346-073B-ABCA092A0B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D71478-7474-82C8-35CD-464BAFD0843F}"/>
              </a:ext>
            </a:extLst>
          </p:cNvPr>
          <p:cNvSpPr>
            <a:spLocks noGrp="1"/>
          </p:cNvSpPr>
          <p:nvPr>
            <p:ph type="sldNum" sz="quarter" idx="12"/>
          </p:nvPr>
        </p:nvSpPr>
        <p:spPr/>
        <p:txBody>
          <a:bodyPr/>
          <a:lstStyle/>
          <a:p>
            <a:fld id="{F46CD54C-C322-4A47-86BD-45FE5A1A3DBF}" type="slidenum">
              <a:rPr lang="en-US" smtClean="0"/>
              <a:t>‹#›</a:t>
            </a:fld>
            <a:endParaRPr lang="en-US"/>
          </a:p>
        </p:txBody>
      </p:sp>
    </p:spTree>
    <p:extLst>
      <p:ext uri="{BB962C8B-B14F-4D97-AF65-F5344CB8AC3E}">
        <p14:creationId xmlns:p14="http://schemas.microsoft.com/office/powerpoint/2010/main" val="15473292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ock of text">
    <p:spTree>
      <p:nvGrpSpPr>
        <p:cNvPr id="1" name=""/>
        <p:cNvGrpSpPr/>
        <p:nvPr/>
      </p:nvGrpSpPr>
      <p:grpSpPr>
        <a:xfrm>
          <a:off x="0" y="0"/>
          <a:ext cx="0" cy="0"/>
          <a:chOff x="0" y="0"/>
          <a:chExt cx="0" cy="0"/>
        </a:xfrm>
      </p:grpSpPr>
      <p:sp>
        <p:nvSpPr>
          <p:cNvPr id="29" name="Lorem ipsum dolor sit amet, consectetur adipiscing elit, sed do eiusmod tempor incididunt ut labore et dolore magna aliqua. Ut enim ad minim veniam, quis nostrud exercitation ullamco laboris nisi ut aliquip ex ea commodo consequat.…"/>
          <p:cNvSpPr txBox="1">
            <a:spLocks noGrp="1"/>
          </p:cNvSpPr>
          <p:nvPr>
            <p:ph type="body" sz="half" idx="21"/>
          </p:nvPr>
        </p:nvSpPr>
        <p:spPr>
          <a:xfrm>
            <a:off x="844550" y="1562532"/>
            <a:ext cx="10294254" cy="11080341"/>
          </a:xfrm>
          <a:prstGeom prst="rect">
            <a:avLst/>
          </a:prstGeom>
        </p:spPr>
        <p:txBody>
          <a:bodyPr anchor="t">
            <a:spAutoFit/>
          </a:bodyPr>
          <a:lstStyle>
            <a:lvl1pPr marL="0" indent="0">
              <a:lnSpc>
                <a:spcPct val="120000"/>
              </a:lnSpc>
              <a:spcBef>
                <a:spcPts val="1600"/>
              </a:spcBef>
              <a:buSzTx/>
              <a:buNone/>
              <a:defRPr sz="4800" spc="-96">
                <a:latin typeface="FoundersGroteskLight"/>
                <a:sym typeface="FoundersGroteskLight"/>
              </a:defRPr>
            </a:lvl1pPr>
          </a:lstStyle>
          <a:p>
            <a:pPr marL="0" indent="0">
              <a:lnSpc>
                <a:spcPct val="120000"/>
              </a:lnSpc>
              <a:spcBef>
                <a:spcPts val="3200"/>
              </a:spcBef>
              <a:buSzTx/>
              <a:buNone/>
              <a:defRPr sz="4800" spc="-96">
                <a:latin typeface="FoundersGroteskLight"/>
                <a:ea typeface="FoundersGroteskLight"/>
                <a:cs typeface="FoundersGroteskLight"/>
                <a:sym typeface="FoundersGroteskLight"/>
              </a:defRPr>
            </a:pPr>
            <a:r>
              <a:t>Lorem ipsum dolor sit amet, consectetur adipiscing elit, sed do eiusmod tempor incididunt ut labore et dolore magna aliqua. Ut enim ad minim veniam, quis nostrud exercitation ullamco laboris nisi ut aliquip ex ea commodo consequat. </a:t>
            </a:r>
          </a:p>
          <a:p>
            <a:pPr marL="0" indent="0">
              <a:lnSpc>
                <a:spcPct val="120000"/>
              </a:lnSpc>
              <a:spcBef>
                <a:spcPts val="3200"/>
              </a:spcBef>
              <a:buSzTx/>
              <a:buNone/>
              <a:defRPr sz="4800" spc="-96">
                <a:latin typeface="FoundersGroteskLight"/>
                <a:ea typeface="FoundersGroteskLight"/>
                <a:cs typeface="FoundersGroteskLight"/>
                <a:sym typeface="FoundersGroteskLight"/>
              </a:defRPr>
            </a:pPr>
            <a:r>
              <a:t>Duis aute irure dolor in reprehenderit in voluptate velit esse cillum dolore eu fugiat nulla pariatur. Excepteur sint occaecat cupidatat non proident, sunt in culpa qui officia deserunt mollit anim id est laborum.</a:t>
            </a:r>
          </a:p>
        </p:txBody>
      </p:sp>
      <p:sp>
        <p:nvSpPr>
          <p:cNvPr id="31" name="This is a slide with a block of text"/>
          <p:cNvSpPr txBox="1">
            <a:spLocks noGrp="1"/>
          </p:cNvSpPr>
          <p:nvPr>
            <p:ph type="body" sz="quarter" idx="22"/>
          </p:nvPr>
        </p:nvSpPr>
        <p:spPr>
          <a:xfrm>
            <a:off x="844550" y="346703"/>
            <a:ext cx="10502900" cy="1143001"/>
          </a:xfrm>
          <a:prstGeom prst="rect">
            <a:avLst/>
          </a:prstGeom>
        </p:spPr>
        <p:txBody>
          <a:bodyPr/>
          <a:lstStyle>
            <a:lvl1pPr marL="0" indent="0">
              <a:lnSpc>
                <a:spcPct val="90000"/>
              </a:lnSpc>
              <a:spcBef>
                <a:spcPts val="0"/>
              </a:spcBef>
              <a:buSzTx/>
              <a:buNone/>
              <a:defRPr sz="3600">
                <a:solidFill>
                  <a:srgbClr val="3E0585"/>
                </a:solidFill>
                <a:latin typeface="Apercu Pro Mono"/>
                <a:ea typeface="Apercu Pro Mono"/>
                <a:cs typeface="Apercu Pro Mono"/>
                <a:sym typeface="Apercu Pro Mono"/>
              </a:defRPr>
            </a:lvl1pPr>
          </a:lstStyle>
          <a:p>
            <a:r>
              <a:t>This is a slide with a block of text</a:t>
            </a:r>
          </a:p>
        </p:txBody>
      </p:sp>
      <p:sp>
        <p:nvSpPr>
          <p:cNvPr id="3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400757441"/>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6D089-74EA-40D1-94D0-54CF53F2729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858A8B7-B9DA-4E47-8CD6-858656B256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DFD6412-A427-4CF2-863B-CE1ECD9603AD}"/>
              </a:ext>
            </a:extLst>
          </p:cNvPr>
          <p:cNvSpPr>
            <a:spLocks noGrp="1"/>
          </p:cNvSpPr>
          <p:nvPr>
            <p:ph type="dt" sz="half" idx="10"/>
          </p:nvPr>
        </p:nvSpPr>
        <p:spPr/>
        <p:txBody>
          <a:bodyPr/>
          <a:lstStyle/>
          <a:p>
            <a:fld id="{76454B6F-5367-44B7-8F24-6474D45DDF59}" type="datetime1">
              <a:rPr lang="en-US" smtClean="0"/>
              <a:t>5/7/25</a:t>
            </a:fld>
            <a:endParaRPr lang="en-US"/>
          </a:p>
        </p:txBody>
      </p:sp>
      <p:sp>
        <p:nvSpPr>
          <p:cNvPr id="5" name="Footer Placeholder 4">
            <a:extLst>
              <a:ext uri="{FF2B5EF4-FFF2-40B4-BE49-F238E27FC236}">
                <a16:creationId xmlns:a16="http://schemas.microsoft.com/office/drawing/2014/main" id="{D2A2357F-521F-4E48-BE7A-D9BA71C353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794609-1B99-4F7C-B81B-D29BCCE8F521}"/>
              </a:ext>
            </a:extLst>
          </p:cNvPr>
          <p:cNvSpPr>
            <a:spLocks noGrp="1"/>
          </p:cNvSpPr>
          <p:nvPr>
            <p:ph type="sldNum" sz="quarter" idx="12"/>
          </p:nvPr>
        </p:nvSpPr>
        <p:spPr/>
        <p:txBody>
          <a:bodyPr/>
          <a:lstStyle/>
          <a:p>
            <a:fld id="{A4F036F8-234C-469B-B5E9-CD3E427F02B9}" type="slidenum">
              <a:rPr lang="en-US" smtClean="0"/>
              <a:t>‹#›</a:t>
            </a:fld>
            <a:endParaRPr lang="en-US"/>
          </a:p>
        </p:txBody>
      </p:sp>
    </p:spTree>
    <p:extLst>
      <p:ext uri="{BB962C8B-B14F-4D97-AF65-F5344CB8AC3E}">
        <p14:creationId xmlns:p14="http://schemas.microsoft.com/office/powerpoint/2010/main" val="28621231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AE822-4F67-4767-A7C3-6DE2D9C615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5AE8F0-8049-4F00-A268-910EFEE969E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770618-3311-4243-894F-586DB47AE2B5}"/>
              </a:ext>
            </a:extLst>
          </p:cNvPr>
          <p:cNvSpPr>
            <a:spLocks noGrp="1"/>
          </p:cNvSpPr>
          <p:nvPr>
            <p:ph type="dt" sz="half" idx="10"/>
          </p:nvPr>
        </p:nvSpPr>
        <p:spPr/>
        <p:txBody>
          <a:bodyPr/>
          <a:lstStyle/>
          <a:p>
            <a:fld id="{198ADC04-D3D3-41CD-8489-A24EA450D555}" type="datetime1">
              <a:rPr lang="en-US" smtClean="0"/>
              <a:t>5/7/25</a:t>
            </a:fld>
            <a:endParaRPr lang="en-US"/>
          </a:p>
        </p:txBody>
      </p:sp>
      <p:sp>
        <p:nvSpPr>
          <p:cNvPr id="5" name="Footer Placeholder 4">
            <a:extLst>
              <a:ext uri="{FF2B5EF4-FFF2-40B4-BE49-F238E27FC236}">
                <a16:creationId xmlns:a16="http://schemas.microsoft.com/office/drawing/2014/main" id="{DE845FDA-F07A-4C4C-BC11-FFE72BA22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D0A20C-1C75-4B1A-8A02-FFCF06259FED}"/>
              </a:ext>
            </a:extLst>
          </p:cNvPr>
          <p:cNvSpPr>
            <a:spLocks noGrp="1"/>
          </p:cNvSpPr>
          <p:nvPr>
            <p:ph type="sldNum" sz="quarter" idx="12"/>
          </p:nvPr>
        </p:nvSpPr>
        <p:spPr/>
        <p:txBody>
          <a:bodyPr/>
          <a:lstStyle/>
          <a:p>
            <a:fld id="{A4F036F8-234C-469B-B5E9-CD3E427F02B9}" type="slidenum">
              <a:rPr lang="en-US" smtClean="0"/>
              <a:t>‹#›</a:t>
            </a:fld>
            <a:endParaRPr lang="en-US"/>
          </a:p>
        </p:txBody>
      </p:sp>
    </p:spTree>
    <p:extLst>
      <p:ext uri="{BB962C8B-B14F-4D97-AF65-F5344CB8AC3E}">
        <p14:creationId xmlns:p14="http://schemas.microsoft.com/office/powerpoint/2010/main" val="32092140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444DF-AA7F-417A-8678-CAD78DD531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9F187E-031A-42E1-BA2D-E2B76F83FDE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AF217E-13CF-4F0A-8506-D3C951BCC2C4}"/>
              </a:ext>
            </a:extLst>
          </p:cNvPr>
          <p:cNvSpPr>
            <a:spLocks noGrp="1"/>
          </p:cNvSpPr>
          <p:nvPr>
            <p:ph type="dt" sz="half" idx="10"/>
          </p:nvPr>
        </p:nvSpPr>
        <p:spPr/>
        <p:txBody>
          <a:bodyPr/>
          <a:lstStyle/>
          <a:p>
            <a:fld id="{F58AD626-4C5F-445F-A6F9-B9D018A59E00}" type="datetime1">
              <a:rPr lang="en-US" smtClean="0"/>
              <a:t>5/7/25</a:t>
            </a:fld>
            <a:endParaRPr lang="en-US"/>
          </a:p>
        </p:txBody>
      </p:sp>
      <p:sp>
        <p:nvSpPr>
          <p:cNvPr id="5" name="Footer Placeholder 4">
            <a:extLst>
              <a:ext uri="{FF2B5EF4-FFF2-40B4-BE49-F238E27FC236}">
                <a16:creationId xmlns:a16="http://schemas.microsoft.com/office/drawing/2014/main" id="{DEFC75DC-0A12-465D-A9DF-5F4A160717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4F0B84-5F71-4CA8-AB11-8092367F35A7}"/>
              </a:ext>
            </a:extLst>
          </p:cNvPr>
          <p:cNvSpPr>
            <a:spLocks noGrp="1"/>
          </p:cNvSpPr>
          <p:nvPr>
            <p:ph type="sldNum" sz="quarter" idx="12"/>
          </p:nvPr>
        </p:nvSpPr>
        <p:spPr/>
        <p:txBody>
          <a:bodyPr/>
          <a:lstStyle/>
          <a:p>
            <a:fld id="{A4F036F8-234C-469B-B5E9-CD3E427F02B9}" type="slidenum">
              <a:rPr lang="en-US" smtClean="0"/>
              <a:t>‹#›</a:t>
            </a:fld>
            <a:endParaRPr lang="en-US"/>
          </a:p>
        </p:txBody>
      </p:sp>
    </p:spTree>
    <p:extLst>
      <p:ext uri="{BB962C8B-B14F-4D97-AF65-F5344CB8AC3E}">
        <p14:creationId xmlns:p14="http://schemas.microsoft.com/office/powerpoint/2010/main" val="29423835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7D539-0D0F-4F83-A8BA-E1750ACF2A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7E0419-92EF-4D6A-9EF4-BE3551C8D86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33F551A-C0E0-44C3-BAC6-A7A33B8FAF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31EBD8F-707F-4BE4-85AA-9A1CD615254F}"/>
              </a:ext>
            </a:extLst>
          </p:cNvPr>
          <p:cNvSpPr>
            <a:spLocks noGrp="1"/>
          </p:cNvSpPr>
          <p:nvPr>
            <p:ph type="dt" sz="half" idx="10"/>
          </p:nvPr>
        </p:nvSpPr>
        <p:spPr/>
        <p:txBody>
          <a:bodyPr/>
          <a:lstStyle/>
          <a:p>
            <a:fld id="{03F55854-B8D3-44DB-B760-C3FB5E8331FE}" type="datetime1">
              <a:rPr lang="en-US" smtClean="0"/>
              <a:t>5/7/25</a:t>
            </a:fld>
            <a:endParaRPr lang="en-US"/>
          </a:p>
        </p:txBody>
      </p:sp>
      <p:sp>
        <p:nvSpPr>
          <p:cNvPr id="6" name="Footer Placeholder 5">
            <a:extLst>
              <a:ext uri="{FF2B5EF4-FFF2-40B4-BE49-F238E27FC236}">
                <a16:creationId xmlns:a16="http://schemas.microsoft.com/office/drawing/2014/main" id="{E08B26EA-982F-424D-82B5-8A124A2D38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75EA47-7F06-4DC9-8C01-FBC268BBBCE7}"/>
              </a:ext>
            </a:extLst>
          </p:cNvPr>
          <p:cNvSpPr>
            <a:spLocks noGrp="1"/>
          </p:cNvSpPr>
          <p:nvPr>
            <p:ph type="sldNum" sz="quarter" idx="12"/>
          </p:nvPr>
        </p:nvSpPr>
        <p:spPr/>
        <p:txBody>
          <a:bodyPr/>
          <a:lstStyle/>
          <a:p>
            <a:fld id="{A4F036F8-234C-469B-B5E9-CD3E427F02B9}" type="slidenum">
              <a:rPr lang="en-US" smtClean="0"/>
              <a:t>‹#›</a:t>
            </a:fld>
            <a:endParaRPr lang="en-US"/>
          </a:p>
        </p:txBody>
      </p:sp>
    </p:spTree>
    <p:extLst>
      <p:ext uri="{BB962C8B-B14F-4D97-AF65-F5344CB8AC3E}">
        <p14:creationId xmlns:p14="http://schemas.microsoft.com/office/powerpoint/2010/main" val="25555279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C5088-54E2-434F-88E5-BE86C39B99A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900B94D-7709-43FC-8325-52AC822003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62BF61-85AF-4FA9-A446-35CAD82D39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156EE57-3DB9-4AA6-BB6F-7A71266D4E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28E5C5A-799A-42C4-B3C2-75FAE8192A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2812375-EC82-46A9-B2DA-B63D2E0E3A2B}"/>
              </a:ext>
            </a:extLst>
          </p:cNvPr>
          <p:cNvSpPr>
            <a:spLocks noGrp="1"/>
          </p:cNvSpPr>
          <p:nvPr>
            <p:ph type="dt" sz="half" idx="10"/>
          </p:nvPr>
        </p:nvSpPr>
        <p:spPr/>
        <p:txBody>
          <a:bodyPr/>
          <a:lstStyle/>
          <a:p>
            <a:fld id="{894B6C2B-306E-43D2-A396-8D042F9FD1D4}" type="datetime1">
              <a:rPr lang="en-US" smtClean="0"/>
              <a:t>5/7/25</a:t>
            </a:fld>
            <a:endParaRPr lang="en-US"/>
          </a:p>
        </p:txBody>
      </p:sp>
      <p:sp>
        <p:nvSpPr>
          <p:cNvPr id="8" name="Footer Placeholder 7">
            <a:extLst>
              <a:ext uri="{FF2B5EF4-FFF2-40B4-BE49-F238E27FC236}">
                <a16:creationId xmlns:a16="http://schemas.microsoft.com/office/drawing/2014/main" id="{53B8EDB7-E823-42DA-A1D4-E1B422D79D9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D26C963-AC42-44F2-8DCB-9F66931381BA}"/>
              </a:ext>
            </a:extLst>
          </p:cNvPr>
          <p:cNvSpPr>
            <a:spLocks noGrp="1"/>
          </p:cNvSpPr>
          <p:nvPr>
            <p:ph type="sldNum" sz="quarter" idx="12"/>
          </p:nvPr>
        </p:nvSpPr>
        <p:spPr/>
        <p:txBody>
          <a:bodyPr/>
          <a:lstStyle/>
          <a:p>
            <a:fld id="{A4F036F8-234C-469B-B5E9-CD3E427F02B9}" type="slidenum">
              <a:rPr lang="en-US" smtClean="0"/>
              <a:t>‹#›</a:t>
            </a:fld>
            <a:endParaRPr lang="en-US"/>
          </a:p>
        </p:txBody>
      </p:sp>
    </p:spTree>
    <p:extLst>
      <p:ext uri="{BB962C8B-B14F-4D97-AF65-F5344CB8AC3E}">
        <p14:creationId xmlns:p14="http://schemas.microsoft.com/office/powerpoint/2010/main" val="29640911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54BCC-182B-41A1-A66B-BDE4143B2C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7CE0693-0A67-489D-BCF7-078126B18B1A}"/>
              </a:ext>
            </a:extLst>
          </p:cNvPr>
          <p:cNvSpPr>
            <a:spLocks noGrp="1"/>
          </p:cNvSpPr>
          <p:nvPr>
            <p:ph type="dt" sz="half" idx="10"/>
          </p:nvPr>
        </p:nvSpPr>
        <p:spPr/>
        <p:txBody>
          <a:bodyPr/>
          <a:lstStyle/>
          <a:p>
            <a:fld id="{C6730793-8981-45B5-A184-F6A82CED94D4}" type="datetime1">
              <a:rPr lang="en-US" smtClean="0"/>
              <a:t>5/7/25</a:t>
            </a:fld>
            <a:endParaRPr lang="en-US"/>
          </a:p>
        </p:txBody>
      </p:sp>
      <p:sp>
        <p:nvSpPr>
          <p:cNvPr id="4" name="Footer Placeholder 3">
            <a:extLst>
              <a:ext uri="{FF2B5EF4-FFF2-40B4-BE49-F238E27FC236}">
                <a16:creationId xmlns:a16="http://schemas.microsoft.com/office/drawing/2014/main" id="{65900E45-B159-4B08-B3BD-7DF88FACBCE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5B2896C-1F8D-4ECB-ADA8-F308CAB6739F}"/>
              </a:ext>
            </a:extLst>
          </p:cNvPr>
          <p:cNvSpPr>
            <a:spLocks noGrp="1"/>
          </p:cNvSpPr>
          <p:nvPr>
            <p:ph type="sldNum" sz="quarter" idx="12"/>
          </p:nvPr>
        </p:nvSpPr>
        <p:spPr/>
        <p:txBody>
          <a:bodyPr/>
          <a:lstStyle/>
          <a:p>
            <a:fld id="{A4F036F8-234C-469B-B5E9-CD3E427F02B9}" type="slidenum">
              <a:rPr lang="en-US" smtClean="0"/>
              <a:t>‹#›</a:t>
            </a:fld>
            <a:endParaRPr lang="en-US"/>
          </a:p>
        </p:txBody>
      </p:sp>
    </p:spTree>
    <p:extLst>
      <p:ext uri="{BB962C8B-B14F-4D97-AF65-F5344CB8AC3E}">
        <p14:creationId xmlns:p14="http://schemas.microsoft.com/office/powerpoint/2010/main" val="42470930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BB8E8E-82FB-4C1D-BF3C-14A6688D9DDC}"/>
              </a:ext>
            </a:extLst>
          </p:cNvPr>
          <p:cNvSpPr>
            <a:spLocks noGrp="1"/>
          </p:cNvSpPr>
          <p:nvPr>
            <p:ph type="dt" sz="half" idx="10"/>
          </p:nvPr>
        </p:nvSpPr>
        <p:spPr/>
        <p:txBody>
          <a:bodyPr/>
          <a:lstStyle/>
          <a:p>
            <a:fld id="{FEBF45D1-5BF9-4BBE-8243-3957EBED2DDC}" type="datetime1">
              <a:rPr lang="en-US" smtClean="0"/>
              <a:t>5/7/25</a:t>
            </a:fld>
            <a:endParaRPr lang="en-US"/>
          </a:p>
        </p:txBody>
      </p:sp>
      <p:sp>
        <p:nvSpPr>
          <p:cNvPr id="3" name="Footer Placeholder 2">
            <a:extLst>
              <a:ext uri="{FF2B5EF4-FFF2-40B4-BE49-F238E27FC236}">
                <a16:creationId xmlns:a16="http://schemas.microsoft.com/office/drawing/2014/main" id="{C1B66BA8-1AA9-43B8-AB34-6F82AC922F7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629C618-CDB0-4401-9CE4-385BF7BD32D3}"/>
              </a:ext>
            </a:extLst>
          </p:cNvPr>
          <p:cNvSpPr>
            <a:spLocks noGrp="1"/>
          </p:cNvSpPr>
          <p:nvPr>
            <p:ph type="sldNum" sz="quarter" idx="12"/>
          </p:nvPr>
        </p:nvSpPr>
        <p:spPr/>
        <p:txBody>
          <a:bodyPr/>
          <a:lstStyle/>
          <a:p>
            <a:fld id="{A4F036F8-234C-469B-B5E9-CD3E427F02B9}" type="slidenum">
              <a:rPr lang="en-US" smtClean="0"/>
              <a:t>‹#›</a:t>
            </a:fld>
            <a:endParaRPr lang="en-US"/>
          </a:p>
        </p:txBody>
      </p:sp>
    </p:spTree>
    <p:extLst>
      <p:ext uri="{BB962C8B-B14F-4D97-AF65-F5344CB8AC3E}">
        <p14:creationId xmlns:p14="http://schemas.microsoft.com/office/powerpoint/2010/main" val="22671371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D2C97-50CB-4E47-94AE-0544EFBAF7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D94CD60-A764-40B4-B224-BBFFC6A966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EA2C9A2-4DEC-43E6-AF38-4673438C84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B76B46-66C0-46CA-8487-4AA281DA4B93}"/>
              </a:ext>
            </a:extLst>
          </p:cNvPr>
          <p:cNvSpPr>
            <a:spLocks noGrp="1"/>
          </p:cNvSpPr>
          <p:nvPr>
            <p:ph type="dt" sz="half" idx="10"/>
          </p:nvPr>
        </p:nvSpPr>
        <p:spPr/>
        <p:txBody>
          <a:bodyPr/>
          <a:lstStyle/>
          <a:p>
            <a:fld id="{97119841-3CBC-4676-93DD-6955104D0DF1}" type="datetime1">
              <a:rPr lang="en-US" smtClean="0"/>
              <a:t>5/7/25</a:t>
            </a:fld>
            <a:endParaRPr lang="en-US"/>
          </a:p>
        </p:txBody>
      </p:sp>
      <p:sp>
        <p:nvSpPr>
          <p:cNvPr id="6" name="Footer Placeholder 5">
            <a:extLst>
              <a:ext uri="{FF2B5EF4-FFF2-40B4-BE49-F238E27FC236}">
                <a16:creationId xmlns:a16="http://schemas.microsoft.com/office/drawing/2014/main" id="{6600E15E-4F06-4EF7-9961-70EE283419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279B52-C5EF-448C-9D64-1FF745B94C77}"/>
              </a:ext>
            </a:extLst>
          </p:cNvPr>
          <p:cNvSpPr>
            <a:spLocks noGrp="1"/>
          </p:cNvSpPr>
          <p:nvPr>
            <p:ph type="sldNum" sz="quarter" idx="12"/>
          </p:nvPr>
        </p:nvSpPr>
        <p:spPr/>
        <p:txBody>
          <a:bodyPr/>
          <a:lstStyle/>
          <a:p>
            <a:fld id="{A4F036F8-234C-469B-B5E9-CD3E427F02B9}" type="slidenum">
              <a:rPr lang="en-US" smtClean="0"/>
              <a:t>‹#›</a:t>
            </a:fld>
            <a:endParaRPr lang="en-US"/>
          </a:p>
        </p:txBody>
      </p:sp>
    </p:spTree>
    <p:extLst>
      <p:ext uri="{BB962C8B-B14F-4D97-AF65-F5344CB8AC3E}">
        <p14:creationId xmlns:p14="http://schemas.microsoft.com/office/powerpoint/2010/main" val="31795155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AFDBC-4600-4E8B-BB09-3C1A418B87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8F56A40-B204-491B-8A23-46CDDA89B0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C95A0B-E785-48B8-A51D-6193D505CA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366C29-3763-4B00-A57C-1D651088800C}"/>
              </a:ext>
            </a:extLst>
          </p:cNvPr>
          <p:cNvSpPr>
            <a:spLocks noGrp="1"/>
          </p:cNvSpPr>
          <p:nvPr>
            <p:ph type="dt" sz="half" idx="10"/>
          </p:nvPr>
        </p:nvSpPr>
        <p:spPr/>
        <p:txBody>
          <a:bodyPr/>
          <a:lstStyle/>
          <a:p>
            <a:fld id="{07FD89C4-1DBE-4772-BCDF-11B18EE61916}" type="datetime1">
              <a:rPr lang="en-US" smtClean="0"/>
              <a:t>5/7/25</a:t>
            </a:fld>
            <a:endParaRPr lang="en-US"/>
          </a:p>
        </p:txBody>
      </p:sp>
      <p:sp>
        <p:nvSpPr>
          <p:cNvPr id="6" name="Footer Placeholder 5">
            <a:extLst>
              <a:ext uri="{FF2B5EF4-FFF2-40B4-BE49-F238E27FC236}">
                <a16:creationId xmlns:a16="http://schemas.microsoft.com/office/drawing/2014/main" id="{B511643F-B5DA-4DBE-9E92-3624E315CF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3046C5-B44D-47C0-8B4F-8DF2B0DF8F35}"/>
              </a:ext>
            </a:extLst>
          </p:cNvPr>
          <p:cNvSpPr>
            <a:spLocks noGrp="1"/>
          </p:cNvSpPr>
          <p:nvPr>
            <p:ph type="sldNum" sz="quarter" idx="12"/>
          </p:nvPr>
        </p:nvSpPr>
        <p:spPr/>
        <p:txBody>
          <a:bodyPr/>
          <a:lstStyle/>
          <a:p>
            <a:fld id="{A4F036F8-234C-469B-B5E9-CD3E427F02B9}" type="slidenum">
              <a:rPr lang="en-US" smtClean="0"/>
              <a:t>‹#›</a:t>
            </a:fld>
            <a:endParaRPr lang="en-US"/>
          </a:p>
        </p:txBody>
      </p:sp>
    </p:spTree>
    <p:extLst>
      <p:ext uri="{BB962C8B-B14F-4D97-AF65-F5344CB8AC3E}">
        <p14:creationId xmlns:p14="http://schemas.microsoft.com/office/powerpoint/2010/main" val="2214224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A3334-6AB2-4C08-B3EE-D93950DD0AF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9592753-4F83-4137-A527-B1C9E76BB04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C31722-E152-409A-BEBC-01FD16D697A1}"/>
              </a:ext>
            </a:extLst>
          </p:cNvPr>
          <p:cNvSpPr>
            <a:spLocks noGrp="1"/>
          </p:cNvSpPr>
          <p:nvPr>
            <p:ph type="dt" sz="half" idx="10"/>
          </p:nvPr>
        </p:nvSpPr>
        <p:spPr/>
        <p:txBody>
          <a:bodyPr/>
          <a:lstStyle/>
          <a:p>
            <a:fld id="{8624089A-15F2-4B6D-8E32-AEB4A379940D}" type="datetime1">
              <a:rPr lang="en-US" smtClean="0"/>
              <a:t>5/7/25</a:t>
            </a:fld>
            <a:endParaRPr lang="en-US"/>
          </a:p>
        </p:txBody>
      </p:sp>
      <p:sp>
        <p:nvSpPr>
          <p:cNvPr id="5" name="Footer Placeholder 4">
            <a:extLst>
              <a:ext uri="{FF2B5EF4-FFF2-40B4-BE49-F238E27FC236}">
                <a16:creationId xmlns:a16="http://schemas.microsoft.com/office/drawing/2014/main" id="{2A81097B-2354-4623-98E3-51C120F1A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BBA1B1-3176-4D64-AF3E-54362AFA7089}"/>
              </a:ext>
            </a:extLst>
          </p:cNvPr>
          <p:cNvSpPr>
            <a:spLocks noGrp="1"/>
          </p:cNvSpPr>
          <p:nvPr>
            <p:ph type="sldNum" sz="quarter" idx="12"/>
          </p:nvPr>
        </p:nvSpPr>
        <p:spPr/>
        <p:txBody>
          <a:bodyPr/>
          <a:lstStyle/>
          <a:p>
            <a:fld id="{A4F036F8-234C-469B-B5E9-CD3E427F02B9}" type="slidenum">
              <a:rPr lang="en-US" smtClean="0"/>
              <a:t>‹#›</a:t>
            </a:fld>
            <a:endParaRPr lang="en-US"/>
          </a:p>
        </p:txBody>
      </p:sp>
    </p:spTree>
    <p:extLst>
      <p:ext uri="{BB962C8B-B14F-4D97-AF65-F5344CB8AC3E}">
        <p14:creationId xmlns:p14="http://schemas.microsoft.com/office/powerpoint/2010/main" val="28310425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96EE32-5470-404B-AF4D-D9F9E5BF495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DA896C-3E6D-4EDC-8410-38D48E67EB9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60BA09-6DC5-4EE3-A75C-29039B082762}"/>
              </a:ext>
            </a:extLst>
          </p:cNvPr>
          <p:cNvSpPr>
            <a:spLocks noGrp="1"/>
          </p:cNvSpPr>
          <p:nvPr>
            <p:ph type="dt" sz="half" idx="10"/>
          </p:nvPr>
        </p:nvSpPr>
        <p:spPr/>
        <p:txBody>
          <a:bodyPr/>
          <a:lstStyle/>
          <a:p>
            <a:fld id="{45CCED4F-1657-4841-ADEB-BA5425A12E62}" type="datetime1">
              <a:rPr lang="en-US" smtClean="0"/>
              <a:t>5/7/25</a:t>
            </a:fld>
            <a:endParaRPr lang="en-US"/>
          </a:p>
        </p:txBody>
      </p:sp>
      <p:sp>
        <p:nvSpPr>
          <p:cNvPr id="5" name="Footer Placeholder 4">
            <a:extLst>
              <a:ext uri="{FF2B5EF4-FFF2-40B4-BE49-F238E27FC236}">
                <a16:creationId xmlns:a16="http://schemas.microsoft.com/office/drawing/2014/main" id="{FEEE43B8-843C-4EA0-BD73-ED6B029630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9FAF3C-8CDC-4486-A209-F121BCA4DFF8}"/>
              </a:ext>
            </a:extLst>
          </p:cNvPr>
          <p:cNvSpPr>
            <a:spLocks noGrp="1"/>
          </p:cNvSpPr>
          <p:nvPr>
            <p:ph type="sldNum" sz="quarter" idx="12"/>
          </p:nvPr>
        </p:nvSpPr>
        <p:spPr/>
        <p:txBody>
          <a:bodyPr/>
          <a:lstStyle/>
          <a:p>
            <a:fld id="{A4F036F8-234C-469B-B5E9-CD3E427F02B9}" type="slidenum">
              <a:rPr lang="en-US" smtClean="0"/>
              <a:t>‹#›</a:t>
            </a:fld>
            <a:endParaRPr lang="en-US"/>
          </a:p>
        </p:txBody>
      </p:sp>
    </p:spTree>
    <p:extLst>
      <p:ext uri="{BB962C8B-B14F-4D97-AF65-F5344CB8AC3E}">
        <p14:creationId xmlns:p14="http://schemas.microsoft.com/office/powerpoint/2010/main" val="8132333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Block of text">
    <p:spTree>
      <p:nvGrpSpPr>
        <p:cNvPr id="1" name=""/>
        <p:cNvGrpSpPr/>
        <p:nvPr/>
      </p:nvGrpSpPr>
      <p:grpSpPr>
        <a:xfrm>
          <a:off x="0" y="0"/>
          <a:ext cx="0" cy="0"/>
          <a:chOff x="0" y="0"/>
          <a:chExt cx="0" cy="0"/>
        </a:xfrm>
      </p:grpSpPr>
      <p:sp>
        <p:nvSpPr>
          <p:cNvPr id="29" name="Lorem ipsum dolor sit amet, consectetur adipiscing elit, sed do eiusmod tempor incididunt ut labore et dolore magna aliqua. Ut enim ad minim veniam, quis nostrud exercitation ullamco laboris nisi ut aliquip ex ea commodo consequat.…"/>
          <p:cNvSpPr txBox="1">
            <a:spLocks noGrp="1"/>
          </p:cNvSpPr>
          <p:nvPr>
            <p:ph type="body" sz="half" idx="21"/>
          </p:nvPr>
        </p:nvSpPr>
        <p:spPr>
          <a:xfrm>
            <a:off x="844550" y="1562532"/>
            <a:ext cx="10294254" cy="11080341"/>
          </a:xfrm>
          <a:prstGeom prst="rect">
            <a:avLst/>
          </a:prstGeom>
        </p:spPr>
        <p:txBody>
          <a:bodyPr anchor="t">
            <a:spAutoFit/>
          </a:bodyPr>
          <a:lstStyle>
            <a:lvl1pPr marL="0" indent="0">
              <a:lnSpc>
                <a:spcPct val="120000"/>
              </a:lnSpc>
              <a:spcBef>
                <a:spcPts val="1600"/>
              </a:spcBef>
              <a:buSzTx/>
              <a:buNone/>
              <a:defRPr sz="4800" spc="-96">
                <a:latin typeface="FoundersGroteskLight"/>
                <a:sym typeface="FoundersGroteskLight"/>
              </a:defRPr>
            </a:lvl1pPr>
          </a:lstStyle>
          <a:p>
            <a:pPr marL="0" indent="0">
              <a:lnSpc>
                <a:spcPct val="120000"/>
              </a:lnSpc>
              <a:spcBef>
                <a:spcPts val="3200"/>
              </a:spcBef>
              <a:buSzTx/>
              <a:buNone/>
              <a:defRPr sz="4800" spc="-96">
                <a:latin typeface="FoundersGroteskLight"/>
                <a:ea typeface="FoundersGroteskLight"/>
                <a:cs typeface="FoundersGroteskLight"/>
                <a:sym typeface="FoundersGroteskLight"/>
              </a:defRPr>
            </a:pPr>
            <a:r>
              <a:t>Lorem ipsum dolor sit amet, consectetur adipiscing elit, sed do eiusmod tempor incididunt ut labore et dolore magna aliqua. Ut enim ad minim veniam, quis nostrud exercitation ullamco laboris nisi ut aliquip ex ea commodo consequat. </a:t>
            </a:r>
          </a:p>
          <a:p>
            <a:pPr marL="0" indent="0">
              <a:lnSpc>
                <a:spcPct val="120000"/>
              </a:lnSpc>
              <a:spcBef>
                <a:spcPts val="3200"/>
              </a:spcBef>
              <a:buSzTx/>
              <a:buNone/>
              <a:defRPr sz="4800" spc="-96">
                <a:latin typeface="FoundersGroteskLight"/>
                <a:ea typeface="FoundersGroteskLight"/>
                <a:cs typeface="FoundersGroteskLight"/>
                <a:sym typeface="FoundersGroteskLight"/>
              </a:defRPr>
            </a:pPr>
            <a:r>
              <a:t>Duis aute irure dolor in reprehenderit in voluptate velit esse cillum dolore eu fugiat nulla pariatur. Excepteur sint occaecat cupidatat non proident, sunt in culpa qui officia deserunt mollit anim id est laborum.</a:t>
            </a:r>
          </a:p>
        </p:txBody>
      </p:sp>
      <p:sp>
        <p:nvSpPr>
          <p:cNvPr id="31" name="This is a slide with a block of text"/>
          <p:cNvSpPr txBox="1">
            <a:spLocks noGrp="1"/>
          </p:cNvSpPr>
          <p:nvPr>
            <p:ph type="body" sz="quarter" idx="22"/>
          </p:nvPr>
        </p:nvSpPr>
        <p:spPr>
          <a:xfrm>
            <a:off x="844550" y="346703"/>
            <a:ext cx="10502900" cy="1143001"/>
          </a:xfrm>
          <a:prstGeom prst="rect">
            <a:avLst/>
          </a:prstGeom>
        </p:spPr>
        <p:txBody>
          <a:bodyPr/>
          <a:lstStyle>
            <a:lvl1pPr marL="0" indent="0">
              <a:lnSpc>
                <a:spcPct val="90000"/>
              </a:lnSpc>
              <a:spcBef>
                <a:spcPts val="0"/>
              </a:spcBef>
              <a:buSzTx/>
              <a:buNone/>
              <a:defRPr sz="3600">
                <a:solidFill>
                  <a:srgbClr val="3E0585"/>
                </a:solidFill>
                <a:latin typeface="Apercu Pro Mono"/>
                <a:ea typeface="Apercu Pro Mono"/>
                <a:cs typeface="Apercu Pro Mono"/>
                <a:sym typeface="Apercu Pro Mono"/>
              </a:defRPr>
            </a:lvl1pPr>
          </a:lstStyle>
          <a:p>
            <a:r>
              <a:t>This is a slide with a block of text</a:t>
            </a:r>
          </a:p>
        </p:txBody>
      </p:sp>
      <p:sp>
        <p:nvSpPr>
          <p:cNvPr id="3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36763505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08FC99-D0DF-1A35-F626-3DF8451AAE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935BE3-2929-C809-0DE0-CFBA5A863F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F797D2-5AAE-3471-CE08-47707B31E7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9E9799A-EB9E-40F1-A4C8-49BFE5456FFE}" type="datetimeFigureOut">
              <a:rPr lang="en-US" smtClean="0"/>
              <a:t>5/7/25</a:t>
            </a:fld>
            <a:endParaRPr lang="en-US"/>
          </a:p>
        </p:txBody>
      </p:sp>
      <p:sp>
        <p:nvSpPr>
          <p:cNvPr id="5" name="Footer Placeholder 4">
            <a:extLst>
              <a:ext uri="{FF2B5EF4-FFF2-40B4-BE49-F238E27FC236}">
                <a16:creationId xmlns:a16="http://schemas.microsoft.com/office/drawing/2014/main" id="{4A53E186-F35E-A8E5-75B2-E76B940029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B54DD64-2781-8754-422D-29B1B486B4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46CD54C-C322-4A47-86BD-45FE5A1A3DBF}" type="slidenum">
              <a:rPr lang="en-US" smtClean="0"/>
              <a:t>‹#›</a:t>
            </a:fld>
            <a:endParaRPr lang="en-US"/>
          </a:p>
        </p:txBody>
      </p:sp>
    </p:spTree>
    <p:extLst>
      <p:ext uri="{BB962C8B-B14F-4D97-AF65-F5344CB8AC3E}">
        <p14:creationId xmlns:p14="http://schemas.microsoft.com/office/powerpoint/2010/main" val="104408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E54869-9F86-401F-A3B7-4C43B84F03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6E1803-2D43-46A8-AAAC-7B34B4F55B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E78D2B-CB7F-4C4A-8E9D-5B6F751FC4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AE9458-1640-4FA0-81E1-E5D8680A07EC}" type="datetime1">
              <a:rPr lang="en-US" smtClean="0"/>
              <a:t>5/7/25</a:t>
            </a:fld>
            <a:endParaRPr lang="en-US"/>
          </a:p>
        </p:txBody>
      </p:sp>
      <p:sp>
        <p:nvSpPr>
          <p:cNvPr id="5" name="Footer Placeholder 4">
            <a:extLst>
              <a:ext uri="{FF2B5EF4-FFF2-40B4-BE49-F238E27FC236}">
                <a16:creationId xmlns:a16="http://schemas.microsoft.com/office/drawing/2014/main" id="{0616DE19-BCD8-4AD5-AE54-AE2C725293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15DF7CB-3F68-4CD6-8612-D4BDD0A046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F036F8-234C-469B-B5E9-CD3E427F02B9}" type="slidenum">
              <a:rPr lang="en-US" smtClean="0"/>
              <a:t>‹#›</a:t>
            </a:fld>
            <a:endParaRPr lang="en-US"/>
          </a:p>
        </p:txBody>
      </p:sp>
    </p:spTree>
    <p:extLst>
      <p:ext uri="{BB962C8B-B14F-4D97-AF65-F5344CB8AC3E}">
        <p14:creationId xmlns:p14="http://schemas.microsoft.com/office/powerpoint/2010/main" val="138412559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svg"/><Relationship Id="rId1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2.xml"/><Relationship Id="rId16" Type="http://schemas.openxmlformats.org/officeDocument/2006/relationships/image" Target="../media/image14.png"/><Relationship Id="rId1" Type="http://schemas.openxmlformats.org/officeDocument/2006/relationships/slideLayout" Target="../slideLayouts/slideLayout14.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png"/><Relationship Id="rId15" Type="http://schemas.openxmlformats.org/officeDocument/2006/relationships/image" Target="../media/image13.svg"/><Relationship Id="rId10" Type="http://schemas.openxmlformats.org/officeDocument/2006/relationships/image" Target="../media/image8.svg"/><Relationship Id="rId19" Type="http://schemas.openxmlformats.org/officeDocument/2006/relationships/image" Target="../media/image17.svg"/><Relationship Id="rId4" Type="http://schemas.openxmlformats.org/officeDocument/2006/relationships/image" Target="../media/image2.svg"/><Relationship Id="rId9" Type="http://schemas.openxmlformats.org/officeDocument/2006/relationships/image" Target="../media/image7.png"/><Relationship Id="rId14"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20.jp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20.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Three Attacks on  Proof-of-Stake Ethereum"/>
          <p:cNvSpPr txBox="1"/>
          <p:nvPr/>
        </p:nvSpPr>
        <p:spPr>
          <a:xfrm>
            <a:off x="785451" y="313805"/>
            <a:ext cx="10621089" cy="21998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p>
            <a:pPr algn="ctr" defTabSz="354965">
              <a:lnSpc>
                <a:spcPct val="90000"/>
              </a:lnSpc>
              <a:defRPr sz="9632" b="0">
                <a:solidFill>
                  <a:srgbClr val="3E0585"/>
                </a:solidFill>
                <a:latin typeface="Apercu Pro Mono"/>
                <a:ea typeface="Apercu Pro Mono"/>
                <a:cs typeface="Apercu Pro Mono"/>
                <a:sym typeface="Apercu Pro Mono"/>
              </a:defRPr>
            </a:pPr>
            <a:r>
              <a:rPr lang="en-US" sz="4800" b="1" dirty="0">
                <a:solidFill>
                  <a:srgbClr val="2E2D29"/>
                </a:solidFill>
                <a:latin typeface="Calibri Light (Headings)"/>
                <a:cs typeface="Calibri Light" panose="020F0302020204030204" pitchFamily="34" charset="0"/>
              </a:rPr>
              <a:t> </a:t>
            </a:r>
          </a:p>
          <a:p>
            <a:pPr algn="ctr" defTabSz="354965">
              <a:lnSpc>
                <a:spcPct val="90000"/>
              </a:lnSpc>
              <a:defRPr sz="9632" b="0">
                <a:solidFill>
                  <a:srgbClr val="3E0585"/>
                </a:solidFill>
                <a:latin typeface="Apercu Pro Mono"/>
                <a:ea typeface="Apercu Pro Mono"/>
                <a:cs typeface="Apercu Pro Mono"/>
                <a:sym typeface="Apercu Pro Mono"/>
              </a:defRPr>
            </a:pPr>
            <a:r>
              <a:rPr lang="en-US" sz="4800" b="1" dirty="0" err="1">
                <a:solidFill>
                  <a:srgbClr val="2E2D29"/>
                </a:solidFill>
                <a:latin typeface="Calibri Light (Headings)"/>
                <a:cs typeface="Calibri Light" panose="020F0302020204030204" pitchFamily="34" charset="0"/>
              </a:rPr>
              <a:t>PoS</a:t>
            </a:r>
            <a:r>
              <a:rPr lang="en-US" sz="4800" b="1" dirty="0">
                <a:solidFill>
                  <a:srgbClr val="2E2D29"/>
                </a:solidFill>
                <a:latin typeface="Calibri Light (Headings)"/>
                <a:cs typeface="Calibri Light" panose="020F0302020204030204" pitchFamily="34" charset="0"/>
              </a:rPr>
              <a:t> long range attacks</a:t>
            </a:r>
          </a:p>
          <a:p>
            <a:pPr algn="ctr" defTabSz="354965">
              <a:lnSpc>
                <a:spcPct val="90000"/>
              </a:lnSpc>
              <a:defRPr sz="9632" b="0">
                <a:solidFill>
                  <a:srgbClr val="3E0585"/>
                </a:solidFill>
                <a:latin typeface="Apercu Pro Mono"/>
                <a:ea typeface="Apercu Pro Mono"/>
                <a:cs typeface="Apercu Pro Mono"/>
                <a:sym typeface="Apercu Pro Mono"/>
              </a:defRPr>
            </a:pPr>
            <a:r>
              <a:rPr lang="en-US" sz="4800" b="1" dirty="0">
                <a:solidFill>
                  <a:srgbClr val="2E2D29"/>
                </a:solidFill>
                <a:latin typeface="Calibri Light (Headings)"/>
                <a:cs typeface="Calibri Light" panose="020F0302020204030204" pitchFamily="34" charset="0"/>
              </a:rPr>
              <a:t>+ light clients</a:t>
            </a:r>
          </a:p>
        </p:txBody>
      </p:sp>
      <p:sp>
        <p:nvSpPr>
          <p:cNvPr id="2" name="Slide Number Placeholder 1">
            <a:extLst>
              <a:ext uri="{FF2B5EF4-FFF2-40B4-BE49-F238E27FC236}">
                <a16:creationId xmlns:a16="http://schemas.microsoft.com/office/drawing/2014/main" id="{A6A134F3-93EB-4E58-848B-ABF53F144D9F}"/>
              </a:ext>
            </a:extLst>
          </p:cNvPr>
          <p:cNvSpPr>
            <a:spLocks noGrp="1"/>
          </p:cNvSpPr>
          <p:nvPr>
            <p:ph type="sldNum" sz="quarter" idx="2"/>
          </p:nvPr>
        </p:nvSpPr>
        <p:spPr>
          <a:xfrm>
            <a:off x="8610600" y="6179070"/>
            <a:ext cx="2743200" cy="365125"/>
          </a:xfrm>
        </p:spPr>
        <p:txBody>
          <a:bodyPr/>
          <a:lstStyle/>
          <a:p>
            <a:fld id="{86CB4B4D-7CA3-9044-876B-883B54F8677D}" type="slidenum">
              <a:rPr lang="en-US" smtClean="0"/>
              <a:t>1</a:t>
            </a:fld>
            <a:endParaRPr lang="en-US" dirty="0"/>
          </a:p>
        </p:txBody>
      </p:sp>
      <p:sp>
        <p:nvSpPr>
          <p:cNvPr id="23" name="Caspar Schwarz-Schilling1, Joachim Neu2, Barnabé Monnot1, Aditya Asgaonkar1, Ertem Nusret Tas2, and David Tse2…">
            <a:extLst>
              <a:ext uri="{FF2B5EF4-FFF2-40B4-BE49-F238E27FC236}">
                <a16:creationId xmlns:a16="http://schemas.microsoft.com/office/drawing/2014/main" id="{49CF41F3-3909-42A5-96C9-BBB7114249B3}"/>
              </a:ext>
            </a:extLst>
          </p:cNvPr>
          <p:cNvSpPr txBox="1"/>
          <p:nvPr/>
        </p:nvSpPr>
        <p:spPr>
          <a:xfrm>
            <a:off x="3335916" y="3944609"/>
            <a:ext cx="5520161" cy="9902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Autofit/>
          </a:bodyPr>
          <a:lstStyle/>
          <a:p>
            <a:pPr algn="ctr" defTabSz="396240">
              <a:lnSpc>
                <a:spcPct val="110000"/>
              </a:lnSpc>
              <a:defRPr sz="4608" b="0" spc="46">
                <a:solidFill>
                  <a:srgbClr val="1F1F1F"/>
                </a:solidFill>
                <a:latin typeface="FoundersGroteskLight"/>
                <a:ea typeface="FoundersGroteskLight"/>
                <a:cs typeface="FoundersGroteskLight"/>
                <a:sym typeface="FoundersGroteskLight"/>
              </a:defRPr>
            </a:pPr>
            <a:r>
              <a:rPr lang="en-US" sz="2800" b="1" dirty="0">
                <a:latin typeface="Calibri Light (Headings)"/>
              </a:rPr>
              <a:t>EE 374 Lecture 12</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C094F5FC-024C-46D1-ADFB-D16F3FB3A35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F036F8-234C-469B-B5E9-CD3E427F02B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Rectangle: Rounded Corners 33">
            <a:extLst>
              <a:ext uri="{FF2B5EF4-FFF2-40B4-BE49-F238E27FC236}">
                <a16:creationId xmlns:a16="http://schemas.microsoft.com/office/drawing/2014/main" id="{6981FEB3-0DDD-4513-B071-ACD504E9DF9D}"/>
              </a:ext>
            </a:extLst>
          </p:cNvPr>
          <p:cNvSpPr/>
          <p:nvPr/>
        </p:nvSpPr>
        <p:spPr>
          <a:xfrm>
            <a:off x="5254703" y="2513485"/>
            <a:ext cx="358513" cy="191575"/>
          </a:xfrm>
          <a:prstGeom prst="roundRect">
            <a:avLst/>
          </a:prstGeom>
          <a:solidFill>
            <a:schemeClr val="accent5">
              <a:lumMod val="40000"/>
              <a:lumOff val="6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35">
            <a:extLst>
              <a:ext uri="{FF2B5EF4-FFF2-40B4-BE49-F238E27FC236}">
                <a16:creationId xmlns:a16="http://schemas.microsoft.com/office/drawing/2014/main" id="{29E8F7D8-97F0-4C36-9B84-40CABBA857D3}"/>
              </a:ext>
            </a:extLst>
          </p:cNvPr>
          <p:cNvSpPr/>
          <p:nvPr/>
        </p:nvSpPr>
        <p:spPr>
          <a:xfrm>
            <a:off x="5949322" y="2514665"/>
            <a:ext cx="358513" cy="191575"/>
          </a:xfrm>
          <a:prstGeom prst="roundRect">
            <a:avLst/>
          </a:prstGeom>
          <a:solidFill>
            <a:schemeClr val="accent5">
              <a:lumMod val="40000"/>
              <a:lumOff val="6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Arrow Connector 7">
            <a:extLst>
              <a:ext uri="{FF2B5EF4-FFF2-40B4-BE49-F238E27FC236}">
                <a16:creationId xmlns:a16="http://schemas.microsoft.com/office/drawing/2014/main" id="{EA9944A1-48E7-4737-B936-693229B27DFC}"/>
              </a:ext>
            </a:extLst>
          </p:cNvPr>
          <p:cNvCxnSpPr>
            <a:cxnSpLocks/>
            <a:stCxn id="7" idx="1"/>
            <a:endCxn id="6" idx="3"/>
          </p:cNvCxnSpPr>
          <p:nvPr/>
        </p:nvCxnSpPr>
        <p:spPr>
          <a:xfrm flipH="1" flipV="1">
            <a:off x="5613216" y="2609273"/>
            <a:ext cx="336106" cy="1180"/>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Rounded Corners 37">
            <a:extLst>
              <a:ext uri="{FF2B5EF4-FFF2-40B4-BE49-F238E27FC236}">
                <a16:creationId xmlns:a16="http://schemas.microsoft.com/office/drawing/2014/main" id="{1026E885-6609-4D61-8A1C-F2F2F21035E8}"/>
              </a:ext>
            </a:extLst>
          </p:cNvPr>
          <p:cNvSpPr/>
          <p:nvPr/>
        </p:nvSpPr>
        <p:spPr>
          <a:xfrm>
            <a:off x="6673062" y="2514664"/>
            <a:ext cx="358513" cy="191575"/>
          </a:xfrm>
          <a:prstGeom prst="roundRect">
            <a:avLst/>
          </a:prstGeom>
          <a:solidFill>
            <a:schemeClr val="accent5">
              <a:lumMod val="40000"/>
              <a:lumOff val="6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Arrow Connector 11">
            <a:extLst>
              <a:ext uri="{FF2B5EF4-FFF2-40B4-BE49-F238E27FC236}">
                <a16:creationId xmlns:a16="http://schemas.microsoft.com/office/drawing/2014/main" id="{F717947E-787B-4BDB-A8D1-326EEF16A22B}"/>
              </a:ext>
            </a:extLst>
          </p:cNvPr>
          <p:cNvCxnSpPr>
            <a:cxnSpLocks/>
            <a:stCxn id="11" idx="1"/>
          </p:cNvCxnSpPr>
          <p:nvPr/>
        </p:nvCxnSpPr>
        <p:spPr>
          <a:xfrm flipH="1">
            <a:off x="6314547" y="2610451"/>
            <a:ext cx="358513" cy="0"/>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Rounded Corners 42">
            <a:extLst>
              <a:ext uri="{FF2B5EF4-FFF2-40B4-BE49-F238E27FC236}">
                <a16:creationId xmlns:a16="http://schemas.microsoft.com/office/drawing/2014/main" id="{C0DEACEA-5324-44B1-A2E0-6F633A1EF7C9}"/>
              </a:ext>
            </a:extLst>
          </p:cNvPr>
          <p:cNvSpPr/>
          <p:nvPr/>
        </p:nvSpPr>
        <p:spPr>
          <a:xfrm>
            <a:off x="7390089" y="2514664"/>
            <a:ext cx="358513" cy="191575"/>
          </a:xfrm>
          <a:prstGeom prst="roundRect">
            <a:avLst/>
          </a:prstGeom>
          <a:solidFill>
            <a:schemeClr val="accent5">
              <a:lumMod val="40000"/>
              <a:lumOff val="6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4" name="Straight Arrow Connector 13">
            <a:extLst>
              <a:ext uri="{FF2B5EF4-FFF2-40B4-BE49-F238E27FC236}">
                <a16:creationId xmlns:a16="http://schemas.microsoft.com/office/drawing/2014/main" id="{9E989A89-4342-40A2-9E8C-69E745BC5640}"/>
              </a:ext>
            </a:extLst>
          </p:cNvPr>
          <p:cNvCxnSpPr>
            <a:cxnSpLocks/>
            <a:stCxn id="13" idx="1"/>
            <a:endCxn id="11" idx="3"/>
          </p:cNvCxnSpPr>
          <p:nvPr/>
        </p:nvCxnSpPr>
        <p:spPr>
          <a:xfrm flipH="1">
            <a:off x="7031575" y="2610451"/>
            <a:ext cx="358513" cy="0"/>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Rounded Corners 53">
            <a:extLst>
              <a:ext uri="{FF2B5EF4-FFF2-40B4-BE49-F238E27FC236}">
                <a16:creationId xmlns:a16="http://schemas.microsoft.com/office/drawing/2014/main" id="{2A189B12-BBA0-4227-BDF2-1CA6B23D8B54}"/>
              </a:ext>
            </a:extLst>
          </p:cNvPr>
          <p:cNvSpPr/>
          <p:nvPr/>
        </p:nvSpPr>
        <p:spPr>
          <a:xfrm>
            <a:off x="5956693" y="3252215"/>
            <a:ext cx="358513" cy="191575"/>
          </a:xfrm>
          <a:prstGeom prst="roundRect">
            <a:avLst/>
          </a:prstGeom>
          <a:solidFill>
            <a:schemeClr val="accent5">
              <a:lumMod val="40000"/>
              <a:lumOff val="6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6" name="Straight Arrow Connector 15">
            <a:extLst>
              <a:ext uri="{FF2B5EF4-FFF2-40B4-BE49-F238E27FC236}">
                <a16:creationId xmlns:a16="http://schemas.microsoft.com/office/drawing/2014/main" id="{4567453B-5F42-447B-B16E-0049C10793DA}"/>
              </a:ext>
            </a:extLst>
          </p:cNvPr>
          <p:cNvCxnSpPr>
            <a:cxnSpLocks/>
            <a:stCxn id="15" idx="1"/>
            <a:endCxn id="6" idx="3"/>
          </p:cNvCxnSpPr>
          <p:nvPr/>
        </p:nvCxnSpPr>
        <p:spPr>
          <a:xfrm flipH="1" flipV="1">
            <a:off x="5613216" y="2609273"/>
            <a:ext cx="343477" cy="738730"/>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Rounded Corners 55">
            <a:extLst>
              <a:ext uri="{FF2B5EF4-FFF2-40B4-BE49-F238E27FC236}">
                <a16:creationId xmlns:a16="http://schemas.microsoft.com/office/drawing/2014/main" id="{8F98A37F-A44F-45C9-91F7-D87432DF69FA}"/>
              </a:ext>
            </a:extLst>
          </p:cNvPr>
          <p:cNvSpPr/>
          <p:nvPr/>
        </p:nvSpPr>
        <p:spPr>
          <a:xfrm>
            <a:off x="6680434" y="3252214"/>
            <a:ext cx="358513" cy="191575"/>
          </a:xfrm>
          <a:prstGeom prst="roundRect">
            <a:avLst/>
          </a:prstGeom>
          <a:solidFill>
            <a:schemeClr val="accent5">
              <a:lumMod val="40000"/>
              <a:lumOff val="6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8" name="Straight Arrow Connector 17">
            <a:extLst>
              <a:ext uri="{FF2B5EF4-FFF2-40B4-BE49-F238E27FC236}">
                <a16:creationId xmlns:a16="http://schemas.microsoft.com/office/drawing/2014/main" id="{9A00E5F2-D37F-4D66-B6E9-15671BB14126}"/>
              </a:ext>
            </a:extLst>
          </p:cNvPr>
          <p:cNvCxnSpPr>
            <a:cxnSpLocks/>
            <a:stCxn id="17" idx="1"/>
          </p:cNvCxnSpPr>
          <p:nvPr/>
        </p:nvCxnSpPr>
        <p:spPr>
          <a:xfrm flipH="1">
            <a:off x="6321919" y="3348000"/>
            <a:ext cx="358513" cy="0"/>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Rounded Corners 57">
            <a:extLst>
              <a:ext uri="{FF2B5EF4-FFF2-40B4-BE49-F238E27FC236}">
                <a16:creationId xmlns:a16="http://schemas.microsoft.com/office/drawing/2014/main" id="{73766D95-E7A9-4009-A2F3-0F18180BF551}"/>
              </a:ext>
            </a:extLst>
          </p:cNvPr>
          <p:cNvSpPr/>
          <p:nvPr/>
        </p:nvSpPr>
        <p:spPr>
          <a:xfrm>
            <a:off x="7397461" y="3252214"/>
            <a:ext cx="358513" cy="191575"/>
          </a:xfrm>
          <a:prstGeom prst="roundRect">
            <a:avLst/>
          </a:prstGeom>
          <a:solidFill>
            <a:schemeClr val="accent5">
              <a:lumMod val="40000"/>
              <a:lumOff val="6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0" name="Straight Arrow Connector 19">
            <a:extLst>
              <a:ext uri="{FF2B5EF4-FFF2-40B4-BE49-F238E27FC236}">
                <a16:creationId xmlns:a16="http://schemas.microsoft.com/office/drawing/2014/main" id="{666998EA-5072-48EE-8766-D5EF8910DFAC}"/>
              </a:ext>
            </a:extLst>
          </p:cNvPr>
          <p:cNvCxnSpPr>
            <a:cxnSpLocks/>
            <a:stCxn id="19" idx="1"/>
            <a:endCxn id="17" idx="3"/>
          </p:cNvCxnSpPr>
          <p:nvPr/>
        </p:nvCxnSpPr>
        <p:spPr>
          <a:xfrm flipH="1">
            <a:off x="7038947" y="3348000"/>
            <a:ext cx="358513" cy="0"/>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Rounded Corners 79">
            <a:extLst>
              <a:ext uri="{FF2B5EF4-FFF2-40B4-BE49-F238E27FC236}">
                <a16:creationId xmlns:a16="http://schemas.microsoft.com/office/drawing/2014/main" id="{0D1EAA54-2E6D-4BBE-BDDF-26B1FA797731}"/>
              </a:ext>
            </a:extLst>
          </p:cNvPr>
          <p:cNvSpPr/>
          <p:nvPr/>
        </p:nvSpPr>
        <p:spPr>
          <a:xfrm>
            <a:off x="4543763" y="2516736"/>
            <a:ext cx="358513" cy="191575"/>
          </a:xfrm>
          <a:prstGeom prst="roundRect">
            <a:avLst/>
          </a:prstGeom>
          <a:solidFill>
            <a:schemeClr val="accent5">
              <a:lumMod val="40000"/>
              <a:lumOff val="6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2" name="Straight Arrow Connector 21">
            <a:extLst>
              <a:ext uri="{FF2B5EF4-FFF2-40B4-BE49-F238E27FC236}">
                <a16:creationId xmlns:a16="http://schemas.microsoft.com/office/drawing/2014/main" id="{96965FD3-E6EB-4A40-8B90-EDA305B415CD}"/>
              </a:ext>
            </a:extLst>
          </p:cNvPr>
          <p:cNvCxnSpPr>
            <a:cxnSpLocks/>
          </p:cNvCxnSpPr>
          <p:nvPr/>
        </p:nvCxnSpPr>
        <p:spPr>
          <a:xfrm flipH="1">
            <a:off x="4902277" y="2607442"/>
            <a:ext cx="324921" cy="5081"/>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64D6203B-89C0-4E21-83A8-176A0A9C19BB}"/>
              </a:ext>
            </a:extLst>
          </p:cNvPr>
          <p:cNvSpPr txBox="1"/>
          <p:nvPr/>
        </p:nvSpPr>
        <p:spPr>
          <a:xfrm>
            <a:off x="3694951" y="2318063"/>
            <a:ext cx="65274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err="1">
                <a:ln>
                  <a:noFill/>
                </a:ln>
                <a:solidFill>
                  <a:srgbClr val="5B9BD5">
                    <a:lumMod val="75000"/>
                  </a:srgbClr>
                </a:solidFill>
                <a:effectLst/>
                <a:uLnTx/>
                <a:uFillTx/>
                <a:latin typeface="Calibri" panose="020F0502020204030204"/>
                <a:ea typeface="等线" panose="02010600030101010101" pitchFamily="2" charset="-122"/>
                <a:cs typeface="+mn-cs"/>
              </a:rPr>
              <a:t>PoS</a:t>
            </a:r>
            <a:endParaRPr kumimoji="0" lang="en-US" altLang="zh-CN" sz="1600" b="0" i="0" u="none" strike="noStrike" kern="1200" cap="none" spc="0" normalizeH="0" baseline="0" noProof="0" dirty="0">
              <a:ln>
                <a:noFill/>
              </a:ln>
              <a:solidFill>
                <a:srgbClr val="5B9BD5">
                  <a:lumMod val="75000"/>
                </a:srgbClr>
              </a:solidFill>
              <a:effectLst/>
              <a:uLnTx/>
              <a:uFillTx/>
              <a:latin typeface="Calibri" panose="020F0502020204030204"/>
              <a:ea typeface="等线"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Chain</a:t>
            </a:r>
            <a:endParaRPr kumimoji="0" lang="en-AU" sz="16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129F497F-D959-4414-AD01-3BDE1FB5BAB6}"/>
              </a:ext>
            </a:extLst>
          </p:cNvPr>
          <p:cNvSpPr txBox="1"/>
          <p:nvPr/>
        </p:nvSpPr>
        <p:spPr>
          <a:xfrm>
            <a:off x="4907882" y="1543792"/>
            <a:ext cx="134996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Withdrawal Request</a:t>
            </a:r>
          </a:p>
        </p:txBody>
      </p:sp>
      <p:cxnSp>
        <p:nvCxnSpPr>
          <p:cNvPr id="27" name="Straight Arrow Connector 26">
            <a:extLst>
              <a:ext uri="{FF2B5EF4-FFF2-40B4-BE49-F238E27FC236}">
                <a16:creationId xmlns:a16="http://schemas.microsoft.com/office/drawing/2014/main" id="{98613967-7EE0-411C-BDE4-634B115615FC}"/>
              </a:ext>
            </a:extLst>
          </p:cNvPr>
          <p:cNvCxnSpPr>
            <a:cxnSpLocks/>
            <a:endCxn id="7" idx="0"/>
          </p:cNvCxnSpPr>
          <p:nvPr/>
        </p:nvCxnSpPr>
        <p:spPr>
          <a:xfrm>
            <a:off x="5664496" y="2099655"/>
            <a:ext cx="464083" cy="415010"/>
          </a:xfrm>
          <a:prstGeom prst="straightConnector1">
            <a:avLst/>
          </a:prstGeom>
          <a:ln>
            <a:solidFill>
              <a:schemeClr val="accent5">
                <a:lumMod val="75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28" name="TextBox 27">
            <a:extLst>
              <a:ext uri="{FF2B5EF4-FFF2-40B4-BE49-F238E27FC236}">
                <a16:creationId xmlns:a16="http://schemas.microsoft.com/office/drawing/2014/main" id="{8107E753-461B-4470-8FE1-5F4DD1636C22}"/>
              </a:ext>
            </a:extLst>
          </p:cNvPr>
          <p:cNvSpPr txBox="1"/>
          <p:nvPr/>
        </p:nvSpPr>
        <p:spPr>
          <a:xfrm>
            <a:off x="6177337" y="1538584"/>
            <a:ext cx="134996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Withdrawal Granted</a:t>
            </a:r>
          </a:p>
        </p:txBody>
      </p:sp>
      <p:cxnSp>
        <p:nvCxnSpPr>
          <p:cNvPr id="29" name="Straight Arrow Connector 28">
            <a:extLst>
              <a:ext uri="{FF2B5EF4-FFF2-40B4-BE49-F238E27FC236}">
                <a16:creationId xmlns:a16="http://schemas.microsoft.com/office/drawing/2014/main" id="{360C06D8-0B9C-4666-90B6-3082D1504487}"/>
              </a:ext>
            </a:extLst>
          </p:cNvPr>
          <p:cNvCxnSpPr>
            <a:cxnSpLocks/>
            <a:stCxn id="28" idx="2"/>
            <a:endCxn id="11" idx="0"/>
          </p:cNvCxnSpPr>
          <p:nvPr/>
        </p:nvCxnSpPr>
        <p:spPr>
          <a:xfrm>
            <a:off x="6852319" y="2061804"/>
            <a:ext cx="0" cy="452860"/>
          </a:xfrm>
          <a:prstGeom prst="straightConnector1">
            <a:avLst/>
          </a:prstGeom>
          <a:ln>
            <a:solidFill>
              <a:schemeClr val="accent5">
                <a:lumMod val="75000"/>
              </a:schemeClr>
            </a:solidFill>
            <a:tailEnd type="triangle"/>
          </a:ln>
        </p:spPr>
        <p:style>
          <a:lnRef idx="1">
            <a:schemeClr val="accent6"/>
          </a:lnRef>
          <a:fillRef idx="0">
            <a:schemeClr val="accent6"/>
          </a:fillRef>
          <a:effectRef idx="0">
            <a:schemeClr val="accent6"/>
          </a:effectRef>
          <a:fontRef idx="minor">
            <a:schemeClr val="tx1"/>
          </a:fontRef>
        </p:style>
      </p:cxnSp>
      <p:pic>
        <p:nvPicPr>
          <p:cNvPr id="30" name="Graphic 29" descr="Coins outline">
            <a:extLst>
              <a:ext uri="{FF2B5EF4-FFF2-40B4-BE49-F238E27FC236}">
                <a16:creationId xmlns:a16="http://schemas.microsoft.com/office/drawing/2014/main" id="{128F9B05-84F0-426A-9BD3-8FE1786F3AF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86754" y="2012141"/>
            <a:ext cx="685800" cy="685800"/>
          </a:xfrm>
          <a:prstGeom prst="rect">
            <a:avLst/>
          </a:prstGeom>
        </p:spPr>
      </p:pic>
      <p:sp>
        <p:nvSpPr>
          <p:cNvPr id="31" name="Rectangle 30">
            <a:extLst>
              <a:ext uri="{FF2B5EF4-FFF2-40B4-BE49-F238E27FC236}">
                <a16:creationId xmlns:a16="http://schemas.microsoft.com/office/drawing/2014/main" id="{E9F5B770-8D18-495C-AD9F-319560903E19}"/>
              </a:ext>
            </a:extLst>
          </p:cNvPr>
          <p:cNvSpPr/>
          <p:nvPr/>
        </p:nvSpPr>
        <p:spPr>
          <a:xfrm>
            <a:off x="1660845" y="1679919"/>
            <a:ext cx="1735931" cy="1073244"/>
          </a:xfrm>
          <a:prstGeom prst="rect">
            <a:avLst/>
          </a:prstGeom>
          <a:noFill/>
          <a:ln w="38100">
            <a:solidFill>
              <a:schemeClr val="accent5">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F06FBC7E-A840-4831-87BC-DEA056211D0F}"/>
              </a:ext>
            </a:extLst>
          </p:cNvPr>
          <p:cNvSpPr txBox="1"/>
          <p:nvPr/>
        </p:nvSpPr>
        <p:spPr>
          <a:xfrm>
            <a:off x="2086108" y="1679919"/>
            <a:ext cx="906834"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Pool</a:t>
            </a:r>
          </a:p>
        </p:txBody>
      </p:sp>
      <p:pic>
        <p:nvPicPr>
          <p:cNvPr id="33" name="Graphic 32" descr="Coins outline">
            <a:extLst>
              <a:ext uri="{FF2B5EF4-FFF2-40B4-BE49-F238E27FC236}">
                <a16:creationId xmlns:a16="http://schemas.microsoft.com/office/drawing/2014/main" id="{6A5997EC-6861-4967-8F70-769A7666952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29692" y="1915387"/>
            <a:ext cx="394723" cy="394723"/>
          </a:xfrm>
          <a:prstGeom prst="rect">
            <a:avLst/>
          </a:prstGeom>
        </p:spPr>
      </p:pic>
      <p:pic>
        <p:nvPicPr>
          <p:cNvPr id="34" name="Graphic 33" descr="Coins outline">
            <a:extLst>
              <a:ext uri="{FF2B5EF4-FFF2-40B4-BE49-F238E27FC236}">
                <a16:creationId xmlns:a16="http://schemas.microsoft.com/office/drawing/2014/main" id="{5048159D-41D1-40FF-BBE1-DAD36A3014C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924521" y="2262209"/>
            <a:ext cx="394723" cy="394723"/>
          </a:xfrm>
          <a:prstGeom prst="rect">
            <a:avLst/>
          </a:prstGeom>
        </p:spPr>
      </p:pic>
      <p:pic>
        <p:nvPicPr>
          <p:cNvPr id="35" name="Graphic 34" descr="Coins outline">
            <a:extLst>
              <a:ext uri="{FF2B5EF4-FFF2-40B4-BE49-F238E27FC236}">
                <a16:creationId xmlns:a16="http://schemas.microsoft.com/office/drawing/2014/main" id="{C2D8812B-10AA-4CCA-B0C9-7EE2C77284A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01409" y="1869100"/>
            <a:ext cx="394723" cy="394723"/>
          </a:xfrm>
          <a:prstGeom prst="rect">
            <a:avLst/>
          </a:prstGeom>
        </p:spPr>
      </p:pic>
      <p:pic>
        <p:nvPicPr>
          <p:cNvPr id="36" name="Graphic 35" descr="Coins outline">
            <a:extLst>
              <a:ext uri="{FF2B5EF4-FFF2-40B4-BE49-F238E27FC236}">
                <a16:creationId xmlns:a16="http://schemas.microsoft.com/office/drawing/2014/main" id="{2B4BF8E9-40AF-4FC3-A092-2716002777A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01409" y="2255642"/>
            <a:ext cx="394723" cy="394723"/>
          </a:xfrm>
          <a:prstGeom prst="rect">
            <a:avLst/>
          </a:prstGeom>
        </p:spPr>
      </p:pic>
      <p:sp>
        <p:nvSpPr>
          <p:cNvPr id="37" name="Rectangle 36">
            <a:extLst>
              <a:ext uri="{FF2B5EF4-FFF2-40B4-BE49-F238E27FC236}">
                <a16:creationId xmlns:a16="http://schemas.microsoft.com/office/drawing/2014/main" id="{3955E556-181C-49AB-9E6B-BA1D79807FE4}"/>
              </a:ext>
            </a:extLst>
          </p:cNvPr>
          <p:cNvSpPr/>
          <p:nvPr/>
        </p:nvSpPr>
        <p:spPr>
          <a:xfrm>
            <a:off x="1653006" y="3005730"/>
            <a:ext cx="1735931" cy="1073244"/>
          </a:xfrm>
          <a:prstGeom prst="rect">
            <a:avLst/>
          </a:prstGeom>
          <a:noFill/>
          <a:ln w="38100">
            <a:solidFill>
              <a:schemeClr val="accent5">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TextBox 37">
            <a:extLst>
              <a:ext uri="{FF2B5EF4-FFF2-40B4-BE49-F238E27FC236}">
                <a16:creationId xmlns:a16="http://schemas.microsoft.com/office/drawing/2014/main" id="{7E389E10-EE99-48B3-A4A5-C2FCC577960A}"/>
              </a:ext>
            </a:extLst>
          </p:cNvPr>
          <p:cNvSpPr txBox="1"/>
          <p:nvPr/>
        </p:nvSpPr>
        <p:spPr>
          <a:xfrm>
            <a:off x="2078269" y="3005730"/>
            <a:ext cx="906834"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Pool</a:t>
            </a:r>
          </a:p>
        </p:txBody>
      </p:sp>
      <p:pic>
        <p:nvPicPr>
          <p:cNvPr id="39" name="Graphic 38" descr="Coins outline">
            <a:extLst>
              <a:ext uri="{FF2B5EF4-FFF2-40B4-BE49-F238E27FC236}">
                <a16:creationId xmlns:a16="http://schemas.microsoft.com/office/drawing/2014/main" id="{CDF382F7-9FD2-40EF-909E-486F5D6FCD1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21853" y="3241198"/>
            <a:ext cx="394723" cy="394723"/>
          </a:xfrm>
          <a:prstGeom prst="rect">
            <a:avLst/>
          </a:prstGeom>
        </p:spPr>
      </p:pic>
      <p:pic>
        <p:nvPicPr>
          <p:cNvPr id="40" name="Graphic 39" descr="Coins outline">
            <a:extLst>
              <a:ext uri="{FF2B5EF4-FFF2-40B4-BE49-F238E27FC236}">
                <a16:creationId xmlns:a16="http://schemas.microsoft.com/office/drawing/2014/main" id="{17BD1D93-9782-4EEC-86CA-8D85E8F220C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916682" y="3588020"/>
            <a:ext cx="394723" cy="394723"/>
          </a:xfrm>
          <a:prstGeom prst="rect">
            <a:avLst/>
          </a:prstGeom>
        </p:spPr>
      </p:pic>
      <p:pic>
        <p:nvPicPr>
          <p:cNvPr id="41" name="Graphic 40" descr="Coins outline">
            <a:extLst>
              <a:ext uri="{FF2B5EF4-FFF2-40B4-BE49-F238E27FC236}">
                <a16:creationId xmlns:a16="http://schemas.microsoft.com/office/drawing/2014/main" id="{2C8A3919-E2F2-4279-BE12-145394BC588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93570" y="3194911"/>
            <a:ext cx="394723" cy="394723"/>
          </a:xfrm>
          <a:prstGeom prst="rect">
            <a:avLst/>
          </a:prstGeom>
        </p:spPr>
      </p:pic>
      <p:pic>
        <p:nvPicPr>
          <p:cNvPr id="42" name="Graphic 41" descr="Coins outline">
            <a:extLst>
              <a:ext uri="{FF2B5EF4-FFF2-40B4-BE49-F238E27FC236}">
                <a16:creationId xmlns:a16="http://schemas.microsoft.com/office/drawing/2014/main" id="{9D002C4D-B963-45B2-9975-A9912C5F668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93570" y="3581453"/>
            <a:ext cx="394723" cy="394723"/>
          </a:xfrm>
          <a:prstGeom prst="rect">
            <a:avLst/>
          </a:prstGeom>
        </p:spPr>
      </p:pic>
      <p:cxnSp>
        <p:nvCxnSpPr>
          <p:cNvPr id="44" name="Straight Arrow Connector 43">
            <a:extLst>
              <a:ext uri="{FF2B5EF4-FFF2-40B4-BE49-F238E27FC236}">
                <a16:creationId xmlns:a16="http://schemas.microsoft.com/office/drawing/2014/main" id="{3D02BFB8-6614-4BA8-84EE-4D77A96E3E50}"/>
              </a:ext>
            </a:extLst>
          </p:cNvPr>
          <p:cNvCxnSpPr>
            <a:cxnSpLocks/>
            <a:endCxn id="17" idx="2"/>
          </p:cNvCxnSpPr>
          <p:nvPr/>
        </p:nvCxnSpPr>
        <p:spPr>
          <a:xfrm flipV="1">
            <a:off x="6859689" y="3443789"/>
            <a:ext cx="2" cy="429070"/>
          </a:xfrm>
          <a:prstGeom prst="straightConnector1">
            <a:avLst/>
          </a:prstGeom>
          <a:ln>
            <a:solidFill>
              <a:schemeClr val="accent6">
                <a:lumMod val="75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45" name="Oval 44">
            <a:extLst>
              <a:ext uri="{FF2B5EF4-FFF2-40B4-BE49-F238E27FC236}">
                <a16:creationId xmlns:a16="http://schemas.microsoft.com/office/drawing/2014/main" id="{1848597A-C128-4CA4-B43C-3356F0C9B9EA}"/>
              </a:ext>
            </a:extLst>
          </p:cNvPr>
          <p:cNvSpPr/>
          <p:nvPr/>
        </p:nvSpPr>
        <p:spPr>
          <a:xfrm>
            <a:off x="5612642" y="1990209"/>
            <a:ext cx="1010431" cy="204829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6" name="Straight Arrow Connector 45">
            <a:extLst>
              <a:ext uri="{FF2B5EF4-FFF2-40B4-BE49-F238E27FC236}">
                <a16:creationId xmlns:a16="http://schemas.microsoft.com/office/drawing/2014/main" id="{BCB71047-E782-4B32-BACB-BAFB34FF91CF}"/>
              </a:ext>
            </a:extLst>
          </p:cNvPr>
          <p:cNvCxnSpPr>
            <a:cxnSpLocks/>
            <a:stCxn id="45" idx="4"/>
            <a:endCxn id="47" idx="0"/>
          </p:cNvCxnSpPr>
          <p:nvPr/>
        </p:nvCxnSpPr>
        <p:spPr>
          <a:xfrm flipH="1">
            <a:off x="6096000" y="4038502"/>
            <a:ext cx="21858" cy="407042"/>
          </a:xfrm>
          <a:prstGeom prst="straightConnector1">
            <a:avLst/>
          </a:prstGeom>
          <a:ln>
            <a:solidFill>
              <a:schemeClr val="accent5">
                <a:lumMod val="75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47" name="TextBox 46">
            <a:extLst>
              <a:ext uri="{FF2B5EF4-FFF2-40B4-BE49-F238E27FC236}">
                <a16:creationId xmlns:a16="http://schemas.microsoft.com/office/drawing/2014/main" id="{EF13D417-E9C2-4274-8BA5-ED8ABC62C3DD}"/>
              </a:ext>
            </a:extLst>
          </p:cNvPr>
          <p:cNvSpPr txBox="1"/>
          <p:nvPr/>
        </p:nvSpPr>
        <p:spPr>
          <a:xfrm>
            <a:off x="5421018" y="4445544"/>
            <a:ext cx="134996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Double signatures</a:t>
            </a:r>
          </a:p>
        </p:txBody>
      </p:sp>
      <p:sp>
        <p:nvSpPr>
          <p:cNvPr id="48" name="Oval 47">
            <a:extLst>
              <a:ext uri="{FF2B5EF4-FFF2-40B4-BE49-F238E27FC236}">
                <a16:creationId xmlns:a16="http://schemas.microsoft.com/office/drawing/2014/main" id="{0FBE2EAB-0978-4963-B8E7-ED578BAC2E60}"/>
              </a:ext>
            </a:extLst>
          </p:cNvPr>
          <p:cNvSpPr/>
          <p:nvPr/>
        </p:nvSpPr>
        <p:spPr>
          <a:xfrm>
            <a:off x="2008843" y="1846185"/>
            <a:ext cx="1010431" cy="22327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9" name="Straight Arrow Connector 48">
            <a:extLst>
              <a:ext uri="{FF2B5EF4-FFF2-40B4-BE49-F238E27FC236}">
                <a16:creationId xmlns:a16="http://schemas.microsoft.com/office/drawing/2014/main" id="{2C7CD937-DEAE-4E66-A0C9-27991CBEEE7D}"/>
              </a:ext>
            </a:extLst>
          </p:cNvPr>
          <p:cNvCxnSpPr>
            <a:cxnSpLocks/>
            <a:stCxn id="48" idx="4"/>
            <a:endCxn id="50" idx="0"/>
          </p:cNvCxnSpPr>
          <p:nvPr/>
        </p:nvCxnSpPr>
        <p:spPr>
          <a:xfrm flipH="1">
            <a:off x="2509943" y="4078974"/>
            <a:ext cx="4116" cy="504935"/>
          </a:xfrm>
          <a:prstGeom prst="straightConnector1">
            <a:avLst/>
          </a:prstGeom>
          <a:ln>
            <a:solidFill>
              <a:schemeClr val="accent5">
                <a:lumMod val="75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50" name="TextBox 49">
            <a:extLst>
              <a:ext uri="{FF2B5EF4-FFF2-40B4-BE49-F238E27FC236}">
                <a16:creationId xmlns:a16="http://schemas.microsoft.com/office/drawing/2014/main" id="{74BAB50A-B09E-4C48-B33F-C11A6611658D}"/>
              </a:ext>
            </a:extLst>
          </p:cNvPr>
          <p:cNvSpPr txBox="1"/>
          <p:nvPr/>
        </p:nvSpPr>
        <p:spPr>
          <a:xfrm>
            <a:off x="1834961" y="4583909"/>
            <a:ext cx="134996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Cannot slash!</a:t>
            </a:r>
          </a:p>
        </p:txBody>
      </p:sp>
      <p:pic>
        <p:nvPicPr>
          <p:cNvPr id="52" name="Graphic 51" descr="Group of men with solid fill">
            <a:extLst>
              <a:ext uri="{FF2B5EF4-FFF2-40B4-BE49-F238E27FC236}">
                <a16:creationId xmlns:a16="http://schemas.microsoft.com/office/drawing/2014/main" id="{67E1FEE4-AAA7-4394-B7B0-50A94F5C455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57452" y="2130521"/>
            <a:ext cx="358513" cy="358513"/>
          </a:xfrm>
          <a:prstGeom prst="rect">
            <a:avLst/>
          </a:prstGeom>
        </p:spPr>
      </p:pic>
      <p:pic>
        <p:nvPicPr>
          <p:cNvPr id="55" name="Graphic 54" descr="Group of men with solid fill">
            <a:extLst>
              <a:ext uri="{FF2B5EF4-FFF2-40B4-BE49-F238E27FC236}">
                <a16:creationId xmlns:a16="http://schemas.microsoft.com/office/drawing/2014/main" id="{FE1AD789-7568-478C-9217-45D21E2A5C6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265238" y="2130521"/>
            <a:ext cx="358513" cy="358513"/>
          </a:xfrm>
          <a:prstGeom prst="rect">
            <a:avLst/>
          </a:prstGeom>
        </p:spPr>
      </p:pic>
      <p:pic>
        <p:nvPicPr>
          <p:cNvPr id="56" name="Graphic 55" descr="Group of men with solid fill">
            <a:extLst>
              <a:ext uri="{FF2B5EF4-FFF2-40B4-BE49-F238E27FC236}">
                <a16:creationId xmlns:a16="http://schemas.microsoft.com/office/drawing/2014/main" id="{A49A9D67-665A-485A-8ADB-AA75D81A66A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957516" y="2099670"/>
            <a:ext cx="358513" cy="358513"/>
          </a:xfrm>
          <a:prstGeom prst="rect">
            <a:avLst/>
          </a:prstGeom>
        </p:spPr>
      </p:pic>
      <p:pic>
        <p:nvPicPr>
          <p:cNvPr id="57" name="Graphic 56" descr="Group of men with solid fill">
            <a:extLst>
              <a:ext uri="{FF2B5EF4-FFF2-40B4-BE49-F238E27FC236}">
                <a16:creationId xmlns:a16="http://schemas.microsoft.com/office/drawing/2014/main" id="{9CF40BC3-01A9-4739-8B7B-639B3147FBC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678159" y="2089410"/>
            <a:ext cx="358513" cy="358513"/>
          </a:xfrm>
          <a:prstGeom prst="rect">
            <a:avLst/>
          </a:prstGeom>
        </p:spPr>
      </p:pic>
      <p:pic>
        <p:nvPicPr>
          <p:cNvPr id="58" name="Graphic 57" descr="Group of men with solid fill">
            <a:extLst>
              <a:ext uri="{FF2B5EF4-FFF2-40B4-BE49-F238E27FC236}">
                <a16:creationId xmlns:a16="http://schemas.microsoft.com/office/drawing/2014/main" id="{69A31CA3-7974-46B2-A2F6-6AB8EF809D3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397461" y="2089410"/>
            <a:ext cx="358513" cy="358513"/>
          </a:xfrm>
          <a:prstGeom prst="rect">
            <a:avLst/>
          </a:prstGeom>
        </p:spPr>
      </p:pic>
      <p:pic>
        <p:nvPicPr>
          <p:cNvPr id="59" name="Graphic 58" descr="Group of men with solid fill">
            <a:extLst>
              <a:ext uri="{FF2B5EF4-FFF2-40B4-BE49-F238E27FC236}">
                <a16:creationId xmlns:a16="http://schemas.microsoft.com/office/drawing/2014/main" id="{80027A85-5682-4BA4-BD63-D363AB68869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942685" y="3551452"/>
            <a:ext cx="358513" cy="358513"/>
          </a:xfrm>
          <a:prstGeom prst="rect">
            <a:avLst/>
          </a:prstGeom>
        </p:spPr>
      </p:pic>
      <p:pic>
        <p:nvPicPr>
          <p:cNvPr id="60" name="Graphic 59" descr="Group of men with solid fill">
            <a:extLst>
              <a:ext uri="{FF2B5EF4-FFF2-40B4-BE49-F238E27FC236}">
                <a16:creationId xmlns:a16="http://schemas.microsoft.com/office/drawing/2014/main" id="{340B09FE-1770-4838-B4F5-63B7CDCEA4C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700184" y="3531140"/>
            <a:ext cx="358513" cy="358513"/>
          </a:xfrm>
          <a:prstGeom prst="rect">
            <a:avLst/>
          </a:prstGeom>
        </p:spPr>
      </p:pic>
      <p:pic>
        <p:nvPicPr>
          <p:cNvPr id="61" name="Graphic 60" descr="Group of men with solid fill">
            <a:extLst>
              <a:ext uri="{FF2B5EF4-FFF2-40B4-BE49-F238E27FC236}">
                <a16:creationId xmlns:a16="http://schemas.microsoft.com/office/drawing/2014/main" id="{33FBB72A-EB86-47D4-A65F-D64CD134DDD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397459" y="3519716"/>
            <a:ext cx="358513" cy="358513"/>
          </a:xfrm>
          <a:prstGeom prst="rect">
            <a:avLst/>
          </a:prstGeom>
        </p:spPr>
      </p:pic>
      <p:sp>
        <p:nvSpPr>
          <p:cNvPr id="9" name="Title 1">
            <a:extLst>
              <a:ext uri="{FF2B5EF4-FFF2-40B4-BE49-F238E27FC236}">
                <a16:creationId xmlns:a16="http://schemas.microsoft.com/office/drawing/2014/main" id="{F6791191-C588-F786-F565-34EAF765D5FD}"/>
              </a:ext>
            </a:extLst>
          </p:cNvPr>
          <p:cNvSpPr>
            <a:spLocks noGrp="1"/>
          </p:cNvSpPr>
          <p:nvPr>
            <p:ph type="title"/>
          </p:nvPr>
        </p:nvSpPr>
        <p:spPr>
          <a:xfrm>
            <a:off x="838199" y="80714"/>
            <a:ext cx="11424089" cy="1325563"/>
          </a:xfrm>
        </p:spPr>
        <p:txBody>
          <a:bodyPr>
            <a:noAutofit/>
          </a:bodyPr>
          <a:lstStyle/>
          <a:p>
            <a:r>
              <a:rPr lang="en-US" sz="4800" b="1" dirty="0">
                <a:latin typeface="Calibri Light (Headings)"/>
              </a:rPr>
              <a:t>Long Range Attacks</a:t>
            </a:r>
          </a:p>
        </p:txBody>
      </p:sp>
      <p:sp>
        <p:nvSpPr>
          <p:cNvPr id="64" name="TextBox 63">
            <a:extLst>
              <a:ext uri="{FF2B5EF4-FFF2-40B4-BE49-F238E27FC236}">
                <a16:creationId xmlns:a16="http://schemas.microsoft.com/office/drawing/2014/main" id="{C82BA53D-1887-8F98-AB27-E2E6A6FBF778}"/>
              </a:ext>
            </a:extLst>
          </p:cNvPr>
          <p:cNvSpPr txBox="1"/>
          <p:nvPr/>
        </p:nvSpPr>
        <p:spPr>
          <a:xfrm>
            <a:off x="4602860" y="1772252"/>
            <a:ext cx="299972" cy="369332"/>
          </a:xfrm>
          <a:prstGeom prst="rect">
            <a:avLst/>
          </a:prstGeom>
          <a:noFill/>
        </p:spPr>
        <p:txBody>
          <a:bodyPr wrap="square" rtlCol="0">
            <a:spAutoFit/>
          </a:bodyPr>
          <a:lstStyle/>
          <a:p>
            <a:r>
              <a:rPr lang="en-US" dirty="0"/>
              <a:t>P</a:t>
            </a:r>
          </a:p>
        </p:txBody>
      </p:sp>
      <p:sp>
        <p:nvSpPr>
          <p:cNvPr id="65" name="TextBox 64">
            <a:extLst>
              <a:ext uri="{FF2B5EF4-FFF2-40B4-BE49-F238E27FC236}">
                <a16:creationId xmlns:a16="http://schemas.microsoft.com/office/drawing/2014/main" id="{DFE7F00A-EEB6-1EAA-5DD8-83E49AE762F9}"/>
              </a:ext>
            </a:extLst>
          </p:cNvPr>
          <p:cNvSpPr txBox="1"/>
          <p:nvPr/>
        </p:nvSpPr>
        <p:spPr>
          <a:xfrm>
            <a:off x="7037844" y="2099655"/>
            <a:ext cx="299972" cy="369332"/>
          </a:xfrm>
          <a:prstGeom prst="rect">
            <a:avLst/>
          </a:prstGeom>
          <a:noFill/>
        </p:spPr>
        <p:txBody>
          <a:bodyPr wrap="square" rtlCol="0">
            <a:spAutoFit/>
          </a:bodyPr>
          <a:lstStyle/>
          <a:p>
            <a:r>
              <a:rPr lang="en-US" dirty="0"/>
              <a:t>Q</a:t>
            </a:r>
          </a:p>
        </p:txBody>
      </p:sp>
      <p:sp>
        <p:nvSpPr>
          <p:cNvPr id="66" name="TextBox 65">
            <a:extLst>
              <a:ext uri="{FF2B5EF4-FFF2-40B4-BE49-F238E27FC236}">
                <a16:creationId xmlns:a16="http://schemas.microsoft.com/office/drawing/2014/main" id="{F58F0D5E-AE93-8A39-DA2E-9759B82C2DFD}"/>
              </a:ext>
            </a:extLst>
          </p:cNvPr>
          <p:cNvSpPr txBox="1"/>
          <p:nvPr/>
        </p:nvSpPr>
        <p:spPr>
          <a:xfrm>
            <a:off x="7027825" y="3527316"/>
            <a:ext cx="407896" cy="369332"/>
          </a:xfrm>
          <a:prstGeom prst="rect">
            <a:avLst/>
          </a:prstGeom>
          <a:noFill/>
        </p:spPr>
        <p:txBody>
          <a:bodyPr wrap="square" rtlCol="0">
            <a:spAutoFit/>
          </a:bodyPr>
          <a:lstStyle/>
          <a:p>
            <a:r>
              <a:rPr lang="en-US" dirty="0"/>
              <a:t>Q’</a:t>
            </a:r>
          </a:p>
        </p:txBody>
      </p:sp>
      <p:pic>
        <p:nvPicPr>
          <p:cNvPr id="67" name="Graphic 66" descr="Coins outline">
            <a:extLst>
              <a:ext uri="{FF2B5EF4-FFF2-40B4-BE49-F238E27FC236}">
                <a16:creationId xmlns:a16="http://schemas.microsoft.com/office/drawing/2014/main" id="{1CE1321D-C38C-993A-6291-70131BF195B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167043" y="3281008"/>
            <a:ext cx="685800" cy="685800"/>
          </a:xfrm>
          <a:prstGeom prst="rect">
            <a:avLst/>
          </a:prstGeom>
        </p:spPr>
      </p:pic>
      <p:sp>
        <p:nvSpPr>
          <p:cNvPr id="69" name="TextBox 68">
            <a:extLst>
              <a:ext uri="{FF2B5EF4-FFF2-40B4-BE49-F238E27FC236}">
                <a16:creationId xmlns:a16="http://schemas.microsoft.com/office/drawing/2014/main" id="{B47E5DCC-BB68-DB2B-8AC2-EF4FE7B6F4DE}"/>
              </a:ext>
            </a:extLst>
          </p:cNvPr>
          <p:cNvSpPr txBox="1"/>
          <p:nvPr/>
        </p:nvSpPr>
        <p:spPr>
          <a:xfrm>
            <a:off x="473528" y="4950479"/>
            <a:ext cx="11244943" cy="369332"/>
          </a:xfrm>
          <a:prstGeom prst="rect">
            <a:avLst/>
          </a:prstGeom>
          <a:noFill/>
        </p:spPr>
        <p:txBody>
          <a:bodyPr wrap="square" rtlCol="0">
            <a:spAutoFit/>
          </a:bodyPr>
          <a:lstStyle/>
          <a:p>
            <a:pPr algn="ctr"/>
            <a:r>
              <a:rPr lang="en-US" dirty="0"/>
              <a:t>Cannot slash the validators in Q’ since they have already unbonded1</a:t>
            </a:r>
          </a:p>
        </p:txBody>
      </p:sp>
      <p:pic>
        <p:nvPicPr>
          <p:cNvPr id="71" name="Graphic 70" descr="Coins outline">
            <a:extLst>
              <a:ext uri="{FF2B5EF4-FFF2-40B4-BE49-F238E27FC236}">
                <a16:creationId xmlns:a16="http://schemas.microsoft.com/office/drawing/2014/main" id="{395DF3C4-C3AB-A80C-FDA7-8579E57B4CFC}"/>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186422" y="2012407"/>
            <a:ext cx="685800" cy="685800"/>
          </a:xfrm>
          <a:prstGeom prst="rect">
            <a:avLst/>
          </a:prstGeom>
        </p:spPr>
      </p:pic>
      <p:pic>
        <p:nvPicPr>
          <p:cNvPr id="24" name="Picture 6">
            <a:extLst>
              <a:ext uri="{FF2B5EF4-FFF2-40B4-BE49-F238E27FC236}">
                <a16:creationId xmlns:a16="http://schemas.microsoft.com/office/drawing/2014/main" id="{2765760F-0C13-C736-9B33-1A3B38C7AEC6}"/>
              </a:ext>
            </a:extLst>
          </p:cNvPr>
          <p:cNvPicPr>
            <a:picLocks noChangeAspect="1" noChangeArrowheads="1"/>
          </p:cNvPicPr>
          <p:nvPr/>
        </p:nvPicPr>
        <p:blipFill>
          <a:blip r:embed="rId16"/>
          <a:srcRect/>
          <a:stretch/>
        </p:blipFill>
        <p:spPr bwMode="auto">
          <a:xfrm>
            <a:off x="7952162" y="3022039"/>
            <a:ext cx="608974" cy="60897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a:extLst>
              <a:ext uri="{FF2B5EF4-FFF2-40B4-BE49-F238E27FC236}">
                <a16:creationId xmlns:a16="http://schemas.microsoft.com/office/drawing/2014/main" id="{AB591626-342D-38C1-1E3E-2272156819C8}"/>
              </a:ext>
            </a:extLst>
          </p:cNvPr>
          <p:cNvPicPr>
            <a:picLocks noChangeAspect="1" noChangeArrowheads="1"/>
          </p:cNvPicPr>
          <p:nvPr/>
        </p:nvPicPr>
        <p:blipFill>
          <a:blip r:embed="rId17"/>
          <a:srcRect/>
          <a:stretch/>
        </p:blipFill>
        <p:spPr bwMode="auto">
          <a:xfrm>
            <a:off x="7986774" y="2239715"/>
            <a:ext cx="608974" cy="608974"/>
          </a:xfrm>
          <a:prstGeom prst="rect">
            <a:avLst/>
          </a:prstGeom>
          <a:noFill/>
          <a:extLst>
            <a:ext uri="{909E8E84-426E-40DD-AFC4-6F175D3DCCD1}">
              <a14:hiddenFill xmlns:a14="http://schemas.microsoft.com/office/drawing/2010/main">
                <a:solidFill>
                  <a:srgbClr val="FFFFFF"/>
                </a:solidFill>
              </a14:hiddenFill>
            </a:ext>
          </a:extLst>
        </p:spPr>
      </p:pic>
      <p:cxnSp>
        <p:nvCxnSpPr>
          <p:cNvPr id="72" name="Straight Connector 71">
            <a:extLst>
              <a:ext uri="{FF2B5EF4-FFF2-40B4-BE49-F238E27FC236}">
                <a16:creationId xmlns:a16="http://schemas.microsoft.com/office/drawing/2014/main" id="{210173F0-E929-18E9-C793-C928982D4188}"/>
              </a:ext>
            </a:extLst>
          </p:cNvPr>
          <p:cNvCxnSpPr>
            <a:cxnSpLocks/>
          </p:cNvCxnSpPr>
          <p:nvPr/>
        </p:nvCxnSpPr>
        <p:spPr>
          <a:xfrm>
            <a:off x="4576609" y="3021028"/>
            <a:ext cx="3179363" cy="1026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0E7980F4-A71D-42F6-0EE5-C1E36ADB9A87}"/>
              </a:ext>
            </a:extLst>
          </p:cNvPr>
          <p:cNvSpPr txBox="1"/>
          <p:nvPr/>
        </p:nvSpPr>
        <p:spPr>
          <a:xfrm>
            <a:off x="8692576" y="2650365"/>
            <a:ext cx="1702835" cy="646331"/>
          </a:xfrm>
          <a:prstGeom prst="rect">
            <a:avLst/>
          </a:prstGeom>
          <a:noFill/>
        </p:spPr>
        <p:txBody>
          <a:bodyPr wrap="square" rtlCol="0">
            <a:spAutoFit/>
          </a:bodyPr>
          <a:lstStyle/>
          <a:p>
            <a:r>
              <a:rPr lang="en-US" dirty="0"/>
              <a:t>Late-coming clients</a:t>
            </a:r>
          </a:p>
        </p:txBody>
      </p:sp>
      <p:pic>
        <p:nvPicPr>
          <p:cNvPr id="4" name="Graphic 3" descr="Group of men with solid fill">
            <a:extLst>
              <a:ext uri="{FF2B5EF4-FFF2-40B4-BE49-F238E27FC236}">
                <a16:creationId xmlns:a16="http://schemas.microsoft.com/office/drawing/2014/main" id="{A4D443D7-F58B-026D-BD25-8FB02766838C}"/>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6700184" y="3535569"/>
            <a:ext cx="358513" cy="358513"/>
          </a:xfrm>
          <a:prstGeom prst="rect">
            <a:avLst/>
          </a:prstGeom>
        </p:spPr>
      </p:pic>
      <p:pic>
        <p:nvPicPr>
          <p:cNvPr id="5" name="Graphic 4" descr="Group of men with solid fill">
            <a:extLst>
              <a:ext uri="{FF2B5EF4-FFF2-40B4-BE49-F238E27FC236}">
                <a16:creationId xmlns:a16="http://schemas.microsoft.com/office/drawing/2014/main" id="{7086E27A-F663-D19F-9BFE-36E29E71A2A2}"/>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397459" y="3524145"/>
            <a:ext cx="358513" cy="358513"/>
          </a:xfrm>
          <a:prstGeom prst="rect">
            <a:avLst/>
          </a:prstGeom>
        </p:spPr>
      </p:pic>
      <p:pic>
        <p:nvPicPr>
          <p:cNvPr id="73" name="Graphic 72" descr="Group of men with solid fill">
            <a:extLst>
              <a:ext uri="{FF2B5EF4-FFF2-40B4-BE49-F238E27FC236}">
                <a16:creationId xmlns:a16="http://schemas.microsoft.com/office/drawing/2014/main" id="{29454EF0-2D18-F10C-2263-039B96F220D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680432" y="2080941"/>
            <a:ext cx="358513" cy="358513"/>
          </a:xfrm>
          <a:prstGeom prst="rect">
            <a:avLst/>
          </a:prstGeom>
        </p:spPr>
      </p:pic>
      <p:pic>
        <p:nvPicPr>
          <p:cNvPr id="74" name="Graphic 73" descr="Group of men with solid fill">
            <a:extLst>
              <a:ext uri="{FF2B5EF4-FFF2-40B4-BE49-F238E27FC236}">
                <a16:creationId xmlns:a16="http://schemas.microsoft.com/office/drawing/2014/main" id="{10F747CF-4665-1653-A8F1-3B38EEF5408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399734" y="2093298"/>
            <a:ext cx="358513" cy="358513"/>
          </a:xfrm>
          <a:prstGeom prst="rect">
            <a:avLst/>
          </a:prstGeom>
        </p:spPr>
      </p:pic>
    </p:spTree>
    <p:extLst>
      <p:ext uri="{BB962C8B-B14F-4D97-AF65-F5344CB8AC3E}">
        <p14:creationId xmlns:p14="http://schemas.microsoft.com/office/powerpoint/2010/main" val="2001817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fade">
                                      <p:cBhvr>
                                        <p:cTn id="16" dur="500"/>
                                        <p:tgtEl>
                                          <p:spTgt spid="5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10" presetClass="entr" presetSubtype="0" fill="hold"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par>
                                <p:cTn id="23" presetID="10" presetClass="entr" presetSubtype="0"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500"/>
                                        <p:tgtEl>
                                          <p:spTgt spid="5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500"/>
                                        <p:tgtEl>
                                          <p:spTgt spid="30"/>
                                        </p:tgtEl>
                                      </p:cBhvr>
                                    </p:animEffect>
                                    <p:set>
                                      <p:cBhvr>
                                        <p:cTn id="33" dur="1" fill="hold">
                                          <p:stCondLst>
                                            <p:cond delay="499"/>
                                          </p:stCondLst>
                                        </p:cTn>
                                        <p:tgtEl>
                                          <p:spTgt spid="30"/>
                                        </p:tgtEl>
                                        <p:attrNameLst>
                                          <p:attrName>style.visibility</p:attrName>
                                        </p:attrNameLst>
                                      </p:cBhvr>
                                      <p:to>
                                        <p:strVal val="hidden"/>
                                      </p:to>
                                    </p:set>
                                  </p:childTnLst>
                                </p:cTn>
                              </p:par>
                              <p:par>
                                <p:cTn id="34" presetID="10" presetClass="entr" presetSubtype="0"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par>
                                <p:cTn id="43" presetID="10" presetClass="entr" presetSubtype="0" fill="hold" nodeType="withEffect">
                                  <p:stCondLst>
                                    <p:cond delay="0"/>
                                  </p:stCondLst>
                                  <p:childTnLst>
                                    <p:set>
                                      <p:cBhvr>
                                        <p:cTn id="44" dur="1" fill="hold">
                                          <p:stCondLst>
                                            <p:cond delay="0"/>
                                          </p:stCondLst>
                                        </p:cTn>
                                        <p:tgtEl>
                                          <p:spTgt spid="57"/>
                                        </p:tgtEl>
                                        <p:attrNameLst>
                                          <p:attrName>style.visibility</p:attrName>
                                        </p:attrNameLst>
                                      </p:cBhvr>
                                      <p:to>
                                        <p:strVal val="visible"/>
                                      </p:to>
                                    </p:set>
                                    <p:animEffect transition="in" filter="fade">
                                      <p:cBhvr>
                                        <p:cTn id="45" dur="500"/>
                                        <p:tgtEl>
                                          <p:spTgt spid="5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65"/>
                                        </p:tgtEl>
                                        <p:attrNameLst>
                                          <p:attrName>style.visibility</p:attrName>
                                        </p:attrNameLst>
                                      </p:cBhvr>
                                      <p:to>
                                        <p:strVal val="visible"/>
                                      </p:to>
                                    </p:set>
                                    <p:animEffect transition="in" filter="fade">
                                      <p:cBhvr>
                                        <p:cTn id="48" dur="500"/>
                                        <p:tgtEl>
                                          <p:spTgt spid="65"/>
                                        </p:tgtEl>
                                      </p:cBhvr>
                                    </p:animEffect>
                                  </p:childTnLst>
                                </p:cTn>
                              </p:par>
                              <p:par>
                                <p:cTn id="49" presetID="10" presetClass="entr" presetSubtype="0" fill="hold" nodeType="with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fade">
                                      <p:cBhvr>
                                        <p:cTn id="51" dur="500"/>
                                        <p:tgtEl>
                                          <p:spTgt spid="71"/>
                                        </p:tgtEl>
                                      </p:cBhvr>
                                    </p:animEffect>
                                  </p:childTnLst>
                                </p:cTn>
                              </p:par>
                              <p:par>
                                <p:cTn id="52" presetID="10" presetClass="entr" presetSubtype="0" fill="hold" nodeType="with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500"/>
                                        <p:tgtEl>
                                          <p:spTgt spid="29"/>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childTnLst>
                                </p:cTn>
                              </p:par>
                              <p:par>
                                <p:cTn id="60" presetID="10" presetClass="entr" presetSubtype="0" fill="hold" nodeType="withEffect">
                                  <p:stCondLst>
                                    <p:cond delay="0"/>
                                  </p:stCondLst>
                                  <p:childTnLst>
                                    <p:set>
                                      <p:cBhvr>
                                        <p:cTn id="61" dur="1" fill="hold">
                                          <p:stCondLst>
                                            <p:cond delay="0"/>
                                          </p:stCondLst>
                                        </p:cTn>
                                        <p:tgtEl>
                                          <p:spTgt spid="72"/>
                                        </p:tgtEl>
                                        <p:attrNameLst>
                                          <p:attrName>style.visibility</p:attrName>
                                        </p:attrNameLst>
                                      </p:cBhvr>
                                      <p:to>
                                        <p:strVal val="visible"/>
                                      </p:to>
                                    </p:set>
                                    <p:animEffect transition="in" filter="fade">
                                      <p:cBhvr>
                                        <p:cTn id="62" dur="500"/>
                                        <p:tgtEl>
                                          <p:spTgt spid="72"/>
                                        </p:tgtEl>
                                      </p:cBhvr>
                                    </p:animEffect>
                                  </p:childTnLst>
                                </p:cTn>
                              </p:par>
                              <p:par>
                                <p:cTn id="63" presetID="10" presetClass="entr" presetSubtype="0" fill="hold"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childTnLst>
                                </p:cTn>
                              </p:par>
                              <p:par>
                                <p:cTn id="66" presetID="10" presetClass="entr" presetSubtype="0" fill="hold" nodeType="with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fade">
                                      <p:cBhvr>
                                        <p:cTn id="68" dur="500"/>
                                        <p:tgtEl>
                                          <p:spTgt spid="58"/>
                                        </p:tgtEl>
                                      </p:cBhvr>
                                    </p:animEffect>
                                  </p:childTnLst>
                                </p:cTn>
                              </p:par>
                              <p:par>
                                <p:cTn id="69" presetID="10" presetClass="entr" presetSubtype="0" fill="hold" nodeType="with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fade">
                                      <p:cBhvr>
                                        <p:cTn id="71" dur="500"/>
                                        <p:tgtEl>
                                          <p:spTgt spid="44"/>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fade">
                                      <p:cBhvr>
                                        <p:cTn id="74" dur="500"/>
                                        <p:tgtEl>
                                          <p:spTgt spid="17"/>
                                        </p:tgtEl>
                                      </p:cBhvr>
                                    </p:animEffect>
                                  </p:childTnLst>
                                </p:cTn>
                              </p:par>
                              <p:par>
                                <p:cTn id="75" presetID="10" presetClass="entr" presetSubtype="0" fill="hold" nodeType="withEffect">
                                  <p:stCondLst>
                                    <p:cond delay="0"/>
                                  </p:stCondLst>
                                  <p:childTnLst>
                                    <p:set>
                                      <p:cBhvr>
                                        <p:cTn id="76" dur="1" fill="hold">
                                          <p:stCondLst>
                                            <p:cond delay="0"/>
                                          </p:stCondLst>
                                        </p:cTn>
                                        <p:tgtEl>
                                          <p:spTgt spid="60"/>
                                        </p:tgtEl>
                                        <p:attrNameLst>
                                          <p:attrName>style.visibility</p:attrName>
                                        </p:attrNameLst>
                                      </p:cBhvr>
                                      <p:to>
                                        <p:strVal val="visible"/>
                                      </p:to>
                                    </p:set>
                                    <p:animEffect transition="in" filter="fade">
                                      <p:cBhvr>
                                        <p:cTn id="77" dur="500"/>
                                        <p:tgtEl>
                                          <p:spTgt spid="60"/>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fade">
                                      <p:cBhvr>
                                        <p:cTn id="80" dur="500"/>
                                        <p:tgtEl>
                                          <p:spTgt spid="15"/>
                                        </p:tgtEl>
                                      </p:cBhvr>
                                    </p:animEffect>
                                  </p:childTnLst>
                                </p:cTn>
                              </p:par>
                              <p:par>
                                <p:cTn id="81" presetID="10" presetClass="entr" presetSubtype="0" fill="hold" nodeType="with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500"/>
                                        <p:tgtEl>
                                          <p:spTgt spid="18"/>
                                        </p:tgtEl>
                                      </p:cBhvr>
                                    </p:animEffect>
                                  </p:childTnLst>
                                </p:cTn>
                              </p:par>
                              <p:par>
                                <p:cTn id="84" presetID="10" presetClass="entr" presetSubtype="0" fill="hold" nodeType="withEffect">
                                  <p:stCondLst>
                                    <p:cond delay="0"/>
                                  </p:stCondLst>
                                  <p:childTnLst>
                                    <p:set>
                                      <p:cBhvr>
                                        <p:cTn id="85" dur="1" fill="hold">
                                          <p:stCondLst>
                                            <p:cond delay="0"/>
                                          </p:stCondLst>
                                        </p:cTn>
                                        <p:tgtEl>
                                          <p:spTgt spid="59"/>
                                        </p:tgtEl>
                                        <p:attrNameLst>
                                          <p:attrName>style.visibility</p:attrName>
                                        </p:attrNameLst>
                                      </p:cBhvr>
                                      <p:to>
                                        <p:strVal val="visible"/>
                                      </p:to>
                                    </p:set>
                                    <p:animEffect transition="in" filter="fade">
                                      <p:cBhvr>
                                        <p:cTn id="86" dur="500"/>
                                        <p:tgtEl>
                                          <p:spTgt spid="59"/>
                                        </p:tgtEl>
                                      </p:cBhvr>
                                    </p:animEffect>
                                  </p:childTnLst>
                                </p:cTn>
                              </p:par>
                              <p:par>
                                <p:cTn id="87" presetID="10" presetClass="entr" presetSubtype="0" fill="hold" nodeType="with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fade">
                                      <p:cBhvr>
                                        <p:cTn id="89" dur="500"/>
                                        <p:tgtEl>
                                          <p:spTgt spid="16"/>
                                        </p:tgtEl>
                                      </p:cBhvr>
                                    </p:animEffect>
                                  </p:childTnLst>
                                </p:cTn>
                              </p:par>
                              <p:par>
                                <p:cTn id="90" presetID="10" presetClass="entr" presetSubtype="0" fill="hold" nodeType="with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fade">
                                      <p:cBhvr>
                                        <p:cTn id="92" dur="500"/>
                                        <p:tgtEl>
                                          <p:spTgt spid="20"/>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9"/>
                                        </p:tgtEl>
                                        <p:attrNameLst>
                                          <p:attrName>style.visibility</p:attrName>
                                        </p:attrNameLst>
                                      </p:cBhvr>
                                      <p:to>
                                        <p:strVal val="visible"/>
                                      </p:to>
                                    </p:set>
                                    <p:animEffect transition="in" filter="fade">
                                      <p:cBhvr>
                                        <p:cTn id="95" dur="500"/>
                                        <p:tgtEl>
                                          <p:spTgt spid="19"/>
                                        </p:tgtEl>
                                      </p:cBhvr>
                                    </p:animEffect>
                                  </p:childTnLst>
                                </p:cTn>
                              </p:par>
                              <p:par>
                                <p:cTn id="96" presetID="10" presetClass="entr" presetSubtype="0" fill="hold" nodeType="withEffect">
                                  <p:stCondLst>
                                    <p:cond delay="0"/>
                                  </p:stCondLst>
                                  <p:childTnLst>
                                    <p:set>
                                      <p:cBhvr>
                                        <p:cTn id="97" dur="1" fill="hold">
                                          <p:stCondLst>
                                            <p:cond delay="0"/>
                                          </p:stCondLst>
                                        </p:cTn>
                                        <p:tgtEl>
                                          <p:spTgt spid="61"/>
                                        </p:tgtEl>
                                        <p:attrNameLst>
                                          <p:attrName>style.visibility</p:attrName>
                                        </p:attrNameLst>
                                      </p:cBhvr>
                                      <p:to>
                                        <p:strVal val="visible"/>
                                      </p:to>
                                    </p:set>
                                    <p:animEffect transition="in" filter="fade">
                                      <p:cBhvr>
                                        <p:cTn id="98" dur="500"/>
                                        <p:tgtEl>
                                          <p:spTgt spid="61"/>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37"/>
                                        </p:tgtEl>
                                        <p:attrNameLst>
                                          <p:attrName>style.visibility</p:attrName>
                                        </p:attrNameLst>
                                      </p:cBhvr>
                                      <p:to>
                                        <p:strVal val="visible"/>
                                      </p:to>
                                    </p:set>
                                    <p:animEffect transition="in" filter="fade">
                                      <p:cBhvr>
                                        <p:cTn id="101" dur="500"/>
                                        <p:tgtEl>
                                          <p:spTgt spid="37"/>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38"/>
                                        </p:tgtEl>
                                        <p:attrNameLst>
                                          <p:attrName>style.visibility</p:attrName>
                                        </p:attrNameLst>
                                      </p:cBhvr>
                                      <p:to>
                                        <p:strVal val="visible"/>
                                      </p:to>
                                    </p:set>
                                    <p:animEffect transition="in" filter="fade">
                                      <p:cBhvr>
                                        <p:cTn id="104" dur="500"/>
                                        <p:tgtEl>
                                          <p:spTgt spid="38"/>
                                        </p:tgtEl>
                                      </p:cBhvr>
                                    </p:animEffect>
                                  </p:childTnLst>
                                </p:cTn>
                              </p:par>
                              <p:par>
                                <p:cTn id="105" presetID="10" presetClass="entr" presetSubtype="0" fill="hold" nodeType="withEffect">
                                  <p:stCondLst>
                                    <p:cond delay="0"/>
                                  </p:stCondLst>
                                  <p:childTnLst>
                                    <p:set>
                                      <p:cBhvr>
                                        <p:cTn id="106" dur="1" fill="hold">
                                          <p:stCondLst>
                                            <p:cond delay="0"/>
                                          </p:stCondLst>
                                        </p:cTn>
                                        <p:tgtEl>
                                          <p:spTgt spid="39"/>
                                        </p:tgtEl>
                                        <p:attrNameLst>
                                          <p:attrName>style.visibility</p:attrName>
                                        </p:attrNameLst>
                                      </p:cBhvr>
                                      <p:to>
                                        <p:strVal val="visible"/>
                                      </p:to>
                                    </p:set>
                                    <p:animEffect transition="in" filter="fade">
                                      <p:cBhvr>
                                        <p:cTn id="107" dur="500"/>
                                        <p:tgtEl>
                                          <p:spTgt spid="39"/>
                                        </p:tgtEl>
                                      </p:cBhvr>
                                    </p:animEffect>
                                  </p:childTnLst>
                                </p:cTn>
                              </p:par>
                              <p:par>
                                <p:cTn id="108" presetID="10" presetClass="entr" presetSubtype="0" fill="hold" nodeType="withEffect">
                                  <p:stCondLst>
                                    <p:cond delay="0"/>
                                  </p:stCondLst>
                                  <p:childTnLst>
                                    <p:set>
                                      <p:cBhvr>
                                        <p:cTn id="109" dur="1" fill="hold">
                                          <p:stCondLst>
                                            <p:cond delay="0"/>
                                          </p:stCondLst>
                                        </p:cTn>
                                        <p:tgtEl>
                                          <p:spTgt spid="40"/>
                                        </p:tgtEl>
                                        <p:attrNameLst>
                                          <p:attrName>style.visibility</p:attrName>
                                        </p:attrNameLst>
                                      </p:cBhvr>
                                      <p:to>
                                        <p:strVal val="visible"/>
                                      </p:to>
                                    </p:set>
                                    <p:animEffect transition="in" filter="fade">
                                      <p:cBhvr>
                                        <p:cTn id="110" dur="500"/>
                                        <p:tgtEl>
                                          <p:spTgt spid="40"/>
                                        </p:tgtEl>
                                      </p:cBhvr>
                                    </p:animEffect>
                                  </p:childTnLst>
                                </p:cTn>
                              </p:par>
                              <p:par>
                                <p:cTn id="111" presetID="10" presetClass="entr" presetSubtype="0" fill="hold" nodeType="withEffect">
                                  <p:stCondLst>
                                    <p:cond delay="0"/>
                                  </p:stCondLst>
                                  <p:childTnLst>
                                    <p:set>
                                      <p:cBhvr>
                                        <p:cTn id="112" dur="1" fill="hold">
                                          <p:stCondLst>
                                            <p:cond delay="0"/>
                                          </p:stCondLst>
                                        </p:cTn>
                                        <p:tgtEl>
                                          <p:spTgt spid="41"/>
                                        </p:tgtEl>
                                        <p:attrNameLst>
                                          <p:attrName>style.visibility</p:attrName>
                                        </p:attrNameLst>
                                      </p:cBhvr>
                                      <p:to>
                                        <p:strVal val="visible"/>
                                      </p:to>
                                    </p:set>
                                    <p:animEffect transition="in" filter="fade">
                                      <p:cBhvr>
                                        <p:cTn id="113" dur="500"/>
                                        <p:tgtEl>
                                          <p:spTgt spid="41"/>
                                        </p:tgtEl>
                                      </p:cBhvr>
                                    </p:animEffect>
                                  </p:childTnLst>
                                </p:cTn>
                              </p:par>
                              <p:par>
                                <p:cTn id="114" presetID="10" presetClass="entr" presetSubtype="0" fill="hold" nodeType="withEffect">
                                  <p:stCondLst>
                                    <p:cond delay="0"/>
                                  </p:stCondLst>
                                  <p:childTnLst>
                                    <p:set>
                                      <p:cBhvr>
                                        <p:cTn id="115" dur="1" fill="hold">
                                          <p:stCondLst>
                                            <p:cond delay="0"/>
                                          </p:stCondLst>
                                        </p:cTn>
                                        <p:tgtEl>
                                          <p:spTgt spid="42"/>
                                        </p:tgtEl>
                                        <p:attrNameLst>
                                          <p:attrName>style.visibility</p:attrName>
                                        </p:attrNameLst>
                                      </p:cBhvr>
                                      <p:to>
                                        <p:strVal val="visible"/>
                                      </p:to>
                                    </p:set>
                                    <p:animEffect transition="in" filter="fade">
                                      <p:cBhvr>
                                        <p:cTn id="116" dur="500"/>
                                        <p:tgtEl>
                                          <p:spTgt spid="42"/>
                                        </p:tgtEl>
                                      </p:cBhvr>
                                    </p:animEffect>
                                  </p:childTnLst>
                                </p:cTn>
                              </p:par>
                              <p:par>
                                <p:cTn id="117" presetID="10" presetClass="entr" presetSubtype="0" fill="hold" nodeType="withEffect">
                                  <p:stCondLst>
                                    <p:cond delay="0"/>
                                  </p:stCondLst>
                                  <p:childTnLst>
                                    <p:set>
                                      <p:cBhvr>
                                        <p:cTn id="118" dur="1" fill="hold">
                                          <p:stCondLst>
                                            <p:cond delay="0"/>
                                          </p:stCondLst>
                                        </p:cTn>
                                        <p:tgtEl>
                                          <p:spTgt spid="67"/>
                                        </p:tgtEl>
                                        <p:attrNameLst>
                                          <p:attrName>style.visibility</p:attrName>
                                        </p:attrNameLst>
                                      </p:cBhvr>
                                      <p:to>
                                        <p:strVal val="visible"/>
                                      </p:to>
                                    </p:set>
                                    <p:animEffect transition="in" filter="fade">
                                      <p:cBhvr>
                                        <p:cTn id="119" dur="500"/>
                                        <p:tgtEl>
                                          <p:spTgt spid="67"/>
                                        </p:tgtEl>
                                      </p:cBhvr>
                                    </p:animEffect>
                                  </p:childTnLst>
                                </p:cTn>
                              </p:par>
                              <p:par>
                                <p:cTn id="120" presetID="10" presetClass="entr" presetSubtype="0" fill="hold" grpId="0" nodeType="withEffect" nodePh="1">
                                  <p:stCondLst>
                                    <p:cond delay="0"/>
                                  </p:stCondLst>
                                  <p:endCondLst>
                                    <p:cond evt="begin" delay="0">
                                      <p:tn val="120"/>
                                    </p:cond>
                                  </p:endCondLst>
                                  <p:childTnLst>
                                    <p:set>
                                      <p:cBhvr>
                                        <p:cTn id="121" dur="1" fill="hold">
                                          <p:stCondLst>
                                            <p:cond delay="0"/>
                                          </p:stCondLst>
                                        </p:cTn>
                                        <p:tgtEl>
                                          <p:spTgt spid="66"/>
                                        </p:tgtEl>
                                        <p:attrNameLst>
                                          <p:attrName>style.visibility</p:attrName>
                                        </p:attrNameLst>
                                      </p:cBhvr>
                                      <p:to>
                                        <p:strVal val="visible"/>
                                      </p:to>
                                    </p:set>
                                    <p:animEffect transition="in" filter="fade">
                                      <p:cBhvr>
                                        <p:cTn id="122" dur="500"/>
                                        <p:tgtEl>
                                          <p:spTgt spid="66"/>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nodeType="clickEffect">
                                  <p:stCondLst>
                                    <p:cond delay="0"/>
                                  </p:stCondLst>
                                  <p:childTnLst>
                                    <p:set>
                                      <p:cBhvr>
                                        <p:cTn id="126" dur="1" fill="hold">
                                          <p:stCondLst>
                                            <p:cond delay="0"/>
                                          </p:stCondLst>
                                        </p:cTn>
                                        <p:tgtEl>
                                          <p:spTgt spid="24"/>
                                        </p:tgtEl>
                                        <p:attrNameLst>
                                          <p:attrName>style.visibility</p:attrName>
                                        </p:attrNameLst>
                                      </p:cBhvr>
                                      <p:to>
                                        <p:strVal val="visible"/>
                                      </p:to>
                                    </p:set>
                                    <p:animEffect transition="in" filter="fade">
                                      <p:cBhvr>
                                        <p:cTn id="127" dur="500"/>
                                        <p:tgtEl>
                                          <p:spTgt spid="24"/>
                                        </p:tgtEl>
                                      </p:cBhvr>
                                    </p:animEffect>
                                  </p:childTnLst>
                                </p:cTn>
                              </p:par>
                              <p:par>
                                <p:cTn id="128" presetID="10" presetClass="entr" presetSubtype="0" fill="hold" nodeType="withEffect">
                                  <p:stCondLst>
                                    <p:cond delay="0"/>
                                  </p:stCondLst>
                                  <p:childTnLst>
                                    <p:set>
                                      <p:cBhvr>
                                        <p:cTn id="129" dur="1" fill="hold">
                                          <p:stCondLst>
                                            <p:cond delay="0"/>
                                          </p:stCondLst>
                                        </p:cTn>
                                        <p:tgtEl>
                                          <p:spTgt spid="25"/>
                                        </p:tgtEl>
                                        <p:attrNameLst>
                                          <p:attrName>style.visibility</p:attrName>
                                        </p:attrNameLst>
                                      </p:cBhvr>
                                      <p:to>
                                        <p:strVal val="visible"/>
                                      </p:to>
                                    </p:set>
                                    <p:animEffect transition="in" filter="fade">
                                      <p:cBhvr>
                                        <p:cTn id="130" dur="500"/>
                                        <p:tgtEl>
                                          <p:spTgt spid="25"/>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2"/>
                                        </p:tgtEl>
                                        <p:attrNameLst>
                                          <p:attrName>style.visibility</p:attrName>
                                        </p:attrNameLst>
                                      </p:cBhvr>
                                      <p:to>
                                        <p:strVal val="visible"/>
                                      </p:to>
                                    </p:set>
                                    <p:animEffect transition="in" filter="fade">
                                      <p:cBhvr>
                                        <p:cTn id="133" dur="500"/>
                                        <p:tgtEl>
                                          <p:spTgt spid="2"/>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xit" presetSubtype="0" fill="hold" nodeType="clickEffect">
                                  <p:stCondLst>
                                    <p:cond delay="0"/>
                                  </p:stCondLst>
                                  <p:childTnLst>
                                    <p:animEffect transition="out" filter="fade">
                                      <p:cBhvr>
                                        <p:cTn id="137" dur="500"/>
                                        <p:tgtEl>
                                          <p:spTgt spid="72"/>
                                        </p:tgtEl>
                                      </p:cBhvr>
                                    </p:animEffect>
                                    <p:set>
                                      <p:cBhvr>
                                        <p:cTn id="138" dur="1" fill="hold">
                                          <p:stCondLst>
                                            <p:cond delay="499"/>
                                          </p:stCondLst>
                                        </p:cTn>
                                        <p:tgtEl>
                                          <p:spTgt spid="72"/>
                                        </p:tgtEl>
                                        <p:attrNameLst>
                                          <p:attrName>style.visibility</p:attrName>
                                        </p:attrNameLst>
                                      </p:cBhvr>
                                      <p:to>
                                        <p:strVal val="hidden"/>
                                      </p:to>
                                    </p:set>
                                  </p:childTnLst>
                                </p:cTn>
                              </p:par>
                            </p:childTnLst>
                          </p:cTn>
                        </p:par>
                      </p:childTnLst>
                    </p:cTn>
                  </p:par>
                  <p:par>
                    <p:cTn id="139" fill="hold">
                      <p:stCondLst>
                        <p:cond delay="indefinite"/>
                      </p:stCondLst>
                      <p:childTnLst>
                        <p:par>
                          <p:cTn id="140" fill="hold">
                            <p:stCondLst>
                              <p:cond delay="0"/>
                            </p:stCondLst>
                            <p:childTnLst>
                              <p:par>
                                <p:cTn id="141" presetID="10" presetClass="entr" presetSubtype="0" fill="hold" nodeType="clickEffect">
                                  <p:stCondLst>
                                    <p:cond delay="0"/>
                                  </p:stCondLst>
                                  <p:childTnLst>
                                    <p:set>
                                      <p:cBhvr>
                                        <p:cTn id="142" dur="1" fill="hold">
                                          <p:stCondLst>
                                            <p:cond delay="0"/>
                                          </p:stCondLst>
                                        </p:cTn>
                                        <p:tgtEl>
                                          <p:spTgt spid="69">
                                            <p:txEl>
                                              <p:pRg st="0" end="0"/>
                                            </p:txEl>
                                          </p:spTgt>
                                        </p:tgtEl>
                                        <p:attrNameLst>
                                          <p:attrName>style.visibility</p:attrName>
                                        </p:attrNameLst>
                                      </p:cBhvr>
                                      <p:to>
                                        <p:strVal val="visible"/>
                                      </p:to>
                                    </p:set>
                                    <p:animEffect transition="in" filter="fade">
                                      <p:cBhvr>
                                        <p:cTn id="143" dur="500"/>
                                        <p:tgtEl>
                                          <p:spTgt spid="69">
                                            <p:txEl>
                                              <p:pRg st="0" end="0"/>
                                            </p:txEl>
                                          </p:spTgt>
                                        </p:tgtEl>
                                      </p:cBhvr>
                                    </p:animEffect>
                                  </p:childTnLst>
                                </p:cTn>
                              </p:par>
                            </p:childTnLst>
                          </p:cTn>
                        </p:par>
                      </p:childTnLst>
                    </p:cTn>
                  </p:par>
                  <p:par>
                    <p:cTn id="144" fill="hold">
                      <p:stCondLst>
                        <p:cond delay="indefinite"/>
                      </p:stCondLst>
                      <p:childTnLst>
                        <p:par>
                          <p:cTn id="145" fill="hold">
                            <p:stCondLst>
                              <p:cond delay="0"/>
                            </p:stCondLst>
                            <p:childTnLst>
                              <p:par>
                                <p:cTn id="146" presetID="10" presetClass="entr" presetSubtype="0" fill="hold" nodeType="clickEffect">
                                  <p:stCondLst>
                                    <p:cond delay="0"/>
                                  </p:stCondLst>
                                  <p:childTnLst>
                                    <p:set>
                                      <p:cBhvr>
                                        <p:cTn id="147" dur="1" fill="hold">
                                          <p:stCondLst>
                                            <p:cond delay="0"/>
                                          </p:stCondLst>
                                        </p:cTn>
                                        <p:tgtEl>
                                          <p:spTgt spid="4"/>
                                        </p:tgtEl>
                                        <p:attrNameLst>
                                          <p:attrName>style.visibility</p:attrName>
                                        </p:attrNameLst>
                                      </p:cBhvr>
                                      <p:to>
                                        <p:strVal val="visible"/>
                                      </p:to>
                                    </p:set>
                                    <p:animEffect transition="in" filter="fade">
                                      <p:cBhvr>
                                        <p:cTn id="148" dur="500"/>
                                        <p:tgtEl>
                                          <p:spTgt spid="4"/>
                                        </p:tgtEl>
                                      </p:cBhvr>
                                    </p:animEffect>
                                  </p:childTnLst>
                                </p:cTn>
                              </p:par>
                              <p:par>
                                <p:cTn id="149" presetID="10" presetClass="entr" presetSubtype="0" fill="hold" nodeType="withEffect">
                                  <p:stCondLst>
                                    <p:cond delay="0"/>
                                  </p:stCondLst>
                                  <p:childTnLst>
                                    <p:set>
                                      <p:cBhvr>
                                        <p:cTn id="150" dur="1" fill="hold">
                                          <p:stCondLst>
                                            <p:cond delay="0"/>
                                          </p:stCondLst>
                                        </p:cTn>
                                        <p:tgtEl>
                                          <p:spTgt spid="5"/>
                                        </p:tgtEl>
                                        <p:attrNameLst>
                                          <p:attrName>style.visibility</p:attrName>
                                        </p:attrNameLst>
                                      </p:cBhvr>
                                      <p:to>
                                        <p:strVal val="visible"/>
                                      </p:to>
                                    </p:set>
                                    <p:animEffect transition="in" filter="fade">
                                      <p:cBhvr>
                                        <p:cTn id="151" dur="500"/>
                                        <p:tgtEl>
                                          <p:spTgt spid="5"/>
                                        </p:tgtEl>
                                      </p:cBhvr>
                                    </p:animEffect>
                                  </p:childTnLst>
                                </p:cTn>
                              </p:par>
                              <p:par>
                                <p:cTn id="152" presetID="10" presetClass="entr" presetSubtype="0" fill="hold" nodeType="withEffect">
                                  <p:stCondLst>
                                    <p:cond delay="0"/>
                                  </p:stCondLst>
                                  <p:childTnLst>
                                    <p:set>
                                      <p:cBhvr>
                                        <p:cTn id="153" dur="1" fill="hold">
                                          <p:stCondLst>
                                            <p:cond delay="0"/>
                                          </p:stCondLst>
                                        </p:cTn>
                                        <p:tgtEl>
                                          <p:spTgt spid="73"/>
                                        </p:tgtEl>
                                        <p:attrNameLst>
                                          <p:attrName>style.visibility</p:attrName>
                                        </p:attrNameLst>
                                      </p:cBhvr>
                                      <p:to>
                                        <p:strVal val="visible"/>
                                      </p:to>
                                    </p:set>
                                    <p:animEffect transition="in" filter="fade">
                                      <p:cBhvr>
                                        <p:cTn id="154" dur="500"/>
                                        <p:tgtEl>
                                          <p:spTgt spid="73"/>
                                        </p:tgtEl>
                                      </p:cBhvr>
                                    </p:animEffect>
                                  </p:childTnLst>
                                </p:cTn>
                              </p:par>
                              <p:par>
                                <p:cTn id="155" presetID="10" presetClass="entr" presetSubtype="0" fill="hold" nodeType="withEffect">
                                  <p:stCondLst>
                                    <p:cond delay="0"/>
                                  </p:stCondLst>
                                  <p:childTnLst>
                                    <p:set>
                                      <p:cBhvr>
                                        <p:cTn id="156" dur="1" fill="hold">
                                          <p:stCondLst>
                                            <p:cond delay="0"/>
                                          </p:stCondLst>
                                        </p:cTn>
                                        <p:tgtEl>
                                          <p:spTgt spid="74"/>
                                        </p:tgtEl>
                                        <p:attrNameLst>
                                          <p:attrName>style.visibility</p:attrName>
                                        </p:attrNameLst>
                                      </p:cBhvr>
                                      <p:to>
                                        <p:strVal val="visible"/>
                                      </p:to>
                                    </p:set>
                                    <p:animEffect transition="in" filter="fade">
                                      <p:cBhvr>
                                        <p:cTn id="157" dur="500"/>
                                        <p:tgtEl>
                                          <p:spTgt spid="74"/>
                                        </p:tgtEl>
                                      </p:cBhvr>
                                    </p:animEffect>
                                  </p:childTnLst>
                                </p:cTn>
                              </p:par>
                            </p:childTnLst>
                          </p:cTn>
                        </p:par>
                      </p:childTnLst>
                    </p:cTn>
                  </p:par>
                  <p:par>
                    <p:cTn id="158" fill="hold">
                      <p:stCondLst>
                        <p:cond delay="indefinite"/>
                      </p:stCondLst>
                      <p:childTnLst>
                        <p:par>
                          <p:cTn id="159" fill="hold">
                            <p:stCondLst>
                              <p:cond delay="0"/>
                            </p:stCondLst>
                            <p:childTnLst>
                              <p:par>
                                <p:cTn id="160" presetID="10" presetClass="entr" presetSubtype="0" fill="hold" nodeType="clickEffect">
                                  <p:stCondLst>
                                    <p:cond delay="0"/>
                                  </p:stCondLst>
                                  <p:childTnLst>
                                    <p:set>
                                      <p:cBhvr>
                                        <p:cTn id="161" dur="1" fill="hold">
                                          <p:stCondLst>
                                            <p:cond delay="0"/>
                                          </p:stCondLst>
                                        </p:cTn>
                                        <p:tgtEl>
                                          <p:spTgt spid="46"/>
                                        </p:tgtEl>
                                        <p:attrNameLst>
                                          <p:attrName>style.visibility</p:attrName>
                                        </p:attrNameLst>
                                      </p:cBhvr>
                                      <p:to>
                                        <p:strVal val="visible"/>
                                      </p:to>
                                    </p:set>
                                    <p:animEffect transition="in" filter="fade">
                                      <p:cBhvr>
                                        <p:cTn id="162" dur="500"/>
                                        <p:tgtEl>
                                          <p:spTgt spid="46"/>
                                        </p:tgtEl>
                                      </p:cBhvr>
                                    </p:animEffect>
                                  </p:childTnLst>
                                </p:cTn>
                              </p:par>
                              <p:par>
                                <p:cTn id="163" presetID="10" presetClass="entr" presetSubtype="0" fill="hold" grpId="0" nodeType="withEffect">
                                  <p:stCondLst>
                                    <p:cond delay="0"/>
                                  </p:stCondLst>
                                  <p:childTnLst>
                                    <p:set>
                                      <p:cBhvr>
                                        <p:cTn id="164" dur="1" fill="hold">
                                          <p:stCondLst>
                                            <p:cond delay="0"/>
                                          </p:stCondLst>
                                        </p:cTn>
                                        <p:tgtEl>
                                          <p:spTgt spid="45"/>
                                        </p:tgtEl>
                                        <p:attrNameLst>
                                          <p:attrName>style.visibility</p:attrName>
                                        </p:attrNameLst>
                                      </p:cBhvr>
                                      <p:to>
                                        <p:strVal val="visible"/>
                                      </p:to>
                                    </p:set>
                                    <p:animEffect transition="in" filter="fade">
                                      <p:cBhvr>
                                        <p:cTn id="165" dur="500"/>
                                        <p:tgtEl>
                                          <p:spTgt spid="45"/>
                                        </p:tgtEl>
                                      </p:cBhvr>
                                    </p:animEffect>
                                  </p:childTnLst>
                                </p:cTn>
                              </p:par>
                              <p:par>
                                <p:cTn id="166" presetID="10" presetClass="entr" presetSubtype="0" fill="hold" grpId="0" nodeType="withEffect">
                                  <p:stCondLst>
                                    <p:cond delay="0"/>
                                  </p:stCondLst>
                                  <p:childTnLst>
                                    <p:set>
                                      <p:cBhvr>
                                        <p:cTn id="167" dur="1" fill="hold">
                                          <p:stCondLst>
                                            <p:cond delay="0"/>
                                          </p:stCondLst>
                                        </p:cTn>
                                        <p:tgtEl>
                                          <p:spTgt spid="47"/>
                                        </p:tgtEl>
                                        <p:attrNameLst>
                                          <p:attrName>style.visibility</p:attrName>
                                        </p:attrNameLst>
                                      </p:cBhvr>
                                      <p:to>
                                        <p:strVal val="visible"/>
                                      </p:to>
                                    </p:set>
                                    <p:animEffect transition="in" filter="fade">
                                      <p:cBhvr>
                                        <p:cTn id="168" dur="500"/>
                                        <p:tgtEl>
                                          <p:spTgt spid="47"/>
                                        </p:tgtEl>
                                      </p:cBhvr>
                                    </p:animEffect>
                                  </p:childTnLst>
                                </p:cTn>
                              </p:par>
                              <p:par>
                                <p:cTn id="169" presetID="10" presetClass="entr" presetSubtype="0" fill="hold" grpId="0" nodeType="withEffect">
                                  <p:stCondLst>
                                    <p:cond delay="0"/>
                                  </p:stCondLst>
                                  <p:childTnLst>
                                    <p:set>
                                      <p:cBhvr>
                                        <p:cTn id="170" dur="1" fill="hold">
                                          <p:stCondLst>
                                            <p:cond delay="0"/>
                                          </p:stCondLst>
                                        </p:cTn>
                                        <p:tgtEl>
                                          <p:spTgt spid="48"/>
                                        </p:tgtEl>
                                        <p:attrNameLst>
                                          <p:attrName>style.visibility</p:attrName>
                                        </p:attrNameLst>
                                      </p:cBhvr>
                                      <p:to>
                                        <p:strVal val="visible"/>
                                      </p:to>
                                    </p:set>
                                    <p:animEffect transition="in" filter="fade">
                                      <p:cBhvr>
                                        <p:cTn id="171" dur="500"/>
                                        <p:tgtEl>
                                          <p:spTgt spid="48"/>
                                        </p:tgtEl>
                                      </p:cBhvr>
                                    </p:animEffect>
                                  </p:childTnLst>
                                </p:cTn>
                              </p:par>
                              <p:par>
                                <p:cTn id="172" presetID="10" presetClass="entr" presetSubtype="0" fill="hold" nodeType="withEffect">
                                  <p:stCondLst>
                                    <p:cond delay="0"/>
                                  </p:stCondLst>
                                  <p:childTnLst>
                                    <p:set>
                                      <p:cBhvr>
                                        <p:cTn id="173" dur="1" fill="hold">
                                          <p:stCondLst>
                                            <p:cond delay="0"/>
                                          </p:stCondLst>
                                        </p:cTn>
                                        <p:tgtEl>
                                          <p:spTgt spid="49"/>
                                        </p:tgtEl>
                                        <p:attrNameLst>
                                          <p:attrName>style.visibility</p:attrName>
                                        </p:attrNameLst>
                                      </p:cBhvr>
                                      <p:to>
                                        <p:strVal val="visible"/>
                                      </p:to>
                                    </p:set>
                                    <p:animEffect transition="in" filter="fade">
                                      <p:cBhvr>
                                        <p:cTn id="174" dur="500"/>
                                        <p:tgtEl>
                                          <p:spTgt spid="49"/>
                                        </p:tgtEl>
                                      </p:cBhvr>
                                    </p:animEffect>
                                  </p:childTnLst>
                                </p:cTn>
                              </p:par>
                              <p:par>
                                <p:cTn id="175" presetID="10" presetClass="entr" presetSubtype="0" fill="hold" grpId="0" nodeType="withEffect">
                                  <p:stCondLst>
                                    <p:cond delay="0"/>
                                  </p:stCondLst>
                                  <p:childTnLst>
                                    <p:set>
                                      <p:cBhvr>
                                        <p:cTn id="176" dur="1" fill="hold">
                                          <p:stCondLst>
                                            <p:cond delay="0"/>
                                          </p:stCondLst>
                                        </p:cTn>
                                        <p:tgtEl>
                                          <p:spTgt spid="50"/>
                                        </p:tgtEl>
                                        <p:attrNameLst>
                                          <p:attrName>style.visibility</p:attrName>
                                        </p:attrNameLst>
                                      </p:cBhvr>
                                      <p:to>
                                        <p:strVal val="visible"/>
                                      </p:to>
                                    </p:set>
                                    <p:animEffect transition="in" filter="fade">
                                      <p:cBhvr>
                                        <p:cTn id="17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1" grpId="0" animBg="1"/>
      <p:bldP spid="13" grpId="0" animBg="1"/>
      <p:bldP spid="15" grpId="0" animBg="1"/>
      <p:bldP spid="17" grpId="0" animBg="1"/>
      <p:bldP spid="19" grpId="0" animBg="1"/>
      <p:bldP spid="26" grpId="0"/>
      <p:bldP spid="28" grpId="0"/>
      <p:bldP spid="37" grpId="0" animBg="1"/>
      <p:bldP spid="38" grpId="0"/>
      <p:bldP spid="45" grpId="0" animBg="1"/>
      <p:bldP spid="47" grpId="0"/>
      <p:bldP spid="48" grpId="0" animBg="1"/>
      <p:bldP spid="50" grpId="0"/>
      <p:bldP spid="65" grpId="0"/>
      <p:bldP spid="66"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98CDF-0BE1-ECC1-B5FF-B1283CE50F33}"/>
              </a:ext>
            </a:extLst>
          </p:cNvPr>
          <p:cNvSpPr>
            <a:spLocks noGrp="1"/>
          </p:cNvSpPr>
          <p:nvPr>
            <p:ph type="title"/>
          </p:nvPr>
        </p:nvSpPr>
        <p:spPr/>
        <p:txBody>
          <a:bodyPr/>
          <a:lstStyle/>
          <a:p>
            <a:r>
              <a:rPr lang="en-US" dirty="0"/>
              <a:t>How does Ethereum deal with this?</a:t>
            </a:r>
          </a:p>
        </p:txBody>
      </p:sp>
      <p:sp>
        <p:nvSpPr>
          <p:cNvPr id="3" name="Content Placeholder 2">
            <a:extLst>
              <a:ext uri="{FF2B5EF4-FFF2-40B4-BE49-F238E27FC236}">
                <a16:creationId xmlns:a16="http://schemas.microsoft.com/office/drawing/2014/main" id="{898D81FB-C88C-F096-140D-CACF26B15A47}"/>
              </a:ext>
            </a:extLst>
          </p:cNvPr>
          <p:cNvSpPr>
            <a:spLocks noGrp="1"/>
          </p:cNvSpPr>
          <p:nvPr>
            <p:ph idx="1"/>
          </p:nvPr>
        </p:nvSpPr>
        <p:spPr/>
        <p:txBody>
          <a:bodyPr/>
          <a:lstStyle/>
          <a:p>
            <a:r>
              <a:rPr lang="en-US" dirty="0"/>
              <a:t>Make the </a:t>
            </a:r>
            <a:r>
              <a:rPr lang="en-US" dirty="0" err="1"/>
              <a:t>unbonding</a:t>
            </a:r>
            <a:r>
              <a:rPr lang="en-US" dirty="0"/>
              <a:t> time long so that “social consensus” is established as to which is the correct fork.</a:t>
            </a:r>
          </a:p>
          <a:p>
            <a:endParaRPr lang="en-US" dirty="0"/>
          </a:p>
          <a:p>
            <a:r>
              <a:rPr lang="en-US" dirty="0"/>
              <a:t>How long does it take 2/3 of the stake to exit?</a:t>
            </a:r>
          </a:p>
          <a:p>
            <a:endParaRPr lang="en-US" dirty="0"/>
          </a:p>
          <a:p>
            <a:r>
              <a:rPr lang="en-US" dirty="0"/>
              <a:t>2/3 stake  = 1,075,418 *2/3 ~ 700k withdrawals.</a:t>
            </a:r>
          </a:p>
          <a:p>
            <a:r>
              <a:rPr lang="en-US" dirty="0"/>
              <a:t>16 withdrawals per block. </a:t>
            </a:r>
          </a:p>
          <a:p>
            <a:r>
              <a:rPr lang="en-US" dirty="0"/>
              <a:t>Exit time ~ 1 week.</a:t>
            </a:r>
          </a:p>
        </p:txBody>
      </p:sp>
      <p:sp>
        <p:nvSpPr>
          <p:cNvPr id="4" name="Slide Number Placeholder 3">
            <a:extLst>
              <a:ext uri="{FF2B5EF4-FFF2-40B4-BE49-F238E27FC236}">
                <a16:creationId xmlns:a16="http://schemas.microsoft.com/office/drawing/2014/main" id="{B296E925-F611-83A0-98C6-B193CB873C65}"/>
              </a:ext>
            </a:extLst>
          </p:cNvPr>
          <p:cNvSpPr>
            <a:spLocks noGrp="1"/>
          </p:cNvSpPr>
          <p:nvPr>
            <p:ph type="sldNum" sz="quarter" idx="12"/>
          </p:nvPr>
        </p:nvSpPr>
        <p:spPr/>
        <p:txBody>
          <a:bodyPr/>
          <a:lstStyle/>
          <a:p>
            <a:fld id="{A4F036F8-234C-469B-B5E9-CD3E427F02B9}" type="slidenum">
              <a:rPr lang="en-US" smtClean="0"/>
              <a:t>3</a:t>
            </a:fld>
            <a:endParaRPr lang="en-US"/>
          </a:p>
        </p:txBody>
      </p:sp>
    </p:spTree>
    <p:extLst>
      <p:ext uri="{BB962C8B-B14F-4D97-AF65-F5344CB8AC3E}">
        <p14:creationId xmlns:p14="http://schemas.microsoft.com/office/powerpoint/2010/main" val="2308203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99FF8-EC3D-A3D6-C948-B2F78B2C7DA8}"/>
              </a:ext>
            </a:extLst>
          </p:cNvPr>
          <p:cNvSpPr>
            <a:spLocks noGrp="1"/>
          </p:cNvSpPr>
          <p:nvPr>
            <p:ph type="title"/>
          </p:nvPr>
        </p:nvSpPr>
        <p:spPr/>
        <p:txBody>
          <a:bodyPr/>
          <a:lstStyle/>
          <a:p>
            <a:r>
              <a:rPr lang="en-US" dirty="0"/>
              <a:t>How does Cosmos deal with this?</a:t>
            </a:r>
          </a:p>
        </p:txBody>
      </p:sp>
      <p:sp>
        <p:nvSpPr>
          <p:cNvPr id="3" name="Content Placeholder 2">
            <a:extLst>
              <a:ext uri="{FF2B5EF4-FFF2-40B4-BE49-F238E27FC236}">
                <a16:creationId xmlns:a16="http://schemas.microsoft.com/office/drawing/2014/main" id="{D99CD6A2-FE8B-D126-E5B6-88839D3C8494}"/>
              </a:ext>
            </a:extLst>
          </p:cNvPr>
          <p:cNvSpPr>
            <a:spLocks noGrp="1"/>
          </p:cNvSpPr>
          <p:nvPr>
            <p:ph idx="1"/>
          </p:nvPr>
        </p:nvSpPr>
        <p:spPr/>
        <p:txBody>
          <a:bodyPr/>
          <a:lstStyle/>
          <a:p>
            <a:r>
              <a:rPr lang="en-US" dirty="0"/>
              <a:t>Use a long </a:t>
            </a:r>
            <a:r>
              <a:rPr lang="en-US" dirty="0" err="1"/>
              <a:t>unbonding</a:t>
            </a:r>
            <a:r>
              <a:rPr lang="en-US" dirty="0"/>
              <a:t> time: 21 days</a:t>
            </a:r>
          </a:p>
          <a:p>
            <a:endParaRPr lang="en-US" dirty="0"/>
          </a:p>
          <a:p>
            <a:r>
              <a:rPr lang="en-US" dirty="0"/>
              <a:t>For important clients, require them to be online at least once every 21 days.</a:t>
            </a:r>
          </a:p>
          <a:p>
            <a:endParaRPr lang="en-US" dirty="0"/>
          </a:p>
          <a:p>
            <a:r>
              <a:rPr lang="en-US" dirty="0" err="1"/>
              <a:t>Eg.</a:t>
            </a:r>
            <a:r>
              <a:rPr lang="en-US" dirty="0"/>
              <a:t>, bridges to other blockchains.</a:t>
            </a:r>
          </a:p>
          <a:p>
            <a:endParaRPr lang="en-US" dirty="0"/>
          </a:p>
          <a:p>
            <a:r>
              <a:rPr lang="en-US" dirty="0"/>
              <a:t>This is cumbersome and makes the </a:t>
            </a:r>
            <a:r>
              <a:rPr lang="en-US" dirty="0" err="1"/>
              <a:t>unbonding</a:t>
            </a:r>
            <a:r>
              <a:rPr lang="en-US" dirty="0"/>
              <a:t> time long.</a:t>
            </a:r>
          </a:p>
          <a:p>
            <a:endParaRPr lang="en-US" dirty="0"/>
          </a:p>
        </p:txBody>
      </p:sp>
      <p:sp>
        <p:nvSpPr>
          <p:cNvPr id="4" name="Slide Number Placeholder 3">
            <a:extLst>
              <a:ext uri="{FF2B5EF4-FFF2-40B4-BE49-F238E27FC236}">
                <a16:creationId xmlns:a16="http://schemas.microsoft.com/office/drawing/2014/main" id="{E864A581-4168-A189-ED88-6CF7E7CA0C85}"/>
              </a:ext>
            </a:extLst>
          </p:cNvPr>
          <p:cNvSpPr>
            <a:spLocks noGrp="1"/>
          </p:cNvSpPr>
          <p:nvPr>
            <p:ph type="sldNum" sz="quarter" idx="12"/>
          </p:nvPr>
        </p:nvSpPr>
        <p:spPr/>
        <p:txBody>
          <a:bodyPr/>
          <a:lstStyle/>
          <a:p>
            <a:fld id="{A4F036F8-234C-469B-B5E9-CD3E427F02B9}" type="slidenum">
              <a:rPr lang="en-US" smtClean="0"/>
              <a:t>4</a:t>
            </a:fld>
            <a:endParaRPr lang="en-US"/>
          </a:p>
        </p:txBody>
      </p:sp>
    </p:spTree>
    <p:extLst>
      <p:ext uri="{BB962C8B-B14F-4D97-AF65-F5344CB8AC3E}">
        <p14:creationId xmlns:p14="http://schemas.microsoft.com/office/powerpoint/2010/main" val="2676979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7334-664B-04F0-635F-B1FB85BB6A4C}"/>
              </a:ext>
            </a:extLst>
          </p:cNvPr>
          <p:cNvSpPr>
            <a:spLocks noGrp="1"/>
          </p:cNvSpPr>
          <p:nvPr>
            <p:ph type="title"/>
          </p:nvPr>
        </p:nvSpPr>
        <p:spPr/>
        <p:txBody>
          <a:bodyPr/>
          <a:lstStyle/>
          <a:p>
            <a:r>
              <a:rPr lang="en-US" dirty="0"/>
              <a:t>Idea: external trusted party</a:t>
            </a:r>
          </a:p>
        </p:txBody>
      </p:sp>
      <p:sp>
        <p:nvSpPr>
          <p:cNvPr id="3" name="Content Placeholder 2">
            <a:extLst>
              <a:ext uri="{FF2B5EF4-FFF2-40B4-BE49-F238E27FC236}">
                <a16:creationId xmlns:a16="http://schemas.microsoft.com/office/drawing/2014/main" id="{FF540E9A-D012-8521-6D07-F4D2A461B689}"/>
              </a:ext>
            </a:extLst>
          </p:cNvPr>
          <p:cNvSpPr>
            <a:spLocks noGrp="1"/>
          </p:cNvSpPr>
          <p:nvPr>
            <p:ph idx="1"/>
          </p:nvPr>
        </p:nvSpPr>
        <p:spPr/>
        <p:txBody>
          <a:bodyPr/>
          <a:lstStyle/>
          <a:p>
            <a:r>
              <a:rPr lang="en-US" dirty="0"/>
              <a:t>Need a trusted party always online  to watch over the </a:t>
            </a:r>
            <a:r>
              <a:rPr lang="en-US" dirty="0" err="1"/>
              <a:t>PoS</a:t>
            </a:r>
            <a:r>
              <a:rPr lang="en-US" dirty="0"/>
              <a:t> chain.</a:t>
            </a:r>
          </a:p>
          <a:p>
            <a:endParaRPr lang="en-US" dirty="0"/>
          </a:p>
          <a:p>
            <a:r>
              <a:rPr lang="en-US" dirty="0"/>
              <a:t>This trusted  party will record the evolution of the validator set.</a:t>
            </a:r>
          </a:p>
          <a:p>
            <a:endParaRPr lang="en-US" dirty="0"/>
          </a:p>
          <a:p>
            <a:r>
              <a:rPr lang="en-US" dirty="0"/>
              <a:t>All late-joining clients can refer to this trusted party to figure out the correct chain to follow.</a:t>
            </a:r>
          </a:p>
          <a:p>
            <a:endParaRPr lang="en-US" dirty="0"/>
          </a:p>
          <a:p>
            <a:r>
              <a:rPr lang="en-US" dirty="0"/>
              <a:t>The trusted party timestamps events on the </a:t>
            </a:r>
            <a:r>
              <a:rPr lang="en-US" dirty="0" err="1"/>
              <a:t>PoS</a:t>
            </a:r>
            <a:r>
              <a:rPr lang="en-US" dirty="0"/>
              <a:t> chain.</a:t>
            </a:r>
          </a:p>
          <a:p>
            <a:endParaRPr lang="en-US" dirty="0"/>
          </a:p>
        </p:txBody>
      </p:sp>
      <p:sp>
        <p:nvSpPr>
          <p:cNvPr id="4" name="Slide Number Placeholder 3">
            <a:extLst>
              <a:ext uri="{FF2B5EF4-FFF2-40B4-BE49-F238E27FC236}">
                <a16:creationId xmlns:a16="http://schemas.microsoft.com/office/drawing/2014/main" id="{D0A21A69-54F9-3DCB-A576-026ACB409FFE}"/>
              </a:ext>
            </a:extLst>
          </p:cNvPr>
          <p:cNvSpPr>
            <a:spLocks noGrp="1"/>
          </p:cNvSpPr>
          <p:nvPr>
            <p:ph type="sldNum" sz="quarter" idx="12"/>
          </p:nvPr>
        </p:nvSpPr>
        <p:spPr/>
        <p:txBody>
          <a:bodyPr/>
          <a:lstStyle/>
          <a:p>
            <a:fld id="{A4F036F8-234C-469B-B5E9-CD3E427F02B9}" type="slidenum">
              <a:rPr lang="en-US" smtClean="0"/>
              <a:t>5</a:t>
            </a:fld>
            <a:endParaRPr lang="en-US"/>
          </a:p>
        </p:txBody>
      </p:sp>
    </p:spTree>
    <p:extLst>
      <p:ext uri="{BB962C8B-B14F-4D97-AF65-F5344CB8AC3E}">
        <p14:creationId xmlns:p14="http://schemas.microsoft.com/office/powerpoint/2010/main" val="2313915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8688A-ADF4-C4EA-D4C2-0FC5DD01E705}"/>
              </a:ext>
            </a:extLst>
          </p:cNvPr>
          <p:cNvSpPr>
            <a:spLocks noGrp="1"/>
          </p:cNvSpPr>
          <p:nvPr>
            <p:ph type="title"/>
          </p:nvPr>
        </p:nvSpPr>
        <p:spPr/>
        <p:txBody>
          <a:bodyPr/>
          <a:lstStyle/>
          <a:p>
            <a:r>
              <a:rPr lang="en-US" dirty="0"/>
              <a:t>Bitcoin as the trusted timestamp server</a:t>
            </a:r>
          </a:p>
        </p:txBody>
      </p:sp>
      <p:sp>
        <p:nvSpPr>
          <p:cNvPr id="4" name="Slide Number Placeholder 3">
            <a:extLst>
              <a:ext uri="{FF2B5EF4-FFF2-40B4-BE49-F238E27FC236}">
                <a16:creationId xmlns:a16="http://schemas.microsoft.com/office/drawing/2014/main" id="{EAE39C84-1076-B663-C75D-082657A3E75F}"/>
              </a:ext>
            </a:extLst>
          </p:cNvPr>
          <p:cNvSpPr>
            <a:spLocks noGrp="1"/>
          </p:cNvSpPr>
          <p:nvPr>
            <p:ph type="sldNum" sz="quarter" idx="12"/>
          </p:nvPr>
        </p:nvSpPr>
        <p:spPr/>
        <p:txBody>
          <a:bodyPr/>
          <a:lstStyle/>
          <a:p>
            <a:fld id="{A4F036F8-234C-469B-B5E9-CD3E427F02B9}" type="slidenum">
              <a:rPr lang="en-US" smtClean="0"/>
              <a:t>6</a:t>
            </a:fld>
            <a:endParaRPr lang="en-US"/>
          </a:p>
        </p:txBody>
      </p:sp>
      <p:pic>
        <p:nvPicPr>
          <p:cNvPr id="6" name="Picture 5" descr="A diagram of a server&#10;&#10;AI-generated content may be incorrect.">
            <a:extLst>
              <a:ext uri="{FF2B5EF4-FFF2-40B4-BE49-F238E27FC236}">
                <a16:creationId xmlns:a16="http://schemas.microsoft.com/office/drawing/2014/main" id="{DA4596D3-41BD-FE0E-28D9-EFC1524043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799" y="1473199"/>
            <a:ext cx="10801977" cy="4200769"/>
          </a:xfrm>
          <a:prstGeom prst="rect">
            <a:avLst/>
          </a:prstGeom>
        </p:spPr>
      </p:pic>
    </p:spTree>
    <p:extLst>
      <p:ext uri="{BB962C8B-B14F-4D97-AF65-F5344CB8AC3E}">
        <p14:creationId xmlns:p14="http://schemas.microsoft.com/office/powerpoint/2010/main" val="3440209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8557677-CEBB-4517-9F3E-9D02564862FF}"/>
              </a:ext>
            </a:extLst>
          </p:cNvPr>
          <p:cNvSpPr>
            <a:spLocks noGrp="1"/>
          </p:cNvSpPr>
          <p:nvPr>
            <p:ph type="sldNum" sz="quarter" idx="12"/>
          </p:nvPr>
        </p:nvSpPr>
        <p:spPr/>
        <p:txBody>
          <a:bodyPr/>
          <a:lstStyle/>
          <a:p>
            <a:fld id="{A4F036F8-234C-469B-B5E9-CD3E427F02B9}" type="slidenum">
              <a:rPr lang="en-US" smtClean="0"/>
              <a:t>7</a:t>
            </a:fld>
            <a:endParaRPr lang="en-US"/>
          </a:p>
        </p:txBody>
      </p:sp>
      <p:sp>
        <p:nvSpPr>
          <p:cNvPr id="27" name="Arrow: Notched Right 128">
            <a:extLst>
              <a:ext uri="{FF2B5EF4-FFF2-40B4-BE49-F238E27FC236}">
                <a16:creationId xmlns:a16="http://schemas.microsoft.com/office/drawing/2014/main" id="{86A266D5-C679-41F0-8F29-64F01B706C71}"/>
              </a:ext>
            </a:extLst>
          </p:cNvPr>
          <p:cNvSpPr/>
          <p:nvPr/>
        </p:nvSpPr>
        <p:spPr>
          <a:xfrm>
            <a:off x="8644387" y="3359263"/>
            <a:ext cx="1830663" cy="540153"/>
          </a:xfrm>
          <a:prstGeom prst="notchedRightArrow">
            <a:avLst>
              <a:gd name="adj1" fmla="val 41269"/>
              <a:gd name="adj2" fmla="val 50000"/>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tx1"/>
                </a:solidFill>
              </a:rPr>
              <a:t>Arrow of Time </a:t>
            </a:r>
          </a:p>
        </p:txBody>
      </p:sp>
      <p:pic>
        <p:nvPicPr>
          <p:cNvPr id="3" name="Picture 2">
            <a:extLst>
              <a:ext uri="{FF2B5EF4-FFF2-40B4-BE49-F238E27FC236}">
                <a16:creationId xmlns:a16="http://schemas.microsoft.com/office/drawing/2014/main" id="{B40784BF-10E8-C770-31DA-F7D0EC752138}"/>
              </a:ext>
            </a:extLst>
          </p:cNvPr>
          <p:cNvPicPr>
            <a:picLocks noChangeAspect="1"/>
          </p:cNvPicPr>
          <p:nvPr/>
        </p:nvPicPr>
        <p:blipFill>
          <a:blip r:embed="rId3"/>
          <a:stretch>
            <a:fillRect/>
          </a:stretch>
        </p:blipFill>
        <p:spPr>
          <a:xfrm>
            <a:off x="1708329" y="4858014"/>
            <a:ext cx="846547" cy="846547"/>
          </a:xfrm>
          <a:prstGeom prst="rect">
            <a:avLst/>
          </a:prstGeom>
        </p:spPr>
      </p:pic>
      <p:sp>
        <p:nvSpPr>
          <p:cNvPr id="5" name="Rectangle: Rounded Corners 4">
            <a:extLst>
              <a:ext uri="{FF2B5EF4-FFF2-40B4-BE49-F238E27FC236}">
                <a16:creationId xmlns:a16="http://schemas.microsoft.com/office/drawing/2014/main" id="{85BE5F4A-F371-7636-77A9-85906E6C407D}"/>
              </a:ext>
            </a:extLst>
          </p:cNvPr>
          <p:cNvSpPr/>
          <p:nvPr/>
        </p:nvSpPr>
        <p:spPr>
          <a:xfrm>
            <a:off x="2901029" y="5148743"/>
            <a:ext cx="358513" cy="228336"/>
          </a:xfrm>
          <a:prstGeom prst="roundRect">
            <a:avLst/>
          </a:prstGeom>
          <a:solidFill>
            <a:schemeClr val="tx1"/>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Rounded Corners 5">
            <a:extLst>
              <a:ext uri="{FF2B5EF4-FFF2-40B4-BE49-F238E27FC236}">
                <a16:creationId xmlns:a16="http://schemas.microsoft.com/office/drawing/2014/main" id="{0C935982-31FC-F61B-7EB0-8CCA72D34C7E}"/>
              </a:ext>
            </a:extLst>
          </p:cNvPr>
          <p:cNvSpPr/>
          <p:nvPr/>
        </p:nvSpPr>
        <p:spPr>
          <a:xfrm>
            <a:off x="3518552" y="5146799"/>
            <a:ext cx="358513" cy="224880"/>
          </a:xfrm>
          <a:prstGeom prst="roundRect">
            <a:avLst/>
          </a:prstGeom>
          <a:solidFill>
            <a:schemeClr val="tx1"/>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5" name="Straight Arrow Connector 14">
            <a:extLst>
              <a:ext uri="{FF2B5EF4-FFF2-40B4-BE49-F238E27FC236}">
                <a16:creationId xmlns:a16="http://schemas.microsoft.com/office/drawing/2014/main" id="{B8B7DC27-3180-6B4D-7FE5-98D90860459F}"/>
              </a:ext>
            </a:extLst>
          </p:cNvPr>
          <p:cNvCxnSpPr>
            <a:cxnSpLocks/>
            <a:stCxn id="6" idx="1"/>
            <a:endCxn id="5" idx="3"/>
          </p:cNvCxnSpPr>
          <p:nvPr/>
        </p:nvCxnSpPr>
        <p:spPr>
          <a:xfrm flipH="1">
            <a:off x="3259542" y="5259239"/>
            <a:ext cx="259010" cy="3672"/>
          </a:xfrm>
          <a:prstGeom prst="straightConnector1">
            <a:avLst/>
          </a:prstGeom>
          <a:ln w="285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Rectangle: Rounded Corners 15">
            <a:extLst>
              <a:ext uri="{FF2B5EF4-FFF2-40B4-BE49-F238E27FC236}">
                <a16:creationId xmlns:a16="http://schemas.microsoft.com/office/drawing/2014/main" id="{31FF93F8-774C-AA28-92DE-EC3FDE4243B7}"/>
              </a:ext>
            </a:extLst>
          </p:cNvPr>
          <p:cNvSpPr/>
          <p:nvPr/>
        </p:nvSpPr>
        <p:spPr>
          <a:xfrm>
            <a:off x="4136075" y="5146799"/>
            <a:ext cx="358513" cy="224880"/>
          </a:xfrm>
          <a:prstGeom prst="roundRect">
            <a:avLst/>
          </a:prstGeom>
          <a:solidFill>
            <a:schemeClr val="tx1"/>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9" name="Straight Arrow Connector 18">
            <a:extLst>
              <a:ext uri="{FF2B5EF4-FFF2-40B4-BE49-F238E27FC236}">
                <a16:creationId xmlns:a16="http://schemas.microsoft.com/office/drawing/2014/main" id="{13E4BF8F-79DD-4F08-2440-38F095228476}"/>
              </a:ext>
            </a:extLst>
          </p:cNvPr>
          <p:cNvCxnSpPr>
            <a:cxnSpLocks/>
            <a:stCxn id="16" idx="1"/>
          </p:cNvCxnSpPr>
          <p:nvPr/>
        </p:nvCxnSpPr>
        <p:spPr>
          <a:xfrm flipH="1">
            <a:off x="3877065" y="5259239"/>
            <a:ext cx="259010" cy="3672"/>
          </a:xfrm>
          <a:prstGeom prst="straightConnector1">
            <a:avLst/>
          </a:prstGeom>
          <a:ln w="285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Rounded Corners 19">
            <a:extLst>
              <a:ext uri="{FF2B5EF4-FFF2-40B4-BE49-F238E27FC236}">
                <a16:creationId xmlns:a16="http://schemas.microsoft.com/office/drawing/2014/main" id="{D099FFD8-6DFF-4E72-5109-B8F1689E5A50}"/>
              </a:ext>
            </a:extLst>
          </p:cNvPr>
          <p:cNvSpPr/>
          <p:nvPr/>
        </p:nvSpPr>
        <p:spPr>
          <a:xfrm>
            <a:off x="4753598" y="5146799"/>
            <a:ext cx="358513" cy="224880"/>
          </a:xfrm>
          <a:prstGeom prst="roundRect">
            <a:avLst/>
          </a:prstGeom>
          <a:solidFill>
            <a:schemeClr val="tx1"/>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31" name="Straight Arrow Connector 30">
            <a:extLst>
              <a:ext uri="{FF2B5EF4-FFF2-40B4-BE49-F238E27FC236}">
                <a16:creationId xmlns:a16="http://schemas.microsoft.com/office/drawing/2014/main" id="{6624F928-6D64-75E0-B679-E703355DF593}"/>
              </a:ext>
            </a:extLst>
          </p:cNvPr>
          <p:cNvCxnSpPr>
            <a:cxnSpLocks/>
            <a:stCxn id="20" idx="1"/>
          </p:cNvCxnSpPr>
          <p:nvPr/>
        </p:nvCxnSpPr>
        <p:spPr>
          <a:xfrm flipH="1">
            <a:off x="4494588" y="5259239"/>
            <a:ext cx="259010" cy="3672"/>
          </a:xfrm>
          <a:prstGeom prst="straightConnector1">
            <a:avLst/>
          </a:prstGeom>
          <a:ln w="285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Rounded Corners 31">
            <a:extLst>
              <a:ext uri="{FF2B5EF4-FFF2-40B4-BE49-F238E27FC236}">
                <a16:creationId xmlns:a16="http://schemas.microsoft.com/office/drawing/2014/main" id="{C44CC0DB-FA51-D343-0F56-A5C03BBFB646}"/>
              </a:ext>
            </a:extLst>
          </p:cNvPr>
          <p:cNvSpPr/>
          <p:nvPr/>
        </p:nvSpPr>
        <p:spPr>
          <a:xfrm>
            <a:off x="6182748" y="5865215"/>
            <a:ext cx="358513" cy="224880"/>
          </a:xfrm>
          <a:prstGeom prst="roundRect">
            <a:avLst/>
          </a:prstGeom>
          <a:solidFill>
            <a:schemeClr val="tx1"/>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3" name="Rectangle: Rounded Corners 32">
            <a:extLst>
              <a:ext uri="{FF2B5EF4-FFF2-40B4-BE49-F238E27FC236}">
                <a16:creationId xmlns:a16="http://schemas.microsoft.com/office/drawing/2014/main" id="{AB666594-1AC3-EE9E-ADD8-0FA85276329C}"/>
              </a:ext>
            </a:extLst>
          </p:cNvPr>
          <p:cNvSpPr/>
          <p:nvPr/>
        </p:nvSpPr>
        <p:spPr>
          <a:xfrm>
            <a:off x="6800271" y="5865215"/>
            <a:ext cx="358513" cy="224880"/>
          </a:xfrm>
          <a:prstGeom prst="roundRect">
            <a:avLst/>
          </a:prstGeom>
          <a:solidFill>
            <a:schemeClr val="tx1"/>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34" name="Straight Arrow Connector 33">
            <a:extLst>
              <a:ext uri="{FF2B5EF4-FFF2-40B4-BE49-F238E27FC236}">
                <a16:creationId xmlns:a16="http://schemas.microsoft.com/office/drawing/2014/main" id="{CF185CD2-4706-A086-6393-069829E7249F}"/>
              </a:ext>
            </a:extLst>
          </p:cNvPr>
          <p:cNvCxnSpPr>
            <a:cxnSpLocks/>
            <a:stCxn id="33" idx="1"/>
          </p:cNvCxnSpPr>
          <p:nvPr/>
        </p:nvCxnSpPr>
        <p:spPr>
          <a:xfrm flipH="1">
            <a:off x="6541261" y="5977655"/>
            <a:ext cx="259010" cy="3672"/>
          </a:xfrm>
          <a:prstGeom prst="straightConnector1">
            <a:avLst/>
          </a:prstGeom>
          <a:ln w="285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5" name="Rectangle: Rounded Corners 34">
            <a:extLst>
              <a:ext uri="{FF2B5EF4-FFF2-40B4-BE49-F238E27FC236}">
                <a16:creationId xmlns:a16="http://schemas.microsoft.com/office/drawing/2014/main" id="{EC054D4F-E377-B1ED-6CC9-E89AD6E9C400}"/>
              </a:ext>
            </a:extLst>
          </p:cNvPr>
          <p:cNvSpPr/>
          <p:nvPr/>
        </p:nvSpPr>
        <p:spPr>
          <a:xfrm>
            <a:off x="7417794" y="5865215"/>
            <a:ext cx="358513" cy="224880"/>
          </a:xfrm>
          <a:prstGeom prst="roundRect">
            <a:avLst/>
          </a:prstGeom>
          <a:solidFill>
            <a:schemeClr val="tx1"/>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39" name="Straight Arrow Connector 38">
            <a:extLst>
              <a:ext uri="{FF2B5EF4-FFF2-40B4-BE49-F238E27FC236}">
                <a16:creationId xmlns:a16="http://schemas.microsoft.com/office/drawing/2014/main" id="{07F73BD7-7720-0F05-1687-138C9EB8101F}"/>
              </a:ext>
            </a:extLst>
          </p:cNvPr>
          <p:cNvCxnSpPr>
            <a:cxnSpLocks/>
            <a:stCxn id="35" idx="1"/>
          </p:cNvCxnSpPr>
          <p:nvPr/>
        </p:nvCxnSpPr>
        <p:spPr>
          <a:xfrm flipH="1">
            <a:off x="7158784" y="5977655"/>
            <a:ext cx="259010" cy="3672"/>
          </a:xfrm>
          <a:prstGeom prst="straightConnector1">
            <a:avLst/>
          </a:prstGeom>
          <a:ln w="285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onnector: Elbow 39">
            <a:extLst>
              <a:ext uri="{FF2B5EF4-FFF2-40B4-BE49-F238E27FC236}">
                <a16:creationId xmlns:a16="http://schemas.microsoft.com/office/drawing/2014/main" id="{AA3B374A-B78B-92A0-25C4-1969D0A8BB1E}"/>
              </a:ext>
            </a:extLst>
          </p:cNvPr>
          <p:cNvCxnSpPr>
            <a:cxnSpLocks/>
            <a:stCxn id="32" idx="1"/>
            <a:endCxn id="5" idx="3"/>
          </p:cNvCxnSpPr>
          <p:nvPr/>
        </p:nvCxnSpPr>
        <p:spPr>
          <a:xfrm rot="10800000">
            <a:off x="3259542" y="5262911"/>
            <a:ext cx="2923206" cy="714744"/>
          </a:xfrm>
          <a:prstGeom prst="bentConnector3">
            <a:avLst>
              <a:gd name="adj1" fmla="val 94141"/>
            </a:avLst>
          </a:prstGeom>
          <a:ln w="19050">
            <a:solidFill>
              <a:schemeClr val="accent2">
                <a:lumMod val="7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BA4C20F4-A15A-E9D4-9563-6A1754B9AB9F}"/>
              </a:ext>
            </a:extLst>
          </p:cNvPr>
          <p:cNvSpPr txBox="1"/>
          <p:nvPr/>
        </p:nvSpPr>
        <p:spPr>
          <a:xfrm>
            <a:off x="7825768" y="5777600"/>
            <a:ext cx="3867157" cy="400110"/>
          </a:xfrm>
          <a:prstGeom prst="rect">
            <a:avLst/>
          </a:prstGeom>
          <a:noFill/>
        </p:spPr>
        <p:txBody>
          <a:bodyPr wrap="square" rtlCol="0">
            <a:spAutoFit/>
          </a:bodyPr>
          <a:lstStyle/>
          <a:p>
            <a:r>
              <a:rPr lang="en-AU" sz="2000" dirty="0"/>
              <a:t>attack chain</a:t>
            </a:r>
          </a:p>
        </p:txBody>
      </p:sp>
      <p:pic>
        <p:nvPicPr>
          <p:cNvPr id="42" name="Google Shape;226;p9" descr="Bitcoin icon sign design Free PNG images | icon0.com Free images &amp;amp; Download  vector , photos , icons , illustrations for personal , commercial and  noncommercial use">
            <a:extLst>
              <a:ext uri="{FF2B5EF4-FFF2-40B4-BE49-F238E27FC236}">
                <a16:creationId xmlns:a16="http://schemas.microsoft.com/office/drawing/2014/main" id="{DE2B2E96-8883-4673-80E1-02C13E5E032A}"/>
              </a:ext>
            </a:extLst>
          </p:cNvPr>
          <p:cNvPicPr preferRelativeResize="0"/>
          <p:nvPr/>
        </p:nvPicPr>
        <p:blipFill rotWithShape="1">
          <a:blip r:embed="rId4">
            <a:alphaModFix/>
          </a:blip>
          <a:srcRect/>
          <a:stretch/>
        </p:blipFill>
        <p:spPr>
          <a:xfrm>
            <a:off x="1824805" y="3384405"/>
            <a:ext cx="567108" cy="548163"/>
          </a:xfrm>
          <a:prstGeom prst="rect">
            <a:avLst/>
          </a:prstGeom>
          <a:noFill/>
          <a:ln>
            <a:noFill/>
          </a:ln>
        </p:spPr>
      </p:pic>
      <p:sp>
        <p:nvSpPr>
          <p:cNvPr id="43" name="Rectangle: Rounded Corners 5">
            <a:extLst>
              <a:ext uri="{FF2B5EF4-FFF2-40B4-BE49-F238E27FC236}">
                <a16:creationId xmlns:a16="http://schemas.microsoft.com/office/drawing/2014/main" id="{3C7FFF34-2D4D-7DCB-76E1-68E990D44926}"/>
              </a:ext>
            </a:extLst>
          </p:cNvPr>
          <p:cNvSpPr/>
          <p:nvPr/>
        </p:nvSpPr>
        <p:spPr>
          <a:xfrm>
            <a:off x="2839314" y="3578670"/>
            <a:ext cx="427741" cy="184665"/>
          </a:xfrm>
          <a:prstGeom prst="roundRect">
            <a:avLst/>
          </a:prstGeom>
          <a:solidFill>
            <a:schemeClr val="accent4">
              <a:lumMod val="60000"/>
              <a:lumOff val="40000"/>
            </a:schemeClr>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sp>
        <p:nvSpPr>
          <p:cNvPr id="44" name="Rectangle: Rounded Corners 8">
            <a:extLst>
              <a:ext uri="{FF2B5EF4-FFF2-40B4-BE49-F238E27FC236}">
                <a16:creationId xmlns:a16="http://schemas.microsoft.com/office/drawing/2014/main" id="{7A473FE8-8B75-8455-1758-FE466678AB51}"/>
              </a:ext>
            </a:extLst>
          </p:cNvPr>
          <p:cNvSpPr/>
          <p:nvPr/>
        </p:nvSpPr>
        <p:spPr>
          <a:xfrm>
            <a:off x="3670188" y="3567994"/>
            <a:ext cx="358513" cy="191575"/>
          </a:xfrm>
          <a:prstGeom prst="roundRect">
            <a:avLst/>
          </a:prstGeom>
          <a:solidFill>
            <a:schemeClr val="accent4">
              <a:lumMod val="60000"/>
              <a:lumOff val="40000"/>
            </a:schemeClr>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cxnSp>
        <p:nvCxnSpPr>
          <p:cNvPr id="45" name="Straight Arrow Connector 44">
            <a:extLst>
              <a:ext uri="{FF2B5EF4-FFF2-40B4-BE49-F238E27FC236}">
                <a16:creationId xmlns:a16="http://schemas.microsoft.com/office/drawing/2014/main" id="{70D2307E-6952-6EA9-331B-709D531BF37A}"/>
              </a:ext>
            </a:extLst>
          </p:cNvPr>
          <p:cNvCxnSpPr>
            <a:cxnSpLocks/>
          </p:cNvCxnSpPr>
          <p:nvPr/>
        </p:nvCxnSpPr>
        <p:spPr>
          <a:xfrm flipH="1">
            <a:off x="3267055" y="3663782"/>
            <a:ext cx="403133" cy="7221"/>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6" name="Rectangle: Rounded Corners 11">
            <a:extLst>
              <a:ext uri="{FF2B5EF4-FFF2-40B4-BE49-F238E27FC236}">
                <a16:creationId xmlns:a16="http://schemas.microsoft.com/office/drawing/2014/main" id="{470C977C-9032-C4C5-61A4-0B4F9BBC3BF3}"/>
              </a:ext>
            </a:extLst>
          </p:cNvPr>
          <p:cNvSpPr/>
          <p:nvPr/>
        </p:nvSpPr>
        <p:spPr>
          <a:xfrm>
            <a:off x="4517558" y="3567994"/>
            <a:ext cx="358513" cy="191575"/>
          </a:xfrm>
          <a:prstGeom prst="roundRect">
            <a:avLst/>
          </a:prstGeom>
          <a:solidFill>
            <a:schemeClr val="accent4">
              <a:lumMod val="60000"/>
              <a:lumOff val="40000"/>
            </a:schemeClr>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cxnSp>
        <p:nvCxnSpPr>
          <p:cNvPr id="47" name="Straight Arrow Connector 46">
            <a:extLst>
              <a:ext uri="{FF2B5EF4-FFF2-40B4-BE49-F238E27FC236}">
                <a16:creationId xmlns:a16="http://schemas.microsoft.com/office/drawing/2014/main" id="{AD7AF441-15D0-44BC-6B6C-E6A78C329E57}"/>
              </a:ext>
            </a:extLst>
          </p:cNvPr>
          <p:cNvCxnSpPr>
            <a:cxnSpLocks/>
          </p:cNvCxnSpPr>
          <p:nvPr/>
        </p:nvCxnSpPr>
        <p:spPr>
          <a:xfrm flipH="1">
            <a:off x="4028701" y="3663782"/>
            <a:ext cx="488857" cy="0"/>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8" name="Rectangle: Rounded Corners 11">
            <a:extLst>
              <a:ext uri="{FF2B5EF4-FFF2-40B4-BE49-F238E27FC236}">
                <a16:creationId xmlns:a16="http://schemas.microsoft.com/office/drawing/2014/main" id="{2DE4A401-4A88-C650-55B5-D46C29B0B853}"/>
              </a:ext>
            </a:extLst>
          </p:cNvPr>
          <p:cNvSpPr/>
          <p:nvPr/>
        </p:nvSpPr>
        <p:spPr>
          <a:xfrm>
            <a:off x="5364358" y="3570040"/>
            <a:ext cx="358513" cy="191575"/>
          </a:xfrm>
          <a:prstGeom prst="roundRect">
            <a:avLst/>
          </a:prstGeom>
          <a:solidFill>
            <a:schemeClr val="accent4">
              <a:lumMod val="60000"/>
              <a:lumOff val="40000"/>
            </a:schemeClr>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cxnSp>
        <p:nvCxnSpPr>
          <p:cNvPr id="49" name="Straight Arrow Connector 48">
            <a:extLst>
              <a:ext uri="{FF2B5EF4-FFF2-40B4-BE49-F238E27FC236}">
                <a16:creationId xmlns:a16="http://schemas.microsoft.com/office/drawing/2014/main" id="{90230E76-2F30-193B-BE9A-C242EC598BBC}"/>
              </a:ext>
            </a:extLst>
          </p:cNvPr>
          <p:cNvCxnSpPr>
            <a:cxnSpLocks/>
          </p:cNvCxnSpPr>
          <p:nvPr/>
        </p:nvCxnSpPr>
        <p:spPr>
          <a:xfrm flipH="1" flipV="1">
            <a:off x="4876071" y="3663782"/>
            <a:ext cx="488287" cy="2046"/>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5A818C3A-C7EA-76C2-D4FC-AC296348F1D8}"/>
              </a:ext>
            </a:extLst>
          </p:cNvPr>
          <p:cNvSpPr/>
          <p:nvPr/>
        </p:nvSpPr>
        <p:spPr>
          <a:xfrm flipH="1">
            <a:off x="4673266" y="3448531"/>
            <a:ext cx="45719" cy="459502"/>
          </a:xfrm>
          <a:prstGeom prst="rect">
            <a:avLst/>
          </a:prstGeom>
          <a:solidFill>
            <a:schemeClr val="tx1"/>
          </a:solid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Rounded Corners 24">
            <a:extLst>
              <a:ext uri="{FF2B5EF4-FFF2-40B4-BE49-F238E27FC236}">
                <a16:creationId xmlns:a16="http://schemas.microsoft.com/office/drawing/2014/main" id="{89EB816E-9804-B102-6DDF-37F66C6462A9}"/>
              </a:ext>
            </a:extLst>
          </p:cNvPr>
          <p:cNvSpPr/>
          <p:nvPr/>
        </p:nvSpPr>
        <p:spPr>
          <a:xfrm>
            <a:off x="6814049" y="3553553"/>
            <a:ext cx="358513" cy="191575"/>
          </a:xfrm>
          <a:prstGeom prst="roundRect">
            <a:avLst/>
          </a:prstGeom>
          <a:solidFill>
            <a:schemeClr val="accent4">
              <a:lumMod val="60000"/>
              <a:lumOff val="40000"/>
            </a:schemeClr>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sp>
        <p:nvSpPr>
          <p:cNvPr id="52" name="Rectangle: Rounded Corners 91">
            <a:extLst>
              <a:ext uri="{FF2B5EF4-FFF2-40B4-BE49-F238E27FC236}">
                <a16:creationId xmlns:a16="http://schemas.microsoft.com/office/drawing/2014/main" id="{C6C5FA50-4217-C1B7-F010-728084339387}"/>
              </a:ext>
            </a:extLst>
          </p:cNvPr>
          <p:cNvSpPr/>
          <p:nvPr/>
        </p:nvSpPr>
        <p:spPr>
          <a:xfrm>
            <a:off x="7615452" y="3558349"/>
            <a:ext cx="358513" cy="191575"/>
          </a:xfrm>
          <a:prstGeom prst="roundRect">
            <a:avLst/>
          </a:prstGeom>
          <a:solidFill>
            <a:schemeClr val="accent4">
              <a:lumMod val="60000"/>
              <a:lumOff val="40000"/>
            </a:schemeClr>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cxnSp>
        <p:nvCxnSpPr>
          <p:cNvPr id="53" name="Straight Arrow Connector 52">
            <a:extLst>
              <a:ext uri="{FF2B5EF4-FFF2-40B4-BE49-F238E27FC236}">
                <a16:creationId xmlns:a16="http://schemas.microsoft.com/office/drawing/2014/main" id="{51C94BB8-F820-0283-F818-513A510784B2}"/>
              </a:ext>
            </a:extLst>
          </p:cNvPr>
          <p:cNvCxnSpPr>
            <a:cxnSpLocks/>
          </p:cNvCxnSpPr>
          <p:nvPr/>
        </p:nvCxnSpPr>
        <p:spPr>
          <a:xfrm flipH="1" flipV="1">
            <a:off x="7172562" y="3649341"/>
            <a:ext cx="442890" cy="4796"/>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A09FF158-4CC8-AB15-3F22-D74F628949BD}"/>
              </a:ext>
            </a:extLst>
          </p:cNvPr>
          <p:cNvCxnSpPr>
            <a:cxnSpLocks/>
          </p:cNvCxnSpPr>
          <p:nvPr/>
        </p:nvCxnSpPr>
        <p:spPr>
          <a:xfrm flipH="1" flipV="1">
            <a:off x="6314764" y="3643977"/>
            <a:ext cx="499285" cy="531"/>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3819BDE1-08D4-83FA-B723-EE0E62F894EC}"/>
              </a:ext>
            </a:extLst>
          </p:cNvPr>
          <p:cNvCxnSpPr>
            <a:cxnSpLocks/>
          </p:cNvCxnSpPr>
          <p:nvPr/>
        </p:nvCxnSpPr>
        <p:spPr>
          <a:xfrm flipH="1">
            <a:off x="7952945" y="3655009"/>
            <a:ext cx="442890" cy="5364"/>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2D1A511B-C1A3-5A88-2916-179B38FFA72B}"/>
              </a:ext>
            </a:extLst>
          </p:cNvPr>
          <p:cNvSpPr txBox="1"/>
          <p:nvPr/>
        </p:nvSpPr>
        <p:spPr>
          <a:xfrm>
            <a:off x="5822886" y="3394003"/>
            <a:ext cx="343364" cy="369332"/>
          </a:xfrm>
          <a:prstGeom prst="rect">
            <a:avLst/>
          </a:prstGeom>
          <a:noFill/>
        </p:spPr>
        <p:txBody>
          <a:bodyPr wrap="square" rtlCol="0">
            <a:spAutoFit/>
          </a:bodyPr>
          <a:lstStyle/>
          <a:p>
            <a:r>
              <a:rPr lang="en-AU" dirty="0"/>
              <a:t>…</a:t>
            </a:r>
          </a:p>
        </p:txBody>
      </p:sp>
      <p:cxnSp>
        <p:nvCxnSpPr>
          <p:cNvPr id="57" name="Connector: Elbow 56">
            <a:extLst>
              <a:ext uri="{FF2B5EF4-FFF2-40B4-BE49-F238E27FC236}">
                <a16:creationId xmlns:a16="http://schemas.microsoft.com/office/drawing/2014/main" id="{1491696A-B1AE-A074-B811-86DF816400E0}"/>
              </a:ext>
            </a:extLst>
          </p:cNvPr>
          <p:cNvCxnSpPr>
            <a:cxnSpLocks/>
            <a:stCxn id="6" idx="0"/>
            <a:endCxn id="50" idx="2"/>
          </p:cNvCxnSpPr>
          <p:nvPr/>
        </p:nvCxnSpPr>
        <p:spPr>
          <a:xfrm rot="5400000" flipH="1" flipV="1">
            <a:off x="3577584" y="4028258"/>
            <a:ext cx="1238766" cy="998316"/>
          </a:xfrm>
          <a:prstGeom prst="bentConnector3">
            <a:avLst/>
          </a:prstGeom>
          <a:ln w="12700">
            <a:solidFill>
              <a:schemeClr val="accent2">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58" name="Rectangle 57">
            <a:extLst>
              <a:ext uri="{FF2B5EF4-FFF2-40B4-BE49-F238E27FC236}">
                <a16:creationId xmlns:a16="http://schemas.microsoft.com/office/drawing/2014/main" id="{78DFB29F-2CF5-8030-813C-6230FFC04DEC}"/>
              </a:ext>
            </a:extLst>
          </p:cNvPr>
          <p:cNvSpPr/>
          <p:nvPr/>
        </p:nvSpPr>
        <p:spPr>
          <a:xfrm flipH="1">
            <a:off x="7783027" y="3440316"/>
            <a:ext cx="45719" cy="459502"/>
          </a:xfrm>
          <a:prstGeom prst="rect">
            <a:avLst/>
          </a:prstGeom>
          <a:solidFill>
            <a:schemeClr val="tx1"/>
          </a:solid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Connector: Elbow 58">
            <a:extLst>
              <a:ext uri="{FF2B5EF4-FFF2-40B4-BE49-F238E27FC236}">
                <a16:creationId xmlns:a16="http://schemas.microsoft.com/office/drawing/2014/main" id="{8FC6B76F-9048-C9A7-8243-788F9A548CFF}"/>
              </a:ext>
            </a:extLst>
          </p:cNvPr>
          <p:cNvCxnSpPr>
            <a:cxnSpLocks/>
            <a:stCxn id="32" idx="0"/>
            <a:endCxn id="58" idx="2"/>
          </p:cNvCxnSpPr>
          <p:nvPr/>
        </p:nvCxnSpPr>
        <p:spPr>
          <a:xfrm rot="5400000" flipH="1" flipV="1">
            <a:off x="6101247" y="4160577"/>
            <a:ext cx="1965397" cy="1443881"/>
          </a:xfrm>
          <a:prstGeom prst="bentConnector3">
            <a:avLst/>
          </a:prstGeom>
          <a:ln w="12700">
            <a:solidFill>
              <a:schemeClr val="accent2">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B3D695F9-6AD6-E366-C919-6258F66D89BB}"/>
              </a:ext>
            </a:extLst>
          </p:cNvPr>
          <p:cNvSpPr txBox="1"/>
          <p:nvPr/>
        </p:nvSpPr>
        <p:spPr>
          <a:xfrm flipH="1">
            <a:off x="7828746" y="3908033"/>
            <a:ext cx="2119001" cy="338554"/>
          </a:xfrm>
          <a:prstGeom prst="rect">
            <a:avLst/>
          </a:prstGeom>
          <a:noFill/>
        </p:spPr>
        <p:txBody>
          <a:bodyPr wrap="square" rtlCol="0">
            <a:spAutoFit/>
          </a:bodyPr>
          <a:lstStyle/>
          <a:p>
            <a:r>
              <a:rPr lang="en-AU" sz="1600" b="1" dirty="0"/>
              <a:t>too late, unsuccessful</a:t>
            </a:r>
          </a:p>
        </p:txBody>
      </p:sp>
      <p:grpSp>
        <p:nvGrpSpPr>
          <p:cNvPr id="61" name="Group 60">
            <a:extLst>
              <a:ext uri="{FF2B5EF4-FFF2-40B4-BE49-F238E27FC236}">
                <a16:creationId xmlns:a16="http://schemas.microsoft.com/office/drawing/2014/main" id="{C37BF85D-4948-D036-F83F-4612D8E928E7}"/>
              </a:ext>
            </a:extLst>
          </p:cNvPr>
          <p:cNvGrpSpPr/>
          <p:nvPr/>
        </p:nvGrpSpPr>
        <p:grpSpPr>
          <a:xfrm>
            <a:off x="2589160" y="5389004"/>
            <a:ext cx="2205925" cy="1078045"/>
            <a:chOff x="3521913" y="3483468"/>
            <a:chExt cx="2205925" cy="1078045"/>
          </a:xfrm>
        </p:grpSpPr>
        <p:sp>
          <p:nvSpPr>
            <p:cNvPr id="62" name="TextBox 61">
              <a:extLst>
                <a:ext uri="{FF2B5EF4-FFF2-40B4-BE49-F238E27FC236}">
                  <a16:creationId xmlns:a16="http://schemas.microsoft.com/office/drawing/2014/main" id="{3391C42A-7C14-AA1A-8AAB-EDEA4A10D1DA}"/>
                </a:ext>
              </a:extLst>
            </p:cNvPr>
            <p:cNvSpPr txBox="1"/>
            <p:nvPr/>
          </p:nvSpPr>
          <p:spPr>
            <a:xfrm>
              <a:off x="3521913" y="4161403"/>
              <a:ext cx="2205925" cy="400110"/>
            </a:xfrm>
            <a:prstGeom prst="rect">
              <a:avLst/>
            </a:prstGeom>
            <a:noFill/>
          </p:spPr>
          <p:txBody>
            <a:bodyPr wrap="none" rtlCol="0">
              <a:spAutoFit/>
            </a:bodyPr>
            <a:lstStyle/>
            <a:p>
              <a:r>
                <a:rPr lang="en-US" sz="2000" dirty="0"/>
                <a:t>withdrawal request</a:t>
              </a:r>
            </a:p>
          </p:txBody>
        </p:sp>
        <p:cxnSp>
          <p:nvCxnSpPr>
            <p:cNvPr id="63" name="Straight Arrow Connector 62">
              <a:extLst>
                <a:ext uri="{FF2B5EF4-FFF2-40B4-BE49-F238E27FC236}">
                  <a16:creationId xmlns:a16="http://schemas.microsoft.com/office/drawing/2014/main" id="{464D3DA2-2B2B-5671-B830-1ADE84FAC1F8}"/>
                </a:ext>
              </a:extLst>
            </p:cNvPr>
            <p:cNvCxnSpPr>
              <a:cxnSpLocks/>
            </p:cNvCxnSpPr>
            <p:nvPr/>
          </p:nvCxnSpPr>
          <p:spPr>
            <a:xfrm flipV="1">
              <a:off x="4627026" y="3483468"/>
              <a:ext cx="0" cy="72216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sp>
        <p:nvSpPr>
          <p:cNvPr id="64" name="TextBox 63">
            <a:extLst>
              <a:ext uri="{FF2B5EF4-FFF2-40B4-BE49-F238E27FC236}">
                <a16:creationId xmlns:a16="http://schemas.microsoft.com/office/drawing/2014/main" id="{47AE69E4-813D-492E-40FF-C768FC5EE924}"/>
              </a:ext>
            </a:extLst>
          </p:cNvPr>
          <p:cNvSpPr txBox="1"/>
          <p:nvPr/>
        </p:nvSpPr>
        <p:spPr>
          <a:xfrm>
            <a:off x="5166571" y="5041536"/>
            <a:ext cx="1826734" cy="400110"/>
          </a:xfrm>
          <a:prstGeom prst="rect">
            <a:avLst/>
          </a:prstGeom>
          <a:noFill/>
        </p:spPr>
        <p:txBody>
          <a:bodyPr wrap="square" rtlCol="0">
            <a:spAutoFit/>
          </a:bodyPr>
          <a:lstStyle/>
          <a:p>
            <a:r>
              <a:rPr lang="en-AU" sz="2000" dirty="0">
                <a:solidFill>
                  <a:srgbClr val="00B0F0"/>
                </a:solidFill>
              </a:rPr>
              <a:t>unbonded</a:t>
            </a:r>
          </a:p>
        </p:txBody>
      </p:sp>
      <p:sp>
        <p:nvSpPr>
          <p:cNvPr id="67" name="TextBox 66">
            <a:extLst>
              <a:ext uri="{FF2B5EF4-FFF2-40B4-BE49-F238E27FC236}">
                <a16:creationId xmlns:a16="http://schemas.microsoft.com/office/drawing/2014/main" id="{8DCCC201-3122-0ED5-54ED-AE876DBFABAB}"/>
              </a:ext>
            </a:extLst>
          </p:cNvPr>
          <p:cNvSpPr txBox="1"/>
          <p:nvPr/>
        </p:nvSpPr>
        <p:spPr>
          <a:xfrm>
            <a:off x="2770364" y="1396819"/>
            <a:ext cx="6014916" cy="400110"/>
          </a:xfrm>
          <a:prstGeom prst="rect">
            <a:avLst/>
          </a:prstGeom>
          <a:noFill/>
        </p:spPr>
        <p:txBody>
          <a:bodyPr wrap="none" rtlCol="0">
            <a:spAutoFit/>
          </a:bodyPr>
          <a:lstStyle/>
          <a:p>
            <a:r>
              <a:rPr lang="en-AU" sz="2000" dirty="0"/>
              <a:t>Withdrawal time = Bitcoin timestamp confirmation time</a:t>
            </a:r>
          </a:p>
        </p:txBody>
      </p:sp>
      <p:sp>
        <p:nvSpPr>
          <p:cNvPr id="7" name="Right Brace 6">
            <a:extLst>
              <a:ext uri="{FF2B5EF4-FFF2-40B4-BE49-F238E27FC236}">
                <a16:creationId xmlns:a16="http://schemas.microsoft.com/office/drawing/2014/main" id="{BE5B75FD-3D84-A907-94B5-9F2EEC444949}"/>
              </a:ext>
            </a:extLst>
          </p:cNvPr>
          <p:cNvSpPr/>
          <p:nvPr/>
        </p:nvSpPr>
        <p:spPr>
          <a:xfrm rot="16200000">
            <a:off x="5708599" y="2035391"/>
            <a:ext cx="301301" cy="2371964"/>
          </a:xfrm>
          <a:prstGeom prst="rightBrace">
            <a:avLst/>
          </a:prstGeom>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AF6B9332-2DAF-FB88-A7E9-D5FA0A919C48}"/>
              </a:ext>
            </a:extLst>
          </p:cNvPr>
          <p:cNvSpPr txBox="1"/>
          <p:nvPr/>
        </p:nvSpPr>
        <p:spPr>
          <a:xfrm>
            <a:off x="5468766" y="2702062"/>
            <a:ext cx="1222343" cy="369332"/>
          </a:xfrm>
          <a:prstGeom prst="rect">
            <a:avLst/>
          </a:prstGeom>
          <a:noFill/>
        </p:spPr>
        <p:txBody>
          <a:bodyPr wrap="square" rtlCol="0">
            <a:spAutoFit/>
          </a:bodyPr>
          <a:lstStyle/>
          <a:p>
            <a:r>
              <a:rPr lang="en-US" b="1" dirty="0"/>
              <a:t>k</a:t>
            </a:r>
            <a:r>
              <a:rPr lang="en-US" dirty="0"/>
              <a:t> deep</a:t>
            </a:r>
          </a:p>
        </p:txBody>
      </p:sp>
      <p:sp>
        <p:nvSpPr>
          <p:cNvPr id="11" name="Title 1">
            <a:extLst>
              <a:ext uri="{FF2B5EF4-FFF2-40B4-BE49-F238E27FC236}">
                <a16:creationId xmlns:a16="http://schemas.microsoft.com/office/drawing/2014/main" id="{6EBC8102-65CC-740F-7337-AF12DA084B2F}"/>
              </a:ext>
            </a:extLst>
          </p:cNvPr>
          <p:cNvSpPr>
            <a:spLocks noGrp="1"/>
          </p:cNvSpPr>
          <p:nvPr>
            <p:ph type="title"/>
          </p:nvPr>
        </p:nvSpPr>
        <p:spPr>
          <a:xfrm>
            <a:off x="838199" y="80714"/>
            <a:ext cx="11424089" cy="1325563"/>
          </a:xfrm>
        </p:spPr>
        <p:txBody>
          <a:bodyPr>
            <a:noAutofit/>
          </a:bodyPr>
          <a:lstStyle/>
          <a:p>
            <a:r>
              <a:rPr lang="en-US" sz="4800" b="1" dirty="0">
                <a:latin typeface="Calibri Light (Headings)"/>
              </a:rPr>
              <a:t>Achieving </a:t>
            </a:r>
            <a:r>
              <a:rPr lang="en-US" sz="4800" b="1" dirty="0" err="1">
                <a:latin typeface="Calibri Light (Headings)"/>
              </a:rPr>
              <a:t>Slashable</a:t>
            </a:r>
            <a:r>
              <a:rPr lang="en-US" sz="4800" b="1" dirty="0">
                <a:latin typeface="Calibri Light (Headings)"/>
              </a:rPr>
              <a:t> Safety</a:t>
            </a:r>
          </a:p>
        </p:txBody>
      </p:sp>
      <p:sp>
        <p:nvSpPr>
          <p:cNvPr id="13" name="TextBox 12">
            <a:extLst>
              <a:ext uri="{FF2B5EF4-FFF2-40B4-BE49-F238E27FC236}">
                <a16:creationId xmlns:a16="http://schemas.microsoft.com/office/drawing/2014/main" id="{E6CE3FED-0F59-77B4-7429-C8FA8A49E110}"/>
              </a:ext>
            </a:extLst>
          </p:cNvPr>
          <p:cNvSpPr txBox="1"/>
          <p:nvPr/>
        </p:nvSpPr>
        <p:spPr>
          <a:xfrm>
            <a:off x="4703071" y="3970911"/>
            <a:ext cx="1457900" cy="923330"/>
          </a:xfrm>
          <a:prstGeom prst="rect">
            <a:avLst/>
          </a:prstGeom>
          <a:noFill/>
        </p:spPr>
        <p:txBody>
          <a:bodyPr wrap="square">
            <a:spAutoFit/>
          </a:bodyPr>
          <a:lstStyle/>
          <a:p>
            <a:r>
              <a:rPr lang="en-US" sz="1800" b="1" dirty="0"/>
              <a:t>block hash &amp; 2/3 quorum of signatures</a:t>
            </a:r>
            <a:endParaRPr lang="en-US" dirty="0"/>
          </a:p>
        </p:txBody>
      </p:sp>
      <p:sp>
        <p:nvSpPr>
          <p:cNvPr id="65" name="TextBox 64">
            <a:extLst>
              <a:ext uri="{FF2B5EF4-FFF2-40B4-BE49-F238E27FC236}">
                <a16:creationId xmlns:a16="http://schemas.microsoft.com/office/drawing/2014/main" id="{44A5A6BF-8759-879D-7797-67730BB32CC3}"/>
              </a:ext>
            </a:extLst>
          </p:cNvPr>
          <p:cNvSpPr txBox="1"/>
          <p:nvPr/>
        </p:nvSpPr>
        <p:spPr>
          <a:xfrm>
            <a:off x="2108714" y="2012388"/>
            <a:ext cx="7974572" cy="400110"/>
          </a:xfrm>
          <a:prstGeom prst="rect">
            <a:avLst/>
          </a:prstGeom>
          <a:solidFill>
            <a:srgbClr val="C00000"/>
          </a:solidFill>
          <a:effectLst>
            <a:outerShdw blurRad="50800" dist="38100" dir="2700000" algn="tl" rotWithShape="0">
              <a:prstClr val="black">
                <a:alpha val="40000"/>
              </a:prstClr>
            </a:outerShdw>
          </a:effectLst>
        </p:spPr>
        <p:txBody>
          <a:bodyPr wrap="square" rtlCol="0">
            <a:spAutoFit/>
          </a:bodyPr>
          <a:lstStyle/>
          <a:p>
            <a:pPr algn="ctr"/>
            <a:r>
              <a:rPr lang="en-AU" sz="2000" dirty="0">
                <a:solidFill>
                  <a:schemeClr val="bg1"/>
                </a:solidFill>
              </a:rPr>
              <a:t>Reduces withdrawal delay from weeks to hours.</a:t>
            </a:r>
          </a:p>
        </p:txBody>
      </p:sp>
    </p:spTree>
    <p:extLst>
      <p:ext uri="{BB962C8B-B14F-4D97-AF65-F5344CB8AC3E}">
        <p14:creationId xmlns:p14="http://schemas.microsoft.com/office/powerpoint/2010/main" val="2147957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42" presetClass="entr" presetSubtype="0" fill="hold"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fade">
                                      <p:cBhvr>
                                        <p:cTn id="10" dur="500"/>
                                        <p:tgtEl>
                                          <p:spTgt spid="42"/>
                                        </p:tgtEl>
                                      </p:cBhvr>
                                    </p:animEffect>
                                    <p:anim calcmode="lin" valueType="num">
                                      <p:cBhvr>
                                        <p:cTn id="11" dur="500" fill="hold"/>
                                        <p:tgtEl>
                                          <p:spTgt spid="42"/>
                                        </p:tgtEl>
                                        <p:attrNameLst>
                                          <p:attrName>ppt_x</p:attrName>
                                        </p:attrNameLst>
                                      </p:cBhvr>
                                      <p:tavLst>
                                        <p:tav tm="0">
                                          <p:val>
                                            <p:strVal val="#ppt_x"/>
                                          </p:val>
                                        </p:tav>
                                        <p:tav tm="100000">
                                          <p:val>
                                            <p:strVal val="#ppt_x"/>
                                          </p:val>
                                        </p:tav>
                                      </p:tavLst>
                                    </p:anim>
                                    <p:anim calcmode="lin" valueType="num">
                                      <p:cBhvr>
                                        <p:cTn id="12" dur="500" fill="hold"/>
                                        <p:tgtEl>
                                          <p:spTgt spid="42"/>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500"/>
                                        <p:tgtEl>
                                          <p:spTgt spid="43"/>
                                        </p:tgtEl>
                                      </p:cBhvr>
                                    </p:animEffect>
                                    <p:anim calcmode="lin" valueType="num">
                                      <p:cBhvr>
                                        <p:cTn id="16" dur="500" fill="hold"/>
                                        <p:tgtEl>
                                          <p:spTgt spid="43"/>
                                        </p:tgtEl>
                                        <p:attrNameLst>
                                          <p:attrName>ppt_x</p:attrName>
                                        </p:attrNameLst>
                                      </p:cBhvr>
                                      <p:tavLst>
                                        <p:tav tm="0">
                                          <p:val>
                                            <p:strVal val="#ppt_x"/>
                                          </p:val>
                                        </p:tav>
                                        <p:tav tm="100000">
                                          <p:val>
                                            <p:strVal val="#ppt_x"/>
                                          </p:val>
                                        </p:tav>
                                      </p:tavLst>
                                    </p:anim>
                                    <p:anim calcmode="lin" valueType="num">
                                      <p:cBhvr>
                                        <p:cTn id="17" dur="500" fill="hold"/>
                                        <p:tgtEl>
                                          <p:spTgt spid="4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44"/>
                                        </p:tgtEl>
                                        <p:attrNameLst>
                                          <p:attrName>style.visibility</p:attrName>
                                        </p:attrNameLst>
                                      </p:cBhvr>
                                      <p:to>
                                        <p:strVal val="visible"/>
                                      </p:to>
                                    </p:set>
                                    <p:animEffect transition="in" filter="fade">
                                      <p:cBhvr>
                                        <p:cTn id="20" dur="500"/>
                                        <p:tgtEl>
                                          <p:spTgt spid="44"/>
                                        </p:tgtEl>
                                      </p:cBhvr>
                                    </p:animEffect>
                                    <p:anim calcmode="lin" valueType="num">
                                      <p:cBhvr>
                                        <p:cTn id="21" dur="500" fill="hold"/>
                                        <p:tgtEl>
                                          <p:spTgt spid="44"/>
                                        </p:tgtEl>
                                        <p:attrNameLst>
                                          <p:attrName>ppt_x</p:attrName>
                                        </p:attrNameLst>
                                      </p:cBhvr>
                                      <p:tavLst>
                                        <p:tav tm="0">
                                          <p:val>
                                            <p:strVal val="#ppt_x"/>
                                          </p:val>
                                        </p:tav>
                                        <p:tav tm="100000">
                                          <p:val>
                                            <p:strVal val="#ppt_x"/>
                                          </p:val>
                                        </p:tav>
                                      </p:tavLst>
                                    </p:anim>
                                    <p:anim calcmode="lin" valueType="num">
                                      <p:cBhvr>
                                        <p:cTn id="22" dur="500" fill="hold"/>
                                        <p:tgtEl>
                                          <p:spTgt spid="44"/>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anim calcmode="lin" valueType="num">
                                      <p:cBhvr>
                                        <p:cTn id="26" dur="500" fill="hold"/>
                                        <p:tgtEl>
                                          <p:spTgt spid="45"/>
                                        </p:tgtEl>
                                        <p:attrNameLst>
                                          <p:attrName>ppt_x</p:attrName>
                                        </p:attrNameLst>
                                      </p:cBhvr>
                                      <p:tavLst>
                                        <p:tav tm="0">
                                          <p:val>
                                            <p:strVal val="#ppt_x"/>
                                          </p:val>
                                        </p:tav>
                                        <p:tav tm="100000">
                                          <p:val>
                                            <p:strVal val="#ppt_x"/>
                                          </p:val>
                                        </p:tav>
                                      </p:tavLst>
                                    </p:anim>
                                    <p:anim calcmode="lin" valueType="num">
                                      <p:cBhvr>
                                        <p:cTn id="27" dur="500" fill="hold"/>
                                        <p:tgtEl>
                                          <p:spTgt spid="45"/>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fade">
                                      <p:cBhvr>
                                        <p:cTn id="30" dur="500"/>
                                        <p:tgtEl>
                                          <p:spTgt spid="46"/>
                                        </p:tgtEl>
                                      </p:cBhvr>
                                    </p:animEffect>
                                    <p:anim calcmode="lin" valueType="num">
                                      <p:cBhvr>
                                        <p:cTn id="31" dur="500" fill="hold"/>
                                        <p:tgtEl>
                                          <p:spTgt spid="46"/>
                                        </p:tgtEl>
                                        <p:attrNameLst>
                                          <p:attrName>ppt_x</p:attrName>
                                        </p:attrNameLst>
                                      </p:cBhvr>
                                      <p:tavLst>
                                        <p:tav tm="0">
                                          <p:val>
                                            <p:strVal val="#ppt_x"/>
                                          </p:val>
                                        </p:tav>
                                        <p:tav tm="100000">
                                          <p:val>
                                            <p:strVal val="#ppt_x"/>
                                          </p:val>
                                        </p:tav>
                                      </p:tavLst>
                                    </p:anim>
                                    <p:anim calcmode="lin" valueType="num">
                                      <p:cBhvr>
                                        <p:cTn id="32" dur="500" fill="hold"/>
                                        <p:tgtEl>
                                          <p:spTgt spid="46"/>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fade">
                                      <p:cBhvr>
                                        <p:cTn id="35" dur="500"/>
                                        <p:tgtEl>
                                          <p:spTgt spid="47"/>
                                        </p:tgtEl>
                                      </p:cBhvr>
                                    </p:animEffect>
                                    <p:anim calcmode="lin" valueType="num">
                                      <p:cBhvr>
                                        <p:cTn id="36" dur="500" fill="hold"/>
                                        <p:tgtEl>
                                          <p:spTgt spid="47"/>
                                        </p:tgtEl>
                                        <p:attrNameLst>
                                          <p:attrName>ppt_x</p:attrName>
                                        </p:attrNameLst>
                                      </p:cBhvr>
                                      <p:tavLst>
                                        <p:tav tm="0">
                                          <p:val>
                                            <p:strVal val="#ppt_x"/>
                                          </p:val>
                                        </p:tav>
                                        <p:tav tm="100000">
                                          <p:val>
                                            <p:strVal val="#ppt_x"/>
                                          </p:val>
                                        </p:tav>
                                      </p:tavLst>
                                    </p:anim>
                                    <p:anim calcmode="lin" valueType="num">
                                      <p:cBhvr>
                                        <p:cTn id="37" dur="5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fade">
                                      <p:cBhvr>
                                        <p:cTn id="42" dur="500"/>
                                        <p:tgtEl>
                                          <p:spTgt spid="57"/>
                                        </p:tgtEl>
                                      </p:cBhvr>
                                    </p:animEffect>
                                    <p:anim calcmode="lin" valueType="num">
                                      <p:cBhvr>
                                        <p:cTn id="43" dur="500" fill="hold"/>
                                        <p:tgtEl>
                                          <p:spTgt spid="57"/>
                                        </p:tgtEl>
                                        <p:attrNameLst>
                                          <p:attrName>ppt_x</p:attrName>
                                        </p:attrNameLst>
                                      </p:cBhvr>
                                      <p:tavLst>
                                        <p:tav tm="0">
                                          <p:val>
                                            <p:strVal val="#ppt_x"/>
                                          </p:val>
                                        </p:tav>
                                        <p:tav tm="100000">
                                          <p:val>
                                            <p:strVal val="#ppt_x"/>
                                          </p:val>
                                        </p:tav>
                                      </p:tavLst>
                                    </p:anim>
                                    <p:anim calcmode="lin" valueType="num">
                                      <p:cBhvr>
                                        <p:cTn id="44" dur="500" fill="hold"/>
                                        <p:tgtEl>
                                          <p:spTgt spid="5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fade">
                                      <p:cBhvr>
                                        <p:cTn id="47" dur="500"/>
                                        <p:tgtEl>
                                          <p:spTgt spid="50"/>
                                        </p:tgtEl>
                                      </p:cBhvr>
                                    </p:animEffect>
                                    <p:anim calcmode="lin" valueType="num">
                                      <p:cBhvr>
                                        <p:cTn id="48" dur="500" fill="hold"/>
                                        <p:tgtEl>
                                          <p:spTgt spid="50"/>
                                        </p:tgtEl>
                                        <p:attrNameLst>
                                          <p:attrName>ppt_x</p:attrName>
                                        </p:attrNameLst>
                                      </p:cBhvr>
                                      <p:tavLst>
                                        <p:tav tm="0">
                                          <p:val>
                                            <p:strVal val="#ppt_x"/>
                                          </p:val>
                                        </p:tav>
                                        <p:tav tm="100000">
                                          <p:val>
                                            <p:strVal val="#ppt_x"/>
                                          </p:val>
                                        </p:tav>
                                      </p:tavLst>
                                    </p:anim>
                                    <p:anim calcmode="lin" valueType="num">
                                      <p:cBhvr>
                                        <p:cTn id="49" dur="500" fill="hold"/>
                                        <p:tgtEl>
                                          <p:spTgt spid="50"/>
                                        </p:tgtEl>
                                        <p:attrNameLst>
                                          <p:attrName>ppt_y</p:attrName>
                                        </p:attrNameLst>
                                      </p:cBhvr>
                                      <p:tavLst>
                                        <p:tav tm="0">
                                          <p:val>
                                            <p:strVal val="#ppt_y+.1"/>
                                          </p:val>
                                        </p:tav>
                                        <p:tav tm="100000">
                                          <p:val>
                                            <p:strVal val="#ppt_y"/>
                                          </p:val>
                                        </p:tav>
                                      </p:tavLst>
                                    </p:anim>
                                  </p:childTnLst>
                                </p:cTn>
                              </p:par>
                              <p:par>
                                <p:cTn id="50" presetID="10"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fade">
                                      <p:cBhvr>
                                        <p:cTn id="57" dur="500"/>
                                        <p:tgtEl>
                                          <p:spTgt spid="48"/>
                                        </p:tgtEl>
                                      </p:cBhvr>
                                    </p:animEffect>
                                    <p:anim calcmode="lin" valueType="num">
                                      <p:cBhvr>
                                        <p:cTn id="58" dur="500" fill="hold"/>
                                        <p:tgtEl>
                                          <p:spTgt spid="48"/>
                                        </p:tgtEl>
                                        <p:attrNameLst>
                                          <p:attrName>ppt_x</p:attrName>
                                        </p:attrNameLst>
                                      </p:cBhvr>
                                      <p:tavLst>
                                        <p:tav tm="0">
                                          <p:val>
                                            <p:strVal val="#ppt_x"/>
                                          </p:val>
                                        </p:tav>
                                        <p:tav tm="100000">
                                          <p:val>
                                            <p:strVal val="#ppt_x"/>
                                          </p:val>
                                        </p:tav>
                                      </p:tavLst>
                                    </p:anim>
                                    <p:anim calcmode="lin" valueType="num">
                                      <p:cBhvr>
                                        <p:cTn id="59" dur="500" fill="hold"/>
                                        <p:tgtEl>
                                          <p:spTgt spid="48"/>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500"/>
                                        <p:tgtEl>
                                          <p:spTgt spid="49"/>
                                        </p:tgtEl>
                                      </p:cBhvr>
                                    </p:animEffect>
                                    <p:anim calcmode="lin" valueType="num">
                                      <p:cBhvr>
                                        <p:cTn id="63" dur="500" fill="hold"/>
                                        <p:tgtEl>
                                          <p:spTgt spid="49"/>
                                        </p:tgtEl>
                                        <p:attrNameLst>
                                          <p:attrName>ppt_x</p:attrName>
                                        </p:attrNameLst>
                                      </p:cBhvr>
                                      <p:tavLst>
                                        <p:tav tm="0">
                                          <p:val>
                                            <p:strVal val="#ppt_x"/>
                                          </p:val>
                                        </p:tav>
                                        <p:tav tm="100000">
                                          <p:val>
                                            <p:strVal val="#ppt_x"/>
                                          </p:val>
                                        </p:tav>
                                      </p:tavLst>
                                    </p:anim>
                                    <p:anim calcmode="lin" valueType="num">
                                      <p:cBhvr>
                                        <p:cTn id="64" dur="500" fill="hold"/>
                                        <p:tgtEl>
                                          <p:spTgt spid="49"/>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500"/>
                                        <p:tgtEl>
                                          <p:spTgt spid="51"/>
                                        </p:tgtEl>
                                      </p:cBhvr>
                                    </p:animEffect>
                                    <p:anim calcmode="lin" valueType="num">
                                      <p:cBhvr>
                                        <p:cTn id="68" dur="500" fill="hold"/>
                                        <p:tgtEl>
                                          <p:spTgt spid="51"/>
                                        </p:tgtEl>
                                        <p:attrNameLst>
                                          <p:attrName>ppt_x</p:attrName>
                                        </p:attrNameLst>
                                      </p:cBhvr>
                                      <p:tavLst>
                                        <p:tav tm="0">
                                          <p:val>
                                            <p:strVal val="#ppt_x"/>
                                          </p:val>
                                        </p:tav>
                                        <p:tav tm="100000">
                                          <p:val>
                                            <p:strVal val="#ppt_x"/>
                                          </p:val>
                                        </p:tav>
                                      </p:tavLst>
                                    </p:anim>
                                    <p:anim calcmode="lin" valueType="num">
                                      <p:cBhvr>
                                        <p:cTn id="69" dur="500" fill="hold"/>
                                        <p:tgtEl>
                                          <p:spTgt spid="51"/>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53"/>
                                        </p:tgtEl>
                                        <p:attrNameLst>
                                          <p:attrName>style.visibility</p:attrName>
                                        </p:attrNameLst>
                                      </p:cBhvr>
                                      <p:to>
                                        <p:strVal val="visible"/>
                                      </p:to>
                                    </p:set>
                                    <p:animEffect transition="in" filter="fade">
                                      <p:cBhvr>
                                        <p:cTn id="72" dur="500"/>
                                        <p:tgtEl>
                                          <p:spTgt spid="53"/>
                                        </p:tgtEl>
                                      </p:cBhvr>
                                    </p:animEffect>
                                    <p:anim calcmode="lin" valueType="num">
                                      <p:cBhvr>
                                        <p:cTn id="73" dur="500" fill="hold"/>
                                        <p:tgtEl>
                                          <p:spTgt spid="53"/>
                                        </p:tgtEl>
                                        <p:attrNameLst>
                                          <p:attrName>ppt_x</p:attrName>
                                        </p:attrNameLst>
                                      </p:cBhvr>
                                      <p:tavLst>
                                        <p:tav tm="0">
                                          <p:val>
                                            <p:strVal val="#ppt_x"/>
                                          </p:val>
                                        </p:tav>
                                        <p:tav tm="100000">
                                          <p:val>
                                            <p:strVal val="#ppt_x"/>
                                          </p:val>
                                        </p:tav>
                                      </p:tavLst>
                                    </p:anim>
                                    <p:anim calcmode="lin" valueType="num">
                                      <p:cBhvr>
                                        <p:cTn id="74" dur="500" fill="hold"/>
                                        <p:tgtEl>
                                          <p:spTgt spid="53"/>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54"/>
                                        </p:tgtEl>
                                        <p:attrNameLst>
                                          <p:attrName>style.visibility</p:attrName>
                                        </p:attrNameLst>
                                      </p:cBhvr>
                                      <p:to>
                                        <p:strVal val="visible"/>
                                      </p:to>
                                    </p:set>
                                    <p:animEffect transition="in" filter="fade">
                                      <p:cBhvr>
                                        <p:cTn id="77" dur="500"/>
                                        <p:tgtEl>
                                          <p:spTgt spid="54"/>
                                        </p:tgtEl>
                                      </p:cBhvr>
                                    </p:animEffect>
                                    <p:anim calcmode="lin" valueType="num">
                                      <p:cBhvr>
                                        <p:cTn id="78" dur="500" fill="hold"/>
                                        <p:tgtEl>
                                          <p:spTgt spid="54"/>
                                        </p:tgtEl>
                                        <p:attrNameLst>
                                          <p:attrName>ppt_x</p:attrName>
                                        </p:attrNameLst>
                                      </p:cBhvr>
                                      <p:tavLst>
                                        <p:tav tm="0">
                                          <p:val>
                                            <p:strVal val="#ppt_x"/>
                                          </p:val>
                                        </p:tav>
                                        <p:tav tm="100000">
                                          <p:val>
                                            <p:strVal val="#ppt_x"/>
                                          </p:val>
                                        </p:tav>
                                      </p:tavLst>
                                    </p:anim>
                                    <p:anim calcmode="lin" valueType="num">
                                      <p:cBhvr>
                                        <p:cTn id="79" dur="500" fill="hold"/>
                                        <p:tgtEl>
                                          <p:spTgt spid="54"/>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56"/>
                                        </p:tgtEl>
                                        <p:attrNameLst>
                                          <p:attrName>style.visibility</p:attrName>
                                        </p:attrNameLst>
                                      </p:cBhvr>
                                      <p:to>
                                        <p:strVal val="visible"/>
                                      </p:to>
                                    </p:set>
                                    <p:animEffect transition="in" filter="fade">
                                      <p:cBhvr>
                                        <p:cTn id="82" dur="500"/>
                                        <p:tgtEl>
                                          <p:spTgt spid="56"/>
                                        </p:tgtEl>
                                      </p:cBhvr>
                                    </p:animEffect>
                                    <p:anim calcmode="lin" valueType="num">
                                      <p:cBhvr>
                                        <p:cTn id="83" dur="500" fill="hold"/>
                                        <p:tgtEl>
                                          <p:spTgt spid="56"/>
                                        </p:tgtEl>
                                        <p:attrNameLst>
                                          <p:attrName>ppt_x</p:attrName>
                                        </p:attrNameLst>
                                      </p:cBhvr>
                                      <p:tavLst>
                                        <p:tav tm="0">
                                          <p:val>
                                            <p:strVal val="#ppt_x"/>
                                          </p:val>
                                        </p:tav>
                                        <p:tav tm="100000">
                                          <p:val>
                                            <p:strVal val="#ppt_x"/>
                                          </p:val>
                                        </p:tav>
                                      </p:tavLst>
                                    </p:anim>
                                    <p:anim calcmode="lin" valueType="num">
                                      <p:cBhvr>
                                        <p:cTn id="84" dur="500" fill="hold"/>
                                        <p:tgtEl>
                                          <p:spTgt spid="56"/>
                                        </p:tgtEl>
                                        <p:attrNameLst>
                                          <p:attrName>ppt_y</p:attrName>
                                        </p:attrNameLst>
                                      </p:cBhvr>
                                      <p:tavLst>
                                        <p:tav tm="0">
                                          <p:val>
                                            <p:strVal val="#ppt_y+.1"/>
                                          </p:val>
                                        </p:tav>
                                        <p:tav tm="100000">
                                          <p:val>
                                            <p:strVal val="#ppt_y"/>
                                          </p:val>
                                        </p:tav>
                                      </p:tavLst>
                                    </p:anim>
                                  </p:childTnLst>
                                </p:cTn>
                              </p:par>
                              <p:par>
                                <p:cTn id="85" presetID="10" presetClass="entr" presetSubtype="0" fill="hold" grpId="0" nodeType="withEffect">
                                  <p:stCondLst>
                                    <p:cond delay="0"/>
                                  </p:stCondLst>
                                  <p:childTnLst>
                                    <p:set>
                                      <p:cBhvr>
                                        <p:cTn id="86" dur="1" fill="hold">
                                          <p:stCondLst>
                                            <p:cond delay="0"/>
                                          </p:stCondLst>
                                        </p:cTn>
                                        <p:tgtEl>
                                          <p:spTgt spid="8"/>
                                        </p:tgtEl>
                                        <p:attrNameLst>
                                          <p:attrName>style.visibility</p:attrName>
                                        </p:attrNameLst>
                                      </p:cBhvr>
                                      <p:to>
                                        <p:strVal val="visible"/>
                                      </p:to>
                                    </p:set>
                                    <p:animEffect transition="in" filter="fade">
                                      <p:cBhvr>
                                        <p:cTn id="87" dur="500"/>
                                        <p:tgtEl>
                                          <p:spTgt spid="8"/>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7"/>
                                        </p:tgtEl>
                                        <p:attrNameLst>
                                          <p:attrName>style.visibility</p:attrName>
                                        </p:attrNameLst>
                                      </p:cBhvr>
                                      <p:to>
                                        <p:strVal val="visible"/>
                                      </p:to>
                                    </p:set>
                                    <p:animEffect transition="in" filter="fade">
                                      <p:cBhvr>
                                        <p:cTn id="90" dur="500"/>
                                        <p:tgtEl>
                                          <p:spTgt spid="7"/>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64"/>
                                        </p:tgtEl>
                                        <p:attrNameLst>
                                          <p:attrName>style.visibility</p:attrName>
                                        </p:attrNameLst>
                                      </p:cBhvr>
                                      <p:to>
                                        <p:strVal val="visible"/>
                                      </p:to>
                                    </p:set>
                                    <p:animEffect transition="in" filter="fade">
                                      <p:cBhvr>
                                        <p:cTn id="95" dur="500"/>
                                        <p:tgtEl>
                                          <p:spTgt spid="64"/>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nodeType="clickEffect">
                                  <p:stCondLst>
                                    <p:cond delay="0"/>
                                  </p:stCondLst>
                                  <p:childTnLst>
                                    <p:set>
                                      <p:cBhvr>
                                        <p:cTn id="99" dur="1" fill="hold">
                                          <p:stCondLst>
                                            <p:cond delay="0"/>
                                          </p:stCondLst>
                                        </p:cTn>
                                        <p:tgtEl>
                                          <p:spTgt spid="40"/>
                                        </p:tgtEl>
                                        <p:attrNameLst>
                                          <p:attrName>style.visibility</p:attrName>
                                        </p:attrNameLst>
                                      </p:cBhvr>
                                      <p:to>
                                        <p:strVal val="visible"/>
                                      </p:to>
                                    </p:set>
                                    <p:animEffect transition="in" filter="fade">
                                      <p:cBhvr>
                                        <p:cTn id="100" dur="500"/>
                                        <p:tgtEl>
                                          <p:spTgt spid="40"/>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32"/>
                                        </p:tgtEl>
                                        <p:attrNameLst>
                                          <p:attrName>style.visibility</p:attrName>
                                        </p:attrNameLst>
                                      </p:cBhvr>
                                      <p:to>
                                        <p:strVal val="visible"/>
                                      </p:to>
                                    </p:set>
                                    <p:animEffect transition="in" filter="fade">
                                      <p:cBhvr>
                                        <p:cTn id="103" dur="500"/>
                                        <p:tgtEl>
                                          <p:spTgt spid="32"/>
                                        </p:tgtEl>
                                      </p:cBhvr>
                                    </p:animEffect>
                                  </p:childTnLst>
                                </p:cTn>
                              </p:par>
                              <p:par>
                                <p:cTn id="104" presetID="10" presetClass="entr" presetSubtype="0" fill="hold" nodeType="withEffect">
                                  <p:stCondLst>
                                    <p:cond delay="0"/>
                                  </p:stCondLst>
                                  <p:childTnLst>
                                    <p:set>
                                      <p:cBhvr>
                                        <p:cTn id="105" dur="1" fill="hold">
                                          <p:stCondLst>
                                            <p:cond delay="0"/>
                                          </p:stCondLst>
                                        </p:cTn>
                                        <p:tgtEl>
                                          <p:spTgt spid="34"/>
                                        </p:tgtEl>
                                        <p:attrNameLst>
                                          <p:attrName>style.visibility</p:attrName>
                                        </p:attrNameLst>
                                      </p:cBhvr>
                                      <p:to>
                                        <p:strVal val="visible"/>
                                      </p:to>
                                    </p:set>
                                    <p:animEffect transition="in" filter="fade">
                                      <p:cBhvr>
                                        <p:cTn id="106" dur="500"/>
                                        <p:tgtEl>
                                          <p:spTgt spid="34"/>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33"/>
                                        </p:tgtEl>
                                        <p:attrNameLst>
                                          <p:attrName>style.visibility</p:attrName>
                                        </p:attrNameLst>
                                      </p:cBhvr>
                                      <p:to>
                                        <p:strVal val="visible"/>
                                      </p:to>
                                    </p:set>
                                    <p:animEffect transition="in" filter="fade">
                                      <p:cBhvr>
                                        <p:cTn id="109" dur="500"/>
                                        <p:tgtEl>
                                          <p:spTgt spid="33"/>
                                        </p:tgtEl>
                                      </p:cBhvr>
                                    </p:animEffect>
                                  </p:childTnLst>
                                </p:cTn>
                              </p:par>
                              <p:par>
                                <p:cTn id="110" presetID="10" presetClass="entr" presetSubtype="0" fill="hold" nodeType="withEffect">
                                  <p:stCondLst>
                                    <p:cond delay="0"/>
                                  </p:stCondLst>
                                  <p:childTnLst>
                                    <p:set>
                                      <p:cBhvr>
                                        <p:cTn id="111" dur="1" fill="hold">
                                          <p:stCondLst>
                                            <p:cond delay="0"/>
                                          </p:stCondLst>
                                        </p:cTn>
                                        <p:tgtEl>
                                          <p:spTgt spid="39"/>
                                        </p:tgtEl>
                                        <p:attrNameLst>
                                          <p:attrName>style.visibility</p:attrName>
                                        </p:attrNameLst>
                                      </p:cBhvr>
                                      <p:to>
                                        <p:strVal val="visible"/>
                                      </p:to>
                                    </p:set>
                                    <p:animEffect transition="in" filter="fade">
                                      <p:cBhvr>
                                        <p:cTn id="112" dur="500"/>
                                        <p:tgtEl>
                                          <p:spTgt spid="39"/>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35"/>
                                        </p:tgtEl>
                                        <p:attrNameLst>
                                          <p:attrName>style.visibility</p:attrName>
                                        </p:attrNameLst>
                                      </p:cBhvr>
                                      <p:to>
                                        <p:strVal val="visible"/>
                                      </p:to>
                                    </p:set>
                                    <p:animEffect transition="in" filter="fade">
                                      <p:cBhvr>
                                        <p:cTn id="115" dur="500"/>
                                        <p:tgtEl>
                                          <p:spTgt spid="35"/>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41"/>
                                        </p:tgtEl>
                                        <p:attrNameLst>
                                          <p:attrName>style.visibility</p:attrName>
                                        </p:attrNameLst>
                                      </p:cBhvr>
                                      <p:to>
                                        <p:strVal val="visible"/>
                                      </p:to>
                                    </p:set>
                                    <p:animEffect transition="in" filter="fade">
                                      <p:cBhvr>
                                        <p:cTn id="118" dur="500"/>
                                        <p:tgtEl>
                                          <p:spTgt spid="41"/>
                                        </p:tgtEl>
                                      </p:cBhvr>
                                    </p:animEffect>
                                  </p:childTnLst>
                                </p:cTn>
                              </p:par>
                            </p:childTnLst>
                          </p:cTn>
                        </p:par>
                      </p:childTnLst>
                    </p:cTn>
                  </p:par>
                  <p:par>
                    <p:cTn id="119" fill="hold">
                      <p:stCondLst>
                        <p:cond delay="indefinite"/>
                      </p:stCondLst>
                      <p:childTnLst>
                        <p:par>
                          <p:cTn id="120" fill="hold">
                            <p:stCondLst>
                              <p:cond delay="0"/>
                            </p:stCondLst>
                            <p:childTnLst>
                              <p:par>
                                <p:cTn id="121" presetID="42" presetClass="entr" presetSubtype="0" fill="hold" nodeType="clickEffect">
                                  <p:stCondLst>
                                    <p:cond delay="0"/>
                                  </p:stCondLst>
                                  <p:childTnLst>
                                    <p:set>
                                      <p:cBhvr>
                                        <p:cTn id="122" dur="1" fill="hold">
                                          <p:stCondLst>
                                            <p:cond delay="0"/>
                                          </p:stCondLst>
                                        </p:cTn>
                                        <p:tgtEl>
                                          <p:spTgt spid="59"/>
                                        </p:tgtEl>
                                        <p:attrNameLst>
                                          <p:attrName>style.visibility</p:attrName>
                                        </p:attrNameLst>
                                      </p:cBhvr>
                                      <p:to>
                                        <p:strVal val="visible"/>
                                      </p:to>
                                    </p:set>
                                    <p:animEffect transition="in" filter="fade">
                                      <p:cBhvr>
                                        <p:cTn id="123" dur="500"/>
                                        <p:tgtEl>
                                          <p:spTgt spid="59"/>
                                        </p:tgtEl>
                                      </p:cBhvr>
                                    </p:animEffect>
                                    <p:anim calcmode="lin" valueType="num">
                                      <p:cBhvr>
                                        <p:cTn id="124" dur="500" fill="hold"/>
                                        <p:tgtEl>
                                          <p:spTgt spid="59"/>
                                        </p:tgtEl>
                                        <p:attrNameLst>
                                          <p:attrName>ppt_x</p:attrName>
                                        </p:attrNameLst>
                                      </p:cBhvr>
                                      <p:tavLst>
                                        <p:tav tm="0">
                                          <p:val>
                                            <p:strVal val="#ppt_x"/>
                                          </p:val>
                                        </p:tav>
                                        <p:tav tm="100000">
                                          <p:val>
                                            <p:strVal val="#ppt_x"/>
                                          </p:val>
                                        </p:tav>
                                      </p:tavLst>
                                    </p:anim>
                                    <p:anim calcmode="lin" valueType="num">
                                      <p:cBhvr>
                                        <p:cTn id="125" dur="500" fill="hold"/>
                                        <p:tgtEl>
                                          <p:spTgt spid="59"/>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58"/>
                                        </p:tgtEl>
                                        <p:attrNameLst>
                                          <p:attrName>style.visibility</p:attrName>
                                        </p:attrNameLst>
                                      </p:cBhvr>
                                      <p:to>
                                        <p:strVal val="visible"/>
                                      </p:to>
                                    </p:set>
                                    <p:animEffect transition="in" filter="fade">
                                      <p:cBhvr>
                                        <p:cTn id="128" dur="500"/>
                                        <p:tgtEl>
                                          <p:spTgt spid="58"/>
                                        </p:tgtEl>
                                      </p:cBhvr>
                                    </p:animEffect>
                                    <p:anim calcmode="lin" valueType="num">
                                      <p:cBhvr>
                                        <p:cTn id="129" dur="500" fill="hold"/>
                                        <p:tgtEl>
                                          <p:spTgt spid="58"/>
                                        </p:tgtEl>
                                        <p:attrNameLst>
                                          <p:attrName>ppt_x</p:attrName>
                                        </p:attrNameLst>
                                      </p:cBhvr>
                                      <p:tavLst>
                                        <p:tav tm="0">
                                          <p:val>
                                            <p:strVal val="#ppt_x"/>
                                          </p:val>
                                        </p:tav>
                                        <p:tav tm="100000">
                                          <p:val>
                                            <p:strVal val="#ppt_x"/>
                                          </p:val>
                                        </p:tav>
                                      </p:tavLst>
                                    </p:anim>
                                    <p:anim calcmode="lin" valueType="num">
                                      <p:cBhvr>
                                        <p:cTn id="130" dur="500" fill="hold"/>
                                        <p:tgtEl>
                                          <p:spTgt spid="58"/>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52"/>
                                        </p:tgtEl>
                                        <p:attrNameLst>
                                          <p:attrName>style.visibility</p:attrName>
                                        </p:attrNameLst>
                                      </p:cBhvr>
                                      <p:to>
                                        <p:strVal val="visible"/>
                                      </p:to>
                                    </p:set>
                                    <p:animEffect transition="in" filter="fade">
                                      <p:cBhvr>
                                        <p:cTn id="133" dur="500"/>
                                        <p:tgtEl>
                                          <p:spTgt spid="52"/>
                                        </p:tgtEl>
                                      </p:cBhvr>
                                    </p:animEffect>
                                    <p:anim calcmode="lin" valueType="num">
                                      <p:cBhvr>
                                        <p:cTn id="134" dur="500" fill="hold"/>
                                        <p:tgtEl>
                                          <p:spTgt spid="52"/>
                                        </p:tgtEl>
                                        <p:attrNameLst>
                                          <p:attrName>ppt_x</p:attrName>
                                        </p:attrNameLst>
                                      </p:cBhvr>
                                      <p:tavLst>
                                        <p:tav tm="0">
                                          <p:val>
                                            <p:strVal val="#ppt_x"/>
                                          </p:val>
                                        </p:tav>
                                        <p:tav tm="100000">
                                          <p:val>
                                            <p:strVal val="#ppt_x"/>
                                          </p:val>
                                        </p:tav>
                                      </p:tavLst>
                                    </p:anim>
                                    <p:anim calcmode="lin" valueType="num">
                                      <p:cBhvr>
                                        <p:cTn id="135" dur="500" fill="hold"/>
                                        <p:tgtEl>
                                          <p:spTgt spid="52"/>
                                        </p:tgtEl>
                                        <p:attrNameLst>
                                          <p:attrName>ppt_y</p:attrName>
                                        </p:attrNameLst>
                                      </p:cBhvr>
                                      <p:tavLst>
                                        <p:tav tm="0">
                                          <p:val>
                                            <p:strVal val="#ppt_y+.1"/>
                                          </p:val>
                                        </p:tav>
                                        <p:tav tm="100000">
                                          <p:val>
                                            <p:strVal val="#ppt_y"/>
                                          </p:val>
                                        </p:tav>
                                      </p:tavLst>
                                    </p:anim>
                                  </p:childTnLst>
                                </p:cTn>
                              </p:par>
                              <p:par>
                                <p:cTn id="136" presetID="42" presetClass="entr" presetSubtype="0" fill="hold" nodeType="withEffect">
                                  <p:stCondLst>
                                    <p:cond delay="0"/>
                                  </p:stCondLst>
                                  <p:childTnLst>
                                    <p:set>
                                      <p:cBhvr>
                                        <p:cTn id="137" dur="1" fill="hold">
                                          <p:stCondLst>
                                            <p:cond delay="0"/>
                                          </p:stCondLst>
                                        </p:cTn>
                                        <p:tgtEl>
                                          <p:spTgt spid="55"/>
                                        </p:tgtEl>
                                        <p:attrNameLst>
                                          <p:attrName>style.visibility</p:attrName>
                                        </p:attrNameLst>
                                      </p:cBhvr>
                                      <p:to>
                                        <p:strVal val="visible"/>
                                      </p:to>
                                    </p:set>
                                    <p:animEffect transition="in" filter="fade">
                                      <p:cBhvr>
                                        <p:cTn id="138" dur="500"/>
                                        <p:tgtEl>
                                          <p:spTgt spid="55"/>
                                        </p:tgtEl>
                                      </p:cBhvr>
                                    </p:animEffect>
                                    <p:anim calcmode="lin" valueType="num">
                                      <p:cBhvr>
                                        <p:cTn id="139" dur="500" fill="hold"/>
                                        <p:tgtEl>
                                          <p:spTgt spid="55"/>
                                        </p:tgtEl>
                                        <p:attrNameLst>
                                          <p:attrName>ppt_x</p:attrName>
                                        </p:attrNameLst>
                                      </p:cBhvr>
                                      <p:tavLst>
                                        <p:tav tm="0">
                                          <p:val>
                                            <p:strVal val="#ppt_x"/>
                                          </p:val>
                                        </p:tav>
                                        <p:tav tm="100000">
                                          <p:val>
                                            <p:strVal val="#ppt_x"/>
                                          </p:val>
                                        </p:tav>
                                      </p:tavLst>
                                    </p:anim>
                                    <p:anim calcmode="lin" valueType="num">
                                      <p:cBhvr>
                                        <p:cTn id="140" dur="500" fill="hold"/>
                                        <p:tgtEl>
                                          <p:spTgt spid="55"/>
                                        </p:tgtEl>
                                        <p:attrNameLst>
                                          <p:attrName>ppt_y</p:attrName>
                                        </p:attrNameLst>
                                      </p:cBhvr>
                                      <p:tavLst>
                                        <p:tav tm="0">
                                          <p:val>
                                            <p:strVal val="#ppt_y+.1"/>
                                          </p:val>
                                        </p:tav>
                                        <p:tav tm="100000">
                                          <p:val>
                                            <p:strVal val="#ppt_y"/>
                                          </p:val>
                                        </p:tav>
                                      </p:tavLst>
                                    </p:anim>
                                  </p:childTnLst>
                                </p:cTn>
                              </p:par>
                              <p:par>
                                <p:cTn id="141" presetID="42" presetClass="entr" presetSubtype="0" fill="hold" grpId="0" nodeType="withEffect">
                                  <p:stCondLst>
                                    <p:cond delay="0"/>
                                  </p:stCondLst>
                                  <p:childTnLst>
                                    <p:set>
                                      <p:cBhvr>
                                        <p:cTn id="142" dur="1" fill="hold">
                                          <p:stCondLst>
                                            <p:cond delay="0"/>
                                          </p:stCondLst>
                                        </p:cTn>
                                        <p:tgtEl>
                                          <p:spTgt spid="60"/>
                                        </p:tgtEl>
                                        <p:attrNameLst>
                                          <p:attrName>style.visibility</p:attrName>
                                        </p:attrNameLst>
                                      </p:cBhvr>
                                      <p:to>
                                        <p:strVal val="visible"/>
                                      </p:to>
                                    </p:set>
                                    <p:animEffect transition="in" filter="fade">
                                      <p:cBhvr>
                                        <p:cTn id="143" dur="500"/>
                                        <p:tgtEl>
                                          <p:spTgt spid="60"/>
                                        </p:tgtEl>
                                      </p:cBhvr>
                                    </p:animEffect>
                                    <p:anim calcmode="lin" valueType="num">
                                      <p:cBhvr>
                                        <p:cTn id="144" dur="500" fill="hold"/>
                                        <p:tgtEl>
                                          <p:spTgt spid="60"/>
                                        </p:tgtEl>
                                        <p:attrNameLst>
                                          <p:attrName>ppt_x</p:attrName>
                                        </p:attrNameLst>
                                      </p:cBhvr>
                                      <p:tavLst>
                                        <p:tav tm="0">
                                          <p:val>
                                            <p:strVal val="#ppt_x"/>
                                          </p:val>
                                        </p:tav>
                                        <p:tav tm="100000">
                                          <p:val>
                                            <p:strVal val="#ppt_x"/>
                                          </p:val>
                                        </p:tav>
                                      </p:tavLst>
                                    </p:anim>
                                    <p:anim calcmode="lin" valueType="num">
                                      <p:cBhvr>
                                        <p:cTn id="145" dur="5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146" fill="hold">
                      <p:stCondLst>
                        <p:cond delay="indefinite"/>
                      </p:stCondLst>
                      <p:childTnLst>
                        <p:par>
                          <p:cTn id="147" fill="hold">
                            <p:stCondLst>
                              <p:cond delay="0"/>
                            </p:stCondLst>
                            <p:childTnLst>
                              <p:par>
                                <p:cTn id="148" presetID="10" presetClass="entr" presetSubtype="0" fill="hold" grpId="0" nodeType="clickEffect">
                                  <p:stCondLst>
                                    <p:cond delay="0"/>
                                  </p:stCondLst>
                                  <p:childTnLst>
                                    <p:set>
                                      <p:cBhvr>
                                        <p:cTn id="149" dur="1" fill="hold">
                                          <p:stCondLst>
                                            <p:cond delay="0"/>
                                          </p:stCondLst>
                                        </p:cTn>
                                        <p:tgtEl>
                                          <p:spTgt spid="67"/>
                                        </p:tgtEl>
                                        <p:attrNameLst>
                                          <p:attrName>style.visibility</p:attrName>
                                        </p:attrNameLst>
                                      </p:cBhvr>
                                      <p:to>
                                        <p:strVal val="visible"/>
                                      </p:to>
                                    </p:set>
                                    <p:animEffect transition="in" filter="fade">
                                      <p:cBhvr>
                                        <p:cTn id="150" dur="500"/>
                                        <p:tgtEl>
                                          <p:spTgt spid="67"/>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65"/>
                                        </p:tgtEl>
                                        <p:attrNameLst>
                                          <p:attrName>style.visibility</p:attrName>
                                        </p:attrNameLst>
                                      </p:cBhvr>
                                      <p:to>
                                        <p:strVal val="visible"/>
                                      </p:to>
                                    </p:set>
                                    <p:animEffect transition="in" filter="fade">
                                      <p:cBhvr>
                                        <p:cTn id="15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2" grpId="0" animBg="1"/>
      <p:bldP spid="33" grpId="0" animBg="1"/>
      <p:bldP spid="35" grpId="0" animBg="1"/>
      <p:bldP spid="41" grpId="0"/>
      <p:bldP spid="43" grpId="0" animBg="1"/>
      <p:bldP spid="44" grpId="0" animBg="1"/>
      <p:bldP spid="46" grpId="0" animBg="1"/>
      <p:bldP spid="48" grpId="0" animBg="1"/>
      <p:bldP spid="50" grpId="0" animBg="1"/>
      <p:bldP spid="51" grpId="0" animBg="1"/>
      <p:bldP spid="52" grpId="0" animBg="1"/>
      <p:bldP spid="56" grpId="0"/>
      <p:bldP spid="58" grpId="0" animBg="1"/>
      <p:bldP spid="60" grpId="0"/>
      <p:bldP spid="64" grpId="0"/>
      <p:bldP spid="67" grpId="0"/>
      <p:bldP spid="7" grpId="0" animBg="1"/>
      <p:bldP spid="8" grpId="0"/>
      <p:bldP spid="13" grpId="0"/>
      <p:bldP spid="6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8557677-CEBB-4517-9F3E-9D02564862FF}"/>
              </a:ext>
            </a:extLst>
          </p:cNvPr>
          <p:cNvSpPr>
            <a:spLocks noGrp="1"/>
          </p:cNvSpPr>
          <p:nvPr>
            <p:ph type="sldNum" sz="quarter" idx="12"/>
          </p:nvPr>
        </p:nvSpPr>
        <p:spPr/>
        <p:txBody>
          <a:bodyPr/>
          <a:lstStyle/>
          <a:p>
            <a:fld id="{A4F036F8-234C-469B-B5E9-CD3E427F02B9}" type="slidenum">
              <a:rPr lang="en-US" smtClean="0"/>
              <a:t>8</a:t>
            </a:fld>
            <a:endParaRPr lang="en-US"/>
          </a:p>
        </p:txBody>
      </p:sp>
      <p:pic>
        <p:nvPicPr>
          <p:cNvPr id="3" name="Picture 2">
            <a:extLst>
              <a:ext uri="{FF2B5EF4-FFF2-40B4-BE49-F238E27FC236}">
                <a16:creationId xmlns:a16="http://schemas.microsoft.com/office/drawing/2014/main" id="{030E451D-0D49-D7EF-6C9A-6D57761863CA}"/>
              </a:ext>
            </a:extLst>
          </p:cNvPr>
          <p:cNvPicPr>
            <a:picLocks noChangeAspect="1"/>
          </p:cNvPicPr>
          <p:nvPr/>
        </p:nvPicPr>
        <p:blipFill>
          <a:blip r:embed="rId3"/>
          <a:stretch>
            <a:fillRect/>
          </a:stretch>
        </p:blipFill>
        <p:spPr>
          <a:xfrm>
            <a:off x="1777219" y="4771206"/>
            <a:ext cx="846547" cy="846547"/>
          </a:xfrm>
          <a:prstGeom prst="rect">
            <a:avLst/>
          </a:prstGeom>
        </p:spPr>
      </p:pic>
      <p:sp>
        <p:nvSpPr>
          <p:cNvPr id="6" name="Rectangle: Rounded Corners 5">
            <a:extLst>
              <a:ext uri="{FF2B5EF4-FFF2-40B4-BE49-F238E27FC236}">
                <a16:creationId xmlns:a16="http://schemas.microsoft.com/office/drawing/2014/main" id="{C5D5B322-4814-21D4-446F-0D1327E110B5}"/>
              </a:ext>
            </a:extLst>
          </p:cNvPr>
          <p:cNvSpPr/>
          <p:nvPr/>
        </p:nvSpPr>
        <p:spPr>
          <a:xfrm>
            <a:off x="2969919" y="5061935"/>
            <a:ext cx="358513" cy="228336"/>
          </a:xfrm>
          <a:prstGeom prst="roundRect">
            <a:avLst/>
          </a:prstGeom>
          <a:solidFill>
            <a:schemeClr val="tx1"/>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Rectangle: Rounded Corners 14">
            <a:extLst>
              <a:ext uri="{FF2B5EF4-FFF2-40B4-BE49-F238E27FC236}">
                <a16:creationId xmlns:a16="http://schemas.microsoft.com/office/drawing/2014/main" id="{71B251A4-4EA0-35E8-42B4-2727126E4A7E}"/>
              </a:ext>
            </a:extLst>
          </p:cNvPr>
          <p:cNvSpPr/>
          <p:nvPr/>
        </p:nvSpPr>
        <p:spPr>
          <a:xfrm>
            <a:off x="6411922" y="5059991"/>
            <a:ext cx="358513" cy="224880"/>
          </a:xfrm>
          <a:prstGeom prst="roundRect">
            <a:avLst/>
          </a:prstGeom>
          <a:solidFill>
            <a:schemeClr val="tx1"/>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6" name="Straight Arrow Connector 15">
            <a:extLst>
              <a:ext uri="{FF2B5EF4-FFF2-40B4-BE49-F238E27FC236}">
                <a16:creationId xmlns:a16="http://schemas.microsoft.com/office/drawing/2014/main" id="{D7CF47C3-FCC6-268E-74A2-8E417E77918B}"/>
              </a:ext>
            </a:extLst>
          </p:cNvPr>
          <p:cNvCxnSpPr>
            <a:cxnSpLocks/>
            <a:stCxn id="15" idx="1"/>
            <a:endCxn id="6" idx="3"/>
          </p:cNvCxnSpPr>
          <p:nvPr/>
        </p:nvCxnSpPr>
        <p:spPr>
          <a:xfrm flipH="1">
            <a:off x="3328432" y="5172431"/>
            <a:ext cx="3083490" cy="3672"/>
          </a:xfrm>
          <a:prstGeom prst="straightConnector1">
            <a:avLst/>
          </a:prstGeom>
          <a:ln w="285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Rounded Corners 18">
            <a:extLst>
              <a:ext uri="{FF2B5EF4-FFF2-40B4-BE49-F238E27FC236}">
                <a16:creationId xmlns:a16="http://schemas.microsoft.com/office/drawing/2014/main" id="{04AE1273-4EA7-36EC-2CDF-40D27E5274A5}"/>
              </a:ext>
            </a:extLst>
          </p:cNvPr>
          <p:cNvSpPr/>
          <p:nvPr/>
        </p:nvSpPr>
        <p:spPr>
          <a:xfrm>
            <a:off x="7029445" y="5059991"/>
            <a:ext cx="358513" cy="224880"/>
          </a:xfrm>
          <a:prstGeom prst="roundRect">
            <a:avLst/>
          </a:prstGeom>
          <a:solidFill>
            <a:schemeClr val="tx1"/>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20" name="Straight Arrow Connector 19">
            <a:extLst>
              <a:ext uri="{FF2B5EF4-FFF2-40B4-BE49-F238E27FC236}">
                <a16:creationId xmlns:a16="http://schemas.microsoft.com/office/drawing/2014/main" id="{0FEF4C24-55A4-64BA-7C68-C03B3C056778}"/>
              </a:ext>
            </a:extLst>
          </p:cNvPr>
          <p:cNvCxnSpPr>
            <a:cxnSpLocks/>
            <a:stCxn id="19" idx="1"/>
          </p:cNvCxnSpPr>
          <p:nvPr/>
        </p:nvCxnSpPr>
        <p:spPr>
          <a:xfrm flipH="1">
            <a:off x="6770435" y="5172431"/>
            <a:ext cx="259010" cy="3672"/>
          </a:xfrm>
          <a:prstGeom prst="straightConnector1">
            <a:avLst/>
          </a:prstGeom>
          <a:ln w="285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1" name="Rectangle: Rounded Corners 30">
            <a:extLst>
              <a:ext uri="{FF2B5EF4-FFF2-40B4-BE49-F238E27FC236}">
                <a16:creationId xmlns:a16="http://schemas.microsoft.com/office/drawing/2014/main" id="{44D5D6F1-2ED3-9659-918A-C6A630DC53E2}"/>
              </a:ext>
            </a:extLst>
          </p:cNvPr>
          <p:cNvSpPr/>
          <p:nvPr/>
        </p:nvSpPr>
        <p:spPr>
          <a:xfrm>
            <a:off x="7646968" y="5059991"/>
            <a:ext cx="358513" cy="224880"/>
          </a:xfrm>
          <a:prstGeom prst="roundRect">
            <a:avLst/>
          </a:prstGeom>
          <a:solidFill>
            <a:schemeClr val="tx1"/>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32" name="Straight Arrow Connector 31">
            <a:extLst>
              <a:ext uri="{FF2B5EF4-FFF2-40B4-BE49-F238E27FC236}">
                <a16:creationId xmlns:a16="http://schemas.microsoft.com/office/drawing/2014/main" id="{D8943788-2DD0-1E7E-754B-14EE08E805BC}"/>
              </a:ext>
            </a:extLst>
          </p:cNvPr>
          <p:cNvCxnSpPr>
            <a:cxnSpLocks/>
            <a:stCxn id="31" idx="1"/>
          </p:cNvCxnSpPr>
          <p:nvPr/>
        </p:nvCxnSpPr>
        <p:spPr>
          <a:xfrm flipH="1">
            <a:off x="7387958" y="5172431"/>
            <a:ext cx="259010" cy="3672"/>
          </a:xfrm>
          <a:prstGeom prst="straightConnector1">
            <a:avLst/>
          </a:prstGeom>
          <a:ln w="285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3" name="Rectangle: Rounded Corners 32">
            <a:extLst>
              <a:ext uri="{FF2B5EF4-FFF2-40B4-BE49-F238E27FC236}">
                <a16:creationId xmlns:a16="http://schemas.microsoft.com/office/drawing/2014/main" id="{F2CAFD57-7C51-6316-A378-9793FE042B10}"/>
              </a:ext>
            </a:extLst>
          </p:cNvPr>
          <p:cNvSpPr/>
          <p:nvPr/>
        </p:nvSpPr>
        <p:spPr>
          <a:xfrm>
            <a:off x="3975798" y="5778407"/>
            <a:ext cx="358513" cy="224880"/>
          </a:xfrm>
          <a:prstGeom prst="roundRect">
            <a:avLst/>
          </a:prstGeom>
          <a:solidFill>
            <a:schemeClr val="bg1">
              <a:lumMod val="85000"/>
            </a:schemeClr>
          </a:solidFill>
          <a:ln w="28575">
            <a:solidFill>
              <a:schemeClr val="accent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4" name="Rectangle: Rounded Corners 33">
            <a:extLst>
              <a:ext uri="{FF2B5EF4-FFF2-40B4-BE49-F238E27FC236}">
                <a16:creationId xmlns:a16="http://schemas.microsoft.com/office/drawing/2014/main" id="{2838789F-CFBF-6101-DB7F-FAEDC8F01DD8}"/>
              </a:ext>
            </a:extLst>
          </p:cNvPr>
          <p:cNvSpPr/>
          <p:nvPr/>
        </p:nvSpPr>
        <p:spPr>
          <a:xfrm>
            <a:off x="4593321" y="5778407"/>
            <a:ext cx="358513" cy="224880"/>
          </a:xfrm>
          <a:prstGeom prst="roundRect">
            <a:avLst/>
          </a:prstGeom>
          <a:solidFill>
            <a:schemeClr val="bg1">
              <a:lumMod val="85000"/>
            </a:schemeClr>
          </a:solidFill>
          <a:ln w="28575">
            <a:solidFill>
              <a:schemeClr val="accent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35" name="Straight Arrow Connector 34">
            <a:extLst>
              <a:ext uri="{FF2B5EF4-FFF2-40B4-BE49-F238E27FC236}">
                <a16:creationId xmlns:a16="http://schemas.microsoft.com/office/drawing/2014/main" id="{98F946EA-ABCE-EF0C-8FAE-6BCDA70CECE1}"/>
              </a:ext>
            </a:extLst>
          </p:cNvPr>
          <p:cNvCxnSpPr>
            <a:cxnSpLocks/>
            <a:stCxn id="34" idx="1"/>
          </p:cNvCxnSpPr>
          <p:nvPr/>
        </p:nvCxnSpPr>
        <p:spPr>
          <a:xfrm flipH="1">
            <a:off x="4334311" y="5890847"/>
            <a:ext cx="259010" cy="3672"/>
          </a:xfrm>
          <a:prstGeom prst="straightConnector1">
            <a:avLst/>
          </a:prstGeom>
          <a:ln w="28575">
            <a:solidFill>
              <a:schemeClr val="accent2">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9" name="Rectangle: Rounded Corners 38">
            <a:extLst>
              <a:ext uri="{FF2B5EF4-FFF2-40B4-BE49-F238E27FC236}">
                <a16:creationId xmlns:a16="http://schemas.microsoft.com/office/drawing/2014/main" id="{573F0DC4-0F50-22AA-EFB1-2CFDBDBA850E}"/>
              </a:ext>
            </a:extLst>
          </p:cNvPr>
          <p:cNvSpPr/>
          <p:nvPr/>
        </p:nvSpPr>
        <p:spPr>
          <a:xfrm>
            <a:off x="5210844" y="5778407"/>
            <a:ext cx="358513" cy="224880"/>
          </a:xfrm>
          <a:prstGeom prst="roundRect">
            <a:avLst/>
          </a:prstGeom>
          <a:solidFill>
            <a:schemeClr val="bg1">
              <a:lumMod val="85000"/>
            </a:schemeClr>
          </a:solidFill>
          <a:ln w="28575">
            <a:solidFill>
              <a:schemeClr val="accent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40" name="Straight Arrow Connector 39">
            <a:extLst>
              <a:ext uri="{FF2B5EF4-FFF2-40B4-BE49-F238E27FC236}">
                <a16:creationId xmlns:a16="http://schemas.microsoft.com/office/drawing/2014/main" id="{34204EDE-114C-BDE1-9DF7-A16381874A9C}"/>
              </a:ext>
            </a:extLst>
          </p:cNvPr>
          <p:cNvCxnSpPr>
            <a:cxnSpLocks/>
            <a:stCxn id="39" idx="1"/>
          </p:cNvCxnSpPr>
          <p:nvPr/>
        </p:nvCxnSpPr>
        <p:spPr>
          <a:xfrm flipH="1">
            <a:off x="4951834" y="5890847"/>
            <a:ext cx="259010" cy="3672"/>
          </a:xfrm>
          <a:prstGeom prst="straightConnector1">
            <a:avLst/>
          </a:prstGeom>
          <a:ln w="28575">
            <a:solidFill>
              <a:schemeClr val="accent2">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1" name="Connector: Elbow 40">
            <a:extLst>
              <a:ext uri="{FF2B5EF4-FFF2-40B4-BE49-F238E27FC236}">
                <a16:creationId xmlns:a16="http://schemas.microsoft.com/office/drawing/2014/main" id="{75712480-3A40-8B55-14E3-34CA3A2D9DA8}"/>
              </a:ext>
            </a:extLst>
          </p:cNvPr>
          <p:cNvCxnSpPr>
            <a:cxnSpLocks/>
            <a:stCxn id="33" idx="1"/>
            <a:endCxn id="6" idx="3"/>
          </p:cNvCxnSpPr>
          <p:nvPr/>
        </p:nvCxnSpPr>
        <p:spPr>
          <a:xfrm rot="10800000">
            <a:off x="3328432" y="5176103"/>
            <a:ext cx="647366" cy="714744"/>
          </a:xfrm>
          <a:prstGeom prst="bentConnector3">
            <a:avLst>
              <a:gd name="adj1" fmla="val 50000"/>
            </a:avLst>
          </a:prstGeom>
          <a:ln w="19050">
            <a:solidFill>
              <a:schemeClr val="accent2">
                <a:lumMod val="7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A0221A15-F173-4F37-C867-2D317FB86EB1}"/>
              </a:ext>
            </a:extLst>
          </p:cNvPr>
          <p:cNvSpPr txBox="1"/>
          <p:nvPr/>
        </p:nvSpPr>
        <p:spPr>
          <a:xfrm>
            <a:off x="5670050" y="5727777"/>
            <a:ext cx="4361593" cy="338554"/>
          </a:xfrm>
          <a:prstGeom prst="rect">
            <a:avLst/>
          </a:prstGeom>
          <a:noFill/>
        </p:spPr>
        <p:txBody>
          <a:bodyPr wrap="square" rtlCol="0">
            <a:spAutoFit/>
          </a:bodyPr>
          <a:lstStyle/>
          <a:p>
            <a:r>
              <a:rPr lang="en-US" sz="1600" dirty="0"/>
              <a:t>1. Prepare a private fork with hidden block data</a:t>
            </a:r>
            <a:endParaRPr lang="en-AU" sz="1600" dirty="0"/>
          </a:p>
        </p:txBody>
      </p:sp>
      <p:sp>
        <p:nvSpPr>
          <p:cNvPr id="43" name="TextBox 42">
            <a:extLst>
              <a:ext uri="{FF2B5EF4-FFF2-40B4-BE49-F238E27FC236}">
                <a16:creationId xmlns:a16="http://schemas.microsoft.com/office/drawing/2014/main" id="{738E780B-7176-B3F9-E297-8EBC24B728E5}"/>
              </a:ext>
            </a:extLst>
          </p:cNvPr>
          <p:cNvSpPr txBox="1"/>
          <p:nvPr/>
        </p:nvSpPr>
        <p:spPr>
          <a:xfrm>
            <a:off x="8005480" y="5015042"/>
            <a:ext cx="2686773" cy="338554"/>
          </a:xfrm>
          <a:prstGeom prst="rect">
            <a:avLst/>
          </a:prstGeom>
          <a:noFill/>
        </p:spPr>
        <p:txBody>
          <a:bodyPr wrap="square" rtlCol="0">
            <a:spAutoFit/>
          </a:bodyPr>
          <a:lstStyle/>
          <a:p>
            <a:r>
              <a:rPr lang="en-US" sz="1600" dirty="0"/>
              <a:t>2. Grow the canonical chain</a:t>
            </a:r>
            <a:endParaRPr lang="en-AU" sz="1600" dirty="0"/>
          </a:p>
        </p:txBody>
      </p:sp>
      <p:pic>
        <p:nvPicPr>
          <p:cNvPr id="44" name="Google Shape;226;p9" descr="Bitcoin icon sign design Free PNG images | icon0.com Free images &amp;amp; Download  vector , photos , icons , illustrations for personal , commercial and  noncommercial use">
            <a:extLst>
              <a:ext uri="{FF2B5EF4-FFF2-40B4-BE49-F238E27FC236}">
                <a16:creationId xmlns:a16="http://schemas.microsoft.com/office/drawing/2014/main" id="{2E642868-C460-F878-F137-61E1F9CEA776}"/>
              </a:ext>
            </a:extLst>
          </p:cNvPr>
          <p:cNvPicPr preferRelativeResize="0"/>
          <p:nvPr/>
        </p:nvPicPr>
        <p:blipFill rotWithShape="1">
          <a:blip r:embed="rId4">
            <a:alphaModFix/>
          </a:blip>
          <a:srcRect/>
          <a:stretch/>
        </p:blipFill>
        <p:spPr>
          <a:xfrm>
            <a:off x="1893695" y="3297597"/>
            <a:ext cx="567108" cy="548163"/>
          </a:xfrm>
          <a:prstGeom prst="rect">
            <a:avLst/>
          </a:prstGeom>
          <a:noFill/>
          <a:ln>
            <a:noFill/>
          </a:ln>
        </p:spPr>
      </p:pic>
      <p:sp>
        <p:nvSpPr>
          <p:cNvPr id="45" name="Rectangle: Rounded Corners 5">
            <a:extLst>
              <a:ext uri="{FF2B5EF4-FFF2-40B4-BE49-F238E27FC236}">
                <a16:creationId xmlns:a16="http://schemas.microsoft.com/office/drawing/2014/main" id="{A49D539B-6C95-82F5-152B-665DC8FDABA1}"/>
              </a:ext>
            </a:extLst>
          </p:cNvPr>
          <p:cNvSpPr/>
          <p:nvPr/>
        </p:nvSpPr>
        <p:spPr>
          <a:xfrm>
            <a:off x="2908204" y="3491862"/>
            <a:ext cx="427741" cy="184665"/>
          </a:xfrm>
          <a:prstGeom prst="roundRect">
            <a:avLst/>
          </a:prstGeom>
          <a:solidFill>
            <a:schemeClr val="accent4">
              <a:lumMod val="60000"/>
              <a:lumOff val="40000"/>
            </a:schemeClr>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sp>
        <p:nvSpPr>
          <p:cNvPr id="46" name="Rectangle: Rounded Corners 8">
            <a:extLst>
              <a:ext uri="{FF2B5EF4-FFF2-40B4-BE49-F238E27FC236}">
                <a16:creationId xmlns:a16="http://schemas.microsoft.com/office/drawing/2014/main" id="{88D94534-FDED-96FA-84A7-7B3F93950BDD}"/>
              </a:ext>
            </a:extLst>
          </p:cNvPr>
          <p:cNvSpPr/>
          <p:nvPr/>
        </p:nvSpPr>
        <p:spPr>
          <a:xfrm>
            <a:off x="3739078" y="3481186"/>
            <a:ext cx="358513" cy="191575"/>
          </a:xfrm>
          <a:prstGeom prst="roundRect">
            <a:avLst/>
          </a:prstGeom>
          <a:solidFill>
            <a:schemeClr val="accent4">
              <a:lumMod val="60000"/>
              <a:lumOff val="40000"/>
            </a:schemeClr>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cxnSp>
        <p:nvCxnSpPr>
          <p:cNvPr id="47" name="Straight Arrow Connector 46">
            <a:extLst>
              <a:ext uri="{FF2B5EF4-FFF2-40B4-BE49-F238E27FC236}">
                <a16:creationId xmlns:a16="http://schemas.microsoft.com/office/drawing/2014/main" id="{D978BE47-1EE7-FC83-A9F2-C09FA5BE5F20}"/>
              </a:ext>
            </a:extLst>
          </p:cNvPr>
          <p:cNvCxnSpPr>
            <a:cxnSpLocks/>
          </p:cNvCxnSpPr>
          <p:nvPr/>
        </p:nvCxnSpPr>
        <p:spPr>
          <a:xfrm flipH="1">
            <a:off x="3335945" y="3576974"/>
            <a:ext cx="403133" cy="7221"/>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8" name="Rectangle: Rounded Corners 47">
            <a:extLst>
              <a:ext uri="{FF2B5EF4-FFF2-40B4-BE49-F238E27FC236}">
                <a16:creationId xmlns:a16="http://schemas.microsoft.com/office/drawing/2014/main" id="{8023FD98-96FB-2384-7FDB-E47F99A83E2F}"/>
              </a:ext>
            </a:extLst>
          </p:cNvPr>
          <p:cNvSpPr/>
          <p:nvPr/>
        </p:nvSpPr>
        <p:spPr>
          <a:xfrm>
            <a:off x="4586448" y="3481186"/>
            <a:ext cx="358513" cy="191575"/>
          </a:xfrm>
          <a:prstGeom prst="roundRect">
            <a:avLst/>
          </a:prstGeom>
          <a:solidFill>
            <a:schemeClr val="accent4">
              <a:lumMod val="60000"/>
              <a:lumOff val="40000"/>
            </a:schemeClr>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cxnSp>
        <p:nvCxnSpPr>
          <p:cNvPr id="49" name="Straight Arrow Connector 48">
            <a:extLst>
              <a:ext uri="{FF2B5EF4-FFF2-40B4-BE49-F238E27FC236}">
                <a16:creationId xmlns:a16="http://schemas.microsoft.com/office/drawing/2014/main" id="{702C9C00-9271-C343-309D-D8C44EDED75F}"/>
              </a:ext>
            </a:extLst>
          </p:cNvPr>
          <p:cNvCxnSpPr>
            <a:cxnSpLocks/>
          </p:cNvCxnSpPr>
          <p:nvPr/>
        </p:nvCxnSpPr>
        <p:spPr>
          <a:xfrm flipH="1">
            <a:off x="4097591" y="3576974"/>
            <a:ext cx="488857" cy="0"/>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0" name="Rectangle: Rounded Corners 11">
            <a:extLst>
              <a:ext uri="{FF2B5EF4-FFF2-40B4-BE49-F238E27FC236}">
                <a16:creationId xmlns:a16="http://schemas.microsoft.com/office/drawing/2014/main" id="{98842712-805D-E72F-1B17-44B3EEDB403D}"/>
              </a:ext>
            </a:extLst>
          </p:cNvPr>
          <p:cNvSpPr/>
          <p:nvPr/>
        </p:nvSpPr>
        <p:spPr>
          <a:xfrm>
            <a:off x="5433248" y="3483232"/>
            <a:ext cx="358513" cy="191575"/>
          </a:xfrm>
          <a:prstGeom prst="roundRect">
            <a:avLst/>
          </a:prstGeom>
          <a:solidFill>
            <a:schemeClr val="accent4">
              <a:lumMod val="60000"/>
              <a:lumOff val="40000"/>
            </a:schemeClr>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cxnSp>
        <p:nvCxnSpPr>
          <p:cNvPr id="51" name="Straight Arrow Connector 50">
            <a:extLst>
              <a:ext uri="{FF2B5EF4-FFF2-40B4-BE49-F238E27FC236}">
                <a16:creationId xmlns:a16="http://schemas.microsoft.com/office/drawing/2014/main" id="{4FDD54DB-F32A-3198-0E2D-0A713AE495DA}"/>
              </a:ext>
            </a:extLst>
          </p:cNvPr>
          <p:cNvCxnSpPr>
            <a:cxnSpLocks/>
          </p:cNvCxnSpPr>
          <p:nvPr/>
        </p:nvCxnSpPr>
        <p:spPr>
          <a:xfrm flipH="1" flipV="1">
            <a:off x="4944961" y="3576974"/>
            <a:ext cx="488287" cy="2046"/>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2D80C156-1AA5-9F26-52C8-3F1FD660DF5B}"/>
              </a:ext>
            </a:extLst>
          </p:cNvPr>
          <p:cNvSpPr/>
          <p:nvPr/>
        </p:nvSpPr>
        <p:spPr>
          <a:xfrm flipH="1">
            <a:off x="4742156" y="3361723"/>
            <a:ext cx="45719" cy="459502"/>
          </a:xfrm>
          <a:prstGeom prst="rect">
            <a:avLst/>
          </a:prstGeom>
          <a:solidFill>
            <a:schemeClr val="tx1"/>
          </a:solid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Rounded Corners 24">
            <a:extLst>
              <a:ext uri="{FF2B5EF4-FFF2-40B4-BE49-F238E27FC236}">
                <a16:creationId xmlns:a16="http://schemas.microsoft.com/office/drawing/2014/main" id="{0F3F6F45-ECAD-1277-B23E-E7F2FDFDF2DE}"/>
              </a:ext>
            </a:extLst>
          </p:cNvPr>
          <p:cNvSpPr/>
          <p:nvPr/>
        </p:nvSpPr>
        <p:spPr>
          <a:xfrm>
            <a:off x="6882939" y="3466745"/>
            <a:ext cx="358513" cy="191575"/>
          </a:xfrm>
          <a:prstGeom prst="roundRect">
            <a:avLst/>
          </a:prstGeom>
          <a:solidFill>
            <a:schemeClr val="accent4">
              <a:lumMod val="60000"/>
              <a:lumOff val="40000"/>
            </a:schemeClr>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sp>
        <p:nvSpPr>
          <p:cNvPr id="54" name="Rectangle: Rounded Corners 91">
            <a:extLst>
              <a:ext uri="{FF2B5EF4-FFF2-40B4-BE49-F238E27FC236}">
                <a16:creationId xmlns:a16="http://schemas.microsoft.com/office/drawing/2014/main" id="{7D750128-BF27-290A-0343-973CB1357E71}"/>
              </a:ext>
            </a:extLst>
          </p:cNvPr>
          <p:cNvSpPr/>
          <p:nvPr/>
        </p:nvSpPr>
        <p:spPr>
          <a:xfrm>
            <a:off x="7684342" y="3471541"/>
            <a:ext cx="358513" cy="191575"/>
          </a:xfrm>
          <a:prstGeom prst="roundRect">
            <a:avLst/>
          </a:prstGeom>
          <a:solidFill>
            <a:schemeClr val="accent4">
              <a:lumMod val="60000"/>
              <a:lumOff val="40000"/>
            </a:schemeClr>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cxnSp>
        <p:nvCxnSpPr>
          <p:cNvPr id="55" name="Straight Arrow Connector 54">
            <a:extLst>
              <a:ext uri="{FF2B5EF4-FFF2-40B4-BE49-F238E27FC236}">
                <a16:creationId xmlns:a16="http://schemas.microsoft.com/office/drawing/2014/main" id="{A28E58C3-700E-DEF1-C705-3E6CDE510F7D}"/>
              </a:ext>
            </a:extLst>
          </p:cNvPr>
          <p:cNvCxnSpPr>
            <a:cxnSpLocks/>
          </p:cNvCxnSpPr>
          <p:nvPr/>
        </p:nvCxnSpPr>
        <p:spPr>
          <a:xfrm flipH="1" flipV="1">
            <a:off x="7241452" y="3562533"/>
            <a:ext cx="442890" cy="4796"/>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4541BB8E-883C-7334-8459-F16015FEE447}"/>
              </a:ext>
            </a:extLst>
          </p:cNvPr>
          <p:cNvCxnSpPr>
            <a:cxnSpLocks/>
          </p:cNvCxnSpPr>
          <p:nvPr/>
        </p:nvCxnSpPr>
        <p:spPr>
          <a:xfrm flipH="1" flipV="1">
            <a:off x="6383654" y="3557169"/>
            <a:ext cx="499285" cy="531"/>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F5B93046-3535-3E1A-B0D9-1D878F5EEA74}"/>
              </a:ext>
            </a:extLst>
          </p:cNvPr>
          <p:cNvCxnSpPr>
            <a:cxnSpLocks/>
          </p:cNvCxnSpPr>
          <p:nvPr/>
        </p:nvCxnSpPr>
        <p:spPr>
          <a:xfrm flipH="1">
            <a:off x="8021835" y="3568201"/>
            <a:ext cx="442890" cy="5364"/>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B80BE5D5-DC01-CBC4-FAAB-B405C14E602C}"/>
              </a:ext>
            </a:extLst>
          </p:cNvPr>
          <p:cNvSpPr txBox="1"/>
          <p:nvPr/>
        </p:nvSpPr>
        <p:spPr>
          <a:xfrm>
            <a:off x="5891776" y="3307195"/>
            <a:ext cx="343364" cy="369332"/>
          </a:xfrm>
          <a:prstGeom prst="rect">
            <a:avLst/>
          </a:prstGeom>
          <a:noFill/>
        </p:spPr>
        <p:txBody>
          <a:bodyPr wrap="square" rtlCol="0">
            <a:spAutoFit/>
          </a:bodyPr>
          <a:lstStyle/>
          <a:p>
            <a:r>
              <a:rPr lang="en-AU" dirty="0"/>
              <a:t>…</a:t>
            </a:r>
          </a:p>
        </p:txBody>
      </p:sp>
      <p:cxnSp>
        <p:nvCxnSpPr>
          <p:cNvPr id="59" name="Connector: Elbow 58">
            <a:extLst>
              <a:ext uri="{FF2B5EF4-FFF2-40B4-BE49-F238E27FC236}">
                <a16:creationId xmlns:a16="http://schemas.microsoft.com/office/drawing/2014/main" id="{DEB78C67-7764-D694-C1E0-319C963346AF}"/>
              </a:ext>
            </a:extLst>
          </p:cNvPr>
          <p:cNvCxnSpPr>
            <a:cxnSpLocks/>
            <a:endCxn id="52" idx="2"/>
          </p:cNvCxnSpPr>
          <p:nvPr/>
        </p:nvCxnSpPr>
        <p:spPr>
          <a:xfrm rot="5400000" flipH="1" flipV="1">
            <a:off x="3481444" y="4494836"/>
            <a:ext cx="1957182" cy="609960"/>
          </a:xfrm>
          <a:prstGeom prst="bentConnector3">
            <a:avLst/>
          </a:prstGeom>
          <a:ln w="12700">
            <a:solidFill>
              <a:schemeClr val="accent2">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A63ED5F1-D898-18F4-041A-879F4CC37410}"/>
              </a:ext>
            </a:extLst>
          </p:cNvPr>
          <p:cNvSpPr/>
          <p:nvPr/>
        </p:nvSpPr>
        <p:spPr>
          <a:xfrm flipH="1">
            <a:off x="7851917" y="3353508"/>
            <a:ext cx="45719" cy="459502"/>
          </a:xfrm>
          <a:prstGeom prst="rect">
            <a:avLst/>
          </a:prstGeom>
          <a:solidFill>
            <a:schemeClr val="tx1"/>
          </a:solid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Connector: Elbow 60">
            <a:extLst>
              <a:ext uri="{FF2B5EF4-FFF2-40B4-BE49-F238E27FC236}">
                <a16:creationId xmlns:a16="http://schemas.microsoft.com/office/drawing/2014/main" id="{A26AD1E0-DFF0-DE82-78BA-6DDB6289B46B}"/>
              </a:ext>
            </a:extLst>
          </p:cNvPr>
          <p:cNvCxnSpPr>
            <a:cxnSpLocks/>
            <a:endCxn id="60" idx="2"/>
          </p:cNvCxnSpPr>
          <p:nvPr/>
        </p:nvCxnSpPr>
        <p:spPr>
          <a:xfrm rot="5400000" flipH="1" flipV="1">
            <a:off x="6609487" y="3794703"/>
            <a:ext cx="1246981" cy="1283597"/>
          </a:xfrm>
          <a:prstGeom prst="bentConnector3">
            <a:avLst/>
          </a:prstGeom>
          <a:ln w="12700">
            <a:solidFill>
              <a:schemeClr val="accent2">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DD0D6B16-77D3-330F-8E24-EEADFAE08C94}"/>
              </a:ext>
            </a:extLst>
          </p:cNvPr>
          <p:cNvSpPr txBox="1"/>
          <p:nvPr/>
        </p:nvSpPr>
        <p:spPr>
          <a:xfrm>
            <a:off x="2330262" y="1981725"/>
            <a:ext cx="4440173" cy="923330"/>
          </a:xfrm>
          <a:prstGeom prst="rect">
            <a:avLst/>
          </a:prstGeom>
          <a:noFill/>
        </p:spPr>
        <p:txBody>
          <a:bodyPr wrap="square" rtlCol="0">
            <a:spAutoFit/>
          </a:bodyPr>
          <a:lstStyle/>
          <a:p>
            <a:r>
              <a:rPr lang="en-US" dirty="0"/>
              <a:t>Upon observing a timestamp that:</a:t>
            </a:r>
          </a:p>
          <a:p>
            <a:pPr marL="285750" indent="-285750">
              <a:buFont typeface="Wingdings" panose="05000000000000000000" pitchFamily="2" charset="2"/>
              <a:buChar char="ü"/>
            </a:pPr>
            <a:r>
              <a:rPr lang="en-US" dirty="0">
                <a:solidFill>
                  <a:srgbClr val="00B050"/>
                </a:solidFill>
              </a:rPr>
              <a:t>has valid signatures (quorum certificate)</a:t>
            </a:r>
          </a:p>
          <a:p>
            <a:pPr marL="285750" indent="-285750">
              <a:buFont typeface="Calibri" panose="020F0502020204030204" pitchFamily="34" charset="0"/>
              <a:buChar char="×"/>
            </a:pPr>
            <a:r>
              <a:rPr lang="en-US" dirty="0">
                <a:solidFill>
                  <a:srgbClr val="FF0000"/>
                </a:solidFill>
              </a:rPr>
              <a:t>does not have the data </a:t>
            </a:r>
            <a:endParaRPr lang="en-AU" dirty="0">
              <a:solidFill>
                <a:srgbClr val="FF0000"/>
              </a:solidFill>
            </a:endParaRPr>
          </a:p>
        </p:txBody>
      </p:sp>
      <p:sp>
        <p:nvSpPr>
          <p:cNvPr id="71" name="TextBox 70">
            <a:extLst>
              <a:ext uri="{FF2B5EF4-FFF2-40B4-BE49-F238E27FC236}">
                <a16:creationId xmlns:a16="http://schemas.microsoft.com/office/drawing/2014/main" id="{20C8C5F4-7E46-7A28-5EEA-8B8054E33D8D}"/>
              </a:ext>
            </a:extLst>
          </p:cNvPr>
          <p:cNvSpPr txBox="1"/>
          <p:nvPr/>
        </p:nvSpPr>
        <p:spPr>
          <a:xfrm flipH="1">
            <a:off x="6861582" y="1944481"/>
            <a:ext cx="3702019" cy="646331"/>
          </a:xfrm>
          <a:prstGeom prst="rect">
            <a:avLst/>
          </a:prstGeom>
          <a:noFill/>
        </p:spPr>
        <p:txBody>
          <a:bodyPr wrap="square" rtlCol="0">
            <a:spAutoFit/>
          </a:bodyPr>
          <a:lstStyle/>
          <a:p>
            <a:pPr marL="285750" indent="-285750">
              <a:buFont typeface="Wingdings" panose="05000000000000000000" pitchFamily="2" charset="2"/>
              <a:buChar char="Ø"/>
            </a:pPr>
            <a:r>
              <a:rPr lang="en-US" dirty="0">
                <a:solidFill>
                  <a:srgbClr val="00B0F0"/>
                </a:solidFill>
              </a:rPr>
              <a:t>take emergency brake</a:t>
            </a:r>
          </a:p>
          <a:p>
            <a:pPr marL="285750" indent="-285750">
              <a:buFont typeface="Wingdings" panose="05000000000000000000" pitchFamily="2" charset="2"/>
              <a:buChar char="Ø"/>
            </a:pPr>
            <a:r>
              <a:rPr lang="en-US" dirty="0">
                <a:solidFill>
                  <a:srgbClr val="00B0F0"/>
                </a:solidFill>
              </a:rPr>
              <a:t>no longer follow this </a:t>
            </a:r>
            <a:r>
              <a:rPr lang="en-US" dirty="0" err="1">
                <a:solidFill>
                  <a:srgbClr val="00B0F0"/>
                </a:solidFill>
              </a:rPr>
              <a:t>PoS</a:t>
            </a:r>
            <a:r>
              <a:rPr lang="en-US" dirty="0">
                <a:solidFill>
                  <a:srgbClr val="00B0F0"/>
                </a:solidFill>
              </a:rPr>
              <a:t> chain</a:t>
            </a:r>
          </a:p>
        </p:txBody>
      </p:sp>
      <p:sp>
        <p:nvSpPr>
          <p:cNvPr id="72" name="Rectangle: Rounded Corners 71">
            <a:extLst>
              <a:ext uri="{FF2B5EF4-FFF2-40B4-BE49-F238E27FC236}">
                <a16:creationId xmlns:a16="http://schemas.microsoft.com/office/drawing/2014/main" id="{54878342-5F70-6778-F599-73B9A529B6B1}"/>
              </a:ext>
            </a:extLst>
          </p:cNvPr>
          <p:cNvSpPr/>
          <p:nvPr/>
        </p:nvSpPr>
        <p:spPr>
          <a:xfrm>
            <a:off x="3975796" y="5783871"/>
            <a:ext cx="358513" cy="224880"/>
          </a:xfrm>
          <a:prstGeom prst="roundRect">
            <a:avLst/>
          </a:prstGeom>
          <a:solidFill>
            <a:schemeClr val="tx1"/>
          </a:solidFill>
          <a:ln w="28575">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3" name="Rectangle: Rounded Corners 72">
            <a:extLst>
              <a:ext uri="{FF2B5EF4-FFF2-40B4-BE49-F238E27FC236}">
                <a16:creationId xmlns:a16="http://schemas.microsoft.com/office/drawing/2014/main" id="{7E747C62-B4B8-C5ED-CB80-35D21AAB59AB}"/>
              </a:ext>
            </a:extLst>
          </p:cNvPr>
          <p:cNvSpPr/>
          <p:nvPr/>
        </p:nvSpPr>
        <p:spPr>
          <a:xfrm>
            <a:off x="4593319" y="5783871"/>
            <a:ext cx="358513" cy="224880"/>
          </a:xfrm>
          <a:prstGeom prst="roundRect">
            <a:avLst/>
          </a:prstGeom>
          <a:solidFill>
            <a:schemeClr val="tx1"/>
          </a:solidFill>
          <a:ln w="28575">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74" name="Straight Arrow Connector 73">
            <a:extLst>
              <a:ext uri="{FF2B5EF4-FFF2-40B4-BE49-F238E27FC236}">
                <a16:creationId xmlns:a16="http://schemas.microsoft.com/office/drawing/2014/main" id="{E7CA90DB-9993-14B0-A456-0F87E9119DDE}"/>
              </a:ext>
            </a:extLst>
          </p:cNvPr>
          <p:cNvCxnSpPr>
            <a:cxnSpLocks/>
            <a:stCxn id="73" idx="1"/>
          </p:cNvCxnSpPr>
          <p:nvPr/>
        </p:nvCxnSpPr>
        <p:spPr>
          <a:xfrm flipH="1">
            <a:off x="4334309" y="5896311"/>
            <a:ext cx="259010" cy="3672"/>
          </a:xfrm>
          <a:prstGeom prst="straightConnector1">
            <a:avLst/>
          </a:prstGeom>
          <a:ln w="28575">
            <a:solidFill>
              <a:schemeClr val="accent2">
                <a:lumMod val="7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76" name="Rectangle: Rounded Corners 75">
            <a:extLst>
              <a:ext uri="{FF2B5EF4-FFF2-40B4-BE49-F238E27FC236}">
                <a16:creationId xmlns:a16="http://schemas.microsoft.com/office/drawing/2014/main" id="{8E02B07C-E62D-4E59-7855-E458CF3CDE23}"/>
              </a:ext>
            </a:extLst>
          </p:cNvPr>
          <p:cNvSpPr/>
          <p:nvPr/>
        </p:nvSpPr>
        <p:spPr>
          <a:xfrm>
            <a:off x="5210842" y="5783871"/>
            <a:ext cx="358513" cy="224880"/>
          </a:xfrm>
          <a:prstGeom prst="roundRect">
            <a:avLst/>
          </a:prstGeom>
          <a:solidFill>
            <a:schemeClr val="tx1"/>
          </a:solidFill>
          <a:ln w="28575">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80" name="Straight Arrow Connector 79">
            <a:extLst>
              <a:ext uri="{FF2B5EF4-FFF2-40B4-BE49-F238E27FC236}">
                <a16:creationId xmlns:a16="http://schemas.microsoft.com/office/drawing/2014/main" id="{338B7286-DADE-C673-A9BF-D0E433DAEBC2}"/>
              </a:ext>
            </a:extLst>
          </p:cNvPr>
          <p:cNvCxnSpPr>
            <a:cxnSpLocks/>
            <a:stCxn id="76" idx="1"/>
          </p:cNvCxnSpPr>
          <p:nvPr/>
        </p:nvCxnSpPr>
        <p:spPr>
          <a:xfrm flipH="1">
            <a:off x="4951832" y="5896311"/>
            <a:ext cx="259010" cy="3672"/>
          </a:xfrm>
          <a:prstGeom prst="straightConnector1">
            <a:avLst/>
          </a:prstGeom>
          <a:ln w="28575">
            <a:solidFill>
              <a:schemeClr val="accent2">
                <a:lumMod val="7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81" name="Connector: Elbow 80">
            <a:extLst>
              <a:ext uri="{FF2B5EF4-FFF2-40B4-BE49-F238E27FC236}">
                <a16:creationId xmlns:a16="http://schemas.microsoft.com/office/drawing/2014/main" id="{7AEF8432-E32F-718B-A3DE-8F4CC582E04E}"/>
              </a:ext>
            </a:extLst>
          </p:cNvPr>
          <p:cNvCxnSpPr>
            <a:cxnSpLocks/>
            <a:stCxn id="72" idx="1"/>
          </p:cNvCxnSpPr>
          <p:nvPr/>
        </p:nvCxnSpPr>
        <p:spPr>
          <a:xfrm rot="10800000">
            <a:off x="3328430" y="5181567"/>
            <a:ext cx="647366" cy="714744"/>
          </a:xfrm>
          <a:prstGeom prst="bentConnector3">
            <a:avLst>
              <a:gd name="adj1" fmla="val 50000"/>
            </a:avLst>
          </a:prstGeom>
          <a:ln w="19050">
            <a:solidFill>
              <a:schemeClr val="accent2">
                <a:lumMod val="7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FCC766F3-15F9-4ED3-68A6-4E721025A5FB}"/>
              </a:ext>
            </a:extLst>
          </p:cNvPr>
          <p:cNvSpPr txBox="1"/>
          <p:nvPr/>
        </p:nvSpPr>
        <p:spPr>
          <a:xfrm>
            <a:off x="3412543" y="6242896"/>
            <a:ext cx="5309030" cy="369332"/>
          </a:xfrm>
          <a:prstGeom prst="rect">
            <a:avLst/>
          </a:prstGeom>
          <a:noFill/>
        </p:spPr>
        <p:txBody>
          <a:bodyPr wrap="square" rtlCol="0">
            <a:spAutoFit/>
          </a:bodyPr>
          <a:lstStyle/>
          <a:p>
            <a:r>
              <a:rPr lang="en-US" dirty="0">
                <a:solidFill>
                  <a:srgbClr val="00B0F0"/>
                </a:solidFill>
              </a:rPr>
              <a:t>3. Reveal the private fork after the canonical chain</a:t>
            </a:r>
            <a:endParaRPr lang="en-AU" dirty="0">
              <a:solidFill>
                <a:srgbClr val="00B0F0"/>
              </a:solidFill>
            </a:endParaRPr>
          </a:p>
        </p:txBody>
      </p:sp>
      <p:sp>
        <p:nvSpPr>
          <p:cNvPr id="8" name="Title 1">
            <a:extLst>
              <a:ext uri="{FF2B5EF4-FFF2-40B4-BE49-F238E27FC236}">
                <a16:creationId xmlns:a16="http://schemas.microsoft.com/office/drawing/2014/main" id="{9EBB5F13-D7DB-57E4-848D-17AC097ED796}"/>
              </a:ext>
            </a:extLst>
          </p:cNvPr>
          <p:cNvSpPr>
            <a:spLocks noGrp="1"/>
          </p:cNvSpPr>
          <p:nvPr>
            <p:ph type="title"/>
          </p:nvPr>
        </p:nvSpPr>
        <p:spPr>
          <a:xfrm>
            <a:off x="838199" y="80714"/>
            <a:ext cx="11424089" cy="1325563"/>
          </a:xfrm>
        </p:spPr>
        <p:txBody>
          <a:bodyPr>
            <a:noAutofit/>
          </a:bodyPr>
          <a:lstStyle/>
          <a:p>
            <a:r>
              <a:rPr lang="en-US" sz="4800" b="1" dirty="0">
                <a:latin typeface="Calibri Light (Headings)"/>
              </a:rPr>
              <a:t>Data Availability Attack</a:t>
            </a:r>
          </a:p>
        </p:txBody>
      </p:sp>
    </p:spTree>
    <p:extLst>
      <p:ext uri="{BB962C8B-B14F-4D97-AF65-F5344CB8AC3E}">
        <p14:creationId xmlns:p14="http://schemas.microsoft.com/office/powerpoint/2010/main" val="2216863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randombar(horizontal)">
                                      <p:cBhvr>
                                        <p:cTn id="7" dur="500"/>
                                        <p:tgtEl>
                                          <p:spTgt spid="4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randombar(horizontal)">
                                      <p:cBhvr>
                                        <p:cTn id="10" dur="500"/>
                                        <p:tgtEl>
                                          <p:spTgt spid="4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randombar(horizontal)">
                                      <p:cBhvr>
                                        <p:cTn id="13" dur="500"/>
                                        <p:tgtEl>
                                          <p:spTgt spid="46"/>
                                        </p:tgtEl>
                                      </p:cBhvr>
                                    </p:animEffect>
                                  </p:childTnLst>
                                </p:cTn>
                              </p:par>
                              <p:par>
                                <p:cTn id="14" presetID="14" presetClass="entr" presetSubtype="10" fill="hold" nodeType="with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randombar(horizontal)">
                                      <p:cBhvr>
                                        <p:cTn id="16" dur="500"/>
                                        <p:tgtEl>
                                          <p:spTgt spid="47"/>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randombar(horizontal)">
                                      <p:cBhvr>
                                        <p:cTn id="19" dur="500"/>
                                        <p:tgtEl>
                                          <p:spTgt spid="52"/>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randombar(horizontal)">
                                      <p:cBhvr>
                                        <p:cTn id="22" dur="500"/>
                                        <p:tgtEl>
                                          <p:spTgt spid="48"/>
                                        </p:tgtEl>
                                      </p:cBhvr>
                                    </p:animEffect>
                                  </p:childTnLst>
                                </p:cTn>
                              </p:par>
                              <p:par>
                                <p:cTn id="23" presetID="14" presetClass="entr" presetSubtype="10" fill="hold" nodeType="with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randombar(horizontal)">
                                      <p:cBhvr>
                                        <p:cTn id="25" dur="500"/>
                                        <p:tgtEl>
                                          <p:spTgt spid="49"/>
                                        </p:tgtEl>
                                      </p:cBhvr>
                                    </p:animEffect>
                                  </p:childTnLst>
                                </p:cTn>
                              </p:par>
                              <p:par>
                                <p:cTn id="26" presetID="14" presetClass="entr" presetSubtype="10" fill="hold" nodeType="with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randombar(horizontal)">
                                      <p:cBhvr>
                                        <p:cTn id="28" dur="500"/>
                                        <p:tgtEl>
                                          <p:spTgt spid="5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500"/>
                                        <p:tgtEl>
                                          <p:spTgt spid="4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par>
                                <p:cTn id="40" presetID="10" presetClass="entr" presetSubtype="0"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childTnLst>
                                </p:cTn>
                              </p:par>
                              <p:par>
                                <p:cTn id="46" presetID="10" presetClass="entr" presetSubtype="0" fill="hold" nodeType="with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500"/>
                                        <p:tgtEl>
                                          <p:spTgt spid="3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fade">
                                      <p:cBhvr>
                                        <p:cTn id="51" dur="500"/>
                                        <p:tgtEl>
                                          <p:spTgt spid="43"/>
                                        </p:tgtEl>
                                      </p:cBhvr>
                                    </p:animEffect>
                                  </p:childTnLst>
                                </p:cTn>
                              </p:par>
                              <p:par>
                                <p:cTn id="52" presetID="10" presetClass="entr" presetSubtype="0" fill="hold"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500"/>
                                        <p:tgtEl>
                                          <p:spTgt spid="16"/>
                                        </p:tgtEl>
                                      </p:cBhvr>
                                    </p:animEffect>
                                  </p:childTnLst>
                                </p:cTn>
                              </p:par>
                            </p:childTnLst>
                          </p:cTn>
                        </p:par>
                      </p:childTnLst>
                    </p:cTn>
                  </p:par>
                  <p:par>
                    <p:cTn id="55" fill="hold">
                      <p:stCondLst>
                        <p:cond delay="indefinite"/>
                      </p:stCondLst>
                      <p:childTnLst>
                        <p:par>
                          <p:cTn id="56" fill="hold">
                            <p:stCondLst>
                              <p:cond delay="0"/>
                            </p:stCondLst>
                            <p:childTnLst>
                              <p:par>
                                <p:cTn id="57" presetID="14" presetClass="entr" presetSubtype="10" fill="hold" grpId="0" nodeType="click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randombar(horizontal)">
                                      <p:cBhvr>
                                        <p:cTn id="59" dur="500"/>
                                        <p:tgtEl>
                                          <p:spTgt spid="50"/>
                                        </p:tgtEl>
                                      </p:cBhvr>
                                    </p:animEffect>
                                  </p:childTnLst>
                                </p:cTn>
                              </p:par>
                              <p:par>
                                <p:cTn id="60" presetID="14" presetClass="entr" presetSubtype="10" fill="hold" nodeType="with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randombar(horizontal)">
                                      <p:cBhvr>
                                        <p:cTn id="62" dur="500"/>
                                        <p:tgtEl>
                                          <p:spTgt spid="51"/>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53"/>
                                        </p:tgtEl>
                                        <p:attrNameLst>
                                          <p:attrName>style.visibility</p:attrName>
                                        </p:attrNameLst>
                                      </p:cBhvr>
                                      <p:to>
                                        <p:strVal val="visible"/>
                                      </p:to>
                                    </p:set>
                                    <p:animEffect transition="in" filter="randombar(horizontal)">
                                      <p:cBhvr>
                                        <p:cTn id="65" dur="500"/>
                                        <p:tgtEl>
                                          <p:spTgt spid="53"/>
                                        </p:tgtEl>
                                      </p:cBhvr>
                                    </p:animEffect>
                                  </p:childTnLst>
                                </p:cTn>
                              </p:par>
                              <p:par>
                                <p:cTn id="66" presetID="14" presetClass="entr" presetSubtype="10" fill="hold" grpId="0" nodeType="with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randombar(horizontal)">
                                      <p:cBhvr>
                                        <p:cTn id="68" dur="500"/>
                                        <p:tgtEl>
                                          <p:spTgt spid="54"/>
                                        </p:tgtEl>
                                      </p:cBhvr>
                                    </p:animEffect>
                                  </p:childTnLst>
                                </p:cTn>
                              </p:par>
                              <p:par>
                                <p:cTn id="69" presetID="14" presetClass="entr" presetSubtype="10" fill="hold" nodeType="with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randombar(horizontal)">
                                      <p:cBhvr>
                                        <p:cTn id="71" dur="500"/>
                                        <p:tgtEl>
                                          <p:spTgt spid="55"/>
                                        </p:tgtEl>
                                      </p:cBhvr>
                                    </p:animEffect>
                                  </p:childTnLst>
                                </p:cTn>
                              </p:par>
                              <p:par>
                                <p:cTn id="72" presetID="14" presetClass="entr" presetSubtype="10" fill="hold" nodeType="with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randombar(horizontal)">
                                      <p:cBhvr>
                                        <p:cTn id="74" dur="500"/>
                                        <p:tgtEl>
                                          <p:spTgt spid="56"/>
                                        </p:tgtEl>
                                      </p:cBhvr>
                                    </p:animEffect>
                                  </p:childTnLst>
                                </p:cTn>
                              </p:par>
                              <p:par>
                                <p:cTn id="75" presetID="14" presetClass="entr" presetSubtype="10" fill="hold" nodeType="withEffect">
                                  <p:stCondLst>
                                    <p:cond delay="0"/>
                                  </p:stCondLst>
                                  <p:childTnLst>
                                    <p:set>
                                      <p:cBhvr>
                                        <p:cTn id="76" dur="1" fill="hold">
                                          <p:stCondLst>
                                            <p:cond delay="0"/>
                                          </p:stCondLst>
                                        </p:cTn>
                                        <p:tgtEl>
                                          <p:spTgt spid="57"/>
                                        </p:tgtEl>
                                        <p:attrNameLst>
                                          <p:attrName>style.visibility</p:attrName>
                                        </p:attrNameLst>
                                      </p:cBhvr>
                                      <p:to>
                                        <p:strVal val="visible"/>
                                      </p:to>
                                    </p:set>
                                    <p:animEffect transition="in" filter="randombar(horizontal)">
                                      <p:cBhvr>
                                        <p:cTn id="77" dur="500"/>
                                        <p:tgtEl>
                                          <p:spTgt spid="57"/>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60"/>
                                        </p:tgtEl>
                                        <p:attrNameLst>
                                          <p:attrName>style.visibility</p:attrName>
                                        </p:attrNameLst>
                                      </p:cBhvr>
                                      <p:to>
                                        <p:strVal val="visible"/>
                                      </p:to>
                                    </p:set>
                                    <p:animEffect transition="in" filter="randombar(horizontal)">
                                      <p:cBhvr>
                                        <p:cTn id="80" dur="500"/>
                                        <p:tgtEl>
                                          <p:spTgt spid="60"/>
                                        </p:tgtEl>
                                      </p:cBhvr>
                                    </p:animEffect>
                                  </p:childTnLst>
                                </p:cTn>
                              </p:par>
                              <p:par>
                                <p:cTn id="81" presetID="14" presetClass="entr" presetSubtype="10" fill="hold" nodeType="withEffect">
                                  <p:stCondLst>
                                    <p:cond delay="0"/>
                                  </p:stCondLst>
                                  <p:childTnLst>
                                    <p:set>
                                      <p:cBhvr>
                                        <p:cTn id="82" dur="1" fill="hold">
                                          <p:stCondLst>
                                            <p:cond delay="0"/>
                                          </p:stCondLst>
                                        </p:cTn>
                                        <p:tgtEl>
                                          <p:spTgt spid="61"/>
                                        </p:tgtEl>
                                        <p:attrNameLst>
                                          <p:attrName>style.visibility</p:attrName>
                                        </p:attrNameLst>
                                      </p:cBhvr>
                                      <p:to>
                                        <p:strVal val="visible"/>
                                      </p:to>
                                    </p:set>
                                    <p:animEffect transition="in" filter="randombar(horizontal)">
                                      <p:cBhvr>
                                        <p:cTn id="83" dur="500"/>
                                        <p:tgtEl>
                                          <p:spTgt spid="61"/>
                                        </p:tgtEl>
                                      </p:cBhvr>
                                    </p:animEffect>
                                  </p:childTnLst>
                                </p:cTn>
                              </p:par>
                              <p:par>
                                <p:cTn id="84" presetID="14" presetClass="entr" presetSubtype="10" fill="hold" grpId="0" nodeType="withEffect">
                                  <p:stCondLst>
                                    <p:cond delay="0"/>
                                  </p:stCondLst>
                                  <p:childTnLst>
                                    <p:set>
                                      <p:cBhvr>
                                        <p:cTn id="85" dur="1" fill="hold">
                                          <p:stCondLst>
                                            <p:cond delay="0"/>
                                          </p:stCondLst>
                                        </p:cTn>
                                        <p:tgtEl>
                                          <p:spTgt spid="58"/>
                                        </p:tgtEl>
                                        <p:attrNameLst>
                                          <p:attrName>style.visibility</p:attrName>
                                        </p:attrNameLst>
                                      </p:cBhvr>
                                      <p:to>
                                        <p:strVal val="visible"/>
                                      </p:to>
                                    </p:set>
                                    <p:animEffect transition="in" filter="randombar(horizontal)">
                                      <p:cBhvr>
                                        <p:cTn id="86" dur="500"/>
                                        <p:tgtEl>
                                          <p:spTgt spid="58"/>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xit" presetSubtype="0" fill="hold" grpId="0" nodeType="clickEffect">
                                  <p:stCondLst>
                                    <p:cond delay="0"/>
                                  </p:stCondLst>
                                  <p:childTnLst>
                                    <p:animEffect transition="out" filter="fade">
                                      <p:cBhvr>
                                        <p:cTn id="90" dur="500"/>
                                        <p:tgtEl>
                                          <p:spTgt spid="39"/>
                                        </p:tgtEl>
                                      </p:cBhvr>
                                    </p:animEffect>
                                    <p:set>
                                      <p:cBhvr>
                                        <p:cTn id="91" dur="1" fill="hold">
                                          <p:stCondLst>
                                            <p:cond delay="499"/>
                                          </p:stCondLst>
                                        </p:cTn>
                                        <p:tgtEl>
                                          <p:spTgt spid="39"/>
                                        </p:tgtEl>
                                        <p:attrNameLst>
                                          <p:attrName>style.visibility</p:attrName>
                                        </p:attrNameLst>
                                      </p:cBhvr>
                                      <p:to>
                                        <p:strVal val="hidden"/>
                                      </p:to>
                                    </p:set>
                                  </p:childTnLst>
                                </p:cTn>
                              </p:par>
                              <p:par>
                                <p:cTn id="92" presetID="10" presetClass="exit" presetSubtype="0" fill="hold" nodeType="withEffect">
                                  <p:stCondLst>
                                    <p:cond delay="0"/>
                                  </p:stCondLst>
                                  <p:childTnLst>
                                    <p:animEffect transition="out" filter="fade">
                                      <p:cBhvr>
                                        <p:cTn id="93" dur="500"/>
                                        <p:tgtEl>
                                          <p:spTgt spid="40"/>
                                        </p:tgtEl>
                                      </p:cBhvr>
                                    </p:animEffect>
                                    <p:set>
                                      <p:cBhvr>
                                        <p:cTn id="94" dur="1" fill="hold">
                                          <p:stCondLst>
                                            <p:cond delay="499"/>
                                          </p:stCondLst>
                                        </p:cTn>
                                        <p:tgtEl>
                                          <p:spTgt spid="40"/>
                                        </p:tgtEl>
                                        <p:attrNameLst>
                                          <p:attrName>style.visibility</p:attrName>
                                        </p:attrNameLst>
                                      </p:cBhvr>
                                      <p:to>
                                        <p:strVal val="hidden"/>
                                      </p:to>
                                    </p:set>
                                  </p:childTnLst>
                                </p:cTn>
                              </p:par>
                              <p:par>
                                <p:cTn id="95" presetID="10" presetClass="exit" presetSubtype="0" fill="hold" grpId="0" nodeType="withEffect">
                                  <p:stCondLst>
                                    <p:cond delay="0"/>
                                  </p:stCondLst>
                                  <p:childTnLst>
                                    <p:animEffect transition="out" filter="fade">
                                      <p:cBhvr>
                                        <p:cTn id="96" dur="500"/>
                                        <p:tgtEl>
                                          <p:spTgt spid="34"/>
                                        </p:tgtEl>
                                      </p:cBhvr>
                                    </p:animEffect>
                                    <p:set>
                                      <p:cBhvr>
                                        <p:cTn id="97" dur="1" fill="hold">
                                          <p:stCondLst>
                                            <p:cond delay="499"/>
                                          </p:stCondLst>
                                        </p:cTn>
                                        <p:tgtEl>
                                          <p:spTgt spid="34"/>
                                        </p:tgtEl>
                                        <p:attrNameLst>
                                          <p:attrName>style.visibility</p:attrName>
                                        </p:attrNameLst>
                                      </p:cBhvr>
                                      <p:to>
                                        <p:strVal val="hidden"/>
                                      </p:to>
                                    </p:set>
                                  </p:childTnLst>
                                </p:cTn>
                              </p:par>
                              <p:par>
                                <p:cTn id="98" presetID="10" presetClass="exit" presetSubtype="0" fill="hold" nodeType="withEffect">
                                  <p:stCondLst>
                                    <p:cond delay="0"/>
                                  </p:stCondLst>
                                  <p:childTnLst>
                                    <p:animEffect transition="out" filter="fade">
                                      <p:cBhvr>
                                        <p:cTn id="99" dur="500"/>
                                        <p:tgtEl>
                                          <p:spTgt spid="41"/>
                                        </p:tgtEl>
                                      </p:cBhvr>
                                    </p:animEffect>
                                    <p:set>
                                      <p:cBhvr>
                                        <p:cTn id="100" dur="1" fill="hold">
                                          <p:stCondLst>
                                            <p:cond delay="499"/>
                                          </p:stCondLst>
                                        </p:cTn>
                                        <p:tgtEl>
                                          <p:spTgt spid="41"/>
                                        </p:tgtEl>
                                        <p:attrNameLst>
                                          <p:attrName>style.visibility</p:attrName>
                                        </p:attrNameLst>
                                      </p:cBhvr>
                                      <p:to>
                                        <p:strVal val="hidden"/>
                                      </p:to>
                                    </p:set>
                                  </p:childTnLst>
                                </p:cTn>
                              </p:par>
                              <p:par>
                                <p:cTn id="101" presetID="10" presetClass="exit" presetSubtype="0" fill="hold" grpId="0" nodeType="withEffect">
                                  <p:stCondLst>
                                    <p:cond delay="0"/>
                                  </p:stCondLst>
                                  <p:childTnLst>
                                    <p:animEffect transition="out" filter="fade">
                                      <p:cBhvr>
                                        <p:cTn id="102" dur="500"/>
                                        <p:tgtEl>
                                          <p:spTgt spid="33"/>
                                        </p:tgtEl>
                                      </p:cBhvr>
                                    </p:animEffect>
                                    <p:set>
                                      <p:cBhvr>
                                        <p:cTn id="103" dur="1" fill="hold">
                                          <p:stCondLst>
                                            <p:cond delay="499"/>
                                          </p:stCondLst>
                                        </p:cTn>
                                        <p:tgtEl>
                                          <p:spTgt spid="33"/>
                                        </p:tgtEl>
                                        <p:attrNameLst>
                                          <p:attrName>style.visibility</p:attrName>
                                        </p:attrNameLst>
                                      </p:cBhvr>
                                      <p:to>
                                        <p:strVal val="hidden"/>
                                      </p:to>
                                    </p:set>
                                  </p:childTnLst>
                                </p:cTn>
                              </p:par>
                              <p:par>
                                <p:cTn id="104" presetID="10" presetClass="exit" presetSubtype="0" fill="hold" nodeType="withEffect">
                                  <p:stCondLst>
                                    <p:cond delay="0"/>
                                  </p:stCondLst>
                                  <p:childTnLst>
                                    <p:animEffect transition="out" filter="fade">
                                      <p:cBhvr>
                                        <p:cTn id="105" dur="500"/>
                                        <p:tgtEl>
                                          <p:spTgt spid="35"/>
                                        </p:tgtEl>
                                      </p:cBhvr>
                                    </p:animEffect>
                                    <p:set>
                                      <p:cBhvr>
                                        <p:cTn id="106" dur="1" fill="hold">
                                          <p:stCondLst>
                                            <p:cond delay="499"/>
                                          </p:stCondLst>
                                        </p:cTn>
                                        <p:tgtEl>
                                          <p:spTgt spid="35"/>
                                        </p:tgtEl>
                                        <p:attrNameLst>
                                          <p:attrName>style.visibility</p:attrName>
                                        </p:attrNameLst>
                                      </p:cBhvr>
                                      <p:to>
                                        <p:strVal val="hidden"/>
                                      </p:to>
                                    </p:set>
                                  </p:childTnLst>
                                </p:cTn>
                              </p:par>
                              <p:par>
                                <p:cTn id="107" presetID="10" presetClass="entr" presetSubtype="0" fill="hold" grpId="0" nodeType="withEffect">
                                  <p:stCondLst>
                                    <p:cond delay="0"/>
                                  </p:stCondLst>
                                  <p:childTnLst>
                                    <p:set>
                                      <p:cBhvr>
                                        <p:cTn id="108" dur="1" fill="hold">
                                          <p:stCondLst>
                                            <p:cond delay="0"/>
                                          </p:stCondLst>
                                        </p:cTn>
                                        <p:tgtEl>
                                          <p:spTgt spid="72"/>
                                        </p:tgtEl>
                                        <p:attrNameLst>
                                          <p:attrName>style.visibility</p:attrName>
                                        </p:attrNameLst>
                                      </p:cBhvr>
                                      <p:to>
                                        <p:strVal val="visible"/>
                                      </p:to>
                                    </p:set>
                                    <p:animEffect transition="in" filter="fade">
                                      <p:cBhvr>
                                        <p:cTn id="109" dur="500"/>
                                        <p:tgtEl>
                                          <p:spTgt spid="72"/>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73"/>
                                        </p:tgtEl>
                                        <p:attrNameLst>
                                          <p:attrName>style.visibility</p:attrName>
                                        </p:attrNameLst>
                                      </p:cBhvr>
                                      <p:to>
                                        <p:strVal val="visible"/>
                                      </p:to>
                                    </p:set>
                                    <p:animEffect transition="in" filter="fade">
                                      <p:cBhvr>
                                        <p:cTn id="112" dur="500"/>
                                        <p:tgtEl>
                                          <p:spTgt spid="73"/>
                                        </p:tgtEl>
                                      </p:cBhvr>
                                    </p:animEffect>
                                  </p:childTnLst>
                                </p:cTn>
                              </p:par>
                              <p:par>
                                <p:cTn id="113" presetID="10" presetClass="entr" presetSubtype="0" fill="hold" nodeType="withEffect">
                                  <p:stCondLst>
                                    <p:cond delay="0"/>
                                  </p:stCondLst>
                                  <p:childTnLst>
                                    <p:set>
                                      <p:cBhvr>
                                        <p:cTn id="114" dur="1" fill="hold">
                                          <p:stCondLst>
                                            <p:cond delay="0"/>
                                          </p:stCondLst>
                                        </p:cTn>
                                        <p:tgtEl>
                                          <p:spTgt spid="74"/>
                                        </p:tgtEl>
                                        <p:attrNameLst>
                                          <p:attrName>style.visibility</p:attrName>
                                        </p:attrNameLst>
                                      </p:cBhvr>
                                      <p:to>
                                        <p:strVal val="visible"/>
                                      </p:to>
                                    </p:set>
                                    <p:animEffect transition="in" filter="fade">
                                      <p:cBhvr>
                                        <p:cTn id="115" dur="500"/>
                                        <p:tgtEl>
                                          <p:spTgt spid="74"/>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76"/>
                                        </p:tgtEl>
                                        <p:attrNameLst>
                                          <p:attrName>style.visibility</p:attrName>
                                        </p:attrNameLst>
                                      </p:cBhvr>
                                      <p:to>
                                        <p:strVal val="visible"/>
                                      </p:to>
                                    </p:set>
                                    <p:animEffect transition="in" filter="fade">
                                      <p:cBhvr>
                                        <p:cTn id="118" dur="500"/>
                                        <p:tgtEl>
                                          <p:spTgt spid="76"/>
                                        </p:tgtEl>
                                      </p:cBhvr>
                                    </p:animEffect>
                                  </p:childTnLst>
                                </p:cTn>
                              </p:par>
                              <p:par>
                                <p:cTn id="119" presetID="10" presetClass="entr" presetSubtype="0" fill="hold" nodeType="withEffect">
                                  <p:stCondLst>
                                    <p:cond delay="0"/>
                                  </p:stCondLst>
                                  <p:childTnLst>
                                    <p:set>
                                      <p:cBhvr>
                                        <p:cTn id="120" dur="1" fill="hold">
                                          <p:stCondLst>
                                            <p:cond delay="0"/>
                                          </p:stCondLst>
                                        </p:cTn>
                                        <p:tgtEl>
                                          <p:spTgt spid="80"/>
                                        </p:tgtEl>
                                        <p:attrNameLst>
                                          <p:attrName>style.visibility</p:attrName>
                                        </p:attrNameLst>
                                      </p:cBhvr>
                                      <p:to>
                                        <p:strVal val="visible"/>
                                      </p:to>
                                    </p:set>
                                    <p:animEffect transition="in" filter="fade">
                                      <p:cBhvr>
                                        <p:cTn id="121" dur="500"/>
                                        <p:tgtEl>
                                          <p:spTgt spid="80"/>
                                        </p:tgtEl>
                                      </p:cBhvr>
                                    </p:animEffect>
                                  </p:childTnLst>
                                </p:cTn>
                              </p:par>
                              <p:par>
                                <p:cTn id="122" presetID="10" presetClass="entr" presetSubtype="0" fill="hold" nodeType="withEffect">
                                  <p:stCondLst>
                                    <p:cond delay="0"/>
                                  </p:stCondLst>
                                  <p:childTnLst>
                                    <p:set>
                                      <p:cBhvr>
                                        <p:cTn id="123" dur="1" fill="hold">
                                          <p:stCondLst>
                                            <p:cond delay="0"/>
                                          </p:stCondLst>
                                        </p:cTn>
                                        <p:tgtEl>
                                          <p:spTgt spid="81"/>
                                        </p:tgtEl>
                                        <p:attrNameLst>
                                          <p:attrName>style.visibility</p:attrName>
                                        </p:attrNameLst>
                                      </p:cBhvr>
                                      <p:to>
                                        <p:strVal val="visible"/>
                                      </p:to>
                                    </p:set>
                                    <p:animEffect transition="in" filter="fade">
                                      <p:cBhvr>
                                        <p:cTn id="124" dur="500"/>
                                        <p:tgtEl>
                                          <p:spTgt spid="81"/>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83"/>
                                        </p:tgtEl>
                                        <p:attrNameLst>
                                          <p:attrName>style.visibility</p:attrName>
                                        </p:attrNameLst>
                                      </p:cBhvr>
                                      <p:to>
                                        <p:strVal val="visible"/>
                                      </p:to>
                                    </p:set>
                                    <p:animEffect transition="in" filter="fade">
                                      <p:cBhvr>
                                        <p:cTn id="127" dur="500"/>
                                        <p:tgtEl>
                                          <p:spTgt spid="83"/>
                                        </p:tgtEl>
                                      </p:cBhvr>
                                    </p:animEffect>
                                  </p:childTnLst>
                                </p:cTn>
                              </p:par>
                            </p:childTnLst>
                          </p:cTn>
                        </p:par>
                      </p:childTnLst>
                    </p:cTn>
                  </p:par>
                  <p:par>
                    <p:cTn id="128" fill="hold">
                      <p:stCondLst>
                        <p:cond delay="indefinite"/>
                      </p:stCondLst>
                      <p:childTnLst>
                        <p:par>
                          <p:cTn id="129" fill="hold">
                            <p:stCondLst>
                              <p:cond delay="0"/>
                            </p:stCondLst>
                            <p:childTnLst>
                              <p:par>
                                <p:cTn id="130" presetID="42" presetClass="entr" presetSubtype="0" fill="hold" grpId="0" nodeType="clickEffect">
                                  <p:stCondLst>
                                    <p:cond delay="0"/>
                                  </p:stCondLst>
                                  <p:childTnLst>
                                    <p:set>
                                      <p:cBhvr>
                                        <p:cTn id="131" dur="1" fill="hold">
                                          <p:stCondLst>
                                            <p:cond delay="0"/>
                                          </p:stCondLst>
                                        </p:cTn>
                                        <p:tgtEl>
                                          <p:spTgt spid="70"/>
                                        </p:tgtEl>
                                        <p:attrNameLst>
                                          <p:attrName>style.visibility</p:attrName>
                                        </p:attrNameLst>
                                      </p:cBhvr>
                                      <p:to>
                                        <p:strVal val="visible"/>
                                      </p:to>
                                    </p:set>
                                    <p:animEffect transition="in" filter="fade">
                                      <p:cBhvr>
                                        <p:cTn id="132" dur="500"/>
                                        <p:tgtEl>
                                          <p:spTgt spid="70"/>
                                        </p:tgtEl>
                                      </p:cBhvr>
                                    </p:animEffect>
                                    <p:anim calcmode="lin" valueType="num">
                                      <p:cBhvr>
                                        <p:cTn id="133" dur="500" fill="hold"/>
                                        <p:tgtEl>
                                          <p:spTgt spid="70"/>
                                        </p:tgtEl>
                                        <p:attrNameLst>
                                          <p:attrName>ppt_x</p:attrName>
                                        </p:attrNameLst>
                                      </p:cBhvr>
                                      <p:tavLst>
                                        <p:tav tm="0">
                                          <p:val>
                                            <p:strVal val="#ppt_x"/>
                                          </p:val>
                                        </p:tav>
                                        <p:tav tm="100000">
                                          <p:val>
                                            <p:strVal val="#ppt_x"/>
                                          </p:val>
                                        </p:tav>
                                      </p:tavLst>
                                    </p:anim>
                                    <p:anim calcmode="lin" valueType="num">
                                      <p:cBhvr>
                                        <p:cTn id="134" dur="500" fill="hold"/>
                                        <p:tgtEl>
                                          <p:spTgt spid="70"/>
                                        </p:tgtEl>
                                        <p:attrNameLst>
                                          <p:attrName>ppt_y</p:attrName>
                                        </p:attrNameLst>
                                      </p:cBhvr>
                                      <p:tavLst>
                                        <p:tav tm="0">
                                          <p:val>
                                            <p:strVal val="#ppt_y+.1"/>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14" presetClass="entr" presetSubtype="10" fill="hold" grpId="0" nodeType="clickEffect">
                                  <p:stCondLst>
                                    <p:cond delay="0"/>
                                  </p:stCondLst>
                                  <p:childTnLst>
                                    <p:set>
                                      <p:cBhvr>
                                        <p:cTn id="138" dur="1" fill="hold">
                                          <p:stCondLst>
                                            <p:cond delay="0"/>
                                          </p:stCondLst>
                                        </p:cTn>
                                        <p:tgtEl>
                                          <p:spTgt spid="71"/>
                                        </p:tgtEl>
                                        <p:attrNameLst>
                                          <p:attrName>style.visibility</p:attrName>
                                        </p:attrNameLst>
                                      </p:cBhvr>
                                      <p:to>
                                        <p:strVal val="visible"/>
                                      </p:to>
                                    </p:set>
                                    <p:animEffect transition="in" filter="randombar(horizontal)">
                                      <p:cBhvr>
                                        <p:cTn id="139"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P spid="31" grpId="0" animBg="1"/>
      <p:bldP spid="33" grpId="0" animBg="1"/>
      <p:bldP spid="34" grpId="0" animBg="1"/>
      <p:bldP spid="39" grpId="0" animBg="1"/>
      <p:bldP spid="42" grpId="0"/>
      <p:bldP spid="43" grpId="0"/>
      <p:bldP spid="45" grpId="0" animBg="1"/>
      <p:bldP spid="46" grpId="0" animBg="1"/>
      <p:bldP spid="48" grpId="0" animBg="1"/>
      <p:bldP spid="50" grpId="0" animBg="1"/>
      <p:bldP spid="52" grpId="0" animBg="1"/>
      <p:bldP spid="53" grpId="0" animBg="1"/>
      <p:bldP spid="54" grpId="0" animBg="1"/>
      <p:bldP spid="58" grpId="0"/>
      <p:bldP spid="60" grpId="0" animBg="1"/>
      <p:bldP spid="70" grpId="0"/>
      <p:bldP spid="71" grpId="0"/>
      <p:bldP spid="72" grpId="0" animBg="1"/>
      <p:bldP spid="73" grpId="0" animBg="1"/>
      <p:bldP spid="76" grpId="0" animBg="1"/>
      <p:bldP spid="8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5CE692E-282B-1CE8-620E-C2ABF1109777}"/>
              </a:ext>
            </a:extLst>
          </p:cNvPr>
          <p:cNvSpPr/>
          <p:nvPr/>
        </p:nvSpPr>
        <p:spPr>
          <a:xfrm>
            <a:off x="3575956" y="4007031"/>
            <a:ext cx="5040087" cy="1374582"/>
          </a:xfrm>
          <a:prstGeom prst="rect">
            <a:avLst/>
          </a:prstGeom>
          <a:solidFill>
            <a:schemeClr val="accent5">
              <a:lumMod val="20000"/>
              <a:lumOff val="80000"/>
            </a:schemeClr>
          </a:solid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AB3EB145-709E-3D3B-0F33-EA02F4E24888}"/>
              </a:ext>
            </a:extLst>
          </p:cNvPr>
          <p:cNvSpPr>
            <a:spLocks noGrp="1"/>
          </p:cNvSpPr>
          <p:nvPr>
            <p:ph idx="1"/>
          </p:nvPr>
        </p:nvSpPr>
        <p:spPr>
          <a:xfrm>
            <a:off x="195746" y="4111680"/>
            <a:ext cx="11985722" cy="2082370"/>
          </a:xfrm>
        </p:spPr>
        <p:txBody>
          <a:bodyPr>
            <a:normAutofit/>
          </a:bodyPr>
          <a:lstStyle/>
          <a:p>
            <a:pPr marL="0" indent="0" algn="ctr">
              <a:buNone/>
            </a:pPr>
            <a:r>
              <a:rPr lang="en-US" sz="2000" b="1" dirty="0"/>
              <a:t>Theorem: </a:t>
            </a:r>
            <a:r>
              <a:rPr lang="en-US" sz="2000" dirty="0"/>
              <a:t>This protocol provides </a:t>
            </a:r>
          </a:p>
          <a:p>
            <a:pPr algn="ctr"/>
            <a:r>
              <a:rPr lang="en-US" sz="2000" dirty="0" err="1">
                <a:solidFill>
                  <a:srgbClr val="FF0000"/>
                </a:solidFill>
              </a:rPr>
              <a:t>slashable</a:t>
            </a:r>
            <a:r>
              <a:rPr lang="en-US" sz="2000" dirty="0">
                <a:solidFill>
                  <a:srgbClr val="FF0000"/>
                </a:solidFill>
              </a:rPr>
              <a:t> safety with resilience 1/3</a:t>
            </a:r>
            <a:endParaRPr lang="en-US" sz="2000" dirty="0"/>
          </a:p>
          <a:p>
            <a:pPr algn="ctr"/>
            <a:r>
              <a:rPr lang="en-US" sz="2000" dirty="0">
                <a:solidFill>
                  <a:srgbClr val="FF0000"/>
                </a:solidFill>
              </a:rPr>
              <a:t>liveness with resilience of 1/3</a:t>
            </a:r>
            <a:endParaRPr lang="en-US" sz="2000" dirty="0"/>
          </a:p>
          <a:p>
            <a:pPr marL="0" indent="0" algn="ctr">
              <a:buNone/>
            </a:pPr>
            <a:endParaRPr lang="en-US" sz="2000" dirty="0"/>
          </a:p>
        </p:txBody>
      </p:sp>
      <p:sp>
        <p:nvSpPr>
          <p:cNvPr id="4" name="Slide Number Placeholder 3">
            <a:extLst>
              <a:ext uri="{FF2B5EF4-FFF2-40B4-BE49-F238E27FC236}">
                <a16:creationId xmlns:a16="http://schemas.microsoft.com/office/drawing/2014/main" id="{374C2D19-7237-4BAC-BC3B-746EE6109B6E}"/>
              </a:ext>
            </a:extLst>
          </p:cNvPr>
          <p:cNvSpPr>
            <a:spLocks noGrp="1"/>
          </p:cNvSpPr>
          <p:nvPr>
            <p:ph type="sldNum" sz="quarter" idx="12"/>
          </p:nvPr>
        </p:nvSpPr>
        <p:spPr/>
        <p:txBody>
          <a:bodyPr/>
          <a:lstStyle/>
          <a:p>
            <a:fld id="{A4F036F8-234C-469B-B5E9-CD3E427F02B9}" type="slidenum">
              <a:rPr lang="en-US" smtClean="0"/>
              <a:t>9</a:t>
            </a:fld>
            <a:endParaRPr lang="en-US"/>
          </a:p>
        </p:txBody>
      </p:sp>
      <p:sp>
        <p:nvSpPr>
          <p:cNvPr id="5" name="Rectangle 4">
            <a:extLst>
              <a:ext uri="{FF2B5EF4-FFF2-40B4-BE49-F238E27FC236}">
                <a16:creationId xmlns:a16="http://schemas.microsoft.com/office/drawing/2014/main" id="{3E5936E3-3A39-4094-85A6-D68248D3103C}"/>
              </a:ext>
            </a:extLst>
          </p:cNvPr>
          <p:cNvSpPr/>
          <p:nvPr/>
        </p:nvSpPr>
        <p:spPr>
          <a:xfrm>
            <a:off x="3874643" y="2907788"/>
            <a:ext cx="3897913" cy="640186"/>
          </a:xfrm>
          <a:prstGeom prst="rect">
            <a:avLst/>
          </a:prstGeom>
          <a:solidFill>
            <a:srgbClr val="D8F9FE"/>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000" dirty="0" err="1">
                <a:solidFill>
                  <a:schemeClr val="tx1"/>
                </a:solidFill>
              </a:rPr>
              <a:t>PoS</a:t>
            </a:r>
            <a:r>
              <a:rPr lang="en-AU" sz="2000" dirty="0">
                <a:solidFill>
                  <a:schemeClr val="tx1"/>
                </a:solidFill>
              </a:rPr>
              <a:t> chain</a:t>
            </a:r>
          </a:p>
        </p:txBody>
      </p:sp>
      <p:sp>
        <p:nvSpPr>
          <p:cNvPr id="6" name="Rectangle 5">
            <a:extLst>
              <a:ext uri="{FF2B5EF4-FFF2-40B4-BE49-F238E27FC236}">
                <a16:creationId xmlns:a16="http://schemas.microsoft.com/office/drawing/2014/main" id="{C2438253-A4A6-4452-9924-AD54D37A7F60}"/>
              </a:ext>
            </a:extLst>
          </p:cNvPr>
          <p:cNvSpPr/>
          <p:nvPr/>
        </p:nvSpPr>
        <p:spPr>
          <a:xfrm>
            <a:off x="3874622" y="1516846"/>
            <a:ext cx="3897934" cy="640186"/>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000" dirty="0">
                <a:solidFill>
                  <a:schemeClr val="tx1"/>
                </a:solidFill>
              </a:rPr>
              <a:t>Bitcoin</a:t>
            </a:r>
          </a:p>
        </p:txBody>
      </p:sp>
      <p:sp>
        <p:nvSpPr>
          <p:cNvPr id="10" name="TextBox 9">
            <a:extLst>
              <a:ext uri="{FF2B5EF4-FFF2-40B4-BE49-F238E27FC236}">
                <a16:creationId xmlns:a16="http://schemas.microsoft.com/office/drawing/2014/main" id="{2019458A-9DD8-3D20-52C5-8688AD59C018}"/>
              </a:ext>
            </a:extLst>
          </p:cNvPr>
          <p:cNvSpPr txBox="1"/>
          <p:nvPr/>
        </p:nvSpPr>
        <p:spPr>
          <a:xfrm>
            <a:off x="3200516" y="2337874"/>
            <a:ext cx="2569486" cy="400110"/>
          </a:xfrm>
          <a:prstGeom prst="rect">
            <a:avLst/>
          </a:prstGeom>
          <a:noFill/>
        </p:spPr>
        <p:txBody>
          <a:bodyPr wrap="none" rtlCol="0">
            <a:spAutoFit/>
          </a:bodyPr>
          <a:lstStyle/>
          <a:p>
            <a:r>
              <a:rPr lang="en-US" sz="2000" b="1" dirty="0">
                <a:solidFill>
                  <a:srgbClr val="7030A0"/>
                </a:solidFill>
              </a:rPr>
              <a:t>succinct commitments</a:t>
            </a:r>
          </a:p>
        </p:txBody>
      </p:sp>
      <p:cxnSp>
        <p:nvCxnSpPr>
          <p:cNvPr id="12" name="Straight Arrow Connector 11">
            <a:extLst>
              <a:ext uri="{FF2B5EF4-FFF2-40B4-BE49-F238E27FC236}">
                <a16:creationId xmlns:a16="http://schemas.microsoft.com/office/drawing/2014/main" id="{30944DE6-A321-51EC-0977-D2DD96B327D6}"/>
              </a:ext>
            </a:extLst>
          </p:cNvPr>
          <p:cNvCxnSpPr/>
          <p:nvPr/>
        </p:nvCxnSpPr>
        <p:spPr>
          <a:xfrm flipV="1">
            <a:off x="5843751" y="2190397"/>
            <a:ext cx="0" cy="71470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DCC3629-82C6-409B-A515-561646EA20F9}"/>
              </a:ext>
            </a:extLst>
          </p:cNvPr>
          <p:cNvCxnSpPr>
            <a:cxnSpLocks/>
          </p:cNvCxnSpPr>
          <p:nvPr/>
        </p:nvCxnSpPr>
        <p:spPr>
          <a:xfrm>
            <a:off x="3254477" y="3227881"/>
            <a:ext cx="62016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BFAEBB14-4F99-4EFC-8F87-210C84DB035B}"/>
              </a:ext>
            </a:extLst>
          </p:cNvPr>
          <p:cNvCxnSpPr>
            <a:cxnSpLocks/>
          </p:cNvCxnSpPr>
          <p:nvPr/>
        </p:nvCxnSpPr>
        <p:spPr>
          <a:xfrm>
            <a:off x="7772556" y="3227881"/>
            <a:ext cx="62419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5A859D01-CFA2-4EA2-AB5B-9FF06CF65A1E}"/>
              </a:ext>
            </a:extLst>
          </p:cNvPr>
          <p:cNvSpPr txBox="1"/>
          <p:nvPr/>
        </p:nvSpPr>
        <p:spPr>
          <a:xfrm>
            <a:off x="1837064" y="3043215"/>
            <a:ext cx="1535401" cy="400110"/>
          </a:xfrm>
          <a:prstGeom prst="rect">
            <a:avLst/>
          </a:prstGeom>
          <a:noFill/>
        </p:spPr>
        <p:txBody>
          <a:bodyPr wrap="square" rtlCol="0">
            <a:spAutoFit/>
          </a:bodyPr>
          <a:lstStyle/>
          <a:p>
            <a:r>
              <a:rPr lang="en-US" sz="2000" dirty="0"/>
              <a:t>transactions</a:t>
            </a:r>
          </a:p>
        </p:txBody>
      </p:sp>
      <p:sp>
        <p:nvSpPr>
          <p:cNvPr id="18" name="TextBox 17">
            <a:extLst>
              <a:ext uri="{FF2B5EF4-FFF2-40B4-BE49-F238E27FC236}">
                <a16:creationId xmlns:a16="http://schemas.microsoft.com/office/drawing/2014/main" id="{69F8196D-CA8C-4D3A-A228-47BE75B6A6ED}"/>
              </a:ext>
            </a:extLst>
          </p:cNvPr>
          <p:cNvSpPr txBox="1"/>
          <p:nvPr/>
        </p:nvSpPr>
        <p:spPr>
          <a:xfrm>
            <a:off x="8392721" y="3043215"/>
            <a:ext cx="2003067" cy="400110"/>
          </a:xfrm>
          <a:prstGeom prst="rect">
            <a:avLst/>
          </a:prstGeom>
          <a:noFill/>
        </p:spPr>
        <p:txBody>
          <a:bodyPr wrap="square" rtlCol="0">
            <a:spAutoFit/>
          </a:bodyPr>
          <a:lstStyle/>
          <a:p>
            <a:r>
              <a:rPr lang="en-US" sz="2000" dirty="0"/>
              <a:t>chain / ledger</a:t>
            </a:r>
          </a:p>
        </p:txBody>
      </p:sp>
      <p:sp>
        <p:nvSpPr>
          <p:cNvPr id="14" name="Title 1">
            <a:extLst>
              <a:ext uri="{FF2B5EF4-FFF2-40B4-BE49-F238E27FC236}">
                <a16:creationId xmlns:a16="http://schemas.microsoft.com/office/drawing/2014/main" id="{650A2F49-C931-1E73-691F-467AC848F5C5}"/>
              </a:ext>
            </a:extLst>
          </p:cNvPr>
          <p:cNvSpPr>
            <a:spLocks noGrp="1"/>
          </p:cNvSpPr>
          <p:nvPr>
            <p:ph type="title"/>
          </p:nvPr>
        </p:nvSpPr>
        <p:spPr>
          <a:xfrm>
            <a:off x="838199" y="80714"/>
            <a:ext cx="11424089" cy="1325563"/>
          </a:xfrm>
        </p:spPr>
        <p:txBody>
          <a:bodyPr>
            <a:noAutofit/>
          </a:bodyPr>
          <a:lstStyle/>
          <a:p>
            <a:pPr defTabSz="1219170">
              <a:buClr>
                <a:srgbClr val="000000"/>
              </a:buClr>
            </a:pPr>
            <a:r>
              <a:rPr lang="en-US" b="1" dirty="0" err="1">
                <a:cs typeface="Arial" panose="020B0604020202020204" pitchFamily="34" charset="0"/>
              </a:rPr>
              <a:t>Slashable</a:t>
            </a:r>
            <a:r>
              <a:rPr lang="en-US" b="1" dirty="0">
                <a:cs typeface="Arial" panose="020B0604020202020204" pitchFamily="34" charset="0"/>
              </a:rPr>
              <a:t> Safety via Bitcoin Timestamping</a:t>
            </a:r>
          </a:p>
        </p:txBody>
      </p:sp>
      <p:sp>
        <p:nvSpPr>
          <p:cNvPr id="8" name="TextBox 7">
            <a:extLst>
              <a:ext uri="{FF2B5EF4-FFF2-40B4-BE49-F238E27FC236}">
                <a16:creationId xmlns:a16="http://schemas.microsoft.com/office/drawing/2014/main" id="{8E78D4E6-AF38-09B7-003B-586AF2FED0B7}"/>
              </a:ext>
            </a:extLst>
          </p:cNvPr>
          <p:cNvSpPr txBox="1"/>
          <p:nvPr/>
        </p:nvSpPr>
        <p:spPr>
          <a:xfrm>
            <a:off x="-34212" y="6396335"/>
            <a:ext cx="6130212" cy="461665"/>
          </a:xfrm>
          <a:prstGeom prst="rect">
            <a:avLst/>
          </a:prstGeom>
          <a:noFill/>
        </p:spPr>
        <p:txBody>
          <a:bodyPr wrap="square">
            <a:spAutoFit/>
          </a:bodyPr>
          <a:lstStyle/>
          <a:p>
            <a:pPr defTabSz="1219170">
              <a:buClr>
                <a:srgbClr val="000000"/>
              </a:buClr>
            </a:pPr>
            <a:r>
              <a:rPr lang="en-US" sz="1200" b="1" dirty="0">
                <a:solidFill>
                  <a:srgbClr val="000000"/>
                </a:solidFill>
                <a:latin typeface="Lucida Grande"/>
              </a:rPr>
              <a:t>Bitcoin-Enhanced Proof-of-Stake Security: Possibilities and Impossibilities</a:t>
            </a:r>
            <a:endParaRPr lang="en-US" sz="1200" b="1" i="0" dirty="0">
              <a:solidFill>
                <a:srgbClr val="000000"/>
              </a:solidFill>
              <a:effectLst/>
              <a:latin typeface="Lucida Grande"/>
            </a:endParaRPr>
          </a:p>
          <a:p>
            <a:r>
              <a:rPr lang="en-US" sz="1200" dirty="0">
                <a:latin typeface="Arial" panose="020B0604020202020204" pitchFamily="34" charset="0"/>
                <a:cs typeface="Arial" panose="020B0604020202020204" pitchFamily="34" charset="0"/>
              </a:rPr>
              <a:t>Tas et al.; IEEE S&amp;P 2023</a:t>
            </a:r>
          </a:p>
        </p:txBody>
      </p:sp>
      <p:sp>
        <p:nvSpPr>
          <p:cNvPr id="2" name="Rectangle 1">
            <a:extLst>
              <a:ext uri="{FF2B5EF4-FFF2-40B4-BE49-F238E27FC236}">
                <a16:creationId xmlns:a16="http://schemas.microsoft.com/office/drawing/2014/main" id="{DFB26F4B-C4D8-2F76-9E82-AF837B7F29EE}"/>
              </a:ext>
            </a:extLst>
          </p:cNvPr>
          <p:cNvSpPr/>
          <p:nvPr/>
        </p:nvSpPr>
        <p:spPr>
          <a:xfrm>
            <a:off x="3882427" y="1523770"/>
            <a:ext cx="3897934" cy="640186"/>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Bitcoin</a:t>
            </a:r>
          </a:p>
        </p:txBody>
      </p:sp>
    </p:spTree>
    <p:extLst>
      <p:ext uri="{BB962C8B-B14F-4D97-AF65-F5344CB8AC3E}">
        <p14:creationId xmlns:p14="http://schemas.microsoft.com/office/powerpoint/2010/main" val="1908773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2">
                                            <p:txEl>
                                              <p:pRg st="0" end="0"/>
                                            </p:txEl>
                                          </p:spTgt>
                                        </p:tgtEl>
                                        <p:attrNameLst>
                                          <p:attrName>style.visibility</p:attrName>
                                        </p:attrNameLst>
                                      </p:cBhvr>
                                      <p:to>
                                        <p:strVal val="visible"/>
                                      </p:to>
                                    </p:set>
                                    <p:animEffect transition="in" filter="fade">
                                      <p:cBhvr>
                                        <p:cTn id="20" dur="500"/>
                                        <p:tgtEl>
                                          <p:spTgt spid="22">
                                            <p:txEl>
                                              <p:pRg st="0" end="0"/>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xEl>
                                              <p:pRg st="1" end="1"/>
                                            </p:txEl>
                                          </p:spTgt>
                                        </p:tgtEl>
                                        <p:attrNameLst>
                                          <p:attrName>style.visibility</p:attrName>
                                        </p:attrNameLst>
                                      </p:cBhvr>
                                      <p:to>
                                        <p:strVal val="visible"/>
                                      </p:to>
                                    </p:set>
                                    <p:animEffect transition="in" filter="fade">
                                      <p:cBhvr>
                                        <p:cTn id="23" dur="500"/>
                                        <p:tgtEl>
                                          <p:spTgt spid="22">
                                            <p:txEl>
                                              <p:pRg st="1" end="1"/>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2">
                                            <p:txEl>
                                              <p:pRg st="2" end="2"/>
                                            </p:txEl>
                                          </p:spTgt>
                                        </p:tgtEl>
                                        <p:attrNameLst>
                                          <p:attrName>style.visibility</p:attrName>
                                        </p:attrNameLst>
                                      </p:cBhvr>
                                      <p:to>
                                        <p:strVal val="visible"/>
                                      </p:to>
                                    </p:set>
                                    <p:animEffect transition="in" filter="fade">
                                      <p:cBhvr>
                                        <p:cTn id="26" dur="500"/>
                                        <p:tgtEl>
                                          <p:spTgt spid="22">
                                            <p:txEl>
                                              <p:pRg st="2" end="2"/>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
                                            <p:bg/>
                                          </p:spTgt>
                                        </p:tgtEl>
                                        <p:attrNameLst>
                                          <p:attrName>style.visibility</p:attrName>
                                        </p:attrNameLst>
                                      </p:cBhvr>
                                      <p:to>
                                        <p:strVal val="visible"/>
                                      </p:to>
                                    </p:set>
                                    <p:animEffect transition="in" filter="fade">
                                      <p:cBhvr>
                                        <p:cTn id="32" dur="500"/>
                                        <p:tgtEl>
                                          <p:spTgt spid="2">
                                            <p:bg/>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
                                            <p:txEl>
                                              <p:pRg st="0" end="0"/>
                                            </p:txEl>
                                          </p:spTgt>
                                        </p:tgtEl>
                                        <p:attrNameLst>
                                          <p:attrName>style.visibility</p:attrName>
                                        </p:attrNameLst>
                                      </p:cBhvr>
                                      <p:to>
                                        <p:strVal val="visible"/>
                                      </p:to>
                                    </p:set>
                                    <p:animEffect transition="in" filter="fade">
                                      <p:cBhvr>
                                        <p:cTn id="35"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2" grpId="0" uiExpand="1" build="p"/>
      <p:bldP spid="6" grpId="0" animBg="1"/>
      <p:bldP spid="10" grpId="0"/>
      <p:bldP spid="2" grpId="0" build="allAtOnce"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69675-28B7-8CD3-1521-3755C3554891}"/>
            </a:ext>
          </a:extLst>
        </p:cNvPr>
        <p:cNvGrpSpPr/>
        <p:nvPr/>
      </p:nvGrpSpPr>
      <p:grpSpPr>
        <a:xfrm>
          <a:off x="0" y="0"/>
          <a:ext cx="0" cy="0"/>
          <a:chOff x="0" y="0"/>
          <a:chExt cx="0" cy="0"/>
        </a:xfrm>
      </p:grpSpPr>
      <p:sp>
        <p:nvSpPr>
          <p:cNvPr id="225" name="Three Attacks on  Proof-of-Stake Ethereum">
            <a:extLst>
              <a:ext uri="{FF2B5EF4-FFF2-40B4-BE49-F238E27FC236}">
                <a16:creationId xmlns:a16="http://schemas.microsoft.com/office/drawing/2014/main" id="{0CBF41BA-690C-D7B0-E7AA-83B56CEAEFB2}"/>
              </a:ext>
            </a:extLst>
          </p:cNvPr>
          <p:cNvSpPr txBox="1"/>
          <p:nvPr/>
        </p:nvSpPr>
        <p:spPr>
          <a:xfrm>
            <a:off x="785451" y="313805"/>
            <a:ext cx="10621089" cy="21998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p>
            <a:pPr algn="ctr" defTabSz="354965">
              <a:lnSpc>
                <a:spcPct val="90000"/>
              </a:lnSpc>
              <a:defRPr sz="9632" b="0">
                <a:solidFill>
                  <a:srgbClr val="3E0585"/>
                </a:solidFill>
                <a:latin typeface="Apercu Pro Mono"/>
                <a:ea typeface="Apercu Pro Mono"/>
                <a:cs typeface="Apercu Pro Mono"/>
                <a:sym typeface="Apercu Pro Mono"/>
              </a:defRPr>
            </a:pPr>
            <a:r>
              <a:rPr lang="en-US" sz="4800" b="1" dirty="0">
                <a:solidFill>
                  <a:srgbClr val="2E2D29"/>
                </a:solidFill>
                <a:latin typeface="Calibri Light (Headings)"/>
                <a:cs typeface="Calibri Light" panose="020F0302020204030204" pitchFamily="34" charset="0"/>
              </a:rPr>
              <a:t> </a:t>
            </a:r>
          </a:p>
          <a:p>
            <a:pPr algn="ctr" defTabSz="354965">
              <a:lnSpc>
                <a:spcPct val="90000"/>
              </a:lnSpc>
              <a:defRPr sz="9632" b="0">
                <a:solidFill>
                  <a:srgbClr val="3E0585"/>
                </a:solidFill>
                <a:latin typeface="Apercu Pro Mono"/>
                <a:ea typeface="Apercu Pro Mono"/>
                <a:cs typeface="Apercu Pro Mono"/>
                <a:sym typeface="Apercu Pro Mono"/>
              </a:defRPr>
            </a:pPr>
            <a:r>
              <a:rPr lang="en-US" sz="4800" b="1" dirty="0">
                <a:solidFill>
                  <a:srgbClr val="2E2D29"/>
                </a:solidFill>
                <a:latin typeface="Calibri Light (Headings)"/>
                <a:cs typeface="Calibri Light" panose="020F0302020204030204" pitchFamily="34" charset="0"/>
              </a:rPr>
              <a:t>Section 3:</a:t>
            </a:r>
          </a:p>
          <a:p>
            <a:pPr algn="ctr" defTabSz="354965">
              <a:lnSpc>
                <a:spcPct val="90000"/>
              </a:lnSpc>
              <a:defRPr sz="9632" b="0">
                <a:solidFill>
                  <a:srgbClr val="3E0585"/>
                </a:solidFill>
                <a:latin typeface="Apercu Pro Mono"/>
                <a:ea typeface="Apercu Pro Mono"/>
                <a:cs typeface="Apercu Pro Mono"/>
                <a:sym typeface="Apercu Pro Mono"/>
              </a:defRPr>
            </a:pPr>
            <a:r>
              <a:rPr lang="en-US" sz="4800" b="1" dirty="0">
                <a:solidFill>
                  <a:srgbClr val="2E2D29"/>
                </a:solidFill>
                <a:latin typeface="Calibri Light (Headings)"/>
                <a:cs typeface="Calibri Light" panose="020F0302020204030204" pitchFamily="34" charset="0"/>
              </a:rPr>
              <a:t>Scaling blockchains</a:t>
            </a:r>
          </a:p>
        </p:txBody>
      </p:sp>
      <p:sp>
        <p:nvSpPr>
          <p:cNvPr id="2" name="Slide Number Placeholder 1">
            <a:extLst>
              <a:ext uri="{FF2B5EF4-FFF2-40B4-BE49-F238E27FC236}">
                <a16:creationId xmlns:a16="http://schemas.microsoft.com/office/drawing/2014/main" id="{E9BAC28D-1F51-983E-4B8E-501BABEE98E7}"/>
              </a:ext>
            </a:extLst>
          </p:cNvPr>
          <p:cNvSpPr>
            <a:spLocks noGrp="1"/>
          </p:cNvSpPr>
          <p:nvPr>
            <p:ph type="sldNum" sz="quarter" idx="2"/>
          </p:nvPr>
        </p:nvSpPr>
        <p:spPr>
          <a:xfrm>
            <a:off x="8610600" y="6179070"/>
            <a:ext cx="2743200" cy="365125"/>
          </a:xfrm>
        </p:spPr>
        <p:txBody>
          <a:bodyPr/>
          <a:lstStyle/>
          <a:p>
            <a:fld id="{86CB4B4D-7CA3-9044-876B-883B54F8677D}" type="slidenum">
              <a:rPr lang="en-US" smtClean="0"/>
              <a:t>10</a:t>
            </a:fld>
            <a:endParaRPr lang="en-US" dirty="0"/>
          </a:p>
        </p:txBody>
      </p:sp>
      <p:sp>
        <p:nvSpPr>
          <p:cNvPr id="23" name="Caspar Schwarz-Schilling1, Joachim Neu2, Barnabé Monnot1, Aditya Asgaonkar1, Ertem Nusret Tas2, and David Tse2…">
            <a:extLst>
              <a:ext uri="{FF2B5EF4-FFF2-40B4-BE49-F238E27FC236}">
                <a16:creationId xmlns:a16="http://schemas.microsoft.com/office/drawing/2014/main" id="{A82C420E-0F75-4B23-A6E1-ABF42497B570}"/>
              </a:ext>
            </a:extLst>
          </p:cNvPr>
          <p:cNvSpPr txBox="1"/>
          <p:nvPr/>
        </p:nvSpPr>
        <p:spPr>
          <a:xfrm>
            <a:off x="3335916" y="3944609"/>
            <a:ext cx="5520161" cy="9902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Autofit/>
          </a:bodyPr>
          <a:lstStyle/>
          <a:p>
            <a:pPr algn="ctr" defTabSz="396240">
              <a:lnSpc>
                <a:spcPct val="110000"/>
              </a:lnSpc>
              <a:defRPr sz="4608" b="0" spc="46">
                <a:solidFill>
                  <a:srgbClr val="1F1F1F"/>
                </a:solidFill>
                <a:latin typeface="FoundersGroteskLight"/>
                <a:ea typeface="FoundersGroteskLight"/>
                <a:cs typeface="FoundersGroteskLight"/>
                <a:sym typeface="FoundersGroteskLight"/>
              </a:defRPr>
            </a:pPr>
            <a:r>
              <a:rPr lang="en-US" sz="2800" b="1" dirty="0">
                <a:latin typeface="Calibri Light (Headings)"/>
              </a:rPr>
              <a:t>EE 374 Lecture 12</a:t>
            </a:r>
          </a:p>
        </p:txBody>
      </p:sp>
    </p:spTree>
    <p:extLst>
      <p:ext uri="{BB962C8B-B14F-4D97-AF65-F5344CB8AC3E}">
        <p14:creationId xmlns:p14="http://schemas.microsoft.com/office/powerpoint/2010/main" val="3462595784"/>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30EB3-2603-E0A9-4FC1-9812D40B0858}"/>
              </a:ext>
            </a:extLst>
          </p:cNvPr>
          <p:cNvSpPr>
            <a:spLocks noGrp="1"/>
          </p:cNvSpPr>
          <p:nvPr>
            <p:ph type="title"/>
          </p:nvPr>
        </p:nvSpPr>
        <p:spPr/>
        <p:txBody>
          <a:bodyPr/>
          <a:lstStyle/>
          <a:p>
            <a:r>
              <a:rPr lang="en-US" dirty="0"/>
              <a:t>The scaling problem</a:t>
            </a:r>
          </a:p>
        </p:txBody>
      </p:sp>
      <p:sp>
        <p:nvSpPr>
          <p:cNvPr id="3" name="Content Placeholder 2">
            <a:extLst>
              <a:ext uri="{FF2B5EF4-FFF2-40B4-BE49-F238E27FC236}">
                <a16:creationId xmlns:a16="http://schemas.microsoft.com/office/drawing/2014/main" id="{6B88E3EC-AFDC-C341-029D-1A9079D5D45C}"/>
              </a:ext>
            </a:extLst>
          </p:cNvPr>
          <p:cNvSpPr>
            <a:spLocks noGrp="1"/>
          </p:cNvSpPr>
          <p:nvPr>
            <p:ph idx="1"/>
          </p:nvPr>
        </p:nvSpPr>
        <p:spPr/>
        <p:txBody>
          <a:bodyPr>
            <a:normAutofit lnSpcReduction="10000"/>
          </a:bodyPr>
          <a:lstStyle/>
          <a:p>
            <a:r>
              <a:rPr lang="en-US" dirty="0"/>
              <a:t>Bitcoin’s throughput is 7 </a:t>
            </a:r>
            <a:r>
              <a:rPr lang="en-US" dirty="0" err="1"/>
              <a:t>tps</a:t>
            </a:r>
            <a:r>
              <a:rPr lang="en-US" dirty="0"/>
              <a:t>. Ethereum is about 20 </a:t>
            </a:r>
            <a:r>
              <a:rPr lang="en-US" dirty="0" err="1"/>
              <a:t>tps</a:t>
            </a:r>
            <a:r>
              <a:rPr lang="en-US" dirty="0"/>
              <a:t>.</a:t>
            </a:r>
          </a:p>
          <a:p>
            <a:endParaRPr lang="en-US" dirty="0"/>
          </a:p>
          <a:p>
            <a:r>
              <a:rPr lang="en-US" dirty="0"/>
              <a:t>How do we increase the throughput of a blockchain without compromising decentralization and security? (The blockchain trilemma)</a:t>
            </a:r>
          </a:p>
          <a:p>
            <a:endParaRPr lang="en-US" dirty="0"/>
          </a:p>
          <a:p>
            <a:r>
              <a:rPr lang="en-US" dirty="0"/>
              <a:t>Decentralization means that one can be a client or run a validator with limited compute communication and storage capability.</a:t>
            </a:r>
          </a:p>
          <a:p>
            <a:endParaRPr lang="en-US" dirty="0"/>
          </a:p>
          <a:p>
            <a:r>
              <a:rPr lang="en-US" dirty="0"/>
              <a:t>Idea: focus on only the </a:t>
            </a:r>
            <a:r>
              <a:rPr lang="en-US" dirty="0" err="1"/>
              <a:t>txs</a:t>
            </a:r>
            <a:r>
              <a:rPr lang="en-US" dirty="0"/>
              <a:t> one is interested in. </a:t>
            </a:r>
          </a:p>
        </p:txBody>
      </p:sp>
      <p:sp>
        <p:nvSpPr>
          <p:cNvPr id="4" name="Slide Number Placeholder 3">
            <a:extLst>
              <a:ext uri="{FF2B5EF4-FFF2-40B4-BE49-F238E27FC236}">
                <a16:creationId xmlns:a16="http://schemas.microsoft.com/office/drawing/2014/main" id="{EA189903-E9DF-2B0C-1105-83C510A49F90}"/>
              </a:ext>
            </a:extLst>
          </p:cNvPr>
          <p:cNvSpPr>
            <a:spLocks noGrp="1"/>
          </p:cNvSpPr>
          <p:nvPr>
            <p:ph type="sldNum" sz="quarter" idx="12"/>
          </p:nvPr>
        </p:nvSpPr>
        <p:spPr/>
        <p:txBody>
          <a:bodyPr/>
          <a:lstStyle/>
          <a:p>
            <a:fld id="{A4F036F8-234C-469B-B5E9-CD3E427F02B9}" type="slidenum">
              <a:rPr lang="en-US" smtClean="0"/>
              <a:t>11</a:t>
            </a:fld>
            <a:endParaRPr lang="en-US"/>
          </a:p>
        </p:txBody>
      </p:sp>
    </p:spTree>
    <p:extLst>
      <p:ext uri="{BB962C8B-B14F-4D97-AF65-F5344CB8AC3E}">
        <p14:creationId xmlns:p14="http://schemas.microsoft.com/office/powerpoint/2010/main" val="570947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47EFF-AA51-F229-9845-23ABE873AAAD}"/>
              </a:ext>
            </a:extLst>
          </p:cNvPr>
          <p:cNvSpPr>
            <a:spLocks noGrp="1"/>
          </p:cNvSpPr>
          <p:nvPr>
            <p:ph type="title"/>
          </p:nvPr>
        </p:nvSpPr>
        <p:spPr/>
        <p:txBody>
          <a:bodyPr/>
          <a:lstStyle/>
          <a:p>
            <a:r>
              <a:rPr lang="en-US" dirty="0"/>
              <a:t>Nakamoto has thought of this</a:t>
            </a:r>
          </a:p>
        </p:txBody>
      </p:sp>
      <p:sp>
        <p:nvSpPr>
          <p:cNvPr id="4" name="Slide Number Placeholder 3">
            <a:extLst>
              <a:ext uri="{FF2B5EF4-FFF2-40B4-BE49-F238E27FC236}">
                <a16:creationId xmlns:a16="http://schemas.microsoft.com/office/drawing/2014/main" id="{6FB8795C-3BCE-B381-0452-5480B05AE17F}"/>
              </a:ext>
            </a:extLst>
          </p:cNvPr>
          <p:cNvSpPr>
            <a:spLocks noGrp="1"/>
          </p:cNvSpPr>
          <p:nvPr>
            <p:ph type="sldNum" sz="quarter" idx="12"/>
          </p:nvPr>
        </p:nvSpPr>
        <p:spPr/>
        <p:txBody>
          <a:bodyPr/>
          <a:lstStyle/>
          <a:p>
            <a:fld id="{A4F036F8-234C-469B-B5E9-CD3E427F02B9}" type="slidenum">
              <a:rPr lang="en-US" smtClean="0"/>
              <a:t>12</a:t>
            </a:fld>
            <a:endParaRPr lang="en-US"/>
          </a:p>
        </p:txBody>
      </p:sp>
      <p:pic>
        <p:nvPicPr>
          <p:cNvPr id="6" name="Picture 5" descr="A close-up of a document&#10;&#10;AI-generated content may be incorrect.">
            <a:extLst>
              <a:ext uri="{FF2B5EF4-FFF2-40B4-BE49-F238E27FC236}">
                <a16:creationId xmlns:a16="http://schemas.microsoft.com/office/drawing/2014/main" id="{E88DB71A-BEB0-30CD-3F8B-9F51038FCF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46629"/>
            <a:ext cx="11913352" cy="3164742"/>
          </a:xfrm>
          <a:prstGeom prst="rect">
            <a:avLst/>
          </a:prstGeom>
        </p:spPr>
      </p:pic>
    </p:spTree>
    <p:extLst>
      <p:ext uri="{BB962C8B-B14F-4D97-AF65-F5344CB8AC3E}">
        <p14:creationId xmlns:p14="http://schemas.microsoft.com/office/powerpoint/2010/main" val="1376110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94CAC-1000-494F-1457-88EDC60C5F1F}"/>
              </a:ext>
            </a:extLst>
          </p:cNvPr>
          <p:cNvSpPr>
            <a:spLocks noGrp="1"/>
          </p:cNvSpPr>
          <p:nvPr>
            <p:ph type="title"/>
          </p:nvPr>
        </p:nvSpPr>
        <p:spPr/>
        <p:txBody>
          <a:bodyPr/>
          <a:lstStyle/>
          <a:p>
            <a:r>
              <a:rPr lang="en-US" dirty="0"/>
              <a:t>Some numbers</a:t>
            </a:r>
          </a:p>
        </p:txBody>
      </p:sp>
      <p:sp>
        <p:nvSpPr>
          <p:cNvPr id="3" name="Content Placeholder 2">
            <a:extLst>
              <a:ext uri="{FF2B5EF4-FFF2-40B4-BE49-F238E27FC236}">
                <a16:creationId xmlns:a16="http://schemas.microsoft.com/office/drawing/2014/main" id="{F112C297-17F7-ED80-3633-C358D4A82059}"/>
              </a:ext>
            </a:extLst>
          </p:cNvPr>
          <p:cNvSpPr>
            <a:spLocks noGrp="1"/>
          </p:cNvSpPr>
          <p:nvPr>
            <p:ph idx="1"/>
          </p:nvPr>
        </p:nvSpPr>
        <p:spPr/>
        <p:txBody>
          <a:bodyPr/>
          <a:lstStyle/>
          <a:p>
            <a:r>
              <a:rPr lang="en-US" dirty="0"/>
              <a:t>The entire Bitcoin blockchain occupies 656 </a:t>
            </a:r>
            <a:r>
              <a:rPr lang="en-US" dirty="0" err="1"/>
              <a:t>Gbytes</a:t>
            </a:r>
            <a:r>
              <a:rPr lang="en-US" dirty="0"/>
              <a:t> of data</a:t>
            </a:r>
          </a:p>
          <a:p>
            <a:endParaRPr lang="en-US" dirty="0"/>
          </a:p>
          <a:p>
            <a:r>
              <a:rPr lang="en-US" dirty="0"/>
              <a:t>The total size of the headers is about 71Mbytes.</a:t>
            </a:r>
          </a:p>
          <a:p>
            <a:endParaRPr lang="en-US" dirty="0"/>
          </a:p>
          <a:p>
            <a:r>
              <a:rPr lang="en-US" dirty="0"/>
              <a:t>4 orders of magnitude difference.</a:t>
            </a:r>
          </a:p>
        </p:txBody>
      </p:sp>
      <p:sp>
        <p:nvSpPr>
          <p:cNvPr id="4" name="Slide Number Placeholder 3">
            <a:extLst>
              <a:ext uri="{FF2B5EF4-FFF2-40B4-BE49-F238E27FC236}">
                <a16:creationId xmlns:a16="http://schemas.microsoft.com/office/drawing/2014/main" id="{CE25AA46-C7CA-A190-6412-E1E710B2292F}"/>
              </a:ext>
            </a:extLst>
          </p:cNvPr>
          <p:cNvSpPr>
            <a:spLocks noGrp="1"/>
          </p:cNvSpPr>
          <p:nvPr>
            <p:ph type="sldNum" sz="quarter" idx="12"/>
          </p:nvPr>
        </p:nvSpPr>
        <p:spPr/>
        <p:txBody>
          <a:bodyPr/>
          <a:lstStyle/>
          <a:p>
            <a:fld id="{A4F036F8-234C-469B-B5E9-CD3E427F02B9}" type="slidenum">
              <a:rPr lang="en-US" smtClean="0"/>
              <a:t>13</a:t>
            </a:fld>
            <a:endParaRPr lang="en-US"/>
          </a:p>
        </p:txBody>
      </p:sp>
    </p:spTree>
    <p:extLst>
      <p:ext uri="{BB962C8B-B14F-4D97-AF65-F5344CB8AC3E}">
        <p14:creationId xmlns:p14="http://schemas.microsoft.com/office/powerpoint/2010/main" val="3883828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AE261-C272-3FD9-B98A-24FEB2614A3A}"/>
              </a:ext>
            </a:extLst>
          </p:cNvPr>
          <p:cNvSpPr>
            <a:spLocks noGrp="1"/>
          </p:cNvSpPr>
          <p:nvPr>
            <p:ph type="title"/>
          </p:nvPr>
        </p:nvSpPr>
        <p:spPr/>
        <p:txBody>
          <a:bodyPr/>
          <a:lstStyle/>
          <a:p>
            <a:r>
              <a:rPr lang="en-US" dirty="0"/>
              <a:t>Light client </a:t>
            </a:r>
            <a:r>
              <a:rPr lang="en-US" dirty="0" err="1"/>
              <a:t>tx</a:t>
            </a:r>
            <a:r>
              <a:rPr lang="en-US" dirty="0"/>
              <a:t> verification</a:t>
            </a:r>
          </a:p>
        </p:txBody>
      </p:sp>
      <p:sp>
        <p:nvSpPr>
          <p:cNvPr id="3" name="Content Placeholder 2">
            <a:extLst>
              <a:ext uri="{FF2B5EF4-FFF2-40B4-BE49-F238E27FC236}">
                <a16:creationId xmlns:a16="http://schemas.microsoft.com/office/drawing/2014/main" id="{46DD1E91-05C6-06C9-8E75-D7BF77A4E14D}"/>
              </a:ext>
            </a:extLst>
          </p:cNvPr>
          <p:cNvSpPr>
            <a:spLocks noGrp="1"/>
          </p:cNvSpPr>
          <p:nvPr>
            <p:ph idx="1"/>
          </p:nvPr>
        </p:nvSpPr>
        <p:spPr/>
        <p:txBody>
          <a:bodyPr>
            <a:normAutofit lnSpcReduction="10000"/>
          </a:bodyPr>
          <a:lstStyle/>
          <a:p>
            <a:pPr marL="0" indent="0">
              <a:buNone/>
            </a:pPr>
            <a:r>
              <a:rPr lang="en-US" dirty="0"/>
              <a:t>Goal: check if a given </a:t>
            </a:r>
            <a:r>
              <a:rPr lang="en-US" dirty="0" err="1"/>
              <a:t>tx</a:t>
            </a:r>
            <a:r>
              <a:rPr lang="en-US" dirty="0"/>
              <a:t> is in the Bitcoin ledger</a:t>
            </a:r>
          </a:p>
          <a:p>
            <a:pPr marL="0" indent="0">
              <a:buNone/>
            </a:pPr>
            <a:endParaRPr lang="en-US" dirty="0"/>
          </a:p>
          <a:p>
            <a:pPr marL="0" indent="0">
              <a:buNone/>
            </a:pPr>
            <a:r>
              <a:rPr lang="en-US" dirty="0"/>
              <a:t>Download a chain of headers from a network node.</a:t>
            </a:r>
          </a:p>
          <a:p>
            <a:pPr marL="0" indent="0">
              <a:buNone/>
            </a:pPr>
            <a:endParaRPr lang="en-US" dirty="0"/>
          </a:p>
          <a:p>
            <a:pPr marL="0" indent="0">
              <a:buNone/>
            </a:pPr>
            <a:r>
              <a:rPr lang="en-US" dirty="0"/>
              <a:t>Need to verify three things:</a:t>
            </a:r>
          </a:p>
          <a:p>
            <a:pPr marL="0" indent="0">
              <a:buNone/>
            </a:pPr>
            <a:endParaRPr lang="en-US" dirty="0"/>
          </a:p>
          <a:p>
            <a:pPr marL="514350" indent="-514350">
              <a:buFont typeface="+mj-lt"/>
              <a:buAutoNum type="arabicPeriod"/>
            </a:pPr>
            <a:r>
              <a:rPr lang="en-US" dirty="0"/>
              <a:t>Is proof of work done properly?</a:t>
            </a:r>
          </a:p>
          <a:p>
            <a:pPr marL="514350" indent="-514350">
              <a:buFont typeface="+mj-lt"/>
              <a:buAutoNum type="arabicPeriod"/>
            </a:pPr>
            <a:r>
              <a:rPr lang="en-US" dirty="0"/>
              <a:t>Is the chain the longest (heaviest) chain?</a:t>
            </a:r>
          </a:p>
          <a:p>
            <a:pPr marL="514350" indent="-514350">
              <a:buFont typeface="+mj-lt"/>
              <a:buAutoNum type="arabicPeriod"/>
            </a:pPr>
            <a:r>
              <a:rPr lang="en-US" dirty="0"/>
              <a:t>Is the given </a:t>
            </a:r>
            <a:r>
              <a:rPr lang="en-US" dirty="0" err="1"/>
              <a:t>tx</a:t>
            </a:r>
            <a:r>
              <a:rPr lang="en-US" dirty="0"/>
              <a:t> in one of the blocks?</a:t>
            </a:r>
          </a:p>
        </p:txBody>
      </p:sp>
      <p:sp>
        <p:nvSpPr>
          <p:cNvPr id="4" name="Slide Number Placeholder 3">
            <a:extLst>
              <a:ext uri="{FF2B5EF4-FFF2-40B4-BE49-F238E27FC236}">
                <a16:creationId xmlns:a16="http://schemas.microsoft.com/office/drawing/2014/main" id="{1080ADED-20D5-385F-C829-19D49FE5033B}"/>
              </a:ext>
            </a:extLst>
          </p:cNvPr>
          <p:cNvSpPr>
            <a:spLocks noGrp="1"/>
          </p:cNvSpPr>
          <p:nvPr>
            <p:ph type="sldNum" sz="quarter" idx="12"/>
          </p:nvPr>
        </p:nvSpPr>
        <p:spPr/>
        <p:txBody>
          <a:bodyPr/>
          <a:lstStyle/>
          <a:p>
            <a:fld id="{A4F036F8-234C-469B-B5E9-CD3E427F02B9}" type="slidenum">
              <a:rPr lang="en-US" smtClean="0"/>
              <a:t>14</a:t>
            </a:fld>
            <a:endParaRPr lang="en-US"/>
          </a:p>
        </p:txBody>
      </p:sp>
    </p:spTree>
    <p:extLst>
      <p:ext uri="{BB962C8B-B14F-4D97-AF65-F5344CB8AC3E}">
        <p14:creationId xmlns:p14="http://schemas.microsoft.com/office/powerpoint/2010/main" val="2006623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AAB18-28E9-43F3-4165-1F8587F0646E}"/>
              </a:ext>
            </a:extLst>
          </p:cNvPr>
          <p:cNvSpPr>
            <a:spLocks noGrp="1"/>
          </p:cNvSpPr>
          <p:nvPr>
            <p:ph type="title"/>
          </p:nvPr>
        </p:nvSpPr>
        <p:spPr/>
        <p:txBody>
          <a:bodyPr/>
          <a:lstStyle/>
          <a:p>
            <a:r>
              <a:rPr lang="en-US" dirty="0"/>
              <a:t>Merkle trees</a:t>
            </a:r>
          </a:p>
        </p:txBody>
      </p:sp>
      <p:sp>
        <p:nvSpPr>
          <p:cNvPr id="4" name="Slide Number Placeholder 3">
            <a:extLst>
              <a:ext uri="{FF2B5EF4-FFF2-40B4-BE49-F238E27FC236}">
                <a16:creationId xmlns:a16="http://schemas.microsoft.com/office/drawing/2014/main" id="{7CE6CEA2-2D7E-212F-74A9-A20D4EFD930C}"/>
              </a:ext>
            </a:extLst>
          </p:cNvPr>
          <p:cNvSpPr>
            <a:spLocks noGrp="1"/>
          </p:cNvSpPr>
          <p:nvPr>
            <p:ph type="sldNum" sz="quarter" idx="12"/>
          </p:nvPr>
        </p:nvSpPr>
        <p:spPr/>
        <p:txBody>
          <a:bodyPr/>
          <a:lstStyle/>
          <a:p>
            <a:fld id="{A4F036F8-234C-469B-B5E9-CD3E427F02B9}" type="slidenum">
              <a:rPr lang="en-US" smtClean="0"/>
              <a:t>15</a:t>
            </a:fld>
            <a:endParaRPr lang="en-US"/>
          </a:p>
        </p:txBody>
      </p:sp>
      <p:pic>
        <p:nvPicPr>
          <p:cNvPr id="6" name="Picture 5" descr="A diagram of a blockchain&#10;&#10;AI-generated content may be incorrect.">
            <a:extLst>
              <a:ext uri="{FF2B5EF4-FFF2-40B4-BE49-F238E27FC236}">
                <a16:creationId xmlns:a16="http://schemas.microsoft.com/office/drawing/2014/main" id="{67CBF120-C784-2047-848C-2F028AFEC2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864213"/>
            <a:ext cx="10508314" cy="4628662"/>
          </a:xfrm>
          <a:prstGeom prst="rect">
            <a:avLst/>
          </a:prstGeom>
        </p:spPr>
      </p:pic>
    </p:spTree>
    <p:extLst>
      <p:ext uri="{BB962C8B-B14F-4D97-AF65-F5344CB8AC3E}">
        <p14:creationId xmlns:p14="http://schemas.microsoft.com/office/powerpoint/2010/main" val="10568887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6880</TotalTime>
  <Words>658</Words>
  <Application>Microsoft Macintosh PowerPoint</Application>
  <PresentationFormat>Widescreen</PresentationFormat>
  <Paragraphs>134</Paragraphs>
  <Slides>15</Slides>
  <Notes>6</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15</vt:i4>
      </vt:variant>
    </vt:vector>
  </HeadingPairs>
  <TitlesOfParts>
    <vt:vector size="27" baseType="lpstr">
      <vt:lpstr>Apercu Pro Mono</vt:lpstr>
      <vt:lpstr>Aptos</vt:lpstr>
      <vt:lpstr>Aptos Display</vt:lpstr>
      <vt:lpstr>Arial</vt:lpstr>
      <vt:lpstr>Calibri</vt:lpstr>
      <vt:lpstr>Calibri Light</vt:lpstr>
      <vt:lpstr>Calibri Light (Headings)</vt:lpstr>
      <vt:lpstr>FoundersGroteskLight</vt:lpstr>
      <vt:lpstr>Lucida Grande</vt:lpstr>
      <vt:lpstr>Wingdings</vt:lpstr>
      <vt:lpstr>Office Theme</vt:lpstr>
      <vt:lpstr>1_Office Theme</vt:lpstr>
      <vt:lpstr>PowerPoint Presentation</vt:lpstr>
      <vt:lpstr>Long Range Attacks</vt:lpstr>
      <vt:lpstr>How does Ethereum deal with this?</vt:lpstr>
      <vt:lpstr>How does Cosmos deal with this?</vt:lpstr>
      <vt:lpstr>Idea: external trusted party</vt:lpstr>
      <vt:lpstr>Bitcoin as the trusted timestamp server</vt:lpstr>
      <vt:lpstr>Achieving Slashable Safety</vt:lpstr>
      <vt:lpstr>Data Availability Attack</vt:lpstr>
      <vt:lpstr>Slashable Safety via Bitcoin Timestamping</vt:lpstr>
      <vt:lpstr>PowerPoint Presentation</vt:lpstr>
      <vt:lpstr>The scaling problem</vt:lpstr>
      <vt:lpstr>Nakamoto has thought of this</vt:lpstr>
      <vt:lpstr>Some numbers</vt:lpstr>
      <vt:lpstr>Light client tx verification</vt:lpstr>
      <vt:lpstr>Merkle trees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NUSRET TAS</dc:creator>
  <cp:lastModifiedBy>NUSRET TAS</cp:lastModifiedBy>
  <cp:revision>67</cp:revision>
  <dcterms:created xsi:type="dcterms:W3CDTF">2024-03-29T02:02:05Z</dcterms:created>
  <dcterms:modified xsi:type="dcterms:W3CDTF">2025-05-08T00:40:54Z</dcterms:modified>
</cp:coreProperties>
</file>