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675" r:id="rId2"/>
    <p:sldId id="730" r:id="rId3"/>
    <p:sldId id="739" r:id="rId4"/>
    <p:sldId id="740" r:id="rId5"/>
    <p:sldId id="719" r:id="rId6"/>
    <p:sldId id="737" r:id="rId7"/>
    <p:sldId id="721" r:id="rId8"/>
    <p:sldId id="736" r:id="rId9"/>
    <p:sldId id="738" r:id="rId10"/>
    <p:sldId id="716" r:id="rId11"/>
    <p:sldId id="692" r:id="rId12"/>
    <p:sldId id="703" r:id="rId13"/>
    <p:sldId id="741" r:id="rId14"/>
    <p:sldId id="694" r:id="rId15"/>
    <p:sldId id="74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66FF"/>
    <a:srgbClr val="4DADE8"/>
    <a:srgbClr val="362923"/>
    <a:srgbClr val="32241E"/>
    <a:srgbClr val="493428"/>
    <a:srgbClr val="FE8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93"/>
    <p:restoredTop sz="94886"/>
  </p:normalViewPr>
  <p:slideViewPr>
    <p:cSldViewPr snapToGrid="0" snapToObjects="1">
      <p:cViewPr varScale="1">
        <p:scale>
          <a:sx n="116" d="100"/>
          <a:sy n="116" d="100"/>
        </p:scale>
        <p:origin x="15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97ED9E-5BB4-9845-8F10-3CF69C408AD8}" type="datetimeFigureOut">
              <a:rPr lang="en-US" smtClean="0"/>
              <a:t>4/30/25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217824-C578-D347-9BB7-2D5EB29AF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57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Change “online honest </a:t>
            </a:r>
            <a:r>
              <a:rPr lang="en-US" dirty="0" err="1"/>
              <a:t>participoants</a:t>
            </a:r>
            <a:r>
              <a:rPr lang="en-US" dirty="0"/>
              <a:t> to online validators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217824-C578-D347-9BB7-2D5EB29AF59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62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use two ledgers. Directly represent as a prefix with the full ledger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217824-C578-D347-9BB7-2D5EB29AF59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440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DC14F-7DB2-7E44-93AF-076BD76953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22FEEA-5CA0-4F47-A36E-0D77A24C08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9EDCA-9901-8A4C-ACD7-73B0ED0A6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7787-CDB4-FC41-8D6E-6E83B0843AB0}" type="datetimeFigureOut">
              <a:rPr lang="en-US" smtClean="0"/>
              <a:t>4/30/25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88C05-33B0-D749-A14C-4476A2DF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A64B0-F19A-F04C-9EE3-73BB1AF1D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72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E53F6-7369-0540-85C6-BCC7B533B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1C0C5-A1A6-F744-BCF3-B145D98AE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9DC49B-BA5C-7D43-B18B-5C8B13745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7787-CDB4-FC41-8D6E-6E83B0843AB0}" type="datetimeFigureOut">
              <a:rPr lang="en-US" smtClean="0"/>
              <a:t>4/30/25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94F80-EFA8-594B-910E-EB69971DF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393DC-1356-E04D-80F6-814DE8AD7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05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41EB0-7AD3-FF49-BC37-B086A30B0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463014-C4B6-7644-8CFC-91CA9A58A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C7AC3-98A7-7040-ABA7-800138239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7787-CDB4-FC41-8D6E-6E83B0843AB0}" type="datetimeFigureOut">
              <a:rPr lang="en-US" smtClean="0"/>
              <a:t>4/30/25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46080-3516-5F42-A2E4-3005F3B8B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2F01D-B807-0941-B5D9-5E75AF8F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132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88C0-A888-EA4E-8C07-676AB2CD5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10B6A-D787-EE4C-AE09-0942DE0952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A80AA-2A6E-9541-A536-B15CF46DF4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22A1B4-1D1E-704A-8FAA-68345429F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7787-CDB4-FC41-8D6E-6E83B0843AB0}" type="datetimeFigureOut">
              <a:rPr lang="en-US" smtClean="0"/>
              <a:t>4/30/25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75CEFC-7749-E340-9A9E-2E3DB138B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0ACD9-1ADE-624F-AB44-2F4214F18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568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1820B-4D53-AA4F-A8AE-CC3047542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E02C46-39AF-704A-A80C-21A0D32E2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ACFC38-2E01-E24C-A86D-B6B36FD11E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BECD0A-25DB-2746-84B5-B553BAFD56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7B3E3F-6723-2D49-8B74-551E9C15FB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63E6BF-8382-7148-B029-43F292090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7787-CDB4-FC41-8D6E-6E83B0843AB0}" type="datetimeFigureOut">
              <a:rPr lang="en-US" smtClean="0"/>
              <a:t>4/30/25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E1DFA0-11C3-294D-BBDA-DF388B4DD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1E174A-D364-3A4E-A629-A4C854E3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BF105-70F9-4740-B501-B1728E881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35FEFC-1C8C-1B40-BDBE-8B7EC0666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7787-CDB4-FC41-8D6E-6E83B0843AB0}" type="datetimeFigureOut">
              <a:rPr lang="en-US" smtClean="0"/>
              <a:t>4/30/25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8535D1-CA2C-F145-8103-3065C569C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99B2F-D86E-6D45-AFB8-F7E8A4DBA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17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A8E2F8-84A9-D14C-8424-AF52147FF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7787-CDB4-FC41-8D6E-6E83B0843AB0}" type="datetimeFigureOut">
              <a:rPr lang="en-US" smtClean="0"/>
              <a:t>4/30/25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0536CB-D725-EA4F-832A-91219E574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AA6363-C907-3744-BBD9-82BDE8735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560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1B87F-73AE-8D41-921A-74D2FF9EF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411A1-74C4-8943-A6CA-57E80E485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42A57-E06A-0E4C-B0A9-B6D993BF1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F730FC-2A55-FA43-BC1E-461F05773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7787-CDB4-FC41-8D6E-6E83B0843AB0}" type="datetimeFigureOut">
              <a:rPr lang="en-US" smtClean="0"/>
              <a:t>4/30/25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916CD-3CFE-3F4D-8CBE-3C5416BEE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0871C9-6B11-4A41-826F-B7FF75317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963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976DF-8B3D-5348-9835-7068CED55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5A1016-14EC-A744-8C0B-015537D2E4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E4AE7-4494-1C42-9C40-D046FAB9D0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943EA4-9289-6947-A410-CD949C38A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7787-CDB4-FC41-8D6E-6E83B0843AB0}" type="datetimeFigureOut">
              <a:rPr lang="en-US" smtClean="0"/>
              <a:t>4/30/25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5EBC0-081A-A54D-A41A-2545448C9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CB58DB-15F2-8845-B118-E727564AC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78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07172-4FD3-164C-9683-70164E953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E521B0-98AE-9D49-8638-2584B1FE57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FA8E3-95D1-5B49-93AD-E7E4981F2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7787-CDB4-FC41-8D6E-6E83B0843AB0}" type="datetimeFigureOut">
              <a:rPr lang="en-US" smtClean="0"/>
              <a:t>4/30/25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D8935-456F-C54B-A59E-9BD79F3EC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BFBF0-7D7C-6943-8433-31D4178DA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303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5C14EF-57F0-B943-B44D-84316B8DCD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A7F7D3-6FE0-7F45-B475-27D99C56D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876D3-C532-3044-93C0-B5FDF0048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7787-CDB4-FC41-8D6E-6E83B0843AB0}" type="datetimeFigureOut">
              <a:rPr lang="en-US" smtClean="0"/>
              <a:t>4/30/25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7D8B2-B612-5E4B-BA13-80D25F4C0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36875-5142-1343-9492-6E30ACDBD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195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A94FDC-8A62-A646-93FE-3BDBE92AB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E6A68-8BF6-0B40-95BD-B6DBE9269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B55968-F810-0041-A45A-2B4B480391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B9E17787-CDB4-FC41-8D6E-6E83B0843AB0}" type="datetimeFigureOut">
              <a:rPr lang="en-US" smtClean="0"/>
              <a:pPr/>
              <a:t>4/30/25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1984A-7893-204A-A5E4-AA1A271611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B9616-7A13-7B40-ADBB-5748FBACA1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44F096B6-B8DF-0C42-9CB4-52268210AD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207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Franklin Gothic Demi" panose="020B06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13" Type="http://schemas.openxmlformats.org/officeDocument/2006/relationships/image" Target="../media/image11.png"/><Relationship Id="rId3" Type="http://schemas.openxmlformats.org/officeDocument/2006/relationships/image" Target="../media/image15.svg"/><Relationship Id="rId7" Type="http://schemas.openxmlformats.org/officeDocument/2006/relationships/image" Target="../media/image2.png"/><Relationship Id="rId12" Type="http://schemas.openxmlformats.org/officeDocument/2006/relationships/image" Target="../media/image17.svg"/><Relationship Id="rId2" Type="http://schemas.openxmlformats.org/officeDocument/2006/relationships/image" Target="../media/image14.png"/><Relationship Id="rId16" Type="http://schemas.openxmlformats.org/officeDocument/2006/relationships/image" Target="../media/image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11" Type="http://schemas.openxmlformats.org/officeDocument/2006/relationships/image" Target="../media/image16.png"/><Relationship Id="rId5" Type="http://schemas.openxmlformats.org/officeDocument/2006/relationships/image" Target="../media/image9.svg"/><Relationship Id="rId15" Type="http://schemas.openxmlformats.org/officeDocument/2006/relationships/image" Target="../media/image6.png"/><Relationship Id="rId10" Type="http://schemas.openxmlformats.org/officeDocument/2006/relationships/image" Target="../media/image5.svg"/><Relationship Id="rId4" Type="http://schemas.openxmlformats.org/officeDocument/2006/relationships/image" Target="../media/image8.png"/><Relationship Id="rId9" Type="http://schemas.openxmlformats.org/officeDocument/2006/relationships/image" Target="../media/image4.png"/><Relationship Id="rId1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7D721-A05C-FA49-B1D4-723BE47E03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622" y="911649"/>
            <a:ext cx="11737299" cy="1135787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Lecture 9:</a:t>
            </a:r>
            <a:br>
              <a:rPr lang="en-US" sz="4000" dirty="0"/>
            </a:br>
            <a:r>
              <a:rPr lang="en-US" sz="4000" dirty="0" err="1"/>
              <a:t>Tendermint</a:t>
            </a:r>
            <a:r>
              <a:rPr lang="en-US" sz="4000" dirty="0"/>
              <a:t> and Finality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CB1A06-DD88-4A40-A7DA-329DA6F916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2204199"/>
            <a:ext cx="9144000" cy="506865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800" dirty="0">
                <a:latin typeface="+mn-lt"/>
              </a:rPr>
              <a:t>4/28/25</a:t>
            </a:r>
          </a:p>
        </p:txBody>
      </p:sp>
      <p:sp>
        <p:nvSpPr>
          <p:cNvPr id="4" name="David Tse">
            <a:extLst>
              <a:ext uri="{FF2B5EF4-FFF2-40B4-BE49-F238E27FC236}">
                <a16:creationId xmlns:a16="http://schemas.microsoft.com/office/drawing/2014/main" id="{E72E0EF2-340D-C94F-A691-61B8A8C5F1E4}"/>
              </a:ext>
            </a:extLst>
          </p:cNvPr>
          <p:cNvSpPr/>
          <p:nvPr/>
        </p:nvSpPr>
        <p:spPr>
          <a:xfrm>
            <a:off x="5912053" y="6525873"/>
            <a:ext cx="68648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3200"/>
            </a:lvl1pPr>
          </a:lstStyle>
          <a:p>
            <a:pPr algn="ctr"/>
            <a:endParaRPr lang="en-US" sz="28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877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268B7-5AAA-2248-944A-78099477C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FFB36-AF1E-0E45-8F02-094535D9A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/>
              <a:t>HW 4 due Friday</a:t>
            </a:r>
          </a:p>
          <a:p>
            <a:pPr>
              <a:buFontTx/>
              <a:buChar char="-"/>
            </a:pPr>
            <a:endParaRPr lang="en-US"/>
          </a:p>
          <a:p>
            <a:pPr>
              <a:buFontTx/>
              <a:buChar char="-"/>
            </a:pPr>
            <a:r>
              <a:rPr lang="en-US"/>
              <a:t>Today</a:t>
            </a:r>
            <a:r>
              <a:rPr lang="en-US" dirty="0"/>
              <a:t>:</a:t>
            </a:r>
          </a:p>
          <a:p>
            <a:pPr lvl="1">
              <a:buFontTx/>
              <a:buChar char="-"/>
            </a:pPr>
            <a:r>
              <a:rPr lang="en-US" dirty="0"/>
              <a:t>The </a:t>
            </a:r>
            <a:r>
              <a:rPr lang="en-US" dirty="0" err="1"/>
              <a:t>Tendermint</a:t>
            </a:r>
            <a:r>
              <a:rPr lang="en-US" dirty="0"/>
              <a:t> protocol</a:t>
            </a:r>
          </a:p>
          <a:p>
            <a:pPr lvl="1">
              <a:buFontTx/>
              <a:buChar char="-"/>
            </a:pPr>
            <a:r>
              <a:rPr lang="en-US" dirty="0"/>
              <a:t>Partially synchronous networks</a:t>
            </a:r>
          </a:p>
          <a:p>
            <a:pPr lvl="1">
              <a:buFontTx/>
              <a:buChar char="-"/>
            </a:pPr>
            <a:r>
              <a:rPr lang="en-US" dirty="0"/>
              <a:t>finality and availability</a:t>
            </a:r>
          </a:p>
          <a:p>
            <a:pPr lvl="1">
              <a:buFontTx/>
              <a:buChar char="-"/>
            </a:pPr>
            <a:r>
              <a:rPr lang="en-US" dirty="0"/>
              <a:t>availability-finality dilemma</a:t>
            </a:r>
          </a:p>
          <a:p>
            <a:pPr lvl="1">
              <a:buFontTx/>
              <a:buChar char="-"/>
            </a:pPr>
            <a:r>
              <a:rPr lang="en-US" dirty="0"/>
              <a:t>Ebb-and-flow protocols and Ethereum </a:t>
            </a:r>
            <a:r>
              <a:rPr lang="en-US" dirty="0" err="1"/>
              <a:t>PoS.</a:t>
            </a:r>
            <a:endParaRPr lang="en-US" dirty="0"/>
          </a:p>
          <a:p>
            <a:pPr lvl="2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903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59B64-B979-562F-E4A2-D4F46A7DB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Tendermint</a:t>
            </a:r>
            <a:r>
              <a:rPr lang="en-US" dirty="0"/>
              <a:t>: security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3D53F-8655-10B1-5D4F-BCE66E88D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Tendermint</a:t>
            </a:r>
            <a:r>
              <a:rPr lang="en-US" dirty="0"/>
              <a:t> is safe and live when the network is synchronous.</a:t>
            </a:r>
          </a:p>
          <a:p>
            <a:endParaRPr lang="en-US" dirty="0"/>
          </a:p>
          <a:p>
            <a:r>
              <a:rPr lang="en-US" dirty="0" err="1"/>
              <a:t>Tendermint</a:t>
            </a:r>
            <a:r>
              <a:rPr lang="en-US" dirty="0"/>
              <a:t> is safe even without any assumptions on network delay!</a:t>
            </a:r>
          </a:p>
          <a:p>
            <a:endParaRPr lang="en-US" dirty="0"/>
          </a:p>
          <a:p>
            <a:r>
              <a:rPr lang="en-US" dirty="0"/>
              <a:t>Stronger statement: </a:t>
            </a:r>
            <a:r>
              <a:rPr lang="en-US" dirty="0" err="1"/>
              <a:t>Tendermint</a:t>
            </a:r>
            <a:r>
              <a:rPr lang="en-US" dirty="0"/>
              <a:t> is secure under the partially synchronous network model (DLS 88)</a:t>
            </a:r>
          </a:p>
          <a:p>
            <a:endParaRPr lang="en-US" dirty="0"/>
          </a:p>
          <a:p>
            <a:r>
              <a:rPr lang="en-US" dirty="0"/>
              <a:t>Safety under partial synchrony is also called finality.</a:t>
            </a:r>
          </a:p>
        </p:txBody>
      </p:sp>
    </p:spTree>
    <p:extLst>
      <p:ext uri="{BB962C8B-B14F-4D97-AF65-F5344CB8AC3E}">
        <p14:creationId xmlns:p14="http://schemas.microsoft.com/office/powerpoint/2010/main" val="2911023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8237C-4768-6B62-23CE-99A6D702A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Tendermint</a:t>
            </a:r>
            <a:r>
              <a:rPr lang="en-US" dirty="0"/>
              <a:t> vs Bitcoin</a:t>
            </a:r>
          </a:p>
        </p:txBody>
      </p:sp>
    </p:spTree>
    <p:extLst>
      <p:ext uri="{BB962C8B-B14F-4D97-AF65-F5344CB8AC3E}">
        <p14:creationId xmlns:p14="http://schemas.microsoft.com/office/powerpoint/2010/main" val="2507364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2" descr="world map black and white, black and white world map | World map outline,  Blank world map, World map printable">
            <a:extLst>
              <a:ext uri="{FF2B5EF4-FFF2-40B4-BE49-F238E27FC236}">
                <a16:creationId xmlns:a16="http://schemas.microsoft.com/office/drawing/2014/main" id="{D252034C-97FC-4ACA-BDB3-8EE92EE8E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882" y="1788754"/>
            <a:ext cx="9432236" cy="47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CA7C1A-6777-4867-BE86-1127B51D5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Bitcoin</a:t>
            </a:r>
          </a:p>
        </p:txBody>
      </p:sp>
      <p:pic>
        <p:nvPicPr>
          <p:cNvPr id="21" name="Graphic 20" descr="User">
            <a:extLst>
              <a:ext uri="{FF2B5EF4-FFF2-40B4-BE49-F238E27FC236}">
                <a16:creationId xmlns:a16="http://schemas.microsoft.com/office/drawing/2014/main" id="{AF0E0D0F-1EF6-4966-9D67-8EF070B24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61657" y="3031435"/>
            <a:ext cx="795130" cy="795130"/>
          </a:xfrm>
          <a:prstGeom prst="rect">
            <a:avLst/>
          </a:prstGeom>
        </p:spPr>
      </p:pic>
      <p:pic>
        <p:nvPicPr>
          <p:cNvPr id="22" name="Graphic 21" descr="User">
            <a:extLst>
              <a:ext uri="{FF2B5EF4-FFF2-40B4-BE49-F238E27FC236}">
                <a16:creationId xmlns:a16="http://schemas.microsoft.com/office/drawing/2014/main" id="{2143D8DF-A7C2-4F84-BCE0-B894FE90D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00423" y="2557381"/>
            <a:ext cx="795130" cy="795130"/>
          </a:xfrm>
          <a:prstGeom prst="rect">
            <a:avLst/>
          </a:prstGeom>
        </p:spPr>
      </p:pic>
      <p:pic>
        <p:nvPicPr>
          <p:cNvPr id="24" name="Graphic 23" descr="User">
            <a:extLst>
              <a:ext uri="{FF2B5EF4-FFF2-40B4-BE49-F238E27FC236}">
                <a16:creationId xmlns:a16="http://schemas.microsoft.com/office/drawing/2014/main" id="{F1208BE8-B97F-498C-9B6C-F0AD3EF83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5211" y="4420427"/>
            <a:ext cx="795130" cy="795130"/>
          </a:xfrm>
          <a:prstGeom prst="rect">
            <a:avLst/>
          </a:prstGeom>
        </p:spPr>
      </p:pic>
      <p:pic>
        <p:nvPicPr>
          <p:cNvPr id="25" name="Graphic 24" descr="User">
            <a:extLst>
              <a:ext uri="{FF2B5EF4-FFF2-40B4-BE49-F238E27FC236}">
                <a16:creationId xmlns:a16="http://schemas.microsoft.com/office/drawing/2014/main" id="{6C5B5D65-CDFE-4B05-85EE-A5F08373A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62160" y="3516774"/>
            <a:ext cx="795130" cy="795130"/>
          </a:xfrm>
          <a:prstGeom prst="rect">
            <a:avLst/>
          </a:prstGeom>
        </p:spPr>
      </p:pic>
      <p:pic>
        <p:nvPicPr>
          <p:cNvPr id="26" name="Graphic 25" descr="User">
            <a:extLst>
              <a:ext uri="{FF2B5EF4-FFF2-40B4-BE49-F238E27FC236}">
                <a16:creationId xmlns:a16="http://schemas.microsoft.com/office/drawing/2014/main" id="{8477E960-B59A-48E6-B4A2-34A6094D35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0098" y="2495836"/>
            <a:ext cx="795130" cy="795130"/>
          </a:xfrm>
          <a:prstGeom prst="rect">
            <a:avLst/>
          </a:prstGeom>
        </p:spPr>
      </p:pic>
      <p:pic>
        <p:nvPicPr>
          <p:cNvPr id="27" name="Graphic 26" descr="User">
            <a:extLst>
              <a:ext uri="{FF2B5EF4-FFF2-40B4-BE49-F238E27FC236}">
                <a16:creationId xmlns:a16="http://schemas.microsoft.com/office/drawing/2014/main" id="{0158A93B-B89E-4A4D-9F32-5C2B250EC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0354" y="5061812"/>
            <a:ext cx="795130" cy="795130"/>
          </a:xfrm>
          <a:prstGeom prst="rect">
            <a:avLst/>
          </a:prstGeom>
        </p:spPr>
      </p:pic>
      <p:pic>
        <p:nvPicPr>
          <p:cNvPr id="28" name="Graphic 27" descr="User">
            <a:extLst>
              <a:ext uri="{FF2B5EF4-FFF2-40B4-BE49-F238E27FC236}">
                <a16:creationId xmlns:a16="http://schemas.microsoft.com/office/drawing/2014/main" id="{61D6A482-B13E-4096-8F0D-2B096AD2C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2105" y="4266682"/>
            <a:ext cx="795130" cy="795130"/>
          </a:xfrm>
          <a:prstGeom prst="rect">
            <a:avLst/>
          </a:prstGeom>
        </p:spPr>
      </p:pic>
      <p:pic>
        <p:nvPicPr>
          <p:cNvPr id="29" name="Graphic 28" descr="User">
            <a:extLst>
              <a:ext uri="{FF2B5EF4-FFF2-40B4-BE49-F238E27FC236}">
                <a16:creationId xmlns:a16="http://schemas.microsoft.com/office/drawing/2014/main" id="{645C9C15-D9A7-495C-8D50-8D194D47FB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40081" y="2463574"/>
            <a:ext cx="795130" cy="795130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CA74A0D-6B4D-4CD2-9D44-69C831A2CCB5}"/>
              </a:ext>
            </a:extLst>
          </p:cNvPr>
          <p:cNvCxnSpPr>
            <a:cxnSpLocks/>
            <a:endCxn id="35" idx="2"/>
          </p:cNvCxnSpPr>
          <p:nvPr/>
        </p:nvCxnSpPr>
        <p:spPr>
          <a:xfrm flipV="1">
            <a:off x="934367" y="2793981"/>
            <a:ext cx="5644" cy="6613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D4DCA68-5029-41AA-B245-23FE3C352652}"/>
              </a:ext>
            </a:extLst>
          </p:cNvPr>
          <p:cNvCxnSpPr>
            <a:cxnSpLocks/>
          </p:cNvCxnSpPr>
          <p:nvPr/>
        </p:nvCxnSpPr>
        <p:spPr>
          <a:xfrm flipV="1">
            <a:off x="940011" y="3930082"/>
            <a:ext cx="0" cy="667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D28BB8A-6399-45D9-8C2D-9F8D7D21B8BD}"/>
              </a:ext>
            </a:extLst>
          </p:cNvPr>
          <p:cNvCxnSpPr>
            <a:cxnSpLocks/>
          </p:cNvCxnSpPr>
          <p:nvPr/>
        </p:nvCxnSpPr>
        <p:spPr>
          <a:xfrm flipV="1">
            <a:off x="934367" y="5144765"/>
            <a:ext cx="5644" cy="6630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2" name="Graphic 51" descr="Mining tools">
            <a:extLst>
              <a:ext uri="{FF2B5EF4-FFF2-40B4-BE49-F238E27FC236}">
                <a16:creationId xmlns:a16="http://schemas.microsoft.com/office/drawing/2014/main" id="{9B452183-CCF0-4C04-BA94-441CAFFFF9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411" y="2905234"/>
            <a:ext cx="473200" cy="473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55F011-1874-8747-85B3-08AA59B48C2C}"/>
              </a:ext>
            </a:extLst>
          </p:cNvPr>
          <p:cNvSpPr txBox="1"/>
          <p:nvPr/>
        </p:nvSpPr>
        <p:spPr>
          <a:xfrm>
            <a:off x="4273295" y="5768894"/>
            <a:ext cx="513397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available under dynamic participation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9444393-601D-4E45-9410-37224CCF0ED0}"/>
              </a:ext>
            </a:extLst>
          </p:cNvPr>
          <p:cNvSpPr/>
          <p:nvPr/>
        </p:nvSpPr>
        <p:spPr>
          <a:xfrm>
            <a:off x="2528235" y="2504199"/>
            <a:ext cx="945662" cy="828431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6DDBA17-EACF-44A0-B55E-89559596B53E}"/>
              </a:ext>
            </a:extLst>
          </p:cNvPr>
          <p:cNvGrpSpPr/>
          <p:nvPr/>
        </p:nvGrpSpPr>
        <p:grpSpPr>
          <a:xfrm>
            <a:off x="5378264" y="2656801"/>
            <a:ext cx="473200" cy="473200"/>
            <a:chOff x="6863823" y="504327"/>
            <a:chExt cx="473200" cy="473200"/>
          </a:xfrm>
        </p:grpSpPr>
        <p:pic>
          <p:nvPicPr>
            <p:cNvPr id="31" name="Graphic 30" descr="Stop">
              <a:extLst>
                <a:ext uri="{FF2B5EF4-FFF2-40B4-BE49-F238E27FC236}">
                  <a16:creationId xmlns:a16="http://schemas.microsoft.com/office/drawing/2014/main" id="{629E4DEC-4ED2-43E3-9A60-CB5B334FA51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63823" y="504327"/>
              <a:ext cx="473200" cy="473200"/>
            </a:xfrm>
            <a:prstGeom prst="rect">
              <a:avLst/>
            </a:prstGeom>
          </p:spPr>
        </p:pic>
        <p:pic>
          <p:nvPicPr>
            <p:cNvPr id="32" name="Graphic 31" descr="Coins">
              <a:extLst>
                <a:ext uri="{FF2B5EF4-FFF2-40B4-BE49-F238E27FC236}">
                  <a16:creationId xmlns:a16="http://schemas.microsoft.com/office/drawing/2014/main" id="{735B3038-A8E1-4F67-9053-12ED8AD28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920077" y="563882"/>
              <a:ext cx="360692" cy="360692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8C5E69A-D264-4CEE-954A-2F2FEE9B6CAC}"/>
              </a:ext>
            </a:extLst>
          </p:cNvPr>
          <p:cNvGrpSpPr/>
          <p:nvPr/>
        </p:nvGrpSpPr>
        <p:grpSpPr>
          <a:xfrm>
            <a:off x="703411" y="2320781"/>
            <a:ext cx="473200" cy="473200"/>
            <a:chOff x="3505297" y="737037"/>
            <a:chExt cx="473200" cy="473200"/>
          </a:xfrm>
          <a:solidFill>
            <a:srgbClr val="FF0000"/>
          </a:solidFill>
        </p:grpSpPr>
        <p:pic>
          <p:nvPicPr>
            <p:cNvPr id="35" name="Graphic 34" descr="Stop">
              <a:extLst>
                <a:ext uri="{FF2B5EF4-FFF2-40B4-BE49-F238E27FC236}">
                  <a16:creationId xmlns:a16="http://schemas.microsoft.com/office/drawing/2014/main" id="{48E90473-03EA-4B13-BDBD-0D263BB0A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505297" y="737037"/>
              <a:ext cx="473200" cy="473200"/>
            </a:xfrm>
            <a:prstGeom prst="rect">
              <a:avLst/>
            </a:prstGeom>
          </p:spPr>
        </p:pic>
        <p:pic>
          <p:nvPicPr>
            <p:cNvPr id="36" name="Graphic 35" descr="Lock">
              <a:extLst>
                <a:ext uri="{FF2B5EF4-FFF2-40B4-BE49-F238E27FC236}">
                  <a16:creationId xmlns:a16="http://schemas.microsoft.com/office/drawing/2014/main" id="{E4F10421-62A8-443A-9262-4322E6A9A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576089" y="807829"/>
              <a:ext cx="331615" cy="331615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1159B1A-AEBC-437F-AA6D-DE703ED195FE}"/>
              </a:ext>
            </a:extLst>
          </p:cNvPr>
          <p:cNvGrpSpPr/>
          <p:nvPr/>
        </p:nvGrpSpPr>
        <p:grpSpPr>
          <a:xfrm>
            <a:off x="8999297" y="5189808"/>
            <a:ext cx="473200" cy="473200"/>
            <a:chOff x="6863823" y="504327"/>
            <a:chExt cx="473200" cy="473200"/>
          </a:xfrm>
        </p:grpSpPr>
        <p:pic>
          <p:nvPicPr>
            <p:cNvPr id="49" name="Graphic 48" descr="Stop">
              <a:extLst>
                <a:ext uri="{FF2B5EF4-FFF2-40B4-BE49-F238E27FC236}">
                  <a16:creationId xmlns:a16="http://schemas.microsoft.com/office/drawing/2014/main" id="{99B35E64-BC0E-43DB-9BB0-ED5EEE00E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63823" y="504327"/>
              <a:ext cx="473200" cy="473200"/>
            </a:xfrm>
            <a:prstGeom prst="rect">
              <a:avLst/>
            </a:prstGeom>
          </p:spPr>
        </p:pic>
        <p:pic>
          <p:nvPicPr>
            <p:cNvPr id="50" name="Graphic 49" descr="Coins">
              <a:extLst>
                <a:ext uri="{FF2B5EF4-FFF2-40B4-BE49-F238E27FC236}">
                  <a16:creationId xmlns:a16="http://schemas.microsoft.com/office/drawing/2014/main" id="{B39358A5-9E02-41A3-8B78-477B912A5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920077" y="563882"/>
              <a:ext cx="360692" cy="360692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21C6607-BBE1-4985-BE32-251E3036E3B9}"/>
              </a:ext>
            </a:extLst>
          </p:cNvPr>
          <p:cNvGrpSpPr/>
          <p:nvPr/>
        </p:nvGrpSpPr>
        <p:grpSpPr>
          <a:xfrm>
            <a:off x="3096975" y="4581392"/>
            <a:ext cx="473200" cy="473200"/>
            <a:chOff x="6863823" y="504327"/>
            <a:chExt cx="473200" cy="473200"/>
          </a:xfrm>
        </p:grpSpPr>
        <p:pic>
          <p:nvPicPr>
            <p:cNvPr id="53" name="Graphic 52" descr="Stop">
              <a:extLst>
                <a:ext uri="{FF2B5EF4-FFF2-40B4-BE49-F238E27FC236}">
                  <a16:creationId xmlns:a16="http://schemas.microsoft.com/office/drawing/2014/main" id="{08F036D0-57DD-44B1-8625-9F223725E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63823" y="504327"/>
              <a:ext cx="473200" cy="473200"/>
            </a:xfrm>
            <a:prstGeom prst="rect">
              <a:avLst/>
            </a:prstGeom>
          </p:spPr>
        </p:pic>
        <p:pic>
          <p:nvPicPr>
            <p:cNvPr id="54" name="Graphic 53" descr="Coins">
              <a:extLst>
                <a:ext uri="{FF2B5EF4-FFF2-40B4-BE49-F238E27FC236}">
                  <a16:creationId xmlns:a16="http://schemas.microsoft.com/office/drawing/2014/main" id="{6696CA27-D695-4151-89E4-682B2BDF9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920077" y="563882"/>
              <a:ext cx="360692" cy="360692"/>
            </a:xfrm>
            <a:prstGeom prst="rect">
              <a:avLst/>
            </a:prstGeom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F25C4D93-0B64-8C40-9E9F-DAC2688855D1}"/>
              </a:ext>
            </a:extLst>
          </p:cNvPr>
          <p:cNvSpPr txBox="1"/>
          <p:nvPr/>
        </p:nvSpPr>
        <p:spPr>
          <a:xfrm>
            <a:off x="652264" y="1415190"/>
            <a:ext cx="2681311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“Peers I don’t hear are </a:t>
            </a:r>
          </a:p>
          <a:p>
            <a:r>
              <a:rPr lang="en-US" sz="2000" dirty="0"/>
              <a:t>offline doing nothing</a:t>
            </a:r>
          </a:p>
        </p:txBody>
      </p:sp>
    </p:spTree>
    <p:extLst>
      <p:ext uri="{BB962C8B-B14F-4D97-AF65-F5344CB8AC3E}">
        <p14:creationId xmlns:p14="http://schemas.microsoft.com/office/powerpoint/2010/main" val="385599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78 0.00139 L -0.38347 0.1173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41" y="578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-0.00026 0.1706 " pathEditMode="relative" rAng="0" ptsTypes="AA">
                                      <p:cBhvr>
                                        <p:cTn id="13" dur="2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3.7037E-6 L -0.68047 -0.08125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23" y="-407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1706 L -0.00052 0.34491 " pathEditMode="relative" rAng="0" ptsTypes="AA">
                                      <p:cBhvr>
                                        <p:cTn id="27" dur="2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5E-6 3.7037E-6 L -0.19675 0.17824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44" y="8912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34491 L -0.0013 0.50394 " pathEditMode="relative" rAng="0" ptsTypes="AA">
                                      <p:cBhvr>
                                        <p:cTn id="51" dur="2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06871-A1C7-BF43-A44C-1AEA9249E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availability in action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976C89-AC0C-D2E3-90FE-99C89B573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962" y="1598471"/>
            <a:ext cx="11662076" cy="457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918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BD4AEB05-D407-4104-90E6-888D7C665BF8}"/>
              </a:ext>
            </a:extLst>
          </p:cNvPr>
          <p:cNvGrpSpPr/>
          <p:nvPr/>
        </p:nvGrpSpPr>
        <p:grpSpPr>
          <a:xfrm>
            <a:off x="694569" y="3423275"/>
            <a:ext cx="473200" cy="473200"/>
            <a:chOff x="2335683" y="1131510"/>
            <a:chExt cx="473200" cy="473200"/>
          </a:xfrm>
        </p:grpSpPr>
        <p:pic>
          <p:nvPicPr>
            <p:cNvPr id="53" name="Graphic 52" descr="Stop">
              <a:extLst>
                <a:ext uri="{FF2B5EF4-FFF2-40B4-BE49-F238E27FC236}">
                  <a16:creationId xmlns:a16="http://schemas.microsoft.com/office/drawing/2014/main" id="{75806039-0B7A-4E68-932B-68CE98A1B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35683" y="1131510"/>
              <a:ext cx="473200" cy="473200"/>
            </a:xfrm>
            <a:prstGeom prst="rect">
              <a:avLst/>
            </a:prstGeom>
          </p:spPr>
        </p:pic>
        <p:pic>
          <p:nvPicPr>
            <p:cNvPr id="54" name="Graphic 53" descr="Coins">
              <a:extLst>
                <a:ext uri="{FF2B5EF4-FFF2-40B4-BE49-F238E27FC236}">
                  <a16:creationId xmlns:a16="http://schemas.microsoft.com/office/drawing/2014/main" id="{578E836A-BE58-47A4-A084-BD7DAEE37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91937" y="1187764"/>
              <a:ext cx="360692" cy="360692"/>
            </a:xfrm>
            <a:prstGeom prst="rect">
              <a:avLst/>
            </a:prstGeom>
          </p:spPr>
        </p:pic>
      </p:grpSp>
      <p:pic>
        <p:nvPicPr>
          <p:cNvPr id="2050" name="Picture 2" descr="world map black and white, black and white world map | World map outline,  Blank world map, World map printable">
            <a:extLst>
              <a:ext uri="{FF2B5EF4-FFF2-40B4-BE49-F238E27FC236}">
                <a16:creationId xmlns:a16="http://schemas.microsoft.com/office/drawing/2014/main" id="{33345767-F6B6-4DBA-8150-82DB924B5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882" y="1794256"/>
            <a:ext cx="9432236" cy="47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CA7C1A-6777-4867-BE86-1127B51D5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Tendermint</a:t>
            </a:r>
            <a:endParaRPr lang="en-US" dirty="0"/>
          </a:p>
        </p:txBody>
      </p:sp>
      <p:pic>
        <p:nvPicPr>
          <p:cNvPr id="21" name="Graphic 20" descr="User">
            <a:extLst>
              <a:ext uri="{FF2B5EF4-FFF2-40B4-BE49-F238E27FC236}">
                <a16:creationId xmlns:a16="http://schemas.microsoft.com/office/drawing/2014/main" id="{AF0E0D0F-1EF6-4966-9D67-8EF070B24F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61657" y="3031435"/>
            <a:ext cx="795130" cy="795130"/>
          </a:xfrm>
          <a:prstGeom prst="rect">
            <a:avLst/>
          </a:prstGeom>
        </p:spPr>
      </p:pic>
      <p:pic>
        <p:nvPicPr>
          <p:cNvPr id="22" name="Graphic 21" descr="User">
            <a:extLst>
              <a:ext uri="{FF2B5EF4-FFF2-40B4-BE49-F238E27FC236}">
                <a16:creationId xmlns:a16="http://schemas.microsoft.com/office/drawing/2014/main" id="{2143D8DF-A7C2-4F84-BCE0-B894FE90DC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00423" y="2557381"/>
            <a:ext cx="795130" cy="795130"/>
          </a:xfrm>
          <a:prstGeom prst="rect">
            <a:avLst/>
          </a:prstGeom>
        </p:spPr>
      </p:pic>
      <p:pic>
        <p:nvPicPr>
          <p:cNvPr id="24" name="Graphic 23" descr="User">
            <a:extLst>
              <a:ext uri="{FF2B5EF4-FFF2-40B4-BE49-F238E27FC236}">
                <a16:creationId xmlns:a16="http://schemas.microsoft.com/office/drawing/2014/main" id="{F1208BE8-B97F-498C-9B6C-F0AD3EF833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35211" y="4420427"/>
            <a:ext cx="795130" cy="795130"/>
          </a:xfrm>
          <a:prstGeom prst="rect">
            <a:avLst/>
          </a:prstGeom>
        </p:spPr>
      </p:pic>
      <p:pic>
        <p:nvPicPr>
          <p:cNvPr id="25" name="Graphic 24" descr="User">
            <a:extLst>
              <a:ext uri="{FF2B5EF4-FFF2-40B4-BE49-F238E27FC236}">
                <a16:creationId xmlns:a16="http://schemas.microsoft.com/office/drawing/2014/main" id="{6C5B5D65-CDFE-4B05-85EE-A5F08373A6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62160" y="3516774"/>
            <a:ext cx="795130" cy="795130"/>
          </a:xfrm>
          <a:prstGeom prst="rect">
            <a:avLst/>
          </a:prstGeom>
        </p:spPr>
      </p:pic>
      <p:pic>
        <p:nvPicPr>
          <p:cNvPr id="26" name="Graphic 25" descr="User">
            <a:extLst>
              <a:ext uri="{FF2B5EF4-FFF2-40B4-BE49-F238E27FC236}">
                <a16:creationId xmlns:a16="http://schemas.microsoft.com/office/drawing/2014/main" id="{8477E960-B59A-48E6-B4A2-34A6094D35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20098" y="2495836"/>
            <a:ext cx="795130" cy="795130"/>
          </a:xfrm>
          <a:prstGeom prst="rect">
            <a:avLst/>
          </a:prstGeom>
        </p:spPr>
      </p:pic>
      <p:pic>
        <p:nvPicPr>
          <p:cNvPr id="27" name="Graphic 26" descr="User">
            <a:extLst>
              <a:ext uri="{FF2B5EF4-FFF2-40B4-BE49-F238E27FC236}">
                <a16:creationId xmlns:a16="http://schemas.microsoft.com/office/drawing/2014/main" id="{0158A93B-B89E-4A4D-9F32-5C2B250EC3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40354" y="5061812"/>
            <a:ext cx="795130" cy="795130"/>
          </a:xfrm>
          <a:prstGeom prst="rect">
            <a:avLst/>
          </a:prstGeom>
        </p:spPr>
      </p:pic>
      <p:pic>
        <p:nvPicPr>
          <p:cNvPr id="28" name="Graphic 27" descr="User">
            <a:extLst>
              <a:ext uri="{FF2B5EF4-FFF2-40B4-BE49-F238E27FC236}">
                <a16:creationId xmlns:a16="http://schemas.microsoft.com/office/drawing/2014/main" id="{61D6A482-B13E-4096-8F0D-2B096AD2CD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2105" y="4266682"/>
            <a:ext cx="795130" cy="795130"/>
          </a:xfrm>
          <a:prstGeom prst="rect">
            <a:avLst/>
          </a:prstGeom>
        </p:spPr>
      </p:pic>
      <p:pic>
        <p:nvPicPr>
          <p:cNvPr id="29" name="Graphic 28" descr="User">
            <a:extLst>
              <a:ext uri="{FF2B5EF4-FFF2-40B4-BE49-F238E27FC236}">
                <a16:creationId xmlns:a16="http://schemas.microsoft.com/office/drawing/2014/main" id="{645C9C15-D9A7-495C-8D50-8D194D47FB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40081" y="2463574"/>
            <a:ext cx="795130" cy="795130"/>
          </a:xfrm>
          <a:prstGeom prst="rect">
            <a:avLst/>
          </a:prstGeom>
        </p:spPr>
      </p:pic>
      <p:pic>
        <p:nvPicPr>
          <p:cNvPr id="52" name="Graphic 51" descr="Mining tools">
            <a:extLst>
              <a:ext uri="{FF2B5EF4-FFF2-40B4-BE49-F238E27FC236}">
                <a16:creationId xmlns:a16="http://schemas.microsoft.com/office/drawing/2014/main" id="{9B452183-CCF0-4C04-BA94-441CAFFFF9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3411" y="2905234"/>
            <a:ext cx="473200" cy="473200"/>
          </a:xfrm>
          <a:prstGeom prst="rect">
            <a:avLst/>
          </a:prstGeom>
        </p:spPr>
      </p:pic>
      <p:pic>
        <p:nvPicPr>
          <p:cNvPr id="4" name="Graphic 3" descr="Checkmark">
            <a:extLst>
              <a:ext uri="{FF2B5EF4-FFF2-40B4-BE49-F238E27FC236}">
                <a16:creationId xmlns:a16="http://schemas.microsoft.com/office/drawing/2014/main" id="{2AB3748A-8E6E-4D7B-9057-9B42210E2B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09108" y="2700021"/>
            <a:ext cx="304780" cy="304780"/>
          </a:xfrm>
          <a:prstGeom prst="rect">
            <a:avLst/>
          </a:prstGeom>
        </p:spPr>
      </p:pic>
      <p:pic>
        <p:nvPicPr>
          <p:cNvPr id="23" name="Graphic 22" descr="Checkmark">
            <a:extLst>
              <a:ext uri="{FF2B5EF4-FFF2-40B4-BE49-F238E27FC236}">
                <a16:creationId xmlns:a16="http://schemas.microsoft.com/office/drawing/2014/main" id="{1ABA7ABA-CF8C-4190-B4CB-B1183D1321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30917" y="4553181"/>
            <a:ext cx="304780" cy="304780"/>
          </a:xfrm>
          <a:prstGeom prst="rect">
            <a:avLst/>
          </a:prstGeom>
        </p:spPr>
      </p:pic>
      <p:pic>
        <p:nvPicPr>
          <p:cNvPr id="31" name="Graphic 30" descr="Checkmark">
            <a:extLst>
              <a:ext uri="{FF2B5EF4-FFF2-40B4-BE49-F238E27FC236}">
                <a16:creationId xmlns:a16="http://schemas.microsoft.com/office/drawing/2014/main" id="{8C5F99B2-10B3-4BA7-991B-3A86B377A2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95890" y="2665434"/>
            <a:ext cx="304780" cy="304780"/>
          </a:xfrm>
          <a:prstGeom prst="rect">
            <a:avLst/>
          </a:prstGeom>
        </p:spPr>
      </p:pic>
      <p:pic>
        <p:nvPicPr>
          <p:cNvPr id="32" name="Graphic 31" descr="Checkmark">
            <a:extLst>
              <a:ext uri="{FF2B5EF4-FFF2-40B4-BE49-F238E27FC236}">
                <a16:creationId xmlns:a16="http://schemas.microsoft.com/office/drawing/2014/main" id="{C288C1C0-DE70-4B4A-9D71-ED95E01B87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76215" y="2771679"/>
            <a:ext cx="304780" cy="304780"/>
          </a:xfrm>
          <a:prstGeom prst="rect">
            <a:avLst/>
          </a:prstGeom>
        </p:spPr>
      </p:pic>
      <p:pic>
        <p:nvPicPr>
          <p:cNvPr id="34" name="Graphic 33" descr="Checkmark">
            <a:extLst>
              <a:ext uri="{FF2B5EF4-FFF2-40B4-BE49-F238E27FC236}">
                <a16:creationId xmlns:a16="http://schemas.microsoft.com/office/drawing/2014/main" id="{A74D575D-2FDF-4C23-8F18-DE38455C272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47725" y="3211994"/>
            <a:ext cx="304780" cy="304780"/>
          </a:xfrm>
          <a:prstGeom prst="rect">
            <a:avLst/>
          </a:prstGeom>
        </p:spPr>
      </p:pic>
      <p:pic>
        <p:nvPicPr>
          <p:cNvPr id="35" name="Graphic 34" descr="Checkmark">
            <a:extLst>
              <a:ext uri="{FF2B5EF4-FFF2-40B4-BE49-F238E27FC236}">
                <a16:creationId xmlns:a16="http://schemas.microsoft.com/office/drawing/2014/main" id="{7CF5FFD2-CB09-42A5-83F5-EC0D3458F3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65273" y="3761949"/>
            <a:ext cx="304780" cy="304780"/>
          </a:xfrm>
          <a:prstGeom prst="rect">
            <a:avLst/>
          </a:prstGeom>
        </p:spPr>
      </p:pic>
      <p:pic>
        <p:nvPicPr>
          <p:cNvPr id="36" name="Graphic 35" descr="Checkmark">
            <a:extLst>
              <a:ext uri="{FF2B5EF4-FFF2-40B4-BE49-F238E27FC236}">
                <a16:creationId xmlns:a16="http://schemas.microsoft.com/office/drawing/2014/main" id="{F1A7E79A-3FE6-4D1D-96F8-D0D04F1B099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74845" y="4420427"/>
            <a:ext cx="304780" cy="304780"/>
          </a:xfrm>
          <a:prstGeom prst="rect">
            <a:avLst/>
          </a:prstGeom>
        </p:spPr>
      </p:pic>
      <p:pic>
        <p:nvPicPr>
          <p:cNvPr id="37" name="Graphic 36" descr="Checkmark">
            <a:extLst>
              <a:ext uri="{FF2B5EF4-FFF2-40B4-BE49-F238E27FC236}">
                <a16:creationId xmlns:a16="http://schemas.microsoft.com/office/drawing/2014/main" id="{521C6A6B-C238-49A3-893A-4484E782FE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83094" y="5306987"/>
            <a:ext cx="304780" cy="30478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A6819EA-D7B0-406A-8B40-E5EFB798B066}"/>
              </a:ext>
            </a:extLst>
          </p:cNvPr>
          <p:cNvCxnSpPr>
            <a:cxnSpLocks/>
          </p:cNvCxnSpPr>
          <p:nvPr/>
        </p:nvCxnSpPr>
        <p:spPr>
          <a:xfrm flipV="1">
            <a:off x="4673039" y="1604710"/>
            <a:ext cx="3232125" cy="477507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23B1E99-E11E-448E-A535-27C60F32A6BA}"/>
              </a:ext>
            </a:extLst>
          </p:cNvPr>
          <p:cNvCxnSpPr>
            <a:cxnSpLocks/>
            <a:endCxn id="69" idx="2"/>
          </p:cNvCxnSpPr>
          <p:nvPr/>
        </p:nvCxnSpPr>
        <p:spPr>
          <a:xfrm flipV="1">
            <a:off x="11059367" y="2793980"/>
            <a:ext cx="5431" cy="625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8" name="Graphic 47" descr="Mining tools">
            <a:extLst>
              <a:ext uri="{FF2B5EF4-FFF2-40B4-BE49-F238E27FC236}">
                <a16:creationId xmlns:a16="http://schemas.microsoft.com/office/drawing/2014/main" id="{2D2DC3D9-6ED2-404F-A3DF-2A0C02F592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20224" y="2933116"/>
            <a:ext cx="490159" cy="490159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133D5816-4A99-6244-8308-36EBDBFD32F8}"/>
              </a:ext>
            </a:extLst>
          </p:cNvPr>
          <p:cNvSpPr txBox="1"/>
          <p:nvPr/>
        </p:nvSpPr>
        <p:spPr>
          <a:xfrm>
            <a:off x="5194792" y="5871048"/>
            <a:ext cx="395056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final under network partition 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92813E4-C8EA-9049-88F4-019188D9D47A}"/>
              </a:ext>
            </a:extLst>
          </p:cNvPr>
          <p:cNvSpPr/>
          <p:nvPr/>
        </p:nvSpPr>
        <p:spPr>
          <a:xfrm>
            <a:off x="2667187" y="2503402"/>
            <a:ext cx="795128" cy="715473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38F2095-FB8B-4FB9-A35D-8630EEBF8FA9}"/>
              </a:ext>
            </a:extLst>
          </p:cNvPr>
          <p:cNvGrpSpPr/>
          <p:nvPr/>
        </p:nvGrpSpPr>
        <p:grpSpPr>
          <a:xfrm>
            <a:off x="687623" y="2320781"/>
            <a:ext cx="473200" cy="473200"/>
            <a:chOff x="3505297" y="737037"/>
            <a:chExt cx="473200" cy="473200"/>
          </a:xfrm>
        </p:grpSpPr>
        <p:pic>
          <p:nvPicPr>
            <p:cNvPr id="46" name="Graphic 45" descr="Stop">
              <a:extLst>
                <a:ext uri="{FF2B5EF4-FFF2-40B4-BE49-F238E27FC236}">
                  <a16:creationId xmlns:a16="http://schemas.microsoft.com/office/drawing/2014/main" id="{0790ADD6-A5A4-4516-B2CC-74C641E47F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505297" y="737037"/>
              <a:ext cx="473200" cy="473200"/>
            </a:xfrm>
            <a:prstGeom prst="rect">
              <a:avLst/>
            </a:prstGeom>
          </p:spPr>
        </p:pic>
        <p:pic>
          <p:nvPicPr>
            <p:cNvPr id="10" name="Graphic 9" descr="Lock">
              <a:extLst>
                <a:ext uri="{FF2B5EF4-FFF2-40B4-BE49-F238E27FC236}">
                  <a16:creationId xmlns:a16="http://schemas.microsoft.com/office/drawing/2014/main" id="{BDFCC343-7253-4FDD-B50B-6CC681DBE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576089" y="807829"/>
              <a:ext cx="331615" cy="331615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2B9C13-89A1-41E1-B376-A6E14F0A349D}"/>
              </a:ext>
            </a:extLst>
          </p:cNvPr>
          <p:cNvGrpSpPr/>
          <p:nvPr/>
        </p:nvGrpSpPr>
        <p:grpSpPr>
          <a:xfrm>
            <a:off x="5337495" y="2691647"/>
            <a:ext cx="473200" cy="473200"/>
            <a:chOff x="6863823" y="504327"/>
            <a:chExt cx="473200" cy="473200"/>
          </a:xfrm>
        </p:grpSpPr>
        <p:pic>
          <p:nvPicPr>
            <p:cNvPr id="47" name="Graphic 46" descr="Stop">
              <a:extLst>
                <a:ext uri="{FF2B5EF4-FFF2-40B4-BE49-F238E27FC236}">
                  <a16:creationId xmlns:a16="http://schemas.microsoft.com/office/drawing/2014/main" id="{B15BC8F0-3765-4F65-9743-EE2C046B9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863823" y="504327"/>
              <a:ext cx="473200" cy="473200"/>
            </a:xfrm>
            <a:prstGeom prst="rect">
              <a:avLst/>
            </a:prstGeom>
          </p:spPr>
        </p:pic>
        <p:pic>
          <p:nvPicPr>
            <p:cNvPr id="49" name="Graphic 48" descr="Coins">
              <a:extLst>
                <a:ext uri="{FF2B5EF4-FFF2-40B4-BE49-F238E27FC236}">
                  <a16:creationId xmlns:a16="http://schemas.microsoft.com/office/drawing/2014/main" id="{8D085412-B401-452D-BEC2-3E4251BEF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20077" y="563882"/>
              <a:ext cx="360692" cy="360692"/>
            </a:xfrm>
            <a:prstGeom prst="rect">
              <a:avLst/>
            </a:prstGeom>
          </p:spPr>
        </p:pic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2901908-EF72-4D1C-B92C-D75EC867059F}"/>
              </a:ext>
            </a:extLst>
          </p:cNvPr>
          <p:cNvCxnSpPr>
            <a:stCxn id="53" idx="0"/>
            <a:endCxn id="46" idx="2"/>
          </p:cNvCxnSpPr>
          <p:nvPr/>
        </p:nvCxnSpPr>
        <p:spPr>
          <a:xfrm flipH="1" flipV="1">
            <a:off x="924223" y="2793981"/>
            <a:ext cx="6946" cy="629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B741751-C071-42C2-A2AA-C468C334F35F}"/>
              </a:ext>
            </a:extLst>
          </p:cNvPr>
          <p:cNvGrpSpPr/>
          <p:nvPr/>
        </p:nvGrpSpPr>
        <p:grpSpPr>
          <a:xfrm>
            <a:off x="8985650" y="5230311"/>
            <a:ext cx="473200" cy="473200"/>
            <a:chOff x="6863823" y="504327"/>
            <a:chExt cx="473200" cy="473200"/>
          </a:xfrm>
        </p:grpSpPr>
        <p:pic>
          <p:nvPicPr>
            <p:cNvPr id="57" name="Graphic 56" descr="Stop">
              <a:extLst>
                <a:ext uri="{FF2B5EF4-FFF2-40B4-BE49-F238E27FC236}">
                  <a16:creationId xmlns:a16="http://schemas.microsoft.com/office/drawing/2014/main" id="{EBEAFCC8-C471-4E83-B824-F5DDE293F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863823" y="504327"/>
              <a:ext cx="473200" cy="473200"/>
            </a:xfrm>
            <a:prstGeom prst="rect">
              <a:avLst/>
            </a:prstGeom>
          </p:spPr>
        </p:pic>
        <p:pic>
          <p:nvPicPr>
            <p:cNvPr id="58" name="Graphic 57" descr="Coins">
              <a:extLst>
                <a:ext uri="{FF2B5EF4-FFF2-40B4-BE49-F238E27FC236}">
                  <a16:creationId xmlns:a16="http://schemas.microsoft.com/office/drawing/2014/main" id="{538DD098-012C-439D-8A76-7D16C1EAA8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20077" y="563882"/>
              <a:ext cx="360692" cy="360692"/>
            </a:xfrm>
            <a:prstGeom prst="rect">
              <a:avLst/>
            </a:prstGeom>
          </p:spPr>
        </p:pic>
      </p:grp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E367D7F-DF69-4276-AF78-48C981DC8FC5}"/>
              </a:ext>
            </a:extLst>
          </p:cNvPr>
          <p:cNvCxnSpPr>
            <a:cxnSpLocks/>
            <a:endCxn id="53" idx="2"/>
          </p:cNvCxnSpPr>
          <p:nvPr/>
        </p:nvCxnSpPr>
        <p:spPr>
          <a:xfrm flipH="1" flipV="1">
            <a:off x="931169" y="3896475"/>
            <a:ext cx="4580" cy="629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C1C8782-EA92-42B3-8A2E-F6D4F9AC13AC}"/>
              </a:ext>
            </a:extLst>
          </p:cNvPr>
          <p:cNvGrpSpPr/>
          <p:nvPr/>
        </p:nvGrpSpPr>
        <p:grpSpPr>
          <a:xfrm>
            <a:off x="10828198" y="2320780"/>
            <a:ext cx="473200" cy="473200"/>
            <a:chOff x="3505297" y="737037"/>
            <a:chExt cx="473200" cy="473200"/>
          </a:xfrm>
        </p:grpSpPr>
        <p:pic>
          <p:nvPicPr>
            <p:cNvPr id="69" name="Graphic 68" descr="Stop">
              <a:extLst>
                <a:ext uri="{FF2B5EF4-FFF2-40B4-BE49-F238E27FC236}">
                  <a16:creationId xmlns:a16="http://schemas.microsoft.com/office/drawing/2014/main" id="{53063D58-4FFD-4DE8-8C66-EDB690ABB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505297" y="737037"/>
              <a:ext cx="473200" cy="473200"/>
            </a:xfrm>
            <a:prstGeom prst="rect">
              <a:avLst/>
            </a:prstGeom>
          </p:spPr>
        </p:pic>
        <p:pic>
          <p:nvPicPr>
            <p:cNvPr id="70" name="Graphic 69" descr="Lock">
              <a:extLst>
                <a:ext uri="{FF2B5EF4-FFF2-40B4-BE49-F238E27FC236}">
                  <a16:creationId xmlns:a16="http://schemas.microsoft.com/office/drawing/2014/main" id="{513647A0-1AF6-46B8-94EB-6C6A13155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576089" y="807829"/>
              <a:ext cx="331615" cy="331615"/>
            </a:xfrm>
            <a:prstGeom prst="rect">
              <a:avLst/>
            </a:prstGeom>
          </p:spPr>
        </p:pic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5314468-57E6-478C-B1DD-9F1006721DA4}"/>
              </a:ext>
            </a:extLst>
          </p:cNvPr>
          <p:cNvGrpSpPr/>
          <p:nvPr/>
        </p:nvGrpSpPr>
        <p:grpSpPr>
          <a:xfrm>
            <a:off x="7601910" y="3240689"/>
            <a:ext cx="473200" cy="473200"/>
            <a:chOff x="6863823" y="504327"/>
            <a:chExt cx="473200" cy="473200"/>
          </a:xfrm>
        </p:grpSpPr>
        <p:pic>
          <p:nvPicPr>
            <p:cNvPr id="73" name="Graphic 72" descr="Stop">
              <a:extLst>
                <a:ext uri="{FF2B5EF4-FFF2-40B4-BE49-F238E27FC236}">
                  <a16:creationId xmlns:a16="http://schemas.microsoft.com/office/drawing/2014/main" id="{5B649AD3-30AE-4BCD-ADFA-0B8F4D625D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863823" y="504327"/>
              <a:ext cx="473200" cy="473200"/>
            </a:xfrm>
            <a:prstGeom prst="rect">
              <a:avLst/>
            </a:prstGeom>
          </p:spPr>
        </p:pic>
        <p:pic>
          <p:nvPicPr>
            <p:cNvPr id="74" name="Graphic 73" descr="Coins">
              <a:extLst>
                <a:ext uri="{FF2B5EF4-FFF2-40B4-BE49-F238E27FC236}">
                  <a16:creationId xmlns:a16="http://schemas.microsoft.com/office/drawing/2014/main" id="{A979DBB8-F1B5-4A79-B352-9F8DE0581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20077" y="563882"/>
              <a:ext cx="360692" cy="360692"/>
            </a:xfrm>
            <a:prstGeom prst="rect">
              <a:avLst/>
            </a:prstGeom>
          </p:spPr>
        </p:pic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6938A4E7-5CA2-EC47-8A3F-526C441CD2A1}"/>
              </a:ext>
            </a:extLst>
          </p:cNvPr>
          <p:cNvSpPr txBox="1"/>
          <p:nvPr/>
        </p:nvSpPr>
        <p:spPr>
          <a:xfrm>
            <a:off x="652264" y="1415190"/>
            <a:ext cx="2681311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“Peers I don’t hear are </a:t>
            </a:r>
          </a:p>
          <a:p>
            <a:r>
              <a:rPr lang="en-US" sz="2000" dirty="0"/>
              <a:t>plotting against me!”</a:t>
            </a:r>
          </a:p>
        </p:txBody>
      </p:sp>
    </p:spTree>
    <p:extLst>
      <p:ext uri="{BB962C8B-B14F-4D97-AF65-F5344CB8AC3E}">
        <p14:creationId xmlns:p14="http://schemas.microsoft.com/office/powerpoint/2010/main" val="113827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078 -3.33333E-6 L -0.3806 0.10648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76" y="532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1.85185E-6 L -0.00104 0.170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.00556 L -0.16783 0.0993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98" y="467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7037E-7 L -0.42253 0.1328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33" y="664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11111E-6 L -0.23541 -0.1159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-581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0602 L -0.35963 -0.0541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82" y="-240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L -0.41041 -0.12454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21" y="-6227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7.40741E-7 L -0.57955 0.07639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84" y="381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-0.48216 0.08634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15" y="430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81481E-6 L -0.66276 -0.25023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38" y="-1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78 0.00139 L -0.68034 -0.10231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84" y="-5185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17199 L -0.00065 0.31713 " pathEditMode="relative" rAng="0" ptsTypes="AA">
                                      <p:cBhvr>
                                        <p:cTn id="87" dur="2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25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-0.16783 0.26551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98" y="13264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11111E-6 L -0.23489 0.02222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45" y="1111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7037E-7 L -0.42109 0.32731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55" y="16366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33333E-6 L -0.36133 0.11065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73" y="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-4.44444E-6 L 0.26458 0.02547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68" y="1273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07407E-6 L -2.08333E-6 0.15879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00"/>
                            </p:stCondLst>
                            <p:childTnLst>
                              <p:par>
                                <p:cTn id="1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0.21719 0.10393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59" y="5185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L 0.31537 -0.10903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68" y="-5463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7.40741E-7 L 0.1487 0.10139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35" y="5069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81481E-6 L 0.0138 -0.26574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" y="-1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D220B-945F-1F4D-B08A-72B23CF1E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Availability-Finality Dilemma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1B207-67E0-9446-86FD-797602858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Bitcoin is dynamically available but is not final.</a:t>
            </a:r>
          </a:p>
          <a:p>
            <a:endParaRPr lang="en-US" dirty="0"/>
          </a:p>
          <a:p>
            <a:r>
              <a:rPr lang="en-US" dirty="0" err="1"/>
              <a:t>Tendermint</a:t>
            </a:r>
            <a:r>
              <a:rPr lang="en-US" dirty="0"/>
              <a:t> has finality, but not dynamically available.</a:t>
            </a:r>
          </a:p>
          <a:p>
            <a:endParaRPr lang="en-US" dirty="0"/>
          </a:p>
          <a:p>
            <a:r>
              <a:rPr lang="en-US" dirty="0"/>
              <a:t>Best of both worlds?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902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B84E6A-75DF-3042-A4D7-E53B863F3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Finality gadgets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E0E1A809-B894-FD44-81CA-ABDC31AD3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937" y="1845426"/>
            <a:ext cx="8769073" cy="445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94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88D2DD61-819A-F147-8291-6CFEEF718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925" y="0"/>
            <a:ext cx="7350150" cy="685800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7BCBDF2-FC0F-9841-91A7-9B8F052AD86F}"/>
              </a:ext>
            </a:extLst>
          </p:cNvPr>
          <p:cNvSpPr/>
          <p:nvPr/>
        </p:nvSpPr>
        <p:spPr>
          <a:xfrm>
            <a:off x="4114800" y="5617028"/>
            <a:ext cx="706582" cy="29688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AAE258A-43A1-0443-8961-1FE8C9C89959}"/>
              </a:ext>
            </a:extLst>
          </p:cNvPr>
          <p:cNvSpPr/>
          <p:nvPr/>
        </p:nvSpPr>
        <p:spPr>
          <a:xfrm>
            <a:off x="3705499" y="5984959"/>
            <a:ext cx="2042158" cy="35052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49D3B99-8147-D441-B321-4BFADBF399B4}"/>
              </a:ext>
            </a:extLst>
          </p:cNvPr>
          <p:cNvSpPr/>
          <p:nvPr/>
        </p:nvSpPr>
        <p:spPr>
          <a:xfrm>
            <a:off x="6096000" y="5984958"/>
            <a:ext cx="2388326" cy="35052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8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22BA73-08C7-4531-81D5-5D5AAD31D1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627" t="9496" r="17418" b="74619"/>
          <a:stretch/>
        </p:blipFill>
        <p:spPr>
          <a:xfrm>
            <a:off x="3353650" y="4104777"/>
            <a:ext cx="5304894" cy="160485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3AB2E11-256B-420B-83F4-B64D126CB6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3" t="33402" r="18277" b="42906"/>
          <a:stretch/>
        </p:blipFill>
        <p:spPr bwMode="auto">
          <a:xfrm>
            <a:off x="6185903" y="1876841"/>
            <a:ext cx="4578532" cy="2078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2A94DD6C-EC1A-46DA-BFC6-38B1E62A38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8" t="9808" r="17671" b="66283"/>
          <a:stretch/>
        </p:blipFill>
        <p:spPr bwMode="auto">
          <a:xfrm>
            <a:off x="1154894" y="1896129"/>
            <a:ext cx="4406891" cy="203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048885-CB17-9449-A3B7-602245B9D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Ledger dynamics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22A41920-47BE-424A-9718-48F33DBA77F3}"/>
              </a:ext>
            </a:extLst>
          </p:cNvPr>
          <p:cNvSpPr/>
          <p:nvPr/>
        </p:nvSpPr>
        <p:spPr>
          <a:xfrm rot="13500000">
            <a:off x="2582953" y="4119643"/>
            <a:ext cx="831273" cy="300135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89880834-84A6-B44D-8BA6-A71D794936C8}"/>
              </a:ext>
            </a:extLst>
          </p:cNvPr>
          <p:cNvSpPr/>
          <p:nvPr/>
        </p:nvSpPr>
        <p:spPr>
          <a:xfrm rot="18900000">
            <a:off x="8732824" y="4119644"/>
            <a:ext cx="831273" cy="300135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BF37BC-AA54-2D4A-8260-DF4A83C56293}"/>
              </a:ext>
            </a:extLst>
          </p:cNvPr>
          <p:cNvSpPr txBox="1"/>
          <p:nvPr/>
        </p:nvSpPr>
        <p:spPr>
          <a:xfrm>
            <a:off x="592953" y="4269711"/>
            <a:ext cx="2297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accent2"/>
                </a:solidFill>
              </a:rPr>
              <a:t>Longest chain</a:t>
            </a:r>
          </a:p>
          <a:p>
            <a:pPr algn="r"/>
            <a:r>
              <a:rPr lang="en-US" b="1" dirty="0">
                <a:solidFill>
                  <a:schemeClr val="accent2"/>
                </a:solidFill>
              </a:rPr>
              <a:t>protocol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ABAD4E-B680-0B46-94BE-7FBB381C7772}"/>
              </a:ext>
            </a:extLst>
          </p:cNvPr>
          <p:cNvSpPr txBox="1"/>
          <p:nvPr/>
        </p:nvSpPr>
        <p:spPr>
          <a:xfrm>
            <a:off x="9301885" y="4275195"/>
            <a:ext cx="2297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BFT protocol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908F4C-1D34-D946-AC62-C45D1CD3F84A}"/>
              </a:ext>
            </a:extLst>
          </p:cNvPr>
          <p:cNvSpPr txBox="1"/>
          <p:nvPr/>
        </p:nvSpPr>
        <p:spPr>
          <a:xfrm>
            <a:off x="7076610" y="1696074"/>
            <a:ext cx="3666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chemeClr val="accent2"/>
                </a:solidFill>
              </a:rPr>
              <a:t>Finality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BE24A8-E9F5-374A-BEC1-A05E0519D619}"/>
              </a:ext>
            </a:extLst>
          </p:cNvPr>
          <p:cNvSpPr txBox="1"/>
          <p:nvPr/>
        </p:nvSpPr>
        <p:spPr>
          <a:xfrm>
            <a:off x="1895010" y="1696074"/>
            <a:ext cx="3666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chemeClr val="accent2"/>
                </a:solidFill>
              </a:rPr>
              <a:t>Dynamic availability</a:t>
            </a:r>
          </a:p>
        </p:txBody>
      </p:sp>
    </p:spTree>
    <p:extLst>
      <p:ext uri="{BB962C8B-B14F-4D97-AF65-F5344CB8AC3E}">
        <p14:creationId xmlns:p14="http://schemas.microsoft.com/office/powerpoint/2010/main" val="874554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48885-CB17-9449-A3B7-602245B9D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Availability and Finality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959AE2-712C-CF4E-BA82-8FA9613ABCB6}"/>
              </a:ext>
            </a:extLst>
          </p:cNvPr>
          <p:cNvSpPr txBox="1"/>
          <p:nvPr/>
        </p:nvSpPr>
        <p:spPr>
          <a:xfrm>
            <a:off x="564581" y="5637145"/>
            <a:ext cx="110628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Is there a consensus protocol that provides </a:t>
            </a:r>
            <a:r>
              <a:rPr lang="en-US" sz="2800" dirty="0">
                <a:solidFill>
                  <a:srgbClr val="FF0000"/>
                </a:solidFill>
              </a:rPr>
              <a:t>both</a:t>
            </a:r>
            <a:r>
              <a:rPr lang="en-US" sz="2800" dirty="0"/>
              <a:t> availability and finality?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159A0F-6A59-204C-ABC5-497131042805}"/>
              </a:ext>
            </a:extLst>
          </p:cNvPr>
          <p:cNvSpPr txBox="1"/>
          <p:nvPr/>
        </p:nvSpPr>
        <p:spPr>
          <a:xfrm>
            <a:off x="1610165" y="4314630"/>
            <a:ext cx="3666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</a:rPr>
              <a:t>Dynamic availability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8F9749-51C3-7346-B156-3A48799E4EE4}"/>
              </a:ext>
            </a:extLst>
          </p:cNvPr>
          <p:cNvSpPr txBox="1"/>
          <p:nvPr/>
        </p:nvSpPr>
        <p:spPr>
          <a:xfrm>
            <a:off x="6791765" y="4314630"/>
            <a:ext cx="3666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</a:rPr>
              <a:t>Finality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FD647E-B720-A04E-BC67-E2E46CCB6FC8}"/>
              </a:ext>
            </a:extLst>
          </p:cNvPr>
          <p:cNvSpPr txBox="1"/>
          <p:nvPr/>
        </p:nvSpPr>
        <p:spPr>
          <a:xfrm>
            <a:off x="5747987" y="6160365"/>
            <a:ext cx="6960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No.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C37DCE8-443B-48F5-BBAA-D98D31C33B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8" t="9808" r="17671" b="66283"/>
          <a:stretch/>
        </p:blipFill>
        <p:spPr bwMode="auto">
          <a:xfrm>
            <a:off x="1154894" y="1896129"/>
            <a:ext cx="4406891" cy="203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54C3F7BE-7180-479E-AE8C-5C138E0127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3" t="33402" r="18277" b="42906"/>
          <a:stretch/>
        </p:blipFill>
        <p:spPr bwMode="auto">
          <a:xfrm>
            <a:off x="6185903" y="1876841"/>
            <a:ext cx="4578532" cy="2078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562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9D6DF-6619-B4C7-9119-4459C41E2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10D17-9DBA-8307-0E1D-E5C8DE12F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90645E-62C5-11AD-5341-7ADE6F8B2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53" y="263333"/>
            <a:ext cx="10972800" cy="636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672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85515A-614F-4610-B053-2AB61FAE93E8}"/>
              </a:ext>
            </a:extLst>
          </p:cNvPr>
          <p:cNvSpPr/>
          <p:nvPr/>
        </p:nvSpPr>
        <p:spPr>
          <a:xfrm>
            <a:off x="4165988" y="1716141"/>
            <a:ext cx="4243951" cy="42555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560AC-4199-2949-AD62-FEFEAC1B9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99531" cy="1325563"/>
          </a:xfrm>
        </p:spPr>
        <p:txBody>
          <a:bodyPr/>
          <a:lstStyle/>
          <a:p>
            <a:r>
              <a:rPr lang="en-US" dirty="0"/>
              <a:t>Resolving the Availability-Finality Dilemma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4B9681-3E64-471E-8B72-884520F59C20}"/>
              </a:ext>
            </a:extLst>
          </p:cNvPr>
          <p:cNvSpPr/>
          <p:nvPr/>
        </p:nvSpPr>
        <p:spPr>
          <a:xfrm>
            <a:off x="4165988" y="1716141"/>
            <a:ext cx="1392546" cy="42555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9EC78B-13F7-4A78-AFF6-6511D3C0E896}"/>
              </a:ext>
            </a:extLst>
          </p:cNvPr>
          <p:cNvSpPr txBox="1"/>
          <p:nvPr/>
        </p:nvSpPr>
        <p:spPr>
          <a:xfrm>
            <a:off x="4086661" y="1335839"/>
            <a:ext cx="2104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B0F0"/>
                </a:solidFill>
              </a:rPr>
              <a:t>finalized prefix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D6373F-4DF8-4DCF-901D-6AEEC9ED7006}"/>
              </a:ext>
            </a:extLst>
          </p:cNvPr>
          <p:cNvSpPr txBox="1"/>
          <p:nvPr/>
        </p:nvSpPr>
        <p:spPr>
          <a:xfrm>
            <a:off x="6191101" y="1301075"/>
            <a:ext cx="2771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available ledger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59567A-6A02-574B-ABFE-A26E5378223B}"/>
              </a:ext>
            </a:extLst>
          </p:cNvPr>
          <p:cNvSpPr txBox="1"/>
          <p:nvPr/>
        </p:nvSpPr>
        <p:spPr>
          <a:xfrm>
            <a:off x="2458305" y="5781850"/>
            <a:ext cx="7275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362923"/>
                </a:solidFill>
              </a:rPr>
              <a:t>Protocols with this </a:t>
            </a:r>
            <a:r>
              <a:rPr lang="en-US" sz="2800" dirty="0">
                <a:solidFill>
                  <a:srgbClr val="C00000"/>
                </a:solidFill>
              </a:rPr>
              <a:t>ebb-and-flow </a:t>
            </a:r>
            <a:r>
              <a:rPr lang="en-US" sz="2800" dirty="0">
                <a:solidFill>
                  <a:srgbClr val="362923"/>
                </a:solidFill>
              </a:rPr>
              <a:t>property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>
                <a:solidFill>
                  <a:srgbClr val="362923"/>
                </a:solidFill>
              </a:rPr>
              <a:t>exist!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A8C952-A624-43DC-B6E1-42902B4FFE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42" t="9839" r="15598" b="66213"/>
          <a:stretch/>
        </p:blipFill>
        <p:spPr>
          <a:xfrm>
            <a:off x="2438628" y="2280074"/>
            <a:ext cx="7504946" cy="33536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988F53B-5B74-8F4E-ABDD-626B612F7E0B}"/>
              </a:ext>
            </a:extLst>
          </p:cNvPr>
          <p:cNvSpPr txBox="1"/>
          <p:nvPr/>
        </p:nvSpPr>
        <p:spPr>
          <a:xfrm>
            <a:off x="4165988" y="2969660"/>
            <a:ext cx="2771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available ledger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AE6B7A0-51E5-A84B-904D-1A3D9D66485E}"/>
              </a:ext>
            </a:extLst>
          </p:cNvPr>
          <p:cNvCxnSpPr>
            <a:cxnSpLocks/>
          </p:cNvCxnSpPr>
          <p:nvPr/>
        </p:nvCxnSpPr>
        <p:spPr>
          <a:xfrm>
            <a:off x="5138881" y="3429000"/>
            <a:ext cx="308442" cy="82256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6180F5B-ABD4-8649-B565-A5EF78BF9A4C}"/>
              </a:ext>
            </a:extLst>
          </p:cNvPr>
          <p:cNvCxnSpPr>
            <a:cxnSpLocks/>
          </p:cNvCxnSpPr>
          <p:nvPr/>
        </p:nvCxnSpPr>
        <p:spPr>
          <a:xfrm flipH="1" flipV="1">
            <a:off x="6369538" y="4384431"/>
            <a:ext cx="1254124" cy="89508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81CC571-CF34-2D40-9B63-8DD7703CBD50}"/>
              </a:ext>
            </a:extLst>
          </p:cNvPr>
          <p:cNvSpPr txBox="1"/>
          <p:nvPr/>
        </p:nvSpPr>
        <p:spPr>
          <a:xfrm>
            <a:off x="7576770" y="4412261"/>
            <a:ext cx="2104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B0F0"/>
                </a:solidFill>
              </a:rPr>
              <a:t>finalized prefix</a:t>
            </a:r>
          </a:p>
        </p:txBody>
      </p:sp>
    </p:spTree>
    <p:extLst>
      <p:ext uri="{BB962C8B-B14F-4D97-AF65-F5344CB8AC3E}">
        <p14:creationId xmlns:p14="http://schemas.microsoft.com/office/powerpoint/2010/main" val="282247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10" grpId="0"/>
      <p:bldP spid="12" grpId="0"/>
      <p:bldP spid="11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DFA0A-83F1-A523-3326-D1F60F9E3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D9B22-BB9D-7109-8002-97DC524EF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989A5F-A18F-9F14-9F64-A54203EC6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8" y="681037"/>
            <a:ext cx="12059024" cy="549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22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1A085A53-2077-054D-9972-EE5C27611293}" vid="{FF66E2B3-201D-6240-A9AD-E21244D9A3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65192</TotalTime>
  <Words>219</Words>
  <Application>Microsoft Macintosh PowerPoint</Application>
  <PresentationFormat>Widescreen</PresentationFormat>
  <Paragraphs>57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Franklin Gothic Demi</vt:lpstr>
      <vt:lpstr>Helvetica</vt:lpstr>
      <vt:lpstr>Office Theme</vt:lpstr>
      <vt:lpstr>Lecture 9: Tendermint and Finality</vt:lpstr>
      <vt:lpstr>Agenda</vt:lpstr>
      <vt:lpstr>Tendermint: security properties</vt:lpstr>
      <vt:lpstr>Tendermint vs Bitcoin</vt:lpstr>
      <vt:lpstr>Bitcoin</vt:lpstr>
      <vt:lpstr>Dynamic availability in action</vt:lpstr>
      <vt:lpstr>Tendermint</vt:lpstr>
      <vt:lpstr>Availability-Finality Dilemma</vt:lpstr>
      <vt:lpstr>Finality gadgets</vt:lpstr>
      <vt:lpstr>PowerPoint Presentation</vt:lpstr>
      <vt:lpstr>Ledger dynamics</vt:lpstr>
      <vt:lpstr>Availability and Finality</vt:lpstr>
      <vt:lpstr>PowerPoint Presentation</vt:lpstr>
      <vt:lpstr>Resolving the Availability-Finality Dilemma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Prism: Scaling Blockchains to their Physical Limits</dc:title>
  <dc:creator>g f</dc:creator>
  <cp:lastModifiedBy>David Tse</cp:lastModifiedBy>
  <cp:revision>680</cp:revision>
  <cp:lastPrinted>2020-09-17T17:15:17Z</cp:lastPrinted>
  <dcterms:created xsi:type="dcterms:W3CDTF">2019-03-03T00:35:42Z</dcterms:created>
  <dcterms:modified xsi:type="dcterms:W3CDTF">2025-04-30T19:08:17Z</dcterms:modified>
</cp:coreProperties>
</file>