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675" r:id="rId5"/>
    <p:sldId id="833" r:id="rId6"/>
    <p:sldId id="827" r:id="rId7"/>
    <p:sldId id="818" r:id="rId8"/>
    <p:sldId id="826" r:id="rId9"/>
    <p:sldId id="782" r:id="rId10"/>
    <p:sldId id="783" r:id="rId11"/>
    <p:sldId id="834" r:id="rId12"/>
    <p:sldId id="828" r:id="rId13"/>
    <p:sldId id="829" r:id="rId14"/>
    <p:sldId id="791" r:id="rId15"/>
    <p:sldId id="831" r:id="rId16"/>
    <p:sldId id="832" r:id="rId17"/>
    <p:sldId id="805" r:id="rId18"/>
    <p:sldId id="792" r:id="rId19"/>
    <p:sldId id="807" r:id="rId20"/>
    <p:sldId id="790" r:id="rId21"/>
    <p:sldId id="83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ADE8"/>
    <a:srgbClr val="FFFFFF"/>
    <a:srgbClr val="FF00FF"/>
    <a:srgbClr val="FF66FF"/>
    <a:srgbClr val="362923"/>
    <a:srgbClr val="32241E"/>
    <a:srgbClr val="493428"/>
    <a:srgbClr val="FE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83006" autoAdjust="0"/>
  </p:normalViewPr>
  <p:slideViewPr>
    <p:cSldViewPr snapToGrid="0" snapToObjects="1">
      <p:cViewPr varScale="1">
        <p:scale>
          <a:sx n="128" d="100"/>
          <a:sy n="128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7ED9E-5BB4-9845-8F10-3CF69C408AD8}" type="datetimeFigureOut">
              <a:rPr lang="en-US" smtClean="0"/>
              <a:t>5/28/25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17824-C578-D347-9BB7-2D5EB29AF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5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Hi. My name is Joachim Neu, and together with my coauthors </a:t>
            </a:r>
            <a:r>
              <a:rPr lang="en-US" dirty="0" err="1"/>
              <a:t>Nusret</a:t>
            </a:r>
            <a:r>
              <a:rPr lang="en-US" dirty="0"/>
              <a:t> Tas and David </a:t>
            </a:r>
            <a:r>
              <a:rPr lang="en-US" dirty="0" err="1"/>
              <a:t>Tse</a:t>
            </a:r>
            <a:r>
              <a:rPr lang="en-US" dirty="0"/>
              <a:t> I welcome you to our presentation on Ebb-and-Flow Protocols: A Resolution of the Availability-Finality Dilemma.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18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5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34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0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63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09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04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56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9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17824-C578-D347-9BB7-2D5EB29AF5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27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C14F-7DB2-7E44-93AF-076BD7695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2FEEA-5CA0-4F47-A36E-0D77A24C0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9EDCA-9901-8A4C-ACD7-73B0ED0A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57AC-FBA0-47CB-BFC0-DE3824AA561A}" type="datetime1">
              <a:rPr lang="en-US" smtClean="0"/>
              <a:t>5/28/25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88C05-33B0-D749-A14C-4476A2D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64B0-F19A-F04C-9EE3-73BB1AF1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53F6-7369-0540-85C6-BCC7B533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1C0C5-A1A6-F744-BCF3-B145D98AE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DC49B-BA5C-7D43-B18B-5C8B1374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1D7D0-BEF2-42E5-B817-6C1537E7C0F6}" type="datetime1">
              <a:rPr lang="en-US" smtClean="0"/>
              <a:t>5/28/25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94F80-EFA8-594B-910E-EB69971D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393DC-1356-E04D-80F6-814DE8AD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0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1EB0-7AD3-FF49-BC37-B086A30B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63014-C4B6-7644-8CFC-91CA9A58A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C7AC3-98A7-7040-ABA7-800138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708E4-DE5E-4E22-9953-A5A98ABCBA38}" type="datetime1">
              <a:rPr lang="en-US" smtClean="0"/>
              <a:t>5/28/25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46080-3516-5F42-A2E4-3005F3B8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2F01D-B807-0941-B5D9-5E75AF8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3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88C0-A888-EA4E-8C07-676AB2CD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10B6A-D787-EE4C-AE09-0942DE095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A80AA-2A6E-9541-A536-B15CF46DF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2A1B4-1D1E-704A-8FAA-68345429F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EF04E-880C-4662-A43C-FCC0BDB71ADB}" type="datetime1">
              <a:rPr lang="en-US" smtClean="0"/>
              <a:t>5/28/25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5CEFC-7749-E340-9A9E-2E3DB138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0ACD9-1ADE-624F-AB44-2F4214F1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6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820B-4D53-AA4F-A8AE-CC304754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02C46-39AF-704A-A80C-21A0D32E2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CFC38-2E01-E24C-A86D-B6B36FD11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ECD0A-25DB-2746-84B5-B553BAFD5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B3E3F-6723-2D49-8B74-551E9C15F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63E6BF-8382-7148-B029-43F292090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4AC6-3727-4119-AC11-86453945AE51}" type="datetime1">
              <a:rPr lang="en-US" smtClean="0"/>
              <a:t>5/28/25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1DFA0-11C3-294D-BBDA-DF388B4DD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1E174A-D364-3A4E-A629-A4C854E3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F105-70F9-4740-B501-B1728E88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5FEFC-1C8C-1B40-BDBE-8B7EC066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8A60-39AF-473D-8B85-F92EDC27EFB0}" type="datetime1">
              <a:rPr lang="en-US" smtClean="0"/>
              <a:t>5/28/25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535D1-CA2C-F145-8103-3065C569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99B2F-D86E-6D45-AFB8-F7E8A4DB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7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A8E2F8-84A9-D14C-8424-AF52147F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6CE8-E4D7-4E80-A130-FD83661F7670}" type="datetime1">
              <a:rPr lang="en-US" smtClean="0"/>
              <a:t>5/28/25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536CB-D725-EA4F-832A-91219E57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A6363-C907-3744-BBD9-82BDE873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6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1B87F-73AE-8D41-921A-74D2FF9E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11A1-74C4-8943-A6CA-57E80E48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42A57-E06A-0E4C-B0A9-B6D993BF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730FC-2A55-FA43-BC1E-461F05773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BC0D-6348-4944-87FA-28BF2F4ABB33}" type="datetime1">
              <a:rPr lang="en-US" smtClean="0"/>
              <a:t>5/28/25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916CD-3CFE-3F4D-8CBE-3C5416BE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871C9-6B11-4A41-826F-B7FF7531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6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76DF-8B3D-5348-9835-7068CED55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5A1016-14EC-A744-8C0B-015537D2E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E4AE7-4494-1C42-9C40-D046FAB9D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43EA4-9289-6947-A410-CD949C38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E6C-01F6-45A9-8977-F67234F04DC4}" type="datetime1">
              <a:rPr lang="en-US" smtClean="0"/>
              <a:t>5/28/25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5EBC0-081A-A54D-A41A-2545448C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B58DB-15F2-8845-B118-E727564A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7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7172-4FD3-164C-9683-70164E95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E521B0-98AE-9D49-8638-2584B1FE5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FA8E3-95D1-5B49-93AD-E7E4981F2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39E0-6975-4C15-A6B5-AA8F02A12378}" type="datetime1">
              <a:rPr lang="en-US" smtClean="0"/>
              <a:t>5/28/25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D8935-456F-C54B-A59E-9BD79F3E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BFBF0-7D7C-6943-8433-31D4178D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0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5C14EF-57F0-B943-B44D-84316B8DC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7F7D3-6FE0-7F45-B475-27D99C56D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76D3-C532-3044-93C0-B5FDF004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FFB9-5562-4B17-8366-1BB857290312}" type="datetime1">
              <a:rPr lang="en-US" smtClean="0"/>
              <a:t>5/28/25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7D8B2-B612-5E4B-BA13-80D25F4C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36875-5142-1343-9492-6E30ACDB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9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A94FDC-8A62-A646-93FE-3BDBE92AB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6A68-8BF6-0B40-95BD-B6DBE9269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55968-F810-0041-A45A-2B4B48039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ED787B85-5BE5-4A6B-8392-25A994A6C6E0}" type="datetime1">
              <a:rPr lang="en-US" smtClean="0"/>
              <a:t>5/28/25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1984A-7893-204A-A5E4-AA1A27161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B9616-7A13-7B40-ADBB-5748FBAC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4F096B6-B8DF-0C42-9CB4-52268210AD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0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ranklin Gothic Demi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21.png"/><Relationship Id="rId10" Type="http://schemas.openxmlformats.org/officeDocument/2006/relationships/image" Target="../media/image30.png"/><Relationship Id="rId4" Type="http://schemas.openxmlformats.org/officeDocument/2006/relationships/image" Target="../media/image201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22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25.pn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D721-A05C-FA49-B1D4-723BE47E0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349" y="1305061"/>
            <a:ext cx="11737299" cy="1135787"/>
          </a:xfrm>
        </p:spPr>
        <p:txBody>
          <a:bodyPr>
            <a:noAutofit/>
          </a:bodyPr>
          <a:lstStyle/>
          <a:p>
            <a:r>
              <a:rPr lang="en-US" sz="4000" dirty="0"/>
              <a:t>Linear Horizontal Scaling via </a:t>
            </a:r>
            <a:br>
              <a:rPr lang="en-US" sz="4000" dirty="0"/>
            </a:br>
            <a:r>
              <a:rPr lang="en-US" sz="4000" dirty="0"/>
              <a:t>Data Availability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B1A06-DD88-4A40-A7DA-329DA6F91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530367"/>
            <a:ext cx="9144000" cy="14070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Lecture 16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May 28, 2025</a:t>
            </a:r>
          </a:p>
        </p:txBody>
      </p:sp>
      <p:sp>
        <p:nvSpPr>
          <p:cNvPr id="4" name="David Tse">
            <a:extLst>
              <a:ext uri="{FF2B5EF4-FFF2-40B4-BE49-F238E27FC236}">
                <a16:creationId xmlns:a16="http://schemas.microsoft.com/office/drawing/2014/main" id="{E72E0EF2-340D-C94F-A691-61B8A8C5F1E4}"/>
              </a:ext>
            </a:extLst>
          </p:cNvPr>
          <p:cNvSpPr/>
          <p:nvPr/>
        </p:nvSpPr>
        <p:spPr>
          <a:xfrm>
            <a:off x="5912053" y="6525873"/>
            <a:ext cx="68648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 algn="ctr"/>
            <a:endParaRPr lang="en-US" sz="2800" dirty="0">
              <a:latin typeface="Helvetica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0E4E7-C326-42AE-BA44-85C3BE5A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77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1B8C4-6660-6CB9-92B2-7E0A74DA9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15F56-4F39-AC44-2642-1FD93474B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Presentation next Wed during last lecture.</a:t>
            </a:r>
          </a:p>
          <a:p>
            <a:endParaRPr lang="en-US" dirty="0"/>
          </a:p>
          <a:p>
            <a:r>
              <a:rPr lang="en-US" dirty="0"/>
              <a:t>Today: horizontal scaling and data availability</a:t>
            </a:r>
          </a:p>
          <a:p>
            <a:endParaRPr lang="en-US" dirty="0"/>
          </a:p>
          <a:p>
            <a:r>
              <a:rPr lang="en-US" dirty="0"/>
              <a:t>Key tool: verifiable information dispersal.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B934A-25B4-B83A-3010-F1B7B3B8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5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872E-77EA-70FF-966E-6DF17DF22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Scaling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E5C13-4315-C3DF-AA18-879FD2E67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scale the throughput linearly with the number of nodes while maintaining security and decentralization.</a:t>
            </a:r>
          </a:p>
          <a:p>
            <a:endParaRPr lang="en-US" dirty="0"/>
          </a:p>
          <a:p>
            <a:r>
              <a:rPr lang="en-US" dirty="0"/>
              <a:t>Decentralization: O(1) compute, communication and storage per node.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2F0C6-5923-8A3D-A93B-18123F943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Rollups Recap: Compute-Limited Scaling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3BA20-8525-0042-A5BD-D80BE09D1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Delegation of a smart contract’s execution to off-chain operator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F10AF-2C7D-46AB-A513-948DA8E9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4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B70312-0178-4428-9C84-06F2BF0E6832}"/>
              </a:ext>
            </a:extLst>
          </p:cNvPr>
          <p:cNvSpPr/>
          <p:nvPr/>
        </p:nvSpPr>
        <p:spPr>
          <a:xfrm>
            <a:off x="4854883" y="3314044"/>
            <a:ext cx="1746718" cy="625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9155C9-C418-4C18-BCA0-07F7AFD5B08C}"/>
              </a:ext>
            </a:extLst>
          </p:cNvPr>
          <p:cNvSpPr/>
          <p:nvPr/>
        </p:nvSpPr>
        <p:spPr>
          <a:xfrm>
            <a:off x="2659196" y="3314045"/>
            <a:ext cx="1746718" cy="6259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DAA82EA-21F3-4379-A4F5-5EA8CBBA9CBD}"/>
              </a:ext>
            </a:extLst>
          </p:cNvPr>
          <p:cNvCxnSpPr>
            <a:cxnSpLocks/>
            <a:stCxn id="23" idx="3"/>
            <a:endCxn id="21" idx="1"/>
          </p:cNvCxnSpPr>
          <p:nvPr/>
        </p:nvCxnSpPr>
        <p:spPr>
          <a:xfrm flipV="1">
            <a:off x="4405914" y="3627027"/>
            <a:ext cx="44896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9FFBDF28-9229-4853-9C4E-F0229176D31B}"/>
              </a:ext>
            </a:extLst>
          </p:cNvPr>
          <p:cNvSpPr/>
          <p:nvPr/>
        </p:nvSpPr>
        <p:spPr>
          <a:xfrm>
            <a:off x="2659196" y="4589947"/>
            <a:ext cx="1746718" cy="6259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A5FC33-38DF-4640-9A42-F38440628B94}"/>
              </a:ext>
            </a:extLst>
          </p:cNvPr>
          <p:cNvSpPr/>
          <p:nvPr/>
        </p:nvSpPr>
        <p:spPr>
          <a:xfrm>
            <a:off x="9295548" y="4589946"/>
            <a:ext cx="1746718" cy="6259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A9744A6-A56B-4A3E-BCE8-7F8E18C9919E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1817160" y="4902928"/>
            <a:ext cx="842036" cy="2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6FE80F6-F7E4-456E-9648-1B9AED1C1F0E}"/>
              </a:ext>
            </a:extLst>
          </p:cNvPr>
          <p:cNvCxnSpPr>
            <a:cxnSpLocks/>
            <a:stCxn id="31" idx="1"/>
            <a:endCxn id="30" idx="3"/>
          </p:cNvCxnSpPr>
          <p:nvPr/>
        </p:nvCxnSpPr>
        <p:spPr>
          <a:xfrm flipH="1">
            <a:off x="4405914" y="4902929"/>
            <a:ext cx="4889634" cy="1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14" descr="https://upload.wikimedia.org/wikipedia/commons/thumb/7/70/Applications-internet.svg/480px-Applications-internet.svg.png">
            <a:extLst>
              <a:ext uri="{FF2B5EF4-FFF2-40B4-BE49-F238E27FC236}">
                <a16:creationId xmlns:a16="http://schemas.microsoft.com/office/drawing/2014/main" id="{01370A8B-F9ED-45C7-A0E1-151DA00BB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182" y="5056922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A15FF5E-E4E9-4318-B5C3-6FB409114831}"/>
              </a:ext>
            </a:extLst>
          </p:cNvPr>
          <p:cNvSpPr txBox="1"/>
          <p:nvPr/>
        </p:nvSpPr>
        <p:spPr>
          <a:xfrm>
            <a:off x="976294" y="2982546"/>
            <a:ext cx="83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Rollup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4B3371-317C-48B6-81BA-19B30E48A694}"/>
              </a:ext>
            </a:extLst>
          </p:cNvPr>
          <p:cNvSpPr txBox="1"/>
          <p:nvPr/>
        </p:nvSpPr>
        <p:spPr>
          <a:xfrm>
            <a:off x="976294" y="4271934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Main Chain</a:t>
            </a:r>
          </a:p>
        </p:txBody>
      </p:sp>
      <p:pic>
        <p:nvPicPr>
          <p:cNvPr id="1026" name="Picture 2" descr="Woman on Google Android 12L">
            <a:extLst>
              <a:ext uri="{FF2B5EF4-FFF2-40B4-BE49-F238E27FC236}">
                <a16:creationId xmlns:a16="http://schemas.microsoft.com/office/drawing/2014/main" id="{4EA09C15-3CE0-481C-B93A-CCB7175D2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548" y="4723837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n on Google Android 12L">
            <a:extLst>
              <a:ext uri="{FF2B5EF4-FFF2-40B4-BE49-F238E27FC236}">
                <a16:creationId xmlns:a16="http://schemas.microsoft.com/office/drawing/2014/main" id="{18458FCB-94F7-4776-B625-B22ABF44A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231" y="4725006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45DDED-41FB-449E-B893-CE158B4E809D}"/>
              </a:ext>
            </a:extLst>
          </p:cNvPr>
          <p:cNvSpPr txBox="1"/>
          <p:nvPr/>
        </p:nvSpPr>
        <p:spPr>
          <a:xfrm>
            <a:off x="3108165" y="4711521"/>
            <a:ext cx="4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5003C-3D99-4FD7-89D6-D46E8D2DF843}"/>
              </a:ext>
            </a:extLst>
          </p:cNvPr>
          <p:cNvSpPr txBox="1"/>
          <p:nvPr/>
        </p:nvSpPr>
        <p:spPr>
          <a:xfrm>
            <a:off x="3960431" y="4710352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pic>
        <p:nvPicPr>
          <p:cNvPr id="46" name="Picture 2" descr="Woman on Google Android 12L">
            <a:extLst>
              <a:ext uri="{FF2B5EF4-FFF2-40B4-BE49-F238E27FC236}">
                <a16:creationId xmlns:a16="http://schemas.microsoft.com/office/drawing/2014/main" id="{97B54BF6-539C-4699-81BF-88570EEC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548" y="3465273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Man on Google Android 12L">
            <a:extLst>
              <a:ext uri="{FF2B5EF4-FFF2-40B4-BE49-F238E27FC236}">
                <a16:creationId xmlns:a16="http://schemas.microsoft.com/office/drawing/2014/main" id="{8E2999BE-1D69-4645-BEFC-14D3CEEA2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231" y="3466442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1FB5004-F1EA-42A6-B6E2-4F6480B0A1D5}"/>
              </a:ext>
            </a:extLst>
          </p:cNvPr>
          <p:cNvSpPr txBox="1"/>
          <p:nvPr/>
        </p:nvSpPr>
        <p:spPr>
          <a:xfrm>
            <a:off x="3108165" y="3452957"/>
            <a:ext cx="4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DD6BB4B-3FDF-4B3F-B895-0FADDCAFA28A}"/>
              </a:ext>
            </a:extLst>
          </p:cNvPr>
          <p:cNvSpPr txBox="1"/>
          <p:nvPr/>
        </p:nvSpPr>
        <p:spPr>
          <a:xfrm>
            <a:off x="3960431" y="345178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2790B93-DB14-43FA-8339-BA9599F55AD8}"/>
              </a:ext>
            </a:extLst>
          </p:cNvPr>
          <p:cNvSpPr/>
          <p:nvPr/>
        </p:nvSpPr>
        <p:spPr>
          <a:xfrm>
            <a:off x="7050570" y="3326031"/>
            <a:ext cx="1746718" cy="625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1CE6A6C-93D8-4665-A2B5-39AC896B8132}"/>
              </a:ext>
            </a:extLst>
          </p:cNvPr>
          <p:cNvCxnSpPr>
            <a:cxnSpLocks/>
            <a:endCxn id="53" idx="1"/>
          </p:cNvCxnSpPr>
          <p:nvPr/>
        </p:nvCxnSpPr>
        <p:spPr>
          <a:xfrm flipV="1">
            <a:off x="6601601" y="3639014"/>
            <a:ext cx="44896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810E0B2D-9146-4409-A0B9-016AC86011AF}"/>
              </a:ext>
            </a:extLst>
          </p:cNvPr>
          <p:cNvSpPr/>
          <p:nvPr/>
        </p:nvSpPr>
        <p:spPr>
          <a:xfrm>
            <a:off x="9262000" y="3326030"/>
            <a:ext cx="1746718" cy="625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37344D2-EF62-48F0-B26F-6F3D6F9B0803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8813031" y="3639013"/>
            <a:ext cx="44896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2" descr="Woman on Google Android 12L">
            <a:extLst>
              <a:ext uri="{FF2B5EF4-FFF2-40B4-BE49-F238E27FC236}">
                <a16:creationId xmlns:a16="http://schemas.microsoft.com/office/drawing/2014/main" id="{C42814D4-DE8B-4848-92BD-3D90711F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833" y="3449103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Man on Google Android 12L">
            <a:extLst>
              <a:ext uri="{FF2B5EF4-FFF2-40B4-BE49-F238E27FC236}">
                <a16:creationId xmlns:a16="http://schemas.microsoft.com/office/drawing/2014/main" id="{184A507F-2184-46C3-87D9-0524D3CC2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516" y="3450272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8A51BE4-491E-4992-82AD-2667D3C8CD99}"/>
              </a:ext>
            </a:extLst>
          </p:cNvPr>
          <p:cNvSpPr txBox="1"/>
          <p:nvPr/>
        </p:nvSpPr>
        <p:spPr>
          <a:xfrm>
            <a:off x="5372450" y="343678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99B468-E060-4C15-9B85-54249FCB381C}"/>
              </a:ext>
            </a:extLst>
          </p:cNvPr>
          <p:cNvSpPr txBox="1"/>
          <p:nvPr/>
        </p:nvSpPr>
        <p:spPr>
          <a:xfrm>
            <a:off x="6224716" y="343561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pic>
        <p:nvPicPr>
          <p:cNvPr id="61" name="Picture 2" descr="Woman on Google Android 12L">
            <a:extLst>
              <a:ext uri="{FF2B5EF4-FFF2-40B4-BE49-F238E27FC236}">
                <a16:creationId xmlns:a16="http://schemas.microsoft.com/office/drawing/2014/main" id="{B3E4C768-CD62-429F-BE7A-4DE3ECDD5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200" y="3449103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Man on Google Android 12L">
            <a:extLst>
              <a:ext uri="{FF2B5EF4-FFF2-40B4-BE49-F238E27FC236}">
                <a16:creationId xmlns:a16="http://schemas.microsoft.com/office/drawing/2014/main" id="{49C2311B-AE63-4D24-8315-662BBFA9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883" y="3450272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D5BD6BDF-D505-4005-A5C4-02C7E119D95D}"/>
              </a:ext>
            </a:extLst>
          </p:cNvPr>
          <p:cNvSpPr txBox="1"/>
          <p:nvPr/>
        </p:nvSpPr>
        <p:spPr>
          <a:xfrm>
            <a:off x="7518817" y="3436787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E55C2F-CB51-49F7-AA83-01EA57AD9E4E}"/>
              </a:ext>
            </a:extLst>
          </p:cNvPr>
          <p:cNvSpPr txBox="1"/>
          <p:nvPr/>
        </p:nvSpPr>
        <p:spPr>
          <a:xfrm>
            <a:off x="8371083" y="343561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pic>
        <p:nvPicPr>
          <p:cNvPr id="65" name="Picture 2" descr="Woman on Google Android 12L">
            <a:extLst>
              <a:ext uri="{FF2B5EF4-FFF2-40B4-BE49-F238E27FC236}">
                <a16:creationId xmlns:a16="http://schemas.microsoft.com/office/drawing/2014/main" id="{B03380FF-9DFE-4A2D-BE64-00D8095E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758" y="3457920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Man on Google Android 12L">
            <a:extLst>
              <a:ext uri="{FF2B5EF4-FFF2-40B4-BE49-F238E27FC236}">
                <a16:creationId xmlns:a16="http://schemas.microsoft.com/office/drawing/2014/main" id="{15BBD9FC-B97E-4F0E-BC86-38234A364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441" y="3459089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DC074E0D-B44C-4FB1-B000-5328ED03930C}"/>
              </a:ext>
            </a:extLst>
          </p:cNvPr>
          <p:cNvSpPr txBox="1"/>
          <p:nvPr/>
        </p:nvSpPr>
        <p:spPr>
          <a:xfrm>
            <a:off x="9722375" y="344560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B82CC7C-9184-4641-B2E5-89DBE73FAB03}"/>
              </a:ext>
            </a:extLst>
          </p:cNvPr>
          <p:cNvSpPr txBox="1"/>
          <p:nvPr/>
        </p:nvSpPr>
        <p:spPr>
          <a:xfrm>
            <a:off x="10574641" y="3444435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  <p:pic>
        <p:nvPicPr>
          <p:cNvPr id="74" name="Picture 2" descr="Woman on Google Android 12L">
            <a:extLst>
              <a:ext uri="{FF2B5EF4-FFF2-40B4-BE49-F238E27FC236}">
                <a16:creationId xmlns:a16="http://schemas.microsoft.com/office/drawing/2014/main" id="{6F803700-78FD-421A-A2E9-273F07B24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06" y="4716511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Man on Google Android 12L">
            <a:extLst>
              <a:ext uri="{FF2B5EF4-FFF2-40B4-BE49-F238E27FC236}">
                <a16:creationId xmlns:a16="http://schemas.microsoft.com/office/drawing/2014/main" id="{09231A96-5A30-488A-A569-5CE347CDC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989" y="4717680"/>
            <a:ext cx="355847" cy="3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A02FA95E-A5D7-469C-BA79-4FAD7187ED35}"/>
              </a:ext>
            </a:extLst>
          </p:cNvPr>
          <p:cNvSpPr txBox="1"/>
          <p:nvPr/>
        </p:nvSpPr>
        <p:spPr>
          <a:xfrm>
            <a:off x="9755923" y="4704195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97ECD99-8F1C-4125-B438-3BE24FEBEDC5}"/>
              </a:ext>
            </a:extLst>
          </p:cNvPr>
          <p:cNvSpPr txBox="1"/>
          <p:nvPr/>
        </p:nvSpPr>
        <p:spPr>
          <a:xfrm>
            <a:off x="10608189" y="470302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C8E11E7D-D4F5-4675-9EDA-921BCAC9925A}"/>
              </a:ext>
            </a:extLst>
          </p:cNvPr>
          <p:cNvSpPr/>
          <p:nvPr/>
        </p:nvSpPr>
        <p:spPr>
          <a:xfrm rot="10800000">
            <a:off x="3363879" y="3999536"/>
            <a:ext cx="337352" cy="50956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46D93E0F-4BDD-42F1-A562-2FA1F8FFAE1F}"/>
              </a:ext>
            </a:extLst>
          </p:cNvPr>
          <p:cNvSpPr/>
          <p:nvPr/>
        </p:nvSpPr>
        <p:spPr>
          <a:xfrm>
            <a:off x="10000231" y="4012910"/>
            <a:ext cx="337352" cy="50956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6" descr="https://upload.wikimedia.org/wikipedia/commons/thumb/6/61/Emblem-person-grey.svg/480px-Emblem-person-grey.svg.png">
            <a:extLst>
              <a:ext uri="{FF2B5EF4-FFF2-40B4-BE49-F238E27FC236}">
                <a16:creationId xmlns:a16="http://schemas.microsoft.com/office/drawing/2014/main" id="{BC93DC62-81CC-43AF-A4C5-AEF323A04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547" y="2586066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cked on Google Android 12L">
            <a:extLst>
              <a:ext uri="{FF2B5EF4-FFF2-40B4-BE49-F238E27FC236}">
                <a16:creationId xmlns:a16="http://schemas.microsoft.com/office/drawing/2014/main" id="{E86441E1-C399-428D-B22C-BA8C64877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201" y="4849728"/>
            <a:ext cx="414387" cy="41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6" descr="Locked on Google Android 12L">
            <a:extLst>
              <a:ext uri="{FF2B5EF4-FFF2-40B4-BE49-F238E27FC236}">
                <a16:creationId xmlns:a16="http://schemas.microsoft.com/office/drawing/2014/main" id="{1F558AF2-3319-4A3A-AA72-A4717869E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769" y="4849728"/>
            <a:ext cx="414387" cy="41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2ACA7251-E2BB-45B5-96C2-BA38BB9DEB7D}"/>
              </a:ext>
            </a:extLst>
          </p:cNvPr>
          <p:cNvSpPr/>
          <p:nvPr/>
        </p:nvSpPr>
        <p:spPr>
          <a:xfrm>
            <a:off x="9037515" y="4478263"/>
            <a:ext cx="2178191" cy="874374"/>
          </a:xfrm>
          <a:prstGeom prst="wedgeRoundRectCallout">
            <a:avLst>
              <a:gd name="adj1" fmla="val -53292"/>
              <a:gd name="adj2" fmla="val 71125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8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53386 0.4090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3" y="2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31" grpId="0" animBg="1"/>
      <p:bldP spid="41" grpId="0"/>
      <p:bldP spid="48" grpId="0"/>
      <p:bldP spid="49" grpId="0"/>
      <p:bldP spid="53" grpId="0" animBg="1"/>
      <p:bldP spid="55" grpId="0" animBg="1"/>
      <p:bldP spid="59" grpId="0"/>
      <p:bldP spid="60" grpId="0"/>
      <p:bldP spid="63" grpId="0"/>
      <p:bldP spid="64" grpId="0"/>
      <p:bldP spid="67" grpId="0"/>
      <p:bldP spid="68" grpId="0"/>
      <p:bldP spid="76" grpId="0"/>
      <p:bldP spid="77" grpId="0"/>
      <p:bldP spid="52" grpId="0" animBg="1"/>
      <p:bldP spid="79" grpId="0" animBg="1"/>
      <p:bldP spid="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3F0C-1E48-8715-A622-9C93E5E2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On-chain vs off-chain data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04B44-69F6-5CE7-2AD9-10E863E71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On-chain data storage is a viable scaling solution if compute  is the bottleneck.</a:t>
            </a:r>
          </a:p>
          <a:p>
            <a:endParaRPr lang="en-US" dirty="0"/>
          </a:p>
          <a:p>
            <a:r>
              <a:rPr lang="en-US" dirty="0"/>
              <a:t>But as we continue to scale, communication and storage will become bottleneck.</a:t>
            </a:r>
          </a:p>
          <a:p>
            <a:endParaRPr lang="en-US" dirty="0"/>
          </a:p>
          <a:p>
            <a:r>
              <a:rPr lang="en-US" dirty="0"/>
              <a:t>One solution is to store the data off chain but only put the data off-chain.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3E282-7996-BB61-D92A-8DB3ED378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26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6B81B67F-240B-440A-A9D9-792D757AF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39" y="1407428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57605592-EE4D-46E1-B345-35A57AAC9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047" y="1742401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7E4D7616-0FE8-420A-9D73-571105C5C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993" y="2216477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upload.wikimedia.org/wikipedia/commons/thumb/1/13/Incomplete-document.svg/480px-Incomplete-document.svg.png">
            <a:extLst>
              <a:ext uri="{FF2B5EF4-FFF2-40B4-BE49-F238E27FC236}">
                <a16:creationId xmlns:a16="http://schemas.microsoft.com/office/drawing/2014/main" id="{3AA879C2-BF45-4882-AE2C-E6168644C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482" y="3380699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6" descr="https://upload.wikimedia.org/wikipedia/commons/thumb/1/13/Incomplete-document.svg/480px-Incomplete-document.svg.png">
            <a:extLst>
              <a:ext uri="{FF2B5EF4-FFF2-40B4-BE49-F238E27FC236}">
                <a16:creationId xmlns:a16="http://schemas.microsoft.com/office/drawing/2014/main" id="{548FA526-FAAE-426B-96D4-603BC92FE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150" y="3670688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6" descr="https://upload.wikimedia.org/wikipedia/commons/thumb/1/13/Incomplete-document.svg/480px-Incomplete-document.svg.png">
            <a:extLst>
              <a:ext uri="{FF2B5EF4-FFF2-40B4-BE49-F238E27FC236}">
                <a16:creationId xmlns:a16="http://schemas.microsoft.com/office/drawing/2014/main" id="{B16C98C8-FEEB-4572-ADDB-C1693587B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705" y="4074999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D964F36-8A31-4D47-8D0C-7ADAAECBC2A1}"/>
              </a:ext>
            </a:extLst>
          </p:cNvPr>
          <p:cNvSpPr/>
          <p:nvPr/>
        </p:nvSpPr>
        <p:spPr>
          <a:xfrm>
            <a:off x="4940472" y="4247298"/>
            <a:ext cx="1746718" cy="625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Validium</a:t>
            </a:r>
            <a:endParaRPr lang="en-US" dirty="0"/>
          </a:p>
        </p:txBody>
      </p:sp>
      <p:pic>
        <p:nvPicPr>
          <p:cNvPr id="1026" name="Picture 2" descr="https://upload.wikimedia.org/wikipedia/commons/thumb/d/d8/Emblem-person-blue.svg/480px-Emblem-person-blue.svg.png">
            <a:extLst>
              <a:ext uri="{FF2B5EF4-FFF2-40B4-BE49-F238E27FC236}">
                <a16:creationId xmlns:a16="http://schemas.microsoft.com/office/drawing/2014/main" id="{450324A5-7226-40BC-93C0-2C894F8D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03" y="1940798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thumb/d/d8/Emblem-person-blue.svg/480px-Emblem-person-blue.svg.png">
            <a:extLst>
              <a:ext uri="{FF2B5EF4-FFF2-40B4-BE49-F238E27FC236}">
                <a16:creationId xmlns:a16="http://schemas.microsoft.com/office/drawing/2014/main" id="{66035659-F861-45C9-919D-5B8F57711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449" y="1597642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upload.wikimedia.org/wikipedia/commons/thumb/d/d8/Emblem-person-blue.svg/480px-Emblem-person-blue.svg.png">
            <a:extLst>
              <a:ext uri="{FF2B5EF4-FFF2-40B4-BE49-F238E27FC236}">
                <a16:creationId xmlns:a16="http://schemas.microsoft.com/office/drawing/2014/main" id="{F848F2DD-AD07-4EEC-9E58-5017FDF84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14" y="1407428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6/61/Emblem-person-grey.svg/480px-Emblem-person-grey.svg.png">
            <a:extLst>
              <a:ext uri="{FF2B5EF4-FFF2-40B4-BE49-F238E27FC236}">
                <a16:creationId xmlns:a16="http://schemas.microsoft.com/office/drawing/2014/main" id="{25E746B3-9AD6-4463-BAF7-4D0E9DFDD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515" y="3750195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2190C3-9DDE-45C7-BE17-B22BDEAFD496}"/>
              </a:ext>
            </a:extLst>
          </p:cNvPr>
          <p:cNvSpPr/>
          <p:nvPr/>
        </p:nvSpPr>
        <p:spPr>
          <a:xfrm>
            <a:off x="1848490" y="4247299"/>
            <a:ext cx="1746718" cy="6259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4F6B27-D4D8-42D9-BD29-6B64AA14D8D9}"/>
              </a:ext>
            </a:extLst>
          </p:cNvPr>
          <p:cNvSpPr txBox="1"/>
          <p:nvPr/>
        </p:nvSpPr>
        <p:spPr>
          <a:xfrm>
            <a:off x="2550908" y="4375614"/>
            <a:ext cx="84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</a:t>
            </a:r>
            <a:r>
              <a:rPr lang="en-US" baseline="-25000" dirty="0"/>
              <a:t>t-1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FACF02-7DB7-4722-9843-5633975E3073}"/>
              </a:ext>
            </a:extLst>
          </p:cNvPr>
          <p:cNvSpPr txBox="1"/>
          <p:nvPr/>
        </p:nvSpPr>
        <p:spPr>
          <a:xfrm>
            <a:off x="1829051" y="419206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txs</a:t>
            </a:r>
            <a:r>
              <a:rPr lang="en-US" baseline="-25000" dirty="0"/>
              <a:t>t-1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C7A9AA-F19C-4954-BD59-F94C5EA0DD47}"/>
              </a:ext>
            </a:extLst>
          </p:cNvPr>
          <p:cNvSpPr txBox="1"/>
          <p:nvPr/>
        </p:nvSpPr>
        <p:spPr>
          <a:xfrm>
            <a:off x="2721849" y="1940798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FA86A3-7204-45CF-A81A-CBD12122F809}"/>
              </a:ext>
            </a:extLst>
          </p:cNvPr>
          <p:cNvSpPr txBox="1"/>
          <p:nvPr/>
        </p:nvSpPr>
        <p:spPr>
          <a:xfrm>
            <a:off x="1974179" y="2093709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D888E3-5299-4C4D-893B-701A1B0E07A2}"/>
              </a:ext>
            </a:extLst>
          </p:cNvPr>
          <p:cNvSpPr txBox="1"/>
          <p:nvPr/>
        </p:nvSpPr>
        <p:spPr>
          <a:xfrm>
            <a:off x="1361332" y="2426078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189568-2764-4590-813F-BC08500269FD}"/>
              </a:ext>
            </a:extLst>
          </p:cNvPr>
          <p:cNvSpPr txBox="1"/>
          <p:nvPr/>
        </p:nvSpPr>
        <p:spPr>
          <a:xfrm>
            <a:off x="5642890" y="4375613"/>
            <a:ext cx="718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state</a:t>
            </a:r>
            <a:r>
              <a:rPr lang="en-US" baseline="-25000" dirty="0" err="1"/>
              <a:t>t</a:t>
            </a:r>
            <a:endParaRPr lang="en-US" baseline="-25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0BF848-6A42-4102-832E-64AFCEADD610}"/>
              </a:ext>
            </a:extLst>
          </p:cNvPr>
          <p:cNvSpPr txBox="1"/>
          <p:nvPr/>
        </p:nvSpPr>
        <p:spPr>
          <a:xfrm>
            <a:off x="4921033" y="419206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txs</a:t>
            </a:r>
            <a:r>
              <a:rPr lang="en-US" baseline="-25000" dirty="0" err="1"/>
              <a:t>t</a:t>
            </a:r>
            <a:endParaRPr lang="en-US" baseline="-250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D6ACD1-C598-4840-B91E-7666EB544A60}"/>
              </a:ext>
            </a:extLst>
          </p:cNvPr>
          <p:cNvCxnSpPr>
            <a:cxnSpLocks/>
          </p:cNvCxnSpPr>
          <p:nvPr/>
        </p:nvCxnSpPr>
        <p:spPr>
          <a:xfrm flipV="1">
            <a:off x="1006454" y="4560279"/>
            <a:ext cx="1544454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BBCCE2E-BE19-4373-84C9-233A25150830}"/>
              </a:ext>
            </a:extLst>
          </p:cNvPr>
          <p:cNvCxnSpPr>
            <a:cxnSpLocks/>
          </p:cNvCxnSpPr>
          <p:nvPr/>
        </p:nvCxnSpPr>
        <p:spPr>
          <a:xfrm>
            <a:off x="3397294" y="4560279"/>
            <a:ext cx="2245596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C56832E5-2853-4C92-84CF-2E9388110329}"/>
              </a:ext>
            </a:extLst>
          </p:cNvPr>
          <p:cNvSpPr/>
          <p:nvPr/>
        </p:nvSpPr>
        <p:spPr>
          <a:xfrm>
            <a:off x="1848490" y="5523201"/>
            <a:ext cx="1746718" cy="6259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EB13193-99FB-4CF7-B507-32D41983B2A4}"/>
              </a:ext>
            </a:extLst>
          </p:cNvPr>
          <p:cNvSpPr/>
          <p:nvPr/>
        </p:nvSpPr>
        <p:spPr>
          <a:xfrm>
            <a:off x="4940472" y="5523200"/>
            <a:ext cx="1746718" cy="6259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3C4E936-56FF-45D3-A6C6-56ADE7D7C366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1006454" y="5836182"/>
            <a:ext cx="842036" cy="2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C3584-FE26-4B07-BBEA-50AC280F1709}"/>
              </a:ext>
            </a:extLst>
          </p:cNvPr>
          <p:cNvCxnSpPr>
            <a:cxnSpLocks/>
            <a:stCxn id="39" idx="1"/>
            <a:endCxn id="38" idx="3"/>
          </p:cNvCxnSpPr>
          <p:nvPr/>
        </p:nvCxnSpPr>
        <p:spPr>
          <a:xfrm flipH="1">
            <a:off x="3595208" y="5836183"/>
            <a:ext cx="1345264" cy="1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8" descr="https://upload.wikimedia.org/wikipedia/commons/thumb/3/30/Application-certificate.svg/480px-Application-certificate.svg.png">
            <a:extLst>
              <a:ext uri="{FF2B5EF4-FFF2-40B4-BE49-F238E27FC236}">
                <a16:creationId xmlns:a16="http://schemas.microsoft.com/office/drawing/2014/main" id="{6FECCA45-ECAD-49C4-BCCC-80CAB0A37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994" y="4630623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B1C6C02-48F8-46D6-8063-7A43909F4A5E}"/>
              </a:ext>
            </a:extLst>
          </p:cNvPr>
          <p:cNvSpPr txBox="1"/>
          <p:nvPr/>
        </p:nvSpPr>
        <p:spPr>
          <a:xfrm>
            <a:off x="5307527" y="4966121"/>
            <a:ext cx="94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Validity</a:t>
            </a:r>
          </a:p>
        </p:txBody>
      </p:sp>
      <p:pic>
        <p:nvPicPr>
          <p:cNvPr id="1046" name="Picture 22" descr="https://upload.wikimedia.org/wikipedia/commons/thumb/1/17/System-search.svg/480px-System-search.svg.png">
            <a:extLst>
              <a:ext uri="{FF2B5EF4-FFF2-40B4-BE49-F238E27FC236}">
                <a16:creationId xmlns:a16="http://schemas.microsoft.com/office/drawing/2014/main" id="{7C0C8788-EAA0-44ED-8AFA-DBCC669A7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075" y="1715522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3828DB3-B683-4904-93D1-C2E9C35FC32A}"/>
              </a:ext>
            </a:extLst>
          </p:cNvPr>
          <p:cNvSpPr txBox="1"/>
          <p:nvPr/>
        </p:nvSpPr>
        <p:spPr>
          <a:xfrm>
            <a:off x="6839590" y="4965596"/>
            <a:ext cx="1511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Availability</a:t>
            </a:r>
          </a:p>
        </p:txBody>
      </p:sp>
      <p:pic>
        <p:nvPicPr>
          <p:cNvPr id="1038" name="Picture 14" descr="https://upload.wikimedia.org/wikipedia/commons/thumb/7/70/Applications-internet.svg/480px-Applications-internet.svg.png">
            <a:extLst>
              <a:ext uri="{FF2B5EF4-FFF2-40B4-BE49-F238E27FC236}">
                <a16:creationId xmlns:a16="http://schemas.microsoft.com/office/drawing/2014/main" id="{5879B5EF-FBC2-47C3-9D1E-381F07D08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76" y="5990176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upload.wikimedia.org/wikipedia/commons/thumb/5/54/Dialog-accept.svg/480px-Dialog-accept.svg.png">
            <a:extLst>
              <a:ext uri="{FF2B5EF4-FFF2-40B4-BE49-F238E27FC236}">
                <a16:creationId xmlns:a16="http://schemas.microsoft.com/office/drawing/2014/main" id="{84CF743A-84DC-4092-A00B-E7FC428DF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354" y="5594924"/>
            <a:ext cx="415606" cy="41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upload.wikimedia.org/wikipedia/commons/thumb/6/60/Application-certificate-green.svg/480px-Application-certificate-green.svg.png">
            <a:extLst>
              <a:ext uri="{FF2B5EF4-FFF2-40B4-BE49-F238E27FC236}">
                <a16:creationId xmlns:a16="http://schemas.microsoft.com/office/drawing/2014/main" id="{8A75C572-4D47-478D-82B0-7F6257119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560" y="4629507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2" descr="https://upload.wikimedia.org/wikipedia/commons/thumb/1/17/System-search.svg/480px-System-search.svg.png">
            <a:extLst>
              <a:ext uri="{FF2B5EF4-FFF2-40B4-BE49-F238E27FC236}">
                <a16:creationId xmlns:a16="http://schemas.microsoft.com/office/drawing/2014/main" id="{E5DC76B6-3999-4B2F-A6FA-02DF5C748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473" y="2193142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https://upload.wikimedia.org/wikipedia/commons/thumb/3/30/Application-certificate.svg/480px-Application-certificate.svg.png">
            <a:extLst>
              <a:ext uri="{FF2B5EF4-FFF2-40B4-BE49-F238E27FC236}">
                <a16:creationId xmlns:a16="http://schemas.microsoft.com/office/drawing/2014/main" id="{6F1EC45C-8FE8-445C-B849-D338E078D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475" y="2200720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2" descr="https://upload.wikimedia.org/wikipedia/commons/thumb/1/17/System-search.svg/480px-System-search.svg.png">
            <a:extLst>
              <a:ext uri="{FF2B5EF4-FFF2-40B4-BE49-F238E27FC236}">
                <a16:creationId xmlns:a16="http://schemas.microsoft.com/office/drawing/2014/main" id="{76CFCA26-F341-458E-B543-D74A9CE21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099" y="2616463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https://upload.wikimedia.org/wikipedia/commons/thumb/3/30/Application-certificate.svg/480px-Application-certificate.svg.png">
            <a:extLst>
              <a:ext uri="{FF2B5EF4-FFF2-40B4-BE49-F238E27FC236}">
                <a16:creationId xmlns:a16="http://schemas.microsoft.com/office/drawing/2014/main" id="{0190F238-8C6B-452B-AE69-A246A54D0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610" y="2606625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https://upload.wikimedia.org/wikipedia/commons/thumb/3/30/Application-certificate.svg/480px-Application-certificate.svg.png">
            <a:extLst>
              <a:ext uri="{FF2B5EF4-FFF2-40B4-BE49-F238E27FC236}">
                <a16:creationId xmlns:a16="http://schemas.microsoft.com/office/drawing/2014/main" id="{00BA10A5-DF33-456D-9523-8783F8FC2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61" y="1717613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AF3CA9A-68EC-47E4-AE2A-1E9FD4A181FA}"/>
              </a:ext>
            </a:extLst>
          </p:cNvPr>
          <p:cNvCxnSpPr>
            <a:cxnSpLocks/>
          </p:cNvCxnSpPr>
          <p:nvPr/>
        </p:nvCxnSpPr>
        <p:spPr>
          <a:xfrm flipH="1" flipV="1">
            <a:off x="5332623" y="4873261"/>
            <a:ext cx="376501" cy="8282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0" name="Picture 18" descr="https://upload.wikimedia.org/wikipedia/commons/thumb/5/54/Dialog-accept.svg/480px-Dialog-accept.svg.png">
            <a:extLst>
              <a:ext uri="{FF2B5EF4-FFF2-40B4-BE49-F238E27FC236}">
                <a16:creationId xmlns:a16="http://schemas.microsoft.com/office/drawing/2014/main" id="{7BB67402-1454-42B4-B8A5-D5B1C79FA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220" y="5594924"/>
            <a:ext cx="415606" cy="41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6D5D2F18-79FC-4916-9E5F-752AEE1E04E3}"/>
              </a:ext>
            </a:extLst>
          </p:cNvPr>
          <p:cNvSpPr/>
          <p:nvPr/>
        </p:nvSpPr>
        <p:spPr>
          <a:xfrm>
            <a:off x="6042813" y="708835"/>
            <a:ext cx="5703138" cy="5732306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6BA878-CC7F-483A-919F-D047A7B7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55F4E5-2C94-43FD-AF18-A204933403DD}"/>
              </a:ext>
            </a:extLst>
          </p:cNvPr>
          <p:cNvSpPr txBox="1"/>
          <p:nvPr/>
        </p:nvSpPr>
        <p:spPr>
          <a:xfrm>
            <a:off x="167437" y="137512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Users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2ADF3-8725-4521-B959-80067A8B36BC}"/>
              </a:ext>
            </a:extLst>
          </p:cNvPr>
          <p:cNvSpPr txBox="1"/>
          <p:nvPr/>
        </p:nvSpPr>
        <p:spPr>
          <a:xfrm>
            <a:off x="8857234" y="903677"/>
            <a:ext cx="271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Data Availability Committee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A6BF8-7A54-47E3-B803-4F52F0C77947}"/>
              </a:ext>
            </a:extLst>
          </p:cNvPr>
          <p:cNvSpPr txBox="1"/>
          <p:nvPr/>
        </p:nvSpPr>
        <p:spPr>
          <a:xfrm>
            <a:off x="165588" y="3915800"/>
            <a:ext cx="83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Rollup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615816-67A3-4FF8-B4E0-8B3B723F167E}"/>
              </a:ext>
            </a:extLst>
          </p:cNvPr>
          <p:cNvSpPr txBox="1"/>
          <p:nvPr/>
        </p:nvSpPr>
        <p:spPr>
          <a:xfrm>
            <a:off x="165588" y="5205188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small" dirty="0"/>
              <a:t>Main Chain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1F6602-1502-44DF-9579-562CE39D4EDC}"/>
              </a:ext>
            </a:extLst>
          </p:cNvPr>
          <p:cNvSpPr txBox="1"/>
          <p:nvPr/>
        </p:nvSpPr>
        <p:spPr>
          <a:xfrm>
            <a:off x="8421161" y="5956240"/>
            <a:ext cx="3189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</a:rPr>
              <a:t>Data Availability</a:t>
            </a:r>
          </a:p>
        </p:txBody>
      </p:sp>
    </p:spTree>
    <p:extLst>
      <p:ext uri="{BB962C8B-B14F-4D97-AF65-F5344CB8AC3E}">
        <p14:creationId xmlns:p14="http://schemas.microsoft.com/office/powerpoint/2010/main" val="316383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0.29375 0.26018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87" y="130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24558 0.30763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1537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18646 0.3324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L 0.18803 -0.23658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1" y="-1182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22222E-6 L 0.21888 -0.20787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-1039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24974 -0.2088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7" y="-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-0.18333 0.42476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2122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-0.25495 0.35439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7" y="1770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-0.32266 0.29513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33" y="1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7083 0.12709 " pathEditMode="relative" rAng="0" ptsTypes="AA">
                                      <p:cBhvr>
                                        <p:cTn id="14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6343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-0.03477 0.12686 " pathEditMode="relative" rAng="0" ptsTypes="AA">
                                      <p:cBhvr>
                                        <p:cTn id="1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6343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1000" fill="hold"/>
                                        <p:tgtEl>
                                          <p:spTgt spid="104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2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4" grpId="0"/>
      <p:bldP spid="14" grpId="1"/>
      <p:bldP spid="14" grpId="2"/>
      <p:bldP spid="24" grpId="0"/>
      <p:bldP spid="24" grpId="1"/>
      <p:bldP spid="24" grpId="2"/>
      <p:bldP spid="25" grpId="0"/>
      <p:bldP spid="25" grpId="1"/>
      <p:bldP spid="25" grpId="2"/>
      <p:bldP spid="30" grpId="0"/>
      <p:bldP spid="31" grpId="0"/>
      <p:bldP spid="39" grpId="0" animBg="1"/>
      <p:bldP spid="43" grpId="0"/>
      <p:bldP spid="43" grpId="1"/>
      <p:bldP spid="51" grpId="0"/>
      <p:bldP spid="51" grpId="1"/>
      <p:bldP spid="5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Desiderata</a:t>
            </a:r>
          </a:p>
        </p:txBody>
      </p:sp>
      <p:pic>
        <p:nvPicPr>
          <p:cNvPr id="5" name="Picture 4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4F734940-F9E0-46EB-B0A8-B16D6C4B8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27" y="1683095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128746D9-C2DC-4FC0-8186-DDC68085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27" y="2429127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063EF50B-D6AD-4254-98F8-99223D747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27" y="3175159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commons/thumb/6/61/Emblem-person-grey.svg/480px-Emblem-person-grey.svg.png">
            <a:extLst>
              <a:ext uri="{FF2B5EF4-FFF2-40B4-BE49-F238E27FC236}">
                <a16:creationId xmlns:a16="http://schemas.microsoft.com/office/drawing/2014/main" id="{A5E2A062-FD5F-40D1-A8BC-1874D3B88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903" y="2429127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3BB0A076-CA58-4CA4-A87F-C54E5BC3E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762151" y="2429127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55D83A7-4056-4929-847A-707CD2CF7D58}"/>
              </a:ext>
            </a:extLst>
          </p:cNvPr>
          <p:cNvCxnSpPr/>
          <p:nvPr/>
        </p:nvCxnSpPr>
        <p:spPr>
          <a:xfrm>
            <a:off x="5526741" y="1690688"/>
            <a:ext cx="0" cy="21544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DD35AA-6622-4BBA-883B-E7872BE2786D}"/>
              </a:ext>
            </a:extLst>
          </p:cNvPr>
          <p:cNvSpPr txBox="1"/>
          <p:nvPr/>
        </p:nvSpPr>
        <p:spPr>
          <a:xfrm>
            <a:off x="5148111" y="3099073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5FFD93-128C-4870-85FF-A653D5B07A6A}"/>
              </a:ext>
            </a:extLst>
          </p:cNvPr>
          <p:cNvCxnSpPr>
            <a:cxnSpLocks/>
          </p:cNvCxnSpPr>
          <p:nvPr/>
        </p:nvCxnSpPr>
        <p:spPr>
          <a:xfrm>
            <a:off x="6600264" y="3175159"/>
            <a:ext cx="0" cy="69653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7FBAC0A-D90B-43E6-8A41-3C6897732471}"/>
              </a:ext>
            </a:extLst>
          </p:cNvPr>
          <p:cNvSpPr txBox="1"/>
          <p:nvPr/>
        </p:nvSpPr>
        <p:spPr>
          <a:xfrm>
            <a:off x="6712451" y="3403170"/>
            <a:ext cx="2774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 ≤ t = </a:t>
            </a:r>
            <a:r>
              <a:rPr lang="en-US" sz="2800" dirty="0">
                <a:solidFill>
                  <a:srgbClr val="C00000"/>
                </a:solidFill>
              </a:rPr>
              <a:t>Resilience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28C9CC-9C29-4695-819C-DFB77D5C7644}"/>
              </a:ext>
            </a:extLst>
          </p:cNvPr>
          <p:cNvCxnSpPr>
            <a:stCxn id="9" idx="3"/>
            <a:endCxn id="5" idx="1"/>
          </p:cNvCxnSpPr>
          <p:nvPr/>
        </p:nvCxnSpPr>
        <p:spPr>
          <a:xfrm flipV="1">
            <a:off x="2429849" y="2018068"/>
            <a:ext cx="3331178" cy="7460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D208AEE-7E5B-4B95-ADDD-8DEB44F386D9}"/>
              </a:ext>
            </a:extLst>
          </p:cNvPr>
          <p:cNvCxnSpPr>
            <a:stCxn id="9" idx="3"/>
            <a:endCxn id="6" idx="1"/>
          </p:cNvCxnSpPr>
          <p:nvPr/>
        </p:nvCxnSpPr>
        <p:spPr>
          <a:xfrm>
            <a:off x="2429849" y="2764100"/>
            <a:ext cx="3331178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05FEC8E-B5E8-463F-86C8-E7F4EB19F6BC}"/>
              </a:ext>
            </a:extLst>
          </p:cNvPr>
          <p:cNvCxnSpPr>
            <a:stCxn id="9" idx="3"/>
            <a:endCxn id="7" idx="1"/>
          </p:cNvCxnSpPr>
          <p:nvPr/>
        </p:nvCxnSpPr>
        <p:spPr>
          <a:xfrm>
            <a:off x="2429849" y="2764100"/>
            <a:ext cx="3331178" cy="7460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3C1511-BAD0-4B65-8A96-8584F83315B6}"/>
              </a:ext>
            </a:extLst>
          </p:cNvPr>
          <p:cNvCxnSpPr>
            <a:stCxn id="5" idx="3"/>
            <a:endCxn id="10" idx="1"/>
          </p:cNvCxnSpPr>
          <p:nvPr/>
        </p:nvCxnSpPr>
        <p:spPr>
          <a:xfrm>
            <a:off x="6430973" y="2018068"/>
            <a:ext cx="3331178" cy="7460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1709A6C-CDF4-4D21-8BF1-229C4C21B555}"/>
              </a:ext>
            </a:extLst>
          </p:cNvPr>
          <p:cNvCxnSpPr>
            <a:stCxn id="6" idx="3"/>
            <a:endCxn id="10" idx="1"/>
          </p:cNvCxnSpPr>
          <p:nvPr/>
        </p:nvCxnSpPr>
        <p:spPr>
          <a:xfrm>
            <a:off x="6430973" y="2764100"/>
            <a:ext cx="3331178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10B7FAA-853A-4E18-A132-CE9FD2CAB428}"/>
              </a:ext>
            </a:extLst>
          </p:cNvPr>
          <p:cNvCxnSpPr>
            <a:stCxn id="7" idx="3"/>
            <a:endCxn id="10" idx="1"/>
          </p:cNvCxnSpPr>
          <p:nvPr/>
        </p:nvCxnSpPr>
        <p:spPr>
          <a:xfrm flipV="1">
            <a:off x="6430973" y="2764100"/>
            <a:ext cx="3331178" cy="7460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DAF4F4E-4B2E-4FF0-B272-4BB3BE4EF942}"/>
              </a:ext>
            </a:extLst>
          </p:cNvPr>
          <p:cNvSpPr txBox="1"/>
          <p:nvPr/>
        </p:nvSpPr>
        <p:spPr>
          <a:xfrm>
            <a:off x="1676401" y="1573307"/>
            <a:ext cx="150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Disperse(…)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9D584D-91F2-4CCF-9C2C-F722DA6D74B2}"/>
              </a:ext>
            </a:extLst>
          </p:cNvPr>
          <p:cNvSpPr txBox="1"/>
          <p:nvPr/>
        </p:nvSpPr>
        <p:spPr>
          <a:xfrm>
            <a:off x="9170895" y="1575374"/>
            <a:ext cx="150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Retrieve(…)</a:t>
            </a:r>
          </a:p>
        </p:txBody>
      </p:sp>
      <p:pic>
        <p:nvPicPr>
          <p:cNvPr id="2050" name="Picture 2" descr="https://upload.wikimedia.org/wikipedia/commons/thumb/7/70/Face-devil-grin.svg/480px-Face-devil-grin.svg.png">
            <a:extLst>
              <a:ext uri="{FF2B5EF4-FFF2-40B4-BE49-F238E27FC236}">
                <a16:creationId xmlns:a16="http://schemas.microsoft.com/office/drawing/2014/main" id="{08B6CA8C-F970-4E4A-989E-0163286FD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070" y="3188452"/>
            <a:ext cx="669945" cy="66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upload.wikimedia.org/wikipedia/commons/thumb/7/70/Face-devil-grin.svg/480px-Face-devil-grin.svg.png">
            <a:extLst>
              <a:ext uri="{FF2B5EF4-FFF2-40B4-BE49-F238E27FC236}">
                <a16:creationId xmlns:a16="http://schemas.microsoft.com/office/drawing/2014/main" id="{8C8CEE5B-1A4F-4476-802F-5BEA239B1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53" y="2213789"/>
            <a:ext cx="669945" cy="66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08532F3-436B-4924-82A9-7BCA401B08F7}"/>
              </a:ext>
            </a:extLst>
          </p:cNvPr>
          <p:cNvSpPr txBox="1"/>
          <p:nvPr/>
        </p:nvSpPr>
        <p:spPr>
          <a:xfrm>
            <a:off x="673138" y="3354728"/>
            <a:ext cx="25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Operator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F9F1B0-BD3F-461B-AEC2-40408F0D504B}"/>
              </a:ext>
            </a:extLst>
          </p:cNvPr>
          <p:cNvSpPr txBox="1"/>
          <p:nvPr/>
        </p:nvSpPr>
        <p:spPr>
          <a:xfrm>
            <a:off x="9921401" y="3310077"/>
            <a:ext cx="1465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C00000"/>
                </a:solidFill>
              </a:rPr>
              <a:t>User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620FD5-F817-4178-BD08-F77D1BC3E590}"/>
              </a:ext>
            </a:extLst>
          </p:cNvPr>
          <p:cNvSpPr txBox="1"/>
          <p:nvPr/>
        </p:nvSpPr>
        <p:spPr>
          <a:xfrm>
            <a:off x="6664281" y="1388916"/>
            <a:ext cx="1044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Nodes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4B40623-91C7-41D9-B573-6DD4B24ACD1D}"/>
              </a:ext>
            </a:extLst>
          </p:cNvPr>
          <p:cNvCxnSpPr/>
          <p:nvPr/>
        </p:nvCxnSpPr>
        <p:spPr>
          <a:xfrm flipV="1">
            <a:off x="1546412" y="3039035"/>
            <a:ext cx="263941" cy="3156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C949D47-AADC-4526-AFAE-74071F1011EC}"/>
              </a:ext>
            </a:extLst>
          </p:cNvPr>
          <p:cNvCxnSpPr/>
          <p:nvPr/>
        </p:nvCxnSpPr>
        <p:spPr>
          <a:xfrm flipH="1">
            <a:off x="6590222" y="1844447"/>
            <a:ext cx="385491" cy="1136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C55C7E-0EF8-400C-94D3-4386225CE1D3}"/>
              </a:ext>
            </a:extLst>
          </p:cNvPr>
          <p:cNvCxnSpPr/>
          <p:nvPr/>
        </p:nvCxnSpPr>
        <p:spPr>
          <a:xfrm flipH="1">
            <a:off x="6441015" y="1876081"/>
            <a:ext cx="558570" cy="6473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69A5916-2204-4C28-9B39-9713BF34C9E1}"/>
              </a:ext>
            </a:extLst>
          </p:cNvPr>
          <p:cNvCxnSpPr>
            <a:cxnSpLocks/>
          </p:cNvCxnSpPr>
          <p:nvPr/>
        </p:nvCxnSpPr>
        <p:spPr>
          <a:xfrm flipH="1" flipV="1">
            <a:off x="10432098" y="2985248"/>
            <a:ext cx="507084" cy="324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s://upload.wikimedia.org/wikipedia/commons/thumb/2/20/Text-x-generic.svg/480px-Text-x-generic.svg.png">
            <a:extLst>
              <a:ext uri="{FF2B5EF4-FFF2-40B4-BE49-F238E27FC236}">
                <a16:creationId xmlns:a16="http://schemas.microsoft.com/office/drawing/2014/main" id="{D60C3B88-4C38-44C3-944D-729B70452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98" y="2320156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https://upload.wikimedia.org/wikipedia/commons/thumb/2/20/Text-x-generic.svg/480px-Text-x-generic.svg.png">
            <a:extLst>
              <a:ext uri="{FF2B5EF4-FFF2-40B4-BE49-F238E27FC236}">
                <a16:creationId xmlns:a16="http://schemas.microsoft.com/office/drawing/2014/main" id="{BC94930C-2AA6-44E2-B6AA-770E39675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456" y="2376763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C093DFF-E1B2-477B-A5DC-D815D08FD09F}"/>
              </a:ext>
            </a:extLst>
          </p:cNvPr>
          <p:cNvSpPr txBox="1"/>
          <p:nvPr/>
        </p:nvSpPr>
        <p:spPr>
          <a:xfrm>
            <a:off x="456245" y="247046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FCD4B23-5D7C-40DC-811D-63C94D1CB856}"/>
              </a:ext>
            </a:extLst>
          </p:cNvPr>
          <p:cNvSpPr txBox="1"/>
          <p:nvPr/>
        </p:nvSpPr>
        <p:spPr>
          <a:xfrm>
            <a:off x="11432777" y="251513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B’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F92E36-1979-4031-804C-4C714C1AE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7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815D03A-E732-4D19-9826-34B687617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4173"/>
            <a:ext cx="10515600" cy="2008702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Dispersal</a:t>
            </a:r>
            <a:r>
              <a:rPr lang="en-US" dirty="0"/>
              <a:t> returns certificate of retrievability for the content</a:t>
            </a:r>
          </a:p>
          <a:p>
            <a:r>
              <a:rPr lang="en-US" dirty="0"/>
              <a:t>Given certificate of retrievability, </a:t>
            </a:r>
            <a:r>
              <a:rPr lang="en-US" u="sng" dirty="0"/>
              <a:t>retrieval</a:t>
            </a:r>
            <a:r>
              <a:rPr lang="en-US" dirty="0"/>
              <a:t> returns “the” content</a:t>
            </a:r>
          </a:p>
          <a:p>
            <a:r>
              <a:rPr lang="en-US" dirty="0"/>
              <a:t>Certificate of retrievability </a:t>
            </a:r>
            <a:r>
              <a:rPr lang="en-US" u="sng" dirty="0"/>
              <a:t>verifiable</a:t>
            </a:r>
            <a:r>
              <a:rPr lang="en-US" dirty="0"/>
              <a:t> by smart contract (3</a:t>
            </a:r>
            <a:r>
              <a:rPr lang="en-US" baseline="30000" dirty="0"/>
              <a:t>rd</a:t>
            </a:r>
            <a:r>
              <a:rPr lang="en-US" dirty="0"/>
              <a:t> party)</a:t>
            </a:r>
          </a:p>
          <a:p>
            <a:r>
              <a:rPr lang="en-US" b="1" dirty="0"/>
              <a:t>O(1) communication &amp; storage as throughput scale</a:t>
            </a:r>
          </a:p>
        </p:txBody>
      </p:sp>
    </p:spTree>
    <p:extLst>
      <p:ext uri="{BB962C8B-B14F-4D97-AF65-F5344CB8AC3E}">
        <p14:creationId xmlns:p14="http://schemas.microsoft.com/office/powerpoint/2010/main" val="382162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/>
      <p:bldP spid="29" grpId="0"/>
      <p:bldP spid="30" grpId="0"/>
      <p:bldP spid="31" grpId="0"/>
      <p:bldP spid="34" grpId="0"/>
      <p:bldP spid="35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availability Primitive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3BA20-8525-0042-A5BD-D80BE09D1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1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Setup:</a:t>
            </a:r>
            <a:r>
              <a:rPr lang="en-US" dirty="0"/>
              <a:t> 1</a:t>
            </a:r>
            <a:r>
              <a:rPr lang="el-GR" baseline="30000" dirty="0"/>
              <a:t>λ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(pp, sp</a:t>
            </a:r>
            <a:r>
              <a:rPr lang="en-US" baseline="-25000" dirty="0"/>
              <a:t>1</a:t>
            </a:r>
            <a:r>
              <a:rPr lang="en-US" dirty="0"/>
              <a:t>, …, </a:t>
            </a:r>
            <a:r>
              <a:rPr lang="en-US" dirty="0" err="1"/>
              <a:t>sp</a:t>
            </a:r>
            <a:r>
              <a:rPr lang="en-US" baseline="-25000" dirty="0" err="1"/>
              <a:t>n</a:t>
            </a:r>
            <a:r>
              <a:rPr lang="en-US" dirty="0"/>
              <a:t>)</a:t>
            </a:r>
          </a:p>
          <a:p>
            <a:r>
              <a:rPr lang="en-US" b="1" dirty="0"/>
              <a:t>Commit:</a:t>
            </a:r>
            <a:r>
              <a:rPr lang="en-US" dirty="0"/>
              <a:t> B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C</a:t>
            </a:r>
          </a:p>
          <a:p>
            <a:r>
              <a:rPr lang="en-US" b="1" dirty="0"/>
              <a:t>Disperse:</a:t>
            </a:r>
            <a:r>
              <a:rPr lang="en-US" dirty="0"/>
              <a:t> B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P</a:t>
            </a:r>
          </a:p>
          <a:p>
            <a:r>
              <a:rPr lang="en-US" b="1" dirty="0"/>
              <a:t>Verify:</a:t>
            </a:r>
            <a:r>
              <a:rPr lang="en-US" dirty="0"/>
              <a:t> (P, C)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0/1</a:t>
            </a:r>
          </a:p>
          <a:p>
            <a:r>
              <a:rPr lang="en-US" b="1" dirty="0"/>
              <a:t>Retrieve:</a:t>
            </a:r>
            <a:r>
              <a:rPr lang="en-US" dirty="0"/>
              <a:t> (P, C)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B8545D-693E-4D93-8914-2E9F84C31268}"/>
              </a:ext>
            </a:extLst>
          </p:cNvPr>
          <p:cNvSpPr txBox="1"/>
          <p:nvPr/>
        </p:nvSpPr>
        <p:spPr>
          <a:xfrm>
            <a:off x="5836023" y="2334132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Global public params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66C54-B535-482C-84D7-A95565233862}"/>
              </a:ext>
            </a:extLst>
          </p:cNvPr>
          <p:cNvSpPr txBox="1"/>
          <p:nvPr/>
        </p:nvSpPr>
        <p:spPr>
          <a:xfrm>
            <a:off x="6957484" y="2710187"/>
            <a:ext cx="386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Local secret params per storage node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E3B1D-47EC-45ED-8BC3-F25F1B7FBBC8}"/>
              </a:ext>
            </a:extLst>
          </p:cNvPr>
          <p:cNvSpPr txBox="1"/>
          <p:nvPr/>
        </p:nvSpPr>
        <p:spPr>
          <a:xfrm>
            <a:off x="4512923" y="3765762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Block of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2FAE6A-4E23-450E-B38B-9419A6149386}"/>
              </a:ext>
            </a:extLst>
          </p:cNvPr>
          <p:cNvSpPr txBox="1"/>
          <p:nvPr/>
        </p:nvSpPr>
        <p:spPr>
          <a:xfrm>
            <a:off x="6361331" y="3220878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Commitment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D2957-68C6-4A56-B9DB-7C525A09E4D8}"/>
              </a:ext>
            </a:extLst>
          </p:cNvPr>
          <p:cNvSpPr txBox="1"/>
          <p:nvPr/>
        </p:nvSpPr>
        <p:spPr>
          <a:xfrm>
            <a:off x="5746227" y="4377983"/>
            <a:ext cx="2670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Certificate of retrievability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54C168-B840-40A2-84FE-B4FE733F41E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764132" y="2518798"/>
            <a:ext cx="2071891" cy="49536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00CC53-A803-4C5B-A292-EB92E232AB95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2938182" y="3765762"/>
            <a:ext cx="1574741" cy="18466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C15CF3-2AF5-45C2-85A3-2BCD23234C5B}"/>
              </a:ext>
            </a:extLst>
          </p:cNvPr>
          <p:cNvCxnSpPr>
            <a:cxnSpLocks/>
          </p:cNvCxnSpPr>
          <p:nvPr/>
        </p:nvCxnSpPr>
        <p:spPr>
          <a:xfrm flipH="1">
            <a:off x="3879477" y="3425643"/>
            <a:ext cx="2413747" cy="23195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47967C4-A6EB-497D-B1D9-6634A316BA9A}"/>
              </a:ext>
            </a:extLst>
          </p:cNvPr>
          <p:cNvCxnSpPr>
            <a:cxnSpLocks/>
          </p:cNvCxnSpPr>
          <p:nvPr/>
        </p:nvCxnSpPr>
        <p:spPr>
          <a:xfrm flipH="1" flipV="1">
            <a:off x="3980329" y="4195482"/>
            <a:ext cx="1765899" cy="36716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02C728-C05A-4FC5-B076-4A50BE901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8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2B410F-2A17-46BA-8A17-ABDE62D659AA}"/>
              </a:ext>
            </a:extLst>
          </p:cNvPr>
          <p:cNvCxnSpPr>
            <a:cxnSpLocks/>
          </p:cNvCxnSpPr>
          <p:nvPr/>
        </p:nvCxnSpPr>
        <p:spPr>
          <a:xfrm flipH="1">
            <a:off x="5628443" y="2894853"/>
            <a:ext cx="1329043" cy="18466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5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9EA6-0A55-0212-F6F6-35667B2F1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data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2FEA0-5E22-5EDD-C75E-5D4D129B9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store data efficiently across a set of storage nodes?</a:t>
            </a:r>
          </a:p>
          <a:p>
            <a:endParaRPr lang="en-US" dirty="0"/>
          </a:p>
          <a:p>
            <a:r>
              <a:rPr lang="en-US" dirty="0"/>
              <a:t>Putting the same data in all the nodes is reliable but very inefficient.</a:t>
            </a:r>
          </a:p>
          <a:p>
            <a:endParaRPr lang="en-US" dirty="0"/>
          </a:p>
          <a:p>
            <a:r>
              <a:rPr lang="en-US" dirty="0"/>
              <a:t>Splitting the data across all nodes is efficient but very unreliable.</a:t>
            </a:r>
          </a:p>
          <a:p>
            <a:endParaRPr lang="en-US" dirty="0"/>
          </a:p>
          <a:p>
            <a:r>
              <a:rPr lang="en-US" dirty="0"/>
              <a:t>Erasure coding gives both efficiency and reliability.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4C6CF-2919-63E8-9950-FA6104E1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7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CC59-BB50-120B-A98F-21192887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Reed Solomon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E7446-7870-5493-74F6-ADCD735A1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symbols : u_1,u_2……</a:t>
            </a:r>
            <a:r>
              <a:rPr lang="en-US" dirty="0" err="1"/>
              <a:t>u_k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Form polynomial P(x) = u_1 + u_2 * x + ……..</a:t>
            </a:r>
            <a:r>
              <a:rPr lang="en-US" dirty="0" err="1"/>
              <a:t>u_k</a:t>
            </a:r>
            <a:r>
              <a:rPr lang="en-US" dirty="0"/>
              <a:t> x^k-1</a:t>
            </a:r>
          </a:p>
          <a:p>
            <a:endParaRPr lang="en-US" dirty="0"/>
          </a:p>
          <a:p>
            <a:r>
              <a:rPr lang="en-US" dirty="0"/>
              <a:t>Coded symbols: </a:t>
            </a:r>
            <a:r>
              <a:rPr lang="en-US" dirty="0" err="1"/>
              <a:t>c_i</a:t>
            </a:r>
            <a:r>
              <a:rPr lang="en-US" dirty="0"/>
              <a:t> = P(</a:t>
            </a:r>
            <a:r>
              <a:rPr lang="en-US" dirty="0" err="1"/>
              <a:t>x_i</a:t>
            </a:r>
            <a:r>
              <a:rPr lang="en-US" dirty="0"/>
              <a:t>), </a:t>
            </a:r>
            <a:r>
              <a:rPr lang="en-US" dirty="0" err="1"/>
              <a:t>i</a:t>
            </a:r>
            <a:r>
              <a:rPr lang="en-US" dirty="0"/>
              <a:t>=1………n.</a:t>
            </a:r>
          </a:p>
          <a:p>
            <a:endParaRPr lang="en-US" dirty="0"/>
          </a:p>
          <a:p>
            <a:r>
              <a:rPr lang="en-US" dirty="0"/>
              <a:t>From </a:t>
            </a:r>
            <a:r>
              <a:rPr lang="en-US" b="1" dirty="0"/>
              <a:t>any</a:t>
            </a:r>
            <a:r>
              <a:rPr lang="en-US" dirty="0"/>
              <a:t> k coded symbols, one can recover the k information symbols.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4F142-9906-1BF9-8DB9-A70605A2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erasure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3BA20-8525-0042-A5BD-D80BE09D1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51428"/>
            <a:ext cx="11203642" cy="58225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MDS code:</a:t>
            </a:r>
            <a:r>
              <a:rPr lang="en-US" dirty="0"/>
              <a:t> </a:t>
            </a:r>
            <a:r>
              <a:rPr lang="en-US" b="1" dirty="0"/>
              <a:t>Any</a:t>
            </a:r>
            <a:r>
              <a:rPr lang="en-US" dirty="0"/>
              <a:t> k columns of G are linearly independent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>
                <a:sym typeface="Wingdings" panose="05000000000000000000" pitchFamily="2" charset="2"/>
              </a:rPr>
              <a:t> Can solve for </a:t>
            </a:r>
            <a:r>
              <a:rPr lang="en-US" dirty="0" err="1">
                <a:sym typeface="Wingdings" panose="05000000000000000000" pitchFamily="2" charset="2"/>
              </a:rPr>
              <a:t>u</a:t>
            </a:r>
            <a:r>
              <a:rPr lang="en-US" baseline="30000" dirty="0" err="1">
                <a:sym typeface="Wingdings" panose="05000000000000000000" pitchFamily="2" charset="2"/>
              </a:rPr>
              <a:t>T</a:t>
            </a:r>
            <a:r>
              <a:rPr lang="en-US" dirty="0">
                <a:sym typeface="Wingdings" panose="05000000000000000000" pitchFamily="2" charset="2"/>
              </a:rPr>
              <a:t> (“decode”) from any k entries of </a:t>
            </a:r>
            <a:r>
              <a:rPr lang="en-US" dirty="0" err="1">
                <a:sym typeface="Wingdings" panose="05000000000000000000" pitchFamily="2" charset="2"/>
              </a:rPr>
              <a:t>c</a:t>
            </a:r>
            <a:r>
              <a:rPr lang="en-US" baseline="30000" dirty="0" err="1">
                <a:sym typeface="Wingdings" panose="05000000000000000000" pitchFamily="2" charset="2"/>
              </a:rPr>
              <a:t>T</a:t>
            </a:r>
            <a:endParaRPr lang="en-US" baseline="30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9C653-1694-440D-825F-663FE9417776}"/>
              </a:ext>
            </a:extLst>
          </p:cNvPr>
          <p:cNvSpPr/>
          <p:nvPr/>
        </p:nvSpPr>
        <p:spPr>
          <a:xfrm>
            <a:off x="2513480" y="3886210"/>
            <a:ext cx="1445559" cy="3496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u</a:t>
            </a:r>
            <a:r>
              <a:rPr lang="en-US" baseline="30000" dirty="0" err="1">
                <a:solidFill>
                  <a:schemeClr val="tx1"/>
                </a:solidFill>
              </a:rPr>
              <a:t>T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3229B-3553-4547-9E39-8F570F80836B}"/>
              </a:ext>
            </a:extLst>
          </p:cNvPr>
          <p:cNvSpPr/>
          <p:nvPr/>
        </p:nvSpPr>
        <p:spPr>
          <a:xfrm>
            <a:off x="4190997" y="2790275"/>
            <a:ext cx="3068174" cy="144555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4EEC41-4809-470D-88BF-642E75F59942}"/>
              </a:ext>
            </a:extLst>
          </p:cNvPr>
          <p:cNvSpPr/>
          <p:nvPr/>
        </p:nvSpPr>
        <p:spPr>
          <a:xfrm>
            <a:off x="7711882" y="3886210"/>
            <a:ext cx="3068174" cy="3496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</a:t>
            </a:r>
            <a:r>
              <a:rPr lang="en-US" baseline="30000" dirty="0" err="1">
                <a:solidFill>
                  <a:schemeClr val="tx1"/>
                </a:solidFill>
              </a:rPr>
              <a:t>T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E49EB8-E989-42F3-AA8B-3E25FBDBEBC6}"/>
              </a:ext>
            </a:extLst>
          </p:cNvPr>
          <p:cNvSpPr txBox="1"/>
          <p:nvPr/>
        </p:nvSpPr>
        <p:spPr>
          <a:xfrm>
            <a:off x="7331470" y="385977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5609B3-2B87-4B08-8692-E98E18303D89}"/>
              </a:ext>
            </a:extLst>
          </p:cNvPr>
          <p:cNvCxnSpPr/>
          <p:nvPr/>
        </p:nvCxnSpPr>
        <p:spPr>
          <a:xfrm>
            <a:off x="2513480" y="3704675"/>
            <a:ext cx="144555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5BCC1AA-1FAB-4E2E-B59D-C2F235C70295}"/>
              </a:ext>
            </a:extLst>
          </p:cNvPr>
          <p:cNvCxnSpPr/>
          <p:nvPr/>
        </p:nvCxnSpPr>
        <p:spPr>
          <a:xfrm>
            <a:off x="7711882" y="3704675"/>
            <a:ext cx="306817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0A3AA00-DA3E-4F65-9248-5F732C5DD356}"/>
              </a:ext>
            </a:extLst>
          </p:cNvPr>
          <p:cNvSpPr txBox="1"/>
          <p:nvPr/>
        </p:nvSpPr>
        <p:spPr>
          <a:xfrm>
            <a:off x="3094724" y="33283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83E801-6438-483E-9E25-2C8E0769621B}"/>
              </a:ext>
            </a:extLst>
          </p:cNvPr>
          <p:cNvSpPr txBox="1"/>
          <p:nvPr/>
        </p:nvSpPr>
        <p:spPr>
          <a:xfrm>
            <a:off x="9151635" y="33283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EBDC6D-630E-4E28-B1F0-A88E73E20421}"/>
              </a:ext>
            </a:extLst>
          </p:cNvPr>
          <p:cNvSpPr txBox="1"/>
          <p:nvPr/>
        </p:nvSpPr>
        <p:spPr>
          <a:xfrm>
            <a:off x="911389" y="3675113"/>
            <a:ext cx="1304653" cy="369332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Information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662962-4A2E-4E13-91C8-A70DE775DAAF}"/>
              </a:ext>
            </a:extLst>
          </p:cNvPr>
          <p:cNvSpPr txBox="1"/>
          <p:nvPr/>
        </p:nvSpPr>
        <p:spPr>
          <a:xfrm>
            <a:off x="9984442" y="2731766"/>
            <a:ext cx="1147174" cy="369332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Codeword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D5A24B-C425-4116-84E0-F0EEEDF72A2D}"/>
              </a:ext>
            </a:extLst>
          </p:cNvPr>
          <p:cNvSpPr txBox="1"/>
          <p:nvPr/>
        </p:nvSpPr>
        <p:spPr>
          <a:xfrm>
            <a:off x="7483807" y="2159653"/>
            <a:ext cx="1822678" cy="369332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Generator matrix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D91CA12-7495-47D1-AB58-B6BF4E1F04E7}"/>
              </a:ext>
            </a:extLst>
          </p:cNvPr>
          <p:cNvCxnSpPr/>
          <p:nvPr/>
        </p:nvCxnSpPr>
        <p:spPr>
          <a:xfrm flipH="1">
            <a:off x="7331470" y="2528985"/>
            <a:ext cx="602295" cy="46299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27C7765-2C39-4EE1-B8DC-941C454044F5}"/>
              </a:ext>
            </a:extLst>
          </p:cNvPr>
          <p:cNvCxnSpPr/>
          <p:nvPr/>
        </p:nvCxnSpPr>
        <p:spPr>
          <a:xfrm>
            <a:off x="2003612" y="4044445"/>
            <a:ext cx="396688" cy="9408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3C9EE8F-AC80-45E2-9A24-CDA965806B84}"/>
              </a:ext>
            </a:extLst>
          </p:cNvPr>
          <p:cNvCxnSpPr/>
          <p:nvPr/>
        </p:nvCxnSpPr>
        <p:spPr>
          <a:xfrm flipH="1">
            <a:off x="10287000" y="3131610"/>
            <a:ext cx="268941" cy="72816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D797C2-778D-48E7-9470-38B9B184D520}"/>
                  </a:ext>
                </a:extLst>
              </p:cNvPr>
              <p:cNvSpPr txBox="1"/>
              <p:nvPr/>
            </p:nvSpPr>
            <p:spPr>
              <a:xfrm>
                <a:off x="9842681" y="615844"/>
                <a:ext cx="1511119" cy="390748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Finite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D797C2-778D-48E7-9470-38B9B184D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681" y="615844"/>
                <a:ext cx="1511119" cy="390748"/>
              </a:xfrm>
              <a:prstGeom prst="rect">
                <a:avLst/>
              </a:prstGeom>
              <a:blipFill>
                <a:blip r:embed="rId4"/>
                <a:stretch>
                  <a:fillRect l="-3629" t="-7813" b="-18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63577-5CE8-43FD-BCCF-7FC48D7F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1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DC29A-CC6C-7AE9-A181-9DE2CA59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Straw Man Data Availability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43F7F-A6CF-D75D-7B98-E1D7E0D12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Split a block B into chunks u_1,…….</a:t>
            </a:r>
            <a:r>
              <a:rPr lang="en-US" dirty="0" err="1"/>
              <a:t>u_k</a:t>
            </a:r>
            <a:endParaRPr lang="en-US" dirty="0"/>
          </a:p>
          <a:p>
            <a:endParaRPr lang="en-US" dirty="0"/>
          </a:p>
          <a:p>
            <a:r>
              <a:rPr lang="en-US" dirty="0"/>
              <a:t>Code the chunks into c_1,………</a:t>
            </a:r>
            <a:r>
              <a:rPr lang="en-US" dirty="0" err="1"/>
              <a:t>c_n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Send </a:t>
            </a:r>
            <a:r>
              <a:rPr lang="en-US" dirty="0" err="1"/>
              <a:t>c_j</a:t>
            </a:r>
            <a:r>
              <a:rPr lang="en-US" dirty="0"/>
              <a:t> to node j.  </a:t>
            </a:r>
          </a:p>
          <a:p>
            <a:endParaRPr lang="en-US" dirty="0"/>
          </a:p>
          <a:p>
            <a:r>
              <a:rPr lang="en-US" dirty="0"/>
              <a:t>Node j sends signature on </a:t>
            </a:r>
            <a:r>
              <a:rPr lang="en-US" dirty="0" err="1"/>
              <a:t>c_j</a:t>
            </a:r>
            <a:r>
              <a:rPr lang="en-US" dirty="0"/>
              <a:t>..</a:t>
            </a:r>
          </a:p>
          <a:p>
            <a:endParaRPr lang="en-US" dirty="0"/>
          </a:p>
          <a:p>
            <a:r>
              <a:rPr lang="en-US" dirty="0"/>
              <a:t>If there is a quorum q of signatures, then a certificate of retrievability is obtained.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016DB-6A4F-6453-93B4-F2D4308DE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864A7-9DFC-5430-8625-F656AA37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9F09A-CFC9-36E6-347B-26DCFE669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if a malicious operator sends malformed coded data to the nodes and trick the honest nodes to sign ?</a:t>
            </a:r>
          </a:p>
          <a:p>
            <a:endParaRPr lang="en-US" dirty="0"/>
          </a:p>
          <a:p>
            <a:r>
              <a:rPr lang="en-US" dirty="0"/>
              <a:t>Need verifiability.</a:t>
            </a:r>
          </a:p>
          <a:p>
            <a:endParaRPr lang="en-US" dirty="0"/>
          </a:p>
          <a:p>
            <a:r>
              <a:rPr lang="en-US" dirty="0"/>
              <a:t>Idea:  linear vector commitments (think of hash functions with structure)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34E62-E17F-6F16-C27A-ED5A7EE7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4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vector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83BA20-8525-0042-A5BD-D80BE09D1B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351428"/>
                <a:ext cx="11203642" cy="582257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Binding (collision resistant)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Linear: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83BA20-8525-0042-A5BD-D80BE09D1B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351428"/>
                <a:ext cx="11203642" cy="5822577"/>
              </a:xfrm>
              <a:blipFill>
                <a:blip r:embed="rId3"/>
                <a:stretch>
                  <a:fillRect l="-905" t="-1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D797C2-778D-48E7-9470-38B9B184D520}"/>
                  </a:ext>
                </a:extLst>
              </p:cNvPr>
              <p:cNvSpPr txBox="1"/>
              <p:nvPr/>
            </p:nvSpPr>
            <p:spPr>
              <a:xfrm>
                <a:off x="9842681" y="615844"/>
                <a:ext cx="1511119" cy="390748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Finite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D797C2-778D-48E7-9470-38B9B184D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681" y="615844"/>
                <a:ext cx="1511119" cy="390748"/>
              </a:xfrm>
              <a:prstGeom prst="rect">
                <a:avLst/>
              </a:prstGeom>
              <a:blipFill>
                <a:blip r:embed="rId4"/>
                <a:stretch>
                  <a:fillRect l="-3629" t="-7813" b="-18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BEB40-7678-4281-8B97-102775C6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DA6872-F085-4B53-9627-765BB7078B51}"/>
              </a:ext>
            </a:extLst>
          </p:cNvPr>
          <p:cNvSpPr txBox="1"/>
          <p:nvPr/>
        </p:nvSpPr>
        <p:spPr>
          <a:xfrm>
            <a:off x="3921552" y="320059"/>
            <a:ext cx="8093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“Constant-Size Commitments to Polynomials and Their Applications”, Kate et al., ASIACRYPT’10</a:t>
            </a:r>
          </a:p>
        </p:txBody>
      </p:sp>
    </p:spTree>
    <p:extLst>
      <p:ext uri="{BB962C8B-B14F-4D97-AF65-F5344CB8AC3E}">
        <p14:creationId xmlns:p14="http://schemas.microsoft.com/office/powerpoint/2010/main" val="286088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 to L instances of the coding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BE916D-1E84-4015-B57D-5FA1F8DDDB4F}"/>
                  </a:ext>
                </a:extLst>
              </p:cNvPr>
              <p:cNvSpPr/>
              <p:nvPr/>
            </p:nvSpPr>
            <p:spPr>
              <a:xfrm>
                <a:off x="2232212" y="2259111"/>
                <a:ext cx="1815353" cy="24070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BE916D-1E84-4015-B57D-5FA1F8DDD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212" y="2259111"/>
                <a:ext cx="1815353" cy="2407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17B4C9-21B7-481F-B2F9-1A88CAD1CFE2}"/>
                  </a:ext>
                </a:extLst>
              </p:cNvPr>
              <p:cNvSpPr/>
              <p:nvPr/>
            </p:nvSpPr>
            <p:spPr>
              <a:xfrm>
                <a:off x="6492689" y="2259111"/>
                <a:ext cx="3955676" cy="24070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17B4C9-21B7-481F-B2F9-1A88CAD1C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689" y="2259111"/>
                <a:ext cx="3955676" cy="2407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3AE9FEE-23EB-4FCA-8481-410F0A9C57CE}"/>
                  </a:ext>
                </a:extLst>
              </p:cNvPr>
              <p:cNvSpPr/>
              <p:nvPr/>
            </p:nvSpPr>
            <p:spPr>
              <a:xfrm>
                <a:off x="2232212" y="5497611"/>
                <a:ext cx="1815353" cy="4863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………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3AE9FEE-23EB-4FCA-8481-410F0A9C5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212" y="5497611"/>
                <a:ext cx="1815353" cy="4863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1B99CA9-35E6-4753-A772-7AB7B06D1BAC}"/>
                  </a:ext>
                </a:extLst>
              </p:cNvPr>
              <p:cNvSpPr/>
              <p:nvPr/>
            </p:nvSpPr>
            <p:spPr>
              <a:xfrm>
                <a:off x="6492689" y="5497611"/>
                <a:ext cx="3955676" cy="4863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1B99CA9-35E6-4753-A772-7AB7B06D1B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689" y="5497611"/>
                <a:ext cx="3955676" cy="4863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97A7E6-8D1C-4B9C-BC35-08E69DA42323}"/>
              </a:ext>
            </a:extLst>
          </p:cNvPr>
          <p:cNvCxnSpPr/>
          <p:nvPr/>
        </p:nvCxnSpPr>
        <p:spPr>
          <a:xfrm>
            <a:off x="4152900" y="2418234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46E6AEB-64F0-4ECC-821B-2386D7B064FE}"/>
              </a:ext>
            </a:extLst>
          </p:cNvPr>
          <p:cNvCxnSpPr/>
          <p:nvPr/>
        </p:nvCxnSpPr>
        <p:spPr>
          <a:xfrm>
            <a:off x="4152900" y="2652312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251CDE-6C27-4DE7-B417-937F6EA16400}"/>
              </a:ext>
            </a:extLst>
          </p:cNvPr>
          <p:cNvCxnSpPr/>
          <p:nvPr/>
        </p:nvCxnSpPr>
        <p:spPr>
          <a:xfrm>
            <a:off x="4152900" y="2886390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32AE43-8774-45E5-B5FE-77E45E3F89AA}"/>
              </a:ext>
            </a:extLst>
          </p:cNvPr>
          <p:cNvCxnSpPr/>
          <p:nvPr/>
        </p:nvCxnSpPr>
        <p:spPr>
          <a:xfrm>
            <a:off x="4152900" y="3120468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809485F-43FB-46CA-BBB0-47A15168FEC2}"/>
              </a:ext>
            </a:extLst>
          </p:cNvPr>
          <p:cNvCxnSpPr/>
          <p:nvPr/>
        </p:nvCxnSpPr>
        <p:spPr>
          <a:xfrm>
            <a:off x="4152900" y="3354546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934480-BB00-4E99-A917-9B2647E3C537}"/>
              </a:ext>
            </a:extLst>
          </p:cNvPr>
          <p:cNvCxnSpPr/>
          <p:nvPr/>
        </p:nvCxnSpPr>
        <p:spPr>
          <a:xfrm>
            <a:off x="4152900" y="3588624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23596F-282D-4BBD-A97B-7BF4EE00C4F1}"/>
              </a:ext>
            </a:extLst>
          </p:cNvPr>
          <p:cNvCxnSpPr/>
          <p:nvPr/>
        </p:nvCxnSpPr>
        <p:spPr>
          <a:xfrm>
            <a:off x="4152900" y="3822702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3F89E7-BDAC-4EBF-9A22-84C74BEAC280}"/>
              </a:ext>
            </a:extLst>
          </p:cNvPr>
          <p:cNvCxnSpPr/>
          <p:nvPr/>
        </p:nvCxnSpPr>
        <p:spPr>
          <a:xfrm>
            <a:off x="4152900" y="4056780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F5F954-A3AF-4F00-84F0-4CED89CB0AF6}"/>
              </a:ext>
            </a:extLst>
          </p:cNvPr>
          <p:cNvCxnSpPr/>
          <p:nvPr/>
        </p:nvCxnSpPr>
        <p:spPr>
          <a:xfrm>
            <a:off x="4152900" y="4290858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712F5E-69AD-4E49-B6A4-9A9918DFC21C}"/>
              </a:ext>
            </a:extLst>
          </p:cNvPr>
          <p:cNvCxnSpPr/>
          <p:nvPr/>
        </p:nvCxnSpPr>
        <p:spPr>
          <a:xfrm>
            <a:off x="4152900" y="4524940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EF849A-50DE-4F5D-B4D9-A052AECA1142}"/>
              </a:ext>
            </a:extLst>
          </p:cNvPr>
          <p:cNvCxnSpPr/>
          <p:nvPr/>
        </p:nvCxnSpPr>
        <p:spPr>
          <a:xfrm>
            <a:off x="2346512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32ED76-31DD-4A95-A136-441BA8EF1670}"/>
              </a:ext>
            </a:extLst>
          </p:cNvPr>
          <p:cNvCxnSpPr/>
          <p:nvPr/>
        </p:nvCxnSpPr>
        <p:spPr>
          <a:xfrm>
            <a:off x="2607609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B0E4F8-481F-4318-985E-6ABA65ED5B7A}"/>
              </a:ext>
            </a:extLst>
          </p:cNvPr>
          <p:cNvCxnSpPr/>
          <p:nvPr/>
        </p:nvCxnSpPr>
        <p:spPr>
          <a:xfrm>
            <a:off x="2868706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F79BBE-7441-49E9-84FD-A17F8F7A0C1E}"/>
              </a:ext>
            </a:extLst>
          </p:cNvPr>
          <p:cNvCxnSpPr/>
          <p:nvPr/>
        </p:nvCxnSpPr>
        <p:spPr>
          <a:xfrm>
            <a:off x="3129803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D4C40E-7E5A-486E-960D-8F5DF62B62C3}"/>
              </a:ext>
            </a:extLst>
          </p:cNvPr>
          <p:cNvCxnSpPr/>
          <p:nvPr/>
        </p:nvCxnSpPr>
        <p:spPr>
          <a:xfrm>
            <a:off x="3390900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655A4F1-F6D5-4DF7-8ADB-3AE493F649F2}"/>
              </a:ext>
            </a:extLst>
          </p:cNvPr>
          <p:cNvCxnSpPr/>
          <p:nvPr/>
        </p:nvCxnSpPr>
        <p:spPr>
          <a:xfrm>
            <a:off x="3651997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C7BAD4-5D59-4D6D-BFD7-FF09E1FC0F6C}"/>
              </a:ext>
            </a:extLst>
          </p:cNvPr>
          <p:cNvCxnSpPr/>
          <p:nvPr/>
        </p:nvCxnSpPr>
        <p:spPr>
          <a:xfrm>
            <a:off x="3913095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18B04A1-138A-4F31-B4DB-3C185A9D2EBF}"/>
              </a:ext>
            </a:extLst>
          </p:cNvPr>
          <p:cNvCxnSpPr/>
          <p:nvPr/>
        </p:nvCxnSpPr>
        <p:spPr>
          <a:xfrm>
            <a:off x="6649571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7119DD4-24D8-425A-AD79-515AA8EF3227}"/>
              </a:ext>
            </a:extLst>
          </p:cNvPr>
          <p:cNvCxnSpPr/>
          <p:nvPr/>
        </p:nvCxnSpPr>
        <p:spPr>
          <a:xfrm>
            <a:off x="6956425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12F0812-654C-458B-B7AB-AC5C18CBAAEF}"/>
              </a:ext>
            </a:extLst>
          </p:cNvPr>
          <p:cNvCxnSpPr/>
          <p:nvPr/>
        </p:nvCxnSpPr>
        <p:spPr>
          <a:xfrm>
            <a:off x="7263279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E337BC0-351A-447A-A62D-7C5F53F72E23}"/>
              </a:ext>
            </a:extLst>
          </p:cNvPr>
          <p:cNvCxnSpPr/>
          <p:nvPr/>
        </p:nvCxnSpPr>
        <p:spPr>
          <a:xfrm>
            <a:off x="7570133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90F109B-3669-414B-8459-E4636AD192B5}"/>
              </a:ext>
            </a:extLst>
          </p:cNvPr>
          <p:cNvCxnSpPr/>
          <p:nvPr/>
        </p:nvCxnSpPr>
        <p:spPr>
          <a:xfrm>
            <a:off x="7876987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BE02532-A22E-45BA-AB24-75D3FFF2A9DF}"/>
              </a:ext>
            </a:extLst>
          </p:cNvPr>
          <p:cNvCxnSpPr/>
          <p:nvPr/>
        </p:nvCxnSpPr>
        <p:spPr>
          <a:xfrm>
            <a:off x="8183841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4219002-1333-4294-8F27-8217120B3328}"/>
              </a:ext>
            </a:extLst>
          </p:cNvPr>
          <p:cNvCxnSpPr/>
          <p:nvPr/>
        </p:nvCxnSpPr>
        <p:spPr>
          <a:xfrm>
            <a:off x="8490695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44FD6EE-2AB2-49A3-A662-0DAC80099BDA}"/>
              </a:ext>
            </a:extLst>
          </p:cNvPr>
          <p:cNvCxnSpPr/>
          <p:nvPr/>
        </p:nvCxnSpPr>
        <p:spPr>
          <a:xfrm>
            <a:off x="8797549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923B59-5FFE-4BEF-8D42-F8F6EE787B40}"/>
              </a:ext>
            </a:extLst>
          </p:cNvPr>
          <p:cNvCxnSpPr/>
          <p:nvPr/>
        </p:nvCxnSpPr>
        <p:spPr>
          <a:xfrm>
            <a:off x="9104403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3E553C3-D354-4CC4-8AC4-000F63DC2BBD}"/>
              </a:ext>
            </a:extLst>
          </p:cNvPr>
          <p:cNvCxnSpPr/>
          <p:nvPr/>
        </p:nvCxnSpPr>
        <p:spPr>
          <a:xfrm>
            <a:off x="9411257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12D2D15-61A8-44EE-A34D-909131B693EB}"/>
              </a:ext>
            </a:extLst>
          </p:cNvPr>
          <p:cNvCxnSpPr/>
          <p:nvPr/>
        </p:nvCxnSpPr>
        <p:spPr>
          <a:xfrm>
            <a:off x="10331824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6A46F24-5F72-4064-A4F5-B5FE6DB6DA09}"/>
              </a:ext>
            </a:extLst>
          </p:cNvPr>
          <p:cNvCxnSpPr/>
          <p:nvPr/>
        </p:nvCxnSpPr>
        <p:spPr>
          <a:xfrm>
            <a:off x="9718111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46F5353-544C-4901-BA39-8F396587B10A}"/>
              </a:ext>
            </a:extLst>
          </p:cNvPr>
          <p:cNvCxnSpPr/>
          <p:nvPr/>
        </p:nvCxnSpPr>
        <p:spPr>
          <a:xfrm>
            <a:off x="10024965" y="4740094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2EEA7CA-BDFA-4C60-BDB4-8E98681C2091}"/>
              </a:ext>
            </a:extLst>
          </p:cNvPr>
          <p:cNvCxnSpPr/>
          <p:nvPr/>
        </p:nvCxnSpPr>
        <p:spPr>
          <a:xfrm>
            <a:off x="4152900" y="5726211"/>
            <a:ext cx="22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18C497-CF1D-4B5C-8466-DD7F827B93BA}"/>
                  </a:ext>
                </a:extLst>
              </p:cNvPr>
              <p:cNvSpPr/>
              <p:nvPr/>
            </p:nvSpPr>
            <p:spPr>
              <a:xfrm>
                <a:off x="4654082" y="3169787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𝐸𝑛𝑐𝑜𝑑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18C497-CF1D-4B5C-8466-DD7F827B93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082" y="3169787"/>
                <a:ext cx="1189879" cy="357250"/>
              </a:xfrm>
              <a:prstGeom prst="rect">
                <a:avLst/>
              </a:prstGeom>
              <a:blipFill>
                <a:blip r:embed="rId7"/>
                <a:stretch>
                  <a:fillRect l="-20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0AC4224-5885-475D-B518-564EB8624805}"/>
                  </a:ext>
                </a:extLst>
              </p:cNvPr>
              <p:cNvSpPr/>
              <p:nvPr/>
            </p:nvSpPr>
            <p:spPr>
              <a:xfrm>
                <a:off x="4674066" y="5547586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𝐸𝑛𝑐𝑜𝑑𝑒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0AC4224-5885-475D-B518-564EB8624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066" y="5547586"/>
                <a:ext cx="1189879" cy="3572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9C5B69-F58D-41F7-8E42-31EA34CD6B27}"/>
                  </a:ext>
                </a:extLst>
              </p:cNvPr>
              <p:cNvSpPr/>
              <p:nvPr/>
            </p:nvSpPr>
            <p:spPr>
              <a:xfrm>
                <a:off x="2544948" y="4877473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9C5B69-F58D-41F7-8E42-31EA34CD6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948" y="4877473"/>
                <a:ext cx="1189879" cy="3572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2B2BD0C-7375-4809-94A8-ADA6F45743AF}"/>
                  </a:ext>
                </a:extLst>
              </p:cNvPr>
              <p:cNvSpPr/>
              <p:nvPr/>
            </p:nvSpPr>
            <p:spPr>
              <a:xfrm>
                <a:off x="7891735" y="4871420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2B2BD0C-7375-4809-94A8-ADA6F45743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1735" y="4871420"/>
                <a:ext cx="1189879" cy="3572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410F33C4-B63E-4107-A496-15476A70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15</a:t>
            </a:fld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B4B28F7-D1DF-4F47-8AA7-A1E290A2B8E4}"/>
              </a:ext>
            </a:extLst>
          </p:cNvPr>
          <p:cNvCxnSpPr>
            <a:cxnSpLocks/>
          </p:cNvCxnSpPr>
          <p:nvPr/>
        </p:nvCxnSpPr>
        <p:spPr>
          <a:xfrm>
            <a:off x="6492689" y="2060560"/>
            <a:ext cx="395567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C8CD958-185A-4ED8-94A1-525073EA1F8B}"/>
              </a:ext>
            </a:extLst>
          </p:cNvPr>
          <p:cNvSpPr txBox="1"/>
          <p:nvPr/>
        </p:nvSpPr>
        <p:spPr>
          <a:xfrm>
            <a:off x="8335845" y="168427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445662B-7991-4ED2-A133-12E5A3C89E39}"/>
              </a:ext>
            </a:extLst>
          </p:cNvPr>
          <p:cNvCxnSpPr>
            <a:cxnSpLocks/>
          </p:cNvCxnSpPr>
          <p:nvPr/>
        </p:nvCxnSpPr>
        <p:spPr>
          <a:xfrm>
            <a:off x="2232212" y="2060560"/>
            <a:ext cx="181535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98A2752-A551-4633-B4EB-CDC63E604900}"/>
              </a:ext>
            </a:extLst>
          </p:cNvPr>
          <p:cNvSpPr txBox="1"/>
          <p:nvPr/>
        </p:nvSpPr>
        <p:spPr>
          <a:xfrm>
            <a:off x="2989846" y="16842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E138D79-C820-472A-911B-F1895206FEDF}"/>
              </a:ext>
            </a:extLst>
          </p:cNvPr>
          <p:cNvCxnSpPr>
            <a:cxnSpLocks/>
          </p:cNvCxnSpPr>
          <p:nvPr/>
        </p:nvCxnSpPr>
        <p:spPr>
          <a:xfrm>
            <a:off x="2050676" y="2259112"/>
            <a:ext cx="0" cy="240702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58C3826-7AA6-4B84-9447-7B198194DBB7}"/>
              </a:ext>
            </a:extLst>
          </p:cNvPr>
          <p:cNvSpPr txBox="1"/>
          <p:nvPr/>
        </p:nvSpPr>
        <p:spPr>
          <a:xfrm>
            <a:off x="1665429" y="32779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9308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43" grpId="0" animBg="1"/>
      <p:bldP spid="44" grpId="0" animBg="1"/>
      <p:bldP spid="45" grpId="0" animBg="1"/>
      <p:bldP spid="46" grpId="0" animBg="1"/>
      <p:bldP spid="50" grpId="0"/>
      <p:bldP spid="52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– High Level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BE916D-1E84-4015-B57D-5FA1F8DDDB4F}"/>
                  </a:ext>
                </a:extLst>
              </p:cNvPr>
              <p:cNvSpPr/>
              <p:nvPr/>
            </p:nvSpPr>
            <p:spPr>
              <a:xfrm>
                <a:off x="833344" y="1580034"/>
                <a:ext cx="1815353" cy="24070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algn="ctr"/>
                <a:r>
                  <a:rPr lang="en-US" sz="1400" dirty="0"/>
                  <a:t>(chunks of block B)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BE916D-1E84-4015-B57D-5FA1F8DDD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44" y="1580034"/>
                <a:ext cx="1815353" cy="2407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17B4C9-21B7-481F-B2F9-1A88CAD1CFE2}"/>
                  </a:ext>
                </a:extLst>
              </p:cNvPr>
              <p:cNvSpPr/>
              <p:nvPr/>
            </p:nvSpPr>
            <p:spPr>
              <a:xfrm>
                <a:off x="4603376" y="1580034"/>
                <a:ext cx="3955676" cy="24070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sz="1400" dirty="0"/>
                  <a:t>(coded chunks of B)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17B4C9-21B7-481F-B2F9-1A88CAD1C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376" y="1580034"/>
                <a:ext cx="3955676" cy="2407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3AE9FEE-23EB-4FCA-8481-410F0A9C57CE}"/>
                  </a:ext>
                </a:extLst>
              </p:cNvPr>
              <p:cNvSpPr/>
              <p:nvPr/>
            </p:nvSpPr>
            <p:spPr>
              <a:xfrm>
                <a:off x="833344" y="4818534"/>
                <a:ext cx="1815353" cy="4863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………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3AE9FEE-23EB-4FCA-8481-410F0A9C5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44" y="4818534"/>
                <a:ext cx="1815353" cy="4863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AF1A837-2331-4D49-8F2F-36BEED9ADA8D}"/>
              </a:ext>
            </a:extLst>
          </p:cNvPr>
          <p:cNvGrpSpPr/>
          <p:nvPr/>
        </p:nvGrpSpPr>
        <p:grpSpPr>
          <a:xfrm>
            <a:off x="2754032" y="1739157"/>
            <a:ext cx="1744009" cy="2106706"/>
            <a:chOff x="2754032" y="1739157"/>
            <a:chExt cx="2232212" cy="210670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497A7E6-8D1C-4B9C-BC35-08E69DA42323}"/>
                </a:ext>
              </a:extLst>
            </p:cNvPr>
            <p:cNvCxnSpPr/>
            <p:nvPr/>
          </p:nvCxnSpPr>
          <p:spPr>
            <a:xfrm>
              <a:off x="2754032" y="1739157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46E6AEB-64F0-4ECC-821B-2386D7B064FE}"/>
                </a:ext>
              </a:extLst>
            </p:cNvPr>
            <p:cNvCxnSpPr/>
            <p:nvPr/>
          </p:nvCxnSpPr>
          <p:spPr>
            <a:xfrm>
              <a:off x="2754032" y="1973235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2251CDE-6C27-4DE7-B417-937F6EA16400}"/>
                </a:ext>
              </a:extLst>
            </p:cNvPr>
            <p:cNvCxnSpPr/>
            <p:nvPr/>
          </p:nvCxnSpPr>
          <p:spPr>
            <a:xfrm>
              <a:off x="2754032" y="2207313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832AE43-8774-45E5-B5FE-77E45E3F89AA}"/>
                </a:ext>
              </a:extLst>
            </p:cNvPr>
            <p:cNvCxnSpPr/>
            <p:nvPr/>
          </p:nvCxnSpPr>
          <p:spPr>
            <a:xfrm>
              <a:off x="2754032" y="2441391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809485F-43FB-46CA-BBB0-47A15168FEC2}"/>
                </a:ext>
              </a:extLst>
            </p:cNvPr>
            <p:cNvCxnSpPr/>
            <p:nvPr/>
          </p:nvCxnSpPr>
          <p:spPr>
            <a:xfrm>
              <a:off x="2754032" y="2675469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7934480-BB00-4E99-A917-9B2647E3C537}"/>
                </a:ext>
              </a:extLst>
            </p:cNvPr>
            <p:cNvCxnSpPr/>
            <p:nvPr/>
          </p:nvCxnSpPr>
          <p:spPr>
            <a:xfrm>
              <a:off x="2754032" y="2909547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23596F-282D-4BBD-A97B-7BF4EE00C4F1}"/>
                </a:ext>
              </a:extLst>
            </p:cNvPr>
            <p:cNvCxnSpPr/>
            <p:nvPr/>
          </p:nvCxnSpPr>
          <p:spPr>
            <a:xfrm>
              <a:off x="2754032" y="3143625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A3F89E7-BDAC-4EBF-9A22-84C74BEAC280}"/>
                </a:ext>
              </a:extLst>
            </p:cNvPr>
            <p:cNvCxnSpPr/>
            <p:nvPr/>
          </p:nvCxnSpPr>
          <p:spPr>
            <a:xfrm>
              <a:off x="2754032" y="3377703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3F5F954-A3AF-4F00-84F0-4CED89CB0AF6}"/>
                </a:ext>
              </a:extLst>
            </p:cNvPr>
            <p:cNvCxnSpPr/>
            <p:nvPr/>
          </p:nvCxnSpPr>
          <p:spPr>
            <a:xfrm>
              <a:off x="2754032" y="3611781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B712F5E-69AD-4E49-B6A4-9A9918DFC21C}"/>
                </a:ext>
              </a:extLst>
            </p:cNvPr>
            <p:cNvCxnSpPr/>
            <p:nvPr/>
          </p:nvCxnSpPr>
          <p:spPr>
            <a:xfrm>
              <a:off x="2754032" y="3845863"/>
              <a:ext cx="22322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EF849A-50DE-4F5D-B4D9-A052AECA1142}"/>
              </a:ext>
            </a:extLst>
          </p:cNvPr>
          <p:cNvCxnSpPr/>
          <p:nvPr/>
        </p:nvCxnSpPr>
        <p:spPr>
          <a:xfrm>
            <a:off x="947644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32ED76-31DD-4A95-A136-441BA8EF1670}"/>
              </a:ext>
            </a:extLst>
          </p:cNvPr>
          <p:cNvCxnSpPr/>
          <p:nvPr/>
        </p:nvCxnSpPr>
        <p:spPr>
          <a:xfrm>
            <a:off x="1208741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B0E4F8-481F-4318-985E-6ABA65ED5B7A}"/>
              </a:ext>
            </a:extLst>
          </p:cNvPr>
          <p:cNvCxnSpPr/>
          <p:nvPr/>
        </p:nvCxnSpPr>
        <p:spPr>
          <a:xfrm>
            <a:off x="1469838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F79BBE-7441-49E9-84FD-A17F8F7A0C1E}"/>
              </a:ext>
            </a:extLst>
          </p:cNvPr>
          <p:cNvCxnSpPr/>
          <p:nvPr/>
        </p:nvCxnSpPr>
        <p:spPr>
          <a:xfrm>
            <a:off x="1730935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D4C40E-7E5A-486E-960D-8F5DF62B62C3}"/>
              </a:ext>
            </a:extLst>
          </p:cNvPr>
          <p:cNvCxnSpPr/>
          <p:nvPr/>
        </p:nvCxnSpPr>
        <p:spPr>
          <a:xfrm>
            <a:off x="1992032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655A4F1-F6D5-4DF7-8ADB-3AE493F649F2}"/>
              </a:ext>
            </a:extLst>
          </p:cNvPr>
          <p:cNvCxnSpPr/>
          <p:nvPr/>
        </p:nvCxnSpPr>
        <p:spPr>
          <a:xfrm>
            <a:off x="2253129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C7BAD4-5D59-4D6D-BFD7-FF09E1FC0F6C}"/>
              </a:ext>
            </a:extLst>
          </p:cNvPr>
          <p:cNvCxnSpPr/>
          <p:nvPr/>
        </p:nvCxnSpPr>
        <p:spPr>
          <a:xfrm>
            <a:off x="2514227" y="4061017"/>
            <a:ext cx="0" cy="672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18C497-CF1D-4B5C-8466-DD7F827B93BA}"/>
                  </a:ext>
                </a:extLst>
              </p:cNvPr>
              <p:cNvSpPr/>
              <p:nvPr/>
            </p:nvSpPr>
            <p:spPr>
              <a:xfrm>
                <a:off x="2966101" y="2490710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𝐸𝑛𝑐𝑜𝑑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B18C497-CF1D-4B5C-8466-DD7F827B93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101" y="2490710"/>
                <a:ext cx="1189879" cy="357250"/>
              </a:xfrm>
              <a:prstGeom prst="rect">
                <a:avLst/>
              </a:prstGeom>
              <a:blipFill>
                <a:blip r:embed="rId6"/>
                <a:stretch>
                  <a:fillRect l="-25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9C5B69-F58D-41F7-8E42-31EA34CD6B27}"/>
                  </a:ext>
                </a:extLst>
              </p:cNvPr>
              <p:cNvSpPr/>
              <p:nvPr/>
            </p:nvSpPr>
            <p:spPr>
              <a:xfrm>
                <a:off x="1146080" y="4198396"/>
                <a:ext cx="1189879" cy="357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9C5B69-F58D-41F7-8E42-31EA34CD6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80" y="4198396"/>
                <a:ext cx="1189879" cy="3572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4" descr="https://upload.wikimedia.org/wikipedia/commons/thumb/0/09/Network-server.svg/480px-Network-server.svg.png">
            <a:extLst>
              <a:ext uri="{FF2B5EF4-FFF2-40B4-BE49-F238E27FC236}">
                <a16:creationId xmlns:a16="http://schemas.microsoft.com/office/drawing/2014/main" id="{685FC20E-290F-4321-85FC-D29779D5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6107" y="5878575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https://upload.wikimedia.org/wikipedia/commons/thumb/6/61/Emblem-person-grey.svg/480px-Emblem-person-grey.svg.png">
            <a:extLst>
              <a:ext uri="{FF2B5EF4-FFF2-40B4-BE49-F238E27FC236}">
                <a16:creationId xmlns:a16="http://schemas.microsoft.com/office/drawing/2014/main" id="{556D23B1-6F96-4A20-9B41-0285681F7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874" y="3652085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FBDA3E21-7F2A-40CA-9A8C-EE2D21464E69}"/>
              </a:ext>
            </a:extLst>
          </p:cNvPr>
          <p:cNvSpPr/>
          <p:nvPr/>
        </p:nvSpPr>
        <p:spPr>
          <a:xfrm rot="5400000">
            <a:off x="1645770" y="4561919"/>
            <a:ext cx="190500" cy="1815353"/>
          </a:xfrm>
          <a:prstGeom prst="rightBrace">
            <a:avLst>
              <a:gd name="adj1" fmla="val 78921"/>
              <a:gd name="adj2" fmla="val 50000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CD46CEE-1D0A-4389-88BD-A118D4E8D685}"/>
                  </a:ext>
                </a:extLst>
              </p:cNvPr>
              <p:cNvSpPr/>
              <p:nvPr/>
            </p:nvSpPr>
            <p:spPr>
              <a:xfrm>
                <a:off x="628568" y="5534557"/>
                <a:ext cx="2416362" cy="48633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𝐻𝑎𝑠h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||…||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CD46CEE-1D0A-4389-88BD-A118D4E8D6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68" y="5534557"/>
                <a:ext cx="2416362" cy="4863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128CC11B-7864-4F35-9F87-9DB9F90ED56F}"/>
              </a:ext>
            </a:extLst>
          </p:cNvPr>
          <p:cNvSpPr/>
          <p:nvPr/>
        </p:nvSpPr>
        <p:spPr>
          <a:xfrm>
            <a:off x="7617759" y="1492624"/>
            <a:ext cx="282388" cy="256839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8398275-B602-4C0E-9FE5-402E44B278E1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7758953" y="4061017"/>
            <a:ext cx="3594847" cy="5616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2285BBE-8301-46B1-AD91-0F1EDD07BFA7}"/>
              </a:ext>
            </a:extLst>
          </p:cNvPr>
          <p:cNvCxnSpPr>
            <a:cxnSpLocks/>
          </p:cNvCxnSpPr>
          <p:nvPr/>
        </p:nvCxnSpPr>
        <p:spPr>
          <a:xfrm flipV="1">
            <a:off x="2775325" y="4948518"/>
            <a:ext cx="6933451" cy="12663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5D8496-3CD8-4832-A9BE-FB659868A0F1}"/>
                  </a:ext>
                </a:extLst>
              </p:cNvPr>
              <p:cNvSpPr txBox="1"/>
              <p:nvPr/>
            </p:nvSpPr>
            <p:spPr>
              <a:xfrm>
                <a:off x="8122024" y="4622711"/>
                <a:ext cx="3832716" cy="1535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Verify: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𝐸𝑛𝑐𝑜𝑑𝑒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𝑉𝐶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?</a:t>
                </a:r>
              </a:p>
              <a:p>
                <a:r>
                  <a:rPr lang="en-US" dirty="0"/>
                  <a:t>If not: abort!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𝐻𝑎𝑠h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||…|</m:t>
                      </m:r>
                      <m:d>
                        <m:dPr>
                          <m:beg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,…,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Confirm receipt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5D8496-3CD8-4832-A9BE-FB659868A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2024" y="4622711"/>
                <a:ext cx="3832716" cy="1535292"/>
              </a:xfrm>
              <a:prstGeom prst="rect">
                <a:avLst/>
              </a:prstGeom>
              <a:blipFill>
                <a:blip r:embed="rId11"/>
                <a:stretch>
                  <a:fillRect l="-1320" t="-1639" r="-330" b="-5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A5AEB2C-B7FE-413C-BB52-84A6209BD08B}"/>
              </a:ext>
            </a:extLst>
          </p:cNvPr>
          <p:cNvCxnSpPr>
            <a:cxnSpLocks/>
          </p:cNvCxnSpPr>
          <p:nvPr/>
        </p:nvCxnSpPr>
        <p:spPr>
          <a:xfrm flipH="1">
            <a:off x="2891118" y="6036609"/>
            <a:ext cx="5230906" cy="17693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551BC70-D300-4A45-8ABB-4EB2323396C8}"/>
                  </a:ext>
                </a:extLst>
              </p:cNvPr>
              <p:cNvSpPr txBox="1"/>
              <p:nvPr/>
            </p:nvSpPr>
            <p:spPr>
              <a:xfrm>
                <a:off x="4574846" y="5709025"/>
                <a:ext cx="2100640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𝑆𝑖𝑔𝑛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𝑎𝑐𝑘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551BC70-D300-4A45-8ABB-4EB232339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846" y="5709025"/>
                <a:ext cx="2100640" cy="391646"/>
              </a:xfrm>
              <a:prstGeom prst="rect">
                <a:avLst/>
              </a:prstGeom>
              <a:blipFill>
                <a:blip r:embed="rId1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Picture 8" descr="https://upload.wikimedia.org/wikipedia/commons/thumb/3/30/Application-certificate.svg/480px-Application-certificate.svg.png">
            <a:extLst>
              <a:ext uri="{FF2B5EF4-FFF2-40B4-BE49-F238E27FC236}">
                <a16:creationId xmlns:a16="http://schemas.microsoft.com/office/drawing/2014/main" id="{71BC4617-98DA-4E13-9EC1-F0E5D09F7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74" y="6014202"/>
            <a:ext cx="669946" cy="6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6A948DE0-FB4D-445D-93BD-C933FAC8C56E}"/>
              </a:ext>
            </a:extLst>
          </p:cNvPr>
          <p:cNvSpPr txBox="1"/>
          <p:nvPr/>
        </p:nvSpPr>
        <p:spPr>
          <a:xfrm>
            <a:off x="1585126" y="6247801"/>
            <a:ext cx="2100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Collect q signatures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C973728-AAE0-41E4-BF92-D23CE94FE158}"/>
              </a:ext>
            </a:extLst>
          </p:cNvPr>
          <p:cNvSpPr txBox="1"/>
          <p:nvPr/>
        </p:nvSpPr>
        <p:spPr>
          <a:xfrm>
            <a:off x="4909286" y="4254835"/>
            <a:ext cx="214480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Disperse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7439A99-FE1A-44F5-8EAF-B8560967F672}"/>
              </a:ext>
            </a:extLst>
          </p:cNvPr>
          <p:cNvSpPr txBox="1"/>
          <p:nvPr/>
        </p:nvSpPr>
        <p:spPr>
          <a:xfrm>
            <a:off x="2781674" y="5180495"/>
            <a:ext cx="1288303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Commit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FFF6306-E6A7-4B85-993D-14E894F226EA}"/>
              </a:ext>
            </a:extLst>
          </p:cNvPr>
          <p:cNvSpPr txBox="1"/>
          <p:nvPr/>
        </p:nvSpPr>
        <p:spPr>
          <a:xfrm rot="1401485">
            <a:off x="1383624" y="5772034"/>
            <a:ext cx="1288303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Verify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8D5CAF-80D9-41F2-9CC2-375042AF0AC0}"/>
              </a:ext>
            </a:extLst>
          </p:cNvPr>
          <p:cNvSpPr txBox="1"/>
          <p:nvPr/>
        </p:nvSpPr>
        <p:spPr>
          <a:xfrm>
            <a:off x="10671223" y="5061702"/>
            <a:ext cx="1288303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Retrieve</a:t>
            </a:r>
          </a:p>
        </p:txBody>
      </p:sp>
      <p:sp>
        <p:nvSpPr>
          <p:cNvPr id="70" name="Slide Number Placeholder 69">
            <a:extLst>
              <a:ext uri="{FF2B5EF4-FFF2-40B4-BE49-F238E27FC236}">
                <a16:creationId xmlns:a16="http://schemas.microsoft.com/office/drawing/2014/main" id="{9AEEAAE2-8559-43F5-9C53-CBF42EF6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16</a:t>
            </a:fld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7CDBFB7-26B3-49F6-A398-2D27FC6AE771}"/>
              </a:ext>
            </a:extLst>
          </p:cNvPr>
          <p:cNvSpPr txBox="1"/>
          <p:nvPr/>
        </p:nvSpPr>
        <p:spPr>
          <a:xfrm>
            <a:off x="8740588" y="259779"/>
            <a:ext cx="3214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AVID-FP: “Verifying distributed erasure-coded data”, Hendricks et al., PODC’07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0A262-8DE1-4941-B8D5-7681F724E161}"/>
              </a:ext>
            </a:extLst>
          </p:cNvPr>
          <p:cNvSpPr txBox="1"/>
          <p:nvPr/>
        </p:nvSpPr>
        <p:spPr>
          <a:xfrm>
            <a:off x="11601494" y="6356350"/>
            <a:ext cx="549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95000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3" grpId="0" animBg="1"/>
      <p:bldP spid="45" grpId="0" animBg="1"/>
      <p:bldP spid="4" grpId="0" animBg="1"/>
      <p:bldP spid="50" grpId="0"/>
      <p:bldP spid="5" grpId="0" animBg="1"/>
      <p:bldP spid="63" grpId="0"/>
      <p:bldP spid="65" grpId="0"/>
      <p:bldP spid="66" grpId="0" animBg="1"/>
      <p:bldP spid="67" grpId="0" animBg="1"/>
      <p:bldP spid="68" grpId="0" animBg="1"/>
      <p:bldP spid="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FCBC-DA1C-E24F-8C56-8CF1E3FE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Availability: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3BA20-8525-0042-A5BD-D80BE09D1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16"/>
            <a:ext cx="106455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Commitment-Binding:</a:t>
            </a:r>
            <a:r>
              <a:rPr lang="en-US" dirty="0"/>
              <a:t> Commit(…) is a deterministic binding commitment (</a:t>
            </a:r>
            <a:r>
              <a:rPr lang="en-US" i="1" dirty="0" err="1"/>
              <a:t>ie</a:t>
            </a:r>
            <a:r>
              <a:rPr lang="en-US" i="1" dirty="0"/>
              <a:t>, collision resistant</a:t>
            </a:r>
            <a:r>
              <a:rPr lang="en-US" dirty="0"/>
              <a:t>).</a:t>
            </a:r>
          </a:p>
          <a:p>
            <a:r>
              <a:rPr lang="en-US" b="1" dirty="0"/>
              <a:t>Correctness:</a:t>
            </a:r>
            <a:r>
              <a:rPr lang="en-US" dirty="0"/>
              <a:t> If an honest client invokes Disperse(B), then it eventually outputs a certificate of retrievability P so that</a:t>
            </a:r>
          </a:p>
          <a:p>
            <a:pPr marL="0" indent="0">
              <a:buNone/>
            </a:pPr>
            <a:r>
              <a:rPr lang="en-US" dirty="0"/>
              <a:t>			Verify(P, Commit(B)) = 1.</a:t>
            </a:r>
          </a:p>
          <a:p>
            <a:r>
              <a:rPr lang="en-US" b="1" dirty="0"/>
              <a:t>Availability:</a:t>
            </a:r>
            <a:r>
              <a:rPr lang="en-US" dirty="0"/>
              <a:t> If Verify(P, C) = 1, then Commit(Retrieve(P, C)) = C.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is the resilience t for these properties to hold?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84E35-8DE3-4832-81B0-5434906DE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5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8A5E-8085-1B3D-80D4-9C55DDA7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92E9-C056-E8F7-B7FF-6D57585DE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n – t &gt; = q, then we have correctness</a:t>
            </a:r>
          </a:p>
          <a:p>
            <a:endParaRPr lang="en-US" dirty="0"/>
          </a:p>
          <a:p>
            <a:r>
              <a:rPr lang="en-US" dirty="0"/>
              <a:t>If q-t &gt; = k, then we have availability.</a:t>
            </a:r>
          </a:p>
          <a:p>
            <a:endParaRPr lang="en-US" dirty="0"/>
          </a:p>
          <a:p>
            <a:r>
              <a:rPr lang="en-US" dirty="0"/>
              <a:t>So t = min (q – k, n – q) for security.</a:t>
            </a:r>
          </a:p>
          <a:p>
            <a:endParaRPr lang="en-US" dirty="0"/>
          </a:p>
          <a:p>
            <a:r>
              <a:rPr lang="en-US" dirty="0"/>
              <a:t>t* = (n-k)/2</a:t>
            </a:r>
          </a:p>
          <a:p>
            <a:endParaRPr lang="en-US" dirty="0"/>
          </a:p>
          <a:p>
            <a:r>
              <a:rPr lang="en-US" dirty="0"/>
              <a:t>Rate of code = k/n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823A6-8D0B-D3F9-5D07-B97BDA244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96B6-B8DF-0C42-9CB4-52268210AD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9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1A085A53-2077-054D-9972-EE5C27611293}" vid="{FF66E2B3-201D-6240-A9AD-E21244D9A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79734888D90E43B110E7463D54F5CA" ma:contentTypeVersion="13" ma:contentTypeDescription="Create a new document." ma:contentTypeScope="" ma:versionID="e031c4eb79017b3ff4eaa8e07e47283c">
  <xsd:schema xmlns:xsd="http://www.w3.org/2001/XMLSchema" xmlns:xs="http://www.w3.org/2001/XMLSchema" xmlns:p="http://schemas.microsoft.com/office/2006/metadata/properties" xmlns:ns3="0db26790-ed47-4cd2-bfae-7c3a7668a393" xmlns:ns4="2b53dad9-234a-47c2-9b17-427de310e03e" targetNamespace="http://schemas.microsoft.com/office/2006/metadata/properties" ma:root="true" ma:fieldsID="25992da787d4f98bd698236dfe6f5c7a" ns3:_="" ns4:_="">
    <xsd:import namespace="0db26790-ed47-4cd2-bfae-7c3a7668a393"/>
    <xsd:import namespace="2b53dad9-234a-47c2-9b17-427de310e03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26790-ed47-4cd2-bfae-7c3a7668a3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53dad9-234a-47c2-9b17-427de310e03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9277EE-387D-447E-9270-07AEFA1B5AFE}">
  <ds:schemaRefs>
    <ds:schemaRef ds:uri="http://schemas.microsoft.com/office/infopath/2007/PartnerControls"/>
    <ds:schemaRef ds:uri="0db26790-ed47-4cd2-bfae-7c3a7668a393"/>
    <ds:schemaRef ds:uri="http://schemas.microsoft.com/office/2006/documentManagement/types"/>
    <ds:schemaRef ds:uri="http://purl.org/dc/elements/1.1/"/>
    <ds:schemaRef ds:uri="http://purl.org/dc/terms/"/>
    <ds:schemaRef ds:uri="2b53dad9-234a-47c2-9b17-427de310e03e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A82C291-0E9B-415E-8FB8-9FB01D99FA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A6430B-1B43-490B-8C2B-09F98FE7B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b26790-ed47-4cd2-bfae-7c3a7668a393"/>
    <ds:schemaRef ds:uri="2b53dad9-234a-47c2-9b17-427de310e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69021</TotalTime>
  <Words>927</Words>
  <Application>Microsoft Macintosh PowerPoint</Application>
  <PresentationFormat>Widescreen</PresentationFormat>
  <Paragraphs>221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Franklin Gothic Demi</vt:lpstr>
      <vt:lpstr>Helvetica</vt:lpstr>
      <vt:lpstr>Wingdings</vt:lpstr>
      <vt:lpstr>Office Theme</vt:lpstr>
      <vt:lpstr>Linear Horizontal Scaling via  Data Availability</vt:lpstr>
      <vt:lpstr>Lecture 16</vt:lpstr>
      <vt:lpstr>Horizontal Scaling Recap</vt:lpstr>
      <vt:lpstr>Rollups Recap: Compute-Limited Scaling</vt:lpstr>
      <vt:lpstr>On-chain vs off-chain data storage</vt:lpstr>
      <vt:lpstr>Example: Validium</vt:lpstr>
      <vt:lpstr>Desiderata</vt:lpstr>
      <vt:lpstr>Data availability Primitive</vt:lpstr>
      <vt:lpstr>Efficient data availability</vt:lpstr>
      <vt:lpstr>Example: Reed Solomon code</vt:lpstr>
      <vt:lpstr>Linear erasure codes</vt:lpstr>
      <vt:lpstr>Straw Man Data Availability </vt:lpstr>
      <vt:lpstr>Problem </vt:lpstr>
      <vt:lpstr>Linear vector commitment</vt:lpstr>
      <vt:lpstr>Apply to L instances of the coding problem</vt:lpstr>
      <vt:lpstr>Construction – High Level</vt:lpstr>
      <vt:lpstr>Data Availability: Security</vt:lpstr>
      <vt:lpstr>Security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Prism: Scaling Blockchains to their Physical Limits</dc:title>
  <dc:creator>g f</dc:creator>
  <cp:lastModifiedBy>David Tse</cp:lastModifiedBy>
  <cp:revision>1022</cp:revision>
  <cp:lastPrinted>2020-09-17T17:15:17Z</cp:lastPrinted>
  <dcterms:created xsi:type="dcterms:W3CDTF">2019-03-03T00:35:42Z</dcterms:created>
  <dcterms:modified xsi:type="dcterms:W3CDTF">2025-05-28T23:49:12Z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0x010100AC79734888D90E43B110E7463D54F5CA</vt:lpwstr>
  </property>
</Properties>
</file>