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4"/>
  </p:notesMasterIdLst>
  <p:handoutMasterIdLst>
    <p:handoutMasterId r:id="rId45"/>
  </p:handoutMasterIdLst>
  <p:sldIdLst>
    <p:sldId id="343" r:id="rId2"/>
    <p:sldId id="444" r:id="rId3"/>
    <p:sldId id="504" r:id="rId4"/>
    <p:sldId id="503" r:id="rId5"/>
    <p:sldId id="514" r:id="rId6"/>
    <p:sldId id="466" r:id="rId7"/>
    <p:sldId id="510" r:id="rId8"/>
    <p:sldId id="473" r:id="rId9"/>
    <p:sldId id="479" r:id="rId10"/>
    <p:sldId id="451" r:id="rId11"/>
    <p:sldId id="491" r:id="rId12"/>
    <p:sldId id="492" r:id="rId13"/>
    <p:sldId id="493" r:id="rId14"/>
    <p:sldId id="506" r:id="rId15"/>
    <p:sldId id="507" r:id="rId16"/>
    <p:sldId id="465" r:id="rId17"/>
    <p:sldId id="515" r:id="rId18"/>
    <p:sldId id="478" r:id="rId19"/>
    <p:sldId id="489" r:id="rId20"/>
    <p:sldId id="415" r:id="rId21"/>
    <p:sldId id="456" r:id="rId22"/>
    <p:sldId id="401" r:id="rId23"/>
    <p:sldId id="421" r:id="rId24"/>
    <p:sldId id="463" r:id="rId25"/>
    <p:sldId id="494" r:id="rId26"/>
    <p:sldId id="518" r:id="rId27"/>
    <p:sldId id="526" r:id="rId28"/>
    <p:sldId id="495" r:id="rId29"/>
    <p:sldId id="480" r:id="rId30"/>
    <p:sldId id="467" r:id="rId31"/>
    <p:sldId id="529" r:id="rId32"/>
    <p:sldId id="530" r:id="rId33"/>
    <p:sldId id="500" r:id="rId34"/>
    <p:sldId id="501" r:id="rId35"/>
    <p:sldId id="519" r:id="rId36"/>
    <p:sldId id="520" r:id="rId37"/>
    <p:sldId id="521" r:id="rId38"/>
    <p:sldId id="484" r:id="rId39"/>
    <p:sldId id="509" r:id="rId40"/>
    <p:sldId id="512" r:id="rId41"/>
    <p:sldId id="513" r:id="rId42"/>
    <p:sldId id="523" r:id="rId43"/>
  </p:sldIdLst>
  <p:sldSz cx="9144000" cy="6858000" type="screen4x3"/>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xmlns:mc="http://schemas.openxmlformats.org/markup-compatibility/2006" xmlns:a14="http://schemas.microsoft.com/office/drawing/2010/main" val="FF0000" mc:Ignorable=""/>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B301B821-A1FF-4177-AEE7-76D212191A09}">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76" autoAdjust="0"/>
  </p:normalViewPr>
  <p:slideViewPr>
    <p:cSldViewPr>
      <p:cViewPr varScale="1">
        <p:scale>
          <a:sx n="74" d="100"/>
          <a:sy n="74" d="100"/>
        </p:scale>
        <p:origin x="-10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4" d="100"/>
          <a:sy n="44" d="100"/>
        </p:scale>
        <p:origin x="-2898" y="-108"/>
      </p:cViewPr>
      <p:guideLst>
        <p:guide orient="horz" pos="2304"/>
        <p:guide pos="30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4160520" cy="365760"/>
          </a:xfrm>
          <a:prstGeom prst="rect">
            <a:avLst/>
          </a:prstGeom>
        </p:spPr>
        <p:txBody>
          <a:bodyPr vert="horz" lIns="96661" tIns="48331" rIns="96661" bIns="48331"/>
          <a:lstStyle>
            <a:lvl1pPr algn="l">
              <a:defRPr sz="1300"/>
            </a:lvl1pPr>
          </a:lstStyle>
          <a:p>
            <a:endParaRPr lang="en-US"/>
          </a:p>
        </p:txBody>
      </p:sp>
      <p:sp>
        <p:nvSpPr>
          <p:cNvPr id="3" name="Rectangle 3"/>
          <p:cNvSpPr>
            <a:spLocks noGrp="1"/>
          </p:cNvSpPr>
          <p:nvPr>
            <p:ph type="dt" sz="quarter" idx="1"/>
          </p:nvPr>
        </p:nvSpPr>
        <p:spPr>
          <a:xfrm>
            <a:off x="5438458" y="0"/>
            <a:ext cx="4160520" cy="365760"/>
          </a:xfrm>
          <a:prstGeom prst="rect">
            <a:avLst/>
          </a:prstGeom>
        </p:spPr>
        <p:txBody>
          <a:bodyPr vert="horz" lIns="96661" tIns="48331" rIns="96661" bIns="48331"/>
          <a:lstStyle>
            <a:lvl1pPr algn="r">
              <a:defRPr sz="1300"/>
            </a:lvl1pPr>
          </a:lstStyle>
          <a:p>
            <a:r>
              <a:rPr lang="en-US" smtClean="0"/>
              <a:t>2009 November 26</a:t>
            </a:r>
            <a:endParaRPr lang="en-US"/>
          </a:p>
        </p:txBody>
      </p:sp>
      <p:sp>
        <p:nvSpPr>
          <p:cNvPr id="4" name="Rectangle 4"/>
          <p:cNvSpPr>
            <a:spLocks noGrp="1"/>
          </p:cNvSpPr>
          <p:nvPr>
            <p:ph type="ftr" sz="quarter" idx="2"/>
          </p:nvPr>
        </p:nvSpPr>
        <p:spPr>
          <a:xfrm>
            <a:off x="0" y="6948171"/>
            <a:ext cx="4160520" cy="365760"/>
          </a:xfrm>
          <a:prstGeom prst="rect">
            <a:avLst/>
          </a:prstGeom>
        </p:spPr>
        <p:txBody>
          <a:bodyPr vert="horz" lIns="96661" tIns="48331" rIns="96661" bIns="48331"/>
          <a:lstStyle>
            <a:lvl1pPr algn="l">
              <a:defRPr sz="1300"/>
            </a:lvl1pPr>
          </a:lstStyle>
          <a:p>
            <a:r>
              <a:rPr lang="en-US" smtClean="0"/>
              <a:t>WATERS Network</a:t>
            </a:r>
            <a:endParaRPr lang="en-US"/>
          </a:p>
        </p:txBody>
      </p:sp>
      <p:sp>
        <p:nvSpPr>
          <p:cNvPr id="5" name="Rectangle 5"/>
          <p:cNvSpPr>
            <a:spLocks noGrp="1"/>
          </p:cNvSpPr>
          <p:nvPr>
            <p:ph type="sldNum" sz="quarter" idx="3"/>
          </p:nvPr>
        </p:nvSpPr>
        <p:spPr>
          <a:xfrm>
            <a:off x="5438458" y="6948171"/>
            <a:ext cx="4160520" cy="365760"/>
          </a:xfrm>
          <a:prstGeom prst="rect">
            <a:avLst/>
          </a:prstGeom>
        </p:spPr>
        <p:txBody>
          <a:bodyPr vert="horz" lIns="96661" tIns="48331" rIns="96661" bIns="48331"/>
          <a:lstStyle>
            <a:lvl1pPr algn="r">
              <a:defRPr sz="1300"/>
            </a:lvl1pPr>
          </a:lstStyle>
          <a:p>
            <a:fld id="{D38349EC-365D-492D-9A6E-129828E9F2CF}" type="slidenum">
              <a:rPr lang="en-US" smtClean="0"/>
              <a:pPr/>
              <a:t>‹#›</a:t>
            </a:fld>
            <a:endParaRPr lang="en-US"/>
          </a:p>
        </p:txBody>
      </p:sp>
    </p:spTree>
    <p:extLst>
      <p:ext uri="{BB962C8B-B14F-4D97-AF65-F5344CB8AC3E}">
        <p14:creationId xmlns:p14="http://schemas.microsoft.com/office/powerpoint/2010/main" val="3680174818"/>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4160520" cy="365760"/>
          </a:xfrm>
          <a:prstGeom prst="rect">
            <a:avLst/>
          </a:prstGeom>
        </p:spPr>
        <p:txBody>
          <a:bodyPr vert="horz" lIns="96661" tIns="48331" rIns="96661" bIns="48331"/>
          <a:lstStyle>
            <a:lvl1pPr algn="l">
              <a:defRPr sz="1300"/>
            </a:lvl1pPr>
          </a:lstStyle>
          <a:p>
            <a:endParaRPr lang="en-US"/>
          </a:p>
        </p:txBody>
      </p:sp>
      <p:sp>
        <p:nvSpPr>
          <p:cNvPr id="3" name="Rectangle 3"/>
          <p:cNvSpPr>
            <a:spLocks noGrp="1"/>
          </p:cNvSpPr>
          <p:nvPr>
            <p:ph type="dt" idx="1"/>
          </p:nvPr>
        </p:nvSpPr>
        <p:spPr>
          <a:xfrm>
            <a:off x="5438458" y="0"/>
            <a:ext cx="4160520" cy="365760"/>
          </a:xfrm>
          <a:prstGeom prst="rect">
            <a:avLst/>
          </a:prstGeom>
        </p:spPr>
        <p:txBody>
          <a:bodyPr vert="horz" lIns="96661" tIns="48331" rIns="96661" bIns="48331"/>
          <a:lstStyle>
            <a:lvl1pPr algn="r">
              <a:defRPr sz="1300"/>
            </a:lvl1pPr>
          </a:lstStyle>
          <a:p>
            <a:r>
              <a:rPr lang="en-US" smtClean="0"/>
              <a:t>2009 November 26</a:t>
            </a:r>
            <a:endParaRPr lang="en-US"/>
          </a:p>
        </p:txBody>
      </p:sp>
      <p:sp>
        <p:nvSpPr>
          <p:cNvPr id="4" name="Rectangle 4"/>
          <p:cNvSpPr>
            <a:spLocks noGrp="1" noRot="1" noChangeAspect="1"/>
          </p:cNvSpPr>
          <p:nvPr>
            <p:ph type="sldImg" idx="2"/>
          </p:nvPr>
        </p:nvSpPr>
        <p:spPr>
          <a:xfrm>
            <a:off x="2971800" y="549275"/>
            <a:ext cx="3657600" cy="2743200"/>
          </a:xfrm>
          <a:prstGeom prst="rect">
            <a:avLst/>
          </a:prstGeom>
          <a:noFill/>
          <a:ln w="12700">
            <a:solidFill>
              <a:prstClr val="black"/>
            </a:solidFill>
          </a:ln>
        </p:spPr>
        <p:txBody>
          <a:bodyPr vert="horz" lIns="96661" tIns="48331" rIns="96661" bIns="48331" anchor="ctr"/>
          <a:lstStyle/>
          <a:p>
            <a:endParaRPr lang="en-US"/>
          </a:p>
        </p:txBody>
      </p:sp>
      <p:sp>
        <p:nvSpPr>
          <p:cNvPr id="5" name="Rectangle 5"/>
          <p:cNvSpPr>
            <a:spLocks noGrp="1"/>
          </p:cNvSpPr>
          <p:nvPr>
            <p:ph type="body" sz="quarter" idx="3"/>
          </p:nvPr>
        </p:nvSpPr>
        <p:spPr>
          <a:xfrm>
            <a:off x="960120" y="3474720"/>
            <a:ext cx="7680960" cy="3291840"/>
          </a:xfrm>
          <a:prstGeom prst="rect">
            <a:avLst/>
          </a:prstGeom>
        </p:spPr>
        <p:txBody>
          <a:bodyPr vert="horz" lIns="96661" tIns="48331" rIns="96661" bIns="48331">
            <a:normAutofit/>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6948171"/>
            <a:ext cx="4160520" cy="365760"/>
          </a:xfrm>
          <a:prstGeom prst="rect">
            <a:avLst/>
          </a:prstGeom>
        </p:spPr>
        <p:txBody>
          <a:bodyPr vert="horz" lIns="96661" tIns="48331" rIns="96661" bIns="48331"/>
          <a:lstStyle>
            <a:lvl1pPr algn="l">
              <a:defRPr sz="1300"/>
            </a:lvl1pPr>
          </a:lstStyle>
          <a:p>
            <a:r>
              <a:rPr lang="en-US" smtClean="0"/>
              <a:t>WATERS Network</a:t>
            </a:r>
            <a:endParaRPr lang="en-US"/>
          </a:p>
        </p:txBody>
      </p:sp>
      <p:sp>
        <p:nvSpPr>
          <p:cNvPr id="7" name="Rectangle 7"/>
          <p:cNvSpPr>
            <a:spLocks noGrp="1"/>
          </p:cNvSpPr>
          <p:nvPr>
            <p:ph type="sldNum" sz="quarter" idx="5"/>
          </p:nvPr>
        </p:nvSpPr>
        <p:spPr>
          <a:xfrm>
            <a:off x="5438458" y="6948171"/>
            <a:ext cx="4160520" cy="365760"/>
          </a:xfrm>
          <a:prstGeom prst="rect">
            <a:avLst/>
          </a:prstGeom>
        </p:spPr>
        <p:txBody>
          <a:bodyPr vert="horz" lIns="96661" tIns="48331" rIns="96661" bIns="48331"/>
          <a:lstStyle>
            <a:lvl1pPr algn="r">
              <a:defRPr sz="1300"/>
            </a:lvl1pPr>
          </a:lstStyle>
          <a:p>
            <a:fld id="{476B6FEC-2B96-449C-A012-AED033C78CA6}" type="slidenum">
              <a:rPr lang="en-US" smtClean="0"/>
              <a:pPr/>
              <a:t>‹#›</a:t>
            </a:fld>
            <a:endParaRPr lang="en-US"/>
          </a:p>
        </p:txBody>
      </p:sp>
    </p:spTree>
    <p:extLst>
      <p:ext uri="{BB962C8B-B14F-4D97-AF65-F5344CB8AC3E}">
        <p14:creationId xmlns:p14="http://schemas.microsoft.com/office/powerpoint/2010/main" val="544981889"/>
      </p:ext>
    </p:extLst>
  </p:cSld>
  <p:clrMap bg1="lt1" tx1="dk1" bg2="lt2" tx2="dk2" accent1="accent1" accent2="accent2" accent3="accent3" accent4="accent4" accent5="accent5" accent6="accent6" hlink="hlink" folHlink="folHlink"/>
  <p:hf hdr="0"/>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Date Placeholder 3"/>
          <p:cNvSpPr>
            <a:spLocks noGrp="1"/>
          </p:cNvSpPr>
          <p:nvPr>
            <p:ph type="dt" idx="10"/>
          </p:nvPr>
        </p:nvSpPr>
        <p:spPr/>
        <p:txBody>
          <a:bodyPr/>
          <a:lstStyle/>
          <a:p>
            <a:r>
              <a:rPr lang="en-US" smtClean="0"/>
              <a:t>2009 November 26</a:t>
            </a:r>
            <a:endParaRPr lang="en-US"/>
          </a:p>
        </p:txBody>
      </p:sp>
      <p:sp>
        <p:nvSpPr>
          <p:cNvPr id="5" name="Footer Placeholder 4"/>
          <p:cNvSpPr>
            <a:spLocks noGrp="1"/>
          </p:cNvSpPr>
          <p:nvPr>
            <p:ph type="ftr" sz="quarter" idx="11"/>
          </p:nvPr>
        </p:nvSpPr>
        <p:spPr/>
        <p:txBody>
          <a:bodyPr/>
          <a:lstStyle/>
          <a:p>
            <a:r>
              <a:rPr lang="en-US" smtClean="0"/>
              <a:t>WATERS Network</a:t>
            </a:r>
            <a:endParaRPr lang="en-US"/>
          </a:p>
        </p:txBody>
      </p:sp>
      <p:sp>
        <p:nvSpPr>
          <p:cNvPr id="6" name="Slide Number Placeholder 5"/>
          <p:cNvSpPr>
            <a:spLocks noGrp="1"/>
          </p:cNvSpPr>
          <p:nvPr>
            <p:ph type="sldNum" sz="quarter" idx="12"/>
          </p:nvPr>
        </p:nvSpPr>
        <p:spPr/>
        <p:txBody>
          <a:bodyPr/>
          <a:lstStyle/>
          <a:p>
            <a:fld id="{476B6FEC-2B96-449C-A012-AED033C78CA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2C1529-F658-4BDA-A789-785BADBCD06C}" type="slidenum">
              <a:rPr lang="en-US"/>
              <a:pPr/>
              <a:t>6</a:t>
            </a:fld>
            <a:endParaRPr lang="en-US"/>
          </a:p>
        </p:txBody>
      </p:sp>
      <p:sp>
        <p:nvSpPr>
          <p:cNvPr id="625666" name="Rectangle 2"/>
          <p:cNvSpPr>
            <a:spLocks noGrp="1" noRot="1" noChangeAspect="1" noChangeArrowheads="1"/>
          </p:cNvSpPr>
          <p:nvPr>
            <p:ph type="sldImg"/>
          </p:nvPr>
        </p:nvSpPr>
        <p:spPr bwMode="auto">
          <a:xfrm>
            <a:off x="2971800" y="549275"/>
            <a:ext cx="3659188" cy="2743200"/>
          </a:xfrm>
          <a:prstGeom prst="rect">
            <a:avLst/>
          </a:prstGeom>
          <a:solidFill>
            <a:srgbClr xmlns:mc="http://schemas.openxmlformats.org/markup-compatibility/2006" xmlns:a14="http://schemas.microsoft.com/office/drawing/2010/main" val="FFFFFF" mc:Ignorable=""/>
          </a:solidFill>
          <a:ln>
            <a:solidFill>
              <a:srgbClr xmlns:mc="http://schemas.openxmlformats.org/markup-compatibility/2006" xmlns:a14="http://schemas.microsoft.com/office/drawing/2010/main" val="000000" mc:Ignorable=""/>
            </a:solidFill>
            <a:miter lim="800000"/>
            <a:headEnd/>
            <a:tailEnd/>
          </a:ln>
        </p:spPr>
      </p:sp>
      <p:sp>
        <p:nvSpPr>
          <p:cNvPr id="625667" name="Rectangle 3"/>
          <p:cNvSpPr>
            <a:spLocks noGrp="1" noChangeArrowheads="1"/>
          </p:cNvSpPr>
          <p:nvPr>
            <p:ph type="body" idx="1"/>
          </p:nvPr>
        </p:nvSpPr>
        <p:spPr bwMode="auto">
          <a:xfrm>
            <a:off x="1280160" y="3473450"/>
            <a:ext cx="7040880" cy="3291840"/>
          </a:xfrm>
          <a:prstGeom prst="rect">
            <a:avLst/>
          </a:prstGeom>
          <a:solidFill>
            <a:srgbClr xmlns:mc="http://schemas.openxmlformats.org/markup-compatibility/2006" xmlns:a14="http://schemas.microsoft.com/office/drawing/2010/main" val="FFFFFF" mc:Ignorable=""/>
          </a:solidFill>
          <a:ln>
            <a:solidFill>
              <a:srgbClr xmlns:mc="http://schemas.openxmlformats.org/markup-compatibility/2006" xmlns:a14="http://schemas.microsoft.com/office/drawing/2010/main" val="000000" mc:Ignorable=""/>
            </a:solidFill>
            <a:miter lim="800000"/>
            <a:headEnd/>
            <a:tailEnd/>
          </a:ln>
        </p:spPr>
        <p:txBody>
          <a:bodyPr lIns="89730" tIns="44865" rIns="89730" bIns="44865"/>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Date Placeholder 3"/>
          <p:cNvSpPr>
            <a:spLocks noGrp="1"/>
          </p:cNvSpPr>
          <p:nvPr>
            <p:ph type="dt" idx="10"/>
          </p:nvPr>
        </p:nvSpPr>
        <p:spPr/>
        <p:txBody>
          <a:bodyPr/>
          <a:lstStyle/>
          <a:p>
            <a:r>
              <a:rPr lang="en-US" smtClean="0"/>
              <a:t>2009 November 26</a:t>
            </a:r>
            <a:endParaRPr lang="en-US"/>
          </a:p>
        </p:txBody>
      </p:sp>
      <p:sp>
        <p:nvSpPr>
          <p:cNvPr id="5" name="Footer Placeholder 4"/>
          <p:cNvSpPr>
            <a:spLocks noGrp="1"/>
          </p:cNvSpPr>
          <p:nvPr>
            <p:ph type="ftr" sz="quarter" idx="11"/>
          </p:nvPr>
        </p:nvSpPr>
        <p:spPr/>
        <p:txBody>
          <a:bodyPr/>
          <a:lstStyle/>
          <a:p>
            <a:r>
              <a:rPr lang="en-US" smtClean="0"/>
              <a:t>WATERS Network</a:t>
            </a:r>
            <a:endParaRPr lang="en-US"/>
          </a:p>
        </p:txBody>
      </p:sp>
      <p:sp>
        <p:nvSpPr>
          <p:cNvPr id="6" name="Slide Number Placeholder 5"/>
          <p:cNvSpPr>
            <a:spLocks noGrp="1"/>
          </p:cNvSpPr>
          <p:nvPr>
            <p:ph type="sldNum" sz="quarter" idx="12"/>
          </p:nvPr>
        </p:nvSpPr>
        <p:spPr/>
        <p:txBody>
          <a:bodyPr/>
          <a:lstStyle/>
          <a:p>
            <a:fld id="{476B6FEC-2B96-449C-A012-AED033C78CA6}" type="slidenum">
              <a:rPr lang="en-US" smtClean="0"/>
              <a:pPr/>
              <a:t>16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Date Placeholder 3"/>
          <p:cNvSpPr>
            <a:spLocks noGrp="1"/>
          </p:cNvSpPr>
          <p:nvPr>
            <p:ph type="dt" idx="10"/>
          </p:nvPr>
        </p:nvSpPr>
        <p:spPr/>
        <p:txBody>
          <a:bodyPr/>
          <a:lstStyle/>
          <a:p>
            <a:r>
              <a:rPr lang="en-US" smtClean="0"/>
              <a:t>2009 November 26</a:t>
            </a:r>
            <a:endParaRPr lang="en-US"/>
          </a:p>
        </p:txBody>
      </p:sp>
      <p:sp>
        <p:nvSpPr>
          <p:cNvPr id="5" name="Footer Placeholder 4"/>
          <p:cNvSpPr>
            <a:spLocks noGrp="1"/>
          </p:cNvSpPr>
          <p:nvPr>
            <p:ph type="ftr" sz="quarter" idx="11"/>
          </p:nvPr>
        </p:nvSpPr>
        <p:spPr/>
        <p:txBody>
          <a:bodyPr/>
          <a:lstStyle/>
          <a:p>
            <a:r>
              <a:rPr lang="en-US" smtClean="0"/>
              <a:t>WATERS Network</a:t>
            </a:r>
            <a:endParaRPr lang="en-US"/>
          </a:p>
        </p:txBody>
      </p:sp>
      <p:sp>
        <p:nvSpPr>
          <p:cNvPr id="6" name="Slide Number Placeholder 5"/>
          <p:cNvSpPr>
            <a:spLocks noGrp="1"/>
          </p:cNvSpPr>
          <p:nvPr>
            <p:ph type="sldNum" sz="quarter" idx="12"/>
          </p:nvPr>
        </p:nvSpPr>
        <p:spPr/>
        <p:txBody>
          <a:bodyPr/>
          <a:lstStyle/>
          <a:p>
            <a:fld id="{476B6FEC-2B96-449C-A012-AED033C78CA6}" type="slidenum">
              <a:rPr lang="en-US" smtClean="0"/>
              <a:pPr/>
              <a:t>20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Date Placeholder 3"/>
          <p:cNvSpPr>
            <a:spLocks noGrp="1"/>
          </p:cNvSpPr>
          <p:nvPr>
            <p:ph type="dt" idx="10"/>
          </p:nvPr>
        </p:nvSpPr>
        <p:spPr/>
        <p:txBody>
          <a:bodyPr/>
          <a:lstStyle/>
          <a:p>
            <a:r>
              <a:rPr lang="en-US" smtClean="0"/>
              <a:t>2009 November 26</a:t>
            </a:r>
            <a:endParaRPr lang="en-US"/>
          </a:p>
        </p:txBody>
      </p:sp>
      <p:sp>
        <p:nvSpPr>
          <p:cNvPr id="5" name="Footer Placeholder 4"/>
          <p:cNvSpPr>
            <a:spLocks noGrp="1"/>
          </p:cNvSpPr>
          <p:nvPr>
            <p:ph type="ftr" sz="quarter" idx="11"/>
          </p:nvPr>
        </p:nvSpPr>
        <p:spPr/>
        <p:txBody>
          <a:bodyPr/>
          <a:lstStyle/>
          <a:p>
            <a:r>
              <a:rPr lang="en-US" smtClean="0"/>
              <a:t>WATERS Network</a:t>
            </a:r>
            <a:endParaRPr lang="en-US"/>
          </a:p>
        </p:txBody>
      </p:sp>
      <p:sp>
        <p:nvSpPr>
          <p:cNvPr id="6" name="Slide Number Placeholder 5"/>
          <p:cNvSpPr>
            <a:spLocks noGrp="1"/>
          </p:cNvSpPr>
          <p:nvPr>
            <p:ph type="sldNum" sz="quarter" idx="12"/>
          </p:nvPr>
        </p:nvSpPr>
        <p:spPr/>
        <p:txBody>
          <a:bodyPr/>
          <a:lstStyle/>
          <a:p>
            <a:fld id="{476B6FEC-2B96-449C-A012-AED033C78CA6}" type="slidenum">
              <a:rPr lang="en-US" smtClean="0"/>
              <a:pPr/>
              <a:t>22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Date Placeholder 3"/>
          <p:cNvSpPr>
            <a:spLocks noGrp="1"/>
          </p:cNvSpPr>
          <p:nvPr>
            <p:ph type="dt" idx="10"/>
          </p:nvPr>
        </p:nvSpPr>
        <p:spPr/>
        <p:txBody>
          <a:bodyPr/>
          <a:lstStyle/>
          <a:p>
            <a:r>
              <a:rPr lang="en-US" smtClean="0"/>
              <a:t>2009 November 26</a:t>
            </a:r>
            <a:endParaRPr lang="en-US"/>
          </a:p>
        </p:txBody>
      </p:sp>
      <p:sp>
        <p:nvSpPr>
          <p:cNvPr id="5" name="Footer Placeholder 4"/>
          <p:cNvSpPr>
            <a:spLocks noGrp="1"/>
          </p:cNvSpPr>
          <p:nvPr>
            <p:ph type="ftr" sz="quarter" idx="11"/>
          </p:nvPr>
        </p:nvSpPr>
        <p:spPr/>
        <p:txBody>
          <a:bodyPr/>
          <a:lstStyle/>
          <a:p>
            <a:r>
              <a:rPr lang="en-US" smtClean="0"/>
              <a:t>WATERS Network</a:t>
            </a:r>
            <a:endParaRPr lang="en-US"/>
          </a:p>
        </p:txBody>
      </p:sp>
      <p:sp>
        <p:nvSpPr>
          <p:cNvPr id="6" name="Slide Number Placeholder 5"/>
          <p:cNvSpPr>
            <a:spLocks noGrp="1"/>
          </p:cNvSpPr>
          <p:nvPr>
            <p:ph type="sldNum" sz="quarter" idx="12"/>
          </p:nvPr>
        </p:nvSpPr>
        <p:spPr/>
        <p:txBody>
          <a:bodyPr/>
          <a:lstStyle/>
          <a:p>
            <a:fld id="{476B6FEC-2B96-449C-A012-AED033C78CA6}" type="slidenum">
              <a:rPr lang="en-US" smtClean="0"/>
              <a:pPr/>
              <a:t>23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Rot="1" noChangeAspect="1" noChangeArrowheads="1" noTextEdit="1"/>
          </p:cNvSpPr>
          <p:nvPr>
            <p:ph type="sldImg"/>
          </p:nvPr>
        </p:nvSpPr>
        <p:spPr>
          <a:xfrm>
            <a:off x="2979738" y="554038"/>
            <a:ext cx="3641725" cy="2732087"/>
          </a:xfrm>
          <a:ln/>
        </p:spPr>
      </p:sp>
      <p:sp>
        <p:nvSpPr>
          <p:cNvPr id="489475" name="Rectangle 3"/>
          <p:cNvSpPr>
            <a:spLocks noGrp="1" noChangeArrowheads="1"/>
          </p:cNvSpPr>
          <p:nvPr>
            <p:ph type="body" idx="1"/>
          </p:nvPr>
        </p:nvSpPr>
        <p:spPr/>
        <p:txBody>
          <a:bodyPr/>
          <a:lstStyle/>
          <a:p>
            <a:r>
              <a:rPr lang="en-US"/>
              <a:t>1</a:t>
            </a:r>
            <a:r>
              <a:rPr lang="en-US" baseline="30000"/>
              <a:t>st</a:t>
            </a:r>
            <a:r>
              <a:rPr lang="en-US"/>
              <a:t> column of matrix is snow reflectance = f(grain size, contaminants, wavelengths). The a’s are the coefficients in a fitting equation (usually a power function).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Rot="1" noChangeAspect="1" noChangeArrowheads="1" noTextEdit="1"/>
          </p:cNvSpPr>
          <p:nvPr>
            <p:ph type="sldImg"/>
          </p:nvPr>
        </p:nvSpPr>
        <p:spPr>
          <a:xfrm>
            <a:off x="2979738" y="554038"/>
            <a:ext cx="3641725" cy="2732087"/>
          </a:xfrm>
          <a:ln/>
        </p:spPr>
      </p:sp>
      <p:sp>
        <p:nvSpPr>
          <p:cNvPr id="328707" name="Rectangle 3"/>
          <p:cNvSpPr>
            <a:spLocks noGrp="1" noChangeArrowheads="1"/>
          </p:cNvSpPr>
          <p:nvPr>
            <p:ph type="body" idx="1"/>
          </p:nvPr>
        </p:nvSpPr>
        <p:spPr/>
        <p:txBody>
          <a:bodyPr/>
          <a:lstStyle/>
          <a:p>
            <a:r>
              <a:rPr lang="en-US"/>
              <a:t>Correct?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Rot="1" noChangeAspect="1" noChangeArrowheads="1" noTextEdit="1"/>
          </p:cNvSpPr>
          <p:nvPr>
            <p:ph type="sldImg"/>
          </p:nvPr>
        </p:nvSpPr>
        <p:spPr>
          <a:xfrm>
            <a:off x="2979738" y="554038"/>
            <a:ext cx="3641725" cy="2732087"/>
          </a:xfrm>
          <a:ln/>
        </p:spPr>
      </p:sp>
      <p:sp>
        <p:nvSpPr>
          <p:cNvPr id="338947" name="Rectangle 3"/>
          <p:cNvSpPr>
            <a:spLocks noGrp="1" noChangeArrowheads="1"/>
          </p:cNvSpPr>
          <p:nvPr>
            <p:ph type="body" idx="1"/>
          </p:nvPr>
        </p:nvSpPr>
        <p:spPr/>
        <p:txBody>
          <a:bodyPr/>
          <a:lstStyle/>
          <a:p>
            <a:r>
              <a:rPr lang="en-US"/>
              <a:t>Diagram of the processing flow. Need to revisit the volumes.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xmlns:mc="http://schemas.openxmlformats.org/markup-compatibility/2006" xmlns:a14="http://schemas.microsoft.com/office/drawing/2010/main" val="000000" mc:Ignorable=""/>
            </a:solidFill>
            <a:miter lim="800000"/>
            <a:headEnd/>
            <a:tailEnd/>
          </a:ln>
        </p:spPr>
      </p:sp>
      <p:sp>
        <p:nvSpPr>
          <p:cNvPr id="30723" name="Notes Placeholder 2"/>
          <p:cNvSpPr>
            <a:spLocks noGrp="1"/>
          </p:cNvSpPr>
          <p:nvPr>
            <p:ph type="body" idx="1"/>
          </p:nvPr>
        </p:nvSpPr>
        <p:spPr bwMode="auto">
          <a:noFill/>
        </p:spPr>
        <p:txBody>
          <a:bodyPr/>
          <a:lstStyle/>
          <a:p>
            <a:endParaRPr lang="en-US" smtClean="0">
              <a:ea typeface="ＭＳ Ｐゴシック" charset="-128"/>
            </a:endParaRPr>
          </a:p>
        </p:txBody>
      </p:sp>
      <p:sp>
        <p:nvSpPr>
          <p:cNvPr id="4" name="Slide Number Placeholder 3"/>
          <p:cNvSpPr>
            <a:spLocks noGrp="1"/>
          </p:cNvSpPr>
          <p:nvPr>
            <p:ph type="sldNum" sz="quarter" idx="5"/>
          </p:nvPr>
        </p:nvSpPr>
        <p:spPr/>
        <p:txBody>
          <a:bodyPr/>
          <a:lstStyle/>
          <a:p>
            <a:fld id="{64984E80-0303-4E09-82D3-9E33F397A882}" type="slidenum">
              <a:rPr lang="en-US"/>
              <a:pPr/>
              <a:t>33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xmlns:mc="http://schemas.openxmlformats.org/markup-compatibility/2006" xmlns:a14="http://schemas.microsoft.com/office/drawing/2010/main" val="000000" mc:Ignorable=""/>
            </a:solidFill>
            <a:miter lim="800000"/>
            <a:headEnd/>
            <a:tailEnd/>
          </a:ln>
        </p:spPr>
      </p:sp>
      <p:sp>
        <p:nvSpPr>
          <p:cNvPr id="9219" name="Notes Placeholder 2"/>
          <p:cNvSpPr>
            <a:spLocks noGrp="1"/>
          </p:cNvSpPr>
          <p:nvPr>
            <p:ph type="body" idx="1"/>
          </p:nvPr>
        </p:nvSpPr>
        <p:spPr bwMode="auto">
          <a:noFill/>
        </p:spPr>
        <p:txBody>
          <a:bodyPr/>
          <a:lstStyle/>
          <a:p>
            <a:endParaRPr lang="en-US" dirty="0" smtClean="0">
              <a:ea typeface="ＭＳ Ｐゴシック"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8986D4E7-9CA1-40AE-8985-E857C7C9A1FA}" type="slidenum">
              <a:rPr lang="en-US"/>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Rectangle 2"/>
          <p:cNvSpPr>
            <a:spLocks noGrp="1"/>
          </p:cNvSpPr>
          <p:nvPr>
            <p:ph type="ctrTitle"/>
          </p:nvPr>
        </p:nvSpPr>
        <p:spPr>
          <a:xfrm>
            <a:off x="685800" y="2130425"/>
            <a:ext cx="7772400" cy="1470025"/>
          </a:xfrm>
        </p:spPr>
        <p:txBody>
          <a:bodyPr/>
          <a:lstStyle>
            <a:lvl1pPr algn="r">
              <a:defRPr>
                <a:latin typeface="Georgia" pitchFamily="18" charset="0"/>
              </a:defRPr>
            </a:lvl1pPr>
          </a:lstStyle>
          <a:p>
            <a:r>
              <a:rPr lang="en-US" dirty="0" smtClean="0"/>
              <a:t>Click to edit Master title style</a:t>
            </a:r>
            <a:endParaRPr lang="en-US" dirty="0"/>
          </a:p>
        </p:txBody>
      </p:sp>
      <p:sp>
        <p:nvSpPr>
          <p:cNvPr id="3" name="Rectangle 3"/>
          <p:cNvSpPr>
            <a:spLocks noGrp="1"/>
          </p:cNvSpPr>
          <p:nvPr>
            <p:ph type="subTitle" idx="1"/>
          </p:nvPr>
        </p:nvSpPr>
        <p:spPr>
          <a:xfrm>
            <a:off x="2057400" y="3657600"/>
            <a:ext cx="6400800" cy="1752600"/>
          </a:xfrm>
        </p:spPr>
        <p:txBody>
          <a:bodyPr/>
          <a:lstStyle>
            <a:lvl1pPr marL="0" indent="0" algn="r">
              <a:buNone/>
              <a:defRPr>
                <a:solidFill>
                  <a:schemeClr val="tx1">
                    <a:tint val="75000"/>
                  </a:schemeClr>
                </a:solidFill>
                <a:latin typeface="Calibri"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4" name="Rectangle 4"/>
          <p:cNvSpPr>
            <a:spLocks noGrp="1"/>
          </p:cNvSpPr>
          <p:nvPr>
            <p:ph type="dt" sz="half" idx="10"/>
          </p:nvPr>
        </p:nvSpPr>
        <p:spPr/>
        <p:txBody>
          <a:bodyPr/>
          <a:lstStyle/>
          <a:p>
            <a:fld id="{76029DA8-B7F5-47B2-B1E6-A3C97B988908}" type="datetime1">
              <a:rPr lang="en-US" smtClean="0"/>
              <a:pPr/>
              <a:t>4/20/2010</a:t>
            </a:fld>
            <a:endParaRPr lang="en-US"/>
          </a:p>
        </p:txBody>
      </p:sp>
      <p:sp>
        <p:nvSpPr>
          <p:cNvPr id="5" name="Rectangle 5"/>
          <p:cNvSpPr>
            <a:spLocks noGrp="1"/>
          </p:cNvSpPr>
          <p:nvPr>
            <p:ph type="ftr" sz="quarter" idx="11"/>
          </p:nvPr>
        </p:nvSpPr>
        <p:spPr/>
        <p:txBody>
          <a:bodyPr/>
          <a:lstStyle/>
          <a:p>
            <a:endParaRPr lang="en-US"/>
          </a:p>
        </p:txBody>
      </p:sp>
      <p:sp>
        <p:nvSpPr>
          <p:cNvPr id="6" name="Rectangle 6"/>
          <p:cNvSpPr>
            <a:spLocks noGrp="1"/>
          </p:cNvSpPr>
          <p:nvPr>
            <p:ph type="sldNum" sz="quarter" idx="12"/>
          </p:nvPr>
        </p:nvSpPr>
        <p:spPr/>
        <p:txBody>
          <a:bodyPr/>
          <a:lstStyle/>
          <a:p>
            <a:fld id="{5EC20171-1C6B-4E2D-BD33-F3ED53D31CE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2"/>
          <p:cNvSpPr>
            <a:spLocks noGrp="1"/>
          </p:cNvSpPr>
          <p:nvPr>
            <p:ph type="title"/>
          </p:nvPr>
        </p:nvSpPr>
        <p:spPr>
          <a:xfrm>
            <a:off x="457200" y="228600"/>
            <a:ext cx="8229600" cy="1143000"/>
          </a:xfrm>
        </p:spPr>
        <p:txBody>
          <a:bodyPr/>
          <a:lstStyle>
            <a:lvl1pPr>
              <a:defRPr sz="3200" baseline="0">
                <a:ln>
                  <a:noFill/>
                </a:ln>
                <a:solidFill>
                  <a:srgbClr xmlns:mc="http://schemas.openxmlformats.org/markup-compatibility/2006" xmlns:a14="http://schemas.microsoft.com/office/drawing/2010/main" val="C00000" mc:Ignorable=""/>
                </a:solidFill>
                <a:latin typeface="Georgia" pitchFamily="18" charset="0"/>
              </a:defRPr>
            </a:lvl1pPr>
          </a:lstStyle>
          <a:p>
            <a:r>
              <a:rPr lang="en-US" dirty="0" smtClean="0"/>
              <a:t>Click to edit Master title style</a:t>
            </a:r>
            <a:endParaRPr lang="en-US" dirty="0"/>
          </a:p>
        </p:txBody>
      </p:sp>
      <p:sp>
        <p:nvSpPr>
          <p:cNvPr id="3" name="Rectangle 3"/>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endParaRPr lang="en-US" dirty="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p:cNvSpPr>
          <p:nvPr>
            <p:ph type="dt" sz="half" idx="10"/>
          </p:nvPr>
        </p:nvSpPr>
        <p:spPr/>
        <p:txBody>
          <a:bodyPr/>
          <a:lstStyle/>
          <a:p>
            <a:fld id="{09EA4BA8-227F-47FA-BA83-D1C8498F7F43}" type="datetime1">
              <a:rPr lang="en-US" smtClean="0"/>
              <a:pPr/>
              <a:t>4/20/2010</a:t>
            </a:fld>
            <a:endParaRPr lang="en-US"/>
          </a:p>
        </p:txBody>
      </p:sp>
      <p:sp>
        <p:nvSpPr>
          <p:cNvPr id="5" name="Rectangle 5"/>
          <p:cNvSpPr>
            <a:spLocks noGrp="1"/>
          </p:cNvSpPr>
          <p:nvPr>
            <p:ph type="ftr" sz="quarter" idx="11"/>
          </p:nvPr>
        </p:nvSpPr>
        <p:spPr/>
        <p:txBody>
          <a:bodyPr/>
          <a:lstStyle/>
          <a:p>
            <a:endParaRPr lang="en-US"/>
          </a:p>
        </p:txBody>
      </p:sp>
      <p:sp>
        <p:nvSpPr>
          <p:cNvPr id="6" name="Rectangle 6"/>
          <p:cNvSpPr>
            <a:spLocks noGrp="1"/>
          </p:cNvSpPr>
          <p:nvPr>
            <p:ph type="sldNum" sz="quarter" idx="12"/>
          </p:nvPr>
        </p:nvSpPr>
        <p:spPr/>
        <p:txBody>
          <a:bodyPr/>
          <a:lstStyle/>
          <a:p>
            <a:fld id="{5EC20171-1C6B-4E2D-BD33-F3ED53D31CE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Rectangle 2"/>
          <p:cNvSpPr>
            <a:spLocks noGrp="1"/>
          </p:cNvSpPr>
          <p:nvPr>
            <p:ph type="title"/>
          </p:nvPr>
        </p:nvSpPr>
        <p:spPr>
          <a:xfrm>
            <a:off x="762000" y="4419600"/>
            <a:ext cx="7772400" cy="1362075"/>
          </a:xfrm>
        </p:spPr>
        <p:txBody>
          <a:bodyPr/>
          <a:lstStyle>
            <a:lvl1pPr algn="l">
              <a:buNone/>
              <a:defRPr lang="en-US" dirty="0"/>
            </a:lvl1pPr>
          </a:lstStyle>
          <a:p>
            <a:r>
              <a:rPr lang="en-US" dirty="0" smtClean="0"/>
              <a:t>Click to edit Master title style</a:t>
            </a:r>
            <a:endParaRPr lang="en-US" dirty="0"/>
          </a:p>
        </p:txBody>
      </p:sp>
      <p:sp>
        <p:nvSpPr>
          <p:cNvPr id="3" name="Rectangle 3"/>
          <p:cNvSpPr>
            <a:spLocks noGrp="1"/>
          </p:cNvSpPr>
          <p:nvPr>
            <p:ph type="body" idx="1"/>
          </p:nvPr>
        </p:nvSpPr>
        <p:spPr>
          <a:xfrm>
            <a:off x="722313" y="2906713"/>
            <a:ext cx="7772400" cy="1509712"/>
          </a:xfrm>
        </p:spPr>
        <p:txBody>
          <a:bodyPr anchor="b"/>
          <a:lstStyle>
            <a:lvl1pP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endParaRPr lang="en-US"/>
          </a:p>
        </p:txBody>
      </p:sp>
      <p:sp>
        <p:nvSpPr>
          <p:cNvPr id="4" name="Rectangle 4"/>
          <p:cNvSpPr>
            <a:spLocks noGrp="1"/>
          </p:cNvSpPr>
          <p:nvPr>
            <p:ph type="dt" sz="half" idx="10"/>
          </p:nvPr>
        </p:nvSpPr>
        <p:spPr/>
        <p:txBody>
          <a:bodyPr/>
          <a:lstStyle/>
          <a:p>
            <a:fld id="{8841CF92-FB93-4715-819D-C183553908BC}" type="datetime1">
              <a:rPr lang="en-US" smtClean="0"/>
              <a:pPr/>
              <a:t>4/20/2010</a:t>
            </a:fld>
            <a:endParaRPr lang="en-US"/>
          </a:p>
        </p:txBody>
      </p:sp>
      <p:sp>
        <p:nvSpPr>
          <p:cNvPr id="5" name="Rectangle 5"/>
          <p:cNvSpPr>
            <a:spLocks noGrp="1"/>
          </p:cNvSpPr>
          <p:nvPr>
            <p:ph type="ftr" sz="quarter" idx="11"/>
          </p:nvPr>
        </p:nvSpPr>
        <p:spPr/>
        <p:txBody>
          <a:bodyPr/>
          <a:lstStyle/>
          <a:p>
            <a:endParaRPr lang="en-US"/>
          </a:p>
        </p:txBody>
      </p:sp>
      <p:sp>
        <p:nvSpPr>
          <p:cNvPr id="6" name="Rectangle 6"/>
          <p:cNvSpPr>
            <a:spLocks noGrp="1"/>
          </p:cNvSpPr>
          <p:nvPr>
            <p:ph type="sldNum" sz="quarter" idx="12"/>
          </p:nvPr>
        </p:nvSpPr>
        <p:spPr/>
        <p:txBody>
          <a:bodyPr/>
          <a:lstStyle/>
          <a:p>
            <a:fld id="{5EC20171-1C6B-4E2D-BD33-F3ED53D31CE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defRPr sz="3200">
                <a:solidFill>
                  <a:srgbClr xmlns:mc="http://schemas.openxmlformats.org/markup-compatibility/2006" xmlns:a14="http://schemas.microsoft.com/office/drawing/2010/main" val="C00000" mc:Ignorable=""/>
                </a:solidFill>
              </a:defRPr>
            </a:lvl1pPr>
          </a:lstStyle>
          <a:p>
            <a:r>
              <a:rPr lang="en-US" dirty="0" smtClean="0"/>
              <a:t>Click to edit Master title style</a:t>
            </a:r>
            <a:endParaRPr lang="en-US" dirty="0"/>
          </a:p>
        </p:txBody>
      </p:sp>
      <p:sp>
        <p:nvSpPr>
          <p:cNvPr id="3" name="Rectangle 3"/>
          <p:cNvSpPr>
            <a:spLocks noGrp="1"/>
          </p:cNvSpPr>
          <p:nvPr>
            <p:ph type="dt" sz="half" idx="10"/>
          </p:nvPr>
        </p:nvSpPr>
        <p:spPr/>
        <p:txBody>
          <a:bodyPr/>
          <a:lstStyle/>
          <a:p>
            <a:fld id="{EE240DF4-C78E-41F8-B7FF-00C1FFA81A6C}" type="datetime1">
              <a:rPr lang="en-US" smtClean="0"/>
              <a:pPr/>
              <a:t>4/20/2010</a:t>
            </a:fld>
            <a:endParaRPr lang="en-US"/>
          </a:p>
        </p:txBody>
      </p:sp>
      <p:sp>
        <p:nvSpPr>
          <p:cNvPr id="4" name="Rectangle 4"/>
          <p:cNvSpPr>
            <a:spLocks noGrp="1"/>
          </p:cNvSpPr>
          <p:nvPr>
            <p:ph type="ftr" sz="quarter" idx="11"/>
          </p:nvPr>
        </p:nvSpPr>
        <p:spPr/>
        <p:txBody>
          <a:bodyPr/>
          <a:lstStyle/>
          <a:p>
            <a:endParaRPr lang="en-US"/>
          </a:p>
        </p:txBody>
      </p:sp>
      <p:sp>
        <p:nvSpPr>
          <p:cNvPr id="5" name="Rectangle 5"/>
          <p:cNvSpPr>
            <a:spLocks noGrp="1"/>
          </p:cNvSpPr>
          <p:nvPr>
            <p:ph type="sldNum" sz="quarter" idx="12"/>
          </p:nvPr>
        </p:nvSpPr>
        <p:spPr/>
        <p:txBody>
          <a:bodyPr/>
          <a:lstStyle/>
          <a:p>
            <a:fld id="{5EC20171-1C6B-4E2D-BD33-F3ED53D31CE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 and 2 Content">
    <p:spTree>
      <p:nvGrpSpPr>
        <p:cNvPr id="1" name=""/>
        <p:cNvGrpSpPr/>
        <p:nvPr/>
      </p:nvGrpSpPr>
      <p:grpSpPr>
        <a:xfrm>
          <a:off x="0" y="0"/>
          <a:ext cx="0" cy="0"/>
          <a:chOff x="0" y="0"/>
          <a:chExt cx="0" cy="0"/>
        </a:xfrm>
      </p:grpSpPr>
      <p:sp>
        <p:nvSpPr>
          <p:cNvPr id="2" name="Rectangle 2"/>
          <p:cNvSpPr>
            <a:spLocks noGrp="1"/>
          </p:cNvSpPr>
          <p:nvPr>
            <p:ph type="title"/>
          </p:nvPr>
        </p:nvSpPr>
        <p:spPr/>
        <p:txBody>
          <a:bodyPr>
            <a:normAutofit/>
          </a:bodyPr>
          <a:lstStyle>
            <a:lvl1pPr>
              <a:defRPr sz="3200">
                <a:solidFill>
                  <a:srgbClr xmlns:mc="http://schemas.openxmlformats.org/markup-compatibility/2006" xmlns:a14="http://schemas.microsoft.com/office/drawing/2010/main" val="C00000" mc:Ignorable=""/>
                </a:solidFill>
              </a:defRPr>
            </a:lvl1pPr>
          </a:lstStyle>
          <a:p>
            <a:r>
              <a:rPr lang="en-US" smtClean="0"/>
              <a:t>Click to edit Master title style</a:t>
            </a:r>
            <a:endParaRPr lang="en-US"/>
          </a:p>
        </p:txBody>
      </p:sp>
      <p:sp>
        <p:nvSpPr>
          <p:cNvPr id="3" name="Rectangle 3"/>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endParaRPr lang="en-US" dirty="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p:cNvSpPr>
          <p:nvPr>
            <p:ph type="dt" sz="half" idx="10"/>
          </p:nvPr>
        </p:nvSpPr>
        <p:spPr/>
        <p:txBody>
          <a:bodyPr/>
          <a:lstStyle/>
          <a:p>
            <a:fld id="{A8CBB401-8847-4D2A-B500-7D4480BB77F2}" type="datetime1">
              <a:rPr lang="en-US" smtClean="0"/>
              <a:pPr/>
              <a:t>4/20/2010</a:t>
            </a:fld>
            <a:endParaRPr lang="en-US"/>
          </a:p>
        </p:txBody>
      </p:sp>
      <p:sp>
        <p:nvSpPr>
          <p:cNvPr id="6" name="Rectangle 6"/>
          <p:cNvSpPr>
            <a:spLocks noGrp="1"/>
          </p:cNvSpPr>
          <p:nvPr>
            <p:ph type="ftr" sz="quarter" idx="11"/>
          </p:nvPr>
        </p:nvSpPr>
        <p:spPr/>
        <p:txBody>
          <a:bodyPr/>
          <a:lstStyle/>
          <a:p>
            <a:endParaRPr lang="en-US"/>
          </a:p>
        </p:txBody>
      </p:sp>
      <p:sp>
        <p:nvSpPr>
          <p:cNvPr id="7" name="Rectangle 7"/>
          <p:cNvSpPr>
            <a:spLocks noGrp="1"/>
          </p:cNvSpPr>
          <p:nvPr>
            <p:ph type="sldNum" sz="quarter" idx="12"/>
          </p:nvPr>
        </p:nvSpPr>
        <p:spPr/>
        <p:txBody>
          <a:bodyPr/>
          <a:lstStyle/>
          <a:p>
            <a:fld id="{5EC20171-1C6B-4E2D-BD33-F3ED53D31CE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with Headings">
    <p:spTree>
      <p:nvGrpSpPr>
        <p:cNvPr id="1" name=""/>
        <p:cNvGrpSpPr/>
        <p:nvPr/>
      </p:nvGrpSpPr>
      <p:grpSpPr>
        <a:xfrm>
          <a:off x="0" y="0"/>
          <a:ext cx="0" cy="0"/>
          <a:chOff x="0" y="0"/>
          <a:chExt cx="0" cy="0"/>
        </a:xfrm>
      </p:grpSpPr>
      <p:sp>
        <p:nvSpPr>
          <p:cNvPr id="2" name="Rectangle 2"/>
          <p:cNvSpPr>
            <a:spLocks noGrp="1"/>
          </p:cNvSpPr>
          <p:nvPr>
            <p:ph type="title"/>
          </p:nvPr>
        </p:nvSpPr>
        <p:spPr>
          <a:xfrm>
            <a:off x="457200" y="273050"/>
            <a:ext cx="8229600" cy="1143000"/>
          </a:xfrm>
        </p:spPr>
        <p:txBody>
          <a:bodyPr anchor="ctr"/>
          <a:lstStyle>
            <a:lvl1pPr>
              <a:defRPr/>
            </a:lvl1pPr>
          </a:lstStyle>
          <a:p>
            <a:r>
              <a:rPr lang="en-US" smtClean="0"/>
              <a:t>Click to edit Master title style</a:t>
            </a:r>
            <a:endParaRPr lang="en-US"/>
          </a:p>
        </p:txBody>
      </p:sp>
      <p:sp>
        <p:nvSpPr>
          <p:cNvPr id="3" name="Rectangle 3"/>
          <p:cNvSpPr>
            <a:spLocks noGrp="1"/>
          </p:cNvSpPr>
          <p:nvPr>
            <p:ph type="body" idx="1"/>
          </p:nvPr>
        </p:nvSpPr>
        <p:spPr>
          <a:xfrm>
            <a:off x="457200" y="1535113"/>
            <a:ext cx="4040188" cy="639762"/>
          </a:xfrm>
        </p:spPr>
        <p:txBody>
          <a:bodyPr anchor="ctr"/>
          <a:lstStyle>
            <a:lvl1pPr>
              <a:buNone/>
              <a:defRPr sz="24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endParaRPr lang="en-US"/>
          </a:p>
        </p:txBody>
      </p:sp>
      <p:sp>
        <p:nvSpPr>
          <p:cNvPr id="4" name="Rectangle 4"/>
          <p:cNvSpPr>
            <a:spLocks noGrp="1"/>
          </p:cNvSpPr>
          <p:nvPr>
            <p:ph type="body" sz="half" idx="2"/>
          </p:nvPr>
        </p:nvSpPr>
        <p:spPr>
          <a:xfrm>
            <a:off x="4645025" y="1535113"/>
            <a:ext cx="4041775" cy="639762"/>
          </a:xfrm>
        </p:spPr>
        <p:txBody>
          <a:bodyPr anchor="ctr"/>
          <a:lstStyle>
            <a:lvl1pPr>
              <a:buNone/>
              <a:defRPr sz="24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endParaRPr lang="en-US"/>
          </a:p>
        </p:txBody>
      </p:sp>
      <p:sp>
        <p:nvSpPr>
          <p:cNvPr id="5" name="Rectangle 5"/>
          <p:cNvSpPr>
            <a:spLocks noGrp="1"/>
          </p:cNvSpPr>
          <p:nvPr>
            <p:ph sz="quarter" idx="3"/>
          </p:nvPr>
        </p:nvSpPr>
        <p:spPr>
          <a:xfrm>
            <a:off x="457200" y="2184400"/>
            <a:ext cx="4040188"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sz="quarter" idx="4"/>
          </p:nvPr>
        </p:nvSpPr>
        <p:spPr>
          <a:xfrm>
            <a:off x="4645025" y="2184400"/>
            <a:ext cx="4041775"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p:cNvSpPr>
          <p:nvPr>
            <p:ph type="dt" sz="half" idx="10"/>
          </p:nvPr>
        </p:nvSpPr>
        <p:spPr/>
        <p:txBody>
          <a:bodyPr/>
          <a:lstStyle/>
          <a:p>
            <a:fld id="{BF9E91BF-4D88-4F77-8257-913D73E5C351}" type="datetime1">
              <a:rPr lang="en-US" smtClean="0"/>
              <a:pPr/>
              <a:t>4/20/2010</a:t>
            </a:fld>
            <a:endParaRPr lang="en-US"/>
          </a:p>
        </p:txBody>
      </p:sp>
      <p:sp>
        <p:nvSpPr>
          <p:cNvPr id="8" name="Rectangle 8"/>
          <p:cNvSpPr>
            <a:spLocks noGrp="1"/>
          </p:cNvSpPr>
          <p:nvPr>
            <p:ph type="ftr" sz="quarter" idx="11"/>
          </p:nvPr>
        </p:nvSpPr>
        <p:spPr/>
        <p:txBody>
          <a:bodyPr/>
          <a:lstStyle/>
          <a:p>
            <a:endParaRPr lang="en-US"/>
          </a:p>
        </p:txBody>
      </p:sp>
      <p:sp>
        <p:nvSpPr>
          <p:cNvPr id="9" name="Rectangle 9"/>
          <p:cNvSpPr>
            <a:spLocks noGrp="1"/>
          </p:cNvSpPr>
          <p:nvPr>
            <p:ph type="sldNum" sz="quarter" idx="12"/>
          </p:nvPr>
        </p:nvSpPr>
        <p:spPr/>
        <p:txBody>
          <a:bodyPr/>
          <a:lstStyle/>
          <a:p>
            <a:fld id="{5EC20171-1C6B-4E2D-BD33-F3ED53D31CE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p:cNvSpPr>
          <p:nvPr>
            <p:ph type="dt" sz="half" idx="10"/>
          </p:nvPr>
        </p:nvSpPr>
        <p:spPr/>
        <p:txBody>
          <a:bodyPr/>
          <a:lstStyle/>
          <a:p>
            <a:fld id="{511D63BE-1287-4D86-9B39-5C8F7F8F13A6}" type="datetime1">
              <a:rPr lang="en-US" smtClean="0"/>
              <a:pPr/>
              <a:t>4/20/2010</a:t>
            </a:fld>
            <a:endParaRPr lang="en-US"/>
          </a:p>
        </p:txBody>
      </p:sp>
      <p:sp>
        <p:nvSpPr>
          <p:cNvPr id="3" name="Rectangle 3"/>
          <p:cNvSpPr>
            <a:spLocks noGrp="1"/>
          </p:cNvSpPr>
          <p:nvPr>
            <p:ph type="ftr" sz="quarter" idx="11"/>
          </p:nvPr>
        </p:nvSpPr>
        <p:spPr/>
        <p:txBody>
          <a:bodyPr/>
          <a:lstStyle/>
          <a:p>
            <a:endParaRPr lang="en-US"/>
          </a:p>
        </p:txBody>
      </p:sp>
      <p:sp>
        <p:nvSpPr>
          <p:cNvPr id="4" name="Rectangle 4"/>
          <p:cNvSpPr>
            <a:spLocks noGrp="1"/>
          </p:cNvSpPr>
          <p:nvPr>
            <p:ph type="sldNum" sz="quarter" idx="12"/>
          </p:nvPr>
        </p:nvSpPr>
        <p:spPr/>
        <p:txBody>
          <a:bodyPr/>
          <a:lstStyle/>
          <a:p>
            <a:fld id="{5EC20171-1C6B-4E2D-BD33-F3ED53D31CE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Large Object with Description">
    <p:spTree>
      <p:nvGrpSpPr>
        <p:cNvPr id="1" name=""/>
        <p:cNvGrpSpPr/>
        <p:nvPr/>
      </p:nvGrpSpPr>
      <p:grpSpPr>
        <a:xfrm>
          <a:off x="0" y="0"/>
          <a:ext cx="0" cy="0"/>
          <a:chOff x="0" y="0"/>
          <a:chExt cx="0" cy="0"/>
        </a:xfrm>
      </p:grpSpPr>
      <p:sp>
        <p:nvSpPr>
          <p:cNvPr id="2" name="Rectangle 2"/>
          <p:cNvSpPr>
            <a:spLocks noGrp="1"/>
          </p:cNvSpPr>
          <p:nvPr>
            <p:ph type="title"/>
          </p:nvPr>
        </p:nvSpPr>
        <p:spPr>
          <a:xfrm>
            <a:off x="457200" y="273050"/>
            <a:ext cx="3008313" cy="1162050"/>
          </a:xfrm>
        </p:spPr>
        <p:txBody>
          <a:bodyPr anchor="ctr"/>
          <a:lstStyle>
            <a:lvl1pPr algn="l">
              <a:buNone/>
              <a:defRPr sz="2000" b="1"/>
            </a:lvl1pPr>
          </a:lstStyle>
          <a:p>
            <a:r>
              <a:rPr lang="en-US" smtClean="0"/>
              <a:t>Click to edit Master title style</a:t>
            </a:r>
            <a:endParaRPr lang="en-US"/>
          </a:p>
        </p:txBody>
      </p:sp>
      <p:sp>
        <p:nvSpPr>
          <p:cNvPr id="3" name="Rectangle 3"/>
          <p:cNvSpPr>
            <a:spLocks noGrp="1"/>
          </p:cNvSpPr>
          <p:nvPr>
            <p:ph type="body" idx="1"/>
          </p:nvPr>
        </p:nvSpPr>
        <p:spPr>
          <a:xfrm>
            <a:off x="457200" y="1435100"/>
            <a:ext cx="3008313" cy="4691063"/>
          </a:xfrm>
        </p:spPr>
        <p:txBody>
          <a:bodyPr/>
          <a:lstStyle>
            <a:lvl1pPr>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p:cNvSpPr>
          <p:nvPr>
            <p:ph sz="half" idx="2"/>
          </p:nvPr>
        </p:nvSpPr>
        <p:spPr>
          <a:xfrm>
            <a:off x="3575050" y="273050"/>
            <a:ext cx="5111750" cy="5853113"/>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p:cNvSpPr>
          <p:nvPr>
            <p:ph type="dt" sz="half" idx="10"/>
          </p:nvPr>
        </p:nvSpPr>
        <p:spPr/>
        <p:txBody>
          <a:bodyPr/>
          <a:lstStyle/>
          <a:p>
            <a:fld id="{8BC788D0-ED8F-4151-909D-9A8FB4CCC26C}" type="datetime1">
              <a:rPr lang="en-US" smtClean="0"/>
              <a:pPr/>
              <a:t>4/20/2010</a:t>
            </a:fld>
            <a:endParaRPr lang="en-US"/>
          </a:p>
        </p:txBody>
      </p:sp>
      <p:sp>
        <p:nvSpPr>
          <p:cNvPr id="6" name="Rectangle 6"/>
          <p:cNvSpPr>
            <a:spLocks noGrp="1"/>
          </p:cNvSpPr>
          <p:nvPr>
            <p:ph type="ftr" sz="quarter" idx="11"/>
          </p:nvPr>
        </p:nvSpPr>
        <p:spPr/>
        <p:txBody>
          <a:bodyPr/>
          <a:lstStyle/>
          <a:p>
            <a:endParaRPr lang="en-US"/>
          </a:p>
        </p:txBody>
      </p:sp>
      <p:sp>
        <p:nvSpPr>
          <p:cNvPr id="7" name="Rectangle 7"/>
          <p:cNvSpPr>
            <a:spLocks noGrp="1"/>
          </p:cNvSpPr>
          <p:nvPr>
            <p:ph type="sldNum" sz="quarter" idx="12"/>
          </p:nvPr>
        </p:nvSpPr>
        <p:spPr/>
        <p:txBody>
          <a:bodyPr/>
          <a:lstStyle/>
          <a:p>
            <a:fld id="{5EC20171-1C6B-4E2D-BD33-F3ED53D31CE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Rectangle 2"/>
          <p:cNvSpPr>
            <a:spLocks noGrp="1"/>
          </p:cNvSpPr>
          <p:nvPr>
            <p:ph type="title"/>
          </p:nvPr>
        </p:nvSpPr>
        <p:spPr>
          <a:xfrm>
            <a:off x="1790700" y="4689475"/>
            <a:ext cx="5486400" cy="522288"/>
          </a:xfrm>
        </p:spPr>
        <p:txBody>
          <a:bodyPr anchor="ctr"/>
          <a:lstStyle>
            <a:lvl1pPr algn="l">
              <a:buNone/>
              <a:defRPr sz="2000" b="1"/>
            </a:lvl1pPr>
          </a:lstStyle>
          <a:p>
            <a:r>
              <a:rPr lang="en-US" smtClean="0"/>
              <a:t>Click to edit Master title style</a:t>
            </a:r>
            <a:endParaRPr lang="en-US"/>
          </a:p>
        </p:txBody>
      </p:sp>
      <p:sp>
        <p:nvSpPr>
          <p:cNvPr id="3" name="Rectangle 3"/>
          <p:cNvSpPr>
            <a:spLocks noGrp="1"/>
          </p:cNvSpPr>
          <p:nvPr>
            <p:ph type="pic" idx="1"/>
          </p:nvPr>
        </p:nvSpPr>
        <p:spPr>
          <a:xfrm>
            <a:off x="1790700" y="904875"/>
            <a:ext cx="5486400" cy="3657600"/>
          </a:xfrm>
        </p:spPr>
        <p:txBody>
          <a:bodyPr/>
          <a:lstStyle>
            <a:lvl1pPr>
              <a:buNone/>
              <a:defRPr sz="3200"/>
            </a:lvl1pPr>
          </a:lstStyle>
          <a:p>
            <a:endParaRPr lang="en-US"/>
          </a:p>
        </p:txBody>
      </p:sp>
      <p:sp>
        <p:nvSpPr>
          <p:cNvPr id="4" name="Rectangle 4"/>
          <p:cNvSpPr>
            <a:spLocks noGrp="1"/>
          </p:cNvSpPr>
          <p:nvPr>
            <p:ph type="body" sz="half" idx="2"/>
          </p:nvPr>
        </p:nvSpPr>
        <p:spPr>
          <a:xfrm>
            <a:off x="1790700" y="5219700"/>
            <a:ext cx="5486400" cy="996950"/>
          </a:xfrm>
        </p:spPr>
        <p:txBody>
          <a:bodyPr/>
          <a:lstStyle>
            <a:lvl1pPr>
              <a:defRPr sz="1400"/>
            </a:lvl1pPr>
            <a:lvl2pPr>
              <a:defRPr sz="1200"/>
            </a:lvl2pPr>
            <a:lvl3pPr>
              <a:defRPr sz="1000"/>
            </a:lvl3pPr>
            <a:lvl4pPr>
              <a:defRPr sz="900"/>
            </a:lvl4pPr>
            <a:lvl5pPr>
              <a:defRPr sz="9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p:cNvSpPr>
          <p:nvPr>
            <p:ph type="dt" sz="half" idx="10"/>
          </p:nvPr>
        </p:nvSpPr>
        <p:spPr/>
        <p:txBody>
          <a:bodyPr/>
          <a:lstStyle/>
          <a:p>
            <a:fld id="{BCB8DD13-EC87-47E4-8174-585B9E533D4D}" type="datetime1">
              <a:rPr lang="en-US" smtClean="0"/>
              <a:pPr/>
              <a:t>4/20/2010</a:t>
            </a:fld>
            <a:endParaRPr lang="en-US"/>
          </a:p>
        </p:txBody>
      </p:sp>
      <p:sp>
        <p:nvSpPr>
          <p:cNvPr id="6" name="Rectangle 6"/>
          <p:cNvSpPr>
            <a:spLocks noGrp="1"/>
          </p:cNvSpPr>
          <p:nvPr>
            <p:ph type="ftr" sz="quarter" idx="11"/>
          </p:nvPr>
        </p:nvSpPr>
        <p:spPr/>
        <p:txBody>
          <a:bodyPr/>
          <a:lstStyle/>
          <a:p>
            <a:endParaRPr lang="en-US"/>
          </a:p>
        </p:txBody>
      </p:sp>
      <p:sp>
        <p:nvSpPr>
          <p:cNvPr id="7" name="Rectangle 7"/>
          <p:cNvSpPr>
            <a:spLocks noGrp="1"/>
          </p:cNvSpPr>
          <p:nvPr>
            <p:ph type="sldNum" sz="quarter" idx="12"/>
          </p:nvPr>
        </p:nvSpPr>
        <p:spPr/>
        <p:txBody>
          <a:bodyPr/>
          <a:lstStyle/>
          <a:p>
            <a:fld id="{5EC20171-1C6B-4E2D-BD33-F3ED53D31CE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Introduction Slide">
    <p:spTree>
      <p:nvGrpSpPr>
        <p:cNvPr id="1" name=""/>
        <p:cNvGrpSpPr/>
        <p:nvPr/>
      </p:nvGrpSpPr>
      <p:grpSpPr>
        <a:xfrm>
          <a:off x="0" y="0"/>
          <a:ext cx="0" cy="0"/>
          <a:chOff x="0" y="0"/>
          <a:chExt cx="0" cy="0"/>
        </a:xfrm>
      </p:grpSpPr>
      <p:sp>
        <p:nvSpPr>
          <p:cNvPr id="18" name="Rectangle 7"/>
          <p:cNvSpPr>
            <a:spLocks noGrp="1"/>
          </p:cNvSpPr>
          <p:nvPr>
            <p:ph type="title"/>
          </p:nvPr>
        </p:nvSpPr>
        <p:spPr/>
        <p:txBody>
          <a:bodyPr anchor="ctr" anchorCtr="0"/>
          <a:lstStyle>
            <a:lvl1pPr algn="l">
              <a:defRPr sz="3200">
                <a:solidFill>
                  <a:srgbClr xmlns:mc="http://schemas.openxmlformats.org/markup-compatibility/2006" xmlns:a14="http://schemas.microsoft.com/office/drawing/2010/main" val="C00000" mc:Ignorable=""/>
                </a:solidFill>
                <a:effectLst>
                  <a:outerShdw blurRad="38100" dist="38100" dir="2700000" algn="tl">
                    <a:srgbClr xmlns:mc="http://schemas.openxmlformats.org/markup-compatibility/2006" xmlns:a14="http://schemas.microsoft.com/office/drawing/2010/main" val="7D7D7D" mc:Ignorable="">
                      <a:alpha val="65000"/>
                    </a:srgbClr>
                  </a:outerShdw>
                </a:effectLst>
              </a:defRPr>
            </a:lvl1pPr>
          </a:lstStyle>
          <a:p>
            <a:r>
              <a:rPr lang="en-US" dirty="0" smtClean="0"/>
              <a:t>Click to edit Master title style</a:t>
            </a:r>
            <a:endParaRPr lang="en-US" dirty="0"/>
          </a:p>
        </p:txBody>
      </p:sp>
      <p:sp>
        <p:nvSpPr>
          <p:cNvPr id="28" name="Rectangle 17"/>
          <p:cNvSpPr>
            <a:spLocks noGrp="1"/>
          </p:cNvSpPr>
          <p:nvPr>
            <p:ph type="body" sz="quarter" idx="13"/>
          </p:nvPr>
        </p:nvSpPr>
        <p:spPr>
          <a:xfrm>
            <a:off x="463550" y="1535113"/>
            <a:ext cx="8205788" cy="4503737"/>
          </a:xfrm>
        </p:spPr>
        <p:txBody>
          <a:bodyPr rot="0" spcFirstLastPara="0" vertOverflow="overflow" horzOverflow="overflow" vert="horz" wrap="square" lIns="91440" tIns="45720" rIns="91440" bIns="45720" numCol="2" spcCol="457200" rtlCol="0" fromWordArt="0" anchor="t" anchorCtr="0" forceAA="0">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dirty="0" smtClean="0"/>
              <a:t>Click to edit Master text styles</a:t>
            </a:r>
            <a:endParaRPr lang="en-US"/>
          </a:p>
          <a:p>
            <a:pPr lvl="0"/>
            <a:r>
              <a:rPr lang="en-US" dirty="0" smtClean="0"/>
              <a:t>Second level</a:t>
            </a:r>
          </a:p>
          <a:p>
            <a:pPr lvl="0"/>
            <a:r>
              <a:rPr lang="en-US" dirty="0" smtClean="0"/>
              <a:t>Third level</a:t>
            </a:r>
          </a:p>
          <a:p>
            <a:pPr lvl="0"/>
            <a:r>
              <a:rPr lang="en-US" dirty="0" smtClean="0"/>
              <a:t>Fourth level</a:t>
            </a:r>
          </a:p>
          <a:p>
            <a:pPr lvl="0"/>
            <a:r>
              <a:rPr lang="en-US" dirty="0" smtClean="0"/>
              <a:t>Fifth level</a:t>
            </a:r>
          </a:p>
        </p:txBody>
      </p:sp>
      <p:sp>
        <p:nvSpPr>
          <p:cNvPr id="23" name="Rectangle 5"/>
          <p:cNvSpPr>
            <a:spLocks noGrp="1"/>
          </p:cNvSpPr>
          <p:nvPr>
            <p:ph type="dt" sz="half" idx="14"/>
          </p:nvPr>
        </p:nvSpPr>
        <p:spPr/>
        <p:txBody>
          <a:bodyPr/>
          <a:lstStyle/>
          <a:p>
            <a:fld id="{3FB4A033-073A-43CD-936E-EF259566ECE1}" type="datetime1">
              <a:rPr lang="en-US" sz="1000" b="1" smtClean="0">
                <a:solidFill>
                  <a:schemeClr val="tx1">
                    <a:tint val="50000"/>
                    <a:alpha val="100000"/>
                  </a:schemeClr>
                </a:solidFill>
              </a:rPr>
              <a:pPr/>
              <a:t>4/20/2010</a:t>
            </a:fld>
            <a:endParaRPr lang="en-US" smtClean="0"/>
          </a:p>
        </p:txBody>
      </p:sp>
      <p:sp>
        <p:nvSpPr>
          <p:cNvPr id="25" name="Rectangle 29"/>
          <p:cNvSpPr>
            <a:spLocks noGrp="1"/>
          </p:cNvSpPr>
          <p:nvPr>
            <p:ph type="sldNum" sz="quarter" idx="15"/>
          </p:nvPr>
        </p:nvSpPr>
        <p:spPr/>
        <p:txBody>
          <a:bodyPr/>
          <a:lstStyle/>
          <a:p>
            <a:pPr algn="r"/>
            <a:fld id="{C81AC820-50DE-4FE2-ACA0-41CE2F11BF13}" type="slidenum">
              <a:rPr lang="en-US" sz="1000" b="1" smtClean="0">
                <a:solidFill>
                  <a:schemeClr val="tx1">
                    <a:tint val="50000"/>
                    <a:alpha val="100000"/>
                  </a:schemeClr>
                </a:solidFill>
              </a:rPr>
              <a:pPr algn="r"/>
              <a:t>‹#›</a:t>
            </a:fld>
            <a:endParaRPr lang="en-US" smtClean="0"/>
          </a:p>
        </p:txBody>
      </p:sp>
      <p:sp>
        <p:nvSpPr>
          <p:cNvPr id="22" name="Rectangle 4"/>
          <p:cNvSpPr>
            <a:spLocks noGrp="1"/>
          </p:cNvSpPr>
          <p:nvPr>
            <p:ph type="ftr" sz="quarter" idx="16"/>
          </p:nvPr>
        </p:nvSpPr>
        <p:spPr/>
        <p:txBody>
          <a:bodyPr/>
          <a:lstStyle/>
          <a:p>
            <a:endParaRPr lang="en-US" smtClean="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Illustration with Text">
    <p:spTree>
      <p:nvGrpSpPr>
        <p:cNvPr id="1" name=""/>
        <p:cNvGrpSpPr/>
        <p:nvPr/>
      </p:nvGrpSpPr>
      <p:grpSpPr>
        <a:xfrm>
          <a:off x="0" y="0"/>
          <a:ext cx="0" cy="0"/>
          <a:chOff x="0" y="0"/>
          <a:chExt cx="0" cy="0"/>
        </a:xfrm>
      </p:grpSpPr>
      <p:sp>
        <p:nvSpPr>
          <p:cNvPr id="18" name="Rectangle 15"/>
          <p:cNvSpPr>
            <a:spLocks noGrp="1"/>
          </p:cNvSpPr>
          <p:nvPr>
            <p:ph type="title"/>
          </p:nvPr>
        </p:nvSpPr>
        <p:spPr/>
        <p:txBody>
          <a:bodyPr anchor="ctr" anchorCtr="0"/>
          <a:lstStyle>
            <a:lvl1pPr>
              <a:defRPr sz="3200">
                <a:solidFill>
                  <a:srgbClr xmlns:mc="http://schemas.openxmlformats.org/markup-compatibility/2006" xmlns:a14="http://schemas.microsoft.com/office/drawing/2010/main" val="C00000" mc:Ignorable=""/>
                </a:solidFill>
                <a:effectLst>
                  <a:outerShdw blurRad="38100" dist="38100" dir="2700000" algn="tl">
                    <a:srgbClr xmlns:mc="http://schemas.openxmlformats.org/markup-compatibility/2006" xmlns:a14="http://schemas.microsoft.com/office/drawing/2010/main" val="7D7D7D" mc:Ignorable="">
                      <a:alpha val="65000"/>
                    </a:srgbClr>
                  </a:outerShdw>
                </a:effectLst>
              </a:defRPr>
            </a:lvl1pPr>
          </a:lstStyle>
          <a:p>
            <a:r>
              <a:rPr lang="en-US" dirty="0" smtClean="0"/>
              <a:t>Click to edit Master title style</a:t>
            </a:r>
            <a:endParaRPr lang="en-US" dirty="0"/>
          </a:p>
        </p:txBody>
      </p:sp>
      <p:sp>
        <p:nvSpPr>
          <p:cNvPr id="21" name="Rectangle 10"/>
          <p:cNvSpPr>
            <a:spLocks noGrp="1"/>
          </p:cNvSpPr>
          <p:nvPr>
            <p:ph type="dt" sz="half" idx="10"/>
          </p:nvPr>
        </p:nvSpPr>
        <p:spPr/>
        <p:txBody>
          <a:bodyPr/>
          <a:lstStyle/>
          <a:p>
            <a:fld id="{BE4CA7D1-896E-42FF-8114-77D1DB7F3A11}" type="datetime1">
              <a:rPr lang="en-US" sz="1000" b="1" smtClean="0">
                <a:solidFill>
                  <a:schemeClr val="tx1">
                    <a:tint val="50000"/>
                    <a:alpha val="100000"/>
                  </a:schemeClr>
                </a:solidFill>
              </a:rPr>
              <a:pPr/>
              <a:t>4/20/2010</a:t>
            </a:fld>
            <a:endParaRPr lang="en-US" smtClean="0"/>
          </a:p>
        </p:txBody>
      </p:sp>
      <p:sp>
        <p:nvSpPr>
          <p:cNvPr id="27" name="Rectangle 21"/>
          <p:cNvSpPr>
            <a:spLocks noGrp="1"/>
          </p:cNvSpPr>
          <p:nvPr>
            <p:ph type="ftr" sz="quarter" idx="11"/>
          </p:nvPr>
        </p:nvSpPr>
        <p:spPr/>
        <p:txBody>
          <a:bodyPr/>
          <a:lstStyle/>
          <a:p>
            <a:endParaRPr lang="en-US" smtClean="0"/>
          </a:p>
        </p:txBody>
      </p:sp>
      <p:sp>
        <p:nvSpPr>
          <p:cNvPr id="16" name="Rectangle 19"/>
          <p:cNvSpPr>
            <a:spLocks noGrp="1"/>
          </p:cNvSpPr>
          <p:nvPr>
            <p:ph type="sldNum" sz="quarter" idx="12"/>
          </p:nvPr>
        </p:nvSpPr>
        <p:spPr/>
        <p:txBody>
          <a:bodyPr/>
          <a:lstStyle/>
          <a:p>
            <a:pPr algn="r"/>
            <a:fld id="{C81AC820-50DE-4FE2-ACA0-41CE2F11BF13}" type="slidenum">
              <a:rPr lang="en-US" sz="1000" b="1" smtClean="0">
                <a:solidFill>
                  <a:schemeClr val="tx1">
                    <a:tint val="50000"/>
                    <a:alpha val="100000"/>
                  </a:schemeClr>
                </a:solidFill>
              </a:rPr>
              <a:pPr algn="r"/>
              <a:t>‹#›</a:t>
            </a:fld>
            <a:endParaRPr lang="en-US" smtClean="0"/>
          </a:p>
        </p:txBody>
      </p:sp>
      <p:sp>
        <p:nvSpPr>
          <p:cNvPr id="30" name="Rectangle 26"/>
          <p:cNvSpPr>
            <a:spLocks noGrp="1"/>
          </p:cNvSpPr>
          <p:nvPr>
            <p:ph type="pic" sz="quarter" idx="13"/>
          </p:nvPr>
        </p:nvSpPr>
        <p:spPr>
          <a:xfrm>
            <a:off x="4198938" y="1580269"/>
            <a:ext cx="4448175" cy="4053417"/>
          </a:xfrm>
          <a:ln w="19050">
            <a:solidFill>
              <a:schemeClr val="accent1">
                <a:alpha val="100000"/>
              </a:schemeClr>
            </a:solidFill>
          </a:ln>
          <a:effectLst>
            <a:reflection blurRad="12700" stA="50000" endPos="75000" dist="12700" dir="5400000" sy="-100000" algn="bl" rotWithShape="0"/>
          </a:effectLst>
        </p:spPr>
        <p:txBody>
          <a:bodyPr/>
          <a:lstStyle/>
          <a:p>
            <a:endParaRPr lang="en-US"/>
          </a:p>
        </p:txBody>
      </p:sp>
      <p:sp>
        <p:nvSpPr>
          <p:cNvPr id="2" name="Rectangle 18"/>
          <p:cNvSpPr>
            <a:spLocks noGrp="1"/>
          </p:cNvSpPr>
          <p:nvPr>
            <p:ph type="body" sz="quarter" idx="14"/>
          </p:nvPr>
        </p:nvSpPr>
        <p:spPr>
          <a:xfrm>
            <a:off x="474663" y="1591557"/>
            <a:ext cx="3589337" cy="4053593"/>
          </a:xfrm>
        </p:spPr>
        <p:txBody>
          <a:bodyPr/>
          <a:lstStyle>
            <a:lvl1pPr marL="274320" indent="-274320" algn="l">
              <a:buFont typeface="Arial" pitchFamily="34" charset="0"/>
              <a:buChar char="•"/>
              <a:defRPr sz="2000"/>
            </a:lvl1pPr>
            <a:lvl2pPr marL="548640" indent="-274320" algn="l">
              <a:buFont typeface="Trebuchet MS" pitchFamily="34" charset="0"/>
              <a:buChar char="—"/>
              <a:defRPr sz="1800"/>
            </a:lvl2pPr>
            <a:lvl3pPr marL="777240" algn="l">
              <a:buFont typeface="Wingdings" pitchFamily="2" charset="2"/>
              <a:buChar char="§"/>
              <a:defRPr sz="1600"/>
            </a:lvl3pPr>
            <a:lvl4pPr algn="r">
              <a:buFontTx/>
              <a:buNone/>
              <a:defRPr/>
            </a:lvl4pPr>
            <a:lvl5pPr algn="r">
              <a:buFontTx/>
              <a:buNone/>
              <a:defRPr/>
            </a:lvl5pPr>
          </a:lstStyle>
          <a:p>
            <a:pPr lvl="0"/>
            <a:r>
              <a:rPr lang="en-US" dirty="0" smtClean="0"/>
              <a:t>Click to edit Master text styles</a:t>
            </a:r>
            <a:endParaRPr lang="en-US" dirty="0"/>
          </a:p>
          <a:p>
            <a:pPr lvl="1"/>
            <a:r>
              <a:rPr lang="en-US" dirty="0" smtClean="0"/>
              <a:t>Second level</a:t>
            </a:r>
          </a:p>
          <a:p>
            <a:pPr lvl="2"/>
            <a:r>
              <a:rPr lang="en-US" dirty="0" smtClean="0"/>
              <a:t>Third level</a:t>
            </a:r>
          </a:p>
        </p:txBody>
      </p:sp>
      <p:sp>
        <p:nvSpPr>
          <p:cNvPr id="15" name="Rectangle 17"/>
          <p:cNvSpPr>
            <a:spLocks noGrp="1"/>
          </p:cNvSpPr>
          <p:nvPr>
            <p:ph type="body" sz="quarter" idx="15"/>
          </p:nvPr>
        </p:nvSpPr>
        <p:spPr>
          <a:xfrm>
            <a:off x="5599113" y="1444625"/>
            <a:ext cx="3149600" cy="496358"/>
          </a:xfrm>
        </p:spPr>
        <p:style>
          <a:lnRef idx="3">
            <a:schemeClr val="lt1"/>
          </a:lnRef>
          <a:fillRef idx="1">
            <a:schemeClr val="accent1"/>
          </a:fillRef>
          <a:effectRef idx="1">
            <a:schemeClr val="accent1"/>
          </a:effectRef>
          <a:fontRef idx="minor">
            <a:schemeClr val="lt1"/>
          </a:fontRef>
        </p:style>
        <p:txBody>
          <a:bodyPr anchor="ctr" anchorCtr="0">
            <a:normAutofit/>
          </a:bodyPr>
          <a:lstStyle>
            <a:lvl1pPr algn="r">
              <a:buFontTx/>
              <a:buNone/>
              <a:defRPr sz="1600"/>
            </a:lvl1pPr>
            <a:lvl2pPr>
              <a:buFontTx/>
              <a:buNone/>
              <a:defRPr/>
            </a:lvl2pPr>
            <a:lvl3pPr>
              <a:buFontTx/>
              <a:buNone/>
              <a:defRPr/>
            </a:lvl3pPr>
            <a:lvl4pPr>
              <a:buFontTx/>
              <a:buNone/>
              <a:defRPr/>
            </a:lvl4pPr>
            <a:lvl5pPr>
              <a:buFontTx/>
              <a:buNone/>
              <a:defRPr/>
            </a:lvl5pPr>
          </a:lstStyle>
          <a:p>
            <a:pPr lvl="0"/>
            <a:r>
              <a:rPr lang="en-US" dirty="0" smtClean="0"/>
              <a:t>Click to edit Master text styles</a:t>
            </a:r>
            <a:endParaRPr lang="en-US"/>
          </a:p>
          <a:p>
            <a:pPr lvl="0"/>
            <a:endParaRPr lang="en-US" dirty="0" smtClean="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ColTx">
  <p:cSld name="Title and 2-Column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rtlCol="0"/>
          <a:lstStyle>
            <a:lvl1pPr>
              <a:defRPr sz="3200">
                <a:solidFill>
                  <a:srgbClr xmlns:mc="http://schemas.openxmlformats.org/markup-compatibility/2006" xmlns:a14="http://schemas.microsoft.com/office/drawing/2010/main" val="C00000" mc:Ignorable=""/>
                </a:solidFill>
              </a:defRPr>
            </a:lvl1p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defRPr sz="1200">
                <a:solidFill>
                  <a:schemeClr val="tx2">
                    <a:alpha val="100000"/>
                  </a:schemeClr>
                </a:solidFill>
              </a:defRPr>
            </a:lvl1pPr>
          </a:lstStyle>
          <a:p>
            <a:fld id="{AE177E14-2272-4628-808A-BCB291E30373}" type="datetime1">
              <a:rPr lang="en-US" smtClean="0"/>
              <a:pPr/>
              <a:t>4/20/2010</a:t>
            </a:fld>
            <a:endParaRPr lang="en-US"/>
          </a:p>
        </p:txBody>
      </p:sp>
      <p:sp>
        <p:nvSpPr>
          <p:cNvPr id="6" name="Slide Number Placeholder 5"/>
          <p:cNvSpPr>
            <a:spLocks noGrp="1" noChangeArrowheads="1"/>
          </p:cNvSpPr>
          <p:nvPr>
            <p:ph type="sldNum" sz="quarter" idx="11"/>
          </p:nvPr>
        </p:nvSpPr>
        <p:spPr/>
        <p:txBody>
          <a:bodyPr/>
          <a:lstStyle>
            <a:lvl1pPr algn="r">
              <a:defRPr sz="1200" smtClean="0">
                <a:solidFill>
                  <a:schemeClr val="tx2">
                    <a:alpha val="100000"/>
                  </a:schemeClr>
                </a:solidFill>
              </a:defRPr>
            </a:lvl1pPr>
          </a:lstStyle>
          <a:p>
            <a:pPr>
              <a:defRPr/>
            </a:pPr>
            <a:fld id="{E18FBCAA-FCDE-4916-9DD8-6ECDB4553CF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914400" y="6251575"/>
            <a:ext cx="1981200" cy="457200"/>
          </a:xfrm>
        </p:spPr>
        <p:txBody>
          <a:bodyPr/>
          <a:lstStyle>
            <a:lvl1pPr>
              <a:defRPr/>
            </a:lvl1pPr>
          </a:lstStyle>
          <a:p>
            <a:fld id="{DC5BD137-C2F8-46FA-89B0-589D07E343C6}" type="datetime1">
              <a:rPr lang="en-US" smtClean="0"/>
              <a:pPr/>
              <a:t>4/20/2010</a:t>
            </a:fld>
            <a:endParaRPr lang="en-US"/>
          </a:p>
        </p:txBody>
      </p:sp>
      <p:sp>
        <p:nvSpPr>
          <p:cNvPr id="6" name="Footer Placeholder 5"/>
          <p:cNvSpPr>
            <a:spLocks noGrp="1"/>
          </p:cNvSpPr>
          <p:nvPr>
            <p:ph type="ftr" sz="quarter" idx="11"/>
          </p:nvPr>
        </p:nvSpPr>
        <p:spPr>
          <a:xfrm>
            <a:off x="3352800" y="6248400"/>
            <a:ext cx="2971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81800" y="6248400"/>
            <a:ext cx="1905000" cy="457200"/>
          </a:xfrm>
        </p:spPr>
        <p:txBody>
          <a:bodyPr/>
          <a:lstStyle>
            <a:lvl1pPr>
              <a:defRPr/>
            </a:lvl1pPr>
          </a:lstStyle>
          <a:p>
            <a:fld id="{88AA9446-8B55-4319-89E0-C36B0E165AB2}" type="slidenum">
              <a:rPr lang="en-US"/>
              <a:pPr/>
              <a:t>‹#›</a:t>
            </a:fld>
            <a:endParaRPr lang="en-US"/>
          </a:p>
        </p:txBody>
      </p:sp>
    </p:spTree>
    <p:extLst>
      <p:ext uri="{BB962C8B-B14F-4D97-AF65-F5344CB8AC3E}">
        <p14:creationId xmlns:p14="http://schemas.microsoft.com/office/powerpoint/2010/main" val="58877006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0000"/>
              </a:schemeClr>
            </a:gs>
            <a:gs pos="64999">
              <a:srgbClr xmlns:mc="http://schemas.openxmlformats.org/markup-compatibility/2006" xmlns:a14="http://schemas.microsoft.com/office/drawing/2010/main" val="F0EBD5" mc:Ignorable=""/>
            </a:gs>
            <a:gs pos="100000">
              <a:srgbClr xmlns:mc="http://schemas.openxmlformats.org/markup-compatibility/2006" xmlns:a14="http://schemas.microsoft.com/office/drawing/2010/main" val="D1C39F" mc:Ignorable=""/>
            </a:gs>
          </a:gsLst>
          <a:lin ang="16200000" scaled="1"/>
          <a:tileRect/>
        </a:gradFill>
        <a:effectLst/>
      </p:bgPr>
    </p:bg>
    <p:spTree>
      <p:nvGrpSpPr>
        <p:cNvPr id="1" name=""/>
        <p:cNvGrpSpPr/>
        <p:nvPr/>
      </p:nvGrpSpPr>
      <p:grpSpPr>
        <a:xfrm>
          <a:off x="0" y="0"/>
          <a:ext cx="0" cy="0"/>
          <a:chOff x="0" y="0"/>
          <a:chExt cx="0" cy="0"/>
        </a:xfrm>
      </p:grpSpPr>
      <p:sp>
        <p:nvSpPr>
          <p:cNvPr id="2" name="Rectangle 2"/>
          <p:cNvSpPr>
            <a:spLocks noGrp="1"/>
          </p:cNvSpPr>
          <p:nvPr>
            <p:ph type="title"/>
          </p:nvPr>
        </p:nvSpPr>
        <p:spPr>
          <a:xfrm>
            <a:off x="457200" y="274638"/>
            <a:ext cx="8229600" cy="1143000"/>
          </a:xfrm>
          <a:prstGeom prst="rect">
            <a:avLst/>
          </a:prstGeom>
        </p:spPr>
        <p:txBody>
          <a:bodyPr vert="horz" anchor="ctr">
            <a:normAutofit/>
          </a:bodyPr>
          <a:lstStyle/>
          <a:p>
            <a:r>
              <a:rPr lang="en-US" dirty="0" smtClean="0"/>
              <a:t>Click to edit Master title style</a:t>
            </a:r>
            <a:endParaRPr lang="en-US" dirty="0"/>
          </a:p>
        </p:txBody>
      </p:sp>
      <p:sp>
        <p:nvSpPr>
          <p:cNvPr id="3" name="Rectangle 3"/>
          <p:cNvSpPr>
            <a:spLocks noGrp="1"/>
          </p:cNvSpPr>
          <p:nvPr>
            <p:ph type="body" idx="1"/>
          </p:nvPr>
        </p:nvSpPr>
        <p:spPr>
          <a:xfrm>
            <a:off x="457200" y="1600200"/>
            <a:ext cx="8229600" cy="4525963"/>
          </a:xfrm>
          <a:prstGeom prst="rect">
            <a:avLst/>
          </a:prstGeom>
        </p:spPr>
        <p:txBody>
          <a:bodyPr vert="horz">
            <a:normAutofit/>
          </a:bodyPr>
          <a:lstStyle/>
          <a:p>
            <a:pPr lvl="0"/>
            <a:r>
              <a:rPr lang="en-US" dirty="0" smtClean="0"/>
              <a:t>Click to edit Master text styles</a:t>
            </a:r>
            <a:endParaRPr lang="en-US" dirty="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p:cNvSpPr>
          <p:nvPr>
            <p:ph type="dt" sz="half" idx="2"/>
          </p:nvPr>
        </p:nvSpPr>
        <p:spPr>
          <a:xfrm>
            <a:off x="457200" y="6356350"/>
            <a:ext cx="2133600" cy="365125"/>
          </a:xfrm>
          <a:prstGeom prst="rect">
            <a:avLst/>
          </a:prstGeom>
        </p:spPr>
        <p:txBody>
          <a:bodyPr vert="horz"/>
          <a:lstStyle>
            <a:lvl1pPr algn="l">
              <a:defRPr sz="1200">
                <a:solidFill>
                  <a:schemeClr val="tx1">
                    <a:tint val="75000"/>
                  </a:schemeClr>
                </a:solidFill>
              </a:defRPr>
            </a:lvl1pPr>
          </a:lstStyle>
          <a:p>
            <a:fld id="{71B804AC-7A21-494A-B19B-044F467B0D9F}" type="datetime1">
              <a:rPr lang="en-US" smtClean="0"/>
              <a:pPr/>
              <a:t>4/20/2010</a:t>
            </a:fld>
            <a:endParaRPr lang="en-US"/>
          </a:p>
        </p:txBody>
      </p:sp>
      <p:sp>
        <p:nvSpPr>
          <p:cNvPr id="5" name="Rectangle 5"/>
          <p:cNvSpPr>
            <a:spLocks noGrp="1"/>
          </p:cNvSpPr>
          <p:nvPr>
            <p:ph type="ftr" sz="quarter" idx="3"/>
          </p:nvPr>
        </p:nvSpPr>
        <p:spPr>
          <a:xfrm>
            <a:off x="3124200" y="6356350"/>
            <a:ext cx="2895600" cy="365125"/>
          </a:xfrm>
          <a:prstGeom prst="rect">
            <a:avLst/>
          </a:prstGeom>
        </p:spPr>
        <p:txBody>
          <a:bodyPr vert="horz"/>
          <a:lstStyle>
            <a:lvl1pPr algn="ctr">
              <a:defRPr sz="1200">
                <a:solidFill>
                  <a:schemeClr val="tx1">
                    <a:tint val="75000"/>
                  </a:schemeClr>
                </a:solidFill>
              </a:defRPr>
            </a:lvl1pPr>
          </a:lstStyle>
          <a:p>
            <a:endParaRPr lang="en-US"/>
          </a:p>
        </p:txBody>
      </p:sp>
      <p:sp>
        <p:nvSpPr>
          <p:cNvPr id="6" name="Rectangle 6"/>
          <p:cNvSpPr>
            <a:spLocks noGrp="1"/>
          </p:cNvSpPr>
          <p:nvPr>
            <p:ph type="sldNum" sz="quarter" idx="4"/>
          </p:nvPr>
        </p:nvSpPr>
        <p:spPr>
          <a:xfrm>
            <a:off x="6553200" y="6356350"/>
            <a:ext cx="2133600" cy="365125"/>
          </a:xfrm>
          <a:prstGeom prst="rect">
            <a:avLst/>
          </a:prstGeom>
        </p:spPr>
        <p:txBody>
          <a:bodyPr vert="horz"/>
          <a:lstStyle>
            <a:lvl1pPr algn="r">
              <a:defRPr sz="1200">
                <a:solidFill>
                  <a:schemeClr val="tx1">
                    <a:tint val="75000"/>
                  </a:schemeClr>
                </a:solidFill>
              </a:defRPr>
            </a:lvl1pPr>
          </a:lstStyle>
          <a:p>
            <a:fld id="{5EC20171-1C6B-4E2D-BD33-F3ED53D31CE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4" r:id="rId13"/>
  </p:sldLayoutIdLst>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hf sldNum="0" hdr="0" ftr="0" dt="0"/>
  <p:txStyles>
    <p:titleStyle>
      <a:lvl1pPr algn="l" rtl="0" latinLnBrk="0">
        <a:spcBef>
          <a:spcPct val="0"/>
        </a:spcBef>
        <a:buNone/>
        <a:defRPr sz="4400" b="0" kern="1200" baseline="0">
          <a:solidFill>
            <a:schemeClr val="tx1"/>
          </a:solidFill>
          <a:effectLst>
            <a:outerShdw blurRad="38100" dist="38100" dir="2700000" algn="tl">
              <a:srgbClr xmlns:mc="http://schemas.openxmlformats.org/markup-compatibility/2006" xmlns:a14="http://schemas.microsoft.com/office/drawing/2010/main" val="000000" mc:Ignorable="">
                <a:alpha val="43137"/>
              </a:srgbClr>
            </a:outerShdw>
          </a:effectLst>
          <a:latin typeface="Georgia" pitchFamily="18" charset="0"/>
          <a:ea typeface="+mj-ea"/>
          <a:cs typeface="+mj-cs"/>
        </a:defRPr>
      </a:lvl1pPr>
    </p:titleStyle>
    <p:bodyStyle>
      <a:lvl1pPr marL="342900" indent="-342900" algn="l" rtl="0" latinLnBrk="0">
        <a:spcBef>
          <a:spcPct val="20000"/>
        </a:spcBef>
        <a:buChar char="•"/>
        <a:defRPr sz="3200" kern="1200" baseline="0">
          <a:solidFill>
            <a:schemeClr val="tx1"/>
          </a:solidFill>
          <a:latin typeface="Calibri" pitchFamily="34" charset="0"/>
          <a:ea typeface="+mn-ea"/>
          <a:cs typeface="+mn-cs"/>
        </a:defRPr>
      </a:lvl1pPr>
      <a:lvl2pPr marL="742950" indent="-285750" algn="l" rtl="0" latinLnBrk="0">
        <a:spcBef>
          <a:spcPct val="20000"/>
        </a:spcBef>
        <a:buChar char="–"/>
        <a:defRPr sz="2800" kern="1200" baseline="0">
          <a:solidFill>
            <a:schemeClr val="tx1"/>
          </a:solidFill>
          <a:latin typeface="Calibri" pitchFamily="34" charset="0"/>
          <a:ea typeface="+mn-ea"/>
          <a:cs typeface="+mn-cs"/>
        </a:defRPr>
      </a:lvl2pPr>
      <a:lvl3pPr marL="1143000" indent="-228600" algn="l" rtl="0" latinLnBrk="0">
        <a:spcBef>
          <a:spcPct val="20000"/>
        </a:spcBef>
        <a:buChar char="•"/>
        <a:defRPr sz="2400" kern="1200" baseline="0">
          <a:solidFill>
            <a:schemeClr val="tx1"/>
          </a:solidFill>
          <a:latin typeface="Calibri" pitchFamily="34" charset="0"/>
          <a:ea typeface="+mn-ea"/>
          <a:cs typeface="+mn-cs"/>
        </a:defRPr>
      </a:lvl3pPr>
      <a:lvl4pPr marL="1600200" indent="-228600" algn="l" rtl="0" latinLnBrk="0">
        <a:spcBef>
          <a:spcPct val="20000"/>
        </a:spcBef>
        <a:buChar char="–"/>
        <a:defRPr sz="2000" kern="1200" baseline="0">
          <a:solidFill>
            <a:schemeClr val="tx1"/>
          </a:solidFill>
          <a:latin typeface="Calibri" pitchFamily="34" charset="0"/>
          <a:ea typeface="+mn-ea"/>
          <a:cs typeface="+mn-cs"/>
        </a:defRPr>
      </a:lvl4pPr>
      <a:lvl5pPr marL="2057400" indent="-228600" algn="l" rtl="0" latinLnBrk="0">
        <a:spcBef>
          <a:spcPct val="20000"/>
        </a:spcBef>
        <a:buChar char="»"/>
        <a:defRPr sz="2000" kern="1200" baseline="0">
          <a:solidFill>
            <a:schemeClr val="tx1"/>
          </a:solidFill>
          <a:latin typeface="Calibri" pitchFamily="34" charset="0"/>
          <a:ea typeface="+mn-ea"/>
          <a:cs typeface="+mn-cs"/>
        </a:defRPr>
      </a:lvl5pPr>
      <a:lvl6pPr marL="2514600" indent="-228600" algn="l" rtl="0" latinLnBrk="0">
        <a:spcBef>
          <a:spcPct val="20000"/>
        </a:spcBef>
        <a:buChar char="•"/>
        <a:defRPr sz="2000">
          <a:solidFill>
            <a:schemeClr val="tx1"/>
          </a:solidFill>
          <a:latin typeface="+mn-lt"/>
          <a:ea typeface="+mn-ea"/>
          <a:cs typeface="+mn-cs"/>
        </a:defRPr>
      </a:lvl6pPr>
      <a:lvl7pPr marL="2971800" indent="-228600" algn="l" rtl="0" latinLnBrk="0">
        <a:spcBef>
          <a:spcPct val="20000"/>
        </a:spcBef>
        <a:buChar char="•"/>
        <a:defRPr sz="2000">
          <a:solidFill>
            <a:schemeClr val="tx1"/>
          </a:solidFill>
          <a:latin typeface="+mn-lt"/>
          <a:ea typeface="+mn-ea"/>
          <a:cs typeface="+mn-cs"/>
        </a:defRPr>
      </a:lvl7pPr>
      <a:lvl8pPr marL="3429000" indent="-228600" algn="l" rtl="0" latinLnBrk="0">
        <a:spcBef>
          <a:spcPct val="20000"/>
        </a:spcBef>
        <a:buChar char="•"/>
        <a:defRPr sz="2000">
          <a:solidFill>
            <a:schemeClr val="tx1"/>
          </a:solidFill>
          <a:latin typeface="+mn-lt"/>
          <a:ea typeface="+mn-ea"/>
          <a:cs typeface="+mn-cs"/>
        </a:defRPr>
      </a:lvl8pPr>
      <a:lvl9pPr marL="3886200" indent="-228600" algn="l" rtl="0" latinLnBrk="0">
        <a:spcBef>
          <a:spcPct val="20000"/>
        </a:spcBef>
        <a:buChar char="•"/>
        <a:defRPr sz="2000">
          <a:solidFill>
            <a:schemeClr val="tx1"/>
          </a:solidFill>
          <a:latin typeface="+mn-lt"/>
          <a:ea typeface="+mn-ea"/>
          <a:cs typeface="+mn-cs"/>
        </a:defRPr>
      </a:lvl9pPr>
    </p:bodyStyle>
    <p:otherStyle>
      <a:lvl1pPr marL="0" algn="l" rtl="0">
        <a:defRPr>
          <a:solidFill>
            <a:schemeClr val="tx1"/>
          </a:solidFill>
          <a:latin typeface="+mn-lt"/>
          <a:ea typeface="+mn-ea"/>
          <a:cs typeface="+mn-cs"/>
        </a:defRPr>
      </a:lvl1pPr>
      <a:lvl2pPr marL="457200" algn="l" rtl="0">
        <a:defRPr>
          <a:solidFill>
            <a:schemeClr val="tx1"/>
          </a:solidFill>
          <a:latin typeface="+mn-lt"/>
          <a:ea typeface="+mn-ea"/>
          <a:cs typeface="+mn-cs"/>
        </a:defRPr>
      </a:lvl2pPr>
      <a:lvl3pPr marL="914400" algn="l" rtl="0">
        <a:defRPr>
          <a:solidFill>
            <a:schemeClr val="tx1"/>
          </a:solidFill>
          <a:latin typeface="+mn-lt"/>
          <a:ea typeface="+mn-ea"/>
          <a:cs typeface="+mn-cs"/>
        </a:defRPr>
      </a:lvl3pPr>
      <a:lvl4pPr marL="1371600" algn="l" rtl="0">
        <a:defRPr>
          <a:solidFill>
            <a:schemeClr val="tx1"/>
          </a:solidFill>
          <a:latin typeface="+mn-lt"/>
          <a:ea typeface="+mn-ea"/>
          <a:cs typeface="+mn-cs"/>
        </a:defRPr>
      </a:lvl4pPr>
      <a:lvl5pPr marL="1828800" algn="l" rtl="0">
        <a:defRPr>
          <a:solidFill>
            <a:schemeClr val="tx1"/>
          </a:solidFill>
          <a:latin typeface="+mn-lt"/>
          <a:ea typeface="+mn-ea"/>
          <a:cs typeface="+mn-cs"/>
        </a:defRPr>
      </a:lvl5pPr>
      <a:lvl6pPr marL="2286000" algn="l" rtl="0">
        <a:defRPr>
          <a:solidFill>
            <a:schemeClr val="tx1"/>
          </a:solidFill>
          <a:latin typeface="+mn-lt"/>
          <a:ea typeface="+mn-ea"/>
          <a:cs typeface="+mn-cs"/>
        </a:defRPr>
      </a:lvl6pPr>
      <a:lvl7pPr marL="2743200" algn="l" rtl="0">
        <a:defRPr>
          <a:solidFill>
            <a:schemeClr val="tx1"/>
          </a:solidFill>
          <a:latin typeface="+mn-lt"/>
          <a:ea typeface="+mn-ea"/>
          <a:cs typeface="+mn-cs"/>
        </a:defRPr>
      </a:lvl7pPr>
      <a:lvl8pPr marL="3200400" algn="l" rtl="0">
        <a:defRPr>
          <a:solidFill>
            <a:schemeClr val="tx1"/>
          </a:solidFill>
          <a:latin typeface="+mn-lt"/>
          <a:ea typeface="+mn-ea"/>
          <a:cs typeface="+mn-cs"/>
        </a:defRPr>
      </a:lvl8pPr>
      <a:lvl9pPr marL="3657600" algn="l" rtl="0">
        <a:defRPr>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5.w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0.emf"/><Relationship Id="rId4" Type="http://schemas.openxmlformats.org/officeDocument/2006/relationships/oleObject" Target="../embeddings/oleObject2.bin"/></Relationships>
</file>

<file path=ppt/slides/_rels/slide3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1066800"/>
            <a:ext cx="8077200" cy="4648200"/>
          </a:xfrm>
        </p:spPr>
        <p:txBody>
          <a:bodyPr>
            <a:normAutofit fontScale="90000"/>
          </a:bodyPr>
          <a:lstStyle/>
          <a:p>
            <a:pPr algn="l">
              <a:spcBef>
                <a:spcPts val="600"/>
              </a:spcBef>
              <a:spcAft>
                <a:spcPts val="600"/>
              </a:spcAft>
            </a:pPr>
            <a:r>
              <a:rPr lang="en-US" sz="3600" dirty="0" smtClean="0">
                <a:solidFill>
                  <a:srgbClr xmlns:mc="http://schemas.openxmlformats.org/markup-compatibility/2006" xmlns:a14="http://schemas.microsoft.com/office/drawing/2010/main" val="FF0000" mc:Ignorable=""/>
                </a:solidFill>
              </a:rPr>
              <a:t>Snowmelt Runoff, </a:t>
            </a:r>
            <a:r>
              <a:rPr lang="en-US" sz="3600" i="1" dirty="0" smtClean="0">
                <a:solidFill>
                  <a:srgbClr xmlns:mc="http://schemas.openxmlformats.org/markup-compatibility/2006" xmlns:a14="http://schemas.microsoft.com/office/drawing/2010/main" val="FF0000" mc:Ignorable=""/>
                </a:solidFill>
              </a:rPr>
              <a:t>The Fourth Paradigm,</a:t>
            </a:r>
            <a:r>
              <a:rPr lang="en-US" sz="3600" dirty="0" smtClean="0">
                <a:solidFill>
                  <a:srgbClr xmlns:mc="http://schemas.openxmlformats.org/markup-compatibility/2006" xmlns:a14="http://schemas.microsoft.com/office/drawing/2010/main" val="FF0000" mc:Ignorable=""/>
                </a:solidFill>
              </a:rPr>
              <a:t> and the End of </a:t>
            </a:r>
            <a:r>
              <a:rPr lang="en-US" sz="3600" dirty="0" err="1" smtClean="0">
                <a:solidFill>
                  <a:srgbClr xmlns:mc="http://schemas.openxmlformats.org/markup-compatibility/2006" xmlns:a14="http://schemas.microsoft.com/office/drawing/2010/main" val="FF0000" mc:Ignorable=""/>
                </a:solidFill>
              </a:rPr>
              <a:t>Stationarity</a:t>
            </a:r>
            <a:r>
              <a:rPr lang="en-US" sz="3600" dirty="0" smtClean="0">
                <a:solidFill>
                  <a:srgbClr xmlns:mc="http://schemas.openxmlformats.org/markup-compatibility/2006" xmlns:a14="http://schemas.microsoft.com/office/drawing/2010/main" val="FF0000" mc:Ignorable=""/>
                </a:solidFill>
              </a:rPr>
              <a:t/>
            </a:r>
            <a:br>
              <a:rPr lang="en-US" sz="3600" dirty="0" smtClean="0">
                <a:solidFill>
                  <a:srgbClr xmlns:mc="http://schemas.openxmlformats.org/markup-compatibility/2006" xmlns:a14="http://schemas.microsoft.com/office/drawing/2010/main" val="FF0000" mc:Ignorable=""/>
                </a:solidFill>
              </a:rPr>
            </a:br>
            <a:r>
              <a:rPr lang="en-US" sz="4600" dirty="0"/>
              <a:t/>
            </a:r>
            <a:br>
              <a:rPr lang="en-US" sz="4600" dirty="0"/>
            </a:br>
            <a:r>
              <a:rPr lang="en-US" sz="2700" dirty="0" smtClean="0"/>
              <a:t>How can we protect ecosystems and better manage and predict water availability and quality for future generations, given changes to the water cycle caused by human activities and climate trends?</a:t>
            </a:r>
            <a:br>
              <a:rPr lang="en-US" sz="2700" dirty="0" smtClean="0"/>
            </a:br>
            <a:r>
              <a:rPr lang="en-US" sz="2700" dirty="0"/>
              <a:t/>
            </a:r>
            <a:br>
              <a:rPr lang="en-US" sz="2700" dirty="0"/>
            </a:br>
            <a:r>
              <a:rPr lang="en-US" sz="2700" dirty="0"/>
              <a:t>In what ways can feasible improvements in our knowledge about the mountain snowpack lead to beneficial decisions about the management of water, for both human uses and to restore ecosystem services?</a:t>
            </a:r>
            <a:r>
              <a:rPr lang="en-US" sz="2700" dirty="0" smtClean="0"/>
              <a:t/>
            </a:r>
            <a:br>
              <a:rPr lang="en-US" sz="2700" dirty="0" smtClean="0"/>
            </a:br>
            <a:r>
              <a:rPr lang="en-US" sz="2900" dirty="0" smtClean="0"/>
              <a:t/>
            </a:r>
            <a:br>
              <a:rPr lang="en-US" sz="2900" dirty="0" smtClean="0"/>
            </a:br>
            <a:r>
              <a:rPr lang="en-US" sz="2900" dirty="0" smtClean="0"/>
              <a:t>Jeff Dozier, University of California, Santa Barbara</a:t>
            </a:r>
            <a:endParaRPr lang="en-US" sz="2900" dirty="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andscape.jpg"/>
          <p:cNvPicPr>
            <a:picLocks noChangeAspect="1"/>
          </p:cNvPicPr>
          <p:nvPr/>
        </p:nvPicPr>
        <p:blipFill>
          <a:blip r:embed="rId2" cstate="print"/>
          <a:stretch>
            <a:fillRect/>
          </a:stretch>
        </p:blipFill>
        <p:spPr>
          <a:xfrm>
            <a:off x="548640" y="881111"/>
            <a:ext cx="8046720" cy="52756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82C431DC-4570-4BB4-AE1D-6B0CF9963F71}" type="slidenum">
              <a:rPr lang="en-US"/>
              <a:pPr/>
              <a:t>3</a:t>
            </a:fld>
            <a:endParaRPr lang="en-US"/>
          </a:p>
        </p:txBody>
      </p:sp>
      <p:sp>
        <p:nvSpPr>
          <p:cNvPr id="543746" name="Rectangle 2"/>
          <p:cNvSpPr>
            <a:spLocks noGrp="1" noChangeArrowheads="1"/>
          </p:cNvSpPr>
          <p:nvPr>
            <p:ph type="title"/>
          </p:nvPr>
        </p:nvSpPr>
        <p:spPr/>
        <p:txBody>
          <a:bodyPr>
            <a:normAutofit/>
          </a:bodyPr>
          <a:lstStyle/>
          <a:p>
            <a:r>
              <a:rPr lang="en-US" sz="2800" dirty="0"/>
              <a:t>Snow-pillow data for </a:t>
            </a:r>
            <a:r>
              <a:rPr lang="en-US" sz="2800" dirty="0" smtClean="0"/>
              <a:t>Leavitt Lake, 2929 m, Walker R drainage</a:t>
            </a:r>
            <a:r>
              <a:rPr lang="en-US" sz="2800" dirty="0" smtClean="0"/>
              <a:t>, applies to Tuolumne &amp; Stanislaus</a:t>
            </a:r>
            <a:endParaRPr lang="en-US" sz="2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9725"/>
            <a:ext cx="9144000" cy="47148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fld id="{9AD0D355-A84D-48F4-8089-FA2825111601}" type="slidenum">
              <a:rPr lang="en-US"/>
              <a:pPr/>
              <a:t>4</a:t>
            </a:fld>
            <a:endParaRPr lang="en-US"/>
          </a:p>
        </p:txBody>
      </p:sp>
      <p:sp>
        <p:nvSpPr>
          <p:cNvPr id="497666" name="Rectangle 2"/>
          <p:cNvSpPr>
            <a:spLocks noGrp="1" noChangeArrowheads="1"/>
          </p:cNvSpPr>
          <p:nvPr>
            <p:ph type="title"/>
          </p:nvPr>
        </p:nvSpPr>
        <p:spPr/>
        <p:txBody>
          <a:bodyPr/>
          <a:lstStyle/>
          <a:p>
            <a:r>
              <a:rPr lang="en-US" sz="3200"/>
              <a:t>Automated measurement with snow pillow</a:t>
            </a:r>
          </a:p>
        </p:txBody>
      </p:sp>
      <p:pic>
        <p:nvPicPr>
          <p:cNvPr id="497667" name="Picture 3" descr="snowpillow"/>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14400" y="1612900"/>
            <a:ext cx="6400800" cy="4113213"/>
          </a:xfrm>
          <a:noFill/>
          <a:ln/>
          <a:extLst>
            <a:ext uri="{909E8E84-426E-40DD-AFC4-6F175D3DCCD1}">
              <a14:hiddenFill xmlns:a14="http://schemas.microsoft.com/office/drawing/2010/main">
                <a:solidFill>
                  <a:srgbClr xmlns:mc="http://schemas.openxmlformats.org/markup-compatibility/2006" val="FFFFFF" mc:Ignorable=""/>
                </a:solidFill>
              </a14:hiddenFill>
            </a:ext>
            <a:ext uri="{91240B29-F687-4F45-9708-019B960494DF}">
              <a14:hiddenLine xmlns:a14="http://schemas.microsoft.com/office/drawing/2010/main" w="9525">
                <a:solidFill>
                  <a:srgbClr xmlns:mc="http://schemas.openxmlformats.org/markup-compatibility/2006" val="000000" mc:Ignorable=""/>
                </a:solidFill>
                <a:miter lim="800000"/>
                <a:headEnd/>
                <a:tailEnd/>
              </a14:hiddenLine>
            </a:ext>
            <a:ext uri="{AF507438-7753-43E0-B8FC-AC1667EBCBE1}">
              <a14:hiddenEffects xmlns:a14="http://schemas.microsoft.com/office/drawing/2010/main">
                <a:effectLst>
                  <a:outerShdw dist="35921" dir="2700000" algn="ctr" rotWithShape="0">
                    <a:srgbClr xmlns:mc="http://schemas.openxmlformats.org/markup-compatibility/2006" val="808080" mc:Ignorable=""/>
                  </a:outerShdw>
                </a:effectLst>
              </a14:hiddenEffects>
            </a:ext>
          </a:extLst>
        </p:spPr>
      </p:pic>
      <p:pic>
        <p:nvPicPr>
          <p:cNvPr id="497668" name="Picture 4" descr="snowpillow"/>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324600" y="4419600"/>
            <a:ext cx="2667000" cy="2224088"/>
          </a:xfrm>
          <a:noFill/>
          <a:ln/>
          <a:extLst>
            <a:ext uri="{909E8E84-426E-40DD-AFC4-6F175D3DCCD1}">
              <a14:hiddenFill xmlns:a14="http://schemas.microsoft.com/office/drawing/2010/main">
                <a:solidFill>
                  <a:srgbClr xmlns:mc="http://schemas.openxmlformats.org/markup-compatibility/2006" val="FFFFFF" mc:Ignorable=""/>
                </a:solidFill>
              </a14:hiddenFill>
            </a:ext>
            <a:ext uri="{91240B29-F687-4F45-9708-019B960494DF}">
              <a14:hiddenLine xmlns:a14="http://schemas.microsoft.com/office/drawing/2010/main" w="9525">
                <a:solidFill>
                  <a:srgbClr xmlns:mc="http://schemas.openxmlformats.org/markup-compatibility/2006" val="000000" mc:Ignorable=""/>
                </a:solidFill>
                <a:miter lim="800000"/>
                <a:headEnd/>
                <a:tailEnd/>
              </a14:hiddenLine>
            </a:ext>
            <a:ext uri="{AF507438-7753-43E0-B8FC-AC1667EBCBE1}">
              <a14:hiddenEffects xmlns:a14="http://schemas.microsoft.com/office/drawing/2010/main">
                <a:effectLst>
                  <a:outerShdw dist="35921" dir="2700000" algn="ctr" rotWithShape="0">
                    <a:srgbClr xmlns:mc="http://schemas.openxmlformats.org/markup-compatibility/2006" val="808080" mc:Ignorable=""/>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82C431DC-4570-4BB4-AE1D-6B0CF9963F71}" type="slidenum">
              <a:rPr lang="en-US"/>
              <a:pPr/>
              <a:t>5</a:t>
            </a:fld>
            <a:endParaRPr lang="en-US"/>
          </a:p>
        </p:txBody>
      </p:sp>
      <p:sp>
        <p:nvSpPr>
          <p:cNvPr id="543746" name="Rectangle 2"/>
          <p:cNvSpPr>
            <a:spLocks noGrp="1" noChangeArrowheads="1"/>
          </p:cNvSpPr>
          <p:nvPr>
            <p:ph type="title"/>
          </p:nvPr>
        </p:nvSpPr>
        <p:spPr/>
        <p:txBody>
          <a:bodyPr/>
          <a:lstStyle/>
          <a:p>
            <a:r>
              <a:rPr lang="en-US" dirty="0"/>
              <a:t>Snow-pillow data for </a:t>
            </a:r>
            <a:r>
              <a:rPr lang="en-US" dirty="0" smtClean="0"/>
              <a:t>Gin Flat, 2149 m, Tuolumne R drainage, </a:t>
            </a:r>
            <a:r>
              <a:rPr lang="en-US" dirty="0" smtClean="0"/>
              <a:t>applies to Merced </a:t>
            </a:r>
            <a:r>
              <a:rPr lang="en-US" dirty="0" smtClean="0"/>
              <a:t>R</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32" y="1524000"/>
            <a:ext cx="9144000" cy="4714875"/>
          </a:xfrm>
          <a:prstGeom prst="rect">
            <a:avLst/>
          </a:prstGeom>
        </p:spPr>
      </p:pic>
    </p:spTree>
    <p:extLst>
      <p:ext uri="{BB962C8B-B14F-4D97-AF65-F5344CB8AC3E}">
        <p14:creationId xmlns:p14="http://schemas.microsoft.com/office/powerpoint/2010/main" val="1461369795"/>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42" name="Picture 2" descr="ridge1"/>
          <p:cNvPicPr>
            <a:picLocks noChangeAspect="1" noChangeArrowheads="1"/>
          </p:cNvPicPr>
          <p:nvPr/>
        </p:nvPicPr>
        <p:blipFill>
          <a:blip r:embed="rId3" cstate="print"/>
          <a:srcRect/>
          <a:stretch>
            <a:fillRect/>
          </a:stretch>
        </p:blipFill>
        <p:spPr bwMode="auto">
          <a:xfrm>
            <a:off x="304800" y="838200"/>
            <a:ext cx="8537575" cy="5287963"/>
          </a:xfrm>
          <a:prstGeom prst="rect">
            <a:avLst/>
          </a:prstGeom>
          <a:noFill/>
        </p:spPr>
      </p:pic>
      <p:pic>
        <p:nvPicPr>
          <p:cNvPr id="624643" name="Picture 3" descr="NWRC_aw"/>
          <p:cNvPicPr>
            <a:picLocks noChangeAspect="1" noChangeArrowheads="1"/>
          </p:cNvPicPr>
          <p:nvPr/>
        </p:nvPicPr>
        <p:blipFill>
          <a:blip r:embed="rId4" cstate="print"/>
          <a:srcRect/>
          <a:stretch>
            <a:fillRect/>
          </a:stretch>
        </p:blipFill>
        <p:spPr bwMode="auto">
          <a:xfrm>
            <a:off x="7543800" y="6324600"/>
            <a:ext cx="1281113" cy="381000"/>
          </a:xfrm>
          <a:prstGeom prst="rect">
            <a:avLst/>
          </a:prstGeom>
          <a:noFill/>
        </p:spPr>
      </p:pic>
      <p:sp>
        <p:nvSpPr>
          <p:cNvPr id="624644" name="Text Box 4"/>
          <p:cNvSpPr txBox="1">
            <a:spLocks noChangeArrowheads="1"/>
          </p:cNvSpPr>
          <p:nvPr/>
        </p:nvSpPr>
        <p:spPr bwMode="auto">
          <a:xfrm>
            <a:off x="838200" y="152400"/>
            <a:ext cx="7391400" cy="584775"/>
          </a:xfrm>
          <a:prstGeom prst="rect">
            <a:avLst/>
          </a:prstGeom>
          <a:noFill/>
          <a:ln w="9525">
            <a:noFill/>
            <a:miter lim="800000"/>
            <a:headEnd/>
            <a:tailEnd/>
          </a:ln>
          <a:effectLst/>
        </p:spPr>
        <p:txBody>
          <a:bodyPr>
            <a:spAutoFit/>
          </a:bodyPr>
          <a:lstStyle/>
          <a:p>
            <a:pPr algn="ctr">
              <a:spcBef>
                <a:spcPct val="50000"/>
              </a:spcBef>
            </a:pPr>
            <a:r>
              <a:rPr lang="en-US" sz="3200" dirty="0">
                <a:solidFill>
                  <a:srgbClr xmlns:mc="http://schemas.openxmlformats.org/markup-compatibility/2006" xmlns:a14="http://schemas.microsoft.com/office/drawing/2010/main" val="C00000" mc:Ignorable=""/>
                </a:solidFill>
                <a:effectLst>
                  <a:outerShdw blurRad="38100" dist="38100" dir="2700000" algn="tl">
                    <a:srgbClr xmlns:mc="http://schemas.openxmlformats.org/markup-compatibility/2006" xmlns:a14="http://schemas.microsoft.com/office/drawing/2010/main" val="000000" mc:Ignorable=""/>
                  </a:outerShdw>
                </a:effectLst>
                <a:latin typeface="Georgia" pitchFamily="18" charset="0"/>
              </a:rPr>
              <a:t>Snow </a:t>
            </a:r>
            <a:r>
              <a:rPr lang="en-US" sz="3200" dirty="0" smtClean="0">
                <a:solidFill>
                  <a:srgbClr xmlns:mc="http://schemas.openxmlformats.org/markup-compatibility/2006" xmlns:a14="http://schemas.microsoft.com/office/drawing/2010/main" val="C00000" mc:Ignorable=""/>
                </a:solidFill>
                <a:effectLst>
                  <a:outerShdw blurRad="38100" dist="38100" dir="2700000" algn="tl">
                    <a:srgbClr xmlns:mc="http://schemas.openxmlformats.org/markup-compatibility/2006" xmlns:a14="http://schemas.microsoft.com/office/drawing/2010/main" val="000000" mc:Ignorable=""/>
                  </a:outerShdw>
                </a:effectLst>
                <a:latin typeface="Georgia" pitchFamily="18" charset="0"/>
              </a:rPr>
              <a:t>redistribution and drifting</a:t>
            </a:r>
            <a:endParaRPr lang="en-US" sz="3200" b="0" dirty="0">
              <a:solidFill>
                <a:srgbClr xmlns:mc="http://schemas.openxmlformats.org/markup-compatibility/2006" xmlns:a14="http://schemas.microsoft.com/office/drawing/2010/main" val="C00000" mc:Ignorable=""/>
              </a:solidFill>
              <a:latin typeface="Georgia"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4344"/>
            <a:ext cx="4267200" cy="1143000"/>
          </a:xfrm>
        </p:spPr>
        <p:txBody>
          <a:bodyPr/>
          <a:lstStyle/>
          <a:p>
            <a:r>
              <a:rPr lang="en-US" i="1" dirty="0" smtClean="0"/>
              <a:t>The Fourth Paradigm</a:t>
            </a:r>
            <a:endParaRPr lang="en-US" i="1" dirty="0"/>
          </a:p>
        </p:txBody>
      </p:sp>
      <p:pic>
        <p:nvPicPr>
          <p:cNvPr id="7" name="Picture Placeholder 6"/>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2021" b="12021"/>
          <a:stretch>
            <a:fillRect/>
          </a:stretch>
        </p:blipFill>
        <p:spPr>
          <a:xfrm>
            <a:off x="4572000" y="381000"/>
            <a:ext cx="4448175" cy="4053417"/>
          </a:xfrm>
        </p:spPr>
      </p:pic>
      <p:sp>
        <p:nvSpPr>
          <p:cNvPr id="4" name="Text Placeholder 3"/>
          <p:cNvSpPr>
            <a:spLocks noGrp="1"/>
          </p:cNvSpPr>
          <p:nvPr>
            <p:ph type="body" sz="quarter" idx="14"/>
          </p:nvPr>
        </p:nvSpPr>
        <p:spPr>
          <a:xfrm>
            <a:off x="474663" y="2667000"/>
            <a:ext cx="3589337" cy="2978150"/>
          </a:xfrm>
        </p:spPr>
        <p:txBody>
          <a:bodyPr>
            <a:normAutofit/>
          </a:bodyPr>
          <a:lstStyle/>
          <a:p>
            <a:r>
              <a:rPr lang="en-US" sz="2400" dirty="0"/>
              <a:t>An “</a:t>
            </a:r>
            <a:r>
              <a:rPr lang="en-US" sz="2400" dirty="0" err="1"/>
              <a:t>exaflood</a:t>
            </a:r>
            <a:r>
              <a:rPr lang="en-US" sz="2400" dirty="0"/>
              <a:t>” of observational data </a:t>
            </a:r>
            <a:r>
              <a:rPr lang="en-US" sz="2400" dirty="0" smtClean="0"/>
              <a:t>requires a </a:t>
            </a:r>
            <a:r>
              <a:rPr lang="en-US" sz="2400" dirty="0"/>
              <a:t>new generation of scientific computing tools to manage, visualize and analyze </a:t>
            </a:r>
            <a:r>
              <a:rPr lang="en-US" sz="2400" dirty="0" smtClean="0"/>
              <a:t>them.</a:t>
            </a:r>
            <a:endParaRPr lang="en-US" sz="2400" dirty="0"/>
          </a:p>
        </p:txBody>
      </p:sp>
      <p:sp>
        <p:nvSpPr>
          <p:cNvPr id="8" name="TextBox 7"/>
          <p:cNvSpPr txBox="1"/>
          <p:nvPr/>
        </p:nvSpPr>
        <p:spPr>
          <a:xfrm>
            <a:off x="304800" y="6368534"/>
            <a:ext cx="6613414" cy="369332"/>
          </a:xfrm>
          <a:prstGeom prst="rect">
            <a:avLst/>
          </a:prstGeom>
          <a:noFill/>
        </p:spPr>
        <p:txBody>
          <a:bodyPr wrap="none" rtlCol="0">
            <a:spAutoFit/>
          </a:bodyPr>
          <a:lstStyle/>
          <a:p>
            <a:r>
              <a:rPr lang="en-US" dirty="0"/>
              <a:t>http://research.microsoft.com/en-us/collaboration/fourthparadigm/</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143000"/>
            <a:ext cx="1840124" cy="1324889"/>
          </a:xfrm>
          <a:prstGeom prst="rect">
            <a:avLst/>
          </a:prstGeom>
        </p:spPr>
      </p:pic>
    </p:spTree>
    <p:extLst>
      <p:ext uri="{BB962C8B-B14F-4D97-AF65-F5344CB8AC3E}">
        <p14:creationId xmlns:p14="http://schemas.microsoft.com/office/powerpoint/2010/main" val="218895376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Along with </a:t>
            </a:r>
            <a:r>
              <a:rPr lang="en-US" sz="2800" i="1" dirty="0" smtClean="0"/>
              <a:t>The Fourth Paradigm, </a:t>
            </a:r>
            <a:r>
              <a:rPr lang="en-US" sz="2800" dirty="0" smtClean="0"/>
              <a:t>an emerging science of environmental applications</a:t>
            </a:r>
            <a:endParaRPr lang="en-US" sz="2800" dirty="0"/>
          </a:p>
        </p:txBody>
      </p:sp>
      <p:sp>
        <p:nvSpPr>
          <p:cNvPr id="3" name="Content Placeholder 2"/>
          <p:cNvSpPr>
            <a:spLocks noGrp="1"/>
          </p:cNvSpPr>
          <p:nvPr>
            <p:ph sz="half" idx="1"/>
          </p:nvPr>
        </p:nvSpPr>
        <p:spPr>
          <a:xfrm>
            <a:off x="533400" y="1524000"/>
            <a:ext cx="3886200" cy="5181600"/>
          </a:xfrm>
        </p:spPr>
        <p:txBody>
          <a:bodyPr>
            <a:normAutofit fontScale="70000" lnSpcReduction="20000"/>
          </a:bodyPr>
          <a:lstStyle/>
          <a:p>
            <a:pPr marL="596646" indent="-514350">
              <a:lnSpc>
                <a:spcPct val="120000"/>
              </a:lnSpc>
              <a:buClr>
                <a:schemeClr val="accent6">
                  <a:lumMod val="50000"/>
                </a:schemeClr>
              </a:buClr>
              <a:buFont typeface="+mj-lt"/>
              <a:buAutoNum type="arabicPeriod"/>
            </a:pPr>
            <a:r>
              <a:rPr lang="en-US" dirty="0" smtClean="0">
                <a:latin typeface="+mn-lt"/>
              </a:rPr>
              <a:t>Thousand years ago —experimental science</a:t>
            </a:r>
          </a:p>
          <a:p>
            <a:pPr lvl="1">
              <a:lnSpc>
                <a:spcPct val="120000"/>
              </a:lnSpc>
            </a:pPr>
            <a:r>
              <a:rPr lang="en-US" dirty="0" smtClean="0">
                <a:latin typeface="+mn-lt"/>
              </a:rPr>
              <a:t>Description of natural phenomena</a:t>
            </a:r>
          </a:p>
          <a:p>
            <a:pPr marL="596646" indent="-514350">
              <a:lnSpc>
                <a:spcPct val="120000"/>
              </a:lnSpc>
              <a:buClr>
                <a:schemeClr val="accent6">
                  <a:lumMod val="50000"/>
                </a:schemeClr>
              </a:buClr>
              <a:buFont typeface="+mj-lt"/>
              <a:buAutoNum type="arabicPeriod"/>
            </a:pPr>
            <a:r>
              <a:rPr lang="en-US" dirty="0" smtClean="0">
                <a:latin typeface="+mn-lt"/>
              </a:rPr>
              <a:t>Last few hundred years —theoretical science</a:t>
            </a:r>
          </a:p>
          <a:p>
            <a:pPr lvl="1">
              <a:lnSpc>
                <a:spcPct val="120000"/>
              </a:lnSpc>
            </a:pPr>
            <a:r>
              <a:rPr lang="en-US" dirty="0" smtClean="0">
                <a:latin typeface="+mn-lt"/>
              </a:rPr>
              <a:t>Newton’s Laws, Maxwell’s Equations . . .</a:t>
            </a:r>
          </a:p>
          <a:p>
            <a:pPr marL="596646" indent="-514350">
              <a:lnSpc>
                <a:spcPct val="120000"/>
              </a:lnSpc>
              <a:buClr>
                <a:schemeClr val="accent6">
                  <a:lumMod val="50000"/>
                </a:schemeClr>
              </a:buClr>
              <a:buFont typeface="+mj-lt"/>
              <a:buAutoNum type="arabicPeriod"/>
            </a:pPr>
            <a:r>
              <a:rPr lang="en-US" dirty="0" smtClean="0">
                <a:latin typeface="+mn-lt"/>
              </a:rPr>
              <a:t>Last few decades — computational science</a:t>
            </a:r>
          </a:p>
          <a:p>
            <a:pPr lvl="1">
              <a:lnSpc>
                <a:spcPct val="120000"/>
              </a:lnSpc>
            </a:pPr>
            <a:r>
              <a:rPr lang="en-US" dirty="0" smtClean="0">
                <a:latin typeface="+mn-lt"/>
              </a:rPr>
              <a:t>Simulation of complex phenomena</a:t>
            </a:r>
          </a:p>
          <a:p>
            <a:pPr marL="596646" indent="-514350">
              <a:lnSpc>
                <a:spcPct val="120000"/>
              </a:lnSpc>
              <a:buClr>
                <a:schemeClr val="accent6">
                  <a:lumMod val="50000"/>
                </a:schemeClr>
              </a:buClr>
              <a:buFont typeface="+mj-lt"/>
              <a:buAutoNum type="arabicPeriod"/>
            </a:pPr>
            <a:r>
              <a:rPr lang="en-US" dirty="0" smtClean="0">
                <a:latin typeface="+mn-lt"/>
              </a:rPr>
              <a:t>Today — data-intensive science</a:t>
            </a:r>
          </a:p>
          <a:p>
            <a:pPr lvl="1" algn="r">
              <a:lnSpc>
                <a:spcPct val="120000"/>
              </a:lnSpc>
              <a:buNone/>
            </a:pPr>
            <a:r>
              <a:rPr lang="en-US" dirty="0" smtClean="0">
                <a:latin typeface="+mn-lt"/>
              </a:rPr>
              <a:t>(from Tony Hey)</a:t>
            </a:r>
          </a:p>
          <a:p>
            <a:pPr>
              <a:lnSpc>
                <a:spcPct val="120000"/>
              </a:lnSpc>
            </a:pPr>
            <a:endParaRPr lang="en-US" dirty="0">
              <a:latin typeface="+mn-lt"/>
            </a:endParaRPr>
          </a:p>
        </p:txBody>
      </p:sp>
      <p:sp>
        <p:nvSpPr>
          <p:cNvPr id="4" name="Content Placeholder 3"/>
          <p:cNvSpPr>
            <a:spLocks noGrp="1"/>
          </p:cNvSpPr>
          <p:nvPr>
            <p:ph sz="half" idx="2"/>
          </p:nvPr>
        </p:nvSpPr>
        <p:spPr>
          <a:ln w="15875">
            <a:solidFill>
              <a:schemeClr val="accent1"/>
            </a:solidFill>
          </a:ln>
        </p:spPr>
        <p:txBody>
          <a:bodyPr>
            <a:normAutofit fontScale="70000" lnSpcReduction="20000"/>
          </a:bodyPr>
          <a:lstStyle/>
          <a:p>
            <a:pPr marL="347472" indent="-347472">
              <a:lnSpc>
                <a:spcPct val="120000"/>
              </a:lnSpc>
              <a:buFont typeface="+mj-lt"/>
              <a:buAutoNum type="arabicPeriod"/>
            </a:pPr>
            <a:r>
              <a:rPr lang="en-US" dirty="0" smtClean="0">
                <a:latin typeface="+mn-lt"/>
              </a:rPr>
              <a:t>1800s → ~1990 — discipline oriented</a:t>
            </a:r>
          </a:p>
          <a:p>
            <a:pPr marL="621792" lvl="1" indent="-347472">
              <a:lnSpc>
                <a:spcPct val="120000"/>
              </a:lnSpc>
              <a:buFont typeface="Verdana" pitchFamily="34" charset="0"/>
              <a:buChar char="◦"/>
            </a:pPr>
            <a:r>
              <a:rPr lang="en-US" dirty="0" smtClean="0">
                <a:latin typeface="+mn-lt"/>
              </a:rPr>
              <a:t>geology, atmospheric science, ecology, etc.</a:t>
            </a:r>
          </a:p>
          <a:p>
            <a:pPr marL="347472" indent="-347472">
              <a:lnSpc>
                <a:spcPct val="120000"/>
              </a:lnSpc>
              <a:buFont typeface="+mj-lt"/>
              <a:buAutoNum type="arabicPeriod"/>
            </a:pPr>
            <a:r>
              <a:rPr lang="en-US" dirty="0" smtClean="0">
                <a:latin typeface="+mn-lt"/>
              </a:rPr>
              <a:t>1980s → present </a:t>
            </a:r>
            <a:r>
              <a:rPr lang="en-US" dirty="0" smtClean="0"/>
              <a:t>—</a:t>
            </a:r>
            <a:r>
              <a:rPr lang="en-US" dirty="0" smtClean="0">
                <a:latin typeface="+mn-lt"/>
              </a:rPr>
              <a:t> Earth System Science </a:t>
            </a:r>
          </a:p>
          <a:p>
            <a:pPr marL="747522" lvl="1" indent="-347472">
              <a:lnSpc>
                <a:spcPct val="120000"/>
              </a:lnSpc>
            </a:pPr>
            <a:r>
              <a:rPr lang="en-US" dirty="0" smtClean="0"/>
              <a:t>interacting elements of a single complex system (</a:t>
            </a:r>
            <a:r>
              <a:rPr lang="en-US" dirty="0" err="1" smtClean="0"/>
              <a:t>Bretherton</a:t>
            </a:r>
            <a:r>
              <a:rPr lang="en-US" dirty="0" smtClean="0"/>
              <a:t>)</a:t>
            </a:r>
          </a:p>
          <a:p>
            <a:pPr marL="747522" lvl="1" indent="-347472">
              <a:lnSpc>
                <a:spcPct val="120000"/>
              </a:lnSpc>
            </a:pPr>
            <a:r>
              <a:rPr lang="en-US" dirty="0" smtClean="0">
                <a:latin typeface="+mn-lt"/>
              </a:rPr>
              <a:t>large scales, data intensive</a:t>
            </a:r>
          </a:p>
          <a:p>
            <a:pPr marL="347472" indent="-347472">
              <a:lnSpc>
                <a:spcPct val="120000"/>
              </a:lnSpc>
              <a:buFont typeface="+mj-lt"/>
              <a:buAutoNum type="arabicPeriod"/>
            </a:pPr>
            <a:r>
              <a:rPr lang="en-US" dirty="0" smtClean="0">
                <a:latin typeface="+mn-lt"/>
              </a:rPr>
              <a:t>Emerging</a:t>
            </a:r>
            <a:r>
              <a:rPr lang="en-US" dirty="0" smtClean="0"/>
              <a:t> today —</a:t>
            </a:r>
            <a:r>
              <a:rPr lang="en-US" dirty="0" smtClean="0">
                <a:latin typeface="+mn-lt"/>
              </a:rPr>
              <a:t> knowledge created to target practical decisions and actions</a:t>
            </a:r>
          </a:p>
          <a:p>
            <a:pPr marL="747522" lvl="1" indent="-347472">
              <a:lnSpc>
                <a:spcPct val="120000"/>
              </a:lnSpc>
            </a:pPr>
            <a:r>
              <a:rPr lang="en-US" dirty="0" smtClean="0"/>
              <a:t>e.g. climate change</a:t>
            </a:r>
          </a:p>
          <a:p>
            <a:pPr marL="747522" lvl="1" indent="-347472">
              <a:lnSpc>
                <a:spcPct val="120000"/>
              </a:lnSpc>
            </a:pPr>
            <a:r>
              <a:rPr lang="en-US" dirty="0" smtClean="0"/>
              <a:t>large </a:t>
            </a:r>
            <a:r>
              <a:rPr lang="en-US" dirty="0" smtClean="0">
                <a:latin typeface="+mn-lt"/>
              </a:rPr>
              <a:t>scales, data intensive</a:t>
            </a:r>
            <a:endParaRPr lang="en-US" dirty="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water cycle and applications science</a:t>
            </a:r>
            <a:endParaRPr lang="en-US" dirty="0"/>
          </a:p>
        </p:txBody>
      </p:sp>
      <p:sp>
        <p:nvSpPr>
          <p:cNvPr id="3" name="Content Placeholder 2"/>
          <p:cNvSpPr>
            <a:spLocks noGrp="1"/>
          </p:cNvSpPr>
          <p:nvPr>
            <p:ph sz="half" idx="1"/>
          </p:nvPr>
        </p:nvSpPr>
        <p:spPr>
          <a:xfrm>
            <a:off x="228600" y="1524000"/>
            <a:ext cx="4191000" cy="5334000"/>
          </a:xfrm>
        </p:spPr>
        <p:txBody>
          <a:bodyPr>
            <a:normAutofit fontScale="62500" lnSpcReduction="20000"/>
          </a:bodyPr>
          <a:lstStyle/>
          <a:p>
            <a:pPr>
              <a:lnSpc>
                <a:spcPct val="120000"/>
              </a:lnSpc>
            </a:pPr>
            <a:r>
              <a:rPr lang="en-US" sz="3200" dirty="0" smtClean="0"/>
              <a:t>Need driven </a:t>
            </a:r>
            <a:r>
              <a:rPr lang="en-US" sz="3200" dirty="0" err="1" smtClean="0"/>
              <a:t>vs</a:t>
            </a:r>
            <a:r>
              <a:rPr lang="en-US" sz="3200" dirty="0" smtClean="0"/>
              <a:t> curiosity driven</a:t>
            </a:r>
          </a:p>
          <a:p>
            <a:pPr lvl="1">
              <a:lnSpc>
                <a:spcPct val="120000"/>
              </a:lnSpc>
            </a:pPr>
            <a:r>
              <a:rPr lang="en-US" dirty="0" smtClean="0"/>
              <a:t>How will we protect ecosystems and better manage and predict water availability and quality for future generations?</a:t>
            </a:r>
          </a:p>
          <a:p>
            <a:pPr>
              <a:lnSpc>
                <a:spcPct val="120000"/>
              </a:lnSpc>
            </a:pPr>
            <a:r>
              <a:rPr lang="en-US" sz="3200" dirty="0" smtClean="0"/>
              <a:t> Externally constrained</a:t>
            </a:r>
          </a:p>
          <a:p>
            <a:pPr lvl="1">
              <a:lnSpc>
                <a:spcPct val="120000"/>
              </a:lnSpc>
            </a:pPr>
            <a:r>
              <a:rPr lang="en-US" dirty="0" smtClean="0"/>
              <a:t>e.g., in the eastern U.S., the wastewater management systems were built about 100 yrs ago with a 100-year design life</a:t>
            </a:r>
          </a:p>
          <a:p>
            <a:pPr>
              <a:lnSpc>
                <a:spcPct val="120000"/>
              </a:lnSpc>
            </a:pPr>
            <a:r>
              <a:rPr lang="en-US" sz="3200" dirty="0" smtClean="0"/>
              <a:t>Useful even when incomplete</a:t>
            </a:r>
          </a:p>
          <a:p>
            <a:pPr lvl="1">
              <a:lnSpc>
                <a:spcPct val="120000"/>
              </a:lnSpc>
            </a:pPr>
            <a:r>
              <a:rPr lang="en-US" dirty="0" smtClean="0"/>
              <a:t>The end of </a:t>
            </a:r>
            <a:r>
              <a:rPr lang="en-US" dirty="0" err="1" smtClean="0"/>
              <a:t>stationarity</a:t>
            </a:r>
            <a:r>
              <a:rPr lang="en-US" dirty="0" smtClean="0"/>
              <a:t> means that continuing with our current procedures will lead to worsening performance (not just continuing bad performance)</a:t>
            </a:r>
          </a:p>
        </p:txBody>
      </p:sp>
      <p:sp>
        <p:nvSpPr>
          <p:cNvPr id="4" name="Content Placeholder 3"/>
          <p:cNvSpPr>
            <a:spLocks noGrp="1"/>
          </p:cNvSpPr>
          <p:nvPr>
            <p:ph sz="half" idx="2"/>
          </p:nvPr>
        </p:nvSpPr>
        <p:spPr>
          <a:xfrm>
            <a:off x="4648200" y="1524000"/>
            <a:ext cx="4191000" cy="4663440"/>
          </a:xfrm>
        </p:spPr>
        <p:txBody>
          <a:bodyPr>
            <a:normAutofit fontScale="62500" lnSpcReduction="20000"/>
          </a:bodyPr>
          <a:lstStyle/>
          <a:p>
            <a:pPr>
              <a:lnSpc>
                <a:spcPct val="120000"/>
              </a:lnSpc>
            </a:pPr>
            <a:r>
              <a:rPr lang="en-US" sz="3200" dirty="0" smtClean="0"/>
              <a:t>Consequential and recursive</a:t>
            </a:r>
          </a:p>
          <a:p>
            <a:pPr lvl="1">
              <a:lnSpc>
                <a:spcPct val="120000"/>
              </a:lnSpc>
            </a:pPr>
            <a:r>
              <a:rPr lang="en-US" dirty="0" smtClean="0"/>
              <a:t>Shifting agricultural production to corn-for-ethanol stresses water resources</a:t>
            </a:r>
          </a:p>
          <a:p>
            <a:pPr>
              <a:lnSpc>
                <a:spcPct val="120000"/>
              </a:lnSpc>
            </a:pPr>
            <a:r>
              <a:rPr lang="en-US" sz="3200" dirty="0" smtClean="0"/>
              <a:t>Scalable</a:t>
            </a:r>
          </a:p>
          <a:p>
            <a:pPr lvl="1">
              <a:lnSpc>
                <a:spcPct val="120000"/>
              </a:lnSpc>
            </a:pPr>
            <a:r>
              <a:rPr lang="en-US" dirty="0" smtClean="0"/>
              <a:t>At a plot scale, we understand the relationship between the carbon cycle and the water cycle, but at the continental scale . . .</a:t>
            </a:r>
          </a:p>
          <a:p>
            <a:pPr>
              <a:lnSpc>
                <a:spcPct val="120000"/>
              </a:lnSpc>
            </a:pPr>
            <a:r>
              <a:rPr lang="en-US" sz="3200" dirty="0" smtClean="0"/>
              <a:t>Robust</a:t>
            </a:r>
          </a:p>
          <a:p>
            <a:pPr lvl="1">
              <a:lnSpc>
                <a:spcPct val="120000"/>
              </a:lnSpc>
            </a:pPr>
            <a:r>
              <a:rPr lang="en-US" dirty="0" smtClean="0"/>
              <a:t>Difficult to express caveats to the decision maker</a:t>
            </a:r>
          </a:p>
          <a:p>
            <a:pPr>
              <a:lnSpc>
                <a:spcPct val="120000"/>
              </a:lnSpc>
            </a:pPr>
            <a:r>
              <a:rPr lang="en-US" sz="3200" dirty="0" smtClean="0"/>
              <a:t>Data intensive</a:t>
            </a:r>
          </a:p>
          <a:p>
            <a:pPr lvl="1">
              <a:lnSpc>
                <a:spcPct val="120000"/>
              </a:lnSpc>
            </a:pPr>
            <a:r>
              <a:rPr lang="en-US" dirty="0" smtClean="0"/>
              <a:t>Date volumes themselves are manageable, but the number and complexity of datasets are harder to manage</a:t>
            </a: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05000"/>
            <a:ext cx="7772400" cy="2362200"/>
          </a:xfrm>
        </p:spPr>
        <p:txBody>
          <a:bodyPr>
            <a:normAutofit fontScale="90000"/>
          </a:bodyPr>
          <a:lstStyle/>
          <a:p>
            <a:r>
              <a:rPr lang="en-US" dirty="0" smtClean="0"/>
              <a:t>“We seek solutions. We don't seek—dare I say this?—just scientific papers anymore”</a:t>
            </a:r>
            <a:br>
              <a:rPr lang="en-US" dirty="0" smtClean="0"/>
            </a:br>
            <a:endParaRPr lang="en-US" sz="2700" dirty="0"/>
          </a:p>
        </p:txBody>
      </p:sp>
      <p:sp>
        <p:nvSpPr>
          <p:cNvPr id="3" name="TextBox 2"/>
          <p:cNvSpPr txBox="1"/>
          <p:nvPr/>
        </p:nvSpPr>
        <p:spPr>
          <a:xfrm>
            <a:off x="3997117" y="4191000"/>
            <a:ext cx="3483839" cy="1384995"/>
          </a:xfrm>
          <a:prstGeom prst="rect">
            <a:avLst/>
          </a:prstGeom>
          <a:noFill/>
        </p:spPr>
        <p:txBody>
          <a:bodyPr wrap="none" rtlCol="0">
            <a:spAutoFit/>
          </a:bodyPr>
          <a:lstStyle/>
          <a:p>
            <a:pPr algn="r"/>
            <a:r>
              <a:rPr lang="en-US" sz="2800" dirty="0" smtClean="0"/>
              <a:t>Steven Chu</a:t>
            </a:r>
            <a:br>
              <a:rPr lang="en-US" sz="2800" dirty="0" smtClean="0"/>
            </a:br>
            <a:r>
              <a:rPr lang="en-US" sz="2800" dirty="0" smtClean="0"/>
              <a:t>Nobel Laureate</a:t>
            </a:r>
            <a:br>
              <a:rPr lang="en-US" sz="2800" dirty="0" smtClean="0"/>
            </a:br>
            <a:r>
              <a:rPr lang="en-US" sz="2800" dirty="0" smtClean="0"/>
              <a:t>US Secretary of Energy</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a:spLocks noGrp="1"/>
          </p:cNvSpPr>
          <p:nvPr>
            <p:ph type="sldNum" sz="quarter" idx="12"/>
          </p:nvPr>
        </p:nvSpPr>
        <p:spPr/>
        <p:txBody>
          <a:bodyPr/>
          <a:lstStyle/>
          <a:p>
            <a:fld id="{EE70BD86-B99E-4AED-81A9-525AFE0C8E29}" type="slidenum">
              <a:rPr lang="en-US"/>
              <a:pPr/>
              <a:t>11</a:t>
            </a:fld>
            <a:endParaRPr lang="en-US"/>
          </a:p>
        </p:txBody>
      </p:sp>
      <p:pic>
        <p:nvPicPr>
          <p:cNvPr id="288772" name="Picture 4" descr="Tube_CU-BW"/>
          <p:cNvPicPr>
            <a:picLocks noChangeAspect="1" noChangeArrowheads="1"/>
          </p:cNvPicPr>
          <p:nvPr/>
        </p:nvPicPr>
        <p:blipFill>
          <a:blip r:embed="rId2"/>
          <a:srcRect/>
          <a:stretch>
            <a:fillRect/>
          </a:stretch>
        </p:blipFill>
        <p:spPr bwMode="auto">
          <a:xfrm>
            <a:off x="6324600" y="0"/>
            <a:ext cx="2492375" cy="3565525"/>
          </a:xfrm>
          <a:prstGeom prst="rect">
            <a:avLst/>
          </a:prstGeom>
          <a:noFill/>
        </p:spPr>
      </p:pic>
      <p:sp>
        <p:nvSpPr>
          <p:cNvPr id="288770" name="Rectangle 2"/>
          <p:cNvSpPr>
            <a:spLocks noGrp="1" noChangeArrowheads="1"/>
          </p:cNvSpPr>
          <p:nvPr>
            <p:ph type="title"/>
          </p:nvPr>
        </p:nvSpPr>
        <p:spPr>
          <a:xfrm>
            <a:off x="1295400" y="0"/>
            <a:ext cx="4800600" cy="1371600"/>
          </a:xfrm>
        </p:spPr>
        <p:txBody>
          <a:bodyPr>
            <a:normAutofit fontScale="90000"/>
          </a:bodyPr>
          <a:lstStyle/>
          <a:p>
            <a:r>
              <a:rPr lang="en-US" sz="3200" dirty="0"/>
              <a:t>Manual measurement of SWE </a:t>
            </a:r>
            <a:r>
              <a:rPr lang="en-US" sz="2400" dirty="0"/>
              <a:t>(snow water equivalent</a:t>
            </a:r>
            <a:r>
              <a:rPr lang="en-US" sz="2400" dirty="0" smtClean="0"/>
              <a:t>), started in the Sierra Nevada in 1910</a:t>
            </a:r>
            <a:endParaRPr lang="en-US" sz="2400" dirty="0"/>
          </a:p>
        </p:txBody>
      </p:sp>
      <p:pic>
        <p:nvPicPr>
          <p:cNvPr id="288771" name="Picture 3" descr="Plunging_tube_B&amp;W"/>
          <p:cNvPicPr>
            <a:picLocks noChangeAspect="1" noChangeArrowheads="1"/>
          </p:cNvPicPr>
          <p:nvPr/>
        </p:nvPicPr>
        <p:blipFill>
          <a:blip r:embed="rId3"/>
          <a:srcRect/>
          <a:stretch>
            <a:fillRect/>
          </a:stretch>
        </p:blipFill>
        <p:spPr bwMode="auto">
          <a:xfrm>
            <a:off x="282575" y="1524000"/>
            <a:ext cx="3451225" cy="4937125"/>
          </a:xfrm>
          <a:prstGeom prst="rect">
            <a:avLst/>
          </a:prstGeom>
          <a:noFill/>
        </p:spPr>
      </p:pic>
      <p:pic>
        <p:nvPicPr>
          <p:cNvPr id="288773" name="Picture 5" descr="Weighing_2-BW"/>
          <p:cNvPicPr>
            <a:picLocks noChangeAspect="1" noChangeArrowheads="1"/>
          </p:cNvPicPr>
          <p:nvPr/>
        </p:nvPicPr>
        <p:blipFill>
          <a:blip r:embed="rId4"/>
          <a:srcRect/>
          <a:stretch>
            <a:fillRect/>
          </a:stretch>
        </p:blipFill>
        <p:spPr bwMode="auto">
          <a:xfrm>
            <a:off x="4191000" y="3409950"/>
            <a:ext cx="4495800" cy="3143250"/>
          </a:xfrm>
          <a:prstGeom prst="rect">
            <a:avLst/>
          </a:prstGeom>
          <a:noFill/>
        </p:spPr>
      </p:pic>
      <p:pic>
        <p:nvPicPr>
          <p:cNvPr id="288774" name="Picture 6" descr="css"/>
          <p:cNvPicPr>
            <a:picLocks noChangeAspect="1" noChangeArrowheads="1"/>
          </p:cNvPicPr>
          <p:nvPr/>
        </p:nvPicPr>
        <p:blipFill>
          <a:blip r:embed="rId5"/>
          <a:srcRect/>
          <a:stretch>
            <a:fillRect/>
          </a:stretch>
        </p:blipFill>
        <p:spPr bwMode="auto">
          <a:xfrm>
            <a:off x="228600" y="304800"/>
            <a:ext cx="762000" cy="46513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lstStyle/>
          <a:p>
            <a:r>
              <a:rPr lang="en-US" dirty="0" smtClean="0"/>
              <a:t>Snow course RBV, </a:t>
            </a:r>
            <a:r>
              <a:rPr lang="en-US" dirty="0" err="1" smtClean="0"/>
              <a:t>elev</a:t>
            </a:r>
            <a:r>
              <a:rPr lang="en-US" dirty="0" smtClean="0"/>
              <a:t> 1707m, 38.9°N 120.4°W (American R) </a:t>
            </a:r>
            <a:endParaRPr lang="en-US" dirty="0"/>
          </a:p>
        </p:txBody>
      </p:sp>
      <p:sp>
        <p:nvSpPr>
          <p:cNvPr id="3" name="Slide Number Placeholder 2"/>
          <p:cNvSpPr>
            <a:spLocks noGrp="1"/>
          </p:cNvSpPr>
          <p:nvPr>
            <p:ph type="sldNum" sz="quarter" idx="12"/>
          </p:nvPr>
        </p:nvSpPr>
        <p:spPr/>
        <p:txBody>
          <a:bodyPr/>
          <a:lstStyle/>
          <a:p>
            <a:fld id="{5EC20171-1C6B-4E2D-BD33-F3ED53D31CEB}" type="slidenum">
              <a:rPr lang="en-US" smtClean="0"/>
              <a:pPr/>
              <a:t>12</a:t>
            </a:fld>
            <a:endParaRPr lang="en-US"/>
          </a:p>
        </p:txBody>
      </p:sp>
      <p:pic>
        <p:nvPicPr>
          <p:cNvPr id="4" name="Picture 3" descr="gev.png"/>
          <p:cNvPicPr>
            <a:picLocks noChangeAspect="1"/>
          </p:cNvPicPr>
          <p:nvPr/>
        </p:nvPicPr>
        <p:blipFill>
          <a:blip r:embed="rId2"/>
          <a:stretch>
            <a:fillRect/>
          </a:stretch>
        </p:blipFill>
        <p:spPr>
          <a:xfrm>
            <a:off x="125335" y="1609765"/>
            <a:ext cx="8893329" cy="50958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2400"/>
            <a:ext cx="8229600" cy="1143000"/>
          </a:xfrm>
        </p:spPr>
        <p:txBody>
          <a:bodyPr>
            <a:normAutofit fontScale="90000"/>
          </a:bodyPr>
          <a:lstStyle/>
          <a:p>
            <a:r>
              <a:rPr lang="en-US" dirty="0" smtClean="0"/>
              <a:t>Sierra Nevada, trends in 220 long-term snow courses (&gt; 50 years, continuing to present)</a:t>
            </a:r>
            <a:endParaRPr lang="en-US" dirty="0"/>
          </a:p>
        </p:txBody>
      </p:sp>
      <p:sp>
        <p:nvSpPr>
          <p:cNvPr id="3" name="Slide Number Placeholder 2"/>
          <p:cNvSpPr>
            <a:spLocks noGrp="1"/>
          </p:cNvSpPr>
          <p:nvPr>
            <p:ph type="sldNum" sz="quarter" idx="12"/>
          </p:nvPr>
        </p:nvSpPr>
        <p:spPr/>
        <p:txBody>
          <a:bodyPr/>
          <a:lstStyle/>
          <a:p>
            <a:fld id="{5EC20171-1C6B-4E2D-BD33-F3ED53D31CEB}" type="slidenum">
              <a:rPr lang="en-US" smtClean="0"/>
              <a:pPr/>
              <a:t>13</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0"/>
            <a:ext cx="9144000" cy="47148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8388" name="Rectangle 4"/>
          <p:cNvSpPr>
            <a:spLocks noGrp="1" noChangeArrowheads="1"/>
          </p:cNvSpPr>
          <p:nvPr>
            <p:ph type="title"/>
          </p:nvPr>
        </p:nvSpPr>
        <p:spPr/>
        <p:txBody>
          <a:bodyPr/>
          <a:lstStyle/>
          <a:p>
            <a:r>
              <a:rPr lang="en-US" sz="3200"/>
              <a:t>Example of variability in orographic effect, Tuolumne R</a:t>
            </a:r>
          </a:p>
        </p:txBody>
      </p:sp>
      <p:pic>
        <p:nvPicPr>
          <p:cNvPr id="528389" name="Picture 5" descr="Orographic-Exa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388" y="1219200"/>
            <a:ext cx="7313612" cy="5484813"/>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8148" name="Rectangle 4"/>
          <p:cNvSpPr>
            <a:spLocks noGrp="1" noChangeArrowheads="1"/>
          </p:cNvSpPr>
          <p:nvPr>
            <p:ph type="title"/>
          </p:nvPr>
        </p:nvSpPr>
        <p:spPr/>
        <p:txBody>
          <a:bodyPr/>
          <a:lstStyle/>
          <a:p>
            <a:r>
              <a:rPr lang="en-US"/>
              <a:t>Trend of orographic effect?</a:t>
            </a:r>
          </a:p>
        </p:txBody>
      </p:sp>
      <p:pic>
        <p:nvPicPr>
          <p:cNvPr id="518149" name="Picture 5" descr="Trend-ElevDe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066800"/>
            <a:ext cx="7313613" cy="5435600"/>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 bias all 3 forecast pts (DWR).JPG"/>
          <p:cNvPicPr>
            <a:picLocks noChangeAspect="1"/>
          </p:cNvPicPr>
          <p:nvPr/>
        </p:nvPicPr>
        <p:blipFill>
          <a:blip r:embed="rId3" cstate="print"/>
          <a:stretch>
            <a:fillRect/>
          </a:stretch>
        </p:blipFill>
        <p:spPr>
          <a:xfrm>
            <a:off x="685800" y="608305"/>
            <a:ext cx="7772400" cy="56413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6"/>
          <p:cNvSpPr>
            <a:spLocks noGrp="1"/>
          </p:cNvSpPr>
          <p:nvPr>
            <p:ph type="sldNum" sz="quarter" idx="12"/>
          </p:nvPr>
        </p:nvSpPr>
        <p:spPr/>
        <p:txBody>
          <a:bodyPr/>
          <a:lstStyle/>
          <a:p>
            <a:fld id="{8FFDF20A-F68B-4698-BD57-9D75B00ADF73}" type="slidenum">
              <a:rPr lang="en-US"/>
              <a:pPr/>
              <a:t>17</a:t>
            </a:fld>
            <a:endParaRPr lang="en-US"/>
          </a:p>
        </p:txBody>
      </p:sp>
      <p:sp>
        <p:nvSpPr>
          <p:cNvPr id="431106" name="Rectangle 2"/>
          <p:cNvSpPr>
            <a:spLocks noGrp="1" noChangeArrowheads="1"/>
          </p:cNvSpPr>
          <p:nvPr>
            <p:ph type="title"/>
          </p:nvPr>
        </p:nvSpPr>
        <p:spPr/>
        <p:txBody>
          <a:bodyPr/>
          <a:lstStyle/>
          <a:p>
            <a:r>
              <a:rPr lang="en-US" dirty="0">
                <a:solidFill>
                  <a:srgbClr xmlns:mc="http://schemas.openxmlformats.org/markup-compatibility/2006" xmlns:a14="http://schemas.microsoft.com/office/drawing/2010/main" val="C00000" mc:Ignorable=""/>
                </a:solidFill>
              </a:rPr>
              <a:t>Example forecast, </a:t>
            </a:r>
            <a:r>
              <a:rPr lang="en-US" dirty="0" smtClean="0">
                <a:solidFill>
                  <a:srgbClr xmlns:mc="http://schemas.openxmlformats.org/markup-compatibility/2006" xmlns:a14="http://schemas.microsoft.com/office/drawing/2010/main" val="C00000" mc:Ignorable=""/>
                </a:solidFill>
              </a:rPr>
              <a:t>April 2010</a:t>
            </a:r>
            <a:endParaRPr lang="en-US" dirty="0">
              <a:solidFill>
                <a:srgbClr xmlns:mc="http://schemas.openxmlformats.org/markup-compatibility/2006" xmlns:a14="http://schemas.microsoft.com/office/drawing/2010/main" val="C00000" mc:Ignorable=""/>
              </a:solidFill>
            </a:endParaRPr>
          </a:p>
        </p:txBody>
      </p:sp>
      <p:sp>
        <p:nvSpPr>
          <p:cNvPr id="431107" name="Rectangle 3"/>
          <p:cNvSpPr>
            <a:spLocks noGrp="1" noChangeArrowheads="1"/>
          </p:cNvSpPr>
          <p:nvPr>
            <p:ph type="body" sz="half" idx="1"/>
          </p:nvPr>
        </p:nvSpPr>
        <p:spPr>
          <a:xfrm>
            <a:off x="914400" y="1600200"/>
            <a:ext cx="7772400" cy="4530725"/>
          </a:xfrm>
        </p:spPr>
        <p:txBody>
          <a:bodyPr/>
          <a:lstStyle/>
          <a:p>
            <a:r>
              <a:rPr lang="en-US" sz="2400" dirty="0" smtClean="0"/>
              <a:t>American River </a:t>
            </a:r>
            <a:r>
              <a:rPr lang="en-US" sz="2400" dirty="0"/>
              <a:t>below </a:t>
            </a:r>
            <a:r>
              <a:rPr lang="en-US" sz="2400" dirty="0" smtClean="0"/>
              <a:t>Folsom Lake, </a:t>
            </a:r>
            <a:r>
              <a:rPr lang="en-US" sz="2400" dirty="0"/>
              <a:t>April-July unimpaired runoff (units are 1,000 acre-ft)</a:t>
            </a:r>
          </a:p>
          <a:p>
            <a:endParaRPr lang="en-US" sz="2400" dirty="0"/>
          </a:p>
        </p:txBody>
      </p:sp>
      <p:graphicFrame>
        <p:nvGraphicFramePr>
          <p:cNvPr id="431108" name="Group 4"/>
          <p:cNvGraphicFramePr>
            <a:graphicFrameLocks noGrp="1"/>
          </p:cNvGraphicFramePr>
          <p:nvPr>
            <p:ph sz="half" idx="2"/>
            <p:extLst>
              <p:ext uri="{D42A27DB-BD31-4B8C-83A1-F6EECF244321}">
                <p14:modId xmlns:p14="http://schemas.microsoft.com/office/powerpoint/2010/main" val="1087317354"/>
              </p:ext>
            </p:extLst>
          </p:nvPr>
        </p:nvGraphicFramePr>
        <p:xfrm>
          <a:off x="1066800" y="2743200"/>
          <a:ext cx="7467600" cy="3021013"/>
        </p:xfrm>
        <a:graphic>
          <a:graphicData uri="http://schemas.openxmlformats.org/drawingml/2006/table">
            <a:tbl>
              <a:tblPr/>
              <a:tblGrid>
                <a:gridCol w="1244600"/>
                <a:gridCol w="1244600"/>
                <a:gridCol w="1244600"/>
                <a:gridCol w="1244600"/>
                <a:gridCol w="1244600"/>
                <a:gridCol w="1244600"/>
              </a:tblGrid>
              <a:tr h="151130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50-yr mean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smtClean="0">
                          <a:ln>
                            <a:noFill/>
                          </a:ln>
                          <a:solidFill>
                            <a:schemeClr val="tx1"/>
                          </a:solidFill>
                          <a:effectLst/>
                          <a:latin typeface="Arial" charset="0"/>
                        </a:rPr>
                        <a:t>Max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smtClean="0">
                          <a:ln>
                            <a:noFill/>
                          </a:ln>
                          <a:solidFill>
                            <a:schemeClr val="tx1"/>
                          </a:solidFill>
                          <a:effectLst/>
                          <a:latin typeface="Arial" charset="0"/>
                        </a:rPr>
                        <a:t>Min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smtClean="0">
                          <a:ln>
                            <a:noFill/>
                          </a:ln>
                          <a:solidFill>
                            <a:schemeClr val="tx1"/>
                          </a:solidFill>
                          <a:effectLst/>
                          <a:latin typeface="Arial" charset="0"/>
                        </a:rPr>
                        <a:t>This year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smtClean="0">
                          <a:ln>
                            <a:noFill/>
                          </a:ln>
                          <a:solidFill>
                            <a:schemeClr val="tx1"/>
                          </a:solidFill>
                          <a:effectLst/>
                          <a:latin typeface="Arial" charset="0"/>
                        </a:rPr>
                        <a:t>% of avg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smtClean="0">
                          <a:ln>
                            <a:noFill/>
                          </a:ln>
                          <a:solidFill>
                            <a:schemeClr val="tx1"/>
                          </a:solidFill>
                          <a:effectLst/>
                          <a:latin typeface="Arial" charset="0"/>
                        </a:rPr>
                        <a:t>80% prob range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09713">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1,240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3,074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229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1" i="0" u="none" strike="noStrike" cap="none" normalizeH="0" baseline="0" dirty="0" smtClean="0">
                          <a:ln>
                            <a:noFill/>
                          </a:ln>
                          <a:solidFill>
                            <a:schemeClr val="tx1"/>
                          </a:solidFill>
                          <a:effectLst/>
                          <a:latin typeface="Arial" charset="0"/>
                        </a:rPr>
                        <a:t>1,050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770–1,700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370665995"/>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manage water poorly . . .</a:t>
            </a:r>
            <a:endParaRPr lang="en-US" dirty="0"/>
          </a:p>
        </p:txBody>
      </p:sp>
      <p:sp>
        <p:nvSpPr>
          <p:cNvPr id="3" name="Content Placeholder 2"/>
          <p:cNvSpPr>
            <a:spLocks noGrp="1"/>
          </p:cNvSpPr>
          <p:nvPr>
            <p:ph idx="1"/>
          </p:nvPr>
        </p:nvSpPr>
        <p:spPr>
          <a:xfrm>
            <a:off x="457200" y="1219200"/>
            <a:ext cx="8229600" cy="4724400"/>
          </a:xfrm>
        </p:spPr>
        <p:txBody>
          <a:bodyPr>
            <a:normAutofit fontScale="70000" lnSpcReduction="20000"/>
          </a:bodyPr>
          <a:lstStyle/>
          <a:p>
            <a:pPr>
              <a:lnSpc>
                <a:spcPct val="120000"/>
              </a:lnSpc>
            </a:pPr>
            <a:r>
              <a:rPr lang="en-US" dirty="0" smtClean="0"/>
              <a:t>We do not predict and manage water and its constituents well</a:t>
            </a:r>
          </a:p>
          <a:p>
            <a:pPr lvl="1">
              <a:lnSpc>
                <a:spcPct val="120000"/>
              </a:lnSpc>
            </a:pPr>
            <a:r>
              <a:rPr lang="en-US" dirty="0" smtClean="0"/>
              <a:t>Despite large investments, we suffer from droughts, floods, </a:t>
            </a:r>
            <a:r>
              <a:rPr lang="en-US" dirty="0" err="1" smtClean="0"/>
              <a:t>stormwater</a:t>
            </a:r>
            <a:r>
              <a:rPr lang="en-US" dirty="0" smtClean="0"/>
              <a:t>, erosion, harmful algal blooms, hypoxia, and pathogens with little warning or prevention</a:t>
            </a:r>
          </a:p>
          <a:p>
            <a:pPr>
              <a:lnSpc>
                <a:spcPct val="120000"/>
              </a:lnSpc>
            </a:pPr>
            <a:r>
              <a:rPr lang="en-US" dirty="0" smtClean="0"/>
              <a:t>Current empirical methods were developed over a period when human impacts were isolated and climate trends slower</a:t>
            </a:r>
          </a:p>
          <a:p>
            <a:pPr lvl="1">
              <a:lnSpc>
                <a:spcPct val="120000"/>
              </a:lnSpc>
            </a:pPr>
            <a:r>
              <a:rPr lang="en-US" dirty="0" smtClean="0"/>
              <a:t>Drivers are climate change, population growth and sprawl, land use modification</a:t>
            </a:r>
          </a:p>
          <a:p>
            <a:pPr lvl="1">
              <a:lnSpc>
                <a:spcPct val="120000"/>
              </a:lnSpc>
            </a:pPr>
            <a:r>
              <a:rPr lang="en-US" dirty="0" err="1" smtClean="0"/>
              <a:t>Milly</a:t>
            </a:r>
            <a:r>
              <a:rPr lang="en-US" dirty="0" smtClean="0"/>
              <a:t> et al., </a:t>
            </a:r>
            <a:r>
              <a:rPr lang="en-US" i="1" dirty="0" smtClean="0"/>
              <a:t>Science</a:t>
            </a:r>
            <a:r>
              <a:rPr lang="en-US" dirty="0" smtClean="0"/>
              <a:t> 2008: </a:t>
            </a:r>
            <a:r>
              <a:rPr lang="en-US" dirty="0" err="1" smtClean="0"/>
              <a:t>Stationarity</a:t>
            </a:r>
            <a:r>
              <a:rPr lang="en-US" dirty="0" smtClean="0"/>
              <a:t> is dead: whither water management?</a:t>
            </a:r>
          </a:p>
          <a:p>
            <a:pPr>
              <a:lnSpc>
                <a:spcPct val="120000"/>
              </a:lnSpc>
            </a:pPr>
            <a:r>
              <a:rPr lang="en-US" dirty="0" smtClean="0"/>
              <a:t>We need to better understand how/when to adapt, mitigate, solve, and </a:t>
            </a:r>
            <a:r>
              <a:rPr lang="en-US" dirty="0" smtClean="0"/>
              <a:t>predict</a:t>
            </a:r>
          </a:p>
          <a:p>
            <a:pPr lvl="1">
              <a:lnSpc>
                <a:spcPct val="120000"/>
              </a:lnSpc>
            </a:pPr>
            <a:r>
              <a:rPr lang="en-US" dirty="0" smtClean="0"/>
              <a:t>More physically based, less empirical, methods are needed</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352800"/>
            <a:ext cx="7772400" cy="2362200"/>
          </a:xfrm>
        </p:spPr>
        <p:txBody>
          <a:bodyPr>
            <a:normAutofit fontScale="90000"/>
          </a:bodyPr>
          <a:lstStyle/>
          <a:p>
            <a:r>
              <a:rPr lang="en-US" dirty="0" smtClean="0"/>
              <a:t>Integrating across water environments: How to make the integral greater than the sum of the parts? </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Science progress </a:t>
            </a:r>
            <a:r>
              <a:rPr lang="en-US" dirty="0" err="1" smtClean="0"/>
              <a:t>vs</a:t>
            </a:r>
            <a:r>
              <a:rPr lang="en-US" dirty="0" smtClean="0"/>
              <a:t> funding (conceptual)</a:t>
            </a:r>
            <a:endParaRPr lang="en-US" dirty="0"/>
          </a:p>
        </p:txBody>
      </p:sp>
      <p:pic>
        <p:nvPicPr>
          <p:cNvPr id="6" name="Picture 5" descr="fund.png"/>
          <p:cNvPicPr>
            <a:picLocks noChangeAspect="1"/>
          </p:cNvPicPr>
          <p:nvPr/>
        </p:nvPicPr>
        <p:blipFill>
          <a:blip r:embed="rId3" cstate="print"/>
          <a:srcRect t="17298"/>
          <a:stretch>
            <a:fillRect/>
          </a:stretch>
        </p:blipFill>
        <p:spPr>
          <a:xfrm>
            <a:off x="914400" y="1524000"/>
            <a:ext cx="7315200" cy="474174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The water information value ladder</a:t>
            </a:r>
            <a:endParaRPr lang="en-US" dirty="0"/>
          </a:p>
        </p:txBody>
      </p:sp>
      <p:grpSp>
        <p:nvGrpSpPr>
          <p:cNvPr id="4" name="Group 3"/>
          <p:cNvGrpSpPr>
            <a:grpSpLocks/>
          </p:cNvGrpSpPr>
          <p:nvPr/>
        </p:nvGrpSpPr>
        <p:grpSpPr bwMode="auto">
          <a:xfrm>
            <a:off x="-76200" y="1371600"/>
            <a:ext cx="9040813" cy="4572000"/>
            <a:chOff x="70" y="768"/>
            <a:chExt cx="5695" cy="2880"/>
          </a:xfrm>
        </p:grpSpPr>
        <p:sp>
          <p:nvSpPr>
            <p:cNvPr id="5" name="Rectangle 4"/>
            <p:cNvSpPr>
              <a:spLocks noChangeArrowheads="1"/>
            </p:cNvSpPr>
            <p:nvPr/>
          </p:nvSpPr>
          <p:spPr bwMode="auto">
            <a:xfrm>
              <a:off x="631" y="3325"/>
              <a:ext cx="788" cy="231"/>
            </a:xfrm>
            <a:prstGeom prst="rect">
              <a:avLst/>
            </a:prstGeom>
            <a:noFill/>
            <a:ln w="9525">
              <a:noFill/>
              <a:miter lim="800000"/>
              <a:headEnd/>
              <a:tailEnd/>
            </a:ln>
          </p:spPr>
          <p:txBody>
            <a:bodyPr wrap="none">
              <a:spAutoFit/>
            </a:bodyPr>
            <a:lstStyle/>
            <a:p>
              <a:r>
                <a:rPr lang="en-US" altLang="ko-KR">
                  <a:ea typeface="굴림" pitchFamily="-112" charset="-127"/>
                </a:rPr>
                <a:t>Monitoring</a:t>
              </a:r>
              <a:endParaRPr lang="ko-KR" altLang="en-US">
                <a:ea typeface="굴림" pitchFamily="-112" charset="-127"/>
              </a:endParaRPr>
            </a:p>
          </p:txBody>
        </p:sp>
        <p:sp>
          <p:nvSpPr>
            <p:cNvPr id="6" name="Rectangle 5"/>
            <p:cNvSpPr>
              <a:spLocks noChangeArrowheads="1"/>
            </p:cNvSpPr>
            <p:nvPr/>
          </p:nvSpPr>
          <p:spPr bwMode="auto">
            <a:xfrm>
              <a:off x="1031" y="3033"/>
              <a:ext cx="676" cy="231"/>
            </a:xfrm>
            <a:prstGeom prst="rect">
              <a:avLst/>
            </a:prstGeom>
            <a:noFill/>
            <a:ln w="9525">
              <a:noFill/>
              <a:miter lim="800000"/>
              <a:headEnd/>
              <a:tailEnd/>
            </a:ln>
          </p:spPr>
          <p:txBody>
            <a:bodyPr wrap="none">
              <a:spAutoFit/>
            </a:bodyPr>
            <a:lstStyle/>
            <a:p>
              <a:r>
                <a:rPr lang="en-US" altLang="ko-KR">
                  <a:ea typeface="굴림" pitchFamily="-112" charset="-127"/>
                </a:rPr>
                <a:t>Collation</a:t>
              </a:r>
              <a:endParaRPr lang="ko-KR" altLang="en-US">
                <a:ea typeface="굴림" pitchFamily="-112" charset="-127"/>
              </a:endParaRPr>
            </a:p>
          </p:txBody>
        </p:sp>
        <p:sp>
          <p:nvSpPr>
            <p:cNvPr id="7" name="Rectangle 6"/>
            <p:cNvSpPr>
              <a:spLocks noChangeArrowheads="1"/>
            </p:cNvSpPr>
            <p:nvPr/>
          </p:nvSpPr>
          <p:spPr bwMode="auto">
            <a:xfrm>
              <a:off x="1371" y="2745"/>
              <a:ext cx="1269" cy="231"/>
            </a:xfrm>
            <a:prstGeom prst="rect">
              <a:avLst/>
            </a:prstGeom>
            <a:noFill/>
            <a:ln w="9525">
              <a:noFill/>
              <a:miter lim="800000"/>
              <a:headEnd/>
              <a:tailEnd/>
            </a:ln>
          </p:spPr>
          <p:txBody>
            <a:bodyPr wrap="none">
              <a:spAutoFit/>
            </a:bodyPr>
            <a:lstStyle/>
            <a:p>
              <a:r>
                <a:rPr lang="en-US" altLang="ko-KR">
                  <a:ea typeface="굴림" pitchFamily="-112" charset="-127"/>
                </a:rPr>
                <a:t>Quality assurance</a:t>
              </a:r>
              <a:endParaRPr lang="ko-KR" altLang="en-US">
                <a:ea typeface="굴림" pitchFamily="-112" charset="-127"/>
              </a:endParaRPr>
            </a:p>
          </p:txBody>
        </p:sp>
        <p:sp>
          <p:nvSpPr>
            <p:cNvPr id="8" name="Rectangle 7"/>
            <p:cNvSpPr>
              <a:spLocks noChangeArrowheads="1"/>
            </p:cNvSpPr>
            <p:nvPr/>
          </p:nvSpPr>
          <p:spPr bwMode="auto">
            <a:xfrm>
              <a:off x="1822" y="2371"/>
              <a:ext cx="893" cy="231"/>
            </a:xfrm>
            <a:prstGeom prst="rect">
              <a:avLst/>
            </a:prstGeom>
            <a:noFill/>
            <a:ln w="9525">
              <a:noFill/>
              <a:miter lim="800000"/>
              <a:headEnd/>
              <a:tailEnd/>
            </a:ln>
          </p:spPr>
          <p:txBody>
            <a:bodyPr wrap="none">
              <a:spAutoFit/>
            </a:bodyPr>
            <a:lstStyle/>
            <a:p>
              <a:r>
                <a:rPr lang="en-US" altLang="ko-KR" dirty="0">
                  <a:ea typeface="굴림" pitchFamily="-112" charset="-127"/>
                </a:rPr>
                <a:t>Aggregation</a:t>
              </a:r>
              <a:endParaRPr lang="ko-KR" altLang="en-US" dirty="0">
                <a:ea typeface="굴림" pitchFamily="-112" charset="-127"/>
              </a:endParaRPr>
            </a:p>
          </p:txBody>
        </p:sp>
        <p:sp>
          <p:nvSpPr>
            <p:cNvPr id="9" name="Rectangle 8"/>
            <p:cNvSpPr>
              <a:spLocks noChangeArrowheads="1"/>
            </p:cNvSpPr>
            <p:nvPr/>
          </p:nvSpPr>
          <p:spPr bwMode="auto">
            <a:xfrm>
              <a:off x="3024" y="1369"/>
              <a:ext cx="652" cy="214"/>
            </a:xfrm>
            <a:prstGeom prst="rect">
              <a:avLst/>
            </a:prstGeom>
            <a:noFill/>
            <a:ln w="9525">
              <a:noFill/>
              <a:miter lim="800000"/>
              <a:headEnd/>
              <a:tailEnd/>
            </a:ln>
          </p:spPr>
          <p:txBody>
            <a:bodyPr wrap="none">
              <a:spAutoFit/>
            </a:bodyPr>
            <a:lstStyle/>
            <a:p>
              <a:pPr>
                <a:lnSpc>
                  <a:spcPct val="90000"/>
                </a:lnSpc>
                <a:spcBef>
                  <a:spcPct val="20000"/>
                </a:spcBef>
              </a:pPr>
              <a:r>
                <a:rPr lang="en-US" altLang="ko-KR">
                  <a:ea typeface="굴림" pitchFamily="-112" charset="-127"/>
                </a:rPr>
                <a:t>Analysis</a:t>
              </a:r>
            </a:p>
          </p:txBody>
        </p:sp>
        <p:sp>
          <p:nvSpPr>
            <p:cNvPr id="10" name="Rectangle 9"/>
            <p:cNvSpPr>
              <a:spLocks noChangeArrowheads="1"/>
            </p:cNvSpPr>
            <p:nvPr/>
          </p:nvSpPr>
          <p:spPr bwMode="auto">
            <a:xfrm>
              <a:off x="3408" y="1068"/>
              <a:ext cx="740" cy="214"/>
            </a:xfrm>
            <a:prstGeom prst="rect">
              <a:avLst/>
            </a:prstGeom>
            <a:noFill/>
            <a:ln w="9525">
              <a:noFill/>
              <a:miter lim="800000"/>
              <a:headEnd/>
              <a:tailEnd/>
            </a:ln>
          </p:spPr>
          <p:txBody>
            <a:bodyPr wrap="none">
              <a:spAutoFit/>
            </a:bodyPr>
            <a:lstStyle/>
            <a:p>
              <a:pPr>
                <a:lnSpc>
                  <a:spcPct val="90000"/>
                </a:lnSpc>
                <a:spcBef>
                  <a:spcPct val="20000"/>
                </a:spcBef>
              </a:pPr>
              <a:r>
                <a:rPr lang="en-US" altLang="ko-KR">
                  <a:ea typeface="굴림" pitchFamily="-112" charset="-127"/>
                </a:rPr>
                <a:t>Reporting</a:t>
              </a:r>
            </a:p>
          </p:txBody>
        </p:sp>
        <p:sp>
          <p:nvSpPr>
            <p:cNvPr id="11" name="Rectangle 10"/>
            <p:cNvSpPr>
              <a:spLocks noChangeArrowheads="1"/>
            </p:cNvSpPr>
            <p:nvPr/>
          </p:nvSpPr>
          <p:spPr bwMode="auto">
            <a:xfrm>
              <a:off x="3788" y="768"/>
              <a:ext cx="868" cy="214"/>
            </a:xfrm>
            <a:prstGeom prst="rect">
              <a:avLst/>
            </a:prstGeom>
            <a:noFill/>
            <a:ln w="9525">
              <a:noFill/>
              <a:miter lim="800000"/>
              <a:headEnd/>
              <a:tailEnd/>
            </a:ln>
          </p:spPr>
          <p:txBody>
            <a:bodyPr wrap="none">
              <a:spAutoFit/>
            </a:bodyPr>
            <a:lstStyle/>
            <a:p>
              <a:pPr>
                <a:lnSpc>
                  <a:spcPct val="90000"/>
                </a:lnSpc>
                <a:spcBef>
                  <a:spcPct val="20000"/>
                </a:spcBef>
              </a:pPr>
              <a:r>
                <a:rPr lang="en-US" altLang="ko-KR">
                  <a:ea typeface="굴림" pitchFamily="-112" charset="-127"/>
                </a:rPr>
                <a:t>Forecasting</a:t>
              </a:r>
              <a:endParaRPr lang="ko-KR" altLang="en-US">
                <a:ea typeface="굴림" pitchFamily="-112" charset="-127"/>
              </a:endParaRPr>
            </a:p>
          </p:txBody>
        </p:sp>
        <p:sp>
          <p:nvSpPr>
            <p:cNvPr id="12" name="Rectangle 11"/>
            <p:cNvSpPr>
              <a:spLocks noChangeArrowheads="1"/>
            </p:cNvSpPr>
            <p:nvPr/>
          </p:nvSpPr>
          <p:spPr bwMode="auto">
            <a:xfrm>
              <a:off x="2160" y="2073"/>
              <a:ext cx="836" cy="231"/>
            </a:xfrm>
            <a:prstGeom prst="rect">
              <a:avLst/>
            </a:prstGeom>
            <a:noFill/>
            <a:ln w="9525">
              <a:noFill/>
              <a:miter lim="800000"/>
              <a:headEnd/>
              <a:tailEnd/>
            </a:ln>
          </p:spPr>
          <p:txBody>
            <a:bodyPr wrap="none">
              <a:spAutoFit/>
            </a:bodyPr>
            <a:lstStyle/>
            <a:p>
              <a:r>
                <a:rPr lang="en-US" altLang="ko-KR">
                  <a:ea typeface="굴림" pitchFamily="-112" charset="-127"/>
                </a:rPr>
                <a:t>Distribution</a:t>
              </a:r>
              <a:endParaRPr lang="ko-KR" altLang="en-US">
                <a:ea typeface="굴림" pitchFamily="-112" charset="-127"/>
              </a:endParaRPr>
            </a:p>
          </p:txBody>
        </p:sp>
        <p:sp>
          <p:nvSpPr>
            <p:cNvPr id="13" name="Line 12"/>
            <p:cNvSpPr>
              <a:spLocks noChangeShapeType="1"/>
            </p:cNvSpPr>
            <p:nvPr/>
          </p:nvSpPr>
          <p:spPr bwMode="auto">
            <a:xfrm flipH="1">
              <a:off x="2160" y="2016"/>
              <a:ext cx="3600" cy="0"/>
            </a:xfrm>
            <a:prstGeom prst="line">
              <a:avLst/>
            </a:prstGeom>
            <a:noFill/>
            <a:ln w="38100" cap="rnd">
              <a:solidFill>
                <a:schemeClr val="tx1"/>
              </a:solidFill>
              <a:prstDash val="sysDot"/>
              <a:round/>
              <a:headEnd/>
              <a:tailEnd/>
            </a:ln>
          </p:spPr>
          <p:txBody>
            <a:bodyPr wrap="none" anchor="ctr"/>
            <a:lstStyle/>
            <a:p>
              <a:endParaRPr lang="en-US"/>
            </a:p>
          </p:txBody>
        </p:sp>
        <p:sp>
          <p:nvSpPr>
            <p:cNvPr id="14" name="Line 13"/>
            <p:cNvSpPr>
              <a:spLocks noChangeShapeType="1"/>
            </p:cNvSpPr>
            <p:nvPr/>
          </p:nvSpPr>
          <p:spPr bwMode="auto">
            <a:xfrm flipH="1">
              <a:off x="1338" y="2688"/>
              <a:ext cx="4422" cy="0"/>
            </a:xfrm>
            <a:prstGeom prst="line">
              <a:avLst/>
            </a:prstGeom>
            <a:noFill/>
            <a:ln w="38100" cap="rnd">
              <a:solidFill>
                <a:schemeClr val="tx1"/>
              </a:solidFill>
              <a:prstDash val="sysDot"/>
              <a:round/>
              <a:headEnd/>
              <a:tailEnd/>
            </a:ln>
          </p:spPr>
          <p:txBody>
            <a:bodyPr wrap="none" anchor="ctr"/>
            <a:lstStyle/>
            <a:p>
              <a:endParaRPr lang="en-US"/>
            </a:p>
          </p:txBody>
        </p:sp>
        <p:sp>
          <p:nvSpPr>
            <p:cNvPr id="15" name="Line 14"/>
            <p:cNvSpPr>
              <a:spLocks noChangeShapeType="1"/>
            </p:cNvSpPr>
            <p:nvPr/>
          </p:nvSpPr>
          <p:spPr bwMode="auto">
            <a:xfrm flipH="1">
              <a:off x="271" y="3648"/>
              <a:ext cx="5489" cy="0"/>
            </a:xfrm>
            <a:prstGeom prst="line">
              <a:avLst/>
            </a:prstGeom>
            <a:noFill/>
            <a:ln w="38100" cap="rnd">
              <a:solidFill>
                <a:schemeClr val="tx1"/>
              </a:solidFill>
              <a:prstDash val="sysDot"/>
              <a:round/>
              <a:headEnd/>
              <a:tailEnd/>
            </a:ln>
          </p:spPr>
          <p:txBody>
            <a:bodyPr wrap="none" anchor="ctr"/>
            <a:lstStyle/>
            <a:p>
              <a:endParaRPr lang="en-US"/>
            </a:p>
          </p:txBody>
        </p:sp>
        <p:sp>
          <p:nvSpPr>
            <p:cNvPr id="16" name="Rectangle 15"/>
            <p:cNvSpPr>
              <a:spLocks noChangeArrowheads="1"/>
            </p:cNvSpPr>
            <p:nvPr/>
          </p:nvSpPr>
          <p:spPr bwMode="auto">
            <a:xfrm>
              <a:off x="4742" y="1440"/>
              <a:ext cx="956" cy="214"/>
            </a:xfrm>
            <a:prstGeom prst="rect">
              <a:avLst/>
            </a:prstGeom>
            <a:noFill/>
            <a:ln w="9525">
              <a:noFill/>
              <a:miter lim="800000"/>
              <a:headEnd/>
              <a:tailEnd/>
            </a:ln>
          </p:spPr>
          <p:txBody>
            <a:bodyPr wrap="none">
              <a:spAutoFit/>
            </a:bodyPr>
            <a:lstStyle/>
            <a:p>
              <a:pPr algn="r">
                <a:lnSpc>
                  <a:spcPct val="90000"/>
                </a:lnSpc>
                <a:spcBef>
                  <a:spcPct val="20000"/>
                </a:spcBef>
              </a:pPr>
              <a:r>
                <a:rPr lang="en-US" altLang="ko-KR" b="1">
                  <a:ea typeface="굴림" pitchFamily="-112" charset="-127"/>
                </a:rPr>
                <a:t>Done poorly</a:t>
              </a:r>
              <a:endParaRPr lang="ko-KR" altLang="en-US" b="1">
                <a:ea typeface="굴림" pitchFamily="-112" charset="-127"/>
              </a:endParaRPr>
            </a:p>
          </p:txBody>
        </p:sp>
        <p:sp>
          <p:nvSpPr>
            <p:cNvPr id="17" name="Rectangle 16"/>
            <p:cNvSpPr>
              <a:spLocks noChangeArrowheads="1"/>
            </p:cNvSpPr>
            <p:nvPr/>
          </p:nvSpPr>
          <p:spPr bwMode="auto">
            <a:xfrm>
              <a:off x="3764" y="2256"/>
              <a:ext cx="1935" cy="215"/>
            </a:xfrm>
            <a:prstGeom prst="rect">
              <a:avLst/>
            </a:prstGeom>
            <a:noFill/>
            <a:ln w="9525">
              <a:noFill/>
              <a:miter lim="800000"/>
              <a:headEnd/>
              <a:tailEnd/>
            </a:ln>
          </p:spPr>
          <p:txBody>
            <a:bodyPr wrap="none">
              <a:spAutoFit/>
            </a:bodyPr>
            <a:lstStyle/>
            <a:p>
              <a:pPr algn="r">
                <a:lnSpc>
                  <a:spcPct val="90000"/>
                </a:lnSpc>
                <a:spcBef>
                  <a:spcPct val="20000"/>
                </a:spcBef>
              </a:pPr>
              <a:r>
                <a:rPr lang="en-US" altLang="ko-KR" b="1" dirty="0">
                  <a:ea typeface="굴림" pitchFamily="-112" charset="-127"/>
                </a:rPr>
                <a:t>Done poorly to </a:t>
              </a:r>
              <a:r>
                <a:rPr lang="en-US" altLang="ko-KR" b="1" dirty="0" smtClean="0">
                  <a:ea typeface="굴림" pitchFamily="-112" charset="-127"/>
                </a:rPr>
                <a:t>moderately</a:t>
              </a:r>
              <a:endParaRPr lang="ko-KR" altLang="en-US" b="1" dirty="0">
                <a:ea typeface="굴림" pitchFamily="-112" charset="-127"/>
              </a:endParaRPr>
            </a:p>
          </p:txBody>
        </p:sp>
        <p:sp>
          <p:nvSpPr>
            <p:cNvPr id="18" name="Rectangle 17"/>
            <p:cNvSpPr>
              <a:spLocks noChangeArrowheads="1"/>
            </p:cNvSpPr>
            <p:nvPr/>
          </p:nvSpPr>
          <p:spPr bwMode="auto">
            <a:xfrm>
              <a:off x="2988" y="3024"/>
              <a:ext cx="2777" cy="372"/>
            </a:xfrm>
            <a:prstGeom prst="rect">
              <a:avLst/>
            </a:prstGeom>
            <a:noFill/>
            <a:ln w="9525">
              <a:noFill/>
              <a:miter lim="800000"/>
              <a:headEnd/>
              <a:tailEnd/>
            </a:ln>
          </p:spPr>
          <p:txBody>
            <a:bodyPr wrap="none">
              <a:spAutoFit/>
            </a:bodyPr>
            <a:lstStyle/>
            <a:p>
              <a:pPr algn="r">
                <a:lnSpc>
                  <a:spcPct val="90000"/>
                </a:lnSpc>
                <a:spcBef>
                  <a:spcPct val="20000"/>
                </a:spcBef>
              </a:pPr>
              <a:r>
                <a:rPr lang="en-US" altLang="ko-KR" b="1" dirty="0" smtClean="0">
                  <a:ea typeface="굴림" pitchFamily="-112" charset="-127"/>
                </a:rPr>
                <a:t>Sometimes done </a:t>
              </a:r>
              <a:r>
                <a:rPr lang="en-US" altLang="ko-KR" b="1" dirty="0">
                  <a:ea typeface="굴림" pitchFamily="-112" charset="-127"/>
                </a:rPr>
                <a:t>well, by </a:t>
              </a:r>
              <a:r>
                <a:rPr lang="en-US" altLang="ko-KR" b="1" dirty="0" smtClean="0">
                  <a:ea typeface="굴림" pitchFamily="-112" charset="-127"/>
                </a:rPr>
                <a:t>many groups,</a:t>
              </a:r>
              <a:br>
                <a:rPr lang="en-US" altLang="ko-KR" b="1" dirty="0" smtClean="0">
                  <a:ea typeface="굴림" pitchFamily="-112" charset="-127"/>
                </a:rPr>
              </a:br>
              <a:r>
                <a:rPr lang="en-US" altLang="ko-KR" b="1" dirty="0" smtClean="0">
                  <a:ea typeface="굴림" pitchFamily="-112" charset="-127"/>
                </a:rPr>
                <a:t>but</a:t>
              </a:r>
              <a:r>
                <a:rPr lang="en-US" altLang="ko-KR" b="1" dirty="0">
                  <a:ea typeface="굴림" pitchFamily="-112" charset="-127"/>
                </a:rPr>
                <a:t> </a:t>
              </a:r>
              <a:r>
                <a:rPr lang="en-US" altLang="ko-KR" b="1" dirty="0" smtClean="0">
                  <a:ea typeface="굴림" pitchFamily="-112" charset="-127"/>
                </a:rPr>
                <a:t>could </a:t>
              </a:r>
              <a:r>
                <a:rPr lang="en-US" altLang="ko-KR" b="1" dirty="0">
                  <a:ea typeface="굴림" pitchFamily="-112" charset="-127"/>
                </a:rPr>
                <a:t>be vastly </a:t>
              </a:r>
              <a:r>
                <a:rPr lang="en-US" altLang="ko-KR" b="1" dirty="0" smtClean="0">
                  <a:ea typeface="굴림" pitchFamily="-112" charset="-127"/>
                </a:rPr>
                <a:t>improved</a:t>
              </a:r>
              <a:endParaRPr lang="en-US" altLang="ko-KR" b="1" dirty="0">
                <a:ea typeface="굴림" pitchFamily="-112" charset="-127"/>
              </a:endParaRPr>
            </a:p>
          </p:txBody>
        </p:sp>
        <p:sp>
          <p:nvSpPr>
            <p:cNvPr id="19" name="Line 18"/>
            <p:cNvSpPr>
              <a:spLocks noChangeShapeType="1"/>
            </p:cNvSpPr>
            <p:nvPr/>
          </p:nvSpPr>
          <p:spPr bwMode="auto">
            <a:xfrm flipH="1">
              <a:off x="257" y="825"/>
              <a:ext cx="3387" cy="2784"/>
            </a:xfrm>
            <a:prstGeom prst="line">
              <a:avLst/>
            </a:prstGeom>
            <a:noFill/>
            <a:ln w="38100">
              <a:solidFill>
                <a:schemeClr val="tx1"/>
              </a:solidFill>
              <a:round/>
              <a:headEnd type="triangle" w="med" len="med"/>
              <a:tailEnd/>
            </a:ln>
          </p:spPr>
          <p:txBody>
            <a:bodyPr wrap="none" anchor="ctr"/>
            <a:lstStyle/>
            <a:p>
              <a:endParaRPr lang="en-US"/>
            </a:p>
          </p:txBody>
        </p:sp>
        <p:sp>
          <p:nvSpPr>
            <p:cNvPr id="20" name="Rectangle 19"/>
            <p:cNvSpPr>
              <a:spLocks noChangeArrowheads="1"/>
            </p:cNvSpPr>
            <p:nvPr/>
          </p:nvSpPr>
          <p:spPr bwMode="auto">
            <a:xfrm rot="-2261675">
              <a:off x="696" y="1992"/>
              <a:ext cx="1829" cy="214"/>
            </a:xfrm>
            <a:prstGeom prst="rect">
              <a:avLst/>
            </a:prstGeom>
            <a:noFill/>
            <a:ln w="9525">
              <a:noFill/>
              <a:miter lim="800000"/>
              <a:headEnd/>
              <a:tailEnd/>
            </a:ln>
          </p:spPr>
          <p:txBody>
            <a:bodyPr wrap="none">
              <a:spAutoFit/>
            </a:bodyPr>
            <a:lstStyle/>
            <a:p>
              <a:pPr algn="r">
                <a:lnSpc>
                  <a:spcPct val="90000"/>
                </a:lnSpc>
                <a:spcBef>
                  <a:spcPct val="20000"/>
                </a:spcBef>
              </a:pPr>
              <a:r>
                <a:rPr lang="en-US" altLang="ko-KR" b="1">
                  <a:ea typeface="굴림" pitchFamily="-112" charset="-127"/>
                </a:rPr>
                <a:t>&gt;&gt;&gt; Increasing value &gt;&gt;&gt;</a:t>
              </a:r>
              <a:endParaRPr lang="ko-KR" altLang="en-US" b="1">
                <a:ea typeface="굴림" pitchFamily="-112" charset="-127"/>
              </a:endParaRPr>
            </a:p>
          </p:txBody>
        </p:sp>
        <p:sp>
          <p:nvSpPr>
            <p:cNvPr id="21" name="Rectangle 20"/>
            <p:cNvSpPr>
              <a:spLocks noChangeArrowheads="1"/>
            </p:cNvSpPr>
            <p:nvPr/>
          </p:nvSpPr>
          <p:spPr bwMode="auto">
            <a:xfrm>
              <a:off x="2640" y="1706"/>
              <a:ext cx="796" cy="214"/>
            </a:xfrm>
            <a:prstGeom prst="rect">
              <a:avLst/>
            </a:prstGeom>
            <a:noFill/>
            <a:ln w="9525">
              <a:noFill/>
              <a:miter lim="800000"/>
              <a:headEnd/>
              <a:tailEnd/>
            </a:ln>
          </p:spPr>
          <p:txBody>
            <a:bodyPr wrap="none">
              <a:spAutoFit/>
            </a:bodyPr>
            <a:lstStyle/>
            <a:p>
              <a:pPr>
                <a:lnSpc>
                  <a:spcPct val="90000"/>
                </a:lnSpc>
                <a:spcBef>
                  <a:spcPct val="20000"/>
                </a:spcBef>
              </a:pPr>
              <a:r>
                <a:rPr lang="en-US" altLang="ko-KR">
                  <a:ea typeface="굴림" pitchFamily="-112" charset="-127"/>
                </a:rPr>
                <a:t>Integration</a:t>
              </a:r>
            </a:p>
          </p:txBody>
        </p:sp>
        <p:sp>
          <p:nvSpPr>
            <p:cNvPr id="22" name="Text Box 21"/>
            <p:cNvSpPr txBox="1">
              <a:spLocks noChangeArrowheads="1"/>
            </p:cNvSpPr>
            <p:nvPr/>
          </p:nvSpPr>
          <p:spPr bwMode="auto">
            <a:xfrm rot="19359976">
              <a:off x="70" y="1862"/>
              <a:ext cx="2357" cy="231"/>
            </a:xfrm>
            <a:prstGeom prst="rect">
              <a:avLst/>
            </a:prstGeom>
            <a:noFill/>
            <a:ln w="9525">
              <a:noFill/>
              <a:miter lim="800000"/>
              <a:headEnd/>
              <a:tailEnd/>
            </a:ln>
          </p:spPr>
          <p:txBody>
            <a:bodyPr wrap="none">
              <a:spAutoFit/>
            </a:bodyPr>
            <a:lstStyle/>
            <a:p>
              <a:r>
                <a:rPr lang="en-US" b="1" dirty="0">
                  <a:solidFill>
                    <a:srgbClr xmlns:mc="http://schemas.openxmlformats.org/markup-compatibility/2006" xmlns:a14="http://schemas.microsoft.com/office/drawing/2010/main" val="FC0C0C" mc:Ignorable=""/>
                  </a:solidFill>
                </a:rPr>
                <a:t>Data &gt;&gt;&gt; Information &gt;&gt;&gt; Insight</a:t>
              </a:r>
            </a:p>
          </p:txBody>
        </p:sp>
      </p:grpSp>
      <p:pic>
        <p:nvPicPr>
          <p:cNvPr id="23" name="Picture 22"/>
          <p:cNvPicPr>
            <a:picLocks noChangeAspect="1" noChangeArrowheads="1"/>
          </p:cNvPicPr>
          <p:nvPr/>
        </p:nvPicPr>
        <p:blipFill>
          <a:blip r:embed="rId2" cstate="print"/>
          <a:srcRect/>
          <a:stretch>
            <a:fillRect/>
          </a:stretch>
        </p:blipFill>
        <p:spPr bwMode="auto">
          <a:xfrm>
            <a:off x="228600" y="1295400"/>
            <a:ext cx="1930400" cy="1447800"/>
          </a:xfrm>
          <a:prstGeom prst="rect">
            <a:avLst/>
          </a:prstGeom>
          <a:noFill/>
          <a:ln w="9525">
            <a:noFill/>
            <a:miter lim="800000"/>
            <a:headEnd/>
            <a:tailEnd/>
          </a:ln>
        </p:spPr>
      </p:pic>
      <p:sp>
        <p:nvSpPr>
          <p:cNvPr id="24" name="TextBox 23"/>
          <p:cNvSpPr txBox="1"/>
          <p:nvPr/>
        </p:nvSpPr>
        <p:spPr>
          <a:xfrm>
            <a:off x="6436952" y="6096000"/>
            <a:ext cx="2630848" cy="276999"/>
          </a:xfrm>
          <a:prstGeom prst="rect">
            <a:avLst/>
          </a:prstGeom>
          <a:noFill/>
        </p:spPr>
        <p:txBody>
          <a:bodyPr wrap="none" rtlCol="0">
            <a:spAutoFit/>
          </a:bodyPr>
          <a:lstStyle/>
          <a:p>
            <a:r>
              <a:rPr lang="en-US" sz="1200" i="1" dirty="0" smtClean="0"/>
              <a:t>Slide Courtesy CSIRO, BOM, WMO</a:t>
            </a:r>
            <a:endParaRPr lang="en-US" sz="1200" i="1" dirty="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The data cycle perspective, from creation to </a:t>
            </a:r>
            <a:r>
              <a:rPr lang="en-US" dirty="0" err="1" smtClean="0"/>
              <a:t>curation</a:t>
            </a:r>
            <a:endParaRPr lang="en-US" dirty="0"/>
          </a:p>
        </p:txBody>
      </p:sp>
      <p:sp>
        <p:nvSpPr>
          <p:cNvPr id="5" name="Text Placeholder 4"/>
          <p:cNvSpPr>
            <a:spLocks noGrp="1"/>
          </p:cNvSpPr>
          <p:nvPr>
            <p:ph type="body" sz="quarter" idx="14"/>
          </p:nvPr>
        </p:nvSpPr>
        <p:spPr>
          <a:xfrm>
            <a:off x="474663" y="1371600"/>
            <a:ext cx="4478337" cy="5334000"/>
          </a:xfrm>
        </p:spPr>
        <p:txBody>
          <a:bodyPr>
            <a:normAutofit fontScale="85000" lnSpcReduction="10000"/>
          </a:bodyPr>
          <a:lstStyle/>
          <a:p>
            <a:pPr>
              <a:lnSpc>
                <a:spcPct val="120000"/>
              </a:lnSpc>
            </a:pPr>
            <a:r>
              <a:rPr lang="en-US" sz="2400" dirty="0" smtClean="0"/>
              <a:t>The science information user:</a:t>
            </a:r>
          </a:p>
          <a:p>
            <a:pPr lvl="1">
              <a:lnSpc>
                <a:spcPct val="120000"/>
              </a:lnSpc>
            </a:pPr>
            <a:r>
              <a:rPr lang="en-US" sz="2000" dirty="0" smtClean="0"/>
              <a:t>I </a:t>
            </a:r>
            <a:r>
              <a:rPr lang="en-US" sz="2000" dirty="0" smtClean="0"/>
              <a:t>want </a:t>
            </a:r>
            <a:r>
              <a:rPr lang="en-US" sz="2000" dirty="0" smtClean="0"/>
              <a:t>reliable, timely, usable science information products</a:t>
            </a:r>
          </a:p>
          <a:p>
            <a:pPr lvl="2">
              <a:lnSpc>
                <a:spcPct val="120000"/>
              </a:lnSpc>
              <a:buFont typeface="Arial" pitchFamily="34" charset="0"/>
              <a:buChar char="•"/>
            </a:pPr>
            <a:r>
              <a:rPr lang="en-US" sz="2000" dirty="0" smtClean="0"/>
              <a:t>Accessibility</a:t>
            </a:r>
          </a:p>
          <a:p>
            <a:pPr lvl="2">
              <a:lnSpc>
                <a:spcPct val="120000"/>
              </a:lnSpc>
              <a:buFont typeface="Arial" pitchFamily="34" charset="0"/>
              <a:buChar char="•"/>
            </a:pPr>
            <a:r>
              <a:rPr lang="en-US" sz="2000" dirty="0" smtClean="0"/>
              <a:t>Accountability</a:t>
            </a:r>
          </a:p>
          <a:p>
            <a:pPr algn="l">
              <a:lnSpc>
                <a:spcPct val="120000"/>
              </a:lnSpc>
              <a:buFont typeface="Arial" pitchFamily="34" charset="0"/>
              <a:buChar char="•"/>
            </a:pPr>
            <a:r>
              <a:rPr lang="en-US" sz="2400" dirty="0" smtClean="0"/>
              <a:t>The funding agencies and the science community:</a:t>
            </a:r>
          </a:p>
          <a:p>
            <a:pPr lvl="1">
              <a:lnSpc>
                <a:spcPct val="120000"/>
              </a:lnSpc>
            </a:pPr>
            <a:r>
              <a:rPr lang="en-US" sz="2000" dirty="0" smtClean="0"/>
              <a:t>We want data from a network of authors</a:t>
            </a:r>
          </a:p>
          <a:p>
            <a:pPr lvl="2" algn="l">
              <a:lnSpc>
                <a:spcPct val="120000"/>
              </a:lnSpc>
              <a:buFont typeface="Arial" pitchFamily="34" charset="0"/>
              <a:buChar char="•"/>
            </a:pPr>
            <a:r>
              <a:rPr lang="en-US" sz="2000" dirty="0" smtClean="0"/>
              <a:t>Scalability</a:t>
            </a:r>
          </a:p>
          <a:p>
            <a:pPr algn="l">
              <a:lnSpc>
                <a:spcPct val="120000"/>
              </a:lnSpc>
              <a:buFont typeface="Arial" pitchFamily="34" charset="0"/>
              <a:buChar char="•"/>
            </a:pPr>
            <a:r>
              <a:rPr lang="en-US" sz="2600" dirty="0" smtClean="0"/>
              <a:t>The science information author:</a:t>
            </a:r>
          </a:p>
          <a:p>
            <a:pPr lvl="1">
              <a:lnSpc>
                <a:spcPct val="120000"/>
              </a:lnSpc>
            </a:pPr>
            <a:r>
              <a:rPr lang="en-US" sz="2000" dirty="0" smtClean="0"/>
              <a:t>I want to help users (and build my citation index)</a:t>
            </a:r>
          </a:p>
          <a:p>
            <a:pPr lvl="2" algn="l">
              <a:lnSpc>
                <a:spcPct val="120000"/>
              </a:lnSpc>
              <a:buFont typeface="Arial" pitchFamily="34" charset="0"/>
              <a:buChar char="•"/>
            </a:pPr>
            <a:r>
              <a:rPr lang="en-US" sz="2000" dirty="0" smtClean="0"/>
              <a:t>Transparency</a:t>
            </a:r>
          </a:p>
          <a:p>
            <a:pPr lvl="2">
              <a:lnSpc>
                <a:spcPct val="120000"/>
              </a:lnSpc>
              <a:buFont typeface="Arial" pitchFamily="34" charset="0"/>
              <a:buChar char="•"/>
            </a:pPr>
            <a:r>
              <a:rPr lang="en-US" sz="2000" dirty="0" smtClean="0"/>
              <a:t>Ability to easily customize and publish data products using research algorithms</a:t>
            </a:r>
          </a:p>
          <a:p>
            <a:pPr algn="l">
              <a:lnSpc>
                <a:spcPct val="120000"/>
              </a:lnSpc>
              <a:buFont typeface="Arial" pitchFamily="34" charset="0"/>
              <a:buChar char="•"/>
            </a:pPr>
            <a:endParaRPr lang="en-US" dirty="0"/>
          </a:p>
        </p:txBody>
      </p:sp>
      <p:sp>
        <p:nvSpPr>
          <p:cNvPr id="6" name="Text Placeholder 5"/>
          <p:cNvSpPr>
            <a:spLocks noGrp="1"/>
          </p:cNvSpPr>
          <p:nvPr>
            <p:ph type="body" sz="quarter" idx="15"/>
          </p:nvPr>
        </p:nvSpPr>
        <p:spPr>
          <a:xfrm>
            <a:off x="5334000" y="1713442"/>
            <a:ext cx="3149600" cy="496358"/>
          </a:xfrm>
          <a:noFill/>
          <a:ln>
            <a:noFill/>
          </a:ln>
        </p:spPr>
        <p:txBody>
          <a:bodyPr>
            <a:normAutofit/>
          </a:bodyPr>
          <a:lstStyle/>
          <a:p>
            <a:pPr algn="ctr"/>
            <a:r>
              <a:rPr lang="en-US" sz="2000" b="1" dirty="0" smtClean="0">
                <a:solidFill>
                  <a:schemeClr val="tx2">
                    <a:lumMod val="50000"/>
                  </a:schemeClr>
                </a:solidFill>
              </a:rPr>
              <a:t>The Data Cycle</a:t>
            </a:r>
            <a:endParaRPr lang="en-US" sz="2000" b="1" dirty="0">
              <a:solidFill>
                <a:schemeClr val="tx2">
                  <a:lumMod val="50000"/>
                </a:schemeClr>
              </a:solidFill>
            </a:endParaRPr>
          </a:p>
        </p:txBody>
      </p:sp>
      <p:grpSp>
        <p:nvGrpSpPr>
          <p:cNvPr id="7" name="Group 65"/>
          <p:cNvGrpSpPr>
            <a:grpSpLocks noChangeAspect="1"/>
          </p:cNvGrpSpPr>
          <p:nvPr/>
        </p:nvGrpSpPr>
        <p:grpSpPr bwMode="auto">
          <a:xfrm>
            <a:off x="4691616" y="2514600"/>
            <a:ext cx="4050894" cy="3429000"/>
            <a:chOff x="1392" y="1152"/>
            <a:chExt cx="2840" cy="2404"/>
          </a:xfrm>
        </p:grpSpPr>
        <p:sp>
          <p:nvSpPr>
            <p:cNvPr id="8" name="Text Box 7"/>
            <p:cNvSpPr txBox="1">
              <a:spLocks noChangeArrowheads="1"/>
            </p:cNvSpPr>
            <p:nvPr/>
          </p:nvSpPr>
          <p:spPr bwMode="auto">
            <a:xfrm>
              <a:off x="2509" y="1152"/>
              <a:ext cx="666" cy="264"/>
            </a:xfrm>
            <a:prstGeom prst="rect">
              <a:avLst/>
            </a:prstGeom>
            <a:noFill/>
            <a:ln w="9525">
              <a:solidFill>
                <a:schemeClr val="tx2"/>
              </a:solidFill>
              <a:miter lim="800000"/>
              <a:headEnd/>
              <a:tailEnd/>
            </a:ln>
            <a:effectLst/>
          </p:spPr>
          <p:txBody>
            <a:bodyPr wrap="none">
              <a:spAutoFit/>
            </a:bodyPr>
            <a:lstStyle/>
            <a:p>
              <a:pPr algn="ctr"/>
              <a:r>
                <a:rPr lang="en-US" sz="1600" b="1" dirty="0">
                  <a:solidFill>
                    <a:schemeClr val="tx2"/>
                  </a:solidFill>
                  <a:cs typeface="Times New Roman" pitchFamily="18" charset="0"/>
                </a:rPr>
                <a:t>Collect</a:t>
              </a:r>
            </a:p>
          </p:txBody>
        </p:sp>
        <p:sp>
          <p:nvSpPr>
            <p:cNvPr id="9" name="Text Box 8"/>
            <p:cNvSpPr txBox="1">
              <a:spLocks noChangeArrowheads="1"/>
            </p:cNvSpPr>
            <p:nvPr/>
          </p:nvSpPr>
          <p:spPr bwMode="auto">
            <a:xfrm>
              <a:off x="3609" y="1742"/>
              <a:ext cx="597" cy="264"/>
            </a:xfrm>
            <a:prstGeom prst="rect">
              <a:avLst/>
            </a:prstGeom>
            <a:noFill/>
            <a:ln w="9525">
              <a:solidFill>
                <a:schemeClr val="tx2"/>
              </a:solidFill>
              <a:miter lim="800000"/>
              <a:headEnd/>
              <a:tailEnd/>
            </a:ln>
            <a:effectLst/>
          </p:spPr>
          <p:txBody>
            <a:bodyPr>
              <a:spAutoFit/>
            </a:bodyPr>
            <a:lstStyle/>
            <a:p>
              <a:pPr algn="ctr"/>
              <a:r>
                <a:rPr lang="en-US" sz="1600" b="1" dirty="0">
                  <a:solidFill>
                    <a:schemeClr val="tx2"/>
                  </a:solidFill>
                  <a:cs typeface="Times New Roman" pitchFamily="18" charset="0"/>
                </a:rPr>
                <a:t>Store</a:t>
              </a:r>
            </a:p>
          </p:txBody>
        </p:sp>
        <p:sp>
          <p:nvSpPr>
            <p:cNvPr id="10" name="Text Box 9"/>
            <p:cNvSpPr txBox="1">
              <a:spLocks noChangeArrowheads="1"/>
            </p:cNvSpPr>
            <p:nvPr/>
          </p:nvSpPr>
          <p:spPr bwMode="auto">
            <a:xfrm>
              <a:off x="3582" y="2524"/>
              <a:ext cx="650" cy="264"/>
            </a:xfrm>
            <a:prstGeom prst="rect">
              <a:avLst/>
            </a:prstGeom>
            <a:noFill/>
            <a:ln w="9525">
              <a:solidFill>
                <a:schemeClr val="tx2"/>
              </a:solidFill>
              <a:miter lim="800000"/>
              <a:headEnd/>
              <a:tailEnd/>
            </a:ln>
            <a:effectLst/>
          </p:spPr>
          <p:txBody>
            <a:bodyPr wrap="none">
              <a:spAutoFit/>
            </a:bodyPr>
            <a:lstStyle/>
            <a:p>
              <a:pPr algn="ctr"/>
              <a:r>
                <a:rPr lang="en-US" sz="1600" b="1" dirty="0">
                  <a:solidFill>
                    <a:schemeClr val="tx2"/>
                  </a:solidFill>
                  <a:cs typeface="Times New Roman" pitchFamily="18" charset="0"/>
                </a:rPr>
                <a:t>Search</a:t>
              </a:r>
            </a:p>
          </p:txBody>
        </p:sp>
        <p:sp>
          <p:nvSpPr>
            <p:cNvPr id="11" name="Text Box 10"/>
            <p:cNvSpPr txBox="1">
              <a:spLocks noChangeArrowheads="1"/>
            </p:cNvSpPr>
            <p:nvPr/>
          </p:nvSpPr>
          <p:spPr bwMode="auto">
            <a:xfrm>
              <a:off x="2449" y="3292"/>
              <a:ext cx="785" cy="264"/>
            </a:xfrm>
            <a:prstGeom prst="rect">
              <a:avLst/>
            </a:prstGeom>
            <a:noFill/>
            <a:ln w="9525">
              <a:solidFill>
                <a:schemeClr val="tx2"/>
              </a:solidFill>
              <a:miter lim="800000"/>
              <a:headEnd/>
              <a:tailEnd/>
            </a:ln>
            <a:effectLst/>
          </p:spPr>
          <p:txBody>
            <a:bodyPr wrap="none">
              <a:spAutoFit/>
            </a:bodyPr>
            <a:lstStyle/>
            <a:p>
              <a:pPr algn="ctr"/>
              <a:r>
                <a:rPr lang="en-US" sz="1600" b="1" dirty="0">
                  <a:solidFill>
                    <a:schemeClr val="tx2"/>
                  </a:solidFill>
                  <a:cs typeface="Times New Roman" pitchFamily="18" charset="0"/>
                </a:rPr>
                <a:t>Retrieve</a:t>
              </a:r>
            </a:p>
          </p:txBody>
        </p:sp>
        <p:sp>
          <p:nvSpPr>
            <p:cNvPr id="12" name="Text Box 11"/>
            <p:cNvSpPr txBox="1">
              <a:spLocks noChangeArrowheads="1"/>
            </p:cNvSpPr>
            <p:nvPr/>
          </p:nvSpPr>
          <p:spPr bwMode="auto">
            <a:xfrm>
              <a:off x="1409" y="2524"/>
              <a:ext cx="736" cy="264"/>
            </a:xfrm>
            <a:prstGeom prst="rect">
              <a:avLst/>
            </a:prstGeom>
            <a:noFill/>
            <a:ln w="9525">
              <a:solidFill>
                <a:schemeClr val="tx2"/>
              </a:solidFill>
              <a:miter lim="800000"/>
              <a:headEnd/>
              <a:tailEnd/>
            </a:ln>
            <a:effectLst/>
          </p:spPr>
          <p:txBody>
            <a:bodyPr wrap="none">
              <a:spAutoFit/>
            </a:bodyPr>
            <a:lstStyle/>
            <a:p>
              <a:pPr algn="ctr"/>
              <a:r>
                <a:rPr lang="en-US" sz="1600" b="1" dirty="0">
                  <a:solidFill>
                    <a:schemeClr val="tx2"/>
                  </a:solidFill>
                  <a:cs typeface="Times New Roman" pitchFamily="18" charset="0"/>
                </a:rPr>
                <a:t>Analyze</a:t>
              </a:r>
            </a:p>
          </p:txBody>
        </p:sp>
        <p:sp>
          <p:nvSpPr>
            <p:cNvPr id="13" name="Text Box 12"/>
            <p:cNvSpPr txBox="1">
              <a:spLocks noChangeArrowheads="1"/>
            </p:cNvSpPr>
            <p:nvPr/>
          </p:nvSpPr>
          <p:spPr bwMode="auto">
            <a:xfrm>
              <a:off x="1392" y="1747"/>
              <a:ext cx="767" cy="264"/>
            </a:xfrm>
            <a:prstGeom prst="rect">
              <a:avLst/>
            </a:prstGeom>
            <a:noFill/>
            <a:ln w="9525">
              <a:solidFill>
                <a:schemeClr val="tx2"/>
              </a:solidFill>
              <a:miter lim="800000"/>
              <a:headEnd/>
              <a:tailEnd/>
            </a:ln>
            <a:effectLst/>
          </p:spPr>
          <p:txBody>
            <a:bodyPr>
              <a:spAutoFit/>
            </a:bodyPr>
            <a:lstStyle/>
            <a:p>
              <a:pPr algn="ctr"/>
              <a:r>
                <a:rPr lang="en-US" sz="1600" b="1" dirty="0">
                  <a:solidFill>
                    <a:schemeClr val="tx2"/>
                  </a:solidFill>
                  <a:cs typeface="Times New Roman" pitchFamily="18" charset="0"/>
                </a:rPr>
                <a:t>Present</a:t>
              </a:r>
            </a:p>
          </p:txBody>
        </p:sp>
        <p:cxnSp>
          <p:nvCxnSpPr>
            <p:cNvPr id="14" name="AutoShape 13"/>
            <p:cNvCxnSpPr>
              <a:cxnSpLocks noChangeShapeType="1"/>
              <a:stCxn id="8" idx="3"/>
              <a:endCxn id="9" idx="0"/>
            </p:cNvCxnSpPr>
            <p:nvPr/>
          </p:nvCxnSpPr>
          <p:spPr bwMode="auto">
            <a:xfrm>
              <a:off x="3175" y="1284"/>
              <a:ext cx="732" cy="458"/>
            </a:xfrm>
            <a:prstGeom prst="straightConnector1">
              <a:avLst/>
            </a:prstGeom>
            <a:noFill/>
            <a:ln w="19050">
              <a:solidFill>
                <a:schemeClr val="tx2"/>
              </a:solidFill>
              <a:round/>
              <a:headEnd/>
              <a:tailEnd type="triangle" w="med" len="med"/>
            </a:ln>
            <a:effectLst/>
          </p:spPr>
        </p:cxnSp>
        <p:cxnSp>
          <p:nvCxnSpPr>
            <p:cNvPr id="15" name="AutoShape 14"/>
            <p:cNvCxnSpPr>
              <a:cxnSpLocks noChangeShapeType="1"/>
              <a:stCxn id="9" idx="2"/>
              <a:endCxn id="10" idx="0"/>
            </p:cNvCxnSpPr>
            <p:nvPr/>
          </p:nvCxnSpPr>
          <p:spPr bwMode="auto">
            <a:xfrm rot="5400000">
              <a:off x="3648" y="2265"/>
              <a:ext cx="518" cy="0"/>
            </a:xfrm>
            <a:prstGeom prst="straightConnector1">
              <a:avLst/>
            </a:prstGeom>
            <a:noFill/>
            <a:ln w="19050">
              <a:solidFill>
                <a:schemeClr val="tx2"/>
              </a:solidFill>
              <a:round/>
              <a:headEnd/>
              <a:tailEnd type="triangle" w="med" len="med"/>
            </a:ln>
            <a:effectLst/>
          </p:spPr>
        </p:cxnSp>
        <p:cxnSp>
          <p:nvCxnSpPr>
            <p:cNvPr id="16" name="AutoShape 15"/>
            <p:cNvCxnSpPr>
              <a:cxnSpLocks noChangeShapeType="1"/>
              <a:stCxn id="10" idx="2"/>
              <a:endCxn id="11" idx="3"/>
            </p:cNvCxnSpPr>
            <p:nvPr/>
          </p:nvCxnSpPr>
          <p:spPr bwMode="auto">
            <a:xfrm rot="5400000">
              <a:off x="3253" y="2770"/>
              <a:ext cx="636" cy="672"/>
            </a:xfrm>
            <a:prstGeom prst="straightConnector1">
              <a:avLst/>
            </a:prstGeom>
            <a:noFill/>
            <a:ln w="19050">
              <a:solidFill>
                <a:schemeClr val="tx2"/>
              </a:solidFill>
              <a:round/>
              <a:headEnd/>
              <a:tailEnd type="triangle" w="med" len="med"/>
            </a:ln>
            <a:effectLst/>
          </p:spPr>
        </p:cxnSp>
        <p:cxnSp>
          <p:nvCxnSpPr>
            <p:cNvPr id="17" name="AutoShape 16"/>
            <p:cNvCxnSpPr>
              <a:cxnSpLocks noChangeShapeType="1"/>
              <a:stCxn id="11" idx="1"/>
              <a:endCxn id="12" idx="2"/>
            </p:cNvCxnSpPr>
            <p:nvPr/>
          </p:nvCxnSpPr>
          <p:spPr bwMode="auto">
            <a:xfrm rot="10800000">
              <a:off x="1777" y="2788"/>
              <a:ext cx="672" cy="636"/>
            </a:xfrm>
            <a:prstGeom prst="straightConnector1">
              <a:avLst/>
            </a:prstGeom>
            <a:noFill/>
            <a:ln w="19050">
              <a:solidFill>
                <a:schemeClr val="tx2"/>
              </a:solidFill>
              <a:round/>
              <a:headEnd/>
              <a:tailEnd type="triangle" w="med" len="med"/>
            </a:ln>
            <a:effectLst/>
          </p:spPr>
        </p:cxnSp>
        <p:cxnSp>
          <p:nvCxnSpPr>
            <p:cNvPr id="18" name="AutoShape 17"/>
            <p:cNvCxnSpPr>
              <a:cxnSpLocks noChangeShapeType="1"/>
              <a:stCxn id="12" idx="0"/>
              <a:endCxn id="13" idx="2"/>
            </p:cNvCxnSpPr>
            <p:nvPr/>
          </p:nvCxnSpPr>
          <p:spPr bwMode="auto">
            <a:xfrm rot="16200000" flipV="1">
              <a:off x="1520" y="2267"/>
              <a:ext cx="513" cy="1"/>
            </a:xfrm>
            <a:prstGeom prst="straightConnector1">
              <a:avLst/>
            </a:prstGeom>
            <a:noFill/>
            <a:ln w="19050">
              <a:solidFill>
                <a:schemeClr val="tx2"/>
              </a:solidFill>
              <a:round/>
              <a:headEnd/>
              <a:tailEnd type="triangle" w="med" len="med"/>
            </a:ln>
            <a:effectLst/>
          </p:spPr>
        </p:cxnSp>
        <p:cxnSp>
          <p:nvCxnSpPr>
            <p:cNvPr id="19" name="AutoShape 18"/>
            <p:cNvCxnSpPr>
              <a:cxnSpLocks noChangeShapeType="1"/>
              <a:stCxn id="13" idx="0"/>
              <a:endCxn id="8" idx="1"/>
            </p:cNvCxnSpPr>
            <p:nvPr/>
          </p:nvCxnSpPr>
          <p:spPr bwMode="auto">
            <a:xfrm rot="5400000" flipH="1" flipV="1">
              <a:off x="1911" y="1149"/>
              <a:ext cx="463" cy="733"/>
            </a:xfrm>
            <a:prstGeom prst="straightConnector1">
              <a:avLst/>
            </a:prstGeom>
            <a:noFill/>
            <a:ln w="19050">
              <a:solidFill>
                <a:schemeClr val="tx2"/>
              </a:solidFill>
              <a:round/>
              <a:headEnd/>
              <a:tailEnd type="triangle" w="med" len="med"/>
            </a:ln>
            <a:effectLst/>
          </p:spPr>
        </p:cxnSp>
      </p:gr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Organizing the data cycle</a:t>
            </a:r>
            <a:endParaRPr lang="en-US" dirty="0"/>
          </a:p>
        </p:txBody>
      </p:sp>
      <p:sp>
        <p:nvSpPr>
          <p:cNvPr id="3" name="Content Placeholder 2"/>
          <p:cNvSpPr>
            <a:spLocks noGrp="1"/>
          </p:cNvSpPr>
          <p:nvPr>
            <p:ph sz="half" idx="1"/>
          </p:nvPr>
        </p:nvSpPr>
        <p:spPr>
          <a:xfrm>
            <a:off x="457200" y="1143000"/>
            <a:ext cx="4038600" cy="5562600"/>
          </a:xfrm>
        </p:spPr>
        <p:txBody>
          <a:bodyPr>
            <a:normAutofit fontScale="85000" lnSpcReduction="20000"/>
          </a:bodyPr>
          <a:lstStyle/>
          <a:p>
            <a:pPr>
              <a:lnSpc>
                <a:spcPct val="120000"/>
              </a:lnSpc>
            </a:pPr>
            <a:r>
              <a:rPr lang="en-US" dirty="0" smtClean="0"/>
              <a:t>Progressive “levels” of data</a:t>
            </a:r>
          </a:p>
          <a:p>
            <a:pPr lvl="1">
              <a:lnSpc>
                <a:spcPct val="120000"/>
              </a:lnSpc>
            </a:pPr>
            <a:r>
              <a:rPr lang="en-US" dirty="0" smtClean="0"/>
              <a:t>(Earth Observing System)</a:t>
            </a:r>
          </a:p>
          <a:p>
            <a:pPr marL="914400" lvl="1" indent="-457200">
              <a:lnSpc>
                <a:spcPct val="120000"/>
              </a:lnSpc>
              <a:buFont typeface="Trebuchet MS" pitchFamily="34" charset="0"/>
              <a:buChar char="0"/>
            </a:pPr>
            <a:r>
              <a:rPr lang="en-US" dirty="0" smtClean="0"/>
              <a:t>Raw: responses directly from instruments, surveys</a:t>
            </a:r>
          </a:p>
          <a:p>
            <a:pPr marL="914400" lvl="1" indent="-457200">
              <a:lnSpc>
                <a:spcPct val="120000"/>
              </a:lnSpc>
              <a:buFont typeface="Trebuchet MS" pitchFamily="34" charset="0"/>
              <a:buChar char="1"/>
            </a:pPr>
            <a:r>
              <a:rPr lang="en-US" dirty="0" smtClean="0"/>
              <a:t>Processed to minimal level of geophysical, engineering, social information for users</a:t>
            </a:r>
          </a:p>
          <a:p>
            <a:pPr marL="914400" lvl="1" indent="-457200">
              <a:lnSpc>
                <a:spcPct val="120000"/>
              </a:lnSpc>
              <a:buFont typeface="Trebuchet MS" pitchFamily="34" charset="0"/>
              <a:buChar char="2"/>
            </a:pPr>
            <a:r>
              <a:rPr lang="en-US" dirty="0" smtClean="0"/>
              <a:t>Organized geospatially, corrected for artifacts and noise</a:t>
            </a:r>
          </a:p>
          <a:p>
            <a:pPr marL="914400" lvl="1" indent="-457200">
              <a:lnSpc>
                <a:spcPct val="120000"/>
              </a:lnSpc>
              <a:buFont typeface="Trebuchet MS" pitchFamily="34" charset="0"/>
              <a:buChar char="3"/>
            </a:pPr>
            <a:r>
              <a:rPr lang="en-US" dirty="0" smtClean="0"/>
              <a:t>Interpolated across time and space</a:t>
            </a:r>
          </a:p>
          <a:p>
            <a:pPr marL="914400" lvl="1" indent="-457200">
              <a:lnSpc>
                <a:spcPct val="120000"/>
              </a:lnSpc>
              <a:buFont typeface="Trebuchet MS" pitchFamily="34" charset="0"/>
              <a:buChar char="4"/>
            </a:pPr>
            <a:r>
              <a:rPr lang="en-US" dirty="0" smtClean="0"/>
              <a:t>Synthesized from several sources into new data products</a:t>
            </a:r>
          </a:p>
        </p:txBody>
      </p:sp>
      <p:sp>
        <p:nvSpPr>
          <p:cNvPr id="5" name="Content Placeholder 4"/>
          <p:cNvSpPr>
            <a:spLocks noGrp="1"/>
          </p:cNvSpPr>
          <p:nvPr>
            <p:ph sz="half" idx="2"/>
          </p:nvPr>
        </p:nvSpPr>
        <p:spPr>
          <a:xfrm>
            <a:off x="4648200" y="1143000"/>
            <a:ext cx="4038600" cy="5257800"/>
          </a:xfrm>
        </p:spPr>
        <p:txBody>
          <a:bodyPr>
            <a:normAutofit fontScale="85000" lnSpcReduction="20000"/>
          </a:bodyPr>
          <a:lstStyle/>
          <a:p>
            <a:pPr>
              <a:lnSpc>
                <a:spcPct val="120000"/>
              </a:lnSpc>
            </a:pPr>
            <a:r>
              <a:rPr lang="en-US" dirty="0" smtClean="0"/>
              <a:t>System for validation and peer review</a:t>
            </a:r>
          </a:p>
          <a:p>
            <a:pPr lvl="1">
              <a:lnSpc>
                <a:spcPct val="120000"/>
              </a:lnSpc>
            </a:pPr>
            <a:r>
              <a:rPr lang="en-US" dirty="0" smtClean="0"/>
              <a:t>To have confidence in information, users want a chain of validation</a:t>
            </a:r>
          </a:p>
          <a:p>
            <a:pPr lvl="1">
              <a:lnSpc>
                <a:spcPct val="120000"/>
              </a:lnSpc>
            </a:pPr>
            <a:r>
              <a:rPr lang="en-US" dirty="0" smtClean="0"/>
              <a:t>Keep track of </a:t>
            </a:r>
            <a:r>
              <a:rPr lang="en-US" i="1" dirty="0" smtClean="0"/>
              <a:t>provenance</a:t>
            </a:r>
            <a:r>
              <a:rPr lang="en-US" dirty="0" smtClean="0"/>
              <a:t> of information</a:t>
            </a:r>
          </a:p>
          <a:p>
            <a:pPr lvl="1">
              <a:lnSpc>
                <a:spcPct val="120000"/>
              </a:lnSpc>
            </a:pPr>
            <a:r>
              <a:rPr lang="en-US" dirty="0" smtClean="0"/>
              <a:t>Document theoretical or empirical basis of the algorithm that produces the information</a:t>
            </a:r>
          </a:p>
          <a:p>
            <a:pPr>
              <a:lnSpc>
                <a:spcPct val="120000"/>
              </a:lnSpc>
            </a:pPr>
            <a:r>
              <a:rPr lang="en-US" dirty="0" smtClean="0"/>
              <a:t>Availability</a:t>
            </a:r>
          </a:p>
          <a:p>
            <a:pPr lvl="1">
              <a:lnSpc>
                <a:spcPct val="120000"/>
              </a:lnSpc>
            </a:pPr>
            <a:r>
              <a:rPr lang="en-US" dirty="0" smtClean="0"/>
              <a:t>Each dataset, each version has a persistent, citable DOI (digital object identifier)</a:t>
            </a: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normAutofit/>
          </a:bodyPr>
          <a:lstStyle/>
          <a:p>
            <a:r>
              <a:rPr lang="en-US" sz="2800" dirty="0" smtClean="0"/>
              <a:t>Example data product: fractional snow-covered area, Sierra Nevada</a:t>
            </a:r>
            <a:endParaRPr lang="en-US" sz="2800" dirty="0"/>
          </a:p>
        </p:txBody>
      </p:sp>
      <p:pic>
        <p:nvPicPr>
          <p:cNvPr id="3" name="Picture 2" descr="Fig1.png"/>
          <p:cNvPicPr>
            <a:picLocks noChangeAspect="1"/>
          </p:cNvPicPr>
          <p:nvPr/>
        </p:nvPicPr>
        <p:blipFill>
          <a:blip r:embed="rId2" cstate="print"/>
          <a:stretch>
            <a:fillRect/>
          </a:stretch>
        </p:blipFill>
        <p:spPr>
          <a:xfrm>
            <a:off x="228600" y="838200"/>
            <a:ext cx="8686800" cy="55222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40" name="Title 449539"/>
          <p:cNvSpPr>
            <a:spLocks noGrp="1" noChangeArrowheads="1"/>
          </p:cNvSpPr>
          <p:nvPr>
            <p:ph type="title"/>
          </p:nvPr>
        </p:nvSpPr>
        <p:spPr>
          <a:xfrm>
            <a:off x="457200" y="0"/>
            <a:ext cx="8229600" cy="1143000"/>
          </a:xfrm>
        </p:spPr>
        <p:txBody>
          <a:bodyPr/>
          <a:lstStyle/>
          <a:p>
            <a:pPr eaLnBrk="1" fontAlgn="auto" hangingPunct="1">
              <a:spcAft>
                <a:spcPts val="0"/>
              </a:spcAft>
              <a:defRPr/>
            </a:pPr>
            <a:r>
              <a:rPr lang="en-US" dirty="0" smtClean="0"/>
              <a:t>Spectra with 7 </a:t>
            </a:r>
            <a:r>
              <a:rPr lang="en-US" dirty="0"/>
              <a:t>MODIS “land” </a:t>
            </a:r>
            <a:r>
              <a:rPr lang="en-US" dirty="0" smtClean="0"/>
              <a:t>bands (500m resolution, global daily coverage)</a:t>
            </a:r>
            <a:endParaRPr lang="en-US" dirty="0"/>
          </a:p>
        </p:txBody>
      </p:sp>
      <p:pic>
        <p:nvPicPr>
          <p:cNvPr id="10243" name="Box4_MODIS.png"/>
          <p:cNvPicPr>
            <a:picLocks noChangeAspect="1"/>
          </p:cNvPicPr>
          <p:nvPr/>
        </p:nvPicPr>
        <p:blipFill>
          <a:blip r:embed="rId2"/>
          <a:srcRect/>
          <a:stretch>
            <a:fillRect/>
          </a:stretch>
        </p:blipFill>
        <p:spPr bwMode="auto">
          <a:xfrm>
            <a:off x="762000" y="1295400"/>
            <a:ext cx="7315200" cy="52578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C91D2493-4616-4D4F-8B31-8AB2D7D073CA}" type="slidenum">
              <a:rPr lang="en-US"/>
              <a:pPr/>
              <a:t>26</a:t>
            </a:fld>
            <a:endParaRPr lang="en-US"/>
          </a:p>
        </p:txBody>
      </p:sp>
      <p:sp>
        <p:nvSpPr>
          <p:cNvPr id="473092" name="Title 473091"/>
          <p:cNvSpPr>
            <a:spLocks noGrp="1" noChangeArrowheads="1"/>
          </p:cNvSpPr>
          <p:nvPr>
            <p:ph type="title"/>
          </p:nvPr>
        </p:nvSpPr>
        <p:spPr>
          <a:xfrm>
            <a:off x="685800" y="0"/>
            <a:ext cx="7772400" cy="1123950"/>
          </a:xfrm>
        </p:spPr>
        <p:txBody>
          <a:bodyPr>
            <a:normAutofit/>
          </a:bodyPr>
          <a:lstStyle/>
          <a:p>
            <a:r>
              <a:rPr lang="en-US" sz="3200" dirty="0"/>
              <a:t>Snow/cloud discrimination with </a:t>
            </a:r>
            <a:r>
              <a:rPr lang="en-US" sz="3200" dirty="0" err="1"/>
              <a:t>Landsat</a:t>
            </a:r>
            <a:endParaRPr lang="en-US" sz="3200" dirty="0"/>
          </a:p>
        </p:txBody>
      </p:sp>
      <p:pic>
        <p:nvPicPr>
          <p:cNvPr id="473093" name="Rectangle 473092"/>
          <p:cNvPicPr>
            <a:picLocks noChangeAspect="1" noChangeArrowheads="1"/>
          </p:cNvPicPr>
          <p:nvPr/>
        </p:nvPicPr>
        <p:blipFill>
          <a:blip r:embed="rId2" cstate="print"/>
          <a:srcRect/>
          <a:stretch>
            <a:fillRect/>
          </a:stretch>
        </p:blipFill>
        <p:spPr bwMode="auto">
          <a:xfrm>
            <a:off x="-304800" y="1219200"/>
            <a:ext cx="5226050" cy="4978400"/>
          </a:xfrm>
          <a:prstGeom prst="rect">
            <a:avLst/>
          </a:prstGeom>
          <a:noFill/>
          <a:ln w="9525" cap="flat" cmpd="sng" algn="ctr">
            <a:noFill/>
            <a:prstDash val="solid"/>
            <a:miter lim="800000"/>
            <a:headEnd type="none" w="med" len="med"/>
            <a:tailEnd type="none" w="med" len="med"/>
          </a:ln>
          <a:effectLst/>
        </p:spPr>
      </p:pic>
      <p:sp>
        <p:nvSpPr>
          <p:cNvPr id="473096" name="TextBox 473095"/>
          <p:cNvSpPr txBox="1">
            <a:spLocks noChangeArrowheads="1"/>
          </p:cNvSpPr>
          <p:nvPr/>
        </p:nvSpPr>
        <p:spPr bwMode="auto">
          <a:xfrm>
            <a:off x="381000" y="6172200"/>
            <a:ext cx="3735318" cy="369332"/>
          </a:xfrm>
          <a:prstGeom prst="rect">
            <a:avLst/>
          </a:prstGeom>
          <a:noFill/>
          <a:ln w="12700" cap="flat" cmpd="sng" algn="ctr">
            <a:noFill/>
            <a:prstDash val="solid"/>
            <a:miter lim="800000"/>
            <a:headEnd type="none" w="med" len="med"/>
            <a:tailEnd type="none" w="med" len="med"/>
          </a:ln>
          <a:effectLst/>
        </p:spPr>
        <p:txBody>
          <a:bodyPr vert="horz" wrap="none" lIns="91440" tIns="45720" rIns="91440" bIns="45720" anchor="t" compatLnSpc="1">
            <a:spAutoFit/>
          </a:bodyPr>
          <a:lstStyle/>
          <a:p>
            <a:r>
              <a:rPr lang="en-US" dirty="0"/>
              <a:t>Bands 3 2 1 (red, green, blue)</a:t>
            </a:r>
            <a:endParaRPr lang="en-US"/>
          </a:p>
        </p:txBody>
      </p:sp>
      <p:sp>
        <p:nvSpPr>
          <p:cNvPr id="473097" name="TextBox 473096"/>
          <p:cNvSpPr txBox="1">
            <a:spLocks noChangeArrowheads="1"/>
          </p:cNvSpPr>
          <p:nvPr/>
        </p:nvSpPr>
        <p:spPr bwMode="auto">
          <a:xfrm>
            <a:off x="5637213" y="6172200"/>
            <a:ext cx="1579278" cy="369332"/>
          </a:xfrm>
          <a:prstGeom prst="rect">
            <a:avLst/>
          </a:prstGeom>
          <a:noFill/>
          <a:ln w="12700" cap="flat" cmpd="sng" algn="ctr">
            <a:noFill/>
            <a:prstDash val="solid"/>
            <a:miter lim="800000"/>
            <a:headEnd type="none" w="med" len="med"/>
            <a:tailEnd type="none" w="med" len="med"/>
          </a:ln>
          <a:effectLst/>
        </p:spPr>
        <p:txBody>
          <a:bodyPr vert="horz" wrap="none" lIns="91440" tIns="45720" rIns="91440" bIns="45720" anchor="t" compatLnSpc="1">
            <a:spAutoFit/>
          </a:bodyPr>
          <a:lstStyle/>
          <a:p>
            <a:r>
              <a:rPr lang="en-US" dirty="0"/>
              <a:t>Bands 5 4 2</a:t>
            </a:r>
            <a:endParaRPr lang="en-US"/>
          </a:p>
        </p:txBody>
      </p:sp>
      <p:pic>
        <p:nvPicPr>
          <p:cNvPr id="473098" name="Rectangle 473097"/>
          <p:cNvPicPr>
            <a:picLocks noChangeAspect="1" noChangeArrowheads="1"/>
          </p:cNvPicPr>
          <p:nvPr/>
        </p:nvPicPr>
        <p:blipFill>
          <a:blip r:embed="rId3" cstate="print"/>
          <a:srcRect/>
          <a:stretch>
            <a:fillRect/>
          </a:stretch>
        </p:blipFill>
        <p:spPr bwMode="auto">
          <a:xfrm>
            <a:off x="4114800" y="1231900"/>
            <a:ext cx="5229225" cy="4902200"/>
          </a:xfrm>
          <a:prstGeom prst="rect">
            <a:avLst/>
          </a:prstGeom>
          <a:noFill/>
          <a:ln w="9525" cap="flat" cmpd="sng" algn="ctr">
            <a:noFill/>
            <a:prstDash val="solid"/>
            <a:miter lim="800000"/>
            <a:headEnd type="none" w="med" len="med"/>
            <a:tailEnd type="none" w="med" len="med"/>
          </a:ln>
          <a:effectLst/>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3A0BD09-A66E-49F8-8F6C-948AC6747CCC}" type="slidenum">
              <a:rPr lang="en-US"/>
              <a:pPr/>
              <a:t>27</a:t>
            </a:fld>
            <a:endParaRPr lang="en-US"/>
          </a:p>
        </p:txBody>
      </p:sp>
      <p:sp>
        <p:nvSpPr>
          <p:cNvPr id="488450" name="Rectangle 2"/>
          <p:cNvSpPr>
            <a:spLocks noGrp="1" noChangeArrowheads="1"/>
          </p:cNvSpPr>
          <p:nvPr>
            <p:ph type="title"/>
          </p:nvPr>
        </p:nvSpPr>
        <p:spPr/>
        <p:txBody>
          <a:bodyPr/>
          <a:lstStyle/>
          <a:p>
            <a:r>
              <a:rPr lang="en-US"/>
              <a:t>Set of equations for each pixel</a:t>
            </a:r>
          </a:p>
        </p:txBody>
      </p:sp>
      <p:graphicFrame>
        <p:nvGraphicFramePr>
          <p:cNvPr id="488451" name="Object 3"/>
          <p:cNvGraphicFramePr>
            <a:graphicFrameLocks noGrp="1" noChangeAspect="1"/>
          </p:cNvGraphicFramePr>
          <p:nvPr>
            <p:ph idx="1"/>
            <p:extLst>
              <p:ext uri="{D42A27DB-BD31-4B8C-83A1-F6EECF244321}">
                <p14:modId xmlns:p14="http://schemas.microsoft.com/office/powerpoint/2010/main" val="2277399993"/>
              </p:ext>
            </p:extLst>
          </p:nvPr>
        </p:nvGraphicFramePr>
        <p:xfrm>
          <a:off x="1263650" y="1779588"/>
          <a:ext cx="7072313" cy="4095750"/>
        </p:xfrm>
        <a:graphic>
          <a:graphicData uri="http://schemas.openxmlformats.org/presentationml/2006/ole">
            <mc:AlternateContent xmlns:mc="http://schemas.openxmlformats.org/markup-compatibility/2006">
              <mc:Choice xmlns:v="urn:schemas-microsoft-com:vml" Requires="v">
                <p:oleObj spid="_x0000_s4103" name="Equation" r:id="rId4" imgW="3771720" imgH="2184120" progId="Equation.DSMT4">
                  <p:embed/>
                </p:oleObj>
              </mc:Choice>
              <mc:Fallback>
                <p:oleObj name="Equation" r:id="rId4" imgW="3771720" imgH="218412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3650" y="1779588"/>
                        <a:ext cx="7072313" cy="4095750"/>
                      </a:xfrm>
                      <a:prstGeom prst="rect">
                        <a:avLst/>
                      </a:prstGeom>
                      <a:noFill/>
                      <a:ln>
                        <a:noFill/>
                      </a:ln>
                      <a:effectLst/>
                      <a:extLst>
                        <a:ext uri="{909E8E84-426E-40DD-AFC4-6F175D3DCCD1}">
                          <a14:hiddenFill xmlns:a14="http://schemas.microsoft.com/office/drawing/2010/main">
                            <a:solidFill>
                              <a:srgbClr val="FFFFFF" mc:Ignorable=""/>
                            </a:solidFill>
                          </a14:hiddenFill>
                        </a:ext>
                        <a:ext uri="{91240B29-F687-4F45-9708-019B960494DF}">
                          <a14:hiddenLine xmlns:a14="http://schemas.microsoft.com/office/drawing/2010/main" w="12700">
                            <a:solidFill>
                              <a:srgbClr val="000000" mc:Ignorable=""/>
                            </a:solidFill>
                            <a:miter lim="800000"/>
                            <a:headEnd/>
                            <a:tailEnd/>
                          </a14:hiddenLine>
                        </a:ext>
                        <a:ext uri="{AF507438-7753-43E0-B8FC-AC1667EBCBE1}">
                          <a14:hiddenEffects xmlns:a14="http://schemas.microsoft.com/office/drawing/2010/main">
                            <a:effectLst>
                              <a:outerShdw dist="35921" dir="2700000" algn="ctr" rotWithShape="0">
                                <a:srgbClr val="808080" mc:Ignorable=""/>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66800"/>
            <a:ext cx="1981200" cy="1143000"/>
          </a:xfrm>
        </p:spPr>
        <p:txBody>
          <a:bodyPr>
            <a:normAutofit fontScale="90000"/>
          </a:bodyPr>
          <a:lstStyle/>
          <a:p>
            <a:r>
              <a:rPr lang="en-US" sz="2400" dirty="0" smtClean="0"/>
              <a:t>Pure </a:t>
            </a:r>
            <a:r>
              <a:rPr lang="en-US" sz="2400" dirty="0" err="1" smtClean="0"/>
              <a:t>endmembers</a:t>
            </a:r>
            <a:r>
              <a:rPr lang="en-US" sz="2400" dirty="0" smtClean="0"/>
              <a:t>,</a:t>
            </a:r>
            <a:br>
              <a:rPr lang="en-US" sz="2400" dirty="0" smtClean="0"/>
            </a:br>
            <a:r>
              <a:rPr lang="en-US" sz="2400" dirty="0" smtClean="0"/>
              <a:t>01 Apr 2005</a:t>
            </a:r>
            <a:endParaRPr lang="en-US" sz="2400" dirty="0"/>
          </a:p>
        </p:txBody>
      </p:sp>
      <p:pic>
        <p:nvPicPr>
          <p:cNvPr id="3" name="Picture 1027" descr="MOD09GHK"/>
          <p:cNvPicPr>
            <a:picLocks noChangeAspect="1" noChangeArrowheads="1"/>
          </p:cNvPicPr>
          <p:nvPr/>
        </p:nvPicPr>
        <p:blipFill>
          <a:blip r:embed="rId2" cstate="print"/>
          <a:srcRect/>
          <a:stretch>
            <a:fillRect/>
          </a:stretch>
        </p:blipFill>
        <p:spPr bwMode="auto">
          <a:xfrm>
            <a:off x="2171700" y="548640"/>
            <a:ext cx="3314700" cy="5486400"/>
          </a:xfrm>
          <a:prstGeom prst="rect">
            <a:avLst/>
          </a:prstGeom>
          <a:noFill/>
        </p:spPr>
      </p:pic>
      <p:pic>
        <p:nvPicPr>
          <p:cNvPr id="4" name="Picture 2" descr="SN2005090"/>
          <p:cNvPicPr>
            <a:picLocks noChangeAspect="1" noChangeArrowheads="1"/>
          </p:cNvPicPr>
          <p:nvPr/>
        </p:nvPicPr>
        <p:blipFill>
          <a:blip r:embed="rId3"/>
          <a:srcRect/>
          <a:stretch>
            <a:fillRect/>
          </a:stretch>
        </p:blipFill>
        <p:spPr bwMode="auto">
          <a:xfrm>
            <a:off x="5676900" y="548640"/>
            <a:ext cx="3314700" cy="5486400"/>
          </a:xfrm>
          <a:prstGeom prst="rect">
            <a:avLst/>
          </a:prstGeom>
          <a:noFill/>
        </p:spPr>
      </p:pic>
      <p:grpSp>
        <p:nvGrpSpPr>
          <p:cNvPr id="5" name="Group 8"/>
          <p:cNvGrpSpPr>
            <a:grpSpLocks/>
          </p:cNvGrpSpPr>
          <p:nvPr/>
        </p:nvGrpSpPr>
        <p:grpSpPr bwMode="auto">
          <a:xfrm>
            <a:off x="6781800" y="685800"/>
            <a:ext cx="2209801" cy="1077913"/>
            <a:chOff x="3312" y="1529"/>
            <a:chExt cx="1392" cy="679"/>
          </a:xfrm>
          <a:solidFill>
            <a:schemeClr val="accent1"/>
          </a:solidFill>
        </p:grpSpPr>
        <p:sp>
          <p:nvSpPr>
            <p:cNvPr id="6" name="Rectangle 4"/>
            <p:cNvSpPr>
              <a:spLocks noChangeArrowheads="1"/>
            </p:cNvSpPr>
            <p:nvPr/>
          </p:nvSpPr>
          <p:spPr bwMode="auto">
            <a:xfrm>
              <a:off x="3559" y="1529"/>
              <a:ext cx="1145" cy="679"/>
            </a:xfrm>
            <a:prstGeom prst="rect">
              <a:avLst/>
            </a:prstGeom>
            <a:grpFill/>
            <a:ln w="9525">
              <a:noFill/>
              <a:miter lim="800000"/>
              <a:headEnd/>
              <a:tailEnd/>
            </a:ln>
          </p:spPr>
          <p:txBody>
            <a:bodyPr wrap="none">
              <a:spAutoFit/>
            </a:bodyPr>
            <a:lstStyle/>
            <a:p>
              <a:pPr>
                <a:spcAft>
                  <a:spcPts val="600"/>
                </a:spcAft>
              </a:pPr>
              <a:r>
                <a:rPr lang="en-US" dirty="0" smtClean="0">
                  <a:latin typeface="Myriad Pro" pitchFamily="34" charset="0"/>
                </a:rPr>
                <a:t>100</a:t>
              </a:r>
              <a:r>
                <a:rPr lang="en-US" dirty="0">
                  <a:latin typeface="Myriad Pro" pitchFamily="34" charset="0"/>
                </a:rPr>
                <a:t>% </a:t>
              </a:r>
              <a:r>
                <a:rPr lang="en-US" dirty="0" smtClean="0">
                  <a:latin typeface="Myriad Pro" pitchFamily="34" charset="0"/>
                </a:rPr>
                <a:t>Snow</a:t>
              </a:r>
              <a:endParaRPr lang="en-US" dirty="0">
                <a:latin typeface="Myriad Pro" pitchFamily="34" charset="0"/>
              </a:endParaRPr>
            </a:p>
            <a:p>
              <a:pPr>
                <a:spcAft>
                  <a:spcPts val="600"/>
                </a:spcAft>
              </a:pPr>
              <a:r>
                <a:rPr lang="en-US" dirty="0">
                  <a:latin typeface="Myriad Pro" pitchFamily="34" charset="0"/>
                </a:rPr>
                <a:t>100% Vegetation</a:t>
              </a:r>
            </a:p>
            <a:p>
              <a:r>
                <a:rPr lang="en-US" dirty="0">
                  <a:latin typeface="Myriad Pro" pitchFamily="34" charset="0"/>
                </a:rPr>
                <a:t>100% </a:t>
              </a:r>
              <a:r>
                <a:rPr lang="en-US" dirty="0" smtClean="0">
                  <a:latin typeface="Myriad Pro" pitchFamily="34" charset="0"/>
                </a:rPr>
                <a:t>Rock/Soil</a:t>
              </a:r>
              <a:endParaRPr lang="en-US" dirty="0">
                <a:latin typeface="Myriad Pro" pitchFamily="34" charset="0"/>
              </a:endParaRPr>
            </a:p>
          </p:txBody>
        </p:sp>
        <p:sp>
          <p:nvSpPr>
            <p:cNvPr id="7" name="AutoShape 5"/>
            <p:cNvSpPr>
              <a:spLocks noChangeArrowheads="1"/>
            </p:cNvSpPr>
            <p:nvPr/>
          </p:nvSpPr>
          <p:spPr bwMode="auto">
            <a:xfrm>
              <a:off x="3312" y="1536"/>
              <a:ext cx="192" cy="192"/>
            </a:xfrm>
            <a:prstGeom prst="roundRect">
              <a:avLst>
                <a:gd name="adj" fmla="val 16667"/>
              </a:avLst>
            </a:prstGeom>
            <a:solidFill>
              <a:srgbClr xmlns:mc="http://schemas.openxmlformats.org/markup-compatibility/2006" xmlns:a14="http://schemas.microsoft.com/office/drawing/2010/main" val="2135DD" mc:Ignorable=""/>
            </a:solidFill>
            <a:ln w="9525">
              <a:solidFill>
                <a:schemeClr val="tx1"/>
              </a:solidFill>
              <a:round/>
              <a:headEnd/>
              <a:tailEnd/>
            </a:ln>
          </p:spPr>
          <p:txBody>
            <a:bodyPr wrap="none" anchor="ctr"/>
            <a:lstStyle/>
            <a:p>
              <a:endParaRPr lang="en-US"/>
            </a:p>
          </p:txBody>
        </p:sp>
        <p:sp>
          <p:nvSpPr>
            <p:cNvPr id="8" name="AutoShape 6"/>
            <p:cNvSpPr>
              <a:spLocks noChangeArrowheads="1"/>
            </p:cNvSpPr>
            <p:nvPr/>
          </p:nvSpPr>
          <p:spPr bwMode="auto">
            <a:xfrm>
              <a:off x="3312" y="1776"/>
              <a:ext cx="192" cy="192"/>
            </a:xfrm>
            <a:prstGeom prst="roundRect">
              <a:avLst>
                <a:gd name="adj" fmla="val 16667"/>
              </a:avLst>
            </a:prstGeom>
            <a:solidFill>
              <a:srgbClr xmlns:mc="http://schemas.openxmlformats.org/markup-compatibility/2006" xmlns:a14="http://schemas.microsoft.com/office/drawing/2010/main" val="1DFB08" mc:Ignorable=""/>
            </a:solidFill>
            <a:ln w="9525">
              <a:solidFill>
                <a:schemeClr val="tx1"/>
              </a:solidFill>
              <a:round/>
              <a:headEnd/>
              <a:tailEnd/>
            </a:ln>
          </p:spPr>
          <p:txBody>
            <a:bodyPr wrap="none" anchor="ctr"/>
            <a:lstStyle/>
            <a:p>
              <a:endParaRPr lang="en-US"/>
            </a:p>
          </p:txBody>
        </p:sp>
        <p:sp>
          <p:nvSpPr>
            <p:cNvPr id="9" name="AutoShape 7"/>
            <p:cNvSpPr>
              <a:spLocks noChangeArrowheads="1"/>
            </p:cNvSpPr>
            <p:nvPr/>
          </p:nvSpPr>
          <p:spPr bwMode="auto">
            <a:xfrm>
              <a:off x="3312" y="2016"/>
              <a:ext cx="192" cy="192"/>
            </a:xfrm>
            <a:prstGeom prst="roundRect">
              <a:avLst>
                <a:gd name="adj" fmla="val 16667"/>
              </a:avLst>
            </a:prstGeom>
            <a:solidFill>
              <a:srgbClr xmlns:mc="http://schemas.openxmlformats.org/markup-compatibility/2006" xmlns:a14="http://schemas.microsoft.com/office/drawing/2010/main" val="FB0214" mc:Ignorable=""/>
            </a:solidFill>
            <a:ln w="9525">
              <a:solidFill>
                <a:schemeClr val="tx1"/>
              </a:solidFill>
              <a:round/>
              <a:headEnd/>
              <a:tailEnd/>
            </a:ln>
          </p:spPr>
          <p:txBody>
            <a:bodyPr wrap="none" anchor="ctr"/>
            <a:lstStyle/>
            <a:p>
              <a:endParaRPr lang="en-US"/>
            </a:p>
          </p:txBody>
        </p:sp>
      </p:grpSp>
      <p:sp>
        <p:nvSpPr>
          <p:cNvPr id="10" name="TextBox 9"/>
          <p:cNvSpPr txBox="1"/>
          <p:nvPr/>
        </p:nvSpPr>
        <p:spPr>
          <a:xfrm>
            <a:off x="2362200" y="5334000"/>
            <a:ext cx="1633781" cy="369332"/>
          </a:xfrm>
          <a:prstGeom prst="rect">
            <a:avLst/>
          </a:prstGeom>
          <a:noFill/>
        </p:spPr>
        <p:txBody>
          <a:bodyPr wrap="none" rtlCol="0">
            <a:spAutoFit/>
          </a:bodyPr>
          <a:lstStyle/>
          <a:p>
            <a:r>
              <a:rPr lang="en-US" dirty="0" smtClean="0">
                <a:solidFill>
                  <a:schemeClr val="bg1"/>
                </a:solidFill>
              </a:rPr>
              <a:t>MODIS image</a:t>
            </a:r>
            <a:endParaRPr lang="en-US" dirty="0">
              <a:solidFill>
                <a:schemeClr val="bg1"/>
              </a:solidFill>
            </a:endParaRPr>
          </a:p>
        </p:txBody>
      </p:sp>
      <p:sp>
        <p:nvSpPr>
          <p:cNvPr id="11" name="Slide Number Placeholder 10"/>
          <p:cNvSpPr>
            <a:spLocks noGrp="1"/>
          </p:cNvSpPr>
          <p:nvPr>
            <p:ph type="sldNum" sz="quarter" idx="12"/>
          </p:nvPr>
        </p:nvSpPr>
        <p:spPr/>
        <p:txBody>
          <a:bodyPr/>
          <a:lstStyle/>
          <a:p>
            <a:fld id="{5EC20171-1C6B-4E2D-BD33-F3ED53D31CEB}" type="slidenum">
              <a:rPr lang="en-US" smtClean="0"/>
              <a:pPr/>
              <a:t>28</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05-Blurring.png"/>
          <p:cNvPicPr>
            <a:picLocks noChangeAspect="1"/>
          </p:cNvPicPr>
          <p:nvPr/>
        </p:nvPicPr>
        <p:blipFill>
          <a:blip r:embed="rId2" cstate="print"/>
          <a:stretch>
            <a:fillRect/>
          </a:stretch>
        </p:blipFill>
        <p:spPr>
          <a:xfrm>
            <a:off x="1143000" y="1083110"/>
            <a:ext cx="6861293" cy="5621470"/>
          </a:xfrm>
          <a:prstGeom prst="rect">
            <a:avLst/>
          </a:prstGeom>
        </p:spPr>
      </p:pic>
      <p:sp>
        <p:nvSpPr>
          <p:cNvPr id="3" name="Title 2"/>
          <p:cNvSpPr>
            <a:spLocks noGrp="1"/>
          </p:cNvSpPr>
          <p:nvPr>
            <p:ph type="title"/>
          </p:nvPr>
        </p:nvSpPr>
        <p:spPr>
          <a:xfrm>
            <a:off x="1435608" y="-76200"/>
            <a:ext cx="7498080" cy="1143000"/>
          </a:xfrm>
        </p:spPr>
        <p:txBody>
          <a:bodyPr/>
          <a:lstStyle/>
          <a:p>
            <a:r>
              <a:rPr lang="en-US" dirty="0" smtClean="0"/>
              <a:t>Example of satellite data management issue: blurring caused by off-nadir view</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08.png"/>
          <p:cNvPicPr>
            <a:picLocks noChangeAspect="1"/>
          </p:cNvPicPr>
          <p:nvPr/>
        </p:nvPicPr>
        <p:blipFill>
          <a:blip r:embed="rId2" cstate="print"/>
          <a:stretch>
            <a:fillRect/>
          </a:stretch>
        </p:blipFill>
        <p:spPr>
          <a:xfrm>
            <a:off x="1184809" y="897023"/>
            <a:ext cx="7044791" cy="5960978"/>
          </a:xfrm>
          <a:prstGeom prst="rect">
            <a:avLst/>
          </a:prstGeom>
        </p:spPr>
      </p:pic>
      <p:sp>
        <p:nvSpPr>
          <p:cNvPr id="3" name="Title 2"/>
          <p:cNvSpPr>
            <a:spLocks noGrp="1"/>
          </p:cNvSpPr>
          <p:nvPr>
            <p:ph type="title"/>
          </p:nvPr>
        </p:nvSpPr>
        <p:spPr>
          <a:xfrm>
            <a:off x="1676400" y="76200"/>
            <a:ext cx="7010400" cy="762000"/>
          </a:xfrm>
        </p:spPr>
        <p:txBody>
          <a:bodyPr>
            <a:normAutofit fontScale="90000"/>
          </a:bodyPr>
          <a:lstStyle/>
          <a:p>
            <a:r>
              <a:rPr lang="en-US" dirty="0" smtClean="0"/>
              <a:t>Smoothing spline in the time dimension</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A6089ED-38AA-4CF3-BD57-781B003B3133}" type="slidenum">
              <a:rPr lang="en-US"/>
              <a:pPr/>
              <a:t>31</a:t>
            </a:fld>
            <a:endParaRPr lang="en-US"/>
          </a:p>
        </p:txBody>
      </p:sp>
      <p:sp>
        <p:nvSpPr>
          <p:cNvPr id="270340" name="Rectangle 4"/>
          <p:cNvSpPr>
            <a:spLocks noGrp="1" noChangeArrowheads="1"/>
          </p:cNvSpPr>
          <p:nvPr>
            <p:ph type="title"/>
          </p:nvPr>
        </p:nvSpPr>
        <p:spPr/>
        <p:txBody>
          <a:bodyPr/>
          <a:lstStyle/>
          <a:p>
            <a:r>
              <a:rPr lang="en-US"/>
              <a:t>Model structure for MODIS snow-covered area and albedo</a:t>
            </a:r>
          </a:p>
        </p:txBody>
      </p:sp>
      <p:graphicFrame>
        <p:nvGraphicFramePr>
          <p:cNvPr id="270347" name="Object 11"/>
          <p:cNvGraphicFramePr>
            <a:graphicFrameLocks noGrp="1" noChangeAspect="1"/>
          </p:cNvGraphicFramePr>
          <p:nvPr>
            <p:ph idx="1"/>
          </p:nvPr>
        </p:nvGraphicFramePr>
        <p:xfrm>
          <a:off x="692150" y="1447800"/>
          <a:ext cx="7642225" cy="4986338"/>
        </p:xfrm>
        <a:graphic>
          <a:graphicData uri="http://schemas.openxmlformats.org/presentationml/2006/ole">
            <mc:AlternateContent xmlns:mc="http://schemas.openxmlformats.org/markup-compatibility/2006">
              <mc:Choice xmlns:v="urn:schemas-microsoft-com:vml" Requires="v">
                <p:oleObj spid="_x0000_s6151" name="Visio" r:id="rId4" imgW="7235483" imgH="4721104" progId="Visio.Drawing.11">
                  <p:embed/>
                </p:oleObj>
              </mc:Choice>
              <mc:Fallback>
                <p:oleObj name="Visio" r:id="rId4" imgW="7235483" imgH="4721104"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150" y="1447800"/>
                        <a:ext cx="7642225" cy="4986338"/>
                      </a:xfrm>
                      <a:prstGeom prst="rect">
                        <a:avLst/>
                      </a:prstGeom>
                      <a:noFill/>
                      <a:ln>
                        <a:noFill/>
                      </a:ln>
                      <a:effectLst/>
                      <a:extLst>
                        <a:ext uri="{909E8E84-426E-40DD-AFC4-6F175D3DCCD1}">
                          <a14:hiddenFill xmlns:a14="http://schemas.microsoft.com/office/drawing/2010/main">
                            <a:solidFill>
                              <a:srgbClr val="FFFFFF" mc:Ignorable=""/>
                            </a:solidFill>
                          </a14:hiddenFill>
                        </a:ext>
                        <a:ext uri="{91240B29-F687-4F45-9708-019B960494DF}">
                          <a14:hiddenLine xmlns:a14="http://schemas.microsoft.com/office/drawing/2010/main" w="9525">
                            <a:solidFill>
                              <a:srgbClr val="000000" mc:Ignorable=""/>
                            </a:solidFill>
                            <a:miter lim="800000"/>
                            <a:headEnd/>
                            <a:tailEnd/>
                          </a14:hiddenLine>
                        </a:ext>
                        <a:ext uri="{AF507438-7753-43E0-B8FC-AC1667EBCBE1}">
                          <a14:hiddenEffects xmlns:a14="http://schemas.microsoft.com/office/drawing/2010/main">
                            <a:effectLst>
                              <a:outerShdw dist="35921" dir="2700000" algn="ctr" rotWithShape="0">
                                <a:srgbClr val="808080" mc:Ignorable=""/>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8F6A538A-3107-47DA-AAC1-7A6BB484815A}" type="slidenum">
              <a:rPr lang="en-US"/>
              <a:pPr/>
              <a:t>32</a:t>
            </a:fld>
            <a:endParaRPr lang="en-US"/>
          </a:p>
        </p:txBody>
      </p:sp>
      <p:sp>
        <p:nvSpPr>
          <p:cNvPr id="337922" name="Rectangle 2"/>
          <p:cNvSpPr>
            <a:spLocks noGrp="1" noChangeArrowheads="1"/>
          </p:cNvSpPr>
          <p:nvPr>
            <p:ph type="title"/>
          </p:nvPr>
        </p:nvSpPr>
        <p:spPr/>
        <p:txBody>
          <a:bodyPr/>
          <a:lstStyle/>
          <a:p>
            <a:r>
              <a:rPr lang="en-US"/>
              <a:t>Daily MODIS acquisition, processing for Sierra Nevada snow cover and albedo</a:t>
            </a:r>
          </a:p>
        </p:txBody>
      </p:sp>
      <p:pic>
        <p:nvPicPr>
          <p:cNvPr id="337925" name="Picture 5" descr="Process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36688"/>
            <a:ext cx="7772400" cy="5116512"/>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0"/>
            <a:ext cx="8229600" cy="1143000"/>
          </a:xfrm>
        </p:spPr>
        <p:txBody>
          <a:bodyPr/>
          <a:lstStyle/>
          <a:p>
            <a:r>
              <a:rPr lang="en-US" sz="3200" dirty="0" smtClean="0">
                <a:ea typeface="ＭＳ Ｐゴシック" charset="-128"/>
              </a:rPr>
              <a:t>Snow-covered area and </a:t>
            </a:r>
            <a:r>
              <a:rPr lang="en-US" sz="3200" dirty="0" err="1" smtClean="0">
                <a:ea typeface="ＭＳ Ｐゴシック" charset="-128"/>
              </a:rPr>
              <a:t>albedo</a:t>
            </a:r>
            <a:r>
              <a:rPr lang="en-US" sz="3200" dirty="0" smtClean="0">
                <a:ea typeface="ＭＳ Ｐゴシック" charset="-128"/>
              </a:rPr>
              <a:t>, 2004</a:t>
            </a:r>
          </a:p>
        </p:txBody>
      </p:sp>
      <p:sp>
        <p:nvSpPr>
          <p:cNvPr id="29699" name="TextBox 4"/>
          <p:cNvSpPr txBox="1">
            <a:spLocks noChangeArrowheads="1"/>
          </p:cNvSpPr>
          <p:nvPr/>
        </p:nvSpPr>
        <p:spPr bwMode="auto">
          <a:xfrm>
            <a:off x="3352800" y="1230313"/>
            <a:ext cx="2238375" cy="369887"/>
          </a:xfrm>
          <a:prstGeom prst="rect">
            <a:avLst/>
          </a:prstGeom>
          <a:noFill/>
          <a:ln w="9525">
            <a:noFill/>
            <a:miter lim="800000"/>
            <a:headEnd/>
            <a:tailEnd/>
          </a:ln>
        </p:spPr>
        <p:txBody>
          <a:bodyPr wrap="none">
            <a:spAutoFit/>
          </a:bodyPr>
          <a:lstStyle/>
          <a:p>
            <a:r>
              <a:rPr lang="en-US"/>
              <a:t>Snow Covered Area</a:t>
            </a:r>
          </a:p>
        </p:txBody>
      </p:sp>
      <p:sp>
        <p:nvSpPr>
          <p:cNvPr id="29700" name="TextBox 5"/>
          <p:cNvSpPr txBox="1">
            <a:spLocks noChangeArrowheads="1"/>
          </p:cNvSpPr>
          <p:nvPr/>
        </p:nvSpPr>
        <p:spPr bwMode="auto">
          <a:xfrm>
            <a:off x="4114800" y="3897313"/>
            <a:ext cx="915988" cy="369887"/>
          </a:xfrm>
          <a:prstGeom prst="rect">
            <a:avLst/>
          </a:prstGeom>
          <a:noFill/>
          <a:ln w="9525">
            <a:noFill/>
            <a:miter lim="800000"/>
            <a:headEnd/>
            <a:tailEnd/>
          </a:ln>
        </p:spPr>
        <p:txBody>
          <a:bodyPr wrap="none">
            <a:spAutoFit/>
          </a:bodyPr>
          <a:lstStyle/>
          <a:p>
            <a:r>
              <a:rPr lang="en-US"/>
              <a:t>Albedo</a:t>
            </a:r>
          </a:p>
        </p:txBody>
      </p:sp>
      <p:pic>
        <p:nvPicPr>
          <p:cNvPr id="29701" name="Picture 7" descr="colorbar.png"/>
          <p:cNvPicPr>
            <a:picLocks noChangeAspect="1"/>
          </p:cNvPicPr>
          <p:nvPr/>
        </p:nvPicPr>
        <p:blipFill>
          <a:blip r:embed="rId3"/>
          <a:srcRect l="83485" t="6842" r="7587" b="9818"/>
          <a:stretch>
            <a:fillRect/>
          </a:stretch>
        </p:blipFill>
        <p:spPr bwMode="auto">
          <a:xfrm>
            <a:off x="8686800" y="3962400"/>
            <a:ext cx="304800" cy="2133600"/>
          </a:xfrm>
          <a:prstGeom prst="rect">
            <a:avLst/>
          </a:prstGeom>
          <a:noFill/>
          <a:ln w="9525">
            <a:noFill/>
            <a:miter lim="800000"/>
            <a:headEnd/>
            <a:tailEnd/>
          </a:ln>
        </p:spPr>
      </p:pic>
      <p:pic>
        <p:nvPicPr>
          <p:cNvPr id="29702" name="Picture 6" descr="color.png"/>
          <p:cNvPicPr>
            <a:picLocks noChangeAspect="1"/>
          </p:cNvPicPr>
          <p:nvPr/>
        </p:nvPicPr>
        <p:blipFill>
          <a:blip r:embed="rId4"/>
          <a:srcRect l="84094" t="5353" r="8913" b="9818"/>
          <a:stretch>
            <a:fillRect/>
          </a:stretch>
        </p:blipFill>
        <p:spPr bwMode="auto">
          <a:xfrm>
            <a:off x="8686800" y="1295400"/>
            <a:ext cx="233363" cy="2209800"/>
          </a:xfrm>
          <a:prstGeom prst="rect">
            <a:avLst/>
          </a:prstGeom>
          <a:noFill/>
          <a:ln w="9525">
            <a:noFill/>
            <a:miter lim="800000"/>
            <a:headEnd/>
            <a:tailEnd/>
          </a:ln>
        </p:spPr>
      </p:pic>
      <p:pic>
        <p:nvPicPr>
          <p:cNvPr id="29703" name="Picture 10" descr="2004Albedo.png"/>
          <p:cNvPicPr>
            <a:picLocks noChangeAspect="1"/>
          </p:cNvPicPr>
          <p:nvPr/>
        </p:nvPicPr>
        <p:blipFill>
          <a:blip r:embed="rId5"/>
          <a:srcRect l="10834" t="35652" r="9167" b="38522"/>
          <a:stretch>
            <a:fillRect/>
          </a:stretch>
        </p:blipFill>
        <p:spPr bwMode="auto">
          <a:xfrm>
            <a:off x="76200" y="4267200"/>
            <a:ext cx="8534400" cy="1600200"/>
          </a:xfrm>
          <a:prstGeom prst="rect">
            <a:avLst/>
          </a:prstGeom>
          <a:noFill/>
          <a:ln w="9525">
            <a:noFill/>
            <a:miter lim="800000"/>
            <a:headEnd/>
            <a:tailEnd/>
          </a:ln>
        </p:spPr>
      </p:pic>
      <p:pic>
        <p:nvPicPr>
          <p:cNvPr id="29704" name="Picture 11" descr="2004SCA.png"/>
          <p:cNvPicPr>
            <a:picLocks noChangeAspect="1"/>
          </p:cNvPicPr>
          <p:nvPr/>
        </p:nvPicPr>
        <p:blipFill>
          <a:blip r:embed="rId6"/>
          <a:srcRect l="10834" t="35652" r="9167" b="39957"/>
          <a:stretch>
            <a:fillRect/>
          </a:stretch>
        </p:blipFill>
        <p:spPr bwMode="auto">
          <a:xfrm>
            <a:off x="4763" y="1600200"/>
            <a:ext cx="8605837" cy="1524000"/>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fld id="{5EC20171-1C6B-4E2D-BD33-F3ED53D31CEB}" type="slidenum">
              <a:rPr lang="en-US" smtClean="0"/>
              <a:pPr/>
              <a:t>33</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quence.png"/>
          <p:cNvPicPr>
            <a:picLocks noChangeAspect="1"/>
          </p:cNvPicPr>
          <p:nvPr/>
        </p:nvPicPr>
        <p:blipFill>
          <a:blip r:embed="rId2"/>
          <a:stretch>
            <a:fillRect/>
          </a:stretch>
        </p:blipFill>
        <p:spPr>
          <a:xfrm>
            <a:off x="70" y="327182"/>
            <a:ext cx="9143859" cy="6203635"/>
          </a:xfrm>
          <a:prstGeom prst="rect">
            <a:avLst/>
          </a:prstGeom>
        </p:spPr>
      </p:pic>
      <p:pic>
        <p:nvPicPr>
          <p:cNvPr id="4" name="Picture 3" descr="net.png"/>
          <p:cNvPicPr>
            <a:picLocks noChangeAspect="1"/>
          </p:cNvPicPr>
          <p:nvPr/>
        </p:nvPicPr>
        <p:blipFill>
          <a:blip r:embed="rId3"/>
          <a:srcRect/>
          <a:stretch>
            <a:fillRect/>
          </a:stretch>
        </p:blipFill>
        <p:spPr>
          <a:xfrm>
            <a:off x="2133600" y="5943600"/>
            <a:ext cx="4571929"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76200"/>
            <a:ext cx="3429000" cy="1143000"/>
          </a:xfrm>
        </p:spPr>
        <p:txBody>
          <a:bodyPr/>
          <a:lstStyle/>
          <a:p>
            <a:pPr eaLnBrk="1" hangingPunct="1"/>
            <a:r>
              <a:rPr lang="en-US" dirty="0" smtClean="0">
                <a:ea typeface="ＭＳ Ｐゴシック" charset="-128"/>
              </a:rPr>
              <a:t>American River basin</a:t>
            </a:r>
          </a:p>
        </p:txBody>
      </p:sp>
      <p:pic>
        <p:nvPicPr>
          <p:cNvPr id="3075" name="Picture 7" descr="American.tif"/>
          <p:cNvPicPr>
            <a:picLocks noChangeAspect="1"/>
          </p:cNvPicPr>
          <p:nvPr/>
        </p:nvPicPr>
        <p:blipFill>
          <a:blip r:embed="rId3" cstate="print"/>
          <a:srcRect l="12614" t="27779" r="14052" b="25555"/>
          <a:stretch>
            <a:fillRect/>
          </a:stretch>
        </p:blipFill>
        <p:spPr bwMode="auto">
          <a:xfrm>
            <a:off x="152400" y="1905000"/>
            <a:ext cx="4533900" cy="3733800"/>
          </a:xfrm>
          <a:prstGeom prst="rect">
            <a:avLst/>
          </a:prstGeom>
          <a:noFill/>
          <a:ln w="9525">
            <a:noFill/>
            <a:miter lim="800000"/>
            <a:headEnd/>
            <a:tailEnd/>
          </a:ln>
        </p:spPr>
      </p:pic>
      <p:pic>
        <p:nvPicPr>
          <p:cNvPr id="3076" name="Picture 8" descr="legend.tif"/>
          <p:cNvPicPr>
            <a:picLocks noChangeAspect="1"/>
          </p:cNvPicPr>
          <p:nvPr/>
        </p:nvPicPr>
        <p:blipFill>
          <a:blip r:embed="rId4" cstate="print"/>
          <a:srcRect l="31306" t="25555" r="32745" b="25555"/>
          <a:stretch>
            <a:fillRect/>
          </a:stretch>
        </p:blipFill>
        <p:spPr bwMode="auto">
          <a:xfrm>
            <a:off x="304800" y="1371600"/>
            <a:ext cx="862013" cy="1516063"/>
          </a:xfrm>
          <a:prstGeom prst="rect">
            <a:avLst/>
          </a:prstGeom>
          <a:noFill/>
          <a:ln w="9525">
            <a:noFill/>
            <a:miter lim="800000"/>
            <a:headEnd/>
            <a:tailEnd/>
          </a:ln>
        </p:spPr>
      </p:pic>
      <p:pic>
        <p:nvPicPr>
          <p:cNvPr id="9" name="Picture 8" descr="pillow.png"/>
          <p:cNvPicPr>
            <a:picLocks noChangeAspect="1"/>
          </p:cNvPicPr>
          <p:nvPr/>
        </p:nvPicPr>
        <p:blipFill>
          <a:blip r:embed="rId5" cstate="print"/>
          <a:stretch>
            <a:fillRect/>
          </a:stretch>
        </p:blipFill>
        <p:spPr>
          <a:xfrm>
            <a:off x="4757925" y="1600201"/>
            <a:ext cx="4386074" cy="4343399"/>
          </a:xfrm>
          <a:prstGeom prst="rect">
            <a:avLst/>
          </a:prstGeom>
        </p:spPr>
      </p:pic>
      <p:sp>
        <p:nvSpPr>
          <p:cNvPr id="10" name="TextBox 9"/>
          <p:cNvSpPr txBox="1"/>
          <p:nvPr/>
        </p:nvSpPr>
        <p:spPr>
          <a:xfrm>
            <a:off x="5867400" y="1143000"/>
            <a:ext cx="1963679" cy="369332"/>
          </a:xfrm>
          <a:prstGeom prst="rect">
            <a:avLst/>
          </a:prstGeom>
          <a:noFill/>
        </p:spPr>
        <p:txBody>
          <a:bodyPr wrap="none" rtlCol="0">
            <a:spAutoFit/>
          </a:bodyPr>
          <a:lstStyle/>
          <a:p>
            <a:r>
              <a:rPr lang="en-US" dirty="0" smtClean="0"/>
              <a:t>Snow pillows, 2005</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err="1" smtClean="0">
                <a:ea typeface="ＭＳ Ｐゴシック" charset="-128"/>
              </a:rPr>
              <a:t>Basinwide</a:t>
            </a:r>
            <a:r>
              <a:rPr lang="en-US" dirty="0" smtClean="0">
                <a:ea typeface="ＭＳ Ｐゴシック" charset="-128"/>
              </a:rPr>
              <a:t> SWE, depletion in 2004</a:t>
            </a:r>
          </a:p>
        </p:txBody>
      </p:sp>
      <p:pic>
        <p:nvPicPr>
          <p:cNvPr id="5123" name="Picture 2" descr="InterpVSradiation.png"/>
          <p:cNvPicPr>
            <a:picLocks noChangeAspect="1"/>
          </p:cNvPicPr>
          <p:nvPr/>
        </p:nvPicPr>
        <p:blipFill>
          <a:blip r:embed="rId2" cstate="print"/>
          <a:srcRect l="3056" r="5327"/>
          <a:stretch>
            <a:fillRect/>
          </a:stretch>
        </p:blipFill>
        <p:spPr bwMode="auto">
          <a:xfrm>
            <a:off x="1219200" y="1319213"/>
            <a:ext cx="6705600" cy="5081587"/>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dirty="0" smtClean="0">
                <a:ea typeface="ＭＳ Ｐゴシック" charset="-128"/>
              </a:rPr>
              <a:t>SWE distribution, American R, 07 Mar 2004</a:t>
            </a:r>
          </a:p>
        </p:txBody>
      </p:sp>
      <p:pic>
        <p:nvPicPr>
          <p:cNvPr id="6" name="Picture 5" descr="IR_compare.png"/>
          <p:cNvPicPr>
            <a:picLocks noChangeAspect="1"/>
          </p:cNvPicPr>
          <p:nvPr/>
        </p:nvPicPr>
        <p:blipFill>
          <a:blip r:embed="rId2" cstate="print"/>
          <a:stretch>
            <a:fillRect/>
          </a:stretch>
        </p:blipFill>
        <p:spPr>
          <a:xfrm>
            <a:off x="230449" y="1384317"/>
            <a:ext cx="8761151" cy="49402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pPr>
              <a:defRPr/>
            </a:pPr>
            <a:fld id="{BCA50447-B292-47D4-8BEB-7138D786213E}" type="slidenum">
              <a:rPr lang="en-US"/>
              <a:pPr>
                <a:defRPr/>
              </a:pPr>
              <a:t>38</a:t>
            </a:fld>
            <a:endParaRPr lang="en-US"/>
          </a:p>
        </p:txBody>
      </p:sp>
      <p:sp>
        <p:nvSpPr>
          <p:cNvPr id="478210" name="Rectangle 2"/>
          <p:cNvSpPr>
            <a:spLocks noGrp="1" noChangeArrowheads="1"/>
          </p:cNvSpPr>
          <p:nvPr>
            <p:ph type="title"/>
          </p:nvPr>
        </p:nvSpPr>
        <p:spPr>
          <a:xfrm>
            <a:off x="152400" y="0"/>
            <a:ext cx="8839200" cy="1143000"/>
          </a:xfrm>
        </p:spPr>
        <p:txBody>
          <a:bodyPr/>
          <a:lstStyle/>
          <a:p>
            <a:pPr algn="ctr" fontAlgn="auto">
              <a:spcAft>
                <a:spcPts val="0"/>
              </a:spcAft>
              <a:defRPr/>
            </a:pPr>
            <a:r>
              <a:rPr lang="en-US" sz="2600" dirty="0">
                <a:latin typeface="+mj-lt"/>
              </a:rPr>
              <a:t>Regional models: </a:t>
            </a:r>
            <a:br>
              <a:rPr lang="en-US" sz="2600" dirty="0">
                <a:latin typeface="+mj-lt"/>
              </a:rPr>
            </a:br>
            <a:r>
              <a:rPr lang="en-US" sz="2600" dirty="0">
                <a:latin typeface="+mj-lt"/>
              </a:rPr>
              <a:t>better results for temperature than for precipitation</a:t>
            </a:r>
          </a:p>
        </p:txBody>
      </p:sp>
      <p:pic>
        <p:nvPicPr>
          <p:cNvPr id="58371" name="Picture 3" descr="p"/>
          <p:cNvPicPr>
            <a:picLocks noChangeAspect="1" noChangeArrowheads="1"/>
          </p:cNvPicPr>
          <p:nvPr/>
        </p:nvPicPr>
        <p:blipFill>
          <a:blip r:embed="rId2" cstate="print"/>
          <a:srcRect/>
          <a:stretch>
            <a:fillRect/>
          </a:stretch>
        </p:blipFill>
        <p:spPr bwMode="auto">
          <a:xfrm>
            <a:off x="311150" y="1641475"/>
            <a:ext cx="4103688" cy="2987675"/>
          </a:xfrm>
          <a:prstGeom prst="rect">
            <a:avLst/>
          </a:prstGeom>
          <a:noFill/>
          <a:ln w="9525">
            <a:noFill/>
            <a:miter lim="800000"/>
            <a:headEnd/>
            <a:tailEnd/>
          </a:ln>
        </p:spPr>
      </p:pic>
      <p:pic>
        <p:nvPicPr>
          <p:cNvPr id="58372" name="Picture 4" descr="t"/>
          <p:cNvPicPr>
            <a:picLocks noChangeAspect="1" noChangeArrowheads="1"/>
          </p:cNvPicPr>
          <p:nvPr/>
        </p:nvPicPr>
        <p:blipFill>
          <a:blip r:embed="rId3" cstate="print"/>
          <a:srcRect t="7091"/>
          <a:stretch>
            <a:fillRect/>
          </a:stretch>
        </p:blipFill>
        <p:spPr bwMode="auto">
          <a:xfrm>
            <a:off x="4729163" y="1600200"/>
            <a:ext cx="4103687" cy="2995613"/>
          </a:xfrm>
          <a:prstGeom prst="rect">
            <a:avLst/>
          </a:prstGeom>
          <a:noFill/>
          <a:ln w="9525">
            <a:noFill/>
            <a:miter lim="800000"/>
            <a:headEnd/>
            <a:tailEnd/>
          </a:ln>
        </p:spPr>
      </p:pic>
      <p:sp>
        <p:nvSpPr>
          <p:cNvPr id="58373" name="Text Box 5"/>
          <p:cNvSpPr txBox="1">
            <a:spLocks noChangeArrowheads="1"/>
          </p:cNvSpPr>
          <p:nvPr/>
        </p:nvSpPr>
        <p:spPr bwMode="auto">
          <a:xfrm>
            <a:off x="381000" y="4800600"/>
            <a:ext cx="3825875" cy="366713"/>
          </a:xfrm>
          <a:prstGeom prst="rect">
            <a:avLst/>
          </a:prstGeom>
          <a:noFill/>
          <a:ln w="12700">
            <a:noFill/>
            <a:miter lim="800000"/>
            <a:headEnd/>
            <a:tailEnd/>
          </a:ln>
        </p:spPr>
        <p:txBody>
          <a:bodyPr/>
          <a:lstStyle/>
          <a:p>
            <a:r>
              <a:rPr lang="en-US" dirty="0">
                <a:latin typeface="Calibri" pitchFamily="34" charset="0"/>
              </a:rPr>
              <a:t>Precipitation: mean of 15 models (red) </a:t>
            </a:r>
            <a:r>
              <a:rPr lang="en-US" dirty="0" err="1">
                <a:latin typeface="Calibri" pitchFamily="34" charset="0"/>
              </a:rPr>
              <a:t>vs</a:t>
            </a:r>
            <a:r>
              <a:rPr lang="en-US" dirty="0">
                <a:latin typeface="Calibri" pitchFamily="34" charset="0"/>
              </a:rPr>
              <a:t> observations (green)</a:t>
            </a:r>
          </a:p>
        </p:txBody>
      </p:sp>
      <p:sp>
        <p:nvSpPr>
          <p:cNvPr id="58374" name="Text Box 6"/>
          <p:cNvSpPr txBox="1">
            <a:spLocks noChangeArrowheads="1"/>
          </p:cNvSpPr>
          <p:nvPr/>
        </p:nvSpPr>
        <p:spPr bwMode="auto">
          <a:xfrm>
            <a:off x="4724400" y="4800600"/>
            <a:ext cx="3962400" cy="366713"/>
          </a:xfrm>
          <a:prstGeom prst="rect">
            <a:avLst/>
          </a:prstGeom>
          <a:noFill/>
          <a:ln w="12700">
            <a:noFill/>
            <a:miter lim="800000"/>
            <a:headEnd/>
            <a:tailEnd/>
          </a:ln>
        </p:spPr>
        <p:txBody>
          <a:bodyPr/>
          <a:lstStyle/>
          <a:p>
            <a:r>
              <a:rPr lang="en-US">
                <a:latin typeface="Calibri" pitchFamily="34" charset="0"/>
              </a:rPr>
              <a:t>Temperature: mean of 15 models (red) vs observations and reanalyses</a:t>
            </a:r>
          </a:p>
        </p:txBody>
      </p:sp>
      <p:sp>
        <p:nvSpPr>
          <p:cNvPr id="58375" name="Text Box 7"/>
          <p:cNvSpPr txBox="1">
            <a:spLocks noChangeArrowheads="1"/>
          </p:cNvSpPr>
          <p:nvPr/>
        </p:nvSpPr>
        <p:spPr bwMode="auto">
          <a:xfrm>
            <a:off x="914400" y="6096000"/>
            <a:ext cx="5562600" cy="366713"/>
          </a:xfrm>
          <a:prstGeom prst="rect">
            <a:avLst/>
          </a:prstGeom>
          <a:noFill/>
          <a:ln w="12700">
            <a:noFill/>
            <a:miter lim="800000"/>
            <a:headEnd/>
            <a:tailEnd/>
          </a:ln>
        </p:spPr>
        <p:txBody>
          <a:bodyPr/>
          <a:lstStyle/>
          <a:p>
            <a:r>
              <a:rPr lang="en-US" dirty="0" err="1">
                <a:latin typeface="Calibri" pitchFamily="34" charset="0"/>
              </a:rPr>
              <a:t>Coquard</a:t>
            </a:r>
            <a:r>
              <a:rPr lang="en-US" dirty="0">
                <a:latin typeface="Calibri" pitchFamily="34" charset="0"/>
              </a:rPr>
              <a:t> et al., </a:t>
            </a:r>
            <a:r>
              <a:rPr lang="en-US" dirty="0" smtClean="0">
                <a:latin typeface="Calibri" pitchFamily="34" charset="0"/>
              </a:rPr>
              <a:t>2004, </a:t>
            </a:r>
            <a:r>
              <a:rPr lang="en-US" i="1" dirty="0" smtClean="0">
                <a:latin typeface="Calibri" pitchFamily="34" charset="0"/>
              </a:rPr>
              <a:t>Climate Dynamics</a:t>
            </a:r>
            <a:endParaRPr lang="en-US" dirty="0">
              <a:solidFill>
                <a:srgbClr xmlns:mc="http://schemas.openxmlformats.org/markup-compatibility/2006" xmlns:a14="http://schemas.microsoft.com/office/drawing/2010/main" val="0070C0" mc:Ignorable=""/>
              </a:solidFill>
              <a:latin typeface="Calibri" pitchFamily="34" charset="0"/>
              <a:cs typeface="Arial" charset="0"/>
            </a:endParaRPr>
          </a:p>
        </p:txBody>
      </p:sp>
      <p:sp>
        <p:nvSpPr>
          <p:cNvPr id="58376" name="Text Box 8"/>
          <p:cNvSpPr txBox="1">
            <a:spLocks noChangeArrowheads="1"/>
          </p:cNvSpPr>
          <p:nvPr/>
        </p:nvSpPr>
        <p:spPr bwMode="auto">
          <a:xfrm>
            <a:off x="990600" y="5500687"/>
            <a:ext cx="6705600" cy="366713"/>
          </a:xfrm>
          <a:prstGeom prst="rect">
            <a:avLst/>
          </a:prstGeom>
          <a:noFill/>
          <a:ln w="12700">
            <a:noFill/>
            <a:miter lim="800000"/>
            <a:headEnd/>
            <a:tailEnd/>
          </a:ln>
        </p:spPr>
        <p:txBody>
          <a:bodyPr/>
          <a:lstStyle/>
          <a:p>
            <a:r>
              <a:rPr lang="en-US" dirty="0">
                <a:latin typeface="Calibri" pitchFamily="34" charset="0"/>
              </a:rPr>
              <a:t>Vertical bars are </a:t>
            </a:r>
            <a:r>
              <a:rPr lang="en-US" dirty="0">
                <a:latin typeface="Calibri" pitchFamily="34" charset="0"/>
                <a:cs typeface="Arial" charset="0"/>
              </a:rPr>
              <a:t>±1 standard deviation of model monthly results</a:t>
            </a: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p:txBody>
          <a:bodyPr/>
          <a:lstStyle/>
          <a:p>
            <a:r>
              <a:rPr lang="en-US" sz="3200" dirty="0"/>
              <a:t>Model uncertainty in precipitation change</a:t>
            </a:r>
          </a:p>
        </p:txBody>
      </p:sp>
      <p:sp>
        <p:nvSpPr>
          <p:cNvPr id="526340" name="Text Box 4"/>
          <p:cNvSpPr txBox="1">
            <a:spLocks noChangeArrowheads="1"/>
          </p:cNvSpPr>
          <p:nvPr/>
        </p:nvSpPr>
        <p:spPr bwMode="auto">
          <a:xfrm>
            <a:off x="323850" y="1771650"/>
            <a:ext cx="2297113"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a:t>Change in precipitation under  2xCO</a:t>
            </a:r>
            <a:r>
              <a:rPr lang="en-US" sz="2000" baseline="-25000"/>
              <a:t>2</a:t>
            </a:r>
            <a:r>
              <a:rPr lang="en-US" sz="2000"/>
              <a:t> for western US: </a:t>
            </a:r>
          </a:p>
          <a:p>
            <a:r>
              <a:rPr lang="en-US" sz="2000"/>
              <a:t>Average and standard deviation of 15 different climate models</a:t>
            </a:r>
          </a:p>
        </p:txBody>
      </p:sp>
      <p:sp>
        <p:nvSpPr>
          <p:cNvPr id="526342" name="Rectangle 6"/>
          <p:cNvSpPr>
            <a:spLocks noChangeArrowheads="1"/>
          </p:cNvSpPr>
          <p:nvPr/>
        </p:nvSpPr>
        <p:spPr bwMode="auto">
          <a:xfrm>
            <a:off x="3884613" y="5483225"/>
            <a:ext cx="612775" cy="228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6343" name="Rectangle 7"/>
          <p:cNvSpPr>
            <a:spLocks noChangeArrowheads="1"/>
          </p:cNvSpPr>
          <p:nvPr/>
        </p:nvSpPr>
        <p:spPr bwMode="auto">
          <a:xfrm>
            <a:off x="4724400" y="2590800"/>
            <a:ext cx="381000" cy="304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26344" name="Group 8"/>
          <p:cNvGrpSpPr>
            <a:grpSpLocks/>
          </p:cNvGrpSpPr>
          <p:nvPr/>
        </p:nvGrpSpPr>
        <p:grpSpPr bwMode="auto">
          <a:xfrm>
            <a:off x="2495550" y="1638300"/>
            <a:ext cx="6400800" cy="4473575"/>
            <a:chOff x="1452" y="1032"/>
            <a:chExt cx="4032" cy="2818"/>
          </a:xfrm>
        </p:grpSpPr>
        <p:pic>
          <p:nvPicPr>
            <p:cNvPr id="526345"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 y="1053"/>
              <a:ext cx="3984" cy="2797"/>
            </a:xfrm>
            <a:prstGeom prst="rect">
              <a:avLst/>
            </a:prstGeom>
            <a:noFill/>
            <a:extLst>
              <a:ext uri="{909E8E84-426E-40DD-AFC4-6F175D3DCCD1}">
                <a14:hiddenFill xmlns:a14="http://schemas.microsoft.com/office/drawing/2010/main">
                  <a:solidFill>
                    <a:schemeClr val="accent1"/>
                  </a:solidFill>
                </a14:hiddenFill>
              </a:ext>
            </a:extLst>
          </p:spPr>
        </p:pic>
        <p:sp>
          <p:nvSpPr>
            <p:cNvPr id="526346" name="Rectangle 10"/>
            <p:cNvSpPr>
              <a:spLocks noChangeArrowheads="1"/>
            </p:cNvSpPr>
            <p:nvPr/>
          </p:nvSpPr>
          <p:spPr bwMode="auto">
            <a:xfrm>
              <a:off x="1452" y="1032"/>
              <a:ext cx="288" cy="2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26347" name="Line 11"/>
          <p:cNvSpPr>
            <a:spLocks noChangeShapeType="1"/>
          </p:cNvSpPr>
          <p:nvPr/>
        </p:nvSpPr>
        <p:spPr bwMode="auto">
          <a:xfrm flipV="1">
            <a:off x="3429000" y="3219450"/>
            <a:ext cx="400050" cy="13335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Text Box 7"/>
          <p:cNvSpPr txBox="1">
            <a:spLocks noChangeArrowheads="1"/>
          </p:cNvSpPr>
          <p:nvPr/>
        </p:nvSpPr>
        <p:spPr bwMode="auto">
          <a:xfrm>
            <a:off x="3124200" y="6324600"/>
            <a:ext cx="5562600" cy="366713"/>
          </a:xfrm>
          <a:prstGeom prst="rect">
            <a:avLst/>
          </a:prstGeom>
          <a:noFill/>
          <a:ln w="12700">
            <a:noFill/>
            <a:miter lim="800000"/>
            <a:headEnd/>
            <a:tailEnd/>
          </a:ln>
        </p:spPr>
        <p:txBody>
          <a:bodyPr/>
          <a:lstStyle/>
          <a:p>
            <a:r>
              <a:rPr lang="en-US" dirty="0" err="1">
                <a:latin typeface="Calibri" pitchFamily="34" charset="0"/>
              </a:rPr>
              <a:t>Coquard</a:t>
            </a:r>
            <a:r>
              <a:rPr lang="en-US" dirty="0">
                <a:latin typeface="Calibri" pitchFamily="34" charset="0"/>
              </a:rPr>
              <a:t> et al., </a:t>
            </a:r>
            <a:r>
              <a:rPr lang="en-US" dirty="0" smtClean="0">
                <a:latin typeface="Calibri" pitchFamily="34" charset="0"/>
              </a:rPr>
              <a:t>2004, </a:t>
            </a:r>
            <a:r>
              <a:rPr lang="en-US" i="1" dirty="0" smtClean="0">
                <a:latin typeface="Calibri" pitchFamily="34" charset="0"/>
              </a:rPr>
              <a:t>Climate Dynamics</a:t>
            </a:r>
            <a:endParaRPr lang="en-US" dirty="0">
              <a:solidFill>
                <a:srgbClr xmlns:mc="http://schemas.openxmlformats.org/markup-compatibility/2006" xmlns:a14="http://schemas.microsoft.com/office/drawing/2010/main" val="0070C0" mc:Ignorable=""/>
              </a:solidFill>
              <a:latin typeface="Calibri" pitchFamily="34" charset="0"/>
              <a:cs typeface="Arial" charset="0"/>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eal uncertainties in climate science</a:t>
            </a:r>
            <a:endParaRPr lang="en-US" dirty="0"/>
          </a:p>
        </p:txBody>
      </p:sp>
      <p:sp>
        <p:nvSpPr>
          <p:cNvPr id="3" name="Content Placeholder 2"/>
          <p:cNvSpPr>
            <a:spLocks noGrp="1"/>
          </p:cNvSpPr>
          <p:nvPr>
            <p:ph idx="1"/>
          </p:nvPr>
        </p:nvSpPr>
        <p:spPr/>
        <p:txBody>
          <a:bodyPr>
            <a:normAutofit fontScale="77500" lnSpcReduction="20000"/>
          </a:bodyPr>
          <a:lstStyle/>
          <a:p>
            <a:pPr>
              <a:lnSpc>
                <a:spcPct val="120000"/>
              </a:lnSpc>
            </a:pPr>
            <a:r>
              <a:rPr lang="en-US" dirty="0" smtClean="0"/>
              <a:t>Regional climate prediction</a:t>
            </a:r>
          </a:p>
          <a:p>
            <a:pPr lvl="1">
              <a:lnSpc>
                <a:spcPct val="120000"/>
              </a:lnSpc>
            </a:pPr>
            <a:r>
              <a:rPr lang="en-US" dirty="0" smtClean="0"/>
              <a:t>Adaptation is local</a:t>
            </a:r>
          </a:p>
          <a:p>
            <a:pPr lvl="1">
              <a:lnSpc>
                <a:spcPct val="120000"/>
              </a:lnSpc>
            </a:pPr>
            <a:r>
              <a:rPr lang="en-US" dirty="0" smtClean="0"/>
              <a:t>Problems w downscaling, especially in mountains</a:t>
            </a:r>
          </a:p>
          <a:p>
            <a:pPr>
              <a:lnSpc>
                <a:spcPct val="120000"/>
              </a:lnSpc>
            </a:pPr>
            <a:r>
              <a:rPr lang="en-US" b="1" dirty="0" smtClean="0">
                <a:solidFill>
                  <a:srgbClr xmlns:mc="http://schemas.openxmlformats.org/markup-compatibility/2006" xmlns:a14="http://schemas.microsoft.com/office/drawing/2010/main" val="C00000" mc:Ignorable=""/>
                </a:solidFill>
              </a:rPr>
              <a:t>Precipitation</a:t>
            </a:r>
          </a:p>
          <a:p>
            <a:pPr lvl="1">
              <a:lnSpc>
                <a:spcPct val="120000"/>
              </a:lnSpc>
            </a:pPr>
            <a:r>
              <a:rPr lang="en-US" dirty="0" smtClean="0"/>
              <a:t>Especially winter precipitation</a:t>
            </a:r>
          </a:p>
          <a:p>
            <a:pPr>
              <a:lnSpc>
                <a:spcPct val="120000"/>
              </a:lnSpc>
            </a:pPr>
            <a:r>
              <a:rPr lang="en-US" dirty="0" smtClean="0"/>
              <a:t>Aerosols</a:t>
            </a:r>
          </a:p>
          <a:p>
            <a:pPr lvl="1">
              <a:lnSpc>
                <a:spcPct val="120000"/>
              </a:lnSpc>
            </a:pPr>
            <a:r>
              <a:rPr lang="en-US" dirty="0" smtClean="0"/>
              <a:t>Lack of data</a:t>
            </a:r>
          </a:p>
          <a:p>
            <a:pPr lvl="1">
              <a:lnSpc>
                <a:spcPct val="120000"/>
              </a:lnSpc>
            </a:pPr>
            <a:r>
              <a:rPr lang="en-US" dirty="0" smtClean="0"/>
              <a:t>Interactions with precipitation</a:t>
            </a:r>
          </a:p>
          <a:p>
            <a:pPr>
              <a:lnSpc>
                <a:spcPct val="120000"/>
              </a:lnSpc>
            </a:pPr>
            <a:r>
              <a:rPr lang="en-US" dirty="0" err="1" smtClean="0"/>
              <a:t>Paleoclimate</a:t>
            </a:r>
            <a:r>
              <a:rPr lang="en-US" dirty="0" smtClean="0"/>
              <a:t> data</a:t>
            </a:r>
          </a:p>
          <a:p>
            <a:pPr lvl="1">
              <a:lnSpc>
                <a:spcPct val="120000"/>
              </a:lnSpc>
            </a:pPr>
            <a:r>
              <a:rPr lang="en-US" dirty="0" smtClean="0"/>
              <a:t>E.g., tree-ring divergence</a:t>
            </a:r>
            <a:endParaRPr lang="en-US" dirty="0"/>
          </a:p>
        </p:txBody>
      </p:sp>
      <p:sp>
        <p:nvSpPr>
          <p:cNvPr id="4" name="TextBox 3"/>
          <p:cNvSpPr txBox="1"/>
          <p:nvPr/>
        </p:nvSpPr>
        <p:spPr>
          <a:xfrm>
            <a:off x="533400" y="6248400"/>
            <a:ext cx="2628668" cy="369332"/>
          </a:xfrm>
          <a:prstGeom prst="rect">
            <a:avLst/>
          </a:prstGeom>
          <a:noFill/>
        </p:spPr>
        <p:txBody>
          <a:bodyPr wrap="none" rtlCol="0">
            <a:spAutoFit/>
          </a:bodyPr>
          <a:lstStyle/>
          <a:p>
            <a:r>
              <a:rPr lang="en-US" dirty="0" err="1" smtClean="0"/>
              <a:t>Schiermeier</a:t>
            </a:r>
            <a:r>
              <a:rPr lang="en-US" dirty="0" smtClean="0"/>
              <a:t>, 2010, </a:t>
            </a:r>
            <a:r>
              <a:rPr lang="en-US" i="1" dirty="0" smtClean="0"/>
              <a:t>Nature</a:t>
            </a:r>
            <a:endParaRPr lang="en-US" dirty="0"/>
          </a:p>
        </p:txBody>
      </p:sp>
      <p:sp>
        <p:nvSpPr>
          <p:cNvPr id="5" name="TextBox 4"/>
          <p:cNvSpPr txBox="1"/>
          <p:nvPr/>
        </p:nvSpPr>
        <p:spPr>
          <a:xfrm>
            <a:off x="6248271" y="3733800"/>
            <a:ext cx="2895729" cy="3046988"/>
          </a:xfrm>
          <a:prstGeom prst="rect">
            <a:avLst/>
          </a:prstGeom>
          <a:solidFill>
            <a:srgbClr xmlns:mc="http://schemas.openxmlformats.org/markup-compatibility/2006" xmlns:a14="http://schemas.microsoft.com/office/drawing/2010/main" val="0070C0" mc:Ignorable=""/>
          </a:solidFill>
        </p:spPr>
        <p:txBody>
          <a:bodyPr wrap="none" rtlCol="0">
            <a:spAutoFit/>
          </a:bodyPr>
          <a:lstStyle/>
          <a:p>
            <a:r>
              <a:rPr lang="en-US" sz="2400" dirty="0" smtClean="0">
                <a:solidFill>
                  <a:schemeClr val="bg1"/>
                </a:solidFill>
              </a:rPr>
              <a:t>“This </a:t>
            </a:r>
            <a:r>
              <a:rPr lang="en-US" sz="2400" dirty="0">
                <a:solidFill>
                  <a:schemeClr val="bg1"/>
                </a:solidFill>
              </a:rPr>
              <a:t>climate of</a:t>
            </a:r>
          </a:p>
          <a:p>
            <a:r>
              <a:rPr lang="en-US" sz="2400" dirty="0">
                <a:solidFill>
                  <a:schemeClr val="bg1"/>
                </a:solidFill>
              </a:rPr>
              <a:t>suspicion we’re</a:t>
            </a:r>
          </a:p>
          <a:p>
            <a:r>
              <a:rPr lang="en-US" sz="2400" dirty="0">
                <a:solidFill>
                  <a:schemeClr val="bg1"/>
                </a:solidFill>
              </a:rPr>
              <a:t>working in is insane.</a:t>
            </a:r>
          </a:p>
          <a:p>
            <a:r>
              <a:rPr lang="en-US" sz="2400" dirty="0">
                <a:solidFill>
                  <a:schemeClr val="bg1"/>
                </a:solidFill>
              </a:rPr>
              <a:t>It’s drowning our</a:t>
            </a:r>
          </a:p>
          <a:p>
            <a:r>
              <a:rPr lang="en-US" sz="2400" dirty="0">
                <a:solidFill>
                  <a:schemeClr val="bg1"/>
                </a:solidFill>
              </a:rPr>
              <a:t>ability to soberly</a:t>
            </a:r>
          </a:p>
          <a:p>
            <a:r>
              <a:rPr lang="en-US" sz="2400" dirty="0">
                <a:solidFill>
                  <a:schemeClr val="bg1"/>
                </a:solidFill>
              </a:rPr>
              <a:t>communicate gaps in</a:t>
            </a:r>
          </a:p>
          <a:p>
            <a:r>
              <a:rPr lang="en-US" sz="2400" dirty="0">
                <a:solidFill>
                  <a:schemeClr val="bg1"/>
                </a:solidFill>
              </a:rPr>
              <a:t>our science</a:t>
            </a:r>
            <a:r>
              <a:rPr lang="en-US" sz="2400" dirty="0" smtClean="0">
                <a:solidFill>
                  <a:schemeClr val="bg1"/>
                </a:solidFill>
              </a:rPr>
              <a:t>.”</a:t>
            </a:r>
          </a:p>
          <a:p>
            <a:pPr marL="285750" indent="-285750" algn="r">
              <a:buFont typeface="Arial" pitchFamily="34" charset="0"/>
              <a:buChar char="•"/>
            </a:pPr>
            <a:r>
              <a:rPr lang="en-US" sz="2400" dirty="0" smtClean="0">
                <a:solidFill>
                  <a:schemeClr val="bg1"/>
                </a:solidFill>
              </a:rPr>
              <a:t>Gavin Schmidt</a:t>
            </a:r>
            <a:endParaRPr lang="en-US" sz="2400" dirty="0">
              <a:solidFill>
                <a:schemeClr val="bg1"/>
              </a:solidFill>
            </a:endParaRPr>
          </a:p>
        </p:txBody>
      </p:sp>
    </p:spTree>
    <p:extLst>
      <p:ext uri="{BB962C8B-B14F-4D97-AF65-F5344CB8AC3E}">
        <p14:creationId xmlns:p14="http://schemas.microsoft.com/office/powerpoint/2010/main" val="15144810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Limits of predictability</a:t>
            </a:r>
            <a:endParaRPr lang="en-US" dirty="0"/>
          </a:p>
        </p:txBody>
      </p:sp>
      <p:sp>
        <p:nvSpPr>
          <p:cNvPr id="3" name="Content Placeholder 2"/>
          <p:cNvSpPr>
            <a:spLocks noGrp="1"/>
          </p:cNvSpPr>
          <p:nvPr>
            <p:ph idx="1"/>
          </p:nvPr>
        </p:nvSpPr>
        <p:spPr>
          <a:xfrm>
            <a:off x="457200" y="1600200"/>
            <a:ext cx="8229600" cy="4800600"/>
          </a:xfrm>
        </p:spPr>
        <p:txBody>
          <a:bodyPr>
            <a:normAutofit fontScale="70000" lnSpcReduction="20000"/>
          </a:bodyPr>
          <a:lstStyle/>
          <a:p>
            <a:pPr>
              <a:lnSpc>
                <a:spcPct val="120000"/>
              </a:lnSpc>
            </a:pPr>
            <a:r>
              <a:rPr lang="en-US" dirty="0" smtClean="0"/>
              <a:t>As scientists, we are attracted to the</a:t>
            </a:r>
            <a:br>
              <a:rPr lang="en-US" dirty="0" smtClean="0"/>
            </a:br>
            <a:r>
              <a:rPr lang="en-US" dirty="0" smtClean="0"/>
              <a:t>challenge of making predictions</a:t>
            </a:r>
          </a:p>
          <a:p>
            <a:pPr lvl="1">
              <a:lnSpc>
                <a:spcPct val="120000"/>
              </a:lnSpc>
            </a:pPr>
            <a:r>
              <a:rPr lang="en-US" dirty="0" smtClean="0"/>
              <a:t>And decision makers would like to pass the blame when we’re wrong</a:t>
            </a:r>
          </a:p>
          <a:p>
            <a:pPr lvl="1">
              <a:lnSpc>
                <a:spcPct val="120000"/>
              </a:lnSpc>
            </a:pPr>
            <a:r>
              <a:rPr lang="en-US" dirty="0" smtClean="0"/>
              <a:t>Don’t confuse </a:t>
            </a:r>
            <a:r>
              <a:rPr lang="en-US" dirty="0"/>
              <a:t>the distinct tasks of bringing a problem to public attention and figuring out how to address the societal conditions that determine the </a:t>
            </a:r>
            <a:r>
              <a:rPr lang="en-US" dirty="0" smtClean="0"/>
              <a:t>consequences</a:t>
            </a:r>
          </a:p>
          <a:p>
            <a:pPr>
              <a:lnSpc>
                <a:spcPct val="120000"/>
              </a:lnSpc>
            </a:pPr>
            <a:r>
              <a:rPr lang="en-US" dirty="0" smtClean="0"/>
              <a:t>If wise decisions depended on accurate predictions, then few wise decisions would be possible</a:t>
            </a:r>
          </a:p>
          <a:p>
            <a:pPr>
              <a:lnSpc>
                <a:spcPct val="120000"/>
              </a:lnSpc>
            </a:pPr>
            <a:r>
              <a:rPr lang="en-US" dirty="0" smtClean="0"/>
              <a:t>Instead of predicting </a:t>
            </a:r>
            <a:r>
              <a:rPr lang="en-US" dirty="0"/>
              <a:t>the long-term future of the </a:t>
            </a:r>
            <a:r>
              <a:rPr lang="en-US" dirty="0" smtClean="0"/>
              <a:t>climate, focus </a:t>
            </a:r>
            <a:r>
              <a:rPr lang="en-US" dirty="0"/>
              <a:t>instead on the many opportunities for reducing present vulnerabilities to a broad range of today's — and tomorrow's — climate impacts</a:t>
            </a:r>
          </a:p>
        </p:txBody>
      </p:sp>
      <p:sp>
        <p:nvSpPr>
          <p:cNvPr id="4" name="TextBox 3"/>
          <p:cNvSpPr txBox="1"/>
          <p:nvPr/>
        </p:nvSpPr>
        <p:spPr>
          <a:xfrm>
            <a:off x="6248271" y="0"/>
            <a:ext cx="2895729" cy="2308324"/>
          </a:xfrm>
          <a:prstGeom prst="rect">
            <a:avLst/>
          </a:prstGeom>
          <a:solidFill>
            <a:srgbClr xmlns:mc="http://schemas.openxmlformats.org/markup-compatibility/2006" xmlns:a14="http://schemas.microsoft.com/office/drawing/2010/main" val="0070C0" mc:Ignorable=""/>
          </a:solidFill>
        </p:spPr>
        <p:txBody>
          <a:bodyPr wrap="square" rtlCol="0">
            <a:spAutoFit/>
          </a:bodyPr>
          <a:lstStyle/>
          <a:p>
            <a:r>
              <a:rPr lang="en-US" sz="2400" dirty="0">
                <a:solidFill>
                  <a:schemeClr val="bg1"/>
                </a:solidFill>
              </a:rPr>
              <a:t>“The right lessons for the future of climate science come from the failure to predict earthquakes”</a:t>
            </a:r>
            <a:endParaRPr lang="en-US" sz="2400" dirty="0" smtClean="0">
              <a:solidFill>
                <a:schemeClr val="bg1"/>
              </a:solidFill>
            </a:endParaRPr>
          </a:p>
          <a:p>
            <a:pPr marL="285750" indent="-285750" algn="r">
              <a:buFont typeface="Arial" pitchFamily="34" charset="0"/>
              <a:buChar char="•"/>
            </a:pPr>
            <a:r>
              <a:rPr lang="en-US" sz="2400" dirty="0" smtClean="0">
                <a:solidFill>
                  <a:schemeClr val="bg1"/>
                </a:solidFill>
              </a:rPr>
              <a:t>Daniel </a:t>
            </a:r>
            <a:r>
              <a:rPr lang="en-US" sz="2400" dirty="0" err="1" smtClean="0">
                <a:solidFill>
                  <a:schemeClr val="bg1"/>
                </a:solidFill>
              </a:rPr>
              <a:t>Sarewitz</a:t>
            </a:r>
            <a:endParaRPr lang="en-US" sz="2400" dirty="0">
              <a:solidFill>
                <a:schemeClr val="bg1"/>
              </a:solidFill>
            </a:endParaRPr>
          </a:p>
        </p:txBody>
      </p:sp>
    </p:spTree>
    <p:extLst>
      <p:ext uri="{BB962C8B-B14F-4D97-AF65-F5344CB8AC3E}">
        <p14:creationId xmlns:p14="http://schemas.microsoft.com/office/powerpoint/2010/main" val="164901244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982" name="Rectangle 382981"/>
          <p:cNvPicPr>
            <a:picLocks noChangeAspect="1" noChangeArrowheads="1"/>
          </p:cNvPicPr>
          <p:nvPr/>
        </p:nvPicPr>
        <p:blipFill>
          <a:blip r:embed="rId2" cstate="print"/>
          <a:srcRect/>
          <a:stretch>
            <a:fillRect/>
          </a:stretch>
        </p:blipFill>
        <p:spPr bwMode="auto">
          <a:xfrm>
            <a:off x="1588" y="-225425"/>
            <a:ext cx="9140825" cy="7310438"/>
          </a:xfrm>
          <a:prstGeom prst="rect">
            <a:avLst/>
          </a:prstGeom>
          <a:noFill/>
          <a:ln w="9525" cap="flat" cmpd="sng" algn="ctr">
            <a:noFill/>
            <a:prstDash val="solid"/>
            <a:miter lim="800000"/>
            <a:headEnd type="none" w="med" len="med"/>
            <a:tailEnd type="none" w="med" len="med"/>
          </a:ln>
          <a:effectLst/>
        </p:spPr>
      </p:pic>
      <p:sp>
        <p:nvSpPr>
          <p:cNvPr id="382985" name="Title 382984"/>
          <p:cNvSpPr>
            <a:spLocks noGrp="1" noChangeArrowheads="1"/>
          </p:cNvSpPr>
          <p:nvPr>
            <p:ph type="title"/>
          </p:nvPr>
        </p:nvSpPr>
        <p:spPr/>
        <p:txBody>
          <a:bodyPr/>
          <a:lstStyle/>
          <a:p>
            <a:r>
              <a:rPr lang="en-US" dirty="0" smtClean="0">
                <a:solidFill>
                  <a:srgbClr xmlns:mc="http://schemas.openxmlformats.org/markup-compatibility/2006" xmlns:a14="http://schemas.microsoft.com/office/drawing/2010/main" val="FFFF00" mc:Ignorable=""/>
                </a:solidFill>
              </a:rPr>
              <a:t>Availability of data</a:t>
            </a:r>
            <a:endParaRPr lang="en-US" dirty="0">
              <a:solidFill>
                <a:srgbClr xmlns:mc="http://schemas.openxmlformats.org/markup-compatibility/2006" xmlns:a14="http://schemas.microsoft.com/office/drawing/2010/main" val="FFFF00" mc:Ignorable=""/>
              </a:solidFill>
            </a:endParaRPr>
          </a:p>
        </p:txBody>
      </p:sp>
      <p:sp>
        <p:nvSpPr>
          <p:cNvPr id="382988" name="Text Placeholder 382987"/>
          <p:cNvSpPr>
            <a:spLocks noGrp="1" noChangeArrowheads="1"/>
          </p:cNvSpPr>
          <p:nvPr>
            <p:ph idx="1"/>
          </p:nvPr>
        </p:nvSpPr>
        <p:spPr>
          <a:xfrm>
            <a:off x="457200" y="1600200"/>
            <a:ext cx="8305800" cy="4525963"/>
          </a:xfrm>
        </p:spPr>
        <p:txBody>
          <a:bodyPr>
            <a:normAutofit/>
          </a:bodyPr>
          <a:lstStyle/>
          <a:p>
            <a:pPr>
              <a:buClr>
                <a:schemeClr val="folHlink">
                  <a:alpha val="100000"/>
                </a:schemeClr>
              </a:buClr>
              <a:buFont typeface="Wingdings"/>
              <a:buChar char="§"/>
            </a:pPr>
            <a:r>
              <a:rPr lang="en-US" dirty="0" smtClean="0"/>
              <a:t>We have done 2000-2009 for whole Sierra Nevada, 2010 ongoing</a:t>
            </a:r>
          </a:p>
          <a:p>
            <a:pPr>
              <a:buClr>
                <a:schemeClr val="folHlink">
                  <a:alpha val="100000"/>
                </a:schemeClr>
              </a:buClr>
              <a:buFont typeface="Wingdings"/>
              <a:buChar char="§"/>
            </a:pPr>
            <a:r>
              <a:rPr lang="en-US" dirty="0" smtClean="0"/>
              <a:t>We want users (dozier@bren.ucsb.edu)</a:t>
            </a:r>
          </a:p>
          <a:p>
            <a:pPr>
              <a:buClr>
                <a:schemeClr val="folHlink">
                  <a:alpha val="100000"/>
                </a:schemeClr>
              </a:buClr>
              <a:buFont typeface="Wingdings"/>
              <a:buChar char="§"/>
            </a:pPr>
            <a:r>
              <a:rPr lang="en-US" dirty="0" smtClean="0"/>
              <a:t>Need information about typical formats and extents that users want</a:t>
            </a:r>
            <a:endParaRPr lang="en-US" dirty="0"/>
          </a:p>
          <a:p>
            <a:pPr>
              <a:buClr>
                <a:schemeClr val="accent2">
                  <a:alpha val="100000"/>
                </a:schemeClr>
              </a:buClr>
              <a:buNone/>
            </a:pPr>
            <a:endParaRPr lang="en-US" dirty="0"/>
          </a:p>
        </p:txBody>
      </p:sp>
      <p:sp>
        <p:nvSpPr>
          <p:cNvPr id="6" name="Slide Number Placeholder 5"/>
          <p:cNvSpPr>
            <a:spLocks noGrp="1"/>
          </p:cNvSpPr>
          <p:nvPr>
            <p:ph type="sldNum" sz="quarter" idx="12"/>
          </p:nvPr>
        </p:nvSpPr>
        <p:spPr/>
        <p:txBody>
          <a:bodyPr/>
          <a:lstStyle/>
          <a:p>
            <a:fld id="{746393D4-9547-42B3-BA6D-5EEC691EFEF7}" type="slidenum">
              <a:rPr lang="en-US"/>
              <a:pPr/>
              <a:t>42</a:t>
            </a:fld>
            <a:endParaRPr lang="en-US"/>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CorporatePresentation">
  <a:themeElements>
    <a:clrScheme name="Solstice">
      <a:dk1>
        <a:sysClr val="windowText" lastClr="000000"/>
      </a:dk1>
      <a:lt1>
        <a:sysClr val="window" lastClr="FFFFFF"/>
      </a:lt1>
      <a:dk2>
        <a:srgbClr xmlns:mc="http://schemas.openxmlformats.org/markup-compatibility/2006" xmlns:a14="http://schemas.microsoft.com/office/drawing/2010/main" val="4F271C" mc:Ignorable=""/>
      </a:dk2>
      <a:lt2>
        <a:srgbClr xmlns:mc="http://schemas.openxmlformats.org/markup-compatibility/2006" xmlns:a14="http://schemas.microsoft.com/office/drawing/2010/main" val="E7DEC9" mc:Ignorable=""/>
      </a:lt2>
      <a:accent1>
        <a:srgbClr xmlns:mc="http://schemas.openxmlformats.org/markup-compatibility/2006" xmlns:a14="http://schemas.microsoft.com/office/drawing/2010/main" val="3891A7" mc:Ignorable=""/>
      </a:accent1>
      <a:accent2>
        <a:srgbClr xmlns:mc="http://schemas.openxmlformats.org/markup-compatibility/2006" xmlns:a14="http://schemas.microsoft.com/office/drawing/2010/main" val="FEB80A" mc:Ignorable=""/>
      </a:accent2>
      <a:accent3>
        <a:srgbClr xmlns:mc="http://schemas.openxmlformats.org/markup-compatibility/2006" xmlns:a14="http://schemas.microsoft.com/office/drawing/2010/main" val="C32D2E" mc:Ignorable=""/>
      </a:accent3>
      <a:accent4>
        <a:srgbClr xmlns:mc="http://schemas.openxmlformats.org/markup-compatibility/2006" xmlns:a14="http://schemas.microsoft.com/office/drawing/2010/main" val="84AA33" mc:Ignorable=""/>
      </a:accent4>
      <a:accent5>
        <a:srgbClr xmlns:mc="http://schemas.openxmlformats.org/markup-compatibility/2006" xmlns:a14="http://schemas.microsoft.com/office/drawing/2010/main" val="964305" mc:Ignorable=""/>
      </a:accent5>
      <a:accent6>
        <a:srgbClr xmlns:mc="http://schemas.openxmlformats.org/markup-compatibility/2006" xmlns:a14="http://schemas.microsoft.com/office/drawing/2010/main" val="475A8D" mc:Ignorable=""/>
      </a:accent6>
      <a:hlink>
        <a:srgbClr xmlns:mc="http://schemas.openxmlformats.org/markup-compatibility/2006" xmlns:a14="http://schemas.microsoft.com/office/drawing/2010/main" val="8DC765" mc:Ignorable=""/>
      </a:hlink>
      <a:folHlink>
        <a:srgbClr xmlns:mc="http://schemas.openxmlformats.org/markup-compatibility/2006" xmlns:a14="http://schemas.microsoft.com/office/drawing/2010/main" val="AA8A14" mc:Ignorable=""/>
      </a:folHlink>
    </a:clrScheme>
    <a:fontScheme name="Custom 1">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xmlns:mc="http://schemas.openxmlformats.org/markup-compatibility/2006" xmlns:a14="http://schemas.microsoft.com/office/drawing/2010/main" val="000000" mc:Ignorable="">
                <a:alpha val="43137"/>
              </a:srgbClr>
            </a:outerShdw>
          </a:effectLst>
        </a:effectStyle>
        <a:effectStyle>
          <a:effectLst>
            <a:outerShdw blurRad="50800" dist="38100" dir="5400000">
              <a:srgbClr xmlns:mc="http://schemas.openxmlformats.org/markup-compatibility/2006" xmlns:a14="http://schemas.microsoft.com/office/drawing/2010/main" val="000000" mc:Ignorable="">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xmlns:mc="http://schemas.openxmlformats.org/markup-compatibility/2006" xmlns:a14="http://schemas.microsoft.com/office/drawing/2010/main" val="000000" mc:Ignorable="">
                <a:alpha val="43137"/>
              </a:srgbClr>
            </a:outerShdw>
          </a:effectLst>
        </a:effectStyle>
        <a:effectStyle>
          <a:effectLst>
            <a:outerShdw blurRad="50800" dist="38100" dir="5400000">
              <a:srgbClr xmlns:mc="http://schemas.openxmlformats.org/markup-compatibility/2006" xmlns:a14="http://schemas.microsoft.com/office/drawing/2010/main" val="000000" mc:Ignorable="">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xmlns:mc="http://schemas.openxmlformats.org/markup-compatibility/2006" xmlns:a14="http://schemas.microsoft.com/office/drawing/2010/main" val="000000" mc:Ignorable="">
                <a:alpha val="43137"/>
              </a:srgbClr>
            </a:outerShdw>
          </a:effectLst>
        </a:effectStyle>
        <a:effectStyle>
          <a:effectLst>
            <a:outerShdw blurRad="50800" dist="38100" dir="5400000">
              <a:srgbClr xmlns:mc="http://schemas.openxmlformats.org/markup-compatibility/2006" xmlns:a14="http://schemas.microsoft.com/office/drawing/2010/main" val="000000" mc:Ignorable="">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Moonlight</Template>
  <TotalTime>5898</TotalTime>
  <Words>1276</Words>
  <Application>Microsoft Office PowerPoint</Application>
  <PresentationFormat>On-screen Show (4:3)</PresentationFormat>
  <Paragraphs>219</Paragraphs>
  <Slides>42</Slides>
  <Notes>11</Notes>
  <HiddenSlides>2</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42</vt:i4>
      </vt:variant>
    </vt:vector>
  </HeadingPairs>
  <TitlesOfParts>
    <vt:vector size="45" baseType="lpstr">
      <vt:lpstr>CorporatePresentation</vt:lpstr>
      <vt:lpstr>MathType 6.0 Equation</vt:lpstr>
      <vt:lpstr>Visio</vt:lpstr>
      <vt:lpstr>Snowmelt Runoff, The Fourth Paradigm, and the End of Stationarity  How can we protect ecosystems and better manage and predict water availability and quality for future generations, given changes to the water cycle caused by human activities and climate trends?  In what ways can feasible improvements in our knowledge about the mountain snowpack lead to beneficial decisions about the management of water, for both human uses and to restore ecosystem services?  Jeff Dozier, University of California, Santa Barbara</vt:lpstr>
      <vt:lpstr>PowerPoint Presentation</vt:lpstr>
      <vt:lpstr>Snow-pillow data for Leavitt Lake, 2929 m, Walker R drainage, applies to Tuolumne &amp; Stanislaus</vt:lpstr>
      <vt:lpstr>Automated measurement with snow pillow</vt:lpstr>
      <vt:lpstr>Snow-pillow data for Gin Flat, 2149 m, Tuolumne R drainage, applies to Merced R</vt:lpstr>
      <vt:lpstr>PowerPoint Presentation</vt:lpstr>
      <vt:lpstr>The Fourth Paradigm</vt:lpstr>
      <vt:lpstr>Along with The Fourth Paradigm, an emerging science of environmental applications</vt:lpstr>
      <vt:lpstr>The water cycle and applications science</vt:lpstr>
      <vt:lpstr>“We seek solutions. We don't seek—dare I say this?—just scientific papers anymore” </vt:lpstr>
      <vt:lpstr>Manual measurement of SWE (snow water equivalent), started in the Sierra Nevada in 1910</vt:lpstr>
      <vt:lpstr>Snow course RBV, elev 1707m, 38.9°N 120.4°W (American R) </vt:lpstr>
      <vt:lpstr>Sierra Nevada, trends in 220 long-term snow courses (&gt; 50 years, continuing to present)</vt:lpstr>
      <vt:lpstr>Example of variability in orographic effect, Tuolumne R</vt:lpstr>
      <vt:lpstr>Trend of orographic effect?</vt:lpstr>
      <vt:lpstr>PowerPoint Presentation</vt:lpstr>
      <vt:lpstr>Example forecast, April 2010</vt:lpstr>
      <vt:lpstr>We manage water poorly . . .</vt:lpstr>
      <vt:lpstr>Integrating across water environments: How to make the integral greater than the sum of the parts? </vt:lpstr>
      <vt:lpstr>Science progress vs funding (conceptual)</vt:lpstr>
      <vt:lpstr>The water information value ladder</vt:lpstr>
      <vt:lpstr>The data cycle perspective, from creation to curation</vt:lpstr>
      <vt:lpstr>Organizing the data cycle</vt:lpstr>
      <vt:lpstr>Example data product: fractional snow-covered area, Sierra Nevada</vt:lpstr>
      <vt:lpstr>Spectra with 7 MODIS “land” bands (500m resolution, global daily coverage)</vt:lpstr>
      <vt:lpstr>Snow/cloud discrimination with Landsat</vt:lpstr>
      <vt:lpstr>Set of equations for each pixel</vt:lpstr>
      <vt:lpstr>Pure endmembers, 01 Apr 2005</vt:lpstr>
      <vt:lpstr>Example of satellite data management issue: blurring caused by off-nadir view</vt:lpstr>
      <vt:lpstr>Smoothing spline in the time dimension</vt:lpstr>
      <vt:lpstr>Model structure for MODIS snow-covered area and albedo</vt:lpstr>
      <vt:lpstr>Daily MODIS acquisition, processing for Sierra Nevada snow cover and albedo</vt:lpstr>
      <vt:lpstr>Snow-covered area and albedo, 2004</vt:lpstr>
      <vt:lpstr>PowerPoint Presentation</vt:lpstr>
      <vt:lpstr>American River basin</vt:lpstr>
      <vt:lpstr>Basinwide SWE, depletion in 2004</vt:lpstr>
      <vt:lpstr>SWE distribution, American R, 07 Mar 2004</vt:lpstr>
      <vt:lpstr>Regional models:  better results for temperature than for precipitation</vt:lpstr>
      <vt:lpstr>Model uncertainty in precipitation change</vt:lpstr>
      <vt:lpstr>Real uncertainties in climate science</vt:lpstr>
      <vt:lpstr>Limits of predictability</vt:lpstr>
      <vt:lpstr>Availability of data</vt:lpstr>
    </vt:vector>
  </TitlesOfParts>
  <Company>Bren School, UCSB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Snowmelt runoff, The Fourth Paradigm, and the end of stationarity</dc:title>
  <dc:creator>Jeff Dozier</dc:creator>
  <dc:description>Stanford EE CSL colloquium</dc:description>
  <cp:lastModifiedBy>Jeff Dozier</cp:lastModifiedBy>
  <cp:revision>419</cp:revision>
  <dcterms:created xsi:type="dcterms:W3CDTF">2006-07-29T21:28:19Z</dcterms:created>
  <dcterms:modified xsi:type="dcterms:W3CDTF">2010-04-21T01:18:50Z</dcterms:modified>
</cp:coreProperties>
</file>