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0" r:id="rId2"/>
    <p:sldId id="271" r:id="rId3"/>
    <p:sldId id="272" r:id="rId4"/>
    <p:sldId id="275" r:id="rId5"/>
    <p:sldId id="274" r:id="rId6"/>
    <p:sldId id="27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D290"/>
    <a:srgbClr val="363F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349" autoAdjust="0"/>
  </p:normalViewPr>
  <p:slideViewPr>
    <p:cSldViewPr>
      <p:cViewPr varScale="1">
        <p:scale>
          <a:sx n="59" d="100"/>
          <a:sy n="59" d="100"/>
        </p:scale>
        <p:origin x="-16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31247-B296-48AC-BF5F-D59B25FAFC3F}" type="datetimeFigureOut">
              <a:rPr lang="en-US" smtClean="0"/>
              <a:t>6/6/2012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73014-1FD1-43E2-A16A-0E8908465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426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KD</a:t>
            </a:r>
            <a:r>
              <a:rPr lang="en-US" baseline="0" dirty="0" smtClean="0"/>
              <a:t> is an acute necrotizing </a:t>
            </a:r>
            <a:r>
              <a:rPr lang="en-US" baseline="0" dirty="0" err="1" smtClean="0"/>
              <a:t>vasculitis</a:t>
            </a:r>
            <a:r>
              <a:rPr lang="en-US" baseline="0" dirty="0" smtClean="0"/>
              <a:t>, or inflammation of the vasculature; mainly medium to large vessels</a:t>
            </a: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Symptoms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Etiology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B73014-1FD1-43E2-A16A-0E8908465CB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54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 if the best way to prevent heart problems from happening is to catch the disease early, what could</a:t>
            </a:r>
            <a:r>
              <a:rPr lang="en-US" baseline="0" dirty="0" smtClean="0"/>
              <a:t> help? Well, there are no molecular diagnostics yet, but we could potentially take into account risk alleles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CC04-27E6-1E48-B92D-A56CCEAD329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68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Found candidate SNPs</a:t>
            </a:r>
            <a:r>
              <a:rPr lang="en-US" baseline="0" dirty="0" smtClean="0"/>
              <a:t>, run through replication set; in combined analysis, 3 SNPs at 2 loci proved significant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B73014-1FD1-43E2-A16A-0E8908465C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573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CC04-27E6-1E48-B92D-A56CCEAD329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68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696200" cy="139967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Kawasaki Disease </a:t>
            </a:r>
            <a:br>
              <a:rPr lang="en-US" dirty="0" smtClean="0"/>
            </a:br>
            <a:r>
              <a:rPr lang="en-US" dirty="0" smtClean="0"/>
              <a:t>risk-associated </a:t>
            </a:r>
            <a:r>
              <a:rPr lang="en-US" dirty="0" err="1" smtClean="0"/>
              <a:t>snps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9674" y="2670175"/>
            <a:ext cx="6448926" cy="1825625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B7E776"/>
                </a:solidFill>
              </a:rPr>
              <a:t>As Identified by Lee et al., 2012</a:t>
            </a:r>
          </a:p>
          <a:p>
            <a:pPr algn="ctr"/>
            <a:endParaRPr lang="en-US" sz="3200" dirty="0">
              <a:solidFill>
                <a:srgbClr val="B7E776"/>
              </a:solidFill>
            </a:endParaRPr>
          </a:p>
          <a:p>
            <a:pPr algn="ctr"/>
            <a:r>
              <a:rPr lang="en-US" sz="3200" dirty="0" smtClean="0">
                <a:solidFill>
                  <a:srgbClr val="B7E776"/>
                </a:solidFill>
              </a:rPr>
              <a:t>Jennifer </a:t>
            </a:r>
            <a:r>
              <a:rPr lang="en-US" sz="3200" dirty="0" err="1" smtClean="0">
                <a:solidFill>
                  <a:srgbClr val="B7E776"/>
                </a:solidFill>
              </a:rPr>
              <a:t>Przybylo</a:t>
            </a:r>
            <a:endParaRPr lang="en-US" sz="3200" dirty="0">
              <a:solidFill>
                <a:srgbClr val="B7E776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14400" y="1856874"/>
            <a:ext cx="7696200" cy="990600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2000" dirty="0">
              <a:latin typeface="+mn-lt"/>
            </a:endParaRPr>
          </a:p>
        </p:txBody>
      </p:sp>
      <p:pic>
        <p:nvPicPr>
          <p:cNvPr id="1028" name="Picture 4" descr="http://bp2.blogger.com/_Mvhjidbvdzc/Rq4P2VU9MZI/AAAAAAAABX4/yY78VxtnJ3o/s400/kaw+z750+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8305800" cy="622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thefundableentrepreneur.com/wp-content/uploads/2011/04/wipeou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92768"/>
            <a:ext cx="4267200" cy="650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70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presentation</a:t>
            </a:r>
            <a:endParaRPr lang="en-US" dirty="0"/>
          </a:p>
        </p:txBody>
      </p:sp>
      <p:pic>
        <p:nvPicPr>
          <p:cNvPr id="2050" name="Picture 2" descr="http://www.nejm.org/na102/home/ACS/publisher/mms/journals/content/nejm/1995/nejm_1995.333.issue-21/nejm199511233332105/production/images/large/nejm199511233332105_f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335505"/>
            <a:ext cx="6096000" cy="51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0.google.com/images?q=tbn:ANd9GcSnnmEV2Lftknpw3ir1o78Y2AXHad41GOX_7k7Bi92hsJC7GvxFl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105399"/>
            <a:ext cx="1143000" cy="58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ncrypted-tbn3.google.com/images?q=tbn:ANd9GcRW__BXyMQfGjbFLEwO55ONKdY7DsCPIErrgzSEZOPknbMs4OU9k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998787" cy="173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45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51284"/>
            <a:ext cx="7772400" cy="65371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Aspirin!</a:t>
            </a:r>
          </a:p>
          <a:p>
            <a:r>
              <a:rPr lang="en-US" dirty="0" smtClean="0"/>
              <a:t>IV immunoglobulin G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239000" y="5173287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BUT…</a:t>
            </a:r>
            <a:endParaRPr lang="en-US" dirty="0"/>
          </a:p>
        </p:txBody>
      </p:sp>
      <p:pic>
        <p:nvPicPr>
          <p:cNvPr id="3076" name="Picture 4" descr="http://extremelongevity.net/wp-content/uploads/aspir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500678"/>
            <a:ext cx="4373880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59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2" descr="http://www.acclaimimages.com/_gallery/_images_n300/unhappy_sad_and_blue_love_hea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2133600"/>
            <a:ext cx="285750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images.clipartof.com/small/218753-Happy-Heart-Character-Danc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1286878"/>
            <a:ext cx="5760703" cy="427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jewishjournal.com/images/photos/nihhear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304" y="628699"/>
            <a:ext cx="7049691" cy="563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59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6246" y="746084"/>
            <a:ext cx="6175394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0572" y="401053"/>
            <a:ext cx="860915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“Two </a:t>
            </a:r>
            <a:r>
              <a:rPr lang="en-US" sz="3200" dirty="0"/>
              <a:t>new susceptibility loci for Kawasaki disease identified through genome-wide association </a:t>
            </a:r>
            <a:r>
              <a:rPr lang="en-US" sz="3200" dirty="0" smtClean="0"/>
              <a:t>analysis”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62200" y="1600200"/>
            <a:ext cx="60094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17D290"/>
                </a:solidFill>
              </a:rPr>
              <a:t>Lee et al., Nat </a:t>
            </a:r>
            <a:r>
              <a:rPr lang="en-US" sz="2800" dirty="0">
                <a:solidFill>
                  <a:srgbClr val="17D290"/>
                </a:solidFill>
              </a:rPr>
              <a:t>Genet. 44(5):522-5, 2012</a:t>
            </a:r>
          </a:p>
          <a:p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404314" y="2759242"/>
            <a:ext cx="6781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Study Design: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- Population = Han Chinese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- Case/Control GWAS using </a:t>
            </a:r>
            <a:r>
              <a:rPr lang="en-US" sz="2400" dirty="0" err="1" smtClean="0"/>
              <a:t>Affy</a:t>
            </a:r>
            <a:r>
              <a:rPr lang="en-US" sz="2400" dirty="0" smtClean="0"/>
              <a:t> 6.0 chip</a:t>
            </a:r>
          </a:p>
          <a:p>
            <a:endParaRPr lang="en-US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Initial GWAS Cohort: 622 Cases, 1107 Controls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Replication Set:          261 Cases, 550 Controls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7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994922"/>
              </p:ext>
            </p:extLst>
          </p:nvPr>
        </p:nvGraphicFramePr>
        <p:xfrm>
          <a:off x="404189" y="951815"/>
          <a:ext cx="8335622" cy="4954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7811"/>
                <a:gridCol w="4167811"/>
              </a:tblGrid>
              <a:tr h="463171">
                <a:tc>
                  <a:txBody>
                    <a:bodyPr/>
                    <a:lstStyle/>
                    <a:p>
                      <a:r>
                        <a:rPr lang="en-US" dirty="0" smtClean="0"/>
                        <a:t>rs2736340 (T) /</a:t>
                      </a:r>
                      <a:r>
                        <a:rPr lang="en-US" baseline="0" dirty="0" smtClean="0"/>
                        <a:t> rs2618476 (G)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rs1569723 (A)</a:t>
                      </a:r>
                      <a:endParaRPr lang="en-US" dirty="0"/>
                    </a:p>
                  </a:txBody>
                  <a:tcPr/>
                </a:tc>
              </a:tr>
              <a:tr h="472302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0" dirty="0" smtClean="0"/>
                        <a:t> = 9.01 x 10</a:t>
                      </a:r>
                      <a:r>
                        <a:rPr lang="en-US" baseline="30000" dirty="0" smtClean="0"/>
                        <a:t>-10</a:t>
                      </a:r>
                      <a:r>
                        <a:rPr lang="en-US" baseline="0" dirty="0" smtClean="0"/>
                        <a:t> / 1.96 x 10</a:t>
                      </a:r>
                      <a:r>
                        <a:rPr lang="en-US" baseline="30000" dirty="0" smtClean="0"/>
                        <a:t>-9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0" dirty="0" smtClean="0"/>
                        <a:t> = 5.67 x 10-9</a:t>
                      </a:r>
                      <a:endParaRPr lang="en-US" dirty="0"/>
                    </a:p>
                  </a:txBody>
                  <a:tcPr/>
                </a:tc>
              </a:tr>
              <a:tr h="4631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OR = 1.54 (95%</a:t>
                      </a:r>
                      <a:r>
                        <a:rPr lang="en-US" baseline="0" dirty="0" smtClean="0"/>
                        <a:t> CI 1.34-1.77) /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         1.52 (95% CI = 1.33-1.75)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 = 1.42 (95% CI = 1.26-1.59)</a:t>
                      </a:r>
                      <a:endParaRPr lang="en-US" dirty="0"/>
                    </a:p>
                  </a:txBody>
                  <a:tcPr/>
                </a:tc>
              </a:tr>
              <a:tr h="5441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Location</a:t>
                      </a:r>
                      <a:r>
                        <a:rPr lang="en-US" baseline="0" dirty="0" smtClean="0"/>
                        <a:t>: 12.2-kb LD block at 8p23.1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Location: 17.2 kb LD block at</a:t>
                      </a:r>
                      <a:r>
                        <a:rPr lang="en-US" baseline="0" dirty="0" smtClean="0"/>
                        <a:t> 20q13.12</a:t>
                      </a:r>
                      <a:endParaRPr lang="en-US" dirty="0"/>
                    </a:p>
                  </a:txBody>
                  <a:tcPr/>
                </a:tc>
              </a:tr>
              <a:tr h="4233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Genes: LD</a:t>
                      </a:r>
                      <a:r>
                        <a:rPr lang="en-US" baseline="0" dirty="0" smtClean="0"/>
                        <a:t> block contains promoter &amp; first intron of B-lymphoid tyrosine kinase (BLK)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BLK – </a:t>
                      </a:r>
                      <a:r>
                        <a:rPr lang="en-US" baseline="0" dirty="0" err="1" smtClean="0"/>
                        <a:t>Src</a:t>
                      </a:r>
                      <a:r>
                        <a:rPr lang="en-US" baseline="0" dirty="0" smtClean="0"/>
                        <a:t>-related tyrosine kinase involved in signal transduction from the B cell receptor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sym typeface="Wingdings" pitchFamily="2" charset="2"/>
                        </a:rPr>
                        <a:t> Involved in immune response to specific antigens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Genes:</a:t>
                      </a:r>
                      <a:r>
                        <a:rPr lang="en-US" baseline="0" dirty="0" smtClean="0"/>
                        <a:t> upstream of CD40; haplotype block includes CD40 </a:t>
                      </a:r>
                      <a:r>
                        <a:rPr lang="en-US" baseline="0" dirty="0" err="1" smtClean="0"/>
                        <a:t>exonic</a:t>
                      </a:r>
                      <a:r>
                        <a:rPr lang="en-US" baseline="0" dirty="0" smtClean="0"/>
                        <a:t> region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CD40 – cell surface receptor found on antigen-presenting cells like B cells</a:t>
                      </a:r>
                    </a:p>
                    <a:p>
                      <a:endParaRPr lang="en-US" baseline="0" dirty="0" smtClean="0"/>
                    </a:p>
                    <a:p>
                      <a:endParaRPr lang="en-US" baseline="0" dirty="0" smtClean="0">
                        <a:sym typeface="Wingdings" pitchFamily="2" charset="2"/>
                      </a:endParaRPr>
                    </a:p>
                    <a:p>
                      <a:r>
                        <a:rPr lang="en-US" baseline="0" dirty="0" smtClean="0">
                          <a:sym typeface="Wingdings" pitchFamily="2" charset="2"/>
                        </a:rPr>
                        <a:t> B and T cell activation; promotes inflammatory response through cytokine &amp; chemokine production</a:t>
                      </a:r>
                      <a:endParaRPr lang="en-US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92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895</TotalTime>
  <Words>284</Words>
  <Application>Microsoft Office PowerPoint</Application>
  <PresentationFormat>On-screen Show (4:3)</PresentationFormat>
  <Paragraphs>48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Urban Pop</vt:lpstr>
      <vt:lpstr>Kawasaki Disease  risk-associated snps</vt:lpstr>
      <vt:lpstr>Typical presentation</vt:lpstr>
      <vt:lpstr>Treatment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Antihypertensive Medications</dc:title>
  <dc:creator>Daniel</dc:creator>
  <cp:lastModifiedBy>Owner</cp:lastModifiedBy>
  <cp:revision>54</cp:revision>
  <dcterms:created xsi:type="dcterms:W3CDTF">2006-08-16T00:00:00Z</dcterms:created>
  <dcterms:modified xsi:type="dcterms:W3CDTF">2012-06-07T05:12:49Z</dcterms:modified>
</cp:coreProperties>
</file>