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9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7" d="100"/>
          <a:sy n="47" d="100"/>
        </p:scale>
        <p:origin x="-252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defRPr sz="1200" b="0" i="0" u="none" strike="noStrike" cap="none" baseline="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3" name="Shape 3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defRPr sz="1200" b="0" i="0" u="none" strike="noStrike" cap="none" baseline="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4" name="Shape 4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" name="Shape 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defRPr sz="1200" b="0" i="0" u="none" strike="noStrike" cap="none" baseline="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r" rtl="0">
              <a:defRPr sz="1200" b="0" i="0" u="none" strike="noStrike" cap="none" baseline="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95695319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02" name="Shape 10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17" name="Shape 11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29" name="Shape 12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4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rtl="0">
              <a:defRPr/>
            </a:lvl2pPr>
            <a:lvl3pPr marL="0" marR="0" indent="0" algn="l" rtl="0">
              <a:defRPr/>
            </a:lvl3pPr>
            <a:lvl4pPr marL="0" marR="0" indent="0" algn="l" rtl="0">
              <a:defRPr/>
            </a:lvl4pPr>
            <a:lvl5pPr marL="0" marR="0" indent="0" algn="l" rtl="0">
              <a:defRPr/>
            </a:lvl5pPr>
            <a:lvl6pPr marL="0" marR="0" indent="0" algn="l" rtl="0">
              <a:defRPr/>
            </a:lvl6pPr>
            <a:lvl7pPr marL="0" marR="0" indent="0" algn="l" rtl="0">
              <a:defRPr/>
            </a:lvl7pPr>
            <a:lvl8pPr marL="0" marR="0" indent="0" algn="l" rtl="0">
              <a:defRPr/>
            </a:lvl8pPr>
            <a:lvl9pPr marL="0" marR="0" indent="0" algn="l" rtl="0">
              <a:defRPr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spcBef>
                <a:spcPts val="640"/>
              </a:spcBef>
              <a:buClr>
                <a:srgbClr val="888888"/>
              </a:buClr>
              <a:buFont typeface="Arial"/>
              <a:buNone/>
              <a:defRPr sz="32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indent="0" algn="ctr" rtl="0">
              <a:spcBef>
                <a:spcPts val="560"/>
              </a:spcBef>
              <a:buClr>
                <a:srgbClr val="888888"/>
              </a:buClr>
              <a:buFont typeface="Arial"/>
              <a:buNone/>
              <a:defRPr sz="28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indent="0" algn="ctr" rtl="0">
              <a:spcBef>
                <a:spcPts val="480"/>
              </a:spcBef>
              <a:buClr>
                <a:srgbClr val="888888"/>
              </a:buClr>
              <a:buFont typeface="Arial"/>
              <a:buNone/>
              <a:defRPr sz="24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j" type="obj">
  <p:cSld name="obj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None/>
              <a:defRPr sz="4400">
                <a:solidFill>
                  <a:schemeClr val="dk1"/>
                </a:solidFill>
              </a:defRPr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222250" algn="l" rtl="0">
              <a:spcBef>
                <a:spcPts val="640"/>
              </a:spcBef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</a:defRPr>
            </a:lvl1pPr>
            <a:lvl2pPr marL="742950" indent="-177800" algn="l" rtl="0">
              <a:spcBef>
                <a:spcPts val="560"/>
              </a:spcBef>
              <a:buClr>
                <a:schemeClr val="dk1"/>
              </a:buClr>
              <a:buFont typeface="Arial"/>
              <a:buChar char="•"/>
              <a:defRPr sz="2800">
                <a:solidFill>
                  <a:schemeClr val="dk1"/>
                </a:solidFill>
              </a:defRPr>
            </a:lvl2pPr>
            <a:lvl3pPr marL="1143000" indent="-136525" algn="l" rtl="0">
              <a:spcBef>
                <a:spcPts val="48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</a:defRPr>
            </a:lvl3pPr>
            <a:lvl4pPr marL="16002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</a:defRPr>
            </a:lvl4pPr>
            <a:lvl5pPr marL="20574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</a:defRPr>
            </a:lvl5pPr>
            <a:lvl6pPr marL="25146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</a:defRPr>
            </a:lvl6pPr>
            <a:lvl7pPr marL="29718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</a:defRPr>
            </a:lvl7pPr>
            <a:lvl8pPr marL="34290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</a:defRPr>
            </a:lvl8pPr>
            <a:lvl9pPr marL="38862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Head" type="secHead">
  <p:cSld name="secHead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l" rtl="0">
              <a:defRPr sz="4000" b="1" cap="small"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buClr>
                <a:srgbClr val="888888"/>
              </a:buClr>
              <a:buNone/>
              <a:defRPr sz="2000">
                <a:solidFill>
                  <a:srgbClr val="888888"/>
                </a:solidFill>
              </a:defRPr>
            </a:lvl1pPr>
            <a:lvl2pPr marL="457200" indent="0" rtl="0">
              <a:buClr>
                <a:srgbClr val="888888"/>
              </a:buClr>
              <a:buNone/>
              <a:defRPr sz="1800">
                <a:solidFill>
                  <a:srgbClr val="888888"/>
                </a:solidFill>
              </a:defRPr>
            </a:lvl2pPr>
            <a:lvl3pPr marL="914400" indent="0" rtl="0">
              <a:buClr>
                <a:srgbClr val="888888"/>
              </a:buClr>
              <a:buNone/>
              <a:defRPr sz="1600">
                <a:solidFill>
                  <a:srgbClr val="888888"/>
                </a:solidFill>
              </a:defRPr>
            </a:lvl3pPr>
            <a:lvl4pPr marL="1371600" indent="0" rtl="0">
              <a:buClr>
                <a:srgbClr val="888888"/>
              </a:buClr>
              <a:buNone/>
              <a:defRPr sz="1400">
                <a:solidFill>
                  <a:srgbClr val="888888"/>
                </a:solidFill>
              </a:defRPr>
            </a:lvl4pPr>
            <a:lvl5pPr marL="1828800" indent="0" rtl="0">
              <a:buClr>
                <a:srgbClr val="888888"/>
              </a:buClr>
              <a:buNone/>
              <a:defRPr sz="1400">
                <a:solidFill>
                  <a:srgbClr val="888888"/>
                </a:solidFill>
              </a:defRPr>
            </a:lvl5pPr>
            <a:lvl6pPr marL="2286000" indent="0" rtl="0">
              <a:buClr>
                <a:srgbClr val="888888"/>
              </a:buClr>
              <a:buNone/>
              <a:defRPr sz="1400">
                <a:solidFill>
                  <a:srgbClr val="888888"/>
                </a:solidFill>
              </a:defRPr>
            </a:lvl6pPr>
            <a:lvl7pPr marL="2743200" indent="0" rtl="0">
              <a:buClr>
                <a:srgbClr val="888888"/>
              </a:buClr>
              <a:buNone/>
              <a:defRPr sz="1400">
                <a:solidFill>
                  <a:srgbClr val="888888"/>
                </a:solidFill>
              </a:defRPr>
            </a:lvl7pPr>
            <a:lvl8pPr marL="3200400" indent="0" rtl="0">
              <a:buClr>
                <a:srgbClr val="888888"/>
              </a:buClr>
              <a:buNone/>
              <a:defRPr sz="1400">
                <a:solidFill>
                  <a:srgbClr val="888888"/>
                </a:solidFill>
              </a:defRPr>
            </a:lvl8pPr>
            <a:lvl9pPr marL="3657600" indent="0" rtl="0">
              <a:buClr>
                <a:srgbClr val="888888"/>
              </a:buClr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Obj" type="twoObj">
  <p:cSld name="twoObj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None/>
              <a:defRPr sz="4400">
                <a:solidFill>
                  <a:schemeClr val="dk1"/>
                </a:solidFill>
              </a:defRPr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 sz="2800"/>
            </a:lvl1pPr>
            <a:lvl2pPr rtl="0">
              <a:defRPr sz="2400"/>
            </a:lvl2pPr>
            <a:lvl3pPr rtl="0">
              <a:defRPr sz="2000"/>
            </a:lvl3pPr>
            <a:lvl4pPr rtl="0">
              <a:defRPr sz="1800"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 sz="2800"/>
            </a:lvl1pPr>
            <a:lvl2pPr rtl="0">
              <a:defRPr sz="2400"/>
            </a:lvl2pPr>
            <a:lvl3pPr rtl="0">
              <a:defRPr sz="2000"/>
            </a:lvl3pPr>
            <a:lvl4pPr rtl="0">
              <a:defRPr sz="1800"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TxTwoObj" type="twoTxTwoObj">
  <p:cSld name="twoTxTwoObj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buNone/>
              <a:defRPr sz="2400" b="1"/>
            </a:lvl1pPr>
            <a:lvl2pPr marL="457200" indent="0" rtl="0">
              <a:buNone/>
              <a:defRPr sz="2000" b="1"/>
            </a:lvl2pPr>
            <a:lvl3pPr marL="914400" indent="0" rtl="0">
              <a:buNone/>
              <a:defRPr sz="1800" b="1"/>
            </a:lvl3pPr>
            <a:lvl4pPr marL="1371600" indent="0" rtl="0">
              <a:buNone/>
              <a:defRPr sz="1600" b="1"/>
            </a:lvl4pPr>
            <a:lvl5pPr marL="1828800" indent="0" rtl="0">
              <a:buNone/>
              <a:defRPr sz="1600" b="1"/>
            </a:lvl5pPr>
            <a:lvl6pPr marL="2286000" indent="0" rtl="0">
              <a:buNone/>
              <a:defRPr sz="1600" b="1"/>
            </a:lvl6pPr>
            <a:lvl7pPr marL="2743200" indent="0" rtl="0">
              <a:buNone/>
              <a:defRPr sz="1600" b="1"/>
            </a:lvl7pPr>
            <a:lvl8pPr marL="3200400" indent="0" rtl="0">
              <a:buNone/>
              <a:defRPr sz="1600" b="1"/>
            </a:lvl8pPr>
            <a:lvl9pPr marL="3657600" indent="0" rtl="0">
              <a:buNone/>
              <a:defRPr sz="1600" b="1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 sz="2400"/>
            </a:lvl1pPr>
            <a:lvl2pPr rtl="0">
              <a:defRPr sz="2000"/>
            </a:lvl2pPr>
            <a:lvl3pPr rtl="0">
              <a:defRPr sz="1800"/>
            </a:lvl3pPr>
            <a:lvl4pPr rtl="0">
              <a:defRPr sz="1600"/>
            </a:lvl4pPr>
            <a:lvl5pPr rtl="0">
              <a:defRPr sz="1600"/>
            </a:lvl5pPr>
            <a:lvl6pPr rtl="0">
              <a:defRPr sz="1600"/>
            </a:lvl6pPr>
            <a:lvl7pPr rtl="0">
              <a:defRPr sz="1600"/>
            </a:lvl7pPr>
            <a:lvl8pPr rtl="0">
              <a:defRPr sz="1600"/>
            </a:lvl8pPr>
            <a:lvl9pPr rtl="0">
              <a:defRPr sz="1600"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buNone/>
              <a:defRPr sz="2400" b="1"/>
            </a:lvl1pPr>
            <a:lvl2pPr marL="457200" indent="0" rtl="0">
              <a:buNone/>
              <a:defRPr sz="2000" b="1"/>
            </a:lvl2pPr>
            <a:lvl3pPr marL="914400" indent="0" rtl="0">
              <a:buNone/>
              <a:defRPr sz="1800" b="1"/>
            </a:lvl3pPr>
            <a:lvl4pPr marL="1371600" indent="0" rtl="0">
              <a:buNone/>
              <a:defRPr sz="1600" b="1"/>
            </a:lvl4pPr>
            <a:lvl5pPr marL="1828800" indent="0" rtl="0">
              <a:buNone/>
              <a:defRPr sz="1600" b="1"/>
            </a:lvl5pPr>
            <a:lvl6pPr marL="2286000" indent="0" rtl="0">
              <a:buNone/>
              <a:defRPr sz="1600" b="1"/>
            </a:lvl6pPr>
            <a:lvl7pPr marL="2743200" indent="0" rtl="0">
              <a:buNone/>
              <a:defRPr sz="1600" b="1"/>
            </a:lvl7pPr>
            <a:lvl8pPr marL="3200400" indent="0" rtl="0">
              <a:buNone/>
              <a:defRPr sz="1600" b="1"/>
            </a:lvl8pPr>
            <a:lvl9pPr marL="3657600" indent="0" rtl="0">
              <a:buNone/>
              <a:defRPr sz="1600" b="1"/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 sz="2400"/>
            </a:lvl1pPr>
            <a:lvl2pPr rtl="0">
              <a:defRPr sz="2000"/>
            </a:lvl2pPr>
            <a:lvl3pPr rtl="0">
              <a:defRPr sz="1800"/>
            </a:lvl3pPr>
            <a:lvl4pPr rtl="0">
              <a:defRPr sz="1600"/>
            </a:lvl4pPr>
            <a:lvl5pPr rtl="0">
              <a:defRPr sz="1600"/>
            </a:lvl5pPr>
            <a:lvl6pPr rtl="0">
              <a:defRPr sz="1600"/>
            </a:lvl6pPr>
            <a:lvl7pPr rtl="0">
              <a:defRPr sz="1600"/>
            </a:lvl7pPr>
            <a:lvl8pPr rtl="0">
              <a:defRPr sz="1600"/>
            </a:lvl8pPr>
            <a:lvl9pPr rtl="0">
              <a:defRPr sz="1600"/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Only" type="titleOnly">
  <p:cSld name="title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None/>
              <a:defRPr sz="4400">
                <a:solidFill>
                  <a:schemeClr val="dk1"/>
                </a:solidFill>
              </a:defRPr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jTx" type="objTx">
  <p:cSld name="objTx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defRPr sz="2000" b="1"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 sz="3200"/>
            </a:lvl1pPr>
            <a:lvl2pPr rtl="0">
              <a:defRPr sz="2800"/>
            </a:lvl2pPr>
            <a:lvl3pPr rtl="0">
              <a:defRPr sz="2400"/>
            </a:lvl3pPr>
            <a:lvl4pPr rtl="0">
              <a:defRPr sz="2000"/>
            </a:lvl4pPr>
            <a:lvl5pPr rtl="0">
              <a:defRPr sz="2000"/>
            </a:lvl5pPr>
            <a:lvl6pPr rtl="0">
              <a:defRPr sz="2000"/>
            </a:lvl6pPr>
            <a:lvl7pPr rtl="0">
              <a:defRPr sz="2000"/>
            </a:lvl7pPr>
            <a:lvl8pPr rtl="0">
              <a:defRPr sz="2000"/>
            </a:lvl8pPr>
            <a:lvl9pPr rtl="0">
              <a:defRPr sz="2000"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buNone/>
              <a:defRPr sz="1400"/>
            </a:lvl1pPr>
            <a:lvl2pPr marL="457200" indent="0" rtl="0">
              <a:buNone/>
              <a:defRPr sz="1200"/>
            </a:lvl2pPr>
            <a:lvl3pPr marL="914400" indent="0" rtl="0">
              <a:buNone/>
              <a:defRPr sz="1000"/>
            </a:lvl3pPr>
            <a:lvl4pPr marL="1371600" indent="0" rtl="0">
              <a:buNone/>
              <a:defRPr sz="900"/>
            </a:lvl4pPr>
            <a:lvl5pPr marL="1828800" indent="0" rtl="0">
              <a:buNone/>
              <a:defRPr sz="900"/>
            </a:lvl5pPr>
            <a:lvl6pPr marL="2286000" indent="0" rtl="0">
              <a:buNone/>
              <a:defRPr sz="900"/>
            </a:lvl6pPr>
            <a:lvl7pPr marL="2743200" indent="0" rtl="0">
              <a:buNone/>
              <a:defRPr sz="900"/>
            </a:lvl7pPr>
            <a:lvl8pPr marL="3200400" indent="0" rtl="0">
              <a:buNone/>
              <a:defRPr sz="900"/>
            </a:lvl8pPr>
            <a:lvl9pPr marL="3657600" indent="0" rtl="0">
              <a:buNone/>
              <a:defRPr sz="900"/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x" type="picTx">
  <p:cSld name="picTx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defRPr sz="2000" b="1"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buClr>
                <a:srgbClr val="888888"/>
              </a:buClr>
              <a:buFont typeface="Arial"/>
              <a:buNone/>
              <a:defRPr sz="32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indent="0" algn="l" rtl="0">
              <a:buClr>
                <a:schemeClr val="dk1"/>
              </a:buClr>
              <a:buFont typeface="Arial"/>
              <a:buNone/>
              <a:defRPr sz="2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indent="0" algn="l" rtl="0">
              <a:buClr>
                <a:schemeClr val="dk1"/>
              </a:buClr>
              <a:buFont typeface="Arial"/>
              <a:buNone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indent="0" algn="l" rtl="0">
              <a:buClr>
                <a:schemeClr val="dk1"/>
              </a:buClr>
              <a:buFont typeface="Arial"/>
              <a:buNone/>
              <a:defRPr sz="2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indent="0" algn="l" rtl="0">
              <a:buClr>
                <a:schemeClr val="dk1"/>
              </a:buClr>
              <a:buFont typeface="Arial"/>
              <a:buNone/>
              <a:defRPr sz="2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indent="0" algn="l" rtl="0">
              <a:buClr>
                <a:schemeClr val="dk1"/>
              </a:buClr>
              <a:buFont typeface="Arial"/>
              <a:buNone/>
              <a:defRPr sz="2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indent="0" algn="l" rtl="0">
              <a:buClr>
                <a:schemeClr val="dk1"/>
              </a:buClr>
              <a:buFont typeface="Arial"/>
              <a:buNone/>
              <a:defRPr sz="2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indent="0" algn="l" rtl="0">
              <a:buClr>
                <a:schemeClr val="dk1"/>
              </a:buClr>
              <a:buFont typeface="Arial"/>
              <a:buNone/>
              <a:defRPr sz="2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indent="0" algn="l" rtl="0">
              <a:buClr>
                <a:schemeClr val="dk1"/>
              </a:buClr>
              <a:buFont typeface="Arial"/>
              <a:buNone/>
              <a:defRPr sz="2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buNone/>
              <a:defRPr sz="1400"/>
            </a:lvl1pPr>
            <a:lvl2pPr marL="457200" indent="0" rtl="0">
              <a:buNone/>
              <a:defRPr sz="1200"/>
            </a:lvl2pPr>
            <a:lvl3pPr marL="914400" indent="0" rtl="0">
              <a:buNone/>
              <a:defRPr sz="1000"/>
            </a:lvl3pPr>
            <a:lvl4pPr marL="1371600" indent="0" rtl="0">
              <a:buNone/>
              <a:defRPr sz="900"/>
            </a:lvl4pPr>
            <a:lvl5pPr marL="1828800" indent="0" rtl="0">
              <a:buNone/>
              <a:defRPr sz="900"/>
            </a:lvl5pPr>
            <a:lvl6pPr marL="2286000" indent="0" rtl="0">
              <a:buNone/>
              <a:defRPr sz="900"/>
            </a:lvl6pPr>
            <a:lvl7pPr marL="2743200" indent="0" rtl="0">
              <a:buNone/>
              <a:defRPr sz="900"/>
            </a:lvl7pPr>
            <a:lvl8pPr marL="3200400" indent="0" rtl="0">
              <a:buNone/>
              <a:defRPr sz="900"/>
            </a:lvl8pPr>
            <a:lvl9pPr marL="3657600" indent="0" rtl="0">
              <a:buNone/>
              <a:defRPr sz="900"/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Tx" type="vertTx">
  <p:cSld name="vertTx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None/>
              <a:defRPr sz="4400">
                <a:solidFill>
                  <a:schemeClr val="dk1"/>
                </a:solidFill>
              </a:defRPr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222250" algn="l" rtl="0">
              <a:spcBef>
                <a:spcPts val="640"/>
              </a:spcBef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</a:defRPr>
            </a:lvl1pPr>
            <a:lvl2pPr marL="742950" indent="-177800" algn="l" rtl="0">
              <a:spcBef>
                <a:spcPts val="560"/>
              </a:spcBef>
              <a:buClr>
                <a:schemeClr val="dk1"/>
              </a:buClr>
              <a:buFont typeface="Arial"/>
              <a:buChar char="•"/>
              <a:defRPr sz="2800">
                <a:solidFill>
                  <a:schemeClr val="dk1"/>
                </a:solidFill>
              </a:defRPr>
            </a:lvl2pPr>
            <a:lvl3pPr marL="1143000" indent="-136525" algn="l" rtl="0">
              <a:spcBef>
                <a:spcPts val="48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</a:defRPr>
            </a:lvl3pPr>
            <a:lvl4pPr marL="16002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</a:defRPr>
            </a:lvl4pPr>
            <a:lvl5pPr marL="20574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</a:defRPr>
            </a:lvl5pPr>
            <a:lvl6pPr marL="25146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</a:defRPr>
            </a:lvl6pPr>
            <a:lvl7pPr marL="29718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</a:defRPr>
            </a:lvl7pPr>
            <a:lvl8pPr marL="34290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</a:defRPr>
            </a:lvl8pPr>
            <a:lvl9pPr marL="38862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TitleAndTx" type="vertTitleAndTx">
  <p:cSld name="vertTitleAndTx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None/>
              <a:defRPr sz="4400">
                <a:solidFill>
                  <a:schemeClr val="dk1"/>
                </a:solidFill>
              </a:defRPr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222250" algn="l" rtl="0">
              <a:spcBef>
                <a:spcPts val="640"/>
              </a:spcBef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</a:defRPr>
            </a:lvl1pPr>
            <a:lvl2pPr marL="742950" indent="-177800" algn="l" rtl="0">
              <a:spcBef>
                <a:spcPts val="560"/>
              </a:spcBef>
              <a:buClr>
                <a:schemeClr val="dk1"/>
              </a:buClr>
              <a:buFont typeface="Arial"/>
              <a:buChar char="•"/>
              <a:defRPr sz="2800">
                <a:solidFill>
                  <a:schemeClr val="dk1"/>
                </a:solidFill>
              </a:defRPr>
            </a:lvl2pPr>
            <a:lvl3pPr marL="1143000" indent="-136525" algn="l" rtl="0">
              <a:spcBef>
                <a:spcPts val="48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</a:defRPr>
            </a:lvl3pPr>
            <a:lvl4pPr marL="16002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</a:defRPr>
            </a:lvl4pPr>
            <a:lvl5pPr marL="20574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</a:defRPr>
            </a:lvl5pPr>
            <a:lvl6pPr marL="25146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</a:defRPr>
            </a:lvl6pPr>
            <a:lvl7pPr marL="29718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</a:defRPr>
            </a:lvl7pPr>
            <a:lvl8pPr marL="34290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</a:defRPr>
            </a:lvl8pPr>
            <a:lvl9pPr marL="38862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4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rtl="0">
              <a:defRPr/>
            </a:lvl2pPr>
            <a:lvl3pPr marL="0" marR="0" indent="0" algn="l" rtl="0">
              <a:defRPr/>
            </a:lvl3pPr>
            <a:lvl4pPr marL="0" marR="0" indent="0" algn="l" rtl="0">
              <a:defRPr/>
            </a:lvl4pPr>
            <a:lvl5pPr marL="0" marR="0" indent="0" algn="l" rtl="0">
              <a:defRPr/>
            </a:lvl5pPr>
            <a:lvl6pPr marL="0" marR="0" indent="0" algn="l" rtl="0">
              <a:defRPr/>
            </a:lvl6pPr>
            <a:lvl7pPr marL="0" marR="0" indent="0" algn="l" rtl="0">
              <a:defRPr/>
            </a:lvl7pPr>
            <a:lvl8pPr marL="0" marR="0" indent="0" algn="l" rtl="0">
              <a:defRPr/>
            </a:lvl8pPr>
            <a:lvl9pPr marL="0" marR="0" indent="0" algn="l" rtl="0">
              <a:defRPr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indent="-222250" algn="l" rtl="0">
              <a:spcBef>
                <a:spcPts val="640"/>
              </a:spcBef>
              <a:buClr>
                <a:schemeClr val="dk1"/>
              </a:buClr>
              <a:buFont typeface="Arial"/>
              <a:buChar char="•"/>
              <a:defRPr sz="32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indent="-177800" algn="l" rtl="0">
              <a:spcBef>
                <a:spcPts val="560"/>
              </a:spcBef>
              <a:buClr>
                <a:schemeClr val="dk1"/>
              </a:buClr>
              <a:buFont typeface="Arial"/>
              <a:buChar char="•"/>
              <a:defRPr sz="2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indent="-136525" algn="l" rtl="0">
              <a:spcBef>
                <a:spcPts val="480"/>
              </a:spcBef>
              <a:buClr>
                <a:schemeClr val="dk1"/>
              </a:buClr>
              <a:buFont typeface="Arial"/>
              <a:buChar char="•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Shape 84"/>
          <p:cNvGrpSpPr/>
          <p:nvPr/>
        </p:nvGrpSpPr>
        <p:grpSpPr>
          <a:xfrm>
            <a:off x="0" y="954397"/>
            <a:ext cx="9161975" cy="49842"/>
            <a:chOff x="0" y="1309132"/>
            <a:chExt cx="9161975" cy="50147"/>
          </a:xfrm>
        </p:grpSpPr>
        <p:cxnSp>
          <p:nvCxnSpPr>
            <p:cNvPr id="85" name="Shape 85"/>
            <p:cNvCxnSpPr/>
            <p:nvPr/>
          </p:nvCxnSpPr>
          <p:spPr>
            <a:xfrm>
              <a:off x="0" y="1309132"/>
              <a:ext cx="7391399" cy="0"/>
            </a:xfrm>
            <a:prstGeom prst="straightConnector1">
              <a:avLst/>
            </a:prstGeom>
            <a:noFill/>
            <a:ln w="44450" cap="flat">
              <a:solidFill>
                <a:srgbClr val="99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" name="Shape 86"/>
            <p:cNvCxnSpPr/>
            <p:nvPr/>
          </p:nvCxnSpPr>
          <p:spPr>
            <a:xfrm>
              <a:off x="292295" y="1359279"/>
              <a:ext cx="8869679" cy="0"/>
            </a:xfrm>
            <a:prstGeom prst="straightConnector1">
              <a:avLst/>
            </a:prstGeom>
            <a:noFill/>
            <a:ln w="28575" cap="flat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x-none" sz="3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Sporadic ALS and rs12608932</a:t>
            </a:r>
          </a:p>
        </p:txBody>
      </p:sp>
      <p:cxnSp>
        <p:nvCxnSpPr>
          <p:cNvPr id="88" name="Shape 88"/>
          <p:cNvCxnSpPr/>
          <p:nvPr/>
        </p:nvCxnSpPr>
        <p:spPr>
          <a:xfrm>
            <a:off x="4557251" y="1107296"/>
            <a:ext cx="0" cy="5445902"/>
          </a:xfrm>
          <a:prstGeom prst="straightConnector1">
            <a:avLst/>
          </a:prstGeom>
          <a:noFill/>
          <a:ln w="19050" cap="flat">
            <a:solidFill>
              <a:srgbClr val="0C0C0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9" name="Shape 89"/>
          <p:cNvSpPr txBox="1"/>
          <p:nvPr/>
        </p:nvSpPr>
        <p:spPr>
          <a:xfrm>
            <a:off x="30661" y="1103870"/>
            <a:ext cx="4437474" cy="17543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0" marR="0" lvl="0" indent="0" algn="ctr" rtl="0">
              <a:buSzPct val="25000"/>
              <a:buNone/>
            </a:pPr>
            <a:r>
              <a:rPr lang="x-none" sz="1800" b="0" i="0" u="sng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Amyotrophic lateral sclerosis</a:t>
            </a:r>
          </a:p>
          <a:p>
            <a:endParaRPr lang="x-none" sz="1800" b="0" i="0" u="sng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7800" marR="0" lvl="0" indent="-177800" algn="just" rtl="0">
              <a:buClr>
                <a:schemeClr val="dk1"/>
              </a:buClr>
              <a:buSzPct val="101851"/>
              <a:buFont typeface="Arial"/>
              <a:buChar char="•"/>
            </a:pPr>
            <a:r>
              <a:rPr lang="x-none"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Spoardic ALS estimated heritability: </a:t>
            </a:r>
          </a:p>
          <a:p>
            <a:pPr marL="0" marR="0" lvl="0" indent="0" algn="just" rtl="0">
              <a:buSzPct val="25000"/>
              <a:buNone/>
            </a:pPr>
            <a:r>
              <a:rPr lang="x-none"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0.35-0.85 </a:t>
            </a:r>
          </a:p>
        </p:txBody>
      </p:sp>
      <p:grpSp>
        <p:nvGrpSpPr>
          <p:cNvPr id="90" name="Shape 90"/>
          <p:cNvGrpSpPr/>
          <p:nvPr/>
        </p:nvGrpSpPr>
        <p:grpSpPr>
          <a:xfrm>
            <a:off x="4571999" y="1107296"/>
            <a:ext cx="4993772" cy="5808082"/>
            <a:chOff x="-948" y="1124376"/>
            <a:chExt cx="4993772" cy="5808082"/>
          </a:xfrm>
        </p:grpSpPr>
        <p:sp>
          <p:nvSpPr>
            <p:cNvPr id="91" name="Shape 91"/>
            <p:cNvSpPr txBox="1"/>
            <p:nvPr/>
          </p:nvSpPr>
          <p:spPr>
            <a:xfrm>
              <a:off x="-948" y="1124376"/>
              <a:ext cx="4669371" cy="2215991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spAutoFit/>
            </a:bodyPr>
            <a:lstStyle/>
            <a:p>
              <a:pPr marL="285750" marR="0" lvl="0" indent="-285750" algn="l" rtl="0">
                <a:buClr>
                  <a:schemeClr val="dk1"/>
                </a:buClr>
                <a:buSzPct val="101851"/>
                <a:buFont typeface="Arial"/>
                <a:buChar char="•"/>
              </a:pPr>
              <a:r>
                <a:rPr lang="x-none" sz="1800" b="0" i="0" u="none" strike="noStrike" cap="none" baseline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Located in intron of </a:t>
              </a:r>
              <a:r>
                <a:rPr lang="x-none" sz="1800" b="0" i="1" u="none" strike="noStrike" cap="none" baseline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UNC13A </a:t>
              </a:r>
              <a:r>
                <a:rPr lang="x-none" sz="1800" b="0" i="0" u="none" strike="noStrike" cap="none" baseline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gene on chromosome 19</a:t>
              </a:r>
              <a:r>
                <a:rPr lang="x-none" sz="1800" b="0" i="1" u="none" strike="noStrike" cap="none" baseline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</a:p>
            <a:p>
              <a:endParaRPr lang="x-none" sz="1800" b="0" i="1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85750" marR="0" lvl="0" indent="-285750" algn="l" rtl="0">
                <a:buClr>
                  <a:schemeClr val="dk1"/>
                </a:buClr>
                <a:buSzPct val="101851"/>
                <a:buFont typeface="Arial"/>
                <a:buChar char="•"/>
              </a:pPr>
              <a:r>
                <a:rPr lang="x-none" sz="1800" b="0" i="0" u="none" strike="noStrike" cap="none" baseline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Major allele:  A   Minor (risk) allele:  C</a:t>
              </a:r>
            </a:p>
            <a:p>
              <a:endParaRPr lang="x-none"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endParaRPr lang="x-none"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buSzPct val="25000"/>
                <a:buNone/>
              </a:pPr>
              <a:r>
                <a:rPr lang="x-none" sz="1800" b="0" i="0" u="none" strike="noStrike" cap="none" baseline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Unc13a Protein</a:t>
              </a:r>
            </a:p>
            <a:p>
              <a:endParaRPr lang="x-none"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Shape 92"/>
            <p:cNvSpPr/>
            <p:nvPr/>
          </p:nvSpPr>
          <p:spPr>
            <a:xfrm>
              <a:off x="567079" y="3130157"/>
              <a:ext cx="3421404" cy="3470501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</p:spPr>
        </p:sp>
        <p:sp>
          <p:nvSpPr>
            <p:cNvPr id="93" name="Shape 93"/>
            <p:cNvSpPr/>
            <p:nvPr/>
          </p:nvSpPr>
          <p:spPr>
            <a:xfrm>
              <a:off x="2410884" y="3448592"/>
              <a:ext cx="1734769" cy="323164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spAutoFit/>
            </a:bodyPr>
            <a:lstStyle/>
            <a:p>
              <a:pPr marL="0" marR="0" lvl="0" indent="0" algn="l" rtl="0">
                <a:buSzPct val="25000"/>
                <a:buNone/>
              </a:pPr>
              <a:r>
                <a:rPr lang="x-none" sz="1500" b="0" i="0" u="none" strike="noStrike" cap="none" baseline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Neurotransmitter</a:t>
              </a:r>
            </a:p>
          </p:txBody>
        </p:sp>
        <p:sp>
          <p:nvSpPr>
            <p:cNvPr id="94" name="Shape 94"/>
            <p:cNvSpPr/>
            <p:nvPr/>
          </p:nvSpPr>
          <p:spPr>
            <a:xfrm>
              <a:off x="567079" y="3331160"/>
              <a:ext cx="992578" cy="553997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spAutoFit/>
            </a:bodyPr>
            <a:lstStyle/>
            <a:p>
              <a:pPr marL="0" marR="0" lvl="0" indent="0" algn="l" rtl="0">
                <a:buSzPct val="25000"/>
                <a:buNone/>
              </a:pPr>
              <a:r>
                <a:rPr lang="x-none" sz="1500" b="0" i="0" u="none" strike="noStrike" cap="none" baseline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Synaptic</a:t>
              </a:r>
            </a:p>
            <a:p>
              <a:pPr marL="0" marR="0" lvl="0" indent="0" algn="l" rtl="0">
                <a:buSzPct val="25000"/>
                <a:buNone/>
              </a:pPr>
              <a:r>
                <a:rPr lang="x-none" sz="1500" b="0" i="0" u="none" strike="noStrike" cap="none" baseline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Vesicle</a:t>
              </a:r>
            </a:p>
          </p:txBody>
        </p:sp>
        <p:cxnSp>
          <p:nvCxnSpPr>
            <p:cNvPr id="95" name="Shape 95"/>
            <p:cNvCxnSpPr/>
            <p:nvPr/>
          </p:nvCxnSpPr>
          <p:spPr>
            <a:xfrm flipH="1">
              <a:off x="2437451" y="3750880"/>
              <a:ext cx="748922" cy="665551"/>
            </a:xfrm>
            <a:prstGeom prst="straightConnector1">
              <a:avLst/>
            </a:prstGeom>
            <a:noFill/>
            <a:ln w="19050" cap="flat">
              <a:solidFill>
                <a:srgbClr val="0C0C0C"/>
              </a:solidFill>
              <a:prstDash val="solid"/>
              <a:round/>
              <a:headEnd type="none" w="med" len="med"/>
              <a:tailEnd type="stealth" w="lg" len="lg"/>
            </a:ln>
          </p:spPr>
        </p:cxnSp>
        <p:cxnSp>
          <p:nvCxnSpPr>
            <p:cNvPr id="96" name="Shape 96"/>
            <p:cNvCxnSpPr/>
            <p:nvPr/>
          </p:nvCxnSpPr>
          <p:spPr>
            <a:xfrm>
              <a:off x="942470" y="3885157"/>
              <a:ext cx="429128" cy="374650"/>
            </a:xfrm>
            <a:prstGeom prst="straightConnector1">
              <a:avLst/>
            </a:prstGeom>
            <a:noFill/>
            <a:ln w="19050" cap="flat">
              <a:solidFill>
                <a:srgbClr val="0C0C0C"/>
              </a:solidFill>
              <a:prstDash val="solid"/>
              <a:round/>
              <a:headEnd type="none" w="med" len="med"/>
              <a:tailEnd type="stealth" w="lg" len="lg"/>
            </a:ln>
          </p:spPr>
        </p:cxnSp>
        <p:sp>
          <p:nvSpPr>
            <p:cNvPr id="97" name="Shape 97"/>
            <p:cNvSpPr txBox="1"/>
            <p:nvPr/>
          </p:nvSpPr>
          <p:spPr>
            <a:xfrm>
              <a:off x="2863943" y="6670849"/>
              <a:ext cx="2128880" cy="261609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spAutoFit/>
            </a:bodyPr>
            <a:lstStyle/>
            <a:p>
              <a:pPr marL="0" marR="0" lvl="0" indent="0" algn="l" rtl="0">
                <a:buSzPct val="25000"/>
                <a:buNone/>
              </a:pPr>
              <a:r>
                <a:rPr lang="x-none" sz="1100" b="0" i="0" u="none" strike="noStrike" cap="none" baseline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Broadie, K.S., et al. 2002.</a:t>
              </a:r>
            </a:p>
          </p:txBody>
        </p:sp>
      </p:grpSp>
      <p:sp>
        <p:nvSpPr>
          <p:cNvPr id="98" name="Shape 98"/>
          <p:cNvSpPr txBox="1"/>
          <p:nvPr/>
        </p:nvSpPr>
        <p:spPr>
          <a:xfrm>
            <a:off x="0" y="6643047"/>
            <a:ext cx="2128880" cy="26160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0" marR="0" lvl="0" indent="0" algn="l" rtl="0">
              <a:buSzPct val="25000"/>
              <a:buNone/>
            </a:pPr>
            <a:r>
              <a:rPr lang="x-none" sz="11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www.alsa.org</a:t>
            </a:r>
          </a:p>
        </p:txBody>
      </p:sp>
      <p:sp>
        <p:nvSpPr>
          <p:cNvPr id="99" name="Shape 99"/>
          <p:cNvSpPr/>
          <p:nvPr/>
        </p:nvSpPr>
        <p:spPr>
          <a:xfrm>
            <a:off x="508864" y="2691747"/>
            <a:ext cx="3481069" cy="3375583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Shape 104"/>
          <p:cNvGrpSpPr/>
          <p:nvPr/>
        </p:nvGrpSpPr>
        <p:grpSpPr>
          <a:xfrm>
            <a:off x="0" y="978294"/>
            <a:ext cx="9161975" cy="49842"/>
            <a:chOff x="0" y="1309132"/>
            <a:chExt cx="9161975" cy="50147"/>
          </a:xfrm>
        </p:grpSpPr>
        <p:cxnSp>
          <p:nvCxnSpPr>
            <p:cNvPr id="105" name="Shape 105"/>
            <p:cNvCxnSpPr/>
            <p:nvPr/>
          </p:nvCxnSpPr>
          <p:spPr>
            <a:xfrm>
              <a:off x="0" y="1309132"/>
              <a:ext cx="7391399" cy="0"/>
            </a:xfrm>
            <a:prstGeom prst="straightConnector1">
              <a:avLst/>
            </a:prstGeom>
            <a:noFill/>
            <a:ln w="44450" cap="flat">
              <a:solidFill>
                <a:srgbClr val="99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" name="Shape 106"/>
            <p:cNvCxnSpPr/>
            <p:nvPr/>
          </p:nvCxnSpPr>
          <p:spPr>
            <a:xfrm>
              <a:off x="292295" y="1359279"/>
              <a:ext cx="8869679" cy="0"/>
            </a:xfrm>
            <a:prstGeom prst="straightConnector1">
              <a:avLst/>
            </a:prstGeom>
            <a:noFill/>
            <a:ln w="28575" cap="flat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07" name="Shape 107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x-none" sz="3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Two-stage GWAS</a:t>
            </a:r>
          </a:p>
        </p:txBody>
      </p:sp>
      <p:sp>
        <p:nvSpPr>
          <p:cNvPr id="108" name="Shape 108"/>
          <p:cNvSpPr txBox="1"/>
          <p:nvPr/>
        </p:nvSpPr>
        <p:spPr>
          <a:xfrm>
            <a:off x="110651" y="1238913"/>
            <a:ext cx="4557250" cy="4308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0" marR="0" lvl="0" indent="0" algn="l" rtl="0">
              <a:buSzPct val="25000"/>
              <a:buNone/>
            </a:pPr>
            <a:r>
              <a:rPr lang="x-none" sz="22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Phase I:  Genome wide study</a:t>
            </a:r>
          </a:p>
        </p:txBody>
      </p:sp>
      <p:sp>
        <p:nvSpPr>
          <p:cNvPr id="109" name="Shape 109"/>
          <p:cNvSpPr txBox="1"/>
          <p:nvPr/>
        </p:nvSpPr>
        <p:spPr>
          <a:xfrm>
            <a:off x="4644017" y="1238913"/>
            <a:ext cx="3962399" cy="4308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0" marR="0" lvl="0" indent="0" algn="l" rtl="0">
              <a:buSzPct val="25000"/>
              <a:buNone/>
            </a:pPr>
            <a:r>
              <a:rPr lang="x-none" sz="22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Phase II:  Replication</a:t>
            </a:r>
          </a:p>
        </p:txBody>
      </p:sp>
      <p:sp>
        <p:nvSpPr>
          <p:cNvPr id="110" name="Shape 110"/>
          <p:cNvSpPr txBox="1"/>
          <p:nvPr/>
        </p:nvSpPr>
        <p:spPr>
          <a:xfrm>
            <a:off x="144769" y="1782900"/>
            <a:ext cx="4247535" cy="272382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0" marR="0" lvl="0" indent="0" algn="l" rtl="0">
              <a:buSzPct val="25000"/>
              <a:buNone/>
            </a:pPr>
            <a:r>
              <a:rPr lang="x-none" sz="1900" b="0" i="0" u="sng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European ancestry</a:t>
            </a:r>
          </a:p>
          <a:p>
            <a:pPr marL="0" marR="0" lvl="0" indent="0" algn="l" rtl="0">
              <a:buSzPct val="25000"/>
              <a:buNone/>
            </a:pPr>
            <a:r>
              <a:rPr lang="x-none" sz="19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Cases: 2,323 </a:t>
            </a:r>
          </a:p>
          <a:p>
            <a:pPr marL="0" marR="0" lvl="0" indent="0" algn="l" rtl="0">
              <a:buSzPct val="25000"/>
              <a:buNone/>
            </a:pPr>
            <a:r>
              <a:rPr lang="x-none" sz="19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Controls:  9,013</a:t>
            </a:r>
          </a:p>
          <a:p>
            <a:endParaRPr lang="x-none" sz="19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buSzPct val="25000"/>
              <a:buNone/>
            </a:pPr>
            <a:r>
              <a:rPr lang="x-none" sz="19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Identified </a:t>
            </a:r>
            <a:r>
              <a:rPr lang="x-none" sz="1900" b="0" i="0" u="sng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58 SNPs </a:t>
            </a:r>
            <a:r>
              <a:rPr lang="x-none" sz="19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with P&lt;1.0x10</a:t>
            </a:r>
            <a:r>
              <a:rPr lang="x-none" sz="1900" b="0" i="0" u="none" strike="noStrike" cap="none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-4  </a:t>
            </a:r>
          </a:p>
          <a:p>
            <a:pPr marL="800100" marR="0" lvl="1" indent="-342900" algn="l" rtl="0">
              <a:buClr>
                <a:schemeClr val="dk1"/>
              </a:buClr>
              <a:buSzPct val="100877"/>
              <a:buFont typeface="Arial"/>
              <a:buChar char="•"/>
            </a:pPr>
            <a:r>
              <a:rPr lang="x-none" sz="19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Including rs12608932  </a:t>
            </a:r>
          </a:p>
          <a:p>
            <a:pPr marL="457200" marR="0" lvl="1" indent="0" algn="l" rtl="0">
              <a:buSzPct val="25000"/>
              <a:buNone/>
            </a:pPr>
            <a:r>
              <a:rPr lang="x-none" sz="19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(P =1.30x10</a:t>
            </a:r>
            <a:r>
              <a:rPr lang="x-none" sz="1900" b="0" i="0" u="none" strike="noStrike" cap="none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-9</a:t>
            </a:r>
            <a:r>
              <a:rPr lang="x-none" sz="19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OR=1.25)</a:t>
            </a:r>
          </a:p>
          <a:p>
            <a:endParaRPr lang="x-none" sz="19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endParaRPr lang="x-none" sz="19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Shape 111"/>
          <p:cNvSpPr txBox="1"/>
          <p:nvPr/>
        </p:nvSpPr>
        <p:spPr>
          <a:xfrm>
            <a:off x="4727135" y="1782900"/>
            <a:ext cx="4340663" cy="243143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0" marR="0" lvl="0" indent="0" algn="l" rtl="0">
              <a:buSzPct val="25000"/>
              <a:buNone/>
            </a:pPr>
            <a:r>
              <a:rPr lang="x-none" sz="1900" b="0" i="0" u="sng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European ancestry</a:t>
            </a:r>
          </a:p>
          <a:p>
            <a:pPr marL="0" marR="0" lvl="0" indent="0" algn="l" rtl="0">
              <a:buSzPct val="25000"/>
              <a:buNone/>
            </a:pPr>
            <a:r>
              <a:rPr lang="x-none" sz="19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Cases: 2,532</a:t>
            </a:r>
          </a:p>
          <a:p>
            <a:pPr marL="0" marR="0" lvl="0" indent="0" algn="l" rtl="0">
              <a:buSzPct val="25000"/>
              <a:buNone/>
            </a:pPr>
            <a:r>
              <a:rPr lang="x-none" sz="19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Controls:  5,940</a:t>
            </a:r>
          </a:p>
          <a:p>
            <a:endParaRPr lang="x-none" sz="19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buSzPct val="25000"/>
              <a:buNone/>
            </a:pPr>
            <a:r>
              <a:rPr lang="x-none" sz="19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rs12608932</a:t>
            </a:r>
          </a:p>
          <a:p>
            <a:pPr marL="0" marR="0" lvl="0" indent="0" algn="l" rtl="0">
              <a:buSzPct val="25000"/>
              <a:buNone/>
            </a:pPr>
            <a:r>
              <a:rPr lang="x-none" sz="19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P= 1.86x10</a:t>
            </a:r>
            <a:r>
              <a:rPr lang="x-none" sz="1900" b="0" i="0" u="none" strike="noStrike" cap="none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-6</a:t>
            </a:r>
            <a:r>
              <a:rPr lang="x-none" sz="19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OR=1.20</a:t>
            </a:r>
          </a:p>
          <a:p>
            <a:pPr marL="0" marR="0" lvl="0" indent="0" algn="l" rtl="0">
              <a:buSzPct val="25000"/>
              <a:buNone/>
            </a:pPr>
            <a:r>
              <a:rPr lang="x-none" sz="19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Combined P=2.50x10</a:t>
            </a:r>
            <a:r>
              <a:rPr lang="x-none" sz="1900" b="0" i="0" u="none" strike="noStrike" cap="none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-14</a:t>
            </a:r>
            <a:r>
              <a:rPr lang="x-none" sz="19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endParaRPr lang="x-none" sz="19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2" name="Shape 112"/>
          <p:cNvCxnSpPr/>
          <p:nvPr/>
        </p:nvCxnSpPr>
        <p:spPr>
          <a:xfrm>
            <a:off x="4557251" y="1107296"/>
            <a:ext cx="0" cy="5445902"/>
          </a:xfrm>
          <a:prstGeom prst="straightConnector1">
            <a:avLst/>
          </a:prstGeom>
          <a:noFill/>
          <a:ln w="19050" cap="flat">
            <a:solidFill>
              <a:srgbClr val="0C0C0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3" name="Shape 113"/>
          <p:cNvSpPr/>
          <p:nvPr/>
        </p:nvSpPr>
        <p:spPr>
          <a:xfrm>
            <a:off x="1877091" y="4114800"/>
            <a:ext cx="5360317" cy="264610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114" name="Shape 114"/>
          <p:cNvSpPr txBox="1"/>
          <p:nvPr/>
        </p:nvSpPr>
        <p:spPr>
          <a:xfrm>
            <a:off x="7093475" y="6581000"/>
            <a:ext cx="2128880" cy="27699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0" marR="0" lvl="0" indent="0" algn="r" rtl="0">
              <a:buSzPct val="25000"/>
              <a:buNone/>
            </a:pPr>
            <a:r>
              <a:rPr lang="x-none" sz="12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Van Es, M., et al. 2009.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Shape 119"/>
          <p:cNvGrpSpPr/>
          <p:nvPr/>
        </p:nvGrpSpPr>
        <p:grpSpPr>
          <a:xfrm>
            <a:off x="0" y="951913"/>
            <a:ext cx="9161975" cy="49842"/>
            <a:chOff x="0" y="1309132"/>
            <a:chExt cx="9161975" cy="50147"/>
          </a:xfrm>
        </p:grpSpPr>
        <p:cxnSp>
          <p:nvCxnSpPr>
            <p:cNvPr id="120" name="Shape 120"/>
            <p:cNvCxnSpPr/>
            <p:nvPr/>
          </p:nvCxnSpPr>
          <p:spPr>
            <a:xfrm>
              <a:off x="0" y="1309132"/>
              <a:ext cx="7391399" cy="0"/>
            </a:xfrm>
            <a:prstGeom prst="straightConnector1">
              <a:avLst/>
            </a:prstGeom>
            <a:noFill/>
            <a:ln w="44450" cap="flat">
              <a:solidFill>
                <a:srgbClr val="99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" name="Shape 121"/>
            <p:cNvCxnSpPr/>
            <p:nvPr/>
          </p:nvCxnSpPr>
          <p:spPr>
            <a:xfrm>
              <a:off x="292295" y="1359279"/>
              <a:ext cx="8869679" cy="0"/>
            </a:xfrm>
            <a:prstGeom prst="straightConnector1">
              <a:avLst/>
            </a:prstGeom>
            <a:noFill/>
            <a:ln w="28575" cap="flat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22" name="Shape 122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x-none" sz="3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Replication Studies</a:t>
            </a:r>
          </a:p>
        </p:txBody>
      </p:sp>
      <p:sp>
        <p:nvSpPr>
          <p:cNvPr id="123" name="Shape 123"/>
          <p:cNvSpPr txBox="1"/>
          <p:nvPr/>
        </p:nvSpPr>
        <p:spPr>
          <a:xfrm>
            <a:off x="152400" y="1077955"/>
            <a:ext cx="6248399" cy="96945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0" marR="0" lvl="0" indent="0" algn="l" rtl="0">
              <a:buSzPct val="25000"/>
              <a:buNone/>
            </a:pPr>
            <a:r>
              <a:rPr lang="x-none" sz="1900" b="0" i="0" u="sng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French population</a:t>
            </a:r>
            <a:r>
              <a:rPr lang="x-none" sz="19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(2010)</a:t>
            </a:r>
          </a:p>
          <a:p>
            <a:pPr marL="0" marR="0" lvl="0" indent="0" algn="l" rtl="0">
              <a:buSzPct val="25000"/>
              <a:buNone/>
            </a:pPr>
            <a:r>
              <a:rPr lang="x-none" sz="19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285 Cases and 285 Controls</a:t>
            </a:r>
          </a:p>
          <a:p>
            <a:pPr marL="0" marR="0" lvl="0" indent="0" algn="l" rtl="0">
              <a:buSzPct val="25000"/>
              <a:buNone/>
            </a:pPr>
            <a:r>
              <a:rPr lang="x-none" sz="19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rs12608932 : P = 0.85</a:t>
            </a:r>
          </a:p>
        </p:txBody>
      </p:sp>
      <p:sp>
        <p:nvSpPr>
          <p:cNvPr id="124" name="Shape 124"/>
          <p:cNvSpPr txBox="1"/>
          <p:nvPr/>
        </p:nvSpPr>
        <p:spPr>
          <a:xfrm>
            <a:off x="56850" y="2309155"/>
            <a:ext cx="9030299" cy="418572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0" marR="0" lvl="0" indent="0" algn="l" rtl="0">
              <a:buSzPct val="25000"/>
              <a:buNone/>
            </a:pPr>
            <a:r>
              <a:rPr lang="x-none" sz="1900" b="0" i="0" u="sng" strike="noStrike" cap="none" baseline="0">
                <a:solidFill>
                  <a:schemeClr val="dk1"/>
                </a:solidFill>
                <a:sym typeface="Arial"/>
              </a:rPr>
              <a:t>East Asian population</a:t>
            </a:r>
            <a:r>
              <a:rPr lang="x-none" sz="1900" b="0" i="1" u="none" strike="noStrike" cap="none" baseline="0">
                <a:solidFill>
                  <a:schemeClr val="dk1"/>
                </a:solidFill>
                <a:sym typeface="Arial"/>
              </a:rPr>
              <a:t> </a:t>
            </a:r>
            <a:r>
              <a:rPr lang="x-none" sz="1900" b="0" i="0" u="none" strike="noStrike" cap="none" baseline="0">
                <a:solidFill>
                  <a:schemeClr val="dk1"/>
                </a:solidFill>
                <a:sym typeface="Arial"/>
              </a:rPr>
              <a:t>(2011)</a:t>
            </a:r>
          </a:p>
          <a:p>
            <a:pPr marL="0" marR="0" lvl="0" indent="0" algn="l" rtl="0">
              <a:buSzPct val="25000"/>
              <a:buNone/>
            </a:pPr>
            <a:r>
              <a:rPr lang="x-none" sz="1900" b="0" i="0" u="none" strike="noStrike" cap="none" baseline="0">
                <a:solidFill>
                  <a:schemeClr val="dk1"/>
                </a:solidFill>
                <a:sym typeface="Arial"/>
              </a:rPr>
              <a:t>    Japanese</a:t>
            </a:r>
          </a:p>
          <a:p>
            <a:pPr marL="0" marR="0" lvl="0" indent="0" algn="l" rtl="0">
              <a:buSzPct val="25000"/>
              <a:buNone/>
            </a:pPr>
            <a:r>
              <a:rPr lang="x-none" sz="1900" b="0" i="0" u="none" strike="noStrike" cap="none" baseline="0">
                <a:solidFill>
                  <a:schemeClr val="dk1"/>
                </a:solidFill>
                <a:sym typeface="Arial"/>
              </a:rPr>
              <a:t>        1179 Cases and 1645 Controls</a:t>
            </a:r>
          </a:p>
          <a:p>
            <a:pPr marL="0" marR="0" lvl="0" indent="0" algn="l" rtl="0">
              <a:buSzPct val="25000"/>
              <a:buNone/>
            </a:pPr>
            <a:r>
              <a:rPr lang="x-none" sz="1900" b="0" i="0" u="none" strike="noStrike" cap="none" baseline="0">
                <a:solidFill>
                  <a:schemeClr val="dk1"/>
                </a:solidFill>
                <a:sym typeface="Arial"/>
              </a:rPr>
              <a:t>         P=0.67   Odds ratio = 1.02</a:t>
            </a:r>
          </a:p>
          <a:p>
            <a:pPr marL="0" marR="0" lvl="0" indent="0" algn="l" rtl="0">
              <a:buSzPct val="25000"/>
              <a:buNone/>
            </a:pPr>
            <a:r>
              <a:rPr lang="x-none" sz="1900" b="0" i="0" u="none" strike="noStrike" cap="none" baseline="0">
                <a:solidFill>
                  <a:schemeClr val="dk1"/>
                </a:solidFill>
                <a:sym typeface="Arial"/>
              </a:rPr>
              <a:t>    Chinese</a:t>
            </a:r>
          </a:p>
          <a:p>
            <a:pPr marL="0" marR="0" lvl="0" indent="0" algn="l" rtl="0">
              <a:buSzPct val="25000"/>
              <a:buNone/>
            </a:pPr>
            <a:r>
              <a:rPr lang="x-none" sz="1900" b="0" i="0" u="none" strike="noStrike" cap="none" baseline="0">
                <a:solidFill>
                  <a:schemeClr val="dk1"/>
                </a:solidFill>
                <a:sym typeface="Arial"/>
              </a:rPr>
              <a:t>         684 Cases and 830 Controls</a:t>
            </a:r>
          </a:p>
          <a:p>
            <a:pPr marL="0" marR="0" lvl="0" indent="0" algn="l" rtl="0">
              <a:buSzPct val="25000"/>
              <a:buNone/>
            </a:pPr>
            <a:r>
              <a:rPr lang="x-none" sz="1900" b="0" i="0" u="none" strike="noStrike" cap="none" baseline="0">
                <a:solidFill>
                  <a:schemeClr val="dk1"/>
                </a:solidFill>
                <a:sym typeface="Arial"/>
              </a:rPr>
              <a:t>           P=0.73   Odds ratio = 1.02</a:t>
            </a:r>
          </a:p>
          <a:p>
            <a:endParaRPr lang="x-none" sz="1900" b="0" i="0" u="none" strike="noStrike" cap="none" baseline="0">
              <a:solidFill>
                <a:schemeClr val="dk1"/>
              </a:solidFill>
              <a:sym typeface="Arial"/>
            </a:endParaRPr>
          </a:p>
          <a:p>
            <a:pPr lvl="0" rtl="0">
              <a:buClr>
                <a:srgbClr val="000000"/>
              </a:buClr>
              <a:buSzPct val="25000"/>
              <a:buFont typeface="Arial"/>
              <a:buNone/>
            </a:pPr>
            <a:r>
              <a:rPr lang="x-none" sz="1900" u="sng">
                <a:solidFill>
                  <a:schemeClr val="dk1"/>
                </a:solidFill>
              </a:rPr>
              <a:t>Association with Survivability (2012)</a:t>
            </a:r>
          </a:p>
          <a:p>
            <a:pPr marL="342900" lvl="0" indent="-342900" rtl="0">
              <a:buClr>
                <a:schemeClr val="dk1"/>
              </a:buClr>
              <a:buSzPct val="100000"/>
              <a:buFont typeface="Arial"/>
              <a:buChar char="•"/>
            </a:pPr>
            <a:r>
              <a:rPr lang="x-none" sz="1900">
                <a:solidFill>
                  <a:schemeClr val="dk1"/>
                </a:solidFill>
              </a:rPr>
              <a:t>Monitored survivability of Dutch, Swedish, Belgian ancestry  </a:t>
            </a:r>
          </a:p>
          <a:p>
            <a:pPr marL="342900" lvl="0" indent="-342900" rtl="0">
              <a:buClr>
                <a:schemeClr val="dk1"/>
              </a:buClr>
              <a:buSzPct val="100000"/>
              <a:buFont typeface="Arial"/>
              <a:buChar char="•"/>
            </a:pPr>
            <a:r>
              <a:rPr lang="x-none" sz="1900">
                <a:solidFill>
                  <a:schemeClr val="dk1"/>
                </a:solidFill>
              </a:rPr>
              <a:t>Recessive model</a:t>
            </a:r>
          </a:p>
          <a:p>
            <a:pPr lvl="0" rtl="0">
              <a:buSzPct val="25000"/>
              <a:buNone/>
            </a:pPr>
            <a:r>
              <a:rPr lang="x-none" sz="1900">
                <a:solidFill>
                  <a:schemeClr val="dk1"/>
                </a:solidFill>
              </a:rPr>
              <a:t>         Patients with CC exhibited 5-10 months shorter survivability    </a:t>
            </a:r>
          </a:p>
          <a:p>
            <a:pPr lvl="0" rtl="0">
              <a:buClr>
                <a:srgbClr val="000000"/>
              </a:buClr>
              <a:buSzPct val="25000"/>
              <a:buFont typeface="Arial"/>
              <a:buNone/>
            </a:pPr>
            <a:r>
              <a:rPr lang="x-none" sz="1900">
                <a:solidFill>
                  <a:schemeClr val="dk1"/>
                </a:solidFill>
              </a:rPr>
              <a:t>      	(than those with AC or AA)</a:t>
            </a:r>
          </a:p>
          <a:p>
            <a:endParaRPr lang="x-none" sz="1900">
              <a:solidFill>
                <a:schemeClr val="dk1"/>
              </a:solidFill>
            </a:endParaRPr>
          </a:p>
        </p:txBody>
      </p:sp>
      <p:sp>
        <p:nvSpPr>
          <p:cNvPr id="125" name="Shape 125"/>
          <p:cNvSpPr txBox="1"/>
          <p:nvPr/>
        </p:nvSpPr>
        <p:spPr>
          <a:xfrm>
            <a:off x="4038600" y="6581000"/>
            <a:ext cx="5183755" cy="27699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0" marR="0" lvl="0" indent="0" algn="r" rtl="0">
              <a:buSzPct val="25000"/>
              <a:buNone/>
            </a:pPr>
            <a:r>
              <a:rPr lang="x-none" sz="12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Daoud, H., et al. 2010   Iida, A., et al. 2011.</a:t>
            </a:r>
          </a:p>
        </p:txBody>
      </p:sp>
      <p:sp>
        <p:nvSpPr>
          <p:cNvPr id="126" name="Shape 126"/>
          <p:cNvSpPr txBox="1"/>
          <p:nvPr/>
        </p:nvSpPr>
        <p:spPr>
          <a:xfrm>
            <a:off x="5018269" y="1902878"/>
            <a:ext cx="4204199" cy="184661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0" marR="0" lvl="0" indent="0" algn="l" rtl="0">
              <a:buSzPct val="25000"/>
              <a:buNone/>
            </a:pPr>
            <a:r>
              <a:rPr lang="x-none" sz="1900" b="0" i="0" u="sng" strike="noStrike" cap="none" baseline="0">
                <a:solidFill>
                  <a:schemeClr val="dk1"/>
                </a:solidFill>
                <a:sym typeface="Arial"/>
              </a:rPr>
              <a:t>rs12608932 </a:t>
            </a:r>
          </a:p>
          <a:p>
            <a:pPr marL="342900" marR="0" lvl="0" indent="-342900" algn="l" rtl="0">
              <a:buClr>
                <a:schemeClr val="dk1"/>
              </a:buClr>
              <a:buSzPct val="100000"/>
              <a:buFont typeface="Arial"/>
              <a:buChar char="•"/>
            </a:pPr>
            <a:r>
              <a:rPr lang="x-none" sz="1900">
                <a:solidFill>
                  <a:schemeClr val="dk1"/>
                </a:solidFill>
              </a:rPr>
              <a:t>S</a:t>
            </a:r>
            <a:r>
              <a:rPr lang="x-none" sz="1900" b="0" i="0" u="none" strike="noStrike" cap="none" baseline="0">
                <a:solidFill>
                  <a:schemeClr val="dk1"/>
                </a:solidFill>
                <a:sym typeface="Arial"/>
              </a:rPr>
              <a:t>ignificant association not seen in all replication studies </a:t>
            </a:r>
          </a:p>
          <a:p>
            <a:endParaRPr lang="x-none" sz="1900" b="0" i="0" u="none" strike="noStrike" cap="none" baseline="0">
              <a:solidFill>
                <a:schemeClr val="dk1"/>
              </a:solidFill>
              <a:sym typeface="Arial"/>
            </a:endParaRPr>
          </a:p>
          <a:p>
            <a:pPr marL="342900" marR="0" lvl="0" indent="-342900" algn="l" rtl="0">
              <a:buClr>
                <a:schemeClr val="dk1"/>
              </a:buClr>
              <a:buSzPct val="100000"/>
              <a:buFont typeface="Arial"/>
              <a:buChar char="•"/>
            </a:pPr>
            <a:r>
              <a:rPr lang="x-none" sz="1900" b="0" i="0" u="none" strike="noStrike" cap="none" baseline="0">
                <a:solidFill>
                  <a:schemeClr val="dk1"/>
                </a:solidFill>
                <a:sym typeface="Arial"/>
              </a:rPr>
              <a:t>Sample size too small (?) </a:t>
            </a:r>
          </a:p>
          <a:p>
            <a:pPr marL="342900" marR="0" lvl="0" indent="-342900" algn="l" rtl="0">
              <a:buClr>
                <a:schemeClr val="dk1"/>
              </a:buClr>
              <a:buSzPct val="100000"/>
              <a:buFont typeface="Arial"/>
              <a:buChar char="•"/>
            </a:pPr>
            <a:r>
              <a:rPr lang="x-none" sz="1900" b="0" i="0" u="none" strike="noStrike" cap="none" baseline="0">
                <a:solidFill>
                  <a:schemeClr val="dk1"/>
                </a:solidFill>
                <a:sym typeface="Arial"/>
              </a:rPr>
              <a:t>Population dependence (?) 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221</Words>
  <Application>Microsoft Office PowerPoint</Application>
  <PresentationFormat>On-screen Show (4:3)</PresentationFormat>
  <Paragraphs>57</Paragraphs>
  <Slides>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/>
      <vt:lpstr>Sporadic ALS and rs12608932</vt:lpstr>
      <vt:lpstr>Two-stage GWAS</vt:lpstr>
      <vt:lpstr>Replication Studies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Sporadic ALS and rs12608932</dc:title>
  <cp:lastModifiedBy>Stacey</cp:lastModifiedBy>
  <cp:revision>1</cp:revision>
  <dcterms:modified xsi:type="dcterms:W3CDTF">2012-06-05T21:32:55Z</dcterms:modified>
</cp:coreProperties>
</file>