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  <p:sldId id="262" r:id="rId5"/>
    <p:sldId id="261" r:id="rId6"/>
    <p:sldId id="263" r:id="rId7"/>
    <p:sldId id="257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629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272FD-CE2C-4B87-8725-93E0F906360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DFD2C-E0A4-4980-ADC9-D985C2D89F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7264400" cy="5448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56388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One day, at Genetics Happy Hour …. 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6388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solidFill>
                  <a:schemeClr val="bg1"/>
                </a:solidFill>
              </a:rPr>
              <a:t>You have </a:t>
            </a:r>
            <a:r>
              <a:rPr lang="en-US" sz="3600" dirty="0" smtClean="0">
                <a:solidFill>
                  <a:schemeClr val="bg1"/>
                </a:solidFill>
              </a:rPr>
              <a:t>some beers …. 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3" name="Picture 2" descr="photo 1 (1).JPG"/>
          <p:cNvPicPr>
            <a:picLocks noChangeAspect="1"/>
          </p:cNvPicPr>
          <p:nvPr/>
        </p:nvPicPr>
        <p:blipFill>
          <a:blip r:embed="rId2" cstate="print"/>
          <a:srcRect l="13333" t="4444" r="11667" b="11111"/>
          <a:stretch>
            <a:fillRect/>
          </a:stretch>
        </p:blipFill>
        <p:spPr>
          <a:xfrm rot="5400000">
            <a:off x="1934076" y="580524"/>
            <a:ext cx="5504447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685925" y="752475"/>
            <a:ext cx="6019800" cy="4514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59436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You meet some people  …. 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5221069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Kick around some zany ideas …. 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 descr="photo 3 (1).JPG"/>
          <p:cNvPicPr>
            <a:picLocks noChangeAspect="1"/>
          </p:cNvPicPr>
          <p:nvPr/>
        </p:nvPicPr>
        <p:blipFill>
          <a:blip r:embed="rId2" cstate="print"/>
          <a:srcRect l="8333" t="4444" r="9167" b="4444"/>
          <a:stretch>
            <a:fillRect/>
          </a:stretch>
        </p:blipFill>
        <p:spPr>
          <a:xfrm rot="5400000">
            <a:off x="2064369" y="450231"/>
            <a:ext cx="5243861" cy="4343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943600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One of your ideas seems pretty interesting…. 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 2 (1).JPG"/>
          <p:cNvPicPr>
            <a:picLocks noChangeAspect="1"/>
          </p:cNvPicPr>
          <p:nvPr/>
        </p:nvPicPr>
        <p:blipFill>
          <a:blip r:embed="rId2" cstate="print"/>
          <a:srcRect l="7500" t="15556" r="15833"/>
          <a:stretch>
            <a:fillRect/>
          </a:stretch>
        </p:blipFill>
        <p:spPr>
          <a:xfrm rot="5400000">
            <a:off x="1913021" y="601579"/>
            <a:ext cx="5165558" cy="426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3340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And the (VC, CEO, Dept Head) guy you’re talking to seems pretty keen on the idea …. 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56388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Then you go home, go to bed, </a:t>
            </a:r>
            <a:r>
              <a:rPr lang="en-US" sz="3600" dirty="0" err="1" smtClean="0">
                <a:solidFill>
                  <a:schemeClr val="bg1"/>
                </a:solidFill>
              </a:rPr>
              <a:t>zzzzz</a:t>
            </a:r>
            <a:r>
              <a:rPr lang="en-US" sz="3600" dirty="0" smtClean="0">
                <a:solidFill>
                  <a:schemeClr val="bg1"/>
                </a:solidFill>
              </a:rPr>
              <a:t> …. 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 descr="photo 4.JPG"/>
          <p:cNvPicPr>
            <a:picLocks noChangeAspect="1"/>
          </p:cNvPicPr>
          <p:nvPr/>
        </p:nvPicPr>
        <p:blipFill>
          <a:blip r:embed="rId2" cstate="print"/>
          <a:srcRect l="15000" t="8889" r="5833" b="3333"/>
          <a:stretch>
            <a:fillRect/>
          </a:stretch>
        </p:blipFill>
        <p:spPr>
          <a:xfrm rot="5400000">
            <a:off x="2181828" y="1018572"/>
            <a:ext cx="4856544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tuart\Downloads\photo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0"/>
            <a:ext cx="6705600" cy="5029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4876800"/>
            <a:ext cx="830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When you wake up in the morning, you find a napkin from the guy, but can’t </a:t>
            </a:r>
            <a:r>
              <a:rPr lang="en-US" sz="3600" dirty="0" err="1" smtClean="0">
                <a:solidFill>
                  <a:schemeClr val="bg1"/>
                </a:solidFill>
              </a:rPr>
              <a:t>remembe</a:t>
            </a:r>
            <a:r>
              <a:rPr lang="en-US" sz="3600" dirty="0" smtClean="0">
                <a:solidFill>
                  <a:schemeClr val="bg1"/>
                </a:solidFill>
              </a:rPr>
              <a:t> who …. 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tuart\Downloads\photo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0"/>
            <a:ext cx="6705600" cy="5029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4876800"/>
            <a:ext cx="8305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You find spit on the napkin, extract DNA, and genotype it  …. 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http://stanford.edu/class/gene210/files/data/culprit.txt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6853835" y="3428228"/>
            <a:ext cx="547090" cy="429397"/>
          </a:xfrm>
          <a:custGeom>
            <a:avLst/>
            <a:gdLst>
              <a:gd name="connsiteX0" fmla="*/ 361353 w 547090"/>
              <a:gd name="connsiteY0" fmla="*/ 143647 h 429397"/>
              <a:gd name="connsiteX1" fmla="*/ 389928 w 547090"/>
              <a:gd name="connsiteY1" fmla="*/ 200797 h 429397"/>
              <a:gd name="connsiteX2" fmla="*/ 361353 w 547090"/>
              <a:gd name="connsiteY2" fmla="*/ 286522 h 429397"/>
              <a:gd name="connsiteX3" fmla="*/ 375640 w 547090"/>
              <a:gd name="connsiteY3" fmla="*/ 400822 h 429397"/>
              <a:gd name="connsiteX4" fmla="*/ 418503 w 547090"/>
              <a:gd name="connsiteY4" fmla="*/ 386535 h 429397"/>
              <a:gd name="connsiteX5" fmla="*/ 432790 w 547090"/>
              <a:gd name="connsiteY5" fmla="*/ 315097 h 429397"/>
              <a:gd name="connsiteX6" fmla="*/ 475653 w 547090"/>
              <a:gd name="connsiteY6" fmla="*/ 215085 h 429397"/>
              <a:gd name="connsiteX7" fmla="*/ 504228 w 547090"/>
              <a:gd name="connsiteY7" fmla="*/ 115072 h 429397"/>
              <a:gd name="connsiteX8" fmla="*/ 489940 w 547090"/>
              <a:gd name="connsiteY8" fmla="*/ 15060 h 429397"/>
              <a:gd name="connsiteX9" fmla="*/ 461365 w 547090"/>
              <a:gd name="connsiteY9" fmla="*/ 72210 h 429397"/>
              <a:gd name="connsiteX10" fmla="*/ 418503 w 547090"/>
              <a:gd name="connsiteY10" fmla="*/ 186510 h 429397"/>
              <a:gd name="connsiteX11" fmla="*/ 404215 w 547090"/>
              <a:gd name="connsiteY11" fmla="*/ 243660 h 429397"/>
              <a:gd name="connsiteX12" fmla="*/ 389928 w 547090"/>
              <a:gd name="connsiteY12" fmla="*/ 286522 h 429397"/>
              <a:gd name="connsiteX13" fmla="*/ 418503 w 547090"/>
              <a:gd name="connsiteY13" fmla="*/ 229372 h 429397"/>
              <a:gd name="connsiteX14" fmla="*/ 375640 w 547090"/>
              <a:gd name="connsiteY14" fmla="*/ 286522 h 429397"/>
              <a:gd name="connsiteX15" fmla="*/ 361353 w 547090"/>
              <a:gd name="connsiteY15" fmla="*/ 343672 h 429397"/>
              <a:gd name="connsiteX16" fmla="*/ 404215 w 547090"/>
              <a:gd name="connsiteY16" fmla="*/ 315097 h 429397"/>
              <a:gd name="connsiteX17" fmla="*/ 418503 w 547090"/>
              <a:gd name="connsiteY17" fmla="*/ 272235 h 429397"/>
              <a:gd name="connsiteX18" fmla="*/ 318490 w 547090"/>
              <a:gd name="connsiteY18" fmla="*/ 229372 h 429397"/>
              <a:gd name="connsiteX19" fmla="*/ 32740 w 547090"/>
              <a:gd name="connsiteY19" fmla="*/ 257947 h 429397"/>
              <a:gd name="connsiteX20" fmla="*/ 4165 w 547090"/>
              <a:gd name="connsiteY20" fmla="*/ 300810 h 429397"/>
              <a:gd name="connsiteX21" fmla="*/ 89890 w 547090"/>
              <a:gd name="connsiteY21" fmla="*/ 286522 h 429397"/>
              <a:gd name="connsiteX22" fmla="*/ 261340 w 547090"/>
              <a:gd name="connsiteY22" fmla="*/ 129360 h 429397"/>
              <a:gd name="connsiteX23" fmla="*/ 275628 w 547090"/>
              <a:gd name="connsiteY23" fmla="*/ 86497 h 429397"/>
              <a:gd name="connsiteX24" fmla="*/ 247053 w 547090"/>
              <a:gd name="connsiteY24" fmla="*/ 243660 h 429397"/>
              <a:gd name="connsiteX25" fmla="*/ 261340 w 547090"/>
              <a:gd name="connsiteY25" fmla="*/ 343672 h 429397"/>
              <a:gd name="connsiteX26" fmla="*/ 304203 w 547090"/>
              <a:gd name="connsiteY26" fmla="*/ 357960 h 429397"/>
              <a:gd name="connsiteX27" fmla="*/ 418503 w 547090"/>
              <a:gd name="connsiteY27" fmla="*/ 343672 h 429397"/>
              <a:gd name="connsiteX28" fmla="*/ 475653 w 547090"/>
              <a:gd name="connsiteY28" fmla="*/ 315097 h 429397"/>
              <a:gd name="connsiteX29" fmla="*/ 518515 w 547090"/>
              <a:gd name="connsiteY29" fmla="*/ 300810 h 429397"/>
              <a:gd name="connsiteX30" fmla="*/ 547090 w 547090"/>
              <a:gd name="connsiteY30" fmla="*/ 257947 h 429397"/>
              <a:gd name="connsiteX31" fmla="*/ 518515 w 547090"/>
              <a:gd name="connsiteY31" fmla="*/ 315097 h 429397"/>
              <a:gd name="connsiteX32" fmla="*/ 504228 w 547090"/>
              <a:gd name="connsiteY32" fmla="*/ 357960 h 429397"/>
              <a:gd name="connsiteX33" fmla="*/ 418503 w 547090"/>
              <a:gd name="connsiteY33" fmla="*/ 429397 h 429397"/>
              <a:gd name="connsiteX34" fmla="*/ 404215 w 547090"/>
              <a:gd name="connsiteY34" fmla="*/ 372247 h 429397"/>
              <a:gd name="connsiteX35" fmla="*/ 389928 w 547090"/>
              <a:gd name="connsiteY35" fmla="*/ 257947 h 429397"/>
              <a:gd name="connsiteX36" fmla="*/ 347065 w 547090"/>
              <a:gd name="connsiteY36" fmla="*/ 272235 h 429397"/>
              <a:gd name="connsiteX37" fmla="*/ 304203 w 547090"/>
              <a:gd name="connsiteY37" fmla="*/ 300810 h 429397"/>
              <a:gd name="connsiteX38" fmla="*/ 318490 w 547090"/>
              <a:gd name="connsiteY38" fmla="*/ 257947 h 429397"/>
              <a:gd name="connsiteX39" fmla="*/ 261340 w 547090"/>
              <a:gd name="connsiteY39" fmla="*/ 286522 h 429397"/>
              <a:gd name="connsiteX40" fmla="*/ 232765 w 547090"/>
              <a:gd name="connsiteY40" fmla="*/ 329385 h 429397"/>
              <a:gd name="connsiteX41" fmla="*/ 218478 w 547090"/>
              <a:gd name="connsiteY41" fmla="*/ 372247 h 429397"/>
              <a:gd name="connsiteX42" fmla="*/ 261340 w 547090"/>
              <a:gd name="connsiteY42" fmla="*/ 343672 h 429397"/>
              <a:gd name="connsiteX43" fmla="*/ 318490 w 547090"/>
              <a:gd name="connsiteY43" fmla="*/ 315097 h 429397"/>
              <a:gd name="connsiteX44" fmla="*/ 332778 w 547090"/>
              <a:gd name="connsiteY44" fmla="*/ 229372 h 429397"/>
              <a:gd name="connsiteX45" fmla="*/ 289915 w 547090"/>
              <a:gd name="connsiteY45" fmla="*/ 257947 h 429397"/>
              <a:gd name="connsiteX46" fmla="*/ 275628 w 547090"/>
              <a:gd name="connsiteY46" fmla="*/ 315097 h 429397"/>
              <a:gd name="connsiteX47" fmla="*/ 375640 w 547090"/>
              <a:gd name="connsiteY47" fmla="*/ 243660 h 429397"/>
              <a:gd name="connsiteX48" fmla="*/ 375640 w 547090"/>
              <a:gd name="connsiteY48" fmla="*/ 200797 h 429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47090" h="429397">
                <a:moveTo>
                  <a:pt x="361353" y="143647"/>
                </a:moveTo>
                <a:cubicBezTo>
                  <a:pt x="370878" y="162697"/>
                  <a:pt x="389928" y="179498"/>
                  <a:pt x="389928" y="200797"/>
                </a:cubicBezTo>
                <a:cubicBezTo>
                  <a:pt x="389928" y="230918"/>
                  <a:pt x="361353" y="286522"/>
                  <a:pt x="361353" y="286522"/>
                </a:cubicBezTo>
                <a:cubicBezTo>
                  <a:pt x="366115" y="324622"/>
                  <a:pt x="356590" y="367484"/>
                  <a:pt x="375640" y="400822"/>
                </a:cubicBezTo>
                <a:cubicBezTo>
                  <a:pt x="383112" y="413898"/>
                  <a:pt x="410149" y="399066"/>
                  <a:pt x="418503" y="386535"/>
                </a:cubicBezTo>
                <a:cubicBezTo>
                  <a:pt x="431973" y="366329"/>
                  <a:pt x="426900" y="338656"/>
                  <a:pt x="432790" y="315097"/>
                </a:cubicBezTo>
                <a:cubicBezTo>
                  <a:pt x="446192" y="261491"/>
                  <a:pt x="451122" y="272325"/>
                  <a:pt x="475653" y="215085"/>
                </a:cubicBezTo>
                <a:cubicBezTo>
                  <a:pt x="487949" y="186395"/>
                  <a:pt x="496979" y="144065"/>
                  <a:pt x="504228" y="115072"/>
                </a:cubicBezTo>
                <a:cubicBezTo>
                  <a:pt x="499465" y="81735"/>
                  <a:pt x="513753" y="38872"/>
                  <a:pt x="489940" y="15060"/>
                </a:cubicBezTo>
                <a:cubicBezTo>
                  <a:pt x="474879" y="0"/>
                  <a:pt x="468100" y="52004"/>
                  <a:pt x="461365" y="72210"/>
                </a:cubicBezTo>
                <a:cubicBezTo>
                  <a:pt x="420170" y="195797"/>
                  <a:pt x="477194" y="98472"/>
                  <a:pt x="418503" y="186510"/>
                </a:cubicBezTo>
                <a:cubicBezTo>
                  <a:pt x="413740" y="205560"/>
                  <a:pt x="409610" y="224779"/>
                  <a:pt x="404215" y="243660"/>
                </a:cubicBezTo>
                <a:cubicBezTo>
                  <a:pt x="400078" y="258141"/>
                  <a:pt x="379279" y="297171"/>
                  <a:pt x="389928" y="286522"/>
                </a:cubicBezTo>
                <a:cubicBezTo>
                  <a:pt x="404988" y="271462"/>
                  <a:pt x="439802" y="229372"/>
                  <a:pt x="418503" y="229372"/>
                </a:cubicBezTo>
                <a:cubicBezTo>
                  <a:pt x="394690" y="229372"/>
                  <a:pt x="389928" y="267472"/>
                  <a:pt x="375640" y="286522"/>
                </a:cubicBezTo>
                <a:cubicBezTo>
                  <a:pt x="370878" y="305572"/>
                  <a:pt x="347468" y="329787"/>
                  <a:pt x="361353" y="343672"/>
                </a:cubicBezTo>
                <a:cubicBezTo>
                  <a:pt x="373495" y="355814"/>
                  <a:pt x="393488" y="328505"/>
                  <a:pt x="404215" y="315097"/>
                </a:cubicBezTo>
                <a:cubicBezTo>
                  <a:pt x="413623" y="303337"/>
                  <a:pt x="413740" y="286522"/>
                  <a:pt x="418503" y="272235"/>
                </a:cubicBezTo>
                <a:cubicBezTo>
                  <a:pt x="385165" y="257947"/>
                  <a:pt x="354624" y="232514"/>
                  <a:pt x="318490" y="229372"/>
                </a:cubicBezTo>
                <a:cubicBezTo>
                  <a:pt x="180384" y="217363"/>
                  <a:pt x="135644" y="232222"/>
                  <a:pt x="32740" y="257947"/>
                </a:cubicBezTo>
                <a:cubicBezTo>
                  <a:pt x="23215" y="272235"/>
                  <a:pt x="0" y="284151"/>
                  <a:pt x="4165" y="300810"/>
                </a:cubicBezTo>
                <a:cubicBezTo>
                  <a:pt x="16804" y="351364"/>
                  <a:pt x="87531" y="288292"/>
                  <a:pt x="89890" y="286522"/>
                </a:cubicBezTo>
                <a:cubicBezTo>
                  <a:pt x="230257" y="181247"/>
                  <a:pt x="188975" y="225848"/>
                  <a:pt x="261340" y="129360"/>
                </a:cubicBezTo>
                <a:cubicBezTo>
                  <a:pt x="266103" y="115072"/>
                  <a:pt x="275628" y="71436"/>
                  <a:pt x="275628" y="86497"/>
                </a:cubicBezTo>
                <a:cubicBezTo>
                  <a:pt x="275628" y="137686"/>
                  <a:pt x="259557" y="193643"/>
                  <a:pt x="247053" y="243660"/>
                </a:cubicBezTo>
                <a:cubicBezTo>
                  <a:pt x="251815" y="276997"/>
                  <a:pt x="246280" y="313551"/>
                  <a:pt x="261340" y="343672"/>
                </a:cubicBezTo>
                <a:cubicBezTo>
                  <a:pt x="268075" y="357143"/>
                  <a:pt x="289142" y="357960"/>
                  <a:pt x="304203" y="357960"/>
                </a:cubicBezTo>
                <a:cubicBezTo>
                  <a:pt x="342600" y="357960"/>
                  <a:pt x="380403" y="348435"/>
                  <a:pt x="418503" y="343672"/>
                </a:cubicBezTo>
                <a:cubicBezTo>
                  <a:pt x="437553" y="334147"/>
                  <a:pt x="456077" y="323487"/>
                  <a:pt x="475653" y="315097"/>
                </a:cubicBezTo>
                <a:cubicBezTo>
                  <a:pt x="489495" y="309165"/>
                  <a:pt x="506755" y="310218"/>
                  <a:pt x="518515" y="300810"/>
                </a:cubicBezTo>
                <a:cubicBezTo>
                  <a:pt x="531924" y="290083"/>
                  <a:pt x="547090" y="240775"/>
                  <a:pt x="547090" y="257947"/>
                </a:cubicBezTo>
                <a:cubicBezTo>
                  <a:pt x="547090" y="279246"/>
                  <a:pt x="526905" y="295520"/>
                  <a:pt x="518515" y="315097"/>
                </a:cubicBezTo>
                <a:cubicBezTo>
                  <a:pt x="512582" y="328940"/>
                  <a:pt x="512582" y="345429"/>
                  <a:pt x="504228" y="357960"/>
                </a:cubicBezTo>
                <a:cubicBezTo>
                  <a:pt x="482228" y="390960"/>
                  <a:pt x="450128" y="408313"/>
                  <a:pt x="418503" y="429397"/>
                </a:cubicBezTo>
                <a:cubicBezTo>
                  <a:pt x="413740" y="410347"/>
                  <a:pt x="407443" y="391616"/>
                  <a:pt x="404215" y="372247"/>
                </a:cubicBezTo>
                <a:cubicBezTo>
                  <a:pt x="397903" y="334373"/>
                  <a:pt x="408978" y="291284"/>
                  <a:pt x="389928" y="257947"/>
                </a:cubicBezTo>
                <a:cubicBezTo>
                  <a:pt x="382456" y="244871"/>
                  <a:pt x="360536" y="265500"/>
                  <a:pt x="347065" y="272235"/>
                </a:cubicBezTo>
                <a:cubicBezTo>
                  <a:pt x="331707" y="279914"/>
                  <a:pt x="318490" y="291285"/>
                  <a:pt x="304203" y="300810"/>
                </a:cubicBezTo>
                <a:cubicBezTo>
                  <a:pt x="304203" y="300810"/>
                  <a:pt x="331960" y="251212"/>
                  <a:pt x="318490" y="257947"/>
                </a:cubicBezTo>
                <a:lnTo>
                  <a:pt x="261340" y="286522"/>
                </a:lnTo>
                <a:cubicBezTo>
                  <a:pt x="251815" y="300810"/>
                  <a:pt x="240444" y="314026"/>
                  <a:pt x="232765" y="329385"/>
                </a:cubicBezTo>
                <a:cubicBezTo>
                  <a:pt x="226030" y="342855"/>
                  <a:pt x="205008" y="365512"/>
                  <a:pt x="218478" y="372247"/>
                </a:cubicBezTo>
                <a:cubicBezTo>
                  <a:pt x="233837" y="379926"/>
                  <a:pt x="246431" y="352191"/>
                  <a:pt x="261340" y="343672"/>
                </a:cubicBezTo>
                <a:cubicBezTo>
                  <a:pt x="279832" y="333105"/>
                  <a:pt x="299440" y="324622"/>
                  <a:pt x="318490" y="315097"/>
                </a:cubicBezTo>
                <a:cubicBezTo>
                  <a:pt x="320091" y="312695"/>
                  <a:pt x="383480" y="242048"/>
                  <a:pt x="332778" y="229372"/>
                </a:cubicBezTo>
                <a:cubicBezTo>
                  <a:pt x="316119" y="225207"/>
                  <a:pt x="304203" y="248422"/>
                  <a:pt x="289915" y="257947"/>
                </a:cubicBezTo>
                <a:cubicBezTo>
                  <a:pt x="285153" y="276997"/>
                  <a:pt x="259290" y="304205"/>
                  <a:pt x="275628" y="315097"/>
                </a:cubicBezTo>
                <a:cubicBezTo>
                  <a:pt x="298195" y="330141"/>
                  <a:pt x="367670" y="251630"/>
                  <a:pt x="375640" y="243660"/>
                </a:cubicBezTo>
                <a:cubicBezTo>
                  <a:pt x="391434" y="196279"/>
                  <a:pt x="404989" y="200797"/>
                  <a:pt x="375640" y="200797"/>
                </a:cubicBezTo>
              </a:path>
            </a:pathLst>
          </a:cu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24400" y="3810000"/>
            <a:ext cx="2198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Spit and nachos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019800" y="3733800"/>
            <a:ext cx="762000" cy="1524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810000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Stuart, Andrew </a:t>
            </a:r>
            <a:r>
              <a:rPr lang="en-US" sz="2800" smtClean="0">
                <a:solidFill>
                  <a:schemeClr val="bg1"/>
                </a:solidFill>
              </a:rPr>
              <a:t>and </a:t>
            </a:r>
            <a:r>
              <a:rPr lang="en-US" sz="2800" smtClean="0">
                <a:solidFill>
                  <a:schemeClr val="bg1"/>
                </a:solidFill>
              </a:rPr>
              <a:t>Rachel saw </a:t>
            </a:r>
            <a:r>
              <a:rPr lang="en-US" sz="2800" dirty="0" smtClean="0">
                <a:solidFill>
                  <a:schemeClr val="bg1"/>
                </a:solidFill>
              </a:rPr>
              <a:t>you talking to the mystery VC,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but you don’t want to let on that you forgot who,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So you ask questions trying to figure out the ID of your mystery VC  …. 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Picture 4" descr="stua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801566" cy="3657600"/>
          </a:xfrm>
          <a:prstGeom prst="rect">
            <a:avLst/>
          </a:prstGeom>
        </p:spPr>
      </p:pic>
      <p:pic>
        <p:nvPicPr>
          <p:cNvPr id="8" name="Picture 7" descr="rachel_goldfelder.JPG"/>
          <p:cNvPicPr>
            <a:picLocks noChangeAspect="1"/>
          </p:cNvPicPr>
          <p:nvPr/>
        </p:nvPicPr>
        <p:blipFill>
          <a:blip r:embed="rId3" cstate="print"/>
          <a:srcRect l="15000" t="11105" r="39167" b="9850"/>
          <a:stretch>
            <a:fillRect/>
          </a:stretch>
        </p:blipFill>
        <p:spPr>
          <a:xfrm>
            <a:off x="5791200" y="0"/>
            <a:ext cx="3352800" cy="3840480"/>
          </a:xfrm>
          <a:prstGeom prst="rect">
            <a:avLst/>
          </a:prstGeom>
        </p:spPr>
      </p:pic>
      <p:pic>
        <p:nvPicPr>
          <p:cNvPr id="6" name="Picture 5" descr="Andrew Roos head sho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43200" y="0"/>
            <a:ext cx="3740400" cy="3585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hMSERQUEhMVFBUUGBQUFRUVFBQXFRUVFBQVFBQVFBQXHCYeGBkjGRQUHy8gIycpLCwsFR4xNTAqNSYrLCkBCQoKDgwOGg8PGiwkHR8sKSwpKSwpLCwsLCwpLCksKSwsLCwpLCwsLCwsLCwsLCksLCwpLCwsLCwsLCwsLCkpLP/AABEIAQQAwgMBIgACEQEDEQH/xAAcAAACAgMBAQAAAAAAAAAAAAAFBgMEAAIHAQj/xAA9EAABAwIEBAQDBgQGAgMAAAABAAIRAwQFEiExBkFRYRMicYEykaEHFCNCscEzUmLRFlNykuHwQ/EVF4L/xAAaAQACAwEBAAAAAAAAAAAAAAACBAABAwUG/8QAMBEAAgIBAwMCBQIGAwAAAAAAAAECEQMSITEEQVETIhQyYXGBobEFIzND0fBCYpH/2gAMAwEAAhEDEQA/ACt1iBJI9UOhTVd1GuM3Z0EqPFHWMBSLStshOj0X9eILLzK9eCtgdVvVdKiR7hN3wZbypqTSTqorcwpqdSSj/wCIE+4QwtvnOiK1rSTvCGYUYeUVqgkiCs8aXqfg8p/GuUUKloQd1NQpkLR1N86rdj+XNIZovU9jlx4D2EgRqhHED8rgVNZ3paD/ANMqjilYP309U0/dg0ozSqQawQhzQrl3bAhB8DxFjBDpEdtEVusQYRoZXQw6VjSMJ3qEvGqQFUQEQtXw0FDsWr5qojbmr1M+Rc/I1qtG6W25mLXo8M+i5Vfmajz1K6LizTkK5zeDzuC6uB2JZEdg4Gc0UGR0CYbuEgcG3bhSbqnK1k6krLRuaatjZ9P5rRgcNgr1OhJV2naLRKgWUReO6LxEvu46LEVg0c5qbrRe1a7Z3UXijqkmho3K0q7LDUHVa1CDzQnR6L+vEq02iVleOS8ZSnVZVpwjR7VVq5PbdT0nCVBQCt0bbWf3UfymeWUY25Mu2VUB3RWqt6BqQgN3XyHfTl+vsjmCYDUuPM+abDBkjV3WByWUbU00eT/iGSOZ7Hv30OiNT2W9LD61RxhkQRqdPdM9ng9KiIY0T13PrKt0rcyTrrCJw1Pc5ySSF8cNvjzVAOkCVQxLh55Bh0kCdt08sthzWVLZu8dlfpJLYpZI2IFhbPDdZIHTp0KG3VyabtCSOhXRDhYEkIZinD1OsIeIPJw0IQaWglFPgQ6tRrjIMH6IvbO8vogmM4TUtakP8zDo142Pr0KJ2tTySDtv0Qzh4K4PMSPkK5tfH8Vy6VeeanmH02XNr/8AiuXRwcCOUfOCaf4YndPFm5IfBjvwwnG0zFyG/cy1wHaTkVt2yEDptMhHbRuiIhqWLF6SsVEPmetjNUHdaDH6qF3Nz5lD97TTxx8GOt+Q4OIai3ZxLUCAfe1797CF4oeDSOfJBqUXuhjpcUuB2U3+K53SuLoLenUDiABJPJA+nh4HYfxXqovaX6DdacSZjDRJTI29y0czgRP1SlgdsJEDWdTHJPeA4X41SXAljI3OhPQAaJdwiuDbJ1ufqElkf/hb4V4Z8QitXBjdjDz6FyeQOQ0UNGlAEadlap0gskgJOjWlRlXaNONF7SEbBTtC3jAUyZGzQtUDwrVTZQPHVFKIMGVxM7qOq0FShyhqEJeSGI8g7EcPbVYWPAIPVc6FjUtLgsklj/hnb0ldKrO35oBj1kK1OR8TdQVnF7m8o2hJvb803Fo+E7t/slDEf4r9Ey4xSLgHNIJB1EwUDuKZe0vO4n1gdU3iel7iOVWhw4H1phP9jRBXIeHeIxSADk44fx3S2zAFC4tSewKao6FToiUUptgJAo8dUZ+NvzRm240on87fmEaKbQwFixBf8VU/5h8wsUou0fL91T8xVfw1fuiMxVfROWLUQeGvPCKsaLAFCUVshRzha1Evqu/IIHuNUNyDqjWH0y23I/zDPTRBN7BwjuMXDjA95dzMADkB2XU8BtwxjW++iQeB7QAifaNvmV0W2MOBSU3Ww/hXcJNIlWqfZVablNTdCCJrNWX2uW4cqzammy9dUTCYo4k7qihquUZeon1EMmHGBtmUdUhY0mPVQ1CVkzeMdyvXeqVduhhTV6nVVatTRYtGwl8S2QAJDd0m2zAC8ODgcron06ro3EbAaWq5vQqEVCJ0Mj0nRbY3YpkjQGZcAreQqJt3AkTsSPqvQ1y6FCFl3KFIxg5E/MqgMy3aXKUUFxP8zv8AcV6qQqOWKUiWB7s+Yqt4hRa5t9ToqwtkVorSyl4hXoqlXTaqWlYyqtE0sHeOfkmx/wDCpwTAawP6iROiqW/DmfkrF9Sc2oGO2gDTfQdFnKSeyNIpoe+EK7Q0BrA0HmSS93c9E/U2yAubcI1szhliB7n3K6XT0aElLk6MOCyx6sUlDRpTCtsaFEg2yWmPVbOZ2XrK4C1ddg81skhf3N8EdULGUTC9zyVNmAVVYTbSo1NvA5qpVapq933hUK930+aCVdg8al3KlywqhWeURdUlVrijHosWjawJjxin7ey5pXqBtQGIjkF0/GKOakewXKLt8VCOpInn2WmHli+bg0NiC8zsST81YOFM/wClDr68e15ySdAff0VX/wCfq82H5FOVJ8CGyDH/AMY3qozYjqhP+IH/AMp+RXgxsneR7FXpkS4h8WSxDBjQWKVIlxCd3h2qHfc9U239HRBXN1SkMjYy4oGvtFLa0NVccxbWlLzLTWBpDOF0dkD4jBZXqSN4IdrMHkmnDbZznNa0S4mAEL47w99Ks3xWls0zE6glvQoYP3BSWxc+zoS/01XTWu+S5d9l7vxX9AP/AGujX1TLTdGk/oqkt2b437SHEOMaVMhgJHIkjn2QW++0AMJ809T+y0FnSPnqQQPzEaAIXiFfDzo/ntpHyVIJ2EXfaUDAaQesaovh/ExqO7HUfukKhSsgQ6mHgTvuPodEy2tu1pBYd+ijkuxcU+450cS826ldieu6FYTbl5neNNFDjlvUp+bkFV0rD+hHiXEwY4jcjVL9f7Qnahgb6nYKjc1w4l1QwEBuGWwOZ1InN8Ik5nf/AJGyqMrZU00uRht+Oy7SQTrttA9ETw/jQu8rmmDsTv7JSw/iS3EinamBuRv8jqj9pd0LlpNOA4cjuPRVNV2Bjv3Gl7g5oI2cuP42yLh7RplcfYjVdPwtxyQeRXOeKaJ+/wBRrRq4gx6hTC/c/sBlVodOGeG6dUNfAMga9U0s4Ipf5Y+Sh4QsRRZTYNYaN/qE6seAFonasWcadMVBwHR/y2/ILYfZ7QP/AIm/IJqF0FWr401m8IrK0oBf/XlD/Kb8gvUb/wARs6hYr1FaPocjv6eiXH/EmXEbhsJZfVGZL41sazkkevUlkNVXr3AWWd6AVrpbRl6kV3HjAmHxBGhh0Ebg5d0Sx2iLy1dQqjztE03ncGNJKXcFxtrKtMnbMAfQ6H9U717OHHpos6a3HMclKLSEP7NLUse9p3aYd6jouhXlsajIAEdyAlDh6KeIXNMEZRDxyJDk+0KIIk6rRu2yoKlQh4vgl1WOWkMtNnPqf5h1VDFeC3jwXW1MPcxrswqHUuMeYzuuqutcwGU5SFTr21YflafQalSNx4LmlLZnKcD4Nr0hUNxThxacuUiMxM7DkjuEYPWpiXNc2II6HrpyTiBVcY8OP6ir1rhYZq45id+nyVSuTDitKo1wa3DXafmAPuVnFFoXUnAK5ZfF7qfEqczKJq4g8TSOP1OE6tQvLSJLhq7YNH8vdWrrhCo6lTYweE6mXTUkkuzDUk7ynrD2MILSNidVvWtqn5II7rOFpcmk43yc64d4KdavLnPD9C3bmTJLid1LT4Layp4tN/nklzfykHcQnN+AOeZeQB0apqeFNpjTf1Qy1vkqMUuANZWeXoPQJRxSxnF6JiQ5rvmBon6rsUoV6oGI5iJ8OmdOmYgAoF7b+zI1dfdDFw9dkUgXnzS6fmjrMW0iUhcQ4i6lVaG/C5uYe5VKjxE+dU/gwOWKL+ghnzJZZL6nRnX8ndBMdtjVgSR6FBmYy6QeSYsKaahBVZMNLcqGXfYAjAH9Xf7ivF0VuHiNliV9GI18RM4NxLcOB0QDxXRuiuN1C93ohnhmE9jilE4GbI9bohNR3VYwmRqpPDXoZqtdhfWxrwnDMzBr0XUrEGrbsP5oDT6t0K45h+N5BBXRPs54hFVlVm+QhxHPK7Yj3S+WOx2ujzY/lXJXvGClilMbF9OHdyDpPpKdLZ+iRONajRi1o5p0cC0kcz0KcLet9f2WLQ/F7sMW7lZLo5lUKNb5Lc1lLoPTZYfcAbKu+uqlzftZr+qjtJqul2giYUsKki9byCCFfxM+UEcwqWQiIV2uBkgmTCJcNAT+aLFalV8N8OMZjoUbFbTqgt7Yio1wmCNWlDbTGS1wY/fryKxTo3qxtNRD7xvQ+y8p3Yj17qtc1wNVbZVFOpVOoKULhubEajRrnpAadcwj9Ey16kmEuWV6W4i5w1OSDptJ3Cxe9/YBfMvuZxa3LUot6U4PrOyC1XbLoNbAm13ZiJ7lUbrhFk7Lr9NmjDFGL7I5HU45Tyyku7Abvgb7LoHC9HyN06IJUwJpaBG0Jr4eAAgckGWaktiY4tPcLgrFsaSxKjB8w3lTVQmpoiF3QbJVZ1Nq1UhCWOCRWbUWueSrIY2FGwNDkVlKMNRfs7HMjfDhda3AqtEj4Xt/mYd/dU8NumhEaN62UtKUhuMcapoNccXFF1S1rU9SGvI6t1AM90wWt1LQe06d1z/E3g1AZ/Ico5EyJ0TBZ42wZWaxA1nfKEXZDSlbY3NvgPoob7GwxpMx6obQuszM3XafohF7VaX/AIhJjkPoP0QN+BiL8hnCA+5eajvgGwPM9UYvbvwGmofhAEnolKjxU2lpPmboGjrsS79lSvsUNcludwDhEOOhJ3EK4rYjyWMlp9odJ5LWu15EtIB9DsoLvih7neXbn0SZf1DRljXtfAPIa6bj9EEOLueMjpA5kc1NLZPUihydx+0VPDJJdzIGnzRV+GmqzxAddx0XM6NGmH6OIcOY295TThfFGWn8REdes9ELgillGPD8RI0dy/VXH3kpbp4sx5kaE+aRzHoinjADudo+izlaNIz1IlrXQbMmEo2mJZbzMfzCQOW+q0xHFC6tE+XWes/8qhTg3LSO+nTqtMONSkk+GLZcjjG12OqYLi+ZsheYjjjQ4CVTwWkCzoheP0gCD3TignOhJzajYXq4yAYndEcDxIB513SLiL/K0q5Z1yQCCdEGd+njcjXBD1J6TqgxMdViQ21nx8RWLjfH/wDU6vwK8nIb65IcVTNy5XsSp/iFVDSXoUkeQcqdEYuHLa3cS8DqthRU1hR/EBUdJBRkm1Yy4XhUhEamEmVthlyAFcrXolc1uVnYUcekCYzaZfCJ3GY+y9fd/hvDYzANaNNZOrgD0V3iB2eiHNElh66wUCtK8PIdJB1Ebz37anVb494l7J7Drw5cZ2hrt9jJ0QPie/y1TrDJ1PLQaCV5gt6WNOvmg+wCp4s91QsDvheQYMQN9deaHTTNrtA6hxE2mf4efUvJifMdj3hSNxAVh5HiZAOc+Yk6wAU54Fw+xlOcodm56fqpKvCVBzvhAMzy0PVRyQcYeWJdaxfm0c2NtXfCd4+qrU7INbHisO8wZhyfXcJ2+uZ+UnUy7cqvT4OsmTBkkyRO5Q66NfRT/wBYiV6lu0S6qARp5QSSe4UDsUY4kUmOMx5o003HuugnhS1AJyMaohhFFnwgDXSOaH1orsC8HhiPbg8iZ6EwdNUy4ZfPdSgnUddxCpcQ2jWuDmkDkR1P7Kq66yzA+LLPvz9ETWpbGaelml3W/GaYAGuYRyPRS8P2Tq1wQNmZjpymEOvKjg4gnTdOfAoFKm974zPI9gAt4JxaYtkkmmhtwoZWwqWM2hqKVuKM7LZuJs7LRNp2ZUmqBl7g5c0D0RDD8KyiCFZ+/sVhty1DP3x0s0xxqVpkYsF4izXtheJb4eHgc1y8nHrqwGYkqq+zEote/Eh1QGVpqZylgxvkiNoAvbeyGZSVQYUtk3zKtUqL+Hx2EqFiYC2tcEqV67aTXZd3Od/KxolxRK1qgBNvBeHAB1Vw/iy0f6OqLp1LJkrt3Lz44Rgc7p4vQfWFvTYS1zxS8RzvNJMSeiDYxauoPezmwxPUc1bwvg2vTxl1F8htKp45dydTzSwjrO3sU68YcN/eMz26HmOfUELfNOKmktjXDj9ja/AhW93naMkNIgGPzA9fRT3VUmrSawgwCST25BUMJs3MfUpvGVzdQTzjt6KzeVQ1nlALtIcZ0G5+coXHcJS2Og4XfgtAOnL3A5KniNw7Mdx9f0S1h125jAXCBIHqT+qeLR1IMBfGZ/wt7/2SsotDcJJ8ilePLgQ7M7YTyH/YUNKkZOvmAAG5/ROtXDKZpkDcSZG0oVbvY2owZdRvrvP7KBULTrh2bKS4zv8A8K+6uWs1MOG09FexKgA1zmth7CT23Oh7IBiGINcCAJPQ7g847INLbI5KKBuK3GduoBJOonWULa6HZTJiIB7cgsrQ52uh2MHSfyyvKdB5jJq8Etjo7r6QU1GKSoTcm2XLW1Nw4ZZ0OojTL1RW2kAgHbRMOE4NStLaJBq1INR2kD+kdAl6k8Zna8ynMEdmLZ27RuC7+Y/NZ4jgQcxW2YdVrUcOq3pGFsti8doZKM2OJEt6pcziN0Rw6sBz5pXPFaXRrjb1Dmys6AsWrKogeg5rEhY1bOVXGOy5VzjKoXG8woS4dE36aMAq7GVjMbhCs3ZR1agAOiv04kG3AMQqXd1Stqf5z5j0Y3zOPyXdbe3DGhrRo0AD0AXO/sU4Z8Oi+8qDz1/LTncUwdT7n9F0shO9PiUFfkWyyt0DMVtpioB5gIceZbMj5IY52x5EfXmExOCAXtv4bi0/A7Vp/lKV6zB/cj+f8jnSZv7b/H+BP4mwMO/EYPNy/sUk31NwDmuEEO06bbei6pcNM5T8+qAYxgjajXCN9ehB/dKY8tbMZyYr3Qq0Lwlwp6xoR69+qJ2mI/isbVdJzaeiCX1g6jl3JBJBjcxsq7bjzNqAxliecEbhbSipboyjJx2Y9WuNfiOEwZIA/p6FCsauwXB9MxlAgd53QKre/iF+sEcz1kKpcYnnbAEaRPusvTZp6ocuMcOYzIkRM7uOxQI3GZ0H4gTmPLXeFVr1XHnpy16LLOydUdDGlxPOIA90ago7mbm5Oj1toXVS1gmY9YOoKL41bG1bSAI8SpL3HmAP+UdwDAfAYC4h1TaY2HQJe45qvF0HOH4ZYG03A6GPi955IIz1zpcIKUdELfLKtXHKxbBcq9K9cFU+8he/eAmlJrgWavkvDEXL037lS8dbeMprkVpRc+/OhT0MUc2IQzx1sK6FtvZlpVwNjeKXQFiXhcLFn6aC1Mv3uGMkyfRAalAg7FOTLI5wCM5PbVMmE8AVKzg54FKn3HmPoFtGMnwBKSXJzC1wmrUcG02Oc47NAkp94c+xVz4qX1TI3cUaZBcez3bD2XTsNwChbiKTADzdHmPqVdqnRNww+ReWS+DKFBtNrWMGVrGhrQNgAIAUhWU3S36e69W30MjRyqXVuHtLTsf+yrhUTgjXhlCpdMLHZHj/AEnt2PVVKo5H2P8AdM2I2IqNg77g9Cleq5zHFj9xzPMdVxeq6b0nqj8r/Q6/T9R6ip8r9ShfWQcOvfolfEsEbMDSZkjnKcXxyMdiqFekDu2UrGTjwNNKXIm1OHydqpI7j6QspcLk71I5wGwfmmGtZDds+iibTK09WRn6UQdbYBSYTnbnceuw9kwYbQa34QBHRUhuFfonlH/KxnKT5NYxUeCW+uhTpvqE/C0kevIfNBrXB217bwKg8r/Mx5/8dU7H0J0K941rFtCnTG9R+p/pbr+sKzwvVkZHQTHPn2TnRx9rfkU6p7peDm1fD30ajqVQQ9hII/QjsVuaK6Nxdwk64AqUx+MwZTOniN5a9RskGvQdTcWVGljhuCIK2kqF0yBrFtkW8LCEJZpkCkZS1XikpjVQolFNYtw1YpZD6Lt8IpUzLGNB6xqrUlRG6iYBdHQfvssFRztcuQD0Lj8tAunVCTJStapgebbko2y7YZf6nQT7BYLcZsx1PU8vQclaKI6Nw5jwHNhjtMxI3Pw6K68KCrTDgWu1BW9B0tg6luhPUcio+bKPStXBbQtSFaIROYhOMYWKre42PNGCoagRNKSp8FptO0ILnuBLXjzDr+oWj3Jjx/B/EbLTleNQf2PZKtQOY7LUEEf90XD6jp3if07HZwZ1lX18HrgJWuUQt84/9qIlK2MURihqrtOjsqzGK3bOEjn6LOTCSFnimtnuhTB/hME9i7X5xCjtaD2ubB9x0VK+q5cSqZgcrwHHtGgKacOt51gDZdbp17FRzM79zsYbOtnaNfMFve8O0btmWq0SNnbOHoVWtajB1RShVbMtPqEy4i6kcm4o4OrWTpPnpHRtQbDs7oUCLwQvoR4a9pa9oc12ha4SCPQpbf8AZ5YtdJoFzHHUh7s1Oe0+Zg7ajulpRrc1TOOF6kZWErtLvsksXfDTInYh7ojlzWM+yGz/AJD/ALnf3S/qrwaaWceFYLF2gfZLaf5f1d/dYp6sSaGNv3wbbLzx2ryrbgqt4BHddmkc8tOqtXocCqTqRGq1zkdldEL6grVMjmv5fC70Ox+a1p3Ske0OaR1BEKyizUC0UGHPcWZHjzM8v+ocnfJTwhRRqQtHNUhWpCNEK1anKD4hhbXiHD35jvKPlqhqUtFUkmqZcW07Qi17E0jDxIOx3B91BUthyEeicK1qD5SJBS/iWGmm7qw7Hp2K4XU9M8Xuj8v7HZ6fqFk9suf3BQohXbcBrT2B/Re/dBoZ00Vl9NuUlJNjaEksm/okjdrg7vsRKbqdv4RlrS+m7WB8TfTqOyAYjaxfUXDY5h9JTaw6aaLq9E/5SOb1a/mHlK3pv1adefIj2KmpMNMxGnNeCnmiR78/mrFMkbnMOn5h6HmnlYlsWqDp257KbMQYVN1oyrTc2SMwjM0lrmnqO6WLPEruzuRbXbvFpO1o141I6O7oHGw06OgWF3rB2P0Rhh5JaYJRjB7vMcjvY/sks2PujeEuzCwavVvlWJQOwOQvDqvSV4V6A555Ciq0AVMvCrKBlagQo2XJbuijlXrWoKsojo34JBmCNCOxV96AXliYOXQwUQwK9NWiM3xslj/UbfSFH5KL0rxYFish4tcs6LYpT+0TjgYfS8OlrdVQcg38NvOo4deiGTotKwX9pnHzbRptrYh1w74nDUURvB/rPTks4L+0OjeNFG4y0q8ZddGVNPy9HLkfhFxLnkuc45nOcZLnHck91JUwx0idJ1B5joUKVmuyO23uDupEZZczkebeyoXoysMemqVeHvtFr28U67RVpgAAk+aNt+aOM48sqz/CcHUS7bOPJJ283JczN0EXbx7Px2HsXVyXz7ryV8WpxWtnCTvPyTBbiQg2N0wx9HUGXDLB0II3B5o9Zt8voj6KLWNxfKYHVyTmmu6LDWLfwwvKYMgDWeSC4/xG6mHMtcr62xefgp9Q3+Yp3gVDWSHCD59wydx/Wub8RcTXFe6LKrRTFBxaylz1/MXcyQieAYu4OBe4l4PnJ3PdW+PcGDw27pjztgVI/Mw7E9whU/cRx2GTDb0vpMcRBgSPZXbe+LTPTZD7Fg8GmQN2tP0UpQUmHY8UcTYWgyNQD8wvElh56rEt8MjT1GMFnVLmAndTArFi6YmYvFixQs0ctVixWCeObIQvDvJdva3QPZJHdp0K9WK+xTC0rJWLFCGr6mVjnDcAkTtoJXzpVunXNepWrOLnvLiSexIDR0AA2WLEEg4lyxtGk6jbXsrpphYsVw4JPko16AkDkUPvKQmCJgHdYsRS5LgMmCVi+yhxnwK9PwzzAc4AiekFdEsRovVizl80vwX2X5/cGcV4i+nTpsYcvikh5HxEDkDyCB2I0C9WLKYUT2/tWhwcBB7JltPPRyu1BbBHURssWLLwEXrdgFMNAgAQAvHDReLFaIYCsWLERZ//2Q==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hMSERQUEhMVFBUUGBQUFRUVFBQXFRUVFBQVFBQVFBQXHCYeGBkjGRQUHy8gIycpLCwsFR4xNTAqNSYrLCkBCQoKDgwOGg8PGiwkHR8sKSwpKSwpLCwsLCwpLCksKSwsLCwpLCwsLCwsLCwsLCksLCwpLCwsLCwsLCwsLCkpLP/AABEIAQQAwgMBIgACEQEDEQH/xAAcAAACAgMBAQAAAAAAAAAAAAAFBgMEAAIHAQj/xAA9EAABAwIEBAQDBgQGAgMAAAABAAIRAwQFEiExBkFRYRMicYEykaEHFCNCscEzUmLRFlNykuHwQ/EVF4L/xAAaAQACAwEBAAAAAAAAAAAAAAACBAABAwUG/8QAMBEAAgIBAwMCBQIGAwAAAAAAAAECEQMSITEEQVETIhQyYXGBobEFIzND0fBCYpH/2gAMAwEAAhEDEQA/ACt1iBJI9UOhTVd1GuM3Z0EqPFHWMBSLStshOj0X9eILLzK9eCtgdVvVdKiR7hN3wZbypqTSTqorcwpqdSSj/wCIE+4QwtvnOiK1rSTvCGYUYeUVqgkiCs8aXqfg8p/GuUUKloQd1NQpkLR1N86rdj+XNIZovU9jlx4D2EgRqhHED8rgVNZ3paD/ANMqjilYP309U0/dg0ozSqQawQhzQrl3bAhB8DxFjBDpEdtEVusQYRoZXQw6VjSMJ3qEvGqQFUQEQtXw0FDsWr5qojbmr1M+Rc/I1qtG6W25mLXo8M+i5Vfmajz1K6LizTkK5zeDzuC6uB2JZEdg4Gc0UGR0CYbuEgcG3bhSbqnK1k6krLRuaatjZ9P5rRgcNgr1OhJV2naLRKgWUReO6LxEvu46LEVg0c5qbrRe1a7Z3UXijqkmho3K0q7LDUHVa1CDzQnR6L+vEq02iVleOS8ZSnVZVpwjR7VVq5PbdT0nCVBQCt0bbWf3UfymeWUY25Mu2VUB3RWqt6BqQgN3XyHfTl+vsjmCYDUuPM+abDBkjV3WByWUbU00eT/iGSOZ7Hv30OiNT2W9LD61RxhkQRqdPdM9ng9KiIY0T13PrKt0rcyTrrCJw1Pc5ySSF8cNvjzVAOkCVQxLh55Bh0kCdt08sthzWVLZu8dlfpJLYpZI2IFhbPDdZIHTp0KG3VyabtCSOhXRDhYEkIZinD1OsIeIPJw0IQaWglFPgQ6tRrjIMH6IvbO8vogmM4TUtakP8zDo142Pr0KJ2tTySDtv0Qzh4K4PMSPkK5tfH8Vy6VeeanmH02XNr/8AiuXRwcCOUfOCaf4YndPFm5IfBjvwwnG0zFyG/cy1wHaTkVt2yEDptMhHbRuiIhqWLF6SsVEPmetjNUHdaDH6qF3Nz5lD97TTxx8GOt+Q4OIai3ZxLUCAfe1797CF4oeDSOfJBqUXuhjpcUuB2U3+K53SuLoLenUDiABJPJA+nh4HYfxXqovaX6DdacSZjDRJTI29y0czgRP1SlgdsJEDWdTHJPeA4X41SXAljI3OhPQAaJdwiuDbJ1ufqElkf/hb4V4Z8QitXBjdjDz6FyeQOQ0UNGlAEadlap0gskgJOjWlRlXaNONF7SEbBTtC3jAUyZGzQtUDwrVTZQPHVFKIMGVxM7qOq0FShyhqEJeSGI8g7EcPbVYWPAIPVc6FjUtLgsklj/hnb0ldKrO35oBj1kK1OR8TdQVnF7m8o2hJvb803Fo+E7t/slDEf4r9Ey4xSLgHNIJB1EwUDuKZe0vO4n1gdU3iel7iOVWhw4H1phP9jRBXIeHeIxSADk44fx3S2zAFC4tSewKao6FToiUUptgJAo8dUZ+NvzRm240on87fmEaKbQwFixBf8VU/5h8wsUou0fL91T8xVfw1fuiMxVfROWLUQeGvPCKsaLAFCUVshRzha1Evqu/IIHuNUNyDqjWH0y23I/zDPTRBN7BwjuMXDjA95dzMADkB2XU8BtwxjW++iQeB7QAifaNvmV0W2MOBSU3Ww/hXcJNIlWqfZVablNTdCCJrNWX2uW4cqzammy9dUTCYo4k7qihquUZeon1EMmHGBtmUdUhY0mPVQ1CVkzeMdyvXeqVduhhTV6nVVatTRYtGwl8S2QAJDd0m2zAC8ODgcron06ro3EbAaWq5vQqEVCJ0Mj0nRbY3YpkjQGZcAreQqJt3AkTsSPqvQ1y6FCFl3KFIxg5E/MqgMy3aXKUUFxP8zv8AcV6qQqOWKUiWB7s+Yqt4hRa5t9ToqwtkVorSyl4hXoqlXTaqWlYyqtE0sHeOfkmx/wDCpwTAawP6iROiqW/DmfkrF9Sc2oGO2gDTfQdFnKSeyNIpoe+EK7Q0BrA0HmSS93c9E/U2yAubcI1szhliB7n3K6XT0aElLk6MOCyx6sUlDRpTCtsaFEg2yWmPVbOZ2XrK4C1ddg81skhf3N8EdULGUTC9zyVNmAVVYTbSo1NvA5qpVapq933hUK930+aCVdg8al3KlywqhWeURdUlVrijHosWjawJjxin7ey5pXqBtQGIjkF0/GKOakewXKLt8VCOpInn2WmHli+bg0NiC8zsST81YOFM/wClDr68e15ySdAff0VX/wCfq82H5FOVJ8CGyDH/AMY3qozYjqhP+IH/AMp+RXgxsneR7FXpkS4h8WSxDBjQWKVIlxCd3h2qHfc9U239HRBXN1SkMjYy4oGvtFLa0NVccxbWlLzLTWBpDOF0dkD4jBZXqSN4IdrMHkmnDbZznNa0S4mAEL47w99Ks3xWls0zE6glvQoYP3BSWxc+zoS/01XTWu+S5d9l7vxX9AP/AGujX1TLTdGk/oqkt2b437SHEOMaVMhgJHIkjn2QW++0AMJ809T+y0FnSPnqQQPzEaAIXiFfDzo/ntpHyVIJ2EXfaUDAaQesaovh/ExqO7HUfukKhSsgQ6mHgTvuPodEy2tu1pBYd+ijkuxcU+450cS826ldieu6FYTbl5neNNFDjlvUp+bkFV0rD+hHiXEwY4jcjVL9f7Qnahgb6nYKjc1w4l1QwEBuGWwOZ1InN8Ik5nf/AJGyqMrZU00uRht+Oy7SQTrttA9ETw/jQu8rmmDsTv7JSw/iS3EinamBuRv8jqj9pd0LlpNOA4cjuPRVNV2Bjv3Gl7g5oI2cuP42yLh7RplcfYjVdPwtxyQeRXOeKaJ+/wBRrRq4gx6hTC/c/sBlVodOGeG6dUNfAMga9U0s4Ipf5Y+Sh4QsRRZTYNYaN/qE6seAFonasWcadMVBwHR/y2/ILYfZ7QP/AIm/IJqF0FWr401m8IrK0oBf/XlD/Kb8gvUb/wARs6hYr1FaPocjv6eiXH/EmXEbhsJZfVGZL41sazkkevUlkNVXr3AWWd6AVrpbRl6kV3HjAmHxBGhh0Ebg5d0Sx2iLy1dQqjztE03ncGNJKXcFxtrKtMnbMAfQ6H9U717OHHpos6a3HMclKLSEP7NLUse9p3aYd6jouhXlsajIAEdyAlDh6KeIXNMEZRDxyJDk+0KIIk6rRu2yoKlQh4vgl1WOWkMtNnPqf5h1VDFeC3jwXW1MPcxrswqHUuMeYzuuqutcwGU5SFTr21YflafQalSNx4LmlLZnKcD4Nr0hUNxThxacuUiMxM7DkjuEYPWpiXNc2II6HrpyTiBVcY8OP6ir1rhYZq45id+nyVSuTDitKo1wa3DXafmAPuVnFFoXUnAK5ZfF7qfEqczKJq4g8TSOP1OE6tQvLSJLhq7YNH8vdWrrhCo6lTYweE6mXTUkkuzDUk7ynrD2MILSNidVvWtqn5II7rOFpcmk43yc64d4KdavLnPD9C3bmTJLid1LT4Layp4tN/nklzfykHcQnN+AOeZeQB0apqeFNpjTf1Qy1vkqMUuANZWeXoPQJRxSxnF6JiQ5rvmBon6rsUoV6oGI5iJ8OmdOmYgAoF7b+zI1dfdDFw9dkUgXnzS6fmjrMW0iUhcQ4i6lVaG/C5uYe5VKjxE+dU/gwOWKL+ghnzJZZL6nRnX8ndBMdtjVgSR6FBmYy6QeSYsKaahBVZMNLcqGXfYAjAH9Xf7ivF0VuHiNliV9GI18RM4NxLcOB0QDxXRuiuN1C93ohnhmE9jilE4GbI9bohNR3VYwmRqpPDXoZqtdhfWxrwnDMzBr0XUrEGrbsP5oDT6t0K45h+N5BBXRPs54hFVlVm+QhxHPK7Yj3S+WOx2ujzY/lXJXvGClilMbF9OHdyDpPpKdLZ+iRONajRi1o5p0cC0kcz0KcLet9f2WLQ/F7sMW7lZLo5lUKNb5Lc1lLoPTZYfcAbKu+uqlzftZr+qjtJqul2giYUsKki9byCCFfxM+UEcwqWQiIV2uBkgmTCJcNAT+aLFalV8N8OMZjoUbFbTqgt7Yio1wmCNWlDbTGS1wY/fryKxTo3qxtNRD7xvQ+y8p3Yj17qtc1wNVbZVFOpVOoKULhubEajRrnpAadcwj9Ey16kmEuWV6W4i5w1OSDptJ3Cxe9/YBfMvuZxa3LUot6U4PrOyC1XbLoNbAm13ZiJ7lUbrhFk7Lr9NmjDFGL7I5HU45Tyyku7Abvgb7LoHC9HyN06IJUwJpaBG0Jr4eAAgckGWaktiY4tPcLgrFsaSxKjB8w3lTVQmpoiF3QbJVZ1Nq1UhCWOCRWbUWueSrIY2FGwNDkVlKMNRfs7HMjfDhda3AqtEj4Xt/mYd/dU8NumhEaN62UtKUhuMcapoNccXFF1S1rU9SGvI6t1AM90wWt1LQe06d1z/E3g1AZ/Ico5EyJ0TBZ42wZWaxA1nfKEXZDSlbY3NvgPoob7GwxpMx6obQuszM3XafohF7VaX/AIhJjkPoP0QN+BiL8hnCA+5eajvgGwPM9UYvbvwGmofhAEnolKjxU2lpPmboGjrsS79lSvsUNcludwDhEOOhJ3EK4rYjyWMlp9odJ5LWu15EtIB9DsoLvih7neXbn0SZf1DRljXtfAPIa6bj9EEOLueMjpA5kc1NLZPUihydx+0VPDJJdzIGnzRV+GmqzxAddx0XM6NGmH6OIcOY295TThfFGWn8REdes9ELgillGPD8RI0dy/VXH3kpbp4sx5kaE+aRzHoinjADudo+izlaNIz1IlrXQbMmEo2mJZbzMfzCQOW+q0xHFC6tE+XWes/8qhTg3LSO+nTqtMONSkk+GLZcjjG12OqYLi+ZsheYjjjQ4CVTwWkCzoheP0gCD3TignOhJzajYXq4yAYndEcDxIB513SLiL/K0q5Z1yQCCdEGd+njcjXBD1J6TqgxMdViQ21nx8RWLjfH/wDU6vwK8nIb65IcVTNy5XsSp/iFVDSXoUkeQcqdEYuHLa3cS8DqthRU1hR/EBUdJBRkm1Yy4XhUhEamEmVthlyAFcrXolc1uVnYUcekCYzaZfCJ3GY+y9fd/hvDYzANaNNZOrgD0V3iB2eiHNElh66wUCtK8PIdJB1Ebz37anVb494l7J7Drw5cZ2hrt9jJ0QPie/y1TrDJ1PLQaCV5gt6WNOvmg+wCp4s91QsDvheQYMQN9deaHTTNrtA6hxE2mf4efUvJifMdj3hSNxAVh5HiZAOc+Yk6wAU54Fw+xlOcodm56fqpKvCVBzvhAMzy0PVRyQcYeWJdaxfm0c2NtXfCd4+qrU7INbHisO8wZhyfXcJ2+uZ+UnUy7cqvT4OsmTBkkyRO5Q66NfRT/wBYiV6lu0S6qARp5QSSe4UDsUY4kUmOMx5o003HuugnhS1AJyMaohhFFnwgDXSOaH1orsC8HhiPbg8iZ6EwdNUy4ZfPdSgnUddxCpcQ2jWuDmkDkR1P7Kq66yzA+LLPvz9ETWpbGaelml3W/GaYAGuYRyPRS8P2Tq1wQNmZjpymEOvKjg4gnTdOfAoFKm974zPI9gAt4JxaYtkkmmhtwoZWwqWM2hqKVuKM7LZuJs7LRNp2ZUmqBl7g5c0D0RDD8KyiCFZ+/sVhty1DP3x0s0xxqVpkYsF4izXtheJb4eHgc1y8nHrqwGYkqq+zEote/Eh1QGVpqZylgxvkiNoAvbeyGZSVQYUtk3zKtUqL+Hx2EqFiYC2tcEqV67aTXZd3Od/KxolxRK1qgBNvBeHAB1Vw/iy0f6OqLp1LJkrt3Lz44Rgc7p4vQfWFvTYS1zxS8RzvNJMSeiDYxauoPezmwxPUc1bwvg2vTxl1F8htKp45dydTzSwjrO3sU68YcN/eMz26HmOfUELfNOKmktjXDj9ja/AhW93naMkNIgGPzA9fRT3VUmrSawgwCST25BUMJs3MfUpvGVzdQTzjt6KzeVQ1nlALtIcZ0G5+coXHcJS2Og4XfgtAOnL3A5KniNw7Mdx9f0S1h125jAXCBIHqT+qeLR1IMBfGZ/wt7/2SsotDcJJ8ilePLgQ7M7YTyH/YUNKkZOvmAAG5/ROtXDKZpkDcSZG0oVbvY2owZdRvrvP7KBULTrh2bKS4zv8A8K+6uWs1MOG09FexKgA1zmth7CT23Oh7IBiGINcCAJPQ7g847INLbI5KKBuK3GduoBJOonWULa6HZTJiIB7cgsrQ52uh2MHSfyyvKdB5jJq8Etjo7r6QU1GKSoTcm2XLW1Nw4ZZ0OojTL1RW2kAgHbRMOE4NStLaJBq1INR2kD+kdAl6k8Zna8ynMEdmLZ27RuC7+Y/NZ4jgQcxW2YdVrUcOq3pGFsti8doZKM2OJEt6pcziN0Rw6sBz5pXPFaXRrjb1Dmys6AsWrKogeg5rEhY1bOVXGOy5VzjKoXG8woS4dE36aMAq7GVjMbhCs3ZR1agAOiv04kG3AMQqXd1Stqf5z5j0Y3zOPyXdbe3DGhrRo0AD0AXO/sU4Z8Oi+8qDz1/LTncUwdT7n9F0shO9PiUFfkWyyt0DMVtpioB5gIceZbMj5IY52x5EfXmExOCAXtv4bi0/A7Vp/lKV6zB/cj+f8jnSZv7b/H+BP4mwMO/EYPNy/sUk31NwDmuEEO06bbei6pcNM5T8+qAYxgjajXCN9ehB/dKY8tbMZyYr3Qq0Lwlwp6xoR69+qJ2mI/isbVdJzaeiCX1g6jl3JBJBjcxsq7bjzNqAxliecEbhbSipboyjJx2Y9WuNfiOEwZIA/p6FCsauwXB9MxlAgd53QKre/iF+sEcz1kKpcYnnbAEaRPusvTZp6ocuMcOYzIkRM7uOxQI3GZ0H4gTmPLXeFVr1XHnpy16LLOydUdDGlxPOIA90ago7mbm5Oj1toXVS1gmY9YOoKL41bG1bSAI8SpL3HmAP+UdwDAfAYC4h1TaY2HQJe45qvF0HOH4ZYG03A6GPi955IIz1zpcIKUdELfLKtXHKxbBcq9K9cFU+8he/eAmlJrgWavkvDEXL037lS8dbeMprkVpRc+/OhT0MUc2IQzx1sK6FtvZlpVwNjeKXQFiXhcLFn6aC1Mv3uGMkyfRAalAg7FOTLI5wCM5PbVMmE8AVKzg54FKn3HmPoFtGMnwBKSXJzC1wmrUcG02Oc47NAkp94c+xVz4qX1TI3cUaZBcez3bD2XTsNwChbiKTADzdHmPqVdqnRNww+ReWS+DKFBtNrWMGVrGhrQNgAIAUhWU3S36e69W30MjRyqXVuHtLTsf+yrhUTgjXhlCpdMLHZHj/AEnt2PVVKo5H2P8AdM2I2IqNg77g9Cleq5zHFj9xzPMdVxeq6b0nqj8r/Q6/T9R6ip8r9ShfWQcOvfolfEsEbMDSZkjnKcXxyMdiqFekDu2UrGTjwNNKXIm1OHydqpI7j6QspcLk71I5wGwfmmGtZDds+iibTK09WRn6UQdbYBSYTnbnceuw9kwYbQa34QBHRUhuFfonlH/KxnKT5NYxUeCW+uhTpvqE/C0kevIfNBrXB217bwKg8r/Mx5/8dU7H0J0K941rFtCnTG9R+p/pbr+sKzwvVkZHQTHPn2TnRx9rfkU6p7peDm1fD30ajqVQQ9hII/QjsVuaK6Nxdwk64AqUx+MwZTOniN5a9RskGvQdTcWVGljhuCIK2kqF0yBrFtkW8LCEJZpkCkZS1XikpjVQolFNYtw1YpZD6Lt8IpUzLGNB6xqrUlRG6iYBdHQfvssFRztcuQD0Lj8tAunVCTJStapgebbko2y7YZf6nQT7BYLcZsx1PU8vQclaKI6Nw5jwHNhjtMxI3Pw6K68KCrTDgWu1BW9B0tg6luhPUcio+bKPStXBbQtSFaIROYhOMYWKre42PNGCoagRNKSp8FptO0ILnuBLXjzDr+oWj3Jjx/B/EbLTleNQf2PZKtQOY7LUEEf90XD6jp3if07HZwZ1lX18HrgJWuUQt84/9qIlK2MURihqrtOjsqzGK3bOEjn6LOTCSFnimtnuhTB/hME9i7X5xCjtaD2ubB9x0VK+q5cSqZgcrwHHtGgKacOt51gDZdbp17FRzM79zsYbOtnaNfMFve8O0btmWq0SNnbOHoVWtajB1RShVbMtPqEy4i6kcm4o4OrWTpPnpHRtQbDs7oUCLwQvoR4a9pa9oc12ha4SCPQpbf8AZ5YtdJoFzHHUh7s1Oe0+Zg7ajulpRrc1TOOF6kZWErtLvsksXfDTInYh7ojlzWM+yGz/AJD/ALnf3S/qrwaaWceFYLF2gfZLaf5f1d/dYp6sSaGNv3wbbLzx2ryrbgqt4BHddmkc8tOqtXocCqTqRGq1zkdldEL6grVMjmv5fC70Ox+a1p3Ske0OaR1BEKyizUC0UGHPcWZHjzM8v+ocnfJTwhRRqQtHNUhWpCNEK1anKD4hhbXiHD35jvKPlqhqUtFUkmqZcW07Qi17E0jDxIOx3B91BUthyEeicK1qD5SJBS/iWGmm7qw7Hp2K4XU9M8Xuj8v7HZ6fqFk9suf3BQohXbcBrT2B/Re/dBoZ00Vl9NuUlJNjaEksm/okjdrg7vsRKbqdv4RlrS+m7WB8TfTqOyAYjaxfUXDY5h9JTaw6aaLq9E/5SOb1a/mHlK3pv1adefIj2KmpMNMxGnNeCnmiR78/mrFMkbnMOn5h6HmnlYlsWqDp257KbMQYVN1oyrTc2SMwjM0lrmnqO6WLPEruzuRbXbvFpO1o141I6O7oHGw06OgWF3rB2P0Rhh5JaYJRjB7vMcjvY/sks2PujeEuzCwavVvlWJQOwOQvDqvSV4V6A555Ciq0AVMvCrKBlagQo2XJbuijlXrWoKsojo34JBmCNCOxV96AXliYOXQwUQwK9NWiM3xslj/UbfSFH5KL0rxYFish4tcs6LYpT+0TjgYfS8OlrdVQcg38NvOo4deiGTotKwX9pnHzbRptrYh1w74nDUURvB/rPTks4L+0OjeNFG4y0q8ZddGVNPy9HLkfhFxLnkuc45nOcZLnHck91JUwx0idJ1B5joUKVmuyO23uDupEZZczkebeyoXoysMemqVeHvtFr28U67RVpgAAk+aNt+aOM48sqz/CcHUS7bOPJJ283JczN0EXbx7Px2HsXVyXz7ryV8WpxWtnCTvPyTBbiQg2N0wx9HUGXDLB0II3B5o9Zt8voj6KLWNxfKYHVyTmmu6LDWLfwwvKYMgDWeSC4/xG6mHMtcr62xefgp9Q3+Yp3gVDWSHCD59wydx/Wub8RcTXFe6LKrRTFBxaylz1/MXcyQieAYu4OBe4l4PnJ3PdW+PcGDw27pjztgVI/Mw7E9whU/cRx2GTDb0vpMcRBgSPZXbe+LTPTZD7Fg8GmQN2tP0UpQUmHY8UcTYWgyNQD8wvElh56rEt8MjT1GMFnVLmAndTArFi6YmYvFixQs0ctVixWCeObIQvDvJdva3QPZJHdp0K9WK+xTC0rJWLFCGr6mVjnDcAkTtoJXzpVunXNepWrOLnvLiSexIDR0AA2WLEEg4lyxtGk6jbXsrpphYsVw4JPko16AkDkUPvKQmCJgHdYsRS5LgMmCVi+yhxnwK9PwzzAc4AiekFdEsRovVizl80vwX2X5/cGcV4i+nTpsYcvikh5HxEDkDyCB2I0C9WLKYUT2/tWhwcBB7JltPPRyu1BbBHURssWLLwEXrdgFMNAgAQAvHDReLFaIYCsWLERZ//2Q==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CEAAkGBhMSERQUEhMVFBUUGBQUFRUVFBQXFRUVFBQVFBQVFBQXHCYeGBkjGRQUHy8gIycpLCwsFR4xNTAqNSYrLCkBCQoKDgwOGg8PGiwkHR8sKSwpKSwpLCwsLCwpLCksKSwsLCwpLCwsLCwsLCwsLCksLCwpLCwsLCwsLCwsLCkpLP/AABEIAQQAwgMBIgACEQEDEQH/xAAcAAACAgMBAQAAAAAAAAAAAAAFBgMEAAIHAQj/xAA9EAABAwIEBAQDBgQGAgMAAAABAAIRAwQFEiExBkFRYRMicYEykaEHFCNCscEzUmLRFlNykuHwQ/EVF4L/xAAaAQACAwEBAAAAAAAAAAAAAAACBAABAwUG/8QAMBEAAgIBAwMCBQIGAwAAAAAAAAECEQMSITEEQVETIhQyYXGBobEFIzND0fBCYpH/2gAMAwEAAhEDEQA/ACt1iBJI9UOhTVd1GuM3Z0EqPFHWMBSLStshOj0X9eILLzK9eCtgdVvVdKiR7hN3wZbypqTSTqorcwpqdSSj/wCIE+4QwtvnOiK1rSTvCGYUYeUVqgkiCs8aXqfg8p/GuUUKloQd1NQpkLR1N86rdj+XNIZovU9jlx4D2EgRqhHED8rgVNZ3paD/ANMqjilYP309U0/dg0ozSqQawQhzQrl3bAhB8DxFjBDpEdtEVusQYRoZXQw6VjSMJ3qEvGqQFUQEQtXw0FDsWr5qojbmr1M+Rc/I1qtG6W25mLXo8M+i5Vfmajz1K6LizTkK5zeDzuC6uB2JZEdg4Gc0UGR0CYbuEgcG3bhSbqnK1k6krLRuaatjZ9P5rRgcNgr1OhJV2naLRKgWUReO6LxEvu46LEVg0c5qbrRe1a7Z3UXijqkmho3K0q7LDUHVa1CDzQnR6L+vEq02iVleOS8ZSnVZVpwjR7VVq5PbdT0nCVBQCt0bbWf3UfymeWUY25Mu2VUB3RWqt6BqQgN3XyHfTl+vsjmCYDUuPM+abDBkjV3WByWUbU00eT/iGSOZ7Hv30OiNT2W9LD61RxhkQRqdPdM9ng9KiIY0T13PrKt0rcyTrrCJw1Pc5ySSF8cNvjzVAOkCVQxLh55Bh0kCdt08sthzWVLZu8dlfpJLYpZI2IFhbPDdZIHTp0KG3VyabtCSOhXRDhYEkIZinD1OsIeIPJw0IQaWglFPgQ6tRrjIMH6IvbO8vogmM4TUtakP8zDo142Pr0KJ2tTySDtv0Qzh4K4PMSPkK5tfH8Vy6VeeanmH02XNr/8AiuXRwcCOUfOCaf4YndPFm5IfBjvwwnG0zFyG/cy1wHaTkVt2yEDptMhHbRuiIhqWLF6SsVEPmetjNUHdaDH6qF3Nz5lD97TTxx8GOt+Q4OIai3ZxLUCAfe1797CF4oeDSOfJBqUXuhjpcUuB2U3+K53SuLoLenUDiABJPJA+nh4HYfxXqovaX6DdacSZjDRJTI29y0czgRP1SlgdsJEDWdTHJPeA4X41SXAljI3OhPQAaJdwiuDbJ1ufqElkf/hb4V4Z8QitXBjdjDz6FyeQOQ0UNGlAEadlap0gskgJOjWlRlXaNONF7SEbBTtC3jAUyZGzQtUDwrVTZQPHVFKIMGVxM7qOq0FShyhqEJeSGI8g7EcPbVYWPAIPVc6FjUtLgsklj/hnb0ldKrO35oBj1kK1OR8TdQVnF7m8o2hJvb803Fo+E7t/slDEf4r9Ey4xSLgHNIJB1EwUDuKZe0vO4n1gdU3iel7iOVWhw4H1phP9jRBXIeHeIxSADk44fx3S2zAFC4tSewKao6FToiUUptgJAo8dUZ+NvzRm240on87fmEaKbQwFixBf8VU/5h8wsUou0fL91T8xVfw1fuiMxVfROWLUQeGvPCKsaLAFCUVshRzha1Evqu/IIHuNUNyDqjWH0y23I/zDPTRBN7BwjuMXDjA95dzMADkB2XU8BtwxjW++iQeB7QAifaNvmV0W2MOBSU3Ww/hXcJNIlWqfZVablNTdCCJrNWX2uW4cqzammy9dUTCYo4k7qihquUZeon1EMmHGBtmUdUhY0mPVQ1CVkzeMdyvXeqVduhhTV6nVVatTRYtGwl8S2QAJDd0m2zAC8ODgcron06ro3EbAaWq5vQqEVCJ0Mj0nRbY3YpkjQGZcAreQqJt3AkTsSPqvQ1y6FCFl3KFIxg5E/MqgMy3aXKUUFxP8zv8AcV6qQqOWKUiWB7s+Yqt4hRa5t9ToqwtkVorSyl4hXoqlXTaqWlYyqtE0sHeOfkmx/wDCpwTAawP6iROiqW/DmfkrF9Sc2oGO2gDTfQdFnKSeyNIpoe+EK7Q0BrA0HmSS93c9E/U2yAubcI1szhliB7n3K6XT0aElLk6MOCyx6sUlDRpTCtsaFEg2yWmPVbOZ2XrK4C1ddg81skhf3N8EdULGUTC9zyVNmAVVYTbSo1NvA5qpVapq933hUK930+aCVdg8al3KlywqhWeURdUlVrijHosWjawJjxin7ey5pXqBtQGIjkF0/GKOakewXKLt8VCOpInn2WmHli+bg0NiC8zsST81YOFM/wClDr68e15ySdAff0VX/wCfq82H5FOVJ8CGyDH/AMY3qozYjqhP+IH/AMp+RXgxsneR7FXpkS4h8WSxDBjQWKVIlxCd3h2qHfc9U239HRBXN1SkMjYy4oGvtFLa0NVccxbWlLzLTWBpDOF0dkD4jBZXqSN4IdrMHkmnDbZznNa0S4mAEL47w99Ks3xWls0zE6glvQoYP3BSWxc+zoS/01XTWu+S5d9l7vxX9AP/AGujX1TLTdGk/oqkt2b437SHEOMaVMhgJHIkjn2QW++0AMJ809T+y0FnSPnqQQPzEaAIXiFfDzo/ntpHyVIJ2EXfaUDAaQesaovh/ExqO7HUfukKhSsgQ6mHgTvuPodEy2tu1pBYd+ijkuxcU+450cS826ldieu6FYTbl5neNNFDjlvUp+bkFV0rD+hHiXEwY4jcjVL9f7Qnahgb6nYKjc1w4l1QwEBuGWwOZ1InN8Ik5nf/AJGyqMrZU00uRht+Oy7SQTrttA9ETw/jQu8rmmDsTv7JSw/iS3EinamBuRv8jqj9pd0LlpNOA4cjuPRVNV2Bjv3Gl7g5oI2cuP42yLh7RplcfYjVdPwtxyQeRXOeKaJ+/wBRrRq4gx6hTC/c/sBlVodOGeG6dUNfAMga9U0s4Ipf5Y+Sh4QsRRZTYNYaN/qE6seAFonasWcadMVBwHR/y2/ILYfZ7QP/AIm/IJqF0FWr401m8IrK0oBf/XlD/Kb8gvUb/wARs6hYr1FaPocjv6eiXH/EmXEbhsJZfVGZL41sazkkevUlkNVXr3AWWd6AVrpbRl6kV3HjAmHxBGhh0Ebg5d0Sx2iLy1dQqjztE03ncGNJKXcFxtrKtMnbMAfQ6H9U717OHHpos6a3HMclKLSEP7NLUse9p3aYd6jouhXlsajIAEdyAlDh6KeIXNMEZRDxyJDk+0KIIk6rRu2yoKlQh4vgl1WOWkMtNnPqf5h1VDFeC3jwXW1MPcxrswqHUuMeYzuuqutcwGU5SFTr21YflafQalSNx4LmlLZnKcD4Nr0hUNxThxacuUiMxM7DkjuEYPWpiXNc2II6HrpyTiBVcY8OP6ir1rhYZq45id+nyVSuTDitKo1wa3DXafmAPuVnFFoXUnAK5ZfF7qfEqczKJq4g8TSOP1OE6tQvLSJLhq7YNH8vdWrrhCo6lTYweE6mXTUkkuzDUk7ynrD2MILSNidVvWtqn5II7rOFpcmk43yc64d4KdavLnPD9C3bmTJLid1LT4Layp4tN/nklzfykHcQnN+AOeZeQB0apqeFNpjTf1Qy1vkqMUuANZWeXoPQJRxSxnF6JiQ5rvmBon6rsUoV6oGI5iJ8OmdOmYgAoF7b+zI1dfdDFw9dkUgXnzS6fmjrMW0iUhcQ4i6lVaG/C5uYe5VKjxE+dU/gwOWKL+ghnzJZZL6nRnX8ndBMdtjVgSR6FBmYy6QeSYsKaahBVZMNLcqGXfYAjAH9Xf7ivF0VuHiNliV9GI18RM4NxLcOB0QDxXRuiuN1C93ohnhmE9jilE4GbI9bohNR3VYwmRqpPDXoZqtdhfWxrwnDMzBr0XUrEGrbsP5oDT6t0K45h+N5BBXRPs54hFVlVm+QhxHPK7Yj3S+WOx2ujzY/lXJXvGClilMbF9OHdyDpPpKdLZ+iRONajRi1o5p0cC0kcz0KcLet9f2WLQ/F7sMW7lZLo5lUKNb5Lc1lLoPTZYfcAbKu+uqlzftZr+qjtJqul2giYUsKki9byCCFfxM+UEcwqWQiIV2uBkgmTCJcNAT+aLFalV8N8OMZjoUbFbTqgt7Yio1wmCNWlDbTGS1wY/fryKxTo3qxtNRD7xvQ+y8p3Yj17qtc1wNVbZVFOpVOoKULhubEajRrnpAadcwj9Ey16kmEuWV6W4i5w1OSDptJ3Cxe9/YBfMvuZxa3LUot6U4PrOyC1XbLoNbAm13ZiJ7lUbrhFk7Lr9NmjDFGL7I5HU45Tyyku7Abvgb7LoHC9HyN06IJUwJpaBG0Jr4eAAgckGWaktiY4tPcLgrFsaSxKjB8w3lTVQmpoiF3QbJVZ1Nq1UhCWOCRWbUWueSrIY2FGwNDkVlKMNRfs7HMjfDhda3AqtEj4Xt/mYd/dU8NumhEaN62UtKUhuMcapoNccXFF1S1rU9SGvI6t1AM90wWt1LQe06d1z/E3g1AZ/Ico5EyJ0TBZ42wZWaxA1nfKEXZDSlbY3NvgPoob7GwxpMx6obQuszM3XafohF7VaX/AIhJjkPoP0QN+BiL8hnCA+5eajvgGwPM9UYvbvwGmofhAEnolKjxU2lpPmboGjrsS79lSvsUNcludwDhEOOhJ3EK4rYjyWMlp9odJ5LWu15EtIB9DsoLvih7neXbn0SZf1DRljXtfAPIa6bj9EEOLueMjpA5kc1NLZPUihydx+0VPDJJdzIGnzRV+GmqzxAddx0XM6NGmH6OIcOY295TThfFGWn8REdes9ELgillGPD8RI0dy/VXH3kpbp4sx5kaE+aRzHoinjADudo+izlaNIz1IlrXQbMmEo2mJZbzMfzCQOW+q0xHFC6tE+XWes/8qhTg3LSO+nTqtMONSkk+GLZcjjG12OqYLi+ZsheYjjjQ4CVTwWkCzoheP0gCD3TignOhJzajYXq4yAYndEcDxIB513SLiL/K0q5Z1yQCCdEGd+njcjXBD1J6TqgxMdViQ21nx8RWLjfH/wDU6vwK8nIb65IcVTNy5XsSp/iFVDSXoUkeQcqdEYuHLa3cS8DqthRU1hR/EBUdJBRkm1Yy4XhUhEamEmVthlyAFcrXolc1uVnYUcekCYzaZfCJ3GY+y9fd/hvDYzANaNNZOrgD0V3iB2eiHNElh66wUCtK8PIdJB1Ebz37anVb494l7J7Drw5cZ2hrt9jJ0QPie/y1TrDJ1PLQaCV5gt6WNOvmg+wCp4s91QsDvheQYMQN9deaHTTNrtA6hxE2mf4efUvJifMdj3hSNxAVh5HiZAOc+Yk6wAU54Fw+xlOcodm56fqpKvCVBzvhAMzy0PVRyQcYeWJdaxfm0c2NtXfCd4+qrU7INbHisO8wZhyfXcJ2+uZ+UnUy7cqvT4OsmTBkkyRO5Q66NfRT/wBYiV6lu0S6qARp5QSSe4UDsUY4kUmOMx5o003HuugnhS1AJyMaohhFFnwgDXSOaH1orsC8HhiPbg8iZ6EwdNUy4ZfPdSgnUddxCpcQ2jWuDmkDkR1P7Kq66yzA+LLPvz9ETWpbGaelml3W/GaYAGuYRyPRS8P2Tq1wQNmZjpymEOvKjg4gnTdOfAoFKm974zPI9gAt4JxaYtkkmmhtwoZWwqWM2hqKVuKM7LZuJs7LRNp2ZUmqBl7g5c0D0RDD8KyiCFZ+/sVhty1DP3x0s0xxqVpkYsF4izXtheJb4eHgc1y8nHrqwGYkqq+zEote/Eh1QGVpqZylgxvkiNoAvbeyGZSVQYUtk3zKtUqL+Hx2EqFiYC2tcEqV67aTXZd3Od/KxolxRK1qgBNvBeHAB1Vw/iy0f6OqLp1LJkrt3Lz44Rgc7p4vQfWFvTYS1zxS8RzvNJMSeiDYxauoPezmwxPUc1bwvg2vTxl1F8htKp45dydTzSwjrO3sU68YcN/eMz26HmOfUELfNOKmktjXDj9ja/AhW93naMkNIgGPzA9fRT3VUmrSawgwCST25BUMJs3MfUpvGVzdQTzjt6KzeVQ1nlALtIcZ0G5+coXHcJS2Og4XfgtAOnL3A5KniNw7Mdx9f0S1h125jAXCBIHqT+qeLR1IMBfGZ/wt7/2SsotDcJJ8ilePLgQ7M7YTyH/YUNKkZOvmAAG5/ROtXDKZpkDcSZG0oVbvY2owZdRvrvP7KBULTrh2bKS4zv8A8K+6uWs1MOG09FexKgA1zmth7CT23Oh7IBiGINcCAJPQ7g847INLbI5KKBuK3GduoBJOonWULa6HZTJiIB7cgsrQ52uh2MHSfyyvKdB5jJq8Etjo7r6QU1GKSoTcm2XLW1Nw4ZZ0OojTL1RW2kAgHbRMOE4NStLaJBq1INR2kD+kdAl6k8Zna8ynMEdmLZ27RuC7+Y/NZ4jgQcxW2YdVrUcOq3pGFsti8doZKM2OJEt6pcziN0Rw6sBz5pXPFaXRrjb1Dmys6AsWrKogeg5rEhY1bOVXGOy5VzjKoXG8woS4dE36aMAq7GVjMbhCs3ZR1agAOiv04kG3AMQqXd1Stqf5z5j0Y3zOPyXdbe3DGhrRo0AD0AXO/sU4Z8Oi+8qDz1/LTncUwdT7n9F0shO9PiUFfkWyyt0DMVtpioB5gIceZbMj5IY52x5EfXmExOCAXtv4bi0/A7Vp/lKV6zB/cj+f8jnSZv7b/H+BP4mwMO/EYPNy/sUk31NwDmuEEO06bbei6pcNM5T8+qAYxgjajXCN9ehB/dKY8tbMZyYr3Qq0Lwlwp6xoR69+qJ2mI/isbVdJzaeiCX1g6jl3JBJBjcxsq7bjzNqAxliecEbhbSipboyjJx2Y9WuNfiOEwZIA/p6FCsauwXB9MxlAgd53QKre/iF+sEcz1kKpcYnnbAEaRPusvTZp6ocuMcOYzIkRM7uOxQI3GZ0H4gTmPLXeFVr1XHnpy16LLOydUdDGlxPOIA90ago7mbm5Oj1toXVS1gmY9YOoKL41bG1bSAI8SpL3HmAP+UdwDAfAYC4h1TaY2HQJe45qvF0HOH4ZYG03A6GPi955IIz1zpcIKUdELfLKtXHKxbBcq9K9cFU+8he/eAmlJrgWavkvDEXL037lS8dbeMprkVpRc+/OhT0MUc2IQzx1sK6FtvZlpVwNjeKXQFiXhcLFn6aC1Mv3uGMkyfRAalAg7FOTLI5wCM5PbVMmE8AVKzg54FKn3HmPoFtGMnwBKSXJzC1wmrUcG02Oc47NAkp94c+xVz4qX1TI3cUaZBcez3bD2XTsNwChbiKTADzdHmPqVdqnRNww+ReWS+DKFBtNrWMGVrGhrQNgAIAUhWU3S36e69W30MjRyqXVuHtLTsf+yrhUTgjXhlCpdMLHZHj/AEnt2PVVKo5H2P8AdM2I2IqNg77g9Cleq5zHFj9xzPMdVxeq6b0nqj8r/Q6/T9R6ip8r9ShfWQcOvfolfEsEbMDSZkjnKcXxyMdiqFekDu2UrGTjwNNKXIm1OHydqpI7j6QspcLk71I5wGwfmmGtZDds+iibTK09WRn6UQdbYBSYTnbnceuw9kwYbQa34QBHRUhuFfonlH/KxnKT5NYxUeCW+uhTpvqE/C0kevIfNBrXB217bwKg8r/Mx5/8dU7H0J0K941rFtCnTG9R+p/pbr+sKzwvVkZHQTHPn2TnRx9rfkU6p7peDm1fD30ajqVQQ9hII/QjsVuaK6Nxdwk64AqUx+MwZTOniN5a9RskGvQdTcWVGljhuCIK2kqF0yBrFtkW8LCEJZpkCkZS1XikpjVQolFNYtw1YpZD6Lt8IpUzLGNB6xqrUlRG6iYBdHQfvssFRztcuQD0Lj8tAunVCTJStapgebbko2y7YZf6nQT7BYLcZsx1PU8vQclaKI6Nw5jwHNhjtMxI3Pw6K68KCrTDgWu1BW9B0tg6luhPUcio+bKPStXBbQtSFaIROYhOMYWKre42PNGCoagRNKSp8FptO0ILnuBLXjzDr+oWj3Jjx/B/EbLTleNQf2PZKtQOY7LUEEf90XD6jp3if07HZwZ1lX18HrgJWuUQt84/9qIlK2MURihqrtOjsqzGK3bOEjn6LOTCSFnimtnuhTB/hME9i7X5xCjtaD2ubB9x0VK+q5cSqZgcrwHHtGgKacOt51gDZdbp17FRzM79zsYbOtnaNfMFve8O0btmWq0SNnbOHoVWtajB1RShVbMtPqEy4i6kcm4o4OrWTpPnpHRtQbDs7oUCLwQvoR4a9pa9oc12ha4SCPQpbf8AZ5YtdJoFzHHUh7s1Oe0+Zg7ajulpRrc1TOOF6kZWErtLvsksXfDTInYh7ojlzWM+yGz/AJD/ALnf3S/qrwaaWceFYLF2gfZLaf5f1d/dYp6sSaGNv3wbbLzx2ryrbgqt4BHddmkc8tOqtXocCqTqRGq1zkdldEL6grVMjmv5fC70Ox+a1p3Ske0OaR1BEKyizUC0UGHPcWZHjzM8v+ocnfJTwhRRqQtHNUhWpCNEK1anKD4hhbXiHD35jvKPlqhqUtFUkmqZcW07Qi17E0jDxIOx3B91BUthyEeicK1qD5SJBS/iWGmm7qw7Hp2K4XU9M8Xuj8v7HZ6fqFk9suf3BQohXbcBrT2B/Re/dBoZ00Vl9NuUlJNjaEksm/okjdrg7vsRKbqdv4RlrS+m7WB8TfTqOyAYjaxfUXDY5h9JTaw6aaLq9E/5SOb1a/mHlK3pv1adefIj2KmpMNMxGnNeCnmiR78/mrFMkbnMOn5h6HmnlYlsWqDp257KbMQYVN1oyrTc2SMwjM0lrmnqO6WLPEruzuRbXbvFpO1o141I6O7oHGw06OgWF3rB2P0Rhh5JaYJRjB7vMcjvY/sks2PujeEuzCwavVvlWJQOwOQvDqvSV4V6A555Ciq0AVMvCrKBlagQo2XJbuijlXrWoKsojo34JBmCNCOxV96AXliYOXQwUQwK9NWiM3xslj/UbfSFH5KL0rxYFish4tcs6LYpT+0TjgYfS8OlrdVQcg38NvOo4deiGTotKwX9pnHzbRptrYh1w74nDUURvB/rPTks4L+0OjeNFG4y0q8ZddGVNPy9HLkfhFxLnkuc45nOcZLnHck91JUwx0idJ1B5joUKVmuyO23uDupEZZczkebeyoXoysMemqVeHvtFr28U67RVpgAAk+aNt+aOM48sqz/CcHUS7bOPJJ283JczN0EXbx7Px2HsXVyXz7ryV8WpxWtnCTvPyTBbiQg2N0wx9HUGXDLB0II3B5o9Zt8voj6KLWNxfKYHVyTmmu6LDWLfwwvKYMgDWeSC4/xG6mHMtcr62xefgp9Q3+Yp3gVDWSHCD59wydx/Wub8RcTXFe6LKrRTFBxaylz1/MXcyQieAYu4OBe4l4PnJ3PdW+PcGDw27pjztgVI/Mw7E9whU/cRx2GTDb0vpMcRBgSPZXbe+LTPTZD7Fg8GmQN2tP0UpQUmHY8UcTYWgyNQD8wvElh56rEt8MjT1GMFnVLmAndTArFi6YmYvFixQs0ctVixWCeObIQvDvJdva3QPZJHdp0K9WK+xTC0rJWLFCGr6mVjnDcAkTtoJXzpVunXNepWrOLnvLiSexIDR0AA2WLEEg4lyxtGk6jbXsrpphYsVw4JPko16AkDkUPvKQmCJgHdYsRS5LgMmCVi+yhxnwK9PwzzAc4AiekFdEsRovVizl80vwX2X5/cGcV4i+nTpsYcvikh5HxEDkDyCB2I0C9WLKYUT2/tWhwcBB7JltPPRyu1BbBHURssWLLwEXrdgFMNAgAQAvHDReLFaIYCsWLERZ//2Q==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www.meandmydiabetes.com/wp-content/uploads/2012/04/mike-snyder_web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146" y="457200"/>
            <a:ext cx="1368180" cy="1828800"/>
          </a:xfrm>
          <a:prstGeom prst="rect">
            <a:avLst/>
          </a:prstGeom>
          <a:noFill/>
        </p:spPr>
      </p:pic>
      <p:pic>
        <p:nvPicPr>
          <p:cNvPr id="1034" name="Picture 10" descr="http://assets.sbnation.com/assets/2062005/googleredesign_912_7.jpg"/>
          <p:cNvPicPr>
            <a:picLocks noChangeAspect="1" noChangeArrowheads="1"/>
          </p:cNvPicPr>
          <p:nvPr/>
        </p:nvPicPr>
        <p:blipFill>
          <a:blip r:embed="rId3" cstate="print"/>
          <a:srcRect l="15789" r="30702"/>
          <a:stretch>
            <a:fillRect/>
          </a:stretch>
        </p:blipFill>
        <p:spPr bwMode="auto">
          <a:xfrm>
            <a:off x="3597820" y="381000"/>
            <a:ext cx="1643560" cy="1828800"/>
          </a:xfrm>
          <a:prstGeom prst="rect">
            <a:avLst/>
          </a:prstGeom>
          <a:noFill/>
        </p:spPr>
      </p:pic>
      <p:pic>
        <p:nvPicPr>
          <p:cNvPr id="1036" name="Picture 12" descr="http://upstate.edu/blogs/news/files/2011/04/Honorary2011b_detai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2537" y="381000"/>
            <a:ext cx="1331660" cy="1828800"/>
          </a:xfrm>
          <a:prstGeom prst="rect">
            <a:avLst/>
          </a:prstGeom>
          <a:noFill/>
        </p:spPr>
      </p:pic>
      <p:pic>
        <p:nvPicPr>
          <p:cNvPr id="1038" name="Picture 14" descr="http://cdn.cnwimg.com/wp-content/uploads/2009/09/larry-ellison-775x1024.jpg"/>
          <p:cNvPicPr>
            <a:picLocks noChangeAspect="1" noChangeArrowheads="1"/>
          </p:cNvPicPr>
          <p:nvPr/>
        </p:nvPicPr>
        <p:blipFill>
          <a:blip r:embed="rId5" cstate="print"/>
          <a:srcRect b="27607"/>
          <a:stretch>
            <a:fillRect/>
          </a:stretch>
        </p:blipFill>
        <p:spPr bwMode="auto">
          <a:xfrm>
            <a:off x="831273" y="2743200"/>
            <a:ext cx="1911927" cy="1828800"/>
          </a:xfrm>
          <a:prstGeom prst="rect">
            <a:avLst/>
          </a:prstGeom>
          <a:noFill/>
        </p:spPr>
      </p:pic>
      <p:pic>
        <p:nvPicPr>
          <p:cNvPr id="1040" name="Picture 16" descr="http://img.timeinc.net/time/photoessays/2010/people_of_the_year/cuts_poy/poy_craig_vente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3241" y="2743200"/>
            <a:ext cx="1372718" cy="1828800"/>
          </a:xfrm>
          <a:prstGeom prst="rect">
            <a:avLst/>
          </a:prstGeom>
          <a:noFill/>
        </p:spPr>
      </p:pic>
      <p:pic>
        <p:nvPicPr>
          <p:cNvPr id="1042" name="Picture 18" descr="http://1.bp.blogspot.com/-S_1X6jFWlQI/TcHMZ9V634I/AAAAAAAAAF0/UddChlgCAPU/s1600/levinson-polese-estrin-commerce.jpeg"/>
          <p:cNvPicPr>
            <a:picLocks noChangeAspect="1" noChangeArrowheads="1"/>
          </p:cNvPicPr>
          <p:nvPr/>
        </p:nvPicPr>
        <p:blipFill>
          <a:blip r:embed="rId7" cstate="print"/>
          <a:srcRect l="28571" b="10160"/>
          <a:stretch>
            <a:fillRect/>
          </a:stretch>
        </p:blipFill>
        <p:spPr bwMode="auto">
          <a:xfrm>
            <a:off x="6324600" y="2895601"/>
            <a:ext cx="1905000" cy="1600200"/>
          </a:xfrm>
          <a:prstGeom prst="rect">
            <a:avLst/>
          </a:prstGeom>
          <a:noFill/>
        </p:spPr>
      </p:pic>
      <p:pic>
        <p:nvPicPr>
          <p:cNvPr id="1044" name="Picture 20" descr="http://med.stanford.edu/ism/images/featureStories/davis-ron-11-15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35311" y="4876800"/>
            <a:ext cx="1703850" cy="1828800"/>
          </a:xfrm>
          <a:prstGeom prst="rect">
            <a:avLst/>
          </a:prstGeom>
          <a:noFill/>
        </p:spPr>
      </p:pic>
      <p:pic>
        <p:nvPicPr>
          <p:cNvPr id="1046" name="Picture 22" descr="http://wwwde.uni.lu/var/storage/images/media/images/diaporama/lcsb/major_strategic_partner_lee_hood/329863-1-fre-FR/major_strategic_partner_lee_hood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5201" y="4953000"/>
            <a:ext cx="1828799" cy="1828800"/>
          </a:xfrm>
          <a:prstGeom prst="rect">
            <a:avLst/>
          </a:prstGeom>
          <a:noFill/>
        </p:spPr>
      </p:pic>
      <p:pic>
        <p:nvPicPr>
          <p:cNvPr id="1048" name="Picture 24" descr="http://www.hhmi.org/sites/default/files/News/2012/24091%5B1%5D.jpg"/>
          <p:cNvPicPr>
            <a:picLocks noChangeAspect="1" noChangeArrowheads="1"/>
          </p:cNvPicPr>
          <p:nvPr/>
        </p:nvPicPr>
        <p:blipFill>
          <a:blip r:embed="rId10" cstate="print"/>
          <a:srcRect l="30588"/>
          <a:stretch>
            <a:fillRect/>
          </a:stretch>
        </p:blipFill>
        <p:spPr bwMode="auto">
          <a:xfrm>
            <a:off x="6248400" y="5105401"/>
            <a:ext cx="1676400" cy="1768745"/>
          </a:xfrm>
          <a:prstGeom prst="rect">
            <a:avLst/>
          </a:prstGeom>
          <a:noFill/>
        </p:spPr>
      </p:pic>
      <p:pic>
        <p:nvPicPr>
          <p:cNvPr id="15" name="Picture 18" descr="http://1.bp.blogspot.com/-S_1X6jFWlQI/TcHMZ9V634I/AAAAAAAAAF0/UddChlgCAPU/s1600/levinson-polese-estrin-commerce.jpeg"/>
          <p:cNvPicPr>
            <a:picLocks noChangeAspect="1" noChangeArrowheads="1"/>
          </p:cNvPicPr>
          <p:nvPr/>
        </p:nvPicPr>
        <p:blipFill>
          <a:blip r:embed="rId7" cstate="print"/>
          <a:srcRect l="28571" b="10160"/>
          <a:stretch>
            <a:fillRect/>
          </a:stretch>
        </p:blipFill>
        <p:spPr bwMode="auto">
          <a:xfrm>
            <a:off x="6019796" y="2743200"/>
            <a:ext cx="2177143" cy="1828800"/>
          </a:xfrm>
          <a:prstGeom prst="rect">
            <a:avLst/>
          </a:prstGeom>
          <a:noFill/>
        </p:spPr>
      </p:pic>
      <p:pic>
        <p:nvPicPr>
          <p:cNvPr id="16" name="Picture 24" descr="http://www.hhmi.org/sites/default/files/News/2012/24091%5B1%5D.jpg"/>
          <p:cNvPicPr>
            <a:picLocks noChangeAspect="1" noChangeArrowheads="1"/>
          </p:cNvPicPr>
          <p:nvPr/>
        </p:nvPicPr>
        <p:blipFill>
          <a:blip r:embed="rId10" cstate="print"/>
          <a:srcRect l="30588"/>
          <a:stretch>
            <a:fillRect/>
          </a:stretch>
        </p:blipFill>
        <p:spPr bwMode="auto">
          <a:xfrm>
            <a:off x="6172200" y="4876800"/>
            <a:ext cx="1733320" cy="18288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914400" y="762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1. Mike Snyder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05200" y="762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2. Larry Page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72200" y="762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3. David Botstein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0" y="2286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4. Larry Ellison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05200" y="2286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5. Craig Venter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48400" y="2286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6. Art Levinson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" y="4572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7. Ron Davis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81400" y="4572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8. Lee Hood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48400" y="4572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9. Steve Quake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182</Words>
  <Application>Microsoft Office PowerPoint</Application>
  <PresentationFormat>On-screen Show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Stuart</dc:creator>
  <cp:lastModifiedBy>Stuart</cp:lastModifiedBy>
  <cp:revision>4</cp:revision>
  <dcterms:created xsi:type="dcterms:W3CDTF">2012-04-26T20:41:14Z</dcterms:created>
  <dcterms:modified xsi:type="dcterms:W3CDTF">2015-04-15T02:03:45Z</dcterms:modified>
</cp:coreProperties>
</file>