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53.xml" ContentType="application/vnd.openxmlformats-officedocument.presentationml.slide+xml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Default Extension="pdf" ContentType="application/pdf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9" r:id="rId1"/>
  </p:sldMasterIdLst>
  <p:notesMasterIdLst>
    <p:notesMasterId r:id="rId58"/>
  </p:notesMasterIdLst>
  <p:handoutMasterIdLst>
    <p:handoutMasterId r:id="rId59"/>
  </p:handoutMasterIdLst>
  <p:sldIdLst>
    <p:sldId id="278" r:id="rId2"/>
    <p:sldId id="465" r:id="rId3"/>
    <p:sldId id="469" r:id="rId4"/>
    <p:sldId id="470" r:id="rId5"/>
    <p:sldId id="471" r:id="rId6"/>
    <p:sldId id="472" r:id="rId7"/>
    <p:sldId id="473" r:id="rId8"/>
    <p:sldId id="474" r:id="rId9"/>
    <p:sldId id="475" r:id="rId10"/>
    <p:sldId id="476" r:id="rId11"/>
    <p:sldId id="477" r:id="rId12"/>
    <p:sldId id="478" r:id="rId13"/>
    <p:sldId id="479" r:id="rId14"/>
    <p:sldId id="480" r:id="rId15"/>
    <p:sldId id="481" r:id="rId16"/>
    <p:sldId id="482" r:id="rId17"/>
    <p:sldId id="483" r:id="rId18"/>
    <p:sldId id="484" r:id="rId19"/>
    <p:sldId id="485" r:id="rId20"/>
    <p:sldId id="539" r:id="rId21"/>
    <p:sldId id="540" r:id="rId22"/>
    <p:sldId id="541" r:id="rId23"/>
    <p:sldId id="528" r:id="rId24"/>
    <p:sldId id="486" r:id="rId25"/>
    <p:sldId id="487" r:id="rId26"/>
    <p:sldId id="488" r:id="rId27"/>
    <p:sldId id="489" r:id="rId28"/>
    <p:sldId id="490" r:id="rId29"/>
    <p:sldId id="491" r:id="rId30"/>
    <p:sldId id="492" r:id="rId31"/>
    <p:sldId id="493" r:id="rId32"/>
    <p:sldId id="494" r:id="rId33"/>
    <p:sldId id="495" r:id="rId34"/>
    <p:sldId id="496" r:id="rId35"/>
    <p:sldId id="497" r:id="rId36"/>
    <p:sldId id="529" r:id="rId37"/>
    <p:sldId id="530" r:id="rId38"/>
    <p:sldId id="531" r:id="rId39"/>
    <p:sldId id="532" r:id="rId40"/>
    <p:sldId id="533" r:id="rId41"/>
    <p:sldId id="518" r:id="rId42"/>
    <p:sldId id="519" r:id="rId43"/>
    <p:sldId id="520" r:id="rId44"/>
    <p:sldId id="521" r:id="rId45"/>
    <p:sldId id="522" r:id="rId46"/>
    <p:sldId id="523" r:id="rId47"/>
    <p:sldId id="524" r:id="rId48"/>
    <p:sldId id="526" r:id="rId49"/>
    <p:sldId id="534" r:id="rId50"/>
    <p:sldId id="535" r:id="rId51"/>
    <p:sldId id="536" r:id="rId52"/>
    <p:sldId id="537" r:id="rId53"/>
    <p:sldId id="538" r:id="rId54"/>
    <p:sldId id="527" r:id="rId55"/>
    <p:sldId id="542" r:id="rId56"/>
    <p:sldId id="517" r:id="rId57"/>
  </p:sldIdLst>
  <p:sldSz cx="9144000" cy="6858000" type="screen4x3"/>
  <p:notesSz cx="7010400" cy="92837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66FFFF"/>
    <a:srgbClr val="808080"/>
    <a:srgbClr val="FFFF99"/>
    <a:srgbClr val="0000FF"/>
    <a:srgbClr val="4D4D4D"/>
    <a:srgbClr val="6600FF"/>
    <a:srgbClr val="CC00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vertBarState="minimized">
    <p:restoredLeft sz="15620" autoAdjust="0"/>
    <p:restoredTop sz="97683" autoAdjust="0"/>
  </p:normalViewPr>
  <p:slideViewPr>
    <p:cSldViewPr>
      <p:cViewPr>
        <p:scale>
          <a:sx n="75" d="100"/>
          <a:sy n="75" d="100"/>
        </p:scale>
        <p:origin x="-2256" y="-1184"/>
      </p:cViewPr>
      <p:guideLst>
        <p:guide orient="horz" pos="2160"/>
        <p:guide pos="44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tableStyles" Target="tableStyles.xml"/><Relationship Id="rId60" Type="http://schemas.openxmlformats.org/officeDocument/2006/relationships/printerSettings" Target="printerSettings/printerSettings1.bin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theme" Target="theme/theme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notesMaster" Target="notesMasters/notesMaster1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handoutMaster" Target="handoutMasters/handoutMaster1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viewProps" Target="viewProp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presProps" Target="presProps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2015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78D80AF9-24E9-4A47-B0ED-FD930B48D3F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08874F-78D1-9148-AEBC-4F7C054D5EE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B1CE66-C4A1-9547-9A45-7C813FBE11B4}" type="slidenum">
              <a:rPr lang="en-US"/>
              <a:pPr/>
              <a:t>1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6A593C-4FAD-1543-AA03-EE41B6D33737}" type="slidenum">
              <a:rPr lang="en-US"/>
              <a:pPr/>
              <a:t>3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3C3BF8-518E-6A47-8F78-CFCE180D5EB5}" type="slidenum">
              <a:rPr lang="en-US"/>
              <a:pPr/>
              <a:t>4</a:t>
            </a:fld>
            <a:endParaRPr lang="en-US"/>
          </a:p>
        </p:txBody>
      </p:sp>
      <p:sp>
        <p:nvSpPr>
          <p:cNvPr id="34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AF6367-3D45-BD4F-B518-0DEFA55E8DFB}" type="slidenum">
              <a:rPr lang="en-US"/>
              <a:pPr/>
              <a:t>5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DF6CD-1F35-A94E-8635-641BCF38B9C2}" type="slidenum">
              <a:rPr lang="en-US"/>
              <a:pPr/>
              <a:t>6</a:t>
            </a:fld>
            <a:endParaRPr lang="en-US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2C4B65-E862-5343-9E04-76EB8FFD64A1}" type="slidenum">
              <a:rPr lang="en-US"/>
              <a:pPr/>
              <a:t>7</a:t>
            </a:fld>
            <a:endParaRPr lang="en-US"/>
          </a:p>
        </p:txBody>
      </p:sp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92E410-15DE-0A42-A0E2-FF1F46F7FDE1}" type="slidenum">
              <a:rPr lang="en-US"/>
              <a:pPr/>
              <a:t>8</a:t>
            </a:fld>
            <a:endParaRPr lang="en-US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3F9E70-4B6F-A644-93FB-0F57B88D0DD8}" type="slidenum">
              <a:rPr lang="en-US"/>
              <a:pPr/>
              <a:t>9</a:t>
            </a:fld>
            <a:endParaRPr lang="en-US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26C318-DD79-1E45-920E-4C219003DD8E}" type="slidenum">
              <a:rPr lang="en-US"/>
              <a:pPr/>
              <a:t>10</a:t>
            </a:fld>
            <a:endParaRPr lang="en-US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05781B-EB36-DB44-9686-50C490F8F482}" type="slidenum">
              <a:rPr lang="en-US"/>
              <a:pPr/>
              <a:t>11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335E3-218B-E44E-B20D-EC83F2A8176E}" type="slidenum">
              <a:rPr lang="en-US"/>
              <a:pPr/>
              <a:t>12</a:t>
            </a:fld>
            <a:endParaRPr lang="en-US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903D9B-315D-7142-9390-F526170B833A}" type="slidenum">
              <a:rPr lang="en-US"/>
              <a:pPr/>
              <a:t>13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A32D3F-072D-3940-AA2C-C1D4ACE7D4A4}" type="slidenum">
              <a:rPr lang="en-US"/>
              <a:pPr/>
              <a:t>14</a:t>
            </a:fld>
            <a:endParaRPr lang="en-US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FFA30F-0558-9F47-A372-5AB81621294C}" type="slidenum">
              <a:rPr lang="en-US"/>
              <a:pPr/>
              <a:t>15</a:t>
            </a:fld>
            <a:endParaRPr lang="en-US"/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BCDD32-32CF-C745-A568-40F1B2E8205B}" type="slidenum">
              <a:rPr lang="en-US"/>
              <a:pPr/>
              <a:t>16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F339FE-6261-A14E-A6A6-98B7F4055AC3}" type="slidenum">
              <a:rPr lang="en-US"/>
              <a:pPr/>
              <a:t>17</a:t>
            </a:fld>
            <a:endParaRPr lang="en-US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82E600-5976-FA49-9A81-7DA9A7B934B5}" type="slidenum">
              <a:rPr lang="en-US"/>
              <a:pPr/>
              <a:t>18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A56123-DE45-EF43-BFCB-008471A5A4CF}" type="slidenum">
              <a:rPr lang="en-US"/>
              <a:pPr/>
              <a:t>19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897E9-BE0E-C841-A0EB-A6F70B996741}" type="slidenum">
              <a:rPr lang="en-US"/>
              <a:pPr/>
              <a:t>20</a:t>
            </a:fld>
            <a:endParaRPr lang="en-US"/>
          </a:p>
        </p:txBody>
      </p:sp>
      <p:sp>
        <p:nvSpPr>
          <p:cNvPr id="40653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68400" y="684213"/>
            <a:ext cx="4675188" cy="35067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653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8" tIns="45714" rIns="91428" bIns="45714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19050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4290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>
              <a:buFont typeface="Wingdings" pitchFamily="-6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E8495F-9FE4-F241-9B66-63534C24BA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B76A2A7-8A48-FB4D-A6F6-510F65FEBC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114A3C7-8809-1047-92D9-AB69C49D2A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520EE9F-1E4E-9F43-BDF8-2D26DB2039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207F032-6A2C-D64D-BEB3-DEFD64400A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52A9135-A099-9743-81AE-C2BC73E7FA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79F8004-9C64-2643-8B22-5A225B8F4A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355C0BC-2759-154F-B331-C22A07EDBF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B38BC21-1C81-D344-8110-AFA05D89DF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970D113-7FA8-B140-BFFA-80F3665DF6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A43A37B-8722-BD42-9952-94229FEEBC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FA81DC86-E398-0F49-BD76-E7AB37E673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pitchFamily="-65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-65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df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df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905000"/>
            <a:ext cx="8305800" cy="1143000"/>
          </a:xfrm>
        </p:spPr>
        <p:txBody>
          <a:bodyPr/>
          <a:lstStyle/>
          <a:p>
            <a:r>
              <a:rPr lang="en-US" sz="3600" dirty="0"/>
              <a:t>Linguistics </a:t>
            </a:r>
            <a:r>
              <a:rPr lang="en-US" sz="3600" dirty="0" smtClean="0"/>
              <a:t>187/287 </a:t>
            </a:r>
            <a:r>
              <a:rPr lang="en-US" sz="3600" dirty="0"/>
              <a:t>Week</a:t>
            </a:r>
            <a:r>
              <a:rPr lang="en-US" sz="3600" dirty="0" smtClean="0"/>
              <a:t> 5</a:t>
            </a:r>
            <a:endParaRPr lang="en-US" sz="3200" dirty="0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533400" y="3657600"/>
            <a:ext cx="8153400" cy="107721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65" charset="0"/>
              </a:rPr>
              <a:t>Data-driven Methods in Grammar Development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need data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data about certain grammatical phenomena/lexical items</a:t>
            </a:r>
          </a:p>
          <a:p>
            <a:pPr lvl="1"/>
            <a:r>
              <a:rPr lang="en-US" dirty="0" smtClean="0"/>
              <a:t>Query on large (automatically) </a:t>
            </a:r>
            <a:r>
              <a:rPr lang="en-US" dirty="0" err="1" smtClean="0"/>
              <a:t>PoS</a:t>
            </a:r>
            <a:r>
              <a:rPr lang="en-US" dirty="0" smtClean="0"/>
              <a:t>-tagged corpora</a:t>
            </a:r>
          </a:p>
          <a:p>
            <a:pPr lvl="1"/>
            <a:r>
              <a:rPr lang="en-US" dirty="0" smtClean="0"/>
              <a:t>Query on manually annotated/validated </a:t>
            </a:r>
            <a:r>
              <a:rPr lang="en-US" dirty="0" err="1" smtClean="0"/>
              <a:t>treebanks</a:t>
            </a:r>
            <a:endParaRPr lang="en-US" dirty="0" smtClean="0"/>
          </a:p>
          <a:p>
            <a:r>
              <a:rPr lang="en-US" dirty="0" smtClean="0"/>
              <a:t>Develop methods for parse pruning/ranking</a:t>
            </a:r>
          </a:p>
          <a:p>
            <a:pPr lvl="1"/>
            <a:r>
              <a:rPr lang="en-US" dirty="0" smtClean="0"/>
              <a:t>C-structure pruning</a:t>
            </a:r>
          </a:p>
          <a:p>
            <a:pPr lvl="1"/>
            <a:r>
              <a:rPr lang="en-US" dirty="0" smtClean="0"/>
              <a:t>Stochastic </a:t>
            </a:r>
            <a:r>
              <a:rPr lang="en-US" dirty="0" err="1" smtClean="0"/>
              <a:t>c-/f-structure</a:t>
            </a:r>
            <a:r>
              <a:rPr lang="en-US" dirty="0" smtClean="0"/>
              <a:t> ranking</a:t>
            </a:r>
          </a:p>
          <a:p>
            <a:r>
              <a:rPr lang="en-US" dirty="0" smtClean="0"/>
              <a:t>Testing and evaluation of grammar output</a:t>
            </a:r>
          </a:p>
          <a:p>
            <a:pPr lvl="1"/>
            <a:r>
              <a:rPr lang="en-US" dirty="0" smtClean="0"/>
              <a:t>Regression tests during development</a:t>
            </a:r>
          </a:p>
          <a:p>
            <a:pPr lvl="1"/>
            <a:r>
              <a:rPr lang="en-US" dirty="0" smtClean="0"/>
              <a:t>“Gold” analyses to match against for “final” </a:t>
            </a:r>
            <a:r>
              <a:rPr lang="en-US" dirty="0" err="1" smtClean="0"/>
              <a:t>eval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Testing and Evaluation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229600" cy="4572000"/>
          </a:xfrm>
        </p:spPr>
        <p:txBody>
          <a:bodyPr/>
          <a:lstStyle/>
          <a:p>
            <a:pPr>
              <a:buFont typeface="Wingdings" pitchFamily="-106" charset="2"/>
              <a:buNone/>
            </a:pPr>
            <a:r>
              <a:rPr lang="en-US"/>
              <a:t>Need to know:</a:t>
            </a:r>
          </a:p>
          <a:p>
            <a:r>
              <a:rPr lang="en-US"/>
              <a:t>Does the grammar do what you think it should?</a:t>
            </a:r>
          </a:p>
          <a:p>
            <a:pPr lvl="1"/>
            <a:r>
              <a:rPr lang="en-US"/>
              <a:t>cover the constructions</a:t>
            </a:r>
          </a:p>
          <a:p>
            <a:pPr lvl="1"/>
            <a:r>
              <a:rPr lang="en-US"/>
              <a:t>still cover them after changes</a:t>
            </a:r>
          </a:p>
          <a:p>
            <a:pPr lvl="1"/>
            <a:r>
              <a:rPr lang="en-US"/>
              <a:t>not get spurious parses</a:t>
            </a:r>
          </a:p>
          <a:p>
            <a:pPr lvl="1"/>
            <a:r>
              <a:rPr lang="en-US"/>
              <a:t>not cover ungrammatical input</a:t>
            </a:r>
          </a:p>
          <a:p>
            <a:r>
              <a:rPr lang="en-US"/>
              <a:t>How good is it?</a:t>
            </a:r>
          </a:p>
          <a:p>
            <a:pPr lvl="1"/>
            <a:r>
              <a:rPr lang="en-US"/>
              <a:t>relative to a ground truth/gold standard</a:t>
            </a:r>
          </a:p>
          <a:p>
            <a:pPr lvl="1"/>
            <a:r>
              <a:rPr lang="en-US"/>
              <a:t>for a given application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Testsuites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XLE can parse and generate from testsuites</a:t>
            </a:r>
          </a:p>
          <a:p>
            <a:pPr lvl="1"/>
            <a:r>
              <a:rPr lang="en-US"/>
              <a:t>parse-testfile</a:t>
            </a:r>
          </a:p>
          <a:p>
            <a:pPr lvl="1"/>
            <a:r>
              <a:rPr lang="en-US"/>
              <a:t>regenerate-testfile</a:t>
            </a:r>
          </a:p>
          <a:p>
            <a:pPr lvl="1"/>
            <a:r>
              <a:rPr lang="en-US"/>
              <a:t>run-syn-testsuite</a:t>
            </a:r>
          </a:p>
          <a:p>
            <a:r>
              <a:rPr lang="en-US"/>
              <a:t>Issues</a:t>
            </a:r>
          </a:p>
          <a:p>
            <a:pPr lvl="1"/>
            <a:r>
              <a:rPr lang="en-US"/>
              <a:t>where to get the testsuites</a:t>
            </a:r>
          </a:p>
          <a:p>
            <a:pPr lvl="1"/>
            <a:r>
              <a:rPr lang="en-US"/>
              <a:t>how to know if the parse the grammar got is the one that was intended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testsuites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77200" cy="4572000"/>
          </a:xfrm>
        </p:spPr>
        <p:txBody>
          <a:bodyPr/>
          <a:lstStyle/>
          <a:p>
            <a:pPr defTabSz="1314450">
              <a:tabLst>
                <a:tab pos="1946275" algn="l"/>
              </a:tabLst>
            </a:pPr>
            <a:r>
              <a:rPr lang="en-US"/>
              <a:t>Set of sentences separated by blank lines</a:t>
            </a:r>
          </a:p>
          <a:p>
            <a:pPr lvl="1" defTabSz="1314450">
              <a:tabLst>
                <a:tab pos="1946275" algn="l"/>
              </a:tabLst>
            </a:pPr>
            <a:r>
              <a:rPr lang="en-US"/>
              <a:t>can specify category</a:t>
            </a:r>
          </a:p>
          <a:p>
            <a:pPr lvl="2" defTabSz="1314450">
              <a:buFontTx/>
              <a:buNone/>
              <a:tabLst>
                <a:tab pos="1946275" algn="l"/>
              </a:tabLst>
            </a:pPr>
            <a:r>
              <a:rPr lang="en-US"/>
              <a:t>NP: the children who I see</a:t>
            </a:r>
          </a:p>
          <a:p>
            <a:pPr lvl="1" defTabSz="1314450">
              <a:tabLst>
                <a:tab pos="1946275" algn="l"/>
              </a:tabLst>
            </a:pPr>
            <a:r>
              <a:rPr lang="en-US"/>
              <a:t>can specify expected number of results</a:t>
            </a:r>
          </a:p>
          <a:p>
            <a:pPr lvl="2" defTabSz="1314450">
              <a:buFontTx/>
              <a:buNone/>
              <a:tabLst>
                <a:tab pos="1946275" algn="l"/>
              </a:tabLst>
            </a:pPr>
            <a:r>
              <a:rPr lang="en-US"/>
              <a:t>They saw her duck.  (2! 0 0 0)</a:t>
            </a:r>
          </a:p>
          <a:p>
            <a:pPr defTabSz="1314450">
              <a:tabLst>
                <a:tab pos="1946275" algn="l"/>
              </a:tabLst>
            </a:pPr>
            <a:r>
              <a:rPr lang="en-US"/>
              <a:t>parse-testfile produces</a:t>
            </a:r>
          </a:p>
          <a:p>
            <a:pPr lvl="1" defTabSz="1314450">
              <a:buFontTx/>
              <a:buNone/>
              <a:tabLst>
                <a:tab pos="1946275" algn="l"/>
              </a:tabLst>
            </a:pPr>
            <a:r>
              <a:rPr lang="en-US"/>
              <a:t>xxx.new    sentences plus new parse statistics</a:t>
            </a:r>
          </a:p>
          <a:p>
            <a:pPr lvl="1" defTabSz="1314450">
              <a:buFontTx/>
              <a:buNone/>
              <a:tabLst>
                <a:tab pos="1946275" algn="l"/>
              </a:tabLst>
            </a:pPr>
            <a:r>
              <a:rPr lang="en-US"/>
              <a:t>               	# of parses; time; complexity</a:t>
            </a:r>
          </a:p>
          <a:p>
            <a:pPr lvl="1" defTabSz="1314450">
              <a:buFontTx/>
              <a:buNone/>
              <a:tabLst>
                <a:tab pos="1946275" algn="l"/>
              </a:tabLst>
            </a:pPr>
            <a:r>
              <a:rPr lang="en-US"/>
              <a:t>xxx.stats   new parse statistics without the sentences</a:t>
            </a:r>
          </a:p>
          <a:p>
            <a:pPr lvl="1" defTabSz="1314450">
              <a:buFontTx/>
              <a:buNone/>
              <a:tabLst>
                <a:tab pos="1946275" algn="l"/>
              </a:tabLst>
            </a:pPr>
            <a:r>
              <a:rPr lang="en-US"/>
              <a:t>xxx.errors changes in the statistics from previous run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Testsuite examples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153400" cy="54864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# LEXICON _'s</a:t>
            </a:r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ROOT: He's leaving. (1+1 0.10 55)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ROOT: It's broken. (2+1 0.11 59)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ROOT: He's left. (3+1 0.12 92)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ROOT: He's a teacher. (1+1 0.13 57)</a:t>
            </a:r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# RULE CPwh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ROOT: Which book have you read? (1+4 0.15 123)</a:t>
            </a:r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ROOT: How does he be? (0! 0 0.08 0)</a:t>
            </a:r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# RULE NOMINALARGS</a:t>
            </a:r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endParaRPr lang="en-US" sz="1800"/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r>
              <a:rPr lang="en-US" sz="1800"/>
              <a:t>NP: the money that they gave him (1 0.10 82)</a:t>
            </a:r>
          </a:p>
          <a:p>
            <a:pPr>
              <a:lnSpc>
                <a:spcPct val="80000"/>
              </a:lnSpc>
              <a:buFont typeface="Wingdings" pitchFamily="-106" charset="2"/>
              <a:buNone/>
            </a:pP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.errors file</a:t>
            </a:r>
          </a:p>
        </p:txBody>
      </p:sp>
      <p:sp>
        <p:nvSpPr>
          <p:cNvPr id="216068" name="Text Box 4"/>
          <p:cNvSpPr txBox="1">
            <a:spLocks noChangeArrowheads="1"/>
          </p:cNvSpPr>
          <p:nvPr/>
        </p:nvSpPr>
        <p:spPr bwMode="auto">
          <a:xfrm>
            <a:off x="766763" y="1524000"/>
            <a:ext cx="7416800" cy="3378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Arial" pitchFamily="-106" charset="0"/>
              </a:rPr>
              <a:t>ROOT: They left, then they arrived. (2+2 0.17 110)</a:t>
            </a:r>
          </a:p>
          <a:p>
            <a:pPr algn="l"/>
            <a:endParaRPr lang="en-US">
              <a:latin typeface="Arial" pitchFamily="-106" charset="0"/>
            </a:endParaRPr>
          </a:p>
          <a:p>
            <a:pPr algn="l"/>
            <a:r>
              <a:rPr lang="en-US">
                <a:latin typeface="Arial" pitchFamily="-106" charset="0"/>
              </a:rPr>
              <a:t># MISMATCH ON: 339 (2+2 -&gt; 1+2)</a:t>
            </a:r>
          </a:p>
          <a:p>
            <a:pPr algn="l"/>
            <a:endParaRPr lang="en-US">
              <a:latin typeface="Arial" pitchFamily="-106" charset="0"/>
            </a:endParaRPr>
          </a:p>
          <a:p>
            <a:pPr algn="l"/>
            <a:r>
              <a:rPr lang="en-US">
                <a:latin typeface="Arial" pitchFamily="-106" charset="0"/>
              </a:rPr>
              <a:t>ROOT: Is important that he comes. (0! 0 0.15 316)</a:t>
            </a:r>
          </a:p>
          <a:p>
            <a:pPr algn="l"/>
            <a:endParaRPr lang="en-US">
              <a:latin typeface="Arial" pitchFamily="-106" charset="0"/>
            </a:endParaRPr>
          </a:p>
          <a:p>
            <a:pPr algn="l"/>
            <a:r>
              <a:rPr lang="en-US">
                <a:latin typeface="Arial" pitchFamily="-106" charset="0"/>
              </a:rPr>
              <a:t># ERROR AND MISMATCH ON: 784 (0! 0 -&gt; *1+119)</a:t>
            </a:r>
          </a:p>
          <a:p>
            <a:pPr algn="l"/>
            <a:endParaRPr lang="en-US"/>
          </a:p>
          <a:p>
            <a:pPr algn="l"/>
            <a:endParaRPr lang="en-US">
              <a:latin typeface="Arial" pitchFamily="-10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.stats file</a:t>
            </a:r>
          </a:p>
        </p:txBody>
      </p:sp>
      <p:sp>
        <p:nvSpPr>
          <p:cNvPr id="218116" name="Text Box 4"/>
          <p:cNvSpPr txBox="1">
            <a:spLocks noChangeArrowheads="1"/>
          </p:cNvSpPr>
          <p:nvPr/>
        </p:nvSpPr>
        <p:spPr bwMode="auto">
          <a:xfrm>
            <a:off x="762000" y="1447800"/>
            <a:ext cx="6378575" cy="47609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>
                <a:latin typeface="Arial" pitchFamily="-106" charset="0"/>
              </a:rPr>
              <a:t>((1901) (1+1 0.21 72) -&gt; (1+1 0.21 72) (5 words))</a:t>
            </a:r>
          </a:p>
          <a:p>
            <a:pPr algn="l"/>
            <a:r>
              <a:rPr lang="en-US" sz="1800">
                <a:latin typeface="Arial" pitchFamily="-106" charset="0"/>
              </a:rPr>
              <a:t>((1902) (1+1 0.10 82) -&gt; (1+1 0.12 82) (6 words))</a:t>
            </a:r>
          </a:p>
          <a:p>
            <a:pPr algn="l"/>
            <a:r>
              <a:rPr lang="en-US" sz="1800">
                <a:latin typeface="Arial" pitchFamily="-106" charset="0"/>
              </a:rPr>
              <a:t>((1903) (1 0.04 15) -&gt; (1 0.04 15) (1 word))</a:t>
            </a:r>
          </a:p>
          <a:p>
            <a:pPr algn="l"/>
            <a:endParaRPr lang="en-US" sz="1800">
              <a:latin typeface="Arial" pitchFamily="-106" charset="0"/>
            </a:endParaRPr>
          </a:p>
          <a:p>
            <a:pPr algn="l"/>
            <a:r>
              <a:rPr lang="en-US" sz="1800">
                <a:latin typeface="Arial" pitchFamily="-106" charset="0"/>
              </a:rPr>
              <a:t>XLE release of Feb 26, 2004 11:29.</a:t>
            </a:r>
          </a:p>
          <a:p>
            <a:pPr algn="l"/>
            <a:r>
              <a:rPr lang="en-US" sz="1800">
                <a:latin typeface="Arial" pitchFamily="-106" charset="0"/>
              </a:rPr>
              <a:t>Grammar = /tilde/thking/pargram/english/standard/english.lfg.</a:t>
            </a:r>
          </a:p>
          <a:p>
            <a:pPr algn="l"/>
            <a:r>
              <a:rPr lang="en-US" sz="1800">
                <a:latin typeface="Arial" pitchFamily="-106" charset="0"/>
              </a:rPr>
              <a:t>Grammar last modified on Feb 27, 2004 13:58.</a:t>
            </a:r>
          </a:p>
          <a:p>
            <a:pPr algn="l"/>
            <a:r>
              <a:rPr lang="en-US" sz="1800">
                <a:latin typeface="Arial" pitchFamily="-106" charset="0"/>
              </a:rPr>
              <a:t>1903 sentences, 38 errors, 108 mismatches</a:t>
            </a:r>
          </a:p>
          <a:p>
            <a:pPr algn="l"/>
            <a:r>
              <a:rPr lang="en-US" sz="1800">
                <a:latin typeface="Arial" pitchFamily="-106" charset="0"/>
              </a:rPr>
              <a:t>0 sentences had 0 parses (added 0, removed 56)</a:t>
            </a:r>
          </a:p>
          <a:p>
            <a:pPr algn="l"/>
            <a:r>
              <a:rPr lang="en-US" sz="1800">
                <a:latin typeface="Arial" pitchFamily="-106" charset="0"/>
              </a:rPr>
              <a:t>38 sentences with 0!</a:t>
            </a:r>
          </a:p>
          <a:p>
            <a:pPr algn="l"/>
            <a:r>
              <a:rPr lang="en-US" sz="1800">
                <a:latin typeface="Arial" pitchFamily="-106" charset="0"/>
              </a:rPr>
              <a:t>38 sentences with 0! have solutions (added 29, removed 0)</a:t>
            </a:r>
          </a:p>
          <a:p>
            <a:pPr algn="l"/>
            <a:r>
              <a:rPr lang="en-US" sz="1800">
                <a:latin typeface="Arial" pitchFamily="-106" charset="0"/>
              </a:rPr>
              <a:t>57 starred sentences (added 57, removed 0)</a:t>
            </a:r>
          </a:p>
          <a:p>
            <a:pPr algn="l"/>
            <a:r>
              <a:rPr lang="en-US" sz="1800">
                <a:latin typeface="Arial" pitchFamily="-106" charset="0"/>
              </a:rPr>
              <a:t>timeout = 100</a:t>
            </a:r>
          </a:p>
          <a:p>
            <a:pPr algn="l"/>
            <a:r>
              <a:rPr lang="en-US" sz="1800">
                <a:latin typeface="Arial" pitchFamily="-106" charset="0"/>
              </a:rPr>
              <a:t>max_new_events_per_graph_when_skimming = 500</a:t>
            </a:r>
          </a:p>
          <a:p>
            <a:pPr algn="l"/>
            <a:r>
              <a:rPr lang="en-US" sz="1800">
                <a:latin typeface="Arial" pitchFamily="-106" charset="0"/>
              </a:rPr>
              <a:t>maximum scratch storage per sentence = 26.28 MB (#642)</a:t>
            </a:r>
          </a:p>
          <a:p>
            <a:pPr algn="l"/>
            <a:r>
              <a:rPr lang="en-US" sz="1800">
                <a:latin typeface="Arial" pitchFamily="-106" charset="0"/>
              </a:rPr>
              <a:t>maximum event count per sentence = 1276360</a:t>
            </a:r>
          </a:p>
          <a:p>
            <a:pPr algn="l"/>
            <a:r>
              <a:rPr lang="en-US" sz="1800">
                <a:latin typeface="Arial" pitchFamily="-106" charset="0"/>
              </a:rPr>
              <a:t>average event count per graph = 217.37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.stats file cont.</a:t>
            </a:r>
          </a:p>
        </p:txBody>
      </p:sp>
      <p:sp>
        <p:nvSpPr>
          <p:cNvPr id="220164" name="Rectangle 4"/>
          <p:cNvSpPr>
            <a:spLocks noChangeArrowheads="1"/>
          </p:cNvSpPr>
          <p:nvPr/>
        </p:nvSpPr>
        <p:spPr bwMode="auto">
          <a:xfrm>
            <a:off x="457200" y="1600200"/>
            <a:ext cx="8305800" cy="3597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latin typeface="Arial" pitchFamily="-106" charset="0"/>
              </a:rPr>
              <a:t>293.75 CPU secs total, 1.79 CPU secs max</a:t>
            </a:r>
          </a:p>
          <a:p>
            <a:pPr algn="l"/>
            <a:r>
              <a:rPr lang="en-US" sz="2000">
                <a:latin typeface="Arial" pitchFamily="-106" charset="0"/>
              </a:rPr>
              <a:t>new time/old time = 1.23</a:t>
            </a:r>
          </a:p>
          <a:p>
            <a:pPr algn="l"/>
            <a:r>
              <a:rPr lang="en-US" sz="2000">
                <a:latin typeface="Arial" pitchFamily="-106" charset="0"/>
              </a:rPr>
              <a:t>elapsed time = 337 seconds</a:t>
            </a:r>
          </a:p>
          <a:p>
            <a:pPr algn="l"/>
            <a:r>
              <a:rPr lang="en-US" sz="2000">
                <a:latin typeface="Arial" pitchFamily="-106" charset="0"/>
              </a:rPr>
              <a:t>biggest increase = 1.16 sec (#677 = 1.63 sec)</a:t>
            </a:r>
          </a:p>
          <a:p>
            <a:pPr algn="l"/>
            <a:r>
              <a:rPr lang="en-US" sz="2000">
                <a:latin typeface="Arial" pitchFamily="-106" charset="0"/>
              </a:rPr>
              <a:t>biggest decrease = 0.64 sec (#1386 = 0.54 sec)</a:t>
            </a:r>
          </a:p>
          <a:p>
            <a:pPr algn="l"/>
            <a:r>
              <a:rPr lang="en-US" sz="2000">
                <a:latin typeface="Arial" pitchFamily="-106" charset="0"/>
              </a:rPr>
              <a:t>  range parsed failed  words   seconds  subtrees     optimal  suboptimal</a:t>
            </a:r>
          </a:p>
          <a:p>
            <a:pPr algn="l"/>
            <a:r>
              <a:rPr lang="en-US" sz="2000">
                <a:latin typeface="Arial" pitchFamily="-106" charset="0"/>
              </a:rPr>
              <a:t>   1-10   1844      0   4.25      0.14     80.73        1.44    2.49E+01</a:t>
            </a:r>
          </a:p>
          <a:p>
            <a:pPr algn="l"/>
            <a:r>
              <a:rPr lang="en-US" sz="2000">
                <a:latin typeface="Arial" pitchFamily="-106" charset="0"/>
              </a:rPr>
              <a:t>  11-20     59      0  11.98      0.54    497.12       10.41    2.05E+04</a:t>
            </a:r>
          </a:p>
          <a:p>
            <a:pPr algn="l"/>
            <a:r>
              <a:rPr lang="en-US" sz="2000">
                <a:latin typeface="Arial" pitchFamily="-106" charset="0"/>
              </a:rPr>
              <a:t>       all   1903      0   4.49      0.15     93.64        1.72    6.60E+02</a:t>
            </a:r>
          </a:p>
          <a:p>
            <a:pPr algn="l"/>
            <a:r>
              <a:rPr lang="en-US" sz="2000">
                <a:latin typeface="Arial" pitchFamily="-106" charset="0"/>
              </a:rPr>
              <a:t>0.71 of the variance in seconds is explained by the number of subtrees</a:t>
            </a:r>
          </a:p>
          <a:p>
            <a:pPr algn="l">
              <a:spcBef>
                <a:spcPct val="50000"/>
              </a:spcBef>
            </a:pPr>
            <a:endParaRPr lang="en-US" sz="2000">
              <a:latin typeface="Arial" pitchFamily="-10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it the right parse?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shallow markup to constrain possibilities</a:t>
            </a:r>
          </a:p>
          <a:p>
            <a:pPr lvl="1"/>
            <a:r>
              <a:rPr lang="en-US"/>
              <a:t>bracketing of desired constituents</a:t>
            </a:r>
          </a:p>
          <a:p>
            <a:pPr lvl="1"/>
            <a:r>
              <a:rPr lang="en-US"/>
              <a:t>POS tags</a:t>
            </a:r>
          </a:p>
          <a:p>
            <a:r>
              <a:rPr lang="en-US"/>
              <a:t>Compare resulting structure to a previously banked one (perhaps a skeletal one)</a:t>
            </a:r>
          </a:p>
          <a:p>
            <a:pPr lvl="1"/>
            <a:r>
              <a:rPr lang="en-US"/>
              <a:t>significant amount of work if done by hand</a:t>
            </a:r>
          </a:p>
          <a:p>
            <a:pPr lvl="1"/>
            <a:r>
              <a:rPr lang="en-US"/>
              <a:t>bank f-structures from the grammar if good enough</a:t>
            </a:r>
          </a:p>
          <a:p>
            <a:pPr lvl="1"/>
            <a:r>
              <a:rPr lang="en-US"/>
              <a:t>reduce work by using partial structures </a:t>
            </a:r>
          </a:p>
          <a:p>
            <a:pPr lvl="1">
              <a:buFontTx/>
              <a:buNone/>
            </a:pPr>
            <a:r>
              <a:rPr lang="en-US"/>
              <a:t>   (e.g., just predicate argument structure)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run-syn-testsuite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001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Initial run creates set of f-structures</a:t>
            </a:r>
          </a:p>
          <a:p>
            <a:pPr>
              <a:lnSpc>
                <a:spcPct val="90000"/>
              </a:lnSpc>
            </a:pPr>
            <a:r>
              <a:rPr lang="en-US" sz="2400"/>
              <a:t>Subsequent runs compares to these structures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Errors reported as f-score and differences printed</a:t>
            </a:r>
          </a:p>
          <a:p>
            <a:pPr>
              <a:lnSpc>
                <a:spcPct val="90000"/>
              </a:lnSpc>
            </a:pPr>
            <a:r>
              <a:rPr lang="en-US" sz="2400"/>
              <a:t>Move over new f-structures if they are improvements (otherwise fix)</a:t>
            </a:r>
          </a:p>
          <a:p>
            <a:pPr>
              <a:lnSpc>
                <a:spcPct val="90000"/>
              </a:lnSpc>
            </a:pPr>
            <a:r>
              <a:rPr lang="en-US" sz="2400"/>
              <a:t>Form of testsuite is similar to parse-testfile only with numbered sentences + initial number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/>
              <a:t># 3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/>
              <a:t># 1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/>
              <a:t>I hop.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/>
              <a:t># 2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/>
              <a:t>You hop.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/>
              <a:t># 3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/>
              <a:t>She hops.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to get the testsuite?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Basic coverage</a:t>
            </a:r>
          </a:p>
          <a:p>
            <a:pPr lvl="1"/>
            <a:r>
              <a:rPr lang="en-US"/>
              <a:t>create testsuite when writing the grammar</a:t>
            </a:r>
          </a:p>
          <a:p>
            <a:pPr lvl="1"/>
            <a:r>
              <a:rPr lang="en-US"/>
              <a:t>publically available testsuites</a:t>
            </a:r>
          </a:p>
          <a:p>
            <a:pPr lvl="1"/>
            <a:r>
              <a:rPr lang="en-US"/>
              <a:t>extract examples from the grammar comments</a:t>
            </a:r>
          </a:p>
          <a:p>
            <a:pPr lvl="2">
              <a:buFontTx/>
              <a:buNone/>
            </a:pPr>
            <a:r>
              <a:rPr lang="en-US"/>
              <a:t>"COM{EX NP-RULE  NP: the flimsy boxes}"</a:t>
            </a:r>
          </a:p>
          <a:p>
            <a:pPr lvl="1"/>
            <a:r>
              <a:rPr lang="en-US"/>
              <a:t>examples specific enough to test one construction at a time</a:t>
            </a:r>
          </a:p>
          <a:p>
            <a:r>
              <a:rPr lang="en-US"/>
              <a:t>Interactions</a:t>
            </a:r>
          </a:p>
          <a:p>
            <a:pPr lvl="1"/>
            <a:r>
              <a:rPr lang="en-US"/>
              <a:t>real world text necessary</a:t>
            </a:r>
          </a:p>
          <a:p>
            <a:pPr lvl="1"/>
            <a:r>
              <a:rPr lang="en-US"/>
              <a:t>may need to clean up the text somewhat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good is the grammar?</a:t>
            </a:r>
          </a:p>
          <a:p>
            <a:r>
              <a:rPr lang="en-US" dirty="0"/>
              <a:t>Absolute scale</a:t>
            </a:r>
          </a:p>
          <a:p>
            <a:pPr lvl="1"/>
            <a:r>
              <a:rPr lang="en-US" dirty="0"/>
              <a:t>need a gold standard to compare against</a:t>
            </a:r>
          </a:p>
          <a:p>
            <a:r>
              <a:rPr lang="en-US" dirty="0"/>
              <a:t>Relative scale</a:t>
            </a:r>
          </a:p>
          <a:p>
            <a:pPr lvl="1"/>
            <a:r>
              <a:rPr lang="en-US" dirty="0"/>
              <a:t>comparing against other systems</a:t>
            </a:r>
          </a:p>
          <a:p>
            <a:r>
              <a:rPr lang="en-US" dirty="0"/>
              <a:t>For an application</a:t>
            </a:r>
          </a:p>
          <a:p>
            <a:pPr lvl="1"/>
            <a:r>
              <a:rPr lang="en-US" dirty="0"/>
              <a:t>some applications are more </a:t>
            </a:r>
            <a:r>
              <a:rPr lang="en-US" dirty="0" smtClean="0"/>
              <a:t>error-tolerant </a:t>
            </a:r>
            <a:r>
              <a:rPr lang="en-US" dirty="0"/>
              <a:t>than others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Gold standards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Representation of the perfect parse for the sentence</a:t>
            </a:r>
          </a:p>
          <a:p>
            <a:pPr lvl="1"/>
            <a:r>
              <a:rPr lang="en-US"/>
              <a:t>can bootstrap with a grammar for efficiency and consistency</a:t>
            </a:r>
          </a:p>
          <a:p>
            <a:pPr lvl="1"/>
            <a:r>
              <a:rPr lang="en-US"/>
              <a:t>hand checking and correction</a:t>
            </a:r>
          </a:p>
          <a:p>
            <a:r>
              <a:rPr lang="en-US"/>
              <a:t>Determine how close the grammar's output is to the gold standard</a:t>
            </a:r>
          </a:p>
          <a:p>
            <a:pPr lvl="1"/>
            <a:r>
              <a:rPr lang="en-US"/>
              <a:t>may have to do systematic mappings</a:t>
            </a:r>
          </a:p>
          <a:p>
            <a:pPr lvl="1"/>
            <a:r>
              <a:rPr lang="en-US"/>
              <a:t>may only care about certain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PARC700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924800" cy="5105400"/>
          </a:xfrm>
        </p:spPr>
        <p:txBody>
          <a:bodyPr/>
          <a:lstStyle/>
          <a:p>
            <a:r>
              <a:rPr lang="en-US"/>
              <a:t>700 sentences randomly chosen from section23 of the UPenn WSJ corpus</a:t>
            </a:r>
          </a:p>
          <a:p>
            <a:r>
              <a:rPr lang="en-US"/>
              <a:t>How created</a:t>
            </a:r>
          </a:p>
          <a:p>
            <a:pPr lvl="1"/>
            <a:r>
              <a:rPr lang="en-US"/>
              <a:t>parsed with the grammar</a:t>
            </a:r>
          </a:p>
          <a:p>
            <a:pPr lvl="1"/>
            <a:r>
              <a:rPr lang="en-US"/>
              <a:t>saved the best parse</a:t>
            </a:r>
          </a:p>
          <a:p>
            <a:pPr lvl="1"/>
            <a:r>
              <a:rPr lang="en-US"/>
              <a:t>converted format to "triples"</a:t>
            </a:r>
          </a:p>
          <a:p>
            <a:pPr lvl="1"/>
            <a:r>
              <a:rPr lang="en-US"/>
              <a:t>hand corrected the output</a:t>
            </a:r>
          </a:p>
          <a:p>
            <a:r>
              <a:rPr lang="en-US"/>
              <a:t>Issues</a:t>
            </a:r>
          </a:p>
          <a:p>
            <a:pPr lvl="1"/>
            <a:r>
              <a:rPr lang="en-US"/>
              <a:t>very time consuming process</a:t>
            </a:r>
          </a:p>
          <a:p>
            <a:pPr lvl="1"/>
            <a:r>
              <a:rPr lang="en-US"/>
              <a:t>difficult to maintain consistency even with bootstrapping and error checking tools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triple from PARC700</a:t>
            </a:r>
          </a:p>
        </p:txBody>
      </p:sp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838200" y="1219200"/>
            <a:ext cx="5943600" cy="52736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latin typeface="Arial" pitchFamily="-106" charset="0"/>
              </a:rPr>
              <a:t>sentence(</a:t>
            </a:r>
          </a:p>
          <a:p>
            <a:pPr algn="l"/>
            <a:r>
              <a:rPr lang="en-US" sz="2000">
                <a:latin typeface="Arial" pitchFamily="-106" charset="0"/>
              </a:rPr>
              <a:t>  id(wsj_2356.19, parc_23.34)</a:t>
            </a:r>
          </a:p>
          <a:p>
            <a:pPr algn="l"/>
            <a:r>
              <a:rPr lang="en-US" sz="2000">
                <a:latin typeface="Arial" pitchFamily="-106" charset="0"/>
              </a:rPr>
              <a:t>  date(2002.6.12)</a:t>
            </a:r>
          </a:p>
          <a:p>
            <a:pPr algn="l"/>
            <a:r>
              <a:rPr lang="en-US" sz="2000">
                <a:latin typeface="Arial" pitchFamily="-106" charset="0"/>
              </a:rPr>
              <a:t>  validators(T.H. King, J.-P. Marcotte)</a:t>
            </a:r>
          </a:p>
          <a:p>
            <a:pPr algn="l"/>
            <a:r>
              <a:rPr lang="en-US" sz="2000">
                <a:latin typeface="Arial" pitchFamily="-106" charset="0"/>
              </a:rPr>
              <a:t>sentence_form(The device was replaced.)</a:t>
            </a:r>
          </a:p>
          <a:p>
            <a:pPr algn="l"/>
            <a:r>
              <a:rPr lang="en-US" sz="2000">
                <a:latin typeface="Arial" pitchFamily="-106" charset="0"/>
              </a:rPr>
              <a:t>structure(</a:t>
            </a:r>
          </a:p>
          <a:p>
            <a:pPr algn="l"/>
            <a:r>
              <a:rPr lang="en-US" sz="2000">
                <a:latin typeface="Arial" pitchFamily="-106" charset="0"/>
              </a:rPr>
              <a:t>   mood(replace~0, indicative)</a:t>
            </a:r>
          </a:p>
          <a:p>
            <a:pPr algn="l"/>
            <a:r>
              <a:rPr lang="en-US" sz="2000">
                <a:latin typeface="Arial" pitchFamily="-106" charset="0"/>
              </a:rPr>
              <a:t>   passive(replace~0, +)</a:t>
            </a:r>
          </a:p>
          <a:p>
            <a:pPr algn="l"/>
            <a:r>
              <a:rPr lang="en-US" sz="2000">
                <a:latin typeface="Arial" pitchFamily="-106" charset="0"/>
              </a:rPr>
              <a:t>   stmt_type(replace~0, declarative)</a:t>
            </a:r>
          </a:p>
          <a:p>
            <a:pPr algn="l"/>
            <a:r>
              <a:rPr lang="en-US" sz="2000">
                <a:latin typeface="Arial" pitchFamily="-106" charset="0"/>
              </a:rPr>
              <a:t>   subj(replace~0, device~1)</a:t>
            </a:r>
          </a:p>
          <a:p>
            <a:pPr algn="l"/>
            <a:r>
              <a:rPr lang="en-US" sz="2000">
                <a:latin typeface="Arial" pitchFamily="-106" charset="0"/>
              </a:rPr>
              <a:t>   tense(replace~0, past)</a:t>
            </a:r>
          </a:p>
          <a:p>
            <a:pPr algn="l"/>
            <a:r>
              <a:rPr lang="en-US" sz="2000">
                <a:latin typeface="Arial" pitchFamily="-106" charset="0"/>
              </a:rPr>
              <a:t>   vtype(replace~0, main)</a:t>
            </a:r>
          </a:p>
          <a:p>
            <a:pPr algn="l"/>
            <a:r>
              <a:rPr lang="en-US" sz="2000">
                <a:latin typeface="Arial" pitchFamily="-106" charset="0"/>
              </a:rPr>
              <a:t>   det_form(device~1, the)</a:t>
            </a:r>
          </a:p>
          <a:p>
            <a:pPr algn="l"/>
            <a:r>
              <a:rPr lang="en-US" sz="2000">
                <a:latin typeface="Arial" pitchFamily="-106" charset="0"/>
              </a:rPr>
              <a:t>   det_type(device~1, def)</a:t>
            </a:r>
          </a:p>
          <a:p>
            <a:pPr algn="l"/>
            <a:r>
              <a:rPr lang="en-US" sz="2000">
                <a:latin typeface="Arial" pitchFamily="-106" charset="0"/>
              </a:rPr>
              <a:t>   num(device~1, sg)</a:t>
            </a:r>
          </a:p>
          <a:p>
            <a:pPr algn="l"/>
            <a:r>
              <a:rPr lang="en-US" sz="2000">
                <a:latin typeface="Arial" pitchFamily="-106" charset="0"/>
              </a:rPr>
              <a:t>   pers(device~1, 3)))</a:t>
            </a:r>
          </a:p>
          <a:p>
            <a:pPr algn="l"/>
            <a:endParaRPr lang="en-US" sz="2000">
              <a:latin typeface="Arial" pitchFamily="-10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against PARC700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Parse the 700 sentences with the grammar</a:t>
            </a:r>
          </a:p>
          <a:p>
            <a:r>
              <a:rPr lang="en-US"/>
              <a:t>Compare the f-structure with the triple</a:t>
            </a:r>
          </a:p>
          <a:p>
            <a:r>
              <a:rPr lang="en-US"/>
              <a:t>Determine</a:t>
            </a:r>
          </a:p>
          <a:p>
            <a:pPr lvl="1"/>
            <a:r>
              <a:rPr lang="en-US"/>
              <a:t>number of attribute-value pairs that are missing from the f-structure</a:t>
            </a:r>
          </a:p>
          <a:p>
            <a:pPr lvl="1"/>
            <a:r>
              <a:rPr lang="en-US"/>
              <a:t>number of attribute-value pairs that are in the f-structure but should not be</a:t>
            </a:r>
          </a:p>
          <a:p>
            <a:pPr lvl="1"/>
            <a:r>
              <a:rPr lang="en-US"/>
              <a:t>combine result into an f-score</a:t>
            </a:r>
          </a:p>
          <a:p>
            <a:pPr lvl="2">
              <a:buFontTx/>
              <a:buNone/>
            </a:pPr>
            <a:r>
              <a:rPr lang="en-US"/>
              <a:t>100 is perfect match; 0 is no match</a:t>
            </a:r>
          </a:p>
          <a:p>
            <a:pPr lvl="2">
              <a:buFontTx/>
              <a:buNone/>
            </a:pPr>
            <a:r>
              <a:rPr lang="en-US"/>
              <a:t>current grammar is in the low 80s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other gold standards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Need to match corpus to grammar type</a:t>
            </a:r>
          </a:p>
          <a:p>
            <a:pPr lvl="1"/>
            <a:r>
              <a:rPr lang="en-US"/>
              <a:t>written text vs. transcribed speech</a:t>
            </a:r>
          </a:p>
          <a:p>
            <a:pPr lvl="1"/>
            <a:r>
              <a:rPr lang="en-US"/>
              <a:t>technical manuals, novels, newspapers</a:t>
            </a:r>
          </a:p>
          <a:p>
            <a:r>
              <a:rPr lang="en-US"/>
              <a:t>May need to have mappings between systematic differences in analyses</a:t>
            </a:r>
          </a:p>
          <a:p>
            <a:pPr lvl="1"/>
            <a:r>
              <a:rPr lang="en-US"/>
              <a:t>minimally want a match in grammatical functions</a:t>
            </a:r>
          </a:p>
          <a:p>
            <a:pPr lvl="1">
              <a:buFontTx/>
              <a:buNone/>
            </a:pPr>
            <a:r>
              <a:rPr lang="en-US"/>
              <a:t>	but even this can be difficult (e.g. XCOMP subjects)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Testing and evaluation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Necessary to determine grammar coverage and useability</a:t>
            </a:r>
          </a:p>
          <a:p>
            <a:r>
              <a:rPr lang="en-US"/>
              <a:t>Frequent testing allows problems to be corrected early on</a:t>
            </a:r>
          </a:p>
          <a:p>
            <a:r>
              <a:rPr lang="en-US"/>
              <a:t>Changes in efficiency are also detectable in this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AutoShape 2"/>
          <p:cNvSpPr>
            <a:spLocks noChangeArrowheads="1"/>
          </p:cNvSpPr>
          <p:nvPr/>
        </p:nvSpPr>
        <p:spPr bwMode="auto">
          <a:xfrm>
            <a:off x="6858000" y="914400"/>
            <a:ext cx="1427163" cy="493713"/>
          </a:xfrm>
          <a:prstGeom prst="homePlate">
            <a:avLst>
              <a:gd name="adj" fmla="val 35839"/>
            </a:avLst>
          </a:prstGeom>
          <a:gradFill rotWithShape="0">
            <a:gsLst>
              <a:gs pos="0">
                <a:srgbClr val="3366FF"/>
              </a:gs>
              <a:gs pos="100000">
                <a:srgbClr val="0000CC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pPr algn="r" eaLnBrk="0" hangingPunct="0">
              <a:spcBef>
                <a:spcPct val="30000"/>
              </a:spcBef>
            </a:pPr>
            <a:r>
              <a:rPr lang="en-US" sz="1600">
                <a:solidFill>
                  <a:schemeClr val="bg1"/>
                </a:solidFill>
                <a:latin typeface="Arial" pitchFamily="-65" charset="0"/>
              </a:rPr>
              <a:t>Discourse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134350" cy="635000"/>
          </a:xfrm>
        </p:spPr>
        <p:txBody>
          <a:bodyPr/>
          <a:lstStyle/>
          <a:p>
            <a:r>
              <a:rPr lang="en-US" sz="2800"/>
              <a:t>Language has pervasive ambiguity</a:t>
            </a:r>
            <a:endParaRPr lang="en-US" sz="3500"/>
          </a:p>
        </p:txBody>
      </p:sp>
      <p:sp>
        <p:nvSpPr>
          <p:cNvPr id="405508" name="Freeform 4"/>
          <p:cNvSpPr>
            <a:spLocks/>
          </p:cNvSpPr>
          <p:nvPr/>
        </p:nvSpPr>
        <p:spPr bwMode="auto">
          <a:xfrm>
            <a:off x="1295400" y="1333500"/>
            <a:ext cx="838200" cy="4000500"/>
          </a:xfrm>
          <a:custGeom>
            <a:avLst/>
            <a:gdLst/>
            <a:ahLst/>
            <a:cxnLst>
              <a:cxn ang="0">
                <a:pos x="310" y="0"/>
              </a:cxn>
              <a:cxn ang="0">
                <a:pos x="310" y="671"/>
              </a:cxn>
              <a:cxn ang="0">
                <a:pos x="0" y="671"/>
              </a:cxn>
              <a:cxn ang="0">
                <a:pos x="0" y="2202"/>
              </a:cxn>
            </a:cxnLst>
            <a:rect l="0" t="0" r="r" b="b"/>
            <a:pathLst>
              <a:path w="310" h="2202">
                <a:moveTo>
                  <a:pt x="310" y="0"/>
                </a:moveTo>
                <a:lnTo>
                  <a:pt x="310" y="671"/>
                </a:lnTo>
                <a:lnTo>
                  <a:pt x="0" y="671"/>
                </a:lnTo>
                <a:lnTo>
                  <a:pt x="0" y="220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509" name="Rectangle 5"/>
          <p:cNvSpPr>
            <a:spLocks noChangeArrowheads="1"/>
          </p:cNvSpPr>
          <p:nvPr/>
        </p:nvSpPr>
        <p:spPr bwMode="auto">
          <a:xfrm>
            <a:off x="990600" y="5151438"/>
            <a:ext cx="6321425" cy="576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71842" dir="2700000" algn="ctr" rotWithShape="0">
              <a:schemeClr val="tx1">
                <a:alpha val="74998"/>
              </a:schemeClr>
            </a:outerShdw>
          </a:effectLst>
        </p:spPr>
        <p:txBody>
          <a:bodyPr wrap="none" tIns="91440" bIns="91440">
            <a:prstTxWarp prst="textNoShape">
              <a:avLst/>
            </a:prstTxWarp>
            <a:spAutoFit/>
          </a:bodyPr>
          <a:lstStyle/>
          <a:p>
            <a:pPr marL="346075" indent="-346075" algn="l">
              <a:lnSpc>
                <a:spcPct val="70000"/>
              </a:lnSpc>
              <a:spcBef>
                <a:spcPct val="35000"/>
              </a:spcBef>
              <a:buFont typeface="Wingdings" pitchFamily="-65" charset="2"/>
              <a:buChar char="Ø"/>
              <a:tabLst>
                <a:tab pos="2003425" algn="l"/>
              </a:tabLst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walk	 untieable knot  		 bank</a:t>
            </a:r>
            <a:r>
              <a:rPr lang="en-US" sz="1600" i="1">
                <a:solidFill>
                  <a:srgbClr val="0000FF"/>
                </a:solidFill>
              </a:rPr>
              <a:t>?</a:t>
            </a:r>
          </a:p>
          <a:p>
            <a:pPr marL="346075" indent="-346075" algn="l">
              <a:lnSpc>
                <a:spcPct val="50000"/>
              </a:lnSpc>
              <a:spcBef>
                <a:spcPct val="35000"/>
              </a:spcBef>
              <a:buFont typeface="Wingdings" pitchFamily="-65" charset="2"/>
              <a:buNone/>
              <a:tabLst>
                <a:tab pos="2003425" algn="l"/>
              </a:tabLst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	 </a:t>
            </a:r>
            <a:r>
              <a:rPr lang="en-US" sz="1600" i="1">
                <a:solidFill>
                  <a:srgbClr val="0000FF"/>
                </a:solidFill>
              </a:rPr>
              <a:t>Noun or Verb</a:t>
            </a: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 	</a:t>
            </a:r>
            <a:r>
              <a:rPr lang="en-US" sz="1600" i="1">
                <a:solidFill>
                  <a:srgbClr val="0000FF"/>
                </a:solidFill>
              </a:rPr>
              <a:t>(untie)able  or  un(tieable)?	 river or financial?</a:t>
            </a:r>
          </a:p>
        </p:txBody>
      </p:sp>
      <p:sp>
        <p:nvSpPr>
          <p:cNvPr id="405510" name="Freeform 6"/>
          <p:cNvSpPr>
            <a:spLocks/>
          </p:cNvSpPr>
          <p:nvPr/>
        </p:nvSpPr>
        <p:spPr bwMode="auto">
          <a:xfrm>
            <a:off x="2514600" y="1371600"/>
            <a:ext cx="1143000" cy="3200400"/>
          </a:xfrm>
          <a:custGeom>
            <a:avLst/>
            <a:gdLst/>
            <a:ahLst/>
            <a:cxnLst>
              <a:cxn ang="0">
                <a:pos x="430" y="0"/>
              </a:cxn>
              <a:cxn ang="0">
                <a:pos x="430" y="310"/>
              </a:cxn>
              <a:cxn ang="0">
                <a:pos x="0" y="310"/>
              </a:cxn>
              <a:cxn ang="0">
                <a:pos x="0" y="1440"/>
              </a:cxn>
            </a:cxnLst>
            <a:rect l="0" t="0" r="r" b="b"/>
            <a:pathLst>
              <a:path w="430" h="1440">
                <a:moveTo>
                  <a:pt x="430" y="0"/>
                </a:moveTo>
                <a:lnTo>
                  <a:pt x="430" y="310"/>
                </a:lnTo>
                <a:lnTo>
                  <a:pt x="0" y="310"/>
                </a:lnTo>
                <a:lnTo>
                  <a:pt x="0" y="144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511" name="Freeform 7"/>
          <p:cNvSpPr>
            <a:spLocks/>
          </p:cNvSpPr>
          <p:nvPr/>
        </p:nvSpPr>
        <p:spPr bwMode="auto">
          <a:xfrm>
            <a:off x="4038600" y="1371600"/>
            <a:ext cx="838200" cy="2057400"/>
          </a:xfrm>
          <a:custGeom>
            <a:avLst/>
            <a:gdLst/>
            <a:ahLst/>
            <a:cxnLst>
              <a:cxn ang="0">
                <a:pos x="758" y="0"/>
              </a:cxn>
              <a:cxn ang="0">
                <a:pos x="758" y="102"/>
              </a:cxn>
              <a:cxn ang="0">
                <a:pos x="5" y="98"/>
              </a:cxn>
              <a:cxn ang="0">
                <a:pos x="0" y="909"/>
              </a:cxn>
            </a:cxnLst>
            <a:rect l="0" t="0" r="r" b="b"/>
            <a:pathLst>
              <a:path w="758" h="909">
                <a:moveTo>
                  <a:pt x="758" y="0"/>
                </a:moveTo>
                <a:lnTo>
                  <a:pt x="758" y="102"/>
                </a:lnTo>
                <a:lnTo>
                  <a:pt x="5" y="98"/>
                </a:lnTo>
                <a:lnTo>
                  <a:pt x="0" y="90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512" name="Rectangle 8"/>
          <p:cNvSpPr>
            <a:spLocks noChangeArrowheads="1"/>
          </p:cNvSpPr>
          <p:nvPr/>
        </p:nvSpPr>
        <p:spPr bwMode="auto">
          <a:xfrm>
            <a:off x="2895600" y="3303588"/>
            <a:ext cx="4171950" cy="11033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71842" dir="2700000" algn="ctr" rotWithShape="0">
              <a:schemeClr val="tx1">
                <a:alpha val="74998"/>
              </a:schemeClr>
            </a:outerShdw>
          </a:effectLst>
        </p:spPr>
        <p:txBody>
          <a:bodyPr wrap="none" tIns="91440" bIns="91440">
            <a:prstTxWarp prst="textNoShape">
              <a:avLst/>
            </a:prstTxWarp>
            <a:spAutoFit/>
          </a:bodyPr>
          <a:lstStyle/>
          <a:p>
            <a:pPr marL="346075" indent="-346075" algn="l">
              <a:lnSpc>
                <a:spcPct val="70000"/>
              </a:lnSpc>
              <a:spcBef>
                <a:spcPct val="35000"/>
              </a:spcBef>
              <a:buFont typeface="Wingdings" pitchFamily="-65" charset="2"/>
              <a:buChar char="Ø"/>
              <a:tabLst>
                <a:tab pos="973138" algn="l"/>
              </a:tabLst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Every man loves a woman.</a:t>
            </a:r>
          </a:p>
          <a:p>
            <a:pPr marL="346075" indent="-346075" algn="l">
              <a:lnSpc>
                <a:spcPct val="50000"/>
              </a:lnSpc>
              <a:spcBef>
                <a:spcPct val="35000"/>
              </a:spcBef>
              <a:buFont typeface="Wingdings" pitchFamily="-65" charset="2"/>
              <a:buNone/>
              <a:tabLst>
                <a:tab pos="973138" algn="l"/>
              </a:tabLst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 		</a:t>
            </a:r>
            <a:r>
              <a:rPr lang="en-US" sz="1600" i="1">
                <a:solidFill>
                  <a:srgbClr val="0000FF"/>
                </a:solidFill>
              </a:rPr>
              <a:t>The same woman or each their own?</a:t>
            </a:r>
          </a:p>
          <a:p>
            <a:pPr marL="346075" indent="-346075" algn="l">
              <a:lnSpc>
                <a:spcPct val="90000"/>
              </a:lnSpc>
              <a:spcBef>
                <a:spcPct val="35000"/>
              </a:spcBef>
              <a:buFont typeface="Wingdings" pitchFamily="-65" charset="2"/>
              <a:buChar char="Ø"/>
              <a:tabLst>
                <a:tab pos="973138" algn="l"/>
              </a:tabLst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John told Tom he had to go.</a:t>
            </a:r>
            <a:br>
              <a:rPr lang="en-US" sz="1600">
                <a:solidFill>
                  <a:srgbClr val="0000FF"/>
                </a:solidFill>
                <a:latin typeface="Arial" pitchFamily="-65" charset="0"/>
              </a:rPr>
            </a:b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           </a:t>
            </a:r>
            <a:r>
              <a:rPr lang="en-US" sz="1600" i="1">
                <a:solidFill>
                  <a:srgbClr val="0000FF"/>
                </a:solidFill>
              </a:rPr>
              <a:t>Who had to go?</a:t>
            </a:r>
          </a:p>
        </p:txBody>
      </p:sp>
      <p:sp>
        <p:nvSpPr>
          <p:cNvPr id="405513" name="Rectangle 9"/>
          <p:cNvSpPr>
            <a:spLocks noChangeArrowheads="1"/>
          </p:cNvSpPr>
          <p:nvPr/>
        </p:nvSpPr>
        <p:spPr bwMode="auto">
          <a:xfrm>
            <a:off x="228600" y="5880100"/>
            <a:ext cx="6126163" cy="368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71842" dir="2700000" algn="ctr" rotWithShape="0">
              <a:schemeClr val="tx1">
                <a:alpha val="74998"/>
              </a:schemeClr>
            </a:outerShdw>
          </a:effectLst>
        </p:spPr>
        <p:txBody>
          <a:bodyPr wrap="none" tIns="91440" bIns="91440">
            <a:prstTxWarp prst="textNoShape">
              <a:avLst/>
            </a:prstTxWarp>
            <a:spAutoFit/>
          </a:bodyPr>
          <a:lstStyle/>
          <a:p>
            <a:pPr marL="346075" indent="-346075" algn="l">
              <a:lnSpc>
                <a:spcPct val="70000"/>
              </a:lnSpc>
              <a:spcBef>
                <a:spcPct val="35000"/>
              </a:spcBef>
              <a:buFont typeface="Wingdings" pitchFamily="-65" charset="2"/>
              <a:buChar char="Ø"/>
              <a:tabLst>
                <a:tab pos="2003425" algn="l"/>
              </a:tabLst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I like Jan.       |Jan|.|  or  |Jan.|.|     </a:t>
            </a:r>
            <a:r>
              <a:rPr lang="en-US" sz="1600" i="1">
                <a:solidFill>
                  <a:srgbClr val="0000FF"/>
                </a:solidFill>
              </a:rPr>
              <a:t>(sentence end or abbreviation)</a:t>
            </a:r>
          </a:p>
        </p:txBody>
      </p:sp>
      <p:sp>
        <p:nvSpPr>
          <p:cNvPr id="405514" name="Line 10"/>
          <p:cNvSpPr>
            <a:spLocks noChangeShapeType="1"/>
          </p:cNvSpPr>
          <p:nvPr/>
        </p:nvSpPr>
        <p:spPr bwMode="auto">
          <a:xfrm>
            <a:off x="609600" y="1447800"/>
            <a:ext cx="3175" cy="4432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515" name="AutoShape 11"/>
          <p:cNvSpPr>
            <a:spLocks noChangeArrowheads="1"/>
          </p:cNvSpPr>
          <p:nvPr/>
        </p:nvSpPr>
        <p:spPr bwMode="auto">
          <a:xfrm>
            <a:off x="5613400" y="914400"/>
            <a:ext cx="1427163" cy="493713"/>
          </a:xfrm>
          <a:prstGeom prst="homePlate">
            <a:avLst>
              <a:gd name="adj" fmla="val 35839"/>
            </a:avLst>
          </a:prstGeom>
          <a:gradFill rotWithShape="0">
            <a:gsLst>
              <a:gs pos="0">
                <a:srgbClr val="3366FF"/>
              </a:gs>
              <a:gs pos="100000">
                <a:srgbClr val="0000CC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pPr algn="r" eaLnBrk="0" hangingPunct="0">
              <a:spcBef>
                <a:spcPct val="30000"/>
              </a:spcBef>
            </a:pPr>
            <a:r>
              <a:rPr lang="en-US" sz="1600">
                <a:solidFill>
                  <a:schemeClr val="bg1"/>
                </a:solidFill>
                <a:latin typeface="Arial" pitchFamily="-65" charset="0"/>
              </a:rPr>
              <a:t>Entailment</a:t>
            </a:r>
          </a:p>
        </p:txBody>
      </p:sp>
      <p:sp>
        <p:nvSpPr>
          <p:cNvPr id="405516" name="AutoShape 12"/>
          <p:cNvSpPr>
            <a:spLocks noChangeArrowheads="1"/>
          </p:cNvSpPr>
          <p:nvPr/>
        </p:nvSpPr>
        <p:spPr bwMode="auto">
          <a:xfrm>
            <a:off x="4356100" y="919163"/>
            <a:ext cx="1427163" cy="493712"/>
          </a:xfrm>
          <a:prstGeom prst="homePlate">
            <a:avLst>
              <a:gd name="adj" fmla="val 35839"/>
            </a:avLst>
          </a:prstGeom>
          <a:gradFill rotWithShape="0">
            <a:gsLst>
              <a:gs pos="0">
                <a:srgbClr val="6699FF"/>
              </a:gs>
              <a:gs pos="100000">
                <a:srgbClr val="3366FF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pPr algn="r" eaLnBrk="0" hangingPunct="0">
              <a:spcBef>
                <a:spcPct val="30000"/>
              </a:spcBef>
            </a:pPr>
            <a:r>
              <a:rPr lang="en-US" sz="1600">
                <a:solidFill>
                  <a:schemeClr val="bg1"/>
                </a:solidFill>
                <a:latin typeface="Arial" pitchFamily="-65" charset="0"/>
              </a:rPr>
              <a:t>Semantics</a:t>
            </a:r>
          </a:p>
        </p:txBody>
      </p:sp>
      <p:sp>
        <p:nvSpPr>
          <p:cNvPr id="405517" name="AutoShape 13"/>
          <p:cNvSpPr>
            <a:spLocks noChangeArrowheads="1"/>
          </p:cNvSpPr>
          <p:nvPr/>
        </p:nvSpPr>
        <p:spPr bwMode="auto">
          <a:xfrm>
            <a:off x="3116263" y="919163"/>
            <a:ext cx="1414462" cy="493712"/>
          </a:xfrm>
          <a:prstGeom prst="homePlate">
            <a:avLst>
              <a:gd name="adj" fmla="val 35520"/>
            </a:avLst>
          </a:prstGeom>
          <a:gradFill rotWithShape="0">
            <a:gsLst>
              <a:gs pos="0">
                <a:srgbClr val="99CCFF"/>
              </a:gs>
              <a:gs pos="100000">
                <a:srgbClr val="6699FF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30000"/>
              </a:spcBef>
            </a:pPr>
            <a:r>
              <a:rPr lang="en-US" sz="1600">
                <a:solidFill>
                  <a:schemeClr val="bg1"/>
                </a:solidFill>
                <a:latin typeface="Arial" pitchFamily="-65" charset="0"/>
              </a:rPr>
              <a:t>Syntax</a:t>
            </a:r>
          </a:p>
        </p:txBody>
      </p:sp>
      <p:sp>
        <p:nvSpPr>
          <p:cNvPr id="405518" name="AutoShape 14"/>
          <p:cNvSpPr>
            <a:spLocks noChangeArrowheads="1"/>
          </p:cNvSpPr>
          <p:nvPr/>
        </p:nvSpPr>
        <p:spPr bwMode="auto">
          <a:xfrm>
            <a:off x="1727200" y="919163"/>
            <a:ext cx="1582738" cy="493712"/>
          </a:xfrm>
          <a:prstGeom prst="homePlate">
            <a:avLst>
              <a:gd name="adj" fmla="val 39746"/>
            </a:avLst>
          </a:prstGeom>
          <a:gradFill rotWithShape="0">
            <a:gsLst>
              <a:gs pos="0">
                <a:srgbClr val="CCECFF"/>
              </a:gs>
              <a:gs pos="100000">
                <a:srgbClr val="99CCFF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pPr algn="r" eaLnBrk="0" hangingPunct="0">
              <a:spcBef>
                <a:spcPct val="30000"/>
              </a:spcBef>
            </a:pPr>
            <a:r>
              <a:rPr lang="en-US" sz="1600">
                <a:latin typeface="Arial" pitchFamily="-65" charset="0"/>
              </a:rPr>
              <a:t>Morphology</a:t>
            </a:r>
          </a:p>
        </p:txBody>
      </p:sp>
      <p:sp>
        <p:nvSpPr>
          <p:cNvPr id="405519" name="AutoShape 15"/>
          <p:cNvSpPr>
            <a:spLocks noChangeArrowheads="1"/>
          </p:cNvSpPr>
          <p:nvPr/>
        </p:nvSpPr>
        <p:spPr bwMode="auto">
          <a:xfrm>
            <a:off x="381000" y="914400"/>
            <a:ext cx="1519238" cy="493713"/>
          </a:xfrm>
          <a:prstGeom prst="homePlate">
            <a:avLst>
              <a:gd name="adj" fmla="val 38151"/>
            </a:avLst>
          </a:prstGeom>
          <a:gradFill rotWithShape="0">
            <a:gsLst>
              <a:gs pos="0">
                <a:schemeClr val="bg1"/>
              </a:gs>
              <a:gs pos="100000">
                <a:srgbClr val="CCECFF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pPr algn="r" eaLnBrk="0" hangingPunct="0">
              <a:spcBef>
                <a:spcPct val="30000"/>
              </a:spcBef>
            </a:pPr>
            <a:r>
              <a:rPr lang="en-US" sz="1600">
                <a:latin typeface="Arial" pitchFamily="-65" charset="0"/>
              </a:rPr>
              <a:t>Tokenization</a:t>
            </a:r>
          </a:p>
        </p:txBody>
      </p:sp>
      <p:sp>
        <p:nvSpPr>
          <p:cNvPr id="405520" name="Freeform 16"/>
          <p:cNvSpPr>
            <a:spLocks/>
          </p:cNvSpPr>
          <p:nvPr/>
        </p:nvSpPr>
        <p:spPr bwMode="auto">
          <a:xfrm>
            <a:off x="5105400" y="1422400"/>
            <a:ext cx="1296988" cy="1447800"/>
          </a:xfrm>
          <a:custGeom>
            <a:avLst/>
            <a:gdLst/>
            <a:ahLst/>
            <a:cxnLst>
              <a:cxn ang="0">
                <a:pos x="758" y="0"/>
              </a:cxn>
              <a:cxn ang="0">
                <a:pos x="758" y="102"/>
              </a:cxn>
              <a:cxn ang="0">
                <a:pos x="5" y="98"/>
              </a:cxn>
              <a:cxn ang="0">
                <a:pos x="0" y="909"/>
              </a:cxn>
            </a:cxnLst>
            <a:rect l="0" t="0" r="r" b="b"/>
            <a:pathLst>
              <a:path w="758" h="909">
                <a:moveTo>
                  <a:pt x="758" y="0"/>
                </a:moveTo>
                <a:lnTo>
                  <a:pt x="758" y="102"/>
                </a:lnTo>
                <a:lnTo>
                  <a:pt x="5" y="98"/>
                </a:lnTo>
                <a:lnTo>
                  <a:pt x="0" y="90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lIns="96474" tIns="48237" rIns="96474" bIns="48237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521" name="Line 17"/>
          <p:cNvSpPr>
            <a:spLocks noChangeShapeType="1"/>
          </p:cNvSpPr>
          <p:nvPr/>
        </p:nvSpPr>
        <p:spPr bwMode="auto">
          <a:xfrm flipV="1">
            <a:off x="7620000" y="1371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5522" name="Rectangle 18"/>
          <p:cNvSpPr>
            <a:spLocks noChangeArrowheads="1"/>
          </p:cNvSpPr>
          <p:nvPr/>
        </p:nvSpPr>
        <p:spPr bwMode="auto">
          <a:xfrm>
            <a:off x="4724400" y="2513013"/>
            <a:ext cx="2819400" cy="6381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71842" dir="2700000" algn="ctr" rotWithShape="0">
              <a:schemeClr val="tx1">
                <a:alpha val="74998"/>
              </a:schemeClr>
            </a:outerShdw>
          </a:effectLst>
        </p:spPr>
        <p:txBody>
          <a:bodyPr tIns="91440" bIns="91440">
            <a:prstTxWarp prst="textNoShape">
              <a:avLst/>
            </a:prstTxWarp>
            <a:spAutoFit/>
          </a:bodyPr>
          <a:lstStyle/>
          <a:p>
            <a:pPr marL="346075" indent="-346075" algn="l">
              <a:lnSpc>
                <a:spcPct val="90000"/>
              </a:lnSpc>
              <a:spcBef>
                <a:spcPct val="35000"/>
              </a:spcBef>
              <a:buFont typeface="Wingdings" pitchFamily="-65" charset="2"/>
              <a:buChar char="Ø"/>
              <a:tabLst>
                <a:tab pos="973138" algn="l"/>
              </a:tabLst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John didn’t wait to go.</a:t>
            </a:r>
            <a:br>
              <a:rPr lang="en-US" sz="1600">
                <a:solidFill>
                  <a:srgbClr val="0000FF"/>
                </a:solidFill>
                <a:latin typeface="Arial" pitchFamily="-65" charset="0"/>
              </a:rPr>
            </a:b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   </a:t>
            </a:r>
            <a:r>
              <a:rPr lang="en-US" sz="1600" i="1">
                <a:solidFill>
                  <a:srgbClr val="0000FF"/>
                </a:solidFill>
              </a:rPr>
              <a:t>now or never?</a:t>
            </a:r>
          </a:p>
        </p:txBody>
      </p:sp>
      <p:sp>
        <p:nvSpPr>
          <p:cNvPr id="405523" name="Rectangle 19"/>
          <p:cNvSpPr>
            <a:spLocks noChangeArrowheads="1"/>
          </p:cNvSpPr>
          <p:nvPr/>
        </p:nvSpPr>
        <p:spPr bwMode="auto">
          <a:xfrm>
            <a:off x="6096000" y="1762125"/>
            <a:ext cx="2819400" cy="600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71842" dir="2700000" algn="ctr" rotWithShape="0">
              <a:schemeClr val="tx1">
                <a:alpha val="74998"/>
              </a:schemeClr>
            </a:outerShdw>
          </a:effectLst>
        </p:spPr>
        <p:txBody>
          <a:bodyPr tIns="91440" bIns="91440">
            <a:prstTxWarp prst="textNoShape">
              <a:avLst/>
            </a:prstTxWarp>
            <a:spAutoFit/>
          </a:bodyPr>
          <a:lstStyle/>
          <a:p>
            <a:pPr marL="346075" indent="-346075" algn="l">
              <a:lnSpc>
                <a:spcPct val="80000"/>
              </a:lnSpc>
              <a:spcBef>
                <a:spcPct val="35000"/>
              </a:spcBef>
              <a:buFont typeface="Wingdings" pitchFamily="-65" charset="2"/>
              <a:buChar char="Ø"/>
              <a:tabLst>
                <a:tab pos="973138" algn="l"/>
              </a:tabLst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Bill fell. John kicked him.</a:t>
            </a:r>
          </a:p>
          <a:p>
            <a:pPr marL="460375" lvl="1" algn="l">
              <a:lnSpc>
                <a:spcPct val="50000"/>
              </a:lnSpc>
              <a:spcBef>
                <a:spcPct val="35000"/>
              </a:spcBef>
              <a:buFont typeface="Wingdings" pitchFamily="-65" charset="2"/>
              <a:buNone/>
              <a:tabLst>
                <a:tab pos="973138" algn="l"/>
              </a:tabLst>
            </a:pPr>
            <a:r>
              <a:rPr lang="en-US" sz="1600" i="1">
                <a:solidFill>
                  <a:srgbClr val="0000FF"/>
                </a:solidFill>
              </a:rPr>
              <a:t>because or after?</a:t>
            </a:r>
          </a:p>
        </p:txBody>
      </p:sp>
      <p:sp>
        <p:nvSpPr>
          <p:cNvPr id="405524" name="Rectangle 20"/>
          <p:cNvSpPr>
            <a:spLocks noChangeArrowheads="1"/>
          </p:cNvSpPr>
          <p:nvPr/>
        </p:nvSpPr>
        <p:spPr bwMode="auto">
          <a:xfrm>
            <a:off x="1600200" y="4557713"/>
            <a:ext cx="4914900" cy="441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71842" dir="2700000" algn="ctr" rotWithShape="0">
              <a:schemeClr val="tx1">
                <a:alpha val="74998"/>
              </a:schemeClr>
            </a:outerShdw>
          </a:effectLst>
        </p:spPr>
        <p:txBody>
          <a:bodyPr tIns="91440" bIns="91440">
            <a:prstTxWarp prst="textNoShape">
              <a:avLst/>
            </a:prstTxWarp>
            <a:spAutoFit/>
          </a:bodyPr>
          <a:lstStyle/>
          <a:p>
            <a:pPr marL="346075" indent="-346075" algn="l">
              <a:spcBef>
                <a:spcPct val="35000"/>
              </a:spcBef>
              <a:buFont typeface="Wingdings" pitchFamily="-65" charset="2"/>
              <a:buChar char="Ø"/>
            </a:pPr>
            <a:r>
              <a:rPr lang="en-US" sz="1600">
                <a:solidFill>
                  <a:srgbClr val="0000FF"/>
                </a:solidFill>
                <a:latin typeface="Arial" pitchFamily="-65" charset="0"/>
              </a:rPr>
              <a:t> The duck is ready to eat. </a:t>
            </a:r>
            <a:r>
              <a:rPr lang="en-US" sz="1600" i="1">
                <a:solidFill>
                  <a:srgbClr val="0000FF"/>
                </a:solidFill>
              </a:rPr>
              <a:t>Cooked or hungry?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4000" dirty="0" smtClean="0"/>
              <a:t>Methods for parse pruning/ranking</a:t>
            </a:r>
            <a:endParaRPr lang="en-US" sz="40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85800" y="1828800"/>
            <a:ext cx="7772400" cy="426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-65" charset="2"/>
              <a:buChar char="n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Goal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1: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allow for selection of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best parses – 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can range from 1 to whatever is suitable for a given application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-65" charset="2"/>
              <a:buChar char="n"/>
              <a:tabLst/>
              <a:defRPr/>
            </a:pPr>
            <a:r>
              <a:rPr lang="en-US" sz="2800" b="1" kern="0" baseline="0" dirty="0" smtClean="0">
                <a:latin typeface="+mn-lt"/>
              </a:rPr>
              <a:t>Goal</a:t>
            </a:r>
            <a:r>
              <a:rPr lang="en-US" sz="2800" b="1" kern="0" dirty="0" smtClean="0">
                <a:latin typeface="+mn-lt"/>
              </a:rPr>
              <a:t> 2:</a:t>
            </a:r>
            <a:r>
              <a:rPr lang="en-US" sz="2800" kern="0" dirty="0" smtClean="0">
                <a:latin typeface="+mn-lt"/>
              </a:rPr>
              <a:t> speed up the analysis process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-65" charset="2"/>
              <a:buChar char="n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65" charset="-128"/>
              </a:rPr>
              <a:t>Philosophy: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65" charset="-128"/>
              </a:rPr>
              <a:t> Carry ambiguity along until </a:t>
            </a:r>
            <a:r>
              <a:rPr lang="en-US" sz="2800" kern="0" dirty="0" smtClean="0">
                <a:latin typeface="+mn-lt"/>
                <a:ea typeface="ＭＳ Ｐゴシック" pitchFamily="-65" charset="-128"/>
              </a:rPr>
              <a:t>available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65" charset="-128"/>
              </a:rPr>
              <a:t> information is sufficient to resolve it (or until you have to for practical reasons)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65" charset="-128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–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65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4000" dirty="0" smtClean="0"/>
              <a:t>Methods for parse pruning/ranking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286000" y="2133600"/>
            <a:ext cx="4572000" cy="609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65" charset="0"/>
              </a:rPr>
              <a:t>C-</a:t>
            </a:r>
            <a:r>
              <a:rPr lang="en-US" dirty="0" smtClean="0"/>
              <a:t>structure chart + pruning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429000"/>
            <a:ext cx="4572000" cy="609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Unifier + parse ranking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5400000">
            <a:off x="4229100" y="1790700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5400000">
            <a:off x="42298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5400000">
            <a:off x="40012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rot="5400000">
            <a:off x="37726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rot="5400000">
            <a:off x="44584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46870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49156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35440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33154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rot="5400000">
            <a:off x="51442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rot="5400000">
            <a:off x="30868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rot="5400000">
            <a:off x="53728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 flipH="1">
            <a:off x="6172200" y="14478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 sentence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6172200" y="28194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C-structures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 bwMode="auto">
          <a:xfrm rot="5400000">
            <a:off x="42298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rot="5400000">
            <a:off x="40012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rot="5400000">
            <a:off x="37726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rot="5400000">
            <a:off x="44584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rot="5400000">
            <a:off x="46870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rot="5400000">
            <a:off x="49156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rot="5400000">
            <a:off x="35440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rot="5400000">
            <a:off x="33154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rot="5400000">
            <a:off x="51442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 rot="5400000">
            <a:off x="30868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rot="5400000">
            <a:off x="5372894" y="43807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4" name="Rectangle 33"/>
          <p:cNvSpPr/>
          <p:nvPr/>
        </p:nvSpPr>
        <p:spPr bwMode="auto">
          <a:xfrm>
            <a:off x="2286000" y="4724400"/>
            <a:ext cx="4572000" cy="609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Semantics construction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-65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 rot="5400000">
            <a:off x="42298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8" name="TextBox 37"/>
          <p:cNvSpPr txBox="1"/>
          <p:nvPr/>
        </p:nvSpPr>
        <p:spPr>
          <a:xfrm flipH="1">
            <a:off x="6096000" y="54102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Semantic representations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flipH="1">
            <a:off x="6172200" y="4191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dirty="0" smtClean="0"/>
              <a:t>-structures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 rot="5400000">
            <a:off x="49156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5400000">
            <a:off x="35440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5400000">
            <a:off x="37726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rot="5400000">
            <a:off x="46870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rot="5400000">
            <a:off x="40012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44584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5400000">
            <a:off x="28582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rot="5400000">
            <a:off x="5601494" y="30853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 rot="5400000">
            <a:off x="33154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rot="5400000">
            <a:off x="5144294" y="5676106"/>
            <a:ext cx="533400" cy="158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2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295400"/>
          </a:xfrm>
        </p:spPr>
        <p:txBody>
          <a:bodyPr/>
          <a:lstStyle/>
          <a:p>
            <a:r>
              <a:rPr lang="en-US" sz="4000" dirty="0" smtClean="0"/>
              <a:t>Methods for parse pruning/ranking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r>
              <a:rPr lang="en-US" dirty="0" smtClean="0"/>
              <a:t>Shallow markup in deep parsing</a:t>
            </a:r>
          </a:p>
          <a:p>
            <a:pPr lvl="1"/>
            <a:r>
              <a:rPr lang="en-US" dirty="0" smtClean="0"/>
              <a:t>Use shallow modules for preprocessing?</a:t>
            </a:r>
          </a:p>
          <a:p>
            <a:pPr lvl="1"/>
            <a:r>
              <a:rPr lang="en-US" dirty="0" smtClean="0"/>
              <a:t>Use (more or less) shallow information from hand-annotated/validated corpora for construction of training and test data</a:t>
            </a:r>
          </a:p>
          <a:p>
            <a:r>
              <a:rPr lang="en-US" dirty="0" smtClean="0"/>
              <a:t>C-structure pruning</a:t>
            </a:r>
          </a:p>
          <a:p>
            <a:pPr lvl="1"/>
            <a:r>
              <a:rPr lang="en-US" dirty="0" smtClean="0"/>
              <a:t>Speed up parsing without loss in accuracy</a:t>
            </a:r>
          </a:p>
          <a:p>
            <a:r>
              <a:rPr lang="en-US" dirty="0" smtClean="0"/>
              <a:t>Stochastic parse ranking</a:t>
            </a:r>
          </a:p>
          <a:p>
            <a:pPr lvl="1"/>
            <a:r>
              <a:rPr lang="en-US" dirty="0" smtClean="0"/>
              <a:t>Determine probability of competing analyses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Shallow mark-up of input strings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r>
              <a:rPr lang="en-US"/>
              <a:t>Part-of-speech tags  </a:t>
            </a:r>
            <a:r>
              <a:rPr lang="en-US" sz="2400"/>
              <a:t>(tagger?)</a:t>
            </a:r>
            <a:endParaRPr lang="en-US"/>
          </a:p>
          <a:p>
            <a:pPr>
              <a:buFont typeface="Wingdings" pitchFamily="-106" charset="2"/>
              <a:buNone/>
            </a:pPr>
            <a:r>
              <a:rPr lang="en-US"/>
              <a:t>		</a:t>
            </a:r>
            <a:r>
              <a:rPr lang="en-US" sz="2400"/>
              <a:t>I/PRP saw/VBD her/</a:t>
            </a:r>
            <a:r>
              <a:rPr lang="en-US" sz="2400">
                <a:solidFill>
                  <a:srgbClr val="FF0000"/>
                </a:solidFill>
              </a:rPr>
              <a:t>PRP</a:t>
            </a:r>
            <a:r>
              <a:rPr lang="en-US" sz="2400"/>
              <a:t> duck/</a:t>
            </a:r>
            <a:r>
              <a:rPr lang="en-US" sz="2400">
                <a:solidFill>
                  <a:srgbClr val="FF0000"/>
                </a:solidFill>
              </a:rPr>
              <a:t>VB</a:t>
            </a:r>
            <a:r>
              <a:rPr lang="en-US" sz="2400"/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400"/>
              <a:t>     	I/PRP saw/VBD her/</a:t>
            </a:r>
            <a:r>
              <a:rPr lang="en-US" sz="2400">
                <a:solidFill>
                  <a:srgbClr val="FF0000"/>
                </a:solidFill>
              </a:rPr>
              <a:t>PRP$</a:t>
            </a:r>
            <a:r>
              <a:rPr lang="en-US" sz="2400"/>
              <a:t> duck/</a:t>
            </a:r>
            <a:r>
              <a:rPr lang="en-US" sz="2400">
                <a:solidFill>
                  <a:srgbClr val="FF0000"/>
                </a:solidFill>
              </a:rPr>
              <a:t>NN</a:t>
            </a:r>
            <a:r>
              <a:rPr lang="en-US" sz="2400"/>
              <a:t>.</a:t>
            </a:r>
          </a:p>
          <a:p>
            <a:r>
              <a:rPr lang="en-US"/>
              <a:t>Named entities  (named-entity recognizer)</a:t>
            </a:r>
          </a:p>
          <a:p>
            <a:pPr>
              <a:buFont typeface="Wingdings" pitchFamily="-106" charset="2"/>
              <a:buNone/>
            </a:pPr>
            <a:r>
              <a:rPr lang="en-US"/>
              <a:t>		</a:t>
            </a:r>
            <a:r>
              <a:rPr lang="en-US" sz="2400"/>
              <a:t>&lt;person&gt;General Mills&lt;/person&gt; bought it.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400"/>
              <a:t>     	&lt;company&gt;General Mills&lt;/company&gt; bought it</a:t>
            </a:r>
            <a:endParaRPr lang="en-US"/>
          </a:p>
          <a:p>
            <a:pPr>
              <a:spcBef>
                <a:spcPct val="0"/>
              </a:spcBef>
              <a:buSzPct val="145000"/>
              <a:buFont typeface="Wingdings" pitchFamily="-106" charset="2"/>
              <a:buChar char="§"/>
            </a:pPr>
            <a:r>
              <a:rPr lang="en-US"/>
              <a:t>Syntactic brackets </a:t>
            </a:r>
            <a:r>
              <a:rPr lang="en-US" sz="2400"/>
              <a:t>(chunk parser?)</a:t>
            </a:r>
            <a:endParaRPr lang="en-US"/>
          </a:p>
          <a:p>
            <a:pPr lvl="1">
              <a:buFontTx/>
              <a:buNone/>
            </a:pPr>
            <a:r>
              <a:rPr lang="en-US"/>
              <a:t>		[NP-S I] saw [NP-O the girl with the telescope</a:t>
            </a:r>
            <a:r>
              <a:rPr lang="en-US">
                <a:solidFill>
                  <a:srgbClr val="FF0000"/>
                </a:solidFill>
              </a:rPr>
              <a:t>]</a:t>
            </a:r>
            <a:r>
              <a:rPr lang="en-US"/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400"/>
              <a:t>     	[NP-S I] saw [NP-O the girl</a:t>
            </a:r>
            <a:r>
              <a:rPr lang="en-US" sz="2400">
                <a:solidFill>
                  <a:srgbClr val="FF0000"/>
                </a:solidFill>
              </a:rPr>
              <a:t>]</a:t>
            </a:r>
            <a:r>
              <a:rPr lang="en-US" sz="2400"/>
              <a:t> with the telescope.</a:t>
            </a:r>
            <a:endParaRPr lang="en-US" sz="1400">
              <a:latin typeface="Times New Roman" pitchFamily="-106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Hypothesis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Shallow mark-up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Reduces ambiguity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Increases speed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Without decreasing accuracy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(Helps development)</a:t>
            </a:r>
          </a:p>
        </p:txBody>
      </p:sp>
      <p:sp>
        <p:nvSpPr>
          <p:cNvPr id="251908" name="Rectangle 4"/>
          <p:cNvSpPr>
            <a:spLocks noChangeArrowheads="1"/>
          </p:cNvSpPr>
          <p:nvPr/>
        </p:nvSpPr>
        <p:spPr bwMode="auto">
          <a:xfrm>
            <a:off x="685800" y="3352800"/>
            <a:ext cx="7772400" cy="2590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-106" charset="2"/>
              <a:buChar char="n"/>
            </a:pPr>
            <a:r>
              <a:rPr lang="en-US">
                <a:latin typeface="Arial" pitchFamily="-106" charset="0"/>
              </a:rPr>
              <a:t>Issues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000">
                <a:latin typeface="Arial" pitchFamily="-106" charset="0"/>
                <a:ea typeface="ＭＳ Ｐゴシック" pitchFamily="-106" charset="-128"/>
              </a:rPr>
              <a:t>Markup errors may eliminate correct analyses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000">
                <a:latin typeface="Arial" pitchFamily="-106" charset="0"/>
                <a:ea typeface="ＭＳ Ｐゴシック" pitchFamily="-106" charset="-128"/>
              </a:rPr>
              <a:t>Markup process may be slow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000">
                <a:latin typeface="Arial" pitchFamily="-106" charset="0"/>
                <a:ea typeface="ＭＳ Ｐゴシック" pitchFamily="-106" charset="-128"/>
              </a:rPr>
              <a:t>Markup may interfere with existing robustness mechanisms (optimality, fragments, guessers)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000">
                <a:latin typeface="Arial" pitchFamily="-106" charset="0"/>
                <a:ea typeface="ＭＳ Ｐゴシック" pitchFamily="-106" charset="-128"/>
              </a:rPr>
              <a:t>Backoff may restore robustness but decrease speed in 2-pass system (STOPPOINT)</a:t>
            </a:r>
            <a:endParaRPr lang="en-US">
              <a:latin typeface="Arial" pitchFamily="-106" charset="0"/>
              <a:ea typeface="ＭＳ Ｐゴシック" pitchFamily="-10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8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z="3200"/>
              <a:t>Implementation in XLE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899025" y="914400"/>
            <a:ext cx="2492375" cy="4325938"/>
            <a:chOff x="2649" y="1055"/>
            <a:chExt cx="1570" cy="2725"/>
          </a:xfrm>
        </p:grpSpPr>
        <p:sp>
          <p:nvSpPr>
            <p:cNvPr id="252932" name="Rectangle 4"/>
            <p:cNvSpPr>
              <a:spLocks noChangeArrowheads="1"/>
            </p:cNvSpPr>
            <p:nvPr/>
          </p:nvSpPr>
          <p:spPr bwMode="auto">
            <a:xfrm>
              <a:off x="2976" y="1055"/>
              <a:ext cx="750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600">
                  <a:latin typeface="Arial" pitchFamily="-106" charset="0"/>
                </a:rPr>
                <a:t>Input string</a:t>
              </a:r>
            </a:p>
          </p:txBody>
        </p:sp>
        <p:sp>
          <p:nvSpPr>
            <p:cNvPr id="252933" name="Rectangle 5"/>
            <p:cNvSpPr>
              <a:spLocks noChangeArrowheads="1"/>
            </p:cNvSpPr>
            <p:nvPr/>
          </p:nvSpPr>
          <p:spPr bwMode="auto">
            <a:xfrm>
              <a:off x="2893" y="1400"/>
              <a:ext cx="1070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600">
                  <a:latin typeface="Arial" pitchFamily="-106" charset="0"/>
                </a:rPr>
                <a:t>Marked up string</a:t>
              </a:r>
            </a:p>
          </p:txBody>
        </p:sp>
        <p:sp>
          <p:nvSpPr>
            <p:cNvPr id="252934" name="Rectangle 6"/>
            <p:cNvSpPr>
              <a:spLocks noChangeArrowheads="1"/>
            </p:cNvSpPr>
            <p:nvPr/>
          </p:nvSpPr>
          <p:spPr bwMode="auto">
            <a:xfrm>
              <a:off x="2649" y="1736"/>
              <a:ext cx="1561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Arial" pitchFamily="-106" charset="0"/>
                </a:rPr>
                <a:t>Tokenizer (FST)</a:t>
              </a:r>
            </a:p>
            <a:p>
              <a:r>
                <a:rPr lang="en-US" sz="1600">
                  <a:latin typeface="Arial" pitchFamily="-106" charset="0"/>
                </a:rPr>
                <a:t>(</a:t>
              </a:r>
              <a:r>
                <a:rPr lang="en-US" sz="1600" i="1">
                  <a:latin typeface="Arial" pitchFamily="-106" charset="0"/>
                </a:rPr>
                <a:t>plus </a:t>
              </a:r>
              <a:r>
                <a:rPr lang="en-US" sz="1600" i="1">
                  <a:solidFill>
                    <a:srgbClr val="FF0000"/>
                  </a:solidFill>
                  <a:latin typeface="Arial" pitchFamily="-106" charset="0"/>
                </a:rPr>
                <a:t>POS,</a:t>
              </a:r>
              <a:r>
                <a:rPr lang="en-US" sz="1600" i="1">
                  <a:latin typeface="Arial" pitchFamily="-106" charset="0"/>
                </a:rPr>
                <a:t> </a:t>
              </a:r>
              <a:r>
                <a:rPr lang="en-US" sz="1600" i="1">
                  <a:solidFill>
                    <a:srgbClr val="FF0000"/>
                  </a:solidFill>
                  <a:latin typeface="Arial" pitchFamily="-106" charset="0"/>
                </a:rPr>
                <a:t>NE converter</a:t>
              </a:r>
              <a:r>
                <a:rPr lang="en-US" sz="1600">
                  <a:latin typeface="Arial" pitchFamily="-106" charset="0"/>
                </a:rPr>
                <a:t>)</a:t>
              </a:r>
            </a:p>
          </p:txBody>
        </p:sp>
        <p:sp>
          <p:nvSpPr>
            <p:cNvPr id="252935" name="Rectangle 7"/>
            <p:cNvSpPr>
              <a:spLocks noChangeArrowheads="1"/>
            </p:cNvSpPr>
            <p:nvPr/>
          </p:nvSpPr>
          <p:spPr bwMode="auto">
            <a:xfrm>
              <a:off x="2855" y="2222"/>
              <a:ext cx="1147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Arial" pitchFamily="-106" charset="0"/>
                </a:rPr>
                <a:t>Morphology (FST)</a:t>
              </a:r>
            </a:p>
            <a:p>
              <a:r>
                <a:rPr lang="en-US" sz="1600">
                  <a:latin typeface="Arial" pitchFamily="-106" charset="0"/>
                </a:rPr>
                <a:t>(</a:t>
              </a:r>
              <a:r>
                <a:rPr lang="en-US" sz="1600" i="1">
                  <a:latin typeface="Arial" pitchFamily="-106" charset="0"/>
                </a:rPr>
                <a:t>plus </a:t>
              </a:r>
              <a:r>
                <a:rPr lang="en-US" sz="1600" i="1">
                  <a:solidFill>
                    <a:srgbClr val="FF0000"/>
                  </a:solidFill>
                  <a:latin typeface="Arial" pitchFamily="-106" charset="0"/>
                </a:rPr>
                <a:t>POS filter</a:t>
              </a:r>
              <a:r>
                <a:rPr lang="en-US" sz="1600">
                  <a:latin typeface="Arial" pitchFamily="-106" charset="0"/>
                </a:rPr>
                <a:t>)</a:t>
              </a:r>
            </a:p>
          </p:txBody>
        </p:sp>
        <p:sp>
          <p:nvSpPr>
            <p:cNvPr id="252936" name="Rectangle 8"/>
            <p:cNvSpPr>
              <a:spLocks noChangeArrowheads="1"/>
            </p:cNvSpPr>
            <p:nvPr/>
          </p:nvSpPr>
          <p:spPr bwMode="auto">
            <a:xfrm>
              <a:off x="2719" y="2722"/>
              <a:ext cx="1419" cy="52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Arial" pitchFamily="-106" charset="0"/>
                </a:rPr>
                <a:t>LFG grammar</a:t>
              </a:r>
              <a:br>
                <a:rPr lang="en-US" sz="1600">
                  <a:latin typeface="Arial" pitchFamily="-106" charset="0"/>
                </a:rPr>
              </a:br>
              <a:r>
                <a:rPr lang="en-US" sz="1600">
                  <a:latin typeface="Arial" pitchFamily="-106" charset="0"/>
                </a:rPr>
                <a:t>(</a:t>
              </a:r>
              <a:r>
                <a:rPr lang="en-US" sz="1600" i="1">
                  <a:latin typeface="Arial" pitchFamily="-106" charset="0"/>
                </a:rPr>
                <a:t>plus </a:t>
              </a:r>
              <a:r>
                <a:rPr lang="en-US" sz="1600" i="1">
                  <a:solidFill>
                    <a:srgbClr val="FF0000"/>
                  </a:solidFill>
                  <a:latin typeface="Arial" pitchFamily="-106" charset="0"/>
                </a:rPr>
                <a:t>bracket metarule,</a:t>
              </a:r>
            </a:p>
            <a:p>
              <a:r>
                <a:rPr lang="en-US" sz="1600" i="1">
                  <a:solidFill>
                    <a:srgbClr val="FF0000"/>
                  </a:solidFill>
                  <a:latin typeface="Arial" pitchFamily="-106" charset="0"/>
                </a:rPr>
                <a:t>NE sublexical rule</a:t>
              </a:r>
              <a:r>
                <a:rPr lang="en-US" sz="1600">
                  <a:latin typeface="Arial" pitchFamily="-106" charset="0"/>
                </a:rPr>
                <a:t>)</a:t>
              </a:r>
              <a:endParaRPr lang="en-US" sz="3200">
                <a:latin typeface="Arial" pitchFamily="-106" charset="0"/>
              </a:endParaRPr>
            </a:p>
          </p:txBody>
        </p:sp>
        <p:sp>
          <p:nvSpPr>
            <p:cNvPr id="252937" name="Rectangle 9"/>
            <p:cNvSpPr>
              <a:spLocks noChangeArrowheads="1"/>
            </p:cNvSpPr>
            <p:nvPr/>
          </p:nvSpPr>
          <p:spPr bwMode="auto">
            <a:xfrm>
              <a:off x="3881" y="3568"/>
              <a:ext cx="338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600">
                  <a:latin typeface="Arial" pitchFamily="-106" charset="0"/>
                </a:rPr>
                <a:t>f-str</a:t>
              </a:r>
            </a:p>
          </p:txBody>
        </p:sp>
        <p:sp>
          <p:nvSpPr>
            <p:cNvPr id="252938" name="Line 10"/>
            <p:cNvSpPr>
              <a:spLocks noChangeShapeType="1"/>
            </p:cNvSpPr>
            <p:nvPr/>
          </p:nvSpPr>
          <p:spPr bwMode="auto">
            <a:xfrm flipH="1">
              <a:off x="2799" y="3305"/>
              <a:ext cx="619" cy="261"/>
            </a:xfrm>
            <a:prstGeom prst="line">
              <a:avLst/>
            </a:prstGeom>
            <a:noFill/>
            <a:ln w="12700" cap="sq">
              <a:noFill/>
              <a:round/>
              <a:headEnd type="none" w="sm" len="sm"/>
              <a:tailEnd type="triangl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39" name="Line 11"/>
            <p:cNvSpPr>
              <a:spLocks noChangeShapeType="1"/>
            </p:cNvSpPr>
            <p:nvPr/>
          </p:nvSpPr>
          <p:spPr bwMode="auto">
            <a:xfrm>
              <a:off x="3418" y="3299"/>
              <a:ext cx="722" cy="262"/>
            </a:xfrm>
            <a:prstGeom prst="line">
              <a:avLst/>
            </a:prstGeom>
            <a:noFill/>
            <a:ln w="12700" cap="sq">
              <a:noFill/>
              <a:round/>
              <a:headEnd type="none" w="sm" len="sm"/>
              <a:tailEnd type="triangl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40" name="Line 12"/>
            <p:cNvSpPr>
              <a:spLocks noChangeShapeType="1"/>
            </p:cNvSpPr>
            <p:nvPr/>
          </p:nvSpPr>
          <p:spPr bwMode="auto">
            <a:xfrm>
              <a:off x="3401" y="1236"/>
              <a:ext cx="0" cy="197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41" name="Line 13"/>
            <p:cNvSpPr>
              <a:spLocks noChangeShapeType="1"/>
            </p:cNvSpPr>
            <p:nvPr/>
          </p:nvSpPr>
          <p:spPr bwMode="auto">
            <a:xfrm>
              <a:off x="3401" y="1584"/>
              <a:ext cx="0" cy="196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42" name="Line 14"/>
            <p:cNvSpPr>
              <a:spLocks noChangeShapeType="1"/>
            </p:cNvSpPr>
            <p:nvPr/>
          </p:nvSpPr>
          <p:spPr bwMode="auto">
            <a:xfrm>
              <a:off x="3401" y="2079"/>
              <a:ext cx="0" cy="196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43" name="Line 15"/>
            <p:cNvSpPr>
              <a:spLocks noChangeShapeType="1"/>
            </p:cNvSpPr>
            <p:nvPr/>
          </p:nvSpPr>
          <p:spPr bwMode="auto">
            <a:xfrm>
              <a:off x="3401" y="2580"/>
              <a:ext cx="0" cy="196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44" name="Line 16"/>
            <p:cNvSpPr>
              <a:spLocks noChangeShapeType="1"/>
            </p:cNvSpPr>
            <p:nvPr/>
          </p:nvSpPr>
          <p:spPr bwMode="auto">
            <a:xfrm flipH="1">
              <a:off x="2799" y="3252"/>
              <a:ext cx="602" cy="301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45" name="Line 17"/>
            <p:cNvSpPr>
              <a:spLocks noChangeShapeType="1"/>
            </p:cNvSpPr>
            <p:nvPr/>
          </p:nvSpPr>
          <p:spPr bwMode="auto">
            <a:xfrm>
              <a:off x="3401" y="3252"/>
              <a:ext cx="576" cy="288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46" name="Rectangle 18"/>
            <p:cNvSpPr>
              <a:spLocks noChangeArrowheads="1"/>
            </p:cNvSpPr>
            <p:nvPr/>
          </p:nvSpPr>
          <p:spPr bwMode="auto">
            <a:xfrm>
              <a:off x="2658" y="3557"/>
              <a:ext cx="366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600">
                  <a:latin typeface="Arial" pitchFamily="-106" charset="0"/>
                </a:rPr>
                <a:t>c-str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295400" y="914400"/>
            <a:ext cx="2466975" cy="4343400"/>
            <a:chOff x="576" y="1056"/>
            <a:chExt cx="1554" cy="2736"/>
          </a:xfrm>
        </p:grpSpPr>
        <p:sp>
          <p:nvSpPr>
            <p:cNvPr id="252948" name="Rectangle 20"/>
            <p:cNvSpPr>
              <a:spLocks noChangeArrowheads="1"/>
            </p:cNvSpPr>
            <p:nvPr/>
          </p:nvSpPr>
          <p:spPr bwMode="auto">
            <a:xfrm>
              <a:off x="1777" y="3580"/>
              <a:ext cx="338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600">
                  <a:latin typeface="Arial" pitchFamily="-106" charset="0"/>
                </a:rPr>
                <a:t>f-str</a:t>
              </a:r>
            </a:p>
          </p:txBody>
        </p:sp>
        <p:sp>
          <p:nvSpPr>
            <p:cNvPr id="252949" name="Rectangle 21"/>
            <p:cNvSpPr>
              <a:spLocks noChangeArrowheads="1"/>
            </p:cNvSpPr>
            <p:nvPr/>
          </p:nvSpPr>
          <p:spPr bwMode="auto">
            <a:xfrm>
              <a:off x="966" y="1056"/>
              <a:ext cx="750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600">
                  <a:latin typeface="Arial" pitchFamily="-106" charset="0"/>
                </a:rPr>
                <a:t>Input string</a:t>
              </a:r>
            </a:p>
          </p:txBody>
        </p:sp>
        <p:sp>
          <p:nvSpPr>
            <p:cNvPr id="252950" name="Rectangle 22"/>
            <p:cNvSpPr>
              <a:spLocks noChangeArrowheads="1"/>
            </p:cNvSpPr>
            <p:nvPr/>
          </p:nvSpPr>
          <p:spPr bwMode="auto">
            <a:xfrm>
              <a:off x="898" y="1737"/>
              <a:ext cx="1040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Arial" pitchFamily="-106" charset="0"/>
                </a:rPr>
                <a:t>Tokenizer (FST)</a:t>
              </a:r>
            </a:p>
          </p:txBody>
        </p:sp>
        <p:sp>
          <p:nvSpPr>
            <p:cNvPr id="252951" name="Rectangle 23"/>
            <p:cNvSpPr>
              <a:spLocks noChangeArrowheads="1"/>
            </p:cNvSpPr>
            <p:nvPr/>
          </p:nvSpPr>
          <p:spPr bwMode="auto">
            <a:xfrm>
              <a:off x="845" y="2223"/>
              <a:ext cx="1147" cy="36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Arial" pitchFamily="-106" charset="0"/>
                </a:rPr>
                <a:t>Morphology (FST)</a:t>
              </a:r>
            </a:p>
            <a:p>
              <a:endParaRPr lang="en-US" sz="1600">
                <a:latin typeface="Arial" pitchFamily="-106" charset="0"/>
              </a:endParaRPr>
            </a:p>
          </p:txBody>
        </p:sp>
        <p:sp>
          <p:nvSpPr>
            <p:cNvPr id="252952" name="Rectangle 24"/>
            <p:cNvSpPr>
              <a:spLocks noChangeArrowheads="1"/>
            </p:cNvSpPr>
            <p:nvPr/>
          </p:nvSpPr>
          <p:spPr bwMode="auto">
            <a:xfrm>
              <a:off x="961" y="2723"/>
              <a:ext cx="914" cy="51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Arial" pitchFamily="-106" charset="0"/>
                </a:rPr>
                <a:t>LFG grammar</a:t>
              </a:r>
              <a:br>
                <a:rPr lang="en-US" sz="1600">
                  <a:latin typeface="Arial" pitchFamily="-106" charset="0"/>
                </a:rPr>
              </a:br>
              <a:endParaRPr lang="en-US" sz="3200">
                <a:latin typeface="Arial" pitchFamily="-106" charset="0"/>
              </a:endParaRPr>
            </a:p>
          </p:txBody>
        </p:sp>
        <p:sp>
          <p:nvSpPr>
            <p:cNvPr id="252953" name="Rectangle 25"/>
            <p:cNvSpPr>
              <a:spLocks noChangeArrowheads="1"/>
            </p:cNvSpPr>
            <p:nvPr/>
          </p:nvSpPr>
          <p:spPr bwMode="auto">
            <a:xfrm>
              <a:off x="576" y="3569"/>
              <a:ext cx="366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91429" tIns="45714" rIns="91429" bIns="45714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600">
                  <a:latin typeface="Arial" pitchFamily="-106" charset="0"/>
                </a:rPr>
                <a:t>c-str</a:t>
              </a:r>
            </a:p>
          </p:txBody>
        </p:sp>
        <p:sp>
          <p:nvSpPr>
            <p:cNvPr id="252954" name="Line 26"/>
            <p:cNvSpPr>
              <a:spLocks noChangeShapeType="1"/>
            </p:cNvSpPr>
            <p:nvPr/>
          </p:nvSpPr>
          <p:spPr bwMode="auto">
            <a:xfrm flipH="1">
              <a:off x="789" y="3306"/>
              <a:ext cx="619" cy="261"/>
            </a:xfrm>
            <a:prstGeom prst="line">
              <a:avLst/>
            </a:prstGeom>
            <a:noFill/>
            <a:ln w="12700" cap="sq">
              <a:noFill/>
              <a:round/>
              <a:headEnd type="none" w="sm" len="sm"/>
              <a:tailEnd type="triangl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55" name="Line 27"/>
            <p:cNvSpPr>
              <a:spLocks noChangeShapeType="1"/>
            </p:cNvSpPr>
            <p:nvPr/>
          </p:nvSpPr>
          <p:spPr bwMode="auto">
            <a:xfrm>
              <a:off x="1408" y="3300"/>
              <a:ext cx="722" cy="262"/>
            </a:xfrm>
            <a:prstGeom prst="line">
              <a:avLst/>
            </a:prstGeom>
            <a:noFill/>
            <a:ln w="12700" cap="sq">
              <a:noFill/>
              <a:round/>
              <a:headEnd type="none" w="sm" len="sm"/>
              <a:tailEnd type="triangl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56" name="Line 28"/>
            <p:cNvSpPr>
              <a:spLocks noChangeShapeType="1"/>
            </p:cNvSpPr>
            <p:nvPr/>
          </p:nvSpPr>
          <p:spPr bwMode="auto">
            <a:xfrm flipH="1">
              <a:off x="789" y="2976"/>
              <a:ext cx="603" cy="578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57" name="Line 29"/>
            <p:cNvSpPr>
              <a:spLocks noChangeShapeType="1"/>
            </p:cNvSpPr>
            <p:nvPr/>
          </p:nvSpPr>
          <p:spPr bwMode="auto">
            <a:xfrm>
              <a:off x="1392" y="2976"/>
              <a:ext cx="528" cy="576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58" name="Line 30"/>
            <p:cNvSpPr>
              <a:spLocks noChangeShapeType="1"/>
            </p:cNvSpPr>
            <p:nvPr/>
          </p:nvSpPr>
          <p:spPr bwMode="auto">
            <a:xfrm>
              <a:off x="1392" y="1284"/>
              <a:ext cx="0" cy="480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59" name="Line 31"/>
            <p:cNvSpPr>
              <a:spLocks noChangeShapeType="1"/>
            </p:cNvSpPr>
            <p:nvPr/>
          </p:nvSpPr>
          <p:spPr bwMode="auto">
            <a:xfrm>
              <a:off x="1392" y="1920"/>
              <a:ext cx="0" cy="366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60" name="Line 32"/>
            <p:cNvSpPr>
              <a:spLocks noChangeShapeType="1"/>
            </p:cNvSpPr>
            <p:nvPr/>
          </p:nvSpPr>
          <p:spPr bwMode="auto">
            <a:xfrm>
              <a:off x="1392" y="2448"/>
              <a:ext cx="0" cy="336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2961" name="Rectangle 33"/>
          <p:cNvSpPr>
            <a:spLocks noChangeArrowheads="1"/>
          </p:cNvSpPr>
          <p:nvPr/>
        </p:nvSpPr>
        <p:spPr bwMode="auto">
          <a:xfrm>
            <a:off x="1028700" y="5534025"/>
            <a:ext cx="1841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2962" name="Rectangle 34"/>
          <p:cNvSpPr>
            <a:spLocks noChangeArrowheads="1"/>
          </p:cNvSpPr>
          <p:nvPr/>
        </p:nvSpPr>
        <p:spPr bwMode="auto">
          <a:xfrm>
            <a:off x="1295400" y="5486400"/>
            <a:ext cx="5441950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Arial" pitchFamily="-106" charset="0"/>
              </a:rPr>
              <a:t>How to integrate with minimal changes to existing system/grammar?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62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US"/>
              <a:t>XLE String Processing</a:t>
            </a:r>
          </a:p>
        </p:txBody>
      </p:sp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1066800" y="5200650"/>
            <a:ext cx="1600200" cy="571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>
                <a:latin typeface="Times" pitchFamily="-106" charset="0"/>
              </a:rPr>
              <a:t>Tokenize</a:t>
            </a:r>
          </a:p>
        </p:txBody>
      </p:sp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1066800" y="3562350"/>
            <a:ext cx="1600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>
                <a:latin typeface="Times" pitchFamily="-106" charset="0"/>
              </a:rPr>
              <a:t>Analyze</a:t>
            </a: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1066800" y="1924050"/>
            <a:ext cx="1600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>
                <a:latin typeface="Times" pitchFamily="-106" charset="0"/>
              </a:rPr>
              <a:t>Multiwords</a:t>
            </a:r>
          </a:p>
        </p:txBody>
      </p:sp>
      <p:sp>
        <p:nvSpPr>
          <p:cNvPr id="253958" name="Oval 6"/>
          <p:cNvSpPr>
            <a:spLocks noChangeArrowheads="1"/>
          </p:cNvSpPr>
          <p:nvPr/>
        </p:nvSpPr>
        <p:spPr bwMode="auto">
          <a:xfrm>
            <a:off x="1104900" y="1219200"/>
            <a:ext cx="1524000" cy="4572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 i="1">
                <a:latin typeface="Times" pitchFamily="-106" charset="0"/>
              </a:rPr>
              <a:t>lexical forms</a:t>
            </a:r>
            <a:endParaRPr lang="en-US">
              <a:latin typeface="Times" pitchFamily="-106" charset="0"/>
            </a:endParaRPr>
          </a:p>
        </p:txBody>
      </p:sp>
      <p:sp>
        <p:nvSpPr>
          <p:cNvPr id="253959" name="Oval 7"/>
          <p:cNvSpPr>
            <a:spLocks noChangeArrowheads="1"/>
          </p:cNvSpPr>
          <p:nvPr/>
        </p:nvSpPr>
        <p:spPr bwMode="auto">
          <a:xfrm>
            <a:off x="1409700" y="6019800"/>
            <a:ext cx="914400" cy="4572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 i="1">
                <a:latin typeface="Times" pitchFamily="-106" charset="0"/>
              </a:rPr>
              <a:t>string</a:t>
            </a:r>
            <a:endParaRPr lang="en-US">
              <a:latin typeface="Times" pitchFamily="-106" charset="0"/>
            </a:endParaRPr>
          </a:p>
        </p:txBody>
      </p:sp>
      <p:sp>
        <p:nvSpPr>
          <p:cNvPr id="253960" name="Oval 8"/>
          <p:cNvSpPr>
            <a:spLocks noChangeArrowheads="1"/>
          </p:cNvSpPr>
          <p:nvPr/>
        </p:nvSpPr>
        <p:spPr bwMode="auto">
          <a:xfrm>
            <a:off x="990600" y="2857500"/>
            <a:ext cx="1752600" cy="4572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 i="1">
                <a:latin typeface="Times" pitchFamily="-106" charset="0"/>
              </a:rPr>
              <a:t>token morphemes</a:t>
            </a:r>
            <a:endParaRPr lang="en-US">
              <a:latin typeface="Times" pitchFamily="-106" charset="0"/>
            </a:endParaRPr>
          </a:p>
        </p:txBody>
      </p:sp>
      <p:sp>
        <p:nvSpPr>
          <p:cNvPr id="253961" name="Oval 9"/>
          <p:cNvSpPr>
            <a:spLocks noChangeArrowheads="1"/>
          </p:cNvSpPr>
          <p:nvPr/>
        </p:nvSpPr>
        <p:spPr bwMode="auto">
          <a:xfrm>
            <a:off x="1409700" y="4495800"/>
            <a:ext cx="914400" cy="4572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 i="1">
                <a:latin typeface="Times" pitchFamily="-106" charset="0"/>
              </a:rPr>
              <a:t>tokens</a:t>
            </a:r>
            <a:endParaRPr lang="en-US">
              <a:latin typeface="Times" pitchFamily="-106" charset="0"/>
            </a:endParaRPr>
          </a:p>
        </p:txBody>
      </p:sp>
      <p:cxnSp>
        <p:nvCxnSpPr>
          <p:cNvPr id="253962" name="AutoShape 10"/>
          <p:cNvCxnSpPr>
            <a:cxnSpLocks noChangeShapeType="1"/>
            <a:stCxn id="253959" idx="0"/>
            <a:endCxn id="253955" idx="2"/>
          </p:cNvCxnSpPr>
          <p:nvPr/>
        </p:nvCxnSpPr>
        <p:spPr bwMode="auto">
          <a:xfrm flipV="1">
            <a:off x="1866900" y="577215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3963" name="AutoShape 11"/>
          <p:cNvCxnSpPr>
            <a:cxnSpLocks noChangeShapeType="1"/>
            <a:stCxn id="253955" idx="0"/>
            <a:endCxn id="253961" idx="4"/>
          </p:cNvCxnSpPr>
          <p:nvPr/>
        </p:nvCxnSpPr>
        <p:spPr bwMode="auto">
          <a:xfrm flipV="1">
            <a:off x="1866900" y="495300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3964" name="AutoShape 12"/>
          <p:cNvCxnSpPr>
            <a:cxnSpLocks noChangeShapeType="1"/>
            <a:stCxn id="253961" idx="0"/>
            <a:endCxn id="253956" idx="2"/>
          </p:cNvCxnSpPr>
          <p:nvPr/>
        </p:nvCxnSpPr>
        <p:spPr bwMode="auto">
          <a:xfrm flipV="1">
            <a:off x="1866900" y="424815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3965" name="AutoShape 13"/>
          <p:cNvCxnSpPr>
            <a:cxnSpLocks noChangeShapeType="1"/>
            <a:stCxn id="253956" idx="0"/>
            <a:endCxn id="253960" idx="4"/>
          </p:cNvCxnSpPr>
          <p:nvPr/>
        </p:nvCxnSpPr>
        <p:spPr bwMode="auto">
          <a:xfrm flipV="1">
            <a:off x="1866900" y="331470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3966" name="AutoShape 14"/>
          <p:cNvCxnSpPr>
            <a:cxnSpLocks noChangeShapeType="1"/>
            <a:stCxn id="253960" idx="0"/>
            <a:endCxn id="253957" idx="2"/>
          </p:cNvCxnSpPr>
          <p:nvPr/>
        </p:nvCxnSpPr>
        <p:spPr bwMode="auto">
          <a:xfrm flipV="1">
            <a:off x="1866900" y="260985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3967" name="AutoShape 15"/>
          <p:cNvCxnSpPr>
            <a:cxnSpLocks noChangeShapeType="1"/>
            <a:stCxn id="253957" idx="0"/>
            <a:endCxn id="253958" idx="4"/>
          </p:cNvCxnSpPr>
          <p:nvPr/>
        </p:nvCxnSpPr>
        <p:spPr bwMode="auto">
          <a:xfrm flipV="1">
            <a:off x="1866900" y="167640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3968" name="Rectangle 16"/>
          <p:cNvSpPr>
            <a:spLocks noChangeArrowheads="1"/>
          </p:cNvSpPr>
          <p:nvPr/>
        </p:nvSpPr>
        <p:spPr bwMode="auto">
          <a:xfrm>
            <a:off x="2819400" y="6054725"/>
            <a:ext cx="1862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i="1">
                <a:latin typeface="Times" pitchFamily="-106" charset="0"/>
              </a:rPr>
              <a:t>The oil filter’s gone</a:t>
            </a:r>
            <a:r>
              <a:rPr lang="en-US" sz="2000">
                <a:latin typeface="Times" pitchFamily="-106" charset="0"/>
              </a:rPr>
              <a:t> </a:t>
            </a:r>
          </a:p>
        </p:txBody>
      </p:sp>
      <p:sp>
        <p:nvSpPr>
          <p:cNvPr id="253969" name="Rectangle 17"/>
          <p:cNvSpPr>
            <a:spLocks noChangeArrowheads="1"/>
          </p:cNvSpPr>
          <p:nvPr/>
        </p:nvSpPr>
        <p:spPr bwMode="auto">
          <a:xfrm>
            <a:off x="2819400" y="4564063"/>
            <a:ext cx="3581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" pitchFamily="-106" charset="0"/>
              </a:rPr>
              <a:t>{</a:t>
            </a:r>
            <a:r>
              <a:rPr lang="en-US" sz="1600" i="1">
                <a:latin typeface="Times" pitchFamily="-106" charset="0"/>
              </a:rPr>
              <a:t>T</a:t>
            </a:r>
            <a:r>
              <a:rPr lang="en-US" sz="1600">
                <a:latin typeface="Times" pitchFamily="-106" charset="0"/>
              </a:rPr>
              <a:t>|</a:t>
            </a:r>
            <a:r>
              <a:rPr lang="en-US" sz="1600" i="1">
                <a:latin typeface="Times" pitchFamily="-106" charset="0"/>
              </a:rPr>
              <a:t>t</a:t>
            </a:r>
            <a:r>
              <a:rPr lang="en-US" sz="1600">
                <a:latin typeface="Times" pitchFamily="-106" charset="0"/>
              </a:rPr>
              <a:t>}</a:t>
            </a:r>
            <a:r>
              <a:rPr lang="en-US" sz="1600" i="1">
                <a:latin typeface="Times" pitchFamily="-106" charset="0"/>
              </a:rPr>
              <a:t>he TB oil TB filter TB ’s TB gone TB</a:t>
            </a:r>
            <a:r>
              <a:rPr lang="en-US" sz="2000">
                <a:latin typeface="Times" pitchFamily="-106" charset="0"/>
              </a:rPr>
              <a:t> </a:t>
            </a:r>
          </a:p>
        </p:txBody>
      </p:sp>
      <p:sp>
        <p:nvSpPr>
          <p:cNvPr id="253970" name="Rectangle 18"/>
          <p:cNvSpPr>
            <a:spLocks noChangeArrowheads="1"/>
          </p:cNvSpPr>
          <p:nvPr/>
        </p:nvSpPr>
        <p:spPr bwMode="auto">
          <a:xfrm>
            <a:off x="0" y="5105400"/>
            <a:ext cx="863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" pitchFamily="-106" charset="0"/>
              </a:rPr>
              <a:t>Decap, </a:t>
            </a:r>
          </a:p>
          <a:p>
            <a:pPr algn="l" eaLnBrk="0" hangingPunct="0"/>
            <a:r>
              <a:rPr lang="en-US" sz="1600">
                <a:latin typeface="Times" pitchFamily="-106" charset="0"/>
              </a:rPr>
              <a:t>split,</a:t>
            </a:r>
          </a:p>
          <a:p>
            <a:pPr algn="l" eaLnBrk="0" hangingPunct="0"/>
            <a:r>
              <a:rPr lang="en-US" sz="1600">
                <a:latin typeface="Times" pitchFamily="-106" charset="0"/>
              </a:rPr>
              <a:t>commas</a:t>
            </a:r>
          </a:p>
        </p:txBody>
      </p:sp>
      <p:sp>
        <p:nvSpPr>
          <p:cNvPr id="253971" name="Rectangle 19"/>
          <p:cNvSpPr>
            <a:spLocks noChangeArrowheads="1"/>
          </p:cNvSpPr>
          <p:nvPr/>
        </p:nvSpPr>
        <p:spPr bwMode="auto">
          <a:xfrm>
            <a:off x="76200" y="3454400"/>
            <a:ext cx="7889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" pitchFamily="-106" charset="0"/>
              </a:rPr>
              <a:t>Morph,</a:t>
            </a:r>
            <a:br>
              <a:rPr lang="en-US" sz="1600">
                <a:latin typeface="Times" pitchFamily="-106" charset="0"/>
              </a:rPr>
            </a:br>
            <a:r>
              <a:rPr lang="en-US" sz="1600">
                <a:latin typeface="Times" pitchFamily="-106" charset="0"/>
              </a:rPr>
              <a:t>Guess,</a:t>
            </a:r>
          </a:p>
          <a:p>
            <a:pPr algn="l" eaLnBrk="0" hangingPunct="0"/>
            <a:r>
              <a:rPr lang="en-US" sz="1600">
                <a:latin typeface="Times" pitchFamily="-106" charset="0"/>
              </a:rPr>
              <a:t>+Tok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822575" y="2733675"/>
            <a:ext cx="5064125" cy="771525"/>
            <a:chOff x="1826" y="1583"/>
            <a:chExt cx="3190" cy="486"/>
          </a:xfrm>
        </p:grpSpPr>
        <p:sp>
          <p:nvSpPr>
            <p:cNvPr id="253973" name="AutoShape 21"/>
            <p:cNvSpPr>
              <a:spLocks noChangeArrowheads="1"/>
            </p:cNvSpPr>
            <p:nvPr/>
          </p:nvSpPr>
          <p:spPr bwMode="auto">
            <a:xfrm>
              <a:off x="1826" y="1632"/>
              <a:ext cx="657" cy="388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600" i="1">
                  <a:latin typeface="Times" pitchFamily="-106" charset="0"/>
                </a:rPr>
                <a:t>The </a:t>
              </a:r>
              <a:r>
                <a:rPr lang="en-US" sz="1400">
                  <a:latin typeface="Times" pitchFamily="-106" charset="0"/>
                </a:rPr>
                <a:t>+Tok</a:t>
              </a:r>
              <a:endParaRPr lang="en-US" sz="1600">
                <a:latin typeface="Times" pitchFamily="-106" charset="0"/>
              </a:endParaRPr>
            </a:p>
            <a:p>
              <a:pPr eaLnBrk="0" hangingPunct="0"/>
              <a:r>
                <a:rPr lang="en-US" sz="1600" i="1">
                  <a:latin typeface="Times" pitchFamily="-106" charset="0"/>
                </a:rPr>
                <a:t>the </a:t>
              </a:r>
              <a:r>
                <a:rPr lang="en-US" sz="1400">
                  <a:latin typeface="Times" pitchFamily="-106" charset="0"/>
                </a:rPr>
                <a:t>+Det</a:t>
              </a:r>
            </a:p>
          </p:txBody>
        </p:sp>
        <p:sp>
          <p:nvSpPr>
            <p:cNvPr id="253974" name="AutoShape 22"/>
            <p:cNvSpPr>
              <a:spLocks noChangeArrowheads="1"/>
            </p:cNvSpPr>
            <p:nvPr/>
          </p:nvSpPr>
          <p:spPr bwMode="auto">
            <a:xfrm>
              <a:off x="2681" y="1653"/>
              <a:ext cx="419" cy="346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>
                  <a:latin typeface="Times" pitchFamily="-106" charset="0"/>
                </a:rPr>
                <a:t>+N</a:t>
              </a:r>
              <a:endParaRPr lang="en-US" sz="1400" i="1">
                <a:latin typeface="Times" pitchFamily="-106" charset="0"/>
              </a:endParaRP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+Tok</a:t>
              </a:r>
            </a:p>
          </p:txBody>
        </p:sp>
        <p:sp>
          <p:nvSpPr>
            <p:cNvPr id="253975" name="Rectangle 23"/>
            <p:cNvSpPr>
              <a:spLocks noChangeArrowheads="1"/>
            </p:cNvSpPr>
            <p:nvPr/>
          </p:nvSpPr>
          <p:spPr bwMode="auto">
            <a:xfrm>
              <a:off x="3795" y="1711"/>
              <a:ext cx="8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i="1">
                  <a:latin typeface="Times" pitchFamily="-106" charset="0"/>
                </a:rPr>
                <a:t>’s </a:t>
              </a:r>
              <a:r>
                <a:rPr lang="en-US" sz="1400">
                  <a:latin typeface="Times" pitchFamily="-106" charset="0"/>
                </a:rPr>
                <a:t>+Tok  </a:t>
              </a:r>
              <a:r>
                <a:rPr lang="en-US" sz="1600" i="1">
                  <a:latin typeface="Times" pitchFamily="-106" charset="0"/>
                </a:rPr>
                <a:t>gone</a:t>
              </a:r>
              <a:r>
                <a:rPr lang="en-US" sz="2000">
                  <a:latin typeface="Times" pitchFamily="-106" charset="0"/>
                </a:rPr>
                <a:t> </a:t>
              </a:r>
            </a:p>
          </p:txBody>
        </p:sp>
        <p:sp>
          <p:nvSpPr>
            <p:cNvPr id="253976" name="Rectangle 24"/>
            <p:cNvSpPr>
              <a:spLocks noChangeArrowheads="1"/>
            </p:cNvSpPr>
            <p:nvPr/>
          </p:nvSpPr>
          <p:spPr bwMode="auto">
            <a:xfrm>
              <a:off x="3073" y="1724"/>
              <a:ext cx="36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i="1">
                  <a:latin typeface="Times" pitchFamily="-106" charset="0"/>
                </a:rPr>
                <a:t>filter</a:t>
              </a:r>
              <a:endParaRPr lang="en-US" sz="2000">
                <a:latin typeface="Times" pitchFamily="-106" charset="0"/>
              </a:endParaRPr>
            </a:p>
          </p:txBody>
        </p:sp>
        <p:sp>
          <p:nvSpPr>
            <p:cNvPr id="253977" name="Rectangle 25"/>
            <p:cNvSpPr>
              <a:spLocks noChangeArrowheads="1"/>
            </p:cNvSpPr>
            <p:nvPr/>
          </p:nvSpPr>
          <p:spPr bwMode="auto">
            <a:xfrm>
              <a:off x="2456" y="1724"/>
              <a:ext cx="2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i="1">
                  <a:latin typeface="Times" pitchFamily="-106" charset="0"/>
                </a:rPr>
                <a:t>oil</a:t>
              </a:r>
              <a:endParaRPr lang="en-US" sz="2000">
                <a:latin typeface="Times" pitchFamily="-106" charset="0"/>
              </a:endParaRPr>
            </a:p>
          </p:txBody>
        </p:sp>
        <p:sp>
          <p:nvSpPr>
            <p:cNvPr id="253978" name="AutoShape 26"/>
            <p:cNvSpPr>
              <a:spLocks noChangeArrowheads="1"/>
            </p:cNvSpPr>
            <p:nvPr/>
          </p:nvSpPr>
          <p:spPr bwMode="auto">
            <a:xfrm>
              <a:off x="3413" y="1583"/>
              <a:ext cx="433" cy="486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>
                  <a:latin typeface="Times" pitchFamily="-106" charset="0"/>
                </a:rPr>
                <a:t>+N</a:t>
              </a: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+V</a:t>
              </a:r>
              <a:endParaRPr lang="en-US" sz="1400" i="1">
                <a:latin typeface="Times" pitchFamily="-106" charset="0"/>
              </a:endParaRP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+Tok</a:t>
              </a:r>
            </a:p>
          </p:txBody>
        </p:sp>
        <p:sp>
          <p:nvSpPr>
            <p:cNvPr id="253979" name="AutoShape 27"/>
            <p:cNvSpPr>
              <a:spLocks noChangeArrowheads="1"/>
            </p:cNvSpPr>
            <p:nvPr/>
          </p:nvSpPr>
          <p:spPr bwMode="auto">
            <a:xfrm>
              <a:off x="4597" y="1653"/>
              <a:ext cx="419" cy="346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>
                  <a:latin typeface="Times" pitchFamily="-106" charset="0"/>
                </a:rPr>
                <a:t>+V</a:t>
              </a:r>
              <a:endParaRPr lang="en-US" sz="1400" i="1">
                <a:latin typeface="Times" pitchFamily="-106" charset="0"/>
              </a:endParaRP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+Tok</a:t>
              </a:r>
            </a:p>
          </p:txBody>
        </p:sp>
      </p:grpSp>
      <p:sp>
        <p:nvSpPr>
          <p:cNvPr id="253980" name="Rectangle 28"/>
          <p:cNvSpPr>
            <a:spLocks noChangeArrowheads="1"/>
          </p:cNvSpPr>
          <p:nvPr/>
        </p:nvSpPr>
        <p:spPr bwMode="auto">
          <a:xfrm>
            <a:off x="0" y="1981200"/>
            <a:ext cx="10096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" pitchFamily="-106" charset="0"/>
              </a:rPr>
              <a:t>Modify</a:t>
            </a:r>
          </a:p>
          <a:p>
            <a:pPr algn="l" eaLnBrk="0" hangingPunct="0"/>
            <a:r>
              <a:rPr lang="en-US" sz="1600">
                <a:latin typeface="Times" pitchFamily="-106" charset="0"/>
              </a:rPr>
              <a:t>sequences</a:t>
            </a:r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2822575" y="876300"/>
            <a:ext cx="6022975" cy="1174750"/>
            <a:chOff x="1778" y="616"/>
            <a:chExt cx="3794" cy="740"/>
          </a:xfrm>
        </p:grpSpPr>
        <p:sp>
          <p:nvSpPr>
            <p:cNvPr id="253982" name="AutoShape 30"/>
            <p:cNvSpPr>
              <a:spLocks noChangeArrowheads="1"/>
            </p:cNvSpPr>
            <p:nvPr/>
          </p:nvSpPr>
          <p:spPr bwMode="auto">
            <a:xfrm>
              <a:off x="1778" y="800"/>
              <a:ext cx="657" cy="388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600" i="1">
                  <a:latin typeface="Times" pitchFamily="-106" charset="0"/>
                </a:rPr>
                <a:t>The </a:t>
              </a:r>
              <a:r>
                <a:rPr lang="en-US" sz="1400">
                  <a:latin typeface="Times" pitchFamily="-106" charset="0"/>
                </a:rPr>
                <a:t>+Tok</a:t>
              </a:r>
              <a:endParaRPr lang="en-US" sz="1600">
                <a:latin typeface="Times" pitchFamily="-106" charset="0"/>
              </a:endParaRPr>
            </a:p>
            <a:p>
              <a:pPr eaLnBrk="0" hangingPunct="0"/>
              <a:r>
                <a:rPr lang="en-US" sz="1600" i="1">
                  <a:latin typeface="Times" pitchFamily="-106" charset="0"/>
                </a:rPr>
                <a:t>the </a:t>
              </a:r>
              <a:r>
                <a:rPr lang="en-US" sz="1400">
                  <a:latin typeface="Times" pitchFamily="-106" charset="0"/>
                </a:rPr>
                <a:t>+Det</a:t>
              </a:r>
            </a:p>
          </p:txBody>
        </p:sp>
        <p:sp>
          <p:nvSpPr>
            <p:cNvPr id="253983" name="Rectangle 31"/>
            <p:cNvSpPr>
              <a:spLocks noChangeArrowheads="1"/>
            </p:cNvSpPr>
            <p:nvPr/>
          </p:nvSpPr>
          <p:spPr bwMode="auto">
            <a:xfrm>
              <a:off x="4400" y="897"/>
              <a:ext cx="78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i="1">
                  <a:latin typeface="Times" pitchFamily="-106" charset="0"/>
                </a:rPr>
                <a:t>’s </a:t>
              </a:r>
              <a:r>
                <a:rPr lang="en-US" sz="1400">
                  <a:latin typeface="Times" pitchFamily="-106" charset="0"/>
                </a:rPr>
                <a:t>+Tok  </a:t>
              </a:r>
              <a:r>
                <a:rPr lang="en-US" sz="1600" i="1">
                  <a:latin typeface="Times" pitchFamily="-106" charset="0"/>
                </a:rPr>
                <a:t>gone</a:t>
              </a:r>
              <a:endParaRPr lang="en-US" sz="2000">
                <a:latin typeface="Times" pitchFamily="-106" charset="0"/>
              </a:endParaRPr>
            </a:p>
          </p:txBody>
        </p:sp>
        <p:sp>
          <p:nvSpPr>
            <p:cNvPr id="253984" name="AutoShape 32"/>
            <p:cNvSpPr>
              <a:spLocks noChangeArrowheads="1"/>
            </p:cNvSpPr>
            <p:nvPr/>
          </p:nvSpPr>
          <p:spPr bwMode="auto">
            <a:xfrm>
              <a:off x="4021" y="751"/>
              <a:ext cx="433" cy="486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>
                  <a:latin typeface="Times" pitchFamily="-106" charset="0"/>
                </a:rPr>
                <a:t>+N</a:t>
              </a: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+V</a:t>
              </a:r>
              <a:endParaRPr lang="en-US" sz="1400" i="1">
                <a:latin typeface="Times" pitchFamily="-106" charset="0"/>
              </a:endParaRP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+Tok</a:t>
              </a:r>
            </a:p>
          </p:txBody>
        </p:sp>
        <p:sp>
          <p:nvSpPr>
            <p:cNvPr id="253985" name="AutoShape 33"/>
            <p:cNvSpPr>
              <a:spLocks noChangeArrowheads="1"/>
            </p:cNvSpPr>
            <p:nvPr/>
          </p:nvSpPr>
          <p:spPr bwMode="auto">
            <a:xfrm>
              <a:off x="5153" y="821"/>
              <a:ext cx="419" cy="346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>
                  <a:latin typeface="Times" pitchFamily="-106" charset="0"/>
                </a:rPr>
                <a:t>+V</a:t>
              </a:r>
              <a:endParaRPr lang="en-US" sz="1400" i="1">
                <a:latin typeface="Times" pitchFamily="-106" charset="0"/>
              </a:endParaRP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+Tok</a:t>
              </a:r>
            </a:p>
          </p:txBody>
        </p: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2460" y="616"/>
              <a:ext cx="1536" cy="740"/>
              <a:chOff x="3600" y="3052"/>
              <a:chExt cx="1536" cy="740"/>
            </a:xfrm>
          </p:grpSpPr>
          <p:sp>
            <p:nvSpPr>
              <p:cNvPr id="253987" name="Rectangle 35"/>
              <p:cNvSpPr>
                <a:spLocks noChangeArrowheads="1"/>
              </p:cNvSpPr>
              <p:nvPr/>
            </p:nvSpPr>
            <p:spPr bwMode="auto">
              <a:xfrm>
                <a:off x="3870" y="3052"/>
                <a:ext cx="93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 eaLnBrk="0" hangingPunct="0"/>
                <a:r>
                  <a:rPr lang="en-US" sz="1600" i="1">
                    <a:latin typeface="Times" pitchFamily="-106" charset="0"/>
                  </a:rPr>
                  <a:t>oil_filter </a:t>
                </a:r>
                <a:r>
                  <a:rPr lang="en-US" sz="1400">
                    <a:latin typeface="Times" pitchFamily="-106" charset="0"/>
                  </a:rPr>
                  <a:t>+MWE</a:t>
                </a:r>
              </a:p>
            </p:txBody>
          </p:sp>
          <p:grpSp>
            <p:nvGrpSpPr>
              <p:cNvPr id="5" name="Group 36"/>
              <p:cNvGrpSpPr>
                <a:grpSpLocks/>
              </p:cNvGrpSpPr>
              <p:nvPr/>
            </p:nvGrpSpPr>
            <p:grpSpPr bwMode="auto">
              <a:xfrm>
                <a:off x="3648" y="3264"/>
                <a:ext cx="1393" cy="486"/>
                <a:chOff x="3648" y="3264"/>
                <a:chExt cx="1393" cy="486"/>
              </a:xfrm>
            </p:grpSpPr>
            <p:sp>
              <p:nvSpPr>
                <p:cNvPr id="253989" name="AutoShape 37"/>
                <p:cNvSpPr>
                  <a:spLocks noChangeArrowheads="1"/>
                </p:cNvSpPr>
                <p:nvPr/>
              </p:nvSpPr>
              <p:spPr bwMode="auto">
                <a:xfrm>
                  <a:off x="3874" y="3333"/>
                  <a:ext cx="419" cy="346"/>
                </a:xfrm>
                <a:prstGeom prst="bracePair">
                  <a:avLst>
                    <a:gd name="adj" fmla="val 8333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1400">
                      <a:latin typeface="Times" pitchFamily="-106" charset="0"/>
                    </a:rPr>
                    <a:t>+N</a:t>
                  </a:r>
                  <a:endParaRPr lang="en-US" sz="1400" i="1">
                    <a:latin typeface="Times" pitchFamily="-106" charset="0"/>
                  </a:endParaRPr>
                </a:p>
                <a:p>
                  <a:pPr eaLnBrk="0" hangingPunct="0"/>
                  <a:r>
                    <a:rPr lang="en-US" sz="1400">
                      <a:latin typeface="Times" pitchFamily="-106" charset="0"/>
                    </a:rPr>
                    <a:t>+Tok</a:t>
                  </a:r>
                </a:p>
              </p:txBody>
            </p:sp>
            <p:sp>
              <p:nvSpPr>
                <p:cNvPr id="253990" name="AutoShape 38"/>
                <p:cNvSpPr>
                  <a:spLocks noChangeArrowheads="1"/>
                </p:cNvSpPr>
                <p:nvPr/>
              </p:nvSpPr>
              <p:spPr bwMode="auto">
                <a:xfrm>
                  <a:off x="4608" y="3264"/>
                  <a:ext cx="433" cy="486"/>
                </a:xfrm>
                <a:prstGeom prst="bracePair">
                  <a:avLst>
                    <a:gd name="adj" fmla="val 8333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1400">
                      <a:latin typeface="Times" pitchFamily="-106" charset="0"/>
                    </a:rPr>
                    <a:t>+N</a:t>
                  </a:r>
                </a:p>
                <a:p>
                  <a:pPr eaLnBrk="0" hangingPunct="0"/>
                  <a:r>
                    <a:rPr lang="en-US" sz="1400">
                      <a:latin typeface="Times" pitchFamily="-106" charset="0"/>
                    </a:rPr>
                    <a:t>+V</a:t>
                  </a:r>
                  <a:endParaRPr lang="en-US" sz="1400" i="1">
                    <a:latin typeface="Times" pitchFamily="-106" charset="0"/>
                  </a:endParaRPr>
                </a:p>
                <a:p>
                  <a:pPr eaLnBrk="0" hangingPunct="0"/>
                  <a:r>
                    <a:rPr lang="en-US" sz="1400">
                      <a:latin typeface="Times" pitchFamily="-106" charset="0"/>
                    </a:rPr>
                    <a:t>+Tok</a:t>
                  </a:r>
                </a:p>
              </p:txBody>
            </p:sp>
            <p:sp>
              <p:nvSpPr>
                <p:cNvPr id="253991" name="Rectangle 39"/>
                <p:cNvSpPr>
                  <a:spLocks noChangeArrowheads="1"/>
                </p:cNvSpPr>
                <p:nvPr/>
              </p:nvSpPr>
              <p:spPr bwMode="auto">
                <a:xfrm>
                  <a:off x="3648" y="3400"/>
                  <a:ext cx="252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 eaLnBrk="0" hangingPunct="0"/>
                  <a:r>
                    <a:rPr lang="en-US" sz="1600" i="1">
                      <a:latin typeface="Times" pitchFamily="-106" charset="0"/>
                    </a:rPr>
                    <a:t>oil</a:t>
                  </a:r>
                </a:p>
              </p:txBody>
            </p:sp>
            <p:sp>
              <p:nvSpPr>
                <p:cNvPr id="253992" name="Rectangle 40"/>
                <p:cNvSpPr>
                  <a:spLocks noChangeArrowheads="1"/>
                </p:cNvSpPr>
                <p:nvPr/>
              </p:nvSpPr>
              <p:spPr bwMode="auto">
                <a:xfrm>
                  <a:off x="4267" y="3400"/>
                  <a:ext cx="367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 eaLnBrk="0" hangingPunct="0"/>
                  <a:r>
                    <a:rPr lang="en-US" sz="1600" i="1">
                      <a:latin typeface="Times" pitchFamily="-106" charset="0"/>
                    </a:rPr>
                    <a:t>filter</a:t>
                  </a:r>
                </a:p>
              </p:txBody>
            </p:sp>
          </p:grpSp>
          <p:sp>
            <p:nvSpPr>
              <p:cNvPr id="253993" name="AutoShape 41"/>
              <p:cNvSpPr>
                <a:spLocks noChangeArrowheads="1"/>
              </p:cNvSpPr>
              <p:nvPr/>
            </p:nvSpPr>
            <p:spPr bwMode="auto">
              <a:xfrm>
                <a:off x="3600" y="3072"/>
                <a:ext cx="1536" cy="720"/>
              </a:xfrm>
              <a:prstGeom prst="bracePair">
                <a:avLst>
                  <a:gd name="adj" fmla="val 8333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68" grpId="0" build="p" autoUpdateAnimBg="0"/>
      <p:bldP spid="253969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US"/>
              <a:t>Part of speech tags</a:t>
            </a:r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609600" y="4819650"/>
            <a:ext cx="1600200" cy="571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>
                <a:latin typeface="Times" pitchFamily="-106" charset="0"/>
              </a:rPr>
              <a:t>Tokenize</a:t>
            </a:r>
          </a:p>
        </p:txBody>
      </p:sp>
      <p:sp>
        <p:nvSpPr>
          <p:cNvPr id="254980" name="Rectangle 4"/>
          <p:cNvSpPr>
            <a:spLocks noChangeArrowheads="1"/>
          </p:cNvSpPr>
          <p:nvPr/>
        </p:nvSpPr>
        <p:spPr bwMode="auto">
          <a:xfrm>
            <a:off x="609600" y="3181350"/>
            <a:ext cx="1600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>
                <a:latin typeface="Times" pitchFamily="-106" charset="0"/>
              </a:rPr>
              <a:t>Analyze</a:t>
            </a:r>
          </a:p>
        </p:txBody>
      </p:sp>
      <p:sp>
        <p:nvSpPr>
          <p:cNvPr id="254981" name="Rectangle 5"/>
          <p:cNvSpPr>
            <a:spLocks noChangeArrowheads="1"/>
          </p:cNvSpPr>
          <p:nvPr/>
        </p:nvSpPr>
        <p:spPr bwMode="auto">
          <a:xfrm>
            <a:off x="609600" y="1543050"/>
            <a:ext cx="1600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>
                <a:latin typeface="Times" pitchFamily="-106" charset="0"/>
              </a:rPr>
              <a:t>Multiwords</a:t>
            </a:r>
          </a:p>
        </p:txBody>
      </p:sp>
      <p:sp>
        <p:nvSpPr>
          <p:cNvPr id="254982" name="Oval 6"/>
          <p:cNvSpPr>
            <a:spLocks noChangeArrowheads="1"/>
          </p:cNvSpPr>
          <p:nvPr/>
        </p:nvSpPr>
        <p:spPr bwMode="auto">
          <a:xfrm>
            <a:off x="647700" y="838200"/>
            <a:ext cx="1524000" cy="4572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 i="1">
                <a:latin typeface="Times" pitchFamily="-106" charset="0"/>
              </a:rPr>
              <a:t>lexical forms</a:t>
            </a:r>
            <a:endParaRPr lang="en-US">
              <a:latin typeface="Times" pitchFamily="-106" charset="0"/>
            </a:endParaRPr>
          </a:p>
        </p:txBody>
      </p:sp>
      <p:sp>
        <p:nvSpPr>
          <p:cNvPr id="254983" name="Oval 7"/>
          <p:cNvSpPr>
            <a:spLocks noChangeArrowheads="1"/>
          </p:cNvSpPr>
          <p:nvPr/>
        </p:nvSpPr>
        <p:spPr bwMode="auto">
          <a:xfrm>
            <a:off x="952500" y="5638800"/>
            <a:ext cx="914400" cy="4572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 i="1">
                <a:latin typeface="Times" pitchFamily="-106" charset="0"/>
              </a:rPr>
              <a:t>string</a:t>
            </a:r>
            <a:endParaRPr lang="en-US">
              <a:latin typeface="Times" pitchFamily="-106" charset="0"/>
            </a:endParaRPr>
          </a:p>
        </p:txBody>
      </p:sp>
      <p:sp>
        <p:nvSpPr>
          <p:cNvPr id="254984" name="Oval 8"/>
          <p:cNvSpPr>
            <a:spLocks noChangeArrowheads="1"/>
          </p:cNvSpPr>
          <p:nvPr/>
        </p:nvSpPr>
        <p:spPr bwMode="auto">
          <a:xfrm>
            <a:off x="533400" y="2476500"/>
            <a:ext cx="1752600" cy="4572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 i="1">
                <a:latin typeface="Times" pitchFamily="-106" charset="0"/>
              </a:rPr>
              <a:t>token morphemes</a:t>
            </a:r>
            <a:endParaRPr lang="en-US">
              <a:latin typeface="Times" pitchFamily="-106" charset="0"/>
            </a:endParaRPr>
          </a:p>
        </p:txBody>
      </p:sp>
      <p:sp>
        <p:nvSpPr>
          <p:cNvPr id="254985" name="Oval 9"/>
          <p:cNvSpPr>
            <a:spLocks noChangeArrowheads="1"/>
          </p:cNvSpPr>
          <p:nvPr/>
        </p:nvSpPr>
        <p:spPr bwMode="auto">
          <a:xfrm>
            <a:off x="952500" y="4114800"/>
            <a:ext cx="914400" cy="4572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 i="1">
                <a:latin typeface="Times" pitchFamily="-106" charset="0"/>
              </a:rPr>
              <a:t>tokens</a:t>
            </a:r>
            <a:endParaRPr lang="en-US">
              <a:latin typeface="Times" pitchFamily="-106" charset="0"/>
            </a:endParaRPr>
          </a:p>
        </p:txBody>
      </p:sp>
      <p:cxnSp>
        <p:nvCxnSpPr>
          <p:cNvPr id="254986" name="AutoShape 10"/>
          <p:cNvCxnSpPr>
            <a:cxnSpLocks noChangeShapeType="1"/>
            <a:stCxn id="254983" idx="0"/>
            <a:endCxn id="254979" idx="2"/>
          </p:cNvCxnSpPr>
          <p:nvPr/>
        </p:nvCxnSpPr>
        <p:spPr bwMode="auto">
          <a:xfrm flipV="1">
            <a:off x="1409700" y="539115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4987" name="AutoShape 11"/>
          <p:cNvCxnSpPr>
            <a:cxnSpLocks noChangeShapeType="1"/>
            <a:stCxn id="254979" idx="0"/>
            <a:endCxn id="254985" idx="4"/>
          </p:cNvCxnSpPr>
          <p:nvPr/>
        </p:nvCxnSpPr>
        <p:spPr bwMode="auto">
          <a:xfrm flipV="1">
            <a:off x="1409700" y="457200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4988" name="AutoShape 12"/>
          <p:cNvCxnSpPr>
            <a:cxnSpLocks noChangeShapeType="1"/>
            <a:stCxn id="254985" idx="0"/>
            <a:endCxn id="254980" idx="2"/>
          </p:cNvCxnSpPr>
          <p:nvPr/>
        </p:nvCxnSpPr>
        <p:spPr bwMode="auto">
          <a:xfrm flipV="1">
            <a:off x="1409700" y="386715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4989" name="AutoShape 13"/>
          <p:cNvCxnSpPr>
            <a:cxnSpLocks noChangeShapeType="1"/>
            <a:stCxn id="254980" idx="0"/>
            <a:endCxn id="254984" idx="4"/>
          </p:cNvCxnSpPr>
          <p:nvPr/>
        </p:nvCxnSpPr>
        <p:spPr bwMode="auto">
          <a:xfrm flipV="1">
            <a:off x="1409700" y="293370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4990" name="AutoShape 14"/>
          <p:cNvCxnSpPr>
            <a:cxnSpLocks noChangeShapeType="1"/>
            <a:stCxn id="254984" idx="0"/>
            <a:endCxn id="254981" idx="2"/>
          </p:cNvCxnSpPr>
          <p:nvPr/>
        </p:nvCxnSpPr>
        <p:spPr bwMode="auto">
          <a:xfrm flipV="1">
            <a:off x="1409700" y="222885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54991" name="AutoShape 15"/>
          <p:cNvCxnSpPr>
            <a:cxnSpLocks noChangeShapeType="1"/>
            <a:stCxn id="254981" idx="0"/>
            <a:endCxn id="254982" idx="4"/>
          </p:cNvCxnSpPr>
          <p:nvPr/>
        </p:nvCxnSpPr>
        <p:spPr bwMode="auto">
          <a:xfrm flipV="1">
            <a:off x="1409700" y="1295400"/>
            <a:ext cx="0" cy="247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54992" name="Rectangle 16"/>
          <p:cNvSpPr>
            <a:spLocks noChangeArrowheads="1"/>
          </p:cNvSpPr>
          <p:nvPr/>
        </p:nvSpPr>
        <p:spPr bwMode="auto">
          <a:xfrm>
            <a:off x="2362200" y="5673725"/>
            <a:ext cx="4770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i="1">
                <a:latin typeface="Times" pitchFamily="-106" charset="0"/>
              </a:rPr>
              <a:t>The</a:t>
            </a:r>
            <a:r>
              <a:rPr lang="en-US" sz="1600">
                <a:latin typeface="Times" pitchFamily="-106" charset="0"/>
              </a:rPr>
              <a:t>/DET_</a:t>
            </a:r>
            <a:r>
              <a:rPr lang="en-US" sz="1600" i="1">
                <a:latin typeface="Times" pitchFamily="-106" charset="0"/>
              </a:rPr>
              <a:t>   oil</a:t>
            </a:r>
            <a:r>
              <a:rPr lang="en-US" sz="1600">
                <a:latin typeface="Times" pitchFamily="-106" charset="0"/>
              </a:rPr>
              <a:t>/NN_   </a:t>
            </a:r>
            <a:r>
              <a:rPr lang="en-US" sz="1600" i="1">
                <a:latin typeface="Times" pitchFamily="-106" charset="0"/>
              </a:rPr>
              <a:t>filter</a:t>
            </a:r>
            <a:r>
              <a:rPr lang="en-US" sz="1600">
                <a:latin typeface="Times" pitchFamily="-106" charset="0"/>
              </a:rPr>
              <a:t>/NN_</a:t>
            </a:r>
            <a:r>
              <a:rPr lang="en-US" sz="1600" i="1">
                <a:latin typeface="Times" pitchFamily="-106" charset="0"/>
              </a:rPr>
              <a:t>’s</a:t>
            </a:r>
            <a:r>
              <a:rPr lang="en-US" sz="1600">
                <a:latin typeface="Times" pitchFamily="-106" charset="0"/>
              </a:rPr>
              <a:t>/VBZ_</a:t>
            </a:r>
            <a:r>
              <a:rPr lang="en-US" sz="1600" i="1">
                <a:latin typeface="Times" pitchFamily="-106" charset="0"/>
              </a:rPr>
              <a:t>   gone</a:t>
            </a:r>
            <a:r>
              <a:rPr lang="en-US" sz="1600">
                <a:latin typeface="Times" pitchFamily="-106" charset="0"/>
              </a:rPr>
              <a:t>/VBN_</a:t>
            </a:r>
            <a:r>
              <a:rPr lang="en-US" sz="2000">
                <a:latin typeface="Times" pitchFamily="-106" charset="0"/>
              </a:rPr>
              <a:t> 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365375" y="2352675"/>
            <a:ext cx="5064125" cy="771525"/>
            <a:chOff x="1826" y="1583"/>
            <a:chExt cx="3190" cy="486"/>
          </a:xfrm>
        </p:grpSpPr>
        <p:sp>
          <p:nvSpPr>
            <p:cNvPr id="254994" name="AutoShape 18"/>
            <p:cNvSpPr>
              <a:spLocks noChangeArrowheads="1"/>
            </p:cNvSpPr>
            <p:nvPr/>
          </p:nvSpPr>
          <p:spPr bwMode="auto">
            <a:xfrm>
              <a:off x="1826" y="1632"/>
              <a:ext cx="657" cy="388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600" i="1">
                  <a:latin typeface="Times" pitchFamily="-106" charset="0"/>
                </a:rPr>
                <a:t>The </a:t>
              </a:r>
              <a:r>
                <a:rPr lang="en-US" sz="1400">
                  <a:latin typeface="Times" pitchFamily="-106" charset="0"/>
                </a:rPr>
                <a:t>+Tok</a:t>
              </a:r>
              <a:endParaRPr lang="en-US" sz="1600">
                <a:latin typeface="Times" pitchFamily="-106" charset="0"/>
              </a:endParaRPr>
            </a:p>
            <a:p>
              <a:pPr eaLnBrk="0" hangingPunct="0"/>
              <a:r>
                <a:rPr lang="en-US" sz="1600" i="1">
                  <a:latin typeface="Times" pitchFamily="-106" charset="0"/>
                </a:rPr>
                <a:t>the </a:t>
              </a:r>
              <a:r>
                <a:rPr lang="en-US" sz="1400">
                  <a:latin typeface="Times" pitchFamily="-106" charset="0"/>
                </a:rPr>
                <a:t>+Det</a:t>
              </a:r>
            </a:p>
          </p:txBody>
        </p:sp>
        <p:sp>
          <p:nvSpPr>
            <p:cNvPr id="254995" name="AutoShape 19"/>
            <p:cNvSpPr>
              <a:spLocks noChangeArrowheads="1"/>
            </p:cNvSpPr>
            <p:nvPr/>
          </p:nvSpPr>
          <p:spPr bwMode="auto">
            <a:xfrm>
              <a:off x="2681" y="1653"/>
              <a:ext cx="419" cy="346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>
                  <a:latin typeface="Times" pitchFamily="-106" charset="0"/>
                </a:rPr>
                <a:t>+N</a:t>
              </a:r>
              <a:endParaRPr lang="en-US" sz="1400" i="1">
                <a:latin typeface="Times" pitchFamily="-106" charset="0"/>
              </a:endParaRP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+Tok</a:t>
              </a:r>
            </a:p>
          </p:txBody>
        </p:sp>
        <p:sp>
          <p:nvSpPr>
            <p:cNvPr id="254996" name="Rectangle 20"/>
            <p:cNvSpPr>
              <a:spLocks noChangeArrowheads="1"/>
            </p:cNvSpPr>
            <p:nvPr/>
          </p:nvSpPr>
          <p:spPr bwMode="auto">
            <a:xfrm>
              <a:off x="3795" y="1711"/>
              <a:ext cx="8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i="1">
                  <a:latin typeface="Times" pitchFamily="-106" charset="0"/>
                </a:rPr>
                <a:t>’s </a:t>
              </a:r>
              <a:r>
                <a:rPr lang="en-US" sz="1400">
                  <a:latin typeface="Times" pitchFamily="-106" charset="0"/>
                </a:rPr>
                <a:t>+Tok  </a:t>
              </a:r>
              <a:r>
                <a:rPr lang="en-US" sz="1600" i="1">
                  <a:latin typeface="Times" pitchFamily="-106" charset="0"/>
                </a:rPr>
                <a:t>gone</a:t>
              </a:r>
              <a:r>
                <a:rPr lang="en-US" sz="2000">
                  <a:latin typeface="Times" pitchFamily="-106" charset="0"/>
                </a:rPr>
                <a:t> </a:t>
              </a:r>
            </a:p>
          </p:txBody>
        </p:sp>
        <p:sp>
          <p:nvSpPr>
            <p:cNvPr id="254997" name="Rectangle 21"/>
            <p:cNvSpPr>
              <a:spLocks noChangeArrowheads="1"/>
            </p:cNvSpPr>
            <p:nvPr/>
          </p:nvSpPr>
          <p:spPr bwMode="auto">
            <a:xfrm>
              <a:off x="3073" y="1724"/>
              <a:ext cx="36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i="1">
                  <a:latin typeface="Times" pitchFamily="-106" charset="0"/>
                </a:rPr>
                <a:t>filter</a:t>
              </a:r>
              <a:endParaRPr lang="en-US" sz="2000">
                <a:latin typeface="Times" pitchFamily="-106" charset="0"/>
              </a:endParaRPr>
            </a:p>
          </p:txBody>
        </p:sp>
        <p:sp>
          <p:nvSpPr>
            <p:cNvPr id="254998" name="Rectangle 22"/>
            <p:cNvSpPr>
              <a:spLocks noChangeArrowheads="1"/>
            </p:cNvSpPr>
            <p:nvPr/>
          </p:nvSpPr>
          <p:spPr bwMode="auto">
            <a:xfrm>
              <a:off x="2456" y="1724"/>
              <a:ext cx="2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i="1">
                  <a:latin typeface="Times" pitchFamily="-106" charset="0"/>
                </a:rPr>
                <a:t>oil</a:t>
              </a:r>
              <a:endParaRPr lang="en-US" sz="2000">
                <a:latin typeface="Times" pitchFamily="-106" charset="0"/>
              </a:endParaRPr>
            </a:p>
          </p:txBody>
        </p:sp>
        <p:sp>
          <p:nvSpPr>
            <p:cNvPr id="254999" name="AutoShape 23"/>
            <p:cNvSpPr>
              <a:spLocks noChangeArrowheads="1"/>
            </p:cNvSpPr>
            <p:nvPr/>
          </p:nvSpPr>
          <p:spPr bwMode="auto">
            <a:xfrm>
              <a:off x="3413" y="1583"/>
              <a:ext cx="433" cy="486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>
                  <a:latin typeface="Times" pitchFamily="-106" charset="0"/>
                </a:rPr>
                <a:t>+N</a:t>
              </a: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+V</a:t>
              </a:r>
              <a:endParaRPr lang="en-US" sz="1400" i="1">
                <a:latin typeface="Times" pitchFamily="-106" charset="0"/>
              </a:endParaRP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+Tok</a:t>
              </a:r>
            </a:p>
          </p:txBody>
        </p:sp>
        <p:sp>
          <p:nvSpPr>
            <p:cNvPr id="255000" name="AutoShape 24"/>
            <p:cNvSpPr>
              <a:spLocks noChangeArrowheads="1"/>
            </p:cNvSpPr>
            <p:nvPr/>
          </p:nvSpPr>
          <p:spPr bwMode="auto">
            <a:xfrm>
              <a:off x="4597" y="1653"/>
              <a:ext cx="419" cy="346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>
                  <a:latin typeface="Times" pitchFamily="-106" charset="0"/>
                </a:rPr>
                <a:t>+V</a:t>
              </a:r>
              <a:endParaRPr lang="en-US" sz="1400" i="1">
                <a:latin typeface="Times" pitchFamily="-106" charset="0"/>
              </a:endParaRPr>
            </a:p>
            <a:p>
              <a:pPr eaLnBrk="0" hangingPunct="0"/>
              <a:r>
                <a:rPr lang="en-US" sz="1400">
                  <a:latin typeface="Times" pitchFamily="-106" charset="0"/>
                </a:rPr>
                <a:t>+Tok</a:t>
              </a: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229225" y="1600200"/>
            <a:ext cx="3457575" cy="1219200"/>
            <a:chOff x="3294" y="1008"/>
            <a:chExt cx="2178" cy="768"/>
          </a:xfrm>
        </p:grpSpPr>
        <p:sp>
          <p:nvSpPr>
            <p:cNvPr id="255002" name="Rectangle 26"/>
            <p:cNvSpPr>
              <a:spLocks noChangeArrowheads="1"/>
            </p:cNvSpPr>
            <p:nvPr/>
          </p:nvSpPr>
          <p:spPr bwMode="auto">
            <a:xfrm>
              <a:off x="4348" y="1008"/>
              <a:ext cx="1124" cy="404"/>
            </a:xfrm>
            <a:prstGeom prst="rect">
              <a:avLst/>
            </a:prstGeom>
            <a:solidFill>
              <a:srgbClr val="FF7C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>
                  <a:latin typeface="Times" pitchFamily="-106" charset="0"/>
                </a:rPr>
                <a:t>Morphemes to be</a:t>
              </a:r>
            </a:p>
            <a:p>
              <a:pPr algn="l" eaLnBrk="0" hangingPunct="0"/>
              <a:r>
                <a:rPr lang="en-US" sz="1800">
                  <a:latin typeface="Times" pitchFamily="-106" charset="0"/>
                </a:rPr>
                <a:t>constrained here</a:t>
              </a:r>
            </a:p>
          </p:txBody>
        </p:sp>
        <p:cxnSp>
          <p:nvCxnSpPr>
            <p:cNvPr id="255003" name="AutoShape 27"/>
            <p:cNvCxnSpPr>
              <a:cxnSpLocks noChangeShapeType="1"/>
              <a:stCxn id="255002" idx="1"/>
              <a:endCxn id="254999" idx="0"/>
            </p:cNvCxnSpPr>
            <p:nvPr/>
          </p:nvCxnSpPr>
          <p:spPr bwMode="auto">
            <a:xfrm rot="10800000" flipV="1">
              <a:off x="3294" y="1210"/>
              <a:ext cx="1054" cy="27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4" name="Group 28"/>
            <p:cNvGrpSpPr>
              <a:grpSpLocks/>
            </p:cNvGrpSpPr>
            <p:nvPr/>
          </p:nvGrpSpPr>
          <p:grpSpPr bwMode="auto">
            <a:xfrm>
              <a:off x="3312" y="1680"/>
              <a:ext cx="96" cy="96"/>
              <a:chOff x="4128" y="2496"/>
              <a:chExt cx="96" cy="96"/>
            </a:xfrm>
          </p:grpSpPr>
          <p:sp>
            <p:nvSpPr>
              <p:cNvPr id="255005" name="Line 29"/>
              <p:cNvSpPr>
                <a:spLocks noChangeShapeType="1"/>
              </p:cNvSpPr>
              <p:nvPr/>
            </p:nvSpPr>
            <p:spPr bwMode="auto">
              <a:xfrm>
                <a:off x="4128" y="2496"/>
                <a:ext cx="96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006" name="Line 30"/>
              <p:cNvSpPr>
                <a:spLocks noChangeShapeType="1"/>
              </p:cNvSpPr>
              <p:nvPr/>
            </p:nvSpPr>
            <p:spPr bwMode="auto">
              <a:xfrm flipH="1">
                <a:off x="4128" y="2496"/>
                <a:ext cx="96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4595813" y="6064250"/>
            <a:ext cx="4129087" cy="641350"/>
            <a:chOff x="2895" y="3820"/>
            <a:chExt cx="2601" cy="404"/>
          </a:xfrm>
        </p:grpSpPr>
        <p:sp>
          <p:nvSpPr>
            <p:cNvPr id="255008" name="Rectangle 32"/>
            <p:cNvSpPr>
              <a:spLocks noChangeArrowheads="1"/>
            </p:cNvSpPr>
            <p:nvPr/>
          </p:nvSpPr>
          <p:spPr bwMode="auto">
            <a:xfrm>
              <a:off x="4512" y="3820"/>
              <a:ext cx="984" cy="404"/>
            </a:xfrm>
            <a:prstGeom prst="rect">
              <a:avLst/>
            </a:prstGeom>
            <a:solidFill>
              <a:srgbClr val="FF7C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>
                  <a:latin typeface="Times" pitchFamily="-106" charset="0"/>
                </a:rPr>
                <a:t>Extra input</a:t>
              </a:r>
            </a:p>
            <a:p>
              <a:pPr algn="l" eaLnBrk="0" hangingPunct="0"/>
              <a:r>
                <a:rPr lang="en-US" sz="1800">
                  <a:latin typeface="Times" pitchFamily="-106" charset="0"/>
                </a:rPr>
                <a:t>characters here</a:t>
              </a:r>
            </a:p>
          </p:txBody>
        </p:sp>
        <p:cxnSp>
          <p:nvCxnSpPr>
            <p:cNvPr id="255009" name="AutoShape 33"/>
            <p:cNvCxnSpPr>
              <a:cxnSpLocks noChangeShapeType="1"/>
              <a:stCxn id="255008" idx="1"/>
              <a:endCxn id="254992" idx="2"/>
            </p:cNvCxnSpPr>
            <p:nvPr/>
          </p:nvCxnSpPr>
          <p:spPr bwMode="auto">
            <a:xfrm rot="10800000">
              <a:off x="2895" y="3824"/>
              <a:ext cx="1617" cy="1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255010" name="Rectangle 34"/>
          <p:cNvSpPr>
            <a:spLocks noChangeArrowheads="1"/>
          </p:cNvSpPr>
          <p:nvPr/>
        </p:nvSpPr>
        <p:spPr bwMode="auto">
          <a:xfrm>
            <a:off x="2895600" y="3733800"/>
            <a:ext cx="5700713" cy="12160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36550" lvl="1" indent="-222250" algn="l" eaLnBrk="0" hangingPunct="0">
              <a:buFontTx/>
              <a:buChar char="•"/>
            </a:pPr>
            <a:r>
              <a:rPr lang="en-US">
                <a:latin typeface="Times" pitchFamily="-106" charset="0"/>
              </a:rPr>
              <a:t>How do tags pass thru Tokenize/Analyze?</a:t>
            </a:r>
          </a:p>
          <a:p>
            <a:pPr marL="336550" lvl="1" indent="-222250" algn="l" eaLnBrk="0" hangingPunct="0">
              <a:buFontTx/>
              <a:buChar char="•"/>
            </a:pPr>
            <a:r>
              <a:rPr lang="en-US">
                <a:latin typeface="Times" pitchFamily="-106" charset="0"/>
              </a:rPr>
              <a:t>Which tags constrain which morphemes?</a:t>
            </a:r>
          </a:p>
          <a:p>
            <a:pPr marL="336550" lvl="1" indent="-222250" algn="l" eaLnBrk="0" hangingPunct="0">
              <a:buFontTx/>
              <a:buChar char="•"/>
            </a:pPr>
            <a:r>
              <a:rPr lang="en-US">
                <a:latin typeface="Times" pitchFamily="-106" charset="0"/>
              </a:rPr>
              <a:t>How?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010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Named entities:  Example input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43900" cy="4572000"/>
          </a:xfrm>
        </p:spPr>
        <p:txBody>
          <a:bodyPr/>
          <a:lstStyle/>
          <a:p>
            <a:pPr>
              <a:buFont typeface="Wingdings" pitchFamily="-106" charset="2"/>
              <a:buNone/>
              <a:tabLst>
                <a:tab pos="6113463" algn="l"/>
              </a:tabLst>
            </a:pPr>
            <a:r>
              <a:rPr lang="en-US"/>
              <a:t> </a:t>
            </a:r>
            <a:r>
              <a:rPr lang="en-US" sz="2400"/>
              <a:t>parse {&lt;person&gt;Mr. Thejskt Thejs&lt;/person&gt; arrived.}</a:t>
            </a:r>
          </a:p>
          <a:p>
            <a:pPr>
              <a:buFont typeface="Wingdings" pitchFamily="-106" charset="2"/>
              <a:buNone/>
              <a:tabLst>
                <a:tab pos="6113463" algn="l"/>
              </a:tabLst>
            </a:pPr>
            <a:endParaRPr lang="en-US" sz="2400"/>
          </a:p>
          <a:p>
            <a:pPr>
              <a:buFont typeface="Wingdings" pitchFamily="-106" charset="2"/>
              <a:buNone/>
              <a:tabLst>
                <a:tab pos="6113463" algn="l"/>
              </a:tabLst>
            </a:pPr>
            <a:r>
              <a:rPr lang="en-US" sz="2400"/>
              <a:t> tokenized string:</a:t>
            </a:r>
          </a:p>
          <a:p>
            <a:pPr>
              <a:buFont typeface="Wingdings" pitchFamily="-106" charset="2"/>
              <a:buNone/>
              <a:tabLst>
                <a:tab pos="6113463" algn="l"/>
              </a:tabLst>
            </a:pPr>
            <a:r>
              <a:rPr lang="en-US" sz="2400"/>
              <a:t>    Mr. Thejskt Thejs </a:t>
            </a:r>
            <a:r>
              <a:rPr lang="en-US" sz="2000"/>
              <a:t>TB</a:t>
            </a:r>
            <a:r>
              <a:rPr lang="en-US" sz="2400"/>
              <a:t> +NEperson  </a:t>
            </a:r>
            <a:br>
              <a:rPr lang="en-US" sz="2400"/>
            </a:br>
            <a:r>
              <a:rPr lang="en-US" sz="2400"/>
              <a:t>Mr(</a:t>
            </a:r>
            <a:r>
              <a:rPr lang="en-US" sz="2000"/>
              <a:t>TB</a:t>
            </a:r>
            <a:r>
              <a:rPr lang="en-US" sz="2400"/>
              <a:t>). </a:t>
            </a:r>
            <a:r>
              <a:rPr lang="en-US" sz="2000"/>
              <a:t>TB </a:t>
            </a:r>
            <a:r>
              <a:rPr lang="en-US" sz="2400"/>
              <a:t>Thejskt </a:t>
            </a:r>
            <a:r>
              <a:rPr lang="en-US" sz="2000"/>
              <a:t>TB</a:t>
            </a:r>
            <a:r>
              <a:rPr lang="en-US" sz="2400"/>
              <a:t> Thejs 	</a:t>
            </a:r>
          </a:p>
        </p:txBody>
      </p:sp>
      <p:sp>
        <p:nvSpPr>
          <p:cNvPr id="263172" name="AutoShape 4"/>
          <p:cNvSpPr>
            <a:spLocks noChangeArrowheads="1"/>
          </p:cNvSpPr>
          <p:nvPr/>
        </p:nvSpPr>
        <p:spPr bwMode="auto">
          <a:xfrm>
            <a:off x="533400" y="2819400"/>
            <a:ext cx="4724400" cy="914400"/>
          </a:xfrm>
          <a:prstGeom prst="bracePair">
            <a:avLst>
              <a:gd name="adj" fmla="val 8333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5181600" y="3033713"/>
            <a:ext cx="1524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latin typeface="Arial" pitchFamily="-106" charset="0"/>
              </a:rPr>
              <a:t>TB</a:t>
            </a:r>
            <a:r>
              <a:rPr lang="en-US">
                <a:latin typeface="Arial" pitchFamily="-106" charset="0"/>
              </a:rPr>
              <a:t> arrived</a:t>
            </a:r>
          </a:p>
        </p:txBody>
      </p:sp>
      <p:sp>
        <p:nvSpPr>
          <p:cNvPr id="263174" name="AutoShape 6"/>
          <p:cNvSpPr>
            <a:spLocks noChangeArrowheads="1"/>
          </p:cNvSpPr>
          <p:nvPr/>
        </p:nvSpPr>
        <p:spPr bwMode="auto">
          <a:xfrm>
            <a:off x="6629400" y="2994025"/>
            <a:ext cx="1905000" cy="609600"/>
          </a:xfrm>
          <a:prstGeom prst="bracePair">
            <a:avLst>
              <a:gd name="adj" fmla="val 8333"/>
            </a:avLst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175" name="Rectangle 7"/>
          <p:cNvSpPr>
            <a:spLocks noChangeArrowheads="1"/>
          </p:cNvSpPr>
          <p:nvPr/>
        </p:nvSpPr>
        <p:spPr bwMode="auto">
          <a:xfrm>
            <a:off x="6691313" y="2711450"/>
            <a:ext cx="1819275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>
                <a:latin typeface="Arial" pitchFamily="-106" charset="0"/>
              </a:rPr>
              <a:t>.</a:t>
            </a:r>
            <a:endParaRPr lang="en-US" sz="2000">
              <a:latin typeface="Arial" pitchFamily="-106" charset="0"/>
            </a:endParaRPr>
          </a:p>
          <a:p>
            <a:pPr algn="l"/>
            <a:r>
              <a:rPr lang="en-US" sz="2000">
                <a:latin typeface="Arial" pitchFamily="-106" charset="0"/>
              </a:rPr>
              <a:t>(</a:t>
            </a:r>
            <a:r>
              <a:rPr lang="en-US" sz="2800">
                <a:latin typeface="Arial" pitchFamily="-106" charset="0"/>
              </a:rPr>
              <a:t>.</a:t>
            </a:r>
            <a:r>
              <a:rPr lang="en-US" sz="2000">
                <a:latin typeface="Arial" pitchFamily="-106" charset="0"/>
              </a:rPr>
              <a:t>) TB (, TB)* </a:t>
            </a:r>
            <a:r>
              <a:rPr lang="en-US" sz="2800">
                <a:latin typeface="Arial" pitchFamily="-106" charset="0"/>
              </a:rPr>
              <a:t>.</a:t>
            </a:r>
            <a:endParaRPr lang="en-US" sz="2000">
              <a:latin typeface="Arial" pitchFamily="-106" charset="0"/>
            </a:endParaRPr>
          </a:p>
        </p:txBody>
      </p:sp>
      <p:sp>
        <p:nvSpPr>
          <p:cNvPr id="263176" name="Rectangle 8"/>
          <p:cNvSpPr>
            <a:spLocks noChangeArrowheads="1"/>
          </p:cNvSpPr>
          <p:nvPr/>
        </p:nvSpPr>
        <p:spPr bwMode="auto">
          <a:xfrm>
            <a:off x="8458200" y="3098800"/>
            <a:ext cx="508000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latin typeface="Arial" pitchFamily="-106" charset="0"/>
              </a:rPr>
              <a:t>TB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Resulting C-structure</a:t>
            </a:r>
          </a:p>
        </p:txBody>
      </p:sp>
      <p:pic>
        <p:nvPicPr>
          <p:cNvPr id="266243" name="Picture 3" descr="tree01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1981200" y="1371600"/>
            <a:ext cx="3255963" cy="504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Resulting F-structure</a:t>
            </a:r>
          </a:p>
        </p:txBody>
      </p:sp>
      <p:pic>
        <p:nvPicPr>
          <p:cNvPr id="267267" name="Picture 3" descr="fs0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762000" y="1676400"/>
            <a:ext cx="7099300" cy="3079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Syntactic brackets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Chunker: labelled bracketing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[NP-SBJ Mary and John] saw [NP-OBJ the girl with the telescope].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They [V pushed and pulled] the cart.</a:t>
            </a:r>
          </a:p>
          <a:p>
            <a:pPr>
              <a:lnSpc>
                <a:spcPct val="90000"/>
              </a:lnSpc>
            </a:pPr>
            <a:r>
              <a:rPr lang="en-US" sz="2000"/>
              <a:t>Implementation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Tokenizing FST identifies, tokenizes labels without interrupting other patterns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Bracketing constraints enforced by Metarulemacro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/>
              <a:t> </a:t>
            </a:r>
          </a:p>
          <a:p>
            <a:pPr lvl="3">
              <a:lnSpc>
                <a:spcPct val="90000"/>
              </a:lnSpc>
              <a:buFont typeface="Wingdings" pitchFamily="-106" charset="2"/>
              <a:buNone/>
            </a:pPr>
            <a:r>
              <a:rPr lang="en-US"/>
              <a:t>METARULEMACRO(</a:t>
            </a:r>
            <a:r>
              <a:rPr lang="en-US">
                <a:solidFill>
                  <a:srgbClr val="FF0000"/>
                </a:solidFill>
              </a:rPr>
              <a:t>_CAT</a:t>
            </a:r>
            <a:r>
              <a:rPr lang="en-US"/>
              <a:t> </a:t>
            </a:r>
            <a:r>
              <a:rPr lang="en-US">
                <a:solidFill>
                  <a:schemeClr val="hlink"/>
                </a:solidFill>
              </a:rPr>
              <a:t>_BASECAT</a:t>
            </a:r>
            <a:r>
              <a:rPr lang="en-US"/>
              <a:t> </a:t>
            </a:r>
            <a:r>
              <a:rPr lang="en-US">
                <a:solidFill>
                  <a:srgbClr val="0000FF"/>
                </a:solidFill>
              </a:rPr>
              <a:t>_RHS</a:t>
            </a:r>
            <a:r>
              <a:rPr lang="en-US"/>
              <a:t>) =</a:t>
            </a:r>
          </a:p>
          <a:p>
            <a:pPr lvl="3">
              <a:lnSpc>
                <a:spcPct val="90000"/>
              </a:lnSpc>
              <a:buFont typeface="Wingdings" pitchFamily="-106" charset="2"/>
              <a:buNone/>
            </a:pPr>
            <a:r>
              <a:rPr lang="en-US"/>
              <a:t>                 {   </a:t>
            </a:r>
            <a:r>
              <a:rPr lang="en-US">
                <a:solidFill>
                  <a:srgbClr val="0000FF"/>
                </a:solidFill>
              </a:rPr>
              <a:t>_RHS</a:t>
            </a:r>
          </a:p>
          <a:p>
            <a:pPr lvl="3">
              <a:lnSpc>
                <a:spcPct val="90000"/>
              </a:lnSpc>
              <a:buFont typeface="Wingdings" pitchFamily="-106" charset="2"/>
              <a:buNone/>
            </a:pPr>
            <a:r>
              <a:rPr lang="en-US"/>
              <a:t>                   | LSB</a:t>
            </a:r>
          </a:p>
          <a:p>
            <a:pPr lvl="3">
              <a:lnSpc>
                <a:spcPct val="90000"/>
              </a:lnSpc>
              <a:buFont typeface="Wingdings" pitchFamily="-106" charset="2"/>
              <a:buNone/>
            </a:pPr>
            <a:r>
              <a:rPr lang="en-US"/>
              <a:t>                     CAT-LB[</a:t>
            </a:r>
            <a:r>
              <a:rPr lang="en-US">
                <a:solidFill>
                  <a:schemeClr val="hlink"/>
                </a:solidFill>
              </a:rPr>
              <a:t>_BASECAT</a:t>
            </a:r>
            <a:r>
              <a:rPr lang="en-US"/>
              <a:t>]</a:t>
            </a:r>
          </a:p>
          <a:p>
            <a:pPr lvl="3">
              <a:lnSpc>
                <a:spcPct val="90000"/>
              </a:lnSpc>
              <a:buFont typeface="Wingdings" pitchFamily="-106" charset="2"/>
              <a:buNone/>
            </a:pPr>
            <a:r>
              <a:rPr lang="en-US"/>
              <a:t>                     </a:t>
            </a:r>
            <a:r>
              <a:rPr lang="en-US">
                <a:solidFill>
                  <a:srgbClr val="FF0000"/>
                </a:solidFill>
              </a:rPr>
              <a:t>_CAT</a:t>
            </a:r>
          </a:p>
          <a:p>
            <a:pPr lvl="3">
              <a:lnSpc>
                <a:spcPct val="90000"/>
              </a:lnSpc>
              <a:buFont typeface="Wingdings" pitchFamily="-106" charset="2"/>
              <a:buNone/>
            </a:pPr>
            <a:r>
              <a:rPr lang="en-US"/>
              <a:t>                     RSB}.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Syntactic brackets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1219200"/>
          </a:xfrm>
        </p:spPr>
        <p:txBody>
          <a:bodyPr/>
          <a:lstStyle/>
          <a:p>
            <a:pPr lvl="1">
              <a:buFontTx/>
              <a:buNone/>
            </a:pPr>
            <a:r>
              <a:rPr lang="en-US"/>
              <a:t>[NP-SBJ Mary] appeared.</a:t>
            </a:r>
          </a:p>
          <a:p>
            <a:pPr lvl="1">
              <a:buFontTx/>
              <a:buNone/>
            </a:pPr>
            <a:r>
              <a:rPr lang="en-US"/>
              <a:t>Lexicon: NP-SBJ  CAT-LB[</a:t>
            </a:r>
            <a:r>
              <a:rPr lang="en-US">
                <a:solidFill>
                  <a:srgbClr val="FF0000"/>
                </a:solidFill>
              </a:rPr>
              <a:t>NP</a:t>
            </a:r>
            <a:r>
              <a:rPr lang="en-US"/>
              <a:t>]  *  (SUBJ ^).</a:t>
            </a:r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4267200" y="2590800"/>
            <a:ext cx="354013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S</a:t>
            </a:r>
          </a:p>
        </p:txBody>
      </p:sp>
      <p:sp>
        <p:nvSpPr>
          <p:cNvPr id="272389" name="Text Box 5"/>
          <p:cNvSpPr txBox="1">
            <a:spLocks noChangeArrowheads="1"/>
          </p:cNvSpPr>
          <p:nvPr/>
        </p:nvSpPr>
        <p:spPr bwMode="auto">
          <a:xfrm>
            <a:off x="2346325" y="3394075"/>
            <a:ext cx="573088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rgbClr val="FF0000"/>
                </a:solidFill>
              </a:rPr>
              <a:t>NP</a:t>
            </a:r>
          </a:p>
        </p:txBody>
      </p:sp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6526213" y="3276600"/>
            <a:ext cx="573087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VP</a:t>
            </a:r>
          </a:p>
        </p:txBody>
      </p:sp>
      <p:sp>
        <p:nvSpPr>
          <p:cNvPr id="272391" name="Text Box 7"/>
          <p:cNvSpPr txBox="1">
            <a:spLocks noChangeArrowheads="1"/>
          </p:cNvSpPr>
          <p:nvPr/>
        </p:nvSpPr>
        <p:spPr bwMode="auto">
          <a:xfrm>
            <a:off x="6172200" y="4114800"/>
            <a:ext cx="1284288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     V</a:t>
            </a:r>
          </a:p>
          <a:p>
            <a:pPr algn="l"/>
            <a:r>
              <a:rPr lang="en-US"/>
              <a:t>appeared</a:t>
            </a:r>
          </a:p>
        </p:txBody>
      </p:sp>
      <p:sp>
        <p:nvSpPr>
          <p:cNvPr id="272392" name="Text Box 8"/>
          <p:cNvSpPr txBox="1">
            <a:spLocks noChangeArrowheads="1"/>
          </p:cNvSpPr>
          <p:nvPr/>
        </p:nvSpPr>
        <p:spPr bwMode="auto">
          <a:xfrm>
            <a:off x="517525" y="4135438"/>
            <a:ext cx="7429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LSB</a:t>
            </a:r>
          </a:p>
        </p:txBody>
      </p:sp>
      <p:sp>
        <p:nvSpPr>
          <p:cNvPr id="272393" name="Text Box 9"/>
          <p:cNvSpPr txBox="1">
            <a:spLocks noChangeArrowheads="1"/>
          </p:cNvSpPr>
          <p:nvPr/>
        </p:nvSpPr>
        <p:spPr bwMode="auto">
          <a:xfrm>
            <a:off x="1447800" y="4135438"/>
            <a:ext cx="18764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CAT-LB[</a:t>
            </a:r>
            <a:r>
              <a:rPr lang="en-US">
                <a:solidFill>
                  <a:srgbClr val="FF0000"/>
                </a:solidFill>
              </a:rPr>
              <a:t>NP</a:t>
            </a:r>
            <a:r>
              <a:rPr lang="en-US"/>
              <a:t>]</a:t>
            </a:r>
          </a:p>
        </p:txBody>
      </p:sp>
      <p:sp>
        <p:nvSpPr>
          <p:cNvPr id="272394" name="Text Box 10"/>
          <p:cNvSpPr txBox="1">
            <a:spLocks noChangeArrowheads="1"/>
          </p:cNvSpPr>
          <p:nvPr/>
        </p:nvSpPr>
        <p:spPr bwMode="auto">
          <a:xfrm>
            <a:off x="3487738" y="4135438"/>
            <a:ext cx="573087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rgbClr val="FF0000"/>
                </a:solidFill>
              </a:rPr>
              <a:t>NP</a:t>
            </a:r>
          </a:p>
        </p:txBody>
      </p:sp>
      <p:sp>
        <p:nvSpPr>
          <p:cNvPr id="272395" name="Text Box 11"/>
          <p:cNvSpPr txBox="1">
            <a:spLocks noChangeArrowheads="1"/>
          </p:cNvSpPr>
          <p:nvPr/>
        </p:nvSpPr>
        <p:spPr bwMode="auto">
          <a:xfrm>
            <a:off x="4479925" y="4135438"/>
            <a:ext cx="760413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RSB</a:t>
            </a:r>
          </a:p>
        </p:txBody>
      </p:sp>
      <p:sp>
        <p:nvSpPr>
          <p:cNvPr id="272396" name="Text Box 12"/>
          <p:cNvSpPr txBox="1">
            <a:spLocks noChangeArrowheads="1"/>
          </p:cNvSpPr>
          <p:nvPr/>
        </p:nvSpPr>
        <p:spPr bwMode="auto">
          <a:xfrm>
            <a:off x="746125" y="4983163"/>
            <a:ext cx="2857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[</a:t>
            </a:r>
          </a:p>
        </p:txBody>
      </p:sp>
      <p:sp>
        <p:nvSpPr>
          <p:cNvPr id="272397" name="Text Box 13"/>
          <p:cNvSpPr txBox="1">
            <a:spLocks noChangeArrowheads="1"/>
          </p:cNvSpPr>
          <p:nvPr/>
        </p:nvSpPr>
        <p:spPr bwMode="auto">
          <a:xfrm>
            <a:off x="4718050" y="4983163"/>
            <a:ext cx="2857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]</a:t>
            </a:r>
          </a:p>
        </p:txBody>
      </p:sp>
      <p:sp>
        <p:nvSpPr>
          <p:cNvPr id="272398" name="Text Box 14"/>
          <p:cNvSpPr txBox="1">
            <a:spLocks noChangeArrowheads="1"/>
          </p:cNvSpPr>
          <p:nvPr/>
        </p:nvSpPr>
        <p:spPr bwMode="auto">
          <a:xfrm>
            <a:off x="1803400" y="4983163"/>
            <a:ext cx="1166813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NP-SBJ</a:t>
            </a:r>
          </a:p>
        </p:txBody>
      </p:sp>
      <p:sp>
        <p:nvSpPr>
          <p:cNvPr id="272399" name="Text Box 15"/>
          <p:cNvSpPr txBox="1">
            <a:spLocks noChangeArrowheads="1"/>
          </p:cNvSpPr>
          <p:nvPr/>
        </p:nvSpPr>
        <p:spPr bwMode="auto">
          <a:xfrm>
            <a:off x="3352800" y="5105400"/>
            <a:ext cx="844550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  N</a:t>
            </a:r>
          </a:p>
          <a:p>
            <a:pPr algn="l"/>
            <a:r>
              <a:rPr lang="en-US"/>
              <a:t>Mary</a:t>
            </a:r>
          </a:p>
        </p:txBody>
      </p:sp>
      <p:cxnSp>
        <p:nvCxnSpPr>
          <p:cNvPr id="272400" name="AutoShape 16"/>
          <p:cNvCxnSpPr>
            <a:cxnSpLocks noChangeShapeType="1"/>
            <a:stCxn id="272388" idx="2"/>
            <a:endCxn id="272389" idx="0"/>
          </p:cNvCxnSpPr>
          <p:nvPr/>
        </p:nvCxnSpPr>
        <p:spPr bwMode="auto">
          <a:xfrm flipH="1">
            <a:off x="2633663" y="3048000"/>
            <a:ext cx="1811337" cy="34607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1" name="AutoShape 17"/>
          <p:cNvCxnSpPr>
            <a:cxnSpLocks noChangeShapeType="1"/>
            <a:stCxn id="272388" idx="2"/>
            <a:endCxn id="272390" idx="0"/>
          </p:cNvCxnSpPr>
          <p:nvPr/>
        </p:nvCxnSpPr>
        <p:spPr bwMode="auto">
          <a:xfrm>
            <a:off x="4445000" y="3048000"/>
            <a:ext cx="2368550" cy="2286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2" name="AutoShape 18"/>
          <p:cNvCxnSpPr>
            <a:cxnSpLocks noChangeShapeType="1"/>
            <a:stCxn id="272390" idx="2"/>
            <a:endCxn id="272391" idx="0"/>
          </p:cNvCxnSpPr>
          <p:nvPr/>
        </p:nvCxnSpPr>
        <p:spPr bwMode="auto">
          <a:xfrm>
            <a:off x="6813550" y="3733800"/>
            <a:ext cx="1588" cy="3810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3" name="AutoShape 19"/>
          <p:cNvCxnSpPr>
            <a:cxnSpLocks noChangeShapeType="1"/>
            <a:stCxn id="272389" idx="2"/>
            <a:endCxn id="272392" idx="0"/>
          </p:cNvCxnSpPr>
          <p:nvPr/>
        </p:nvCxnSpPr>
        <p:spPr bwMode="auto">
          <a:xfrm flipH="1">
            <a:off x="889000" y="3851275"/>
            <a:ext cx="1744663" cy="2841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4" name="AutoShape 20"/>
          <p:cNvCxnSpPr>
            <a:cxnSpLocks noChangeShapeType="1"/>
            <a:stCxn id="272389" idx="2"/>
            <a:endCxn id="272393" idx="0"/>
          </p:cNvCxnSpPr>
          <p:nvPr/>
        </p:nvCxnSpPr>
        <p:spPr bwMode="auto">
          <a:xfrm flipH="1">
            <a:off x="2386013" y="3851275"/>
            <a:ext cx="247650" cy="2841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5" name="AutoShape 21"/>
          <p:cNvCxnSpPr>
            <a:cxnSpLocks noChangeShapeType="1"/>
            <a:stCxn id="272389" idx="2"/>
            <a:endCxn id="272394" idx="0"/>
          </p:cNvCxnSpPr>
          <p:nvPr/>
        </p:nvCxnSpPr>
        <p:spPr bwMode="auto">
          <a:xfrm>
            <a:off x="2633663" y="3851275"/>
            <a:ext cx="1141412" cy="2841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6" name="AutoShape 22"/>
          <p:cNvCxnSpPr>
            <a:cxnSpLocks noChangeShapeType="1"/>
            <a:stCxn id="272389" idx="2"/>
            <a:endCxn id="272395" idx="0"/>
          </p:cNvCxnSpPr>
          <p:nvPr/>
        </p:nvCxnSpPr>
        <p:spPr bwMode="auto">
          <a:xfrm>
            <a:off x="2633663" y="3851275"/>
            <a:ext cx="2227262" cy="2841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7" name="AutoShape 23"/>
          <p:cNvCxnSpPr>
            <a:cxnSpLocks noChangeShapeType="1"/>
            <a:stCxn id="272392" idx="2"/>
            <a:endCxn id="272396" idx="0"/>
          </p:cNvCxnSpPr>
          <p:nvPr/>
        </p:nvCxnSpPr>
        <p:spPr bwMode="auto">
          <a:xfrm>
            <a:off x="889000" y="4592638"/>
            <a:ext cx="0" cy="390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8" name="AutoShape 24"/>
          <p:cNvCxnSpPr>
            <a:cxnSpLocks noChangeShapeType="1"/>
            <a:stCxn id="272393" idx="2"/>
            <a:endCxn id="272398" idx="0"/>
          </p:cNvCxnSpPr>
          <p:nvPr/>
        </p:nvCxnSpPr>
        <p:spPr bwMode="auto">
          <a:xfrm>
            <a:off x="2386013" y="4592638"/>
            <a:ext cx="1587" cy="390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09" name="AutoShape 25"/>
          <p:cNvCxnSpPr>
            <a:cxnSpLocks noChangeShapeType="1"/>
            <a:stCxn id="272394" idx="2"/>
            <a:endCxn id="272399" idx="0"/>
          </p:cNvCxnSpPr>
          <p:nvPr/>
        </p:nvCxnSpPr>
        <p:spPr bwMode="auto">
          <a:xfrm>
            <a:off x="3775075" y="4592638"/>
            <a:ext cx="0" cy="5127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  <p:cxnSp>
        <p:nvCxnSpPr>
          <p:cNvPr id="272410" name="AutoShape 26"/>
          <p:cNvCxnSpPr>
            <a:cxnSpLocks noChangeShapeType="1"/>
            <a:stCxn id="272395" idx="2"/>
            <a:endCxn id="272397" idx="0"/>
          </p:cNvCxnSpPr>
          <p:nvPr/>
        </p:nvCxnSpPr>
        <p:spPr bwMode="auto">
          <a:xfrm>
            <a:off x="4860925" y="4592638"/>
            <a:ext cx="0" cy="390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Experimental test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572000"/>
          </a:xfrm>
        </p:spPr>
        <p:txBody>
          <a:bodyPr/>
          <a:lstStyle/>
          <a:p>
            <a:r>
              <a:rPr lang="en-US" sz="2400"/>
              <a:t>Again, F-scores on PARC 700 f-structure bank</a:t>
            </a:r>
          </a:p>
          <a:p>
            <a:r>
              <a:rPr lang="en-US" sz="2400"/>
              <a:t>Upper bound:  Sentences with best-available markup</a:t>
            </a:r>
          </a:p>
          <a:p>
            <a:pPr lvl="1"/>
            <a:r>
              <a:rPr lang="en-US" sz="2000"/>
              <a:t>POS tags from Penn Tree Bank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		       Some noise from incompatible coding: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      		          </a:t>
            </a:r>
            <a:r>
              <a:rPr lang="en-US" sz="1600" i="1"/>
              <a:t>Werner is president of the parent/</a:t>
            </a:r>
            <a:r>
              <a:rPr lang="en-US" sz="1400" b="1"/>
              <a:t>JJ</a:t>
            </a:r>
            <a:r>
              <a:rPr lang="en-US" sz="1600"/>
              <a:t> </a:t>
            </a:r>
            <a:r>
              <a:rPr lang="en-US" sz="1600" i="1"/>
              <a:t>company/</a:t>
            </a:r>
            <a:r>
              <a:rPr lang="en-US" sz="1400" b="1"/>
              <a:t>NN</a:t>
            </a:r>
            <a:r>
              <a:rPr lang="en-US" sz="1600" i="1"/>
              <a:t>.</a:t>
            </a:r>
            <a:r>
              <a:rPr lang="en-US" sz="1600"/>
              <a:t/>
            </a:r>
            <a:br>
              <a:rPr lang="en-US" sz="1600"/>
            </a:br>
            <a:r>
              <a:rPr lang="en-US" sz="1600"/>
              <a:t>                		 Adj-Noun vs. our Noun-Noun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  		       Some noise from multi-word treatment: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                                  </a:t>
            </a:r>
            <a:r>
              <a:rPr lang="en-US" sz="1600" i="1"/>
              <a:t>Kleinword/</a:t>
            </a:r>
            <a:r>
              <a:rPr lang="en-US" sz="1400" b="1"/>
              <a:t>NNP</a:t>
            </a:r>
            <a:r>
              <a:rPr lang="en-US" sz="1600" i="1"/>
              <a:t> Benson/</a:t>
            </a:r>
            <a:r>
              <a:rPr lang="en-US" sz="1400" b="1"/>
              <a:t>NNP</a:t>
            </a:r>
            <a:r>
              <a:rPr lang="en-US" sz="1600" i="1"/>
              <a:t> &amp;/</a:t>
            </a:r>
            <a:r>
              <a:rPr lang="en-US" sz="1400" b="1"/>
              <a:t>CC</a:t>
            </a:r>
            <a:r>
              <a:rPr lang="en-US" sz="1600" i="1"/>
              <a:t> Co./</a:t>
            </a:r>
            <a:r>
              <a:rPr lang="en-US" sz="1400" b="1"/>
              <a:t>NNP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/>
              <a:t>                                </a:t>
            </a:r>
            <a:r>
              <a:rPr lang="en-US" sz="1600"/>
              <a:t>vs</a:t>
            </a:r>
            <a:r>
              <a:rPr lang="en-US" sz="1600" b="1"/>
              <a:t>.</a:t>
            </a:r>
            <a:r>
              <a:rPr lang="en-US" sz="1400" b="1"/>
              <a:t>  </a:t>
            </a:r>
            <a:r>
              <a:rPr lang="en-US" sz="1600" i="1"/>
              <a:t>Kleinword_Benson_&amp;_Co./</a:t>
            </a:r>
            <a:r>
              <a:rPr lang="en-US" sz="1400" b="1"/>
              <a:t>NNP</a:t>
            </a:r>
          </a:p>
          <a:p>
            <a:pPr lvl="1"/>
            <a:r>
              <a:rPr lang="en-US" sz="2000"/>
              <a:t>Named entities hand-coded by us</a:t>
            </a:r>
          </a:p>
          <a:p>
            <a:pPr lvl="1"/>
            <a:r>
              <a:rPr lang="en-US" sz="2000"/>
              <a:t>Labeled brackets also approximated by Penn Tree Bank</a:t>
            </a:r>
          </a:p>
          <a:p>
            <a:pPr lvl="3">
              <a:buFont typeface="Wingdings" pitchFamily="-106" charset="2"/>
              <a:buNone/>
            </a:pPr>
            <a:r>
              <a:rPr lang="en-US" sz="1600"/>
              <a:t>Keep core-GF brackets:  S, NP, VP-under-VP</a:t>
            </a:r>
          </a:p>
          <a:p>
            <a:pPr lvl="3">
              <a:buFont typeface="Wingdings" pitchFamily="-106" charset="2"/>
              <a:buNone/>
            </a:pPr>
            <a:r>
              <a:rPr lang="en-US" sz="1600"/>
              <a:t>Others are incompatible or unreliable:   discarded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graphicFrame>
        <p:nvGraphicFramePr>
          <p:cNvPr id="274435" name="Group 3"/>
          <p:cNvGraphicFramePr>
            <a:graphicFrameLocks noGrp="1"/>
          </p:cNvGraphicFramePr>
          <p:nvPr/>
        </p:nvGraphicFramePr>
        <p:xfrm>
          <a:off x="1695450" y="1981200"/>
          <a:ext cx="5753100" cy="3603626"/>
        </p:xfrm>
        <a:graphic>
          <a:graphicData uri="http://schemas.openxmlformats.org/drawingml/2006/table">
            <a:tbl>
              <a:tblPr/>
              <a:tblGrid>
                <a:gridCol w="1465263"/>
                <a:gridCol w="1063625"/>
                <a:gridCol w="1227137"/>
                <a:gridCol w="931863"/>
                <a:gridCol w="1065212"/>
              </a:tblGrid>
              <a:tr h="1108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Full/All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% Full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parses 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Optimal</a:t>
                      </a:r>
                      <a:b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</a:b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sol’ns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Best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F-sc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Time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%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Unmarked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76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482/1753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82/79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65/100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5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-106" charset="0"/>
                          <a:sym typeface="Symbol" pitchFamily="-106" charset="2"/>
                        </a:rPr>
                        <a:t>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-106" charset="0"/>
                        </a:rPr>
                        <a:t>Named ent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78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263/1477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86/84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60/91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POS tag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62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248/1916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76/72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40/48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Lab brk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65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158/ 774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85/79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-106" charset="0"/>
                        </a:rPr>
                        <a:t>19/31</a:t>
                      </a:r>
                    </a:p>
                  </a:txBody>
                  <a:tcPr marL="91172" marR="91172" marT="45586" marB="455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C-structure pruning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Idea:</a:t>
            </a:r>
            <a:r>
              <a:rPr lang="en-US" dirty="0" smtClean="0"/>
              <a:t> Make parsing faster by discarding low-probability </a:t>
            </a:r>
            <a:r>
              <a:rPr lang="en-US" dirty="0" err="1" smtClean="0"/>
              <a:t>c</a:t>
            </a:r>
            <a:r>
              <a:rPr lang="en-US" dirty="0" smtClean="0"/>
              <a:t>-structures even before </a:t>
            </a:r>
            <a:r>
              <a:rPr lang="en-US" dirty="0" err="1" smtClean="0"/>
              <a:t>f</a:t>
            </a:r>
            <a:r>
              <a:rPr lang="en-US" dirty="0" smtClean="0"/>
              <a:t>-annotations are solved.</a:t>
            </a:r>
          </a:p>
          <a:p>
            <a:r>
              <a:rPr lang="en-US" b="1" dirty="0" smtClean="0"/>
              <a:t>Why?</a:t>
            </a:r>
            <a:r>
              <a:rPr lang="en-US" dirty="0" smtClean="0"/>
              <a:t> Unification is typically the most computation-intensive part of LFG parsing.</a:t>
            </a:r>
          </a:p>
          <a:p>
            <a:r>
              <a:rPr lang="en-US" b="1" dirty="0" smtClean="0"/>
              <a:t>Means:</a:t>
            </a:r>
            <a:r>
              <a:rPr lang="en-US" dirty="0" smtClean="0"/>
              <a:t> Train a probabilistic context-free grammar on a corpus annotated with syntactic bracketing. Discard all </a:t>
            </a:r>
            <a:r>
              <a:rPr lang="en-US" dirty="0" err="1" smtClean="0"/>
              <a:t>c</a:t>
            </a:r>
            <a:r>
              <a:rPr lang="en-US" dirty="0" smtClean="0"/>
              <a:t>-structures that are </a:t>
            </a:r>
            <a:r>
              <a:rPr lang="en-US" dirty="0" err="1" smtClean="0"/>
              <a:t>n</a:t>
            </a:r>
            <a:r>
              <a:rPr lang="en-US" dirty="0" smtClean="0"/>
              <a:t> times less probable than the most probable </a:t>
            </a:r>
            <a:r>
              <a:rPr lang="en-US" dirty="0" err="1" smtClean="0"/>
              <a:t>c</a:t>
            </a:r>
            <a:r>
              <a:rPr lang="en-US" dirty="0" smtClean="0"/>
              <a:t>-structure.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Probabilistic Context-Free Grammar?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Context-free rewrite rules</a:t>
            </a:r>
          </a:p>
          <a:p>
            <a:pPr lvl="1"/>
            <a:r>
              <a:rPr lang="en-US" dirty="0" smtClean="0"/>
              <a:t>one non-terminal symbol on LHS</a:t>
            </a:r>
          </a:p>
          <a:p>
            <a:pPr lvl="1"/>
            <a:r>
              <a:rPr lang="en-US" dirty="0" smtClean="0"/>
              <a:t>combination of terminal and/or non-terminal symbols on RHS</a:t>
            </a:r>
          </a:p>
          <a:p>
            <a:pPr lvl="1"/>
            <a:r>
              <a:rPr lang="en-US" dirty="0" smtClean="0"/>
              <a:t>XLE grammar rules are context-free rules augmented with </a:t>
            </a:r>
            <a:r>
              <a:rPr lang="en-US" dirty="0" err="1" smtClean="0"/>
              <a:t>f</a:t>
            </a:r>
            <a:r>
              <a:rPr lang="en-US" dirty="0" smtClean="0"/>
              <a:t>-annotations</a:t>
            </a:r>
          </a:p>
          <a:p>
            <a:r>
              <a:rPr lang="en-US" dirty="0" smtClean="0"/>
              <a:t>Probabilities associated with these rules can be estimated as relative frequencies found in a parsed (and disambiguated) corpus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PCFG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Fruit flies like bananas.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33599"/>
            <a:ext cx="3124200" cy="4195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905000"/>
            <a:ext cx="3124200" cy="4587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C-structure pruning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924800" cy="4572000"/>
          </a:xfrm>
        </p:spPr>
        <p:txBody>
          <a:bodyPr/>
          <a:lstStyle/>
          <a:p>
            <a:r>
              <a:rPr lang="en-US" dirty="0" smtClean="0"/>
              <a:t>8.4375E-14 vs. 4.21875E-12</a:t>
            </a:r>
          </a:p>
          <a:p>
            <a:pPr lvl="1"/>
            <a:r>
              <a:rPr lang="en-US" dirty="0" smtClean="0"/>
              <a:t>Reading 1 is 50 times less probable than reading 2</a:t>
            </a:r>
          </a:p>
          <a:p>
            <a:r>
              <a:rPr lang="en-US" dirty="0" smtClean="0"/>
              <a:t>Depending on how the </a:t>
            </a:r>
            <a:r>
              <a:rPr lang="en-US" dirty="0" err="1" smtClean="0"/>
              <a:t>c</a:t>
            </a:r>
            <a:r>
              <a:rPr lang="en-US" dirty="0" smtClean="0"/>
              <a:t>-structure pruning cutoff is set, reading 1 may be discarded even before corresponding </a:t>
            </a:r>
            <a:r>
              <a:rPr lang="en-US" dirty="0" err="1" smtClean="0"/>
              <a:t>f</a:t>
            </a:r>
            <a:r>
              <a:rPr lang="en-US" dirty="0" smtClean="0"/>
              <a:t>-annotations are solved.</a:t>
            </a:r>
          </a:p>
          <a:p>
            <a:r>
              <a:rPr lang="en-US" dirty="0" smtClean="0"/>
              <a:t>If so, sentence will only get 1 (rather than 2) solutions.</a:t>
            </a:r>
          </a:p>
          <a:p>
            <a:pPr lvl="1"/>
            <a:r>
              <a:rPr lang="en-US" dirty="0" smtClean="0"/>
              <a:t>This can be confusing during grammar development, so </a:t>
            </a:r>
            <a:r>
              <a:rPr lang="en-US" dirty="0" err="1" smtClean="0"/>
              <a:t>c</a:t>
            </a:r>
            <a:r>
              <a:rPr lang="en-US" dirty="0" smtClean="0"/>
              <a:t>-structure pruning is generally only used at application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C-structure pruning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English:</a:t>
            </a:r>
          </a:p>
          <a:p>
            <a:pPr lvl="1"/>
            <a:r>
              <a:rPr lang="en-US" dirty="0" smtClean="0"/>
              <a:t>Trained on (WSJ) Penn Treebank data</a:t>
            </a:r>
          </a:p>
          <a:p>
            <a:pPr lvl="1"/>
            <a:r>
              <a:rPr lang="en-US" dirty="0" smtClean="0"/>
              <a:t>67% speedup</a:t>
            </a:r>
          </a:p>
          <a:p>
            <a:pPr lvl="1"/>
            <a:r>
              <a:rPr lang="en-US" dirty="0" smtClean="0"/>
              <a:t>Stable accuracy</a:t>
            </a:r>
          </a:p>
          <a:p>
            <a:r>
              <a:rPr lang="en-US" dirty="0" smtClean="0"/>
              <a:t>German:</a:t>
            </a:r>
          </a:p>
          <a:p>
            <a:pPr lvl="1"/>
            <a:r>
              <a:rPr lang="en-US" dirty="0" smtClean="0"/>
              <a:t>Trained on (FR) TIGER Treebank data</a:t>
            </a:r>
          </a:p>
          <a:p>
            <a:pPr lvl="1"/>
            <a:r>
              <a:rPr lang="en-US" dirty="0" smtClean="0"/>
              <a:t>49% speedup</a:t>
            </a:r>
          </a:p>
          <a:p>
            <a:pPr lvl="1"/>
            <a:r>
              <a:rPr lang="en-US" dirty="0" smtClean="0"/>
              <a:t>Stable accuracy</a:t>
            </a:r>
          </a:p>
          <a:p>
            <a:r>
              <a:rPr lang="en-US" dirty="0" smtClean="0"/>
              <a:t>Norwegian</a:t>
            </a:r>
          </a:p>
          <a:p>
            <a:pPr lvl="1"/>
            <a:r>
              <a:rPr lang="en-US" dirty="0" smtClean="0"/>
              <a:t>40% speedup, but </a:t>
            </a:r>
            <a:r>
              <a:rPr lang="en-US" dirty="0" smtClean="0"/>
              <a:t>slight loss in accuracy</a:t>
            </a:r>
          </a:p>
          <a:p>
            <a:pPr lvl="1"/>
            <a:r>
              <a:rPr lang="en-US" dirty="0" smtClean="0"/>
              <a:t>Probably needs more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the most probable parse 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534400" cy="4572000"/>
          </a:xfrm>
        </p:spPr>
        <p:txBody>
          <a:bodyPr/>
          <a:lstStyle/>
          <a:p>
            <a:r>
              <a:rPr lang="en-US" sz="2400"/>
              <a:t>XLE produces (too) many candidates</a:t>
            </a:r>
          </a:p>
          <a:p>
            <a:pPr lvl="1"/>
            <a:r>
              <a:rPr lang="en-US" sz="2000"/>
              <a:t>All valid (with respect to grammar and OT marks)</a:t>
            </a:r>
          </a:p>
          <a:p>
            <a:pPr lvl="1"/>
            <a:r>
              <a:rPr lang="en-US" sz="2000"/>
              <a:t>Not all equally likely</a:t>
            </a:r>
          </a:p>
          <a:p>
            <a:pPr lvl="1"/>
            <a:r>
              <a:rPr lang="en-US" sz="2000"/>
              <a:t>Some applications require a single best guess</a:t>
            </a:r>
          </a:p>
          <a:p>
            <a:r>
              <a:rPr lang="en-US" sz="2400"/>
              <a:t>Grammar writer can’t specify correct choices</a:t>
            </a:r>
          </a:p>
          <a:p>
            <a:pPr lvl="1"/>
            <a:r>
              <a:rPr lang="en-US" sz="2000"/>
              <a:t>Many implicit properties of words and structures with unclear significance</a:t>
            </a:r>
          </a:p>
          <a:p>
            <a:r>
              <a:rPr lang="en-US" sz="2400"/>
              <a:t>Appeal to probability model to choose best parse</a:t>
            </a:r>
          </a:p>
          <a:p>
            <a:pPr lvl="1"/>
            <a:r>
              <a:rPr lang="en-US" sz="2000"/>
              <a:t>Assume: previous experience is a good guide for future decisions</a:t>
            </a:r>
          </a:p>
          <a:p>
            <a:pPr lvl="1"/>
            <a:r>
              <a:rPr lang="en-US" sz="2000"/>
              <a:t>Collect corpus of training sentences, build probability model that optimizes for previous good results</a:t>
            </a:r>
          </a:p>
          <a:p>
            <a:pPr lvl="1"/>
            <a:r>
              <a:rPr lang="en-US" sz="2000"/>
              <a:t>Apply model to choose best analysis of new sentences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kind of probability model?</a:t>
            </a:r>
          </a:p>
          <a:p>
            <a:r>
              <a:rPr lang="en-US" dirty="0"/>
              <a:t>What kind of training data</a:t>
            </a:r>
            <a:r>
              <a:rPr lang="en-US" dirty="0" smtClean="0"/>
              <a:t>?</a:t>
            </a:r>
          </a:p>
          <a:p>
            <a:r>
              <a:rPr lang="en-US" dirty="0"/>
              <a:t>Efficiency of training, efficiency of disambiguation?</a:t>
            </a:r>
          </a:p>
          <a:p>
            <a:r>
              <a:rPr lang="en-US" dirty="0"/>
              <a:t>Benefit vs. random choice of parse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model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Conventional models:  stochastic branching process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Hidden Markov models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Probabilistic Context-Free grammars</a:t>
            </a:r>
          </a:p>
          <a:p>
            <a:pPr>
              <a:lnSpc>
                <a:spcPct val="90000"/>
              </a:lnSpc>
            </a:pPr>
            <a:r>
              <a:rPr lang="en-US" sz="2000"/>
              <a:t>Sequence of decisions, each independent of previous decisions, each choice having a certain probability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HMM:  Choose from outgoing arcs at a given state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PCFG:  Choose from alternative expansions of a given category</a:t>
            </a:r>
          </a:p>
          <a:p>
            <a:pPr>
              <a:lnSpc>
                <a:spcPct val="90000"/>
              </a:lnSpc>
            </a:pPr>
            <a:r>
              <a:rPr lang="en-US" sz="2000"/>
              <a:t>Probability of an analysis = product of choice probabilities</a:t>
            </a:r>
          </a:p>
          <a:p>
            <a:pPr>
              <a:lnSpc>
                <a:spcPct val="90000"/>
              </a:lnSpc>
            </a:pPr>
            <a:r>
              <a:rPr lang="en-US" sz="2000"/>
              <a:t>Efficient algorithms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Training:  forward/backward, inside/outside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Disambiguation:  Viterbi</a:t>
            </a:r>
          </a:p>
          <a:p>
            <a:pPr>
              <a:lnSpc>
                <a:spcPct val="90000"/>
              </a:lnSpc>
            </a:pPr>
            <a:r>
              <a:rPr lang="en-US" sz="2000"/>
              <a:t>Abney 1997 and others:  Not appropriate for LFG, HPSG…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Choices are not independent:  Information from different CFG branches interacts through f-structure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Probability models are biased (don’t make right choices on training set)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r>
              <a:rPr lang="en-US" sz="3200"/>
              <a:t>Exponential models are appropriate</a:t>
            </a:r>
            <a:br>
              <a:rPr lang="en-US" sz="3200"/>
            </a:br>
            <a:r>
              <a:rPr lang="en-US" sz="3200"/>
              <a:t>                     (aka Log-linear models)</a:t>
            </a:r>
            <a:endParaRPr lang="en-US"/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Assign probabilities to representations, not to choices in a </a:t>
            </a:r>
            <a:r>
              <a:rPr lang="en-US" dirty="0" smtClean="0"/>
              <a:t>derivation</a:t>
            </a:r>
          </a:p>
          <a:p>
            <a:pPr>
              <a:lnSpc>
                <a:spcPct val="90000"/>
              </a:lnSpc>
            </a:pPr>
            <a:r>
              <a:rPr lang="en-US" dirty="0"/>
              <a:t>No independence assumption</a:t>
            </a:r>
          </a:p>
          <a:p>
            <a:pPr>
              <a:lnSpc>
                <a:spcPct val="90000"/>
              </a:lnSpc>
            </a:pPr>
            <a:r>
              <a:rPr lang="en-US" dirty="0"/>
              <a:t>Arithmetic combined with human insight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Human: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Define properties of representations that may be relevant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Based on any computable configuration of features, trees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Arithmetic: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Train to figure out the weight of each </a:t>
            </a:r>
            <a:r>
              <a:rPr lang="en-US" dirty="0" smtClean="0"/>
              <a:t>property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Model is discriminative rather than generative</a:t>
            </a:r>
            <a:endParaRPr lang="en-US" dirty="0" smtClean="0"/>
          </a:p>
          <a:p>
            <a:pPr>
              <a:lnSpc>
                <a:spcPct val="90000"/>
              </a:lnSpc>
              <a:buFont typeface="Wingdings" pitchFamily="-106" charset="2"/>
              <a:buNone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set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Sections 2-21 of Wall Street Journal</a:t>
            </a:r>
          </a:p>
          <a:p>
            <a:r>
              <a:rPr lang="en-US"/>
              <a:t>Parses of sentences with and without shallow WSJ mark-up</a:t>
            </a:r>
          </a:p>
          <a:p>
            <a:pPr lvl="1">
              <a:buFontTx/>
              <a:buNone/>
            </a:pPr>
            <a:r>
              <a:rPr lang="en-US"/>
              <a:t>     (e.g. subset of labeled brackets)</a:t>
            </a:r>
          </a:p>
          <a:p>
            <a:r>
              <a:rPr lang="en-US"/>
              <a:t>Discriminative:</a:t>
            </a:r>
          </a:p>
          <a:p>
            <a:pPr lvl="1"/>
            <a:r>
              <a:rPr lang="en-US"/>
              <a:t>Property weights that best discriminate parses compatible with mark-up from others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9620" name="Picture 4" descr="ACL02 slides6.pdf                                              0001620ABlondie                        ABA71EE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0644" name="Picture 4" descr="ACL02 slides7.pdf                                              0001620ABlondie                        ABA71EE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en-US"/>
              <a:t>Some properties and weights</a:t>
            </a:r>
          </a:p>
        </p:txBody>
      </p:sp>
      <p:sp>
        <p:nvSpPr>
          <p:cNvPr id="237572" name="Rectangle 4"/>
          <p:cNvSpPr>
            <a:spLocks noChangeArrowheads="1"/>
          </p:cNvSpPr>
          <p:nvPr/>
        </p:nvSpPr>
        <p:spPr bwMode="auto">
          <a:xfrm>
            <a:off x="533400" y="1143000"/>
            <a:ext cx="7924800" cy="483209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dirty="0">
                <a:latin typeface="Monaco" pitchFamily="-106" charset="0"/>
              </a:rPr>
              <a:t>0.937481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cs_embedded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 err="1">
                <a:latin typeface="Monaco" pitchFamily="-106" charset="0"/>
              </a:rPr>
              <a:t>VPv[pass</a:t>
            </a:r>
            <a:r>
              <a:rPr lang="en-US" sz="1400" dirty="0">
                <a:latin typeface="Monaco" pitchFamily="-106" charset="0"/>
              </a:rPr>
              <a:t>] 1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-0.126697	</a:t>
            </a:r>
            <a:r>
              <a:rPr lang="en-US" sz="1400" dirty="0" err="1">
                <a:latin typeface="Monaco" pitchFamily="-106" charset="0"/>
              </a:rPr>
              <a:t>cs_embedded</a:t>
            </a:r>
            <a:r>
              <a:rPr lang="en-US" sz="1400" dirty="0">
                <a:latin typeface="Monaco" pitchFamily="-106" charset="0"/>
              </a:rPr>
              <a:t> </a:t>
            </a:r>
            <a:r>
              <a:rPr lang="en-US" sz="1400" dirty="0" err="1">
                <a:latin typeface="Monaco" pitchFamily="-106" charset="0"/>
              </a:rPr>
              <a:t>VPv[perf</a:t>
            </a:r>
            <a:r>
              <a:rPr lang="en-US" sz="1400" dirty="0">
                <a:latin typeface="Monaco" pitchFamily="-106" charset="0"/>
              </a:rPr>
              <a:t>] 3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-0.0204844	</a:t>
            </a:r>
            <a:r>
              <a:rPr lang="en-US" sz="1400" dirty="0" err="1">
                <a:latin typeface="Monaco" pitchFamily="-106" charset="0"/>
              </a:rPr>
              <a:t>cs_embedded</a:t>
            </a:r>
            <a:r>
              <a:rPr lang="en-US" sz="1400" dirty="0">
                <a:latin typeface="Monaco" pitchFamily="-106" charset="0"/>
              </a:rPr>
              <a:t> </a:t>
            </a:r>
            <a:r>
              <a:rPr lang="en-US" sz="1400" dirty="0" err="1">
                <a:latin typeface="Monaco" pitchFamily="-106" charset="0"/>
              </a:rPr>
              <a:t>VPv[perf</a:t>
            </a:r>
            <a:r>
              <a:rPr lang="en-US" sz="1400" dirty="0">
                <a:latin typeface="Monaco" pitchFamily="-106" charset="0"/>
              </a:rPr>
              <a:t>] 2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-0.0265543	</a:t>
            </a:r>
            <a:r>
              <a:rPr lang="en-US" sz="1400" dirty="0" err="1">
                <a:latin typeface="Monaco" pitchFamily="-106" charset="0"/>
              </a:rPr>
              <a:t>cs_right_branch</a:t>
            </a:r>
            <a:endParaRPr lang="en-US" sz="1400" dirty="0">
              <a:latin typeface="Monaco" pitchFamily="-106" charset="0"/>
            </a:endParaRPr>
          </a:p>
          <a:p>
            <a:pPr algn="l"/>
            <a:r>
              <a:rPr lang="en-US" sz="1400" dirty="0">
                <a:latin typeface="Monaco" pitchFamily="-106" charset="0"/>
              </a:rPr>
              <a:t>-0.986274	</a:t>
            </a:r>
            <a:r>
              <a:rPr lang="en-US" sz="1400" dirty="0" err="1">
                <a:latin typeface="Monaco" pitchFamily="-106" charset="0"/>
              </a:rPr>
              <a:t>cs_conj_nonpar</a:t>
            </a:r>
            <a:r>
              <a:rPr lang="en-US" sz="1400" dirty="0">
                <a:latin typeface="Monaco" pitchFamily="-106" charset="0"/>
              </a:rPr>
              <a:t> 5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-0.536944	</a:t>
            </a:r>
            <a:r>
              <a:rPr lang="en-US" sz="1400" dirty="0" err="1">
                <a:latin typeface="Monaco" pitchFamily="-106" charset="0"/>
              </a:rPr>
              <a:t>cs_conj_nonpar</a:t>
            </a:r>
            <a:r>
              <a:rPr lang="en-US" sz="1400" dirty="0">
                <a:latin typeface="Monaco" pitchFamily="-106" charset="0"/>
              </a:rPr>
              <a:t> 4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-0.0561876	</a:t>
            </a:r>
            <a:r>
              <a:rPr lang="en-US" sz="1400" dirty="0" err="1">
                <a:latin typeface="Monaco" pitchFamily="-106" charset="0"/>
              </a:rPr>
              <a:t>cs_conj_nonpar</a:t>
            </a:r>
            <a:r>
              <a:rPr lang="en-US" sz="1400" dirty="0">
                <a:latin typeface="Monaco" pitchFamily="-106" charset="0"/>
              </a:rPr>
              <a:t> 3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0.373382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cs_label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 err="1">
                <a:latin typeface="Monaco" pitchFamily="-106" charset="0"/>
              </a:rPr>
              <a:t>ADVPint</a:t>
            </a:r>
            <a:endParaRPr lang="en-US" sz="1400" dirty="0">
              <a:latin typeface="Monaco" pitchFamily="-106" charset="0"/>
            </a:endParaRPr>
          </a:p>
          <a:p>
            <a:pPr algn="l"/>
            <a:r>
              <a:rPr lang="en-US" sz="1400" dirty="0">
                <a:latin typeface="Monaco" pitchFamily="-106" charset="0"/>
              </a:rPr>
              <a:t>-1.20711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cs_label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 err="1">
                <a:latin typeface="Monaco" pitchFamily="-106" charset="0"/>
              </a:rPr>
              <a:t>ADVPvp</a:t>
            </a:r>
            <a:endParaRPr lang="en-US" sz="1400" dirty="0">
              <a:latin typeface="Monaco" pitchFamily="-106" charset="0"/>
            </a:endParaRPr>
          </a:p>
          <a:p>
            <a:pPr algn="l"/>
            <a:r>
              <a:rPr lang="en-US" sz="1400" dirty="0">
                <a:latin typeface="Monaco" pitchFamily="-106" charset="0"/>
              </a:rPr>
              <a:t>-0.57614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cs_label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 err="1">
                <a:latin typeface="Monaco" pitchFamily="-106" charset="0"/>
              </a:rPr>
              <a:t>AP[attr</a:t>
            </a:r>
            <a:r>
              <a:rPr lang="en-US" sz="1400" dirty="0">
                <a:latin typeface="Monaco" pitchFamily="-106" charset="0"/>
              </a:rPr>
              <a:t>]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-0.139274	</a:t>
            </a:r>
            <a:r>
              <a:rPr lang="en-US" sz="1400" dirty="0" err="1">
                <a:latin typeface="Monaco" pitchFamily="-106" charset="0"/>
              </a:rPr>
              <a:t>cs_adjacent_label</a:t>
            </a:r>
            <a:r>
              <a:rPr lang="en-US" sz="1400" dirty="0">
                <a:latin typeface="Monaco" pitchFamily="-106" charset="0"/>
              </a:rPr>
              <a:t> DATEP PP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-1.25583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cs_adjacent_label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>
                <a:latin typeface="Monaco" pitchFamily="-106" charset="0"/>
              </a:rPr>
              <a:t>MEASUREP </a:t>
            </a:r>
            <a:r>
              <a:rPr lang="en-US" sz="1400" dirty="0" err="1">
                <a:latin typeface="Monaco" pitchFamily="-106" charset="0"/>
              </a:rPr>
              <a:t>PPnp</a:t>
            </a:r>
            <a:endParaRPr lang="en-US" sz="1400" dirty="0">
              <a:latin typeface="Monaco" pitchFamily="-106" charset="0"/>
            </a:endParaRPr>
          </a:p>
          <a:p>
            <a:pPr algn="l"/>
            <a:r>
              <a:rPr lang="en-US" sz="1400" dirty="0">
                <a:latin typeface="Monaco" pitchFamily="-106" charset="0"/>
              </a:rPr>
              <a:t>-0.35766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cs_adjacent_label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 err="1">
                <a:latin typeface="Monaco" pitchFamily="-106" charset="0"/>
              </a:rPr>
              <a:t>NPadj</a:t>
            </a:r>
            <a:r>
              <a:rPr lang="en-US" sz="1400" dirty="0">
                <a:latin typeface="Monaco" pitchFamily="-106" charset="0"/>
              </a:rPr>
              <a:t> PP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-0.00651106	</a:t>
            </a:r>
            <a:r>
              <a:rPr lang="en-US" sz="1400" dirty="0" err="1">
                <a:latin typeface="Monaco" pitchFamily="-106" charset="0"/>
              </a:rPr>
              <a:t>fs_attrs</a:t>
            </a:r>
            <a:r>
              <a:rPr lang="en-US" sz="1400" dirty="0">
                <a:latin typeface="Monaco" pitchFamily="-106" charset="0"/>
              </a:rPr>
              <a:t> 1 OBL-COMPAR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0.454177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fs_attrs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>
                <a:latin typeface="Monaco" pitchFamily="-106" charset="0"/>
              </a:rPr>
              <a:t>1 OBL-PART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-0.180969	</a:t>
            </a:r>
            <a:r>
              <a:rPr lang="en-US" sz="1400" dirty="0" err="1">
                <a:latin typeface="Monaco" pitchFamily="-106" charset="0"/>
              </a:rPr>
              <a:t>fs_attrs</a:t>
            </a:r>
            <a:r>
              <a:rPr lang="en-US" sz="1400" dirty="0">
                <a:latin typeface="Monaco" pitchFamily="-106" charset="0"/>
              </a:rPr>
              <a:t> 1 ADJUNCT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0.285577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fs_attr_val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>
                <a:latin typeface="Monaco" pitchFamily="-106" charset="0"/>
              </a:rPr>
              <a:t>DET-FORM the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0.508962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fs_attr_val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>
                <a:latin typeface="Monaco" pitchFamily="-106" charset="0"/>
              </a:rPr>
              <a:t>DET-FORM this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0.285577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fs_attr_val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>
                <a:latin typeface="Monaco" pitchFamily="-106" charset="0"/>
              </a:rPr>
              <a:t>DET-TYPE def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0.217335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fs_attr_val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>
                <a:latin typeface="Monaco" pitchFamily="-106" charset="0"/>
              </a:rPr>
              <a:t>DET-TYPE demon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0.278342</a:t>
            </a:r>
            <a:r>
              <a:rPr lang="en-US" sz="1400" dirty="0" smtClean="0">
                <a:latin typeface="Monaco" pitchFamily="-106" charset="0"/>
              </a:rPr>
              <a:t>	</a:t>
            </a:r>
            <a:r>
              <a:rPr lang="en-US" sz="1400" dirty="0" err="1" smtClean="0">
                <a:latin typeface="Monaco" pitchFamily="-106" charset="0"/>
              </a:rPr>
              <a:t>lex_subcat</a:t>
            </a:r>
            <a:r>
              <a:rPr lang="en-US" sz="1400" dirty="0" smtClean="0">
                <a:latin typeface="Monaco" pitchFamily="-106" charset="0"/>
              </a:rPr>
              <a:t> </a:t>
            </a:r>
            <a:r>
              <a:rPr lang="en-US" sz="1400" dirty="0">
                <a:latin typeface="Monaco" pitchFamily="-106" charset="0"/>
              </a:rPr>
              <a:t>achieve OBJ,SUBJ,VTYPE SUBJ,OBL-AG,PASSIVE=+</a:t>
            </a:r>
          </a:p>
          <a:p>
            <a:pPr algn="l"/>
            <a:r>
              <a:rPr lang="en-US" sz="1400" dirty="0">
                <a:latin typeface="Monaco" pitchFamily="-106" charset="0"/>
              </a:rPr>
              <a:t>0.00735123	</a:t>
            </a:r>
            <a:r>
              <a:rPr lang="en-US" sz="1400" dirty="0" err="1">
                <a:latin typeface="Monaco" pitchFamily="-106" charset="0"/>
              </a:rPr>
              <a:t>lex_subcat</a:t>
            </a:r>
            <a:r>
              <a:rPr lang="en-US" sz="1400" dirty="0">
                <a:latin typeface="Monaco" pitchFamily="-106" charset="0"/>
              </a:rPr>
              <a:t> acknowledge COMP-EX,SUBJ,VTYPE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features available in XLE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hard-wired feature templates</a:t>
            </a:r>
          </a:p>
          <a:p>
            <a:pPr lvl="1"/>
            <a:r>
              <a:rPr lang="en-US" i="1" dirty="0" err="1" smtClean="0"/>
              <a:t>c</a:t>
            </a:r>
            <a:r>
              <a:rPr lang="en-US" i="1" dirty="0" err="1" smtClean="0"/>
              <a:t>s_label</a:t>
            </a:r>
            <a:r>
              <a:rPr lang="en-US" i="1" dirty="0" smtClean="0"/>
              <a:t>, </a:t>
            </a:r>
            <a:r>
              <a:rPr lang="en-US" i="1" dirty="0" err="1" smtClean="0"/>
              <a:t>cs_adjacent_label</a:t>
            </a:r>
            <a:r>
              <a:rPr lang="en-US" i="1" dirty="0" smtClean="0"/>
              <a:t>, </a:t>
            </a:r>
            <a:r>
              <a:rPr lang="en-US" i="1" dirty="0" err="1" smtClean="0"/>
              <a:t>cs_sub_label</a:t>
            </a:r>
            <a:r>
              <a:rPr lang="en-US" i="1" dirty="0" smtClean="0"/>
              <a:t>, </a:t>
            </a:r>
            <a:r>
              <a:rPr lang="en-US" i="1" dirty="0" err="1" smtClean="0"/>
              <a:t>cs_sub_rule</a:t>
            </a:r>
            <a:r>
              <a:rPr lang="en-US" i="1" dirty="0" smtClean="0"/>
              <a:t>, </a:t>
            </a:r>
            <a:r>
              <a:rPr lang="en-US" i="1" dirty="0" err="1" smtClean="0"/>
              <a:t>cs_num_children</a:t>
            </a:r>
            <a:r>
              <a:rPr lang="en-US" i="1" dirty="0" smtClean="0"/>
              <a:t>, </a:t>
            </a:r>
            <a:r>
              <a:rPr lang="en-US" i="1" dirty="0" err="1" smtClean="0"/>
              <a:t>cs_embedded</a:t>
            </a:r>
            <a:r>
              <a:rPr lang="en-US" i="1" dirty="0" smtClean="0"/>
              <a:t>, </a:t>
            </a:r>
            <a:r>
              <a:rPr lang="en-US" i="1" dirty="0" err="1" smtClean="0"/>
              <a:t>cs_right_branching</a:t>
            </a:r>
            <a:r>
              <a:rPr lang="en-US" i="1" dirty="0" smtClean="0"/>
              <a:t>, </a:t>
            </a:r>
            <a:r>
              <a:rPr lang="en-US" i="1" dirty="0" err="1" smtClean="0"/>
              <a:t>cs_heavy</a:t>
            </a:r>
            <a:r>
              <a:rPr lang="en-US" i="1" dirty="0" smtClean="0"/>
              <a:t>, </a:t>
            </a:r>
            <a:r>
              <a:rPr lang="en-US" i="1" dirty="0" err="1" smtClean="0"/>
              <a:t>cs_conj_nonpar</a:t>
            </a:r>
            <a:endParaRPr lang="en-US" i="1" dirty="0" smtClean="0"/>
          </a:p>
          <a:p>
            <a:pPr lvl="1"/>
            <a:r>
              <a:rPr lang="en-US" i="1" dirty="0" err="1" smtClean="0"/>
              <a:t>f</a:t>
            </a:r>
            <a:r>
              <a:rPr lang="en-US" i="1" dirty="0" err="1" smtClean="0"/>
              <a:t>s_attrs</a:t>
            </a:r>
            <a:r>
              <a:rPr lang="en-US" i="1" dirty="0" smtClean="0"/>
              <a:t>, </a:t>
            </a:r>
            <a:r>
              <a:rPr lang="en-US" i="1" dirty="0" err="1" smtClean="0"/>
              <a:t>fs_attr_val</a:t>
            </a:r>
            <a:r>
              <a:rPr lang="en-US" i="1" dirty="0" smtClean="0"/>
              <a:t>, </a:t>
            </a:r>
            <a:r>
              <a:rPr lang="en-US" i="1" dirty="0" err="1" smtClean="0"/>
              <a:t>fs_adj_attrs</a:t>
            </a:r>
            <a:r>
              <a:rPr lang="en-US" i="1" dirty="0" smtClean="0"/>
              <a:t>, </a:t>
            </a:r>
            <a:r>
              <a:rPr lang="en-US" i="1" dirty="0" err="1" smtClean="0"/>
              <a:t>fs_auntsubattrs</a:t>
            </a:r>
            <a:r>
              <a:rPr lang="en-US" i="1" dirty="0" smtClean="0"/>
              <a:t>, </a:t>
            </a:r>
            <a:r>
              <a:rPr lang="en-US" i="1" dirty="0" err="1" smtClean="0"/>
              <a:t>fs_sub_attr</a:t>
            </a:r>
            <a:r>
              <a:rPr lang="en-US" i="1" dirty="0" smtClean="0"/>
              <a:t>, </a:t>
            </a:r>
            <a:r>
              <a:rPr lang="en-US" i="1" dirty="0" err="1" smtClean="0"/>
              <a:t>verb_arg</a:t>
            </a:r>
            <a:r>
              <a:rPr lang="en-US" i="1" dirty="0" smtClean="0"/>
              <a:t>, </a:t>
            </a:r>
            <a:r>
              <a:rPr lang="en-US" i="1" dirty="0" err="1" smtClean="0"/>
              <a:t>lex_subcat</a:t>
            </a:r>
            <a:endParaRPr lang="en-US" i="1" dirty="0" smtClean="0"/>
          </a:p>
          <a:p>
            <a:r>
              <a:rPr lang="en-US" dirty="0" smtClean="0"/>
              <a:t>Problems:</a:t>
            </a:r>
          </a:p>
          <a:p>
            <a:pPr lvl="1"/>
            <a:r>
              <a:rPr lang="en-US" dirty="0" smtClean="0"/>
              <a:t>A lot of overlap between resulting features.</a:t>
            </a:r>
          </a:p>
          <a:p>
            <a:pPr lvl="1"/>
            <a:r>
              <a:rPr lang="en-US" dirty="0" smtClean="0"/>
              <a:t>A lot of potential features cannot be expressed using these templates.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US" dirty="0" err="1" smtClean="0"/>
              <a:t>c</a:t>
            </a:r>
            <a:r>
              <a:rPr lang="en-US" dirty="0" smtClean="0"/>
              <a:t>-structures with different yields for </a:t>
            </a:r>
            <a:r>
              <a:rPr lang="en-US" i="1" dirty="0" err="1" smtClean="0"/>
              <a:t>cs_label</a:t>
            </a:r>
            <a:r>
              <a:rPr lang="en-US" i="1" dirty="0" smtClean="0"/>
              <a:t> NP </a:t>
            </a:r>
            <a:r>
              <a:rPr lang="en-US" dirty="0" smtClean="0"/>
              <a:t>and </a:t>
            </a:r>
            <a:r>
              <a:rPr lang="en-US" i="1" dirty="0" err="1" smtClean="0"/>
              <a:t>cs_adj_label</a:t>
            </a:r>
            <a:r>
              <a:rPr lang="en-US" i="1" dirty="0" smtClean="0"/>
              <a:t> </a:t>
            </a:r>
            <a:r>
              <a:rPr lang="en-US" i="1" dirty="0" err="1" smtClean="0"/>
              <a:t>DP[std</a:t>
            </a:r>
            <a:r>
              <a:rPr lang="en-US" i="1" dirty="0" smtClean="0"/>
              <a:t>] </a:t>
            </a:r>
            <a:r>
              <a:rPr lang="en-US" i="1" dirty="0" err="1" smtClean="0"/>
              <a:t>CONJco</a:t>
            </a:r>
            <a:r>
              <a:rPr lang="en-US" dirty="0" smtClean="0"/>
              <a:t> 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8674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/>
                <a:cs typeface="Arial"/>
              </a:rPr>
              <a:t>Tausende</a:t>
            </a:r>
            <a:r>
              <a:rPr lang="en-US" dirty="0" smtClean="0">
                <a:latin typeface="Arial"/>
                <a:cs typeface="Arial"/>
              </a:rPr>
              <a:t> von </a:t>
            </a:r>
            <a:r>
              <a:rPr lang="en-US" dirty="0" err="1" smtClean="0">
                <a:latin typeface="Arial"/>
                <a:cs typeface="Arial"/>
              </a:rPr>
              <a:t>Unf</a:t>
            </a:r>
            <a:r>
              <a:rPr lang="en-US" dirty="0" err="1" smtClean="0">
                <a:latin typeface="Arial"/>
                <a:cs typeface="Arial"/>
              </a:rPr>
              <a:t>ällen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mit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vielen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Toten</a:t>
            </a:r>
            <a:r>
              <a:rPr lang="en-US" dirty="0" smtClean="0">
                <a:latin typeface="Arial"/>
                <a:cs typeface="Arial"/>
              </a:rPr>
              <a:t> und </a:t>
            </a:r>
            <a:r>
              <a:rPr lang="en-US" dirty="0" err="1" smtClean="0">
                <a:latin typeface="Arial"/>
                <a:cs typeface="Arial"/>
              </a:rPr>
              <a:t>Verletzten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</a:t>
            </a:r>
            <a:r>
              <a:rPr lang="en-US" dirty="0" smtClean="0">
                <a:latin typeface="Arial"/>
                <a:cs typeface="Arial"/>
              </a:rPr>
              <a:t>housands of accidents with many dead and injured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9" name="Content Placeholder 8" descr="s4311-cstr-dispref2-highlighted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7260" r="-57260"/>
          <a:stretch>
            <a:fillRect/>
          </a:stretch>
        </p:blipFill>
        <p:spPr>
          <a:xfrm>
            <a:off x="-1524000" y="1905000"/>
            <a:ext cx="7772400" cy="4038600"/>
          </a:xfrm>
        </p:spPr>
      </p:pic>
      <p:pic>
        <p:nvPicPr>
          <p:cNvPr id="10" name="Picture 9" descr="s4311-cstr-pref-highlighted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905000"/>
            <a:ext cx="3505200" cy="401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</a:t>
            </a:r>
            <a:r>
              <a:rPr lang="en-US" dirty="0" smtClean="0"/>
              <a:t>-structures that have different yields for </a:t>
            </a:r>
            <a:r>
              <a:rPr lang="en-US" i="1" dirty="0" err="1" smtClean="0"/>
              <a:t>cs_conj_nonpar</a:t>
            </a:r>
            <a:r>
              <a:rPr lang="en-US" i="1" dirty="0" smtClean="0"/>
              <a:t> 3</a:t>
            </a:r>
            <a:endParaRPr lang="en-US" i="1" dirty="0"/>
          </a:p>
        </p:txBody>
      </p:sp>
      <p:pic>
        <p:nvPicPr>
          <p:cNvPr id="5" name="Content Placeholder 4" descr="s4311-cstr-dispref2-highlighte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4747" r="-44747"/>
          <a:stretch>
            <a:fillRect/>
          </a:stretch>
        </p:blipFill>
        <p:spPr>
          <a:xfrm>
            <a:off x="-1524000" y="1524000"/>
            <a:ext cx="7513320" cy="4419600"/>
          </a:xfrm>
        </p:spPr>
      </p:pic>
      <p:pic>
        <p:nvPicPr>
          <p:cNvPr id="6" name="Picture 5" descr="s4311-cstr-pref-highlight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1524000"/>
            <a:ext cx="3859220" cy="441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58674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/>
                <a:cs typeface="Arial"/>
              </a:rPr>
              <a:t>Tausende</a:t>
            </a:r>
            <a:r>
              <a:rPr lang="en-US" dirty="0" smtClean="0">
                <a:latin typeface="Arial"/>
                <a:cs typeface="Arial"/>
              </a:rPr>
              <a:t> von </a:t>
            </a:r>
            <a:r>
              <a:rPr lang="en-US" dirty="0" err="1" smtClean="0">
                <a:latin typeface="Arial"/>
                <a:cs typeface="Arial"/>
              </a:rPr>
              <a:t>Unf</a:t>
            </a:r>
            <a:r>
              <a:rPr lang="en-US" dirty="0" err="1" smtClean="0">
                <a:latin typeface="Arial"/>
                <a:cs typeface="Arial"/>
              </a:rPr>
              <a:t>ällen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mit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vielen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Toten</a:t>
            </a:r>
            <a:r>
              <a:rPr lang="en-US" dirty="0" smtClean="0">
                <a:latin typeface="Arial"/>
                <a:cs typeface="Arial"/>
              </a:rPr>
              <a:t> und </a:t>
            </a:r>
            <a:r>
              <a:rPr lang="en-US" dirty="0" err="1" smtClean="0">
                <a:latin typeface="Arial"/>
                <a:cs typeface="Arial"/>
              </a:rPr>
              <a:t>Verletzten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</a:t>
            </a:r>
            <a:r>
              <a:rPr lang="en-US" dirty="0" smtClean="0">
                <a:latin typeface="Arial"/>
                <a:cs typeface="Arial"/>
              </a:rPr>
              <a:t>housands of accidents with many dead and injured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issues in stochastic </a:t>
            </a:r>
            <a:r>
              <a:rPr lang="en-US" dirty="0" err="1" smtClean="0"/>
              <a:t>disamb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good learning features?</a:t>
            </a:r>
          </a:p>
          <a:p>
            <a:pPr lvl="1"/>
            <a:r>
              <a:rPr lang="en-US" dirty="0" smtClean="0"/>
              <a:t>Linguistically inspired features seem to do better than linguistically “ignorant” features.</a:t>
            </a:r>
          </a:p>
          <a:p>
            <a:r>
              <a:rPr lang="en-US" dirty="0" smtClean="0"/>
              <a:t>Can we design features that are useful for different grammars and different languages?</a:t>
            </a:r>
          </a:p>
          <a:p>
            <a:pPr lvl="1"/>
            <a:r>
              <a:rPr lang="en-US" dirty="0" smtClean="0"/>
              <a:t>Free-word order languages seem to require other features than more </a:t>
            </a:r>
            <a:r>
              <a:rPr lang="en-US" dirty="0" err="1" smtClean="0"/>
              <a:t>configurational</a:t>
            </a:r>
            <a:r>
              <a:rPr lang="en-US" dirty="0" smtClean="0"/>
              <a:t> languages.</a:t>
            </a:r>
          </a:p>
          <a:p>
            <a:r>
              <a:rPr lang="en-US" dirty="0" smtClean="0"/>
              <a:t>How do we integrate lexicalized features without running into sparse-data problems?</a:t>
            </a:r>
          </a:p>
          <a:p>
            <a:pPr lvl="1"/>
            <a:r>
              <a:rPr lang="en-US" dirty="0" smtClean="0"/>
              <a:t>Auxiliary distributions acquired on large </a:t>
            </a:r>
            <a:r>
              <a:rPr lang="en-US" dirty="0" err="1" smtClean="0"/>
              <a:t>unannotated</a:t>
            </a:r>
            <a:r>
              <a:rPr lang="en-US" dirty="0" smtClean="0"/>
              <a:t> corpora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issues in stochastic </a:t>
            </a:r>
            <a:r>
              <a:rPr lang="en-US" dirty="0" err="1" smtClean="0"/>
              <a:t>disamb</a:t>
            </a:r>
            <a:r>
              <a:rPr lang="en-US" dirty="0" smtClean="0"/>
              <a:t>.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reduce redundancy among features?</a:t>
            </a:r>
          </a:p>
          <a:p>
            <a:pPr lvl="1"/>
            <a:r>
              <a:rPr lang="en-US" dirty="0" smtClean="0"/>
              <a:t>Redundancy makes resulting models unnecessarily large.</a:t>
            </a:r>
          </a:p>
          <a:p>
            <a:pPr lvl="1"/>
            <a:r>
              <a:rPr lang="en-US" dirty="0" smtClean="0"/>
              <a:t>Extreme redundancy can interact negatively with feature selection techniques.</a:t>
            </a:r>
          </a:p>
          <a:p>
            <a:r>
              <a:rPr lang="en-US" dirty="0" smtClean="0"/>
              <a:t>How do we avoid </a:t>
            </a:r>
            <a:r>
              <a:rPr lang="en-US" dirty="0" err="1" smtClean="0"/>
              <a:t>overfitting</a:t>
            </a:r>
            <a:r>
              <a:rPr lang="en-US" dirty="0" smtClean="0"/>
              <a:t> to the training data?</a:t>
            </a:r>
          </a:p>
          <a:p>
            <a:pPr lvl="1"/>
            <a:r>
              <a:rPr lang="en-US" dirty="0" smtClean="0"/>
              <a:t>Impose a frequency cutoff on features</a:t>
            </a:r>
          </a:p>
          <a:p>
            <a:pPr lvl="1"/>
            <a:r>
              <a:rPr lang="en-US" dirty="0" smtClean="0"/>
              <a:t>Feature selection during training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 of stochastic </a:t>
            </a:r>
            <a:r>
              <a:rPr lang="en-US" dirty="0" err="1" smtClean="0"/>
              <a:t>disamb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Properties counts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Associated with Boolean tree of XLE contexts  (a1, b2)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Shared among many parses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Training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Inside/outside algorithm of PCFG, but applied to Boolean tree, not parse tree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Fast algorithm for choosing best properties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Can train on sentences with relatively low-ambiguity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5 hours to train over WSJ (given file of parses)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Disambiguation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Viterbi</a:t>
            </a:r>
            <a:r>
              <a:rPr lang="en-US" sz="2000" dirty="0"/>
              <a:t> algorithm applied to Boolean tree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5% of parse time to disambiguate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30% gain in F-score 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stochastic parse ranking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English:</a:t>
            </a:r>
          </a:p>
          <a:p>
            <a:pPr lvl="1"/>
            <a:r>
              <a:rPr lang="en-US" dirty="0" smtClean="0"/>
              <a:t>30+% error reduction</a:t>
            </a:r>
          </a:p>
          <a:p>
            <a:r>
              <a:rPr lang="en-US" dirty="0" smtClean="0"/>
              <a:t>German:</a:t>
            </a:r>
          </a:p>
          <a:p>
            <a:pPr lvl="1"/>
            <a:r>
              <a:rPr lang="en-US" dirty="0" smtClean="0"/>
              <a:t>30% error reduction with XLE features</a:t>
            </a:r>
          </a:p>
          <a:p>
            <a:pPr lvl="1"/>
            <a:r>
              <a:rPr lang="en-US" dirty="0" smtClean="0"/>
              <a:t>50% error reduction with XLE + additional features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Error reduction: percentage of distance between lower bound (random selection) and upper bound (best-</a:t>
            </a:r>
            <a:r>
              <a:rPr lang="en-US" smtClean="0"/>
              <a:t>possible selection)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Ambiguity and Robustness</a:t>
            </a:r>
            <a:endParaRPr lang="en-US" dirty="0"/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Large-scale grammars are massively ambiguous</a:t>
            </a:r>
          </a:p>
          <a:p>
            <a:r>
              <a:rPr lang="en-US" dirty="0"/>
              <a:t>Grammars parsing real text need to be robust</a:t>
            </a:r>
          </a:p>
          <a:p>
            <a:pPr lvl="1"/>
            <a:r>
              <a:rPr lang="en-US" dirty="0"/>
              <a:t>"loosening" rules to allow robustness increases ambiguity even more</a:t>
            </a:r>
          </a:p>
          <a:p>
            <a:r>
              <a:rPr lang="en-US" dirty="0"/>
              <a:t>Need a way to control the ambiguity</a:t>
            </a:r>
          </a:p>
          <a:p>
            <a:pPr lvl="1"/>
            <a:r>
              <a:rPr lang="en-US" dirty="0"/>
              <a:t>version of Optimality Theory (OT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C-structure pruning</a:t>
            </a:r>
          </a:p>
          <a:p>
            <a:pPr lvl="1"/>
            <a:r>
              <a:rPr lang="en-US" dirty="0" smtClean="0"/>
              <a:t>C-/</a:t>
            </a:r>
            <a:r>
              <a:rPr lang="en-US" dirty="0" err="1" smtClean="0"/>
              <a:t>f</a:t>
            </a:r>
            <a:r>
              <a:rPr lang="en-US" dirty="0" smtClean="0"/>
              <a:t>-structure ranking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-01">
  <a:themeElements>
    <a:clrScheme name="">
      <a:dk1>
        <a:srgbClr val="000000"/>
      </a:dk1>
      <a:lt1>
        <a:srgbClr val="FFFFFF"/>
      </a:lt1>
      <a:dk2>
        <a:srgbClr val="40637A"/>
      </a:dk2>
      <a:lt2>
        <a:srgbClr val="FFFFFF"/>
      </a:lt2>
      <a:accent1>
        <a:srgbClr val="CCCCFF"/>
      </a:accent1>
      <a:accent2>
        <a:srgbClr val="EBADAD"/>
      </a:accent2>
      <a:accent3>
        <a:srgbClr val="FFFFFF"/>
      </a:accent3>
      <a:accent4>
        <a:srgbClr val="000000"/>
      </a:accent4>
      <a:accent5>
        <a:srgbClr val="E2E2FF"/>
      </a:accent5>
      <a:accent6>
        <a:srgbClr val="D59C9C"/>
      </a:accent6>
      <a:hlink>
        <a:srgbClr val="00CC66"/>
      </a:hlink>
      <a:folHlink>
        <a:srgbClr val="CCECFF"/>
      </a:folHlink>
    </a:clrScheme>
    <a:fontScheme name="parc-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65" charset="0"/>
          </a:defRPr>
        </a:defPPr>
      </a:lstStyle>
    </a:lnDef>
  </a:objectDefaults>
  <a:extraClrSchemeLst>
    <a:extraClrScheme>
      <a:clrScheme name="parc-01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c-01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c-0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c-01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T:\Data\My Documents2\slides\parc-01.pot</Template>
  <TotalTime>10608</TotalTime>
  <Words>3749</Words>
  <Application>Microsoft PowerPoint</Application>
  <PresentationFormat>On-screen Show (4:3)</PresentationFormat>
  <Paragraphs>599</Paragraphs>
  <Slides>56</Slides>
  <Notes>19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parc-01</vt:lpstr>
      <vt:lpstr>Linguistics 187/287 Week 5</vt:lpstr>
      <vt:lpstr>What do we need data for?</vt:lpstr>
      <vt:lpstr>Testing and Evaluation</vt:lpstr>
      <vt:lpstr>Testsuites</vt:lpstr>
      <vt:lpstr>Basic testsuites</vt:lpstr>
      <vt:lpstr>Testsuite examples</vt:lpstr>
      <vt:lpstr>.errors file</vt:lpstr>
      <vt:lpstr>.stats file</vt:lpstr>
      <vt:lpstr>.stats file cont.</vt:lpstr>
      <vt:lpstr>Is it the right parse?</vt:lpstr>
      <vt:lpstr>run-syn-testsuite</vt:lpstr>
      <vt:lpstr>Where to get the testsuite?</vt:lpstr>
      <vt:lpstr>Evaluation</vt:lpstr>
      <vt:lpstr>Gold standards</vt:lpstr>
      <vt:lpstr>PARC700</vt:lpstr>
      <vt:lpstr>Sample triple from PARC700</vt:lpstr>
      <vt:lpstr>Evaluation against PARC700</vt:lpstr>
      <vt:lpstr>Using other gold standards</vt:lpstr>
      <vt:lpstr>Testing and evaluation</vt:lpstr>
      <vt:lpstr>Language has pervasive ambiguity</vt:lpstr>
      <vt:lpstr>Methods for parse pruning/ranking</vt:lpstr>
      <vt:lpstr>Methods for parse pruning/ranking</vt:lpstr>
      <vt:lpstr>Methods for parse pruning/ranking</vt:lpstr>
      <vt:lpstr>Shallow mark-up of input strings</vt:lpstr>
      <vt:lpstr>Hypothesis</vt:lpstr>
      <vt:lpstr>Implementation in XLE</vt:lpstr>
      <vt:lpstr>XLE String Processing</vt:lpstr>
      <vt:lpstr>Part of speech tags</vt:lpstr>
      <vt:lpstr>Named entities:  Example input</vt:lpstr>
      <vt:lpstr>Resulting C-structure</vt:lpstr>
      <vt:lpstr>Resulting F-structure</vt:lpstr>
      <vt:lpstr>Syntactic brackets</vt:lpstr>
      <vt:lpstr>Syntactic brackets</vt:lpstr>
      <vt:lpstr>Experimental test</vt:lpstr>
      <vt:lpstr>Results</vt:lpstr>
      <vt:lpstr>C-structure pruning</vt:lpstr>
      <vt:lpstr>What is a Probabilistic Context-Free Grammar?</vt:lpstr>
      <vt:lpstr>PCFG example</vt:lpstr>
      <vt:lpstr>C-structure pruning example</vt:lpstr>
      <vt:lpstr>C-structure pruning results</vt:lpstr>
      <vt:lpstr>Finding the most probable parse </vt:lpstr>
      <vt:lpstr>Issues</vt:lpstr>
      <vt:lpstr>Probability model</vt:lpstr>
      <vt:lpstr>Exponential models are appropriate                      (aka Log-linear models)</vt:lpstr>
      <vt:lpstr>Training set</vt:lpstr>
      <vt:lpstr>Slide 46</vt:lpstr>
      <vt:lpstr>Slide 47</vt:lpstr>
      <vt:lpstr>Some properties and weights</vt:lpstr>
      <vt:lpstr>Learning features available in XLE</vt:lpstr>
      <vt:lpstr>c-structures with different yields for cs_label NP and cs_adj_label DP[std] CONJco </vt:lpstr>
      <vt:lpstr>c-structures that have different yields for cs_conj_nonpar 3</vt:lpstr>
      <vt:lpstr>Open issues in stochastic disamb.</vt:lpstr>
      <vt:lpstr>Open issues in stochastic disamb. (cont’d)</vt:lpstr>
      <vt:lpstr>Efficiency of stochastic disamb.</vt:lpstr>
      <vt:lpstr>Results of stochastic parse ranking</vt:lpstr>
      <vt:lpstr>Ambiguity and Robustness</vt:lpstr>
    </vt:vector>
  </TitlesOfParts>
  <Company>Xerox PARC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Contextually-related Entities</dc:title>
  <dc:creator>Francine Chen</dc:creator>
  <cp:lastModifiedBy>Martin Forst</cp:lastModifiedBy>
  <cp:revision>338</cp:revision>
  <cp:lastPrinted>2009-02-23T00:57:26Z</cp:lastPrinted>
  <dcterms:created xsi:type="dcterms:W3CDTF">2009-02-23T00:53:05Z</dcterms:created>
  <dcterms:modified xsi:type="dcterms:W3CDTF">2009-02-23T15:46:29Z</dcterms:modified>
</cp:coreProperties>
</file>