
<file path=[Content_Types].xml><?xml version="1.0" encoding="utf-8"?>
<Types xmlns="http://schemas.openxmlformats.org/package/2006/content-types"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rels" ContentType="application/vnd.openxmlformats-package.relationships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2.xml" ContentType="application/vnd.openxmlformats-officedocument.presentationml.notes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95" r:id="rId1"/>
  </p:sldMasterIdLst>
  <p:notesMasterIdLst>
    <p:notesMasterId r:id="rId14"/>
  </p:notesMasterIdLst>
  <p:handoutMasterIdLst>
    <p:handoutMasterId r:id="rId15"/>
  </p:handoutMasterIdLst>
  <p:sldIdLst>
    <p:sldId id="401" r:id="rId2"/>
    <p:sldId id="510" r:id="rId3"/>
    <p:sldId id="516" r:id="rId4"/>
    <p:sldId id="519" r:id="rId5"/>
    <p:sldId id="521" r:id="rId6"/>
    <p:sldId id="522" r:id="rId7"/>
    <p:sldId id="523" r:id="rId8"/>
    <p:sldId id="524" r:id="rId9"/>
    <p:sldId id="514" r:id="rId10"/>
    <p:sldId id="513" r:id="rId11"/>
    <p:sldId id="511" r:id="rId12"/>
    <p:sldId id="515" r:id="rId13"/>
  </p:sldIdLst>
  <p:sldSz cx="9144000" cy="6858000" type="screen4x3"/>
  <p:notesSz cx="6858000" cy="9144000"/>
  <p:custDataLst>
    <p:tags r:id="rId17"/>
  </p:custDataLst>
  <p:defaultTextStyle>
    <a:defPPr>
      <a:defRPr lang="en-US"/>
    </a:defPPr>
    <a:lvl1pPr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" charset="0"/>
        <a:ea typeface="AppleMyungjo" pitchFamily="84" charset="-127"/>
        <a:cs typeface="AppleMyungjo" pitchFamily="84" charset="-127"/>
      </a:defRPr>
    </a:lvl1pPr>
    <a:lvl2pPr marL="4572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" charset="0"/>
        <a:ea typeface="AppleMyungjo" pitchFamily="84" charset="-127"/>
        <a:cs typeface="AppleMyungjo" pitchFamily="84" charset="-127"/>
      </a:defRPr>
    </a:lvl2pPr>
    <a:lvl3pPr marL="9144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" charset="0"/>
        <a:ea typeface="AppleMyungjo" pitchFamily="84" charset="-127"/>
        <a:cs typeface="AppleMyungjo" pitchFamily="84" charset="-127"/>
      </a:defRPr>
    </a:lvl3pPr>
    <a:lvl4pPr marL="13716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" charset="0"/>
        <a:ea typeface="AppleMyungjo" pitchFamily="84" charset="-127"/>
        <a:cs typeface="AppleMyungjo" pitchFamily="84" charset="-127"/>
      </a:defRPr>
    </a:lvl4pPr>
    <a:lvl5pPr marL="18288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" charset="0"/>
        <a:ea typeface="AppleMyungjo" pitchFamily="84" charset="-127"/>
        <a:cs typeface="AppleMyungjo" pitchFamily="84" charset="-127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Gill Sans" charset="0"/>
        <a:ea typeface="AppleMyungjo" pitchFamily="84" charset="-127"/>
        <a:cs typeface="AppleMyungjo" pitchFamily="84" charset="-127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Gill Sans" charset="0"/>
        <a:ea typeface="AppleMyungjo" pitchFamily="84" charset="-127"/>
        <a:cs typeface="AppleMyungjo" pitchFamily="84" charset="-127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Gill Sans" charset="0"/>
        <a:ea typeface="AppleMyungjo" pitchFamily="84" charset="-127"/>
        <a:cs typeface="AppleMyungjo" pitchFamily="84" charset="-127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Gill Sans" charset="0"/>
        <a:ea typeface="AppleMyungjo" pitchFamily="84" charset="-127"/>
        <a:cs typeface="AppleMyungjo" pitchFamily="84" charset="-127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E355DC"/>
    <a:srgbClr val="22E369"/>
    <a:srgbClr val="4CE303"/>
    <a:srgbClr val="FF1524"/>
    <a:srgbClr val="FDBB15"/>
    <a:srgbClr val="99CC00"/>
    <a:srgbClr val="3366FF"/>
    <a:srgbClr val="239108"/>
    <a:srgbClr val="EDF000"/>
    <a:srgbClr val="FFF99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6268" autoAdjust="0"/>
    <p:restoredTop sz="89119" autoAdjust="0"/>
  </p:normalViewPr>
  <p:slideViewPr>
    <p:cSldViewPr>
      <p:cViewPr varScale="1">
        <p:scale>
          <a:sx n="85" d="100"/>
          <a:sy n="85" d="100"/>
        </p:scale>
        <p:origin x="-99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3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03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tags" Target="tags/tag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53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CA059A5E-6196-9441-9361-7F37D11ECD47}" type="datetime1">
              <a:rPr lang="en-US"/>
              <a:pPr/>
              <a:t>3/27/11</a:t>
            </a:fld>
            <a:endParaRPr lang="en-US"/>
          </a:p>
        </p:txBody>
      </p:sp>
      <p:sp>
        <p:nvSpPr>
          <p:cNvPr id="353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53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E5482742-E3F2-5040-A533-7711A0122A5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8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8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88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fld id="{C3731B69-F54F-EA44-AA99-528F032A2B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A simple physical problem with a simple mathematical model.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A simple physical problem with a simple mathematical model.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A simple physical problem with a simple mathematical model.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A simple physical problem with a simple mathematical model.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A simple physical problem with a simple mathematical model.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A simple physical problem with a simple mathematical model.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A simple physical problem with a simple mathematical model.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A simple physical problem with a simple mathematical model.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A simple physical problem with a simple mathematical model.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A simple physical problem with a simple mathematical model.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A simple physical problem with a simple mathematical model.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505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A1D772-FFA1-9C4A-B08F-20403999A39C}" type="datetime1">
              <a:rPr lang="en-US"/>
              <a:pPr/>
              <a:t>3/27/11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C33152-A17D-F941-83A4-2818761AF0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AC719B-44E5-1645-8F52-45DA6E2057D8}" type="datetime1">
              <a:rPr lang="en-US"/>
              <a:pPr/>
              <a:t>3/27/11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C0BF56-FE06-884E-A3ED-35BAF9D204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894A16-C487-4647-842F-A9850B91EA39}" type="datetime1">
              <a:rPr lang="en-US"/>
              <a:pPr/>
              <a:t>3/27/11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F63645-F434-0E48-A0EB-072AE63408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4AFDA-89FB-9947-A8CD-0AC954096696}" type="datetime1">
              <a:rPr lang="en-US"/>
              <a:pPr/>
              <a:t>3/27/11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5BBCB4-C262-8B48-8776-097583D84E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F052A0-A20C-C243-B034-5C488EB71F76}" type="datetime1">
              <a:rPr lang="en-US"/>
              <a:pPr/>
              <a:t>3/27/11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7C6531-EFBF-C94D-BD6F-05FF3E6CCD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AC111A-D5A7-BC48-B590-5CB51A8C98D0}" type="datetime1">
              <a:rPr lang="en-US"/>
              <a:pPr/>
              <a:t>3/27/11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07C197-6610-AF40-8F05-CD2B63BAB9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78F874-E3C3-DB4D-9D6F-A2B1A71F24F2}" type="datetime1">
              <a:rPr lang="en-US"/>
              <a:pPr/>
              <a:t>3/27/11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3C1537-D044-0B47-90AA-3A8E79914A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2AA9CC-08E9-2A42-BD74-C6BDBD4F794D}" type="datetime1">
              <a:rPr lang="en-US"/>
              <a:pPr/>
              <a:t>3/27/11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D4EC58-3460-554C-9E21-4FB828B1E0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E2BEEF-8055-574B-AD3F-DC1D6047709C}" type="datetime1">
              <a:rPr lang="en-US"/>
              <a:pPr/>
              <a:t>3/27/11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379C58-D188-9043-9D31-8BD4C95219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F79588-62D4-0A4B-A687-8C12CEB2A6F6}" type="datetime1">
              <a:rPr lang="en-US"/>
              <a:pPr/>
              <a:t>3/27/11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014D3B-7C8F-5F43-BC8D-5AED74AA4F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3AC428-0C2F-F94E-A549-4996DB310E98}" type="datetime1">
              <a:rPr lang="en-US"/>
              <a:pPr/>
              <a:t>3/27/11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C02A2C-FC3B-F841-9F13-E24DDCF548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49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latin typeface="Arial" charset="0"/>
                <a:ea typeface="Osaka" charset="-128"/>
                <a:cs typeface="Osaka" charset="-128"/>
              </a:defRPr>
            </a:lvl1pPr>
          </a:lstStyle>
          <a:p>
            <a:fld id="{624B71BF-18C2-8C4C-B34A-12B174AE55FE}" type="datetime1">
              <a:rPr lang="en-US"/>
              <a:pPr/>
              <a:t>3/27/11</a:t>
            </a:fld>
            <a:endParaRPr lang="en-US"/>
          </a:p>
        </p:txBody>
      </p:sp>
      <p:sp>
        <p:nvSpPr>
          <p:cNvPr id="449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Arial" charset="0"/>
                <a:ea typeface="Osaka" charset="-128"/>
                <a:cs typeface="Osaka" charset="-128"/>
              </a:defRPr>
            </a:lvl1pPr>
          </a:lstStyle>
          <a:p>
            <a:endParaRPr lang="en-US"/>
          </a:p>
        </p:txBody>
      </p:sp>
      <p:sp>
        <p:nvSpPr>
          <p:cNvPr id="449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Arial" charset="0"/>
                <a:ea typeface="Osaka" charset="-128"/>
                <a:cs typeface="Osaka" charset="-128"/>
              </a:defRPr>
            </a:lvl1pPr>
          </a:lstStyle>
          <a:p>
            <a:fld id="{4975FF6E-EA2B-5F41-A795-FC20C0B9AF6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5" r:id="rId2"/>
    <p:sldLayoutId id="2147483704" r:id="rId3"/>
    <p:sldLayoutId id="2147483703" r:id="rId4"/>
    <p:sldLayoutId id="2147483702" r:id="rId5"/>
    <p:sldLayoutId id="2147483701" r:id="rId6"/>
    <p:sldLayoutId id="2147483700" r:id="rId7"/>
    <p:sldLayoutId id="2147483699" r:id="rId8"/>
    <p:sldLayoutId id="2147483698" r:id="rId9"/>
    <p:sldLayoutId id="2147483697" r:id="rId10"/>
    <p:sldLayoutId id="21474836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  <a:cs typeface="Osaka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  <a:cs typeface="Osaka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  <a:cs typeface="Osaka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  <a:cs typeface="Osaka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  <a:cs typeface="Osaka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  <a:cs typeface="Osaka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  <a:cs typeface="Osaka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  <a:cs typeface="Osaka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86" name="Group 10"/>
          <p:cNvGrpSpPr>
            <a:grpSpLocks/>
          </p:cNvGrpSpPr>
          <p:nvPr/>
        </p:nvGrpSpPr>
        <p:grpSpPr bwMode="auto">
          <a:xfrm>
            <a:off x="914400" y="1066800"/>
            <a:ext cx="7239000" cy="1600200"/>
            <a:chOff x="624" y="240"/>
            <a:chExt cx="4560" cy="1008"/>
          </a:xfrm>
        </p:grpSpPr>
        <p:sp>
          <p:nvSpPr>
            <p:cNvPr id="24582" name="AutoShape 6"/>
            <p:cNvSpPr>
              <a:spLocks noChangeArrowheads="1"/>
            </p:cNvSpPr>
            <p:nvPr/>
          </p:nvSpPr>
          <p:spPr bwMode="auto">
            <a:xfrm>
              <a:off x="624" y="240"/>
              <a:ext cx="4560" cy="1008"/>
            </a:xfrm>
            <a:prstGeom prst="roundRect">
              <a:avLst>
                <a:gd name="adj" fmla="val 16667"/>
              </a:avLst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78" name="Text Box 2"/>
            <p:cNvSpPr txBox="1">
              <a:spLocks noChangeArrowheads="1"/>
            </p:cNvSpPr>
            <p:nvPr/>
          </p:nvSpPr>
          <p:spPr bwMode="auto">
            <a:xfrm>
              <a:off x="966" y="393"/>
              <a:ext cx="3935" cy="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35921" dir="2700000" algn="ctr" rotWithShape="0">
                <a:schemeClr val="tx1"/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600" b="1" dirty="0" smtClean="0">
                  <a:solidFill>
                    <a:schemeClr val="bg1"/>
                  </a:solidFill>
                </a:rPr>
                <a:t>Uncertainty Quantification – ME470</a:t>
              </a:r>
            </a:p>
            <a:p>
              <a:pPr algn="ctr">
                <a:spcBef>
                  <a:spcPct val="50000"/>
                </a:spcBef>
              </a:pPr>
              <a:r>
                <a:rPr lang="en-US" sz="2600" b="1" dirty="0" smtClean="0">
                  <a:solidFill>
                    <a:schemeClr val="bg1"/>
                  </a:solidFill>
                </a:rPr>
                <a:t>Lecture One</a:t>
              </a:r>
              <a:endParaRPr lang="en-US" sz="2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04800" y="3708737"/>
            <a:ext cx="8534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/>
              <a:t>Paul </a:t>
            </a:r>
            <a:r>
              <a:rPr lang="en-US" b="1" dirty="0" smtClean="0"/>
              <a:t>Constantine</a:t>
            </a:r>
            <a:endParaRPr lang="en-US" b="1" dirty="0" smtClean="0"/>
          </a:p>
          <a:p>
            <a:pPr algn="ctr">
              <a:spcBef>
                <a:spcPct val="50000"/>
              </a:spcBef>
            </a:pPr>
            <a:r>
              <a:rPr lang="en-US" b="1" dirty="0" smtClean="0"/>
              <a:t>March 29, 2011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466" name="Group 2"/>
          <p:cNvGrpSpPr>
            <a:grpSpLocks/>
          </p:cNvGrpSpPr>
          <p:nvPr/>
        </p:nvGrpSpPr>
        <p:grpSpPr bwMode="auto">
          <a:xfrm>
            <a:off x="290513" y="71438"/>
            <a:ext cx="8610600" cy="609600"/>
            <a:chOff x="192" y="114"/>
            <a:chExt cx="5424" cy="384"/>
          </a:xfrm>
        </p:grpSpPr>
        <p:sp>
          <p:nvSpPr>
            <p:cNvPr id="318467" name="AutoShape 3"/>
            <p:cNvSpPr>
              <a:spLocks noChangeArrowheads="1"/>
            </p:cNvSpPr>
            <p:nvPr/>
          </p:nvSpPr>
          <p:spPr bwMode="auto">
            <a:xfrm>
              <a:off x="192" y="144"/>
              <a:ext cx="5424" cy="336"/>
            </a:xfrm>
            <a:prstGeom prst="roundRect">
              <a:avLst>
                <a:gd name="adj" fmla="val 16667"/>
              </a:avLst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8930" name="Rectangle 2"/>
            <p:cNvSpPr>
              <a:spLocks noChangeArrowheads="1"/>
            </p:cNvSpPr>
            <p:nvPr/>
          </p:nvSpPr>
          <p:spPr bwMode="auto">
            <a:xfrm>
              <a:off x="480" y="114"/>
              <a:ext cx="4909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ea typeface="Osaka" charset="-128"/>
                  <a:cs typeface="Osaka" charset="-128"/>
                </a:rPr>
                <a:t>What is UQ???</a:t>
              </a:r>
              <a:endParaRPr lang="en-US" b="1" dirty="0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Osaka" charset="-128"/>
                <a:cs typeface="Osaka" charset="-128"/>
              </a:endParaRPr>
            </a:p>
          </p:txBody>
        </p:sp>
      </p:grpSp>
      <p:sp>
        <p:nvSpPr>
          <p:cNvPr id="318469" name="Line 5"/>
          <p:cNvSpPr>
            <a:spLocks noChangeShapeType="1"/>
          </p:cNvSpPr>
          <p:nvPr/>
        </p:nvSpPr>
        <p:spPr bwMode="auto">
          <a:xfrm>
            <a:off x="228600" y="6548438"/>
            <a:ext cx="8686800" cy="0"/>
          </a:xfrm>
          <a:prstGeom prst="line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0" name="Text Box 6"/>
          <p:cNvSpPr txBox="1">
            <a:spLocks noChangeArrowheads="1"/>
          </p:cNvSpPr>
          <p:nvPr/>
        </p:nvSpPr>
        <p:spPr bwMode="auto">
          <a:xfrm>
            <a:off x="152400" y="6553200"/>
            <a:ext cx="26935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Uncertainty Quantification – ME470</a:t>
            </a:r>
            <a:endParaRPr lang="en-US" sz="1400" i="1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719779" y="6553200"/>
            <a:ext cx="13330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Paul Constantine</a:t>
            </a:r>
            <a:endParaRPr lang="en-US" sz="14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" y="1295400"/>
            <a:ext cx="8001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Combining computational models, physical observations, and possibly expert </a:t>
            </a:r>
            <a:r>
              <a:rPr lang="en-US" i="1" dirty="0" smtClean="0"/>
              <a:t>judgment </a:t>
            </a:r>
            <a:r>
              <a:rPr lang="en-US" i="1" dirty="0" smtClean="0"/>
              <a:t>to make inferences about a physical system</a:t>
            </a:r>
            <a:r>
              <a:rPr lang="en-US" i="1" dirty="0" smtClean="0"/>
              <a:t>.  </a:t>
            </a:r>
          </a:p>
          <a:p>
            <a:pPr algn="l"/>
            <a:r>
              <a:rPr lang="en-US" dirty="0" smtClean="0"/>
              <a:t>(David Higdon – Los Alamos National Labs)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" y="3055203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Uncertainty quantification attempts to express the </a:t>
            </a:r>
            <a:r>
              <a:rPr lang="en-US" i="1" dirty="0" smtClean="0"/>
              <a:t>known unknowns. </a:t>
            </a:r>
            <a:endParaRPr lang="en-US" dirty="0" smtClean="0"/>
          </a:p>
          <a:p>
            <a:pPr algn="l"/>
            <a:r>
              <a:rPr lang="en-US" dirty="0" smtClean="0"/>
              <a:t>(Bill </a:t>
            </a:r>
            <a:r>
              <a:rPr lang="en-US" dirty="0" err="1" smtClean="0"/>
              <a:t>Oberkampf</a:t>
            </a:r>
            <a:r>
              <a:rPr lang="en-US" dirty="0" smtClean="0"/>
              <a:t> – Sandia National Labs)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" y="4426803"/>
            <a:ext cx="8153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UQ is about providing bounds on our knowledge of system </a:t>
            </a:r>
            <a:r>
              <a:rPr lang="en-US" i="1" dirty="0" smtClean="0"/>
              <a:t>behavior and </a:t>
            </a:r>
            <a:r>
              <a:rPr lang="en-US" i="1" dirty="0" smtClean="0"/>
              <a:t>on confidence in our predictions</a:t>
            </a:r>
            <a:r>
              <a:rPr lang="en-US" i="1" dirty="0" smtClean="0"/>
              <a:t>.</a:t>
            </a:r>
          </a:p>
          <a:p>
            <a:pPr algn="l"/>
            <a:r>
              <a:rPr lang="en-US" dirty="0" smtClean="0"/>
              <a:t>(Omar </a:t>
            </a:r>
            <a:r>
              <a:rPr lang="en-US" dirty="0" err="1" smtClean="0"/>
              <a:t>Knio</a:t>
            </a:r>
            <a:r>
              <a:rPr lang="en-US" dirty="0" smtClean="0"/>
              <a:t> – Johns Hopkins University)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228600" y="2971800"/>
            <a:ext cx="8534400" cy="304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ppleMyungjo" charset="-127"/>
              <a:ea typeface="AppleMyungjo" charset="-127"/>
              <a:cs typeface="AppleMyungjo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71438"/>
            <a:ext cx="8610600" cy="609600"/>
            <a:chOff x="192" y="114"/>
            <a:chExt cx="5424" cy="384"/>
          </a:xfrm>
        </p:grpSpPr>
        <p:sp>
          <p:nvSpPr>
            <p:cNvPr id="318467" name="AutoShape 3"/>
            <p:cNvSpPr>
              <a:spLocks noChangeArrowheads="1"/>
            </p:cNvSpPr>
            <p:nvPr/>
          </p:nvSpPr>
          <p:spPr bwMode="auto">
            <a:xfrm>
              <a:off x="192" y="144"/>
              <a:ext cx="5424" cy="336"/>
            </a:xfrm>
            <a:prstGeom prst="roundRect">
              <a:avLst>
                <a:gd name="adj" fmla="val 16667"/>
              </a:avLst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8930" name="Rectangle 2"/>
            <p:cNvSpPr>
              <a:spLocks noChangeArrowheads="1"/>
            </p:cNvSpPr>
            <p:nvPr/>
          </p:nvSpPr>
          <p:spPr bwMode="auto">
            <a:xfrm>
              <a:off x="480" y="114"/>
              <a:ext cx="4909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ea typeface="Osaka" charset="-128"/>
                  <a:cs typeface="Osaka" charset="-128"/>
                </a:rPr>
                <a:t>What is UQ???</a:t>
              </a:r>
              <a:endParaRPr lang="en-US" b="1" dirty="0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Osaka" charset="-128"/>
                <a:cs typeface="Osaka" charset="-128"/>
              </a:endParaRPr>
            </a:p>
          </p:txBody>
        </p:sp>
      </p:grpSp>
      <p:sp>
        <p:nvSpPr>
          <p:cNvPr id="318469" name="Line 5"/>
          <p:cNvSpPr>
            <a:spLocks noChangeShapeType="1"/>
          </p:cNvSpPr>
          <p:nvPr/>
        </p:nvSpPr>
        <p:spPr bwMode="auto">
          <a:xfrm>
            <a:off x="228600" y="6548438"/>
            <a:ext cx="8686800" cy="0"/>
          </a:xfrm>
          <a:prstGeom prst="line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0" name="Text Box 6"/>
          <p:cNvSpPr txBox="1">
            <a:spLocks noChangeArrowheads="1"/>
          </p:cNvSpPr>
          <p:nvPr/>
        </p:nvSpPr>
        <p:spPr bwMode="auto">
          <a:xfrm>
            <a:off x="152400" y="6553200"/>
            <a:ext cx="26935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Uncertainty Quantification – ME470</a:t>
            </a:r>
            <a:endParaRPr lang="en-US" sz="1400" i="1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719779" y="6553200"/>
            <a:ext cx="13330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Paul Constantine</a:t>
            </a:r>
            <a:endParaRPr lang="en-US" sz="14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" y="1295400"/>
            <a:ext cx="8001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Combining computational models, physical observations, and possibly expert </a:t>
            </a:r>
            <a:r>
              <a:rPr lang="en-US" i="1" dirty="0" smtClean="0"/>
              <a:t>judgment </a:t>
            </a:r>
            <a:r>
              <a:rPr lang="en-US" i="1" dirty="0" smtClean="0"/>
              <a:t>to make inferences about a physical system</a:t>
            </a:r>
            <a:r>
              <a:rPr lang="en-US" i="1" dirty="0" smtClean="0"/>
              <a:t>.  </a:t>
            </a:r>
          </a:p>
          <a:p>
            <a:pPr algn="l"/>
            <a:r>
              <a:rPr lang="en-US" dirty="0" smtClean="0"/>
              <a:t>(David Higdon – Los Alamos National Labs)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" y="3055203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Uncertainty quantification attempts to express the </a:t>
            </a:r>
            <a:r>
              <a:rPr lang="en-US" i="1" dirty="0" smtClean="0"/>
              <a:t>known unknowns. </a:t>
            </a:r>
            <a:endParaRPr lang="en-US" dirty="0" smtClean="0"/>
          </a:p>
          <a:p>
            <a:pPr algn="l"/>
            <a:r>
              <a:rPr lang="en-US" dirty="0" smtClean="0"/>
              <a:t>(Bill </a:t>
            </a:r>
            <a:r>
              <a:rPr lang="en-US" dirty="0" err="1" smtClean="0"/>
              <a:t>Oberkampf</a:t>
            </a:r>
            <a:r>
              <a:rPr lang="en-US" dirty="0" smtClean="0"/>
              <a:t> – Sandia National Labs)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" y="4426803"/>
            <a:ext cx="8153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UQ is about providing bounds on our knowledge of system </a:t>
            </a:r>
            <a:r>
              <a:rPr lang="en-US" i="1" dirty="0" smtClean="0"/>
              <a:t>behavior and </a:t>
            </a:r>
            <a:r>
              <a:rPr lang="en-US" i="1" dirty="0" smtClean="0"/>
              <a:t>on confidence in our predictions</a:t>
            </a:r>
            <a:r>
              <a:rPr lang="en-US" i="1" dirty="0" smtClean="0"/>
              <a:t>.</a:t>
            </a:r>
          </a:p>
          <a:p>
            <a:pPr algn="l"/>
            <a:r>
              <a:rPr lang="en-US" dirty="0" smtClean="0"/>
              <a:t>(Omar </a:t>
            </a:r>
            <a:r>
              <a:rPr lang="en-US" dirty="0" err="1" smtClean="0"/>
              <a:t>Knio</a:t>
            </a:r>
            <a:r>
              <a:rPr lang="en-US" dirty="0" smtClean="0"/>
              <a:t> – Johns Hopkins University)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228600" y="4114800"/>
            <a:ext cx="8534400" cy="1905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ppleMyungjo" charset="-127"/>
              <a:ea typeface="AppleMyungjo" charset="-127"/>
              <a:cs typeface="AppleMyungjo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71438"/>
            <a:ext cx="8610600" cy="609600"/>
            <a:chOff x="192" y="114"/>
            <a:chExt cx="5424" cy="384"/>
          </a:xfrm>
        </p:grpSpPr>
        <p:sp>
          <p:nvSpPr>
            <p:cNvPr id="318467" name="AutoShape 3"/>
            <p:cNvSpPr>
              <a:spLocks noChangeArrowheads="1"/>
            </p:cNvSpPr>
            <p:nvPr/>
          </p:nvSpPr>
          <p:spPr bwMode="auto">
            <a:xfrm>
              <a:off x="192" y="144"/>
              <a:ext cx="5424" cy="336"/>
            </a:xfrm>
            <a:prstGeom prst="roundRect">
              <a:avLst>
                <a:gd name="adj" fmla="val 16667"/>
              </a:avLst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8930" name="Rectangle 2"/>
            <p:cNvSpPr>
              <a:spLocks noChangeArrowheads="1"/>
            </p:cNvSpPr>
            <p:nvPr/>
          </p:nvSpPr>
          <p:spPr bwMode="auto">
            <a:xfrm>
              <a:off x="480" y="114"/>
              <a:ext cx="4909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ea typeface="Osaka" charset="-128"/>
                  <a:cs typeface="Osaka" charset="-128"/>
                </a:rPr>
                <a:t>What is UQ???</a:t>
              </a:r>
              <a:endParaRPr lang="en-US" b="1" dirty="0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Osaka" charset="-128"/>
                <a:cs typeface="Osaka" charset="-128"/>
              </a:endParaRPr>
            </a:p>
          </p:txBody>
        </p:sp>
      </p:grpSp>
      <p:sp>
        <p:nvSpPr>
          <p:cNvPr id="318469" name="Line 5"/>
          <p:cNvSpPr>
            <a:spLocks noChangeShapeType="1"/>
          </p:cNvSpPr>
          <p:nvPr/>
        </p:nvSpPr>
        <p:spPr bwMode="auto">
          <a:xfrm>
            <a:off x="228600" y="6548438"/>
            <a:ext cx="8686800" cy="0"/>
          </a:xfrm>
          <a:prstGeom prst="line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0" name="Text Box 6"/>
          <p:cNvSpPr txBox="1">
            <a:spLocks noChangeArrowheads="1"/>
          </p:cNvSpPr>
          <p:nvPr/>
        </p:nvSpPr>
        <p:spPr bwMode="auto">
          <a:xfrm>
            <a:off x="152400" y="6553200"/>
            <a:ext cx="26935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Uncertainty Quantification – ME470</a:t>
            </a:r>
            <a:endParaRPr lang="en-US" sz="1400" i="1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719779" y="6553200"/>
            <a:ext cx="13330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Paul Constantine</a:t>
            </a:r>
            <a:endParaRPr lang="en-US" sz="14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" y="1295400"/>
            <a:ext cx="8001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Combining computational models, physical observations, and possibly expert </a:t>
            </a:r>
            <a:r>
              <a:rPr lang="en-US" i="1" dirty="0" smtClean="0"/>
              <a:t>judgment </a:t>
            </a:r>
            <a:r>
              <a:rPr lang="en-US" i="1" dirty="0" smtClean="0"/>
              <a:t>to make inferences about a physical system</a:t>
            </a:r>
            <a:r>
              <a:rPr lang="en-US" i="1" dirty="0" smtClean="0"/>
              <a:t>.  </a:t>
            </a:r>
          </a:p>
          <a:p>
            <a:pPr algn="l"/>
            <a:r>
              <a:rPr lang="en-US" dirty="0" smtClean="0"/>
              <a:t>(David Higdon – Los Alamos National Labs)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" y="3055203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Uncertainty quantification attempts to express the </a:t>
            </a:r>
            <a:r>
              <a:rPr lang="en-US" i="1" dirty="0" smtClean="0"/>
              <a:t>known unknowns. </a:t>
            </a:r>
            <a:endParaRPr lang="en-US" dirty="0" smtClean="0"/>
          </a:p>
          <a:p>
            <a:pPr algn="l"/>
            <a:r>
              <a:rPr lang="en-US" dirty="0" smtClean="0"/>
              <a:t>(Bill </a:t>
            </a:r>
            <a:r>
              <a:rPr lang="en-US" dirty="0" err="1" smtClean="0"/>
              <a:t>Oberkampf</a:t>
            </a:r>
            <a:r>
              <a:rPr lang="en-US" dirty="0" smtClean="0"/>
              <a:t> – Sandia National Labs)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" y="4426803"/>
            <a:ext cx="8153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UQ is about providing bounds on our knowledge of system </a:t>
            </a:r>
            <a:r>
              <a:rPr lang="en-US" i="1" dirty="0" smtClean="0"/>
              <a:t>behavior and </a:t>
            </a:r>
            <a:r>
              <a:rPr lang="en-US" i="1" dirty="0" smtClean="0"/>
              <a:t>on confidence in our predictions</a:t>
            </a:r>
            <a:r>
              <a:rPr lang="en-US" i="1" dirty="0" smtClean="0"/>
              <a:t>.</a:t>
            </a:r>
          </a:p>
          <a:p>
            <a:pPr algn="l"/>
            <a:r>
              <a:rPr lang="en-US" dirty="0" smtClean="0"/>
              <a:t>(Omar </a:t>
            </a:r>
            <a:r>
              <a:rPr lang="en-US" dirty="0" err="1" smtClean="0"/>
              <a:t>Knio</a:t>
            </a:r>
            <a:r>
              <a:rPr lang="en-US" dirty="0" smtClean="0"/>
              <a:t> – Johns Hopkins University)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71438"/>
            <a:ext cx="8610600" cy="609600"/>
            <a:chOff x="192" y="114"/>
            <a:chExt cx="5424" cy="384"/>
          </a:xfrm>
        </p:grpSpPr>
        <p:sp>
          <p:nvSpPr>
            <p:cNvPr id="318467" name="AutoShape 3"/>
            <p:cNvSpPr>
              <a:spLocks noChangeArrowheads="1"/>
            </p:cNvSpPr>
            <p:nvPr/>
          </p:nvSpPr>
          <p:spPr bwMode="auto">
            <a:xfrm>
              <a:off x="192" y="144"/>
              <a:ext cx="5424" cy="336"/>
            </a:xfrm>
            <a:prstGeom prst="roundRect">
              <a:avLst>
                <a:gd name="adj" fmla="val 16667"/>
              </a:avLst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8930" name="Rectangle 2"/>
            <p:cNvSpPr>
              <a:spLocks noChangeArrowheads="1"/>
            </p:cNvSpPr>
            <p:nvPr/>
          </p:nvSpPr>
          <p:spPr bwMode="auto">
            <a:xfrm>
              <a:off x="480" y="114"/>
              <a:ext cx="4909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ea typeface="Osaka" charset="-128"/>
                  <a:cs typeface="Osaka" charset="-128"/>
                </a:rPr>
                <a:t>What is UQ???</a:t>
              </a:r>
              <a:endParaRPr lang="en-US" b="1" dirty="0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Osaka" charset="-128"/>
                <a:cs typeface="Osaka" charset="-128"/>
              </a:endParaRPr>
            </a:p>
          </p:txBody>
        </p:sp>
      </p:grpSp>
      <p:sp>
        <p:nvSpPr>
          <p:cNvPr id="318469" name="Line 5"/>
          <p:cNvSpPr>
            <a:spLocks noChangeShapeType="1"/>
          </p:cNvSpPr>
          <p:nvPr/>
        </p:nvSpPr>
        <p:spPr bwMode="auto">
          <a:xfrm>
            <a:off x="228600" y="6548438"/>
            <a:ext cx="8686800" cy="0"/>
          </a:xfrm>
          <a:prstGeom prst="line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0" name="Text Box 6"/>
          <p:cNvSpPr txBox="1">
            <a:spLocks noChangeArrowheads="1"/>
          </p:cNvSpPr>
          <p:nvPr/>
        </p:nvSpPr>
        <p:spPr bwMode="auto">
          <a:xfrm>
            <a:off x="152400" y="6553200"/>
            <a:ext cx="26935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Uncertainty Quantification – ME470</a:t>
            </a:r>
            <a:endParaRPr lang="en-US" sz="1400" i="1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719779" y="6553200"/>
            <a:ext cx="13330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Paul Constantine</a:t>
            </a:r>
            <a:endParaRPr lang="en-US" sz="14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" y="10668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UQ is the difference between success and </a:t>
            </a:r>
            <a:r>
              <a:rPr lang="en-US" i="1" dirty="0" smtClean="0"/>
              <a:t>failure.</a:t>
            </a:r>
          </a:p>
          <a:p>
            <a:pPr algn="l"/>
            <a:r>
              <a:rPr lang="en-US" dirty="0" smtClean="0"/>
              <a:t>(</a:t>
            </a:r>
            <a:r>
              <a:rPr lang="en-US" dirty="0" err="1" smtClean="0"/>
              <a:t>Gianluca</a:t>
            </a:r>
            <a:r>
              <a:rPr lang="en-US" dirty="0" smtClean="0"/>
              <a:t> </a:t>
            </a:r>
            <a:r>
              <a:rPr lang="en-US" dirty="0" err="1" smtClean="0"/>
              <a:t>Iaccarino</a:t>
            </a:r>
            <a:r>
              <a:rPr lang="en-US" dirty="0" smtClean="0"/>
              <a:t> – Stanford University)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" y="2362200"/>
            <a:ext cx="8153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UQ is quantification of the effect of </a:t>
            </a:r>
            <a:r>
              <a:rPr lang="en-US" i="1" dirty="0" smtClean="0"/>
              <a:t>uncertainty. It </a:t>
            </a:r>
            <a:r>
              <a:rPr lang="en-US" i="1" dirty="0" smtClean="0"/>
              <a:t>sounds boring indeed but I don't see anything else to it</a:t>
            </a:r>
            <a:r>
              <a:rPr lang="en-US" i="1" dirty="0" smtClean="0"/>
              <a:t>. </a:t>
            </a:r>
          </a:p>
          <a:p>
            <a:pPr algn="l"/>
            <a:r>
              <a:rPr lang="en-US" dirty="0" smtClean="0"/>
              <a:t>(</a:t>
            </a:r>
            <a:r>
              <a:rPr lang="en-US" dirty="0" err="1" smtClean="0"/>
              <a:t>Dongbin</a:t>
            </a:r>
            <a:r>
              <a:rPr lang="en-US" dirty="0" smtClean="0"/>
              <a:t> </a:t>
            </a:r>
            <a:r>
              <a:rPr lang="en-US" dirty="0" err="1" smtClean="0"/>
              <a:t>Xiu</a:t>
            </a:r>
            <a:r>
              <a:rPr lang="en-US" dirty="0" smtClean="0"/>
              <a:t> – Purdue University)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" y="5265003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Counting </a:t>
            </a:r>
            <a:r>
              <a:rPr lang="en-US" i="1" dirty="0" err="1" smtClean="0"/>
              <a:t>sh</a:t>
            </a:r>
            <a:r>
              <a:rPr lang="en-US" i="1" dirty="0" smtClean="0"/>
              <a:t>*</a:t>
            </a:r>
            <a:r>
              <a:rPr lang="en-US" i="1" dirty="0" err="1" smtClean="0"/>
              <a:t>t</a:t>
            </a:r>
            <a:r>
              <a:rPr lang="en-US" i="1" dirty="0" smtClean="0"/>
              <a:t> you can’t see.</a:t>
            </a:r>
          </a:p>
          <a:p>
            <a:pPr algn="l"/>
            <a:r>
              <a:rPr lang="en-US" dirty="0" smtClean="0"/>
              <a:t>(Carter Rose – Dallas, Texas)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09600" y="4045803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Man – that’s a hard question!!</a:t>
            </a:r>
          </a:p>
          <a:p>
            <a:pPr algn="l"/>
            <a:r>
              <a:rPr lang="en-US" dirty="0" smtClean="0"/>
              <a:t>(Tim </a:t>
            </a:r>
            <a:r>
              <a:rPr lang="en-US" dirty="0" err="1" smtClean="0"/>
              <a:t>Trucano</a:t>
            </a:r>
            <a:r>
              <a:rPr lang="en-US" dirty="0" smtClean="0"/>
              <a:t> – Sandia National Labs)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381000" y="2286000"/>
            <a:ext cx="8229600" cy="396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ppleMyungjo" charset="-127"/>
              <a:ea typeface="AppleMyungjo" charset="-127"/>
              <a:cs typeface="AppleMyungjo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71438"/>
            <a:ext cx="8610600" cy="609600"/>
            <a:chOff x="192" y="114"/>
            <a:chExt cx="5424" cy="384"/>
          </a:xfrm>
        </p:grpSpPr>
        <p:sp>
          <p:nvSpPr>
            <p:cNvPr id="318467" name="AutoShape 3"/>
            <p:cNvSpPr>
              <a:spLocks noChangeArrowheads="1"/>
            </p:cNvSpPr>
            <p:nvPr/>
          </p:nvSpPr>
          <p:spPr bwMode="auto">
            <a:xfrm>
              <a:off x="192" y="144"/>
              <a:ext cx="5424" cy="336"/>
            </a:xfrm>
            <a:prstGeom prst="roundRect">
              <a:avLst>
                <a:gd name="adj" fmla="val 16667"/>
              </a:avLst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8930" name="Rectangle 2"/>
            <p:cNvSpPr>
              <a:spLocks noChangeArrowheads="1"/>
            </p:cNvSpPr>
            <p:nvPr/>
          </p:nvSpPr>
          <p:spPr bwMode="auto">
            <a:xfrm>
              <a:off x="480" y="114"/>
              <a:ext cx="4909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ea typeface="Osaka" charset="-128"/>
                  <a:cs typeface="Osaka" charset="-128"/>
                </a:rPr>
                <a:t>What is UQ???</a:t>
              </a:r>
              <a:endParaRPr lang="en-US" b="1" dirty="0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Osaka" charset="-128"/>
                <a:cs typeface="Osaka" charset="-128"/>
              </a:endParaRPr>
            </a:p>
          </p:txBody>
        </p:sp>
      </p:grpSp>
      <p:sp>
        <p:nvSpPr>
          <p:cNvPr id="318469" name="Line 5"/>
          <p:cNvSpPr>
            <a:spLocks noChangeShapeType="1"/>
          </p:cNvSpPr>
          <p:nvPr/>
        </p:nvSpPr>
        <p:spPr bwMode="auto">
          <a:xfrm>
            <a:off x="228600" y="6548438"/>
            <a:ext cx="8686800" cy="0"/>
          </a:xfrm>
          <a:prstGeom prst="line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0" name="Text Box 6"/>
          <p:cNvSpPr txBox="1">
            <a:spLocks noChangeArrowheads="1"/>
          </p:cNvSpPr>
          <p:nvPr/>
        </p:nvSpPr>
        <p:spPr bwMode="auto">
          <a:xfrm>
            <a:off x="152400" y="6553200"/>
            <a:ext cx="26935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Uncertainty Quantification – ME470</a:t>
            </a:r>
            <a:endParaRPr lang="en-US" sz="1400" i="1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719779" y="6553200"/>
            <a:ext cx="13330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Paul Constantine</a:t>
            </a:r>
            <a:endParaRPr lang="en-US" sz="14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" y="10668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UQ is the difference between success and </a:t>
            </a:r>
            <a:r>
              <a:rPr lang="en-US" i="1" dirty="0" smtClean="0"/>
              <a:t>failure.</a:t>
            </a:r>
          </a:p>
          <a:p>
            <a:pPr algn="l"/>
            <a:r>
              <a:rPr lang="en-US" dirty="0" smtClean="0"/>
              <a:t>(</a:t>
            </a:r>
            <a:r>
              <a:rPr lang="en-US" dirty="0" err="1" smtClean="0"/>
              <a:t>Gianluca</a:t>
            </a:r>
            <a:r>
              <a:rPr lang="en-US" dirty="0" smtClean="0"/>
              <a:t> </a:t>
            </a:r>
            <a:r>
              <a:rPr lang="en-US" dirty="0" err="1" smtClean="0"/>
              <a:t>Iaccarino</a:t>
            </a:r>
            <a:r>
              <a:rPr lang="en-US" dirty="0" smtClean="0"/>
              <a:t> – Stanford University)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" y="2362200"/>
            <a:ext cx="8153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UQ is quantification of the effect of </a:t>
            </a:r>
            <a:r>
              <a:rPr lang="en-US" i="1" dirty="0" smtClean="0"/>
              <a:t>uncertainty. It </a:t>
            </a:r>
            <a:r>
              <a:rPr lang="en-US" i="1" dirty="0" smtClean="0"/>
              <a:t>sounds boring indeed but I don't see anything else to it</a:t>
            </a:r>
            <a:r>
              <a:rPr lang="en-US" i="1" dirty="0" smtClean="0"/>
              <a:t>. </a:t>
            </a:r>
          </a:p>
          <a:p>
            <a:pPr algn="l"/>
            <a:r>
              <a:rPr lang="en-US" dirty="0" smtClean="0"/>
              <a:t>(</a:t>
            </a:r>
            <a:r>
              <a:rPr lang="en-US" dirty="0" err="1" smtClean="0"/>
              <a:t>Dongbin</a:t>
            </a:r>
            <a:r>
              <a:rPr lang="en-US" dirty="0" smtClean="0"/>
              <a:t> </a:t>
            </a:r>
            <a:r>
              <a:rPr lang="en-US" dirty="0" err="1" smtClean="0"/>
              <a:t>Xiu</a:t>
            </a:r>
            <a:r>
              <a:rPr lang="en-US" dirty="0" smtClean="0"/>
              <a:t> – Purdue University)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" y="5265003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Counting </a:t>
            </a:r>
            <a:r>
              <a:rPr lang="en-US" i="1" dirty="0" err="1" smtClean="0"/>
              <a:t>sh</a:t>
            </a:r>
            <a:r>
              <a:rPr lang="en-US" i="1" dirty="0" smtClean="0"/>
              <a:t>*</a:t>
            </a:r>
            <a:r>
              <a:rPr lang="en-US" i="1" dirty="0" err="1" smtClean="0"/>
              <a:t>t</a:t>
            </a:r>
            <a:r>
              <a:rPr lang="en-US" i="1" dirty="0" smtClean="0"/>
              <a:t> you can’t see.</a:t>
            </a:r>
          </a:p>
          <a:p>
            <a:pPr algn="l"/>
            <a:r>
              <a:rPr lang="en-US" dirty="0" smtClean="0"/>
              <a:t>(Carter Rose – Dallas, Texas)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09600" y="4045803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Man – that’s a hard question!!</a:t>
            </a:r>
          </a:p>
          <a:p>
            <a:pPr algn="l"/>
            <a:r>
              <a:rPr lang="en-US" dirty="0" smtClean="0"/>
              <a:t>(Tim </a:t>
            </a:r>
            <a:r>
              <a:rPr lang="en-US" dirty="0" err="1" smtClean="0"/>
              <a:t>Trucano</a:t>
            </a:r>
            <a:r>
              <a:rPr lang="en-US" dirty="0" smtClean="0"/>
              <a:t> – Sandia National Labs)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381000" y="3581400"/>
            <a:ext cx="8229600" cy="2667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ppleMyungjo" charset="-127"/>
              <a:ea typeface="AppleMyungjo" charset="-127"/>
              <a:cs typeface="AppleMyungjo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71438"/>
            <a:ext cx="8610600" cy="609600"/>
            <a:chOff x="192" y="114"/>
            <a:chExt cx="5424" cy="384"/>
          </a:xfrm>
        </p:grpSpPr>
        <p:sp>
          <p:nvSpPr>
            <p:cNvPr id="318467" name="AutoShape 3"/>
            <p:cNvSpPr>
              <a:spLocks noChangeArrowheads="1"/>
            </p:cNvSpPr>
            <p:nvPr/>
          </p:nvSpPr>
          <p:spPr bwMode="auto">
            <a:xfrm>
              <a:off x="192" y="144"/>
              <a:ext cx="5424" cy="336"/>
            </a:xfrm>
            <a:prstGeom prst="roundRect">
              <a:avLst>
                <a:gd name="adj" fmla="val 16667"/>
              </a:avLst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8930" name="Rectangle 2"/>
            <p:cNvSpPr>
              <a:spLocks noChangeArrowheads="1"/>
            </p:cNvSpPr>
            <p:nvPr/>
          </p:nvSpPr>
          <p:spPr bwMode="auto">
            <a:xfrm>
              <a:off x="480" y="114"/>
              <a:ext cx="4909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ea typeface="Osaka" charset="-128"/>
                  <a:cs typeface="Osaka" charset="-128"/>
                </a:rPr>
                <a:t>What is UQ???</a:t>
              </a:r>
              <a:endParaRPr lang="en-US" b="1" dirty="0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Osaka" charset="-128"/>
                <a:cs typeface="Osaka" charset="-128"/>
              </a:endParaRPr>
            </a:p>
          </p:txBody>
        </p:sp>
      </p:grpSp>
      <p:sp>
        <p:nvSpPr>
          <p:cNvPr id="318469" name="Line 5"/>
          <p:cNvSpPr>
            <a:spLocks noChangeShapeType="1"/>
          </p:cNvSpPr>
          <p:nvPr/>
        </p:nvSpPr>
        <p:spPr bwMode="auto">
          <a:xfrm>
            <a:off x="228600" y="6548438"/>
            <a:ext cx="8686800" cy="0"/>
          </a:xfrm>
          <a:prstGeom prst="line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0" name="Text Box 6"/>
          <p:cNvSpPr txBox="1">
            <a:spLocks noChangeArrowheads="1"/>
          </p:cNvSpPr>
          <p:nvPr/>
        </p:nvSpPr>
        <p:spPr bwMode="auto">
          <a:xfrm>
            <a:off x="152400" y="6553200"/>
            <a:ext cx="26935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Uncertainty Quantification – ME470</a:t>
            </a:r>
            <a:endParaRPr lang="en-US" sz="1400" i="1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719779" y="6553200"/>
            <a:ext cx="13330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Paul Constantine</a:t>
            </a:r>
            <a:endParaRPr lang="en-US" sz="14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" y="10668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UQ is the difference between success and </a:t>
            </a:r>
            <a:r>
              <a:rPr lang="en-US" i="1" dirty="0" smtClean="0"/>
              <a:t>failure.</a:t>
            </a:r>
          </a:p>
          <a:p>
            <a:pPr algn="l"/>
            <a:r>
              <a:rPr lang="en-US" dirty="0" smtClean="0"/>
              <a:t>(</a:t>
            </a:r>
            <a:r>
              <a:rPr lang="en-US" dirty="0" err="1" smtClean="0"/>
              <a:t>Gianluca</a:t>
            </a:r>
            <a:r>
              <a:rPr lang="en-US" dirty="0" smtClean="0"/>
              <a:t> </a:t>
            </a:r>
            <a:r>
              <a:rPr lang="en-US" dirty="0" err="1" smtClean="0"/>
              <a:t>Iaccarino</a:t>
            </a:r>
            <a:r>
              <a:rPr lang="en-US" dirty="0" smtClean="0"/>
              <a:t> – Stanford University)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" y="2362200"/>
            <a:ext cx="8153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UQ is quantification of the effect of </a:t>
            </a:r>
            <a:r>
              <a:rPr lang="en-US" i="1" dirty="0" smtClean="0"/>
              <a:t>uncertainty. It </a:t>
            </a:r>
            <a:r>
              <a:rPr lang="en-US" i="1" dirty="0" smtClean="0"/>
              <a:t>sounds boring indeed but I don't see anything else to it</a:t>
            </a:r>
            <a:r>
              <a:rPr lang="en-US" i="1" dirty="0" smtClean="0"/>
              <a:t>. </a:t>
            </a:r>
          </a:p>
          <a:p>
            <a:pPr algn="l"/>
            <a:r>
              <a:rPr lang="en-US" dirty="0" smtClean="0"/>
              <a:t>(</a:t>
            </a:r>
            <a:r>
              <a:rPr lang="en-US" dirty="0" err="1" smtClean="0"/>
              <a:t>Dongbin</a:t>
            </a:r>
            <a:r>
              <a:rPr lang="en-US" dirty="0" smtClean="0"/>
              <a:t> </a:t>
            </a:r>
            <a:r>
              <a:rPr lang="en-US" dirty="0" err="1" smtClean="0"/>
              <a:t>Xiu</a:t>
            </a:r>
            <a:r>
              <a:rPr lang="en-US" dirty="0" smtClean="0"/>
              <a:t> – Purdue University)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" y="5265003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Counting </a:t>
            </a:r>
            <a:r>
              <a:rPr lang="en-US" i="1" dirty="0" err="1" smtClean="0"/>
              <a:t>sh</a:t>
            </a:r>
            <a:r>
              <a:rPr lang="en-US" i="1" dirty="0" smtClean="0"/>
              <a:t>*</a:t>
            </a:r>
            <a:r>
              <a:rPr lang="en-US" i="1" dirty="0" err="1" smtClean="0"/>
              <a:t>t</a:t>
            </a:r>
            <a:r>
              <a:rPr lang="en-US" i="1" dirty="0" smtClean="0"/>
              <a:t> you can’t see.</a:t>
            </a:r>
          </a:p>
          <a:p>
            <a:pPr algn="l"/>
            <a:r>
              <a:rPr lang="en-US" dirty="0" smtClean="0"/>
              <a:t>(Carter Rose – Dallas, Texas)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09600" y="4045803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Man – that’s a hard question!!</a:t>
            </a:r>
          </a:p>
          <a:p>
            <a:pPr algn="l"/>
            <a:r>
              <a:rPr lang="en-US" dirty="0" smtClean="0"/>
              <a:t>(Tim </a:t>
            </a:r>
            <a:r>
              <a:rPr lang="en-US" dirty="0" err="1" smtClean="0"/>
              <a:t>Trucano</a:t>
            </a:r>
            <a:r>
              <a:rPr lang="en-US" dirty="0" smtClean="0"/>
              <a:t> – Sandia National Labs)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381000" y="4953000"/>
            <a:ext cx="8229600" cy="1295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ppleMyungjo" charset="-127"/>
              <a:ea typeface="AppleMyungjo" charset="-127"/>
              <a:cs typeface="AppleMyungjo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71438"/>
            <a:ext cx="8610600" cy="609600"/>
            <a:chOff x="192" y="114"/>
            <a:chExt cx="5424" cy="384"/>
          </a:xfrm>
        </p:grpSpPr>
        <p:sp>
          <p:nvSpPr>
            <p:cNvPr id="318467" name="AutoShape 3"/>
            <p:cNvSpPr>
              <a:spLocks noChangeArrowheads="1"/>
            </p:cNvSpPr>
            <p:nvPr/>
          </p:nvSpPr>
          <p:spPr bwMode="auto">
            <a:xfrm>
              <a:off x="192" y="144"/>
              <a:ext cx="5424" cy="336"/>
            </a:xfrm>
            <a:prstGeom prst="roundRect">
              <a:avLst>
                <a:gd name="adj" fmla="val 16667"/>
              </a:avLst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8930" name="Rectangle 2"/>
            <p:cNvSpPr>
              <a:spLocks noChangeArrowheads="1"/>
            </p:cNvSpPr>
            <p:nvPr/>
          </p:nvSpPr>
          <p:spPr bwMode="auto">
            <a:xfrm>
              <a:off x="480" y="114"/>
              <a:ext cx="4909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ea typeface="Osaka" charset="-128"/>
                  <a:cs typeface="Osaka" charset="-128"/>
                </a:rPr>
                <a:t>What is UQ???</a:t>
              </a:r>
              <a:endParaRPr lang="en-US" b="1" dirty="0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Osaka" charset="-128"/>
                <a:cs typeface="Osaka" charset="-128"/>
              </a:endParaRPr>
            </a:p>
          </p:txBody>
        </p:sp>
      </p:grpSp>
      <p:sp>
        <p:nvSpPr>
          <p:cNvPr id="318469" name="Line 5"/>
          <p:cNvSpPr>
            <a:spLocks noChangeShapeType="1"/>
          </p:cNvSpPr>
          <p:nvPr/>
        </p:nvSpPr>
        <p:spPr bwMode="auto">
          <a:xfrm>
            <a:off x="228600" y="6548438"/>
            <a:ext cx="8686800" cy="0"/>
          </a:xfrm>
          <a:prstGeom prst="line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0" name="Text Box 6"/>
          <p:cNvSpPr txBox="1">
            <a:spLocks noChangeArrowheads="1"/>
          </p:cNvSpPr>
          <p:nvPr/>
        </p:nvSpPr>
        <p:spPr bwMode="auto">
          <a:xfrm>
            <a:off x="152400" y="6553200"/>
            <a:ext cx="26935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Uncertainty Quantification – ME470</a:t>
            </a:r>
            <a:endParaRPr lang="en-US" sz="1400" i="1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719779" y="6553200"/>
            <a:ext cx="13330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Paul Constantine</a:t>
            </a:r>
            <a:endParaRPr lang="en-US" sz="14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" y="10668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UQ is the difference between success and </a:t>
            </a:r>
            <a:r>
              <a:rPr lang="en-US" i="1" dirty="0" smtClean="0"/>
              <a:t>failure.</a:t>
            </a:r>
          </a:p>
          <a:p>
            <a:pPr algn="l"/>
            <a:r>
              <a:rPr lang="en-US" dirty="0" smtClean="0"/>
              <a:t>(</a:t>
            </a:r>
            <a:r>
              <a:rPr lang="en-US" dirty="0" err="1" smtClean="0"/>
              <a:t>Gianluca</a:t>
            </a:r>
            <a:r>
              <a:rPr lang="en-US" dirty="0" smtClean="0"/>
              <a:t> </a:t>
            </a:r>
            <a:r>
              <a:rPr lang="en-US" dirty="0" err="1" smtClean="0"/>
              <a:t>Iaccarino</a:t>
            </a:r>
            <a:r>
              <a:rPr lang="en-US" dirty="0" smtClean="0"/>
              <a:t> – Stanford University)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" y="2362200"/>
            <a:ext cx="8153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UQ is quantification of the effect of </a:t>
            </a:r>
            <a:r>
              <a:rPr lang="en-US" i="1" dirty="0" smtClean="0"/>
              <a:t>uncertainty. It </a:t>
            </a:r>
            <a:r>
              <a:rPr lang="en-US" i="1" dirty="0" smtClean="0"/>
              <a:t>sounds boring indeed but I don't see anything else to it</a:t>
            </a:r>
            <a:r>
              <a:rPr lang="en-US" i="1" dirty="0" smtClean="0"/>
              <a:t>. </a:t>
            </a:r>
          </a:p>
          <a:p>
            <a:pPr algn="l"/>
            <a:r>
              <a:rPr lang="en-US" dirty="0" smtClean="0"/>
              <a:t>(</a:t>
            </a:r>
            <a:r>
              <a:rPr lang="en-US" dirty="0" err="1" smtClean="0"/>
              <a:t>Dongbin</a:t>
            </a:r>
            <a:r>
              <a:rPr lang="en-US" dirty="0" smtClean="0"/>
              <a:t> </a:t>
            </a:r>
            <a:r>
              <a:rPr lang="en-US" dirty="0" err="1" smtClean="0"/>
              <a:t>Xiu</a:t>
            </a:r>
            <a:r>
              <a:rPr lang="en-US" dirty="0" smtClean="0"/>
              <a:t> – Purdue University)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" y="5265003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Counting </a:t>
            </a:r>
            <a:r>
              <a:rPr lang="en-US" i="1" dirty="0" err="1" smtClean="0"/>
              <a:t>sh</a:t>
            </a:r>
            <a:r>
              <a:rPr lang="en-US" i="1" dirty="0" smtClean="0"/>
              <a:t>*</a:t>
            </a:r>
            <a:r>
              <a:rPr lang="en-US" i="1" dirty="0" err="1" smtClean="0"/>
              <a:t>t</a:t>
            </a:r>
            <a:r>
              <a:rPr lang="en-US" i="1" dirty="0" smtClean="0"/>
              <a:t> you can’t see.</a:t>
            </a:r>
          </a:p>
          <a:p>
            <a:pPr algn="l"/>
            <a:r>
              <a:rPr lang="en-US" dirty="0" smtClean="0"/>
              <a:t>(Carter Rose – Dallas, Texas)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09600" y="4045803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Man – that’s a hard question!!</a:t>
            </a:r>
          </a:p>
          <a:p>
            <a:pPr algn="l"/>
            <a:r>
              <a:rPr lang="en-US" dirty="0" smtClean="0"/>
              <a:t>(Tim </a:t>
            </a:r>
            <a:r>
              <a:rPr lang="en-US" dirty="0" err="1" smtClean="0"/>
              <a:t>Trucano</a:t>
            </a:r>
            <a:r>
              <a:rPr lang="en-US" dirty="0" smtClean="0"/>
              <a:t> – Sandia National Labs)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71438"/>
            <a:ext cx="8610600" cy="609600"/>
            <a:chOff x="192" y="114"/>
            <a:chExt cx="5424" cy="384"/>
          </a:xfrm>
        </p:grpSpPr>
        <p:sp>
          <p:nvSpPr>
            <p:cNvPr id="318467" name="AutoShape 3"/>
            <p:cNvSpPr>
              <a:spLocks noChangeArrowheads="1"/>
            </p:cNvSpPr>
            <p:nvPr/>
          </p:nvSpPr>
          <p:spPr bwMode="auto">
            <a:xfrm>
              <a:off x="192" y="144"/>
              <a:ext cx="5424" cy="336"/>
            </a:xfrm>
            <a:prstGeom prst="roundRect">
              <a:avLst>
                <a:gd name="adj" fmla="val 16667"/>
              </a:avLst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8930" name="Rectangle 2"/>
            <p:cNvSpPr>
              <a:spLocks noChangeArrowheads="1"/>
            </p:cNvSpPr>
            <p:nvPr/>
          </p:nvSpPr>
          <p:spPr bwMode="auto">
            <a:xfrm>
              <a:off x="480" y="114"/>
              <a:ext cx="4909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ea typeface="Osaka" charset="-128"/>
                  <a:cs typeface="Osaka" charset="-128"/>
                </a:rPr>
                <a:t>What is UQ???</a:t>
              </a:r>
              <a:endParaRPr lang="en-US" b="1" dirty="0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Osaka" charset="-128"/>
                <a:cs typeface="Osaka" charset="-128"/>
              </a:endParaRPr>
            </a:p>
          </p:txBody>
        </p:sp>
      </p:grpSp>
      <p:sp>
        <p:nvSpPr>
          <p:cNvPr id="318469" name="Line 5"/>
          <p:cNvSpPr>
            <a:spLocks noChangeShapeType="1"/>
          </p:cNvSpPr>
          <p:nvPr/>
        </p:nvSpPr>
        <p:spPr bwMode="auto">
          <a:xfrm>
            <a:off x="228600" y="6548438"/>
            <a:ext cx="8686800" cy="0"/>
          </a:xfrm>
          <a:prstGeom prst="line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0" name="Text Box 6"/>
          <p:cNvSpPr txBox="1">
            <a:spLocks noChangeArrowheads="1"/>
          </p:cNvSpPr>
          <p:nvPr/>
        </p:nvSpPr>
        <p:spPr bwMode="auto">
          <a:xfrm>
            <a:off x="152400" y="6553200"/>
            <a:ext cx="26935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Uncertainty Quantification – ME470</a:t>
            </a:r>
            <a:endParaRPr lang="en-US" sz="1400" i="1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719779" y="6553200"/>
            <a:ext cx="13330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Paul Constantine</a:t>
            </a:r>
            <a:endParaRPr lang="en-US" sz="14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" y="1066800"/>
            <a:ext cx="8001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I guess</a:t>
            </a:r>
            <a:r>
              <a:rPr lang="en-US" i="1" dirty="0" smtClean="0"/>
              <a:t> “uncertainty</a:t>
            </a:r>
            <a:r>
              <a:rPr lang="en-US" i="1" dirty="0" smtClean="0"/>
              <a:t>" means a lack of certainty or </a:t>
            </a:r>
            <a:r>
              <a:rPr lang="en-US" i="1" dirty="0" smtClean="0"/>
              <a:t>knowledge; i.e.</a:t>
            </a:r>
            <a:r>
              <a:rPr lang="en-US" i="1" dirty="0" smtClean="0"/>
              <a:t> </a:t>
            </a:r>
            <a:r>
              <a:rPr lang="en-US" i="1" dirty="0" smtClean="0"/>
              <a:t>ignorance</a:t>
            </a:r>
            <a:r>
              <a:rPr lang="en-US" i="1" dirty="0" smtClean="0"/>
              <a:t>. This is one definition that suggests that subjective  </a:t>
            </a:r>
            <a:br>
              <a:rPr lang="en-US" i="1" dirty="0" smtClean="0"/>
            </a:br>
            <a:r>
              <a:rPr lang="en-US" i="1" dirty="0" smtClean="0"/>
              <a:t>probability may be a reasonable way to think of uncertainty wherein</a:t>
            </a:r>
            <a:r>
              <a:rPr lang="en-US" i="1" dirty="0" smtClean="0"/>
              <a:t> randomness </a:t>
            </a:r>
            <a:r>
              <a:rPr lang="en-US" i="1" dirty="0" smtClean="0"/>
              <a:t>refers to </a:t>
            </a:r>
            <a:r>
              <a:rPr lang="en-US" i="1" dirty="0" smtClean="0"/>
              <a:t>a</a:t>
            </a:r>
            <a:r>
              <a:rPr lang="en-US" i="1" dirty="0" smtClean="0"/>
              <a:t> </a:t>
            </a:r>
            <a:r>
              <a:rPr lang="en-US" i="1" dirty="0" smtClean="0"/>
              <a:t>lack </a:t>
            </a:r>
            <a:r>
              <a:rPr lang="en-US" i="1" dirty="0" smtClean="0"/>
              <a:t>of </a:t>
            </a:r>
            <a:r>
              <a:rPr lang="en-US" i="1" dirty="0" smtClean="0"/>
              <a:t>knowledge. Quantification</a:t>
            </a:r>
            <a:r>
              <a:rPr lang="en-US" i="1" dirty="0" smtClean="0"/>
              <a:t>, of </a:t>
            </a:r>
            <a:r>
              <a:rPr lang="en-US" i="1" dirty="0" smtClean="0"/>
              <a:t>course, means </a:t>
            </a:r>
            <a:r>
              <a:rPr lang="en-US" i="1" dirty="0" smtClean="0"/>
              <a:t>to quantify, to observe and assign a </a:t>
            </a:r>
            <a:r>
              <a:rPr lang="en-US" i="1" dirty="0" smtClean="0"/>
              <a:t>measure. </a:t>
            </a:r>
            <a:r>
              <a:rPr lang="en-US" i="1" dirty="0" smtClean="0"/>
              <a:t>I like </a:t>
            </a:r>
            <a:r>
              <a:rPr lang="en-US" i="1" dirty="0" smtClean="0"/>
              <a:t>the </a:t>
            </a:r>
            <a:r>
              <a:rPr lang="en-US" i="1" dirty="0" smtClean="0"/>
              <a:t>W</a:t>
            </a:r>
            <a:r>
              <a:rPr lang="en-US" i="1" dirty="0" smtClean="0"/>
              <a:t>ikipedia </a:t>
            </a:r>
            <a:r>
              <a:rPr lang="en-US" i="1" dirty="0" smtClean="0"/>
              <a:t>definition: an act of measuring that maps human </a:t>
            </a:r>
            <a:r>
              <a:rPr lang="en-US" i="1" dirty="0" smtClean="0"/>
              <a:t>observations</a:t>
            </a:r>
            <a:r>
              <a:rPr lang="en-US" i="1" dirty="0" smtClean="0"/>
              <a:t> </a:t>
            </a:r>
            <a:r>
              <a:rPr lang="en-US" i="1" dirty="0" smtClean="0"/>
              <a:t>and </a:t>
            </a:r>
            <a:r>
              <a:rPr lang="en-US" i="1" dirty="0" smtClean="0"/>
              <a:t>experiences into a set of numbers. I would weaken that a </a:t>
            </a:r>
            <a:r>
              <a:rPr lang="en-US" i="1" dirty="0" smtClean="0"/>
              <a:t>little: human </a:t>
            </a:r>
            <a:r>
              <a:rPr lang="en-US" i="1" dirty="0" smtClean="0"/>
              <a:t>observations include those made by </a:t>
            </a:r>
            <a:r>
              <a:rPr lang="en-US" i="1" dirty="0" smtClean="0"/>
              <a:t>humans</a:t>
            </a:r>
            <a:r>
              <a:rPr lang="en-US" i="1" dirty="0" smtClean="0"/>
              <a:t> </a:t>
            </a:r>
            <a:r>
              <a:rPr lang="en-US" i="1" dirty="0" smtClean="0"/>
              <a:t>using instruments. Thus, </a:t>
            </a:r>
            <a:r>
              <a:rPr lang="en-US" i="1" dirty="0" smtClean="0"/>
              <a:t>Uncertainty </a:t>
            </a:r>
            <a:r>
              <a:rPr lang="en-US" i="1" dirty="0" err="1" smtClean="0"/>
              <a:t>Quantifivation</a:t>
            </a:r>
            <a:r>
              <a:rPr lang="en-US" i="1" dirty="0" smtClean="0"/>
              <a:t> is precisely the quantification </a:t>
            </a:r>
            <a:r>
              <a:rPr lang="en-US" i="1" dirty="0" smtClean="0"/>
              <a:t>of</a:t>
            </a:r>
            <a:r>
              <a:rPr lang="en-US" i="1" dirty="0" smtClean="0"/>
              <a:t> </a:t>
            </a:r>
            <a:r>
              <a:rPr lang="en-US" i="1" dirty="0" smtClean="0"/>
              <a:t>one's </a:t>
            </a:r>
            <a:r>
              <a:rPr lang="en-US" i="1" dirty="0" smtClean="0"/>
              <a:t>lack of knowledge concerning </a:t>
            </a:r>
            <a:r>
              <a:rPr lang="en-US" i="1" dirty="0" smtClean="0"/>
              <a:t>(in </a:t>
            </a:r>
            <a:r>
              <a:rPr lang="en-US" i="1" dirty="0" smtClean="0"/>
              <a:t>science and engineering) </a:t>
            </a:r>
            <a:r>
              <a:rPr lang="en-US" i="1" dirty="0" smtClean="0"/>
              <a:t>a</a:t>
            </a:r>
            <a:r>
              <a:rPr lang="en-US" i="1" dirty="0" smtClean="0"/>
              <a:t> </a:t>
            </a:r>
            <a:r>
              <a:rPr lang="en-US" i="1" dirty="0" smtClean="0"/>
              <a:t>physical </a:t>
            </a:r>
            <a:r>
              <a:rPr lang="en-US" i="1" dirty="0" smtClean="0"/>
              <a:t>reality</a:t>
            </a:r>
            <a:r>
              <a:rPr lang="en-US" i="1" dirty="0" smtClean="0"/>
              <a:t>.</a:t>
            </a:r>
          </a:p>
          <a:p>
            <a:pPr algn="l"/>
            <a:r>
              <a:rPr lang="en-US" dirty="0" smtClean="0"/>
              <a:t>(J. Tinsley </a:t>
            </a:r>
            <a:r>
              <a:rPr lang="en-US" dirty="0" err="1" smtClean="0"/>
              <a:t>Oden</a:t>
            </a:r>
            <a:r>
              <a:rPr lang="en-US" dirty="0" smtClean="0"/>
              <a:t> – University of Texas)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71438"/>
            <a:ext cx="8610600" cy="609600"/>
            <a:chOff x="192" y="114"/>
            <a:chExt cx="5424" cy="384"/>
          </a:xfrm>
        </p:grpSpPr>
        <p:sp>
          <p:nvSpPr>
            <p:cNvPr id="318467" name="AutoShape 3"/>
            <p:cNvSpPr>
              <a:spLocks noChangeArrowheads="1"/>
            </p:cNvSpPr>
            <p:nvPr/>
          </p:nvSpPr>
          <p:spPr bwMode="auto">
            <a:xfrm>
              <a:off x="192" y="144"/>
              <a:ext cx="5424" cy="336"/>
            </a:xfrm>
            <a:prstGeom prst="roundRect">
              <a:avLst>
                <a:gd name="adj" fmla="val 16667"/>
              </a:avLst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8930" name="Rectangle 2"/>
            <p:cNvSpPr>
              <a:spLocks noChangeArrowheads="1"/>
            </p:cNvSpPr>
            <p:nvPr/>
          </p:nvSpPr>
          <p:spPr bwMode="auto">
            <a:xfrm>
              <a:off x="480" y="114"/>
              <a:ext cx="4909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ea typeface="Osaka" charset="-128"/>
                  <a:cs typeface="Osaka" charset="-128"/>
                </a:rPr>
                <a:t>A Simple Case Study</a:t>
              </a:r>
              <a:endParaRPr lang="en-US" b="1" dirty="0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Osaka" charset="-128"/>
                <a:cs typeface="Osaka" charset="-128"/>
              </a:endParaRPr>
            </a:p>
          </p:txBody>
        </p:sp>
      </p:grpSp>
      <p:sp>
        <p:nvSpPr>
          <p:cNvPr id="318469" name="Line 5"/>
          <p:cNvSpPr>
            <a:spLocks noChangeShapeType="1"/>
          </p:cNvSpPr>
          <p:nvPr/>
        </p:nvSpPr>
        <p:spPr bwMode="auto">
          <a:xfrm>
            <a:off x="228600" y="6548438"/>
            <a:ext cx="8686800" cy="0"/>
          </a:xfrm>
          <a:prstGeom prst="line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0" name="Text Box 6"/>
          <p:cNvSpPr txBox="1">
            <a:spLocks noChangeArrowheads="1"/>
          </p:cNvSpPr>
          <p:nvPr/>
        </p:nvSpPr>
        <p:spPr bwMode="auto">
          <a:xfrm>
            <a:off x="152400" y="6553200"/>
            <a:ext cx="26935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Uncertainty Quantification – ME470</a:t>
            </a:r>
            <a:endParaRPr lang="en-US" sz="1400" i="1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719779" y="6553200"/>
            <a:ext cx="13330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Paul Constantine</a:t>
            </a:r>
            <a:endParaRPr lang="en-US" sz="14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9906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Suppose I drop a tennis ball from the top of Hoover Tower. How long will it take to hit the ground?</a:t>
            </a:r>
            <a:endParaRPr lang="en-US" b="1" dirty="0"/>
          </a:p>
        </p:txBody>
      </p:sp>
      <p:pic>
        <p:nvPicPr>
          <p:cNvPr id="10" name="Picture 9" descr="stanford-hoover-tow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209800"/>
            <a:ext cx="3124200" cy="4165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67200" y="2667000"/>
            <a:ext cx="464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 smtClean="0"/>
              <a:t>Inspired by:</a:t>
            </a:r>
          </a:p>
          <a:p>
            <a:pPr algn="l"/>
            <a:r>
              <a:rPr lang="en-US" i="1" dirty="0" smtClean="0"/>
              <a:t>Christie, </a:t>
            </a:r>
            <a:r>
              <a:rPr lang="en-US" i="1" dirty="0" err="1" smtClean="0"/>
              <a:t>Glimm</a:t>
            </a:r>
            <a:r>
              <a:rPr lang="en-US" i="1" dirty="0" smtClean="0"/>
              <a:t>, Grove, Higdon, Sharp, Wood-Shultz,  “Error Analysis and Simulations of Complex Phenomena”</a:t>
            </a:r>
            <a:endParaRPr lang="en-US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71438"/>
            <a:ext cx="8610600" cy="609600"/>
            <a:chOff x="192" y="114"/>
            <a:chExt cx="5424" cy="384"/>
          </a:xfrm>
        </p:grpSpPr>
        <p:sp>
          <p:nvSpPr>
            <p:cNvPr id="318467" name="AutoShape 3"/>
            <p:cNvSpPr>
              <a:spLocks noChangeArrowheads="1"/>
            </p:cNvSpPr>
            <p:nvPr/>
          </p:nvSpPr>
          <p:spPr bwMode="auto">
            <a:xfrm>
              <a:off x="192" y="144"/>
              <a:ext cx="5424" cy="336"/>
            </a:xfrm>
            <a:prstGeom prst="roundRect">
              <a:avLst>
                <a:gd name="adj" fmla="val 16667"/>
              </a:avLst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8930" name="Rectangle 2"/>
            <p:cNvSpPr>
              <a:spLocks noChangeArrowheads="1"/>
            </p:cNvSpPr>
            <p:nvPr/>
          </p:nvSpPr>
          <p:spPr bwMode="auto">
            <a:xfrm>
              <a:off x="480" y="114"/>
              <a:ext cx="4909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ea typeface="Osaka" charset="-128"/>
                  <a:cs typeface="Osaka" charset="-128"/>
                </a:rPr>
                <a:t>Collecting Data with Mike </a:t>
              </a:r>
              <a:r>
                <a:rPr lang="en-US" dirty="0" err="1" smtClean="0">
                  <a:solidFill>
                    <a:schemeClr val="bg1"/>
                  </a:solidFill>
                  <a:ea typeface="Osaka" charset="-128"/>
                  <a:cs typeface="Osaka" charset="-128"/>
                </a:rPr>
                <a:t>Lesnick</a:t>
              </a:r>
              <a:endParaRPr lang="en-US" b="1" dirty="0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Osaka" charset="-128"/>
                <a:cs typeface="Osaka" charset="-128"/>
              </a:endParaRPr>
            </a:p>
          </p:txBody>
        </p:sp>
      </p:grpSp>
      <p:sp>
        <p:nvSpPr>
          <p:cNvPr id="318469" name="Line 5"/>
          <p:cNvSpPr>
            <a:spLocks noChangeShapeType="1"/>
          </p:cNvSpPr>
          <p:nvPr/>
        </p:nvSpPr>
        <p:spPr bwMode="auto">
          <a:xfrm>
            <a:off x="228600" y="6548438"/>
            <a:ext cx="8686800" cy="0"/>
          </a:xfrm>
          <a:prstGeom prst="line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0" name="Text Box 6"/>
          <p:cNvSpPr txBox="1">
            <a:spLocks noChangeArrowheads="1"/>
          </p:cNvSpPr>
          <p:nvPr/>
        </p:nvSpPr>
        <p:spPr bwMode="auto">
          <a:xfrm>
            <a:off x="152400" y="6553200"/>
            <a:ext cx="26935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Uncertainty Quantification – ME470</a:t>
            </a:r>
            <a:endParaRPr lang="en-US" sz="1400" i="1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719779" y="6553200"/>
            <a:ext cx="13330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Paul Constantine</a:t>
            </a:r>
            <a:endParaRPr lang="en-US" sz="1400" i="1" dirty="0"/>
          </a:p>
        </p:txBody>
      </p:sp>
      <p:pic>
        <p:nvPicPr>
          <p:cNvPr id="8" name="Picture 7" descr="lesnic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00025" y="1704975"/>
            <a:ext cx="5105400" cy="3829050"/>
          </a:xfrm>
          <a:prstGeom prst="rect">
            <a:avLst/>
          </a:prstGeom>
        </p:spPr>
      </p:pic>
      <p:pic>
        <p:nvPicPr>
          <p:cNvPr id="10" name="Picture 9" descr="lesnick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238625" y="1704975"/>
            <a:ext cx="5105400" cy="38290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90513" y="71438"/>
            <a:ext cx="8610600" cy="609600"/>
            <a:chOff x="192" y="114"/>
            <a:chExt cx="5424" cy="384"/>
          </a:xfrm>
        </p:grpSpPr>
        <p:sp>
          <p:nvSpPr>
            <p:cNvPr id="318467" name="AutoShape 3"/>
            <p:cNvSpPr>
              <a:spLocks noChangeArrowheads="1"/>
            </p:cNvSpPr>
            <p:nvPr/>
          </p:nvSpPr>
          <p:spPr bwMode="auto">
            <a:xfrm>
              <a:off x="192" y="144"/>
              <a:ext cx="5424" cy="336"/>
            </a:xfrm>
            <a:prstGeom prst="roundRect">
              <a:avLst>
                <a:gd name="adj" fmla="val 16667"/>
              </a:avLst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8930" name="Rectangle 2"/>
            <p:cNvSpPr>
              <a:spLocks noChangeArrowheads="1"/>
            </p:cNvSpPr>
            <p:nvPr/>
          </p:nvSpPr>
          <p:spPr bwMode="auto">
            <a:xfrm>
              <a:off x="480" y="114"/>
              <a:ext cx="4909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ea typeface="Osaka" charset="-128"/>
                  <a:cs typeface="Osaka" charset="-128"/>
                </a:rPr>
                <a:t>Title</a:t>
              </a:r>
              <a:endParaRPr lang="en-US" b="1" dirty="0">
                <a:solidFill>
                  <a:srgbClr val="8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Osaka" charset="-128"/>
                <a:cs typeface="Osaka" charset="-128"/>
              </a:endParaRPr>
            </a:p>
          </p:txBody>
        </p:sp>
      </p:grpSp>
      <p:sp>
        <p:nvSpPr>
          <p:cNvPr id="318469" name="Line 5"/>
          <p:cNvSpPr>
            <a:spLocks noChangeShapeType="1"/>
          </p:cNvSpPr>
          <p:nvPr/>
        </p:nvSpPr>
        <p:spPr bwMode="auto">
          <a:xfrm>
            <a:off x="228600" y="6548438"/>
            <a:ext cx="8686800" cy="0"/>
          </a:xfrm>
          <a:prstGeom prst="line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0" name="Text Box 6"/>
          <p:cNvSpPr txBox="1">
            <a:spLocks noChangeArrowheads="1"/>
          </p:cNvSpPr>
          <p:nvPr/>
        </p:nvSpPr>
        <p:spPr bwMode="auto">
          <a:xfrm>
            <a:off x="152400" y="6553200"/>
            <a:ext cx="26935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Uncertainty Quantification – ME470</a:t>
            </a:r>
            <a:endParaRPr lang="en-US" sz="1400" i="1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719779" y="6553200"/>
            <a:ext cx="13330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i="1" dirty="0" smtClean="0"/>
              <a:t>Paul Constantine</a:t>
            </a:r>
            <a:endParaRPr lang="en-US" sz="14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POINTINIT" val=""/>
  <p:tag name="USEAMSFONTS" val="True"/>
  <p:tag name="EMBEDFONTS" val="False"/>
  <p:tag name="USEBOLDAMS" val="False"/>
  <p:tag name="DEFAULTDISPLAYSOURCE" val="\documentclass{slides}\pagestyle{empty}&#10;\usepackage{amssymb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1"/>
  <p:tag name="DEFAULTFONTSIZE" val="10"/>
  <p:tag name="DEFAULTWORDWRAP" val="0"/>
  <p:tag name="DEFAULTWIDTH" val="626"/>
  <p:tag name="DEFAULTHEIGHT" val="290"/>
  <p:tag name="FIRSTALIREZA@W87350K3XAGT3PP7" val="2887"/>
  <p:tag name="FIRSTPAULCONSTANTINE@4H6011UERJ7T3PP7" val="2721"/>
</p:tagLst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ppleMyungjo" charset="-127"/>
            <a:ea typeface="AppleMyungjo" charset="-127"/>
            <a:cs typeface="AppleMyungjo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ppleMyungjo" charset="-127"/>
            <a:ea typeface="AppleMyungjo" charset="-127"/>
            <a:cs typeface="AppleMyungjo" charset="-127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76582</TotalTime>
  <Words>953</Words>
  <Application>Microsoft Macintosh PowerPoint</Application>
  <PresentationFormat>On-screen Show (4:3)</PresentationFormat>
  <Paragraphs>103</Paragraphs>
  <Slides>12</Slides>
  <Notes>12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Blank Presentation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The Johns Hopkins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</dc:creator>
  <cp:lastModifiedBy>Paul Constantine</cp:lastModifiedBy>
  <cp:revision>1270</cp:revision>
  <cp:lastPrinted>2011-03-03T03:54:59Z</cp:lastPrinted>
  <dcterms:created xsi:type="dcterms:W3CDTF">2011-03-28T01:55:06Z</dcterms:created>
  <dcterms:modified xsi:type="dcterms:W3CDTF">2011-03-28T23:54:39Z</dcterms:modified>
</cp:coreProperties>
</file>