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8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5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8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3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33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21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57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4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3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6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0C6E2-2A08-1141-8316-24BA4FCF4085}" type="datetimeFigureOut">
              <a:rPr lang="en-US" smtClean="0"/>
              <a:t>4/2/13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81C9C-093B-B948-B32A-9E02C8295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Networked Markets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Ashish Goel</a:t>
            </a:r>
          </a:p>
          <a:p>
            <a:r>
              <a:rPr lang="en-US" dirty="0" err="1" smtClean="0"/>
              <a:t>Mukund</a:t>
            </a:r>
            <a:r>
              <a:rPr lang="en-US" dirty="0" smtClean="0"/>
              <a:t> </a:t>
            </a:r>
            <a:r>
              <a:rPr lang="en-US" dirty="0" err="1" smtClean="0"/>
              <a:t>Sundararajan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16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Networked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Markets that could not have been possible without the Internet “at scale”</a:t>
            </a:r>
          </a:p>
          <a:p>
            <a:r>
              <a:rPr lang="en-US" dirty="0" smtClean="0"/>
              <a:t>Will briefly describe the concepts and business ideas underlying these markets</a:t>
            </a:r>
          </a:p>
          <a:p>
            <a:r>
              <a:rPr lang="en-US" dirty="0" smtClean="0"/>
              <a:t>Will largely focus on the mathematical and technical aspects that lie at the heart of how these markets use and are used by human beings</a:t>
            </a:r>
          </a:p>
          <a:p>
            <a:r>
              <a:rPr lang="en-US" dirty="0" smtClean="0"/>
              <a:t>Can not cover all these technical topics in great detail, but will give you a good understanding of the underlying technical ideas</a:t>
            </a:r>
          </a:p>
        </p:txBody>
      </p:sp>
    </p:spTree>
    <p:extLst>
      <p:ext uri="{BB962C8B-B14F-4D97-AF65-F5344CB8AC3E}">
        <p14:creationId xmlns:p14="http://schemas.microsoft.com/office/powerpoint/2010/main" val="2950260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 err="1" smtClean="0"/>
              <a:t>Groupon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Group Action; Network Formation; </a:t>
            </a:r>
            <a:r>
              <a:rPr lang="en-US" sz="3200" dirty="0" err="1" smtClean="0"/>
              <a:t>Virality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1403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Netflix and Amazon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The long tail of human interests; personalization; reviews and ratings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8541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eBay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The long tail of production; new pricing models; reputation systems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9770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 err="1"/>
              <a:t>TripAdvisor</a:t>
            </a:r>
            <a:r>
              <a:rPr lang="en-US" dirty="0"/>
              <a:t>, Yelp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Reviews and ratings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99897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/>
              <a:t>Mechanical Turk and </a:t>
            </a:r>
            <a:r>
              <a:rPr lang="en-US" dirty="0" err="1"/>
              <a:t>oDesk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 smtClean="0"/>
              <a:t>crowdsourcing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44583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/>
              <a:t>Search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Crowd-sourced reputation systems; advertising networks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8834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/>
              <a:t>Social networks, social media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advertising networks; personalization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7813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/>
              <a:t>Online retail and advertising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targeting; personalization; different pricing models for advertisements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9297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/>
              <a:t>Ashley Madison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privacy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8290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/>
              <a:t>Silk </a:t>
            </a:r>
            <a:r>
              <a:rPr lang="en-US" dirty="0" smtClean="0"/>
              <a:t>Road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virtual currencies; anonymity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22922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</a:t>
            </a:r>
            <a:r>
              <a:rPr lang="en-US" dirty="0"/>
              <a:t>Peer-to-Peer Content Sharing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</a:t>
            </a:r>
            <a:r>
              <a:rPr lang="en-US" sz="3200" dirty="0"/>
              <a:t>reputation systems; virtual currencies; </a:t>
            </a:r>
            <a:r>
              <a:rPr lang="en-US" sz="3200" dirty="0" smtClean="0"/>
              <a:t>anonymity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27145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16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Business: Online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22563"/>
            <a:ext cx="7367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Technical ideas: peer grading (similar to reviews and ratings)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9802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1"/>
            <a:r>
              <a:rPr lang="en-US" dirty="0" err="1" smtClean="0"/>
              <a:t>Groupon</a:t>
            </a:r>
            <a:r>
              <a:rPr lang="en-US" dirty="0" smtClean="0"/>
              <a:t>: Group action; </a:t>
            </a:r>
            <a:r>
              <a:rPr lang="en-US" dirty="0" smtClean="0">
                <a:solidFill>
                  <a:srgbClr val="FF0000"/>
                </a:solidFill>
              </a:rPr>
              <a:t>network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formation</a:t>
            </a:r>
            <a:r>
              <a:rPr lang="en-US" dirty="0" smtClean="0"/>
              <a:t>; </a:t>
            </a:r>
            <a:r>
              <a:rPr lang="en-US" dirty="0" err="1" smtClean="0">
                <a:solidFill>
                  <a:srgbClr val="FF0000"/>
                </a:solidFill>
              </a:rPr>
              <a:t>virality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Netflix and Amazon: </a:t>
            </a:r>
            <a:r>
              <a:rPr lang="en-US" dirty="0" smtClean="0">
                <a:solidFill>
                  <a:srgbClr val="FF0000"/>
                </a:solidFill>
              </a:rPr>
              <a:t>The long tail of human interests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FF0000"/>
                </a:solidFill>
              </a:rPr>
              <a:t>personalization</a:t>
            </a:r>
            <a:r>
              <a:rPr lang="en-US" dirty="0" smtClean="0"/>
              <a:t>; reviews and ratings</a:t>
            </a:r>
          </a:p>
          <a:p>
            <a:pPr lvl="1"/>
            <a:r>
              <a:rPr lang="en-US" dirty="0" smtClean="0"/>
              <a:t>eBay: </a:t>
            </a:r>
            <a:r>
              <a:rPr lang="en-US" dirty="0" smtClean="0">
                <a:solidFill>
                  <a:srgbClr val="FF0000"/>
                </a:solidFill>
              </a:rPr>
              <a:t>The long tail of production; new pricing models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FF0000"/>
                </a:solidFill>
              </a:rPr>
              <a:t>reputation systems</a:t>
            </a:r>
          </a:p>
          <a:p>
            <a:pPr lvl="1"/>
            <a:r>
              <a:rPr lang="en-US" dirty="0" err="1" smtClean="0"/>
              <a:t>TripAdvisor</a:t>
            </a:r>
            <a:r>
              <a:rPr lang="en-US" dirty="0" smtClean="0"/>
              <a:t>, Yelp: </a:t>
            </a:r>
            <a:r>
              <a:rPr lang="en-US" dirty="0" smtClean="0">
                <a:solidFill>
                  <a:srgbClr val="FF0000"/>
                </a:solidFill>
              </a:rPr>
              <a:t>Reviews and ratings</a:t>
            </a:r>
          </a:p>
          <a:p>
            <a:pPr lvl="1"/>
            <a:r>
              <a:rPr lang="en-US" dirty="0" smtClean="0"/>
              <a:t>Mechanical Turk and </a:t>
            </a:r>
            <a:r>
              <a:rPr lang="en-US" dirty="0" err="1" smtClean="0"/>
              <a:t>oDesk</a:t>
            </a:r>
            <a:r>
              <a:rPr lang="en-US" dirty="0" smtClean="0"/>
              <a:t>: distributed work</a:t>
            </a:r>
          </a:p>
          <a:p>
            <a:pPr lvl="1"/>
            <a:r>
              <a:rPr lang="en-US" dirty="0" smtClean="0"/>
              <a:t>Search: </a:t>
            </a:r>
            <a:r>
              <a:rPr lang="en-US" dirty="0" smtClean="0">
                <a:solidFill>
                  <a:srgbClr val="FF0000"/>
                </a:solidFill>
              </a:rPr>
              <a:t>Crowd-sourced reputation systems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FF0000"/>
                </a:solidFill>
              </a:rPr>
              <a:t>advertising networks</a:t>
            </a:r>
          </a:p>
          <a:p>
            <a:pPr lvl="1"/>
            <a:r>
              <a:rPr lang="en-US" dirty="0" smtClean="0"/>
              <a:t>Social networks, social media: </a:t>
            </a:r>
            <a:r>
              <a:rPr lang="en-US" dirty="0" smtClean="0">
                <a:solidFill>
                  <a:srgbClr val="FF0000"/>
                </a:solidFill>
              </a:rPr>
              <a:t>advertising networks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FF0000"/>
                </a:solidFill>
              </a:rPr>
              <a:t>personalization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Online retail and advertising: </a:t>
            </a:r>
            <a:r>
              <a:rPr lang="en-US" dirty="0" smtClean="0">
                <a:solidFill>
                  <a:srgbClr val="FF0000"/>
                </a:solidFill>
              </a:rPr>
              <a:t>targeting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FF0000"/>
                </a:solidFill>
              </a:rPr>
              <a:t>personalization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FF0000"/>
                </a:solidFill>
              </a:rPr>
              <a:t>different pricing models for advertisements</a:t>
            </a:r>
          </a:p>
          <a:p>
            <a:pPr lvl="1"/>
            <a:r>
              <a:rPr lang="en-US" dirty="0" smtClean="0"/>
              <a:t>Ashley Madison: </a:t>
            </a:r>
            <a:r>
              <a:rPr lang="en-US" dirty="0" smtClean="0">
                <a:solidFill>
                  <a:srgbClr val="FF0000"/>
                </a:solidFill>
              </a:rPr>
              <a:t>privacy</a:t>
            </a:r>
          </a:p>
          <a:p>
            <a:pPr lvl="1"/>
            <a:r>
              <a:rPr lang="en-US" dirty="0" smtClean="0"/>
              <a:t>Silk Road: virtual </a:t>
            </a:r>
            <a:r>
              <a:rPr lang="en-US" dirty="0" smtClean="0">
                <a:solidFill>
                  <a:srgbClr val="FF0000"/>
                </a:solidFill>
              </a:rPr>
              <a:t>currencies</a:t>
            </a:r>
            <a:r>
              <a:rPr lang="en-US" dirty="0" smtClean="0"/>
              <a:t>; anonymity</a:t>
            </a:r>
          </a:p>
          <a:p>
            <a:pPr lvl="1"/>
            <a:r>
              <a:rPr lang="en-US" dirty="0" smtClean="0"/>
              <a:t>Peer-to-Peer Content Sharing: </a:t>
            </a:r>
            <a:r>
              <a:rPr lang="en-US" dirty="0" smtClean="0">
                <a:solidFill>
                  <a:srgbClr val="FF0000"/>
                </a:solidFill>
              </a:rPr>
              <a:t>reputation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systems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FF0000"/>
                </a:solidFill>
              </a:rPr>
              <a:t>virtual</a:t>
            </a:r>
            <a:r>
              <a:rPr lang="en-US" dirty="0" smtClean="0"/>
              <a:t> </a:t>
            </a:r>
            <a:r>
              <a:rPr lang="en-US" dirty="0"/>
              <a:t>c</a:t>
            </a:r>
            <a:r>
              <a:rPr lang="en-US" dirty="0" smtClean="0"/>
              <a:t>urrencies; Anonymity</a:t>
            </a:r>
          </a:p>
          <a:p>
            <a:pPr lvl="1"/>
            <a:r>
              <a:rPr lang="en-US" dirty="0" smtClean="0"/>
              <a:t>Online education: peer grading (similar to </a:t>
            </a:r>
            <a:r>
              <a:rPr lang="en-US" dirty="0" smtClean="0">
                <a:solidFill>
                  <a:srgbClr val="FF0000"/>
                </a:solidFill>
              </a:rPr>
              <a:t>reviews and ratings</a:t>
            </a:r>
            <a:r>
              <a:rPr lang="en-US" dirty="0" smtClean="0"/>
              <a:t>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27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Long 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Long tails are the signature of human activity.</a:t>
            </a:r>
          </a:p>
          <a:p>
            <a:pPr lvl="1"/>
            <a:r>
              <a:rPr lang="en-US" dirty="0" smtClean="0"/>
              <a:t> Christos Papadimitriou</a:t>
            </a:r>
          </a:p>
          <a:p>
            <a:pPr lvl="1"/>
            <a:endParaRPr lang="en-US" dirty="0"/>
          </a:p>
          <a:p>
            <a:r>
              <a:rPr lang="en-US" dirty="0" smtClean="0"/>
              <a:t>Popularized by an article in “Wired” by Chris Anderson</a:t>
            </a:r>
          </a:p>
          <a:p>
            <a:pPr lvl="1"/>
            <a:r>
              <a:rPr lang="en-US" dirty="0" smtClean="0"/>
              <a:t>Details in a book called “The Long Tail” by Chris Anderson</a:t>
            </a:r>
          </a:p>
          <a:p>
            <a:pPr lvl="1"/>
            <a:endParaRPr lang="en-US" dirty="0"/>
          </a:p>
          <a:p>
            <a:r>
              <a:rPr lang="en-US" dirty="0" smtClean="0"/>
              <a:t>Another interpretation: Long tails are a balance between human individuality and social behavior</a:t>
            </a:r>
          </a:p>
          <a:p>
            <a:endParaRPr lang="en-US" dirty="0" smtClean="0"/>
          </a:p>
          <a:p>
            <a:r>
              <a:rPr lang="en-US" dirty="0" smtClean="0"/>
              <a:t>Technical details in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244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of Long 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Challenges for search: search keywords are diverse; can not just process the top few keywords offline; need to assemble search results in real-time!</a:t>
            </a:r>
          </a:p>
          <a:p>
            <a:r>
              <a:rPr lang="en-US" dirty="0" smtClean="0"/>
              <a:t>Opportunities for advertising: search keywords express intent; advertisers can use the long tail of search to sell a long tail of 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47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of Long 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Example: </a:t>
            </a:r>
            <a:r>
              <a:rPr lang="en-US" dirty="0" err="1" smtClean="0"/>
              <a:t>Blinds.com</a:t>
            </a:r>
            <a:r>
              <a:rPr lang="en-US" dirty="0" smtClean="0"/>
              <a:t> . Started 1996, and soon grew to be a large business.</a:t>
            </a:r>
          </a:p>
          <a:p>
            <a:r>
              <a:rPr lang="en-US" dirty="0" smtClean="0"/>
              <a:t>Blinds are a product in the long tail: they are bought infrequently, but the total demand is still quite large when aggregated over a country (</a:t>
            </a:r>
            <a:r>
              <a:rPr lang="en-US" dirty="0" err="1" smtClean="0"/>
              <a:t>Blinds.com</a:t>
            </a:r>
            <a:r>
              <a:rPr lang="en-US" dirty="0" smtClean="0"/>
              <a:t> has &gt; 50M in revenues)</a:t>
            </a:r>
          </a:p>
          <a:p>
            <a:r>
              <a:rPr lang="en-US" dirty="0" smtClean="0"/>
              <a:t>The Internet allowed them to have a virtual storefront</a:t>
            </a:r>
          </a:p>
          <a:p>
            <a:r>
              <a:rPr lang="en-US" dirty="0" smtClean="0"/>
              <a:t>Search advertising allowed them to reach the long tail of customers very efficiently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08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of Long 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Example: Netflix’s DVD business</a:t>
            </a:r>
          </a:p>
          <a:p>
            <a:r>
              <a:rPr lang="en-US" dirty="0" smtClean="0"/>
              <a:t>DVD licensing fees per rental are negotiated between Netflix and the studios; depend on popularity of the movie</a:t>
            </a:r>
          </a:p>
          <a:p>
            <a:r>
              <a:rPr lang="en-US" dirty="0" smtClean="0"/>
              <a:t>If Netflix rents out a less popular DVD, its costs are lower</a:t>
            </a:r>
          </a:p>
          <a:p>
            <a:r>
              <a:rPr lang="en-US" dirty="0" smtClean="0"/>
              <a:t>Enter the recommendation system: by offering you personalized recommendations, </a:t>
            </a:r>
            <a:r>
              <a:rPr lang="en-US" dirty="0"/>
              <a:t>N</a:t>
            </a:r>
            <a:r>
              <a:rPr lang="en-US" dirty="0" smtClean="0"/>
              <a:t>etflix makes good use of the long tail in people’s tastes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7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4562</TotalTime>
  <Words>648</Words>
  <Application>Microsoft Macintosh PowerPoint</Application>
  <PresentationFormat>On-screen Show (4:3)</PresentationFormat>
  <Paragraphs>80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Networked Markets</vt:lpstr>
      <vt:lpstr>Networked Markets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Technical Topics Covered</vt:lpstr>
      <vt:lpstr>Today: Long Tails</vt:lpstr>
      <vt:lpstr>Implications of Long Tails</vt:lpstr>
      <vt:lpstr>Implications of Long Tails</vt:lpstr>
      <vt:lpstr>Implications of Long Tails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Networked Markets</dc:title>
  <dc:creator>Ashish Goel</dc:creator>
  <cp:lastModifiedBy>Ashish Goel</cp:lastModifiedBy>
  <cp:revision>11</cp:revision>
  <cp:lastPrinted>2013-04-02T20:15:08Z</cp:lastPrinted>
  <dcterms:created xsi:type="dcterms:W3CDTF">2013-04-02T19:45:46Z</dcterms:created>
  <dcterms:modified xsi:type="dcterms:W3CDTF">2013-04-05T23:48:14Z</dcterms:modified>
</cp:coreProperties>
</file>