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2" r:id="rId2"/>
    <p:sldId id="284" r:id="rId3"/>
    <p:sldId id="295" r:id="rId4"/>
    <p:sldId id="273" r:id="rId5"/>
    <p:sldId id="294" r:id="rId6"/>
    <p:sldId id="274" r:id="rId7"/>
    <p:sldId id="298" r:id="rId8"/>
    <p:sldId id="299" r:id="rId9"/>
    <p:sldId id="280" r:id="rId10"/>
    <p:sldId id="303" r:id="rId11"/>
    <p:sldId id="305" r:id="rId12"/>
    <p:sldId id="306" r:id="rId13"/>
    <p:sldId id="292" r:id="rId14"/>
    <p:sldId id="293" r:id="rId15"/>
    <p:sldId id="304" r:id="rId16"/>
    <p:sldId id="283" r:id="rId17"/>
    <p:sldId id="289" r:id="rId18"/>
    <p:sldId id="288" r:id="rId19"/>
    <p:sldId id="29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98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0" autoAdjust="0"/>
    <p:restoredTop sz="94660"/>
  </p:normalViewPr>
  <p:slideViewPr>
    <p:cSldViewPr snapToGrid="0">
      <p:cViewPr varScale="1">
        <p:scale>
          <a:sx n="61" d="100"/>
          <a:sy n="61" d="100"/>
        </p:scale>
        <p:origin x="58" y="2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FAC4DA-6067-4D62-BF86-403AD57A3CBE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C7E93-7634-4FFC-A392-5906F227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179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9A1D3-9D1D-4CA6-B8CB-EFE7E58106FE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674B9-F8B9-44A8-85F6-6B91338F5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356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9A1D3-9D1D-4CA6-B8CB-EFE7E58106FE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674B9-F8B9-44A8-85F6-6B91338F5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787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9A1D3-9D1D-4CA6-B8CB-EFE7E58106FE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674B9-F8B9-44A8-85F6-6B91338F5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285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9A1D3-9D1D-4CA6-B8CB-EFE7E58106FE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674B9-F8B9-44A8-85F6-6B91338F5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200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9A1D3-9D1D-4CA6-B8CB-EFE7E58106FE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674B9-F8B9-44A8-85F6-6B91338F5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761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9A1D3-9D1D-4CA6-B8CB-EFE7E58106FE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674B9-F8B9-44A8-85F6-6B91338F5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282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9A1D3-9D1D-4CA6-B8CB-EFE7E58106FE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674B9-F8B9-44A8-85F6-6B91338F5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631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9A1D3-9D1D-4CA6-B8CB-EFE7E58106FE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674B9-F8B9-44A8-85F6-6B91338F5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39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9A1D3-9D1D-4CA6-B8CB-EFE7E58106FE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674B9-F8B9-44A8-85F6-6B91338F5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521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9A1D3-9D1D-4CA6-B8CB-EFE7E58106FE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674B9-F8B9-44A8-85F6-6B91338F5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720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9A1D3-9D1D-4CA6-B8CB-EFE7E58106FE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674B9-F8B9-44A8-85F6-6B91338F5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16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9A1D3-9D1D-4CA6-B8CB-EFE7E58106FE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674B9-F8B9-44A8-85F6-6B91338F5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013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.png"/><Relationship Id="rId18" Type="http://schemas.openxmlformats.org/officeDocument/2006/relationships/image" Target="../media/image37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12" Type="http://schemas.openxmlformats.org/officeDocument/2006/relationships/image" Target="../media/image5.png"/><Relationship Id="rId17" Type="http://schemas.openxmlformats.org/officeDocument/2006/relationships/image" Target="../media/image8.png"/><Relationship Id="rId2" Type="http://schemas.openxmlformats.org/officeDocument/2006/relationships/image" Target="../media/image3.png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6.png"/><Relationship Id="rId10" Type="http://schemas.openxmlformats.org/officeDocument/2006/relationships/image" Target="../media/image30.png"/><Relationship Id="rId19" Type="http://schemas.openxmlformats.org/officeDocument/2006/relationships/image" Target="../media/image38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3.emf"/><Relationship Id="rId7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Structure in a Experience and Learning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Psychology 209</a:t>
            </a:r>
            <a:br>
              <a:rPr lang="en-US" dirty="0" smtClean="0"/>
            </a:br>
            <a:r>
              <a:rPr lang="en-US" dirty="0" smtClean="0"/>
              <a:t>Jan </a:t>
            </a:r>
            <a:r>
              <a:rPr lang="en-US" dirty="0" smtClean="0"/>
              <a:t>23-28, </a:t>
            </a:r>
            <a:r>
              <a:rPr lang="en-US" dirty="0" smtClean="0"/>
              <a:t>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37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Different randomly initialized neural networks trained on the same data tend to exhibit similar behavior.  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57137"/>
            <a:ext cx="10515600" cy="4219826"/>
          </a:xfrm>
        </p:spPr>
        <p:txBody>
          <a:bodyPr/>
          <a:lstStyle/>
          <a:p>
            <a:r>
              <a:rPr lang="en-US" dirty="0" smtClean="0"/>
              <a:t>The structure in the data must be responsible for this outcome</a:t>
            </a:r>
          </a:p>
          <a:p>
            <a:r>
              <a:rPr lang="en-US" dirty="0" smtClean="0"/>
              <a:t>Can we understand the structure in the data?</a:t>
            </a:r>
          </a:p>
          <a:p>
            <a:r>
              <a:rPr lang="en-US" dirty="0" smtClean="0"/>
              <a:t>Can we understand how this structure determines the outcome of learning?</a:t>
            </a:r>
          </a:p>
          <a:p>
            <a:r>
              <a:rPr lang="en-US" dirty="0" smtClean="0"/>
              <a:t>We can, for deep linear networks</a:t>
            </a:r>
          </a:p>
          <a:p>
            <a:r>
              <a:rPr lang="en-US" dirty="0" smtClean="0"/>
              <a:t>While deep linear networks have limitations, understanding their learning dynamics already has some use in explaining many findings and might contribute to understanding the dynamics of learning </a:t>
            </a:r>
            <a:r>
              <a:rPr lang="en-US" i="1" dirty="0" smtClean="0"/>
              <a:t>and what is learned </a:t>
            </a:r>
            <a:r>
              <a:rPr lang="en-US" dirty="0" smtClean="0"/>
              <a:t>in non-linear networks.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257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2915"/>
            <a:ext cx="10515600" cy="1325563"/>
          </a:xfrm>
        </p:spPr>
        <p:txBody>
          <a:bodyPr/>
          <a:lstStyle/>
          <a:p>
            <a:r>
              <a:rPr lang="en-US" dirty="0" smtClean="0"/>
              <a:t>Dynamics of Learning in the Rumelhart Network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1883" y="1328057"/>
            <a:ext cx="7388234" cy="536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204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Hierarchical structure in a synthetic data set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2190" r="19138" b="58192"/>
          <a:stretch/>
        </p:blipFill>
        <p:spPr>
          <a:xfrm>
            <a:off x="1590215" y="1746669"/>
            <a:ext cx="10485244" cy="30285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9486" y="1864376"/>
            <a:ext cx="1667508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/>
              <a:t>Sparrow</a:t>
            </a:r>
          </a:p>
          <a:p>
            <a:pPr algn="r"/>
            <a:r>
              <a:rPr lang="en-US" sz="2000" dirty="0"/>
              <a:t>Hawk</a:t>
            </a:r>
          </a:p>
          <a:p>
            <a:pPr algn="r"/>
            <a:r>
              <a:rPr lang="en-US" sz="2000" dirty="0"/>
              <a:t>Salmon</a:t>
            </a:r>
          </a:p>
          <a:p>
            <a:pPr algn="r"/>
            <a:r>
              <a:rPr lang="en-US" sz="2000" dirty="0"/>
              <a:t>Sunfish</a:t>
            </a:r>
          </a:p>
          <a:p>
            <a:pPr algn="r"/>
            <a:r>
              <a:rPr lang="en-US" sz="2000" dirty="0"/>
              <a:t>Oak</a:t>
            </a:r>
          </a:p>
          <a:p>
            <a:pPr algn="r"/>
            <a:r>
              <a:rPr lang="en-US" sz="2000" dirty="0"/>
              <a:t>Maple</a:t>
            </a:r>
          </a:p>
          <a:p>
            <a:pPr algn="r"/>
            <a:r>
              <a:rPr lang="en-US" sz="2000" dirty="0"/>
              <a:t>Rose</a:t>
            </a:r>
          </a:p>
          <a:p>
            <a:pPr algn="r"/>
            <a:r>
              <a:rPr lang="en-US" sz="2000" dirty="0" smtClean="0"/>
              <a:t>Daisy</a:t>
            </a:r>
            <a:endParaRPr lang="en-US" sz="2000" dirty="0"/>
          </a:p>
          <a:p>
            <a:pPr algn="r"/>
            <a:r>
              <a:rPr lang="en-US" sz="2000" dirty="0" err="1" smtClean="0"/>
              <a:t>SparrowHawk</a:t>
            </a:r>
            <a:endParaRPr lang="en-US" sz="2000" dirty="0" smtClean="0"/>
          </a:p>
          <a:p>
            <a:pPr algn="r"/>
            <a:r>
              <a:rPr lang="en-US" sz="2000" dirty="0" smtClean="0"/>
              <a:t>Feature class:</a:t>
            </a:r>
          </a:p>
          <a:p>
            <a:pPr algn="r"/>
            <a:r>
              <a:rPr lang="en-US" sz="2000" dirty="0" smtClean="0"/>
              <a:t>Examples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416972" y="4334256"/>
            <a:ext cx="11524016" cy="354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H="1" flipV="1">
            <a:off x="2140083" y="4305776"/>
            <a:ext cx="9594717" cy="284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2188304" y="4725765"/>
          <a:ext cx="9667628" cy="1213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7368">
                  <a:extLst>
                    <a:ext uri="{9D8B030D-6E8A-4147-A177-3AD203B41FA5}">
                      <a16:colId xmlns:a16="http://schemas.microsoft.com/office/drawing/2014/main" val="1980637752"/>
                    </a:ext>
                  </a:extLst>
                </a:gridCol>
                <a:gridCol w="568684">
                  <a:extLst>
                    <a:ext uri="{9D8B030D-6E8A-4147-A177-3AD203B41FA5}">
                      <a16:colId xmlns:a16="http://schemas.microsoft.com/office/drawing/2014/main" val="3492719897"/>
                    </a:ext>
                  </a:extLst>
                </a:gridCol>
                <a:gridCol w="568684">
                  <a:extLst>
                    <a:ext uri="{9D8B030D-6E8A-4147-A177-3AD203B41FA5}">
                      <a16:colId xmlns:a16="http://schemas.microsoft.com/office/drawing/2014/main" val="457279417"/>
                    </a:ext>
                  </a:extLst>
                </a:gridCol>
                <a:gridCol w="568684">
                  <a:extLst>
                    <a:ext uri="{9D8B030D-6E8A-4147-A177-3AD203B41FA5}">
                      <a16:colId xmlns:a16="http://schemas.microsoft.com/office/drawing/2014/main" val="3818529271"/>
                    </a:ext>
                  </a:extLst>
                </a:gridCol>
                <a:gridCol w="568684">
                  <a:extLst>
                    <a:ext uri="{9D8B030D-6E8A-4147-A177-3AD203B41FA5}">
                      <a16:colId xmlns:a16="http://schemas.microsoft.com/office/drawing/2014/main" val="1199116983"/>
                    </a:ext>
                  </a:extLst>
                </a:gridCol>
                <a:gridCol w="568684">
                  <a:extLst>
                    <a:ext uri="{9D8B030D-6E8A-4147-A177-3AD203B41FA5}">
                      <a16:colId xmlns:a16="http://schemas.microsoft.com/office/drawing/2014/main" val="1822763527"/>
                    </a:ext>
                  </a:extLst>
                </a:gridCol>
                <a:gridCol w="568684">
                  <a:extLst>
                    <a:ext uri="{9D8B030D-6E8A-4147-A177-3AD203B41FA5}">
                      <a16:colId xmlns:a16="http://schemas.microsoft.com/office/drawing/2014/main" val="1501330908"/>
                    </a:ext>
                  </a:extLst>
                </a:gridCol>
                <a:gridCol w="284342">
                  <a:extLst>
                    <a:ext uri="{9D8B030D-6E8A-4147-A177-3AD203B41FA5}">
                      <a16:colId xmlns:a16="http://schemas.microsoft.com/office/drawing/2014/main" val="2976443675"/>
                    </a:ext>
                  </a:extLst>
                </a:gridCol>
                <a:gridCol w="284342">
                  <a:extLst>
                    <a:ext uri="{9D8B030D-6E8A-4147-A177-3AD203B41FA5}">
                      <a16:colId xmlns:a16="http://schemas.microsoft.com/office/drawing/2014/main" val="3361076597"/>
                    </a:ext>
                  </a:extLst>
                </a:gridCol>
                <a:gridCol w="284342">
                  <a:extLst>
                    <a:ext uri="{9D8B030D-6E8A-4147-A177-3AD203B41FA5}">
                      <a16:colId xmlns:a16="http://schemas.microsoft.com/office/drawing/2014/main" val="2384866017"/>
                    </a:ext>
                  </a:extLst>
                </a:gridCol>
                <a:gridCol w="284342">
                  <a:extLst>
                    <a:ext uri="{9D8B030D-6E8A-4147-A177-3AD203B41FA5}">
                      <a16:colId xmlns:a16="http://schemas.microsoft.com/office/drawing/2014/main" val="3366568785"/>
                    </a:ext>
                  </a:extLst>
                </a:gridCol>
                <a:gridCol w="284342">
                  <a:extLst>
                    <a:ext uri="{9D8B030D-6E8A-4147-A177-3AD203B41FA5}">
                      <a16:colId xmlns:a16="http://schemas.microsoft.com/office/drawing/2014/main" val="395443757"/>
                    </a:ext>
                  </a:extLst>
                </a:gridCol>
                <a:gridCol w="284342">
                  <a:extLst>
                    <a:ext uri="{9D8B030D-6E8A-4147-A177-3AD203B41FA5}">
                      <a16:colId xmlns:a16="http://schemas.microsoft.com/office/drawing/2014/main" val="2482127863"/>
                    </a:ext>
                  </a:extLst>
                </a:gridCol>
                <a:gridCol w="284342">
                  <a:extLst>
                    <a:ext uri="{9D8B030D-6E8A-4147-A177-3AD203B41FA5}">
                      <a16:colId xmlns:a16="http://schemas.microsoft.com/office/drawing/2014/main" val="45512096"/>
                    </a:ext>
                  </a:extLst>
                </a:gridCol>
                <a:gridCol w="284342">
                  <a:extLst>
                    <a:ext uri="{9D8B030D-6E8A-4147-A177-3AD203B41FA5}">
                      <a16:colId xmlns:a16="http://schemas.microsoft.com/office/drawing/2014/main" val="430251619"/>
                    </a:ext>
                  </a:extLst>
                </a:gridCol>
                <a:gridCol w="284342">
                  <a:extLst>
                    <a:ext uri="{9D8B030D-6E8A-4147-A177-3AD203B41FA5}">
                      <a16:colId xmlns:a16="http://schemas.microsoft.com/office/drawing/2014/main" val="1129553770"/>
                    </a:ext>
                  </a:extLst>
                </a:gridCol>
                <a:gridCol w="284342">
                  <a:extLst>
                    <a:ext uri="{9D8B030D-6E8A-4147-A177-3AD203B41FA5}">
                      <a16:colId xmlns:a16="http://schemas.microsoft.com/office/drawing/2014/main" val="4234132497"/>
                    </a:ext>
                  </a:extLst>
                </a:gridCol>
                <a:gridCol w="568684">
                  <a:extLst>
                    <a:ext uri="{9D8B030D-6E8A-4147-A177-3AD203B41FA5}">
                      <a16:colId xmlns:a16="http://schemas.microsoft.com/office/drawing/2014/main" val="3597365514"/>
                    </a:ext>
                  </a:extLst>
                </a:gridCol>
                <a:gridCol w="568684">
                  <a:extLst>
                    <a:ext uri="{9D8B030D-6E8A-4147-A177-3AD203B41FA5}">
                      <a16:colId xmlns:a16="http://schemas.microsoft.com/office/drawing/2014/main" val="3275783342"/>
                    </a:ext>
                  </a:extLst>
                </a:gridCol>
                <a:gridCol w="1137368">
                  <a:extLst>
                    <a:ext uri="{9D8B030D-6E8A-4147-A177-3AD203B41FA5}">
                      <a16:colId xmlns:a16="http://schemas.microsoft.com/office/drawing/2014/main" val="1400658580"/>
                    </a:ext>
                  </a:extLst>
                </a:gridCol>
              </a:tblGrid>
              <a:tr h="303435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Animal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Bird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Fish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err="1" smtClean="0"/>
                        <a:t>spw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err="1" smtClean="0"/>
                        <a:t>hwk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err="1" smtClean="0"/>
                        <a:t>sal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err="1" smtClean="0"/>
                        <a:t>sunf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u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u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u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u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u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u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u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u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u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Tree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err="1" smtClean="0"/>
                        <a:t>Flwr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Plant</a:t>
                      </a:r>
                      <a:endParaRPr lang="en-US" sz="9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129401"/>
                  </a:ext>
                </a:extLst>
              </a:tr>
              <a:tr h="303435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Can</a:t>
                      </a:r>
                      <a:r>
                        <a:rPr lang="en-US" sz="900" b="0" baseline="0" dirty="0" smtClean="0"/>
                        <a:t> Move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fly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swim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small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fierce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pink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yellow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trunk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err="1" smtClean="0"/>
                        <a:t>petels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roots</a:t>
                      </a:r>
                      <a:endParaRPr lang="en-US" sz="9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55187"/>
                  </a:ext>
                </a:extLst>
              </a:tr>
              <a:tr h="303435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Has Skin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err="1" smtClean="0"/>
                        <a:t>fthrs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gills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meek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large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river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sea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bark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pretty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leaves</a:t>
                      </a:r>
                      <a:endParaRPr lang="en-US" sz="9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86327"/>
                  </a:ext>
                </a:extLst>
              </a:tr>
              <a:tr h="303435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…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…</a:t>
                      </a:r>
                      <a:endParaRPr lang="en-US" sz="9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882793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38677" y="6290281"/>
            <a:ext cx="10937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Note: I have swapped the orientation of this array relative to the orientation used in the Saxe et al paper and HW2.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29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definitional issues and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Outer product vs. correlation</a:t>
            </a:r>
          </a:p>
          <a:p>
            <a:r>
              <a:rPr lang="en-US" dirty="0" smtClean="0"/>
              <a:t>‘Variance’ = centered vs. </a:t>
            </a:r>
            <a:r>
              <a:rPr lang="en-US" dirty="0" err="1" smtClean="0"/>
              <a:t>uncentered</a:t>
            </a:r>
            <a:endParaRPr lang="en-US" dirty="0" smtClean="0"/>
          </a:p>
          <a:p>
            <a:r>
              <a:rPr lang="en-US" dirty="0" smtClean="0"/>
              <a:t>Prototypes and projections onto modes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495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5142" y="1408176"/>
            <a:ext cx="3423761" cy="42471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4036" y="1416941"/>
            <a:ext cx="3431321" cy="42305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854725" y="1960269"/>
                <a:ext cx="94442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0" smtClean="0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4725" y="1960269"/>
                <a:ext cx="944425" cy="307777"/>
              </a:xfrm>
              <a:prstGeom prst="rect">
                <a:avLst/>
              </a:prstGeom>
              <a:blipFill>
                <a:blip r:embed="rId4"/>
                <a:stretch>
                  <a:fillRect l="-2581" t="-2000" r="-1935" b="-1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812175" y="2994802"/>
                <a:ext cx="96141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0" smtClean="0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2175" y="2994802"/>
                <a:ext cx="961417" cy="307777"/>
              </a:xfrm>
              <a:prstGeom prst="rect">
                <a:avLst/>
              </a:prstGeom>
              <a:blipFill>
                <a:blip r:embed="rId5"/>
                <a:stretch>
                  <a:fillRect l="-2532" r="-1899"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812175" y="5170506"/>
                <a:ext cx="95641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0" smtClean="0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2175" y="5170506"/>
                <a:ext cx="956416" cy="307777"/>
              </a:xfrm>
              <a:prstGeom prst="rect">
                <a:avLst/>
              </a:prstGeom>
              <a:blipFill>
                <a:blip r:embed="rId6"/>
                <a:stretch>
                  <a:fillRect l="-2548" r="-1911" b="-15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690090" y="4105648"/>
                <a:ext cx="1200585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0" smtClean="0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0090" y="4105648"/>
                <a:ext cx="1200585" cy="307777"/>
              </a:xfrm>
              <a:prstGeom prst="rect">
                <a:avLst/>
              </a:prstGeom>
              <a:blipFill>
                <a:blip r:embed="rId7"/>
                <a:stretch>
                  <a:fillRect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205105" y="4087375"/>
                <a:ext cx="100309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7</m:t>
                          </m:r>
                        </m:sup>
                      </m:sSup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0" smtClean="0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5105" y="4087375"/>
                <a:ext cx="1003095" cy="307777"/>
              </a:xfrm>
              <a:prstGeom prst="rect">
                <a:avLst/>
              </a:prstGeom>
              <a:blipFill>
                <a:blip r:embed="rId8"/>
                <a:stretch>
                  <a:fillRect l="-2424" t="-2000" r="-1818" b="-1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9222658" y="2994802"/>
                <a:ext cx="100309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6</m:t>
                          </m:r>
                        </m:sup>
                      </m:sSup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0" smtClean="0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2658" y="2994802"/>
                <a:ext cx="1003095" cy="307777"/>
              </a:xfrm>
              <a:prstGeom prst="rect">
                <a:avLst/>
              </a:prstGeom>
              <a:blipFill>
                <a:blip r:embed="rId9"/>
                <a:stretch>
                  <a:fillRect l="-3049" r="-1829"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241374" y="1956742"/>
                <a:ext cx="961417" cy="3113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0" smtClean="0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1374" y="1956742"/>
                <a:ext cx="961417" cy="311304"/>
              </a:xfrm>
              <a:prstGeom prst="rect">
                <a:avLst/>
              </a:prstGeom>
              <a:blipFill>
                <a:blip r:embed="rId10"/>
                <a:stretch>
                  <a:fillRect l="-3165" r="-1266"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222658" y="5101505"/>
                <a:ext cx="100309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8</m:t>
                          </m:r>
                        </m:sup>
                      </m:sSup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0" smtClean="0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2658" y="5101505"/>
                <a:ext cx="1003095" cy="307777"/>
              </a:xfrm>
              <a:prstGeom prst="rect">
                <a:avLst/>
              </a:prstGeom>
              <a:blipFill>
                <a:blip r:embed="rId11"/>
                <a:stretch>
                  <a:fillRect l="-3049" t="-2000" r="-1829" b="-1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911397" y="214077"/>
            <a:ext cx="10363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Singular Value Decomposition of the Item-Property Covariance Matrix</a:t>
            </a:r>
            <a:endParaRPr lang="en-US" dirty="0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12"/>
          <a:srcRect r="83943"/>
          <a:stretch/>
        </p:blipFill>
        <p:spPr>
          <a:xfrm>
            <a:off x="356615" y="4087745"/>
            <a:ext cx="978409" cy="101376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12"/>
          <a:srcRect l="16902" r="17744"/>
          <a:stretch/>
        </p:blipFill>
        <p:spPr>
          <a:xfrm>
            <a:off x="370186" y="3085762"/>
            <a:ext cx="3982358" cy="101376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13"/>
          <a:srcRect l="33683" r="18739" b="64431"/>
          <a:stretch/>
        </p:blipFill>
        <p:spPr>
          <a:xfrm>
            <a:off x="287432" y="1492767"/>
            <a:ext cx="3293981" cy="8280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706114" y="1690239"/>
            <a:ext cx="4732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=</a:t>
            </a:r>
            <a:endParaRPr lang="en-US" sz="4000" dirty="0"/>
          </a:p>
        </p:txBody>
      </p:sp>
      <p:sp>
        <p:nvSpPr>
          <p:cNvPr id="39" name="TextBox 38"/>
          <p:cNvSpPr txBox="1"/>
          <p:nvPr/>
        </p:nvSpPr>
        <p:spPr>
          <a:xfrm>
            <a:off x="364564" y="5324395"/>
            <a:ext cx="3496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Item-property matrix =</a:t>
            </a:r>
            <a:endParaRPr lang="en-US" sz="2800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387882" y="2320827"/>
            <a:ext cx="310512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4552761" y="1416941"/>
            <a:ext cx="17834" cy="51689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1125149" y="5711131"/>
                <a:ext cx="3062120" cy="9885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𝐔𝐒</m:t>
                      </m:r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𝐕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</m:e>
                      </m:nary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5149" y="5711131"/>
                <a:ext cx="3062120" cy="98854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36087" y="5756508"/>
            <a:ext cx="3406426" cy="9967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348472" y="5769864"/>
            <a:ext cx="3397080" cy="979261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4994031" y="5707318"/>
            <a:ext cx="6719174" cy="0"/>
          </a:xfrm>
          <a:prstGeom prst="line">
            <a:avLst/>
          </a:prstGeom>
          <a:ln w="28575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17"/>
          <a:srcRect l="29967" t="17392" r="48742" b="10193"/>
          <a:stretch/>
        </p:blipFill>
        <p:spPr>
          <a:xfrm>
            <a:off x="774292" y="2688254"/>
            <a:ext cx="248034" cy="3834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532727" y="6259708"/>
                <a:ext cx="1469312" cy="4024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b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2727" y="6259708"/>
                <a:ext cx="1469312" cy="402418"/>
              </a:xfrm>
              <a:prstGeom prst="rect">
                <a:avLst/>
              </a:prstGeom>
              <a:blipFill>
                <a:blip r:embed="rId18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8971997" y="6259708"/>
                <a:ext cx="1469312" cy="4056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sup>
                          </m:sSub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1997" y="6259708"/>
                <a:ext cx="1469312" cy="405688"/>
              </a:xfrm>
              <a:prstGeom prst="rect">
                <a:avLst/>
              </a:prstGeom>
              <a:blipFill>
                <a:blip r:embed="rId19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1387818" y="2779358"/>
            <a:ext cx="2844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Feature synthesizing vectors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1334759" y="4421690"/>
            <a:ext cx="2273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Item analyzing vectors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70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Sparrowhawk: what dimensions does it project onto?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2190" r="19138" b="52953"/>
          <a:stretch/>
        </p:blipFill>
        <p:spPr>
          <a:xfrm>
            <a:off x="1456766" y="1685365"/>
            <a:ext cx="10673857" cy="346934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9486" y="1864376"/>
            <a:ext cx="1667508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/>
              <a:t>Sparrow</a:t>
            </a:r>
          </a:p>
          <a:p>
            <a:pPr algn="r"/>
            <a:r>
              <a:rPr lang="en-US" sz="2000" dirty="0"/>
              <a:t>Hawk</a:t>
            </a:r>
          </a:p>
          <a:p>
            <a:pPr algn="r"/>
            <a:r>
              <a:rPr lang="en-US" sz="2000" dirty="0"/>
              <a:t>Salmon</a:t>
            </a:r>
          </a:p>
          <a:p>
            <a:pPr algn="r"/>
            <a:r>
              <a:rPr lang="en-US" sz="2000" dirty="0"/>
              <a:t>Sunfish</a:t>
            </a:r>
          </a:p>
          <a:p>
            <a:pPr algn="r"/>
            <a:r>
              <a:rPr lang="en-US" sz="2000" dirty="0"/>
              <a:t>Oak</a:t>
            </a:r>
          </a:p>
          <a:p>
            <a:pPr algn="r"/>
            <a:r>
              <a:rPr lang="en-US" sz="2000" dirty="0"/>
              <a:t>Maple</a:t>
            </a:r>
          </a:p>
          <a:p>
            <a:pPr algn="r"/>
            <a:r>
              <a:rPr lang="en-US" sz="2000" dirty="0"/>
              <a:t>Rose</a:t>
            </a:r>
          </a:p>
          <a:p>
            <a:pPr algn="r"/>
            <a:r>
              <a:rPr lang="en-US" sz="2000" dirty="0"/>
              <a:t>Daisy</a:t>
            </a:r>
          </a:p>
          <a:p>
            <a:pPr algn="r"/>
            <a:r>
              <a:rPr lang="en-US" sz="2000" dirty="0" err="1" smtClean="0">
                <a:solidFill>
                  <a:srgbClr val="FF0000"/>
                </a:solidFill>
              </a:rPr>
              <a:t>SparrowHawk</a:t>
            </a:r>
            <a:endParaRPr lang="en-US" sz="2000" dirty="0" smtClean="0">
              <a:solidFill>
                <a:srgbClr val="FF0000"/>
              </a:solidFill>
            </a:endParaRPr>
          </a:p>
          <a:p>
            <a:pPr algn="r"/>
            <a:r>
              <a:rPr lang="en-US" sz="2000" dirty="0" smtClean="0"/>
              <a:t>Feature types:</a:t>
            </a:r>
            <a:endParaRPr lang="en-US" sz="20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/>
          </p:nvPr>
        </p:nvGraphicFramePr>
        <p:xfrm>
          <a:off x="2084350" y="4745302"/>
          <a:ext cx="9826296" cy="1256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6035">
                  <a:extLst>
                    <a:ext uri="{9D8B030D-6E8A-4147-A177-3AD203B41FA5}">
                      <a16:colId xmlns:a16="http://schemas.microsoft.com/office/drawing/2014/main" val="1980637752"/>
                    </a:ext>
                  </a:extLst>
                </a:gridCol>
                <a:gridCol w="578017">
                  <a:extLst>
                    <a:ext uri="{9D8B030D-6E8A-4147-A177-3AD203B41FA5}">
                      <a16:colId xmlns:a16="http://schemas.microsoft.com/office/drawing/2014/main" val="3492719897"/>
                    </a:ext>
                  </a:extLst>
                </a:gridCol>
                <a:gridCol w="578017">
                  <a:extLst>
                    <a:ext uri="{9D8B030D-6E8A-4147-A177-3AD203B41FA5}">
                      <a16:colId xmlns:a16="http://schemas.microsoft.com/office/drawing/2014/main" val="457279417"/>
                    </a:ext>
                  </a:extLst>
                </a:gridCol>
                <a:gridCol w="578017">
                  <a:extLst>
                    <a:ext uri="{9D8B030D-6E8A-4147-A177-3AD203B41FA5}">
                      <a16:colId xmlns:a16="http://schemas.microsoft.com/office/drawing/2014/main" val="3818529271"/>
                    </a:ext>
                  </a:extLst>
                </a:gridCol>
                <a:gridCol w="578017">
                  <a:extLst>
                    <a:ext uri="{9D8B030D-6E8A-4147-A177-3AD203B41FA5}">
                      <a16:colId xmlns:a16="http://schemas.microsoft.com/office/drawing/2014/main" val="1199116983"/>
                    </a:ext>
                  </a:extLst>
                </a:gridCol>
                <a:gridCol w="578017">
                  <a:extLst>
                    <a:ext uri="{9D8B030D-6E8A-4147-A177-3AD203B41FA5}">
                      <a16:colId xmlns:a16="http://schemas.microsoft.com/office/drawing/2014/main" val="1822763527"/>
                    </a:ext>
                  </a:extLst>
                </a:gridCol>
                <a:gridCol w="578017">
                  <a:extLst>
                    <a:ext uri="{9D8B030D-6E8A-4147-A177-3AD203B41FA5}">
                      <a16:colId xmlns:a16="http://schemas.microsoft.com/office/drawing/2014/main" val="1501330908"/>
                    </a:ext>
                  </a:extLst>
                </a:gridCol>
                <a:gridCol w="289009">
                  <a:extLst>
                    <a:ext uri="{9D8B030D-6E8A-4147-A177-3AD203B41FA5}">
                      <a16:colId xmlns:a16="http://schemas.microsoft.com/office/drawing/2014/main" val="2976443675"/>
                    </a:ext>
                  </a:extLst>
                </a:gridCol>
                <a:gridCol w="289009">
                  <a:extLst>
                    <a:ext uri="{9D8B030D-6E8A-4147-A177-3AD203B41FA5}">
                      <a16:colId xmlns:a16="http://schemas.microsoft.com/office/drawing/2014/main" val="3361076597"/>
                    </a:ext>
                  </a:extLst>
                </a:gridCol>
                <a:gridCol w="289009">
                  <a:extLst>
                    <a:ext uri="{9D8B030D-6E8A-4147-A177-3AD203B41FA5}">
                      <a16:colId xmlns:a16="http://schemas.microsoft.com/office/drawing/2014/main" val="2384866017"/>
                    </a:ext>
                  </a:extLst>
                </a:gridCol>
                <a:gridCol w="289009">
                  <a:extLst>
                    <a:ext uri="{9D8B030D-6E8A-4147-A177-3AD203B41FA5}">
                      <a16:colId xmlns:a16="http://schemas.microsoft.com/office/drawing/2014/main" val="3366568785"/>
                    </a:ext>
                  </a:extLst>
                </a:gridCol>
                <a:gridCol w="289009">
                  <a:extLst>
                    <a:ext uri="{9D8B030D-6E8A-4147-A177-3AD203B41FA5}">
                      <a16:colId xmlns:a16="http://schemas.microsoft.com/office/drawing/2014/main" val="395443757"/>
                    </a:ext>
                  </a:extLst>
                </a:gridCol>
                <a:gridCol w="289009">
                  <a:extLst>
                    <a:ext uri="{9D8B030D-6E8A-4147-A177-3AD203B41FA5}">
                      <a16:colId xmlns:a16="http://schemas.microsoft.com/office/drawing/2014/main" val="2482127863"/>
                    </a:ext>
                  </a:extLst>
                </a:gridCol>
                <a:gridCol w="289009">
                  <a:extLst>
                    <a:ext uri="{9D8B030D-6E8A-4147-A177-3AD203B41FA5}">
                      <a16:colId xmlns:a16="http://schemas.microsoft.com/office/drawing/2014/main" val="45512096"/>
                    </a:ext>
                  </a:extLst>
                </a:gridCol>
                <a:gridCol w="289009">
                  <a:extLst>
                    <a:ext uri="{9D8B030D-6E8A-4147-A177-3AD203B41FA5}">
                      <a16:colId xmlns:a16="http://schemas.microsoft.com/office/drawing/2014/main" val="430251619"/>
                    </a:ext>
                  </a:extLst>
                </a:gridCol>
                <a:gridCol w="289009">
                  <a:extLst>
                    <a:ext uri="{9D8B030D-6E8A-4147-A177-3AD203B41FA5}">
                      <a16:colId xmlns:a16="http://schemas.microsoft.com/office/drawing/2014/main" val="1129553770"/>
                    </a:ext>
                  </a:extLst>
                </a:gridCol>
                <a:gridCol w="289009">
                  <a:extLst>
                    <a:ext uri="{9D8B030D-6E8A-4147-A177-3AD203B41FA5}">
                      <a16:colId xmlns:a16="http://schemas.microsoft.com/office/drawing/2014/main" val="4234132497"/>
                    </a:ext>
                  </a:extLst>
                </a:gridCol>
                <a:gridCol w="578017">
                  <a:extLst>
                    <a:ext uri="{9D8B030D-6E8A-4147-A177-3AD203B41FA5}">
                      <a16:colId xmlns:a16="http://schemas.microsoft.com/office/drawing/2014/main" val="3597365514"/>
                    </a:ext>
                  </a:extLst>
                </a:gridCol>
                <a:gridCol w="578017">
                  <a:extLst>
                    <a:ext uri="{9D8B030D-6E8A-4147-A177-3AD203B41FA5}">
                      <a16:colId xmlns:a16="http://schemas.microsoft.com/office/drawing/2014/main" val="3275783342"/>
                    </a:ext>
                  </a:extLst>
                </a:gridCol>
                <a:gridCol w="1156035">
                  <a:extLst>
                    <a:ext uri="{9D8B030D-6E8A-4147-A177-3AD203B41FA5}">
                      <a16:colId xmlns:a16="http://schemas.microsoft.com/office/drawing/2014/main" val="1400658580"/>
                    </a:ext>
                  </a:extLst>
                </a:gridCol>
              </a:tblGrid>
              <a:tr h="314228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Animal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Bird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Fish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err="1" smtClean="0"/>
                        <a:t>spw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err="1" smtClean="0"/>
                        <a:t>hwk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err="1" smtClean="0"/>
                        <a:t>sal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err="1" smtClean="0"/>
                        <a:t>sunf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u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u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u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u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u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u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u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u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u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Tree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err="1" smtClean="0"/>
                        <a:t>Flwr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Plant</a:t>
                      </a:r>
                      <a:endParaRPr lang="en-US" sz="9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129401"/>
                  </a:ext>
                </a:extLst>
              </a:tr>
              <a:tr h="314228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Can</a:t>
                      </a:r>
                      <a:r>
                        <a:rPr lang="en-US" sz="900" b="0" baseline="0" dirty="0" smtClean="0"/>
                        <a:t> Move</a:t>
                      </a:r>
                      <a:endParaRPr lang="en-US" sz="900" b="0" dirty="0"/>
                    </a:p>
                  </a:txBody>
                  <a:tcP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fly</a:t>
                      </a:r>
                      <a:endParaRPr lang="en-US" sz="900" b="0" dirty="0"/>
                    </a:p>
                  </a:txBody>
                  <a:tcP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>
                          <a:solidFill>
                            <a:schemeClr val="accent3"/>
                          </a:solidFill>
                        </a:rPr>
                        <a:t>small</a:t>
                      </a:r>
                      <a:endParaRPr lang="en-US" sz="900" b="0" dirty="0">
                        <a:solidFill>
                          <a:schemeClr val="accent3"/>
                        </a:solidFill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>
                          <a:solidFill>
                            <a:schemeClr val="accent3"/>
                          </a:solidFill>
                        </a:rPr>
                        <a:t>fierce</a:t>
                      </a:r>
                      <a:endParaRPr lang="en-US" sz="900" b="0" dirty="0">
                        <a:solidFill>
                          <a:schemeClr val="accent3"/>
                        </a:solidFill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>
                          <a:solidFill>
                            <a:schemeClr val="accent3"/>
                          </a:solidFill>
                        </a:rPr>
                        <a:t>x</a:t>
                      </a:r>
                      <a:endParaRPr lang="en-US" sz="900" b="0" dirty="0">
                        <a:solidFill>
                          <a:schemeClr val="accent3"/>
                        </a:solidFill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trunk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err="1" smtClean="0"/>
                        <a:t>petels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roots</a:t>
                      </a:r>
                      <a:endParaRPr lang="en-US" sz="9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55187"/>
                  </a:ext>
                </a:extLst>
              </a:tr>
              <a:tr h="314228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Has Skin</a:t>
                      </a:r>
                      <a:endParaRPr lang="en-US" sz="900" b="0" dirty="0"/>
                    </a:p>
                  </a:txBody>
                  <a:tcP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err="1" smtClean="0"/>
                        <a:t>fthrs</a:t>
                      </a:r>
                      <a:endParaRPr lang="en-US" sz="900" b="0" dirty="0"/>
                    </a:p>
                  </a:txBody>
                  <a:tcP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bark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pretty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leaves</a:t>
                      </a:r>
                      <a:endParaRPr lang="en-US" sz="9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86327"/>
                  </a:ext>
                </a:extLst>
              </a:tr>
              <a:tr h="314228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…</a:t>
                      </a:r>
                      <a:endParaRPr lang="en-US" sz="900" b="0" dirty="0"/>
                    </a:p>
                  </a:txBody>
                  <a:tcP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…</a:t>
                      </a:r>
                      <a:endParaRPr lang="en-US" sz="9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8827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637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SVD of New Complete Dataset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6966" r="18589"/>
          <a:stretch/>
        </p:blipFill>
        <p:spPr>
          <a:xfrm>
            <a:off x="2916936" y="1826659"/>
            <a:ext cx="6181344" cy="15906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r="83796"/>
          <a:stretch/>
        </p:blipFill>
        <p:spPr>
          <a:xfrm>
            <a:off x="2844196" y="3417334"/>
            <a:ext cx="1554205" cy="15906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81584"/>
          <a:stretch/>
        </p:blipFill>
        <p:spPr>
          <a:xfrm>
            <a:off x="4859830" y="3724284"/>
            <a:ext cx="1766401" cy="1590675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 flipV="1">
            <a:off x="4384342" y="3302226"/>
            <a:ext cx="475488" cy="422058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212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Hierarchy, Modes, and Item Similarities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b="41771"/>
          <a:stretch/>
        </p:blipFill>
        <p:spPr>
          <a:xfrm>
            <a:off x="539156" y="1690688"/>
            <a:ext cx="3740476" cy="45691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57820"/>
          <a:stretch/>
        </p:blipFill>
        <p:spPr>
          <a:xfrm>
            <a:off x="5647700" y="4685569"/>
            <a:ext cx="1795492" cy="15887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34758" y="1456983"/>
            <a:ext cx="6337441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 each of N = 100 features, start with +! at top.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/>
              <a:t>W</a:t>
            </a:r>
            <a:r>
              <a:rPr lang="en-US" dirty="0" smtClean="0"/>
              <a:t>hen traversing an arrow, flip with probability .1 to -1.</a:t>
            </a:r>
          </a:p>
          <a:p>
            <a:r>
              <a:rPr lang="en-US" dirty="0" smtClean="0"/>
              <a:t>At each branch point, we will create two patterns of 100</a:t>
            </a:r>
          </a:p>
          <a:p>
            <a:r>
              <a:rPr lang="en-US" dirty="0" smtClean="0"/>
              <a:t>That we expect will agree in 81 + 1 values and disagree in</a:t>
            </a:r>
            <a:br>
              <a:rPr lang="en-US" dirty="0" smtClean="0"/>
            </a:br>
            <a:r>
              <a:rPr lang="en-US" dirty="0" smtClean="0"/>
              <a:t>2*9 = 18 of their values.  At the bottom, we will have 4 pairs</a:t>
            </a:r>
            <a:br>
              <a:rPr lang="en-US" dirty="0" smtClean="0"/>
            </a:br>
            <a:r>
              <a:rPr lang="en-US" dirty="0" smtClean="0"/>
              <a:t>of patterns that have this property.  Because of differences</a:t>
            </a:r>
            <a:br>
              <a:rPr lang="en-US" dirty="0" smtClean="0"/>
            </a:br>
            <a:r>
              <a:rPr lang="en-US" dirty="0" smtClean="0"/>
              <a:t>introduced higher up, items </a:t>
            </a:r>
            <a:r>
              <a:rPr lang="en-US" dirty="0" err="1" smtClean="0"/>
              <a:t>separted</a:t>
            </a:r>
            <a:r>
              <a:rPr lang="en-US" dirty="0" smtClean="0"/>
              <a:t> higher in the tree will be</a:t>
            </a:r>
            <a:br>
              <a:rPr lang="en-US" dirty="0" smtClean="0"/>
            </a:br>
            <a:r>
              <a:rPr lang="en-US" dirty="0" smtClean="0"/>
              <a:t>more different.  This structure produces an SVD like that shown</a:t>
            </a:r>
          </a:p>
          <a:p>
            <a:r>
              <a:rPr lang="en-US" dirty="0" smtClean="0"/>
              <a:t>On the next figure that has its strongest dimension corresponding</a:t>
            </a:r>
          </a:p>
          <a:p>
            <a:r>
              <a:rPr lang="en-US" dirty="0" smtClean="0"/>
              <a:t>To the base rates of the features, and lower then each successive </a:t>
            </a:r>
          </a:p>
          <a:p>
            <a:r>
              <a:rPr lang="en-US" dirty="0" smtClean="0"/>
              <a:t>Dimension will correspond to a specific branch point.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40668" y="5110619"/>
            <a:ext cx="2182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Item similarity matrix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39868" y="6274333"/>
            <a:ext cx="2297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Input analyzing modes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754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Hierarchy and SVD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9493" y="1992810"/>
            <a:ext cx="5893013" cy="39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452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1947" y="40155"/>
            <a:ext cx="10515600" cy="1325563"/>
          </a:xfrm>
        </p:spPr>
        <p:txBody>
          <a:bodyPr/>
          <a:lstStyle/>
          <a:p>
            <a:r>
              <a:rPr lang="en-US" dirty="0" smtClean="0"/>
              <a:t>Network and learning dynamics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9452" y="1158541"/>
            <a:ext cx="4438650" cy="26479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354" y="2107807"/>
            <a:ext cx="3246450" cy="7494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4354" y="3155810"/>
            <a:ext cx="4199213" cy="793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4354" y="4735532"/>
            <a:ext cx="3846338" cy="1181433"/>
          </a:xfrm>
          <a:prstGeom prst="rect">
            <a:avLst/>
          </a:prstGeom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410" y="3949310"/>
            <a:ext cx="2750603" cy="2466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85800" y="4115630"/>
                <a:ext cx="53588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𝑆𝑢𝑚𝑚𝑖𝑛𝑔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𝑜𝑣𝑒𝑟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𝑎𝑙𝑙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𝑝𝑎𝑡𝑡𝑒𝑟𝑛𝑠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𝑎𝑛𝑑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𝑙𝑒𝑡𝑡𝑖𝑛𝑔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4115630"/>
                <a:ext cx="5358839" cy="369332"/>
              </a:xfrm>
              <a:prstGeom prst="rect">
                <a:avLst/>
              </a:prstGeom>
              <a:blipFill>
                <a:blip r:embed="rId7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036630" y="2524886"/>
                <a:ext cx="130779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6630" y="2524886"/>
                <a:ext cx="1307794" cy="276999"/>
              </a:xfrm>
              <a:prstGeom prst="rect">
                <a:avLst/>
              </a:prstGeom>
              <a:blipFill>
                <a:blip r:embed="rId8"/>
                <a:stretch>
                  <a:fillRect l="-4186" t="-4348" r="-1395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9525000" y="4864100"/>
            <a:ext cx="21609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Note: </a:t>
            </a:r>
          </a:p>
          <a:p>
            <a:r>
              <a:rPr lang="en-US" dirty="0" smtClean="0"/>
              <a:t>Not the error surface</a:t>
            </a:r>
            <a:br>
              <a:rPr lang="en-US" dirty="0" smtClean="0"/>
            </a:br>
            <a:r>
              <a:rPr lang="en-US" dirty="0" smtClean="0"/>
              <a:t>of this network!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8175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SDV analysis of learning dynamics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008" y="2296727"/>
            <a:ext cx="5893013" cy="276843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29390" y="2138112"/>
            <a:ext cx="673768" cy="508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5976" y="2138112"/>
            <a:ext cx="5575426" cy="306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528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Variations on hierarchical structure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47" y="1630850"/>
            <a:ext cx="5822438" cy="4214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0505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different types of structure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9295" y="1536783"/>
            <a:ext cx="6238875" cy="44100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44166" y="5981700"/>
            <a:ext cx="52215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What is </a:t>
            </a:r>
            <a:r>
              <a:rPr lang="en-US" sz="3200" i="1" dirty="0" smtClean="0"/>
              <a:t>natural </a:t>
            </a:r>
            <a:r>
              <a:rPr lang="en-US" sz="3200" dirty="0" smtClean="0"/>
              <a:t>structure like?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080774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MDS projection onto 2 D = visualization that preserves distances as well as possible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2424" y="2080050"/>
            <a:ext cx="5787151" cy="269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3830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Neural Tuning vs. Representational Similarity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839" y="1527615"/>
            <a:ext cx="5434276" cy="4126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b="3296"/>
          <a:stretch/>
        </p:blipFill>
        <p:spPr>
          <a:xfrm>
            <a:off x="6216887" y="1771088"/>
            <a:ext cx="5716576" cy="3538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0771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0430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Four identical but</a:t>
            </a:r>
            <a:br>
              <a:rPr lang="en-US" dirty="0" smtClean="0"/>
            </a:br>
            <a:r>
              <a:rPr lang="en-US" dirty="0" smtClean="0"/>
              <a:t>non-overlapping</a:t>
            </a:r>
            <a:br>
              <a:rPr lang="en-US" dirty="0" smtClean="0"/>
            </a:br>
            <a:r>
              <a:rPr lang="en-US" dirty="0" smtClean="0"/>
              <a:t>domains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3022" y="365125"/>
            <a:ext cx="6366847" cy="613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1974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Hierarchical clustering analysis and covariance matrix using raw output patterns</a:t>
            </a:r>
            <a:br>
              <a:rPr lang="en-US" dirty="0" smtClean="0"/>
            </a:br>
            <a:r>
              <a:rPr lang="en-US" dirty="0" smtClean="0"/>
              <a:t>(collapsing over contexts)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7754" y="2022944"/>
            <a:ext cx="5661387" cy="48350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416" y="2399090"/>
            <a:ext cx="5804338" cy="3199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7159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Hierarchical clustering analysis and covariance matrix </a:t>
            </a:r>
            <a:r>
              <a:rPr lang="en-US" dirty="0" smtClean="0"/>
              <a:t>at item representation layer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315" y="1860884"/>
            <a:ext cx="5293946" cy="461268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979" y="2024563"/>
            <a:ext cx="6124074" cy="3118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772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6897</TotalTime>
  <Words>776</Words>
  <Application>Microsoft Office PowerPoint</Application>
  <PresentationFormat>Widescreen</PresentationFormat>
  <Paragraphs>158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Office Theme</vt:lpstr>
      <vt:lpstr>Structure in a Experience and Learning</vt:lpstr>
      <vt:lpstr>Different randomly initialized neural networks trained on the same data tend to exhibit similar behavior.  Why?</vt:lpstr>
      <vt:lpstr>Dynamics of Learning in the Rumelhart Network</vt:lpstr>
      <vt:lpstr>Hierarchical structure in a synthetic data set</vt:lpstr>
      <vt:lpstr>Some definitional issues and questions</vt:lpstr>
      <vt:lpstr>Singular Value Decomposition of the Item-Property Covariance Matrix</vt:lpstr>
      <vt:lpstr>Sparrowhawk: what dimensions does it project onto?</vt:lpstr>
      <vt:lpstr>SVD of New Complete Dataset</vt:lpstr>
      <vt:lpstr>Hierarchy, Modes, and Item Similarities</vt:lpstr>
      <vt:lpstr>Hierarchy and SVD</vt:lpstr>
      <vt:lpstr>Network and learning dynamics</vt:lpstr>
      <vt:lpstr>SDV analysis of learning dynamics</vt:lpstr>
      <vt:lpstr>Variations on hierarchical structure</vt:lpstr>
      <vt:lpstr>Many different types of structure</vt:lpstr>
      <vt:lpstr>MDS projection onto 2 D = visualization that preserves distances as well as possible</vt:lpstr>
      <vt:lpstr>Neural Tuning vs. Representational Similarity</vt:lpstr>
      <vt:lpstr>Four identical but non-overlapping domains</vt:lpstr>
      <vt:lpstr>Hierarchical clustering analysis and covariance matrix using raw output patterns (collapsing over contexts)</vt:lpstr>
      <vt:lpstr>Hierarchical clustering analysis and covariance matrix at item representation layer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Jay McClelland</dc:creator>
  <cp:lastModifiedBy>Jay McClelland</cp:lastModifiedBy>
  <cp:revision>106</cp:revision>
  <dcterms:created xsi:type="dcterms:W3CDTF">2019-07-14T17:37:32Z</dcterms:created>
  <dcterms:modified xsi:type="dcterms:W3CDTF">2020-01-29T03:06:52Z</dcterms:modified>
</cp:coreProperties>
</file>