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notesMasterIdLst>
    <p:notesMasterId r:id="rId3"/>
  </p:notesMasterIdLst>
  <p:handoutMasterIdLst>
    <p:handoutMasterId r:id="rId4"/>
  </p:handoutMasterIdLst>
  <p:sldIdLst>
    <p:sldId id="743" r:id="rId2"/>
  </p:sldIdLst>
  <p:sldSz cx="9144000" cy="5143500" type="screen16x9"/>
  <p:notesSz cx="9144000" cy="6858000"/>
  <p:defaultTextStyle>
    <a:defPPr>
      <a:defRPr lang="en-US"/>
    </a:defPPr>
    <a:lvl1pPr marL="0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211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422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633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844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1055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266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477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688" algn="l" defTabSz="40821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7F7F7F"/>
    <a:srgbClr val="BFBFBF"/>
    <a:srgbClr val="FCE542"/>
    <a:srgbClr val="929292"/>
    <a:srgbClr val="000000"/>
    <a:srgbClr val="F82629"/>
    <a:srgbClr val="959595"/>
    <a:srgbClr val="9B9B9B"/>
    <a:srgbClr val="FF3C3C"/>
    <a:srgbClr val="FF58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95" autoAdjust="0"/>
    <p:restoredTop sz="95034" autoAdjust="0"/>
  </p:normalViewPr>
  <p:slideViewPr>
    <p:cSldViewPr snapToGrid="0">
      <p:cViewPr varScale="1">
        <p:scale>
          <a:sx n="93" d="100"/>
          <a:sy n="93" d="100"/>
        </p:scale>
        <p:origin x="-104" y="-312"/>
      </p:cViewPr>
      <p:guideLst>
        <p:guide orient="horz" pos="-1620"/>
        <p:guide pos="-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66C0C-1281-CF45-8C38-4B13FEE1C086}" type="datetime1">
              <a:rPr lang="en-US" smtClean="0"/>
              <a:pPr/>
              <a:t>5/18/15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27245-634E-4B46-BEE2-ADF899903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616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6047F-8EE9-5444-B172-8B54547146C9}" type="datetime1">
              <a:rPr lang="en-US" smtClean="0"/>
              <a:pPr/>
              <a:t>5/18/15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F2468-6DEC-D44D-8694-0E1FA0AB9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993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211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422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633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844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1055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9266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477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688" algn="l" defTabSz="40821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971551"/>
            <a:ext cx="6487668" cy="2364666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81642" tIns="40821" rIns="81642" bIns="40821" rtlCol="0">
            <a:normAutofit/>
          </a:bodyPr>
          <a:lstStyle/>
          <a:p>
            <a:pPr marL="0" indent="0" algn="l" defTabSz="816422" rtl="0" eaLnBrk="1" latinLnBrk="0" hangingPunct="1">
              <a:spcBef>
                <a:spcPts val="1786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2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142999"/>
            <a:ext cx="6498158" cy="1293651"/>
          </a:xfrm>
        </p:spPr>
        <p:txBody>
          <a:bodyPr vert="horz" lIns="81642" tIns="40821" rIns="81642" bIns="40821" rtlCol="0" anchor="b" anchorCtr="0">
            <a:noAutofit/>
          </a:bodyPr>
          <a:lstStyle>
            <a:lvl1pPr marL="0" indent="0" algn="ctr" defTabSz="816422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1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2" y="2474259"/>
            <a:ext cx="6498159" cy="687481"/>
          </a:xfrm>
        </p:spPr>
        <p:txBody>
          <a:bodyPr vert="horz" lIns="81642" tIns="40821" rIns="81642" bIns="40821" rtlCol="0">
            <a:normAutofit/>
          </a:bodyPr>
          <a:lstStyle>
            <a:lvl1pPr marL="0" indent="0" algn="ctr" defTabSz="816422" rtl="0" eaLnBrk="1" latinLnBrk="0" hangingPunct="1">
              <a:spcBef>
                <a:spcPts val="268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1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52D0A0-93DD-4729-B824-D45F4B3DD605}" type="datetime1">
              <a:rPr lang="en-US" smtClean="0"/>
              <a:pPr>
                <a:defRPr/>
              </a:pPr>
              <a:t>5/18/15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AFAD7-22C4-4921-B267-D957642352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2514601"/>
            <a:ext cx="8416925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3578272"/>
            <a:ext cx="8416925" cy="729504"/>
          </a:xfrm>
        </p:spPr>
        <p:txBody>
          <a:bodyPr>
            <a:normAutofit/>
          </a:bodyPr>
          <a:lstStyle>
            <a:lvl1pPr marL="0" indent="0" algn="ctr">
              <a:spcBef>
                <a:spcPts val="268"/>
              </a:spcBef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08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1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272654"/>
            <a:ext cx="8402040" cy="212764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2900"/>
            </a:lvl1pPr>
            <a:lvl2pPr marL="408211" indent="0">
              <a:buNone/>
              <a:defRPr sz="2500"/>
            </a:lvl2pPr>
            <a:lvl3pPr marL="816422" indent="0">
              <a:buNone/>
              <a:defRPr sz="2200"/>
            </a:lvl3pPr>
            <a:lvl4pPr marL="1224633" indent="0">
              <a:buNone/>
              <a:defRPr sz="1800"/>
            </a:lvl4pPr>
            <a:lvl5pPr marL="1632844" indent="0">
              <a:buNone/>
              <a:defRPr sz="1800"/>
            </a:lvl5pPr>
            <a:lvl6pPr marL="2041055" indent="0">
              <a:buNone/>
              <a:defRPr sz="1800"/>
            </a:lvl6pPr>
            <a:lvl7pPr marL="2449266" indent="0">
              <a:buNone/>
              <a:defRPr sz="1800"/>
            </a:lvl7pPr>
            <a:lvl8pPr marL="2857477" indent="0">
              <a:buNone/>
              <a:defRPr sz="1800"/>
            </a:lvl8pPr>
            <a:lvl9pPr marL="3265688" indent="0">
              <a:buNone/>
              <a:defRPr sz="18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6" y="1802359"/>
            <a:ext cx="8056563" cy="1021557"/>
          </a:xfrm>
        </p:spPr>
        <p:txBody>
          <a:bodyPr anchor="b" anchorCtr="0"/>
          <a:lstStyle>
            <a:lvl1pPr algn="ctr">
              <a:defRPr sz="41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6" y="2802004"/>
            <a:ext cx="8056563" cy="1125141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268"/>
              </a:spcBef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082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4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2463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84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105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92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47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68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80682"/>
            <a:ext cx="8042276" cy="10027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200151"/>
            <a:ext cx="3840480" cy="3257550"/>
          </a:xfrm>
        </p:spPr>
        <p:txBody>
          <a:bodyPr>
            <a:normAutofit/>
          </a:bodyPr>
          <a:lstStyle>
            <a:lvl1pPr>
              <a:spcBef>
                <a:spcPts val="1429"/>
              </a:spcBef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200151"/>
            <a:ext cx="3840480" cy="3257550"/>
          </a:xfrm>
        </p:spPr>
        <p:txBody>
          <a:bodyPr>
            <a:normAutofit/>
          </a:bodyPr>
          <a:lstStyle>
            <a:lvl1pPr>
              <a:spcBef>
                <a:spcPts val="1429"/>
              </a:spcBef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80682"/>
            <a:ext cx="8042276" cy="100271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089919"/>
            <a:ext cx="3840480" cy="563166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08211" indent="0">
              <a:buNone/>
              <a:defRPr sz="1800" b="1"/>
            </a:lvl2pPr>
            <a:lvl3pPr marL="816422" indent="0">
              <a:buNone/>
              <a:defRPr sz="1600" b="1"/>
            </a:lvl3pPr>
            <a:lvl4pPr marL="1224633" indent="0">
              <a:buNone/>
              <a:defRPr sz="1500" b="1"/>
            </a:lvl4pPr>
            <a:lvl5pPr marL="1632844" indent="0">
              <a:buNone/>
              <a:defRPr sz="1500" b="1"/>
            </a:lvl5pPr>
            <a:lvl6pPr marL="2041055" indent="0">
              <a:buNone/>
              <a:defRPr sz="1500" b="1"/>
            </a:lvl6pPr>
            <a:lvl7pPr marL="2449266" indent="0">
              <a:buNone/>
              <a:defRPr sz="1500" b="1"/>
            </a:lvl7pPr>
            <a:lvl8pPr marL="2857477" indent="0">
              <a:buNone/>
              <a:defRPr sz="1500" b="1"/>
            </a:lvl8pPr>
            <a:lvl9pPr marL="3265688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1760562"/>
            <a:ext cx="3840480" cy="2697139"/>
          </a:xfrm>
        </p:spPr>
        <p:txBody>
          <a:bodyPr>
            <a:normAutofit/>
          </a:bodyPr>
          <a:lstStyle>
            <a:lvl1pPr>
              <a:spcBef>
                <a:spcPts val="1429"/>
              </a:spcBef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089919"/>
            <a:ext cx="3840480" cy="563166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2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08211" indent="0">
              <a:buNone/>
              <a:defRPr sz="1800" b="1"/>
            </a:lvl2pPr>
            <a:lvl3pPr marL="816422" indent="0">
              <a:buNone/>
              <a:defRPr sz="1600" b="1"/>
            </a:lvl3pPr>
            <a:lvl4pPr marL="1224633" indent="0">
              <a:buNone/>
              <a:defRPr sz="1500" b="1"/>
            </a:lvl4pPr>
            <a:lvl5pPr marL="1632844" indent="0">
              <a:buNone/>
              <a:defRPr sz="1500" b="1"/>
            </a:lvl5pPr>
            <a:lvl6pPr marL="2041055" indent="0">
              <a:buNone/>
              <a:defRPr sz="1500" b="1"/>
            </a:lvl6pPr>
            <a:lvl7pPr marL="2449266" indent="0">
              <a:buNone/>
              <a:defRPr sz="1500" b="1"/>
            </a:lvl7pPr>
            <a:lvl8pPr marL="2857477" indent="0">
              <a:buNone/>
              <a:defRPr sz="1500" b="1"/>
            </a:lvl8pPr>
            <a:lvl9pPr marL="3265688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1760562"/>
            <a:ext cx="3840480" cy="2697139"/>
          </a:xfrm>
        </p:spPr>
        <p:txBody>
          <a:bodyPr>
            <a:normAutofit/>
          </a:bodyPr>
          <a:lstStyle>
            <a:lvl1pPr>
              <a:spcBef>
                <a:spcPts val="1429"/>
              </a:spcBef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458904"/>
            <a:ext cx="3840480" cy="871538"/>
          </a:xfrm>
        </p:spPr>
        <p:txBody>
          <a:bodyPr anchor="b"/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276225"/>
            <a:ext cx="3840480" cy="4181475"/>
          </a:xfrm>
        </p:spPr>
        <p:txBody>
          <a:bodyPr>
            <a:normAutofit/>
          </a:bodyPr>
          <a:lstStyle>
            <a:lvl1pPr>
              <a:spcBef>
                <a:spcPts val="1786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340892"/>
            <a:ext cx="3840480" cy="2790114"/>
          </a:xfrm>
        </p:spPr>
        <p:txBody>
          <a:bodyPr>
            <a:normAutofit/>
          </a:bodyPr>
          <a:lstStyle>
            <a:lvl1pPr marL="0" indent="0" algn="ctr">
              <a:spcBef>
                <a:spcPts val="536"/>
              </a:spcBef>
              <a:buNone/>
              <a:defRPr sz="1600"/>
            </a:lvl1pPr>
            <a:lvl2pPr marL="408211" indent="0">
              <a:buNone/>
              <a:defRPr sz="1100"/>
            </a:lvl2pPr>
            <a:lvl3pPr marL="816422" indent="0">
              <a:buNone/>
              <a:defRPr sz="900"/>
            </a:lvl3pPr>
            <a:lvl4pPr marL="1224633" indent="0">
              <a:buNone/>
              <a:defRPr sz="800"/>
            </a:lvl4pPr>
            <a:lvl5pPr marL="1632844" indent="0">
              <a:buNone/>
              <a:defRPr sz="800"/>
            </a:lvl5pPr>
            <a:lvl6pPr marL="2041055" indent="0">
              <a:buNone/>
              <a:defRPr sz="800"/>
            </a:lvl6pPr>
            <a:lvl7pPr marL="2449266" indent="0">
              <a:buNone/>
              <a:defRPr sz="800"/>
            </a:lvl7pPr>
            <a:lvl8pPr marL="2857477" indent="0">
              <a:buNone/>
              <a:defRPr sz="800"/>
            </a:lvl8pPr>
            <a:lvl9pPr marL="3265688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458904"/>
            <a:ext cx="4079545" cy="871538"/>
          </a:xfrm>
        </p:spPr>
        <p:txBody>
          <a:bodyPr anchor="b"/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340892"/>
            <a:ext cx="4079545" cy="2790114"/>
          </a:xfrm>
        </p:spPr>
        <p:txBody>
          <a:bodyPr>
            <a:normAutofit/>
          </a:bodyPr>
          <a:lstStyle>
            <a:lvl1pPr marL="0" indent="0" algn="ctr">
              <a:spcBef>
                <a:spcPts val="536"/>
              </a:spcBef>
              <a:buNone/>
              <a:defRPr sz="1600"/>
            </a:lvl1pPr>
            <a:lvl2pPr marL="408211" indent="0">
              <a:buNone/>
              <a:defRPr sz="1100"/>
            </a:lvl2pPr>
            <a:lvl3pPr marL="816422" indent="0">
              <a:buNone/>
              <a:defRPr sz="900"/>
            </a:lvl3pPr>
            <a:lvl4pPr marL="1224633" indent="0">
              <a:buNone/>
              <a:defRPr sz="800"/>
            </a:lvl4pPr>
            <a:lvl5pPr marL="1632844" indent="0">
              <a:buNone/>
              <a:defRPr sz="800"/>
            </a:lvl5pPr>
            <a:lvl6pPr marL="2041055" indent="0">
              <a:buNone/>
              <a:defRPr sz="800"/>
            </a:lvl6pPr>
            <a:lvl7pPr marL="2449266" indent="0">
              <a:buNone/>
              <a:defRPr sz="800"/>
            </a:lvl7pPr>
            <a:lvl8pPr marL="2857477" indent="0">
              <a:buNone/>
              <a:defRPr sz="800"/>
            </a:lvl8pPr>
            <a:lvl9pPr marL="3265688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269545"/>
            <a:ext cx="3657600" cy="3988558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81642" tIns="40821" rIns="81642" bIns="40821" rtlCol="0">
            <a:normAutofit/>
          </a:bodyPr>
          <a:lstStyle>
            <a:lvl1pPr marL="0" indent="0" algn="l" defTabSz="816422" rtl="0" eaLnBrk="1" latinLnBrk="0" hangingPunct="1">
              <a:spcBef>
                <a:spcPts val="1786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2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211" indent="0">
              <a:buNone/>
              <a:defRPr sz="2500"/>
            </a:lvl2pPr>
            <a:lvl3pPr marL="816422" indent="0">
              <a:buNone/>
              <a:defRPr sz="2200"/>
            </a:lvl3pPr>
            <a:lvl4pPr marL="1224633" indent="0">
              <a:buNone/>
              <a:defRPr sz="1800"/>
            </a:lvl4pPr>
            <a:lvl5pPr marL="1632844" indent="0">
              <a:buNone/>
              <a:defRPr sz="1800"/>
            </a:lvl5pPr>
            <a:lvl6pPr marL="2041055" indent="0">
              <a:buNone/>
              <a:defRPr sz="1800"/>
            </a:lvl6pPr>
            <a:lvl7pPr marL="2449266" indent="0">
              <a:buNone/>
              <a:defRPr sz="1800"/>
            </a:lvl7pPr>
            <a:lvl8pPr marL="2857477" indent="0">
              <a:buNone/>
              <a:defRPr sz="1800"/>
            </a:lvl8pPr>
            <a:lvl9pPr marL="3265688" indent="0">
              <a:buNone/>
              <a:defRPr sz="18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276226"/>
            <a:ext cx="1524000" cy="4181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276226"/>
            <a:ext cx="6689726" cy="418147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D_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6950" y="2197100"/>
            <a:ext cx="2070100" cy="7493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490" y="4402418"/>
            <a:ext cx="7772400" cy="534523"/>
          </a:xfrm>
        </p:spPr>
        <p:txBody>
          <a:bodyPr anchor="b" anchorCtr="0">
            <a:normAutofit/>
          </a:bodyPr>
          <a:lstStyle>
            <a:lvl1pPr algn="ctr"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512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16587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80682"/>
            <a:ext cx="8042276" cy="1002717"/>
          </a:xfrm>
          <a:prstGeom prst="rect">
            <a:avLst/>
          </a:prstGeom>
        </p:spPr>
        <p:txBody>
          <a:bodyPr vert="horz" lIns="81642" tIns="40821" rIns="81642" bIns="40821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200151"/>
            <a:ext cx="8042276" cy="3257550"/>
          </a:xfrm>
          <a:prstGeom prst="rect">
            <a:avLst/>
          </a:prstGeom>
        </p:spPr>
        <p:txBody>
          <a:bodyPr vert="horz" lIns="81642" tIns="40821" rIns="81642" bIns="4082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4706752"/>
            <a:ext cx="2133600" cy="273844"/>
          </a:xfrm>
          <a:prstGeom prst="rect">
            <a:avLst/>
          </a:prstGeom>
        </p:spPr>
        <p:txBody>
          <a:bodyPr vert="horz" lIns="81642" tIns="40821" rIns="81642" bIns="40821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5/18/15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9" y="4706752"/>
            <a:ext cx="4840941" cy="273844"/>
          </a:xfrm>
          <a:prstGeom prst="rect">
            <a:avLst/>
          </a:prstGeom>
        </p:spPr>
        <p:txBody>
          <a:bodyPr vert="horz" lIns="81642" tIns="40821" rIns="81642" bIns="40821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4706752"/>
            <a:ext cx="990600" cy="273844"/>
          </a:xfrm>
          <a:prstGeom prst="rect">
            <a:avLst/>
          </a:prstGeom>
        </p:spPr>
        <p:txBody>
          <a:bodyPr vert="horz" lIns="81642" tIns="40821" rIns="81642" bIns="40821" rtlCol="0" anchor="ctr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656" r:id="rId13"/>
    <p:sldLayoutId id="2147483649" r:id="rId14"/>
    <p:sldLayoutId id="2147483658" r:id="rId15"/>
  </p:sldLayoutIdLst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defTabSz="816422" rtl="0" eaLnBrk="1" latinLnBrk="0" hangingPunct="1">
        <a:spcBef>
          <a:spcPct val="0"/>
        </a:spcBef>
        <a:buNone/>
        <a:defRPr sz="41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1828" indent="-311828" algn="l" defTabSz="816422" rtl="0" eaLnBrk="1" latinLnBrk="0" hangingPunct="1">
        <a:spcBef>
          <a:spcPts val="1786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12317" indent="-300489" algn="l" defTabSz="816422" rtl="0" eaLnBrk="1" latinLnBrk="0" hangingPunct="1">
        <a:spcBef>
          <a:spcPts val="536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64614" indent="-252297" algn="l" defTabSz="816422" rtl="0" eaLnBrk="1" latinLnBrk="0" hangingPunct="1">
        <a:spcBef>
          <a:spcPts val="536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128250" indent="-263637" algn="l" defTabSz="816422" rtl="0" eaLnBrk="1" latinLnBrk="0" hangingPunct="1">
        <a:spcBef>
          <a:spcPts val="536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380547" indent="-252297" algn="l" defTabSz="816422" rtl="0" eaLnBrk="1" latinLnBrk="0" hangingPunct="1">
        <a:spcBef>
          <a:spcPts val="536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32844" indent="-252297" algn="l" defTabSz="816422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890811" indent="-252297" algn="l" defTabSz="816422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141691" indent="-252297" algn="l" defTabSz="816422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6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401075" indent="-252297" algn="l" defTabSz="816422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6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211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422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844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1055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266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7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688" algn="l" defTabSz="8164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16589" y="1028845"/>
            <a:ext cx="8131081" cy="3968462"/>
            <a:chOff x="1116589" y="1028845"/>
            <a:chExt cx="8131081" cy="3968462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2598" y="1028845"/>
              <a:ext cx="6059673" cy="3748251"/>
            </a:xfrm>
            <a:prstGeom prst="rect">
              <a:avLst/>
            </a:prstGeom>
          </p:spPr>
        </p:pic>
        <p:sp>
          <p:nvSpPr>
            <p:cNvPr id="30" name="Oval 29"/>
            <p:cNvSpPr>
              <a:spLocks noChangeAspect="1"/>
            </p:cNvSpPr>
            <p:nvPr/>
          </p:nvSpPr>
          <p:spPr>
            <a:xfrm flipV="1">
              <a:off x="4427010" y="2070946"/>
              <a:ext cx="585216" cy="58521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6589" y="4000357"/>
              <a:ext cx="1771650" cy="996950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120000">
              <a:off x="1157407" y="4287910"/>
              <a:ext cx="292100" cy="190500"/>
            </a:xfrm>
            <a:prstGeom prst="rect">
              <a:avLst/>
            </a:prstGeom>
          </p:spPr>
        </p:pic>
        <p:sp>
          <p:nvSpPr>
            <p:cNvPr id="47" name="Oval 46"/>
            <p:cNvSpPr>
              <a:spLocks noChangeAspect="1"/>
            </p:cNvSpPr>
            <p:nvPr/>
          </p:nvSpPr>
          <p:spPr>
            <a:xfrm flipV="1">
              <a:off x="4305493" y="3798608"/>
              <a:ext cx="283464" cy="2843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 flipH="1">
              <a:off x="6665606" y="3459792"/>
              <a:ext cx="2361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en-US" kern="0" dirty="0" err="1" smtClean="0">
                  <a:latin typeface="Helvetica"/>
                  <a:cs typeface="Helvetica"/>
                </a:rPr>
                <a:t>Tidal+wave</a:t>
              </a:r>
              <a:r>
                <a:rPr lang="en-US" kern="0" dirty="0" smtClean="0">
                  <a:latin typeface="Helvetica"/>
                  <a:cs typeface="Helvetica"/>
                </a:rPr>
                <a:t> (</a:t>
              </a:r>
              <a:r>
                <a:rPr lang="en-US" kern="0" dirty="0" smtClean="0">
                  <a:latin typeface="Helvetica"/>
                  <a:cs typeface="Helvetica"/>
                </a:rPr>
                <a:t>0.51%</a:t>
              </a:r>
              <a:r>
                <a:rPr lang="en-US" kern="0" dirty="0" smtClean="0">
                  <a:latin typeface="Helvetica"/>
                  <a:cs typeface="Helvetica"/>
                </a:rPr>
                <a:t>)</a:t>
              </a:r>
            </a:p>
            <a:p>
              <a:pPr defTabSz="457200">
                <a:defRPr/>
              </a:pPr>
              <a:r>
                <a:rPr lang="en-US" sz="1200" kern="0" dirty="0" smtClean="0">
                  <a:latin typeface="Helvetica"/>
                  <a:cs typeface="Helvetica"/>
                </a:rPr>
                <a:t>Spacing 0.01% of U.S.</a:t>
              </a:r>
              <a:endParaRPr lang="en-US" sz="1200" kern="0" dirty="0">
                <a:latin typeface="Helvetica"/>
                <a:cs typeface="Helvetica"/>
              </a:endParaRPr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 flipH="1" flipV="1">
              <a:off x="2091836" y="3191283"/>
              <a:ext cx="137160" cy="137160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142970" y="2002046"/>
              <a:ext cx="22592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>
                <a:defRPr/>
              </a:pPr>
              <a:r>
                <a:rPr lang="en-US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Onshore wind (</a:t>
              </a:r>
              <a:r>
                <a:rPr lang="en-US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30.9%</a:t>
              </a:r>
              <a:r>
                <a:rPr lang="en-US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)</a:t>
              </a:r>
              <a:endParaRPr lang="en-US" kern="0" dirty="0">
                <a:solidFill>
                  <a:schemeClr val="bg1"/>
                </a:solidFill>
                <a:latin typeface="Helvetica"/>
                <a:cs typeface="Helvetica"/>
              </a:endParaRPr>
            </a:p>
            <a:p>
              <a:pPr algn="r" defTabSz="457200">
                <a:defRPr/>
              </a:pP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Footprint </a:t>
              </a: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4.3 </a:t>
              </a: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km</a:t>
              </a:r>
              <a:r>
                <a:rPr lang="en-US" sz="1200" kern="0" baseline="3000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2</a:t>
              </a:r>
            </a:p>
            <a:p>
              <a:pPr algn="r" defTabSz="457200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Helvetica"/>
                  <a:cs typeface="Helvetica"/>
                </a:rPr>
                <a:t>S</a:t>
              </a: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pacing </a:t>
              </a: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1.6% </a:t>
              </a:r>
              <a:r>
                <a:rPr lang="en-US" sz="1200" kern="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of US</a:t>
              </a:r>
              <a:endParaRPr lang="en-US" sz="1200" kern="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 flipH="1" flipV="1">
              <a:off x="4449069" y="3050305"/>
              <a:ext cx="45720" cy="457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/>
            <p:cNvSpPr txBox="1"/>
            <p:nvPr/>
          </p:nvSpPr>
          <p:spPr>
            <a:xfrm flipH="1">
              <a:off x="7022023" y="2508778"/>
              <a:ext cx="22256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en-US" kern="0" dirty="0" smtClean="0">
                  <a:latin typeface="Helvetica"/>
                  <a:cs typeface="Helvetica"/>
                </a:rPr>
                <a:t>Offshore wind (19.1%)</a:t>
              </a:r>
              <a:endParaRPr lang="en-US" kern="0" dirty="0">
                <a:latin typeface="Helvetica"/>
                <a:cs typeface="Helvetica"/>
              </a:endParaRPr>
            </a:p>
            <a:p>
              <a:pPr defTabSz="457200">
                <a:defRPr/>
              </a:pPr>
              <a:r>
                <a:rPr lang="en-US" sz="1200" kern="0" dirty="0" smtClean="0">
                  <a:latin typeface="Helvetica"/>
                  <a:cs typeface="Helvetica"/>
                </a:rPr>
                <a:t>Footprint </a:t>
              </a:r>
              <a:r>
                <a:rPr lang="en-US" sz="1200" kern="0" dirty="0" smtClean="0">
                  <a:latin typeface="Helvetica"/>
                  <a:cs typeface="Helvetica"/>
                </a:rPr>
                <a:t>2.0 </a:t>
              </a:r>
              <a:r>
                <a:rPr lang="en-US" sz="1200" kern="0" dirty="0">
                  <a:latin typeface="Helvetica"/>
                  <a:cs typeface="Helvetica"/>
                </a:rPr>
                <a:t>km</a:t>
              </a:r>
              <a:r>
                <a:rPr lang="en-US" sz="1200" kern="0" baseline="30000" dirty="0">
                  <a:latin typeface="Helvetica"/>
                  <a:cs typeface="Helvetica"/>
                </a:rPr>
                <a:t>2</a:t>
              </a:r>
            </a:p>
            <a:p>
              <a:pPr defTabSz="457200">
                <a:defRPr/>
              </a:pPr>
              <a:r>
                <a:rPr lang="en-US" sz="1200" kern="0" dirty="0" smtClean="0">
                  <a:latin typeface="Helvetica"/>
                  <a:cs typeface="Helvetica"/>
                </a:rPr>
                <a:t>Spacing </a:t>
              </a:r>
              <a:r>
                <a:rPr lang="en-US" sz="1200" kern="0" dirty="0" smtClean="0">
                  <a:latin typeface="Helvetica"/>
                  <a:cs typeface="Helvetica"/>
                </a:rPr>
                <a:t>0.76% </a:t>
              </a:r>
              <a:r>
                <a:rPr lang="en-US" sz="1200" kern="0" dirty="0" smtClean="0">
                  <a:latin typeface="Helvetica"/>
                  <a:cs typeface="Helvetica"/>
                </a:rPr>
                <a:t>of U.S.</a:t>
              </a:r>
              <a:endParaRPr lang="en-US" sz="1200" kern="0" dirty="0">
                <a:latin typeface="Helvetica"/>
                <a:cs typeface="Helvetica"/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 flipH="1">
              <a:off x="4694183" y="2303292"/>
              <a:ext cx="74701" cy="74701"/>
            </a:xfrm>
            <a:prstGeom prst="ellipse">
              <a:avLst/>
            </a:prstGeom>
            <a:solidFill>
              <a:srgbClr val="D3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7338271" y="2089946"/>
              <a:ext cx="420624" cy="42062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7513577" y="2244383"/>
              <a:ext cx="73152" cy="73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6649047" y="3663716"/>
              <a:ext cx="50292" cy="50292"/>
            </a:xfrm>
            <a:prstGeom prst="ellipse">
              <a:avLst/>
            </a:prstGeom>
            <a:solidFill>
              <a:srgbClr val="D3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942420" y="1668333"/>
              <a:ext cx="73518" cy="735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 flipH="1">
              <a:off x="1642009" y="1293825"/>
              <a:ext cx="222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>
                <a:defRPr/>
              </a:pP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Hydroelectric 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(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3.01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%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algn="r" defTabSz="457200">
                <a:defRPr/>
              </a:pPr>
              <a:r>
                <a:rPr lang="en-US" sz="1200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0.020% of U.S.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23261" y="3479199"/>
              <a:ext cx="26729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>
                <a:defRPr/>
              </a:pP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PV+CSP plants (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38.0%</a:t>
              </a: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algn="r" defTabSz="457200">
                <a:defRPr/>
              </a:pPr>
              <a:r>
                <a:rPr lang="en-US" sz="1200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0.31% </a:t>
              </a:r>
              <a:r>
                <a:rPr lang="en-US" sz="1200" kern="0" dirty="0">
                  <a:solidFill>
                    <a:srgbClr val="FFFFFF"/>
                  </a:solidFill>
                  <a:latin typeface="Helvetica"/>
                  <a:cs typeface="Helvetica"/>
                </a:rPr>
                <a:t>of U.S</a:t>
              </a:r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625133" y="2845627"/>
              <a:ext cx="19022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>
                <a:defRPr/>
              </a:pP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Roof PV 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(7.2%</a:t>
              </a: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algn="r" defTabSz="457200">
                <a:defRPr/>
              </a:pPr>
              <a:r>
                <a:rPr lang="en-US" sz="1200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0.052% </a:t>
              </a:r>
              <a:r>
                <a:rPr lang="en-US" sz="1200" kern="0" dirty="0">
                  <a:solidFill>
                    <a:srgbClr val="FFFFFF"/>
                  </a:solidFill>
                  <a:latin typeface="Helvetica"/>
                  <a:cs typeface="Helvetica"/>
                </a:rPr>
                <a:t>of U.S.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472481" y="2828766"/>
              <a:ext cx="227427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defRPr/>
              </a:pP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Geothermal (</a:t>
              </a:r>
              <a:r>
                <a:rPr lang="en-US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1.25%</a:t>
              </a:r>
              <a:r>
                <a:rPr lang="en-US" kern="0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defTabSz="457200">
                <a:defRPr/>
              </a:pPr>
              <a:r>
                <a:rPr lang="en-US" sz="1400" kern="0" dirty="0" smtClean="0">
                  <a:solidFill>
                    <a:srgbClr val="FFFFFF"/>
                  </a:solidFill>
                  <a:latin typeface="Helvetica"/>
                  <a:cs typeface="Helvetica"/>
                </a:rPr>
                <a:t>0.001% </a:t>
              </a:r>
              <a:r>
                <a:rPr lang="en-US" sz="1400" kern="0" dirty="0">
                  <a:solidFill>
                    <a:srgbClr val="FFFFFF"/>
                  </a:solidFill>
                  <a:latin typeface="Helvetica"/>
                  <a:cs typeface="Helvetica"/>
                </a:rPr>
                <a:t>of U.S.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55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5370</TotalTime>
  <Words>85</Words>
  <Application>Microsoft Macintosh PowerPoint</Application>
  <PresentationFormat>On-screen Show (16:9)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Breeze</vt:lpstr>
      <vt:lpstr>PowerPoint Presentation</vt:lpstr>
    </vt:vector>
  </TitlesOfParts>
  <Company>Duarte Design,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Borges</dc:creator>
  <cp:lastModifiedBy>Mark Jacobson</cp:lastModifiedBy>
  <cp:revision>586</cp:revision>
  <cp:lastPrinted>2015-03-07T08:50:31Z</cp:lastPrinted>
  <dcterms:created xsi:type="dcterms:W3CDTF">2013-06-25T22:33:34Z</dcterms:created>
  <dcterms:modified xsi:type="dcterms:W3CDTF">2015-05-19T03:41:16Z</dcterms:modified>
</cp:coreProperties>
</file>