
<file path=[Content_Types].xml><?xml version="1.0" encoding="utf-8"?>
<Types xmlns="http://schemas.openxmlformats.org/package/2006/content-types">
  <Default Extension="jpeg" ContentType="image/jpeg"/>
  <Default Extension="pdf" ContentType="application/pd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4"/>
  </p:notesMasterIdLst>
  <p:sldIdLst>
    <p:sldId id="340" r:id="rId2"/>
    <p:sldId id="382" r:id="rId3"/>
    <p:sldId id="383" r:id="rId4"/>
    <p:sldId id="384" r:id="rId5"/>
    <p:sldId id="385" r:id="rId6"/>
    <p:sldId id="386" r:id="rId7"/>
    <p:sldId id="387" r:id="rId8"/>
    <p:sldId id="388" r:id="rId9"/>
    <p:sldId id="389" r:id="rId10"/>
    <p:sldId id="350" r:id="rId11"/>
    <p:sldId id="351" r:id="rId12"/>
    <p:sldId id="395" r:id="rId13"/>
    <p:sldId id="379" r:id="rId14"/>
    <p:sldId id="380" r:id="rId15"/>
    <p:sldId id="381" r:id="rId16"/>
    <p:sldId id="378" r:id="rId17"/>
    <p:sldId id="355" r:id="rId18"/>
    <p:sldId id="356" r:id="rId19"/>
    <p:sldId id="358" r:id="rId20"/>
    <p:sldId id="357" r:id="rId21"/>
    <p:sldId id="359" r:id="rId22"/>
    <p:sldId id="360" r:id="rId23"/>
    <p:sldId id="361" r:id="rId24"/>
    <p:sldId id="362" r:id="rId25"/>
    <p:sldId id="391" r:id="rId26"/>
    <p:sldId id="363" r:id="rId27"/>
    <p:sldId id="392" r:id="rId28"/>
    <p:sldId id="393" r:id="rId29"/>
    <p:sldId id="376" r:id="rId30"/>
    <p:sldId id="364" r:id="rId31"/>
    <p:sldId id="365" r:id="rId32"/>
    <p:sldId id="375" r:id="rId33"/>
    <p:sldId id="374" r:id="rId34"/>
    <p:sldId id="367" r:id="rId35"/>
    <p:sldId id="373" r:id="rId36"/>
    <p:sldId id="368" r:id="rId37"/>
    <p:sldId id="369" r:id="rId38"/>
    <p:sldId id="370" r:id="rId39"/>
    <p:sldId id="371" r:id="rId40"/>
    <p:sldId id="372" r:id="rId41"/>
    <p:sldId id="394" r:id="rId42"/>
    <p:sldId id="396" r:id="rId4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3D23"/>
    <a:srgbClr val="6C18B0"/>
    <a:srgbClr val="187534"/>
    <a:srgbClr val="FF0707"/>
    <a:srgbClr val="0C1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37"/>
  </p:normalViewPr>
  <p:slideViewPr>
    <p:cSldViewPr>
      <p:cViewPr varScale="1">
        <p:scale>
          <a:sx n="99" d="100"/>
          <a:sy n="99" d="100"/>
        </p:scale>
        <p:origin x="92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601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60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602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602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602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8F29D3D-8BD2-694E-A8A7-AE2695476D31}"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charset="0"/>
        <a:ea typeface="+mn-ea"/>
        <a:cs typeface="+mn-cs"/>
      </a:defRPr>
    </a:lvl1pPr>
    <a:lvl2pPr marL="457200" algn="l" rtl="0" fontAlgn="base">
      <a:spcBef>
        <a:spcPct val="30000"/>
      </a:spcBef>
      <a:spcAft>
        <a:spcPct val="0"/>
      </a:spcAft>
      <a:defRPr sz="1200" kern="1200">
        <a:solidFill>
          <a:schemeClr val="tx1"/>
        </a:solidFill>
        <a:latin typeface="Times" charset="0"/>
        <a:ea typeface="ＭＳ Ｐゴシック" charset="-128"/>
        <a:cs typeface="+mn-cs"/>
      </a:defRPr>
    </a:lvl2pPr>
    <a:lvl3pPr marL="914400" algn="l" rtl="0" fontAlgn="base">
      <a:spcBef>
        <a:spcPct val="30000"/>
      </a:spcBef>
      <a:spcAft>
        <a:spcPct val="0"/>
      </a:spcAft>
      <a:defRPr sz="1200" kern="1200">
        <a:solidFill>
          <a:schemeClr val="tx1"/>
        </a:solidFill>
        <a:latin typeface="Times" charset="0"/>
        <a:ea typeface="ＭＳ Ｐゴシック" charset="-128"/>
        <a:cs typeface="+mn-cs"/>
      </a:defRPr>
    </a:lvl3pPr>
    <a:lvl4pPr marL="1371600" algn="l" rtl="0" fontAlgn="base">
      <a:spcBef>
        <a:spcPct val="30000"/>
      </a:spcBef>
      <a:spcAft>
        <a:spcPct val="0"/>
      </a:spcAft>
      <a:defRPr sz="1200" kern="1200">
        <a:solidFill>
          <a:schemeClr val="tx1"/>
        </a:solidFill>
        <a:latin typeface="Times" charset="0"/>
        <a:ea typeface="ＭＳ Ｐゴシック" charset="-128"/>
        <a:cs typeface="+mn-cs"/>
      </a:defRPr>
    </a:lvl4pPr>
    <a:lvl5pPr marL="1828800" algn="l" rtl="0" fontAlgn="base">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3</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10A3DBC7-C39F-4E27-8B8A-BCB242102F72}" type="slidenum">
              <a:rPr lang="en-US"/>
              <a:pPr/>
              <a:t>4</a:t>
            </a:fld>
            <a:endParaRPr lang="en-US"/>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5</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10A3DBC7-C39F-4E27-8B8A-BCB242102F72}" type="slidenum">
              <a:rPr lang="en-US"/>
              <a:pPr/>
              <a:t>6</a:t>
            </a:fld>
            <a:endParaRPr lang="en-US"/>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10A3DBC7-C39F-4E27-8B8A-BCB242102F72}" type="slidenum">
              <a:rPr lang="en-US"/>
              <a:pPr/>
              <a:t>7</a:t>
            </a:fld>
            <a:endParaRPr lang="en-US"/>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10A3DBC7-C39F-4E27-8B8A-BCB242102F72}" type="slidenum">
              <a:rPr lang="en-US"/>
              <a:pPr/>
              <a:t>8</a:t>
            </a:fld>
            <a:endParaRPr lang="en-US"/>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9</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10</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11</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12</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1A8BDE5-7052-4934-82AB-0B25A479932F}" type="slidenum">
              <a:rPr lang="en-US"/>
              <a:pPr/>
              <a:t>13</a:t>
            </a:fld>
            <a:endParaRPr lang="en-US"/>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E5640225-348F-44C9-BFA3-A111F6D5ABA8}" type="slidenum">
              <a:rPr lang="en-US">
                <a:latin typeface="Times" pitchFamily="16" charset="0"/>
              </a:rPr>
              <a:pPr/>
              <a:t>14</a:t>
            </a:fld>
            <a:endParaRPr lang="en-US">
              <a:latin typeface="Times" pitchFamily="16" charset="0"/>
            </a:endParaRPr>
          </a:p>
        </p:txBody>
      </p:sp>
      <p:sp>
        <p:nvSpPr>
          <p:cNvPr id="71683" name="Rectangle 2"/>
          <p:cNvSpPr>
            <a:spLocks noGrp="1" noRot="1" noChangeAspect="1" noChangeArrowheads="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68B17B26-DCBB-442E-BAF5-30E060D0C83C}" type="slidenum">
              <a:rPr lang="en-US">
                <a:latin typeface="Times" pitchFamily="16" charset="0"/>
              </a:rPr>
              <a:pPr/>
              <a:t>15</a:t>
            </a:fld>
            <a:endParaRPr lang="en-US">
              <a:latin typeface="Times" pitchFamily="16" charset="0"/>
            </a:endParaRPr>
          </a:p>
        </p:txBody>
      </p:sp>
      <p:sp>
        <p:nvSpPr>
          <p:cNvPr id="73731" name="Rectangle 2"/>
          <p:cNvSpPr>
            <a:spLocks noGrp="1" noRot="1" noChangeAspect="1" noChangeArrowheads="1"/>
          </p:cNvSpPr>
          <p:nvPr>
            <p:ph type="sldImg"/>
          </p:nvPr>
        </p:nvSpPr>
        <p:spPr>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17</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18</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19</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20</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21</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22</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23</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24</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25</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26</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27</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28</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endParaRPr lang="en-US">
              <a:latin typeface="Times" pitchFamily="16"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29</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30</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31</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32</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33</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34</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FB650ACB-EBDF-464C-B206-52C2695BEDAA}" type="slidenum">
              <a:rPr lang="en-US"/>
              <a:pPr/>
              <a:t>35</a:t>
            </a:fld>
            <a:endParaRPr lang="en-US"/>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36</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37</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38</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39</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endParaRPr lang="en-US">
              <a:latin typeface="Times" pitchFamily="16"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FB650ACB-EBDF-464C-B206-52C2695BEDAA}" type="slidenum">
              <a:rPr lang="en-US"/>
              <a:pPr/>
              <a:t>40</a:t>
            </a:fld>
            <a:endParaRPr lang="en-US"/>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FB650ACB-EBDF-464C-B206-52C2695BEDAA}" type="slidenum">
              <a:rPr lang="en-US"/>
              <a:pPr/>
              <a:t>41</a:t>
            </a:fld>
            <a:endParaRPr lang="en-US"/>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2368B1-799D-FB4F-B9B5-7E2F247A3F56}" type="slidenum">
              <a:rPr lang="en-US"/>
              <a:pPr/>
              <a:t>42</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566863D-204D-1549-9BCB-383E8B7B376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3D260A2-230D-0847-948A-4FD58C24500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DA83BFE4-3A58-3245-81E2-23187EBE20C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8AB663E4-2DC3-8940-946E-A96D6A27C75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7343F26E-232C-A943-A356-543C5F6F4D1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6EE90D0A-E9ED-7B45-9FFB-99C15392EA1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E9FD439A-07AE-C949-9455-F31981186BF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D592C517-49D7-DD41-B70D-91BCF57C6E3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CBFCCFE4-74E6-014B-BE53-D2B277648AD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1936F94-61E2-5C44-AFEE-C689926E4AF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9E9A5568-38DE-D74E-BFFB-B07C7D3CEFDA}"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fld id="{183F4AF5-83CF-574A-BED1-824C958E19E8}"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ouble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idx="10"/>
          </p:nvPr>
        </p:nvSpPr>
        <p:spPr>
          <a:xfrm>
            <a:off x="4670148" y="1600201"/>
            <a:ext cx="4016652"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EE8EF71-C1F6-084A-BF35-32483B91AA1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defRPr>
      </a:lvl2pPr>
      <a:lvl3pPr algn="ctr" rtl="0" fontAlgn="base">
        <a:spcBef>
          <a:spcPct val="0"/>
        </a:spcBef>
        <a:spcAft>
          <a:spcPct val="0"/>
        </a:spcAft>
        <a:defRPr sz="4400">
          <a:solidFill>
            <a:schemeClr val="tx2"/>
          </a:solidFill>
          <a:latin typeface="Times" charset="0"/>
        </a:defRPr>
      </a:lvl3pPr>
      <a:lvl4pPr algn="ctr" rtl="0" fontAlgn="base">
        <a:spcBef>
          <a:spcPct val="0"/>
        </a:spcBef>
        <a:spcAft>
          <a:spcPct val="0"/>
        </a:spcAft>
        <a:defRPr sz="4400">
          <a:solidFill>
            <a:schemeClr val="tx2"/>
          </a:solidFill>
          <a:latin typeface="Times" charset="0"/>
        </a:defRPr>
      </a:lvl4pPr>
      <a:lvl5pPr algn="ctr" rtl="0" fontAlgn="base">
        <a:spcBef>
          <a:spcPct val="0"/>
        </a:spcBef>
        <a:spcAft>
          <a:spcPct val="0"/>
        </a:spcAft>
        <a:defRPr sz="4400">
          <a:solidFill>
            <a:schemeClr val="tx2"/>
          </a:solidFill>
          <a:latin typeface="Times" charset="0"/>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charset="-128"/>
        </a:defRPr>
      </a:lvl2pPr>
      <a:lvl3pPr marL="1143000" indent="-228600" algn="l" rtl="0" fontAlgn="base">
        <a:spcBef>
          <a:spcPct val="20000"/>
        </a:spcBef>
        <a:spcAft>
          <a:spcPct val="0"/>
        </a:spcAft>
        <a:buChar char="•"/>
        <a:defRPr sz="2400">
          <a:solidFill>
            <a:schemeClr val="tx1"/>
          </a:solidFill>
          <a:latin typeface="+mn-lt"/>
          <a:ea typeface="ＭＳ Ｐゴシック" charset="-128"/>
        </a:defRPr>
      </a:lvl3pPr>
      <a:lvl4pPr marL="1600200" indent="-228600" algn="l" rtl="0" fontAlgn="base">
        <a:spcBef>
          <a:spcPct val="20000"/>
        </a:spcBef>
        <a:spcAft>
          <a:spcPct val="0"/>
        </a:spcAft>
        <a:buChar char="–"/>
        <a:defRPr sz="2000">
          <a:solidFill>
            <a:schemeClr val="tx1"/>
          </a:solidFill>
          <a:latin typeface="+mn-lt"/>
          <a:ea typeface="ＭＳ Ｐゴシック" charset="-128"/>
        </a:defRPr>
      </a:lvl4pPr>
      <a:lvl5pPr marL="2057400" indent="-228600" algn="l" rtl="0" fontAlgn="base">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d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d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5.pd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pd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9.pdf"/><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1.pdf"/><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2.pdf"/><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df"/><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36.pdf"/><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df"/><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43.pdf"/><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09600" y="2667000"/>
            <a:ext cx="7772400" cy="1143000"/>
          </a:xfrm>
        </p:spPr>
        <p:txBody>
          <a:bodyPr/>
          <a:lstStyle/>
          <a:p>
            <a:r>
              <a:rPr lang="en-US" sz="2800" b="1" dirty="0">
                <a:solidFill>
                  <a:srgbClr val="990E0C"/>
                </a:solidFill>
              </a:rPr>
              <a:t>Presentation Slides for</a:t>
            </a:r>
            <a:r>
              <a:rPr lang="en-US" sz="3600" b="1" dirty="0">
                <a:solidFill>
                  <a:srgbClr val="0000FF"/>
                </a:solidFill>
              </a:rPr>
              <a:t> </a:t>
            </a:r>
            <a:br>
              <a:rPr lang="en-US" sz="3600" b="1" dirty="0">
                <a:solidFill>
                  <a:srgbClr val="0000FF"/>
                </a:solidFill>
              </a:rPr>
            </a:br>
            <a:r>
              <a:rPr lang="en-US" sz="3600" b="1" dirty="0">
                <a:solidFill>
                  <a:srgbClr val="0000FF"/>
                </a:solidFill>
              </a:rPr>
              <a:t>Air Pollution and Global Warming:</a:t>
            </a:r>
            <a:br>
              <a:rPr lang="en-US" sz="3600" b="1" dirty="0">
                <a:solidFill>
                  <a:srgbClr val="0000FF"/>
                </a:solidFill>
              </a:rPr>
            </a:br>
            <a:r>
              <a:rPr lang="en-US" sz="3600" b="1" dirty="0">
                <a:solidFill>
                  <a:srgbClr val="0000FF"/>
                </a:solidFill>
              </a:rPr>
              <a:t>History, Science, and Solutions</a:t>
            </a:r>
            <a:br>
              <a:rPr lang="en-US" sz="3600" b="1" dirty="0">
                <a:solidFill>
                  <a:srgbClr val="0000FF"/>
                </a:solidFill>
              </a:rPr>
            </a:br>
            <a:r>
              <a:rPr lang="en-US" sz="3600" b="1" dirty="0">
                <a:solidFill>
                  <a:srgbClr val="0000FF"/>
                </a:solidFill>
              </a:rPr>
              <a:t> </a:t>
            </a:r>
            <a:r>
              <a:rPr lang="en-US" sz="2400" b="1" dirty="0">
                <a:solidFill>
                  <a:srgbClr val="209920"/>
                </a:solidFill>
              </a:rPr>
              <a:t>Chapter 13: Energy Solutions to Air Pollution and Global Warming</a:t>
            </a:r>
            <a:br>
              <a:rPr lang="en-US" sz="2400" b="1" dirty="0">
                <a:solidFill>
                  <a:srgbClr val="209920"/>
                </a:solidFill>
              </a:rPr>
            </a:br>
            <a:br>
              <a:rPr lang="en-US" sz="2400" b="1" dirty="0">
                <a:solidFill>
                  <a:srgbClr val="209920"/>
                </a:solidFill>
              </a:rPr>
            </a:br>
            <a:r>
              <a:rPr lang="en-US" sz="2400" b="1" dirty="0">
                <a:solidFill>
                  <a:srgbClr val="209920"/>
                </a:solidFill>
              </a:rPr>
              <a:t> </a:t>
            </a:r>
            <a:r>
              <a:rPr lang="en-US" sz="2400" dirty="0">
                <a:solidFill>
                  <a:srgbClr val="FF0000"/>
                </a:solidFill>
              </a:rPr>
              <a:t>By Mark Z. Jacobson</a:t>
            </a:r>
            <a:br>
              <a:rPr lang="en-US" sz="2400" dirty="0">
                <a:solidFill>
                  <a:srgbClr val="FF0000"/>
                </a:solidFill>
              </a:rPr>
            </a:br>
            <a:r>
              <a:rPr lang="en-US" sz="2400" dirty="0">
                <a:solidFill>
                  <a:srgbClr val="FF0000"/>
                </a:solidFill>
              </a:rPr>
              <a:t>Cambridge University Press (2012)</a:t>
            </a:r>
            <a:br>
              <a:rPr lang="en-US" sz="2400" dirty="0">
                <a:solidFill>
                  <a:srgbClr val="FF0000"/>
                </a:solidFill>
              </a:rPr>
            </a:br>
            <a:br>
              <a:rPr lang="en-US" sz="2400" dirty="0">
                <a:solidFill>
                  <a:srgbClr val="FF0000"/>
                </a:solidFill>
              </a:rPr>
            </a:br>
            <a:r>
              <a:rPr lang="en-US" sz="2400" dirty="0">
                <a:solidFill>
                  <a:srgbClr val="FF0000"/>
                </a:solidFill>
              </a:rPr>
              <a:t> </a:t>
            </a:r>
            <a:r>
              <a:rPr lang="en-US" sz="2400" b="1" dirty="0">
                <a:solidFill>
                  <a:srgbClr val="0000FF"/>
                </a:solidFill>
              </a:rPr>
              <a:t>Last update: March 8, 2012</a:t>
            </a:r>
            <a:br>
              <a:rPr lang="en-US" sz="2400" b="1" dirty="0">
                <a:solidFill>
                  <a:srgbClr val="0000FF"/>
                </a:solidFill>
              </a:rPr>
            </a:br>
            <a:br>
              <a:rPr lang="en-US" sz="2400" b="1" dirty="0">
                <a:solidFill>
                  <a:srgbClr val="0000FF"/>
                </a:solidFill>
              </a:rPr>
            </a:br>
            <a:r>
              <a:rPr lang="en-US" sz="1600" b="1" dirty="0">
                <a:solidFill>
                  <a:srgbClr val="187534"/>
                </a:solidFill>
              </a:rPr>
              <a:t>The photographs shown here either appear in the textbook or were obtained from the internet and are provided to facilitate their display during course instruction. Permissions for publication of photographs must be requested from individual copyright holders. The source of each photograph is given below the figure and/or in the back of the textbook.</a:t>
            </a:r>
            <a:r>
              <a:rPr lang="en-US" sz="1600" b="1" dirty="0">
                <a:solidFill>
                  <a:srgbClr val="209920"/>
                </a:solidFill>
              </a:rPr>
              <a:t> </a:t>
            </a:r>
            <a:endParaRPr lang="en-US" sz="1600" b="1" dirty="0">
              <a:solidFill>
                <a:srgbClr val="0000FF"/>
              </a:solidFill>
            </a:endParaRPr>
          </a:p>
        </p:txBody>
      </p:sp>
      <p:sp>
        <p:nvSpPr>
          <p:cNvPr id="13316" name="Rectangle 4"/>
          <p:cNvSpPr>
            <a:spLocks noChangeArrowheads="1"/>
          </p:cNvSpPr>
          <p:nvPr/>
        </p:nvSpPr>
        <p:spPr bwMode="auto">
          <a:xfrm>
            <a:off x="6019800" y="4876800"/>
            <a:ext cx="184150" cy="457200"/>
          </a:xfrm>
          <a:prstGeom prst="rect">
            <a:avLst/>
          </a:prstGeom>
          <a:noFill/>
          <a:ln w="9525">
            <a:noFill/>
            <a:miter lim="800000"/>
            <a:headEnd/>
            <a:tailEnd/>
          </a:ln>
          <a:effectLst/>
        </p:spPr>
        <p:txBody>
          <a:bodyPr wrap="none">
            <a:prstTxWarp prst="textNoShape">
              <a:avLst/>
            </a:prstTxWarp>
            <a:spAutoFit/>
          </a:bodyPr>
          <a:lstStyle/>
          <a:p>
            <a:endParaRPr lang="en-US"/>
          </a:p>
        </p:txBody>
      </p:sp>
      <p:sp>
        <p:nvSpPr>
          <p:cNvPr id="4" name="TextBox 3"/>
          <p:cNvSpPr txBox="1"/>
          <p:nvPr/>
        </p:nvSpPr>
        <p:spPr>
          <a:xfrm>
            <a:off x="10177517" y="3722414"/>
            <a:ext cx="184666" cy="461665"/>
          </a:xfrm>
          <a:prstGeom prst="rect">
            <a:avLst/>
          </a:prstGeom>
          <a:noFill/>
        </p:spPr>
        <p:txBody>
          <a:bodyPr wrap="none" rtlCol="0">
            <a:spAutoFit/>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0"/>
            <a:ext cx="9144000" cy="609600"/>
          </a:xfrm>
        </p:spPr>
        <p:txBody>
          <a:bodyPr/>
          <a:lstStyle/>
          <a:p>
            <a:pPr eaLnBrk="1" hangingPunct="1"/>
            <a:r>
              <a:rPr lang="en-US" sz="4200" b="1" dirty="0">
                <a:solidFill>
                  <a:srgbClr val="0000FF"/>
                </a:solidFill>
              </a:rPr>
              <a:t>Electricity/Vehicle Options Compared</a:t>
            </a:r>
            <a:endParaRPr lang="en-US" sz="4200" dirty="0">
              <a:solidFill>
                <a:srgbClr val="FF0000"/>
              </a:solidFill>
            </a:endParaRPr>
          </a:p>
        </p:txBody>
      </p:sp>
      <p:sp>
        <p:nvSpPr>
          <p:cNvPr id="66563" name="Rectangle 4"/>
          <p:cNvSpPr>
            <a:spLocks noChangeArrowheads="1"/>
          </p:cNvSpPr>
          <p:nvPr/>
        </p:nvSpPr>
        <p:spPr bwMode="auto">
          <a:xfrm>
            <a:off x="381000" y="856358"/>
            <a:ext cx="8458200" cy="6001642"/>
          </a:xfrm>
          <a:prstGeom prst="rect">
            <a:avLst/>
          </a:prstGeom>
          <a:noFill/>
          <a:ln w="9525">
            <a:noFill/>
            <a:miter lim="800000"/>
            <a:headEnd/>
            <a:tailEnd/>
          </a:ln>
        </p:spPr>
        <p:txBody>
          <a:bodyPr>
            <a:prstTxWarp prst="textNoShape">
              <a:avLst/>
            </a:prstTxWarp>
            <a:spAutoFit/>
          </a:bodyPr>
          <a:lstStyle/>
          <a:p>
            <a:r>
              <a:rPr lang="en-US" dirty="0">
                <a:solidFill>
                  <a:srgbClr val="187534"/>
                </a:solidFill>
              </a:rPr>
              <a:t>Electricity options compared		</a:t>
            </a:r>
          </a:p>
          <a:p>
            <a:pPr marL="231775"/>
            <a:r>
              <a:rPr lang="en-US" dirty="0">
                <a:solidFill>
                  <a:srgbClr val="FF1D19"/>
                </a:solidFill>
              </a:rPr>
              <a:t>Wind turbines			</a:t>
            </a:r>
          </a:p>
          <a:p>
            <a:pPr marL="231775"/>
            <a:r>
              <a:rPr lang="en-US" dirty="0">
                <a:solidFill>
                  <a:srgbClr val="FF1D19"/>
                </a:solidFill>
              </a:rPr>
              <a:t>Solar </a:t>
            </a:r>
            <a:r>
              <a:rPr lang="en-US" dirty="0" err="1">
                <a:solidFill>
                  <a:srgbClr val="FF1D19"/>
                </a:solidFill>
              </a:rPr>
              <a:t>photovoltaics</a:t>
            </a:r>
            <a:r>
              <a:rPr lang="en-US" dirty="0">
                <a:solidFill>
                  <a:srgbClr val="FF1D19"/>
                </a:solidFill>
              </a:rPr>
              <a:t> (PV)	</a:t>
            </a:r>
          </a:p>
          <a:p>
            <a:pPr marL="231775"/>
            <a:r>
              <a:rPr lang="en-US" dirty="0">
                <a:solidFill>
                  <a:srgbClr val="FF1D19"/>
                </a:solidFill>
              </a:rPr>
              <a:t>Geothermal power plants	</a:t>
            </a:r>
          </a:p>
          <a:p>
            <a:pPr marL="231775"/>
            <a:r>
              <a:rPr lang="en-US" dirty="0">
                <a:solidFill>
                  <a:srgbClr val="FF1D19"/>
                </a:solidFill>
              </a:rPr>
              <a:t>Tidal turbines</a:t>
            </a:r>
          </a:p>
          <a:p>
            <a:pPr marL="231775"/>
            <a:r>
              <a:rPr lang="en-US" dirty="0">
                <a:solidFill>
                  <a:srgbClr val="FF1D19"/>
                </a:solidFill>
              </a:rPr>
              <a:t>Wave devices</a:t>
            </a:r>
          </a:p>
          <a:p>
            <a:pPr marL="231775"/>
            <a:r>
              <a:rPr lang="en-US" dirty="0">
                <a:solidFill>
                  <a:srgbClr val="FF1D19"/>
                </a:solidFill>
              </a:rPr>
              <a:t>Concentrated solar power (CSP)</a:t>
            </a:r>
          </a:p>
          <a:p>
            <a:pPr marL="231775"/>
            <a:r>
              <a:rPr lang="en-US" dirty="0">
                <a:solidFill>
                  <a:srgbClr val="FF1D19"/>
                </a:solidFill>
              </a:rPr>
              <a:t>Hydroelectric power plants</a:t>
            </a:r>
          </a:p>
          <a:p>
            <a:pPr marL="231775"/>
            <a:r>
              <a:rPr lang="en-US" dirty="0">
                <a:solidFill>
                  <a:srgbClr val="FF1D19"/>
                </a:solidFill>
              </a:rPr>
              <a:t>Nuclear power plants</a:t>
            </a:r>
          </a:p>
          <a:p>
            <a:pPr marL="231775"/>
            <a:r>
              <a:rPr lang="en-US" dirty="0">
                <a:solidFill>
                  <a:srgbClr val="FF1D19"/>
                </a:solidFill>
              </a:rPr>
              <a:t>Coal with carbon capture and sequestration (CCS)</a:t>
            </a:r>
          </a:p>
          <a:p>
            <a:endParaRPr lang="en-US" dirty="0">
              <a:solidFill>
                <a:srgbClr val="FF1D19"/>
              </a:solidFill>
            </a:endParaRPr>
          </a:p>
          <a:p>
            <a:r>
              <a:rPr lang="en-US" dirty="0">
                <a:solidFill>
                  <a:srgbClr val="187534"/>
                </a:solidFill>
              </a:rPr>
              <a:t>Vehicle options compared</a:t>
            </a:r>
          </a:p>
          <a:p>
            <a:pPr marL="279400"/>
            <a:r>
              <a:rPr lang="en-US" dirty="0">
                <a:solidFill>
                  <a:srgbClr val="FF1D19"/>
                </a:solidFill>
              </a:rPr>
              <a:t>Battery-electric vehicles (</a:t>
            </a:r>
            <a:r>
              <a:rPr lang="en-US" dirty="0" err="1">
                <a:solidFill>
                  <a:srgbClr val="FF1D19"/>
                </a:solidFill>
              </a:rPr>
              <a:t>BEVs</a:t>
            </a:r>
            <a:r>
              <a:rPr lang="en-US" dirty="0">
                <a:solidFill>
                  <a:srgbClr val="FF1D19"/>
                </a:solidFill>
              </a:rPr>
              <a:t>)</a:t>
            </a:r>
          </a:p>
          <a:p>
            <a:pPr marL="279400"/>
            <a:r>
              <a:rPr lang="en-US" dirty="0">
                <a:solidFill>
                  <a:srgbClr val="FF1D19"/>
                </a:solidFill>
              </a:rPr>
              <a:t>Hydrogen fuel cell vehicles (</a:t>
            </a:r>
            <a:r>
              <a:rPr lang="en-US" dirty="0" err="1">
                <a:solidFill>
                  <a:srgbClr val="FF1D19"/>
                </a:solidFill>
              </a:rPr>
              <a:t>HFCVs</a:t>
            </a:r>
            <a:r>
              <a:rPr lang="en-US" dirty="0">
                <a:solidFill>
                  <a:srgbClr val="FF1D19"/>
                </a:solidFill>
              </a:rPr>
              <a:t>)</a:t>
            </a:r>
          </a:p>
          <a:p>
            <a:pPr marL="279400"/>
            <a:r>
              <a:rPr lang="en-US" dirty="0">
                <a:solidFill>
                  <a:srgbClr val="FF1D19"/>
                </a:solidFill>
              </a:rPr>
              <a:t>Corn ethanol (E85)</a:t>
            </a:r>
          </a:p>
          <a:p>
            <a:pPr marL="279400"/>
            <a:r>
              <a:rPr lang="en-US" dirty="0">
                <a:solidFill>
                  <a:srgbClr val="FF1D19"/>
                </a:solidFill>
              </a:rPr>
              <a:t>Cellulosic ethanol (E85)</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0"/>
            <a:ext cx="9144000" cy="1143000"/>
          </a:xfrm>
        </p:spPr>
        <p:txBody>
          <a:bodyPr/>
          <a:lstStyle/>
          <a:p>
            <a:pPr eaLnBrk="1" hangingPunct="1"/>
            <a:r>
              <a:rPr lang="en-US" b="1" dirty="0">
                <a:solidFill>
                  <a:srgbClr val="0000FF"/>
                </a:solidFill>
              </a:rPr>
              <a:t>Effects to Consider When Comparing Energy Options</a:t>
            </a:r>
            <a:endParaRPr lang="en-US" dirty="0">
              <a:solidFill>
                <a:srgbClr val="FF0000"/>
              </a:solidFill>
            </a:endParaRPr>
          </a:p>
        </p:txBody>
      </p:sp>
      <p:sp>
        <p:nvSpPr>
          <p:cNvPr id="66563" name="Rectangle 4"/>
          <p:cNvSpPr>
            <a:spLocks noChangeArrowheads="1"/>
          </p:cNvSpPr>
          <p:nvPr/>
        </p:nvSpPr>
        <p:spPr bwMode="auto">
          <a:xfrm>
            <a:off x="228600" y="1447800"/>
            <a:ext cx="7086600" cy="4154983"/>
          </a:xfrm>
          <a:prstGeom prst="rect">
            <a:avLst/>
          </a:prstGeom>
          <a:noFill/>
          <a:ln w="9525">
            <a:noFill/>
            <a:miter lim="800000"/>
            <a:headEnd/>
            <a:tailEnd/>
          </a:ln>
        </p:spPr>
        <p:txBody>
          <a:bodyPr wrap="square">
            <a:prstTxWarp prst="textNoShape">
              <a:avLst/>
            </a:prstTxWarp>
            <a:spAutoFit/>
          </a:bodyPr>
          <a:lstStyle/>
          <a:p>
            <a:r>
              <a:rPr lang="en-US" dirty="0">
                <a:solidFill>
                  <a:srgbClr val="FF1D19"/>
                </a:solidFill>
              </a:rPr>
              <a:t>Carbon-dioxide equivalent emissions</a:t>
            </a:r>
          </a:p>
          <a:p>
            <a:r>
              <a:rPr lang="en-US" dirty="0">
                <a:solidFill>
                  <a:srgbClr val="FF1D19"/>
                </a:solidFill>
              </a:rPr>
              <a:t>Air pollution mortality</a:t>
            </a:r>
          </a:p>
          <a:p>
            <a:r>
              <a:rPr lang="en-US" dirty="0">
                <a:solidFill>
                  <a:srgbClr val="FF1D19"/>
                </a:solidFill>
              </a:rPr>
              <a:t>Water consumption</a:t>
            </a:r>
          </a:p>
          <a:p>
            <a:r>
              <a:rPr lang="en-US" dirty="0">
                <a:solidFill>
                  <a:srgbClr val="FF1D19"/>
                </a:solidFill>
              </a:rPr>
              <a:t>Footprint on the ground</a:t>
            </a:r>
          </a:p>
          <a:p>
            <a:r>
              <a:rPr lang="en-US" dirty="0">
                <a:solidFill>
                  <a:srgbClr val="FF1D19"/>
                </a:solidFill>
              </a:rPr>
              <a:t>Spacing required</a:t>
            </a:r>
          </a:p>
          <a:p>
            <a:r>
              <a:rPr lang="en-US" dirty="0">
                <a:solidFill>
                  <a:srgbClr val="FF1D19"/>
                </a:solidFill>
              </a:rPr>
              <a:t>Resource abundance</a:t>
            </a:r>
          </a:p>
          <a:p>
            <a:r>
              <a:rPr lang="en-US" dirty="0">
                <a:solidFill>
                  <a:srgbClr val="FF1D19"/>
                </a:solidFill>
              </a:rPr>
              <a:t>Normal operating reliability</a:t>
            </a:r>
          </a:p>
          <a:p>
            <a:r>
              <a:rPr lang="en-US" dirty="0">
                <a:solidFill>
                  <a:srgbClr val="FF1D19"/>
                </a:solidFill>
              </a:rPr>
              <a:t>Energy supply disruption / catastrophic risk</a:t>
            </a:r>
          </a:p>
          <a:p>
            <a:r>
              <a:rPr lang="en-US" dirty="0">
                <a:solidFill>
                  <a:srgbClr val="FF1D19"/>
                </a:solidFill>
              </a:rPr>
              <a:t>Thermal/water chemical pollution /radioactive waste</a:t>
            </a:r>
          </a:p>
          <a:p>
            <a:r>
              <a:rPr lang="en-US" dirty="0">
                <a:solidFill>
                  <a:srgbClr val="FF1D19"/>
                </a:solidFill>
              </a:rPr>
              <a:t>Effects on wildlife</a:t>
            </a:r>
          </a:p>
          <a:p>
            <a:endParaRPr lang="en-US" dirty="0">
              <a:solidFill>
                <a:srgbClr val="FF1D19"/>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9144000" cy="1143000"/>
          </a:xfrm>
        </p:spPr>
        <p:txBody>
          <a:bodyPr/>
          <a:lstStyle/>
          <a:p>
            <a:pPr eaLnBrk="1" hangingPunct="1"/>
            <a:r>
              <a:rPr lang="en-US" b="1" dirty="0">
                <a:solidFill>
                  <a:srgbClr val="0000FF"/>
                </a:solidFill>
                <a:ea typeface="ＭＳ Ｐゴシック" pitchFamily="16" charset="-128"/>
                <a:cs typeface="ＭＳ Ｐゴシック" pitchFamily="16" charset="-128"/>
              </a:rPr>
              <a:t>Lifecycle CO</a:t>
            </a:r>
            <a:r>
              <a:rPr lang="en-US" b="1" baseline="-25000" dirty="0">
                <a:solidFill>
                  <a:srgbClr val="0000FF"/>
                </a:solidFill>
                <a:ea typeface="ＭＳ Ｐゴシック" pitchFamily="16" charset="-128"/>
                <a:cs typeface="ＭＳ Ｐゴシック" pitchFamily="16" charset="-128"/>
              </a:rPr>
              <a:t>2</a:t>
            </a:r>
            <a:r>
              <a:rPr lang="en-US" b="1" dirty="0">
                <a:solidFill>
                  <a:srgbClr val="0000FF"/>
                </a:solidFill>
                <a:ea typeface="ＭＳ Ｐゴシック" pitchFamily="16" charset="-128"/>
                <a:cs typeface="ＭＳ Ｐゴシック" pitchFamily="16" charset="-128"/>
              </a:rPr>
              <a:t>e of Electricity </a:t>
            </a:r>
            <a:r>
              <a:rPr lang="en-US" b="1" dirty="0">
                <a:solidFill>
                  <a:srgbClr val="0000FF"/>
                </a:solidFill>
              </a:rPr>
              <a:t>Sources</a:t>
            </a:r>
            <a:endParaRPr lang="en-US" dirty="0">
              <a:solidFill>
                <a:srgbClr val="FF0000"/>
              </a:solidFill>
              <a:ea typeface="ＭＳ Ｐゴシック" pitchFamily="16" charset="-128"/>
              <a:cs typeface="ＭＳ Ｐゴシック" pitchFamily="16" charset="-128"/>
            </a:endParaRPr>
          </a:p>
        </p:txBody>
      </p:sp>
      <p:pic>
        <p:nvPicPr>
          <p:cNvPr id="4" name="Picture 3"/>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990600" y="914400"/>
            <a:ext cx="6858000" cy="5765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152400"/>
            <a:ext cx="9144000" cy="1143000"/>
          </a:xfrm>
        </p:spPr>
        <p:txBody>
          <a:bodyPr/>
          <a:lstStyle/>
          <a:p>
            <a:pPr eaLnBrk="1" hangingPunct="1"/>
            <a:r>
              <a:rPr lang="en-US" b="1" dirty="0">
                <a:solidFill>
                  <a:srgbClr val="0000FF"/>
                </a:solidFill>
              </a:rPr>
              <a:t>Time Between Planning &amp; Operation</a:t>
            </a:r>
            <a:endParaRPr lang="en-US" dirty="0">
              <a:solidFill>
                <a:srgbClr val="FF0000"/>
              </a:solidFill>
            </a:endParaRPr>
          </a:p>
        </p:txBody>
      </p:sp>
      <p:sp>
        <p:nvSpPr>
          <p:cNvPr id="66563" name="Rectangle 4"/>
          <p:cNvSpPr>
            <a:spLocks noChangeArrowheads="1"/>
          </p:cNvSpPr>
          <p:nvPr/>
        </p:nvSpPr>
        <p:spPr bwMode="auto">
          <a:xfrm>
            <a:off x="228600" y="1225690"/>
            <a:ext cx="8915400" cy="5632310"/>
          </a:xfrm>
          <a:prstGeom prst="rect">
            <a:avLst/>
          </a:prstGeom>
          <a:noFill/>
          <a:ln w="9525">
            <a:noFill/>
            <a:miter lim="800000"/>
            <a:headEnd/>
            <a:tailEnd/>
          </a:ln>
        </p:spPr>
        <p:txBody>
          <a:bodyPr wrap="square">
            <a:prstTxWarp prst="textNoShape">
              <a:avLst/>
            </a:prstTxWarp>
            <a:spAutoFit/>
          </a:bodyPr>
          <a:lstStyle/>
          <a:p>
            <a:r>
              <a:rPr lang="en-US" dirty="0">
                <a:solidFill>
                  <a:srgbClr val="FF1D19"/>
                </a:solidFill>
              </a:rPr>
              <a:t>Nuclear: 		</a:t>
            </a:r>
            <a:r>
              <a:rPr lang="en-US" dirty="0">
                <a:solidFill>
                  <a:srgbClr val="187534"/>
                </a:solidFill>
              </a:rPr>
              <a:t>10-19 </a:t>
            </a:r>
            <a:r>
              <a:rPr lang="en-US" dirty="0" err="1">
                <a:solidFill>
                  <a:srgbClr val="187534"/>
                </a:solidFill>
              </a:rPr>
              <a:t>y</a:t>
            </a:r>
            <a:r>
              <a:rPr lang="en-US" dirty="0">
                <a:solidFill>
                  <a:srgbClr val="187534"/>
                </a:solidFill>
              </a:rPr>
              <a:t> (lifetime 40 </a:t>
            </a:r>
            <a:r>
              <a:rPr lang="en-US" dirty="0" err="1">
                <a:solidFill>
                  <a:srgbClr val="187534"/>
                </a:solidFill>
              </a:rPr>
              <a:t>y</a:t>
            </a:r>
            <a:r>
              <a:rPr lang="en-US" dirty="0">
                <a:solidFill>
                  <a:srgbClr val="187534"/>
                </a:solidFill>
              </a:rPr>
              <a:t> before refurbishing)</a:t>
            </a:r>
          </a:p>
          <a:p>
            <a:r>
              <a:rPr lang="en-US" dirty="0">
                <a:solidFill>
                  <a:srgbClr val="FF1D19"/>
                </a:solidFill>
              </a:rPr>
              <a:t>	Site permit (NRC): 3.5 </a:t>
            </a:r>
            <a:r>
              <a:rPr lang="en-US" dirty="0" err="1">
                <a:solidFill>
                  <a:srgbClr val="FF1D19"/>
                </a:solidFill>
              </a:rPr>
              <a:t>y</a:t>
            </a:r>
            <a:r>
              <a:rPr lang="en-US" dirty="0">
                <a:solidFill>
                  <a:srgbClr val="FF1D19"/>
                </a:solidFill>
              </a:rPr>
              <a:t> minimum with new </a:t>
            </a:r>
            <a:r>
              <a:rPr lang="en-US" dirty="0" err="1">
                <a:solidFill>
                  <a:srgbClr val="FF1D19"/>
                </a:solidFill>
              </a:rPr>
              <a:t>regs</a:t>
            </a:r>
            <a:r>
              <a:rPr lang="en-US" dirty="0">
                <a:solidFill>
                  <a:srgbClr val="FF1D19"/>
                </a:solidFill>
              </a:rPr>
              <a:t>. – 6 </a:t>
            </a:r>
            <a:r>
              <a:rPr lang="en-US" dirty="0" err="1">
                <a:solidFill>
                  <a:srgbClr val="FF1D19"/>
                </a:solidFill>
              </a:rPr>
              <a:t>y</a:t>
            </a:r>
            <a:endParaRPr lang="en-US" dirty="0">
              <a:solidFill>
                <a:srgbClr val="FF1D19"/>
              </a:solidFill>
            </a:endParaRPr>
          </a:p>
          <a:p>
            <a:r>
              <a:rPr lang="en-US" dirty="0">
                <a:solidFill>
                  <a:srgbClr val="FF1D19"/>
                </a:solidFill>
              </a:rPr>
              <a:t>	Construction permit approval and issue 2.5-4 </a:t>
            </a:r>
            <a:r>
              <a:rPr lang="en-US" dirty="0" err="1">
                <a:solidFill>
                  <a:srgbClr val="FF1D19"/>
                </a:solidFill>
              </a:rPr>
              <a:t>y</a:t>
            </a:r>
            <a:endParaRPr lang="en-US" dirty="0">
              <a:solidFill>
                <a:srgbClr val="FF1D19"/>
              </a:solidFill>
            </a:endParaRPr>
          </a:p>
          <a:p>
            <a:r>
              <a:rPr lang="en-US" dirty="0">
                <a:solidFill>
                  <a:srgbClr val="FF1D19"/>
                </a:solidFill>
              </a:rPr>
              <a:t>	Construction time 4-9 years (Low value Europe/Japan)</a:t>
            </a:r>
          </a:p>
          <a:p>
            <a:r>
              <a:rPr lang="en-US" dirty="0">
                <a:solidFill>
                  <a:srgbClr val="FF1D19"/>
                </a:solidFill>
              </a:rPr>
              <a:t>Hydroelectric:		</a:t>
            </a:r>
            <a:r>
              <a:rPr lang="en-US" dirty="0">
                <a:solidFill>
                  <a:srgbClr val="187534"/>
                </a:solidFill>
              </a:rPr>
              <a:t>8-16 </a:t>
            </a:r>
            <a:r>
              <a:rPr lang="en-US" dirty="0" err="1">
                <a:solidFill>
                  <a:srgbClr val="187534"/>
                </a:solidFill>
              </a:rPr>
              <a:t>y</a:t>
            </a:r>
            <a:r>
              <a:rPr lang="en-US" dirty="0">
                <a:solidFill>
                  <a:srgbClr val="187534"/>
                </a:solidFill>
              </a:rPr>
              <a:t> (80 </a:t>
            </a:r>
            <a:r>
              <a:rPr lang="en-US" dirty="0" err="1">
                <a:solidFill>
                  <a:srgbClr val="187534"/>
                </a:solidFill>
              </a:rPr>
              <a:t>y</a:t>
            </a:r>
            <a:r>
              <a:rPr lang="en-US" dirty="0">
                <a:solidFill>
                  <a:srgbClr val="187534"/>
                </a:solidFill>
              </a:rPr>
              <a:t>)</a:t>
            </a:r>
          </a:p>
          <a:p>
            <a:r>
              <a:rPr lang="en-US" dirty="0">
                <a:solidFill>
                  <a:srgbClr val="FF1D19"/>
                </a:solidFill>
              </a:rPr>
              <a:t>Coal-CCS: 		</a:t>
            </a:r>
            <a:r>
              <a:rPr lang="en-US" dirty="0">
                <a:solidFill>
                  <a:srgbClr val="187534"/>
                </a:solidFill>
              </a:rPr>
              <a:t>6-11 </a:t>
            </a:r>
            <a:r>
              <a:rPr lang="en-US" dirty="0" err="1">
                <a:solidFill>
                  <a:srgbClr val="187534"/>
                </a:solidFill>
              </a:rPr>
              <a:t>y</a:t>
            </a:r>
            <a:r>
              <a:rPr lang="en-US" dirty="0">
                <a:solidFill>
                  <a:srgbClr val="187534"/>
                </a:solidFill>
              </a:rPr>
              <a:t> (35 </a:t>
            </a:r>
            <a:r>
              <a:rPr lang="en-US" dirty="0" err="1">
                <a:solidFill>
                  <a:srgbClr val="187534"/>
                </a:solidFill>
              </a:rPr>
              <a:t>y</a:t>
            </a:r>
            <a:r>
              <a:rPr lang="en-US" dirty="0">
                <a:solidFill>
                  <a:srgbClr val="187534"/>
                </a:solidFill>
              </a:rPr>
              <a:t>)</a:t>
            </a:r>
          </a:p>
          <a:p>
            <a:r>
              <a:rPr lang="en-US" dirty="0">
                <a:solidFill>
                  <a:srgbClr val="FF1D19"/>
                </a:solidFill>
              </a:rPr>
              <a:t>Geothermal:		</a:t>
            </a:r>
            <a:r>
              <a:rPr lang="en-US" dirty="0">
                <a:solidFill>
                  <a:srgbClr val="187534"/>
                </a:solidFill>
              </a:rPr>
              <a:t>3-6 </a:t>
            </a:r>
            <a:r>
              <a:rPr lang="en-US" dirty="0" err="1">
                <a:solidFill>
                  <a:srgbClr val="187534"/>
                </a:solidFill>
              </a:rPr>
              <a:t>y</a:t>
            </a:r>
            <a:r>
              <a:rPr lang="en-US" dirty="0">
                <a:solidFill>
                  <a:srgbClr val="187534"/>
                </a:solidFill>
              </a:rPr>
              <a:t> (35 </a:t>
            </a:r>
            <a:r>
              <a:rPr lang="en-US" dirty="0" err="1">
                <a:solidFill>
                  <a:srgbClr val="187534"/>
                </a:solidFill>
              </a:rPr>
              <a:t>y</a:t>
            </a:r>
            <a:r>
              <a:rPr lang="en-US" dirty="0">
                <a:solidFill>
                  <a:srgbClr val="187534"/>
                </a:solidFill>
              </a:rPr>
              <a:t>)</a:t>
            </a:r>
          </a:p>
          <a:p>
            <a:r>
              <a:rPr lang="en-US" dirty="0">
                <a:solidFill>
                  <a:srgbClr val="FF1D19"/>
                </a:solidFill>
              </a:rPr>
              <a:t>Ethanol: 		</a:t>
            </a:r>
            <a:r>
              <a:rPr lang="en-US" dirty="0">
                <a:solidFill>
                  <a:srgbClr val="187534"/>
                </a:solidFill>
              </a:rPr>
              <a:t>2-5 </a:t>
            </a:r>
            <a:r>
              <a:rPr lang="en-US" dirty="0" err="1">
                <a:solidFill>
                  <a:srgbClr val="187534"/>
                </a:solidFill>
              </a:rPr>
              <a:t>y</a:t>
            </a:r>
            <a:r>
              <a:rPr lang="en-US" dirty="0">
                <a:solidFill>
                  <a:srgbClr val="187534"/>
                </a:solidFill>
              </a:rPr>
              <a:t> (40 </a:t>
            </a:r>
            <a:r>
              <a:rPr lang="en-US" dirty="0" err="1">
                <a:solidFill>
                  <a:srgbClr val="187534"/>
                </a:solidFill>
              </a:rPr>
              <a:t>y</a:t>
            </a:r>
            <a:r>
              <a:rPr lang="en-US" dirty="0">
                <a:solidFill>
                  <a:srgbClr val="187534"/>
                </a:solidFill>
              </a:rPr>
              <a:t>)</a:t>
            </a:r>
          </a:p>
          <a:p>
            <a:r>
              <a:rPr lang="en-US" dirty="0">
                <a:solidFill>
                  <a:srgbClr val="FF1D19"/>
                </a:solidFill>
              </a:rPr>
              <a:t>Wind: 			</a:t>
            </a:r>
            <a:r>
              <a:rPr lang="en-US" dirty="0">
                <a:solidFill>
                  <a:srgbClr val="187534"/>
                </a:solidFill>
              </a:rPr>
              <a:t>2-5 </a:t>
            </a:r>
            <a:r>
              <a:rPr lang="en-US" dirty="0" err="1">
                <a:solidFill>
                  <a:srgbClr val="187534"/>
                </a:solidFill>
              </a:rPr>
              <a:t>y</a:t>
            </a:r>
            <a:r>
              <a:rPr lang="en-US" dirty="0">
                <a:solidFill>
                  <a:srgbClr val="187534"/>
                </a:solidFill>
              </a:rPr>
              <a:t> (30 </a:t>
            </a:r>
            <a:r>
              <a:rPr lang="en-US" dirty="0" err="1">
                <a:solidFill>
                  <a:srgbClr val="187534"/>
                </a:solidFill>
              </a:rPr>
              <a:t>y</a:t>
            </a:r>
            <a:r>
              <a:rPr lang="en-US" dirty="0">
                <a:solidFill>
                  <a:srgbClr val="187534"/>
                </a:solidFill>
              </a:rPr>
              <a:t>)</a:t>
            </a:r>
          </a:p>
          <a:p>
            <a:r>
              <a:rPr lang="en-US" dirty="0">
                <a:solidFill>
                  <a:srgbClr val="FF1D19"/>
                </a:solidFill>
              </a:rPr>
              <a:t>CSP: 			</a:t>
            </a:r>
            <a:r>
              <a:rPr lang="en-US" dirty="0">
                <a:solidFill>
                  <a:srgbClr val="187534"/>
                </a:solidFill>
              </a:rPr>
              <a:t>2-5 </a:t>
            </a:r>
            <a:r>
              <a:rPr lang="en-US" dirty="0" err="1">
                <a:solidFill>
                  <a:srgbClr val="187534"/>
                </a:solidFill>
              </a:rPr>
              <a:t>y</a:t>
            </a:r>
            <a:r>
              <a:rPr lang="en-US" dirty="0">
                <a:solidFill>
                  <a:srgbClr val="187534"/>
                </a:solidFill>
              </a:rPr>
              <a:t> (30 </a:t>
            </a:r>
            <a:r>
              <a:rPr lang="en-US" dirty="0" err="1">
                <a:solidFill>
                  <a:srgbClr val="187534"/>
                </a:solidFill>
              </a:rPr>
              <a:t>y</a:t>
            </a:r>
            <a:r>
              <a:rPr lang="en-US" dirty="0">
                <a:solidFill>
                  <a:srgbClr val="187534"/>
                </a:solidFill>
              </a:rPr>
              <a:t>)</a:t>
            </a:r>
          </a:p>
          <a:p>
            <a:r>
              <a:rPr lang="en-US" dirty="0">
                <a:solidFill>
                  <a:srgbClr val="FF1D19"/>
                </a:solidFill>
              </a:rPr>
              <a:t>Solar-PV: 		</a:t>
            </a:r>
            <a:r>
              <a:rPr lang="en-US" dirty="0">
                <a:solidFill>
                  <a:srgbClr val="187534"/>
                </a:solidFill>
              </a:rPr>
              <a:t>2-5 </a:t>
            </a:r>
            <a:r>
              <a:rPr lang="en-US" dirty="0" err="1">
                <a:solidFill>
                  <a:srgbClr val="187534"/>
                </a:solidFill>
              </a:rPr>
              <a:t>y</a:t>
            </a:r>
            <a:r>
              <a:rPr lang="en-US" dirty="0">
                <a:solidFill>
                  <a:srgbClr val="187534"/>
                </a:solidFill>
              </a:rPr>
              <a:t> (30 </a:t>
            </a:r>
            <a:r>
              <a:rPr lang="en-US" dirty="0" err="1">
                <a:solidFill>
                  <a:srgbClr val="187534"/>
                </a:solidFill>
              </a:rPr>
              <a:t>y</a:t>
            </a:r>
            <a:r>
              <a:rPr lang="en-US" dirty="0">
                <a:solidFill>
                  <a:srgbClr val="187534"/>
                </a:solidFill>
              </a:rPr>
              <a:t>)</a:t>
            </a:r>
          </a:p>
          <a:p>
            <a:r>
              <a:rPr lang="en-US" dirty="0">
                <a:solidFill>
                  <a:srgbClr val="FF1D19"/>
                </a:solidFill>
              </a:rPr>
              <a:t>Wave:			</a:t>
            </a:r>
            <a:r>
              <a:rPr lang="en-US" dirty="0">
                <a:solidFill>
                  <a:srgbClr val="187534"/>
                </a:solidFill>
              </a:rPr>
              <a:t>2-5 </a:t>
            </a:r>
            <a:r>
              <a:rPr lang="en-US" dirty="0" err="1">
                <a:solidFill>
                  <a:srgbClr val="187534"/>
                </a:solidFill>
              </a:rPr>
              <a:t>y</a:t>
            </a:r>
            <a:r>
              <a:rPr lang="en-US" dirty="0">
                <a:solidFill>
                  <a:srgbClr val="187534"/>
                </a:solidFill>
              </a:rPr>
              <a:t> (15 </a:t>
            </a:r>
            <a:r>
              <a:rPr lang="en-US" dirty="0" err="1">
                <a:solidFill>
                  <a:srgbClr val="187534"/>
                </a:solidFill>
              </a:rPr>
              <a:t>y</a:t>
            </a:r>
            <a:r>
              <a:rPr lang="en-US" dirty="0">
                <a:solidFill>
                  <a:srgbClr val="187534"/>
                </a:solidFill>
              </a:rPr>
              <a:t>)</a:t>
            </a:r>
          </a:p>
          <a:p>
            <a:r>
              <a:rPr lang="en-US" dirty="0">
                <a:solidFill>
                  <a:srgbClr val="FF1D19"/>
                </a:solidFill>
              </a:rPr>
              <a:t>Tidal:			</a:t>
            </a:r>
            <a:r>
              <a:rPr lang="en-US" dirty="0">
                <a:solidFill>
                  <a:srgbClr val="187534"/>
                </a:solidFill>
              </a:rPr>
              <a:t>2-5 </a:t>
            </a:r>
            <a:r>
              <a:rPr lang="en-US" dirty="0" err="1">
                <a:solidFill>
                  <a:srgbClr val="187534"/>
                </a:solidFill>
              </a:rPr>
              <a:t>y</a:t>
            </a:r>
            <a:r>
              <a:rPr lang="en-US" dirty="0">
                <a:solidFill>
                  <a:srgbClr val="187534"/>
                </a:solidFill>
              </a:rPr>
              <a:t> (15 </a:t>
            </a:r>
            <a:r>
              <a:rPr lang="en-US" dirty="0" err="1">
                <a:solidFill>
                  <a:srgbClr val="187534"/>
                </a:solidFill>
              </a:rPr>
              <a:t>y</a:t>
            </a:r>
            <a:r>
              <a:rPr lang="en-US" dirty="0">
                <a:solidFill>
                  <a:srgbClr val="187534"/>
                </a:solidFill>
              </a:rPr>
              <a:t>)</a:t>
            </a:r>
          </a:p>
          <a:p>
            <a:endParaRPr lang="en-US" dirty="0">
              <a:solidFill>
                <a:srgbClr val="FF1D19"/>
              </a:solidFill>
            </a:endParaRPr>
          </a:p>
          <a:p>
            <a:endParaRPr lang="en-US" dirty="0">
              <a:solidFill>
                <a:srgbClr val="FF1D19"/>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9144000" cy="1143000"/>
          </a:xfrm>
        </p:spPr>
        <p:txBody>
          <a:bodyPr/>
          <a:lstStyle/>
          <a:p>
            <a:pPr eaLnBrk="1" hangingPunct="1"/>
            <a:r>
              <a:rPr lang="en-US" b="1" dirty="0">
                <a:solidFill>
                  <a:srgbClr val="0000FF"/>
                </a:solidFill>
                <a:ea typeface="ＭＳ Ｐゴシック" pitchFamily="16" charset="-128"/>
                <a:cs typeface="ＭＳ Ｐゴシック" pitchFamily="16" charset="-128"/>
              </a:rPr>
              <a:t>Opportunity-Cost CO</a:t>
            </a:r>
            <a:r>
              <a:rPr lang="en-US" b="1" baseline="-25000" dirty="0">
                <a:solidFill>
                  <a:srgbClr val="0000FF"/>
                </a:solidFill>
                <a:ea typeface="ＭＳ Ｐゴシック" pitchFamily="16" charset="-128"/>
                <a:cs typeface="ＭＳ Ｐゴシック" pitchFamily="16" charset="-128"/>
              </a:rPr>
              <a:t>2</a:t>
            </a:r>
            <a:r>
              <a:rPr lang="en-US" b="1" dirty="0">
                <a:solidFill>
                  <a:srgbClr val="0000FF"/>
                </a:solidFill>
                <a:ea typeface="ＭＳ Ｐゴシック" pitchFamily="16" charset="-128"/>
                <a:cs typeface="ＭＳ Ｐゴシック" pitchFamily="16" charset="-128"/>
              </a:rPr>
              <a:t>e</a:t>
            </a:r>
            <a:br>
              <a:rPr lang="en-US" b="1" dirty="0">
                <a:solidFill>
                  <a:srgbClr val="0000FF"/>
                </a:solidFill>
                <a:ea typeface="ＭＳ Ｐゴシック" pitchFamily="16" charset="-128"/>
                <a:cs typeface="ＭＳ Ｐゴシック" pitchFamily="16" charset="-128"/>
              </a:rPr>
            </a:br>
            <a:r>
              <a:rPr lang="en-US" sz="2400" dirty="0">
                <a:solidFill>
                  <a:srgbClr val="FF0000"/>
                </a:solidFill>
                <a:ea typeface="ＭＳ Ｐゴシック" pitchFamily="16" charset="-128"/>
                <a:cs typeface="ＭＳ Ｐゴシック" pitchFamily="16" charset="-128"/>
              </a:rPr>
              <a:t>Emissions from current electricity mix due to time between planning &amp; operation of power source minus that from least-emitting power source</a:t>
            </a:r>
          </a:p>
        </p:txBody>
      </p:sp>
      <p:pic>
        <p:nvPicPr>
          <p:cNvPr id="6" name="Picture 5"/>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990600" y="1092200"/>
            <a:ext cx="6858000" cy="57658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9144000" cy="1143000"/>
          </a:xfrm>
        </p:spPr>
        <p:txBody>
          <a:bodyPr/>
          <a:lstStyle/>
          <a:p>
            <a:pPr eaLnBrk="1" hangingPunct="1"/>
            <a:r>
              <a:rPr lang="en-US" b="1" dirty="0">
                <a:solidFill>
                  <a:srgbClr val="0000FF"/>
                </a:solidFill>
                <a:ea typeface="ＭＳ Ｐゴシック" pitchFamily="16" charset="-128"/>
                <a:cs typeface="ＭＳ Ｐゴシック" pitchFamily="16" charset="-128"/>
              </a:rPr>
              <a:t>War/Leakage CO</a:t>
            </a:r>
            <a:r>
              <a:rPr lang="en-US" b="1" baseline="-25000" dirty="0">
                <a:solidFill>
                  <a:srgbClr val="0000FF"/>
                </a:solidFill>
                <a:ea typeface="ＭＳ Ｐゴシック" pitchFamily="16" charset="-128"/>
                <a:cs typeface="ＭＳ Ｐゴシック" pitchFamily="16" charset="-128"/>
              </a:rPr>
              <a:t>2</a:t>
            </a:r>
            <a:r>
              <a:rPr lang="en-US" b="1" dirty="0">
                <a:solidFill>
                  <a:srgbClr val="0000FF"/>
                </a:solidFill>
                <a:ea typeface="ＭＳ Ｐゴシック" pitchFamily="16" charset="-128"/>
                <a:cs typeface="ＭＳ Ｐゴシック" pitchFamily="16" charset="-128"/>
              </a:rPr>
              <a:t>e of Nuclear, Coal</a:t>
            </a:r>
            <a:endParaRPr lang="en-US" dirty="0">
              <a:solidFill>
                <a:srgbClr val="FF0000"/>
              </a:solidFill>
              <a:ea typeface="ＭＳ Ｐゴシック" pitchFamily="16" charset="-128"/>
              <a:cs typeface="ＭＳ Ｐゴシック" pitchFamily="16" charset="-128"/>
            </a:endParaRPr>
          </a:p>
        </p:txBody>
      </p:sp>
      <p:pic>
        <p:nvPicPr>
          <p:cNvPr id="4" name="Picture 3"/>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914400" y="1092200"/>
            <a:ext cx="6858000" cy="57658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9144000" cy="1143000"/>
          </a:xfrm>
        </p:spPr>
        <p:txBody>
          <a:bodyPr/>
          <a:lstStyle/>
          <a:p>
            <a:pPr eaLnBrk="1" hangingPunct="1"/>
            <a:r>
              <a:rPr lang="en-US" b="1" dirty="0">
                <a:solidFill>
                  <a:srgbClr val="0000FF"/>
                </a:solidFill>
                <a:ea typeface="ＭＳ Ｐゴシック" pitchFamily="16" charset="-128"/>
                <a:cs typeface="ＭＳ Ｐゴシック" pitchFamily="16" charset="-128"/>
              </a:rPr>
              <a:t>Total CO</a:t>
            </a:r>
            <a:r>
              <a:rPr lang="en-US" b="1" baseline="-25000" dirty="0">
                <a:solidFill>
                  <a:srgbClr val="0000FF"/>
                </a:solidFill>
                <a:ea typeface="ＭＳ Ｐゴシック" pitchFamily="16" charset="-128"/>
                <a:cs typeface="ＭＳ Ｐゴシック" pitchFamily="16" charset="-128"/>
              </a:rPr>
              <a:t>2</a:t>
            </a:r>
            <a:r>
              <a:rPr lang="en-US" b="1" dirty="0">
                <a:solidFill>
                  <a:srgbClr val="0000FF"/>
                </a:solidFill>
                <a:ea typeface="ＭＳ Ｐゴシック" pitchFamily="16" charset="-128"/>
                <a:cs typeface="ＭＳ Ｐゴシック" pitchFamily="16" charset="-128"/>
              </a:rPr>
              <a:t>e of Electricity </a:t>
            </a:r>
            <a:r>
              <a:rPr lang="en-US" b="1" dirty="0">
                <a:solidFill>
                  <a:srgbClr val="0000FF"/>
                </a:solidFill>
              </a:rPr>
              <a:t>Sources</a:t>
            </a:r>
            <a:endParaRPr lang="en-US" dirty="0">
              <a:solidFill>
                <a:srgbClr val="FF0000"/>
              </a:solidFill>
              <a:ea typeface="ＭＳ Ｐゴシック" pitchFamily="16" charset="-128"/>
              <a:cs typeface="ＭＳ Ｐゴシック" pitchFamily="16" charset="-128"/>
            </a:endParaRPr>
          </a:p>
        </p:txBody>
      </p:sp>
      <p:pic>
        <p:nvPicPr>
          <p:cNvPr id="4" name="Picture 3"/>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1066800" y="1092200"/>
            <a:ext cx="6858000" cy="5765800"/>
          </a:xfrm>
          <a:prstGeom prst="rect">
            <a:avLst/>
          </a:prstGeom>
        </p:spPr>
      </p:pic>
      <p:sp>
        <p:nvSpPr>
          <p:cNvPr id="5" name="Rectangle 4"/>
          <p:cNvSpPr/>
          <p:nvPr/>
        </p:nvSpPr>
        <p:spPr>
          <a:xfrm>
            <a:off x="2667000" y="1981200"/>
            <a:ext cx="3282269" cy="830997"/>
          </a:xfrm>
          <a:prstGeom prst="rect">
            <a:avLst/>
          </a:prstGeom>
        </p:spPr>
        <p:txBody>
          <a:bodyPr wrap="none">
            <a:spAutoFit/>
          </a:bodyPr>
          <a:lstStyle/>
          <a:p>
            <a:r>
              <a:rPr lang="en-US" dirty="0" err="1">
                <a:solidFill>
                  <a:srgbClr val="FF1D19"/>
                </a:solidFill>
              </a:rPr>
              <a:t>Nuclear:wind</a:t>
            </a:r>
            <a:r>
              <a:rPr lang="en-US" dirty="0">
                <a:solidFill>
                  <a:srgbClr val="FF1D19"/>
                </a:solidFill>
              </a:rPr>
              <a:t> = 9-25:1</a:t>
            </a:r>
          </a:p>
          <a:p>
            <a:r>
              <a:rPr lang="en-US" dirty="0">
                <a:solidFill>
                  <a:srgbClr val="FF1D19"/>
                </a:solidFill>
              </a:rPr>
              <a:t>Coal-</a:t>
            </a:r>
            <a:r>
              <a:rPr lang="en-US" dirty="0" err="1">
                <a:solidFill>
                  <a:srgbClr val="FF1D19"/>
                </a:solidFill>
              </a:rPr>
              <a:t>CCS:wind</a:t>
            </a:r>
            <a:r>
              <a:rPr lang="en-US" dirty="0">
                <a:solidFill>
                  <a:srgbClr val="FF1D19"/>
                </a:solidFill>
              </a:rPr>
              <a:t>=41-53:1</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title"/>
          </p:nvPr>
        </p:nvSpPr>
        <p:spPr>
          <a:xfrm>
            <a:off x="0" y="0"/>
            <a:ext cx="9144000" cy="1143000"/>
          </a:xfrm>
        </p:spPr>
        <p:txBody>
          <a:bodyPr/>
          <a:lstStyle/>
          <a:p>
            <a:r>
              <a:rPr lang="en-US" b="1" dirty="0">
                <a:solidFill>
                  <a:srgbClr val="0000FF"/>
                </a:solidFill>
              </a:rPr>
              <a:t>Change in U.S. CO</a:t>
            </a:r>
            <a:r>
              <a:rPr lang="en-US" b="1" baseline="-25000" dirty="0">
                <a:solidFill>
                  <a:srgbClr val="0000FF"/>
                </a:solidFill>
              </a:rPr>
              <a:t>2</a:t>
            </a:r>
            <a:r>
              <a:rPr lang="en-US" b="1" dirty="0">
                <a:solidFill>
                  <a:srgbClr val="0000FF"/>
                </a:solidFill>
              </a:rPr>
              <a:t>(%) From Converting to </a:t>
            </a:r>
            <a:r>
              <a:rPr lang="en-US" b="1" dirty="0" err="1">
                <a:solidFill>
                  <a:srgbClr val="0000FF"/>
                </a:solidFill>
              </a:rPr>
              <a:t>BEVs</a:t>
            </a:r>
            <a:r>
              <a:rPr lang="en-US" b="1" dirty="0">
                <a:solidFill>
                  <a:srgbClr val="0000FF"/>
                </a:solidFill>
              </a:rPr>
              <a:t>, </a:t>
            </a:r>
            <a:r>
              <a:rPr lang="en-US" b="1" dirty="0" err="1">
                <a:solidFill>
                  <a:srgbClr val="0000FF"/>
                </a:solidFill>
              </a:rPr>
              <a:t>HFCVs</a:t>
            </a:r>
            <a:r>
              <a:rPr lang="en-US" b="1" dirty="0">
                <a:solidFill>
                  <a:srgbClr val="0000FF"/>
                </a:solidFill>
              </a:rPr>
              <a:t>, or E85</a:t>
            </a:r>
          </a:p>
        </p:txBody>
      </p:sp>
      <p:sp>
        <p:nvSpPr>
          <p:cNvPr id="80900" name="Text Box 4"/>
          <p:cNvSpPr txBox="1">
            <a:spLocks noChangeArrowheads="1"/>
          </p:cNvSpPr>
          <p:nvPr/>
        </p:nvSpPr>
        <p:spPr bwMode="auto">
          <a:xfrm>
            <a:off x="2581309" y="6396335"/>
            <a:ext cx="4715354" cy="461665"/>
          </a:xfrm>
          <a:prstGeom prst="rect">
            <a:avLst/>
          </a:prstGeom>
          <a:noFill/>
          <a:ln w="9525">
            <a:noFill/>
            <a:miter lim="800000"/>
            <a:headEnd/>
            <a:tailEnd/>
          </a:ln>
          <a:effectLst/>
        </p:spPr>
        <p:txBody>
          <a:bodyPr wrap="none">
            <a:prstTxWarp prst="textNoShape">
              <a:avLst/>
            </a:prstTxWarp>
            <a:spAutoFit/>
          </a:bodyPr>
          <a:lstStyle/>
          <a:p>
            <a:pPr algn="ctr"/>
            <a:r>
              <a:rPr lang="en-US" dirty="0">
                <a:solidFill>
                  <a:srgbClr val="660066"/>
                </a:solidFill>
              </a:rPr>
              <a:t>Maximum possible reduction is 33%</a:t>
            </a:r>
          </a:p>
        </p:txBody>
      </p:sp>
      <p:pic>
        <p:nvPicPr>
          <p:cNvPr id="7" name="Picture 6"/>
          <p:cNvPicPr/>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bwMode="auto">
          <a:xfrm>
            <a:off x="1219200" y="1092200"/>
            <a:ext cx="6858000" cy="5765800"/>
          </a:xfrm>
          <a:prstGeom prst="rect">
            <a:avLst/>
          </a:prstGeom>
          <a:noFill/>
          <a:ln w="9525">
            <a:noFill/>
            <a:miter lim="800000"/>
            <a:headEnd/>
            <a:tailEnd/>
          </a:ln>
        </p:spPr>
      </p:pic>
      <p:sp>
        <p:nvSpPr>
          <p:cNvPr id="5" name="Rectangle 4"/>
          <p:cNvSpPr/>
          <p:nvPr/>
        </p:nvSpPr>
        <p:spPr>
          <a:xfrm>
            <a:off x="7856268" y="3657600"/>
            <a:ext cx="1287732" cy="461665"/>
          </a:xfrm>
          <a:prstGeom prst="rect">
            <a:avLst/>
          </a:prstGeom>
        </p:spPr>
        <p:txBody>
          <a:bodyPr wrap="none">
            <a:spAutoFit/>
          </a:bodyPr>
          <a:lstStyle/>
          <a:p>
            <a:r>
              <a:rPr lang="en-US" dirty="0">
                <a:solidFill>
                  <a:srgbClr val="660066"/>
                </a:solidFill>
              </a:rPr>
              <a:t>Fig. 13.1</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title"/>
          </p:nvPr>
        </p:nvSpPr>
        <p:spPr>
          <a:xfrm>
            <a:off x="0" y="0"/>
            <a:ext cx="9144000" cy="1143000"/>
          </a:xfrm>
        </p:spPr>
        <p:txBody>
          <a:bodyPr/>
          <a:lstStyle/>
          <a:p>
            <a:r>
              <a:rPr lang="en-US" b="1" dirty="0">
                <a:solidFill>
                  <a:srgbClr val="0000FF"/>
                </a:solidFill>
              </a:rPr>
              <a:t>Number of Deaths in 2020 Due to Vehicle </a:t>
            </a:r>
            <a:r>
              <a:rPr lang="en-US" b="1" dirty="0" err="1">
                <a:solidFill>
                  <a:srgbClr val="0000FF"/>
                </a:solidFill>
              </a:rPr>
              <a:t>Exhaust+Lifecycle</a:t>
            </a:r>
            <a:r>
              <a:rPr lang="en-US" b="1" dirty="0">
                <a:solidFill>
                  <a:srgbClr val="0000FF"/>
                </a:solidFill>
              </a:rPr>
              <a:t> Emissions</a:t>
            </a:r>
          </a:p>
        </p:txBody>
      </p:sp>
      <p:sp>
        <p:nvSpPr>
          <p:cNvPr id="80900" name="Text Box 4"/>
          <p:cNvSpPr txBox="1">
            <a:spLocks noChangeArrowheads="1"/>
          </p:cNvSpPr>
          <p:nvPr/>
        </p:nvSpPr>
        <p:spPr bwMode="auto">
          <a:xfrm>
            <a:off x="0" y="6172200"/>
            <a:ext cx="9144000" cy="707886"/>
          </a:xfrm>
          <a:prstGeom prst="rect">
            <a:avLst/>
          </a:prstGeom>
          <a:noFill/>
          <a:ln w="9525">
            <a:noFill/>
            <a:miter lim="800000"/>
            <a:headEnd/>
            <a:tailEnd/>
          </a:ln>
          <a:effectLst/>
        </p:spPr>
        <p:txBody>
          <a:bodyPr wrap="square">
            <a:prstTxWarp prst="textNoShape">
              <a:avLst/>
            </a:prstTxWarp>
            <a:spAutoFit/>
          </a:bodyPr>
          <a:lstStyle/>
          <a:p>
            <a:pPr algn="ctr"/>
            <a:r>
              <a:rPr lang="en-US" sz="2000" dirty="0">
                <a:solidFill>
                  <a:srgbClr val="660066"/>
                </a:solidFill>
              </a:rPr>
              <a:t>For nuclear, the brown is the deaths from nuclear weapons in one attack in one megacity over 30 </a:t>
            </a:r>
            <a:r>
              <a:rPr lang="en-US" sz="2000" dirty="0" err="1">
                <a:solidFill>
                  <a:srgbClr val="660066"/>
                </a:solidFill>
              </a:rPr>
              <a:t>y</a:t>
            </a:r>
            <a:r>
              <a:rPr lang="en-US" sz="2000" dirty="0">
                <a:solidFill>
                  <a:srgbClr val="660066"/>
                </a:solidFill>
              </a:rPr>
              <a:t> due to weapons production facilitated by nuclear energy facilities </a:t>
            </a:r>
          </a:p>
        </p:txBody>
      </p:sp>
      <p:pic>
        <p:nvPicPr>
          <p:cNvPr id="5" name="Picture 4"/>
          <p:cNvPicPr/>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bwMode="auto">
          <a:xfrm>
            <a:off x="1447800" y="1219200"/>
            <a:ext cx="6172200" cy="5189220"/>
          </a:xfrm>
          <a:prstGeom prst="rect">
            <a:avLst/>
          </a:prstGeom>
          <a:noFill/>
          <a:ln w="9525">
            <a:noFill/>
            <a:miter lim="800000"/>
            <a:headEnd/>
            <a:tailEnd/>
          </a:ln>
        </p:spPr>
      </p:pic>
      <p:sp>
        <p:nvSpPr>
          <p:cNvPr id="6" name="Rectangle 5"/>
          <p:cNvSpPr/>
          <p:nvPr/>
        </p:nvSpPr>
        <p:spPr>
          <a:xfrm>
            <a:off x="7772400" y="3581400"/>
            <a:ext cx="1287732" cy="461665"/>
          </a:xfrm>
          <a:prstGeom prst="rect">
            <a:avLst/>
          </a:prstGeom>
        </p:spPr>
        <p:txBody>
          <a:bodyPr wrap="none">
            <a:spAutoFit/>
          </a:bodyPr>
          <a:lstStyle/>
          <a:p>
            <a:r>
              <a:rPr lang="en-US" dirty="0">
                <a:solidFill>
                  <a:srgbClr val="660066"/>
                </a:solidFill>
              </a:rPr>
              <a:t>Fig. 13.1</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title"/>
          </p:nvPr>
        </p:nvSpPr>
        <p:spPr>
          <a:xfrm>
            <a:off x="0" y="0"/>
            <a:ext cx="9144000" cy="1143000"/>
          </a:xfrm>
        </p:spPr>
        <p:txBody>
          <a:bodyPr/>
          <a:lstStyle/>
          <a:p>
            <a:r>
              <a:rPr lang="en-US" b="1" dirty="0">
                <a:solidFill>
                  <a:srgbClr val="0000FF"/>
                </a:solidFill>
              </a:rPr>
              <a:t>Water Required to Power 100% of U.S. Vehicles With Different Options </a:t>
            </a:r>
          </a:p>
        </p:txBody>
      </p:sp>
      <p:sp>
        <p:nvSpPr>
          <p:cNvPr id="80900" name="Text Box 4"/>
          <p:cNvSpPr txBox="1">
            <a:spLocks noChangeArrowheads="1"/>
          </p:cNvSpPr>
          <p:nvPr/>
        </p:nvSpPr>
        <p:spPr bwMode="auto">
          <a:xfrm>
            <a:off x="0" y="6396335"/>
            <a:ext cx="9143999" cy="461665"/>
          </a:xfrm>
          <a:prstGeom prst="rect">
            <a:avLst/>
          </a:prstGeom>
          <a:noFill/>
          <a:ln w="9525">
            <a:noFill/>
            <a:miter lim="800000"/>
            <a:headEnd/>
            <a:tailEnd/>
          </a:ln>
          <a:effectLst/>
        </p:spPr>
        <p:txBody>
          <a:bodyPr wrap="square">
            <a:prstTxWarp prst="textNoShape">
              <a:avLst/>
            </a:prstTxWarp>
            <a:spAutoFit/>
          </a:bodyPr>
          <a:lstStyle/>
          <a:p>
            <a:pPr algn="ctr"/>
            <a:r>
              <a:rPr lang="en-US" dirty="0">
                <a:solidFill>
                  <a:srgbClr val="660066"/>
                </a:solidFill>
              </a:rPr>
              <a:t>U.S. Water Consumption in 2000 was 149,000 </a:t>
            </a:r>
            <a:r>
              <a:rPr lang="en-US" dirty="0" err="1">
                <a:solidFill>
                  <a:srgbClr val="660066"/>
                </a:solidFill>
              </a:rPr>
              <a:t>Ggal</a:t>
            </a:r>
            <a:r>
              <a:rPr lang="en-US" dirty="0">
                <a:solidFill>
                  <a:srgbClr val="660066"/>
                </a:solidFill>
              </a:rPr>
              <a:t>/year</a:t>
            </a:r>
          </a:p>
        </p:txBody>
      </p:sp>
      <p:pic>
        <p:nvPicPr>
          <p:cNvPr id="5" name="Picture 4"/>
          <p:cNvPicPr/>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bwMode="auto">
          <a:xfrm>
            <a:off x="1219200" y="1092200"/>
            <a:ext cx="6858000" cy="5765800"/>
          </a:xfrm>
          <a:prstGeom prst="rect">
            <a:avLst/>
          </a:prstGeom>
          <a:noFill/>
          <a:ln w="9525">
            <a:noFill/>
            <a:miter lim="800000"/>
            <a:headEnd/>
            <a:tailEnd/>
          </a:ln>
        </p:spPr>
      </p:pic>
      <p:sp>
        <p:nvSpPr>
          <p:cNvPr id="7" name="Rectangle 6"/>
          <p:cNvSpPr/>
          <p:nvPr/>
        </p:nvSpPr>
        <p:spPr>
          <a:xfrm>
            <a:off x="7772400" y="3810000"/>
            <a:ext cx="1287732" cy="461665"/>
          </a:xfrm>
          <a:prstGeom prst="rect">
            <a:avLst/>
          </a:prstGeom>
        </p:spPr>
        <p:txBody>
          <a:bodyPr wrap="none">
            <a:spAutoFit/>
          </a:bodyPr>
          <a:lstStyle/>
          <a:p>
            <a:r>
              <a:rPr lang="en-US" dirty="0">
                <a:solidFill>
                  <a:srgbClr val="660066"/>
                </a:solidFill>
              </a:rPr>
              <a:t>Fig. 13.1</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stretch>
            <a:fillRect/>
          </a:stretch>
        </p:blipFill>
        <p:spPr>
          <a:xfrm>
            <a:off x="3889292" y="0"/>
            <a:ext cx="5254708" cy="3505200"/>
          </a:xfrm>
          <a:prstGeom prst="rect">
            <a:avLst/>
          </a:prstGeom>
        </p:spPr>
      </p:pic>
      <p:pic>
        <p:nvPicPr>
          <p:cNvPr id="7" name="Picture 6"/>
          <p:cNvPicPr>
            <a:picLocks noChangeAspect="1"/>
          </p:cNvPicPr>
          <p:nvPr/>
        </p:nvPicPr>
        <p:blipFill>
          <a:blip r:embed="rId4"/>
          <a:stretch>
            <a:fillRect/>
          </a:stretch>
        </p:blipFill>
        <p:spPr>
          <a:xfrm>
            <a:off x="0" y="0"/>
            <a:ext cx="3962400" cy="3913482"/>
          </a:xfrm>
          <a:prstGeom prst="rect">
            <a:avLst/>
          </a:prstGeom>
        </p:spPr>
      </p:pic>
      <p:pic>
        <p:nvPicPr>
          <p:cNvPr id="8" name="Picture 7"/>
          <p:cNvPicPr>
            <a:picLocks noChangeAspect="1"/>
          </p:cNvPicPr>
          <p:nvPr/>
        </p:nvPicPr>
        <p:blipFill>
          <a:blip r:embed="rId5"/>
          <a:stretch>
            <a:fillRect/>
          </a:stretch>
        </p:blipFill>
        <p:spPr>
          <a:xfrm>
            <a:off x="0" y="3429000"/>
            <a:ext cx="4572000" cy="3429000"/>
          </a:xfrm>
          <a:prstGeom prst="rect">
            <a:avLst/>
          </a:prstGeom>
        </p:spPr>
      </p:pic>
      <p:pic>
        <p:nvPicPr>
          <p:cNvPr id="19" name="Picture 1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2600" y="3048000"/>
            <a:ext cx="2694878" cy="3810000"/>
          </a:xfrm>
          <a:prstGeom prst="rect">
            <a:avLst/>
          </a:prstGeom>
        </p:spPr>
      </p:pic>
      <p:sp>
        <p:nvSpPr>
          <p:cNvPr id="38914" name="Rectangle 2"/>
          <p:cNvSpPr>
            <a:spLocks noGrp="1" noChangeArrowheads="1"/>
          </p:cNvSpPr>
          <p:nvPr>
            <p:ph type="title"/>
          </p:nvPr>
        </p:nvSpPr>
        <p:spPr>
          <a:xfrm>
            <a:off x="0" y="0"/>
            <a:ext cx="9144000" cy="609600"/>
          </a:xfrm>
        </p:spPr>
        <p:txBody>
          <a:bodyPr/>
          <a:lstStyle/>
          <a:p>
            <a:pPr eaLnBrk="1" hangingPunct="1"/>
            <a:r>
              <a:rPr lang="en-US" sz="4000" b="1" dirty="0">
                <a:solidFill>
                  <a:srgbClr val="0000FF"/>
                </a:solidFill>
                <a:ea typeface="ＭＳ Ｐゴシック" pitchFamily="16" charset="-128"/>
                <a:cs typeface="ＭＳ Ｐゴシック" pitchFamily="16" charset="-128"/>
              </a:rPr>
              <a:t>Wind Footprints</a:t>
            </a:r>
            <a:endParaRPr lang="en-US" sz="4000" dirty="0">
              <a:solidFill>
                <a:srgbClr val="FF0000"/>
              </a:solidFill>
              <a:ea typeface="ＭＳ Ｐゴシック" pitchFamily="16" charset="-128"/>
              <a:cs typeface="ＭＳ Ｐゴシック" pitchFamily="16" charset="-128"/>
            </a:endParaRPr>
          </a:p>
        </p:txBody>
      </p:sp>
      <p:sp>
        <p:nvSpPr>
          <p:cNvPr id="5" name="Rectangle 4"/>
          <p:cNvSpPr>
            <a:spLocks noChangeArrowheads="1"/>
          </p:cNvSpPr>
          <p:nvPr/>
        </p:nvSpPr>
        <p:spPr bwMode="auto">
          <a:xfrm>
            <a:off x="6324600" y="2667000"/>
            <a:ext cx="28194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800000"/>
                </a:solidFill>
              </a:rPr>
              <a:t>www.offshore-power.net</a:t>
            </a:r>
            <a:endParaRPr lang="en-US" sz="1800" dirty="0">
              <a:solidFill>
                <a:srgbClr val="800000"/>
              </a:solidFill>
            </a:endParaRPr>
          </a:p>
        </p:txBody>
      </p:sp>
      <p:sp>
        <p:nvSpPr>
          <p:cNvPr id="20" name="Rectangle 19"/>
          <p:cNvSpPr>
            <a:spLocks noChangeArrowheads="1"/>
          </p:cNvSpPr>
          <p:nvPr/>
        </p:nvSpPr>
        <p:spPr bwMode="auto">
          <a:xfrm>
            <a:off x="0" y="3048000"/>
            <a:ext cx="28194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800000"/>
                </a:solidFill>
              </a:rPr>
              <a:t>Pro.corbins.com</a:t>
            </a:r>
            <a:endParaRPr lang="en-US" sz="1800" dirty="0">
              <a:solidFill>
                <a:srgbClr val="800000"/>
              </a:solidFill>
            </a:endParaRPr>
          </a:p>
        </p:txBody>
      </p:sp>
      <p:sp>
        <p:nvSpPr>
          <p:cNvPr id="21" name="Rectangle 20"/>
          <p:cNvSpPr>
            <a:spLocks noChangeArrowheads="1"/>
          </p:cNvSpPr>
          <p:nvPr/>
        </p:nvSpPr>
        <p:spPr bwMode="auto">
          <a:xfrm>
            <a:off x="0" y="6488668"/>
            <a:ext cx="28194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800000"/>
                </a:solidFill>
              </a:rPr>
              <a:t>Pro.corbins.com</a:t>
            </a:r>
            <a:endParaRPr lang="en-US" sz="1800" dirty="0">
              <a:solidFill>
                <a:srgbClr val="800000"/>
              </a:solidFill>
            </a:endParaRPr>
          </a:p>
        </p:txBody>
      </p:sp>
      <p:sp>
        <p:nvSpPr>
          <p:cNvPr id="23" name="Rectangle 22"/>
          <p:cNvSpPr>
            <a:spLocks noChangeArrowheads="1"/>
          </p:cNvSpPr>
          <p:nvPr/>
        </p:nvSpPr>
        <p:spPr bwMode="auto">
          <a:xfrm>
            <a:off x="5562600" y="3124200"/>
            <a:ext cx="2819400" cy="369332"/>
          </a:xfrm>
          <a:prstGeom prst="rect">
            <a:avLst/>
          </a:prstGeom>
          <a:noFill/>
          <a:ln w="9525">
            <a:noFill/>
            <a:miter lim="800000"/>
            <a:headEnd/>
            <a:tailEnd/>
          </a:ln>
        </p:spPr>
        <p:txBody>
          <a:bodyPr wrap="square">
            <a:prstTxWarp prst="textNoShape">
              <a:avLst/>
            </a:prstTxWarp>
            <a:spAutoFit/>
          </a:bodyPr>
          <a:lstStyle/>
          <a:p>
            <a:r>
              <a:rPr lang="en-US" sz="1800" dirty="0" err="1">
                <a:solidFill>
                  <a:srgbClr val="800000"/>
                </a:solidFill>
              </a:rPr>
              <a:t>www.eng.uoo.ca</a:t>
            </a:r>
            <a:endParaRPr lang="en-US" sz="1800" dirty="0">
              <a:solidFill>
                <a:srgbClr val="8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p:cNvPicPr>
            <a:picLocks noChangeAspect="1" noChangeArrowheads="1"/>
          </p:cNvPicPr>
          <p:nvPr/>
        </p:nvPicPr>
        <p:blipFill>
          <a:blip r:embed="rId3"/>
          <a:srcRect/>
          <a:stretch>
            <a:fillRect/>
          </a:stretch>
        </p:blipFill>
        <p:spPr bwMode="auto">
          <a:xfrm>
            <a:off x="0" y="1128713"/>
            <a:ext cx="9144000" cy="5729287"/>
          </a:xfrm>
          <a:prstGeom prst="rect">
            <a:avLst/>
          </a:prstGeom>
          <a:noFill/>
          <a:ln w="9525">
            <a:noFill/>
            <a:miter lim="800000"/>
            <a:headEnd/>
            <a:tailEnd/>
          </a:ln>
        </p:spPr>
      </p:pic>
      <p:sp>
        <p:nvSpPr>
          <p:cNvPr id="43011" name="Rectangle 2"/>
          <p:cNvSpPr>
            <a:spLocks noGrp="1" noChangeArrowheads="1"/>
          </p:cNvSpPr>
          <p:nvPr>
            <p:ph type="title" idx="4294967295"/>
          </p:nvPr>
        </p:nvSpPr>
        <p:spPr>
          <a:xfrm>
            <a:off x="0" y="152400"/>
            <a:ext cx="9144000" cy="685800"/>
          </a:xfrm>
        </p:spPr>
        <p:txBody>
          <a:bodyPr/>
          <a:lstStyle/>
          <a:p>
            <a:pPr eaLnBrk="1" hangingPunct="1"/>
            <a:r>
              <a:rPr lang="en-US" sz="3600">
                <a:solidFill>
                  <a:srgbClr val="0000FF"/>
                </a:solidFill>
                <a:ea typeface="ＭＳ Ｐゴシック" pitchFamily="16" charset="-128"/>
                <a:cs typeface="ＭＳ Ｐゴシック" pitchFamily="16" charset="-128"/>
              </a:rPr>
              <a:t>Area to Power 100% of U.S. Onroad Vehicles</a:t>
            </a:r>
            <a:endParaRPr lang="en-US">
              <a:ea typeface="ＭＳ Ｐゴシック" pitchFamily="16" charset="-128"/>
              <a:cs typeface="ＭＳ Ｐゴシック" pitchFamily="16" charset="-128"/>
            </a:endParaRPr>
          </a:p>
        </p:txBody>
      </p:sp>
      <p:sp>
        <p:nvSpPr>
          <p:cNvPr id="43012" name="Rectangle 8"/>
          <p:cNvSpPr>
            <a:spLocks noChangeArrowheads="1"/>
          </p:cNvSpPr>
          <p:nvPr/>
        </p:nvSpPr>
        <p:spPr bwMode="auto">
          <a:xfrm>
            <a:off x="914400" y="2514600"/>
            <a:ext cx="2286000" cy="2286000"/>
          </a:xfrm>
          <a:prstGeom prst="rect">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43013" name="Rectangle 6"/>
          <p:cNvSpPr>
            <a:spLocks noChangeArrowheads="1"/>
          </p:cNvSpPr>
          <p:nvPr/>
        </p:nvSpPr>
        <p:spPr bwMode="auto">
          <a:xfrm>
            <a:off x="228600" y="6553200"/>
            <a:ext cx="1620838" cy="304800"/>
          </a:xfrm>
          <a:prstGeom prst="rect">
            <a:avLst/>
          </a:prstGeom>
          <a:noFill/>
          <a:ln w="9525">
            <a:noFill/>
            <a:miter lim="800000"/>
            <a:headEnd/>
            <a:tailEnd/>
          </a:ln>
        </p:spPr>
        <p:txBody>
          <a:bodyPr wrap="none">
            <a:prstTxWarp prst="textNoShape">
              <a:avLst/>
            </a:prstTxWarp>
            <a:spAutoFit/>
          </a:bodyPr>
          <a:lstStyle/>
          <a:p>
            <a:r>
              <a:rPr lang="en-US" sz="1400"/>
              <a:t>Map: www.fotw.net</a:t>
            </a:r>
            <a:endParaRPr lang="en-US">
              <a:solidFill>
                <a:srgbClr val="FF0000"/>
              </a:solidFill>
            </a:endParaRPr>
          </a:p>
        </p:txBody>
      </p:sp>
      <p:sp>
        <p:nvSpPr>
          <p:cNvPr id="43014" name="Rectangle 7"/>
          <p:cNvSpPr>
            <a:spLocks noChangeArrowheads="1"/>
          </p:cNvSpPr>
          <p:nvPr/>
        </p:nvSpPr>
        <p:spPr bwMode="auto">
          <a:xfrm>
            <a:off x="3200400" y="2514600"/>
            <a:ext cx="2147888" cy="2147888"/>
          </a:xfrm>
          <a:prstGeom prst="rect">
            <a:avLst/>
          </a:prstGeom>
          <a:solidFill>
            <a:srgbClr val="FFFF00"/>
          </a:solidFill>
          <a:ln w="9525">
            <a:solidFill>
              <a:srgbClr val="FFFF00"/>
            </a:solidFill>
            <a:miter lim="800000"/>
            <a:headEnd/>
            <a:tailEnd/>
          </a:ln>
        </p:spPr>
        <p:txBody>
          <a:bodyPr wrap="none" anchor="ctr">
            <a:prstTxWarp prst="textNoShape">
              <a:avLst/>
            </a:prstTxWarp>
          </a:bodyPr>
          <a:lstStyle/>
          <a:p>
            <a:endParaRPr lang="en-US"/>
          </a:p>
        </p:txBody>
      </p:sp>
      <p:sp>
        <p:nvSpPr>
          <p:cNvPr id="43015" name="Rectangle 9"/>
          <p:cNvSpPr>
            <a:spLocks noChangeArrowheads="1"/>
          </p:cNvSpPr>
          <p:nvPr/>
        </p:nvSpPr>
        <p:spPr bwMode="auto">
          <a:xfrm>
            <a:off x="3200400" y="2514600"/>
            <a:ext cx="393700" cy="393700"/>
          </a:xfrm>
          <a:prstGeom prst="rect">
            <a:avLst/>
          </a:prstGeom>
          <a:solidFill>
            <a:srgbClr val="187534"/>
          </a:solidFill>
          <a:ln w="9525">
            <a:solidFill>
              <a:srgbClr val="187534"/>
            </a:solidFill>
            <a:miter lim="800000"/>
            <a:headEnd/>
            <a:tailEnd/>
          </a:ln>
        </p:spPr>
        <p:txBody>
          <a:bodyPr wrap="none" anchor="ctr">
            <a:prstTxWarp prst="textNoShape">
              <a:avLst/>
            </a:prstTxWarp>
          </a:bodyPr>
          <a:lstStyle/>
          <a:p>
            <a:endParaRPr lang="en-US"/>
          </a:p>
        </p:txBody>
      </p:sp>
      <p:sp>
        <p:nvSpPr>
          <p:cNvPr id="43016" name="Rectangle 10"/>
          <p:cNvSpPr>
            <a:spLocks noChangeArrowheads="1"/>
          </p:cNvSpPr>
          <p:nvPr/>
        </p:nvSpPr>
        <p:spPr bwMode="auto">
          <a:xfrm>
            <a:off x="3200400" y="2514600"/>
            <a:ext cx="155575" cy="155575"/>
          </a:xfrm>
          <a:prstGeom prst="rect">
            <a:avLst/>
          </a:prstGeom>
          <a:solidFill>
            <a:srgbClr val="1CFFFC"/>
          </a:solidFill>
          <a:ln w="9525">
            <a:solidFill>
              <a:srgbClr val="1CFFFC"/>
            </a:solidFill>
            <a:miter lim="800000"/>
            <a:headEnd/>
            <a:tailEnd/>
          </a:ln>
        </p:spPr>
        <p:txBody>
          <a:bodyPr wrap="none" anchor="ctr">
            <a:prstTxWarp prst="textNoShape">
              <a:avLst/>
            </a:prstTxWarp>
          </a:bodyPr>
          <a:lstStyle/>
          <a:p>
            <a:endParaRPr lang="en-US"/>
          </a:p>
        </p:txBody>
      </p:sp>
      <p:sp>
        <p:nvSpPr>
          <p:cNvPr id="43017" name="Rectangle 11"/>
          <p:cNvSpPr>
            <a:spLocks noChangeArrowheads="1"/>
          </p:cNvSpPr>
          <p:nvPr/>
        </p:nvSpPr>
        <p:spPr bwMode="auto">
          <a:xfrm>
            <a:off x="4114800" y="3962400"/>
            <a:ext cx="1252538" cy="708025"/>
          </a:xfrm>
          <a:prstGeom prst="rect">
            <a:avLst/>
          </a:prstGeom>
          <a:noFill/>
          <a:ln w="9525">
            <a:noFill/>
            <a:miter lim="800000"/>
            <a:headEnd/>
            <a:tailEnd/>
          </a:ln>
        </p:spPr>
        <p:txBody>
          <a:bodyPr wrap="none">
            <a:prstTxWarp prst="textNoShape">
              <a:avLst/>
            </a:prstTxWarp>
            <a:spAutoFit/>
          </a:bodyPr>
          <a:lstStyle/>
          <a:p>
            <a:pPr algn="ctr"/>
            <a:r>
              <a:rPr lang="en-US" sz="2000"/>
              <a:t>Corn E85</a:t>
            </a:r>
          </a:p>
          <a:p>
            <a:pPr algn="ctr"/>
            <a:r>
              <a:rPr lang="en-US" sz="2000"/>
              <a:t>9.8-17.6%</a:t>
            </a:r>
          </a:p>
        </p:txBody>
      </p:sp>
      <p:sp>
        <p:nvSpPr>
          <p:cNvPr id="43018" name="Rectangle 12"/>
          <p:cNvSpPr>
            <a:spLocks noChangeArrowheads="1"/>
          </p:cNvSpPr>
          <p:nvPr/>
        </p:nvSpPr>
        <p:spPr bwMode="auto">
          <a:xfrm>
            <a:off x="1066800" y="3200400"/>
            <a:ext cx="1993900" cy="1028700"/>
          </a:xfrm>
          <a:prstGeom prst="rect">
            <a:avLst/>
          </a:prstGeom>
          <a:noFill/>
          <a:ln w="9525">
            <a:noFill/>
            <a:miter lim="800000"/>
            <a:headEnd/>
            <a:tailEnd/>
          </a:ln>
        </p:spPr>
        <p:txBody>
          <a:bodyPr wrap="none">
            <a:prstTxWarp prst="textNoShape">
              <a:avLst/>
            </a:prstTxWarp>
            <a:spAutoFit/>
          </a:bodyPr>
          <a:lstStyle/>
          <a:p>
            <a:pPr algn="ctr">
              <a:lnSpc>
                <a:spcPts val="1800"/>
              </a:lnSpc>
            </a:pPr>
            <a:r>
              <a:rPr lang="en-US" sz="2000"/>
              <a:t>Cellulosic E85</a:t>
            </a:r>
          </a:p>
          <a:p>
            <a:pPr algn="ctr">
              <a:lnSpc>
                <a:spcPts val="1800"/>
              </a:lnSpc>
            </a:pPr>
            <a:r>
              <a:rPr lang="en-US" sz="2000"/>
              <a:t>4.7-35.4%</a:t>
            </a:r>
          </a:p>
          <a:p>
            <a:pPr algn="ctr">
              <a:lnSpc>
                <a:spcPts val="1800"/>
              </a:lnSpc>
            </a:pPr>
            <a:r>
              <a:rPr lang="en-US" sz="2000"/>
              <a:t>(low-industry est.</a:t>
            </a:r>
          </a:p>
          <a:p>
            <a:pPr algn="ctr">
              <a:lnSpc>
                <a:spcPts val="1800"/>
              </a:lnSpc>
            </a:pPr>
            <a:r>
              <a:rPr lang="en-US" sz="2000"/>
              <a:t>high-data)</a:t>
            </a:r>
          </a:p>
        </p:txBody>
      </p:sp>
      <p:sp>
        <p:nvSpPr>
          <p:cNvPr id="43019" name="Rectangle 13"/>
          <p:cNvSpPr>
            <a:spLocks noChangeArrowheads="1"/>
          </p:cNvSpPr>
          <p:nvPr/>
        </p:nvSpPr>
        <p:spPr bwMode="auto">
          <a:xfrm>
            <a:off x="3124200" y="3200400"/>
            <a:ext cx="1771650" cy="874713"/>
          </a:xfrm>
          <a:prstGeom prst="rect">
            <a:avLst/>
          </a:prstGeom>
          <a:noFill/>
          <a:ln w="9525">
            <a:noFill/>
            <a:miter lim="800000"/>
            <a:headEnd/>
            <a:tailEnd/>
          </a:ln>
        </p:spPr>
        <p:txBody>
          <a:bodyPr wrap="none">
            <a:prstTxWarp prst="textNoShape">
              <a:avLst/>
            </a:prstTxWarp>
            <a:spAutoFit/>
          </a:bodyPr>
          <a:lstStyle/>
          <a:p>
            <a:r>
              <a:rPr lang="en-US" sz="2000" dirty="0"/>
              <a:t>Wind-BEV</a:t>
            </a:r>
          </a:p>
          <a:p>
            <a:pPr>
              <a:lnSpc>
                <a:spcPts val="1800"/>
              </a:lnSpc>
            </a:pPr>
            <a:r>
              <a:rPr lang="en-US" sz="2000" dirty="0"/>
              <a:t>turbine spacing</a:t>
            </a:r>
          </a:p>
          <a:p>
            <a:pPr>
              <a:lnSpc>
                <a:spcPts val="1800"/>
              </a:lnSpc>
            </a:pPr>
            <a:r>
              <a:rPr lang="en-US" sz="2000" dirty="0"/>
              <a:t>0.35-0.7%</a:t>
            </a:r>
            <a:endParaRPr lang="en-US" sz="1400" dirty="0"/>
          </a:p>
        </p:txBody>
      </p:sp>
      <p:sp>
        <p:nvSpPr>
          <p:cNvPr id="43020" name="Rectangle 14"/>
          <p:cNvSpPr>
            <a:spLocks noChangeArrowheads="1"/>
          </p:cNvSpPr>
          <p:nvPr/>
        </p:nvSpPr>
        <p:spPr bwMode="auto">
          <a:xfrm>
            <a:off x="2362200" y="1828800"/>
            <a:ext cx="1892300" cy="708025"/>
          </a:xfrm>
          <a:prstGeom prst="rect">
            <a:avLst/>
          </a:prstGeom>
          <a:solidFill>
            <a:schemeClr val="bg1"/>
          </a:solidFill>
          <a:ln w="9525">
            <a:noFill/>
            <a:miter lim="800000"/>
            <a:headEnd/>
            <a:tailEnd/>
          </a:ln>
        </p:spPr>
        <p:txBody>
          <a:bodyPr>
            <a:prstTxWarp prst="textNoShape">
              <a:avLst/>
            </a:prstTxWarp>
            <a:spAutoFit/>
          </a:bodyPr>
          <a:lstStyle/>
          <a:p>
            <a:pPr algn="ctr"/>
            <a:r>
              <a:rPr lang="en-US" sz="2000"/>
              <a:t>Solar PV-BEV</a:t>
            </a:r>
          </a:p>
          <a:p>
            <a:pPr algn="ctr"/>
            <a:r>
              <a:rPr lang="en-US" sz="2000"/>
              <a:t>0.077-0.18%</a:t>
            </a:r>
            <a:endParaRPr lang="en-US" sz="1400"/>
          </a:p>
        </p:txBody>
      </p:sp>
      <p:sp>
        <p:nvSpPr>
          <p:cNvPr id="43021" name="Line 15"/>
          <p:cNvSpPr>
            <a:spLocks noChangeShapeType="1"/>
          </p:cNvSpPr>
          <p:nvPr/>
        </p:nvSpPr>
        <p:spPr bwMode="auto">
          <a:xfrm>
            <a:off x="3048000" y="2438400"/>
            <a:ext cx="228600" cy="152400"/>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43022" name="Line 16"/>
          <p:cNvSpPr>
            <a:spLocks noChangeShapeType="1"/>
          </p:cNvSpPr>
          <p:nvPr/>
        </p:nvSpPr>
        <p:spPr bwMode="auto">
          <a:xfrm flipH="1" flipV="1">
            <a:off x="3429000" y="2819400"/>
            <a:ext cx="152400" cy="533400"/>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43023" name="Oval 17"/>
          <p:cNvSpPr>
            <a:spLocks noChangeArrowheads="1"/>
          </p:cNvSpPr>
          <p:nvPr/>
        </p:nvSpPr>
        <p:spPr bwMode="auto">
          <a:xfrm>
            <a:off x="3429000" y="2590800"/>
            <a:ext cx="55563" cy="55563"/>
          </a:xfrm>
          <a:prstGeom prst="ellipse">
            <a:avLst/>
          </a:prstGeom>
          <a:solidFill>
            <a:srgbClr val="FF11EC"/>
          </a:solidFill>
          <a:ln w="9525">
            <a:solidFill>
              <a:schemeClr val="tx1"/>
            </a:solidFill>
            <a:round/>
            <a:headEnd/>
            <a:tailEnd/>
          </a:ln>
        </p:spPr>
        <p:txBody>
          <a:bodyPr wrap="none" anchor="ctr">
            <a:prstTxWarp prst="textNoShape">
              <a:avLst/>
            </a:prstTxWarp>
          </a:bodyPr>
          <a:lstStyle/>
          <a:p>
            <a:endParaRPr lang="en-US"/>
          </a:p>
        </p:txBody>
      </p:sp>
      <p:sp>
        <p:nvSpPr>
          <p:cNvPr id="43024" name="Line 18"/>
          <p:cNvSpPr>
            <a:spLocks noChangeShapeType="1"/>
          </p:cNvSpPr>
          <p:nvPr/>
        </p:nvSpPr>
        <p:spPr bwMode="auto">
          <a:xfrm flipH="1" flipV="1">
            <a:off x="3505200" y="2667000"/>
            <a:ext cx="304800" cy="152400"/>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43025" name="Rectangle 19"/>
          <p:cNvSpPr>
            <a:spLocks noChangeArrowheads="1"/>
          </p:cNvSpPr>
          <p:nvPr/>
        </p:nvSpPr>
        <p:spPr bwMode="auto">
          <a:xfrm>
            <a:off x="3733800" y="2438400"/>
            <a:ext cx="1355725" cy="796925"/>
          </a:xfrm>
          <a:prstGeom prst="rect">
            <a:avLst/>
          </a:prstGeom>
          <a:noFill/>
          <a:ln w="9525">
            <a:noFill/>
            <a:miter lim="800000"/>
            <a:headEnd/>
            <a:tailEnd/>
          </a:ln>
        </p:spPr>
        <p:txBody>
          <a:bodyPr wrap="none">
            <a:prstTxWarp prst="textNoShape">
              <a:avLst/>
            </a:prstTxWarp>
            <a:spAutoFit/>
          </a:bodyPr>
          <a:lstStyle/>
          <a:p>
            <a:pPr algn="ctr">
              <a:lnSpc>
                <a:spcPts val="1800"/>
              </a:lnSpc>
            </a:pPr>
            <a:r>
              <a:rPr lang="en-US" sz="2000" dirty="0"/>
              <a:t>Wind-BEV</a:t>
            </a:r>
          </a:p>
          <a:p>
            <a:pPr algn="ctr">
              <a:lnSpc>
                <a:spcPts val="1800"/>
              </a:lnSpc>
            </a:pPr>
            <a:r>
              <a:rPr lang="en-US" sz="2000" dirty="0"/>
              <a:t>Footprint</a:t>
            </a:r>
          </a:p>
          <a:p>
            <a:pPr algn="ctr">
              <a:lnSpc>
                <a:spcPts val="1800"/>
              </a:lnSpc>
            </a:pPr>
            <a:r>
              <a:rPr lang="en-US" sz="2000" dirty="0"/>
              <a:t>1-2.8 km</a:t>
            </a:r>
            <a:r>
              <a:rPr lang="en-US" sz="2000" baseline="30000" dirty="0"/>
              <a:t>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a:xfrm>
            <a:off x="0" y="152400"/>
            <a:ext cx="9144000" cy="685800"/>
          </a:xfrm>
        </p:spPr>
        <p:txBody>
          <a:bodyPr/>
          <a:lstStyle/>
          <a:p>
            <a:pPr eaLnBrk="1" hangingPunct="1"/>
            <a:r>
              <a:rPr lang="en-US" sz="3600">
                <a:solidFill>
                  <a:srgbClr val="0000FF"/>
                </a:solidFill>
              </a:rPr>
              <a:t>Land Area For 50% of US Energy From Wind</a:t>
            </a:r>
            <a:endParaRPr lang="en-US"/>
          </a:p>
        </p:txBody>
      </p:sp>
      <p:sp>
        <p:nvSpPr>
          <p:cNvPr id="70659" name="Rectangle 3"/>
          <p:cNvSpPr>
            <a:spLocks noChangeArrowheads="1"/>
          </p:cNvSpPr>
          <p:nvPr/>
        </p:nvSpPr>
        <p:spPr bwMode="auto">
          <a:xfrm>
            <a:off x="2895600" y="1981200"/>
            <a:ext cx="1524000" cy="1524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70660" name="Rectangle 4"/>
          <p:cNvSpPr>
            <a:spLocks noChangeArrowheads="1"/>
          </p:cNvSpPr>
          <p:nvPr/>
        </p:nvSpPr>
        <p:spPr bwMode="auto">
          <a:xfrm>
            <a:off x="3048000" y="2971800"/>
            <a:ext cx="1295400" cy="16002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pic>
        <p:nvPicPr>
          <p:cNvPr id="70661" name="Picture 5"/>
          <p:cNvPicPr>
            <a:picLocks noChangeAspect="1" noChangeArrowheads="1"/>
          </p:cNvPicPr>
          <p:nvPr/>
        </p:nvPicPr>
        <p:blipFill>
          <a:blip r:embed="rId3"/>
          <a:srcRect/>
          <a:stretch>
            <a:fillRect/>
          </a:stretch>
        </p:blipFill>
        <p:spPr bwMode="auto">
          <a:xfrm>
            <a:off x="0" y="1128713"/>
            <a:ext cx="9144000" cy="5729287"/>
          </a:xfrm>
          <a:prstGeom prst="rect">
            <a:avLst/>
          </a:prstGeom>
          <a:noFill/>
          <a:ln w="9525">
            <a:noFill/>
            <a:miter lim="800000"/>
            <a:headEnd/>
            <a:tailEnd/>
          </a:ln>
        </p:spPr>
      </p:pic>
      <p:sp>
        <p:nvSpPr>
          <p:cNvPr id="70662" name="Rectangle 6"/>
          <p:cNvSpPr>
            <a:spLocks noChangeArrowheads="1"/>
          </p:cNvSpPr>
          <p:nvPr/>
        </p:nvSpPr>
        <p:spPr bwMode="auto">
          <a:xfrm>
            <a:off x="228600" y="6553200"/>
            <a:ext cx="1620838" cy="304800"/>
          </a:xfrm>
          <a:prstGeom prst="rect">
            <a:avLst/>
          </a:prstGeom>
          <a:noFill/>
          <a:ln w="9525">
            <a:noFill/>
            <a:miter lim="800000"/>
            <a:headEnd/>
            <a:tailEnd/>
          </a:ln>
        </p:spPr>
        <p:txBody>
          <a:bodyPr wrap="none">
            <a:prstTxWarp prst="textNoShape">
              <a:avLst/>
            </a:prstTxWarp>
            <a:spAutoFit/>
          </a:bodyPr>
          <a:lstStyle/>
          <a:p>
            <a:r>
              <a:rPr lang="en-US" sz="1400"/>
              <a:t>Map: www.fotw.net</a:t>
            </a:r>
            <a:endParaRPr lang="en-US">
              <a:solidFill>
                <a:srgbClr val="FF0000"/>
              </a:solidFill>
            </a:endParaRPr>
          </a:p>
        </p:txBody>
      </p:sp>
      <p:sp>
        <p:nvSpPr>
          <p:cNvPr id="70663" name="Rectangle 7"/>
          <p:cNvSpPr>
            <a:spLocks noChangeArrowheads="1"/>
          </p:cNvSpPr>
          <p:nvPr/>
        </p:nvSpPr>
        <p:spPr bwMode="auto">
          <a:xfrm>
            <a:off x="4191000" y="3352800"/>
            <a:ext cx="603250" cy="603250"/>
          </a:xfrm>
          <a:prstGeom prst="rect">
            <a:avLst/>
          </a:prstGeom>
          <a:solidFill>
            <a:srgbClr val="187534"/>
          </a:solidFill>
          <a:ln w="9525">
            <a:solidFill>
              <a:srgbClr val="187534"/>
            </a:solidFill>
            <a:miter lim="800000"/>
            <a:headEnd/>
            <a:tailEnd/>
          </a:ln>
        </p:spPr>
        <p:txBody>
          <a:bodyPr wrap="none" anchor="ctr">
            <a:prstTxWarp prst="textNoShape">
              <a:avLst/>
            </a:prstTxWarp>
          </a:bodyPr>
          <a:lstStyle/>
          <a:p>
            <a:endParaRPr lang="en-US"/>
          </a:p>
        </p:txBody>
      </p:sp>
      <p:sp>
        <p:nvSpPr>
          <p:cNvPr id="70664" name="Oval 8"/>
          <p:cNvSpPr>
            <a:spLocks noChangeArrowheads="1"/>
          </p:cNvSpPr>
          <p:nvPr/>
        </p:nvSpPr>
        <p:spPr bwMode="auto">
          <a:xfrm>
            <a:off x="4495800" y="3581400"/>
            <a:ext cx="55563" cy="55563"/>
          </a:xfrm>
          <a:prstGeom prst="ellipse">
            <a:avLst/>
          </a:prstGeom>
          <a:solidFill>
            <a:srgbClr val="FF11EC"/>
          </a:solidFill>
          <a:ln w="9525">
            <a:solidFill>
              <a:schemeClr val="tx1"/>
            </a:solidFill>
            <a:round/>
            <a:headEnd/>
            <a:tailEnd/>
          </a:ln>
        </p:spPr>
        <p:txBody>
          <a:bodyPr wrap="none" anchor="ctr">
            <a:prstTxWarp prst="textNoShape">
              <a:avLst/>
            </a:prstTxWarp>
          </a:bodyPr>
          <a:lstStyle/>
          <a:p>
            <a:endParaRPr lang="en-US"/>
          </a:p>
        </p:txBody>
      </p:sp>
      <p:sp>
        <p:nvSpPr>
          <p:cNvPr id="70665" name="Line 9"/>
          <p:cNvSpPr>
            <a:spLocks noChangeShapeType="1"/>
          </p:cNvSpPr>
          <p:nvPr/>
        </p:nvSpPr>
        <p:spPr bwMode="auto">
          <a:xfrm flipH="1">
            <a:off x="4495800" y="3124200"/>
            <a:ext cx="0" cy="3810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70666" name="Rectangle 10"/>
          <p:cNvSpPr>
            <a:spLocks noChangeArrowheads="1"/>
          </p:cNvSpPr>
          <p:nvPr/>
        </p:nvSpPr>
        <p:spPr bwMode="auto">
          <a:xfrm>
            <a:off x="3962400" y="2133600"/>
            <a:ext cx="1073150" cy="1006475"/>
          </a:xfrm>
          <a:prstGeom prst="rect">
            <a:avLst/>
          </a:prstGeom>
          <a:solidFill>
            <a:schemeClr val="bg1"/>
          </a:solidFill>
          <a:ln w="9525">
            <a:noFill/>
            <a:miter lim="800000"/>
            <a:headEnd/>
            <a:tailEnd/>
          </a:ln>
        </p:spPr>
        <p:txBody>
          <a:bodyPr wrap="none">
            <a:prstTxWarp prst="textNoShape">
              <a:avLst/>
            </a:prstTxWarp>
            <a:spAutoFit/>
          </a:bodyPr>
          <a:lstStyle/>
          <a:p>
            <a:pPr algn="ctr">
              <a:lnSpc>
                <a:spcPts val="1800"/>
              </a:lnSpc>
            </a:pPr>
            <a:r>
              <a:rPr lang="en-US" sz="2000">
                <a:solidFill>
                  <a:srgbClr val="0000FF"/>
                </a:solidFill>
              </a:rPr>
              <a:t>Turbine</a:t>
            </a:r>
          </a:p>
          <a:p>
            <a:pPr algn="ctr">
              <a:lnSpc>
                <a:spcPts val="1800"/>
              </a:lnSpc>
            </a:pPr>
            <a:r>
              <a:rPr lang="en-US" sz="2000">
                <a:solidFill>
                  <a:srgbClr val="0000FF"/>
                </a:solidFill>
              </a:rPr>
              <a:t>area</a:t>
            </a:r>
          </a:p>
          <a:p>
            <a:pPr algn="ctr">
              <a:lnSpc>
                <a:spcPts val="1800"/>
              </a:lnSpc>
            </a:pPr>
            <a:r>
              <a:rPr lang="en-US" sz="2000">
                <a:solidFill>
                  <a:srgbClr val="0000FF"/>
                </a:solidFill>
              </a:rPr>
              <a:t>touching</a:t>
            </a:r>
          </a:p>
          <a:p>
            <a:pPr algn="ctr">
              <a:lnSpc>
                <a:spcPts val="1800"/>
              </a:lnSpc>
            </a:pPr>
            <a:r>
              <a:rPr lang="en-US" sz="2000">
                <a:solidFill>
                  <a:srgbClr val="0000FF"/>
                </a:solidFill>
              </a:rPr>
              <a:t>ground</a:t>
            </a:r>
            <a:endParaRPr lang="en-US" sz="1400"/>
          </a:p>
        </p:txBody>
      </p:sp>
      <p:sp>
        <p:nvSpPr>
          <p:cNvPr id="70667" name="Rectangle 11"/>
          <p:cNvSpPr>
            <a:spLocks noChangeArrowheads="1"/>
          </p:cNvSpPr>
          <p:nvPr/>
        </p:nvSpPr>
        <p:spPr bwMode="auto">
          <a:xfrm>
            <a:off x="3084513" y="4038600"/>
            <a:ext cx="1030287" cy="777875"/>
          </a:xfrm>
          <a:prstGeom prst="rect">
            <a:avLst/>
          </a:prstGeom>
          <a:solidFill>
            <a:schemeClr val="bg1"/>
          </a:solidFill>
          <a:ln w="9525">
            <a:noFill/>
            <a:miter lim="800000"/>
            <a:headEnd/>
            <a:tailEnd/>
          </a:ln>
        </p:spPr>
        <p:txBody>
          <a:bodyPr wrap="none">
            <a:prstTxWarp prst="textNoShape">
              <a:avLst/>
            </a:prstTxWarp>
            <a:spAutoFit/>
          </a:bodyPr>
          <a:lstStyle/>
          <a:p>
            <a:pPr algn="ctr">
              <a:lnSpc>
                <a:spcPts val="1800"/>
              </a:lnSpc>
            </a:pPr>
            <a:r>
              <a:rPr lang="en-US" sz="2000">
                <a:solidFill>
                  <a:srgbClr val="0000FF"/>
                </a:solidFill>
              </a:rPr>
              <a:t>Spacing</a:t>
            </a:r>
          </a:p>
          <a:p>
            <a:pPr algn="ctr">
              <a:lnSpc>
                <a:spcPts val="1800"/>
              </a:lnSpc>
            </a:pPr>
            <a:r>
              <a:rPr lang="en-US" sz="2000">
                <a:solidFill>
                  <a:srgbClr val="0000FF"/>
                </a:solidFill>
              </a:rPr>
              <a:t>between</a:t>
            </a:r>
          </a:p>
          <a:p>
            <a:pPr algn="ctr">
              <a:lnSpc>
                <a:spcPts val="1800"/>
              </a:lnSpc>
            </a:pPr>
            <a:r>
              <a:rPr lang="en-US" sz="2000">
                <a:solidFill>
                  <a:srgbClr val="0000FF"/>
                </a:solidFill>
              </a:rPr>
              <a:t>turbines</a:t>
            </a:r>
            <a:endParaRPr lang="en-US" sz="1400"/>
          </a:p>
        </p:txBody>
      </p:sp>
      <p:sp>
        <p:nvSpPr>
          <p:cNvPr id="70668" name="Line 12"/>
          <p:cNvSpPr>
            <a:spLocks noChangeShapeType="1"/>
          </p:cNvSpPr>
          <p:nvPr/>
        </p:nvSpPr>
        <p:spPr bwMode="auto">
          <a:xfrm flipV="1">
            <a:off x="4114800" y="3810000"/>
            <a:ext cx="304800" cy="3048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a:xfrm>
            <a:off x="0" y="152400"/>
            <a:ext cx="9144000" cy="685800"/>
          </a:xfrm>
        </p:spPr>
        <p:txBody>
          <a:bodyPr/>
          <a:lstStyle/>
          <a:p>
            <a:pPr eaLnBrk="1" hangingPunct="1"/>
            <a:r>
              <a:rPr lang="en-US" sz="3600">
                <a:solidFill>
                  <a:srgbClr val="0000FF"/>
                </a:solidFill>
              </a:rPr>
              <a:t>Alternatively, Water Area For 50% of US Energy From Wind</a:t>
            </a:r>
            <a:endParaRPr lang="en-US"/>
          </a:p>
        </p:txBody>
      </p:sp>
      <p:sp>
        <p:nvSpPr>
          <p:cNvPr id="72707" name="Rectangle 3"/>
          <p:cNvSpPr>
            <a:spLocks noChangeArrowheads="1"/>
          </p:cNvSpPr>
          <p:nvPr/>
        </p:nvSpPr>
        <p:spPr bwMode="auto">
          <a:xfrm>
            <a:off x="2895600" y="1981200"/>
            <a:ext cx="1524000" cy="1524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72708" name="Rectangle 4"/>
          <p:cNvSpPr>
            <a:spLocks noChangeArrowheads="1"/>
          </p:cNvSpPr>
          <p:nvPr/>
        </p:nvSpPr>
        <p:spPr bwMode="auto">
          <a:xfrm>
            <a:off x="3048000" y="2971800"/>
            <a:ext cx="1295400" cy="16002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pic>
        <p:nvPicPr>
          <p:cNvPr id="72709" name="Picture 5"/>
          <p:cNvPicPr>
            <a:picLocks noChangeAspect="1" noChangeArrowheads="1"/>
          </p:cNvPicPr>
          <p:nvPr/>
        </p:nvPicPr>
        <p:blipFill>
          <a:blip r:embed="rId3"/>
          <a:srcRect/>
          <a:stretch>
            <a:fillRect/>
          </a:stretch>
        </p:blipFill>
        <p:spPr bwMode="auto">
          <a:xfrm>
            <a:off x="0" y="1128713"/>
            <a:ext cx="9144000" cy="5729287"/>
          </a:xfrm>
          <a:prstGeom prst="rect">
            <a:avLst/>
          </a:prstGeom>
          <a:noFill/>
          <a:ln w="9525">
            <a:noFill/>
            <a:miter lim="800000"/>
            <a:headEnd/>
            <a:tailEnd/>
          </a:ln>
        </p:spPr>
      </p:pic>
      <p:sp>
        <p:nvSpPr>
          <p:cNvPr id="72710" name="Rectangle 6"/>
          <p:cNvSpPr>
            <a:spLocks noChangeArrowheads="1"/>
          </p:cNvSpPr>
          <p:nvPr/>
        </p:nvSpPr>
        <p:spPr bwMode="auto">
          <a:xfrm>
            <a:off x="228600" y="6553200"/>
            <a:ext cx="1620838" cy="304800"/>
          </a:xfrm>
          <a:prstGeom prst="rect">
            <a:avLst/>
          </a:prstGeom>
          <a:noFill/>
          <a:ln w="9525">
            <a:noFill/>
            <a:miter lim="800000"/>
            <a:headEnd/>
            <a:tailEnd/>
          </a:ln>
        </p:spPr>
        <p:txBody>
          <a:bodyPr wrap="none">
            <a:prstTxWarp prst="textNoShape">
              <a:avLst/>
            </a:prstTxWarp>
            <a:spAutoFit/>
          </a:bodyPr>
          <a:lstStyle/>
          <a:p>
            <a:r>
              <a:rPr lang="en-US" sz="1400"/>
              <a:t>Map: www.fotw.net</a:t>
            </a:r>
            <a:endParaRPr lang="en-US">
              <a:solidFill>
                <a:srgbClr val="FF0000"/>
              </a:solidFill>
            </a:endParaRPr>
          </a:p>
        </p:txBody>
      </p:sp>
      <p:sp>
        <p:nvSpPr>
          <p:cNvPr id="72711" name="Rectangle 7"/>
          <p:cNvSpPr>
            <a:spLocks noChangeArrowheads="1"/>
          </p:cNvSpPr>
          <p:nvPr/>
        </p:nvSpPr>
        <p:spPr bwMode="auto">
          <a:xfrm>
            <a:off x="8305800" y="3429000"/>
            <a:ext cx="603250" cy="603250"/>
          </a:xfrm>
          <a:prstGeom prst="rect">
            <a:avLst/>
          </a:prstGeom>
          <a:solidFill>
            <a:srgbClr val="187534"/>
          </a:solidFill>
          <a:ln w="9525">
            <a:solidFill>
              <a:srgbClr val="187534"/>
            </a:solidFill>
            <a:miter lim="800000"/>
            <a:headEnd/>
            <a:tailEnd/>
          </a:ln>
        </p:spPr>
        <p:txBody>
          <a:bodyPr wrap="none" anchor="ctr">
            <a:prstTxWarp prst="textNoShape">
              <a:avLst/>
            </a:prstTxWarp>
          </a:bodyPr>
          <a:lstStyle/>
          <a:p>
            <a:endParaRPr lang="en-US"/>
          </a:p>
        </p:txBody>
      </p:sp>
      <p:sp>
        <p:nvSpPr>
          <p:cNvPr id="72712" name="Rectangle 8"/>
          <p:cNvSpPr>
            <a:spLocks noChangeArrowheads="1"/>
          </p:cNvSpPr>
          <p:nvPr/>
        </p:nvSpPr>
        <p:spPr bwMode="auto">
          <a:xfrm>
            <a:off x="7924800" y="4419600"/>
            <a:ext cx="1030288" cy="777875"/>
          </a:xfrm>
          <a:prstGeom prst="rect">
            <a:avLst/>
          </a:prstGeom>
          <a:solidFill>
            <a:schemeClr val="bg1"/>
          </a:solidFill>
          <a:ln w="9525">
            <a:noFill/>
            <a:miter lim="800000"/>
            <a:headEnd/>
            <a:tailEnd/>
          </a:ln>
        </p:spPr>
        <p:txBody>
          <a:bodyPr wrap="none">
            <a:prstTxWarp prst="textNoShape">
              <a:avLst/>
            </a:prstTxWarp>
            <a:spAutoFit/>
          </a:bodyPr>
          <a:lstStyle/>
          <a:p>
            <a:pPr algn="ctr">
              <a:lnSpc>
                <a:spcPts val="1800"/>
              </a:lnSpc>
            </a:pPr>
            <a:r>
              <a:rPr lang="en-US" sz="2000">
                <a:solidFill>
                  <a:srgbClr val="0000FF"/>
                </a:solidFill>
              </a:rPr>
              <a:t>Spacing</a:t>
            </a:r>
          </a:p>
          <a:p>
            <a:pPr algn="ctr">
              <a:lnSpc>
                <a:spcPts val="1800"/>
              </a:lnSpc>
            </a:pPr>
            <a:r>
              <a:rPr lang="en-US" sz="2000">
                <a:solidFill>
                  <a:srgbClr val="0000FF"/>
                </a:solidFill>
              </a:rPr>
              <a:t>between</a:t>
            </a:r>
          </a:p>
          <a:p>
            <a:pPr algn="ctr">
              <a:lnSpc>
                <a:spcPts val="1800"/>
              </a:lnSpc>
            </a:pPr>
            <a:r>
              <a:rPr lang="en-US" sz="2000">
                <a:solidFill>
                  <a:srgbClr val="0000FF"/>
                </a:solidFill>
              </a:rPr>
              <a:t>turbines</a:t>
            </a:r>
            <a:endParaRPr lang="en-US" sz="1400"/>
          </a:p>
        </p:txBody>
      </p:sp>
      <p:sp>
        <p:nvSpPr>
          <p:cNvPr id="72713" name="Line 9"/>
          <p:cNvSpPr>
            <a:spLocks noChangeShapeType="1"/>
          </p:cNvSpPr>
          <p:nvPr/>
        </p:nvSpPr>
        <p:spPr bwMode="auto">
          <a:xfrm flipV="1">
            <a:off x="8458200" y="3810000"/>
            <a:ext cx="152400" cy="4572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28600" y="4800600"/>
            <a:ext cx="6546839" cy="435845"/>
          </a:xfrm>
          <a:prstGeom prst="rect">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lIns="51206" tIns="25603" rIns="51206" bIns="25603" rtlCol="0" anchor="ctr"/>
          <a:lstStyle/>
          <a:p>
            <a:pPr algn="ctr"/>
            <a:endParaRPr lang="en-US"/>
          </a:p>
        </p:txBody>
      </p:sp>
      <p:sp>
        <p:nvSpPr>
          <p:cNvPr id="8" name="Rectangle 7"/>
          <p:cNvSpPr/>
          <p:nvPr/>
        </p:nvSpPr>
        <p:spPr>
          <a:xfrm>
            <a:off x="228601" y="1833222"/>
            <a:ext cx="6477000" cy="435845"/>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lIns="51206" tIns="25603" rIns="51206" bIns="25603" rtlCol="0" anchor="ctr"/>
          <a:lstStyle/>
          <a:p>
            <a:pPr algn="ctr"/>
            <a:endParaRPr lang="en-US"/>
          </a:p>
        </p:txBody>
      </p:sp>
      <p:sp>
        <p:nvSpPr>
          <p:cNvPr id="3" name="Title 2"/>
          <p:cNvSpPr>
            <a:spLocks noGrp="1"/>
          </p:cNvSpPr>
          <p:nvPr>
            <p:ph type="title"/>
          </p:nvPr>
        </p:nvSpPr>
        <p:spPr>
          <a:xfrm>
            <a:off x="0" y="0"/>
            <a:ext cx="9144000" cy="1143000"/>
          </a:xfrm>
        </p:spPr>
        <p:txBody>
          <a:bodyPr/>
          <a:lstStyle/>
          <a:p>
            <a:pPr algn="ctr"/>
            <a:r>
              <a:rPr lang="en-US" sz="3100" b="1" dirty="0">
                <a:solidFill>
                  <a:srgbClr val="0000FF"/>
                </a:solidFill>
              </a:rPr>
              <a:t>Cleanest Solutions to Global Warming, Air Pollution, Energy Security</a:t>
            </a:r>
          </a:p>
        </p:txBody>
      </p:sp>
      <p:sp>
        <p:nvSpPr>
          <p:cNvPr id="9" name="Content Placeholder 8"/>
          <p:cNvSpPr>
            <a:spLocks noGrp="1"/>
          </p:cNvSpPr>
          <p:nvPr>
            <p:ph idx="1"/>
          </p:nvPr>
        </p:nvSpPr>
        <p:spPr>
          <a:xfrm>
            <a:off x="304800" y="1219200"/>
            <a:ext cx="8839200" cy="5352033"/>
          </a:xfrm>
        </p:spPr>
        <p:txBody>
          <a:bodyPr>
            <a:noAutofit/>
          </a:bodyPr>
          <a:lstStyle/>
          <a:p>
            <a:pPr>
              <a:buNone/>
            </a:pPr>
            <a:r>
              <a:rPr lang="en-US" sz="2800" dirty="0">
                <a:solidFill>
                  <a:srgbClr val="660066"/>
                </a:solidFill>
              </a:rPr>
              <a:t>Electric Power				Vehicles</a:t>
            </a:r>
          </a:p>
          <a:p>
            <a:pPr>
              <a:spcAft>
                <a:spcPts val="336"/>
              </a:spcAft>
              <a:buNone/>
            </a:pPr>
            <a:r>
              <a:rPr lang="en-US" sz="2800" dirty="0">
                <a:solidFill>
                  <a:srgbClr val="FFFF00"/>
                </a:solidFill>
              </a:rPr>
              <a:t>Recommended – Wind, Water, Sun (WWS)</a:t>
            </a:r>
            <a:r>
              <a:rPr lang="en-US" sz="2800" dirty="0">
                <a:solidFill>
                  <a:srgbClr val="FF0000"/>
                </a:solidFill>
              </a:rPr>
              <a:t>		</a:t>
            </a:r>
          </a:p>
          <a:p>
            <a:pPr>
              <a:spcAft>
                <a:spcPts val="336"/>
              </a:spcAft>
              <a:buNone/>
            </a:pPr>
            <a:r>
              <a:rPr lang="en-US" sz="2800" dirty="0">
                <a:solidFill>
                  <a:srgbClr val="008000"/>
                </a:solidFill>
              </a:rPr>
              <a:t>1. Wind		2. CSP	WWS-Battery-Electric</a:t>
            </a:r>
          </a:p>
          <a:p>
            <a:pPr marL="321964" indent="-312359">
              <a:spcBef>
                <a:spcPts val="148"/>
              </a:spcBef>
              <a:buNone/>
            </a:pPr>
            <a:r>
              <a:rPr lang="en-US" sz="2800" dirty="0">
                <a:solidFill>
                  <a:srgbClr val="008000"/>
                </a:solidFill>
              </a:rPr>
              <a:t>3. Geothermal	4. Tidal	WWS-Hydrogen Fuel Cell</a:t>
            </a:r>
          </a:p>
          <a:p>
            <a:pPr marL="321964" indent="-312359">
              <a:spcBef>
                <a:spcPts val="148"/>
              </a:spcBef>
              <a:buNone/>
            </a:pPr>
            <a:r>
              <a:rPr lang="en-US" sz="2800" dirty="0">
                <a:solidFill>
                  <a:srgbClr val="008000"/>
                </a:solidFill>
              </a:rPr>
              <a:t>5. PV			6. Wave</a:t>
            </a:r>
          </a:p>
          <a:p>
            <a:pPr marL="321964" indent="-312359">
              <a:spcBef>
                <a:spcPts val="148"/>
              </a:spcBef>
              <a:spcAft>
                <a:spcPts val="336"/>
              </a:spcAft>
              <a:buNone/>
            </a:pPr>
            <a:r>
              <a:rPr lang="en-US" sz="2800" dirty="0">
                <a:solidFill>
                  <a:srgbClr val="008000"/>
                </a:solidFill>
              </a:rPr>
              <a:t>7. Hydroelectricity</a:t>
            </a:r>
          </a:p>
          <a:p>
            <a:pPr marL="321964" indent="-312359">
              <a:spcBef>
                <a:spcPts val="148"/>
              </a:spcBef>
              <a:spcAft>
                <a:spcPts val="1008"/>
              </a:spcAft>
              <a:buNone/>
            </a:pPr>
            <a:endParaRPr lang="en-US" sz="2800" dirty="0">
              <a:solidFill>
                <a:srgbClr val="FFFF00"/>
              </a:solidFill>
            </a:endParaRPr>
          </a:p>
          <a:p>
            <a:pPr marL="321964" indent="-312359">
              <a:spcBef>
                <a:spcPts val="148"/>
              </a:spcBef>
              <a:spcAft>
                <a:spcPts val="1008"/>
              </a:spcAft>
              <a:buNone/>
            </a:pPr>
            <a:r>
              <a:rPr lang="en-US" sz="2800" dirty="0">
                <a:solidFill>
                  <a:srgbClr val="FFFF00"/>
                </a:solidFill>
              </a:rPr>
              <a:t>Not Recommended</a:t>
            </a:r>
          </a:p>
          <a:p>
            <a:pPr marL="321964" indent="-312359">
              <a:spcBef>
                <a:spcPts val="0"/>
              </a:spcBef>
              <a:spcAft>
                <a:spcPts val="0"/>
              </a:spcAft>
              <a:buNone/>
            </a:pPr>
            <a:r>
              <a:rPr lang="en-US" sz="2800" dirty="0">
                <a:solidFill>
                  <a:srgbClr val="FF0000"/>
                </a:solidFill>
              </a:rPr>
              <a:t>Nuclear			Corn, cellulosic, sugarcane ethanol</a:t>
            </a:r>
          </a:p>
          <a:p>
            <a:pPr marL="321964" indent="-312359">
              <a:spcBef>
                <a:spcPts val="0"/>
              </a:spcBef>
              <a:spcAft>
                <a:spcPts val="0"/>
              </a:spcAft>
              <a:buNone/>
            </a:pPr>
            <a:r>
              <a:rPr lang="en-US" sz="2800" dirty="0">
                <a:solidFill>
                  <a:srgbClr val="FF0000"/>
                </a:solidFill>
              </a:rPr>
              <a:t>Coal-CCS			Soy, algae biodiesel</a:t>
            </a:r>
          </a:p>
          <a:p>
            <a:pPr marL="321964" indent="-312359">
              <a:spcBef>
                <a:spcPts val="148"/>
              </a:spcBef>
              <a:buNone/>
            </a:pPr>
            <a:r>
              <a:rPr lang="en-US" sz="2800" dirty="0">
                <a:solidFill>
                  <a:srgbClr val="FF0000"/>
                </a:solidFill>
              </a:rPr>
              <a:t>Natural gas, biomass	Compressed natural gas</a:t>
            </a:r>
          </a:p>
        </p:txBody>
      </p:sp>
      <p:sp>
        <p:nvSpPr>
          <p:cNvPr id="11" name="TextBox 10"/>
          <p:cNvSpPr txBox="1"/>
          <p:nvPr/>
        </p:nvSpPr>
        <p:spPr>
          <a:xfrm>
            <a:off x="8904947" y="1388090"/>
            <a:ext cx="103412" cy="421038"/>
          </a:xfrm>
          <a:prstGeom prst="rect">
            <a:avLst/>
          </a:prstGeom>
          <a:noFill/>
        </p:spPr>
        <p:txBody>
          <a:bodyPr wrap="none" lIns="51206" tIns="25603" rIns="51206" bIns="25603" rtlCol="0">
            <a:spAutoFit/>
          </a:bodyPr>
          <a:lstStyle/>
          <a:p>
            <a:endParaRPr lang="en-US" dirty="0"/>
          </a:p>
        </p:txBody>
      </p:sp>
    </p:spTree>
    <p:extLst>
      <p:ext uri="{BB962C8B-B14F-4D97-AF65-F5344CB8AC3E}">
        <p14:creationId xmlns:p14="http://schemas.microsoft.com/office/powerpoint/2010/main" val="284394025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p:spPr>
      </p:pic>
      <p:sp>
        <p:nvSpPr>
          <p:cNvPr id="80899" name="Rectangle 3"/>
          <p:cNvSpPr>
            <a:spLocks noGrp="1" noChangeArrowheads="1"/>
          </p:cNvSpPr>
          <p:nvPr>
            <p:ph type="title"/>
          </p:nvPr>
        </p:nvSpPr>
        <p:spPr>
          <a:xfrm>
            <a:off x="0" y="0"/>
            <a:ext cx="9144000" cy="1143000"/>
          </a:xfrm>
        </p:spPr>
        <p:txBody>
          <a:bodyPr/>
          <a:lstStyle/>
          <a:p>
            <a:r>
              <a:rPr lang="en-US" b="1" dirty="0">
                <a:solidFill>
                  <a:srgbClr val="0000FF"/>
                </a:solidFill>
              </a:rPr>
              <a:t>Tidal Turbines</a:t>
            </a: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sp>
        <p:nvSpPr>
          <p:cNvPr id="11" name="Text Box 5"/>
          <p:cNvSpPr txBox="1">
            <a:spLocks noChangeArrowheads="1"/>
          </p:cNvSpPr>
          <p:nvPr/>
        </p:nvSpPr>
        <p:spPr bwMode="auto">
          <a:xfrm>
            <a:off x="6097348" y="6457890"/>
            <a:ext cx="3046652" cy="400110"/>
          </a:xfrm>
          <a:prstGeom prst="rect">
            <a:avLst/>
          </a:prstGeom>
          <a:noFill/>
          <a:ln w="9525">
            <a:noFill/>
            <a:miter lim="800000"/>
            <a:headEnd/>
            <a:tailEnd/>
          </a:ln>
          <a:effectLst/>
        </p:spPr>
        <p:txBody>
          <a:bodyPr wrap="none">
            <a:prstTxWarp prst="textNoShape">
              <a:avLst/>
            </a:prstTxWarp>
            <a:spAutoFit/>
          </a:bodyPr>
          <a:lstStyle/>
          <a:p>
            <a:r>
              <a:rPr lang="en-US" sz="2000" dirty="0">
                <a:solidFill>
                  <a:srgbClr val="FFFF00"/>
                </a:solidFill>
              </a:rPr>
              <a:t>Ocean Power Technologies</a:t>
            </a:r>
            <a:r>
              <a:rPr lang="en-US" sz="2000" dirty="0">
                <a:solidFill>
                  <a:srgbClr val="993366"/>
                </a:solidFill>
              </a:rPr>
              <a:t>.</a:t>
            </a:r>
            <a:endParaRPr lang="en-US" sz="1600" dirty="0">
              <a:solidFill>
                <a:srgbClr val="993366"/>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3"/>
          <a:srcRect/>
          <a:stretch>
            <a:fillRect/>
          </a:stretch>
        </p:blipFill>
        <p:spPr bwMode="auto">
          <a:xfrm>
            <a:off x="0" y="0"/>
            <a:ext cx="4953000" cy="4876800"/>
          </a:xfrm>
          <a:prstGeom prst="rect">
            <a:avLst/>
          </a:prstGeom>
          <a:noFill/>
          <a:ln w="9525">
            <a:noFill/>
            <a:miter lim="800000"/>
            <a:headEnd/>
            <a:tailEnd/>
          </a:ln>
        </p:spPr>
      </p:pic>
      <p:sp>
        <p:nvSpPr>
          <p:cNvPr id="80899" name="Rectangle 3"/>
          <p:cNvSpPr>
            <a:spLocks noGrp="1" noChangeArrowheads="1"/>
          </p:cNvSpPr>
          <p:nvPr>
            <p:ph type="title"/>
          </p:nvPr>
        </p:nvSpPr>
        <p:spPr>
          <a:xfrm>
            <a:off x="0" y="0"/>
            <a:ext cx="9144000" cy="1143000"/>
          </a:xfrm>
        </p:spPr>
        <p:txBody>
          <a:bodyPr/>
          <a:lstStyle/>
          <a:p>
            <a:r>
              <a:rPr lang="en-US" b="1" dirty="0">
                <a:solidFill>
                  <a:srgbClr val="0000FF"/>
                </a:solidFill>
              </a:rPr>
              <a:t>Geothermal Power Plants</a:t>
            </a: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pic>
        <p:nvPicPr>
          <p:cNvPr id="15" name="Picture 14"/>
          <p:cNvPicPr/>
          <p:nvPr/>
        </p:nvPicPr>
        <p:blipFill>
          <a:blip r:embed="rId4"/>
          <a:srcRect/>
          <a:stretch>
            <a:fillRect/>
          </a:stretch>
        </p:blipFill>
        <p:spPr bwMode="auto">
          <a:xfrm>
            <a:off x="3512754" y="2722880"/>
            <a:ext cx="5631246" cy="4135120"/>
          </a:xfrm>
          <a:prstGeom prst="rect">
            <a:avLst/>
          </a:prstGeom>
          <a:noFill/>
          <a:ln w="9525">
            <a:noFill/>
            <a:miter lim="800000"/>
            <a:headEnd/>
            <a:tailEnd/>
          </a:ln>
        </p:spPr>
      </p:pic>
      <p:sp>
        <p:nvSpPr>
          <p:cNvPr id="12" name="Text Box 5"/>
          <p:cNvSpPr txBox="1">
            <a:spLocks noChangeArrowheads="1"/>
          </p:cNvSpPr>
          <p:nvPr/>
        </p:nvSpPr>
        <p:spPr bwMode="auto">
          <a:xfrm>
            <a:off x="5875056" y="6457890"/>
            <a:ext cx="3268944" cy="400110"/>
          </a:xfrm>
          <a:prstGeom prst="rect">
            <a:avLst/>
          </a:prstGeom>
          <a:noFill/>
          <a:ln w="9525">
            <a:noFill/>
            <a:miter lim="800000"/>
            <a:headEnd/>
            <a:tailEnd/>
          </a:ln>
          <a:effectLst/>
        </p:spPr>
        <p:txBody>
          <a:bodyPr wrap="none">
            <a:prstTxWarp prst="textNoShape">
              <a:avLst/>
            </a:prstTxWarp>
            <a:spAutoFit/>
          </a:bodyPr>
          <a:lstStyle/>
          <a:p>
            <a:r>
              <a:rPr lang="en-US" sz="2000" dirty="0">
                <a:solidFill>
                  <a:srgbClr val="FFFF00"/>
                </a:solidFill>
              </a:rPr>
              <a:t>Steve Allen/</a:t>
            </a:r>
            <a:r>
              <a:rPr lang="en-US" sz="2000" dirty="0" err="1">
                <a:solidFill>
                  <a:srgbClr val="FFFF00"/>
                </a:solidFill>
              </a:rPr>
              <a:t>Dreamstime.com</a:t>
            </a:r>
            <a:r>
              <a:rPr lang="en-US" sz="2000" dirty="0">
                <a:solidFill>
                  <a:srgbClr val="993366"/>
                </a:solidFill>
              </a:rPr>
              <a:t>.</a:t>
            </a:r>
            <a:endParaRPr lang="en-US" sz="1600" dirty="0">
              <a:solidFill>
                <a:srgbClr val="993366"/>
              </a:solidFill>
            </a:endParaRPr>
          </a:p>
        </p:txBody>
      </p:sp>
      <p:sp>
        <p:nvSpPr>
          <p:cNvPr id="13" name="Text Box 5"/>
          <p:cNvSpPr txBox="1">
            <a:spLocks noChangeArrowheads="1"/>
          </p:cNvSpPr>
          <p:nvPr/>
        </p:nvSpPr>
        <p:spPr bwMode="auto">
          <a:xfrm>
            <a:off x="0" y="4495800"/>
            <a:ext cx="3532312" cy="400110"/>
          </a:xfrm>
          <a:prstGeom prst="rect">
            <a:avLst/>
          </a:prstGeom>
          <a:noFill/>
          <a:ln w="9525">
            <a:noFill/>
            <a:miter lim="800000"/>
            <a:headEnd/>
            <a:tailEnd/>
          </a:ln>
          <a:effectLst/>
        </p:spPr>
        <p:txBody>
          <a:bodyPr wrap="none">
            <a:prstTxWarp prst="textNoShape">
              <a:avLst/>
            </a:prstTxWarp>
            <a:spAutoFit/>
          </a:bodyPr>
          <a:lstStyle/>
          <a:p>
            <a:r>
              <a:rPr lang="en-US" sz="2000" dirty="0" err="1">
                <a:solidFill>
                  <a:srgbClr val="FFFF00"/>
                </a:solidFill>
              </a:rPr>
              <a:t>Svobodapavel/Dreamstime.com</a:t>
            </a:r>
            <a:r>
              <a:rPr lang="en-US" sz="2000" dirty="0">
                <a:solidFill>
                  <a:srgbClr val="993366"/>
                </a:solidFill>
              </a:rPr>
              <a:t>.</a:t>
            </a:r>
            <a:endParaRPr lang="en-US" sz="1600" dirty="0">
              <a:solidFill>
                <a:srgbClr val="993366"/>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80899" name="Rectangle 3"/>
          <p:cNvSpPr>
            <a:spLocks noGrp="1" noChangeArrowheads="1"/>
          </p:cNvSpPr>
          <p:nvPr>
            <p:ph type="title"/>
          </p:nvPr>
        </p:nvSpPr>
        <p:spPr>
          <a:xfrm>
            <a:off x="0" y="0"/>
            <a:ext cx="9144000" cy="1143000"/>
          </a:xfrm>
        </p:spPr>
        <p:txBody>
          <a:bodyPr/>
          <a:lstStyle/>
          <a:p>
            <a:r>
              <a:rPr lang="en-US" b="1" dirty="0">
                <a:solidFill>
                  <a:srgbClr val="0000FF"/>
                </a:solidFill>
              </a:rPr>
              <a:t>Large-Scale Hydroelectric Power</a:t>
            </a: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sp>
        <p:nvSpPr>
          <p:cNvPr id="11" name="Text Box 5"/>
          <p:cNvSpPr txBox="1">
            <a:spLocks noChangeArrowheads="1"/>
          </p:cNvSpPr>
          <p:nvPr/>
        </p:nvSpPr>
        <p:spPr bwMode="auto">
          <a:xfrm>
            <a:off x="6223960" y="6457890"/>
            <a:ext cx="2920040" cy="400110"/>
          </a:xfrm>
          <a:prstGeom prst="rect">
            <a:avLst/>
          </a:prstGeom>
          <a:noFill/>
          <a:ln w="9525">
            <a:noFill/>
            <a:miter lim="800000"/>
            <a:headEnd/>
            <a:tailEnd/>
          </a:ln>
          <a:effectLst/>
        </p:spPr>
        <p:txBody>
          <a:bodyPr wrap="none">
            <a:prstTxWarp prst="textNoShape">
              <a:avLst/>
            </a:prstTxWarp>
            <a:spAutoFit/>
          </a:bodyPr>
          <a:lstStyle/>
          <a:p>
            <a:r>
              <a:rPr lang="en-US" sz="2000" dirty="0" err="1">
                <a:solidFill>
                  <a:srgbClr val="FFFF00"/>
                </a:solidFill>
              </a:rPr>
              <a:t>JJspring/Dreamstime.com</a:t>
            </a:r>
            <a:r>
              <a:rPr lang="en-US" sz="2000" dirty="0">
                <a:solidFill>
                  <a:srgbClr val="993366"/>
                </a:solidFill>
              </a:rPr>
              <a:t>.</a:t>
            </a:r>
            <a:endParaRPr lang="en-US" sz="1600" dirty="0">
              <a:solidFill>
                <a:srgbClr val="993366"/>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80899" name="Rectangle 3"/>
          <p:cNvSpPr>
            <a:spLocks noGrp="1" noChangeArrowheads="1"/>
          </p:cNvSpPr>
          <p:nvPr>
            <p:ph type="title"/>
          </p:nvPr>
        </p:nvSpPr>
        <p:spPr>
          <a:xfrm>
            <a:off x="0" y="0"/>
            <a:ext cx="9144000" cy="1143000"/>
          </a:xfrm>
        </p:spPr>
        <p:txBody>
          <a:bodyPr/>
          <a:lstStyle/>
          <a:p>
            <a:r>
              <a:rPr lang="en-US" b="1" dirty="0">
                <a:solidFill>
                  <a:srgbClr val="FF0000"/>
                </a:solidFill>
              </a:rPr>
              <a:t>Run-of-the-River Hydroelectric</a:t>
            </a: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sp>
        <p:nvSpPr>
          <p:cNvPr id="11" name="Text Box 5"/>
          <p:cNvSpPr txBox="1">
            <a:spLocks noChangeArrowheads="1"/>
          </p:cNvSpPr>
          <p:nvPr/>
        </p:nvSpPr>
        <p:spPr bwMode="auto">
          <a:xfrm>
            <a:off x="6480816" y="6457890"/>
            <a:ext cx="2663184" cy="400110"/>
          </a:xfrm>
          <a:prstGeom prst="rect">
            <a:avLst/>
          </a:prstGeom>
          <a:noFill/>
          <a:ln w="9525">
            <a:noFill/>
            <a:miter lim="800000"/>
            <a:headEnd/>
            <a:tailEnd/>
          </a:ln>
          <a:effectLst/>
        </p:spPr>
        <p:txBody>
          <a:bodyPr wrap="none">
            <a:prstTxWarp prst="textNoShape">
              <a:avLst/>
            </a:prstTxWarp>
            <a:spAutoFit/>
          </a:bodyPr>
          <a:lstStyle/>
          <a:p>
            <a:r>
              <a:rPr lang="en-US" sz="2000" dirty="0" err="1">
                <a:solidFill>
                  <a:srgbClr val="FFFF00"/>
                </a:solidFill>
              </a:rPr>
              <a:t>Paura/Dreamstime.com</a:t>
            </a:r>
            <a:r>
              <a:rPr lang="en-US" sz="2000" dirty="0">
                <a:solidFill>
                  <a:srgbClr val="993366"/>
                </a:solidFill>
              </a:rPr>
              <a:t>.</a:t>
            </a:r>
            <a:endParaRPr lang="en-US" sz="1600" dirty="0">
              <a:solidFill>
                <a:srgbClr val="993366"/>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71600" y="0"/>
            <a:ext cx="6400800" cy="6858000"/>
          </a:xfrm>
          <a:prstGeom prst="rect">
            <a:avLst/>
          </a:prstGeom>
          <a:noFill/>
          <a:ln>
            <a:noFill/>
          </a:ln>
        </p:spPr>
      </p:pic>
      <p:sp>
        <p:nvSpPr>
          <p:cNvPr id="80899" name="Rectangle 3"/>
          <p:cNvSpPr>
            <a:spLocks noGrp="1" noChangeArrowheads="1"/>
          </p:cNvSpPr>
          <p:nvPr>
            <p:ph type="title"/>
          </p:nvPr>
        </p:nvSpPr>
        <p:spPr>
          <a:xfrm>
            <a:off x="0" y="0"/>
            <a:ext cx="9144000" cy="1143000"/>
          </a:xfrm>
        </p:spPr>
        <p:txBody>
          <a:bodyPr/>
          <a:lstStyle/>
          <a:p>
            <a:r>
              <a:rPr lang="en-US" b="1" dirty="0">
                <a:solidFill>
                  <a:srgbClr val="FF0000"/>
                </a:solidFill>
              </a:rPr>
              <a:t>Tidal Power</a:t>
            </a: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sp>
        <p:nvSpPr>
          <p:cNvPr id="12" name="Rectangle 11"/>
          <p:cNvSpPr/>
          <p:nvPr/>
        </p:nvSpPr>
        <p:spPr>
          <a:xfrm>
            <a:off x="1371600" y="6396335"/>
            <a:ext cx="2560767" cy="461665"/>
          </a:xfrm>
          <a:prstGeom prst="rect">
            <a:avLst/>
          </a:prstGeom>
        </p:spPr>
        <p:txBody>
          <a:bodyPr wrap="none">
            <a:spAutoFit/>
          </a:bodyPr>
          <a:lstStyle/>
          <a:p>
            <a:r>
              <a:rPr lang="en-US" dirty="0">
                <a:solidFill>
                  <a:srgbClr val="CCFFCC"/>
                </a:solidFill>
              </a:rPr>
              <a:t>Hammerfest-Strom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80899" name="Rectangle 3"/>
          <p:cNvSpPr>
            <a:spLocks noGrp="1" noChangeArrowheads="1"/>
          </p:cNvSpPr>
          <p:nvPr>
            <p:ph type="title"/>
          </p:nvPr>
        </p:nvSpPr>
        <p:spPr>
          <a:xfrm>
            <a:off x="0" y="0"/>
            <a:ext cx="9144000" cy="1143000"/>
          </a:xfrm>
        </p:spPr>
        <p:txBody>
          <a:bodyPr/>
          <a:lstStyle/>
          <a:p>
            <a:r>
              <a:rPr lang="en-US" b="1" dirty="0">
                <a:solidFill>
                  <a:srgbClr val="FF0000"/>
                </a:solidFill>
              </a:rPr>
              <a:t>Solar </a:t>
            </a:r>
            <a:r>
              <a:rPr lang="en-US" b="1" dirty="0" err="1">
                <a:solidFill>
                  <a:srgbClr val="FF0000"/>
                </a:solidFill>
              </a:rPr>
              <a:t>Photovoltaics</a:t>
            </a:r>
            <a:endParaRPr lang="en-US" b="1" dirty="0">
              <a:solidFill>
                <a:srgbClr val="FF0000"/>
              </a:solidFill>
            </a:endParaRP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sp>
        <p:nvSpPr>
          <p:cNvPr id="12" name="Text Box 5"/>
          <p:cNvSpPr txBox="1">
            <a:spLocks noChangeArrowheads="1"/>
          </p:cNvSpPr>
          <p:nvPr/>
        </p:nvSpPr>
        <p:spPr bwMode="auto">
          <a:xfrm>
            <a:off x="6396283" y="6457890"/>
            <a:ext cx="2747717" cy="400110"/>
          </a:xfrm>
          <a:prstGeom prst="rect">
            <a:avLst/>
          </a:prstGeom>
          <a:noFill/>
          <a:ln w="9525">
            <a:noFill/>
            <a:miter lim="800000"/>
            <a:headEnd/>
            <a:tailEnd/>
          </a:ln>
          <a:effectLst/>
        </p:spPr>
        <p:txBody>
          <a:bodyPr wrap="none">
            <a:prstTxWarp prst="textNoShape">
              <a:avLst/>
            </a:prstTxWarp>
            <a:spAutoFit/>
          </a:bodyPr>
          <a:lstStyle/>
          <a:p>
            <a:r>
              <a:rPr lang="en-US" sz="2000" dirty="0">
                <a:solidFill>
                  <a:srgbClr val="FFFF00"/>
                </a:solidFill>
              </a:rPr>
              <a:t>View7/Dreamstime.com</a:t>
            </a:r>
            <a:r>
              <a:rPr lang="en-US" sz="2000" dirty="0">
                <a:solidFill>
                  <a:srgbClr val="993366"/>
                </a:solidFill>
              </a:rPr>
              <a:t>.</a:t>
            </a:r>
            <a:endParaRPr lang="en-US" sz="1600" dirty="0">
              <a:solidFill>
                <a:srgbClr val="993366"/>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nvPr/>
        </p:nvPicPr>
        <p:blipFill>
          <a:blip r:embed="rId3" cstate="screen">
            <a:extLst>
              <a:ext uri="{28A0092B-C50C-407E-A947-70E740481C1C}">
                <a14:useLocalDpi xmlns:a14="http://schemas.microsoft.com/office/drawing/2010/main"/>
              </a:ext>
            </a:extLst>
          </a:blip>
          <a:srcRect l="-125" r="-125"/>
          <a:stretch>
            <a:fillRect/>
          </a:stretch>
        </p:blipFill>
        <p:spPr bwMode="auto">
          <a:xfrm>
            <a:off x="0" y="0"/>
            <a:ext cx="9144000" cy="6858000"/>
          </a:xfrm>
          <a:prstGeom prst="rect">
            <a:avLst/>
          </a:prstGeom>
          <a:noFill/>
          <a:ln w="9525">
            <a:noFill/>
            <a:miter lim="800000"/>
            <a:headEnd/>
            <a:tailEnd/>
          </a:ln>
        </p:spPr>
      </p:pic>
      <p:sp>
        <p:nvSpPr>
          <p:cNvPr id="80899" name="Rectangle 3"/>
          <p:cNvSpPr>
            <a:spLocks noGrp="1" noChangeArrowheads="1"/>
          </p:cNvSpPr>
          <p:nvPr>
            <p:ph type="title"/>
          </p:nvPr>
        </p:nvSpPr>
        <p:spPr>
          <a:xfrm>
            <a:off x="0" y="0"/>
            <a:ext cx="9144000" cy="762000"/>
          </a:xfrm>
        </p:spPr>
        <p:txBody>
          <a:bodyPr/>
          <a:lstStyle/>
          <a:p>
            <a:r>
              <a:rPr lang="en-US" b="1" dirty="0">
                <a:solidFill>
                  <a:srgbClr val="FF0000"/>
                </a:solidFill>
              </a:rPr>
              <a:t>Concentrated Solar Power</a:t>
            </a: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sp>
        <p:nvSpPr>
          <p:cNvPr id="11" name="Text Box 5"/>
          <p:cNvSpPr txBox="1">
            <a:spLocks noChangeArrowheads="1"/>
          </p:cNvSpPr>
          <p:nvPr/>
        </p:nvSpPr>
        <p:spPr bwMode="auto">
          <a:xfrm>
            <a:off x="6228844" y="6457890"/>
            <a:ext cx="2915156" cy="400110"/>
          </a:xfrm>
          <a:prstGeom prst="rect">
            <a:avLst/>
          </a:prstGeom>
          <a:noFill/>
          <a:ln w="9525">
            <a:noFill/>
            <a:miter lim="800000"/>
            <a:headEnd/>
            <a:tailEnd/>
          </a:ln>
          <a:effectLst/>
        </p:spPr>
        <p:txBody>
          <a:bodyPr wrap="none">
            <a:prstTxWarp prst="textNoShape">
              <a:avLst/>
            </a:prstTxWarp>
            <a:spAutoFit/>
          </a:bodyPr>
          <a:lstStyle/>
          <a:p>
            <a:r>
              <a:rPr lang="en-US" sz="2000" dirty="0">
                <a:solidFill>
                  <a:srgbClr val="FFFF00"/>
                </a:solidFill>
              </a:rPr>
              <a:t>Sandia National Lab Staff</a:t>
            </a:r>
            <a:r>
              <a:rPr lang="en-US" sz="2000" dirty="0">
                <a:solidFill>
                  <a:srgbClr val="993366"/>
                </a:solidFill>
              </a:rPr>
              <a:t>.</a:t>
            </a:r>
            <a:endParaRPr lang="en-US" sz="1600" dirty="0">
              <a:solidFill>
                <a:srgbClr val="993366"/>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p:spPr>
      </p:pic>
      <p:sp>
        <p:nvSpPr>
          <p:cNvPr id="80899" name="Rectangle 3"/>
          <p:cNvSpPr>
            <a:spLocks noGrp="1" noChangeArrowheads="1"/>
          </p:cNvSpPr>
          <p:nvPr>
            <p:ph type="title"/>
          </p:nvPr>
        </p:nvSpPr>
        <p:spPr>
          <a:xfrm>
            <a:off x="0" y="0"/>
            <a:ext cx="9144000" cy="990600"/>
          </a:xfrm>
        </p:spPr>
        <p:txBody>
          <a:bodyPr/>
          <a:lstStyle/>
          <a:p>
            <a:r>
              <a:rPr lang="en-US" b="1" dirty="0">
                <a:solidFill>
                  <a:srgbClr val="FF0000"/>
                </a:solidFill>
              </a:rPr>
              <a:t>Battery-Electric Vehicles</a:t>
            </a: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sp>
        <p:nvSpPr>
          <p:cNvPr id="11" name="Text Box 5"/>
          <p:cNvSpPr txBox="1">
            <a:spLocks noChangeArrowheads="1"/>
          </p:cNvSpPr>
          <p:nvPr/>
        </p:nvSpPr>
        <p:spPr bwMode="auto">
          <a:xfrm>
            <a:off x="7441992" y="6457890"/>
            <a:ext cx="1702008" cy="400110"/>
          </a:xfrm>
          <a:prstGeom prst="rect">
            <a:avLst/>
          </a:prstGeom>
          <a:noFill/>
          <a:ln w="9525">
            <a:noFill/>
            <a:miter lim="800000"/>
            <a:headEnd/>
            <a:tailEnd/>
          </a:ln>
          <a:effectLst/>
        </p:spPr>
        <p:txBody>
          <a:bodyPr wrap="none">
            <a:prstTxWarp prst="textNoShape">
              <a:avLst/>
            </a:prstTxWarp>
            <a:spAutoFit/>
          </a:bodyPr>
          <a:lstStyle/>
          <a:p>
            <a:r>
              <a:rPr lang="en-US" sz="2000" dirty="0">
                <a:solidFill>
                  <a:srgbClr val="FFFF00"/>
                </a:solidFill>
              </a:rPr>
              <a:t>M.Z. Jacobson</a:t>
            </a:r>
            <a:endParaRPr lang="en-US" sz="1600" dirty="0">
              <a:solidFill>
                <a:srgbClr val="993366"/>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a:stretch>
            <a:fillRect/>
          </a:stretch>
        </p:blipFill>
        <p:spPr>
          <a:xfrm>
            <a:off x="5092700" y="381000"/>
            <a:ext cx="4051300" cy="2570734"/>
          </a:xfrm>
          <a:prstGeom prst="rect">
            <a:avLst/>
          </a:prstGeom>
        </p:spPr>
      </p:pic>
      <p:pic>
        <p:nvPicPr>
          <p:cNvPr id="23" name="Picture 22"/>
          <p:cNvPicPr>
            <a:picLocks noChangeAspect="1"/>
          </p:cNvPicPr>
          <p:nvPr/>
        </p:nvPicPr>
        <p:blipFill>
          <a:blip r:embed="rId4"/>
          <a:stretch>
            <a:fillRect/>
          </a:stretch>
        </p:blipFill>
        <p:spPr>
          <a:xfrm>
            <a:off x="3905250" y="3169920"/>
            <a:ext cx="5238750" cy="3688080"/>
          </a:xfrm>
          <a:prstGeom prst="rect">
            <a:avLst/>
          </a:prstGeom>
        </p:spPr>
      </p:pic>
      <p:pic>
        <p:nvPicPr>
          <p:cNvPr id="22" name="Picture 21"/>
          <p:cNvPicPr>
            <a:picLocks noChangeAspect="1"/>
          </p:cNvPicPr>
          <p:nvPr/>
        </p:nvPicPr>
        <p:blipFill>
          <a:blip r:embed="rId5"/>
          <a:stretch>
            <a:fillRect/>
          </a:stretch>
        </p:blipFill>
        <p:spPr>
          <a:xfrm>
            <a:off x="-1" y="1"/>
            <a:ext cx="5738622" cy="3827907"/>
          </a:xfrm>
          <a:prstGeom prst="rect">
            <a:avLst/>
          </a:prstGeom>
        </p:spPr>
      </p:pic>
      <p:sp>
        <p:nvSpPr>
          <p:cNvPr id="19" name="Rectangle 18"/>
          <p:cNvSpPr/>
          <p:nvPr/>
        </p:nvSpPr>
        <p:spPr>
          <a:xfrm>
            <a:off x="0" y="4830002"/>
            <a:ext cx="1612338" cy="461665"/>
          </a:xfrm>
          <a:prstGeom prst="rect">
            <a:avLst/>
          </a:prstGeom>
        </p:spPr>
        <p:txBody>
          <a:bodyPr wrap="none" lIns="91439" tIns="45720" rIns="91439" bIns="45720">
            <a:spAutoFit/>
          </a:bodyPr>
          <a:lstStyle/>
          <a:p>
            <a:r>
              <a:rPr lang="en-US" dirty="0" err="1">
                <a:solidFill>
                  <a:srgbClr val="FF1D19"/>
                </a:solidFill>
              </a:rPr>
              <a:t>Zmships.eu</a:t>
            </a:r>
            <a:endParaRPr lang="en-US" dirty="0"/>
          </a:p>
        </p:txBody>
      </p:sp>
      <p:sp>
        <p:nvSpPr>
          <p:cNvPr id="26" name="Rectangle 25"/>
          <p:cNvSpPr/>
          <p:nvPr/>
        </p:nvSpPr>
        <p:spPr>
          <a:xfrm>
            <a:off x="7264160" y="2743200"/>
            <a:ext cx="1879840" cy="461665"/>
          </a:xfrm>
          <a:prstGeom prst="rect">
            <a:avLst/>
          </a:prstGeom>
        </p:spPr>
        <p:txBody>
          <a:bodyPr wrap="none" lIns="91439" tIns="45720" rIns="91439" bIns="45720">
            <a:spAutoFit/>
          </a:bodyPr>
          <a:lstStyle/>
          <a:p>
            <a:r>
              <a:rPr lang="en-US" dirty="0" err="1">
                <a:solidFill>
                  <a:srgbClr val="FF1D19"/>
                </a:solidFill>
              </a:rPr>
              <a:t>Ecofriend.org</a:t>
            </a:r>
            <a:endParaRPr lang="en-US" dirty="0"/>
          </a:p>
        </p:txBody>
      </p:sp>
      <p:sp>
        <p:nvSpPr>
          <p:cNvPr id="14" name="Rectangle 13"/>
          <p:cNvSpPr/>
          <p:nvPr/>
        </p:nvSpPr>
        <p:spPr>
          <a:xfrm>
            <a:off x="6953251" y="6419786"/>
            <a:ext cx="1791023" cy="461665"/>
          </a:xfrm>
          <a:prstGeom prst="rect">
            <a:avLst/>
          </a:prstGeom>
        </p:spPr>
        <p:txBody>
          <a:bodyPr wrap="none" lIns="91439" tIns="45720" rIns="91439" bIns="45720">
            <a:spAutoFit/>
          </a:bodyPr>
          <a:lstStyle/>
          <a:p>
            <a:r>
              <a:rPr lang="en-US" dirty="0" err="1">
                <a:solidFill>
                  <a:srgbClr val="FF1D19"/>
                </a:solidFill>
              </a:rPr>
              <a:t>Ec.europa.eu</a:t>
            </a:r>
            <a:endParaRPr lang="en-US" dirty="0"/>
          </a:p>
        </p:txBody>
      </p:sp>
      <p:pic>
        <p:nvPicPr>
          <p:cNvPr id="9" name="Picture 8"/>
          <p:cNvPicPr>
            <a:picLocks noChangeAspect="1"/>
          </p:cNvPicPr>
          <p:nvPr/>
        </p:nvPicPr>
        <p:blipFill>
          <a:blip r:embed="rId6"/>
          <a:stretch>
            <a:fillRect/>
          </a:stretch>
        </p:blipFill>
        <p:spPr>
          <a:xfrm>
            <a:off x="0" y="3503718"/>
            <a:ext cx="5080000" cy="3365500"/>
          </a:xfrm>
          <a:prstGeom prst="rect">
            <a:avLst/>
          </a:prstGeom>
        </p:spPr>
      </p:pic>
      <p:sp>
        <p:nvSpPr>
          <p:cNvPr id="10" name="Rectangle 9"/>
          <p:cNvSpPr/>
          <p:nvPr/>
        </p:nvSpPr>
        <p:spPr>
          <a:xfrm>
            <a:off x="0" y="6182720"/>
            <a:ext cx="2880264" cy="1231106"/>
          </a:xfrm>
          <a:prstGeom prst="rect">
            <a:avLst/>
          </a:prstGeom>
        </p:spPr>
        <p:txBody>
          <a:bodyPr wrap="none" lIns="91439" tIns="45720" rIns="91439" bIns="45720">
            <a:spAutoFit/>
          </a:bodyPr>
          <a:lstStyle/>
          <a:p>
            <a:r>
              <a:rPr lang="en-US" sz="2500" dirty="0"/>
              <a:t>Electric ship</a:t>
            </a:r>
          </a:p>
          <a:p>
            <a:endParaRPr lang="en-US" sz="2500" dirty="0"/>
          </a:p>
          <a:p>
            <a:r>
              <a:rPr lang="en-US" dirty="0" err="1"/>
              <a:t>upload.wikimedia.org</a:t>
            </a:r>
            <a:endParaRPr lang="en-US"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95400" y="0"/>
            <a:ext cx="6324600" cy="6858000"/>
          </a:xfrm>
          <a:prstGeom prst="rect">
            <a:avLst/>
          </a:prstGeom>
          <a:noFill/>
          <a:ln>
            <a:noFill/>
          </a:ln>
        </p:spPr>
      </p:pic>
      <p:sp>
        <p:nvSpPr>
          <p:cNvPr id="80899" name="Rectangle 3"/>
          <p:cNvSpPr>
            <a:spLocks noGrp="1" noChangeArrowheads="1"/>
          </p:cNvSpPr>
          <p:nvPr>
            <p:ph type="title"/>
          </p:nvPr>
        </p:nvSpPr>
        <p:spPr>
          <a:xfrm>
            <a:off x="0" y="0"/>
            <a:ext cx="9144000" cy="914400"/>
          </a:xfrm>
        </p:spPr>
        <p:txBody>
          <a:bodyPr/>
          <a:lstStyle/>
          <a:p>
            <a:r>
              <a:rPr lang="en-US" b="1" dirty="0">
                <a:solidFill>
                  <a:srgbClr val="FF0000"/>
                </a:solidFill>
              </a:rPr>
              <a:t>Air-Source Heat Pump</a:t>
            </a: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a:stretch>
            <a:fillRect/>
          </a:stretch>
        </p:blipFill>
        <p:spPr>
          <a:xfrm>
            <a:off x="0" y="1524000"/>
            <a:ext cx="5143500" cy="5143500"/>
          </a:xfrm>
          <a:prstGeom prst="rect">
            <a:avLst/>
          </a:prstGeom>
        </p:spPr>
      </p:pic>
      <p:sp>
        <p:nvSpPr>
          <p:cNvPr id="66562" name="Rectangle 2"/>
          <p:cNvSpPr>
            <a:spLocks noGrp="1" noChangeArrowheads="1"/>
          </p:cNvSpPr>
          <p:nvPr>
            <p:ph type="title"/>
          </p:nvPr>
        </p:nvSpPr>
        <p:spPr>
          <a:xfrm>
            <a:off x="0" y="381000"/>
            <a:ext cx="9144000" cy="838200"/>
          </a:xfrm>
        </p:spPr>
        <p:txBody>
          <a:bodyPr/>
          <a:lstStyle/>
          <a:p>
            <a:pPr eaLnBrk="1" hangingPunct="1"/>
            <a:r>
              <a:rPr lang="en-US" b="1" dirty="0"/>
              <a:t>Air Source Electric Water Heater, Solar Water Pre-Heater </a:t>
            </a:r>
            <a:endParaRPr lang="en-US" dirty="0"/>
          </a:p>
        </p:txBody>
      </p:sp>
      <p:sp>
        <p:nvSpPr>
          <p:cNvPr id="28" name="Rectangle 27"/>
          <p:cNvSpPr/>
          <p:nvPr/>
        </p:nvSpPr>
        <p:spPr>
          <a:xfrm>
            <a:off x="0" y="6396335"/>
            <a:ext cx="2347365" cy="461665"/>
          </a:xfrm>
          <a:prstGeom prst="rect">
            <a:avLst/>
          </a:prstGeom>
        </p:spPr>
        <p:txBody>
          <a:bodyPr wrap="none" lIns="91439" tIns="45720" rIns="91439" bIns="45720">
            <a:spAutoFit/>
          </a:bodyPr>
          <a:lstStyle/>
          <a:p>
            <a:r>
              <a:rPr lang="en-US" dirty="0" err="1">
                <a:solidFill>
                  <a:srgbClr val="FF1D19"/>
                </a:solidFill>
              </a:rPr>
              <a:t>Conservpros.com</a:t>
            </a:r>
            <a:endParaRPr lang="en-US" dirty="0"/>
          </a:p>
        </p:txBody>
      </p:sp>
      <p:pic>
        <p:nvPicPr>
          <p:cNvPr id="29" name="Picture 2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33800" y="2362200"/>
            <a:ext cx="5029200" cy="3238500"/>
          </a:xfrm>
          <a:prstGeom prst="rect">
            <a:avLst/>
          </a:prstGeom>
        </p:spPr>
      </p:pic>
      <p:sp>
        <p:nvSpPr>
          <p:cNvPr id="26" name="Rectangle 25"/>
          <p:cNvSpPr/>
          <p:nvPr/>
        </p:nvSpPr>
        <p:spPr>
          <a:xfrm>
            <a:off x="6232778" y="6396335"/>
            <a:ext cx="2911222" cy="461665"/>
          </a:xfrm>
          <a:prstGeom prst="rect">
            <a:avLst/>
          </a:prstGeom>
        </p:spPr>
        <p:txBody>
          <a:bodyPr wrap="none" lIns="91439" tIns="45720" rIns="91439" bIns="45720">
            <a:spAutoFit/>
          </a:bodyPr>
          <a:lstStyle/>
          <a:p>
            <a:r>
              <a:rPr lang="en-US" dirty="0" err="1">
                <a:solidFill>
                  <a:srgbClr val="FF1D19"/>
                </a:solidFill>
              </a:rPr>
              <a:t>Adaptivebuilders.com</a:t>
            </a:r>
            <a:endParaRPr lang="en-US"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0" y="381000"/>
            <a:ext cx="9144000" cy="685800"/>
          </a:xfrm>
        </p:spPr>
        <p:txBody>
          <a:bodyPr/>
          <a:lstStyle/>
          <a:p>
            <a:pPr eaLnBrk="1" hangingPunct="1"/>
            <a:r>
              <a:rPr lang="en-US" dirty="0">
                <a:solidFill>
                  <a:srgbClr val="0000FF"/>
                </a:solidFill>
              </a:rPr>
              <a:t>End Use Power Demand For All Purposes</a:t>
            </a:r>
          </a:p>
        </p:txBody>
      </p:sp>
      <p:sp>
        <p:nvSpPr>
          <p:cNvPr id="60419" name="Rectangle 3"/>
          <p:cNvSpPr>
            <a:spLocks noChangeArrowheads="1"/>
          </p:cNvSpPr>
          <p:nvPr/>
        </p:nvSpPr>
        <p:spPr bwMode="auto">
          <a:xfrm>
            <a:off x="228600" y="1905000"/>
            <a:ext cx="8915400" cy="4401205"/>
          </a:xfrm>
          <a:prstGeom prst="rect">
            <a:avLst/>
          </a:prstGeom>
          <a:noFill/>
          <a:ln w="9525">
            <a:noFill/>
            <a:miter lim="800000"/>
            <a:headEnd/>
            <a:tailEnd/>
          </a:ln>
        </p:spPr>
        <p:txBody>
          <a:bodyPr wrap="square" lIns="91439" tIns="45720" rIns="91439" bIns="45720">
            <a:prstTxWarp prst="textNoShape">
              <a:avLst/>
            </a:prstTxWarp>
            <a:spAutoFit/>
          </a:bodyPr>
          <a:lstStyle/>
          <a:p>
            <a:pPr>
              <a:tabLst>
                <a:tab pos="2285982" algn="l"/>
                <a:tab pos="4973598" algn="l"/>
              </a:tabLst>
            </a:pPr>
            <a:r>
              <a:rPr lang="en-US" sz="2800" dirty="0">
                <a:solidFill>
                  <a:srgbClr val="FF0000"/>
                </a:solidFill>
              </a:rPr>
              <a:t>		World		U.S.</a:t>
            </a:r>
          </a:p>
          <a:p>
            <a:pPr>
              <a:tabLst>
                <a:tab pos="2285982" algn="l"/>
                <a:tab pos="4973598" algn="l"/>
              </a:tabLst>
            </a:pPr>
            <a:r>
              <a:rPr lang="en-US" sz="2800" dirty="0">
                <a:solidFill>
                  <a:srgbClr val="FF0000"/>
                </a:solidFill>
              </a:rPr>
              <a:t>2010		12.5 TW 		2.50 TW</a:t>
            </a:r>
          </a:p>
          <a:p>
            <a:pPr>
              <a:tabLst>
                <a:tab pos="2285982" algn="l"/>
                <a:tab pos="4973598" algn="l"/>
              </a:tabLst>
            </a:pPr>
            <a:endParaRPr lang="en-US" sz="2800" dirty="0">
              <a:solidFill>
                <a:srgbClr val="FF0000"/>
              </a:solidFill>
            </a:endParaRPr>
          </a:p>
          <a:p>
            <a:pPr>
              <a:tabLst>
                <a:tab pos="2285982" algn="l"/>
                <a:tab pos="4973598" algn="l"/>
              </a:tabLst>
            </a:pPr>
            <a:r>
              <a:rPr lang="en-US" sz="2800" dirty="0">
                <a:solidFill>
                  <a:srgbClr val="FF0000"/>
                </a:solidFill>
              </a:rPr>
              <a:t>2030 with current fuels	16.9 TW 		2.83 TW </a:t>
            </a:r>
          </a:p>
          <a:p>
            <a:pPr>
              <a:tabLst>
                <a:tab pos="2285982" algn="l"/>
                <a:tab pos="4973598" algn="l"/>
              </a:tabLst>
            </a:pPr>
            <a:r>
              <a:rPr lang="en-US" sz="2800" dirty="0">
                <a:solidFill>
                  <a:srgbClr val="FF0000"/>
                </a:solidFill>
              </a:rPr>
              <a:t>		</a:t>
            </a:r>
          </a:p>
          <a:p>
            <a:pPr>
              <a:tabLst>
                <a:tab pos="2285982" algn="l"/>
                <a:tab pos="4973598" algn="l"/>
              </a:tabLst>
            </a:pPr>
            <a:r>
              <a:rPr lang="en-US" sz="2800" dirty="0">
                <a:solidFill>
                  <a:srgbClr val="FF0000"/>
                </a:solidFill>
              </a:rPr>
              <a:t>2030 converting all energy to </a:t>
            </a:r>
          </a:p>
          <a:p>
            <a:pPr>
              <a:tabLst>
                <a:tab pos="2285982" algn="l"/>
                <a:tab pos="4973598" algn="l"/>
              </a:tabLst>
            </a:pPr>
            <a:r>
              <a:rPr lang="en-US" sz="2800" dirty="0">
                <a:solidFill>
                  <a:srgbClr val="FF0000"/>
                </a:solidFill>
              </a:rPr>
              <a:t>wind-water-sun (WWS) and</a:t>
            </a:r>
          </a:p>
          <a:p>
            <a:pPr>
              <a:tabLst>
                <a:tab pos="2285982" algn="l"/>
                <a:tab pos="4973598" algn="l"/>
              </a:tabLst>
            </a:pPr>
            <a:r>
              <a:rPr lang="en-US" sz="2800" dirty="0">
                <a:solidFill>
                  <a:srgbClr val="FF0000"/>
                </a:solidFill>
              </a:rPr>
              <a:t>electricty/H</a:t>
            </a:r>
            <a:r>
              <a:rPr lang="en-US" sz="2800" baseline="-25000" dirty="0">
                <a:solidFill>
                  <a:srgbClr val="FF0000"/>
                </a:solidFill>
              </a:rPr>
              <a:t>2			</a:t>
            </a:r>
            <a:r>
              <a:rPr lang="en-US" sz="2800" dirty="0">
                <a:solidFill>
                  <a:srgbClr val="FF0000"/>
                </a:solidFill>
              </a:rPr>
              <a:t>11.5 TW 		1.78 TW</a:t>
            </a:r>
          </a:p>
          <a:p>
            <a:pPr>
              <a:tabLst>
                <a:tab pos="2285982" algn="l"/>
                <a:tab pos="4973598" algn="l"/>
              </a:tabLst>
            </a:pPr>
            <a:endParaRPr lang="en-US" sz="2800" dirty="0">
              <a:solidFill>
                <a:srgbClr val="FF0000"/>
              </a:solidFill>
            </a:endParaRPr>
          </a:p>
          <a:p>
            <a:pPr>
              <a:tabLst>
                <a:tab pos="2285982" algn="l"/>
                <a:tab pos="4973598" algn="l"/>
              </a:tabLst>
            </a:pPr>
            <a:r>
              <a:rPr lang="en-US" sz="2800" dirty="0">
                <a:solidFill>
                  <a:srgbClr val="008000"/>
                </a:solidFill>
              </a:rPr>
              <a:t>Reduction		32%		37%</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9144000" cy="1143000"/>
          </a:xfrm>
        </p:spPr>
        <p:txBody>
          <a:bodyPr/>
          <a:lstStyle/>
          <a:p>
            <a:pPr eaLnBrk="1" hangingPunct="1"/>
            <a:r>
              <a:rPr lang="en-US" sz="3400" b="1" dirty="0">
                <a:solidFill>
                  <a:srgbClr val="0000FF"/>
                </a:solidFill>
                <a:ea typeface="ＭＳ Ｐゴシック" pitchFamily="16" charset="-128"/>
                <a:cs typeface="ＭＳ Ｐゴシック" pitchFamily="16" charset="-128"/>
              </a:rPr>
              <a:t>Number of Plants or Devices to Power World</a:t>
            </a:r>
            <a:endParaRPr lang="en-US" sz="3400" dirty="0">
              <a:solidFill>
                <a:srgbClr val="0000FF"/>
              </a:solidFill>
              <a:ea typeface="ＭＳ Ｐゴシック" pitchFamily="16" charset="-128"/>
              <a:cs typeface="ＭＳ Ｐゴシック" pitchFamily="16" charset="-128"/>
            </a:endParaRPr>
          </a:p>
        </p:txBody>
      </p:sp>
      <p:sp>
        <p:nvSpPr>
          <p:cNvPr id="5" name="Rectangle 4"/>
          <p:cNvSpPr>
            <a:spLocks noChangeArrowheads="1"/>
          </p:cNvSpPr>
          <p:nvPr/>
        </p:nvSpPr>
        <p:spPr bwMode="auto">
          <a:xfrm>
            <a:off x="0" y="1066800"/>
            <a:ext cx="9144000" cy="5601534"/>
          </a:xfrm>
          <a:prstGeom prst="rect">
            <a:avLst/>
          </a:prstGeom>
          <a:noFill/>
          <a:ln w="9525">
            <a:noFill/>
            <a:miter lim="800000"/>
            <a:headEnd/>
            <a:tailEnd/>
          </a:ln>
        </p:spPr>
        <p:txBody>
          <a:bodyPr wrap="square" lIns="91439" tIns="45720" rIns="91439" bIns="45720">
            <a:prstTxWarp prst="textNoShape">
              <a:avLst/>
            </a:prstTxWarp>
            <a:spAutoFit/>
          </a:bodyPr>
          <a:lstStyle/>
          <a:p>
            <a:r>
              <a:rPr lang="en-US" sz="2600" dirty="0">
                <a:solidFill>
                  <a:srgbClr val="008000"/>
                </a:solidFill>
              </a:rPr>
              <a:t>Technology		     Percent Supply 2030	Number</a:t>
            </a:r>
          </a:p>
          <a:p>
            <a:endParaRPr lang="en-US" sz="2800" dirty="0">
              <a:solidFill>
                <a:srgbClr val="FF0000"/>
              </a:solidFill>
            </a:endParaRPr>
          </a:p>
          <a:p>
            <a:r>
              <a:rPr lang="en-US" sz="2800" dirty="0">
                <a:solidFill>
                  <a:srgbClr val="FF0000"/>
                </a:solidFill>
              </a:rPr>
              <a:t>5-MW wind turbines	 	50%	3.8 mil (0.8% in place)</a:t>
            </a:r>
          </a:p>
          <a:p>
            <a:r>
              <a:rPr lang="en-US" sz="2800" dirty="0">
                <a:solidFill>
                  <a:srgbClr val="FF0000"/>
                </a:solidFill>
              </a:rPr>
              <a:t>0.75-MW wave devices	 	1	720,000</a:t>
            </a:r>
          </a:p>
          <a:p>
            <a:r>
              <a:rPr lang="en-US" sz="2800" dirty="0">
                <a:solidFill>
                  <a:srgbClr val="FF0000"/>
                </a:solidFill>
              </a:rPr>
              <a:t>100-MW geothermal plants 	4	5350 (1.7% in place)</a:t>
            </a:r>
          </a:p>
          <a:p>
            <a:r>
              <a:rPr lang="en-US" sz="2800" dirty="0">
                <a:solidFill>
                  <a:srgbClr val="FF0000"/>
                </a:solidFill>
              </a:rPr>
              <a:t>1300-MW hydro plants	 	4	900 (70% in place)</a:t>
            </a:r>
          </a:p>
          <a:p>
            <a:r>
              <a:rPr lang="en-US" sz="2800" dirty="0">
                <a:solidFill>
                  <a:srgbClr val="FF0000"/>
                </a:solidFill>
              </a:rPr>
              <a:t>1-MW tidal turbines	 	1	490,000</a:t>
            </a:r>
          </a:p>
          <a:p>
            <a:r>
              <a:rPr lang="en-US" sz="2800" dirty="0">
                <a:solidFill>
                  <a:srgbClr val="FF0000"/>
                </a:solidFill>
              </a:rPr>
              <a:t>3-kW Roof PV systems	 	6	1.7 billion</a:t>
            </a:r>
          </a:p>
          <a:p>
            <a:r>
              <a:rPr lang="en-US" sz="2800" dirty="0">
                <a:solidFill>
                  <a:srgbClr val="FF0000"/>
                </a:solidFill>
              </a:rPr>
              <a:t>300-MW Solar PV plants	 	14	40,000</a:t>
            </a:r>
          </a:p>
          <a:p>
            <a:r>
              <a:rPr lang="en-US" sz="2800" dirty="0">
                <a:solidFill>
                  <a:srgbClr val="FF0000"/>
                </a:solidFill>
              </a:rPr>
              <a:t>300-MW CSP plants	 	20	49,000</a:t>
            </a:r>
          </a:p>
          <a:p>
            <a:r>
              <a:rPr lang="en-US" sz="2800" dirty="0">
                <a:solidFill>
                  <a:srgbClr val="FF0000"/>
                </a:solidFill>
              </a:rPr>
              <a:t>				 	____</a:t>
            </a:r>
          </a:p>
          <a:p>
            <a:r>
              <a:rPr lang="en-US" sz="2800" dirty="0">
                <a:solidFill>
                  <a:srgbClr val="FF0000"/>
                </a:solidFill>
              </a:rPr>
              <a:t>				 	100%</a:t>
            </a:r>
          </a:p>
          <a:p>
            <a:endParaRPr lang="en-US" dirty="0">
              <a:solidFill>
                <a:srgbClr val="FF0000"/>
              </a:solidFill>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title"/>
          </p:nvPr>
        </p:nvSpPr>
        <p:spPr>
          <a:xfrm>
            <a:off x="0" y="0"/>
            <a:ext cx="9144000" cy="914400"/>
          </a:xfrm>
        </p:spPr>
        <p:txBody>
          <a:bodyPr/>
          <a:lstStyle/>
          <a:p>
            <a:r>
              <a:rPr lang="en-US" b="1" dirty="0">
                <a:solidFill>
                  <a:srgbClr val="0000FF"/>
                </a:solidFill>
              </a:rPr>
              <a:t>Annual World Wind Speeds at 100 </a:t>
            </a:r>
            <a:r>
              <a:rPr lang="en-US" b="1" dirty="0" err="1">
                <a:solidFill>
                  <a:srgbClr val="0000FF"/>
                </a:solidFill>
              </a:rPr>
              <a:t>m</a:t>
            </a:r>
            <a:endParaRPr lang="en-US" b="1" dirty="0">
              <a:solidFill>
                <a:srgbClr val="0000FF"/>
              </a:solidFill>
            </a:endParaRP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pic>
        <p:nvPicPr>
          <p:cNvPr id="12" name="Picture 11"/>
          <p:cNvPicPr/>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bwMode="auto">
          <a:xfrm>
            <a:off x="0" y="914400"/>
            <a:ext cx="9271000" cy="4635500"/>
          </a:xfrm>
          <a:prstGeom prst="rect">
            <a:avLst/>
          </a:prstGeom>
          <a:noFill/>
          <a:ln w="9525">
            <a:noFill/>
            <a:miter lim="800000"/>
            <a:headEnd/>
            <a:tailEnd/>
          </a:ln>
        </p:spPr>
      </p:pic>
      <p:sp>
        <p:nvSpPr>
          <p:cNvPr id="13" name="Rectangle 12"/>
          <p:cNvSpPr/>
          <p:nvPr/>
        </p:nvSpPr>
        <p:spPr>
          <a:xfrm>
            <a:off x="0" y="5410200"/>
            <a:ext cx="9144000" cy="1200328"/>
          </a:xfrm>
          <a:prstGeom prst="rect">
            <a:avLst/>
          </a:prstGeom>
        </p:spPr>
        <p:txBody>
          <a:bodyPr wrap="square">
            <a:spAutoFit/>
          </a:bodyPr>
          <a:lstStyle/>
          <a:p>
            <a:r>
              <a:rPr lang="en-US" dirty="0">
                <a:solidFill>
                  <a:srgbClr val="FF0000"/>
                </a:solidFill>
                <a:latin typeface="Helvetica"/>
                <a:cs typeface="Helvetica"/>
              </a:rPr>
              <a:t>All wind worldwide: 1700 TW;</a:t>
            </a:r>
          </a:p>
          <a:p>
            <a:r>
              <a:rPr lang="en-US" dirty="0">
                <a:solidFill>
                  <a:srgbClr val="FF0000"/>
                </a:solidFill>
                <a:latin typeface="Helvetica"/>
                <a:cs typeface="Helvetica"/>
              </a:rPr>
              <a:t>Wind over land in high-wind areas outside Antarctica 70-170 TW</a:t>
            </a:r>
          </a:p>
          <a:p>
            <a:r>
              <a:rPr lang="en-US" dirty="0">
                <a:latin typeface="Helvetica"/>
                <a:cs typeface="Helvetica"/>
                <a:sym typeface="Wingdings"/>
              </a:rPr>
              <a:t>= 6-15 times w</a:t>
            </a:r>
            <a:r>
              <a:rPr lang="en-US" dirty="0">
                <a:latin typeface="Helvetica"/>
                <a:cs typeface="Helvetica"/>
              </a:rPr>
              <a:t>orld end-use WWS power demand 2030 of 11.5 TW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title"/>
          </p:nvPr>
        </p:nvSpPr>
        <p:spPr>
          <a:xfrm>
            <a:off x="0" y="0"/>
            <a:ext cx="9144000" cy="914400"/>
          </a:xfrm>
        </p:spPr>
        <p:txBody>
          <a:bodyPr/>
          <a:lstStyle/>
          <a:p>
            <a:r>
              <a:rPr lang="en-US" sz="4000" b="1" dirty="0">
                <a:solidFill>
                  <a:srgbClr val="0000FF"/>
                </a:solidFill>
              </a:rPr>
              <a:t>Annual Downward Surface Solar (W/m</a:t>
            </a:r>
            <a:r>
              <a:rPr lang="en-US" sz="4000" b="1" baseline="30000" dirty="0">
                <a:solidFill>
                  <a:srgbClr val="0000FF"/>
                </a:solidFill>
              </a:rPr>
              <a:t>2</a:t>
            </a:r>
            <a:r>
              <a:rPr lang="en-US" sz="4000" b="1" dirty="0">
                <a:solidFill>
                  <a:srgbClr val="0000FF"/>
                </a:solidFill>
              </a:rPr>
              <a:t>)</a:t>
            </a: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sp>
        <p:nvSpPr>
          <p:cNvPr id="13" name="Rectangle 12"/>
          <p:cNvSpPr/>
          <p:nvPr/>
        </p:nvSpPr>
        <p:spPr>
          <a:xfrm>
            <a:off x="0" y="5410200"/>
            <a:ext cx="9144000" cy="1200328"/>
          </a:xfrm>
          <a:prstGeom prst="rect">
            <a:avLst/>
          </a:prstGeom>
        </p:spPr>
        <p:txBody>
          <a:bodyPr wrap="square">
            <a:spAutoFit/>
          </a:bodyPr>
          <a:lstStyle/>
          <a:p>
            <a:r>
              <a:rPr lang="en-US" dirty="0">
                <a:solidFill>
                  <a:srgbClr val="FF0000"/>
                </a:solidFill>
                <a:latin typeface="Helvetica"/>
                <a:cs typeface="Helvetica"/>
              </a:rPr>
              <a:t>All solar worldwide: ~6500 TW;</a:t>
            </a:r>
          </a:p>
          <a:p>
            <a:r>
              <a:rPr lang="en-US" dirty="0">
                <a:solidFill>
                  <a:srgbClr val="FF0000"/>
                </a:solidFill>
                <a:latin typeface="Helvetica"/>
                <a:cs typeface="Helvetica"/>
              </a:rPr>
              <a:t>Solar over land in high-solar locations: ~340 TW</a:t>
            </a:r>
          </a:p>
          <a:p>
            <a:r>
              <a:rPr lang="en-US" dirty="0">
                <a:latin typeface="Helvetica"/>
                <a:cs typeface="Helvetica"/>
                <a:sym typeface="Wingdings"/>
              </a:rPr>
              <a:t>= 30 times w</a:t>
            </a:r>
            <a:r>
              <a:rPr lang="en-US" dirty="0">
                <a:latin typeface="Helvetica"/>
                <a:cs typeface="Helvetica"/>
              </a:rPr>
              <a:t>orld end-use WWS power demand 2030 of 11.5 TW</a:t>
            </a:r>
          </a:p>
        </p:txBody>
      </p:sp>
      <p:pic>
        <p:nvPicPr>
          <p:cNvPr id="14" name="Picture 13"/>
          <p:cNvPicPr/>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bwMode="auto">
          <a:xfrm>
            <a:off x="0" y="838200"/>
            <a:ext cx="9144000" cy="45720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9144000" cy="1143000"/>
          </a:xfrm>
        </p:spPr>
        <p:txBody>
          <a:bodyPr/>
          <a:lstStyle/>
          <a:p>
            <a:pPr eaLnBrk="1" hangingPunct="1"/>
            <a:r>
              <a:rPr lang="en-US" sz="3400" b="1" dirty="0">
                <a:solidFill>
                  <a:srgbClr val="0000FF"/>
                </a:solidFill>
                <a:ea typeface="ＭＳ Ｐゴシック" pitchFamily="16" charset="-128"/>
                <a:cs typeface="ＭＳ Ｐゴシック" pitchFamily="16" charset="-128"/>
              </a:rPr>
              <a:t>Resources for Nd</a:t>
            </a:r>
            <a:r>
              <a:rPr lang="en-US" sz="3400" b="1" baseline="-25000" dirty="0">
                <a:solidFill>
                  <a:srgbClr val="0000FF"/>
                </a:solidFill>
                <a:ea typeface="ＭＳ Ｐゴシック" pitchFamily="16" charset="-128"/>
                <a:cs typeface="ＭＳ Ｐゴシック" pitchFamily="16" charset="-128"/>
              </a:rPr>
              <a:t>2</a:t>
            </a:r>
            <a:r>
              <a:rPr lang="en-US" sz="3400" b="1" dirty="0">
                <a:solidFill>
                  <a:srgbClr val="0000FF"/>
                </a:solidFill>
                <a:ea typeface="ＭＳ Ｐゴシック" pitchFamily="16" charset="-128"/>
                <a:cs typeface="ＭＳ Ｐゴシック" pitchFamily="16" charset="-128"/>
              </a:rPr>
              <a:t>O</a:t>
            </a:r>
            <a:r>
              <a:rPr lang="en-US" sz="3400" b="1" baseline="-25000" dirty="0">
                <a:solidFill>
                  <a:srgbClr val="0000FF"/>
                </a:solidFill>
                <a:ea typeface="ＭＳ Ｐゴシック" pitchFamily="16" charset="-128"/>
                <a:cs typeface="ＭＳ Ｐゴシック" pitchFamily="16" charset="-128"/>
              </a:rPr>
              <a:t>3</a:t>
            </a:r>
            <a:r>
              <a:rPr lang="en-US" sz="3400" b="1" dirty="0">
                <a:solidFill>
                  <a:srgbClr val="0000FF"/>
                </a:solidFill>
                <a:ea typeface="ＭＳ Ｐゴシック" pitchFamily="16" charset="-128"/>
                <a:cs typeface="ＭＳ Ｐゴシック" pitchFamily="16" charset="-128"/>
              </a:rPr>
              <a:t> (</a:t>
            </a:r>
            <a:r>
              <a:rPr lang="en-US" sz="3400" b="1" dirty="0" err="1">
                <a:solidFill>
                  <a:srgbClr val="0000FF"/>
                </a:solidFill>
                <a:ea typeface="ＭＳ Ｐゴシック" pitchFamily="16" charset="-128"/>
                <a:cs typeface="ＭＳ Ｐゴシック" pitchFamily="16" charset="-128"/>
              </a:rPr>
              <a:t>Tg</a:t>
            </a:r>
            <a:r>
              <a:rPr lang="en-US" sz="3400" b="1" dirty="0">
                <a:solidFill>
                  <a:srgbClr val="0000FF"/>
                </a:solidFill>
                <a:ea typeface="ＭＳ Ｐゴシック" pitchFamily="16" charset="-128"/>
                <a:cs typeface="ＭＳ Ｐゴシック" pitchFamily="16" charset="-128"/>
              </a:rPr>
              <a:t>) Used in Permanent Magnets for Wind Turbine Generators</a:t>
            </a:r>
          </a:p>
        </p:txBody>
      </p:sp>
      <p:sp>
        <p:nvSpPr>
          <p:cNvPr id="5" name="Rectangle 4"/>
          <p:cNvSpPr>
            <a:spLocks noChangeArrowheads="1"/>
          </p:cNvSpPr>
          <p:nvPr/>
        </p:nvSpPr>
        <p:spPr bwMode="auto">
          <a:xfrm>
            <a:off x="0" y="1450964"/>
            <a:ext cx="9144000" cy="4370428"/>
          </a:xfrm>
          <a:prstGeom prst="rect">
            <a:avLst/>
          </a:prstGeom>
          <a:noFill/>
          <a:ln w="9525">
            <a:noFill/>
            <a:miter lim="800000"/>
            <a:headEnd/>
            <a:tailEnd/>
          </a:ln>
        </p:spPr>
        <p:txBody>
          <a:bodyPr wrap="square" lIns="91439" tIns="45720" rIns="91439" bIns="45720">
            <a:prstTxWarp prst="textNoShape">
              <a:avLst/>
            </a:prstTxWarp>
            <a:spAutoFit/>
          </a:bodyPr>
          <a:lstStyle/>
          <a:p>
            <a:r>
              <a:rPr lang="en-US" sz="2600" dirty="0">
                <a:solidFill>
                  <a:srgbClr val="FF0000"/>
                </a:solidFill>
              </a:rPr>
              <a:t>			Country		Resources	</a:t>
            </a:r>
          </a:p>
          <a:p>
            <a:r>
              <a:rPr lang="en-US" sz="2800" dirty="0">
                <a:solidFill>
                  <a:srgbClr val="FF0000"/>
                </a:solidFill>
              </a:rPr>
              <a:t>			China			16		</a:t>
            </a:r>
          </a:p>
          <a:p>
            <a:r>
              <a:rPr lang="en-US" sz="2800" dirty="0">
                <a:solidFill>
                  <a:srgbClr val="FF0000"/>
                </a:solidFill>
              </a:rPr>
              <a:t>			CIS	 		3.8</a:t>
            </a:r>
          </a:p>
          <a:p>
            <a:r>
              <a:rPr lang="en-US" sz="2800" dirty="0">
                <a:solidFill>
                  <a:srgbClr val="FF0000"/>
                </a:solidFill>
              </a:rPr>
              <a:t>			U.S.			2.1	</a:t>
            </a:r>
          </a:p>
          <a:p>
            <a:r>
              <a:rPr lang="en-US" sz="2800" dirty="0">
                <a:solidFill>
                  <a:srgbClr val="FF0000"/>
                </a:solidFill>
              </a:rPr>
              <a:t>			Australia	 	1.0</a:t>
            </a:r>
          </a:p>
          <a:p>
            <a:r>
              <a:rPr lang="en-US" sz="2800" dirty="0">
                <a:solidFill>
                  <a:srgbClr val="FF0000"/>
                </a:solidFill>
              </a:rPr>
              <a:t>			India	 	 	0.2	</a:t>
            </a:r>
          </a:p>
          <a:p>
            <a:r>
              <a:rPr lang="en-US" sz="2800" dirty="0">
                <a:solidFill>
                  <a:srgbClr val="FF0000"/>
                </a:solidFill>
              </a:rPr>
              <a:t>			Others	 	4.1		</a:t>
            </a:r>
          </a:p>
          <a:p>
            <a:r>
              <a:rPr lang="en-US" sz="2800" dirty="0">
                <a:solidFill>
                  <a:srgbClr val="FF0000"/>
                </a:solidFill>
              </a:rPr>
              <a:t>			World	 		27.3	</a:t>
            </a:r>
          </a:p>
          <a:p>
            <a:endParaRPr lang="en-US" sz="2800" dirty="0">
              <a:solidFill>
                <a:srgbClr val="FF0000"/>
              </a:solidFill>
            </a:endParaRPr>
          </a:p>
          <a:p>
            <a:r>
              <a:rPr lang="en-US" sz="2800" dirty="0">
                <a:solidFill>
                  <a:srgbClr val="187534"/>
                </a:solidFill>
              </a:rPr>
              <a:t>Only 4.4 </a:t>
            </a:r>
            <a:r>
              <a:rPr lang="en-US" sz="2800" dirty="0" err="1">
                <a:solidFill>
                  <a:srgbClr val="187534"/>
                </a:solidFill>
              </a:rPr>
              <a:t>Tg</a:t>
            </a:r>
            <a:r>
              <a:rPr lang="en-US" sz="2800" dirty="0">
                <a:solidFill>
                  <a:srgbClr val="187534"/>
                </a:solidFill>
              </a:rPr>
              <a:t> needed to power 50% of world in 2030 with wind</a:t>
            </a:r>
          </a:p>
        </p:txBody>
      </p:sp>
      <p:sp>
        <p:nvSpPr>
          <p:cNvPr id="4" name="TextBox 3"/>
          <p:cNvSpPr txBox="1"/>
          <p:nvPr/>
        </p:nvSpPr>
        <p:spPr>
          <a:xfrm>
            <a:off x="6248400" y="6450564"/>
            <a:ext cx="2895600" cy="338554"/>
          </a:xfrm>
          <a:prstGeom prst="rect">
            <a:avLst/>
          </a:prstGeom>
          <a:noFill/>
        </p:spPr>
        <p:txBody>
          <a:bodyPr wrap="square" lIns="91439" tIns="45720" rIns="91439" bIns="45720" rtlCol="0">
            <a:spAutoFit/>
          </a:bodyPr>
          <a:lstStyle/>
          <a:p>
            <a:pPr algn="r"/>
            <a:r>
              <a:rPr lang="en-US" sz="1600" dirty="0"/>
              <a:t>Jacobson &amp; </a:t>
            </a:r>
            <a:r>
              <a:rPr lang="en-US" sz="1600" dirty="0" err="1"/>
              <a:t>Delucchi</a:t>
            </a:r>
            <a:r>
              <a:rPr lang="en-US" sz="1600" dirty="0"/>
              <a:t> (2011)</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9144000" cy="1143000"/>
          </a:xfrm>
        </p:spPr>
        <p:txBody>
          <a:bodyPr/>
          <a:lstStyle/>
          <a:p>
            <a:pPr eaLnBrk="1" hangingPunct="1"/>
            <a:r>
              <a:rPr lang="en-US" sz="3400" b="1" dirty="0">
                <a:solidFill>
                  <a:srgbClr val="0000FF"/>
                </a:solidFill>
                <a:ea typeface="ＭＳ Ｐゴシック" pitchFamily="16" charset="-128"/>
                <a:cs typeface="ＭＳ Ｐゴシック" pitchFamily="16" charset="-128"/>
              </a:rPr>
              <a:t>Resources for Lithium (</a:t>
            </a:r>
            <a:r>
              <a:rPr lang="en-US" sz="3400" b="1" dirty="0" err="1">
                <a:solidFill>
                  <a:srgbClr val="0000FF"/>
                </a:solidFill>
                <a:ea typeface="ＭＳ Ｐゴシック" pitchFamily="16" charset="-128"/>
                <a:cs typeface="ＭＳ Ｐゴシック" pitchFamily="16" charset="-128"/>
              </a:rPr>
              <a:t>Tg</a:t>
            </a:r>
            <a:r>
              <a:rPr lang="en-US" sz="3400" b="1" dirty="0">
                <a:solidFill>
                  <a:srgbClr val="0000FF"/>
                </a:solidFill>
                <a:ea typeface="ＭＳ Ｐゴシック" pitchFamily="16" charset="-128"/>
                <a:cs typeface="ＭＳ Ｐゴシック" pitchFamily="16" charset="-128"/>
              </a:rPr>
              <a:t>) Used in Batteries</a:t>
            </a:r>
          </a:p>
        </p:txBody>
      </p:sp>
      <p:sp>
        <p:nvSpPr>
          <p:cNvPr id="5" name="Rectangle 4"/>
          <p:cNvSpPr>
            <a:spLocks noChangeArrowheads="1"/>
          </p:cNvSpPr>
          <p:nvPr/>
        </p:nvSpPr>
        <p:spPr bwMode="auto">
          <a:xfrm>
            <a:off x="0" y="1163097"/>
            <a:ext cx="9144000" cy="5663089"/>
          </a:xfrm>
          <a:prstGeom prst="rect">
            <a:avLst/>
          </a:prstGeom>
          <a:noFill/>
          <a:ln w="9525">
            <a:noFill/>
            <a:miter lim="800000"/>
            <a:headEnd/>
            <a:tailEnd/>
          </a:ln>
        </p:spPr>
        <p:txBody>
          <a:bodyPr wrap="square" lIns="91439" tIns="45720" rIns="91439" bIns="45720">
            <a:prstTxWarp prst="textNoShape">
              <a:avLst/>
            </a:prstTxWarp>
            <a:spAutoFit/>
          </a:bodyPr>
          <a:lstStyle/>
          <a:p>
            <a:r>
              <a:rPr lang="en-US" sz="2600" dirty="0">
                <a:solidFill>
                  <a:srgbClr val="FF0000"/>
                </a:solidFill>
              </a:rPr>
              <a:t>			Country		Resource		</a:t>
            </a:r>
          </a:p>
          <a:p>
            <a:r>
              <a:rPr lang="en-US" sz="2800" dirty="0">
                <a:solidFill>
                  <a:srgbClr val="FF0000"/>
                </a:solidFill>
              </a:rPr>
              <a:t>			Bolivia 		9.0			</a:t>
            </a:r>
          </a:p>
          <a:p>
            <a:r>
              <a:rPr lang="en-US" sz="2800" dirty="0">
                <a:solidFill>
                  <a:srgbClr val="FF0000"/>
                </a:solidFill>
              </a:rPr>
              <a:t>			Chile	 	 	7.5			</a:t>
            </a:r>
          </a:p>
          <a:p>
            <a:r>
              <a:rPr lang="en-US" sz="2800" dirty="0">
                <a:solidFill>
                  <a:srgbClr val="FF0000"/>
                </a:solidFill>
              </a:rPr>
              <a:t>			China			5.4			</a:t>
            </a:r>
          </a:p>
          <a:p>
            <a:r>
              <a:rPr lang="en-US" sz="2800" dirty="0">
                <a:solidFill>
                  <a:srgbClr val="FF0000"/>
                </a:solidFill>
              </a:rPr>
              <a:t>			U.S.			4.0			</a:t>
            </a:r>
          </a:p>
          <a:p>
            <a:r>
              <a:rPr lang="en-US" sz="2800" dirty="0">
                <a:solidFill>
                  <a:srgbClr val="FF0000"/>
                </a:solidFill>
              </a:rPr>
              <a:t>			Argentina	 	2.6			</a:t>
            </a:r>
          </a:p>
          <a:p>
            <a:r>
              <a:rPr lang="en-US" sz="2800" dirty="0">
                <a:solidFill>
                  <a:srgbClr val="FF0000"/>
                </a:solidFill>
              </a:rPr>
              <a:t>			Brazil			1.0</a:t>
            </a:r>
          </a:p>
          <a:p>
            <a:r>
              <a:rPr lang="en-US" sz="2800" dirty="0">
                <a:solidFill>
                  <a:srgbClr val="FF0000"/>
                </a:solidFill>
              </a:rPr>
              <a:t>			Other			3.5			</a:t>
            </a:r>
          </a:p>
          <a:p>
            <a:r>
              <a:rPr lang="en-US" sz="2800" dirty="0">
                <a:solidFill>
                  <a:srgbClr val="FF0000"/>
                </a:solidFill>
              </a:rPr>
              <a:t>			World land		33	</a:t>
            </a:r>
          </a:p>
          <a:p>
            <a:r>
              <a:rPr lang="en-US" sz="2800" dirty="0">
                <a:solidFill>
                  <a:srgbClr val="FF0000"/>
                </a:solidFill>
              </a:rPr>
              <a:t>			Oceans		240</a:t>
            </a:r>
          </a:p>
          <a:p>
            <a:r>
              <a:rPr lang="en-US" sz="2800" dirty="0">
                <a:solidFill>
                  <a:srgbClr val="008000"/>
                </a:solidFill>
              </a:rPr>
              <a:t>Possible number of vehicles @10kg/each with current known land resource: 3.3 billion+ (currently 800 million)</a:t>
            </a:r>
          </a:p>
          <a:p>
            <a:endParaRPr lang="en-US" sz="2800" dirty="0">
              <a:solidFill>
                <a:srgbClr val="FF0000"/>
              </a:solidFill>
            </a:endParaRPr>
          </a:p>
        </p:txBody>
      </p:sp>
      <p:sp>
        <p:nvSpPr>
          <p:cNvPr id="4" name="TextBox 3"/>
          <p:cNvSpPr txBox="1"/>
          <p:nvPr/>
        </p:nvSpPr>
        <p:spPr>
          <a:xfrm>
            <a:off x="6248400" y="6450564"/>
            <a:ext cx="2895600" cy="338554"/>
          </a:xfrm>
          <a:prstGeom prst="rect">
            <a:avLst/>
          </a:prstGeom>
          <a:noFill/>
        </p:spPr>
        <p:txBody>
          <a:bodyPr wrap="square" lIns="91439" tIns="45720" rIns="91439" bIns="45720" rtlCol="0">
            <a:spAutoFit/>
          </a:bodyPr>
          <a:lstStyle/>
          <a:p>
            <a:pPr algn="r"/>
            <a:r>
              <a:rPr lang="en-US" sz="1600" dirty="0"/>
              <a:t>Jacobson &amp; </a:t>
            </a:r>
            <a:r>
              <a:rPr lang="en-US" sz="1600" dirty="0" err="1"/>
              <a:t>Delucchi</a:t>
            </a:r>
            <a:r>
              <a:rPr lang="en-US" sz="1600" dirty="0"/>
              <a:t> (2011)</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80899" name="Rectangle 3"/>
          <p:cNvSpPr>
            <a:spLocks noGrp="1" noChangeArrowheads="1"/>
          </p:cNvSpPr>
          <p:nvPr>
            <p:ph type="title"/>
          </p:nvPr>
        </p:nvSpPr>
        <p:spPr>
          <a:xfrm>
            <a:off x="0" y="0"/>
            <a:ext cx="9144000" cy="914400"/>
          </a:xfrm>
        </p:spPr>
        <p:txBody>
          <a:bodyPr/>
          <a:lstStyle/>
          <a:p>
            <a:r>
              <a:rPr lang="en-US" b="1" dirty="0" err="1">
                <a:solidFill>
                  <a:srgbClr val="FF0000"/>
                </a:solidFill>
              </a:rPr>
              <a:t>Salar</a:t>
            </a:r>
            <a:r>
              <a:rPr lang="en-US" b="1" dirty="0">
                <a:solidFill>
                  <a:srgbClr val="FF0000"/>
                </a:solidFill>
              </a:rPr>
              <a:t> de </a:t>
            </a:r>
            <a:r>
              <a:rPr lang="en-US" b="1" dirty="0" err="1">
                <a:solidFill>
                  <a:srgbClr val="FF0000"/>
                </a:solidFill>
              </a:rPr>
              <a:t>Uyuni</a:t>
            </a:r>
            <a:r>
              <a:rPr lang="en-US" b="1" dirty="0">
                <a:solidFill>
                  <a:srgbClr val="FF0000"/>
                </a:solidFill>
              </a:rPr>
              <a:t>, Bolivian Salt Flat</a:t>
            </a: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sp>
        <p:nvSpPr>
          <p:cNvPr id="13" name="Rectangle 12"/>
          <p:cNvSpPr/>
          <p:nvPr/>
        </p:nvSpPr>
        <p:spPr>
          <a:xfrm>
            <a:off x="1524000" y="762000"/>
            <a:ext cx="6274224" cy="461665"/>
          </a:xfrm>
          <a:prstGeom prst="rect">
            <a:avLst/>
          </a:prstGeom>
        </p:spPr>
        <p:txBody>
          <a:bodyPr wrap="none">
            <a:spAutoFit/>
          </a:bodyPr>
          <a:lstStyle/>
          <a:p>
            <a:r>
              <a:rPr lang="en-US" dirty="0">
                <a:solidFill>
                  <a:srgbClr val="FF0000"/>
                </a:solidFill>
                <a:latin typeface="Helvetica"/>
                <a:cs typeface="Helvetica"/>
              </a:rPr>
              <a:t>Covers largest known lithium source in world</a:t>
            </a:r>
            <a:endParaRPr lang="en-US" dirty="0"/>
          </a:p>
        </p:txBody>
      </p:sp>
      <p:sp>
        <p:nvSpPr>
          <p:cNvPr id="14" name="Text Box 5"/>
          <p:cNvSpPr txBox="1">
            <a:spLocks noChangeArrowheads="1"/>
          </p:cNvSpPr>
          <p:nvPr/>
        </p:nvSpPr>
        <p:spPr bwMode="auto">
          <a:xfrm>
            <a:off x="7121642" y="6457890"/>
            <a:ext cx="2022358" cy="400110"/>
          </a:xfrm>
          <a:prstGeom prst="rect">
            <a:avLst/>
          </a:prstGeom>
          <a:noFill/>
          <a:ln w="9525">
            <a:noFill/>
            <a:miter lim="800000"/>
            <a:headEnd/>
            <a:tailEnd/>
          </a:ln>
          <a:effectLst/>
        </p:spPr>
        <p:txBody>
          <a:bodyPr wrap="none">
            <a:prstTxWarp prst="textNoShape">
              <a:avLst/>
            </a:prstTxWarp>
            <a:spAutoFit/>
          </a:bodyPr>
          <a:lstStyle/>
          <a:p>
            <a:r>
              <a:rPr lang="en-US" sz="2000" dirty="0" err="1">
                <a:solidFill>
                  <a:srgbClr val="FFFF00"/>
                </a:solidFill>
              </a:rPr>
              <a:t>Paop/Dreamstime</a:t>
            </a:r>
            <a:endParaRPr lang="en-US" sz="1600" dirty="0">
              <a:solidFill>
                <a:srgbClr val="99336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152400"/>
            <a:ext cx="9144000" cy="762000"/>
          </a:xfrm>
        </p:spPr>
        <p:txBody>
          <a:bodyPr/>
          <a:lstStyle/>
          <a:p>
            <a:r>
              <a:rPr lang="en-US" sz="3600" b="1" dirty="0">
                <a:solidFill>
                  <a:srgbClr val="0000FF"/>
                </a:solidFill>
                <a:ea typeface="ＭＳ Ｐゴシック" pitchFamily="16" charset="-128"/>
                <a:cs typeface="ＭＳ Ｐゴシック" pitchFamily="16" charset="-128"/>
              </a:rPr>
              <a:t>Methods of addressing variability of WWS</a:t>
            </a:r>
            <a:endParaRPr lang="en-US" b="1" dirty="0">
              <a:solidFill>
                <a:srgbClr val="0000FF"/>
              </a:solidFill>
              <a:ea typeface="ＭＳ Ｐゴシック" pitchFamily="16" charset="-128"/>
              <a:cs typeface="ＭＳ Ｐゴシック" pitchFamily="16" charset="-128"/>
            </a:endParaRPr>
          </a:p>
        </p:txBody>
      </p:sp>
      <p:sp>
        <p:nvSpPr>
          <p:cNvPr id="53251" name="Rectangle 3"/>
          <p:cNvSpPr>
            <a:spLocks noGrp="1" noChangeArrowheads="1"/>
          </p:cNvSpPr>
          <p:nvPr>
            <p:ph type="body" idx="1"/>
          </p:nvPr>
        </p:nvSpPr>
        <p:spPr>
          <a:xfrm>
            <a:off x="273050" y="1371600"/>
            <a:ext cx="8870950" cy="5274733"/>
          </a:xfrm>
        </p:spPr>
        <p:txBody>
          <a:bodyPr>
            <a:normAutofit/>
          </a:bodyPr>
          <a:lstStyle/>
          <a:p>
            <a:pPr marL="512064" indent="-512064" algn="just">
              <a:lnSpc>
                <a:spcPct val="90000"/>
              </a:lnSpc>
              <a:spcBef>
                <a:spcPct val="0"/>
              </a:spcBef>
              <a:buAutoNum type="arabicPeriod"/>
              <a:tabLst>
                <a:tab pos="3082900" algn="l"/>
                <a:tab pos="4916449" algn="l"/>
              </a:tabLst>
            </a:pPr>
            <a:r>
              <a:rPr lang="en-US" sz="2700" dirty="0">
                <a:solidFill>
                  <a:srgbClr val="FF0000"/>
                </a:solidFill>
              </a:rPr>
              <a:t>Interconnecting geographically-dispersed WWS resources</a:t>
            </a:r>
          </a:p>
          <a:p>
            <a:pPr marL="512064" indent="-512064" algn="just">
              <a:lnSpc>
                <a:spcPct val="90000"/>
              </a:lnSpc>
              <a:spcBef>
                <a:spcPct val="0"/>
              </a:spcBef>
              <a:buAutoNum type="arabicPeriod"/>
              <a:tabLst>
                <a:tab pos="3082900" algn="l"/>
                <a:tab pos="4916449" algn="l"/>
              </a:tabLst>
            </a:pPr>
            <a:endParaRPr lang="en-US" sz="2700" dirty="0">
              <a:solidFill>
                <a:srgbClr val="FF0000"/>
              </a:solidFill>
            </a:endParaRPr>
          </a:p>
          <a:p>
            <a:pPr marL="512064" indent="-512064" algn="just">
              <a:lnSpc>
                <a:spcPct val="90000"/>
              </a:lnSpc>
              <a:spcBef>
                <a:spcPct val="0"/>
              </a:spcBef>
              <a:buAutoNum type="arabicPeriod"/>
              <a:tabLst>
                <a:tab pos="3082900" algn="l"/>
                <a:tab pos="4916449" algn="l"/>
              </a:tabLst>
            </a:pPr>
            <a:r>
              <a:rPr lang="en-US" sz="2700" dirty="0">
                <a:solidFill>
                  <a:srgbClr val="FF0000"/>
                </a:solidFill>
              </a:rPr>
              <a:t>Bundling WWS resources as one commodity and using hydroelectricity to fill in gaps in supply</a:t>
            </a:r>
          </a:p>
          <a:p>
            <a:pPr marL="512064" indent="-512064" algn="just">
              <a:lnSpc>
                <a:spcPct val="90000"/>
              </a:lnSpc>
              <a:spcBef>
                <a:spcPct val="0"/>
              </a:spcBef>
              <a:buAutoNum type="arabicPeriod"/>
              <a:tabLst>
                <a:tab pos="3082900" algn="l"/>
                <a:tab pos="4916449" algn="l"/>
              </a:tabLst>
            </a:pPr>
            <a:endParaRPr lang="en-US" sz="2700" dirty="0">
              <a:solidFill>
                <a:srgbClr val="FF0000"/>
              </a:solidFill>
            </a:endParaRPr>
          </a:p>
          <a:p>
            <a:pPr marL="512064" indent="-512064" algn="just">
              <a:lnSpc>
                <a:spcPct val="90000"/>
              </a:lnSpc>
              <a:spcBef>
                <a:spcPct val="0"/>
              </a:spcBef>
              <a:buAutoNum type="arabicPeriod"/>
              <a:tabLst>
                <a:tab pos="3082900" algn="l"/>
                <a:tab pos="4916449" algn="l"/>
              </a:tabLst>
            </a:pPr>
            <a:r>
              <a:rPr lang="en-US" sz="2700" dirty="0">
                <a:solidFill>
                  <a:srgbClr val="FF0000"/>
                </a:solidFill>
              </a:rPr>
              <a:t>Using demand-response management</a:t>
            </a:r>
          </a:p>
          <a:p>
            <a:pPr marL="512064" indent="-512064" algn="just">
              <a:lnSpc>
                <a:spcPct val="90000"/>
              </a:lnSpc>
              <a:spcBef>
                <a:spcPct val="0"/>
              </a:spcBef>
              <a:buAutoNum type="arabicPeriod"/>
              <a:tabLst>
                <a:tab pos="3082900" algn="l"/>
                <a:tab pos="4916449" algn="l"/>
              </a:tabLst>
            </a:pPr>
            <a:endParaRPr lang="en-US" sz="2700" dirty="0">
              <a:solidFill>
                <a:srgbClr val="FF0000"/>
              </a:solidFill>
            </a:endParaRPr>
          </a:p>
          <a:p>
            <a:pPr marL="512064" indent="-512064" algn="just">
              <a:lnSpc>
                <a:spcPct val="90000"/>
              </a:lnSpc>
              <a:spcBef>
                <a:spcPct val="0"/>
              </a:spcBef>
              <a:buAutoNum type="arabicPeriod"/>
              <a:tabLst>
                <a:tab pos="3082900" algn="l"/>
                <a:tab pos="4916449" algn="l"/>
              </a:tabLst>
            </a:pPr>
            <a:r>
              <a:rPr lang="en-US" sz="2700" dirty="0" err="1">
                <a:solidFill>
                  <a:srgbClr val="FF0000"/>
                </a:solidFill>
              </a:rPr>
              <a:t>Oversizing</a:t>
            </a:r>
            <a:r>
              <a:rPr lang="en-US" sz="2700" dirty="0">
                <a:solidFill>
                  <a:srgbClr val="FF0000"/>
                </a:solidFill>
              </a:rPr>
              <a:t> peak generation capacity and producing hydrogen with excess for industry, transportation</a:t>
            </a:r>
          </a:p>
          <a:p>
            <a:pPr marL="512064" indent="-512064" algn="just">
              <a:lnSpc>
                <a:spcPct val="90000"/>
              </a:lnSpc>
              <a:spcBef>
                <a:spcPct val="0"/>
              </a:spcBef>
              <a:buAutoNum type="arabicPeriod"/>
              <a:tabLst>
                <a:tab pos="3082900" algn="l"/>
                <a:tab pos="4916449" algn="l"/>
              </a:tabLst>
            </a:pPr>
            <a:endParaRPr lang="en-US" sz="2700" dirty="0">
              <a:solidFill>
                <a:srgbClr val="FF0000"/>
              </a:solidFill>
            </a:endParaRPr>
          </a:p>
          <a:p>
            <a:pPr marL="512064" indent="-512064" algn="just">
              <a:lnSpc>
                <a:spcPct val="90000"/>
              </a:lnSpc>
              <a:spcBef>
                <a:spcPct val="0"/>
              </a:spcBef>
              <a:buAutoNum type="arabicPeriod"/>
              <a:tabLst>
                <a:tab pos="3082900" algn="l"/>
                <a:tab pos="4916449" algn="l"/>
              </a:tabLst>
            </a:pPr>
            <a:r>
              <a:rPr lang="en-US" sz="2700" dirty="0">
                <a:solidFill>
                  <a:srgbClr val="FF0000"/>
                </a:solidFill>
              </a:rPr>
              <a:t>Storing electric power on site or in </a:t>
            </a:r>
            <a:r>
              <a:rPr lang="en-US" sz="2700" dirty="0" err="1">
                <a:solidFill>
                  <a:srgbClr val="FF0000"/>
                </a:solidFill>
              </a:rPr>
              <a:t>BEVs</a:t>
            </a:r>
            <a:r>
              <a:rPr lang="en-US" sz="2700" dirty="0">
                <a:solidFill>
                  <a:srgbClr val="FF0000"/>
                </a:solidFill>
              </a:rPr>
              <a:t> (e.g., VTG)</a:t>
            </a:r>
          </a:p>
          <a:p>
            <a:pPr marL="512064" indent="-512064" algn="just">
              <a:lnSpc>
                <a:spcPct val="90000"/>
              </a:lnSpc>
              <a:spcBef>
                <a:spcPct val="0"/>
              </a:spcBef>
              <a:buAutoNum type="arabicPeriod"/>
              <a:tabLst>
                <a:tab pos="3082900" algn="l"/>
                <a:tab pos="4916449" algn="l"/>
              </a:tabLst>
            </a:pPr>
            <a:endParaRPr lang="en-US" sz="2700" dirty="0">
              <a:solidFill>
                <a:srgbClr val="FF0000"/>
              </a:solidFill>
            </a:endParaRPr>
          </a:p>
          <a:p>
            <a:pPr marL="512064" indent="-512064" algn="just">
              <a:lnSpc>
                <a:spcPct val="90000"/>
              </a:lnSpc>
              <a:spcBef>
                <a:spcPct val="0"/>
              </a:spcBef>
              <a:buAutoNum type="arabicPeriod"/>
              <a:tabLst>
                <a:tab pos="3082900" algn="l"/>
                <a:tab pos="4916449" algn="l"/>
              </a:tabLst>
            </a:pPr>
            <a:r>
              <a:rPr lang="en-US" sz="2700" dirty="0">
                <a:solidFill>
                  <a:srgbClr val="FF0000"/>
                </a:solidFill>
              </a:rPr>
              <a:t>Forecasting winds and cloudiness better to reduce reserves</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title"/>
          </p:nvPr>
        </p:nvSpPr>
        <p:spPr>
          <a:xfrm>
            <a:off x="0" y="457200"/>
            <a:ext cx="9144000" cy="914400"/>
          </a:xfrm>
        </p:spPr>
        <p:txBody>
          <a:bodyPr/>
          <a:lstStyle/>
          <a:p>
            <a:r>
              <a:rPr lang="en-US" sz="4200" b="1" dirty="0">
                <a:solidFill>
                  <a:srgbClr val="0000FF"/>
                </a:solidFill>
              </a:rPr>
              <a:t>Matching Hourly California Electricity Demand With Renewable Supply</a:t>
            </a: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sp>
        <p:nvSpPr>
          <p:cNvPr id="13" name="Rectangle 12"/>
          <p:cNvSpPr/>
          <p:nvPr/>
        </p:nvSpPr>
        <p:spPr>
          <a:xfrm>
            <a:off x="6012689" y="6457890"/>
            <a:ext cx="3131311" cy="400110"/>
          </a:xfrm>
          <a:prstGeom prst="rect">
            <a:avLst/>
          </a:prstGeom>
        </p:spPr>
        <p:txBody>
          <a:bodyPr wrap="none">
            <a:spAutoFit/>
          </a:bodyPr>
          <a:lstStyle/>
          <a:p>
            <a:r>
              <a:rPr lang="en-US" sz="2000" dirty="0">
                <a:solidFill>
                  <a:srgbClr val="FF0000"/>
                </a:solidFill>
                <a:latin typeface="Helvetica"/>
                <a:cs typeface="Helvetica"/>
              </a:rPr>
              <a:t>Hart and Jacobson (2011)</a:t>
            </a:r>
            <a:endParaRPr lang="en-US" sz="2000" dirty="0"/>
          </a:p>
        </p:txBody>
      </p:sp>
      <p:pic>
        <p:nvPicPr>
          <p:cNvPr id="14" name="Picture 13"/>
          <p:cNvPicPr/>
          <p:nvPr/>
        </p:nvPicPr>
        <p:blipFill>
          <a:blip r:embed="rId3">
            <a:extLst>
              <a:ext uri="{28A0092B-C50C-407E-A947-70E740481C1C}">
                <a14:useLocalDpi xmlns:a14="http://schemas.microsoft.com/office/drawing/2010/main"/>
              </a:ext>
            </a:extLst>
          </a:blip>
          <a:srcRect/>
          <a:stretch>
            <a:fillRect/>
          </a:stretch>
        </p:blipFill>
        <p:spPr bwMode="auto">
          <a:xfrm>
            <a:off x="0" y="2057400"/>
            <a:ext cx="4408889" cy="3657142"/>
          </a:xfrm>
          <a:prstGeom prst="rect">
            <a:avLst/>
          </a:prstGeom>
          <a:noFill/>
          <a:ln>
            <a:noFill/>
          </a:ln>
        </p:spPr>
      </p:pic>
      <p:pic>
        <p:nvPicPr>
          <p:cNvPr id="15" name="Picture 14"/>
          <p:cNvPicPr/>
          <p:nvPr/>
        </p:nvPicPr>
        <p:blipFill>
          <a:blip r:embed="rId4">
            <a:extLst>
              <a:ext uri="{28A0092B-C50C-407E-A947-70E740481C1C}">
                <a14:useLocalDpi xmlns:a14="http://schemas.microsoft.com/office/drawing/2010/main"/>
              </a:ext>
            </a:extLst>
          </a:blip>
          <a:srcRect/>
          <a:stretch>
            <a:fillRect/>
          </a:stretch>
        </p:blipFill>
        <p:spPr bwMode="auto">
          <a:xfrm>
            <a:off x="4735111" y="2057400"/>
            <a:ext cx="4408889" cy="362666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9144000" cy="1143000"/>
          </a:xfrm>
        </p:spPr>
        <p:txBody>
          <a:bodyPr/>
          <a:lstStyle/>
          <a:p>
            <a:pPr eaLnBrk="1" hangingPunct="1"/>
            <a:r>
              <a:rPr lang="en-US" sz="3600" b="1" dirty="0">
                <a:solidFill>
                  <a:srgbClr val="0000FF"/>
                </a:solidFill>
                <a:ea typeface="ＭＳ Ｐゴシック" pitchFamily="16" charset="-128"/>
                <a:cs typeface="ＭＳ Ｐゴシック" pitchFamily="16" charset="-128"/>
              </a:rPr>
              <a:t>Costs of Energy With Transmission (¢/kWh)</a:t>
            </a:r>
            <a:endParaRPr lang="en-US" sz="3600" dirty="0">
              <a:solidFill>
                <a:srgbClr val="0000FF"/>
              </a:solidFill>
              <a:ea typeface="ＭＳ Ｐゴシック" pitchFamily="16" charset="-128"/>
              <a:cs typeface="ＭＳ Ｐゴシック" pitchFamily="16" charset="-128"/>
            </a:endParaRPr>
          </a:p>
        </p:txBody>
      </p:sp>
      <p:sp>
        <p:nvSpPr>
          <p:cNvPr id="5" name="Rectangle 4"/>
          <p:cNvSpPr>
            <a:spLocks noChangeArrowheads="1"/>
          </p:cNvSpPr>
          <p:nvPr/>
        </p:nvSpPr>
        <p:spPr bwMode="auto">
          <a:xfrm>
            <a:off x="0" y="1143000"/>
            <a:ext cx="9144000" cy="5201424"/>
          </a:xfrm>
          <a:prstGeom prst="rect">
            <a:avLst/>
          </a:prstGeom>
          <a:noFill/>
          <a:ln w="9525">
            <a:noFill/>
            <a:miter lim="800000"/>
            <a:headEnd/>
            <a:tailEnd/>
          </a:ln>
        </p:spPr>
        <p:txBody>
          <a:bodyPr wrap="square" lIns="91439" tIns="45720" rIns="91439" bIns="45720">
            <a:prstTxWarp prst="textNoShape">
              <a:avLst/>
            </a:prstTxWarp>
            <a:spAutoFit/>
          </a:bodyPr>
          <a:lstStyle/>
          <a:p>
            <a:r>
              <a:rPr lang="en-US" sz="2600" dirty="0">
                <a:solidFill>
                  <a:srgbClr val="660066"/>
                </a:solidFill>
              </a:rPr>
              <a:t>Energy Technology			2005-2010		2020-2030</a:t>
            </a:r>
            <a:r>
              <a:rPr lang="en-US" sz="2600" dirty="0">
                <a:solidFill>
                  <a:srgbClr val="CCFFCC"/>
                </a:solidFill>
              </a:rPr>
              <a:t>	</a:t>
            </a:r>
          </a:p>
          <a:p>
            <a:r>
              <a:rPr lang="en-US" sz="2800" dirty="0">
                <a:solidFill>
                  <a:srgbClr val="FF0000"/>
                </a:solidFill>
              </a:rPr>
              <a:t>Wind onshore</a:t>
            </a:r>
            <a:r>
              <a:rPr lang="en-US" sz="2800" dirty="0">
                <a:solidFill>
                  <a:srgbClr val="FF5859"/>
                </a:solidFill>
              </a:rPr>
              <a:t>			</a:t>
            </a:r>
            <a:r>
              <a:rPr lang="en-US" sz="2800" dirty="0">
                <a:solidFill>
                  <a:srgbClr val="008000"/>
                </a:solidFill>
              </a:rPr>
              <a:t>4-7				≤4</a:t>
            </a:r>
          </a:p>
          <a:p>
            <a:r>
              <a:rPr lang="en-US" sz="2800" dirty="0">
                <a:solidFill>
                  <a:srgbClr val="FF0000"/>
                </a:solidFill>
              </a:rPr>
              <a:t>Wind offshore</a:t>
            </a:r>
            <a:r>
              <a:rPr lang="en-US" sz="2800" dirty="0">
                <a:solidFill>
                  <a:srgbClr val="008000"/>
                </a:solidFill>
              </a:rPr>
              <a:t>			10-17				8-13</a:t>
            </a:r>
          </a:p>
          <a:p>
            <a:r>
              <a:rPr lang="en-US" sz="2800" dirty="0">
                <a:solidFill>
                  <a:srgbClr val="FF0000"/>
                </a:solidFill>
              </a:rPr>
              <a:t>Wave</a:t>
            </a:r>
            <a:r>
              <a:rPr lang="en-US" sz="2800" dirty="0">
                <a:solidFill>
                  <a:srgbClr val="008000"/>
                </a:solidFill>
              </a:rPr>
              <a:t>					&gt;&gt;11				4-11</a:t>
            </a:r>
          </a:p>
          <a:p>
            <a:r>
              <a:rPr lang="en-US" sz="2800" dirty="0">
                <a:solidFill>
                  <a:srgbClr val="FF0000"/>
                </a:solidFill>
              </a:rPr>
              <a:t>Geothermal</a:t>
            </a:r>
            <a:r>
              <a:rPr lang="en-US" sz="2800" dirty="0">
                <a:solidFill>
                  <a:srgbClr val="008000"/>
                </a:solidFill>
              </a:rPr>
              <a:t>				4-7				4-7</a:t>
            </a:r>
          </a:p>
          <a:p>
            <a:r>
              <a:rPr lang="en-US" sz="2800" dirty="0">
                <a:solidFill>
                  <a:srgbClr val="FF0000"/>
                </a:solidFill>
              </a:rPr>
              <a:t>Hydroelectric</a:t>
            </a:r>
            <a:r>
              <a:rPr lang="en-US" sz="2800" dirty="0">
                <a:solidFill>
                  <a:srgbClr val="008000"/>
                </a:solidFill>
              </a:rPr>
              <a:t>			4				4</a:t>
            </a:r>
          </a:p>
          <a:p>
            <a:r>
              <a:rPr lang="en-US" sz="2800" dirty="0">
                <a:solidFill>
                  <a:srgbClr val="FF0000"/>
                </a:solidFill>
              </a:rPr>
              <a:t>CSP</a:t>
            </a:r>
            <a:r>
              <a:rPr lang="en-US" sz="2800" dirty="0">
                <a:solidFill>
                  <a:srgbClr val="008000"/>
                </a:solidFill>
              </a:rPr>
              <a:t>					10-15				8</a:t>
            </a:r>
          </a:p>
          <a:p>
            <a:r>
              <a:rPr lang="en-US" sz="2800" dirty="0">
                <a:solidFill>
                  <a:srgbClr val="FF0000"/>
                </a:solidFill>
              </a:rPr>
              <a:t>Solar PV</a:t>
            </a:r>
            <a:r>
              <a:rPr lang="en-US" sz="2800" dirty="0">
                <a:solidFill>
                  <a:srgbClr val="008000"/>
                </a:solidFill>
              </a:rPr>
              <a:t>				9-13				5-7</a:t>
            </a:r>
          </a:p>
          <a:p>
            <a:r>
              <a:rPr lang="en-US" sz="2800" dirty="0">
                <a:solidFill>
                  <a:srgbClr val="FF0000"/>
                </a:solidFill>
              </a:rPr>
              <a:t>Tidal</a:t>
            </a:r>
            <a:r>
              <a:rPr lang="en-US" sz="2800" dirty="0">
                <a:solidFill>
                  <a:srgbClr val="008000"/>
                </a:solidFill>
              </a:rPr>
              <a:t>					&gt;&gt;11				5-7</a:t>
            </a:r>
          </a:p>
          <a:p>
            <a:r>
              <a:rPr lang="en-US" sz="2800" dirty="0">
                <a:solidFill>
                  <a:srgbClr val="FF0000"/>
                </a:solidFill>
              </a:rPr>
              <a:t>Conventional (+Externalities)</a:t>
            </a:r>
            <a:r>
              <a:rPr lang="en-US" sz="2800" dirty="0">
                <a:solidFill>
                  <a:srgbClr val="008000"/>
                </a:solidFill>
              </a:rPr>
              <a:t>	7 (+5)=12	     8 (+5.5) =13.5</a:t>
            </a:r>
          </a:p>
          <a:p>
            <a:r>
              <a:rPr lang="en-US" sz="2800" dirty="0">
                <a:solidFill>
                  <a:srgbClr val="FF5859"/>
                </a:solidFill>
              </a:rPr>
              <a:t>			</a:t>
            </a:r>
            <a:endParaRPr lang="en-US" sz="2800" dirty="0">
              <a:solidFill>
                <a:srgbClr val="008000"/>
              </a:solidFill>
            </a:endParaRPr>
          </a:p>
        </p:txBody>
      </p:sp>
      <p:sp>
        <p:nvSpPr>
          <p:cNvPr id="4" name="TextBox 3"/>
          <p:cNvSpPr txBox="1"/>
          <p:nvPr/>
        </p:nvSpPr>
        <p:spPr>
          <a:xfrm>
            <a:off x="6248400" y="6450564"/>
            <a:ext cx="2895600" cy="338554"/>
          </a:xfrm>
          <a:prstGeom prst="rect">
            <a:avLst/>
          </a:prstGeom>
          <a:noFill/>
        </p:spPr>
        <p:txBody>
          <a:bodyPr wrap="square" lIns="91439" tIns="45720" rIns="91439" bIns="45720" rtlCol="0">
            <a:spAutoFit/>
          </a:bodyPr>
          <a:lstStyle/>
          <a:p>
            <a:pPr algn="r"/>
            <a:r>
              <a:rPr lang="en-US" sz="1600" dirty="0" err="1"/>
              <a:t>Delucchi</a:t>
            </a:r>
            <a:r>
              <a:rPr lang="en-US" sz="1600" dirty="0"/>
              <a:t> &amp; Jacobson (2010)</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304800"/>
            <a:ext cx="9144000" cy="1143000"/>
          </a:xfrm>
        </p:spPr>
        <p:txBody>
          <a:bodyPr/>
          <a:lstStyle/>
          <a:p>
            <a:pPr eaLnBrk="1" hangingPunct="1"/>
            <a:r>
              <a:rPr lang="en-US" sz="3400" b="1" dirty="0">
                <a:solidFill>
                  <a:srgbClr val="0000FF"/>
                </a:solidFill>
                <a:ea typeface="ＭＳ Ｐゴシック" pitchFamily="16" charset="-128"/>
                <a:cs typeface="ＭＳ Ｐゴシック" pitchFamily="16" charset="-128"/>
              </a:rPr>
              <a:t>Long-Distance Transmission Costs (2007 US </a:t>
            </a:r>
            <a:r>
              <a:rPr lang="en-US" sz="3600" b="1" dirty="0">
                <a:solidFill>
                  <a:srgbClr val="0000FF"/>
                </a:solidFill>
              </a:rPr>
              <a:t>¢/kWh</a:t>
            </a:r>
            <a:r>
              <a:rPr lang="en-US" sz="3400" b="1" dirty="0">
                <a:solidFill>
                  <a:srgbClr val="0000FF"/>
                </a:solidFill>
                <a:ea typeface="ＭＳ Ｐゴシック" pitchFamily="16" charset="-128"/>
                <a:cs typeface="ＭＳ Ｐゴシック" pitchFamily="16" charset="-128"/>
              </a:rPr>
              <a:t>) for Transmission 1200-2000 km</a:t>
            </a:r>
            <a:endParaRPr lang="en-US" sz="3400" dirty="0">
              <a:solidFill>
                <a:srgbClr val="0000FF"/>
              </a:solidFill>
              <a:ea typeface="ＭＳ Ｐゴシック" pitchFamily="16" charset="-128"/>
              <a:cs typeface="ＭＳ Ｐゴシック" pitchFamily="16" charset="-128"/>
            </a:endParaRPr>
          </a:p>
        </p:txBody>
      </p:sp>
      <p:sp>
        <p:nvSpPr>
          <p:cNvPr id="5" name="Rectangle 4"/>
          <p:cNvSpPr>
            <a:spLocks noChangeArrowheads="1"/>
          </p:cNvSpPr>
          <p:nvPr/>
        </p:nvSpPr>
        <p:spPr bwMode="auto">
          <a:xfrm>
            <a:off x="0" y="2365363"/>
            <a:ext cx="9144000" cy="1323439"/>
          </a:xfrm>
          <a:prstGeom prst="rect">
            <a:avLst/>
          </a:prstGeom>
          <a:noFill/>
          <a:ln w="9525">
            <a:noFill/>
            <a:miter lim="800000"/>
            <a:headEnd/>
            <a:tailEnd/>
          </a:ln>
        </p:spPr>
        <p:txBody>
          <a:bodyPr wrap="square" lIns="91439" tIns="45720" rIns="91439" bIns="45720">
            <a:prstTxWarp prst="textNoShape">
              <a:avLst/>
            </a:prstTxWarp>
            <a:spAutoFit/>
          </a:bodyPr>
          <a:lstStyle/>
          <a:p>
            <a:r>
              <a:rPr lang="en-US" sz="2600" dirty="0">
                <a:solidFill>
                  <a:srgbClr val="CCFFCC"/>
                </a:solidFill>
              </a:rPr>
              <a:t>											</a:t>
            </a:r>
            <a:r>
              <a:rPr lang="en-US" sz="2600" dirty="0">
                <a:solidFill>
                  <a:srgbClr val="660066"/>
                </a:solidFill>
              </a:rPr>
              <a:t>Low			Med			High</a:t>
            </a:r>
            <a:r>
              <a:rPr lang="en-US" sz="2600" dirty="0">
                <a:solidFill>
                  <a:srgbClr val="CCFFCC"/>
                </a:solidFill>
              </a:rPr>
              <a:t>	</a:t>
            </a:r>
          </a:p>
          <a:p>
            <a:r>
              <a:rPr lang="en-US" sz="2600" dirty="0">
                <a:solidFill>
                  <a:srgbClr val="CCFFCC"/>
                </a:solidFill>
              </a:rPr>
              <a:t>		</a:t>
            </a:r>
            <a:r>
              <a:rPr lang="en-US" sz="2800" dirty="0">
                <a:solidFill>
                  <a:srgbClr val="008000"/>
                </a:solidFill>
              </a:rPr>
              <a:t>0.3			1.2			3.2</a:t>
            </a:r>
          </a:p>
        </p:txBody>
      </p:sp>
      <p:sp>
        <p:nvSpPr>
          <p:cNvPr id="4" name="TextBox 3"/>
          <p:cNvSpPr txBox="1"/>
          <p:nvPr/>
        </p:nvSpPr>
        <p:spPr>
          <a:xfrm>
            <a:off x="6248400" y="6450564"/>
            <a:ext cx="2895600" cy="338554"/>
          </a:xfrm>
          <a:prstGeom prst="rect">
            <a:avLst/>
          </a:prstGeom>
          <a:noFill/>
        </p:spPr>
        <p:txBody>
          <a:bodyPr wrap="square" lIns="91439" tIns="45720" rIns="91439" bIns="45720" rtlCol="0">
            <a:spAutoFit/>
          </a:bodyPr>
          <a:lstStyle/>
          <a:p>
            <a:pPr algn="r"/>
            <a:r>
              <a:rPr lang="en-US" sz="1600" dirty="0" err="1"/>
              <a:t>Delucchi</a:t>
            </a:r>
            <a:r>
              <a:rPr lang="en-US" sz="1600" dirty="0"/>
              <a:t> &amp; Jacobson (2010)</a:t>
            </a:r>
          </a:p>
        </p:txBody>
      </p:sp>
    </p:spTree>
    <p:extLst>
      <p:ext uri="{BB962C8B-B14F-4D97-AF65-F5344CB8AC3E}">
        <p14:creationId xmlns:p14="http://schemas.microsoft.com/office/powerpoint/2010/main" val="378232546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0" y="0"/>
            <a:ext cx="9144000" cy="685800"/>
          </a:xfrm>
        </p:spPr>
        <p:txBody>
          <a:bodyPr/>
          <a:lstStyle/>
          <a:p>
            <a:pPr eaLnBrk="1" hangingPunct="1"/>
            <a:r>
              <a:rPr lang="en-US" b="1" dirty="0">
                <a:solidFill>
                  <a:srgbClr val="0000FF"/>
                </a:solidFill>
              </a:rPr>
              <a:t>Summary</a:t>
            </a:r>
          </a:p>
        </p:txBody>
      </p:sp>
      <p:sp>
        <p:nvSpPr>
          <p:cNvPr id="60419" name="Rectangle 3"/>
          <p:cNvSpPr>
            <a:spLocks noChangeArrowheads="1"/>
          </p:cNvSpPr>
          <p:nvPr/>
        </p:nvSpPr>
        <p:spPr bwMode="auto">
          <a:xfrm>
            <a:off x="0" y="902311"/>
            <a:ext cx="9144000" cy="5262980"/>
          </a:xfrm>
          <a:prstGeom prst="rect">
            <a:avLst/>
          </a:prstGeom>
          <a:noFill/>
          <a:ln w="9525">
            <a:noFill/>
            <a:miter lim="800000"/>
            <a:headEnd/>
            <a:tailEnd/>
          </a:ln>
        </p:spPr>
        <p:txBody>
          <a:bodyPr wrap="square" lIns="91439" tIns="45720" rIns="91439" bIns="45720">
            <a:prstTxWarp prst="textNoShape">
              <a:avLst/>
            </a:prstTxWarp>
            <a:spAutoFit/>
          </a:bodyPr>
          <a:lstStyle/>
          <a:p>
            <a:pPr marL="293686">
              <a:tabLst>
                <a:tab pos="2285982" algn="l"/>
                <a:tab pos="4973598" algn="l"/>
              </a:tabLst>
            </a:pPr>
            <a:r>
              <a:rPr lang="en-US" sz="2800" dirty="0">
                <a:solidFill>
                  <a:srgbClr val="FF0000"/>
                </a:solidFill>
                <a:sym typeface="Wingdings"/>
              </a:rPr>
              <a:t>2030 electricity cost 4-10¢/kWh for most, 8-13 for some WWS vs. fossil-fuel 8 + 5.5 externality =  13.5¢/kWh</a:t>
            </a:r>
          </a:p>
          <a:p>
            <a:pPr marL="293686">
              <a:buFont typeface="Wingdings" pitchFamily="-64" charset="2"/>
              <a:buChar char="à"/>
              <a:tabLst>
                <a:tab pos="2285982" algn="l"/>
                <a:tab pos="4973598" algn="l"/>
              </a:tabLst>
            </a:pPr>
            <a:endParaRPr lang="en-US" sz="2800" dirty="0">
              <a:solidFill>
                <a:srgbClr val="FF0000"/>
              </a:solidFill>
              <a:sym typeface="Wingdings"/>
            </a:endParaRPr>
          </a:p>
          <a:p>
            <a:pPr marL="293686">
              <a:tabLst>
                <a:tab pos="2285982" algn="l"/>
                <a:tab pos="4973598" algn="l"/>
              </a:tabLst>
            </a:pPr>
            <a:r>
              <a:rPr lang="en-US" sz="2800" dirty="0">
                <a:solidFill>
                  <a:srgbClr val="FF0000"/>
                </a:solidFill>
                <a:sym typeface="Wingdings"/>
              </a:rPr>
              <a:t>Long-distance transmission (1200-2000 km) ~1¢/kWh</a:t>
            </a:r>
          </a:p>
          <a:p>
            <a:pPr marL="293686">
              <a:tabLst>
                <a:tab pos="2285982" algn="l"/>
                <a:tab pos="4973598" algn="l"/>
              </a:tabLst>
            </a:pPr>
            <a:endParaRPr lang="en-US" sz="2800" dirty="0">
              <a:solidFill>
                <a:srgbClr val="FF0000"/>
              </a:solidFill>
              <a:sym typeface="Wingdings"/>
            </a:endParaRPr>
          </a:p>
          <a:p>
            <a:pPr marL="293686">
              <a:tabLst>
                <a:tab pos="2285982" algn="l"/>
                <a:tab pos="4973598" algn="l"/>
              </a:tabLst>
            </a:pPr>
            <a:r>
              <a:rPr lang="en-US" sz="2800" dirty="0">
                <a:solidFill>
                  <a:srgbClr val="FF0000"/>
                </a:solidFill>
                <a:sym typeface="Wingdings"/>
              </a:rPr>
              <a:t>Requires 0.41% more of world land for footprint; 0.59% for spacing (compared w/40% of world land for cropland and pasture)</a:t>
            </a:r>
          </a:p>
          <a:p>
            <a:pPr marL="293686">
              <a:buFont typeface="Wingdings" pitchFamily="-64" charset="2"/>
              <a:buChar char="à"/>
              <a:tabLst>
                <a:tab pos="2285982" algn="l"/>
                <a:tab pos="4973598" algn="l"/>
              </a:tabLst>
            </a:pPr>
            <a:endParaRPr lang="en-US" sz="2800" dirty="0">
              <a:solidFill>
                <a:srgbClr val="FF0000"/>
              </a:solidFill>
              <a:sym typeface="Wingdings"/>
            </a:endParaRPr>
          </a:p>
          <a:p>
            <a:pPr marL="293686">
              <a:buFont typeface="Wingdings" pitchFamily="-64" charset="2"/>
              <a:buChar char="à"/>
              <a:tabLst>
                <a:tab pos="2285982" algn="l"/>
                <a:tab pos="4973598" algn="l"/>
              </a:tabLst>
            </a:pPr>
            <a:r>
              <a:rPr lang="en-US" sz="2800" dirty="0">
                <a:solidFill>
                  <a:srgbClr val="FF0000"/>
                </a:solidFill>
                <a:sym typeface="Wingdings"/>
              </a:rPr>
              <a:t>Eliminates 2.5-3 million air pollution deaths/year</a:t>
            </a:r>
          </a:p>
          <a:p>
            <a:pPr marL="293686">
              <a:buFont typeface="Wingdings" pitchFamily="-64" charset="2"/>
              <a:buChar char="à"/>
              <a:tabLst>
                <a:tab pos="2285982" algn="l"/>
                <a:tab pos="4973598" algn="l"/>
              </a:tabLst>
            </a:pPr>
            <a:endParaRPr lang="en-US" sz="2800" dirty="0">
              <a:solidFill>
                <a:srgbClr val="FF0000"/>
              </a:solidFill>
              <a:sym typeface="Wingdings"/>
            </a:endParaRPr>
          </a:p>
          <a:p>
            <a:pPr marL="293686">
              <a:buFont typeface="Wingdings" pitchFamily="-64" charset="2"/>
              <a:buChar char="à"/>
              <a:tabLst>
                <a:tab pos="2285982" algn="l"/>
                <a:tab pos="4973598" algn="l"/>
              </a:tabLst>
            </a:pPr>
            <a:r>
              <a:rPr lang="en-US" sz="2800" dirty="0">
                <a:solidFill>
                  <a:srgbClr val="FF0000"/>
                </a:solidFill>
                <a:sym typeface="Wingdings"/>
              </a:rPr>
              <a:t>Eliminates global warming, provides energy stability</a:t>
            </a:r>
            <a:endParaRPr lang="en-US" sz="2800" dirty="0">
              <a:solidFill>
                <a:srgbClr val="FF0000"/>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66700" y="0"/>
            <a:ext cx="8229600" cy="762000"/>
          </a:xfrm>
        </p:spPr>
        <p:txBody>
          <a:bodyPr/>
          <a:lstStyle/>
          <a:p>
            <a:r>
              <a:rPr lang="en-US" sz="3600" b="1" dirty="0">
                <a:solidFill>
                  <a:srgbClr val="0000FF"/>
                </a:solidFill>
                <a:ea typeface="ＭＳ Ｐゴシック" pitchFamily="16" charset="-128"/>
                <a:cs typeface="ＭＳ Ｐゴシック" pitchFamily="16" charset="-128"/>
              </a:rPr>
              <a:t>Summary, cont.</a:t>
            </a:r>
            <a:endParaRPr lang="en-US" b="1" dirty="0">
              <a:solidFill>
                <a:srgbClr val="0000FF"/>
              </a:solidFill>
              <a:ea typeface="ＭＳ Ｐゴシック" pitchFamily="16" charset="-128"/>
              <a:cs typeface="ＭＳ Ｐゴシック" pitchFamily="16" charset="-128"/>
            </a:endParaRPr>
          </a:p>
        </p:txBody>
      </p:sp>
      <p:sp>
        <p:nvSpPr>
          <p:cNvPr id="53251" name="Rectangle 3"/>
          <p:cNvSpPr>
            <a:spLocks noGrp="1" noChangeArrowheads="1"/>
          </p:cNvSpPr>
          <p:nvPr>
            <p:ph type="body" idx="1"/>
          </p:nvPr>
        </p:nvSpPr>
        <p:spPr>
          <a:xfrm>
            <a:off x="273050" y="880533"/>
            <a:ext cx="8870950" cy="5977467"/>
          </a:xfrm>
        </p:spPr>
        <p:txBody>
          <a:bodyPr>
            <a:normAutofit/>
          </a:bodyPr>
          <a:lstStyle/>
          <a:p>
            <a:pPr marL="3175" indent="-3175" algn="just">
              <a:lnSpc>
                <a:spcPct val="90000"/>
              </a:lnSpc>
              <a:spcBef>
                <a:spcPct val="0"/>
              </a:spcBef>
              <a:buNone/>
              <a:tabLst>
                <a:tab pos="3082900" algn="l"/>
                <a:tab pos="4916449" algn="l"/>
              </a:tabLst>
            </a:pPr>
            <a:r>
              <a:rPr lang="en-US" sz="2700" dirty="0">
                <a:solidFill>
                  <a:srgbClr val="FF0000"/>
                </a:solidFill>
                <a:ea typeface="ＭＳ Ｐゴシック" pitchFamily="16" charset="-128"/>
                <a:cs typeface="ＭＳ Ｐゴシック" pitchFamily="16" charset="-128"/>
              </a:rPr>
              <a:t>Converting </a:t>
            </a:r>
            <a:r>
              <a:rPr lang="en-US" sz="2700" dirty="0">
                <a:solidFill>
                  <a:srgbClr val="FF0000"/>
                </a:solidFill>
              </a:rPr>
              <a:t>to Wind, Water, &amp; Sun (WWS) and electricity/H</a:t>
            </a:r>
            <a:r>
              <a:rPr lang="en-US" sz="2700" baseline="-25000" dirty="0">
                <a:solidFill>
                  <a:srgbClr val="FF0000"/>
                </a:solidFill>
              </a:rPr>
              <a:t>2</a:t>
            </a:r>
            <a:r>
              <a:rPr lang="en-US" sz="2700" dirty="0">
                <a:solidFill>
                  <a:srgbClr val="FF0000"/>
                </a:solidFill>
              </a:rPr>
              <a:t> will reduce global power demand by 30%</a:t>
            </a:r>
          </a:p>
          <a:p>
            <a:pPr marL="3175" indent="-3175" algn="just">
              <a:lnSpc>
                <a:spcPct val="90000"/>
              </a:lnSpc>
              <a:spcBef>
                <a:spcPct val="0"/>
              </a:spcBef>
              <a:buNone/>
              <a:tabLst>
                <a:tab pos="3082900" algn="l"/>
                <a:tab pos="4916449" algn="l"/>
              </a:tabLst>
            </a:pPr>
            <a:endParaRPr lang="en-US" sz="2700" dirty="0">
              <a:solidFill>
                <a:srgbClr val="FF0000"/>
              </a:solidFill>
            </a:endParaRPr>
          </a:p>
          <a:p>
            <a:pPr marL="3175" indent="-3175" algn="just">
              <a:lnSpc>
                <a:spcPct val="90000"/>
              </a:lnSpc>
              <a:spcBef>
                <a:spcPct val="0"/>
              </a:spcBef>
              <a:buNone/>
              <a:tabLst>
                <a:tab pos="3082900" algn="l"/>
                <a:tab pos="4916449" algn="l"/>
              </a:tabLst>
            </a:pPr>
            <a:r>
              <a:rPr lang="en-US" sz="2700" dirty="0">
                <a:solidFill>
                  <a:srgbClr val="FF0000"/>
                </a:solidFill>
              </a:rPr>
              <a:t>Methods of addressing WWS variability: (a) interconnecting geographically-dispersed WWS; (</a:t>
            </a:r>
            <a:r>
              <a:rPr lang="en-US" sz="2700" dirty="0" err="1">
                <a:solidFill>
                  <a:srgbClr val="FF0000"/>
                </a:solidFill>
              </a:rPr>
              <a:t>b</a:t>
            </a:r>
            <a:r>
              <a:rPr lang="en-US" sz="2700" dirty="0">
                <a:solidFill>
                  <a:srgbClr val="FF0000"/>
                </a:solidFill>
              </a:rPr>
              <a:t>) bundling WWS and using hydro to fill in gaps; (</a:t>
            </a:r>
            <a:r>
              <a:rPr lang="en-US" sz="2700" dirty="0" err="1">
                <a:solidFill>
                  <a:srgbClr val="FF0000"/>
                </a:solidFill>
              </a:rPr>
              <a:t>c</a:t>
            </a:r>
            <a:r>
              <a:rPr lang="en-US" sz="2700" dirty="0">
                <a:solidFill>
                  <a:srgbClr val="FF0000"/>
                </a:solidFill>
              </a:rPr>
              <a:t>) demand-response; (</a:t>
            </a:r>
            <a:r>
              <a:rPr lang="en-US" sz="2700" dirty="0" err="1">
                <a:solidFill>
                  <a:srgbClr val="FF0000"/>
                </a:solidFill>
              </a:rPr>
              <a:t>d</a:t>
            </a:r>
            <a:r>
              <a:rPr lang="en-US" sz="2700" dirty="0">
                <a:solidFill>
                  <a:srgbClr val="FF0000"/>
                </a:solidFill>
              </a:rPr>
              <a:t>) </a:t>
            </a:r>
            <a:r>
              <a:rPr lang="en-US" sz="2700" dirty="0" err="1">
                <a:solidFill>
                  <a:srgbClr val="FF0000"/>
                </a:solidFill>
              </a:rPr>
              <a:t>oversizing</a:t>
            </a:r>
            <a:r>
              <a:rPr lang="en-US" sz="2700" dirty="0">
                <a:solidFill>
                  <a:srgbClr val="FF0000"/>
                </a:solidFill>
              </a:rPr>
              <a:t> peak capacity and producing hydrogen with excess for industry, vehicles; (</a:t>
            </a:r>
            <a:r>
              <a:rPr lang="en-US" sz="2700" dirty="0" err="1">
                <a:solidFill>
                  <a:srgbClr val="FF0000"/>
                </a:solidFill>
              </a:rPr>
              <a:t>e</a:t>
            </a:r>
            <a:r>
              <a:rPr lang="en-US" sz="2700" dirty="0">
                <a:solidFill>
                  <a:srgbClr val="FF0000"/>
                </a:solidFill>
              </a:rPr>
              <a:t>) on-site storage; (</a:t>
            </a:r>
            <a:r>
              <a:rPr lang="en-US" sz="2700" dirty="0" err="1">
                <a:solidFill>
                  <a:srgbClr val="FF0000"/>
                </a:solidFill>
              </a:rPr>
              <a:t>f</a:t>
            </a:r>
            <a:r>
              <a:rPr lang="en-US" sz="2700" dirty="0">
                <a:solidFill>
                  <a:srgbClr val="FF0000"/>
                </a:solidFill>
              </a:rPr>
              <a:t>) forecasting</a:t>
            </a:r>
          </a:p>
          <a:p>
            <a:pPr marL="3175" indent="-3175" algn="just">
              <a:lnSpc>
                <a:spcPct val="90000"/>
              </a:lnSpc>
              <a:spcBef>
                <a:spcPct val="0"/>
              </a:spcBef>
              <a:buNone/>
              <a:tabLst>
                <a:tab pos="3082900" algn="l"/>
                <a:tab pos="4916449" algn="l"/>
              </a:tabLst>
            </a:pPr>
            <a:endParaRPr lang="en-US" sz="2700" dirty="0">
              <a:solidFill>
                <a:srgbClr val="FF0000"/>
              </a:solidFill>
              <a:ea typeface="ＭＳ Ｐゴシック" pitchFamily="16" charset="-128"/>
              <a:cs typeface="ＭＳ Ｐゴシック" pitchFamily="16" charset="-128"/>
            </a:endParaRPr>
          </a:p>
          <a:p>
            <a:pPr marL="3175" indent="-3175" algn="just">
              <a:lnSpc>
                <a:spcPct val="90000"/>
              </a:lnSpc>
              <a:spcBef>
                <a:spcPct val="0"/>
              </a:spcBef>
              <a:buNone/>
              <a:tabLst>
                <a:tab pos="3082900" algn="l"/>
                <a:tab pos="4916449" algn="l"/>
              </a:tabLst>
            </a:pPr>
            <a:r>
              <a:rPr lang="en-US" sz="2700" dirty="0">
                <a:solidFill>
                  <a:srgbClr val="FF0000"/>
                </a:solidFill>
              </a:rPr>
              <a:t>Materials are not limits although recycling may be needed.</a:t>
            </a:r>
          </a:p>
          <a:p>
            <a:pPr marL="3175" indent="-3175" algn="just">
              <a:lnSpc>
                <a:spcPct val="90000"/>
              </a:lnSpc>
              <a:spcBef>
                <a:spcPct val="0"/>
              </a:spcBef>
              <a:buNone/>
              <a:tabLst>
                <a:tab pos="3082900" algn="l"/>
                <a:tab pos="4916449" algn="l"/>
              </a:tabLst>
            </a:pPr>
            <a:endParaRPr lang="en-US" sz="2700" dirty="0">
              <a:solidFill>
                <a:srgbClr val="FF0000"/>
              </a:solidFill>
            </a:endParaRPr>
          </a:p>
          <a:p>
            <a:pPr marL="3175" indent="-3175" algn="just">
              <a:lnSpc>
                <a:spcPct val="90000"/>
              </a:lnSpc>
              <a:spcBef>
                <a:spcPct val="0"/>
              </a:spcBef>
              <a:buNone/>
              <a:tabLst>
                <a:tab pos="3082900" algn="l"/>
                <a:tab pos="4916449" algn="l"/>
              </a:tabLst>
            </a:pPr>
            <a:r>
              <a:rPr lang="en-US" sz="2700" dirty="0">
                <a:solidFill>
                  <a:srgbClr val="FF0000"/>
                </a:solidFill>
              </a:rPr>
              <a:t>Barriers: up-front costs, transmission needs, lobbying, politics.</a:t>
            </a:r>
            <a:r>
              <a:rPr lang="en-US" sz="2700" dirty="0">
                <a:solidFill>
                  <a:srgbClr val="FFFF00"/>
                </a:solidFill>
              </a:rPr>
              <a:t>  </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66700" y="0"/>
            <a:ext cx="8229600" cy="762000"/>
          </a:xfrm>
        </p:spPr>
        <p:txBody>
          <a:bodyPr/>
          <a:lstStyle/>
          <a:p>
            <a:r>
              <a:rPr lang="en-US" sz="3600" b="1" dirty="0">
                <a:solidFill>
                  <a:srgbClr val="0000FF"/>
                </a:solidFill>
                <a:ea typeface="ＭＳ Ｐゴシック" pitchFamily="16" charset="-128"/>
                <a:cs typeface="ＭＳ Ｐゴシック" pitchFamily="16" charset="-128"/>
              </a:rPr>
              <a:t>Summary, cont.</a:t>
            </a:r>
            <a:endParaRPr lang="en-US" b="1" dirty="0">
              <a:solidFill>
                <a:srgbClr val="0000FF"/>
              </a:solidFill>
              <a:ea typeface="ＭＳ Ｐゴシック" pitchFamily="16" charset="-128"/>
              <a:cs typeface="ＭＳ Ｐゴシック" pitchFamily="16" charset="-128"/>
            </a:endParaRPr>
          </a:p>
        </p:txBody>
      </p:sp>
      <p:sp>
        <p:nvSpPr>
          <p:cNvPr id="53251" name="Rectangle 3"/>
          <p:cNvSpPr>
            <a:spLocks noGrp="1" noChangeArrowheads="1"/>
          </p:cNvSpPr>
          <p:nvPr>
            <p:ph type="body" idx="1"/>
          </p:nvPr>
        </p:nvSpPr>
        <p:spPr>
          <a:xfrm>
            <a:off x="304800" y="880533"/>
            <a:ext cx="8686800" cy="5977467"/>
          </a:xfrm>
        </p:spPr>
        <p:txBody>
          <a:bodyPr>
            <a:normAutofit/>
          </a:bodyPr>
          <a:lstStyle/>
          <a:p>
            <a:pPr marL="3175" indent="-3175" algn="just">
              <a:lnSpc>
                <a:spcPct val="90000"/>
              </a:lnSpc>
              <a:spcBef>
                <a:spcPct val="0"/>
              </a:spcBef>
              <a:buNone/>
              <a:tabLst>
                <a:tab pos="3082900" algn="l"/>
                <a:tab pos="4916449" algn="l"/>
              </a:tabLst>
            </a:pPr>
            <a:endParaRPr lang="en-US" sz="2700" dirty="0">
              <a:solidFill>
                <a:srgbClr val="FF0000"/>
              </a:solidFill>
              <a:ea typeface="ＭＳ Ｐゴシック" pitchFamily="16" charset="-128"/>
              <a:cs typeface="ＭＳ Ｐゴシック" pitchFamily="16" charset="-128"/>
            </a:endParaRPr>
          </a:p>
          <a:p>
            <a:pPr marL="3175" indent="-3175" algn="just">
              <a:lnSpc>
                <a:spcPct val="90000"/>
              </a:lnSpc>
              <a:spcBef>
                <a:spcPct val="0"/>
              </a:spcBef>
              <a:buNone/>
              <a:tabLst>
                <a:tab pos="3082900" algn="l"/>
                <a:tab pos="4916449" algn="l"/>
              </a:tabLst>
            </a:pPr>
            <a:endParaRPr lang="en-US" sz="2700" dirty="0">
              <a:solidFill>
                <a:srgbClr val="FF0000"/>
              </a:solidFill>
              <a:ea typeface="ＭＳ Ｐゴシック" pitchFamily="16" charset="-128"/>
              <a:cs typeface="ＭＳ Ｐゴシック" pitchFamily="16" charset="-128"/>
            </a:endParaRPr>
          </a:p>
          <a:p>
            <a:pPr marL="3175" indent="-3175" algn="just">
              <a:lnSpc>
                <a:spcPct val="90000"/>
              </a:lnSpc>
              <a:spcBef>
                <a:spcPct val="0"/>
              </a:spcBef>
              <a:buNone/>
              <a:tabLst>
                <a:tab pos="3082900" algn="l"/>
                <a:tab pos="4916449" algn="l"/>
              </a:tabLst>
            </a:pPr>
            <a:endParaRPr lang="en-US" sz="2700" dirty="0">
              <a:solidFill>
                <a:srgbClr val="FF0000"/>
              </a:solidFill>
              <a:ea typeface="ＭＳ Ｐゴシック" pitchFamily="16" charset="-128"/>
              <a:cs typeface="ＭＳ Ｐゴシック" pitchFamily="16" charset="-128"/>
            </a:endParaRPr>
          </a:p>
          <a:p>
            <a:pPr marL="3175" indent="-3175" algn="just">
              <a:lnSpc>
                <a:spcPct val="90000"/>
              </a:lnSpc>
              <a:spcBef>
                <a:spcPct val="0"/>
              </a:spcBef>
              <a:buNone/>
              <a:tabLst>
                <a:tab pos="3082900" algn="l"/>
                <a:tab pos="4916449" algn="l"/>
              </a:tabLst>
            </a:pPr>
            <a:r>
              <a:rPr lang="en-US" sz="2700" dirty="0">
                <a:solidFill>
                  <a:srgbClr val="FF0000"/>
                </a:solidFill>
                <a:ea typeface="ＭＳ Ｐゴシック" pitchFamily="16" charset="-128"/>
                <a:cs typeface="ＭＳ Ｐゴシック" pitchFamily="16" charset="-128"/>
              </a:rPr>
              <a:t>When the WWS solution is finally implemented, the air pollution and climate problems outlined in this book will be relegated to the annals of history.</a:t>
            </a:r>
            <a:endParaRPr lang="en-US" sz="2700" dirty="0">
              <a:solidFill>
                <a:srgbClr val="FFFF00"/>
              </a:solidFill>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title"/>
          </p:nvPr>
        </p:nvSpPr>
        <p:spPr>
          <a:xfrm>
            <a:off x="0" y="533400"/>
            <a:ext cx="9144000" cy="914400"/>
          </a:xfrm>
        </p:spPr>
        <p:txBody>
          <a:bodyPr/>
          <a:lstStyle/>
          <a:p>
            <a:r>
              <a:rPr lang="en-US" b="1" dirty="0">
                <a:solidFill>
                  <a:srgbClr val="0000FF"/>
                </a:solidFill>
              </a:rPr>
              <a:t>Wind Turbine Power Curve and Rayleigh Probability Distribution of Wind Speed</a:t>
            </a:r>
          </a:p>
        </p:txBody>
      </p:sp>
      <p:grpSp>
        <p:nvGrpSpPr>
          <p:cNvPr id="2" name="Group 46"/>
          <p:cNvGrpSpPr/>
          <p:nvPr/>
        </p:nvGrpSpPr>
        <p:grpSpPr>
          <a:xfrm>
            <a:off x="0" y="-723118"/>
            <a:ext cx="0" cy="0"/>
            <a:chOff x="0" y="0"/>
            <a:chExt cx="0" cy="0"/>
          </a:xfrm>
        </p:grpSpPr>
      </p:grpSp>
      <p:grpSp>
        <p:nvGrpSpPr>
          <p:cNvPr id="3" name="Group 47"/>
          <p:cNvGrpSpPr/>
          <p:nvPr/>
        </p:nvGrpSpPr>
        <p:grpSpPr>
          <a:xfrm flipH="1">
            <a:off x="16950824" y="2643277"/>
            <a:ext cx="0" cy="0"/>
            <a:chOff x="0" y="0"/>
            <a:chExt cx="0" cy="0"/>
          </a:xfrm>
        </p:grpSpPr>
      </p:grpSp>
      <p:grpSp>
        <p:nvGrpSpPr>
          <p:cNvPr id="4" name="Group 48"/>
          <p:cNvGrpSpPr/>
          <p:nvPr/>
        </p:nvGrpSpPr>
        <p:grpSpPr>
          <a:xfrm>
            <a:off x="14767" y="85641"/>
            <a:ext cx="0" cy="0"/>
            <a:chOff x="0" y="0"/>
            <a:chExt cx="0" cy="0"/>
          </a:xfrm>
        </p:grpSpPr>
      </p:grpSp>
      <p:grpSp>
        <p:nvGrpSpPr>
          <p:cNvPr id="5" name="Group 49"/>
          <p:cNvGrpSpPr/>
          <p:nvPr/>
        </p:nvGrpSpPr>
        <p:grpSpPr>
          <a:xfrm>
            <a:off x="-1" y="-331572"/>
            <a:ext cx="0" cy="0"/>
            <a:chOff x="0" y="0"/>
            <a:chExt cx="0" cy="0"/>
          </a:xfrm>
        </p:grpSpPr>
      </p:grpSp>
      <p:grpSp>
        <p:nvGrpSpPr>
          <p:cNvPr id="6" name="Group 50"/>
          <p:cNvGrpSpPr/>
          <p:nvPr/>
        </p:nvGrpSpPr>
        <p:grpSpPr>
          <a:xfrm>
            <a:off x="-50800" y="-220033"/>
            <a:ext cx="0" cy="0"/>
            <a:chOff x="0" y="0"/>
            <a:chExt cx="0" cy="0"/>
          </a:xfrm>
        </p:grpSpPr>
      </p:grpSp>
      <p:grpSp>
        <p:nvGrpSpPr>
          <p:cNvPr id="7" name="Group 51"/>
          <p:cNvGrpSpPr/>
          <p:nvPr/>
        </p:nvGrpSpPr>
        <p:grpSpPr>
          <a:xfrm>
            <a:off x="0" y="1417623"/>
            <a:ext cx="0" cy="0"/>
            <a:chOff x="0" y="0"/>
            <a:chExt cx="0" cy="0"/>
          </a:xfrm>
        </p:grpSpPr>
      </p:grpSp>
      <p:grpSp>
        <p:nvGrpSpPr>
          <p:cNvPr id="8" name="Group 52"/>
          <p:cNvGrpSpPr/>
          <p:nvPr/>
        </p:nvGrpSpPr>
        <p:grpSpPr>
          <a:xfrm>
            <a:off x="0" y="-57150"/>
            <a:ext cx="0" cy="0"/>
            <a:chOff x="0" y="0"/>
            <a:chExt cx="0" cy="0"/>
          </a:xfrm>
        </p:grpSpPr>
      </p:grpSp>
      <p:sp>
        <p:nvSpPr>
          <p:cNvPr id="13" name="Rectangle 12"/>
          <p:cNvSpPr/>
          <p:nvPr/>
        </p:nvSpPr>
        <p:spPr>
          <a:xfrm>
            <a:off x="0" y="5486400"/>
            <a:ext cx="9144000" cy="461665"/>
          </a:xfrm>
          <a:prstGeom prst="rect">
            <a:avLst/>
          </a:prstGeom>
        </p:spPr>
        <p:txBody>
          <a:bodyPr wrap="square">
            <a:spAutoFit/>
          </a:bodyPr>
          <a:lstStyle/>
          <a:p>
            <a:r>
              <a:rPr lang="en-US" dirty="0">
                <a:solidFill>
                  <a:srgbClr val="FF0000"/>
                </a:solidFill>
                <a:latin typeface="Helvetica"/>
                <a:cs typeface="Helvetica"/>
              </a:rPr>
              <a:t>Power curve for RE Power 5 MW turbine (126-m diameter rotor)</a:t>
            </a:r>
          </a:p>
        </p:txBody>
      </p:sp>
      <p:pic>
        <p:nvPicPr>
          <p:cNvPr id="12" name="Picture 11"/>
          <p:cNvPicPr/>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bwMode="auto">
          <a:xfrm>
            <a:off x="304800" y="1981200"/>
            <a:ext cx="4389120" cy="3291840"/>
          </a:xfrm>
          <a:prstGeom prst="rect">
            <a:avLst/>
          </a:prstGeom>
          <a:noFill/>
          <a:ln w="9525">
            <a:noFill/>
            <a:miter lim="800000"/>
            <a:headEnd/>
            <a:tailEnd/>
          </a:ln>
        </p:spPr>
      </p:pic>
      <p:pic>
        <p:nvPicPr>
          <p:cNvPr id="15" name="Picture 14"/>
          <p:cNvPicPr/>
          <p:nvPr/>
        </p:nvPicPr>
        <mc:AlternateContent xmlns:mc="http://schemas.openxmlformats.org/markup-compatibility/2006">
          <mc:Choice xmlns:ma="http://schemas.microsoft.com/office/mac/drawingml/2008/main" xmlns:mv="urn:schemas-microsoft-com:mac:vml" xmlns="" Requires="ma">
            <p:blipFill>
              <a:blip r:embed="rId5"/>
              <a:srcRect/>
              <a:stretch>
                <a:fillRect/>
              </a:stretch>
            </p:blipFill>
          </mc:Choice>
          <mc:Fallback>
            <p:blipFill>
              <a:blip r:embed="rId6"/>
              <a:srcRect/>
              <a:stretch>
                <a:fillRect/>
              </a:stretch>
            </p:blipFill>
          </mc:Fallback>
        </mc:AlternateContent>
        <p:spPr bwMode="auto">
          <a:xfrm>
            <a:off x="4754880" y="1981200"/>
            <a:ext cx="4389120" cy="329184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1624</TotalTime>
  <Words>1928</Words>
  <Application>Microsoft Macintosh PowerPoint</Application>
  <PresentationFormat>On-screen Show (4:3)</PresentationFormat>
  <Paragraphs>288</Paragraphs>
  <Slides>42</Slides>
  <Notes>40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Helvetica</vt:lpstr>
      <vt:lpstr>Times</vt:lpstr>
      <vt:lpstr>Wingdings</vt:lpstr>
      <vt:lpstr>Blank</vt:lpstr>
      <vt:lpstr>Presentation Slides for  Air Pollution and Global Warming: History, Science, and Solutions  Chapter 13: Energy Solutions to Air Pollution and Global Warming   By Mark Z. Jacobson Cambridge University Press (2012)   Last update: March 8, 2012  The photographs shown here either appear in the textbook or were obtained from the internet and are provided to facilitate their display during course instruction. Permissions for publication of photographs must be requested from individual copyright holders. The source of each photograph is given below the figure and/or in the back of the textbook. </vt:lpstr>
      <vt:lpstr>Electricity/Vehicle Options Compared</vt:lpstr>
      <vt:lpstr>Effects to Consider When Comparing Energy Options</vt:lpstr>
      <vt:lpstr>Lifecycle CO2e of Electricity Sources</vt:lpstr>
      <vt:lpstr>Time Between Planning &amp; Operation</vt:lpstr>
      <vt:lpstr>Opportunity-Cost CO2e Emissions from current electricity mix due to time between planning &amp; operation of power source minus that from least-emitting power source</vt:lpstr>
      <vt:lpstr>War/Leakage CO2e of Nuclear, Coal</vt:lpstr>
      <vt:lpstr>Total CO2e of Electricity Sources</vt:lpstr>
      <vt:lpstr>Change in U.S. CO2(%) From Converting to BEVs, HFCVs, or E85</vt:lpstr>
      <vt:lpstr>Number of Deaths in 2020 Due to Vehicle Exhaust+Lifecycle Emissions</vt:lpstr>
      <vt:lpstr>Water Required to Power 100% of U.S. Vehicles With Different Options </vt:lpstr>
      <vt:lpstr>Wind Footprints</vt:lpstr>
      <vt:lpstr>Area to Power 100% of U.S. Onroad Vehicles</vt:lpstr>
      <vt:lpstr>Land Area For 50% of US Energy From Wind</vt:lpstr>
      <vt:lpstr>Alternatively, Water Area For 50% of US Energy From Wind</vt:lpstr>
      <vt:lpstr>Cleanest Solutions to Global Warming, Air Pollution, Energy Security</vt:lpstr>
      <vt:lpstr>Tidal Turbines</vt:lpstr>
      <vt:lpstr>Geothermal Power Plants</vt:lpstr>
      <vt:lpstr>Large-Scale Hydroelectric Power</vt:lpstr>
      <vt:lpstr>Run-of-the-River Hydroelectric</vt:lpstr>
      <vt:lpstr>Tidal Power</vt:lpstr>
      <vt:lpstr>Solar Photovoltaics</vt:lpstr>
      <vt:lpstr>Concentrated Solar Power</vt:lpstr>
      <vt:lpstr>Battery-Electric Vehicles</vt:lpstr>
      <vt:lpstr>PowerPoint Presentation</vt:lpstr>
      <vt:lpstr>Air-Source Heat Pump</vt:lpstr>
      <vt:lpstr>Air Source Electric Water Heater, Solar Water Pre-Heater </vt:lpstr>
      <vt:lpstr>End Use Power Demand For All Purposes</vt:lpstr>
      <vt:lpstr>Number of Plants or Devices to Power World</vt:lpstr>
      <vt:lpstr>Annual World Wind Speeds at 100 m</vt:lpstr>
      <vt:lpstr>Annual Downward Surface Solar (W/m2)</vt:lpstr>
      <vt:lpstr>Resources for Nd2O3 (Tg) Used in Permanent Magnets for Wind Turbine Generators</vt:lpstr>
      <vt:lpstr>Resources for Lithium (Tg) Used in Batteries</vt:lpstr>
      <vt:lpstr>Salar de Uyuni, Bolivian Salt Flat</vt:lpstr>
      <vt:lpstr>Methods of addressing variability of WWS</vt:lpstr>
      <vt:lpstr>Matching Hourly California Electricity Demand With Renewable Supply</vt:lpstr>
      <vt:lpstr>Costs of Energy With Transmission (¢/kWh)</vt:lpstr>
      <vt:lpstr>Long-Distance Transmission Costs (2007 US ¢/kWh) for Transmission 1200-2000 km</vt:lpstr>
      <vt:lpstr>Summary</vt:lpstr>
      <vt:lpstr>Summary, cont.</vt:lpstr>
      <vt:lpstr>Summary, cont.</vt:lpstr>
      <vt:lpstr>Wind Turbine Power Curve and Rayleigh Probability Distribution of Wind Speed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Z. Jacobson</dc:creator>
  <cp:lastModifiedBy>Mark Z Jacobson</cp:lastModifiedBy>
  <cp:revision>175</cp:revision>
  <dcterms:created xsi:type="dcterms:W3CDTF">2012-03-09T18:47:41Z</dcterms:created>
  <dcterms:modified xsi:type="dcterms:W3CDTF">2020-01-06T20:10:25Z</dcterms:modified>
</cp:coreProperties>
</file>