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374" r:id="rId2"/>
    <p:sldId id="394" r:id="rId3"/>
    <p:sldId id="393" r:id="rId4"/>
    <p:sldId id="404" r:id="rId5"/>
    <p:sldId id="395" r:id="rId6"/>
    <p:sldId id="402" r:id="rId7"/>
    <p:sldId id="403" r:id="rId8"/>
    <p:sldId id="399" r:id="rId9"/>
    <p:sldId id="400" r:id="rId10"/>
    <p:sldId id="401" r:id="rId11"/>
    <p:sldId id="396" r:id="rId12"/>
    <p:sldId id="406" r:id="rId13"/>
    <p:sldId id="428" r:id="rId14"/>
    <p:sldId id="429" r:id="rId15"/>
    <p:sldId id="405" r:id="rId16"/>
    <p:sldId id="430" r:id="rId17"/>
    <p:sldId id="407" r:id="rId18"/>
    <p:sldId id="432" r:id="rId19"/>
    <p:sldId id="363" r:id="rId20"/>
    <p:sldId id="423" r:id="rId21"/>
    <p:sldId id="422" r:id="rId22"/>
    <p:sldId id="427" r:id="rId23"/>
    <p:sldId id="424" r:id="rId24"/>
    <p:sldId id="421" r:id="rId25"/>
    <p:sldId id="411" r:id="rId26"/>
    <p:sldId id="414" r:id="rId27"/>
    <p:sldId id="415" r:id="rId28"/>
    <p:sldId id="425" r:id="rId29"/>
    <p:sldId id="419" r:id="rId30"/>
    <p:sldId id="426" r:id="rId31"/>
    <p:sldId id="417" r:id="rId32"/>
    <p:sldId id="418" r:id="rId33"/>
    <p:sldId id="370" r:id="rId34"/>
    <p:sldId id="431" r:id="rId35"/>
    <p:sldId id="368" r:id="rId3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0DFF"/>
    <a:srgbClr val="00FF00"/>
    <a:srgbClr val="FF0000"/>
    <a:srgbClr val="990E0C"/>
    <a:srgbClr val="209920"/>
    <a:srgbClr val="FF3895"/>
    <a:srgbClr val="FF8D35"/>
    <a:srgbClr val="1875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p:cViewPr varScale="1">
        <p:scale>
          <a:sx n="103" d="100"/>
          <a:sy n="103" d="100"/>
        </p:scale>
        <p:origin x="178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3FD67A-1611-B346-98F2-F165F399029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7B316B-574E-A046-9A11-3C848123DF1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85DA7B-3BA4-9748-979F-BDCCBF7A8A7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381FE6-9404-B04A-ADD1-90376BBEAC9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D55B57D-A312-0148-B087-08EADD3EBC3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1E23AF6-338E-BC40-856B-1BDB71A478C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C5B3D0D-8291-4545-B099-255AF7B80C4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202308-E5AF-C741-9E4B-EA7E32ACD58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A58465-F0FD-2E46-B645-410320F4076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302F7B-64EB-554A-9780-341C12F8779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20F801-DEC5-7044-B53F-E7E3696CA62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BD379D-3701-BD4B-8362-F277AC18E63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8B03370-8CB8-0A4E-9F12-B883F1B2BAE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accent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accent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accent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accent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accent2"/>
          </a:solidFill>
          <a:latin typeface="Times" charset="0"/>
        </a:defRPr>
      </a:lvl6pPr>
      <a:lvl7pPr marL="914400" algn="ctr" rtl="0" fontAlgn="base">
        <a:spcBef>
          <a:spcPct val="0"/>
        </a:spcBef>
        <a:spcAft>
          <a:spcPct val="0"/>
        </a:spcAft>
        <a:defRPr sz="4400">
          <a:solidFill>
            <a:schemeClr val="accent2"/>
          </a:solidFill>
          <a:latin typeface="Times" charset="0"/>
        </a:defRPr>
      </a:lvl7pPr>
      <a:lvl8pPr marL="1371600" algn="ctr" rtl="0" fontAlgn="base">
        <a:spcBef>
          <a:spcPct val="0"/>
        </a:spcBef>
        <a:spcAft>
          <a:spcPct val="0"/>
        </a:spcAft>
        <a:defRPr sz="4400">
          <a:solidFill>
            <a:schemeClr val="accent2"/>
          </a:solidFill>
          <a:latin typeface="Times" charset="0"/>
        </a:defRPr>
      </a:lvl8pPr>
      <a:lvl9pPr marL="1828800" algn="ctr" rtl="0" fontAlgn="base">
        <a:spcBef>
          <a:spcPct val="0"/>
        </a:spcBef>
        <a:spcAft>
          <a:spcPct val="0"/>
        </a:spcAft>
        <a:defRPr sz="4400">
          <a:solidFill>
            <a:schemeClr val="accent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5" Type="http://schemas.openxmlformats.org/officeDocument/2006/relationships/hyperlink" Target="http://www.jgi.doe.gov" TargetMode="Externa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667000"/>
            <a:ext cx="7772400" cy="1143000"/>
          </a:xfrm>
        </p:spPr>
        <p:txBody>
          <a:bodyPr/>
          <a:lstStyle/>
          <a:p>
            <a:pPr eaLnBrk="1" hangingPunct="1"/>
            <a:r>
              <a:rPr lang="en-US" sz="2800" b="1" dirty="0">
                <a:solidFill>
                  <a:srgbClr val="990E0C"/>
                </a:solidFill>
              </a:rPr>
              <a:t>Presentation Slides for</a:t>
            </a:r>
            <a:r>
              <a:rPr lang="en-US" sz="3600" b="1" dirty="0">
                <a:solidFill>
                  <a:srgbClr val="0000FF"/>
                </a:solidFill>
              </a:rPr>
              <a:t> </a:t>
            </a:r>
            <a:br>
              <a:rPr lang="en-US" sz="3600" b="1" dirty="0">
                <a:solidFill>
                  <a:srgbClr val="0000FF"/>
                </a:solidFill>
              </a:rPr>
            </a:br>
            <a:r>
              <a:rPr lang="en-US" sz="3600" b="1" dirty="0">
                <a:solidFill>
                  <a:srgbClr val="0000FF"/>
                </a:solidFill>
              </a:rPr>
              <a:t>Air Pollution and Global Warming:</a:t>
            </a:r>
            <a:br>
              <a:rPr lang="en-US" sz="3600" b="1" dirty="0">
                <a:solidFill>
                  <a:srgbClr val="0000FF"/>
                </a:solidFill>
              </a:rPr>
            </a:br>
            <a:r>
              <a:rPr lang="en-US" sz="3600" b="1" dirty="0">
                <a:solidFill>
                  <a:srgbClr val="0000FF"/>
                </a:solidFill>
              </a:rPr>
              <a:t>History, Science, and Solutions</a:t>
            </a:r>
            <a:br>
              <a:rPr lang="en-US" sz="3600" b="1" dirty="0">
                <a:solidFill>
                  <a:srgbClr val="187534"/>
                </a:solidFill>
              </a:rPr>
            </a:br>
            <a:r>
              <a:rPr lang="en-US" sz="3600" b="1" dirty="0">
                <a:solidFill>
                  <a:srgbClr val="187534"/>
                </a:solidFill>
              </a:rPr>
              <a:t> </a:t>
            </a:r>
            <a:r>
              <a:rPr lang="en-US" sz="2400" b="1" dirty="0">
                <a:solidFill>
                  <a:srgbClr val="187534"/>
                </a:solidFill>
              </a:rPr>
              <a:t>Chapter 2: The Sun, the Earth, and the Evolution of the Earth’s Atmosphere</a:t>
            </a:r>
            <a:r>
              <a:rPr lang="en-US" sz="2400" b="1" dirty="0">
                <a:solidFill>
                  <a:srgbClr val="209920"/>
                </a:solidFill>
              </a:rPr>
              <a:t> </a:t>
            </a:r>
            <a:br>
              <a:rPr lang="en-US" sz="2400" b="1" dirty="0">
                <a:solidFill>
                  <a:srgbClr val="209920"/>
                </a:solidFill>
              </a:rPr>
            </a:br>
            <a:br>
              <a:rPr lang="en-US" sz="2400" b="1" dirty="0">
                <a:solidFill>
                  <a:srgbClr val="209920"/>
                </a:solidFill>
              </a:rPr>
            </a:br>
            <a:r>
              <a:rPr lang="en-US" sz="2400" b="1" dirty="0">
                <a:solidFill>
                  <a:srgbClr val="209920"/>
                </a:solidFill>
              </a:rPr>
              <a:t> </a:t>
            </a:r>
            <a:r>
              <a:rPr lang="en-US" sz="2400" dirty="0">
                <a:solidFill>
                  <a:srgbClr val="FF0000"/>
                </a:solidFill>
              </a:rPr>
              <a:t>By Mark Z. Jacobson</a:t>
            </a:r>
            <a:br>
              <a:rPr lang="en-US" sz="2400" dirty="0">
                <a:solidFill>
                  <a:srgbClr val="FF0000"/>
                </a:solidFill>
              </a:rPr>
            </a:br>
            <a:r>
              <a:rPr lang="en-US" sz="2400" dirty="0">
                <a:solidFill>
                  <a:srgbClr val="FF0000"/>
                </a:solidFill>
              </a:rPr>
              <a:t>Cambridge University Press (2012)</a:t>
            </a:r>
            <a:br>
              <a:rPr lang="en-US" sz="2400" dirty="0">
                <a:solidFill>
                  <a:srgbClr val="FF0000"/>
                </a:solidFill>
              </a:rPr>
            </a:br>
            <a:br>
              <a:rPr lang="en-US" sz="2400" dirty="0">
                <a:solidFill>
                  <a:srgbClr val="FF0000"/>
                </a:solidFill>
              </a:rPr>
            </a:br>
            <a:r>
              <a:rPr lang="en-US" sz="2400" dirty="0">
                <a:solidFill>
                  <a:srgbClr val="FF0000"/>
                </a:solidFill>
              </a:rPr>
              <a:t> </a:t>
            </a:r>
            <a:r>
              <a:rPr lang="en-US" sz="2400" b="1" dirty="0">
                <a:solidFill>
                  <a:srgbClr val="0000FF"/>
                </a:solidFill>
              </a:rPr>
              <a:t>Last update: August 4, 2011</a:t>
            </a:r>
            <a:br>
              <a:rPr lang="en-US" sz="2400" b="1" dirty="0">
                <a:solidFill>
                  <a:srgbClr val="0000FF"/>
                </a:solidFill>
              </a:rPr>
            </a:br>
            <a:br>
              <a:rPr lang="en-US" sz="2400" b="1" dirty="0">
                <a:solidFill>
                  <a:srgbClr val="0000FF"/>
                </a:solidFill>
              </a:rPr>
            </a:br>
            <a:br>
              <a:rPr lang="en-US" sz="2400" b="1" dirty="0">
                <a:solidFill>
                  <a:srgbClr val="0000FF"/>
                </a:solidFill>
              </a:rPr>
            </a:br>
            <a:r>
              <a:rPr lang="en-US" sz="1600" b="1" dirty="0">
                <a:solidFill>
                  <a:srgbClr val="187534"/>
                </a:solidFill>
              </a:rPr>
              <a:t>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a:t>
            </a:r>
            <a:r>
              <a:rPr lang="en-US" sz="1600" b="1" dirty="0">
                <a:solidFill>
                  <a:srgbClr val="209920"/>
                </a:solidFill>
              </a:rPr>
              <a:t> </a:t>
            </a:r>
            <a:endParaRPr lang="en-US" sz="1600" b="1" dirty="0">
              <a:solidFill>
                <a:srgbClr val="0000FF"/>
              </a:solidFill>
            </a:endParaRPr>
          </a:p>
        </p:txBody>
      </p:sp>
      <p:sp>
        <p:nvSpPr>
          <p:cNvPr id="14340" name="Rectangle 5"/>
          <p:cNvSpPr>
            <a:spLocks noChangeArrowheads="1"/>
          </p:cNvSpPr>
          <p:nvPr/>
        </p:nvSpPr>
        <p:spPr bwMode="auto">
          <a:xfrm>
            <a:off x="6019800" y="48768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8"/>
          <p:cNvPicPr>
            <a:picLocks noChangeAspect="1"/>
          </p:cNvPicPr>
          <p:nvPr/>
        </p:nvPicPr>
        <p:blipFill>
          <a:blip r:embed="rId2"/>
          <a:srcRect/>
          <a:stretch>
            <a:fillRect/>
          </a:stretch>
        </p:blipFill>
        <p:spPr bwMode="auto">
          <a:xfrm>
            <a:off x="-9525" y="762000"/>
            <a:ext cx="9153525" cy="6096000"/>
          </a:xfrm>
          <a:prstGeom prst="rect">
            <a:avLst/>
          </a:prstGeom>
          <a:noFill/>
          <a:ln w="9525">
            <a:noFill/>
            <a:miter lim="800000"/>
            <a:headEnd/>
            <a:tailEnd/>
          </a:ln>
        </p:spPr>
      </p:pic>
      <p:sp>
        <p:nvSpPr>
          <p:cNvPr id="15363" name="Rectangle 2"/>
          <p:cNvSpPr>
            <a:spLocks noGrp="1" noChangeArrowheads="1"/>
          </p:cNvSpPr>
          <p:nvPr>
            <p:ph type="title"/>
          </p:nvPr>
        </p:nvSpPr>
        <p:spPr>
          <a:xfrm>
            <a:off x="1600200" y="0"/>
            <a:ext cx="5791200" cy="762000"/>
          </a:xfrm>
        </p:spPr>
        <p:txBody>
          <a:bodyPr/>
          <a:lstStyle/>
          <a:p>
            <a:pPr eaLnBrk="1" hangingPunct="1"/>
            <a:r>
              <a:rPr lang="en-US" b="1">
                <a:solidFill>
                  <a:srgbClr val="0000FF"/>
                </a:solidFill>
              </a:rPr>
              <a:t>Big Bang 15 bya</a:t>
            </a:r>
          </a:p>
        </p:txBody>
      </p:sp>
      <p:sp>
        <p:nvSpPr>
          <p:cNvPr id="15364" name="Text Box 7"/>
          <p:cNvSpPr txBox="1">
            <a:spLocks noChangeArrowheads="1"/>
          </p:cNvSpPr>
          <p:nvPr/>
        </p:nvSpPr>
        <p:spPr bwMode="auto">
          <a:xfrm>
            <a:off x="6400800" y="6324600"/>
            <a:ext cx="2582863"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www.cosmographica.com</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124200" y="228600"/>
            <a:ext cx="5715000" cy="914400"/>
          </a:xfrm>
        </p:spPr>
        <p:txBody>
          <a:bodyPr/>
          <a:lstStyle/>
          <a:p>
            <a:pPr eaLnBrk="1" hangingPunct="1"/>
            <a:r>
              <a:rPr lang="en-US" b="1">
                <a:solidFill>
                  <a:srgbClr val="0000FF"/>
                </a:solidFill>
              </a:rPr>
              <a:t>Sun and Planet Formation 4.6 bya </a:t>
            </a:r>
          </a:p>
        </p:txBody>
      </p:sp>
      <p:pic>
        <p:nvPicPr>
          <p:cNvPr id="16387" name="Picture 5"/>
          <p:cNvPicPr>
            <a:picLocks noChangeAspect="1"/>
          </p:cNvPicPr>
          <p:nvPr/>
        </p:nvPicPr>
        <p:blipFill>
          <a:blip r:embed="rId2"/>
          <a:srcRect/>
          <a:stretch>
            <a:fillRect/>
          </a:stretch>
        </p:blipFill>
        <p:spPr bwMode="auto">
          <a:xfrm>
            <a:off x="0" y="0"/>
            <a:ext cx="2819400" cy="6886575"/>
          </a:xfrm>
          <a:prstGeom prst="rect">
            <a:avLst/>
          </a:prstGeom>
          <a:noFill/>
          <a:ln w="9525">
            <a:noFill/>
            <a:miter lim="800000"/>
            <a:headEnd/>
            <a:tailEnd/>
          </a:ln>
        </p:spPr>
      </p:pic>
      <p:sp>
        <p:nvSpPr>
          <p:cNvPr id="16388" name="Text Box 7"/>
          <p:cNvSpPr txBox="1">
            <a:spLocks noChangeArrowheads="1"/>
          </p:cNvSpPr>
          <p:nvPr/>
        </p:nvSpPr>
        <p:spPr bwMode="auto">
          <a:xfrm>
            <a:off x="457200" y="381000"/>
            <a:ext cx="1946275"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www.astro.psu.edu</a:t>
            </a:r>
            <a:endParaRPr lang="en-US"/>
          </a:p>
        </p:txBody>
      </p:sp>
      <p:pic>
        <p:nvPicPr>
          <p:cNvPr id="16389" name="Picture 4"/>
          <p:cNvPicPr>
            <a:picLocks noChangeAspect="1"/>
          </p:cNvPicPr>
          <p:nvPr/>
        </p:nvPicPr>
        <p:blipFill>
          <a:blip r:embed="rId3"/>
          <a:srcRect/>
          <a:stretch>
            <a:fillRect/>
          </a:stretch>
        </p:blipFill>
        <p:spPr bwMode="auto">
          <a:xfrm>
            <a:off x="2590800" y="1600200"/>
            <a:ext cx="6553200" cy="43656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descr="Fig2.6.idasmoon.tiff                                           0000D15FMacintosh HD                   ABA78158:"/>
          <p:cNvPicPr>
            <a:picLocks noGrp="1" noChangeAspect="1" noChangeArrowheads="1"/>
          </p:cNvPicPr>
          <p:nvPr>
            <p:ph type="clipArt" sz="half" idx="2"/>
          </p:nvPr>
        </p:nvPicPr>
        <p:blipFill>
          <a:blip r:embed="rId2"/>
          <a:srcRect/>
          <a:stretch>
            <a:fillRect/>
          </a:stretch>
        </p:blipFill>
        <p:spPr>
          <a:xfrm>
            <a:off x="0" y="457200"/>
            <a:ext cx="4525963" cy="3352800"/>
          </a:xfrm>
        </p:spPr>
      </p:pic>
      <p:sp>
        <p:nvSpPr>
          <p:cNvPr id="17411" name="Rectangle 2"/>
          <p:cNvSpPr>
            <a:spLocks noGrp="1" noChangeArrowheads="1"/>
          </p:cNvSpPr>
          <p:nvPr>
            <p:ph type="title"/>
          </p:nvPr>
        </p:nvSpPr>
        <p:spPr>
          <a:xfrm>
            <a:off x="4572000" y="838200"/>
            <a:ext cx="4419600" cy="1143000"/>
          </a:xfrm>
        </p:spPr>
        <p:txBody>
          <a:bodyPr/>
          <a:lstStyle/>
          <a:p>
            <a:pPr eaLnBrk="1" hangingPunct="1"/>
            <a:r>
              <a:rPr lang="en-US" b="1">
                <a:solidFill>
                  <a:srgbClr val="0000FF"/>
                </a:solidFill>
              </a:rPr>
              <a:t>Asteroid Ida and its Moon, Dactyl</a:t>
            </a:r>
          </a:p>
        </p:txBody>
      </p:sp>
      <p:pic>
        <p:nvPicPr>
          <p:cNvPr id="17412" name="Picture 5"/>
          <p:cNvPicPr>
            <a:picLocks noChangeAspect="1"/>
          </p:cNvPicPr>
          <p:nvPr/>
        </p:nvPicPr>
        <p:blipFill>
          <a:blip r:embed="rId3"/>
          <a:srcRect/>
          <a:stretch>
            <a:fillRect/>
          </a:stretch>
        </p:blipFill>
        <p:spPr bwMode="auto">
          <a:xfrm>
            <a:off x="4495800" y="3733800"/>
            <a:ext cx="4648200" cy="3114675"/>
          </a:xfrm>
          <a:prstGeom prst="rect">
            <a:avLst/>
          </a:prstGeom>
          <a:noFill/>
          <a:ln w="9525">
            <a:noFill/>
            <a:miter lim="800000"/>
            <a:headEnd/>
            <a:tailEnd/>
          </a:ln>
        </p:spPr>
      </p:pic>
      <p:sp>
        <p:nvSpPr>
          <p:cNvPr id="17413" name="Text Box 7"/>
          <p:cNvSpPr txBox="1">
            <a:spLocks noChangeArrowheads="1"/>
          </p:cNvSpPr>
          <p:nvPr/>
        </p:nvSpPr>
        <p:spPr bwMode="auto">
          <a:xfrm>
            <a:off x="5105400" y="6488113"/>
            <a:ext cx="1928813" cy="369887"/>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meteorites.asu.edu</a:t>
            </a:r>
            <a:endParaRPr lang="en-US"/>
          </a:p>
        </p:txBody>
      </p:sp>
      <p:sp>
        <p:nvSpPr>
          <p:cNvPr id="17414" name="Text Box 7"/>
          <p:cNvSpPr txBox="1">
            <a:spLocks noChangeArrowheads="1"/>
          </p:cNvSpPr>
          <p:nvPr/>
        </p:nvSpPr>
        <p:spPr bwMode="auto">
          <a:xfrm>
            <a:off x="304800" y="3276600"/>
            <a:ext cx="3532188"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National Space Science Data Center</a:t>
            </a:r>
            <a:endParaRPr lang="en-US"/>
          </a:p>
        </p:txBody>
      </p:sp>
      <p:sp>
        <p:nvSpPr>
          <p:cNvPr id="10" name="Rectangle 2"/>
          <p:cNvSpPr txBox="1">
            <a:spLocks noChangeArrowheads="1"/>
          </p:cNvSpPr>
          <p:nvPr/>
        </p:nvSpPr>
        <p:spPr bwMode="auto">
          <a:xfrm>
            <a:off x="0" y="5181600"/>
            <a:ext cx="39624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US" sz="4400" b="1">
                <a:solidFill>
                  <a:srgbClr val="0000FF"/>
                </a:solidFill>
              </a:rPr>
              <a:t>Stony-Iron Meteorite</a:t>
            </a:r>
          </a:p>
          <a:p>
            <a:pPr algn="ctr" eaLnBrk="1" hangingPunct="1"/>
            <a:r>
              <a:rPr lang="en-US" sz="4400" b="1">
                <a:solidFill>
                  <a:srgbClr val="0000FF"/>
                </a:solidFill>
              </a:rPr>
              <a:t>(18 cm long)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4"/>
          <p:cNvPicPr>
            <a:picLocks noChangeAspect="1"/>
          </p:cNvPicPr>
          <p:nvPr/>
        </p:nvPicPr>
        <p:blipFill>
          <a:blip r:embed="rId2"/>
          <a:srcRect/>
          <a:stretch>
            <a:fillRect/>
          </a:stretch>
        </p:blipFill>
        <p:spPr bwMode="auto">
          <a:xfrm>
            <a:off x="1524000" y="0"/>
            <a:ext cx="6858000" cy="6858000"/>
          </a:xfrm>
          <a:prstGeom prst="rect">
            <a:avLst/>
          </a:prstGeom>
          <a:noFill/>
          <a:ln w="9525">
            <a:noFill/>
            <a:miter lim="800000"/>
            <a:headEnd/>
            <a:tailEnd/>
          </a:ln>
        </p:spPr>
      </p:pic>
      <p:sp>
        <p:nvSpPr>
          <p:cNvPr id="18435" name="Rectangle 2"/>
          <p:cNvSpPr>
            <a:spLocks noGrp="1" noChangeArrowheads="1"/>
          </p:cNvSpPr>
          <p:nvPr>
            <p:ph type="title"/>
          </p:nvPr>
        </p:nvSpPr>
        <p:spPr>
          <a:xfrm>
            <a:off x="0" y="228600"/>
            <a:ext cx="1447800" cy="914400"/>
          </a:xfrm>
        </p:spPr>
        <p:txBody>
          <a:bodyPr/>
          <a:lstStyle/>
          <a:p>
            <a:pPr eaLnBrk="1" hangingPunct="1"/>
            <a:r>
              <a:rPr lang="en-US" b="1">
                <a:solidFill>
                  <a:srgbClr val="0000FF"/>
                </a:solidFill>
              </a:rPr>
              <a:t>Sun</a:t>
            </a:r>
          </a:p>
        </p:txBody>
      </p:sp>
      <p:sp>
        <p:nvSpPr>
          <p:cNvPr id="18436" name="Text Box 7"/>
          <p:cNvSpPr txBox="1">
            <a:spLocks noChangeArrowheads="1"/>
          </p:cNvSpPr>
          <p:nvPr/>
        </p:nvSpPr>
        <p:spPr bwMode="auto">
          <a:xfrm>
            <a:off x="6629400" y="6248400"/>
            <a:ext cx="1544638"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www.nasa.gov</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458" name="Picture 5"/>
          <p:cNvPicPr>
            <a:picLocks noChangeAspect="1"/>
          </p:cNvPicPr>
          <p:nvPr/>
        </p:nvPicPr>
        <p:blipFill>
          <a:blip r:embed="rId2"/>
          <a:srcRect/>
          <a:stretch>
            <a:fillRect/>
          </a:stretch>
        </p:blipFill>
        <p:spPr bwMode="auto">
          <a:xfrm>
            <a:off x="152400" y="0"/>
            <a:ext cx="8534400" cy="6875463"/>
          </a:xfrm>
          <a:prstGeom prst="rect">
            <a:avLst/>
          </a:prstGeom>
          <a:noFill/>
          <a:ln w="9525">
            <a:noFill/>
            <a:miter lim="800000"/>
            <a:headEnd/>
            <a:tailEnd/>
          </a:ln>
        </p:spPr>
      </p:pic>
      <p:sp>
        <p:nvSpPr>
          <p:cNvPr id="19459" name="Rectangle 2"/>
          <p:cNvSpPr>
            <a:spLocks noGrp="1" noChangeArrowheads="1"/>
          </p:cNvSpPr>
          <p:nvPr>
            <p:ph type="title"/>
          </p:nvPr>
        </p:nvSpPr>
        <p:spPr>
          <a:xfrm>
            <a:off x="0" y="152400"/>
            <a:ext cx="9144000" cy="685800"/>
          </a:xfrm>
        </p:spPr>
        <p:txBody>
          <a:bodyPr/>
          <a:lstStyle/>
          <a:p>
            <a:pPr eaLnBrk="1" hangingPunct="1"/>
            <a:r>
              <a:rPr lang="en-US" b="1">
                <a:solidFill>
                  <a:srgbClr val="0000FF"/>
                </a:solidFill>
              </a:rPr>
              <a:t>Corona</a:t>
            </a:r>
            <a:br>
              <a:rPr lang="en-US" b="1">
                <a:solidFill>
                  <a:srgbClr val="0000FF"/>
                </a:solidFill>
              </a:rPr>
            </a:br>
            <a:r>
              <a:rPr lang="en-US" sz="3000" b="1">
                <a:solidFill>
                  <a:srgbClr val="008000"/>
                </a:solidFill>
              </a:rPr>
              <a:t>(1-2 million K, ionized gases)</a:t>
            </a:r>
          </a:p>
        </p:txBody>
      </p:sp>
      <p:sp>
        <p:nvSpPr>
          <p:cNvPr id="19460" name="Text Box 7"/>
          <p:cNvSpPr txBox="1">
            <a:spLocks noChangeArrowheads="1"/>
          </p:cNvSpPr>
          <p:nvPr/>
        </p:nvSpPr>
        <p:spPr bwMode="auto">
          <a:xfrm>
            <a:off x="5867400" y="6324600"/>
            <a:ext cx="2686050"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www.qrg.northwestern.edu</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Picture 4"/>
          <p:cNvPicPr>
            <a:picLocks noChangeAspect="1"/>
          </p:cNvPicPr>
          <p:nvPr/>
        </p:nvPicPr>
        <p:blipFill>
          <a:blip r:embed="rId2"/>
          <a:srcRect/>
          <a:stretch>
            <a:fillRect/>
          </a:stretch>
        </p:blipFill>
        <p:spPr bwMode="auto">
          <a:xfrm>
            <a:off x="228600" y="11113"/>
            <a:ext cx="8763000" cy="6846887"/>
          </a:xfrm>
          <a:prstGeom prst="rect">
            <a:avLst/>
          </a:prstGeom>
          <a:noFill/>
          <a:ln w="9525">
            <a:noFill/>
            <a:miter lim="800000"/>
            <a:headEnd/>
            <a:tailEnd/>
          </a:ln>
        </p:spPr>
      </p:pic>
      <p:sp>
        <p:nvSpPr>
          <p:cNvPr id="20483" name="Rectangle 2"/>
          <p:cNvSpPr>
            <a:spLocks noGrp="1" noChangeArrowheads="1"/>
          </p:cNvSpPr>
          <p:nvPr>
            <p:ph type="title"/>
          </p:nvPr>
        </p:nvSpPr>
        <p:spPr>
          <a:xfrm>
            <a:off x="0" y="152400"/>
            <a:ext cx="9144000" cy="685800"/>
          </a:xfrm>
        </p:spPr>
        <p:txBody>
          <a:bodyPr/>
          <a:lstStyle/>
          <a:p>
            <a:pPr eaLnBrk="1" hangingPunct="1"/>
            <a:r>
              <a:rPr lang="en-US" b="1">
                <a:solidFill>
                  <a:srgbClr val="0000FF"/>
                </a:solidFill>
              </a:rPr>
              <a:t>Solar Wind Interacting With Earth</a:t>
            </a:r>
            <a:br>
              <a:rPr lang="en-US" b="1">
                <a:solidFill>
                  <a:srgbClr val="0000FF"/>
                </a:solidFill>
              </a:rPr>
            </a:br>
            <a:r>
              <a:rPr lang="en-US" sz="3000" b="1">
                <a:solidFill>
                  <a:srgbClr val="008000"/>
                </a:solidFill>
              </a:rPr>
              <a:t>300-1000 km/s, 200,000 K at Earth</a:t>
            </a:r>
          </a:p>
        </p:txBody>
      </p:sp>
      <p:sp>
        <p:nvSpPr>
          <p:cNvPr id="20484" name="Text Box 7"/>
          <p:cNvSpPr txBox="1">
            <a:spLocks noChangeArrowheads="1"/>
          </p:cNvSpPr>
          <p:nvPr/>
        </p:nvSpPr>
        <p:spPr bwMode="auto">
          <a:xfrm>
            <a:off x="5867400" y="6324600"/>
            <a:ext cx="2532063"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www.stormblogging.com</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Fig2.2.aurora.wea02009.jpg                                     0000D15FMacintosh HD                   ABA78158:"/>
          <p:cNvPicPr>
            <a:picLocks noGrp="1" noChangeAspect="1" noChangeArrowheads="1"/>
          </p:cNvPicPr>
          <p:nvPr>
            <p:ph type="clipArt" sz="half" idx="2"/>
          </p:nvPr>
        </p:nvPicPr>
        <p:blipFill>
          <a:blip r:embed="rId2"/>
          <a:srcRect/>
          <a:stretch>
            <a:fillRect/>
          </a:stretch>
        </p:blipFill>
        <p:spPr>
          <a:xfrm>
            <a:off x="0" y="879475"/>
            <a:ext cx="9144000" cy="5978525"/>
          </a:xfrm>
        </p:spPr>
      </p:pic>
      <p:sp>
        <p:nvSpPr>
          <p:cNvPr id="21507" name="Rectangle 2"/>
          <p:cNvSpPr>
            <a:spLocks noGrp="1" noChangeArrowheads="1"/>
          </p:cNvSpPr>
          <p:nvPr>
            <p:ph type="title"/>
          </p:nvPr>
        </p:nvSpPr>
        <p:spPr>
          <a:xfrm>
            <a:off x="609600" y="0"/>
            <a:ext cx="7772400" cy="914400"/>
          </a:xfrm>
        </p:spPr>
        <p:txBody>
          <a:bodyPr/>
          <a:lstStyle/>
          <a:p>
            <a:pPr eaLnBrk="1" hangingPunct="1"/>
            <a:r>
              <a:rPr lang="en-US" b="1">
                <a:solidFill>
                  <a:srgbClr val="0000FF"/>
                </a:solidFill>
              </a:rPr>
              <a:t>Aurora Australis</a:t>
            </a:r>
          </a:p>
        </p:txBody>
      </p:sp>
      <p:sp>
        <p:nvSpPr>
          <p:cNvPr id="21508" name="Rectangle 3"/>
          <p:cNvSpPr>
            <a:spLocks noGrp="1" noChangeArrowheads="1"/>
          </p:cNvSpPr>
          <p:nvPr>
            <p:ph type="body" sz="half" idx="1"/>
          </p:nvPr>
        </p:nvSpPr>
        <p:spPr>
          <a:xfrm>
            <a:off x="2286000" y="6019800"/>
            <a:ext cx="6172200" cy="685800"/>
          </a:xfrm>
        </p:spPr>
        <p:txBody>
          <a:bodyPr/>
          <a:lstStyle/>
          <a:p>
            <a:pPr marL="0" indent="4763" algn="ctr" eaLnBrk="1" hangingPunct="1">
              <a:lnSpc>
                <a:spcPct val="90000"/>
              </a:lnSpc>
              <a:buFontTx/>
              <a:buNone/>
            </a:pPr>
            <a:r>
              <a:rPr lang="en-US" sz="2000">
                <a:solidFill>
                  <a:srgbClr val="993366"/>
                </a:solidFill>
              </a:rPr>
              <a:t>David Miller, National Geophysical Data Center, available from NOAA Central Library</a:t>
            </a:r>
            <a:endParaRPr lang="en-US"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144000" cy="762000"/>
          </a:xfrm>
        </p:spPr>
        <p:txBody>
          <a:bodyPr/>
          <a:lstStyle/>
          <a:p>
            <a:pPr eaLnBrk="1" hangingPunct="1"/>
            <a:r>
              <a:rPr lang="en-US" b="1" dirty="0">
                <a:solidFill>
                  <a:srgbClr val="0000FF"/>
                </a:solidFill>
              </a:rPr>
              <a:t>Radiation Spectra </a:t>
            </a:r>
          </a:p>
        </p:txBody>
      </p:sp>
      <p:sp>
        <p:nvSpPr>
          <p:cNvPr id="22532" name="Text Box 4"/>
          <p:cNvSpPr txBox="1">
            <a:spLocks noChangeArrowheads="1"/>
          </p:cNvSpPr>
          <p:nvPr/>
        </p:nvSpPr>
        <p:spPr bwMode="auto">
          <a:xfrm>
            <a:off x="7707312" y="6400800"/>
            <a:ext cx="1436688" cy="457200"/>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Figure 2.3</a:t>
            </a:r>
            <a:endParaRPr lang="en-US" dirty="0"/>
          </a:p>
        </p:txBody>
      </p:sp>
      <p:pic>
        <p:nvPicPr>
          <p:cNvPr id="5" name="Picture 4"/>
          <p:cNvPicPr/>
          <p:nvPr/>
        </p:nvPicPr>
        <p:blipFill>
          <a:blip r:embed="rId2"/>
          <a:srcRect/>
          <a:stretch>
            <a:fillRect/>
          </a:stretch>
        </p:blipFill>
        <p:spPr bwMode="auto">
          <a:xfrm>
            <a:off x="228600" y="444500"/>
            <a:ext cx="8699500" cy="64135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152400"/>
            <a:ext cx="9144000" cy="1143000"/>
          </a:xfrm>
        </p:spPr>
        <p:txBody>
          <a:bodyPr/>
          <a:lstStyle/>
          <a:p>
            <a:pPr eaLnBrk="1" hangingPunct="1"/>
            <a:r>
              <a:rPr lang="en-US" b="1" dirty="0">
                <a:solidFill>
                  <a:srgbClr val="0000FF"/>
                </a:solidFill>
              </a:rPr>
              <a:t>Emission Spectra of the Sun and Earth</a:t>
            </a:r>
          </a:p>
        </p:txBody>
      </p:sp>
      <p:sp>
        <p:nvSpPr>
          <p:cNvPr id="23556" name="Text Box 4"/>
          <p:cNvSpPr txBox="1">
            <a:spLocks noChangeArrowheads="1"/>
          </p:cNvSpPr>
          <p:nvPr/>
        </p:nvSpPr>
        <p:spPr bwMode="auto">
          <a:xfrm>
            <a:off x="7707312" y="6400800"/>
            <a:ext cx="1436688" cy="457200"/>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Figure 2.4</a:t>
            </a:r>
            <a:endParaRPr lang="en-US" dirty="0"/>
          </a:p>
        </p:txBody>
      </p:sp>
      <p:sp>
        <p:nvSpPr>
          <p:cNvPr id="23557" name="Rectangle 6"/>
          <p:cNvSpPr>
            <a:spLocks noChangeArrowheads="1"/>
          </p:cNvSpPr>
          <p:nvPr/>
        </p:nvSpPr>
        <p:spPr bwMode="auto">
          <a:xfrm>
            <a:off x="762000" y="1449388"/>
            <a:ext cx="533400" cy="4495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7" name="Picture 6"/>
          <p:cNvPicPr/>
          <p:nvPr/>
        </p:nvPicPr>
        <p:blipFill>
          <a:blip r:embed="rId2"/>
          <a:srcRect/>
          <a:stretch>
            <a:fillRect/>
          </a:stretch>
        </p:blipFill>
        <p:spPr bwMode="auto">
          <a:xfrm>
            <a:off x="76200" y="952500"/>
            <a:ext cx="8915400" cy="59055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578" name="Picture 7"/>
          <p:cNvPicPr>
            <a:picLocks noChangeAspect="1"/>
          </p:cNvPicPr>
          <p:nvPr/>
        </p:nvPicPr>
        <p:blipFill>
          <a:blip r:embed="rId2"/>
          <a:srcRect/>
          <a:stretch>
            <a:fillRect/>
          </a:stretch>
        </p:blipFill>
        <p:spPr bwMode="auto">
          <a:xfrm>
            <a:off x="609600" y="0"/>
            <a:ext cx="8013700" cy="6858000"/>
          </a:xfrm>
          <a:prstGeom prst="rect">
            <a:avLst/>
          </a:prstGeom>
          <a:noFill/>
          <a:ln w="9525">
            <a:noFill/>
            <a:miter lim="800000"/>
            <a:headEnd/>
            <a:tailEnd/>
          </a:ln>
        </p:spPr>
      </p:pic>
      <p:sp>
        <p:nvSpPr>
          <p:cNvPr id="24579" name="Rectangle 2"/>
          <p:cNvSpPr>
            <a:spLocks noGrp="1" noChangeArrowheads="1"/>
          </p:cNvSpPr>
          <p:nvPr>
            <p:ph type="title"/>
          </p:nvPr>
        </p:nvSpPr>
        <p:spPr>
          <a:xfrm>
            <a:off x="0" y="152400"/>
            <a:ext cx="1752600" cy="914400"/>
          </a:xfrm>
        </p:spPr>
        <p:txBody>
          <a:bodyPr/>
          <a:lstStyle/>
          <a:p>
            <a:pPr eaLnBrk="1" hangingPunct="1"/>
            <a:r>
              <a:rPr lang="en-US" b="1">
                <a:solidFill>
                  <a:srgbClr val="0000FF"/>
                </a:solidFill>
              </a:rPr>
              <a:t>Earth</a:t>
            </a:r>
          </a:p>
        </p:txBody>
      </p:sp>
      <p:sp>
        <p:nvSpPr>
          <p:cNvPr id="24580" name="Text Box 7"/>
          <p:cNvSpPr txBox="1">
            <a:spLocks noChangeArrowheads="1"/>
          </p:cNvSpPr>
          <p:nvPr/>
        </p:nvSpPr>
        <p:spPr bwMode="auto">
          <a:xfrm>
            <a:off x="5845175" y="6324600"/>
            <a:ext cx="2319338"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Atropos.as.arizona.edu</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28600"/>
            <a:ext cx="9144000" cy="1143000"/>
          </a:xfrm>
        </p:spPr>
        <p:txBody>
          <a:bodyPr/>
          <a:lstStyle/>
          <a:p>
            <a:pPr eaLnBrk="1" hangingPunct="1"/>
            <a:r>
              <a:rPr lang="en-US" b="1">
                <a:solidFill>
                  <a:srgbClr val="0000FF"/>
                </a:solidFill>
              </a:rPr>
              <a:t>Composition of Stony Meteorites, Total Earth, and Earth’s Crust </a:t>
            </a:r>
          </a:p>
        </p:txBody>
      </p:sp>
      <p:sp>
        <p:nvSpPr>
          <p:cNvPr id="25603" name="Text Box 3"/>
          <p:cNvSpPr txBox="1">
            <a:spLocks noChangeArrowheads="1"/>
          </p:cNvSpPr>
          <p:nvPr/>
        </p:nvSpPr>
        <p:spPr bwMode="auto">
          <a:xfrm>
            <a:off x="7810500" y="6400800"/>
            <a:ext cx="1333500" cy="457200"/>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Table 2.2</a:t>
            </a:r>
            <a:endParaRPr lang="en-US" dirty="0"/>
          </a:p>
        </p:txBody>
      </p:sp>
      <p:sp>
        <p:nvSpPr>
          <p:cNvPr id="153604" name="Rectangle 4"/>
          <p:cNvSpPr>
            <a:spLocks noChangeArrowheads="1"/>
          </p:cNvSpPr>
          <p:nvPr/>
        </p:nvSpPr>
        <p:spPr bwMode="auto">
          <a:xfrm>
            <a:off x="457200" y="1828800"/>
            <a:ext cx="8382000" cy="4038600"/>
          </a:xfrm>
          <a:prstGeom prst="rect">
            <a:avLst/>
          </a:prstGeom>
          <a:noFill/>
          <a:ln w="9525">
            <a:noFill/>
            <a:miter lim="800000"/>
            <a:headEnd/>
            <a:tailEnd/>
          </a:ln>
        </p:spPr>
        <p:txBody>
          <a:bodyPr>
            <a:prstTxWarp prst="textNoShape">
              <a:avLst/>
            </a:prstTxWarp>
          </a:bodyPr>
          <a:lstStyle/>
          <a:p>
            <a:pPr marL="342900" indent="-342900" algn="just" eaLnBrk="1" hangingPunct="1">
              <a:lnSpc>
                <a:spcPct val="90000"/>
              </a:lnSpc>
              <a:tabLst>
                <a:tab pos="1824038" algn="l"/>
                <a:tab pos="3538538" algn="l"/>
                <a:tab pos="4916488" algn="l"/>
                <a:tab pos="6284913" algn="l"/>
              </a:tabLst>
            </a:pPr>
            <a:r>
              <a:rPr lang="en-US" dirty="0">
                <a:solidFill>
                  <a:srgbClr val="187534"/>
                </a:solidFill>
              </a:rPr>
              <a:t>		  Mass percent of element in </a:t>
            </a:r>
          </a:p>
          <a:p>
            <a:pPr marL="342900" indent="-342900" algn="just" eaLnBrk="1" hangingPunct="1">
              <a:lnSpc>
                <a:spcPct val="90000"/>
              </a:lnSpc>
              <a:tabLst>
                <a:tab pos="1824038" algn="l"/>
                <a:tab pos="3538538" algn="l"/>
                <a:tab pos="4916488" algn="l"/>
                <a:tab pos="6284913" algn="l"/>
              </a:tabLst>
            </a:pPr>
            <a:r>
              <a:rPr lang="en-US" dirty="0">
                <a:solidFill>
                  <a:srgbClr val="187534"/>
                </a:solidFill>
              </a:rPr>
              <a:t>		Stony             Total          Soil</a:t>
            </a:r>
          </a:p>
          <a:p>
            <a:pPr marL="342900" indent="-342900" algn="just" eaLnBrk="1" hangingPunct="1">
              <a:lnSpc>
                <a:spcPct val="90000"/>
              </a:lnSpc>
              <a:tabLst>
                <a:tab pos="1824038" algn="l"/>
                <a:tab pos="3538538" algn="l"/>
                <a:tab pos="4916488" algn="l"/>
                <a:tab pos="6284913" algn="l"/>
              </a:tabLst>
            </a:pPr>
            <a:r>
              <a:rPr lang="en-US" dirty="0">
                <a:solidFill>
                  <a:srgbClr val="187534"/>
                </a:solidFill>
              </a:rPr>
              <a:t>Element	Meteorites	Earth	Crust</a:t>
            </a:r>
          </a:p>
          <a:p>
            <a:pPr marL="342900" indent="-342900" algn="just" eaLnBrk="1" hangingPunct="1">
              <a:lnSpc>
                <a:spcPct val="90000"/>
              </a:lnSpc>
              <a:tabLst>
                <a:tab pos="1824038" algn="l"/>
                <a:tab pos="3538538" algn="l"/>
                <a:tab pos="4916488" algn="l"/>
                <a:tab pos="6284913" algn="l"/>
              </a:tabLst>
            </a:pPr>
            <a:r>
              <a:rPr lang="en-US" dirty="0">
                <a:solidFill>
                  <a:srgbClr val="187534"/>
                </a:solidFill>
              </a:rPr>
              <a:t>	</a:t>
            </a:r>
            <a:endParaRPr lang="en-US" dirty="0">
              <a:solidFill>
                <a:srgbClr val="FF0000"/>
              </a:solidFill>
            </a:endParaRPr>
          </a:p>
          <a:p>
            <a:pPr marL="342900" indent="-342900" algn="just" eaLnBrk="1" hangingPunct="1">
              <a:lnSpc>
                <a:spcPct val="90000"/>
              </a:lnSpc>
              <a:tabLst>
                <a:tab pos="1824038" algn="l"/>
                <a:tab pos="3538538" algn="l"/>
                <a:tab pos="4916488" algn="l"/>
                <a:tab pos="6284913" algn="l"/>
              </a:tabLst>
            </a:pPr>
            <a:r>
              <a:rPr lang="en-US" dirty="0">
                <a:solidFill>
                  <a:srgbClr val="FF0000"/>
                </a:solidFill>
              </a:rPr>
              <a:t>Oxygen	33.2	29.5	46.6	(light)</a:t>
            </a:r>
          </a:p>
          <a:p>
            <a:pPr marL="342900" indent="-342900" algn="just" eaLnBrk="1" hangingPunct="1">
              <a:lnSpc>
                <a:spcPct val="90000"/>
              </a:lnSpc>
              <a:tabLst>
                <a:tab pos="1824038" algn="l"/>
                <a:tab pos="3538538" algn="l"/>
                <a:tab pos="4916488" algn="l"/>
                <a:tab pos="6284913" algn="l"/>
              </a:tabLst>
            </a:pPr>
            <a:r>
              <a:rPr lang="en-US" dirty="0"/>
              <a:t>Iron	27.2	34.6	5.0</a:t>
            </a:r>
            <a:r>
              <a:rPr lang="en-US" dirty="0">
                <a:solidFill>
                  <a:srgbClr val="FF0000"/>
                </a:solidFill>
              </a:rPr>
              <a:t>	</a:t>
            </a:r>
            <a:r>
              <a:rPr lang="en-US" dirty="0"/>
              <a:t>(heavy)</a:t>
            </a:r>
            <a:endParaRPr lang="en-US" dirty="0">
              <a:solidFill>
                <a:srgbClr val="FF0000"/>
              </a:solidFill>
            </a:endParaRPr>
          </a:p>
          <a:p>
            <a:pPr marL="342900" indent="-342900" algn="just" eaLnBrk="1" hangingPunct="1">
              <a:lnSpc>
                <a:spcPct val="90000"/>
              </a:lnSpc>
              <a:tabLst>
                <a:tab pos="1824038" algn="l"/>
                <a:tab pos="3538538" algn="l"/>
                <a:tab pos="4916488" algn="l"/>
                <a:tab pos="6284913" algn="l"/>
              </a:tabLst>
            </a:pPr>
            <a:r>
              <a:rPr lang="en-US" dirty="0">
                <a:solidFill>
                  <a:srgbClr val="FF0000"/>
                </a:solidFill>
              </a:rPr>
              <a:t>Silicon	17.1	15.2	27.2	(light)</a:t>
            </a:r>
          </a:p>
          <a:p>
            <a:pPr marL="342900" indent="-342900" algn="just" eaLnBrk="1" hangingPunct="1">
              <a:lnSpc>
                <a:spcPct val="90000"/>
              </a:lnSpc>
              <a:tabLst>
                <a:tab pos="1824038" algn="l"/>
                <a:tab pos="3538538" algn="l"/>
                <a:tab pos="4916488" algn="l"/>
                <a:tab pos="6284913" algn="l"/>
              </a:tabLst>
            </a:pPr>
            <a:r>
              <a:rPr lang="en-US" dirty="0">
                <a:solidFill>
                  <a:srgbClr val="660066"/>
                </a:solidFill>
              </a:rPr>
              <a:t>Magnesium	14.3	12.7	2.1 	(medium)</a:t>
            </a:r>
            <a:endParaRPr lang="en-US" dirty="0">
              <a:solidFill>
                <a:srgbClr val="FF0000"/>
              </a:solidFill>
            </a:endParaRPr>
          </a:p>
          <a:p>
            <a:pPr marL="342900" indent="-342900" algn="just" eaLnBrk="1" hangingPunct="1">
              <a:lnSpc>
                <a:spcPct val="90000"/>
              </a:lnSpc>
              <a:tabLst>
                <a:tab pos="1824038" algn="l"/>
                <a:tab pos="3538538" algn="l"/>
                <a:tab pos="4916488" algn="l"/>
                <a:tab pos="6284913" algn="l"/>
              </a:tabLst>
            </a:pPr>
            <a:r>
              <a:rPr lang="en-US" dirty="0"/>
              <a:t>Nickel	1.64	2.39	0.08 	(heavy)</a:t>
            </a:r>
            <a:r>
              <a:rPr lang="en-US" dirty="0">
                <a:solidFill>
                  <a:srgbClr val="FF0000"/>
                </a:solidFill>
              </a:rPr>
              <a:t>	</a:t>
            </a:r>
          </a:p>
          <a:p>
            <a:pPr marL="342900" indent="-342900" algn="just" eaLnBrk="1" hangingPunct="1">
              <a:lnSpc>
                <a:spcPct val="90000"/>
              </a:lnSpc>
              <a:tabLst>
                <a:tab pos="1824038" algn="l"/>
                <a:tab pos="3538538" algn="l"/>
                <a:tab pos="4916488" algn="l"/>
                <a:tab pos="6284913" algn="l"/>
              </a:tabLst>
            </a:pPr>
            <a:r>
              <a:rPr lang="en-US" dirty="0">
                <a:solidFill>
                  <a:srgbClr val="FF0000"/>
                </a:solidFill>
              </a:rPr>
              <a:t>Calcium	1.27	1.13	3.6	(light)</a:t>
            </a:r>
          </a:p>
          <a:p>
            <a:pPr marL="342900" indent="-342900" algn="just" eaLnBrk="1" hangingPunct="1">
              <a:lnSpc>
                <a:spcPct val="90000"/>
              </a:lnSpc>
              <a:tabLst>
                <a:tab pos="1824038" algn="l"/>
                <a:tab pos="3538538" algn="l"/>
                <a:tab pos="4916488" algn="l"/>
                <a:tab pos="6284913" algn="l"/>
              </a:tabLst>
            </a:pPr>
            <a:r>
              <a:rPr lang="en-US" dirty="0">
                <a:solidFill>
                  <a:srgbClr val="FF0000"/>
                </a:solidFill>
              </a:rPr>
              <a:t>Aluminum	1.22	1.09	8.1	(light)</a:t>
            </a:r>
          </a:p>
          <a:p>
            <a:pPr marL="342900" indent="-342900" algn="just" eaLnBrk="1" hangingPunct="1">
              <a:lnSpc>
                <a:spcPct val="90000"/>
              </a:lnSpc>
              <a:tabLst>
                <a:tab pos="1824038" algn="l"/>
                <a:tab pos="3538538" algn="l"/>
                <a:tab pos="4916488" algn="l"/>
                <a:tab pos="6284913" algn="l"/>
              </a:tabLst>
            </a:pPr>
            <a:endParaRPr lang="en-US" sz="1200" dirty="0">
              <a:solidFill>
                <a:srgbClr val="9933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609600" y="0"/>
            <a:ext cx="7772400" cy="1143000"/>
          </a:xfrm>
        </p:spPr>
        <p:txBody>
          <a:bodyPr/>
          <a:lstStyle/>
          <a:p>
            <a:r>
              <a:rPr lang="en-US" b="1">
                <a:solidFill>
                  <a:srgbClr val="0000FF"/>
                </a:solidFill>
              </a:rPr>
              <a:t>Earth’s First Atmosphere </a:t>
            </a:r>
          </a:p>
        </p:txBody>
      </p:sp>
      <p:sp>
        <p:nvSpPr>
          <p:cNvPr id="143363" name="Rectangle 3"/>
          <p:cNvSpPr>
            <a:spLocks noGrp="1" noChangeArrowheads="1"/>
          </p:cNvSpPr>
          <p:nvPr>
            <p:ph type="body" sz="half" idx="1"/>
          </p:nvPr>
        </p:nvSpPr>
        <p:spPr>
          <a:xfrm>
            <a:off x="228600" y="1295400"/>
            <a:ext cx="8686800" cy="4038600"/>
          </a:xfrm>
          <a:noFill/>
          <a:ln/>
        </p:spPr>
        <p:txBody>
          <a:bodyPr/>
          <a:lstStyle/>
          <a:p>
            <a:pPr algn="just">
              <a:lnSpc>
                <a:spcPct val="90000"/>
              </a:lnSpc>
              <a:buFontTx/>
              <a:buNone/>
              <a:tabLst>
                <a:tab pos="2111375" algn="l"/>
              </a:tabLst>
            </a:pPr>
            <a:r>
              <a:rPr lang="en-US" sz="2400">
                <a:solidFill>
                  <a:srgbClr val="FF0000"/>
                </a:solidFill>
              </a:rPr>
              <a:t>Consisted mostly of H, He</a:t>
            </a:r>
          </a:p>
          <a:p>
            <a:pPr algn="just">
              <a:lnSpc>
                <a:spcPct val="90000"/>
              </a:lnSpc>
              <a:buFontTx/>
              <a:buNone/>
              <a:tabLst>
                <a:tab pos="2111375" algn="l"/>
              </a:tabLst>
            </a:pPr>
            <a:endParaRPr lang="en-US" sz="2400">
              <a:solidFill>
                <a:srgbClr val="FF0000"/>
              </a:solidFill>
            </a:endParaRPr>
          </a:p>
          <a:p>
            <a:pPr algn="just">
              <a:lnSpc>
                <a:spcPct val="90000"/>
              </a:lnSpc>
              <a:buFontTx/>
              <a:buNone/>
              <a:tabLst>
                <a:tab pos="2111375" algn="l"/>
              </a:tabLst>
            </a:pPr>
            <a:r>
              <a:rPr lang="en-US" sz="2400">
                <a:solidFill>
                  <a:srgbClr val="187534"/>
                </a:solidFill>
              </a:rPr>
              <a:t>During birth of the Sun, nuclear reactions are enhanced, increasing solar wind speeds and densities (T-Tauri stage of solar evolution).</a:t>
            </a:r>
          </a:p>
          <a:p>
            <a:pPr algn="just">
              <a:lnSpc>
                <a:spcPct val="90000"/>
              </a:lnSpc>
              <a:buFontTx/>
              <a:buNone/>
              <a:tabLst>
                <a:tab pos="2111375" algn="l"/>
              </a:tabLst>
            </a:pPr>
            <a:endParaRPr lang="en-US" sz="2400">
              <a:solidFill>
                <a:srgbClr val="FF0000"/>
              </a:solidFill>
            </a:endParaRPr>
          </a:p>
          <a:p>
            <a:pPr algn="just">
              <a:lnSpc>
                <a:spcPct val="90000"/>
              </a:lnSpc>
              <a:buFontTx/>
              <a:buNone/>
              <a:tabLst>
                <a:tab pos="2111375" algn="l"/>
              </a:tabLst>
            </a:pPr>
            <a:r>
              <a:rPr lang="en-US" sz="2400">
                <a:solidFill>
                  <a:srgbClr val="FF0000"/>
                </a:solidFill>
              </a:rPr>
              <a:t>Enhanced solar wind stripped off most H, He from the Earth.</a:t>
            </a:r>
          </a:p>
          <a:p>
            <a:pPr algn="just">
              <a:lnSpc>
                <a:spcPct val="90000"/>
              </a:lnSpc>
              <a:buFontTx/>
              <a:buNone/>
              <a:tabLst>
                <a:tab pos="2111375" algn="l"/>
              </a:tabLst>
            </a:pPr>
            <a:endParaRPr lang="en-US" sz="2400">
              <a:solidFill>
                <a:srgbClr val="FF0000"/>
              </a:solidFill>
            </a:endParaRPr>
          </a:p>
          <a:p>
            <a:pPr algn="just">
              <a:lnSpc>
                <a:spcPct val="90000"/>
              </a:lnSpc>
              <a:buFontTx/>
              <a:buNone/>
              <a:tabLst>
                <a:tab pos="2111375" algn="l"/>
              </a:tabLst>
            </a:pPr>
            <a:r>
              <a:rPr lang="en-US" sz="2400">
                <a:solidFill>
                  <a:srgbClr val="187534"/>
                </a:solidFill>
              </a:rPr>
              <a:t>Additional H, He lost by escape from Earth’s gravitational field.</a:t>
            </a:r>
            <a:endParaRPr lang="en-US" sz="240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b="1">
                <a:solidFill>
                  <a:srgbClr val="0000FF"/>
                </a:solidFill>
              </a:rPr>
              <a:t>Earth’s Second Atmosphere </a:t>
            </a:r>
          </a:p>
        </p:txBody>
      </p:sp>
      <p:sp>
        <p:nvSpPr>
          <p:cNvPr id="144387" name="Rectangle 3"/>
          <p:cNvSpPr>
            <a:spLocks noGrp="1" noChangeArrowheads="1"/>
          </p:cNvSpPr>
          <p:nvPr>
            <p:ph type="body" sz="half" idx="1"/>
          </p:nvPr>
        </p:nvSpPr>
        <p:spPr>
          <a:xfrm>
            <a:off x="228600" y="1295400"/>
            <a:ext cx="8686800" cy="4038600"/>
          </a:xfrm>
          <a:noFill/>
          <a:ln/>
        </p:spPr>
        <p:txBody>
          <a:bodyPr/>
          <a:lstStyle/>
          <a:p>
            <a:pPr algn="just">
              <a:lnSpc>
                <a:spcPct val="90000"/>
              </a:lnSpc>
              <a:buFontTx/>
              <a:buNone/>
              <a:tabLst>
                <a:tab pos="2111375" algn="l"/>
              </a:tabLst>
            </a:pPr>
            <a:r>
              <a:rPr lang="en-US" sz="2400">
                <a:solidFill>
                  <a:srgbClr val="FF0000"/>
                </a:solidFill>
              </a:rPr>
              <a:t>Initially due to outgassing by volcanos, fumaroles, steam wells, geysers.</a:t>
            </a:r>
          </a:p>
          <a:p>
            <a:pPr algn="just">
              <a:lnSpc>
                <a:spcPct val="90000"/>
              </a:lnSpc>
              <a:buFontTx/>
              <a:buNone/>
              <a:tabLst>
                <a:tab pos="2111375" algn="l"/>
              </a:tabLst>
            </a:pPr>
            <a:endParaRPr lang="en-US" sz="2400">
              <a:solidFill>
                <a:srgbClr val="FF0000"/>
              </a:solidFill>
            </a:endParaRPr>
          </a:p>
          <a:p>
            <a:pPr algn="just">
              <a:lnSpc>
                <a:spcPct val="90000"/>
              </a:lnSpc>
              <a:buFontTx/>
              <a:buNone/>
              <a:tabLst>
                <a:tab pos="2111375" algn="l"/>
              </a:tabLst>
            </a:pPr>
            <a:r>
              <a:rPr lang="en-US" sz="2400">
                <a:solidFill>
                  <a:srgbClr val="FF0000"/>
                </a:solidFill>
              </a:rPr>
              <a:t>Hydroxyl molecules (OH) bound in crustal minerals, became detached and converted reduced gases to oxidized gases:</a:t>
            </a:r>
            <a:endParaRPr lang="en-US" sz="2400">
              <a:solidFill>
                <a:srgbClr val="187534"/>
              </a:solidFill>
            </a:endParaRPr>
          </a:p>
          <a:p>
            <a:pPr algn="just">
              <a:lnSpc>
                <a:spcPct val="90000"/>
              </a:lnSpc>
              <a:buFontTx/>
              <a:buNone/>
              <a:tabLst>
                <a:tab pos="2111375" algn="l"/>
              </a:tabLst>
            </a:pPr>
            <a:r>
              <a:rPr lang="en-US" sz="2400">
                <a:solidFill>
                  <a:srgbClr val="187534"/>
                </a:solidFill>
              </a:rPr>
              <a:t>	H</a:t>
            </a:r>
            <a:r>
              <a:rPr lang="en-US" sz="2400" baseline="-25000">
                <a:solidFill>
                  <a:srgbClr val="187534"/>
                </a:solidFill>
              </a:rPr>
              <a:t>2</a:t>
            </a:r>
            <a:r>
              <a:rPr lang="en-US" sz="2400">
                <a:solidFill>
                  <a:srgbClr val="187534"/>
                </a:solidFill>
              </a:rPr>
              <a:t>(g) + OH --&gt; … --&gt; H</a:t>
            </a:r>
            <a:r>
              <a:rPr lang="en-US" sz="2400" baseline="-25000">
                <a:solidFill>
                  <a:srgbClr val="187534"/>
                </a:solidFill>
              </a:rPr>
              <a:t>2</a:t>
            </a:r>
            <a:r>
              <a:rPr lang="en-US" sz="2400">
                <a:solidFill>
                  <a:srgbClr val="187534"/>
                </a:solidFill>
              </a:rPr>
              <a:t>O(g)</a:t>
            </a:r>
          </a:p>
          <a:p>
            <a:pPr algn="just">
              <a:lnSpc>
                <a:spcPct val="90000"/>
              </a:lnSpc>
              <a:buFontTx/>
              <a:buNone/>
              <a:tabLst>
                <a:tab pos="2111375" algn="l"/>
              </a:tabLst>
            </a:pPr>
            <a:r>
              <a:rPr lang="en-US" sz="2400">
                <a:solidFill>
                  <a:srgbClr val="187534"/>
                </a:solidFill>
              </a:rPr>
              <a:t>	CH</a:t>
            </a:r>
            <a:r>
              <a:rPr lang="en-US" sz="2400" baseline="-25000">
                <a:solidFill>
                  <a:srgbClr val="187534"/>
                </a:solidFill>
              </a:rPr>
              <a:t>4</a:t>
            </a:r>
            <a:r>
              <a:rPr lang="en-US" sz="2400">
                <a:solidFill>
                  <a:srgbClr val="187534"/>
                </a:solidFill>
              </a:rPr>
              <a:t>(g) + OH --&gt; …. --&gt; CO</a:t>
            </a:r>
            <a:r>
              <a:rPr lang="en-US" sz="2400" baseline="-25000">
                <a:solidFill>
                  <a:srgbClr val="187534"/>
                </a:solidFill>
              </a:rPr>
              <a:t>2</a:t>
            </a:r>
            <a:r>
              <a:rPr lang="en-US" sz="2400">
                <a:solidFill>
                  <a:srgbClr val="187534"/>
                </a:solidFill>
              </a:rPr>
              <a:t>(g)</a:t>
            </a:r>
          </a:p>
          <a:p>
            <a:pPr algn="just">
              <a:lnSpc>
                <a:spcPct val="90000"/>
              </a:lnSpc>
              <a:buFontTx/>
              <a:buNone/>
              <a:tabLst>
                <a:tab pos="2111375" algn="l"/>
              </a:tabLst>
            </a:pPr>
            <a:r>
              <a:rPr lang="en-US" sz="2400">
                <a:solidFill>
                  <a:srgbClr val="187534"/>
                </a:solidFill>
              </a:rPr>
              <a:t>	NH</a:t>
            </a:r>
            <a:r>
              <a:rPr lang="en-US" sz="2400" baseline="-25000">
                <a:solidFill>
                  <a:srgbClr val="187534"/>
                </a:solidFill>
              </a:rPr>
              <a:t>3</a:t>
            </a:r>
            <a:r>
              <a:rPr lang="en-US" sz="2400">
                <a:solidFill>
                  <a:srgbClr val="187534"/>
                </a:solidFill>
              </a:rPr>
              <a:t>(g) + OH --&gt;…--&gt; NO(g), NO</a:t>
            </a:r>
            <a:r>
              <a:rPr lang="en-US" sz="2400" baseline="-25000">
                <a:solidFill>
                  <a:srgbClr val="187534"/>
                </a:solidFill>
              </a:rPr>
              <a:t>2</a:t>
            </a:r>
            <a:r>
              <a:rPr lang="en-US" sz="2400">
                <a:solidFill>
                  <a:srgbClr val="187534"/>
                </a:solidFill>
              </a:rPr>
              <a:t>(g)</a:t>
            </a:r>
          </a:p>
          <a:p>
            <a:pPr algn="just">
              <a:lnSpc>
                <a:spcPct val="90000"/>
              </a:lnSpc>
              <a:buFontTx/>
              <a:buNone/>
              <a:tabLst>
                <a:tab pos="2111375" algn="l"/>
              </a:tabLst>
            </a:pPr>
            <a:r>
              <a:rPr lang="en-US" sz="2400">
                <a:solidFill>
                  <a:srgbClr val="187534"/>
                </a:solidFill>
              </a:rPr>
              <a:t>	N</a:t>
            </a:r>
            <a:r>
              <a:rPr lang="en-US" sz="2400" baseline="-25000">
                <a:solidFill>
                  <a:srgbClr val="187534"/>
                </a:solidFill>
              </a:rPr>
              <a:t>2</a:t>
            </a:r>
            <a:r>
              <a:rPr lang="en-US" sz="2400">
                <a:solidFill>
                  <a:srgbClr val="187534"/>
                </a:solidFill>
              </a:rPr>
              <a:t>(g) + OH --&gt;…--&gt; NO(g), NO</a:t>
            </a:r>
            <a:r>
              <a:rPr lang="en-US" sz="2400" baseline="-25000">
                <a:solidFill>
                  <a:srgbClr val="187534"/>
                </a:solidFill>
              </a:rPr>
              <a:t>2</a:t>
            </a:r>
            <a:r>
              <a:rPr lang="en-US" sz="2400">
                <a:solidFill>
                  <a:srgbClr val="187534"/>
                </a:solidFill>
              </a:rPr>
              <a:t>(g)</a:t>
            </a:r>
          </a:p>
          <a:p>
            <a:pPr algn="just">
              <a:lnSpc>
                <a:spcPct val="90000"/>
              </a:lnSpc>
              <a:buFontTx/>
              <a:buNone/>
              <a:tabLst>
                <a:tab pos="2111375" algn="l"/>
              </a:tabLst>
            </a:pPr>
            <a:r>
              <a:rPr lang="en-US" sz="2400">
                <a:solidFill>
                  <a:srgbClr val="187534"/>
                </a:solidFill>
              </a:rPr>
              <a:t>	H</a:t>
            </a:r>
            <a:r>
              <a:rPr lang="en-US" sz="2400" baseline="-25000">
                <a:solidFill>
                  <a:srgbClr val="187534"/>
                </a:solidFill>
              </a:rPr>
              <a:t>2</a:t>
            </a:r>
            <a:r>
              <a:rPr lang="en-US" sz="2400">
                <a:solidFill>
                  <a:srgbClr val="187534"/>
                </a:solidFill>
              </a:rPr>
              <a:t>S(g) + OH --&gt;…--&gt; SO</a:t>
            </a:r>
            <a:r>
              <a:rPr lang="en-US" sz="2400" baseline="-25000">
                <a:solidFill>
                  <a:srgbClr val="187534"/>
                </a:solidFill>
              </a:rPr>
              <a:t>2</a:t>
            </a:r>
            <a:r>
              <a:rPr lang="en-US" sz="2400">
                <a:solidFill>
                  <a:srgbClr val="187534"/>
                </a:solidFill>
              </a:rPr>
              <a:t>(g)</a:t>
            </a:r>
          </a:p>
          <a:p>
            <a:pPr algn="just">
              <a:lnSpc>
                <a:spcPct val="90000"/>
              </a:lnSpc>
              <a:buFontTx/>
              <a:buNone/>
              <a:tabLst>
                <a:tab pos="2111375" algn="l"/>
              </a:tabLst>
            </a:pPr>
            <a:r>
              <a:rPr lang="en-US" sz="2400">
                <a:solidFill>
                  <a:srgbClr val="FF0000"/>
                </a:solidFill>
              </a:rPr>
              <a:t>Second atmosphere dominated initially by CO</a:t>
            </a:r>
            <a:r>
              <a:rPr lang="en-US" sz="2400" baseline="-25000">
                <a:solidFill>
                  <a:srgbClr val="FF0000"/>
                </a:solidFill>
              </a:rPr>
              <a:t>2</a:t>
            </a:r>
            <a:r>
              <a:rPr lang="en-US" sz="2400">
                <a:solidFill>
                  <a:srgbClr val="FF0000"/>
                </a:solidFill>
              </a:rPr>
              <a:t>(g), H</a:t>
            </a:r>
            <a:r>
              <a:rPr lang="en-US" sz="2400" baseline="-25000">
                <a:solidFill>
                  <a:srgbClr val="FF0000"/>
                </a:solidFill>
              </a:rPr>
              <a:t>2</a:t>
            </a:r>
            <a:r>
              <a:rPr lang="en-US" sz="2400">
                <a:solidFill>
                  <a:srgbClr val="FF0000"/>
                </a:solidFill>
              </a:rPr>
              <a:t>(g)</a:t>
            </a:r>
            <a:endParaRPr lang="en-US" sz="2400" baseline="-25000">
              <a:solidFill>
                <a:srgbClr val="FF0000"/>
              </a:solidFill>
            </a:endParaRPr>
          </a:p>
          <a:p>
            <a:pPr algn="just">
              <a:lnSpc>
                <a:spcPct val="90000"/>
              </a:lnSpc>
              <a:buFontTx/>
              <a:buNone/>
              <a:tabLst>
                <a:tab pos="2111375" algn="l"/>
              </a:tabLst>
            </a:pPr>
            <a:endParaRPr lang="en-US" sz="2400" baseline="-25000">
              <a:solidFill>
                <a:srgbClr val="FF0000"/>
              </a:solidFill>
            </a:endParaRPr>
          </a:p>
          <a:p>
            <a:pPr algn="just">
              <a:lnSpc>
                <a:spcPct val="90000"/>
              </a:lnSpc>
              <a:buFontTx/>
              <a:buNone/>
              <a:tabLst>
                <a:tab pos="2111375" algn="l"/>
              </a:tabLst>
            </a:pPr>
            <a:r>
              <a:rPr lang="en-US" sz="2400">
                <a:solidFill>
                  <a:srgbClr val="FF0000"/>
                </a:solidFill>
              </a:rPr>
              <a:t>Outgassed water vapor condensed to form the oceans.</a:t>
            </a:r>
            <a:endParaRPr lang="en-US" sz="1800">
              <a:solidFill>
                <a:srgbClr val="18753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6626" name="Picture 11"/>
          <p:cNvPicPr>
            <a:picLocks noChangeAspect="1"/>
          </p:cNvPicPr>
          <p:nvPr/>
        </p:nvPicPr>
        <p:blipFill>
          <a:blip r:embed="rId2"/>
          <a:srcRect/>
          <a:stretch>
            <a:fillRect/>
          </a:stretch>
        </p:blipFill>
        <p:spPr bwMode="auto">
          <a:xfrm>
            <a:off x="914400" y="4038600"/>
            <a:ext cx="4559300" cy="2819400"/>
          </a:xfrm>
          <a:prstGeom prst="rect">
            <a:avLst/>
          </a:prstGeom>
          <a:noFill/>
          <a:ln w="9525">
            <a:noFill/>
            <a:miter lim="800000"/>
            <a:headEnd/>
            <a:tailEnd/>
          </a:ln>
        </p:spPr>
      </p:pic>
      <p:pic>
        <p:nvPicPr>
          <p:cNvPr id="26627" name="Picture 8"/>
          <p:cNvPicPr>
            <a:picLocks noChangeAspect="1"/>
          </p:cNvPicPr>
          <p:nvPr/>
        </p:nvPicPr>
        <p:blipFill>
          <a:blip r:embed="rId3"/>
          <a:srcRect/>
          <a:stretch>
            <a:fillRect/>
          </a:stretch>
        </p:blipFill>
        <p:spPr bwMode="auto">
          <a:xfrm>
            <a:off x="4572000" y="990600"/>
            <a:ext cx="4572000" cy="3044825"/>
          </a:xfrm>
          <a:prstGeom prst="rect">
            <a:avLst/>
          </a:prstGeom>
          <a:noFill/>
          <a:ln w="9525">
            <a:noFill/>
            <a:miter lim="800000"/>
            <a:headEnd/>
            <a:tailEnd/>
          </a:ln>
        </p:spPr>
      </p:pic>
      <p:pic>
        <p:nvPicPr>
          <p:cNvPr id="26628" name="Picture 4"/>
          <p:cNvPicPr>
            <a:picLocks noChangeAspect="1"/>
          </p:cNvPicPr>
          <p:nvPr/>
        </p:nvPicPr>
        <p:blipFill>
          <a:blip r:embed="rId4"/>
          <a:srcRect/>
          <a:stretch>
            <a:fillRect/>
          </a:stretch>
        </p:blipFill>
        <p:spPr bwMode="auto">
          <a:xfrm>
            <a:off x="0" y="990600"/>
            <a:ext cx="4876800" cy="3048000"/>
          </a:xfrm>
          <a:prstGeom prst="rect">
            <a:avLst/>
          </a:prstGeom>
          <a:noFill/>
          <a:ln w="9525">
            <a:noFill/>
            <a:miter lim="800000"/>
            <a:headEnd/>
            <a:tailEnd/>
          </a:ln>
        </p:spPr>
      </p:pic>
      <p:sp>
        <p:nvSpPr>
          <p:cNvPr id="26629" name="Rectangle 2"/>
          <p:cNvSpPr>
            <a:spLocks noGrp="1" noChangeArrowheads="1"/>
          </p:cNvSpPr>
          <p:nvPr>
            <p:ph type="title"/>
          </p:nvPr>
        </p:nvSpPr>
        <p:spPr>
          <a:xfrm>
            <a:off x="0" y="152400"/>
            <a:ext cx="9144000" cy="914400"/>
          </a:xfrm>
        </p:spPr>
        <p:txBody>
          <a:bodyPr/>
          <a:lstStyle/>
          <a:p>
            <a:pPr eaLnBrk="1" hangingPunct="1"/>
            <a:r>
              <a:rPr lang="en-US" b="1" dirty="0">
                <a:solidFill>
                  <a:srgbClr val="0000FF"/>
                </a:solidFill>
              </a:rPr>
              <a:t>Fumaroles, Geysers, </a:t>
            </a:r>
            <a:r>
              <a:rPr lang="en-US" b="1" dirty="0" err="1">
                <a:solidFill>
                  <a:srgbClr val="0000FF"/>
                </a:solidFill>
              </a:rPr>
              <a:t>Volcanos</a:t>
            </a:r>
            <a:endParaRPr lang="en-US" b="1" dirty="0">
              <a:solidFill>
                <a:srgbClr val="0000FF"/>
              </a:solidFill>
            </a:endParaRPr>
          </a:p>
        </p:txBody>
      </p:sp>
      <p:sp>
        <p:nvSpPr>
          <p:cNvPr id="26630" name="Text Box 7"/>
          <p:cNvSpPr txBox="1">
            <a:spLocks noChangeArrowheads="1"/>
          </p:cNvSpPr>
          <p:nvPr/>
        </p:nvSpPr>
        <p:spPr bwMode="auto">
          <a:xfrm>
            <a:off x="0" y="3429000"/>
            <a:ext cx="2017713"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Volcanoes.usgs.gov</a:t>
            </a:r>
            <a:endParaRPr lang="en-US"/>
          </a:p>
        </p:txBody>
      </p:sp>
      <p:sp>
        <p:nvSpPr>
          <p:cNvPr id="26631" name="Text Box 7"/>
          <p:cNvSpPr txBox="1">
            <a:spLocks noChangeArrowheads="1"/>
          </p:cNvSpPr>
          <p:nvPr/>
        </p:nvSpPr>
        <p:spPr bwMode="auto">
          <a:xfrm>
            <a:off x="6172200" y="3581400"/>
            <a:ext cx="2319338" cy="3698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Farm1.static.flickr.com</a:t>
            </a:r>
            <a:endParaRPr lang="en-US"/>
          </a:p>
        </p:txBody>
      </p:sp>
      <p:pic>
        <p:nvPicPr>
          <p:cNvPr id="26632" name="Picture 9"/>
          <p:cNvPicPr>
            <a:picLocks noChangeAspect="1"/>
          </p:cNvPicPr>
          <p:nvPr/>
        </p:nvPicPr>
        <p:blipFill>
          <a:blip r:embed="rId5"/>
          <a:srcRect/>
          <a:stretch>
            <a:fillRect/>
          </a:stretch>
        </p:blipFill>
        <p:spPr bwMode="auto">
          <a:xfrm>
            <a:off x="0" y="3879850"/>
            <a:ext cx="2540000" cy="2978150"/>
          </a:xfrm>
          <a:prstGeom prst="rect">
            <a:avLst/>
          </a:prstGeom>
          <a:noFill/>
          <a:ln w="9525">
            <a:noFill/>
            <a:miter lim="800000"/>
            <a:headEnd/>
            <a:tailEnd/>
          </a:ln>
        </p:spPr>
      </p:pic>
      <p:sp>
        <p:nvSpPr>
          <p:cNvPr id="26633" name="Text Box 7"/>
          <p:cNvSpPr txBox="1">
            <a:spLocks noChangeArrowheads="1"/>
          </p:cNvSpPr>
          <p:nvPr/>
        </p:nvSpPr>
        <p:spPr bwMode="auto">
          <a:xfrm>
            <a:off x="838200" y="6488113"/>
            <a:ext cx="1312863" cy="369887"/>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z.about.com</a:t>
            </a:r>
            <a:endParaRPr lang="en-US"/>
          </a:p>
        </p:txBody>
      </p:sp>
      <p:sp>
        <p:nvSpPr>
          <p:cNvPr id="26634" name="Text Box 7"/>
          <p:cNvSpPr txBox="1">
            <a:spLocks noChangeArrowheads="1"/>
          </p:cNvSpPr>
          <p:nvPr/>
        </p:nvSpPr>
        <p:spPr bwMode="auto">
          <a:xfrm>
            <a:off x="2819400" y="6488113"/>
            <a:ext cx="2498725" cy="369887"/>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www.naturalsciences.org</a:t>
            </a:r>
            <a:endParaRPr lang="en-US"/>
          </a:p>
        </p:txBody>
      </p:sp>
      <p:pic>
        <p:nvPicPr>
          <p:cNvPr id="26635" name="Picture 13"/>
          <p:cNvPicPr>
            <a:picLocks noChangeAspect="1"/>
          </p:cNvPicPr>
          <p:nvPr/>
        </p:nvPicPr>
        <p:blipFill>
          <a:blip r:embed="rId6"/>
          <a:srcRect/>
          <a:stretch>
            <a:fillRect/>
          </a:stretch>
        </p:blipFill>
        <p:spPr bwMode="auto">
          <a:xfrm>
            <a:off x="4876800" y="4013200"/>
            <a:ext cx="4267200" cy="2844800"/>
          </a:xfrm>
          <a:prstGeom prst="rect">
            <a:avLst/>
          </a:prstGeom>
          <a:noFill/>
          <a:ln w="9525">
            <a:noFill/>
            <a:miter lim="800000"/>
            <a:headEnd/>
            <a:tailEnd/>
          </a:ln>
        </p:spPr>
      </p:pic>
      <p:sp>
        <p:nvSpPr>
          <p:cNvPr id="26636" name="Text Box 7"/>
          <p:cNvSpPr txBox="1">
            <a:spLocks noChangeArrowheads="1"/>
          </p:cNvSpPr>
          <p:nvPr/>
        </p:nvSpPr>
        <p:spPr bwMode="auto">
          <a:xfrm>
            <a:off x="6477000" y="6324600"/>
            <a:ext cx="1419225" cy="738188"/>
          </a:xfrm>
          <a:prstGeom prst="rect">
            <a:avLst/>
          </a:prstGeom>
          <a:noFill/>
          <a:ln w="9525">
            <a:noFill/>
            <a:miter lim="800000"/>
            <a:headEnd/>
            <a:tailEnd/>
          </a:ln>
        </p:spPr>
        <p:txBody>
          <a:bodyPr wrap="none">
            <a:prstTxWarp prst="textNoShape">
              <a:avLst/>
            </a:prstTxWarp>
            <a:spAutoFit/>
          </a:bodyPr>
          <a:lstStyle/>
          <a:p>
            <a:r>
              <a:rPr lang="en-US" sz="1800">
                <a:solidFill>
                  <a:srgbClr val="990E0C"/>
                </a:solidFill>
              </a:rPr>
              <a:t>Geology.com</a:t>
            </a:r>
          </a:p>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09600" y="0"/>
            <a:ext cx="7772400" cy="1143000"/>
          </a:xfrm>
        </p:spPr>
        <p:txBody>
          <a:bodyPr/>
          <a:lstStyle/>
          <a:p>
            <a:r>
              <a:rPr lang="en-US" b="1">
                <a:solidFill>
                  <a:srgbClr val="0000FF"/>
                </a:solidFill>
              </a:rPr>
              <a:t>Timeline of Earth’s Evolution</a:t>
            </a:r>
          </a:p>
        </p:txBody>
      </p:sp>
      <p:sp>
        <p:nvSpPr>
          <p:cNvPr id="122886" name="Rectangle 6"/>
          <p:cNvSpPr>
            <a:spLocks noGrp="1" noChangeArrowheads="1"/>
          </p:cNvSpPr>
          <p:nvPr>
            <p:ph type="body" sz="half" idx="1"/>
          </p:nvPr>
        </p:nvSpPr>
        <p:spPr>
          <a:xfrm>
            <a:off x="228600" y="1295400"/>
            <a:ext cx="8686800" cy="4038600"/>
          </a:xfrm>
          <a:noFill/>
          <a:ln/>
        </p:spPr>
        <p:txBody>
          <a:bodyPr/>
          <a:lstStyle/>
          <a:p>
            <a:pPr>
              <a:lnSpc>
                <a:spcPct val="90000"/>
              </a:lnSpc>
              <a:buFontTx/>
              <a:buNone/>
              <a:tabLst>
                <a:tab pos="2111375" algn="l"/>
              </a:tabLst>
            </a:pPr>
            <a:r>
              <a:rPr lang="en-US" sz="2400">
                <a:solidFill>
                  <a:srgbClr val="FF0000"/>
                </a:solidFill>
              </a:rPr>
              <a:t>4.6 bya	</a:t>
            </a:r>
            <a:r>
              <a:rPr lang="en-US" sz="2400">
                <a:solidFill>
                  <a:srgbClr val="187534"/>
                </a:solidFill>
              </a:rPr>
              <a:t>Formation of the Earth</a:t>
            </a:r>
          </a:p>
          <a:p>
            <a:pPr>
              <a:lnSpc>
                <a:spcPct val="90000"/>
              </a:lnSpc>
              <a:buFontTx/>
              <a:buNone/>
              <a:tabLst>
                <a:tab pos="2111375" algn="l"/>
              </a:tabLst>
            </a:pPr>
            <a:r>
              <a:rPr lang="en-US" sz="2400">
                <a:solidFill>
                  <a:srgbClr val="FF0000"/>
                </a:solidFill>
              </a:rPr>
              <a:t>3.5 bya	</a:t>
            </a:r>
            <a:r>
              <a:rPr lang="en-US" sz="2400">
                <a:solidFill>
                  <a:srgbClr val="187534"/>
                </a:solidFill>
              </a:rPr>
              <a:t>Abiotic synthesis, </a:t>
            </a:r>
          </a:p>
          <a:p>
            <a:pPr>
              <a:lnSpc>
                <a:spcPct val="90000"/>
              </a:lnSpc>
              <a:buFontTx/>
              <a:buNone/>
              <a:tabLst>
                <a:tab pos="2111375" algn="l"/>
              </a:tabLst>
            </a:pPr>
            <a:r>
              <a:rPr lang="en-US" sz="2400">
                <a:solidFill>
                  <a:srgbClr val="187534"/>
                </a:solidFill>
              </a:rPr>
              <a:t>		1953 Miller and Urey</a:t>
            </a:r>
          </a:p>
          <a:p>
            <a:pPr>
              <a:lnSpc>
                <a:spcPct val="90000"/>
              </a:lnSpc>
              <a:buFontTx/>
              <a:buNone/>
              <a:tabLst>
                <a:tab pos="2111375" algn="l"/>
              </a:tabLst>
            </a:pPr>
            <a:endParaRPr lang="en-US" sz="2400">
              <a:solidFill>
                <a:srgbClr val="187534"/>
              </a:solidFill>
            </a:endParaRPr>
          </a:p>
          <a:p>
            <a:pPr>
              <a:lnSpc>
                <a:spcPct val="90000"/>
              </a:lnSpc>
              <a:buFontTx/>
              <a:buNone/>
              <a:tabLst>
                <a:tab pos="2111375" algn="l"/>
              </a:tabLst>
            </a:pPr>
            <a:r>
              <a:rPr lang="en-US" sz="2400">
                <a:solidFill>
                  <a:srgbClr val="990E0C"/>
                </a:solidFill>
              </a:rPr>
              <a:t>		H</a:t>
            </a:r>
            <a:r>
              <a:rPr lang="en-US" sz="2400" baseline="-25000">
                <a:solidFill>
                  <a:srgbClr val="990E0C"/>
                </a:solidFill>
              </a:rPr>
              <a:t>2</a:t>
            </a:r>
            <a:r>
              <a:rPr lang="en-US" sz="2400">
                <a:solidFill>
                  <a:srgbClr val="990E0C"/>
                </a:solidFill>
              </a:rPr>
              <a:t>(g)+H</a:t>
            </a:r>
            <a:r>
              <a:rPr lang="en-US" sz="2400" baseline="-25000">
                <a:solidFill>
                  <a:srgbClr val="990E0C"/>
                </a:solidFill>
              </a:rPr>
              <a:t>2</a:t>
            </a:r>
            <a:r>
              <a:rPr lang="en-US" sz="2400">
                <a:solidFill>
                  <a:srgbClr val="990E0C"/>
                </a:solidFill>
              </a:rPr>
              <a:t>O(g)+CH</a:t>
            </a:r>
            <a:r>
              <a:rPr lang="en-US" sz="2400" baseline="-25000">
                <a:solidFill>
                  <a:srgbClr val="990E0C"/>
                </a:solidFill>
              </a:rPr>
              <a:t>4</a:t>
            </a:r>
            <a:r>
              <a:rPr lang="en-US" sz="2400">
                <a:solidFill>
                  <a:srgbClr val="990E0C"/>
                </a:solidFill>
              </a:rPr>
              <a:t>(g)+NH</a:t>
            </a:r>
            <a:r>
              <a:rPr lang="en-US" sz="2400" baseline="-25000">
                <a:solidFill>
                  <a:srgbClr val="990E0C"/>
                </a:solidFill>
              </a:rPr>
              <a:t>3</a:t>
            </a:r>
            <a:r>
              <a:rPr lang="en-US" sz="2400">
                <a:solidFill>
                  <a:srgbClr val="990E0C"/>
                </a:solidFill>
              </a:rPr>
              <a:t>(g)+H</a:t>
            </a:r>
            <a:r>
              <a:rPr lang="en-US" sz="2400" baseline="-25000">
                <a:solidFill>
                  <a:srgbClr val="990E0C"/>
                </a:solidFill>
              </a:rPr>
              <a:t>2</a:t>
            </a:r>
            <a:r>
              <a:rPr lang="en-US" sz="2400">
                <a:solidFill>
                  <a:srgbClr val="990E0C"/>
                </a:solidFill>
              </a:rPr>
              <a:t>O(aq)+</a:t>
            </a:r>
          </a:p>
          <a:p>
            <a:pPr>
              <a:lnSpc>
                <a:spcPct val="90000"/>
              </a:lnSpc>
              <a:buFontTx/>
              <a:buNone/>
              <a:tabLst>
                <a:tab pos="2111375" algn="l"/>
              </a:tabLst>
            </a:pPr>
            <a:r>
              <a:rPr lang="en-US" sz="2400">
                <a:solidFill>
                  <a:srgbClr val="990E0C"/>
                </a:solidFill>
              </a:rPr>
              <a:t>		electricity or UV --&gt; complex organics, amino acids</a:t>
            </a:r>
            <a:endParaRPr lang="en-US" sz="2400">
              <a:solidFill>
                <a:srgbClr val="187534"/>
              </a:solidFill>
            </a:endParaRPr>
          </a:p>
          <a:p>
            <a:pPr>
              <a:lnSpc>
                <a:spcPct val="90000"/>
              </a:lnSpc>
              <a:buFontTx/>
              <a:buNone/>
              <a:tabLst>
                <a:tab pos="2111375" algn="l"/>
              </a:tabLst>
            </a:pPr>
            <a:endParaRPr lang="en-US" sz="2400">
              <a:solidFill>
                <a:srgbClr val="187534"/>
              </a:solidFill>
            </a:endParaRPr>
          </a:p>
          <a:p>
            <a:pPr>
              <a:lnSpc>
                <a:spcPct val="90000"/>
              </a:lnSpc>
              <a:buFontTx/>
              <a:buNone/>
              <a:tabLst>
                <a:tab pos="2111375" algn="l"/>
              </a:tabLst>
            </a:pPr>
            <a:r>
              <a:rPr lang="en-US" sz="2400">
                <a:solidFill>
                  <a:srgbClr val="187534"/>
                </a:solidFill>
              </a:rPr>
              <a:t>		--&gt; 	first prokaryotes</a:t>
            </a:r>
          </a:p>
          <a:p>
            <a:pPr>
              <a:lnSpc>
                <a:spcPct val="90000"/>
              </a:lnSpc>
              <a:buFontTx/>
              <a:buNone/>
              <a:tabLst>
                <a:tab pos="2111375" algn="l"/>
              </a:tabLst>
            </a:pPr>
            <a:r>
              <a:rPr lang="en-US" sz="2400">
                <a:solidFill>
                  <a:srgbClr val="187534"/>
                </a:solidFill>
              </a:rPr>
              <a:t>			</a:t>
            </a:r>
            <a:r>
              <a:rPr lang="en-US" sz="2400">
                <a:solidFill>
                  <a:srgbClr val="990E0C"/>
                </a:solidFill>
              </a:rPr>
              <a:t>single strand of DNA but no nucleus</a:t>
            </a:r>
          </a:p>
          <a:p>
            <a:pPr>
              <a:lnSpc>
                <a:spcPct val="90000"/>
              </a:lnSpc>
              <a:buFontTx/>
              <a:buNone/>
              <a:tabLst>
                <a:tab pos="2111375" algn="l"/>
              </a:tabLst>
            </a:pPr>
            <a:r>
              <a:rPr lang="en-US" sz="2400">
                <a:solidFill>
                  <a:srgbClr val="990E0C"/>
                </a:solidFill>
              </a:rPr>
              <a:t>			conventional heterotrophs</a:t>
            </a:r>
            <a:endParaRPr lang="en-US" sz="240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0" name="Picture 15"/>
          <p:cNvPicPr>
            <a:picLocks noChangeAspect="1"/>
          </p:cNvPicPr>
          <p:nvPr/>
        </p:nvPicPr>
        <p:blipFill>
          <a:blip r:embed="rId2"/>
          <a:srcRect/>
          <a:stretch>
            <a:fillRect/>
          </a:stretch>
        </p:blipFill>
        <p:spPr bwMode="auto">
          <a:xfrm>
            <a:off x="1600200" y="979488"/>
            <a:ext cx="5791200" cy="5878512"/>
          </a:xfrm>
          <a:prstGeom prst="rect">
            <a:avLst/>
          </a:prstGeom>
          <a:noFill/>
          <a:ln w="9525">
            <a:noFill/>
            <a:miter lim="800000"/>
            <a:headEnd/>
            <a:tailEnd/>
          </a:ln>
        </p:spPr>
      </p:pic>
      <p:sp>
        <p:nvSpPr>
          <p:cNvPr id="27651" name="Rectangle 2"/>
          <p:cNvSpPr>
            <a:spLocks noGrp="1" noChangeArrowheads="1"/>
          </p:cNvSpPr>
          <p:nvPr>
            <p:ph type="title"/>
          </p:nvPr>
        </p:nvSpPr>
        <p:spPr>
          <a:xfrm>
            <a:off x="0" y="152400"/>
            <a:ext cx="9144000" cy="914400"/>
          </a:xfrm>
        </p:spPr>
        <p:txBody>
          <a:bodyPr/>
          <a:lstStyle/>
          <a:p>
            <a:pPr eaLnBrk="1" hangingPunct="1"/>
            <a:r>
              <a:rPr lang="en-US" b="1" dirty="0" err="1">
                <a:solidFill>
                  <a:srgbClr val="0000FF"/>
                </a:solidFill>
              </a:rPr>
              <a:t>Abiotic</a:t>
            </a:r>
            <a:r>
              <a:rPr lang="en-US" b="1" dirty="0">
                <a:solidFill>
                  <a:srgbClr val="0000FF"/>
                </a:solidFill>
              </a:rPr>
              <a:t> Synthesis (3.5 </a:t>
            </a:r>
            <a:r>
              <a:rPr lang="en-US" b="1" dirty="0" err="1">
                <a:solidFill>
                  <a:srgbClr val="0000FF"/>
                </a:solidFill>
              </a:rPr>
              <a:t>bya</a:t>
            </a:r>
            <a:r>
              <a:rPr lang="en-US" b="1" dirty="0">
                <a:solidFill>
                  <a:srgbClr val="0000FF"/>
                </a:solidFill>
              </a:rPr>
              <a:t>)</a:t>
            </a:r>
          </a:p>
        </p:txBody>
      </p:sp>
      <p:sp>
        <p:nvSpPr>
          <p:cNvPr id="27652" name="Text Box 7"/>
          <p:cNvSpPr txBox="1">
            <a:spLocks noChangeArrowheads="1"/>
          </p:cNvSpPr>
          <p:nvPr/>
        </p:nvSpPr>
        <p:spPr bwMode="auto">
          <a:xfrm>
            <a:off x="7010400" y="6488113"/>
            <a:ext cx="1981200" cy="369887"/>
          </a:xfrm>
          <a:prstGeom prst="rect">
            <a:avLst/>
          </a:prstGeom>
          <a:noFill/>
          <a:ln w="9525">
            <a:noFill/>
            <a:miter lim="800000"/>
            <a:headEnd/>
            <a:tailEnd/>
          </a:ln>
        </p:spPr>
        <p:txBody>
          <a:bodyPr>
            <a:prstTxWarp prst="textNoShape">
              <a:avLst/>
            </a:prstTxWarp>
            <a:spAutoFit/>
          </a:bodyPr>
          <a:lstStyle/>
          <a:p>
            <a:r>
              <a:rPr lang="en-US" sz="1800">
                <a:solidFill>
                  <a:srgbClr val="990E0C"/>
                </a:solidFill>
              </a:rPr>
              <a:t>Io.uwinnipeg.ca</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019800"/>
          </a:xfrm>
          <a:prstGeom prst="rect">
            <a:avLst/>
          </a:prstGeom>
          <a:noFill/>
          <a:ln>
            <a:noFill/>
          </a:ln>
        </p:spPr>
      </p:pic>
      <p:sp>
        <p:nvSpPr>
          <p:cNvPr id="31746" name="Rectangle 2"/>
          <p:cNvSpPr>
            <a:spLocks noGrp="1" noChangeArrowheads="1"/>
          </p:cNvSpPr>
          <p:nvPr>
            <p:ph type="title"/>
          </p:nvPr>
        </p:nvSpPr>
        <p:spPr>
          <a:xfrm>
            <a:off x="685800" y="152400"/>
            <a:ext cx="7772400" cy="1143000"/>
          </a:xfrm>
        </p:spPr>
        <p:txBody>
          <a:bodyPr/>
          <a:lstStyle/>
          <a:p>
            <a:pPr eaLnBrk="1" hangingPunct="1"/>
            <a:r>
              <a:rPr lang="en-US" b="1" dirty="0">
                <a:solidFill>
                  <a:srgbClr val="FF0000"/>
                </a:solidFill>
              </a:rPr>
              <a:t>Hot Sulfur Springs in Lassen National Park</a:t>
            </a:r>
          </a:p>
        </p:txBody>
      </p:sp>
      <p:sp>
        <p:nvSpPr>
          <p:cNvPr id="31747" name="Rectangle 3"/>
          <p:cNvSpPr>
            <a:spLocks noGrp="1" noChangeArrowheads="1"/>
          </p:cNvSpPr>
          <p:nvPr>
            <p:ph type="body" sz="half" idx="1"/>
          </p:nvPr>
        </p:nvSpPr>
        <p:spPr>
          <a:xfrm>
            <a:off x="0" y="6096000"/>
            <a:ext cx="9144000" cy="762000"/>
          </a:xfrm>
        </p:spPr>
        <p:txBody>
          <a:bodyPr/>
          <a:lstStyle/>
          <a:p>
            <a:pPr marL="0" indent="4763" algn="ctr" eaLnBrk="1" hangingPunct="1">
              <a:lnSpc>
                <a:spcPct val="90000"/>
              </a:lnSpc>
              <a:buFontTx/>
              <a:buNone/>
            </a:pPr>
            <a:r>
              <a:rPr lang="en-US" sz="2400" dirty="0" err="1">
                <a:solidFill>
                  <a:srgbClr val="993366"/>
                </a:solidFill>
              </a:rPr>
              <a:t>Lithotrophic</a:t>
            </a:r>
            <a:r>
              <a:rPr lang="en-US" sz="2400" dirty="0">
                <a:solidFill>
                  <a:srgbClr val="993366"/>
                </a:solidFill>
              </a:rPr>
              <a:t> autotrophic bacteria oxidize H</a:t>
            </a:r>
            <a:r>
              <a:rPr lang="en-US" sz="2400" baseline="-25000" dirty="0">
                <a:solidFill>
                  <a:srgbClr val="993366"/>
                </a:solidFill>
              </a:rPr>
              <a:t>2</a:t>
            </a:r>
            <a:r>
              <a:rPr lang="en-US" sz="2400" dirty="0">
                <a:solidFill>
                  <a:srgbClr val="993366"/>
                </a:solidFill>
              </a:rPr>
              <a:t>S(aq) to H</a:t>
            </a:r>
            <a:r>
              <a:rPr lang="en-US" sz="2400" baseline="-25000" dirty="0">
                <a:solidFill>
                  <a:srgbClr val="993366"/>
                </a:solidFill>
              </a:rPr>
              <a:t>2</a:t>
            </a:r>
            <a:r>
              <a:rPr lang="en-US" sz="2400" dirty="0">
                <a:solidFill>
                  <a:srgbClr val="993366"/>
                </a:solidFill>
              </a:rPr>
              <a:t>SO</a:t>
            </a:r>
            <a:r>
              <a:rPr lang="en-US" sz="2400" baseline="-25000" dirty="0">
                <a:solidFill>
                  <a:srgbClr val="993366"/>
                </a:solidFill>
              </a:rPr>
              <a:t>4</a:t>
            </a:r>
            <a:r>
              <a:rPr lang="en-US" sz="2400" dirty="0">
                <a:solidFill>
                  <a:srgbClr val="993366"/>
                </a:solidFill>
              </a:rPr>
              <a:t>(aq), which dissolves minerals into a “mud pot.” Alfred </a:t>
            </a:r>
            <a:r>
              <a:rPr lang="en-US" sz="2400" dirty="0" err="1">
                <a:solidFill>
                  <a:srgbClr val="993366"/>
                </a:solidFill>
              </a:rPr>
              <a:t>Spormann</a:t>
            </a:r>
            <a:r>
              <a:rPr lang="en-US" sz="2400" dirty="0">
                <a:solidFill>
                  <a:srgbClr val="993366"/>
                </a:solidFill>
              </a:rPr>
              <a:t>, Stanford U.</a:t>
            </a:r>
            <a:endParaRPr lang="en-US" sz="1600" dirty="0"/>
          </a:p>
        </p:txBody>
      </p:sp>
    </p:spTree>
    <p:extLst>
      <p:ext uri="{BB962C8B-B14F-4D97-AF65-F5344CB8AC3E}">
        <p14:creationId xmlns:p14="http://schemas.microsoft.com/office/powerpoint/2010/main" val="760601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rPr>
              <a:t>Prokaryotic Cell (3.5 </a:t>
            </a:r>
            <a:r>
              <a:rPr lang="en-US" b="1" dirty="0" err="1">
                <a:solidFill>
                  <a:srgbClr val="0000FF"/>
                </a:solidFill>
              </a:rPr>
              <a:t>bya</a:t>
            </a:r>
            <a:r>
              <a:rPr lang="en-US" b="1" dirty="0">
                <a:solidFill>
                  <a:srgbClr val="0000FF"/>
                </a:solidFill>
              </a:rPr>
              <a:t>)</a:t>
            </a:r>
          </a:p>
        </p:txBody>
      </p:sp>
      <p:pic>
        <p:nvPicPr>
          <p:cNvPr id="28675" name="Picture 7"/>
          <p:cNvPicPr>
            <a:picLocks noChangeAspect="1"/>
          </p:cNvPicPr>
          <p:nvPr/>
        </p:nvPicPr>
        <p:blipFill>
          <a:blip r:embed="rId2"/>
          <a:srcRect/>
          <a:stretch>
            <a:fillRect/>
          </a:stretch>
        </p:blipFill>
        <p:spPr bwMode="auto">
          <a:xfrm>
            <a:off x="1143000" y="990600"/>
            <a:ext cx="7277100" cy="5638800"/>
          </a:xfrm>
          <a:prstGeom prst="rect">
            <a:avLst/>
          </a:prstGeom>
          <a:noFill/>
          <a:ln w="9525">
            <a:noFill/>
            <a:miter lim="800000"/>
            <a:headEnd/>
            <a:tailEnd/>
          </a:ln>
        </p:spPr>
      </p:pic>
      <p:sp>
        <p:nvSpPr>
          <p:cNvPr id="28676" name="Text Box 7"/>
          <p:cNvSpPr txBox="1">
            <a:spLocks noChangeArrowheads="1"/>
          </p:cNvSpPr>
          <p:nvPr/>
        </p:nvSpPr>
        <p:spPr bwMode="auto">
          <a:xfrm>
            <a:off x="6781800" y="6488113"/>
            <a:ext cx="2362200" cy="369887"/>
          </a:xfrm>
          <a:prstGeom prst="rect">
            <a:avLst/>
          </a:prstGeom>
          <a:noFill/>
          <a:ln w="9525">
            <a:noFill/>
            <a:miter lim="800000"/>
            <a:headEnd/>
            <a:tailEnd/>
          </a:ln>
        </p:spPr>
        <p:txBody>
          <a:bodyPr>
            <a:prstTxWarp prst="textNoShape">
              <a:avLst/>
            </a:prstTxWarp>
            <a:spAutoFit/>
          </a:bodyPr>
          <a:lstStyle/>
          <a:p>
            <a:r>
              <a:rPr lang="en-US" sz="1800">
                <a:solidFill>
                  <a:srgbClr val="990E0C"/>
                </a:solidFill>
              </a:rPr>
              <a:t>Upload.wikimedia.org</a:t>
            </a:r>
            <a:endParaRPr lang="en-US"/>
          </a:p>
        </p:txBody>
      </p:sp>
      <p:sp>
        <p:nvSpPr>
          <p:cNvPr id="5" name="Rectangle 4"/>
          <p:cNvSpPr/>
          <p:nvPr/>
        </p:nvSpPr>
        <p:spPr>
          <a:xfrm>
            <a:off x="152400" y="6248400"/>
            <a:ext cx="7162800" cy="461665"/>
          </a:xfrm>
          <a:prstGeom prst="rect">
            <a:avLst/>
          </a:prstGeom>
        </p:spPr>
        <p:txBody>
          <a:bodyPr wrap="square">
            <a:spAutoFit/>
          </a:bodyPr>
          <a:lstStyle/>
          <a:p>
            <a:r>
              <a:rPr lang="en-US" dirty="0">
                <a:solidFill>
                  <a:srgbClr val="FF0000"/>
                </a:solidFill>
              </a:rPr>
              <a:t>DNA not enclosed by nucleus and is linear (has ends)</a:t>
            </a:r>
            <a:endParaRPr lang="en-US" dirty="0"/>
          </a:p>
        </p:txBody>
      </p:sp>
      <p:sp>
        <p:nvSpPr>
          <p:cNvPr id="6" name="Rectangle 5"/>
          <p:cNvSpPr/>
          <p:nvPr/>
        </p:nvSpPr>
        <p:spPr>
          <a:xfrm>
            <a:off x="7620000" y="3352800"/>
            <a:ext cx="1210588" cy="461665"/>
          </a:xfrm>
          <a:prstGeom prst="rect">
            <a:avLst/>
          </a:prstGeom>
        </p:spPr>
        <p:txBody>
          <a:bodyPr wrap="none">
            <a:spAutoFit/>
          </a:bodyPr>
          <a:lstStyle/>
          <a:p>
            <a:r>
              <a:rPr lang="en-US" dirty="0">
                <a:solidFill>
                  <a:srgbClr val="FF0000"/>
                </a:solidFill>
              </a:rPr>
              <a:t>Bacteria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 y="1219200"/>
            <a:ext cx="4388971" cy="3581400"/>
          </a:xfrm>
          <a:prstGeom prst="rect">
            <a:avLst/>
          </a:prstGeom>
        </p:spPr>
      </p:pic>
      <p:sp>
        <p:nvSpPr>
          <p:cNvPr id="28674"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rPr>
              <a:t>Fermenting Bacteria (3.5 </a:t>
            </a:r>
            <a:r>
              <a:rPr lang="en-US" b="1" dirty="0" err="1">
                <a:solidFill>
                  <a:srgbClr val="0000FF"/>
                </a:solidFill>
              </a:rPr>
              <a:t>bya</a:t>
            </a:r>
            <a:r>
              <a:rPr lang="en-US" b="1" dirty="0">
                <a:solidFill>
                  <a:srgbClr val="0000FF"/>
                </a:solidFill>
              </a:rPr>
              <a:t>) </a:t>
            </a:r>
          </a:p>
        </p:txBody>
      </p:sp>
      <p:sp>
        <p:nvSpPr>
          <p:cNvPr id="28676" name="Text Box 7"/>
          <p:cNvSpPr txBox="1">
            <a:spLocks noChangeArrowheads="1"/>
          </p:cNvSpPr>
          <p:nvPr/>
        </p:nvSpPr>
        <p:spPr bwMode="auto">
          <a:xfrm>
            <a:off x="228600" y="4419600"/>
            <a:ext cx="38862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Sustainabledesignupdate.com</a:t>
            </a:r>
            <a:endParaRPr lang="en-US" dirty="0"/>
          </a:p>
        </p:txBody>
      </p:sp>
      <p:pic>
        <p:nvPicPr>
          <p:cNvPr id="5" name="Picture 4"/>
          <p:cNvPicPr>
            <a:picLocks noChangeAspect="1"/>
          </p:cNvPicPr>
          <p:nvPr/>
        </p:nvPicPr>
        <p:blipFill>
          <a:blip r:embed="rId3"/>
          <a:stretch>
            <a:fillRect/>
          </a:stretch>
        </p:blipFill>
        <p:spPr>
          <a:xfrm>
            <a:off x="4343400" y="1219200"/>
            <a:ext cx="4800600" cy="3600450"/>
          </a:xfrm>
          <a:prstGeom prst="rect">
            <a:avLst/>
          </a:prstGeom>
        </p:spPr>
      </p:pic>
      <p:sp>
        <p:nvSpPr>
          <p:cNvPr id="6" name="Rectangle 5"/>
          <p:cNvSpPr/>
          <p:nvPr/>
        </p:nvSpPr>
        <p:spPr>
          <a:xfrm>
            <a:off x="0" y="5257800"/>
            <a:ext cx="8853183" cy="830997"/>
          </a:xfrm>
          <a:prstGeom prst="rect">
            <a:avLst/>
          </a:prstGeom>
        </p:spPr>
        <p:txBody>
          <a:bodyPr wrap="square">
            <a:spAutoFit/>
          </a:bodyPr>
          <a:lstStyle/>
          <a:p>
            <a:r>
              <a:rPr lang="en-US" dirty="0">
                <a:solidFill>
                  <a:srgbClr val="993366"/>
                </a:solidFill>
              </a:rPr>
              <a:t>Fermentation of fungi in yeast produces carbon dioxide, causing bread to rise, and produces alcohol</a:t>
            </a:r>
          </a:p>
        </p:txBody>
      </p:sp>
      <p:sp>
        <p:nvSpPr>
          <p:cNvPr id="9" name="Text Box 7"/>
          <p:cNvSpPr txBox="1">
            <a:spLocks noChangeArrowheads="1"/>
          </p:cNvSpPr>
          <p:nvPr/>
        </p:nvSpPr>
        <p:spPr bwMode="auto">
          <a:xfrm>
            <a:off x="4800600" y="4419600"/>
            <a:ext cx="38862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Glasscooking.files.wordpress.com</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533400" y="838200"/>
            <a:ext cx="2819400" cy="5680262"/>
          </a:xfrm>
          <a:prstGeom prst="rect">
            <a:avLst/>
          </a:prstGeom>
        </p:spPr>
      </p:pic>
      <p:sp>
        <p:nvSpPr>
          <p:cNvPr id="28674" name="Rectangle 2"/>
          <p:cNvSpPr>
            <a:spLocks noGrp="1" noChangeArrowheads="1"/>
          </p:cNvSpPr>
          <p:nvPr>
            <p:ph type="title"/>
          </p:nvPr>
        </p:nvSpPr>
        <p:spPr>
          <a:xfrm>
            <a:off x="0" y="0"/>
            <a:ext cx="9144000" cy="1143000"/>
          </a:xfrm>
        </p:spPr>
        <p:txBody>
          <a:bodyPr/>
          <a:lstStyle/>
          <a:p>
            <a:pPr eaLnBrk="1" hangingPunct="1"/>
            <a:r>
              <a:rPr lang="en-US" sz="4000" b="1" dirty="0">
                <a:solidFill>
                  <a:srgbClr val="0000FF"/>
                </a:solidFill>
              </a:rPr>
              <a:t>Photosynthetic Sulfur Bacteria (3.5 </a:t>
            </a:r>
            <a:r>
              <a:rPr lang="en-US" sz="4000" b="1" dirty="0" err="1">
                <a:solidFill>
                  <a:srgbClr val="0000FF"/>
                </a:solidFill>
              </a:rPr>
              <a:t>bya</a:t>
            </a:r>
            <a:r>
              <a:rPr lang="en-US" sz="4000" b="1" dirty="0">
                <a:solidFill>
                  <a:srgbClr val="0000FF"/>
                </a:solidFill>
              </a:rPr>
              <a:t>) </a:t>
            </a:r>
          </a:p>
        </p:txBody>
      </p:sp>
      <p:sp>
        <p:nvSpPr>
          <p:cNvPr id="28676" name="Text Box 7"/>
          <p:cNvSpPr txBox="1">
            <a:spLocks noChangeArrowheads="1"/>
          </p:cNvSpPr>
          <p:nvPr/>
        </p:nvSpPr>
        <p:spPr bwMode="auto">
          <a:xfrm>
            <a:off x="0" y="6172200"/>
            <a:ext cx="38862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Sustainabledesignupdate.com</a:t>
            </a:r>
            <a:endParaRPr lang="en-US" dirty="0"/>
          </a:p>
        </p:txBody>
      </p:sp>
      <p:sp>
        <p:nvSpPr>
          <p:cNvPr id="9" name="Text Box 7"/>
          <p:cNvSpPr txBox="1">
            <a:spLocks noChangeArrowheads="1"/>
          </p:cNvSpPr>
          <p:nvPr/>
        </p:nvSpPr>
        <p:spPr bwMode="auto">
          <a:xfrm>
            <a:off x="4800600" y="4419600"/>
            <a:ext cx="38862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Filebox.vt.edu</a:t>
            </a:r>
            <a:endParaRPr lang="en-US" dirty="0"/>
          </a:p>
        </p:txBody>
      </p:sp>
      <p:pic>
        <p:nvPicPr>
          <p:cNvPr id="11" name="Picture 10"/>
          <p:cNvPicPr>
            <a:picLocks noChangeAspect="1"/>
          </p:cNvPicPr>
          <p:nvPr/>
        </p:nvPicPr>
        <p:blipFill>
          <a:blip r:embed="rId3"/>
          <a:stretch>
            <a:fillRect/>
          </a:stretch>
        </p:blipFill>
        <p:spPr>
          <a:xfrm>
            <a:off x="3429000" y="1752600"/>
            <a:ext cx="5562600" cy="4171950"/>
          </a:xfrm>
          <a:prstGeom prst="rect">
            <a:avLst/>
          </a:prstGeom>
        </p:spPr>
      </p:pic>
      <p:sp>
        <p:nvSpPr>
          <p:cNvPr id="12" name="Text Box 7"/>
          <p:cNvSpPr txBox="1">
            <a:spLocks noChangeArrowheads="1"/>
          </p:cNvSpPr>
          <p:nvPr/>
        </p:nvSpPr>
        <p:spPr bwMode="auto">
          <a:xfrm>
            <a:off x="4724400" y="5334000"/>
            <a:ext cx="18288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www.biopix.dk</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495800" y="1295400"/>
            <a:ext cx="4648200" cy="3346704"/>
          </a:xfrm>
          <a:prstGeom prst="rect">
            <a:avLst/>
          </a:prstGeom>
        </p:spPr>
      </p:pic>
      <p:pic>
        <p:nvPicPr>
          <p:cNvPr id="13" name="Picture 5"/>
          <p:cNvPicPr>
            <a:picLocks noChangeAspect="1"/>
          </p:cNvPicPr>
          <p:nvPr/>
        </p:nvPicPr>
        <p:blipFill>
          <a:blip r:embed="rId3"/>
          <a:srcRect/>
          <a:stretch>
            <a:fillRect/>
          </a:stretch>
        </p:blipFill>
        <p:spPr bwMode="auto">
          <a:xfrm>
            <a:off x="-1" y="1295400"/>
            <a:ext cx="4517183" cy="5562600"/>
          </a:xfrm>
          <a:prstGeom prst="rect">
            <a:avLst/>
          </a:prstGeom>
          <a:noFill/>
          <a:ln w="9525">
            <a:noFill/>
            <a:miter lim="800000"/>
            <a:headEnd/>
            <a:tailEnd/>
          </a:ln>
        </p:spPr>
      </p:pic>
      <p:pic>
        <p:nvPicPr>
          <p:cNvPr id="11" name="Picture 10"/>
          <p:cNvPicPr>
            <a:picLocks noChangeAspect="1"/>
          </p:cNvPicPr>
          <p:nvPr/>
        </p:nvPicPr>
        <p:blipFill>
          <a:blip r:embed="rId4"/>
          <a:stretch>
            <a:fillRect/>
          </a:stretch>
        </p:blipFill>
        <p:spPr>
          <a:xfrm>
            <a:off x="4495800" y="3903636"/>
            <a:ext cx="4648200" cy="2954364"/>
          </a:xfrm>
          <a:prstGeom prst="rect">
            <a:avLst/>
          </a:prstGeom>
        </p:spPr>
      </p:pic>
      <p:sp>
        <p:nvSpPr>
          <p:cNvPr id="28674" name="Rectangle 2"/>
          <p:cNvSpPr>
            <a:spLocks noGrp="1" noChangeArrowheads="1"/>
          </p:cNvSpPr>
          <p:nvPr>
            <p:ph type="title"/>
          </p:nvPr>
        </p:nvSpPr>
        <p:spPr>
          <a:xfrm>
            <a:off x="0" y="304800"/>
            <a:ext cx="9144000" cy="1143000"/>
          </a:xfrm>
        </p:spPr>
        <p:txBody>
          <a:bodyPr/>
          <a:lstStyle/>
          <a:p>
            <a:pPr eaLnBrk="1" hangingPunct="1"/>
            <a:r>
              <a:rPr lang="en-US" b="1" dirty="0" err="1">
                <a:solidFill>
                  <a:srgbClr val="0000FF"/>
                </a:solidFill>
              </a:rPr>
              <a:t>Stomatolites</a:t>
            </a:r>
            <a:r>
              <a:rPr lang="en-US" b="1" dirty="0">
                <a:solidFill>
                  <a:srgbClr val="0000FF"/>
                </a:solidFill>
              </a:rPr>
              <a:t> From </a:t>
            </a:r>
            <a:r>
              <a:rPr lang="en-US" b="1" dirty="0" err="1">
                <a:solidFill>
                  <a:srgbClr val="0000FF"/>
                </a:solidFill>
              </a:rPr>
              <a:t>Cyanobacteria</a:t>
            </a:r>
            <a:r>
              <a:rPr lang="en-US" b="1" dirty="0">
                <a:solidFill>
                  <a:srgbClr val="0000FF"/>
                </a:solidFill>
              </a:rPr>
              <a:t> </a:t>
            </a:r>
            <a:r>
              <a:rPr lang="en-US" sz="2800" b="1" dirty="0">
                <a:solidFill>
                  <a:srgbClr val="0000FF"/>
                </a:solidFill>
              </a:rPr>
              <a:t>(Blue-Green Algae; Blue-Green Bacteria; Sulfur bacteria)</a:t>
            </a:r>
            <a:br>
              <a:rPr lang="en-US" dirty="0"/>
            </a:br>
            <a:endParaRPr lang="en-US" b="1" dirty="0">
              <a:solidFill>
                <a:srgbClr val="0000FF"/>
              </a:solidFill>
            </a:endParaRPr>
          </a:p>
        </p:txBody>
      </p:sp>
      <p:sp>
        <p:nvSpPr>
          <p:cNvPr id="28676" name="Text Box 7"/>
          <p:cNvSpPr txBox="1">
            <a:spLocks noChangeArrowheads="1"/>
          </p:cNvSpPr>
          <p:nvPr/>
        </p:nvSpPr>
        <p:spPr bwMode="auto">
          <a:xfrm>
            <a:off x="4648200" y="1447800"/>
            <a:ext cx="1828800" cy="381000"/>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z.about.com</a:t>
            </a:r>
            <a:endParaRPr lang="en-US" dirty="0"/>
          </a:p>
        </p:txBody>
      </p:sp>
      <p:sp>
        <p:nvSpPr>
          <p:cNvPr id="9" name="Text Box 7"/>
          <p:cNvSpPr txBox="1">
            <a:spLocks noChangeArrowheads="1"/>
          </p:cNvSpPr>
          <p:nvPr/>
        </p:nvSpPr>
        <p:spPr bwMode="auto">
          <a:xfrm>
            <a:off x="152400" y="6324600"/>
            <a:ext cx="29718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www.globalchange.umich.edu</a:t>
            </a:r>
            <a:endParaRPr lang="en-US" dirty="0"/>
          </a:p>
        </p:txBody>
      </p:sp>
      <p:sp>
        <p:nvSpPr>
          <p:cNvPr id="12" name="Text Box 7"/>
          <p:cNvSpPr txBox="1">
            <a:spLocks noChangeArrowheads="1"/>
          </p:cNvSpPr>
          <p:nvPr/>
        </p:nvSpPr>
        <p:spPr bwMode="auto">
          <a:xfrm>
            <a:off x="6705600" y="6324600"/>
            <a:ext cx="2438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www.daviddarling.info</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990600"/>
            <a:ext cx="9144000" cy="5577840"/>
          </a:xfrm>
          <a:prstGeom prst="rect">
            <a:avLst/>
          </a:prstGeom>
        </p:spPr>
      </p:pic>
      <p:sp>
        <p:nvSpPr>
          <p:cNvPr id="28674"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rPr>
              <a:t>Denitrifying Bacteria (3.2 </a:t>
            </a:r>
            <a:r>
              <a:rPr lang="en-US" b="1" dirty="0" err="1">
                <a:solidFill>
                  <a:srgbClr val="0000FF"/>
                </a:solidFill>
              </a:rPr>
              <a:t>bya</a:t>
            </a:r>
            <a:r>
              <a:rPr lang="en-US" b="1" dirty="0">
                <a:solidFill>
                  <a:srgbClr val="0000FF"/>
                </a:solidFill>
              </a:rPr>
              <a:t>)</a:t>
            </a:r>
          </a:p>
        </p:txBody>
      </p:sp>
      <p:sp>
        <p:nvSpPr>
          <p:cNvPr id="28676" name="Text Box 7"/>
          <p:cNvSpPr txBox="1">
            <a:spLocks noChangeArrowheads="1"/>
          </p:cNvSpPr>
          <p:nvPr/>
        </p:nvSpPr>
        <p:spPr bwMode="auto">
          <a:xfrm>
            <a:off x="6629400" y="6096000"/>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genome.jgi-psf.org</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1066799"/>
            <a:ext cx="9144000" cy="5598367"/>
          </a:xfrm>
          <a:prstGeom prst="rect">
            <a:avLst/>
          </a:prstGeom>
        </p:spPr>
      </p:pic>
      <p:sp>
        <p:nvSpPr>
          <p:cNvPr id="28674" name="Rectangle 2"/>
          <p:cNvSpPr>
            <a:spLocks noGrp="1" noChangeArrowheads="1"/>
          </p:cNvSpPr>
          <p:nvPr>
            <p:ph type="title"/>
          </p:nvPr>
        </p:nvSpPr>
        <p:spPr>
          <a:xfrm>
            <a:off x="152400" y="0"/>
            <a:ext cx="8839200" cy="1143000"/>
          </a:xfrm>
        </p:spPr>
        <p:txBody>
          <a:bodyPr/>
          <a:lstStyle/>
          <a:p>
            <a:pPr eaLnBrk="1" hangingPunct="1"/>
            <a:r>
              <a:rPr lang="en-US" b="1" dirty="0" err="1">
                <a:solidFill>
                  <a:srgbClr val="0000FF"/>
                </a:solidFill>
              </a:rPr>
              <a:t>Methanogenic</a:t>
            </a:r>
            <a:r>
              <a:rPr lang="en-US" b="1" dirty="0">
                <a:solidFill>
                  <a:srgbClr val="0000FF"/>
                </a:solidFill>
              </a:rPr>
              <a:t> Bacteria (2.9 </a:t>
            </a:r>
            <a:r>
              <a:rPr lang="en-US" b="1" dirty="0" err="1">
                <a:solidFill>
                  <a:srgbClr val="0000FF"/>
                </a:solidFill>
              </a:rPr>
              <a:t>bya</a:t>
            </a:r>
            <a:r>
              <a:rPr lang="en-US" b="1" dirty="0">
                <a:solidFill>
                  <a:srgbClr val="0000FF"/>
                </a:solidFill>
              </a:rPr>
              <a:t>) </a:t>
            </a:r>
          </a:p>
        </p:txBody>
      </p:sp>
      <p:sp>
        <p:nvSpPr>
          <p:cNvPr id="9" name="Text Box 7"/>
          <p:cNvSpPr txBox="1">
            <a:spLocks noChangeArrowheads="1"/>
          </p:cNvSpPr>
          <p:nvPr/>
        </p:nvSpPr>
        <p:spPr bwMode="auto">
          <a:xfrm>
            <a:off x="5257800" y="5638800"/>
            <a:ext cx="27432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www.preciseenergy.com</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yellowstone_0001.png                                           0003DB3FMacintosh HD                   ABA78158:"/>
          <p:cNvPicPr>
            <a:picLocks noGrp="1" noChangeAspect="1" noChangeArrowheads="1"/>
          </p:cNvPicPr>
          <p:nvPr>
            <p:ph type="clipArt" sz="half" idx="2"/>
          </p:nvPr>
        </p:nvPicPr>
        <p:blipFill>
          <a:blip r:embed="rId2"/>
          <a:srcRect/>
          <a:stretch>
            <a:fillRect/>
          </a:stretch>
        </p:blipFill>
        <p:spPr>
          <a:xfrm>
            <a:off x="0" y="609600"/>
            <a:ext cx="9176033" cy="5410200"/>
          </a:xfrm>
        </p:spPr>
      </p:pic>
      <p:sp>
        <p:nvSpPr>
          <p:cNvPr id="36866" name="Rectangle 2"/>
          <p:cNvSpPr>
            <a:spLocks noGrp="1" noChangeArrowheads="1"/>
          </p:cNvSpPr>
          <p:nvPr>
            <p:ph type="title"/>
          </p:nvPr>
        </p:nvSpPr>
        <p:spPr>
          <a:xfrm>
            <a:off x="0" y="0"/>
            <a:ext cx="9144000" cy="609600"/>
          </a:xfrm>
        </p:spPr>
        <p:txBody>
          <a:bodyPr/>
          <a:lstStyle/>
          <a:p>
            <a:pPr eaLnBrk="1" hangingPunct="1"/>
            <a:r>
              <a:rPr lang="en-US" sz="3200" b="1" dirty="0">
                <a:solidFill>
                  <a:srgbClr val="0000FF"/>
                </a:solidFill>
              </a:rPr>
              <a:t>Oxygen-Forming </a:t>
            </a:r>
            <a:r>
              <a:rPr lang="en-US" sz="3200" b="1" dirty="0" err="1">
                <a:solidFill>
                  <a:srgbClr val="0000FF"/>
                </a:solidFill>
              </a:rPr>
              <a:t>Cyanobacteria</a:t>
            </a:r>
            <a:r>
              <a:rPr lang="en-US" sz="3200" b="1" dirty="0">
                <a:solidFill>
                  <a:srgbClr val="0000FF"/>
                </a:solidFill>
              </a:rPr>
              <a:t> (3.5-2.8 </a:t>
            </a:r>
            <a:r>
              <a:rPr lang="en-US" sz="3200" b="1" dirty="0" err="1">
                <a:solidFill>
                  <a:srgbClr val="0000FF"/>
                </a:solidFill>
              </a:rPr>
              <a:t>bya</a:t>
            </a:r>
            <a:r>
              <a:rPr lang="en-US" sz="3200" b="1" dirty="0">
                <a:solidFill>
                  <a:srgbClr val="0000FF"/>
                </a:solidFill>
              </a:rPr>
              <a:t>)</a:t>
            </a:r>
          </a:p>
        </p:txBody>
      </p:sp>
      <p:sp>
        <p:nvSpPr>
          <p:cNvPr id="36867" name="Rectangle 3"/>
          <p:cNvSpPr>
            <a:spLocks noGrp="1" noChangeArrowheads="1"/>
          </p:cNvSpPr>
          <p:nvPr>
            <p:ph type="body" sz="half" idx="1"/>
          </p:nvPr>
        </p:nvSpPr>
        <p:spPr>
          <a:xfrm>
            <a:off x="0" y="6019800"/>
            <a:ext cx="9144000" cy="457200"/>
          </a:xfrm>
        </p:spPr>
        <p:txBody>
          <a:bodyPr/>
          <a:lstStyle/>
          <a:p>
            <a:pPr marL="0" indent="4763" algn="ctr" eaLnBrk="1" hangingPunct="1">
              <a:lnSpc>
                <a:spcPct val="90000"/>
              </a:lnSpc>
              <a:buFontTx/>
              <a:buNone/>
            </a:pPr>
            <a:r>
              <a:rPr lang="en-US" sz="2400" dirty="0">
                <a:solidFill>
                  <a:srgbClr val="993366"/>
                </a:solidFill>
              </a:rPr>
              <a:t>Different colored photosynthetic </a:t>
            </a:r>
            <a:r>
              <a:rPr lang="en-US" sz="2400" dirty="0" err="1">
                <a:solidFill>
                  <a:srgbClr val="993366"/>
                </a:solidFill>
              </a:rPr>
              <a:t>cyanobacteria</a:t>
            </a:r>
            <a:r>
              <a:rPr lang="en-US" sz="2400" dirty="0">
                <a:solidFill>
                  <a:srgbClr val="993366"/>
                </a:solidFill>
              </a:rPr>
              <a:t> grow in hot spring at Yellowstone due to different temperatures.  Alfred </a:t>
            </a:r>
            <a:r>
              <a:rPr lang="en-US" sz="2400" dirty="0" err="1">
                <a:solidFill>
                  <a:srgbClr val="993366"/>
                </a:solidFill>
              </a:rPr>
              <a:t>Spormann</a:t>
            </a:r>
            <a:r>
              <a:rPr lang="en-US" sz="2400" dirty="0">
                <a:solidFill>
                  <a:srgbClr val="993366"/>
                </a:solidFill>
              </a:rPr>
              <a:t>, Stanford</a:t>
            </a:r>
            <a:endParaRPr lang="en-US" sz="2000" dirty="0"/>
          </a:p>
        </p:txBody>
      </p:sp>
      <p:pic>
        <p:nvPicPr>
          <p:cNvPr id="5" name="Picture 4"/>
          <p:cNvPicPr>
            <a:picLocks noChangeAspect="1"/>
          </p:cNvPicPr>
          <p:nvPr/>
        </p:nvPicPr>
        <p:blipFill>
          <a:blip r:embed="rId3"/>
          <a:stretch>
            <a:fillRect/>
          </a:stretch>
        </p:blipFill>
        <p:spPr>
          <a:xfrm>
            <a:off x="6096000" y="1447800"/>
            <a:ext cx="3200400" cy="3200400"/>
          </a:xfrm>
          <a:prstGeom prst="rect">
            <a:avLst/>
          </a:prstGeom>
        </p:spPr>
      </p:pic>
      <p:sp>
        <p:nvSpPr>
          <p:cNvPr id="6" name="Text Box 7"/>
          <p:cNvSpPr txBox="1">
            <a:spLocks noChangeArrowheads="1"/>
          </p:cNvSpPr>
          <p:nvPr/>
        </p:nvSpPr>
        <p:spPr bwMode="auto">
          <a:xfrm>
            <a:off x="6705600" y="4191000"/>
            <a:ext cx="2438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Publicaffairs.llnl.gov</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752600" y="-4572"/>
            <a:ext cx="6019800" cy="6862572"/>
          </a:xfrm>
          <a:prstGeom prst="rect">
            <a:avLst/>
          </a:prstGeom>
        </p:spPr>
      </p:pic>
      <p:sp>
        <p:nvSpPr>
          <p:cNvPr id="28674" name="Rectangle 2"/>
          <p:cNvSpPr>
            <a:spLocks noGrp="1" noChangeArrowheads="1"/>
          </p:cNvSpPr>
          <p:nvPr>
            <p:ph type="title"/>
          </p:nvPr>
        </p:nvSpPr>
        <p:spPr>
          <a:xfrm>
            <a:off x="0" y="152400"/>
            <a:ext cx="9144000" cy="1143000"/>
          </a:xfrm>
        </p:spPr>
        <p:txBody>
          <a:bodyPr/>
          <a:lstStyle/>
          <a:p>
            <a:pPr eaLnBrk="1" hangingPunct="1"/>
            <a:r>
              <a:rPr lang="en-US" b="1" dirty="0" err="1">
                <a:solidFill>
                  <a:srgbClr val="0000FF"/>
                </a:solidFill>
              </a:rPr>
              <a:t>Cyanobacteria</a:t>
            </a:r>
            <a:r>
              <a:rPr lang="en-US" b="1" dirty="0">
                <a:solidFill>
                  <a:srgbClr val="0000FF"/>
                </a:solidFill>
              </a:rPr>
              <a:t> Bloom</a:t>
            </a:r>
            <a:br>
              <a:rPr lang="en-US" dirty="0"/>
            </a:br>
            <a:endParaRPr lang="en-US" b="1" dirty="0">
              <a:solidFill>
                <a:srgbClr val="0000FF"/>
              </a:solidFill>
            </a:endParaRPr>
          </a:p>
        </p:txBody>
      </p:sp>
      <p:sp>
        <p:nvSpPr>
          <p:cNvPr id="9" name="Text Box 7"/>
          <p:cNvSpPr txBox="1">
            <a:spLocks noChangeArrowheads="1"/>
          </p:cNvSpPr>
          <p:nvPr/>
        </p:nvSpPr>
        <p:spPr bwMode="auto">
          <a:xfrm>
            <a:off x="5410200" y="6488113"/>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www.mfe.govt.nz</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6"/>
          <p:cNvPicPr>
            <a:picLocks noChangeAspect="1"/>
          </p:cNvPicPr>
          <p:nvPr/>
        </p:nvPicPr>
        <p:blipFill>
          <a:blip r:embed="rId2"/>
          <a:srcRect/>
          <a:stretch>
            <a:fillRect/>
          </a:stretch>
        </p:blipFill>
        <p:spPr bwMode="auto">
          <a:xfrm>
            <a:off x="1600200" y="1600200"/>
            <a:ext cx="5562600" cy="4171950"/>
          </a:xfrm>
          <a:prstGeom prst="rect">
            <a:avLst/>
          </a:prstGeom>
          <a:noFill/>
          <a:ln w="9525">
            <a:noFill/>
            <a:miter lim="800000"/>
            <a:headEnd/>
            <a:tailEnd/>
          </a:ln>
        </p:spPr>
      </p:pic>
      <p:sp>
        <p:nvSpPr>
          <p:cNvPr id="10" name="Rectangle 2"/>
          <p:cNvSpPr txBox="1">
            <a:spLocks noChangeArrowheads="1"/>
          </p:cNvSpPr>
          <p:nvPr/>
        </p:nvSpPr>
        <p:spPr bwMode="auto">
          <a:xfrm>
            <a:off x="0" y="0"/>
            <a:ext cx="9144000" cy="762000"/>
          </a:xfrm>
          <a:prstGeom prst="rect">
            <a:avLst/>
          </a:prstGeom>
          <a:noFill/>
          <a:ln w="9525">
            <a:noFill/>
            <a:miter lim="800000"/>
            <a:headEnd/>
            <a:tailEnd/>
          </a:ln>
          <a:effectLst/>
        </p:spPr>
        <p:txBody>
          <a:bodyPr anchor="ctr">
            <a:prstTxWarp prst="textNoShape">
              <a:avLst/>
            </a:prstTxWarp>
          </a:bodyPr>
          <a:lstStyle/>
          <a:p>
            <a:pPr algn="ctr" eaLnBrk="1" hangingPunct="1"/>
            <a:r>
              <a:rPr lang="en-US" sz="4000" b="1" dirty="0">
                <a:solidFill>
                  <a:srgbClr val="0000FF"/>
                </a:solidFill>
              </a:rPr>
              <a:t>Until 1 </a:t>
            </a:r>
            <a:r>
              <a:rPr lang="en-US" sz="4000" b="1" dirty="0" err="1">
                <a:solidFill>
                  <a:srgbClr val="0000FF"/>
                </a:solidFill>
              </a:rPr>
              <a:t>bya</a:t>
            </a:r>
            <a:r>
              <a:rPr lang="en-US" sz="4000" b="1" dirty="0">
                <a:solidFill>
                  <a:srgbClr val="0000FF"/>
                </a:solidFill>
              </a:rPr>
              <a:t>, Oxygen Consumed by Rocks</a:t>
            </a:r>
          </a:p>
        </p:txBody>
      </p:sp>
      <p:sp>
        <p:nvSpPr>
          <p:cNvPr id="28680" name="Text Box 6"/>
          <p:cNvSpPr txBox="1">
            <a:spLocks noChangeArrowheads="1"/>
          </p:cNvSpPr>
          <p:nvPr/>
        </p:nvSpPr>
        <p:spPr bwMode="auto">
          <a:xfrm>
            <a:off x="457200" y="5867400"/>
            <a:ext cx="7666281" cy="830997"/>
          </a:xfrm>
          <a:prstGeom prst="rect">
            <a:avLst/>
          </a:prstGeom>
          <a:noFill/>
          <a:ln w="9525">
            <a:noFill/>
            <a:miter lim="800000"/>
            <a:headEnd/>
            <a:tailEnd/>
          </a:ln>
        </p:spPr>
        <p:txBody>
          <a:bodyPr wrap="none">
            <a:prstTxWarp prst="textNoShape">
              <a:avLst/>
            </a:prstTxWarp>
            <a:spAutoFit/>
          </a:bodyPr>
          <a:lstStyle/>
          <a:p>
            <a:r>
              <a:rPr lang="en-US" dirty="0">
                <a:solidFill>
                  <a:srgbClr val="187534"/>
                </a:solidFill>
              </a:rPr>
              <a:t>Only when rocks saturated with O</a:t>
            </a:r>
            <a:r>
              <a:rPr lang="en-US" baseline="-25000" dirty="0">
                <a:solidFill>
                  <a:srgbClr val="187534"/>
                </a:solidFill>
              </a:rPr>
              <a:t>2</a:t>
            </a:r>
            <a:r>
              <a:rPr lang="en-US" dirty="0">
                <a:solidFill>
                  <a:srgbClr val="187534"/>
                </a:solidFill>
              </a:rPr>
              <a:t> did O</a:t>
            </a:r>
            <a:r>
              <a:rPr lang="en-US" baseline="-25000" dirty="0">
                <a:solidFill>
                  <a:srgbClr val="187534"/>
                </a:solidFill>
              </a:rPr>
              <a:t>2</a:t>
            </a:r>
            <a:r>
              <a:rPr lang="en-US" dirty="0">
                <a:solidFill>
                  <a:srgbClr val="187534"/>
                </a:solidFill>
              </a:rPr>
              <a:t> increase </a:t>
            </a:r>
            <a:r>
              <a:rPr lang="en-US">
                <a:solidFill>
                  <a:srgbClr val="187534"/>
                </a:solidFill>
              </a:rPr>
              <a:t>in air.</a:t>
            </a:r>
            <a:endParaRPr lang="en-US" dirty="0">
              <a:solidFill>
                <a:srgbClr val="187534"/>
              </a:solidFill>
            </a:endParaRPr>
          </a:p>
          <a:p>
            <a:r>
              <a:rPr lang="en-US" dirty="0">
                <a:solidFill>
                  <a:srgbClr val="187534"/>
                </a:solidFill>
              </a:rPr>
              <a:t>Today, 58% O</a:t>
            </a:r>
            <a:r>
              <a:rPr lang="en-US" baseline="-25000" dirty="0">
                <a:solidFill>
                  <a:srgbClr val="187534"/>
                </a:solidFill>
              </a:rPr>
              <a:t>2</a:t>
            </a:r>
            <a:r>
              <a:rPr lang="en-US" dirty="0">
                <a:solidFill>
                  <a:srgbClr val="187534"/>
                </a:solidFill>
              </a:rPr>
              <a:t> is in Fe</a:t>
            </a:r>
            <a:r>
              <a:rPr lang="en-US" baseline="-25000" dirty="0">
                <a:solidFill>
                  <a:srgbClr val="187534"/>
                </a:solidFill>
              </a:rPr>
              <a:t>2</a:t>
            </a:r>
            <a:r>
              <a:rPr lang="en-US" dirty="0">
                <a:solidFill>
                  <a:srgbClr val="187534"/>
                </a:solidFill>
              </a:rPr>
              <a:t>O</a:t>
            </a:r>
            <a:r>
              <a:rPr lang="en-US" baseline="-25000" dirty="0">
                <a:solidFill>
                  <a:srgbClr val="187534"/>
                </a:solidFill>
              </a:rPr>
              <a:t>3</a:t>
            </a:r>
            <a:r>
              <a:rPr lang="en-US" dirty="0">
                <a:solidFill>
                  <a:srgbClr val="187534"/>
                </a:solidFill>
              </a:rPr>
              <a:t>, 38% is in SO</a:t>
            </a:r>
            <a:r>
              <a:rPr lang="en-US" baseline="-25000" dirty="0">
                <a:solidFill>
                  <a:srgbClr val="187534"/>
                </a:solidFill>
              </a:rPr>
              <a:t>4</a:t>
            </a:r>
            <a:r>
              <a:rPr lang="en-US" baseline="30000" dirty="0">
                <a:solidFill>
                  <a:srgbClr val="187534"/>
                </a:solidFill>
              </a:rPr>
              <a:t>2-</a:t>
            </a:r>
            <a:r>
              <a:rPr lang="en-US" dirty="0">
                <a:solidFill>
                  <a:srgbClr val="187534"/>
                </a:solidFill>
              </a:rPr>
              <a:t>, and 4% is in air.</a:t>
            </a:r>
          </a:p>
        </p:txBody>
      </p:sp>
      <p:sp>
        <p:nvSpPr>
          <p:cNvPr id="28681" name="Rectangle 11"/>
          <p:cNvSpPr>
            <a:spLocks noChangeArrowheads="1"/>
          </p:cNvSpPr>
          <p:nvPr/>
        </p:nvSpPr>
        <p:spPr bwMode="auto">
          <a:xfrm>
            <a:off x="4953000" y="5410200"/>
            <a:ext cx="2057400" cy="276225"/>
          </a:xfrm>
          <a:prstGeom prst="rect">
            <a:avLst/>
          </a:prstGeom>
          <a:noFill/>
          <a:ln w="9525">
            <a:noFill/>
            <a:miter lim="800000"/>
            <a:headEnd/>
            <a:tailEnd/>
          </a:ln>
        </p:spPr>
        <p:txBody>
          <a:bodyPr wrap="none">
            <a:prstTxWarp prst="textNoShape">
              <a:avLst/>
            </a:prstTxWarp>
            <a:spAutoFit/>
          </a:bodyPr>
          <a:lstStyle/>
          <a:p>
            <a:r>
              <a:rPr lang="en-US" sz="1200" dirty="0" err="1"/>
              <a:t>www.globalchange.umich.edu</a:t>
            </a:r>
            <a:endParaRPr lang="en-US" sz="1200" dirty="0"/>
          </a:p>
        </p:txBody>
      </p:sp>
      <p:sp>
        <p:nvSpPr>
          <p:cNvPr id="12" name="Rectangle 11"/>
          <p:cNvSpPr/>
          <p:nvPr/>
        </p:nvSpPr>
        <p:spPr>
          <a:xfrm>
            <a:off x="762000" y="609600"/>
            <a:ext cx="7543800" cy="830997"/>
          </a:xfrm>
          <a:prstGeom prst="rect">
            <a:avLst/>
          </a:prstGeom>
        </p:spPr>
        <p:txBody>
          <a:bodyPr wrap="square">
            <a:spAutoFit/>
          </a:bodyPr>
          <a:lstStyle/>
          <a:p>
            <a:pPr algn="ctr" eaLnBrk="1" hangingPunct="1"/>
            <a:r>
              <a:rPr lang="en-US" dirty="0">
                <a:solidFill>
                  <a:srgbClr val="FF0000"/>
                </a:solidFill>
              </a:rPr>
              <a:t>Banded-Iron Formation (3.5-2 </a:t>
            </a:r>
            <a:r>
              <a:rPr lang="en-US" dirty="0" err="1">
                <a:solidFill>
                  <a:srgbClr val="FF0000"/>
                </a:solidFill>
              </a:rPr>
              <a:t>bya</a:t>
            </a:r>
            <a:r>
              <a:rPr lang="en-US" dirty="0">
                <a:solidFill>
                  <a:srgbClr val="FF0000"/>
                </a:solidFill>
              </a:rPr>
              <a:t>); Red beds 2-1 </a:t>
            </a:r>
            <a:r>
              <a:rPr lang="en-US" dirty="0" err="1">
                <a:solidFill>
                  <a:srgbClr val="FF0000"/>
                </a:solidFill>
              </a:rPr>
              <a:t>bya</a:t>
            </a:r>
            <a:endParaRPr lang="en-US" dirty="0">
              <a:solidFill>
                <a:srgbClr val="FF0000"/>
              </a:solidFill>
            </a:endParaRPr>
          </a:p>
          <a:p>
            <a:pPr algn="ctr" eaLnBrk="1" hangingPunct="1"/>
            <a:r>
              <a:rPr lang="en-US" dirty="0">
                <a:solidFill>
                  <a:srgbClr val="990E0C"/>
                </a:solidFill>
              </a:rPr>
              <a:t>Rocks from </a:t>
            </a:r>
            <a:r>
              <a:rPr lang="en-US" dirty="0" err="1">
                <a:solidFill>
                  <a:srgbClr val="990E0C"/>
                </a:solidFill>
              </a:rPr>
              <a:t>oxygen+iron</a:t>
            </a:r>
            <a:r>
              <a:rPr lang="en-US" dirty="0">
                <a:solidFill>
                  <a:srgbClr val="990E0C"/>
                </a:solidFill>
              </a:rPr>
              <a:t> (Fe</a:t>
            </a:r>
            <a:r>
              <a:rPr lang="en-US" baseline="-25000" dirty="0">
                <a:solidFill>
                  <a:srgbClr val="990E0C"/>
                </a:solidFill>
              </a:rPr>
              <a:t>2</a:t>
            </a:r>
            <a:r>
              <a:rPr lang="en-US" dirty="0">
                <a:solidFill>
                  <a:srgbClr val="990E0C"/>
                </a:solidFill>
              </a:rPr>
              <a:t>O</a:t>
            </a:r>
            <a:r>
              <a:rPr lang="en-US" baseline="-25000" dirty="0">
                <a:solidFill>
                  <a:srgbClr val="990E0C"/>
                </a:solidFill>
              </a:rPr>
              <a:t>3</a:t>
            </a:r>
            <a:r>
              <a:rPr lang="en-US" dirty="0">
                <a:solidFill>
                  <a:srgbClr val="990E0C"/>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rPr>
              <a:t>Eukaryotic Cell (2.1-1.85 </a:t>
            </a:r>
            <a:r>
              <a:rPr lang="en-US" b="1" dirty="0" err="1">
                <a:solidFill>
                  <a:srgbClr val="0000FF"/>
                </a:solidFill>
              </a:rPr>
              <a:t>bya</a:t>
            </a:r>
            <a:r>
              <a:rPr lang="en-US" b="1" dirty="0">
                <a:solidFill>
                  <a:srgbClr val="0000FF"/>
                </a:solidFill>
              </a:rPr>
              <a:t>)</a:t>
            </a:r>
          </a:p>
        </p:txBody>
      </p:sp>
      <p:sp>
        <p:nvSpPr>
          <p:cNvPr id="28676" name="Text Box 7"/>
          <p:cNvSpPr txBox="1">
            <a:spLocks noChangeArrowheads="1"/>
          </p:cNvSpPr>
          <p:nvPr/>
        </p:nvSpPr>
        <p:spPr bwMode="auto">
          <a:xfrm>
            <a:off x="6629400" y="6488113"/>
            <a:ext cx="25146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990E0C"/>
                </a:solidFill>
              </a:rPr>
              <a:t>www.williamsclass.com</a:t>
            </a:r>
            <a:endParaRPr lang="en-US" dirty="0"/>
          </a:p>
        </p:txBody>
      </p:sp>
      <p:pic>
        <p:nvPicPr>
          <p:cNvPr id="5" name="Picture 4"/>
          <p:cNvPicPr>
            <a:picLocks noChangeAspect="1"/>
          </p:cNvPicPr>
          <p:nvPr/>
        </p:nvPicPr>
        <p:blipFill>
          <a:blip r:embed="rId2"/>
          <a:stretch>
            <a:fillRect/>
          </a:stretch>
        </p:blipFill>
        <p:spPr>
          <a:xfrm>
            <a:off x="1371600" y="1066800"/>
            <a:ext cx="5867400" cy="5265371"/>
          </a:xfrm>
          <a:prstGeom prst="rect">
            <a:avLst/>
          </a:prstGeom>
        </p:spPr>
      </p:pic>
      <p:sp>
        <p:nvSpPr>
          <p:cNvPr id="6" name="Rectangle 5"/>
          <p:cNvSpPr/>
          <p:nvPr/>
        </p:nvSpPr>
        <p:spPr>
          <a:xfrm>
            <a:off x="7543800" y="2667000"/>
            <a:ext cx="1107845" cy="1569660"/>
          </a:xfrm>
          <a:prstGeom prst="rect">
            <a:avLst/>
          </a:prstGeom>
        </p:spPr>
        <p:txBody>
          <a:bodyPr wrap="none">
            <a:spAutoFit/>
          </a:bodyPr>
          <a:lstStyle/>
          <a:p>
            <a:r>
              <a:rPr lang="en-US" dirty="0">
                <a:solidFill>
                  <a:srgbClr val="FF0000"/>
                </a:solidFill>
              </a:rPr>
              <a:t>Plant</a:t>
            </a:r>
          </a:p>
          <a:p>
            <a:r>
              <a:rPr lang="en-US" dirty="0">
                <a:solidFill>
                  <a:srgbClr val="FF0000"/>
                </a:solidFill>
              </a:rPr>
              <a:t>Animal</a:t>
            </a:r>
          </a:p>
          <a:p>
            <a:r>
              <a:rPr lang="en-US" dirty="0">
                <a:solidFill>
                  <a:srgbClr val="FF0000"/>
                </a:solidFill>
              </a:rPr>
              <a:t>Fungi</a:t>
            </a:r>
          </a:p>
          <a:p>
            <a:r>
              <a:rPr lang="en-US" dirty="0" err="1">
                <a:solidFill>
                  <a:srgbClr val="FF0000"/>
                </a:solidFill>
              </a:rPr>
              <a:t>Protists</a:t>
            </a:r>
            <a:endParaRPr lang="en-US" dirty="0"/>
          </a:p>
        </p:txBody>
      </p:sp>
      <p:sp>
        <p:nvSpPr>
          <p:cNvPr id="7" name="Rectangle 6"/>
          <p:cNvSpPr/>
          <p:nvPr/>
        </p:nvSpPr>
        <p:spPr>
          <a:xfrm>
            <a:off x="152400" y="6248400"/>
            <a:ext cx="6400800" cy="461665"/>
          </a:xfrm>
          <a:prstGeom prst="rect">
            <a:avLst/>
          </a:prstGeom>
        </p:spPr>
        <p:txBody>
          <a:bodyPr wrap="square">
            <a:spAutoFit/>
          </a:bodyPr>
          <a:lstStyle/>
          <a:p>
            <a:r>
              <a:rPr lang="en-US" dirty="0">
                <a:solidFill>
                  <a:srgbClr val="FF0000"/>
                </a:solidFill>
              </a:rPr>
              <a:t>DNA enclosed by nucleus and is circular</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2819400" y="1143000"/>
            <a:ext cx="6324600" cy="5570211"/>
          </a:xfrm>
          <a:prstGeom prst="rect">
            <a:avLst/>
          </a:prstGeom>
        </p:spPr>
      </p:pic>
      <p:pic>
        <p:nvPicPr>
          <p:cNvPr id="6" name="Picture 5"/>
          <p:cNvPicPr>
            <a:picLocks noChangeAspect="1"/>
          </p:cNvPicPr>
          <p:nvPr/>
        </p:nvPicPr>
        <p:blipFill>
          <a:blip r:embed="rId3"/>
          <a:stretch>
            <a:fillRect/>
          </a:stretch>
        </p:blipFill>
        <p:spPr>
          <a:xfrm>
            <a:off x="-1" y="3200400"/>
            <a:ext cx="5507421" cy="3657600"/>
          </a:xfrm>
          <a:prstGeom prst="rect">
            <a:avLst/>
          </a:prstGeom>
        </p:spPr>
      </p:pic>
      <p:sp>
        <p:nvSpPr>
          <p:cNvPr id="9" name="Text Box 7"/>
          <p:cNvSpPr txBox="1">
            <a:spLocks noChangeArrowheads="1"/>
          </p:cNvSpPr>
          <p:nvPr/>
        </p:nvSpPr>
        <p:spPr bwMode="auto">
          <a:xfrm>
            <a:off x="0" y="6488113"/>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www.acohardware.com</a:t>
            </a:r>
            <a:endParaRPr lang="en-US" dirty="0"/>
          </a:p>
        </p:txBody>
      </p:sp>
      <p:sp>
        <p:nvSpPr>
          <p:cNvPr id="28674" name="Rectangle 2"/>
          <p:cNvSpPr>
            <a:spLocks noGrp="1" noChangeArrowheads="1"/>
          </p:cNvSpPr>
          <p:nvPr>
            <p:ph type="title"/>
          </p:nvPr>
        </p:nvSpPr>
        <p:spPr>
          <a:xfrm>
            <a:off x="0" y="152400"/>
            <a:ext cx="9144000" cy="1143000"/>
          </a:xfrm>
        </p:spPr>
        <p:txBody>
          <a:bodyPr/>
          <a:lstStyle/>
          <a:p>
            <a:pPr eaLnBrk="1" hangingPunct="1"/>
            <a:r>
              <a:rPr lang="en-US" sz="3600" b="1" dirty="0">
                <a:solidFill>
                  <a:srgbClr val="0000FF"/>
                </a:solidFill>
              </a:rPr>
              <a:t>Green-Plant Photosynthesis (0.395-0.43 </a:t>
            </a:r>
            <a:r>
              <a:rPr lang="en-US" sz="3600" b="1" dirty="0" err="1">
                <a:solidFill>
                  <a:srgbClr val="0000FF"/>
                </a:solidFill>
              </a:rPr>
              <a:t>bya</a:t>
            </a:r>
            <a:r>
              <a:rPr lang="en-US" sz="3600" b="1" dirty="0">
                <a:solidFill>
                  <a:srgbClr val="0000FF"/>
                </a:solidFill>
              </a:rPr>
              <a:t>)</a:t>
            </a:r>
            <a:br>
              <a:rPr lang="en-US" dirty="0"/>
            </a:br>
            <a:endParaRPr lang="en-US" b="1" dirty="0">
              <a:solidFill>
                <a:srgbClr val="0000FF"/>
              </a:solidFill>
            </a:endParaRPr>
          </a:p>
        </p:txBody>
      </p:sp>
      <p:pic>
        <p:nvPicPr>
          <p:cNvPr id="8" name="Picture 7"/>
          <p:cNvPicPr>
            <a:picLocks noChangeAspect="1"/>
          </p:cNvPicPr>
          <p:nvPr/>
        </p:nvPicPr>
        <p:blipFill>
          <a:blip r:embed="rId4"/>
          <a:stretch>
            <a:fillRect/>
          </a:stretch>
        </p:blipFill>
        <p:spPr>
          <a:xfrm>
            <a:off x="0" y="609600"/>
            <a:ext cx="2895600" cy="2995832"/>
          </a:xfrm>
          <a:prstGeom prst="rect">
            <a:avLst/>
          </a:prstGeom>
        </p:spPr>
      </p:pic>
      <p:sp>
        <p:nvSpPr>
          <p:cNvPr id="11" name="Text Box 7"/>
          <p:cNvSpPr txBox="1">
            <a:spLocks noChangeArrowheads="1"/>
          </p:cNvSpPr>
          <p:nvPr/>
        </p:nvSpPr>
        <p:spPr bwMode="auto">
          <a:xfrm>
            <a:off x="0" y="3124200"/>
            <a:ext cx="3657600" cy="369332"/>
          </a:xfrm>
          <a:prstGeom prst="rect">
            <a:avLst/>
          </a:prstGeom>
          <a:noFill/>
          <a:ln w="9525">
            <a:noFill/>
            <a:miter lim="800000"/>
            <a:headEnd/>
            <a:tailEnd/>
          </a:ln>
        </p:spPr>
        <p:txBody>
          <a:bodyPr wrap="square">
            <a:prstTxWarp prst="textNoShape">
              <a:avLst/>
            </a:prstTxWarp>
            <a:spAutoFit/>
          </a:bodyPr>
          <a:lstStyle/>
          <a:p>
            <a:r>
              <a:rPr lang="en-US" sz="1800" dirty="0">
                <a:solidFill>
                  <a:srgbClr val="990E0C"/>
                </a:solidFill>
                <a:hlinkClick r:id="rId5"/>
              </a:rPr>
              <a:t>www.jgi.doe.gov</a:t>
            </a:r>
            <a:r>
              <a:rPr lang="en-US" sz="1800" dirty="0">
                <a:solidFill>
                  <a:srgbClr val="990E0C"/>
                </a:solidFill>
              </a:rPr>
              <a:t> (phytoplankton) </a:t>
            </a:r>
            <a:endParaRPr lang="en-US" dirty="0"/>
          </a:p>
        </p:txBody>
      </p:sp>
      <p:sp>
        <p:nvSpPr>
          <p:cNvPr id="13" name="Text Box 7"/>
          <p:cNvSpPr txBox="1">
            <a:spLocks noChangeArrowheads="1"/>
          </p:cNvSpPr>
          <p:nvPr/>
        </p:nvSpPr>
        <p:spPr bwMode="auto">
          <a:xfrm>
            <a:off x="6705600" y="5562600"/>
            <a:ext cx="2133600" cy="369332"/>
          </a:xfrm>
          <a:prstGeom prst="rect">
            <a:avLst/>
          </a:prstGeom>
          <a:noFill/>
          <a:ln w="9525">
            <a:noFill/>
            <a:miter lim="800000"/>
            <a:headEnd/>
            <a:tailEnd/>
          </a:ln>
        </p:spPr>
        <p:txBody>
          <a:bodyPr wrap="square">
            <a:prstTxWarp prst="textNoShape">
              <a:avLst/>
            </a:prstTxWarp>
            <a:spAutoFit/>
          </a:bodyPr>
          <a:lstStyle/>
          <a:p>
            <a:r>
              <a:rPr lang="en-US" sz="1800" dirty="0">
                <a:solidFill>
                  <a:srgbClr val="990E0C"/>
                </a:solidFill>
              </a:rPr>
              <a:t>Mac122.icu.ac.jp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0" y="0"/>
            <a:ext cx="9144000" cy="1143000"/>
          </a:xfrm>
        </p:spPr>
        <p:txBody>
          <a:bodyPr/>
          <a:lstStyle/>
          <a:p>
            <a:pPr eaLnBrk="1" hangingPunct="1"/>
            <a:r>
              <a:rPr lang="en-US" sz="4000" b="1" dirty="0">
                <a:solidFill>
                  <a:srgbClr val="0000FF"/>
                </a:solidFill>
                <a:ea typeface="ＭＳ Ｐゴシック" charset="-128"/>
                <a:cs typeface="ＭＳ Ｐゴシック" charset="-128"/>
              </a:rPr>
              <a:t>Speed of Ozone Layer Formation</a:t>
            </a:r>
          </a:p>
        </p:txBody>
      </p:sp>
      <p:sp>
        <p:nvSpPr>
          <p:cNvPr id="46085" name="Rectangle 4"/>
          <p:cNvSpPr>
            <a:spLocks noChangeArrowheads="1"/>
          </p:cNvSpPr>
          <p:nvPr/>
        </p:nvSpPr>
        <p:spPr bwMode="auto">
          <a:xfrm>
            <a:off x="457200" y="914400"/>
            <a:ext cx="8305800" cy="609600"/>
          </a:xfrm>
          <a:prstGeom prst="rect">
            <a:avLst/>
          </a:prstGeom>
          <a:noFill/>
          <a:ln w="9525">
            <a:noFill/>
            <a:miter lim="800000"/>
            <a:headEnd/>
            <a:tailEnd/>
          </a:ln>
        </p:spPr>
        <p:txBody>
          <a:bodyPr>
            <a:prstTxWarp prst="textNoShape">
              <a:avLst/>
            </a:prstTxWarp>
          </a:bodyPr>
          <a:lstStyle/>
          <a:p>
            <a:pPr indent="4763" algn="ctr" eaLnBrk="1" hangingPunct="1">
              <a:lnSpc>
                <a:spcPct val="80000"/>
              </a:lnSpc>
              <a:spcBef>
                <a:spcPct val="20000"/>
              </a:spcBef>
              <a:tabLst>
                <a:tab pos="6804025" algn="l"/>
              </a:tabLst>
            </a:pPr>
            <a:r>
              <a:rPr lang="en-US" dirty="0">
                <a:solidFill>
                  <a:srgbClr val="187534"/>
                </a:solidFill>
              </a:rPr>
              <a:t>Change in vertical profile of ozone, starting with no ozone but with oxygen and UV radiation</a:t>
            </a:r>
            <a:endParaRPr lang="en-US" sz="3200" dirty="0">
              <a:solidFill>
                <a:srgbClr val="FF00FF"/>
              </a:solidFill>
            </a:endParaRPr>
          </a:p>
        </p:txBody>
      </p:sp>
      <p:pic>
        <p:nvPicPr>
          <p:cNvPr id="13" name="Picture 12"/>
          <p:cNvPicPr>
            <a:picLocks noChangeAspect="1"/>
          </p:cNvPicPr>
          <p:nvPr/>
        </p:nvPicPr>
        <p:blipFill>
          <a:blip r:embed="rId2"/>
          <a:stretch>
            <a:fillRect/>
          </a:stretch>
        </p:blipFill>
        <p:spPr>
          <a:xfrm>
            <a:off x="4800600" y="1905000"/>
            <a:ext cx="3886200" cy="4577080"/>
          </a:xfrm>
          <a:prstGeom prst="rect">
            <a:avLst/>
          </a:prstGeom>
        </p:spPr>
      </p:pic>
      <p:pic>
        <p:nvPicPr>
          <p:cNvPr id="7" name="Picture 6"/>
          <p:cNvPicPr/>
          <p:nvPr/>
        </p:nvPicPr>
        <p:blipFill>
          <a:blip r:embed="rId3"/>
          <a:srcRect/>
          <a:stretch>
            <a:fillRect/>
          </a:stretch>
        </p:blipFill>
        <p:spPr bwMode="auto">
          <a:xfrm>
            <a:off x="381000" y="1905000"/>
            <a:ext cx="4572000" cy="4216400"/>
          </a:xfrm>
          <a:prstGeom prst="rect">
            <a:avLst/>
          </a:prstGeom>
          <a:noFill/>
          <a:ln w="9525">
            <a:noFill/>
            <a:miter lim="800000"/>
            <a:headEnd/>
            <a:tailEnd/>
          </a:ln>
        </p:spPr>
      </p:pic>
      <p:sp>
        <p:nvSpPr>
          <p:cNvPr id="8" name="Text Box 3"/>
          <p:cNvSpPr txBox="1">
            <a:spLocks noChangeArrowheads="1"/>
          </p:cNvSpPr>
          <p:nvPr/>
        </p:nvSpPr>
        <p:spPr bwMode="auto">
          <a:xfrm>
            <a:off x="7551497" y="6396335"/>
            <a:ext cx="1592503" cy="461665"/>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Figure 11.7</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14400"/>
            <a:ext cx="5628409" cy="3962400"/>
          </a:xfrm>
          <a:prstGeom prst="rect">
            <a:avLst/>
          </a:prstGeom>
        </p:spPr>
      </p:pic>
      <p:sp>
        <p:nvSpPr>
          <p:cNvPr id="28674" name="Rectangle 2"/>
          <p:cNvSpPr>
            <a:spLocks noGrp="1" noChangeArrowheads="1"/>
          </p:cNvSpPr>
          <p:nvPr>
            <p:ph type="title"/>
          </p:nvPr>
        </p:nvSpPr>
        <p:spPr>
          <a:xfrm>
            <a:off x="0" y="152400"/>
            <a:ext cx="9144000" cy="1143000"/>
          </a:xfrm>
        </p:spPr>
        <p:txBody>
          <a:bodyPr/>
          <a:lstStyle/>
          <a:p>
            <a:pPr eaLnBrk="1" hangingPunct="1"/>
            <a:r>
              <a:rPr lang="en-US" sz="4200" b="1" dirty="0">
                <a:solidFill>
                  <a:srgbClr val="0000FF"/>
                </a:solidFill>
              </a:rPr>
              <a:t>Nitrifying Bacteria (1.8 </a:t>
            </a:r>
            <a:r>
              <a:rPr lang="en-US" sz="4200" b="1" dirty="0" err="1">
                <a:solidFill>
                  <a:srgbClr val="0000FF"/>
                </a:solidFill>
              </a:rPr>
              <a:t>bya</a:t>
            </a:r>
            <a:r>
              <a:rPr lang="en-US" sz="4200" b="1" dirty="0">
                <a:solidFill>
                  <a:srgbClr val="0000FF"/>
                </a:solidFill>
              </a:rPr>
              <a:t>) (Aerobic)</a:t>
            </a:r>
            <a:br>
              <a:rPr lang="en-US" dirty="0"/>
            </a:br>
            <a:endParaRPr lang="en-US" b="1" dirty="0">
              <a:solidFill>
                <a:srgbClr val="0000FF"/>
              </a:solidFill>
            </a:endParaRPr>
          </a:p>
        </p:txBody>
      </p:sp>
      <p:sp>
        <p:nvSpPr>
          <p:cNvPr id="9" name="Text Box 7"/>
          <p:cNvSpPr txBox="1">
            <a:spLocks noChangeArrowheads="1"/>
          </p:cNvSpPr>
          <p:nvPr/>
        </p:nvSpPr>
        <p:spPr bwMode="auto">
          <a:xfrm>
            <a:off x="228600" y="4495800"/>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www.anoxkaldnes.com</a:t>
            </a:r>
            <a:endParaRPr lang="en-US" dirty="0"/>
          </a:p>
        </p:txBody>
      </p:sp>
      <p:pic>
        <p:nvPicPr>
          <p:cNvPr id="6" name="Picture 5"/>
          <p:cNvPicPr>
            <a:picLocks noChangeAspect="1"/>
          </p:cNvPicPr>
          <p:nvPr/>
        </p:nvPicPr>
        <p:blipFill>
          <a:blip r:embed="rId3"/>
          <a:stretch>
            <a:fillRect/>
          </a:stretch>
        </p:blipFill>
        <p:spPr>
          <a:xfrm>
            <a:off x="4901045" y="3124200"/>
            <a:ext cx="4242955" cy="3733800"/>
          </a:xfrm>
          <a:prstGeom prst="rect">
            <a:avLst/>
          </a:prstGeom>
        </p:spPr>
      </p:pic>
      <p:sp>
        <p:nvSpPr>
          <p:cNvPr id="8" name="Text Box 7"/>
          <p:cNvSpPr txBox="1">
            <a:spLocks noChangeArrowheads="1"/>
          </p:cNvSpPr>
          <p:nvPr/>
        </p:nvSpPr>
        <p:spPr bwMode="auto">
          <a:xfrm>
            <a:off x="4953000" y="6488113"/>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www.blm.gov</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142999"/>
            <a:ext cx="9144000" cy="4483127"/>
          </a:xfrm>
          <a:prstGeom prst="rect">
            <a:avLst/>
          </a:prstGeom>
        </p:spPr>
      </p:pic>
      <p:sp>
        <p:nvSpPr>
          <p:cNvPr id="28674" name="Rectangle 2"/>
          <p:cNvSpPr>
            <a:spLocks noGrp="1" noChangeArrowheads="1"/>
          </p:cNvSpPr>
          <p:nvPr>
            <p:ph type="title"/>
          </p:nvPr>
        </p:nvSpPr>
        <p:spPr>
          <a:xfrm>
            <a:off x="0" y="152400"/>
            <a:ext cx="9144000" cy="1143000"/>
          </a:xfrm>
        </p:spPr>
        <p:txBody>
          <a:bodyPr/>
          <a:lstStyle/>
          <a:p>
            <a:pPr eaLnBrk="1" hangingPunct="1"/>
            <a:r>
              <a:rPr lang="en-US" sz="3600" b="1" dirty="0">
                <a:solidFill>
                  <a:srgbClr val="0000FF"/>
                </a:solidFill>
              </a:rPr>
              <a:t>Nitrogen Fixing Bacteria (1.4 </a:t>
            </a:r>
            <a:r>
              <a:rPr lang="en-US" sz="3600" b="1" dirty="0" err="1">
                <a:solidFill>
                  <a:srgbClr val="0000FF"/>
                </a:solidFill>
              </a:rPr>
              <a:t>bya</a:t>
            </a:r>
            <a:r>
              <a:rPr lang="en-US" sz="3600" b="1" dirty="0">
                <a:solidFill>
                  <a:srgbClr val="0000FF"/>
                </a:solidFill>
              </a:rPr>
              <a:t>) (Aerobic)</a:t>
            </a:r>
            <a:br>
              <a:rPr lang="en-US" dirty="0"/>
            </a:br>
            <a:endParaRPr lang="en-US" b="1" dirty="0">
              <a:solidFill>
                <a:srgbClr val="0000FF"/>
              </a:solidFill>
            </a:endParaRPr>
          </a:p>
        </p:txBody>
      </p:sp>
      <p:sp>
        <p:nvSpPr>
          <p:cNvPr id="9" name="Text Box 7"/>
          <p:cNvSpPr txBox="1">
            <a:spLocks noChangeArrowheads="1"/>
          </p:cNvSpPr>
          <p:nvPr/>
        </p:nvSpPr>
        <p:spPr bwMode="auto">
          <a:xfrm>
            <a:off x="6781800" y="5257800"/>
            <a:ext cx="2362200" cy="369887"/>
          </a:xfrm>
          <a:prstGeom prst="rect">
            <a:avLst/>
          </a:prstGeom>
          <a:noFill/>
          <a:ln w="9525">
            <a:noFill/>
            <a:miter lim="800000"/>
            <a:headEnd/>
            <a:tailEnd/>
          </a:ln>
        </p:spPr>
        <p:txBody>
          <a:bodyPr>
            <a:prstTxWarp prst="textNoShape">
              <a:avLst/>
            </a:prstTxWarp>
            <a:spAutoFit/>
          </a:bodyPr>
          <a:lstStyle/>
          <a:p>
            <a:r>
              <a:rPr lang="en-US" sz="1800" dirty="0" err="1">
                <a:solidFill>
                  <a:srgbClr val="990E0C"/>
                </a:solidFill>
              </a:rPr>
              <a:t>Bioinfo.bact.wisc.edu</a:t>
            </a:r>
            <a:endParaRPr lang="en-US" dirty="0"/>
          </a:p>
        </p:txBody>
      </p:sp>
      <p:sp>
        <p:nvSpPr>
          <p:cNvPr id="10" name="Rectangle 9"/>
          <p:cNvSpPr/>
          <p:nvPr/>
        </p:nvSpPr>
        <p:spPr>
          <a:xfrm>
            <a:off x="609600" y="5715000"/>
            <a:ext cx="8252830" cy="461665"/>
          </a:xfrm>
          <a:prstGeom prst="rect">
            <a:avLst/>
          </a:prstGeom>
        </p:spPr>
        <p:txBody>
          <a:bodyPr wrap="none">
            <a:spAutoFit/>
          </a:bodyPr>
          <a:lstStyle/>
          <a:p>
            <a:r>
              <a:rPr lang="en-US" dirty="0">
                <a:solidFill>
                  <a:srgbClr val="FF0000"/>
                </a:solidFill>
              </a:rPr>
              <a:t>These bacteria (left) live on the roots of leguminous plants (right)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685800" y="228600"/>
            <a:ext cx="7772400" cy="1143000"/>
          </a:xfrm>
        </p:spPr>
        <p:txBody>
          <a:bodyPr/>
          <a:lstStyle/>
          <a:p>
            <a:pPr eaLnBrk="1" hangingPunct="1"/>
            <a:r>
              <a:rPr lang="en-US" b="1">
                <a:solidFill>
                  <a:srgbClr val="0000FF"/>
                </a:solidFill>
              </a:rPr>
              <a:t>The Nitrogen Cycle</a:t>
            </a:r>
          </a:p>
        </p:txBody>
      </p:sp>
      <p:sp>
        <p:nvSpPr>
          <p:cNvPr id="39940" name="Text Box 6"/>
          <p:cNvSpPr txBox="1">
            <a:spLocks noChangeArrowheads="1"/>
          </p:cNvSpPr>
          <p:nvPr/>
        </p:nvSpPr>
        <p:spPr bwMode="auto">
          <a:xfrm>
            <a:off x="7554912" y="6400800"/>
            <a:ext cx="1589088" cy="457200"/>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Figure 2.10</a:t>
            </a:r>
            <a:endParaRPr lang="en-US" dirty="0"/>
          </a:p>
        </p:txBody>
      </p:sp>
      <p:pic>
        <p:nvPicPr>
          <p:cNvPr id="5" name="Picture 4"/>
          <p:cNvPicPr/>
          <p:nvPr/>
        </p:nvPicPr>
        <p:blipFill>
          <a:blip r:embed="rId2"/>
          <a:srcRect/>
          <a:stretch>
            <a:fillRect/>
          </a:stretch>
        </p:blipFill>
        <p:spPr bwMode="auto">
          <a:xfrm>
            <a:off x="76200" y="1524000"/>
            <a:ext cx="9067800" cy="354076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09600" y="0"/>
            <a:ext cx="7772400" cy="1143000"/>
          </a:xfrm>
        </p:spPr>
        <p:txBody>
          <a:bodyPr/>
          <a:lstStyle/>
          <a:p>
            <a:r>
              <a:rPr lang="en-US" b="1" dirty="0">
                <a:solidFill>
                  <a:srgbClr val="0000FF"/>
                </a:solidFill>
              </a:rPr>
              <a:t>Timeline of Earth’s Evolution</a:t>
            </a:r>
          </a:p>
        </p:txBody>
      </p:sp>
      <p:sp>
        <p:nvSpPr>
          <p:cNvPr id="151555" name="Text Box 3"/>
          <p:cNvSpPr txBox="1">
            <a:spLocks noChangeArrowheads="1"/>
          </p:cNvSpPr>
          <p:nvPr/>
        </p:nvSpPr>
        <p:spPr bwMode="auto">
          <a:xfrm>
            <a:off x="7707312" y="6400800"/>
            <a:ext cx="1325453" cy="461665"/>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Table 2.3</a:t>
            </a:r>
            <a:endParaRPr lang="en-US" dirty="0"/>
          </a:p>
        </p:txBody>
      </p:sp>
      <p:sp>
        <p:nvSpPr>
          <p:cNvPr id="151556" name="Rectangle 4"/>
          <p:cNvSpPr>
            <a:spLocks noGrp="1" noChangeArrowheads="1"/>
          </p:cNvSpPr>
          <p:nvPr>
            <p:ph type="body" sz="half" idx="1"/>
          </p:nvPr>
        </p:nvSpPr>
        <p:spPr>
          <a:xfrm>
            <a:off x="228600" y="914400"/>
            <a:ext cx="8686800" cy="4038600"/>
          </a:xfrm>
          <a:noFill/>
          <a:ln/>
        </p:spPr>
        <p:txBody>
          <a:bodyPr/>
          <a:lstStyle/>
          <a:p>
            <a:pPr>
              <a:lnSpc>
                <a:spcPct val="90000"/>
              </a:lnSpc>
              <a:buFontTx/>
              <a:buNone/>
              <a:tabLst>
                <a:tab pos="2111375" algn="l"/>
              </a:tabLst>
            </a:pPr>
            <a:r>
              <a:rPr lang="en-US" sz="2400" dirty="0">
                <a:solidFill>
                  <a:srgbClr val="FF0000"/>
                </a:solidFill>
              </a:rPr>
              <a:t>4.6 </a:t>
            </a:r>
            <a:r>
              <a:rPr lang="en-US" sz="2400" dirty="0" err="1">
                <a:solidFill>
                  <a:srgbClr val="FF0000"/>
                </a:solidFill>
              </a:rPr>
              <a:t>bya</a:t>
            </a:r>
            <a:r>
              <a:rPr lang="en-US" sz="2400" dirty="0">
                <a:solidFill>
                  <a:srgbClr val="FF0000"/>
                </a:solidFill>
              </a:rPr>
              <a:t>	</a:t>
            </a:r>
            <a:r>
              <a:rPr lang="en-US" sz="2400" dirty="0">
                <a:solidFill>
                  <a:srgbClr val="187534"/>
                </a:solidFill>
              </a:rPr>
              <a:t>Formation of the Earth</a:t>
            </a:r>
          </a:p>
          <a:p>
            <a:pPr>
              <a:lnSpc>
                <a:spcPct val="90000"/>
              </a:lnSpc>
              <a:buFontTx/>
              <a:buNone/>
              <a:tabLst>
                <a:tab pos="2111375" algn="l"/>
              </a:tabLst>
            </a:pPr>
            <a:r>
              <a:rPr lang="en-US" sz="2400" dirty="0">
                <a:solidFill>
                  <a:srgbClr val="FF0000"/>
                </a:solidFill>
              </a:rPr>
              <a:t>3.5 </a:t>
            </a:r>
            <a:r>
              <a:rPr lang="en-US" sz="2400" dirty="0" err="1">
                <a:solidFill>
                  <a:srgbClr val="FF0000"/>
                </a:solidFill>
              </a:rPr>
              <a:t>bya</a:t>
            </a:r>
            <a:r>
              <a:rPr lang="en-US" sz="2400" dirty="0">
                <a:solidFill>
                  <a:srgbClr val="FF0000"/>
                </a:solidFill>
              </a:rPr>
              <a:t>	</a:t>
            </a:r>
            <a:r>
              <a:rPr lang="en-US" sz="2400" dirty="0" err="1">
                <a:solidFill>
                  <a:srgbClr val="187534"/>
                </a:solidFill>
              </a:rPr>
              <a:t>Abiotic</a:t>
            </a:r>
            <a:r>
              <a:rPr lang="en-US" sz="2400" dirty="0">
                <a:solidFill>
                  <a:srgbClr val="187534"/>
                </a:solidFill>
              </a:rPr>
              <a:t> synthesis, first prokaryotes</a:t>
            </a:r>
          </a:p>
          <a:p>
            <a:pPr>
              <a:lnSpc>
                <a:spcPct val="90000"/>
              </a:lnSpc>
              <a:buNone/>
              <a:tabLst>
                <a:tab pos="2111375" algn="l"/>
              </a:tabLst>
            </a:pPr>
            <a:r>
              <a:rPr lang="en-US" sz="2400" dirty="0">
                <a:solidFill>
                  <a:srgbClr val="FF0000"/>
                </a:solidFill>
              </a:rPr>
              <a:t>3.5 </a:t>
            </a:r>
            <a:r>
              <a:rPr lang="en-US" sz="2400" dirty="0" err="1">
                <a:solidFill>
                  <a:srgbClr val="FF0000"/>
                </a:solidFill>
              </a:rPr>
              <a:t>bya</a:t>
            </a:r>
            <a:r>
              <a:rPr lang="en-US" sz="2400" dirty="0">
                <a:solidFill>
                  <a:srgbClr val="FF0000"/>
                </a:solidFill>
              </a:rPr>
              <a:t>	</a:t>
            </a:r>
            <a:r>
              <a:rPr lang="en-US" sz="2400" dirty="0">
                <a:solidFill>
                  <a:srgbClr val="187534"/>
                </a:solidFill>
              </a:rPr>
              <a:t>Fermenting bacteria produce CO</a:t>
            </a:r>
            <a:r>
              <a:rPr lang="en-US" sz="2400" baseline="-25000" dirty="0">
                <a:solidFill>
                  <a:srgbClr val="187534"/>
                </a:solidFill>
              </a:rPr>
              <a:t>2</a:t>
            </a:r>
            <a:r>
              <a:rPr lang="en-US" sz="2400" dirty="0">
                <a:solidFill>
                  <a:srgbClr val="187534"/>
                </a:solidFill>
              </a:rPr>
              <a:t>(g)</a:t>
            </a:r>
          </a:p>
          <a:p>
            <a:pPr>
              <a:lnSpc>
                <a:spcPct val="90000"/>
              </a:lnSpc>
              <a:buNone/>
              <a:tabLst>
                <a:tab pos="2111375" algn="l"/>
              </a:tabLst>
            </a:pPr>
            <a:r>
              <a:rPr lang="en-US" sz="2400" dirty="0">
                <a:solidFill>
                  <a:srgbClr val="FF0000"/>
                </a:solidFill>
              </a:rPr>
              <a:t>3.5 </a:t>
            </a:r>
            <a:r>
              <a:rPr lang="en-US" sz="2400" dirty="0" err="1">
                <a:solidFill>
                  <a:srgbClr val="FF0000"/>
                </a:solidFill>
              </a:rPr>
              <a:t>bya</a:t>
            </a:r>
            <a:r>
              <a:rPr lang="en-US" sz="2400" dirty="0">
                <a:solidFill>
                  <a:srgbClr val="FF0000"/>
                </a:solidFill>
              </a:rPr>
              <a:t>	</a:t>
            </a:r>
            <a:r>
              <a:rPr lang="en-US" sz="2400" dirty="0" err="1">
                <a:solidFill>
                  <a:srgbClr val="187534"/>
                </a:solidFill>
              </a:rPr>
              <a:t>Anoxygenic</a:t>
            </a:r>
            <a:r>
              <a:rPr lang="en-US" sz="2400" dirty="0">
                <a:solidFill>
                  <a:srgbClr val="187534"/>
                </a:solidFill>
              </a:rPr>
              <a:t> photosynthesis by sulfur bacteria</a:t>
            </a:r>
          </a:p>
          <a:p>
            <a:pPr>
              <a:lnSpc>
                <a:spcPct val="90000"/>
              </a:lnSpc>
              <a:buNone/>
              <a:tabLst>
                <a:tab pos="2111375" algn="l"/>
              </a:tabLst>
            </a:pPr>
            <a:r>
              <a:rPr lang="en-US" sz="2400" dirty="0">
                <a:solidFill>
                  <a:srgbClr val="FF0000"/>
                </a:solidFill>
              </a:rPr>
              <a:t>3.5-2.8 </a:t>
            </a:r>
            <a:r>
              <a:rPr lang="en-US" sz="2400" dirty="0" err="1">
                <a:solidFill>
                  <a:srgbClr val="FF0000"/>
                </a:solidFill>
              </a:rPr>
              <a:t>bya</a:t>
            </a:r>
            <a:r>
              <a:rPr lang="en-US" sz="2400" dirty="0">
                <a:solidFill>
                  <a:srgbClr val="FF0000"/>
                </a:solidFill>
              </a:rPr>
              <a:t>	</a:t>
            </a:r>
            <a:r>
              <a:rPr lang="en-US" sz="2400" dirty="0">
                <a:solidFill>
                  <a:srgbClr val="187534"/>
                </a:solidFill>
              </a:rPr>
              <a:t>Oxygen-producing photosynthesis by </a:t>
            </a:r>
            <a:r>
              <a:rPr lang="en-US" sz="2400" dirty="0" err="1">
                <a:solidFill>
                  <a:srgbClr val="187534"/>
                </a:solidFill>
              </a:rPr>
              <a:t>cyanobacteria</a:t>
            </a:r>
            <a:endParaRPr lang="en-US" sz="2400" dirty="0">
              <a:solidFill>
                <a:srgbClr val="187534"/>
              </a:solidFill>
            </a:endParaRPr>
          </a:p>
          <a:p>
            <a:pPr>
              <a:lnSpc>
                <a:spcPct val="90000"/>
              </a:lnSpc>
              <a:buFontTx/>
              <a:buNone/>
              <a:tabLst>
                <a:tab pos="2111375" algn="l"/>
              </a:tabLst>
            </a:pPr>
            <a:r>
              <a:rPr lang="en-US" sz="2400" dirty="0">
                <a:solidFill>
                  <a:srgbClr val="FF0000"/>
                </a:solidFill>
              </a:rPr>
              <a:t>3.2 </a:t>
            </a:r>
            <a:r>
              <a:rPr lang="en-US" sz="2400" dirty="0" err="1">
                <a:solidFill>
                  <a:srgbClr val="FF0000"/>
                </a:solidFill>
              </a:rPr>
              <a:t>bya</a:t>
            </a:r>
            <a:r>
              <a:rPr lang="en-US" sz="2400" dirty="0">
                <a:solidFill>
                  <a:srgbClr val="FF0000"/>
                </a:solidFill>
              </a:rPr>
              <a:t>	</a:t>
            </a:r>
            <a:r>
              <a:rPr lang="en-US" sz="2400" dirty="0" err="1">
                <a:solidFill>
                  <a:srgbClr val="187534"/>
                </a:solidFill>
              </a:rPr>
              <a:t>Denitrification</a:t>
            </a:r>
            <a:endParaRPr lang="en-US" sz="2400" dirty="0">
              <a:solidFill>
                <a:srgbClr val="187534"/>
              </a:solidFill>
            </a:endParaRPr>
          </a:p>
          <a:p>
            <a:pPr>
              <a:lnSpc>
                <a:spcPct val="90000"/>
              </a:lnSpc>
              <a:buNone/>
              <a:tabLst>
                <a:tab pos="2111375" algn="l"/>
              </a:tabLst>
            </a:pPr>
            <a:r>
              <a:rPr lang="en-US" sz="2400" dirty="0">
                <a:solidFill>
                  <a:srgbClr val="FF0000"/>
                </a:solidFill>
              </a:rPr>
              <a:t>2.9 </a:t>
            </a:r>
            <a:r>
              <a:rPr lang="en-US" sz="2400" dirty="0" err="1">
                <a:solidFill>
                  <a:srgbClr val="FF0000"/>
                </a:solidFill>
              </a:rPr>
              <a:t>bya</a:t>
            </a:r>
            <a:r>
              <a:rPr lang="en-US" sz="2400" dirty="0">
                <a:solidFill>
                  <a:srgbClr val="FF0000"/>
                </a:solidFill>
              </a:rPr>
              <a:t>	</a:t>
            </a:r>
            <a:r>
              <a:rPr lang="en-US" sz="2400" dirty="0" err="1">
                <a:solidFill>
                  <a:srgbClr val="187534"/>
                </a:solidFill>
              </a:rPr>
              <a:t>Methanogenic</a:t>
            </a:r>
            <a:r>
              <a:rPr lang="en-US" sz="2400" dirty="0">
                <a:solidFill>
                  <a:srgbClr val="187534"/>
                </a:solidFill>
              </a:rPr>
              <a:t> bacteria</a:t>
            </a:r>
          </a:p>
          <a:p>
            <a:pPr>
              <a:lnSpc>
                <a:spcPct val="90000"/>
              </a:lnSpc>
              <a:buNone/>
              <a:tabLst>
                <a:tab pos="2111375" algn="l"/>
              </a:tabLst>
            </a:pPr>
            <a:r>
              <a:rPr lang="en-US" sz="2400" dirty="0">
                <a:solidFill>
                  <a:srgbClr val="FF0000"/>
                </a:solidFill>
              </a:rPr>
              <a:t>2.45 </a:t>
            </a:r>
            <a:r>
              <a:rPr lang="en-US" sz="2400" dirty="0" err="1">
                <a:solidFill>
                  <a:srgbClr val="FF0000"/>
                </a:solidFill>
              </a:rPr>
              <a:t>bya</a:t>
            </a:r>
            <a:r>
              <a:rPr lang="en-US" sz="2400" dirty="0">
                <a:solidFill>
                  <a:srgbClr val="FF0000"/>
                </a:solidFill>
              </a:rPr>
              <a:t>	</a:t>
            </a:r>
            <a:r>
              <a:rPr lang="en-US" sz="2400" dirty="0">
                <a:solidFill>
                  <a:srgbClr val="187534"/>
                </a:solidFill>
              </a:rPr>
              <a:t>Great Oxygenation Event/ozone layers initiates</a:t>
            </a:r>
          </a:p>
          <a:p>
            <a:pPr>
              <a:lnSpc>
                <a:spcPct val="90000"/>
              </a:lnSpc>
              <a:buNone/>
              <a:tabLst>
                <a:tab pos="2111375" algn="l"/>
              </a:tabLst>
            </a:pPr>
            <a:r>
              <a:rPr lang="en-US" sz="2400" dirty="0">
                <a:solidFill>
                  <a:srgbClr val="FF0000"/>
                </a:solidFill>
              </a:rPr>
              <a:t>2.1-1.85 </a:t>
            </a:r>
            <a:r>
              <a:rPr lang="en-US" sz="2400" dirty="0" err="1">
                <a:solidFill>
                  <a:srgbClr val="FF0000"/>
                </a:solidFill>
              </a:rPr>
              <a:t>bya</a:t>
            </a:r>
            <a:r>
              <a:rPr lang="en-US" sz="2400" dirty="0">
                <a:solidFill>
                  <a:srgbClr val="FF0000"/>
                </a:solidFill>
              </a:rPr>
              <a:t>	</a:t>
            </a:r>
            <a:r>
              <a:rPr lang="en-US" sz="2400" dirty="0">
                <a:solidFill>
                  <a:srgbClr val="187534"/>
                </a:solidFill>
              </a:rPr>
              <a:t>Earliest eukaryotes</a:t>
            </a:r>
            <a:endParaRPr lang="en-US" sz="2400" dirty="0">
              <a:solidFill>
                <a:srgbClr val="209920"/>
              </a:solidFill>
            </a:endParaRPr>
          </a:p>
          <a:p>
            <a:pPr>
              <a:lnSpc>
                <a:spcPct val="90000"/>
              </a:lnSpc>
              <a:buFontTx/>
              <a:buNone/>
              <a:tabLst>
                <a:tab pos="2111375" algn="l"/>
              </a:tabLst>
            </a:pPr>
            <a:r>
              <a:rPr lang="en-US" sz="2400" dirty="0">
                <a:solidFill>
                  <a:srgbClr val="FF0000"/>
                </a:solidFill>
              </a:rPr>
              <a:t>1.8 </a:t>
            </a:r>
            <a:r>
              <a:rPr lang="en-US" sz="2400" dirty="0" err="1">
                <a:solidFill>
                  <a:srgbClr val="FF0000"/>
                </a:solidFill>
              </a:rPr>
              <a:t>bya</a:t>
            </a:r>
            <a:r>
              <a:rPr lang="en-US" sz="2400" dirty="0">
                <a:solidFill>
                  <a:srgbClr val="FF0000"/>
                </a:solidFill>
              </a:rPr>
              <a:t>	</a:t>
            </a:r>
            <a:r>
              <a:rPr lang="en-US" sz="2400" dirty="0">
                <a:solidFill>
                  <a:srgbClr val="187534"/>
                </a:solidFill>
              </a:rPr>
              <a:t>Nitrifying bacteria </a:t>
            </a:r>
            <a:endParaRPr lang="en-US" sz="2400" dirty="0">
              <a:solidFill>
                <a:srgbClr val="FF0000"/>
              </a:solidFill>
            </a:endParaRPr>
          </a:p>
          <a:p>
            <a:pPr>
              <a:lnSpc>
                <a:spcPct val="90000"/>
              </a:lnSpc>
              <a:buFontTx/>
              <a:buNone/>
              <a:tabLst>
                <a:tab pos="2111375" algn="l"/>
              </a:tabLst>
            </a:pPr>
            <a:r>
              <a:rPr lang="en-US" sz="2400" dirty="0">
                <a:solidFill>
                  <a:srgbClr val="FF0000"/>
                </a:solidFill>
              </a:rPr>
              <a:t>1.5 </a:t>
            </a:r>
            <a:r>
              <a:rPr lang="en-US" sz="2400" dirty="0" err="1">
                <a:solidFill>
                  <a:srgbClr val="FF0000"/>
                </a:solidFill>
              </a:rPr>
              <a:t>bya</a:t>
            </a:r>
            <a:r>
              <a:rPr lang="en-US" sz="2400" dirty="0">
                <a:solidFill>
                  <a:srgbClr val="FF0000"/>
                </a:solidFill>
              </a:rPr>
              <a:t>	</a:t>
            </a:r>
            <a:r>
              <a:rPr lang="en-US" sz="2400" dirty="0">
                <a:solidFill>
                  <a:srgbClr val="187534"/>
                </a:solidFill>
              </a:rPr>
              <a:t>Nitrogen fixing bacteria </a:t>
            </a:r>
            <a:endParaRPr lang="en-US" sz="2400" dirty="0">
              <a:solidFill>
                <a:srgbClr val="209920"/>
              </a:solidFill>
            </a:endParaRPr>
          </a:p>
          <a:p>
            <a:pPr>
              <a:lnSpc>
                <a:spcPct val="90000"/>
              </a:lnSpc>
              <a:buFontTx/>
              <a:buNone/>
              <a:tabLst>
                <a:tab pos="2111375" algn="l"/>
              </a:tabLst>
            </a:pPr>
            <a:r>
              <a:rPr lang="en-US" sz="2400" dirty="0">
                <a:solidFill>
                  <a:srgbClr val="FF0000"/>
                </a:solidFill>
              </a:rPr>
              <a:t>0.57 </a:t>
            </a:r>
            <a:r>
              <a:rPr lang="en-US" sz="2400" dirty="0" err="1">
                <a:solidFill>
                  <a:srgbClr val="FF0000"/>
                </a:solidFill>
              </a:rPr>
              <a:t>bya</a:t>
            </a:r>
            <a:r>
              <a:rPr lang="en-US" sz="2400" dirty="0">
                <a:solidFill>
                  <a:srgbClr val="FF0000"/>
                </a:solidFill>
              </a:rPr>
              <a:t>	</a:t>
            </a:r>
            <a:r>
              <a:rPr lang="en-US" sz="2400" dirty="0">
                <a:solidFill>
                  <a:srgbClr val="187534"/>
                </a:solidFill>
              </a:rPr>
              <a:t>First shelled invertebrates</a:t>
            </a:r>
            <a:endParaRPr lang="en-US" sz="2400" dirty="0">
              <a:solidFill>
                <a:srgbClr val="209920"/>
              </a:solidFill>
            </a:endParaRPr>
          </a:p>
          <a:p>
            <a:pPr>
              <a:lnSpc>
                <a:spcPct val="90000"/>
              </a:lnSpc>
              <a:buFontTx/>
              <a:buNone/>
              <a:tabLst>
                <a:tab pos="2111375" algn="l"/>
              </a:tabLst>
            </a:pPr>
            <a:r>
              <a:rPr lang="en-US" sz="2400" dirty="0">
                <a:solidFill>
                  <a:srgbClr val="FF0000"/>
                </a:solidFill>
              </a:rPr>
              <a:t>0.43-0.5 </a:t>
            </a:r>
            <a:r>
              <a:rPr lang="en-US" sz="2400" dirty="0" err="1">
                <a:solidFill>
                  <a:srgbClr val="FF0000"/>
                </a:solidFill>
              </a:rPr>
              <a:t>bya</a:t>
            </a:r>
            <a:r>
              <a:rPr lang="en-US" sz="2400" dirty="0">
                <a:solidFill>
                  <a:srgbClr val="FF0000"/>
                </a:solidFill>
              </a:rPr>
              <a:t>	</a:t>
            </a:r>
            <a:r>
              <a:rPr lang="en-US" sz="2400" dirty="0">
                <a:solidFill>
                  <a:srgbClr val="187534"/>
                </a:solidFill>
              </a:rPr>
              <a:t>Primitive fish</a:t>
            </a:r>
            <a:endParaRPr lang="en-US" sz="2400" dirty="0">
              <a:solidFill>
                <a:srgbClr val="209920"/>
              </a:solidFill>
            </a:endParaRPr>
          </a:p>
          <a:p>
            <a:pPr>
              <a:lnSpc>
                <a:spcPct val="90000"/>
              </a:lnSpc>
              <a:buFontTx/>
              <a:buNone/>
              <a:tabLst>
                <a:tab pos="2111375" algn="l"/>
              </a:tabLst>
            </a:pPr>
            <a:r>
              <a:rPr lang="en-US" sz="2400" dirty="0">
                <a:solidFill>
                  <a:srgbClr val="FF0000"/>
                </a:solidFill>
              </a:rPr>
              <a:t>0.395-0.43 </a:t>
            </a:r>
            <a:r>
              <a:rPr lang="en-US" sz="2400" dirty="0" err="1">
                <a:solidFill>
                  <a:srgbClr val="FF0000"/>
                </a:solidFill>
              </a:rPr>
              <a:t>bya</a:t>
            </a:r>
            <a:r>
              <a:rPr lang="en-US" sz="2400" dirty="0">
                <a:solidFill>
                  <a:srgbClr val="FF0000"/>
                </a:solidFill>
              </a:rPr>
              <a:t>	</a:t>
            </a:r>
            <a:r>
              <a:rPr lang="en-US" sz="2400" dirty="0">
                <a:solidFill>
                  <a:srgbClr val="187534"/>
                </a:solidFill>
              </a:rPr>
              <a:t>First land plants -- oxygen and ozone increase</a:t>
            </a:r>
            <a:endParaRPr lang="en-US" sz="1800" dirty="0">
              <a:solidFill>
                <a:srgbClr val="00FF00"/>
              </a:solidFill>
            </a:endParaRPr>
          </a:p>
          <a:p>
            <a:pPr>
              <a:lnSpc>
                <a:spcPct val="90000"/>
              </a:lnSpc>
              <a:buFontTx/>
              <a:buNone/>
              <a:tabLst>
                <a:tab pos="2111375" algn="l"/>
              </a:tabLst>
            </a:pPr>
            <a:endParaRPr lang="en-US" sz="1000" dirty="0">
              <a:solidFill>
                <a:srgbClr val="99336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685800" y="152400"/>
            <a:ext cx="7772400" cy="1143000"/>
          </a:xfrm>
        </p:spPr>
        <p:txBody>
          <a:bodyPr/>
          <a:lstStyle/>
          <a:p>
            <a:pPr eaLnBrk="1" hangingPunct="1"/>
            <a:r>
              <a:rPr lang="en-US" b="1" dirty="0">
                <a:solidFill>
                  <a:srgbClr val="0000FF"/>
                </a:solidFill>
              </a:rPr>
              <a:t>Evolution of the Earth’s Second Atmosphere </a:t>
            </a:r>
          </a:p>
        </p:txBody>
      </p:sp>
      <p:sp>
        <p:nvSpPr>
          <p:cNvPr id="40964" name="Text Box 10"/>
          <p:cNvSpPr txBox="1">
            <a:spLocks noChangeArrowheads="1"/>
          </p:cNvSpPr>
          <p:nvPr/>
        </p:nvSpPr>
        <p:spPr bwMode="auto">
          <a:xfrm>
            <a:off x="7554912" y="6400800"/>
            <a:ext cx="1589088" cy="457200"/>
          </a:xfrm>
          <a:prstGeom prst="rect">
            <a:avLst/>
          </a:prstGeom>
          <a:noFill/>
          <a:ln w="9525">
            <a:noFill/>
            <a:miter lim="800000"/>
            <a:headEnd/>
            <a:tailEnd/>
          </a:ln>
        </p:spPr>
        <p:txBody>
          <a:bodyPr wrap="none">
            <a:prstTxWarp prst="textNoShape">
              <a:avLst/>
            </a:prstTxWarp>
            <a:spAutoFit/>
          </a:bodyPr>
          <a:lstStyle/>
          <a:p>
            <a:r>
              <a:rPr lang="en-US" dirty="0">
                <a:solidFill>
                  <a:srgbClr val="990E0C"/>
                </a:solidFill>
              </a:rPr>
              <a:t>Figure 2.11</a:t>
            </a:r>
            <a:endParaRPr lang="en-US" dirty="0"/>
          </a:p>
        </p:txBody>
      </p:sp>
      <p:sp>
        <p:nvSpPr>
          <p:cNvPr id="40965" name="Rectangle 11"/>
          <p:cNvSpPr>
            <a:spLocks noChangeArrowheads="1"/>
          </p:cNvSpPr>
          <p:nvPr/>
        </p:nvSpPr>
        <p:spPr bwMode="auto">
          <a:xfrm>
            <a:off x="0" y="1905000"/>
            <a:ext cx="990600" cy="38862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7" name="Picture 6"/>
          <p:cNvPicPr/>
          <p:nvPr/>
        </p:nvPicPr>
        <p:blipFill>
          <a:blip r:embed="rId2"/>
          <a:srcRect/>
          <a:stretch>
            <a:fillRect/>
          </a:stretch>
        </p:blipFill>
        <p:spPr bwMode="auto">
          <a:xfrm>
            <a:off x="228600" y="1676400"/>
            <a:ext cx="8229600" cy="42672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1708</TotalTime>
  <Words>1182</Words>
  <Application>Microsoft Macintosh PowerPoint</Application>
  <PresentationFormat>On-screen Show (4:3)</PresentationFormat>
  <Paragraphs>149</Paragraphs>
  <Slides>35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35</vt:i4>
      </vt:variant>
    </vt:vector>
  </HeadingPairs>
  <TitlesOfParts>
    <vt:vector size="37" baseType="lpstr">
      <vt:lpstr>Times</vt:lpstr>
      <vt:lpstr>Blank</vt:lpstr>
      <vt:lpstr>Presentation Slides for  Air Pollution and Global Warming: History, Science, and Solutions  Chapter 2: The Sun, the Earth, and the Evolution of the Earth’s Atmosphere    By Mark Z. Jacobson Cambridge University Press (2012)   Last update: August 4, 2011   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 </vt:lpstr>
      <vt:lpstr>Big Bang 15 bya</vt:lpstr>
      <vt:lpstr>Sun and Planet Formation 4.6 bya </vt:lpstr>
      <vt:lpstr>Asteroid Ida and its Moon, Dactyl</vt:lpstr>
      <vt:lpstr>Sun</vt:lpstr>
      <vt:lpstr>Corona (1-2 million K, ionized gases)</vt:lpstr>
      <vt:lpstr>Solar Wind Interacting With Earth 300-1000 km/s, 200,000 K at Earth</vt:lpstr>
      <vt:lpstr>Aurora Australis</vt:lpstr>
      <vt:lpstr>Radiation Spectra </vt:lpstr>
      <vt:lpstr>Emission Spectra of the Sun and Earth</vt:lpstr>
      <vt:lpstr>Earth</vt:lpstr>
      <vt:lpstr>Composition of Stony Meteorites, Total Earth, and Earth’s Crust </vt:lpstr>
      <vt:lpstr>Earth’s First Atmosphere </vt:lpstr>
      <vt:lpstr>Earth’s Second Atmosphere </vt:lpstr>
      <vt:lpstr>Fumaroles, Geysers, Volcanos</vt:lpstr>
      <vt:lpstr>Timeline of Earth’s Evolution</vt:lpstr>
      <vt:lpstr>Abiotic Synthesis (3.5 bya)</vt:lpstr>
      <vt:lpstr>Hot Sulfur Springs in Lassen National Park</vt:lpstr>
      <vt:lpstr>Prokaryotic Cell (3.5 bya)</vt:lpstr>
      <vt:lpstr>Fermenting Bacteria (3.5 bya) </vt:lpstr>
      <vt:lpstr>Photosynthetic Sulfur Bacteria (3.5 bya) </vt:lpstr>
      <vt:lpstr>Stomatolites From Cyanobacteria (Blue-Green Algae; Blue-Green Bacteria; Sulfur bacteria) </vt:lpstr>
      <vt:lpstr>Denitrifying Bacteria (3.2 bya)</vt:lpstr>
      <vt:lpstr>Methanogenic Bacteria (2.9 bya) </vt:lpstr>
      <vt:lpstr>Oxygen-Forming Cyanobacteria (3.5-2.8 bya)</vt:lpstr>
      <vt:lpstr>Cyanobacteria Bloom </vt:lpstr>
      <vt:lpstr>PowerPoint Presentation</vt:lpstr>
      <vt:lpstr>Eukaryotic Cell (2.1-1.85 bya)</vt:lpstr>
      <vt:lpstr>Green-Plant Photosynthesis (0.395-0.43 bya) </vt:lpstr>
      <vt:lpstr>Speed of Ozone Layer Formation</vt:lpstr>
      <vt:lpstr>Nitrifying Bacteria (1.8 bya) (Aerobic) </vt:lpstr>
      <vt:lpstr>Nitrogen Fixing Bacteria (1.4 bya) (Aerobic) </vt:lpstr>
      <vt:lpstr>The Nitrogen Cycle</vt:lpstr>
      <vt:lpstr>Timeline of Earth’s Evolution</vt:lpstr>
      <vt:lpstr>Evolution of the Earth’s Second Atmosphere </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keywords/>
  <cp:lastModifiedBy>Mark Z Jacobson</cp:lastModifiedBy>
  <cp:revision>180</cp:revision>
  <dcterms:created xsi:type="dcterms:W3CDTF">2011-08-08T23:07:40Z</dcterms:created>
  <dcterms:modified xsi:type="dcterms:W3CDTF">2022-05-06T08:58:03Z</dcterms:modified>
</cp:coreProperties>
</file>