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7.wmf"/><Relationship Id="rId1" Type="http://schemas.openxmlformats.org/officeDocument/2006/relationships/image" Target="../media/image1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12" Type="http://schemas.openxmlformats.org/officeDocument/2006/relationships/image" Target="../media/image73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11" Type="http://schemas.openxmlformats.org/officeDocument/2006/relationships/image" Target="../media/image72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65.wmf"/><Relationship Id="rId9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4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6" Type="http://schemas.openxmlformats.org/officeDocument/2006/relationships/image" Target="../media/image98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5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610CC-A38C-4166-8A1A-947B2DFC9220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E3BB6-4605-4489-82DD-B50EF1BDF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4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27B056-F494-41A5-A514-7B156D8715E0}" type="slidenum">
              <a:rPr lang="en-US"/>
              <a:pPr/>
              <a:t>2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07E2FB-E09D-40D5-A0C6-653F61D0E265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EBC4298-8565-4210-AEED-E6E374E1F6D7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837AD48-E36D-4CB0-A97D-719595F9F8C0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76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52D2F-0108-48E4-9B86-75419C62B720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B8CBBC3-4956-411D-94BA-0A2E84BE18B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ABAC8E3-B8D5-4103-879F-3F67E58615A9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D7C79D4-788C-49BA-A000-75A42C10F8B2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4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938EB-603B-40F1-B308-2D1EB6852047}" type="slidenum">
              <a:rPr lang="en-US"/>
              <a:pPr/>
              <a:t>4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39068D9-74D8-40D4-8469-DB8524932940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4E2FBFA-B31E-4479-A78B-677C8A601C16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92ACF9-C0ED-4EED-9466-C8C6FAC0AD84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4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9D1CDD-9F51-40E2-AD5E-E47C0D14627C}" type="slidenum">
              <a:rPr lang="en-US"/>
              <a:pPr/>
              <a:t>5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AF113D-50FB-4D25-84CF-4F487F5C575F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A26145-0609-48A0-AAFC-26F8C6E1021F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552B7A-13C8-420E-BD69-B5DAE26189A8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96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306F1D-8B55-4CB8-8E9E-007D2045D381}" type="slidenum">
              <a:rPr lang="en-US"/>
              <a:pPr/>
              <a:t>6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AB27F5-F75E-498C-98C9-D816CAED9E57}" type="slidenum">
              <a:rPr lang="en-US" sz="1200"/>
              <a:pPr algn="r"/>
              <a:t>6</a:t>
            </a:fld>
            <a:endParaRPr lang="en-US" sz="12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6AD2250-6C91-45D8-A4D2-DAC3FB407046}" type="slidenum">
              <a:rPr lang="en-US" sz="1200"/>
              <a:pPr algn="r"/>
              <a:t>6</a:t>
            </a:fld>
            <a:endParaRPr lang="en-US" sz="12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D7C3CAC-2C8B-49C0-B68F-5552CED96B60}" type="slidenum">
              <a:rPr lang="en-US" sz="1200"/>
              <a:pPr algn="r"/>
              <a:t>6</a:t>
            </a:fld>
            <a:endParaRPr lang="en-US" sz="12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62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7E3C10-B5FC-4A56-A602-9B440CF167A3}" type="slidenum">
              <a:rPr lang="en-US"/>
              <a:pPr/>
              <a:t>7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6D0986-B698-4DF8-9908-6CBFF4321868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476247B-9279-4668-BBB0-76081B2145B1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F46D14-2D23-4B35-811D-8B0F14B07ADC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440EE9-1E7A-4602-A0D6-DF08E83E04AC}" type="slidenum">
              <a:rPr lang="en-US"/>
              <a:pPr/>
              <a:t>8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3F343D3-17F4-4C3B-BD7C-1DCB42563AE0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A6539D-5C9B-4984-8484-446780D58909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657D2F-C79E-4866-926E-493092E9DAE7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64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DF6D8-A855-4B36-BD0B-7067E17D654A}" type="slidenum">
              <a:rPr lang="en-US"/>
              <a:pPr/>
              <a:t>9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57A5F5A-3E62-480A-9023-60B6C1BC53F5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34F501B-D189-4577-A107-9C679B1F90E9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EFF113B-8BE2-4AFE-A82F-B8430ABF7483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40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E70F7-2563-48B0-A01B-7E133FC61375}" type="slidenum">
              <a:rPr lang="en-US"/>
              <a:pPr/>
              <a:t>10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02F8EBF-73C9-475F-9979-E2524A62FEDE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834CB03-C532-447C-824B-59333E4212D8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F4376C5-6E40-44BF-A787-744A390F8955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20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7D5F6B-E2EF-499F-9BE1-403460D28726}" type="slidenum">
              <a:rPr lang="en-US"/>
              <a:pPr/>
              <a:t>11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014AA85-C18F-46E6-A722-AB7897113476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EF9348-5F04-4E2A-86E3-EF98A8086B28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228CA62-7CB5-458F-A0DC-442839DBF79F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7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B951CA-C1AD-4143-B5F1-D639936689D9}" type="slidenum">
              <a:rPr lang="en-US"/>
              <a:pPr/>
              <a:t>12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0D01ED-B12F-4A5C-BBCD-8A56D57B781F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1358E5B-295C-4C28-A5CA-867984456B0D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FD6B42-DA95-4B7D-BFEF-E51604C9C2DB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05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C50EA4-CF54-46CB-A724-21E6AC96B950}" type="slidenum">
              <a:rPr lang="en-US"/>
              <a:pPr/>
              <a:t>13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4C7C2E-A6D5-46ED-8E3F-442106AC435A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863A47-BDB9-43F6-962A-DC44F6FE4A01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A06959-90D6-47C4-85AD-0A99B724BC7E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52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A86154-E2FB-4F83-804C-EAE44E1806F1}" type="slidenum">
              <a:rPr lang="en-US"/>
              <a:pPr/>
              <a:t>14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978AB38-9262-4C82-9BB0-6B26954402B1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32434C8-BC32-46DF-8A07-2D7907B386E4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FCA95E-734F-48E2-B925-20AC9AA305F4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57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384D22-6916-4830-8EE1-5311489A3261}" type="slidenum">
              <a:rPr lang="en-US"/>
              <a:pPr/>
              <a:t>15</a:t>
            </a:fld>
            <a:endParaRPr lang="en-US"/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2D4340-DA5F-42AA-BB4F-4ADC3BCE152F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5F8074-FD95-4B74-88FF-6CB6BC495FA7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811A64-5D3A-473E-A6FB-2B7E005D33DF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02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A09ADB-FEDB-47A9-B2FA-D154C31E88F0}" type="slidenum">
              <a:rPr lang="en-US"/>
              <a:pPr/>
              <a:t>16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BCB590B-DC84-4005-84A0-B5AA4A73FFEB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3F74231-F5E4-414A-BAFD-9341D9968B6B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F18C72-6F6C-4101-A245-8831F0539EEB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64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FD1D0B-BCC5-4CBC-BAD7-9C29B57B3E3E}" type="slidenum">
              <a:rPr lang="en-US"/>
              <a:pPr/>
              <a:t>17</a:t>
            </a:fld>
            <a:endParaRPr lang="en-US"/>
          </a:p>
        </p:txBody>
      </p:sp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7BC07E6-89E1-4AC5-B825-544667FF25DC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446DB78-3849-4696-9248-4714B558C70E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664B6D-517F-48F0-891E-7B0DE56A4C9D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46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8BA8C3-689F-4AC9-9CDE-2C10A076CA49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0041D5-1598-4202-A167-E2224C89F2D9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05A95B-826D-450F-BD8B-154038500076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F5672B-B4BA-4C5A-9638-9166BF5BE9CE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82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CE492-68E8-469D-B39E-B34D11C90832}" type="slidenum">
              <a:rPr lang="en-US"/>
              <a:pPr/>
              <a:t>19</a:t>
            </a:fld>
            <a:endParaRPr lang="en-US"/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A3DFAA-2226-4297-A1CB-4D5C31EBE088}" type="slidenum">
              <a:rPr lang="en-US" sz="1200"/>
              <a:pPr algn="r"/>
              <a:t>19</a:t>
            </a:fld>
            <a:endParaRPr lang="en-US" sz="1200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3DADD35-3C2E-43B7-8D3F-D2DCD91AE5DB}" type="slidenum">
              <a:rPr lang="en-US" sz="1200"/>
              <a:pPr algn="r"/>
              <a:t>19</a:t>
            </a:fld>
            <a:endParaRPr lang="en-US" sz="1200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04098B0-418F-49BA-8667-AC0C63952C6F}" type="slidenum">
              <a:rPr lang="en-US" sz="1200"/>
              <a:pPr algn="r"/>
              <a:t>19</a:t>
            </a:fld>
            <a:endParaRPr lang="en-US" sz="1200"/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62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47002E-39AB-4386-AF58-5A6F9D919216}" type="slidenum">
              <a:rPr lang="en-US"/>
              <a:pPr/>
              <a:t>20</a:t>
            </a:fld>
            <a:endParaRPr lang="en-US"/>
          </a:p>
        </p:txBody>
      </p:sp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D08B4DC-2AEA-4DCE-811D-2A076E964DA0}" type="slidenum">
              <a:rPr lang="en-US" sz="1200"/>
              <a:pPr algn="r"/>
              <a:t>20</a:t>
            </a:fld>
            <a:endParaRPr lang="en-US" sz="1200"/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3B5E227-91C5-4A4C-96EE-DD75DCEFB8D8}" type="slidenum">
              <a:rPr lang="en-US" sz="1200"/>
              <a:pPr algn="r"/>
              <a:t>20</a:t>
            </a:fld>
            <a:endParaRPr lang="en-US" sz="1200"/>
          </a:p>
        </p:txBody>
      </p:sp>
      <p:sp>
        <p:nvSpPr>
          <p:cNvPr id="5734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CB18EB-A7F5-4296-B129-5E922A47F17A}" type="slidenum">
              <a:rPr lang="en-US" sz="1200"/>
              <a:pPr algn="r"/>
              <a:t>20</a:t>
            </a:fld>
            <a:endParaRPr lang="en-US" sz="1200"/>
          </a:p>
        </p:txBody>
      </p:sp>
      <p:sp>
        <p:nvSpPr>
          <p:cNvPr id="573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18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C927-A686-4C36-B982-06542C3A1057}" type="slidenum">
              <a:rPr lang="en-US"/>
              <a:pPr/>
              <a:t>21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749CBDD-8ED8-40F3-BABA-2FA91EDE4A38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CF76E33-26DB-4502-8C67-CF7DD52AAB7A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5939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44A8CC7-F35D-4EE0-B30D-E301E42F631F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593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15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1044FF-371F-4FFA-A42A-5B19CED6DCF2}" type="slidenum">
              <a:rPr lang="en-US"/>
              <a:pPr/>
              <a:t>22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1964B67-14C6-4831-880A-DAA4D56E64FA}" type="slidenum">
              <a:rPr lang="en-US" sz="1200"/>
              <a:pPr algn="r"/>
              <a:t>22</a:t>
            </a:fld>
            <a:endParaRPr lang="en-US" sz="12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3612EB4-8947-46E1-AA4E-BF525D7111CA}" type="slidenum">
              <a:rPr lang="en-US" sz="1200"/>
              <a:pPr algn="r"/>
              <a:t>22</a:t>
            </a:fld>
            <a:endParaRPr lang="en-US" sz="1200"/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439DD3-9615-48A9-B9EB-EFC09CF90FF7}" type="slidenum">
              <a:rPr lang="en-US" sz="1200"/>
              <a:pPr algn="r"/>
              <a:t>22</a:t>
            </a:fld>
            <a:endParaRPr lang="en-US" sz="1200"/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340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CC983-6A45-4933-BCB6-BA7CADFCFBF6}" type="slidenum">
              <a:rPr lang="en-US"/>
              <a:pPr/>
              <a:t>23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CA6E89-325C-49AE-81B9-0E919FE1ADA3}" type="slidenum">
              <a:rPr lang="en-US" sz="1200"/>
              <a:pPr algn="r"/>
              <a:t>23</a:t>
            </a:fld>
            <a:endParaRPr lang="en-US" sz="12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B4FB60A-B5A3-41E3-9BB4-8151B514D762}" type="slidenum">
              <a:rPr lang="en-US" sz="1200"/>
              <a:pPr algn="r"/>
              <a:t>23</a:t>
            </a:fld>
            <a:endParaRPr lang="en-US" sz="1200"/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FD7B4BF-F450-4924-8D61-9C42B2098EB6}" type="slidenum">
              <a:rPr lang="en-US" sz="1200"/>
              <a:pPr algn="r"/>
              <a:t>23</a:t>
            </a:fld>
            <a:endParaRPr lang="en-US" sz="1200"/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846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199C03-2DA3-4D89-AC03-A5E817601A0A}" type="slidenum">
              <a:rPr lang="en-US"/>
              <a:pPr/>
              <a:t>24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03C4EE-0471-404E-B4B6-B2AB82F5ECA0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7132D0-B592-493A-AE0C-FF8EE991188F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1EA41C-88E4-49B5-9C54-6EE306F81B70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83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6B9FF-AEE3-4031-AB94-FCE607BFEA43}" type="slidenum">
              <a:rPr lang="en-US"/>
              <a:pPr/>
              <a:t>25</a:t>
            </a:fld>
            <a:endParaRPr lang="en-US"/>
          </a:p>
        </p:txBody>
      </p:sp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865188"/>
            <a:fld id="{838DD4BB-C8B1-4245-8AC3-839FD4D1AC22}" type="slidenum">
              <a:rPr lang="en-US" sz="1200"/>
              <a:pPr algn="r" defTabSz="865188"/>
              <a:t>25</a:t>
            </a:fld>
            <a:endParaRPr lang="en-US" sz="1200"/>
          </a:p>
        </p:txBody>
      </p:sp>
      <p:sp>
        <p:nvSpPr>
          <p:cNvPr id="1024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865188"/>
            <a:fld id="{6878B11F-074C-4979-B743-508463363169}" type="slidenum">
              <a:rPr lang="en-US" sz="1200"/>
              <a:pPr algn="r" defTabSz="865188"/>
              <a:t>25</a:t>
            </a:fld>
            <a:endParaRPr lang="en-US" sz="1200"/>
          </a:p>
        </p:txBody>
      </p:sp>
      <p:sp>
        <p:nvSpPr>
          <p:cNvPr id="10240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865188"/>
            <a:fld id="{2CCE6B00-FC36-4DF5-A965-30470C14591C}" type="slidenum">
              <a:rPr lang="en-US" sz="1200"/>
              <a:pPr algn="r" defTabSz="865188"/>
              <a:t>25</a:t>
            </a:fld>
            <a:endParaRPr lang="en-US" sz="1200"/>
          </a:p>
        </p:txBody>
      </p:sp>
      <p:sp>
        <p:nvSpPr>
          <p:cNvPr id="1024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2" tIns="45716" rIns="91432" bIns="457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996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7E68B3-6BF8-4BFC-BA5E-8158383C0C18}" type="slidenum">
              <a:rPr lang="en-US"/>
              <a:pPr/>
              <a:t>26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638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B8565F-728C-4933-A814-91D76877AE50}" type="slidenum">
              <a:rPr lang="en-US"/>
              <a:pPr/>
              <a:t>27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7894B5-111B-4AE9-8E59-C024187A0FE8}" type="slidenum">
              <a:rPr lang="en-US" sz="1200"/>
              <a:pPr algn="r"/>
              <a:t>27</a:t>
            </a:fld>
            <a:endParaRPr lang="en-US" sz="12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1C3F97-44E7-4B3F-A7D7-20DADB956D22}" type="slidenum">
              <a:rPr lang="en-US" sz="1200"/>
              <a:pPr algn="r"/>
              <a:t>27</a:t>
            </a:fld>
            <a:endParaRPr lang="en-US" sz="1200"/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DED154E-390C-475F-A822-D7AED726D99A}" type="slidenum">
              <a:rPr lang="en-US" sz="1200"/>
              <a:pPr algn="r"/>
              <a:t>27</a:t>
            </a:fld>
            <a:endParaRPr lang="en-US" sz="1200"/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91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C0E16C-FE22-442A-A5C7-A465C474523A}" type="slidenum">
              <a:rPr lang="en-US"/>
              <a:pPr/>
              <a:t>28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B6D4201-C7AF-4FC0-BAD7-E1023348399C}" type="slidenum">
              <a:rPr lang="en-US" sz="1200"/>
              <a:pPr algn="r"/>
              <a:t>28</a:t>
            </a:fld>
            <a:endParaRPr lang="en-US" sz="12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5057B22-3284-417F-AAE8-01D584FE08B7}" type="slidenum">
              <a:rPr lang="en-US" sz="1200"/>
              <a:pPr algn="r"/>
              <a:t>28</a:t>
            </a:fld>
            <a:endParaRPr lang="en-US" sz="12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6122FA5-0081-4627-8494-8CC5A11ED391}" type="slidenum">
              <a:rPr lang="en-US" sz="1200"/>
              <a:pPr algn="r"/>
              <a:t>28</a:t>
            </a:fld>
            <a:endParaRPr lang="en-US" sz="12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2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DE3669-BDB8-470E-BD89-EFD7810B8401}" type="slidenum">
              <a:rPr lang="en-US"/>
              <a:pPr/>
              <a:t>29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1C0BB5-1C48-453C-B922-99D6E9C181DC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265B1A9-0403-43D4-A171-343B77E291A1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64ADD73-0BFB-4932-8EE8-81C1EA221E78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223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53AF4-4611-4FEB-AEC6-6FBA5EDE446B}" type="slidenum">
              <a:rPr lang="en-US"/>
              <a:pPr/>
              <a:t>30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6D07BA2-31BC-4449-8939-921DF70E73AC}" type="slidenum">
              <a:rPr lang="en-US" sz="1200"/>
              <a:pPr algn="r"/>
              <a:t>30</a:t>
            </a:fld>
            <a:endParaRPr lang="en-US" sz="12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5613311-0956-4603-8CBC-B9A0010D6835}" type="slidenum">
              <a:rPr lang="en-US" sz="1200"/>
              <a:pPr algn="r"/>
              <a:t>30</a:t>
            </a:fld>
            <a:endParaRPr lang="en-US" sz="12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11EE82-8BBD-445F-B3D0-1F835EFA5B96}" type="slidenum">
              <a:rPr lang="en-US" sz="1200"/>
              <a:pPr algn="r"/>
              <a:t>30</a:t>
            </a:fld>
            <a:endParaRPr lang="en-US" sz="12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95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3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3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4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7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0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8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0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1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18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8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BB9BB-1756-4276-BA4D-CEC729C72F0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02C5D-9950-42E5-A35C-E601D9F54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4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8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.wmf"/><Relationship Id="rId1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4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5.wmf"/><Relationship Id="rId10" Type="http://schemas.openxmlformats.org/officeDocument/2006/relationships/image" Target="../media/image17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8.wmf"/><Relationship Id="rId10" Type="http://schemas.openxmlformats.org/officeDocument/2006/relationships/image" Target="../media/image21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3.wmf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42.bin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4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4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46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1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5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53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5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60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5" Type="http://schemas.openxmlformats.org/officeDocument/2006/relationships/image" Target="../media/image61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58.wmf"/><Relationship Id="rId14" Type="http://schemas.openxmlformats.org/officeDocument/2006/relationships/oleObject" Target="../embeddings/oleObject6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72.bin"/><Relationship Id="rId26" Type="http://schemas.openxmlformats.org/officeDocument/2006/relationships/oleObject" Target="../embeddings/oleObject76.bin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70.wmf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68.wmf"/><Relationship Id="rId25" Type="http://schemas.openxmlformats.org/officeDocument/2006/relationships/image" Target="../media/image7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3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65.wmf"/><Relationship Id="rId24" Type="http://schemas.openxmlformats.org/officeDocument/2006/relationships/oleObject" Target="../embeddings/oleObject75.bin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71.wmf"/><Relationship Id="rId10" Type="http://schemas.openxmlformats.org/officeDocument/2006/relationships/oleObject" Target="../embeddings/oleObject68.bin"/><Relationship Id="rId19" Type="http://schemas.openxmlformats.org/officeDocument/2006/relationships/image" Target="../media/image69.w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4.bin"/><Relationship Id="rId27" Type="http://schemas.openxmlformats.org/officeDocument/2006/relationships/image" Target="../media/image7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77.bin"/><Relationship Id="rId9" Type="http://schemas.openxmlformats.org/officeDocument/2006/relationships/image" Target="../media/image7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7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8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83.wmf"/><Relationship Id="rId5" Type="http://schemas.openxmlformats.org/officeDocument/2006/relationships/image" Target="../media/image80.wmf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0.bin"/><Relationship Id="rId11" Type="http://schemas.openxmlformats.org/officeDocument/2006/relationships/image" Target="../media/image83.wmf"/><Relationship Id="rId5" Type="http://schemas.openxmlformats.org/officeDocument/2006/relationships/image" Target="../media/image84.wmf"/><Relationship Id="rId10" Type="http://schemas.openxmlformats.org/officeDocument/2006/relationships/oleObject" Target="../embeddings/oleObject92.bin"/><Relationship Id="rId4" Type="http://schemas.openxmlformats.org/officeDocument/2006/relationships/oleObject" Target="../embeddings/oleObject89.bin"/><Relationship Id="rId9" Type="http://schemas.openxmlformats.org/officeDocument/2006/relationships/image" Target="../media/image86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91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0" Type="http://schemas.openxmlformats.org/officeDocument/2006/relationships/oleObject" Target="../embeddings/oleObject96.bin"/><Relationship Id="rId4" Type="http://schemas.openxmlformats.org/officeDocument/2006/relationships/oleObject" Target="../embeddings/oleObject93.bin"/><Relationship Id="rId9" Type="http://schemas.openxmlformats.org/officeDocument/2006/relationships/image" Target="../media/image89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96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3.wmf"/><Relationship Id="rId12" Type="http://schemas.openxmlformats.org/officeDocument/2006/relationships/oleObject" Target="../embeddings/oleObject1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95.wmf"/><Relationship Id="rId5" Type="http://schemas.openxmlformats.org/officeDocument/2006/relationships/image" Target="../media/image92.wmf"/><Relationship Id="rId10" Type="http://schemas.openxmlformats.org/officeDocument/2006/relationships/oleObject" Target="../embeddings/oleObject101.bin"/><Relationship Id="rId4" Type="http://schemas.openxmlformats.org/officeDocument/2006/relationships/oleObject" Target="../embeddings/oleObject98.bin"/><Relationship Id="rId9" Type="http://schemas.openxmlformats.org/officeDocument/2006/relationships/image" Target="../media/image94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99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97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13" Type="http://schemas.openxmlformats.org/officeDocument/2006/relationships/image" Target="../media/image105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02.wmf"/><Relationship Id="rId12" Type="http://schemas.openxmlformats.org/officeDocument/2006/relationships/oleObject" Target="../embeddings/oleObject1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8.wmf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04.wmf"/><Relationship Id="rId5" Type="http://schemas.openxmlformats.org/officeDocument/2006/relationships/image" Target="../media/image101.wmf"/><Relationship Id="rId15" Type="http://schemas.openxmlformats.org/officeDocument/2006/relationships/oleObject" Target="../embeddings/oleObject113.bin"/><Relationship Id="rId10" Type="http://schemas.openxmlformats.org/officeDocument/2006/relationships/oleObject" Target="../embeddings/oleObject111.bin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103.wmf"/><Relationship Id="rId14" Type="http://schemas.openxmlformats.org/officeDocument/2006/relationships/image" Target="../media/image10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0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15.bin"/><Relationship Id="rId5" Type="http://schemas.openxmlformats.org/officeDocument/2006/relationships/image" Target="../media/image105.wmf"/><Relationship Id="rId4" Type="http://schemas.openxmlformats.org/officeDocument/2006/relationships/oleObject" Target="../embeddings/oleObject114.bin"/><Relationship Id="rId9" Type="http://schemas.openxmlformats.org/officeDocument/2006/relationships/image" Target="../media/image108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18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117.bin"/><Relationship Id="rId9" Type="http://schemas.openxmlformats.org/officeDocument/2006/relationships/image" Target="../media/image1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69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17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88925" y="76200"/>
            <a:ext cx="4310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Time Dependent Perturbation Theory</a:t>
            </a: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315913" y="596900"/>
            <a:ext cx="7451725" cy="2911475"/>
            <a:chOff x="199" y="384"/>
            <a:chExt cx="4694" cy="1834"/>
          </a:xfrm>
        </p:grpSpPr>
        <p:graphicFrame>
          <p:nvGraphicFramePr>
            <p:cNvPr id="19460" name="Object 4"/>
            <p:cNvGraphicFramePr>
              <a:graphicFrameLocks noChangeAspect="1"/>
            </p:cNvGraphicFramePr>
            <p:nvPr/>
          </p:nvGraphicFramePr>
          <p:xfrm>
            <a:off x="288" y="720"/>
            <a:ext cx="1152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6" name="Equation" r:id="rId4" imgW="1828800" imgH="711200" progId="Equation.DSMT4">
                    <p:embed/>
                  </p:oleObj>
                </mc:Choice>
                <mc:Fallback>
                  <p:oleObj name="Equation" r:id="rId4" imgW="18288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720"/>
                          <a:ext cx="1152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1344" y="1344"/>
            <a:ext cx="89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7" name="Equation" r:id="rId6" imgW="1422400" imgH="419100" progId="Equation.DSMT4">
                    <p:embed/>
                  </p:oleObj>
                </mc:Choice>
                <mc:Fallback>
                  <p:oleObj name="Equation" r:id="rId6" imgW="1422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344"/>
                          <a:ext cx="89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199" y="384"/>
              <a:ext cx="27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Time dependent Schrödinger Equation</a:t>
              </a:r>
            </a:p>
          </p:txBody>
        </p:sp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240" y="1200"/>
              <a:ext cx="4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Take</a:t>
              </a:r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240" y="1776"/>
              <a:ext cx="465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time independent</a:t>
              </a: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	time dependent</a:t>
              </a:r>
              <a:b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</a:br>
              <a:r>
                <a:rPr lang="en-US" sz="2000" b="1">
                  <a:latin typeface="Times New Roman" pitchFamily="18" charset="0"/>
                </a:rPr>
                <a:t>		     	</a:t>
              </a: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will treat as time dependent perturbation</a:t>
              </a:r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flipV="1">
              <a:off x="1344" y="163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flipH="1" flipV="1">
              <a:off x="2208" y="1584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187" name="Group 11"/>
          <p:cNvGrpSpPr>
            <a:grpSpLocks/>
          </p:cNvGrpSpPr>
          <p:nvPr/>
        </p:nvGrpSpPr>
        <p:grpSpPr bwMode="auto">
          <a:xfrm>
            <a:off x="336550" y="3582988"/>
            <a:ext cx="8623300" cy="2936875"/>
            <a:chOff x="252" y="2257"/>
            <a:chExt cx="5432" cy="1850"/>
          </a:xfrm>
        </p:grpSpPr>
        <p:graphicFrame>
          <p:nvGraphicFramePr>
            <p:cNvPr id="19468" name="Object 12"/>
            <p:cNvGraphicFramePr>
              <a:graphicFrameLocks noChangeAspect="1"/>
            </p:cNvGraphicFramePr>
            <p:nvPr/>
          </p:nvGraphicFramePr>
          <p:xfrm>
            <a:off x="273" y="2402"/>
            <a:ext cx="1360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" name="Equation" r:id="rId8" imgW="2159000" imgH="774700" progId="Equation.DSMT4">
                    <p:embed/>
                  </p:oleObj>
                </mc:Choice>
                <mc:Fallback>
                  <p:oleObj name="Equation" r:id="rId8" imgW="2159000" imgH="774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" y="2402"/>
                          <a:ext cx="1360" cy="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9" name="Object 13"/>
            <p:cNvGraphicFramePr>
              <a:graphicFrameLocks noChangeAspect="1"/>
            </p:cNvGraphicFramePr>
            <p:nvPr/>
          </p:nvGraphicFramePr>
          <p:xfrm>
            <a:off x="274" y="3019"/>
            <a:ext cx="176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9" name="Equation" r:id="rId10" imgW="2806700" imgH="431800" progId="Equation.DSMT4">
                    <p:embed/>
                  </p:oleObj>
                </mc:Choice>
                <mc:Fallback>
                  <p:oleObj name="Equation" r:id="rId10" imgW="28067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" y="3019"/>
                          <a:ext cx="176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0" name="Object 14"/>
            <p:cNvGraphicFramePr>
              <a:graphicFrameLocks noChangeAspect="1"/>
            </p:cNvGraphicFramePr>
            <p:nvPr/>
          </p:nvGraphicFramePr>
          <p:xfrm>
            <a:off x="302" y="3476"/>
            <a:ext cx="53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0" name="Equation" r:id="rId12" imgW="850531" imgH="431613" progId="Equation.DSMT4">
                    <p:embed/>
                  </p:oleObj>
                </mc:Choice>
                <mc:Fallback>
                  <p:oleObj name="Equation" r:id="rId12" imgW="850531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" y="3476"/>
                          <a:ext cx="53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>
              <a:off x="252" y="2257"/>
              <a:ext cx="5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472" name="Object 16"/>
            <p:cNvGraphicFramePr>
              <a:graphicFrameLocks noChangeAspect="1"/>
            </p:cNvGraphicFramePr>
            <p:nvPr/>
          </p:nvGraphicFramePr>
          <p:xfrm>
            <a:off x="337" y="3889"/>
            <a:ext cx="43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1" name="Equation" r:id="rId14" imgW="685502" imgH="304668" progId="Equation.DSMT4">
                    <p:embed/>
                  </p:oleObj>
                </mc:Choice>
                <mc:Fallback>
                  <p:oleObj name="Equation" r:id="rId14" imgW="685502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" y="3889"/>
                          <a:ext cx="43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3" name="Text Box 17"/>
            <p:cNvSpPr txBox="1">
              <a:spLocks noChangeArrowheads="1"/>
            </p:cNvSpPr>
            <p:nvPr/>
          </p:nvSpPr>
          <p:spPr bwMode="auto">
            <a:xfrm>
              <a:off x="2001" y="2492"/>
              <a:ext cx="2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H</a:t>
              </a:r>
              <a:r>
                <a:rPr lang="en-US" sz="2000" b="1" baseline="30000">
                  <a:solidFill>
                    <a:srgbClr val="008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time independent  -  solutions are</a:t>
              </a:r>
              <a:endParaRPr lang="en-US" sz="2000" b="1" i="1" u="sng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968" y="3486"/>
              <a:ext cx="47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complete set of time independent orthonormal eigenfunctions of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H</a:t>
              </a:r>
              <a:r>
                <a:rPr lang="en-US" sz="2000" b="1" baseline="30000">
                  <a:solidFill>
                    <a:srgbClr val="008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984" y="3857"/>
              <a:ext cx="21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time dependent phase factors</a:t>
              </a:r>
            </a:p>
          </p:txBody>
        </p:sp>
      </p:grp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56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55600" y="176213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To solve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296988" y="620713"/>
          <a:ext cx="1828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Equation" r:id="rId4" imgW="1828800" imgH="711200" progId="Equation.DSMT4">
                  <p:embed/>
                </p:oleObj>
              </mc:Choice>
              <mc:Fallback>
                <p:oleObj name="Equation" r:id="rId4" imgW="1828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620713"/>
                        <a:ext cx="1828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36550" y="1408113"/>
            <a:ext cx="1031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Expand</a:t>
            </a: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298575" y="1790700"/>
          <a:ext cx="3111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" name="Equation" r:id="rId6" imgW="3111500" imgH="558800" progId="Equation.DSMT4">
                  <p:embed/>
                </p:oleObj>
              </mc:Choice>
              <mc:Fallback>
                <p:oleObj name="Equation" r:id="rId6" imgW="31115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1790700"/>
                        <a:ext cx="31115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7526" name="Group 6"/>
          <p:cNvGrpSpPr>
            <a:grpSpLocks/>
          </p:cNvGrpSpPr>
          <p:nvPr/>
        </p:nvGrpSpPr>
        <p:grpSpPr bwMode="auto">
          <a:xfrm>
            <a:off x="1516063" y="4384675"/>
            <a:ext cx="5024437" cy="1289050"/>
            <a:chOff x="955" y="2762"/>
            <a:chExt cx="3165" cy="812"/>
          </a:xfrm>
        </p:grpSpPr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1086" y="3132"/>
              <a:ext cx="303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These terms equal.  Unperturbed problem.</a:t>
              </a:r>
              <a:b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They cancel.</a:t>
              </a:r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 flipH="1" flipV="1">
              <a:off x="955" y="2762"/>
              <a:ext cx="497" cy="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V="1">
              <a:off x="3148" y="2825"/>
              <a:ext cx="545" cy="3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4" name="Line 12"/>
          <p:cNvSpPr>
            <a:spLocks noChangeShapeType="1"/>
          </p:cNvSpPr>
          <p:nvPr/>
        </p:nvSpPr>
        <p:spPr bwMode="auto">
          <a:xfrm>
            <a:off x="466725" y="2409825"/>
            <a:ext cx="8323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07544" name="Group 24"/>
          <p:cNvGrpSpPr>
            <a:grpSpLocks/>
          </p:cNvGrpSpPr>
          <p:nvPr/>
        </p:nvGrpSpPr>
        <p:grpSpPr bwMode="auto">
          <a:xfrm>
            <a:off x="468313" y="2600325"/>
            <a:ext cx="6445250" cy="1854200"/>
            <a:chOff x="295" y="1638"/>
            <a:chExt cx="4060" cy="1168"/>
          </a:xfrm>
        </p:grpSpPr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321" y="1638"/>
            <a:ext cx="89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" name="Equation" r:id="rId8" imgW="1422400" imgH="419100" progId="Equation.DSMT4">
                    <p:embed/>
                  </p:oleObj>
                </mc:Choice>
                <mc:Fallback>
                  <p:oleObj name="Equation" r:id="rId8" imgW="1422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" y="1638"/>
                          <a:ext cx="89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295" y="2039"/>
              <a:ext cx="15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Substitute expansion</a:t>
              </a:r>
            </a:p>
          </p:txBody>
        </p:sp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331" y="2318"/>
            <a:ext cx="4024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3" name="Equation" r:id="rId10" imgW="6388100" imgH="774700" progId="Equation.DSMT4">
                    <p:embed/>
                  </p:oleObj>
                </mc:Choice>
                <mc:Fallback>
                  <p:oleObj name="Equation" r:id="rId10" imgW="6388100" imgH="774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" y="2318"/>
                          <a:ext cx="4024" cy="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43" name="Group 23"/>
          <p:cNvGrpSpPr>
            <a:grpSpLocks/>
          </p:cNvGrpSpPr>
          <p:nvPr/>
        </p:nvGrpSpPr>
        <p:grpSpPr bwMode="auto">
          <a:xfrm>
            <a:off x="4572000" y="2990850"/>
            <a:ext cx="3659188" cy="904875"/>
            <a:chOff x="2880" y="1884"/>
            <a:chExt cx="2305" cy="570"/>
          </a:xfrm>
        </p:grpSpPr>
        <p:sp>
          <p:nvSpPr>
            <p:cNvPr id="21520" name="Text Box 15"/>
            <p:cNvSpPr txBox="1">
              <a:spLocks noChangeArrowheads="1"/>
            </p:cNvSpPr>
            <p:nvPr/>
          </p:nvSpPr>
          <p:spPr bwMode="auto">
            <a:xfrm>
              <a:off x="3138" y="1884"/>
              <a:ext cx="20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used derivative product rule</a:t>
              </a:r>
            </a:p>
          </p:txBody>
        </p:sp>
        <p:sp>
          <p:nvSpPr>
            <p:cNvPr id="21521" name="Line 16"/>
            <p:cNvSpPr>
              <a:spLocks noChangeShapeType="1"/>
            </p:cNvSpPr>
            <p:nvPr/>
          </p:nvSpPr>
          <p:spPr bwMode="auto">
            <a:xfrm flipH="1">
              <a:off x="2880" y="2115"/>
              <a:ext cx="679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Line 17"/>
            <p:cNvSpPr>
              <a:spLocks noChangeShapeType="1"/>
            </p:cNvSpPr>
            <p:nvPr/>
          </p:nvSpPr>
          <p:spPr bwMode="auto">
            <a:xfrm>
              <a:off x="3622" y="2123"/>
              <a:ext cx="284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538" name="Group 18"/>
          <p:cNvGrpSpPr>
            <a:grpSpLocks/>
          </p:cNvGrpSpPr>
          <p:nvPr/>
        </p:nvGrpSpPr>
        <p:grpSpPr bwMode="auto">
          <a:xfrm>
            <a:off x="296863" y="5870575"/>
            <a:ext cx="5260975" cy="660400"/>
            <a:chOff x="187" y="3698"/>
            <a:chExt cx="3314" cy="416"/>
          </a:xfrm>
        </p:grpSpPr>
        <p:graphicFrame>
          <p:nvGraphicFramePr>
            <p:cNvPr id="21524" name="Object 20"/>
            <p:cNvGraphicFramePr>
              <a:graphicFrameLocks noChangeAspect="1"/>
            </p:cNvGraphicFramePr>
            <p:nvPr/>
          </p:nvGraphicFramePr>
          <p:xfrm>
            <a:off x="1613" y="3698"/>
            <a:ext cx="1888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4" name="Equation" r:id="rId12" imgW="2997200" imgH="660400" progId="Equation.DSMT4">
                    <p:embed/>
                  </p:oleObj>
                </mc:Choice>
                <mc:Fallback>
                  <p:oleObj name="Equation" r:id="rId12" imgW="2997200" imgH="660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3" y="3698"/>
                          <a:ext cx="1888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5" name="Text Box 20"/>
            <p:cNvSpPr txBox="1">
              <a:spLocks noChangeArrowheads="1"/>
            </p:cNvSpPr>
            <p:nvPr/>
          </p:nvSpPr>
          <p:spPr bwMode="auto">
            <a:xfrm>
              <a:off x="187" y="3755"/>
              <a:ext cx="11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Canceling gives</a:t>
              </a:r>
            </a:p>
          </p:txBody>
        </p:sp>
      </p:grpSp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4319588" y="711200"/>
          <a:ext cx="1422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" name="Equation" r:id="rId14" imgW="1422400" imgH="419100" progId="Equation.DSMT4">
                  <p:embed/>
                </p:oleObj>
              </mc:Choice>
              <mc:Fallback>
                <p:oleObj name="Equation" r:id="rId14" imgW="1422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9588" y="711200"/>
                        <a:ext cx="1422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7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24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4175" y="160338"/>
            <a:ext cx="747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Have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397000" y="69850"/>
          <a:ext cx="2997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Equation" r:id="rId4" imgW="2997200" imgH="660400" progId="Equation.DSMT4">
                  <p:embed/>
                </p:oleObj>
              </mc:Choice>
              <mc:Fallback>
                <p:oleObj name="Equation" r:id="rId4" imgW="29972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69850"/>
                        <a:ext cx="29972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22275" y="949325"/>
            <a:ext cx="194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Left multiply by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297113" y="1492250"/>
          <a:ext cx="55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Equation" r:id="rId6" imgW="558558" imgH="431613" progId="Equation.DSMT4">
                  <p:embed/>
                </p:oleObj>
              </mc:Choice>
              <mc:Fallback>
                <p:oleObj name="Equation" r:id="rId6" imgW="558558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1492250"/>
                        <a:ext cx="5588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87363" y="2055813"/>
          <a:ext cx="2743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Equation" r:id="rId8" imgW="2743200" imgH="660400" progId="Equation.DSMT4">
                  <p:embed/>
                </p:oleObj>
              </mc:Choice>
              <mc:Fallback>
                <p:oleObj name="Equation" r:id="rId8" imgW="27432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2055813"/>
                        <a:ext cx="27432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279" name="Group 7"/>
          <p:cNvGrpSpPr>
            <a:grpSpLocks/>
          </p:cNvGrpSpPr>
          <p:nvPr/>
        </p:nvGrpSpPr>
        <p:grpSpPr bwMode="auto">
          <a:xfrm>
            <a:off x="422275" y="2954338"/>
            <a:ext cx="4175125" cy="1047750"/>
            <a:chOff x="266" y="1861"/>
            <a:chExt cx="2630" cy="660"/>
          </a:xfrm>
        </p:grpSpPr>
        <p:graphicFrame>
          <p:nvGraphicFramePr>
            <p:cNvPr id="23560" name="Object 8"/>
            <p:cNvGraphicFramePr>
              <a:graphicFrameLocks noChangeAspect="1"/>
            </p:cNvGraphicFramePr>
            <p:nvPr/>
          </p:nvGraphicFramePr>
          <p:xfrm>
            <a:off x="1088" y="2097"/>
            <a:ext cx="1808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" name="Equation" r:id="rId10" imgW="2870200" imgH="673100" progId="Equation.DSMT4">
                    <p:embed/>
                  </p:oleObj>
                </mc:Choice>
                <mc:Fallback>
                  <p:oleObj name="Equation" r:id="rId10" imgW="28702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8" y="2097"/>
                          <a:ext cx="1808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266" y="1861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Therefore,</a:t>
              </a:r>
            </a:p>
          </p:txBody>
        </p:sp>
      </p:grp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889375" y="1944395"/>
            <a:ext cx="50000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E</a:t>
            </a: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igenkets of time independent Hamiltonian</a:t>
            </a:r>
          </a:p>
          <a:p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are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orthonormal.</a:t>
            </a:r>
          </a:p>
        </p:txBody>
      </p:sp>
      <p:grpSp>
        <p:nvGrpSpPr>
          <p:cNvPr id="54283" name="Group 11"/>
          <p:cNvGrpSpPr>
            <a:grpSpLocks/>
          </p:cNvGrpSpPr>
          <p:nvPr/>
        </p:nvGrpSpPr>
        <p:grpSpPr bwMode="auto">
          <a:xfrm>
            <a:off x="438150" y="4171950"/>
            <a:ext cx="8242300" cy="2198688"/>
            <a:chOff x="276" y="2628"/>
            <a:chExt cx="5192" cy="1385"/>
          </a:xfrm>
        </p:grpSpPr>
        <p:sp>
          <p:nvSpPr>
            <p:cNvPr id="23564" name="Line 12"/>
            <p:cNvSpPr>
              <a:spLocks noChangeShapeType="1"/>
            </p:cNvSpPr>
            <p:nvPr/>
          </p:nvSpPr>
          <p:spPr bwMode="auto">
            <a:xfrm>
              <a:off x="276" y="2628"/>
              <a:ext cx="5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281" y="2682"/>
              <a:ext cx="363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Exact to this point.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Set of coupled differential equations.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In Time Dependent Two State Problem (Chapter 8)</a:t>
              </a:r>
            </a:p>
          </p:txBody>
        </p:sp>
        <p:graphicFrame>
          <p:nvGraphicFramePr>
            <p:cNvPr id="23566" name="Object 14"/>
            <p:cNvGraphicFramePr>
              <a:graphicFrameLocks noChangeAspect="1"/>
            </p:cNvGraphicFramePr>
            <p:nvPr/>
          </p:nvGraphicFramePr>
          <p:xfrm>
            <a:off x="1298" y="3701"/>
            <a:ext cx="1152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Equation" r:id="rId12" imgW="1828800" imgH="495300" progId="Equation.DSMT4">
                    <p:embed/>
                  </p:oleObj>
                </mc:Choice>
                <mc:Fallback>
                  <p:oleObj name="Equation" r:id="rId12" imgW="1828800" imgH="495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8" y="3701"/>
                          <a:ext cx="1152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1055" y="3431"/>
              <a:ext cx="16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two coupled equations</a:t>
              </a:r>
            </a:p>
          </p:txBody>
        </p:sp>
      </p:grpSp>
      <p:sp>
        <p:nvSpPr>
          <p:cNvPr id="23568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0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31775" y="39198"/>
            <a:ext cx="194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C2A00"/>
                </a:solidFill>
                <a:latin typeface="Times New Roman" pitchFamily="18" charset="0"/>
              </a:rPr>
              <a:t>Approximations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354175"/>
              </p:ext>
            </p:extLst>
          </p:nvPr>
        </p:nvGraphicFramePr>
        <p:xfrm>
          <a:off x="4019550" y="467552"/>
          <a:ext cx="508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Equation" r:id="rId4" imgW="508000" imgH="431800" progId="Equation.DSMT4">
                  <p:embed/>
                </p:oleObj>
              </mc:Choice>
              <mc:Fallback>
                <p:oleObj name="Equation" r:id="rId4" imgW="508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9550" y="467552"/>
                        <a:ext cx="508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599369"/>
              </p:ext>
            </p:extLst>
          </p:nvPr>
        </p:nvGraphicFramePr>
        <p:xfrm>
          <a:off x="1389063" y="2363027"/>
          <a:ext cx="850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Equation" r:id="rId6" imgW="850531" imgH="355446" progId="Equation.DSMT4">
                  <p:embed/>
                </p:oleObj>
              </mc:Choice>
              <mc:Fallback>
                <p:oleObj name="Equation" r:id="rId6" imgW="850531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2363027"/>
                        <a:ext cx="850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900029"/>
              </p:ext>
            </p:extLst>
          </p:nvPr>
        </p:nvGraphicFramePr>
        <p:xfrm>
          <a:off x="5260975" y="2888490"/>
          <a:ext cx="508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Equation" r:id="rId8" imgW="508000" imgH="431800" progId="Equation.DSMT4">
                  <p:embed/>
                </p:oleObj>
              </mc:Choice>
              <mc:Fallback>
                <p:oleObj name="Equation" r:id="rId8" imgW="508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2888490"/>
                        <a:ext cx="508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46063" y="456440"/>
            <a:ext cx="475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Usually start in a particular state		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31788" y="1070802"/>
            <a:ext cx="5251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Dealing with </a:t>
            </a: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weak perturbation.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System is not greatly changed by perturbation.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19088" y="1897890"/>
            <a:ext cx="111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Assume: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674938" y="2323340"/>
            <a:ext cx="2214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Time independent.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44488" y="2763077"/>
            <a:ext cx="79898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The probability of being in the initial state 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				    never changes significantly.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317500" y="3750502"/>
            <a:ext cx="8486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probability of being in any other state never gets much bigger than zero.</a:t>
            </a:r>
          </a:p>
        </p:txBody>
      </p:sp>
      <p:sp>
        <p:nvSpPr>
          <p:cNvPr id="25616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298629"/>
            <a:ext cx="5740257" cy="2411734"/>
            <a:chOff x="346075" y="4298629"/>
            <a:chExt cx="5740257" cy="2411734"/>
          </a:xfrm>
        </p:grpSpPr>
        <p:grpSp>
          <p:nvGrpSpPr>
            <p:cNvPr id="56332" name="Group 12"/>
            <p:cNvGrpSpPr>
              <a:grpSpLocks/>
            </p:cNvGrpSpPr>
            <p:nvPr/>
          </p:nvGrpSpPr>
          <p:grpSpPr bwMode="auto">
            <a:xfrm>
              <a:off x="346075" y="4298629"/>
              <a:ext cx="5181600" cy="1727200"/>
              <a:chOff x="218" y="2823"/>
              <a:chExt cx="3264" cy="1088"/>
            </a:xfrm>
          </p:grpSpPr>
          <p:sp>
            <p:nvSpPr>
              <p:cNvPr id="25613" name="Text Box 13"/>
              <p:cNvSpPr txBox="1">
                <a:spLocks noChangeArrowheads="1"/>
              </p:cNvSpPr>
              <p:nvPr/>
            </p:nvSpPr>
            <p:spPr bwMode="auto">
              <a:xfrm>
                <a:off x="218" y="2823"/>
                <a:ext cx="178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C2A00"/>
                    </a:solidFill>
                    <a:latin typeface="Times New Roman" pitchFamily="18" charset="0"/>
                  </a:rPr>
                  <a:t>With these assumptions:</a:t>
                </a:r>
              </a:p>
            </p:txBody>
          </p:sp>
          <p:graphicFrame>
            <p:nvGraphicFramePr>
              <p:cNvPr id="25614" name="Object 14"/>
              <p:cNvGraphicFramePr>
                <a:graphicFrameLocks noChangeAspect="1"/>
              </p:cNvGraphicFramePr>
              <p:nvPr/>
            </p:nvGraphicFramePr>
            <p:xfrm>
              <a:off x="1394" y="3173"/>
              <a:ext cx="2088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81" name="Equation" r:id="rId9" imgW="3314700" imgH="622300" progId="Equation.DSMT4">
                      <p:embed/>
                    </p:oleObj>
                  </mc:Choice>
                  <mc:Fallback>
                    <p:oleObj name="Equation" r:id="rId9" imgW="33147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4" y="3173"/>
                            <a:ext cx="2088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15" name="Text Box 15"/>
              <p:cNvSpPr txBox="1">
                <a:spLocks noChangeArrowheads="1"/>
              </p:cNvSpPr>
              <p:nvPr/>
            </p:nvSpPr>
            <p:spPr bwMode="auto">
              <a:xfrm>
                <a:off x="234" y="3661"/>
                <a:ext cx="205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0099"/>
                    </a:solidFill>
                    <a:latin typeface="Times New Roman" pitchFamily="18" charset="0"/>
                  </a:rPr>
                  <a:t>No longer coupled equations</a:t>
                </a: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391503" y="6064032"/>
              <a:ext cx="56948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Excellent approximation in many common experiments.</a:t>
              </a:r>
            </a:p>
            <a:p>
              <a:r>
                <a:rPr lang="en-US" b="1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UV/Vis spectrometer, FT-IR spectrometer, Fluorometer </a:t>
              </a:r>
              <a:endParaRPr 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122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46075" y="109538"/>
            <a:ext cx="8378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Grazing Collision of an Ion and a Dipolar Molecule - Vibrational Excitation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995988" y="1262063"/>
            <a:ext cx="2368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  -  molecule with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       dipole moment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96875" y="4244975"/>
            <a:ext cx="690880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1.  Molecule, M, weakly phys. absorbed on surface.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   Not translating or rotating.   </a:t>
            </a:r>
            <a:r>
              <a:rPr lang="en-US" sz="2000" b="1">
                <a:latin typeface="Times New Roman" pitchFamily="18" charset="0"/>
              </a:rPr>
              <a:t>(Example, CO on Cu surface.)</a:t>
            </a:r>
          </a:p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2.  Dipole moment points out of wall.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    Interaction with wall very weak; can be ignored.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3.  When not interacting with ion – vibrations harmonic.</a:t>
            </a:r>
            <a:br>
              <a:rPr lang="en-US" sz="2000" b="1">
                <a:solidFill>
                  <a:srgbClr val="DC2A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4.  M has 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</a:t>
            </a:r>
            <a:r>
              <a:rPr lang="en-US" sz="2400" b="1" baseline="30000">
                <a:latin typeface="Times New Roman" pitchFamily="18" charset="0"/>
                <a:sym typeface="Symbol" pitchFamily="18" charset="2"/>
              </a:rPr>
              <a:t>–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side to right.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1316038" y="609600"/>
            <a:ext cx="1587" cy="3159125"/>
          </a:xfrm>
          <a:prstGeom prst="line">
            <a:avLst/>
          </a:prstGeom>
          <a:noFill/>
          <a:ln w="301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224213" y="3443288"/>
            <a:ext cx="165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x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448050" y="3638550"/>
            <a:ext cx="538163" cy="1588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3819525" y="3594100"/>
            <a:ext cx="182563" cy="90488"/>
          </a:xfrm>
          <a:custGeom>
            <a:avLst/>
            <a:gdLst>
              <a:gd name="T0" fmla="*/ 0 w 115"/>
              <a:gd name="T1" fmla="*/ 0 h 57"/>
              <a:gd name="T2" fmla="*/ 289819579 w 115"/>
              <a:gd name="T3" fmla="*/ 70564771 h 57"/>
              <a:gd name="T4" fmla="*/ 0 w 115"/>
              <a:gd name="T5" fmla="*/ 143650505 h 57"/>
              <a:gd name="T6" fmla="*/ 0 w 115"/>
              <a:gd name="T7" fmla="*/ 0 h 57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7"/>
              <a:gd name="T14" fmla="*/ 115 w 115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7">
                <a:moveTo>
                  <a:pt x="0" y="0"/>
                </a:moveTo>
                <a:lnTo>
                  <a:pt x="115" y="28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2617788" y="3638550"/>
            <a:ext cx="539750" cy="1588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2598738" y="3594100"/>
            <a:ext cx="184150" cy="90488"/>
          </a:xfrm>
          <a:custGeom>
            <a:avLst/>
            <a:gdLst>
              <a:gd name="T0" fmla="*/ 292338147 w 116"/>
              <a:gd name="T1" fmla="*/ 143650505 h 57"/>
              <a:gd name="T2" fmla="*/ 0 w 116"/>
              <a:gd name="T3" fmla="*/ 70564771 h 57"/>
              <a:gd name="T4" fmla="*/ 292338147 w 116"/>
              <a:gd name="T5" fmla="*/ 0 h 57"/>
              <a:gd name="T6" fmla="*/ 292338147 w 116"/>
              <a:gd name="T7" fmla="*/ 143650505 h 57"/>
              <a:gd name="T8" fmla="*/ 0 60000 65536"/>
              <a:gd name="T9" fmla="*/ 0 60000 65536"/>
              <a:gd name="T10" fmla="*/ 0 60000 65536"/>
              <a:gd name="T11" fmla="*/ 0 60000 65536"/>
              <a:gd name="T12" fmla="*/ 0 w 116"/>
              <a:gd name="T13" fmla="*/ 0 h 57"/>
              <a:gd name="T14" fmla="*/ 116 w 116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" h="57">
                <a:moveTo>
                  <a:pt x="116" y="57"/>
                </a:moveTo>
                <a:lnTo>
                  <a:pt x="0" y="28"/>
                </a:lnTo>
                <a:lnTo>
                  <a:pt x="116" y="0"/>
                </a:lnTo>
                <a:lnTo>
                  <a:pt x="116" y="57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Oval 11"/>
          <p:cNvSpPr>
            <a:spLocks noChangeArrowheads="1"/>
          </p:cNvSpPr>
          <p:nvPr/>
        </p:nvSpPr>
        <p:spPr bwMode="auto">
          <a:xfrm>
            <a:off x="4470400" y="1454150"/>
            <a:ext cx="211138" cy="231775"/>
          </a:xfrm>
          <a:prstGeom prst="ellips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4470400" y="2838450"/>
            <a:ext cx="211138" cy="230188"/>
          </a:xfrm>
          <a:prstGeom prst="ellips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4768850" y="1358900"/>
            <a:ext cx="9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t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800600" y="2765425"/>
            <a:ext cx="9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t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4873625" y="1520825"/>
            <a:ext cx="112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4905375" y="2935288"/>
            <a:ext cx="112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4381500" y="1271588"/>
            <a:ext cx="1588" cy="2370137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693863" y="1589088"/>
            <a:ext cx="2678112" cy="1323975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>
            <a:off x="1704975" y="1577975"/>
            <a:ext cx="2670175" cy="1588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 flipV="1">
            <a:off x="4560888" y="1136650"/>
            <a:ext cx="1587" cy="244475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4537075" y="1116013"/>
            <a:ext cx="46038" cy="92075"/>
          </a:xfrm>
          <a:custGeom>
            <a:avLst/>
            <a:gdLst>
              <a:gd name="T0" fmla="*/ 0 w 29"/>
              <a:gd name="T1" fmla="*/ 146169074 h 58"/>
              <a:gd name="T2" fmla="*/ 37803551 w 29"/>
              <a:gd name="T3" fmla="*/ 0 h 58"/>
              <a:gd name="T4" fmla="*/ 73086124 w 29"/>
              <a:gd name="T5" fmla="*/ 146169074 h 58"/>
              <a:gd name="T6" fmla="*/ 0 w 29"/>
              <a:gd name="T7" fmla="*/ 146169074 h 58"/>
              <a:gd name="T8" fmla="*/ 0 60000 65536"/>
              <a:gd name="T9" fmla="*/ 0 60000 65536"/>
              <a:gd name="T10" fmla="*/ 0 60000 65536"/>
              <a:gd name="T11" fmla="*/ 0 60000 65536"/>
              <a:gd name="T12" fmla="*/ 0 w 29"/>
              <a:gd name="T13" fmla="*/ 0 h 58"/>
              <a:gd name="T14" fmla="*/ 29 w 29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" h="58">
                <a:moveTo>
                  <a:pt x="0" y="58"/>
                </a:moveTo>
                <a:lnTo>
                  <a:pt x="15" y="0"/>
                </a:lnTo>
                <a:lnTo>
                  <a:pt x="29" y="58"/>
                </a:lnTo>
                <a:lnTo>
                  <a:pt x="0" y="58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 flipV="1">
            <a:off x="4560888" y="2497138"/>
            <a:ext cx="1587" cy="246062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4537075" y="2479675"/>
            <a:ext cx="46038" cy="92075"/>
          </a:xfrm>
          <a:custGeom>
            <a:avLst/>
            <a:gdLst>
              <a:gd name="T0" fmla="*/ 0 w 29"/>
              <a:gd name="T1" fmla="*/ 146169074 h 58"/>
              <a:gd name="T2" fmla="*/ 37803551 w 29"/>
              <a:gd name="T3" fmla="*/ 0 h 58"/>
              <a:gd name="T4" fmla="*/ 73086124 w 29"/>
              <a:gd name="T5" fmla="*/ 146169074 h 58"/>
              <a:gd name="T6" fmla="*/ 0 w 29"/>
              <a:gd name="T7" fmla="*/ 146169074 h 58"/>
              <a:gd name="T8" fmla="*/ 0 60000 65536"/>
              <a:gd name="T9" fmla="*/ 0 60000 65536"/>
              <a:gd name="T10" fmla="*/ 0 60000 65536"/>
              <a:gd name="T11" fmla="*/ 0 60000 65536"/>
              <a:gd name="T12" fmla="*/ 0 w 29"/>
              <a:gd name="T13" fmla="*/ 0 h 58"/>
              <a:gd name="T14" fmla="*/ 29 w 29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" h="58">
                <a:moveTo>
                  <a:pt x="0" y="58"/>
                </a:moveTo>
                <a:lnTo>
                  <a:pt x="15" y="0"/>
                </a:lnTo>
                <a:lnTo>
                  <a:pt x="29" y="58"/>
                </a:lnTo>
                <a:lnTo>
                  <a:pt x="0" y="58"/>
                </a:lnTo>
                <a:close/>
              </a:path>
            </a:pathLst>
          </a:cu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068638" y="12223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b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109913" y="23066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a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 rot="-5400000">
            <a:off x="269081" y="2588419"/>
            <a:ext cx="1084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surface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4494213" y="1368425"/>
            <a:ext cx="192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+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4498975" y="2757488"/>
            <a:ext cx="192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+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4479925" y="3305175"/>
            <a:ext cx="376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I</a:t>
            </a:r>
            <a:r>
              <a:rPr lang="en-US" sz="2000" b="1" baseline="30000">
                <a:latin typeface="Times New Roman" pitchFamily="18" charset="0"/>
              </a:rPr>
              <a:t>+</a:t>
            </a:r>
            <a:endParaRPr lang="en-US" sz="2000" b="1">
              <a:latin typeface="Times New Roman" pitchFamily="18" charset="0"/>
            </a:endParaRPr>
          </a:p>
        </p:txBody>
      </p:sp>
      <p:grpSp>
        <p:nvGrpSpPr>
          <p:cNvPr id="27678" name="Group 30"/>
          <p:cNvGrpSpPr>
            <a:grpSpLocks/>
          </p:cNvGrpSpPr>
          <p:nvPr/>
        </p:nvGrpSpPr>
        <p:grpSpPr bwMode="auto">
          <a:xfrm>
            <a:off x="1341438" y="1011238"/>
            <a:ext cx="939800" cy="846137"/>
            <a:chOff x="845" y="637"/>
            <a:chExt cx="592" cy="533"/>
          </a:xfrm>
        </p:grpSpPr>
        <p:sp>
          <p:nvSpPr>
            <p:cNvPr id="27679" name="Oval 31"/>
            <p:cNvSpPr>
              <a:spLocks noChangeArrowheads="1"/>
            </p:cNvSpPr>
            <p:nvPr/>
          </p:nvSpPr>
          <p:spPr bwMode="auto">
            <a:xfrm>
              <a:off x="845" y="806"/>
              <a:ext cx="133" cy="145"/>
            </a:xfrm>
            <a:prstGeom prst="ellips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Oval 32"/>
            <p:cNvSpPr>
              <a:spLocks noChangeArrowheads="1"/>
            </p:cNvSpPr>
            <p:nvPr/>
          </p:nvSpPr>
          <p:spPr bwMode="auto">
            <a:xfrm>
              <a:off x="1143" y="806"/>
              <a:ext cx="132" cy="145"/>
            </a:xfrm>
            <a:prstGeom prst="ellips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974" y="875"/>
              <a:ext cx="168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Rectangle 34"/>
            <p:cNvSpPr>
              <a:spLocks noChangeArrowheads="1"/>
            </p:cNvSpPr>
            <p:nvPr/>
          </p:nvSpPr>
          <p:spPr bwMode="auto">
            <a:xfrm>
              <a:off x="879" y="978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7683" name="Text Box 35"/>
            <p:cNvSpPr txBox="1">
              <a:spLocks noChangeArrowheads="1"/>
            </p:cNvSpPr>
            <p:nvPr/>
          </p:nvSpPr>
          <p:spPr bwMode="auto">
            <a:xfrm>
              <a:off x="882" y="637"/>
              <a:ext cx="2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Times New Roman" pitchFamily="18" charset="0"/>
                  <a:sym typeface="Symbol" pitchFamily="18" charset="2"/>
                </a:rPr>
                <a:t></a:t>
              </a:r>
              <a:r>
                <a:rPr lang="en-US" b="1" baseline="30000">
                  <a:latin typeface="Times New Roman" pitchFamily="18" charset="0"/>
                  <a:sym typeface="Symbol" pitchFamily="18" charset="2"/>
                </a:rPr>
                <a:t>+</a:t>
              </a:r>
            </a:p>
          </p:txBody>
        </p:sp>
        <p:sp>
          <p:nvSpPr>
            <p:cNvPr id="27684" name="Text Box 36"/>
            <p:cNvSpPr txBox="1">
              <a:spLocks noChangeArrowheads="1"/>
            </p:cNvSpPr>
            <p:nvPr/>
          </p:nvSpPr>
          <p:spPr bwMode="auto">
            <a:xfrm>
              <a:off x="1202" y="649"/>
              <a:ext cx="2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Times New Roman" pitchFamily="18" charset="0"/>
                  <a:sym typeface="Symbol" pitchFamily="18" charset="2"/>
                </a:rPr>
                <a:t></a:t>
              </a:r>
              <a:r>
                <a:rPr lang="en-US" b="1" baseline="300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–</a:t>
              </a:r>
            </a:p>
          </p:txBody>
        </p:sp>
      </p:grpSp>
      <p:sp>
        <p:nvSpPr>
          <p:cNvPr id="27685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5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479925" y="901700"/>
            <a:ext cx="41449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Positively charged ion, I</a:t>
            </a:r>
            <a:r>
              <a:rPr lang="en-US" sz="2000" b="1" baseline="30000">
                <a:solidFill>
                  <a:srgbClr val="0000FF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, flies by M.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I</a:t>
            </a:r>
            <a:r>
              <a:rPr lang="en-US" sz="2000" b="1" baseline="30000">
                <a:solidFill>
                  <a:srgbClr val="DC2A00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 starts infinitely far away at </a:t>
            </a:r>
            <a:br>
              <a:rPr lang="en-US" sz="2000" b="1">
                <a:solidFill>
                  <a:srgbClr val="DC2A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Passes by M at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= 0.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</a:t>
            </a:r>
            <a:r>
              <a:rPr lang="en-US" sz="2000" b="1" baseline="300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infinitely far away at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835900" y="1443038"/>
          <a:ext cx="723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Equation" r:id="rId4" imgW="723586" imgH="215806" progId="Equation.DSMT4">
                  <p:embed/>
                </p:oleObj>
              </mc:Choice>
              <mc:Fallback>
                <p:oleObj name="Equation" r:id="rId4" imgW="723586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5900" y="1443038"/>
                        <a:ext cx="7239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7161213" y="2197100"/>
          <a:ext cx="723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6" imgW="723586" imgH="215806" progId="Equation.DSMT4">
                  <p:embed/>
                </p:oleObj>
              </mc:Choice>
              <mc:Fallback>
                <p:oleObj name="Equation" r:id="rId6" imgW="723586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213" y="2197100"/>
                        <a:ext cx="7239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12750" y="3370263"/>
            <a:ext cx="8367713" cy="2427287"/>
            <a:chOff x="260" y="2123"/>
            <a:chExt cx="5271" cy="1529"/>
          </a:xfrm>
        </p:grpSpPr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>
              <a:off x="260" y="2123"/>
              <a:ext cx="52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3" name="Text Box 7"/>
            <p:cNvSpPr txBox="1">
              <a:spLocks noChangeArrowheads="1"/>
            </p:cNvSpPr>
            <p:nvPr/>
          </p:nvSpPr>
          <p:spPr bwMode="auto">
            <a:xfrm>
              <a:off x="289" y="2271"/>
              <a:ext cx="264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At any time, </a:t>
              </a:r>
              <a:r>
                <a:rPr lang="en-US" sz="2000" b="1" i="1">
                  <a:solidFill>
                    <a:srgbClr val="DC2A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,</a:t>
              </a:r>
              <a:b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		I</a:t>
              </a:r>
              <a:r>
                <a:rPr lang="en-US" sz="2000" b="1" baseline="30000">
                  <a:solidFill>
                    <a:srgbClr val="DC2A00"/>
                  </a:solidFill>
                  <a:latin typeface="Times New Roman" pitchFamily="18" charset="0"/>
                </a:rPr>
                <a:t>+</a:t>
              </a: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 to M distance = </a:t>
              </a:r>
              <a:r>
                <a:rPr lang="en-US" sz="2000" b="1" i="1">
                  <a:solidFill>
                    <a:srgbClr val="DC2A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.</a:t>
              </a:r>
            </a:p>
          </p:txBody>
        </p:sp>
        <p:graphicFrame>
          <p:nvGraphicFramePr>
            <p:cNvPr id="29704" name="Object 8"/>
            <p:cNvGraphicFramePr>
              <a:graphicFrameLocks noChangeAspect="1"/>
            </p:cNvGraphicFramePr>
            <p:nvPr/>
          </p:nvGraphicFramePr>
          <p:xfrm>
            <a:off x="360" y="2787"/>
            <a:ext cx="101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4" name="Equation" r:id="rId8" imgW="1612900" imgH="419100" progId="Equation.DSMT4">
                    <p:embed/>
                  </p:oleObj>
                </mc:Choice>
                <mc:Fallback>
                  <p:oleObj name="Equation" r:id="rId8" imgW="16129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" y="2787"/>
                          <a:ext cx="101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329" y="3210"/>
              <a:ext cx="412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FF33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 = distance of closest approach (called impact parameter).</a:t>
              </a:r>
              <a:b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V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= Ion velocity.</a:t>
              </a:r>
              <a:endParaRPr lang="en-US" sz="2000" b="1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9706" name="Group 10"/>
          <p:cNvGrpSpPr>
            <a:grpSpLocks/>
          </p:cNvGrpSpPr>
          <p:nvPr/>
        </p:nvGrpSpPr>
        <p:grpSpPr bwMode="auto">
          <a:xfrm>
            <a:off x="584200" y="361950"/>
            <a:ext cx="3630613" cy="2676525"/>
            <a:chOff x="368" y="228"/>
            <a:chExt cx="2287" cy="1686"/>
          </a:xfrm>
        </p:grpSpPr>
        <p:pic>
          <p:nvPicPr>
            <p:cNvPr id="29707" name="Picture 1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68" y="228"/>
              <a:ext cx="2287" cy="1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745" y="338"/>
              <a:ext cx="369" cy="3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709" name="Group 13"/>
            <p:cNvGrpSpPr>
              <a:grpSpLocks/>
            </p:cNvGrpSpPr>
            <p:nvPr/>
          </p:nvGrpSpPr>
          <p:grpSpPr bwMode="auto">
            <a:xfrm>
              <a:off x="745" y="404"/>
              <a:ext cx="592" cy="533"/>
              <a:chOff x="845" y="637"/>
              <a:chExt cx="592" cy="533"/>
            </a:xfrm>
          </p:grpSpPr>
          <p:sp>
            <p:nvSpPr>
              <p:cNvPr id="29710" name="Oval 14"/>
              <p:cNvSpPr>
                <a:spLocks noChangeArrowheads="1"/>
              </p:cNvSpPr>
              <p:nvPr/>
            </p:nvSpPr>
            <p:spPr bwMode="auto">
              <a:xfrm>
                <a:off x="845" y="806"/>
                <a:ext cx="133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1" name="Oval 15"/>
              <p:cNvSpPr>
                <a:spLocks noChangeArrowheads="1"/>
              </p:cNvSpPr>
              <p:nvPr/>
            </p:nvSpPr>
            <p:spPr bwMode="auto">
              <a:xfrm>
                <a:off x="1143" y="806"/>
                <a:ext cx="132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2" name="Line 16"/>
              <p:cNvSpPr>
                <a:spLocks noChangeShapeType="1"/>
              </p:cNvSpPr>
              <p:nvPr/>
            </p:nvSpPr>
            <p:spPr bwMode="auto">
              <a:xfrm>
                <a:off x="974" y="875"/>
                <a:ext cx="16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3" name="Rectangle 17"/>
              <p:cNvSpPr>
                <a:spLocks noChangeArrowheads="1"/>
              </p:cNvSpPr>
              <p:nvPr/>
            </p:nvSpPr>
            <p:spPr bwMode="auto">
              <a:xfrm>
                <a:off x="879" y="978"/>
                <a:ext cx="15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9714" name="Text Box 18"/>
              <p:cNvSpPr txBox="1">
                <a:spLocks noChangeArrowheads="1"/>
              </p:cNvSpPr>
              <p:nvPr/>
            </p:nvSpPr>
            <p:spPr bwMode="auto">
              <a:xfrm>
                <a:off x="882" y="637"/>
                <a:ext cx="2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sym typeface="Symbol" pitchFamily="18" charset="2"/>
                  </a:rPr>
                  <a:t>+</a:t>
                </a:r>
              </a:p>
            </p:txBody>
          </p:sp>
          <p:sp>
            <p:nvSpPr>
              <p:cNvPr id="29715" name="Text Box 19"/>
              <p:cNvSpPr txBox="1">
                <a:spLocks noChangeArrowheads="1"/>
              </p:cNvSpPr>
              <p:nvPr/>
            </p:nvSpPr>
            <p:spPr bwMode="auto">
              <a:xfrm>
                <a:off x="1202" y="649"/>
                <a:ext cx="2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–</a:t>
                </a:r>
              </a:p>
            </p:txBody>
          </p:sp>
        </p:grpSp>
      </p:grp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3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46075" y="147638"/>
            <a:ext cx="6924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Ion flies by molecule</a:t>
            </a:r>
            <a:br>
              <a:rPr lang="en-US" sz="2000" b="1">
                <a:solidFill>
                  <a:srgbClr val="DC2A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	Coulomb interaction perturbs vibrational states of M.</a:t>
            </a:r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2881313" y="287338"/>
            <a:ext cx="914400" cy="176212"/>
          </a:xfrm>
          <a:prstGeom prst="rightArrow">
            <a:avLst>
              <a:gd name="adj1" fmla="val 50000"/>
              <a:gd name="adj2" fmla="val 12973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71475" y="1125538"/>
            <a:ext cx="2536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Model for Interaction</a:t>
            </a: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63550" y="1477963"/>
            <a:ext cx="2366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22275" y="1646238"/>
            <a:ext cx="604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sym typeface="Symbol" pitchFamily="18" charset="2"/>
              </a:rPr>
              <a:t></a:t>
            </a:r>
            <a:r>
              <a:rPr lang="en-US" sz="2400" b="1" baseline="30000">
                <a:latin typeface="Times New Roman" pitchFamily="18" charset="0"/>
                <a:sym typeface="Symbol" pitchFamily="18" charset="2"/>
              </a:rPr>
              <a:t>–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end of M always closer to I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than positive end of M.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71488" y="2227263"/>
            <a:ext cx="45847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Bond stretch		energy lowered</a:t>
            </a:r>
            <a:br>
              <a:rPr lang="en-US" sz="2000" b="1">
                <a:solidFill>
                  <a:srgbClr val="FF33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 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</a:t>
            </a:r>
            <a:r>
              <a:rPr lang="en-US" sz="2400" b="1" baseline="30000">
                <a:latin typeface="Times New Roman" pitchFamily="18" charset="0"/>
                <a:sym typeface="Symbol" pitchFamily="18" charset="2"/>
              </a:rPr>
              <a:t>–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closer to I</a:t>
            </a:r>
            <a:r>
              <a:rPr lang="en-US" sz="2000" b="1" baseline="30000">
                <a:solidFill>
                  <a:srgbClr val="0000FF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.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 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</a:t>
            </a:r>
            <a:r>
              <a:rPr lang="en-US" sz="2400" b="1" baseline="30000">
                <a:latin typeface="Times New Roman" pitchFamily="18" charset="0"/>
                <a:sym typeface="Symbol" pitchFamily="18" charset="2"/>
              </a:rPr>
              <a:t>+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further from I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2182813" y="2357438"/>
            <a:ext cx="914400" cy="176212"/>
          </a:xfrm>
          <a:prstGeom prst="rightArrow">
            <a:avLst>
              <a:gd name="adj1" fmla="val 50000"/>
              <a:gd name="adj2" fmla="val 12973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2508250" y="3484563"/>
            <a:ext cx="914400" cy="176212"/>
          </a:xfrm>
          <a:prstGeom prst="rightArrow">
            <a:avLst>
              <a:gd name="adj1" fmla="val 50000"/>
              <a:gd name="adj2" fmla="val 12973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71488" y="3354388"/>
            <a:ext cx="4083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Bond contracted		    opposite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	Energy raised.</a:t>
            </a:r>
          </a:p>
        </p:txBody>
      </p:sp>
      <p:grpSp>
        <p:nvGrpSpPr>
          <p:cNvPr id="31755" name="Group 11"/>
          <p:cNvGrpSpPr>
            <a:grpSpLocks/>
          </p:cNvGrpSpPr>
          <p:nvPr/>
        </p:nvGrpSpPr>
        <p:grpSpPr bwMode="auto">
          <a:xfrm>
            <a:off x="5132388" y="2581275"/>
            <a:ext cx="3630612" cy="2676525"/>
            <a:chOff x="368" y="228"/>
            <a:chExt cx="2287" cy="1686"/>
          </a:xfrm>
        </p:grpSpPr>
        <p:pic>
          <p:nvPicPr>
            <p:cNvPr id="31756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8" y="228"/>
              <a:ext cx="2287" cy="1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7" name="Rectangle 13"/>
            <p:cNvSpPr>
              <a:spLocks noChangeArrowheads="1"/>
            </p:cNvSpPr>
            <p:nvPr/>
          </p:nvSpPr>
          <p:spPr bwMode="auto">
            <a:xfrm>
              <a:off x="745" y="338"/>
              <a:ext cx="369" cy="3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758" name="Group 14"/>
            <p:cNvGrpSpPr>
              <a:grpSpLocks/>
            </p:cNvGrpSpPr>
            <p:nvPr/>
          </p:nvGrpSpPr>
          <p:grpSpPr bwMode="auto">
            <a:xfrm>
              <a:off x="745" y="404"/>
              <a:ext cx="592" cy="533"/>
              <a:chOff x="845" y="637"/>
              <a:chExt cx="592" cy="533"/>
            </a:xfrm>
          </p:grpSpPr>
          <p:sp>
            <p:nvSpPr>
              <p:cNvPr id="31759" name="Oval 15"/>
              <p:cNvSpPr>
                <a:spLocks noChangeArrowheads="1"/>
              </p:cNvSpPr>
              <p:nvPr/>
            </p:nvSpPr>
            <p:spPr bwMode="auto">
              <a:xfrm>
                <a:off x="845" y="806"/>
                <a:ext cx="133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1143" y="806"/>
                <a:ext cx="132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1" name="Line 17"/>
              <p:cNvSpPr>
                <a:spLocks noChangeShapeType="1"/>
              </p:cNvSpPr>
              <p:nvPr/>
            </p:nvSpPr>
            <p:spPr bwMode="auto">
              <a:xfrm>
                <a:off x="974" y="875"/>
                <a:ext cx="16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2" name="Rectangle 18"/>
              <p:cNvSpPr>
                <a:spLocks noChangeArrowheads="1"/>
              </p:cNvSpPr>
              <p:nvPr/>
            </p:nvSpPr>
            <p:spPr bwMode="auto">
              <a:xfrm>
                <a:off x="879" y="978"/>
                <a:ext cx="15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1763" name="Text Box 19"/>
              <p:cNvSpPr txBox="1">
                <a:spLocks noChangeArrowheads="1"/>
              </p:cNvSpPr>
              <p:nvPr/>
            </p:nvSpPr>
            <p:spPr bwMode="auto">
              <a:xfrm>
                <a:off x="882" y="637"/>
                <a:ext cx="2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sym typeface="Symbol" pitchFamily="18" charset="2"/>
                  </a:rPr>
                  <a:t>+</a:t>
                </a:r>
              </a:p>
            </p:txBody>
          </p:sp>
          <p:sp>
            <p:nvSpPr>
              <p:cNvPr id="31764" name="Text Box 20"/>
              <p:cNvSpPr txBox="1">
                <a:spLocks noChangeArrowheads="1"/>
              </p:cNvSpPr>
              <p:nvPr/>
            </p:nvSpPr>
            <p:spPr bwMode="auto">
              <a:xfrm>
                <a:off x="1202" y="649"/>
                <a:ext cx="2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–</a:t>
                </a:r>
              </a:p>
            </p:txBody>
          </p:sp>
        </p:grpSp>
      </p:grpSp>
      <p:sp>
        <p:nvSpPr>
          <p:cNvPr id="31765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5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46063" y="73025"/>
            <a:ext cx="325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Qualitatively Correct Model</a:t>
            </a:r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284163" y="1344613"/>
            <a:ext cx="4808537" cy="708025"/>
            <a:chOff x="179" y="551"/>
            <a:chExt cx="3029" cy="446"/>
          </a:xfrm>
        </p:grpSpPr>
        <p:sp>
          <p:nvSpPr>
            <p:cNvPr id="33796" name="Text Box 4"/>
            <p:cNvSpPr txBox="1">
              <a:spLocks noChangeArrowheads="1"/>
            </p:cNvSpPr>
            <p:nvPr/>
          </p:nvSpPr>
          <p:spPr bwMode="auto">
            <a:xfrm>
              <a:off x="179" y="551"/>
              <a:ext cx="302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Ion causes cubic perturbation of </a:t>
              </a:r>
              <a:r>
                <a:rPr lang="en-US" sz="2000" b="1" dirty="0" smtClean="0">
                  <a:solidFill>
                    <a:srgbClr val="008000"/>
                  </a:solidFill>
                  <a:latin typeface="Times New Roman" pitchFamily="18" charset="0"/>
                </a:rPr>
                <a:t>molecule.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/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		Correct symmetry, odd.</a:t>
              </a:r>
            </a:p>
          </p:txBody>
        </p:sp>
        <p:sp>
          <p:nvSpPr>
            <p:cNvPr id="33797" name="AutoShape 5"/>
            <p:cNvSpPr>
              <a:spLocks noChangeArrowheads="1"/>
            </p:cNvSpPr>
            <p:nvPr/>
          </p:nvSpPr>
          <p:spPr bwMode="auto">
            <a:xfrm>
              <a:off x="300" y="828"/>
              <a:ext cx="931" cy="95"/>
            </a:xfrm>
            <a:prstGeom prst="rightArrow">
              <a:avLst>
                <a:gd name="adj1" fmla="val 50000"/>
                <a:gd name="adj2" fmla="val 245000"/>
              </a:avLst>
            </a:prstGeom>
            <a:solidFill>
              <a:srgbClr val="E4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58775" y="2878138"/>
            <a:ext cx="6762750" cy="2894012"/>
            <a:chOff x="226" y="1245"/>
            <a:chExt cx="4260" cy="1823"/>
          </a:xfrm>
        </p:grpSpPr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226" y="1245"/>
              <a:ext cx="424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Strength of Interaction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Inversely proportional to square of separation.</a:t>
              </a:r>
              <a:b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Coulomb Interaction of charged particle and dipole.</a:t>
              </a:r>
            </a:p>
          </p:txBody>
        </p:sp>
        <p:sp>
          <p:nvSpPr>
            <p:cNvPr id="33800" name="AutoShape 8"/>
            <p:cNvSpPr>
              <a:spLocks noChangeArrowheads="1"/>
            </p:cNvSpPr>
            <p:nvPr/>
          </p:nvSpPr>
          <p:spPr bwMode="auto">
            <a:xfrm>
              <a:off x="1926" y="1334"/>
              <a:ext cx="931" cy="95"/>
            </a:xfrm>
            <a:prstGeom prst="rightArrow">
              <a:avLst>
                <a:gd name="adj1" fmla="val 50000"/>
                <a:gd name="adj2" fmla="val 245000"/>
              </a:avLst>
            </a:prstGeom>
            <a:solidFill>
              <a:srgbClr val="E4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817" y="2011"/>
              <a:ext cx="366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Neglects orientational factor - 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but most effect when ion close - angle small.</a:t>
              </a:r>
            </a:p>
          </p:txBody>
        </p:sp>
        <p:sp>
          <p:nvSpPr>
            <p:cNvPr id="33802" name="Text Box 10"/>
            <p:cNvSpPr txBox="1">
              <a:spLocks noChangeArrowheads="1"/>
            </p:cNvSpPr>
            <p:nvPr/>
          </p:nvSpPr>
          <p:spPr bwMode="auto">
            <a:xfrm>
              <a:off x="250" y="2626"/>
              <a:ext cx="31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Strength of interaction time dependent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	because distance is time dependent.</a:t>
              </a:r>
            </a:p>
          </p:txBody>
        </p:sp>
      </p:grpSp>
      <p:grpSp>
        <p:nvGrpSpPr>
          <p:cNvPr id="33803" name="Group 11"/>
          <p:cNvGrpSpPr>
            <a:grpSpLocks/>
          </p:cNvGrpSpPr>
          <p:nvPr/>
        </p:nvGrpSpPr>
        <p:grpSpPr bwMode="auto">
          <a:xfrm>
            <a:off x="5513388" y="203200"/>
            <a:ext cx="3630612" cy="2676525"/>
            <a:chOff x="368" y="228"/>
            <a:chExt cx="2287" cy="1686"/>
          </a:xfrm>
        </p:grpSpPr>
        <p:pic>
          <p:nvPicPr>
            <p:cNvPr id="33804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8" y="228"/>
              <a:ext cx="2287" cy="1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5" name="Rectangle 13"/>
            <p:cNvSpPr>
              <a:spLocks noChangeArrowheads="1"/>
            </p:cNvSpPr>
            <p:nvPr/>
          </p:nvSpPr>
          <p:spPr bwMode="auto">
            <a:xfrm>
              <a:off x="745" y="338"/>
              <a:ext cx="369" cy="3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745" y="404"/>
              <a:ext cx="592" cy="533"/>
              <a:chOff x="845" y="637"/>
              <a:chExt cx="592" cy="533"/>
            </a:xfrm>
          </p:grpSpPr>
          <p:sp>
            <p:nvSpPr>
              <p:cNvPr id="33807" name="Oval 15"/>
              <p:cNvSpPr>
                <a:spLocks noChangeArrowheads="1"/>
              </p:cNvSpPr>
              <p:nvPr/>
            </p:nvSpPr>
            <p:spPr bwMode="auto">
              <a:xfrm>
                <a:off x="845" y="806"/>
                <a:ext cx="133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8" name="Oval 16"/>
              <p:cNvSpPr>
                <a:spLocks noChangeArrowheads="1"/>
              </p:cNvSpPr>
              <p:nvPr/>
            </p:nvSpPr>
            <p:spPr bwMode="auto">
              <a:xfrm>
                <a:off x="1143" y="806"/>
                <a:ext cx="132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974" y="875"/>
                <a:ext cx="16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0" name="Rectangle 18"/>
              <p:cNvSpPr>
                <a:spLocks noChangeArrowheads="1"/>
              </p:cNvSpPr>
              <p:nvPr/>
            </p:nvSpPr>
            <p:spPr bwMode="auto">
              <a:xfrm>
                <a:off x="879" y="978"/>
                <a:ext cx="15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3811" name="Text Box 19"/>
              <p:cNvSpPr txBox="1">
                <a:spLocks noChangeArrowheads="1"/>
              </p:cNvSpPr>
              <p:nvPr/>
            </p:nvSpPr>
            <p:spPr bwMode="auto">
              <a:xfrm>
                <a:off x="882" y="637"/>
                <a:ext cx="2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sym typeface="Symbol" pitchFamily="18" charset="2"/>
                  </a:rPr>
                  <a:t>+</a:t>
                </a:r>
              </a:p>
            </p:txBody>
          </p:sp>
          <p:sp>
            <p:nvSpPr>
              <p:cNvPr id="33812" name="Text Box 20"/>
              <p:cNvSpPr txBox="1">
                <a:spLocks noChangeArrowheads="1"/>
              </p:cNvSpPr>
              <p:nvPr/>
            </p:nvSpPr>
            <p:spPr bwMode="auto">
              <a:xfrm>
                <a:off x="1202" y="649"/>
                <a:ext cx="2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–</a:t>
                </a:r>
              </a:p>
            </p:txBody>
          </p:sp>
        </p:grpSp>
      </p:grpSp>
      <p:sp>
        <p:nvSpPr>
          <p:cNvPr id="33813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07963" y="109538"/>
            <a:ext cx="3455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Time Dependent Perturbation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352425" y="611188"/>
          <a:ext cx="1600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Equation" r:id="rId4" imgW="1600200" imgH="431800" progId="Equation.DSMT4">
                  <p:embed/>
                </p:oleObj>
              </mc:Choice>
              <mc:Fallback>
                <p:oleObj name="Equation" r:id="rId4" imgW="1600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611188"/>
                        <a:ext cx="1600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974725" y="1254125"/>
          <a:ext cx="18161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Equation" r:id="rId6" imgW="1816100" imgH="762000" progId="Equation.DSMT4">
                  <p:embed/>
                </p:oleObj>
              </mc:Choice>
              <mc:Fallback>
                <p:oleObj name="Equation" r:id="rId6" imgW="18161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1254125"/>
                        <a:ext cx="18161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374650" y="3330575"/>
            <a:ext cx="3941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q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=  a constant (size of dipole, etc.)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 i="1" u="sng">
                <a:solidFill>
                  <a:srgbClr val="0000FF"/>
                </a:solidFill>
                <a:latin typeface="Times New Roman" pitchFamily="18" charset="0"/>
              </a:rPr>
              <a:t>x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=  position operator for H.O.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33375" y="4275138"/>
            <a:ext cx="6670675" cy="1463675"/>
            <a:chOff x="210" y="1989"/>
            <a:chExt cx="4202" cy="922"/>
          </a:xfrm>
        </p:grpSpPr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210" y="1989"/>
              <a:ext cx="4202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M starts in H.O. state       .       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Want probabilities of finding it in states        after I</a:t>
              </a:r>
              <a:r>
                <a:rPr lang="en-US" sz="2000" b="1" baseline="30000">
                  <a:solidFill>
                    <a:srgbClr val="E40000"/>
                  </a:solidFill>
                  <a:latin typeface="Times New Roman" pitchFamily="18" charset="0"/>
                </a:rPr>
                <a:t>+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 flies by.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		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Time Dependent Perturbation Theory</a:t>
              </a:r>
            </a:p>
          </p:txBody>
        </p:sp>
        <p:graphicFrame>
          <p:nvGraphicFramePr>
            <p:cNvPr id="3584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7852980"/>
                </p:ext>
              </p:extLst>
            </p:nvPr>
          </p:nvGraphicFramePr>
          <p:xfrm>
            <a:off x="1775" y="2059"/>
            <a:ext cx="19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8" name="Equation" r:id="rId8" imgW="304668" imgH="380835" progId="Equation.DSMT4">
                    <p:embed/>
                  </p:oleObj>
                </mc:Choice>
                <mc:Fallback>
                  <p:oleObj name="Equation" r:id="rId8" imgW="304668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5" y="2059"/>
                          <a:ext cx="192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9" name="Object 9"/>
            <p:cNvGraphicFramePr>
              <a:graphicFrameLocks noChangeAspect="1"/>
            </p:cNvGraphicFramePr>
            <p:nvPr/>
          </p:nvGraphicFramePr>
          <p:xfrm>
            <a:off x="3003" y="2381"/>
            <a:ext cx="24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9" name="Equation" r:id="rId10" imgW="393529" imgH="380835" progId="Equation.DSMT4">
                    <p:embed/>
                  </p:oleObj>
                </mc:Choice>
                <mc:Fallback>
                  <p:oleObj name="Equation" r:id="rId10" imgW="39352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3" y="2381"/>
                          <a:ext cx="248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0" name="AutoShape 10"/>
            <p:cNvSpPr>
              <a:spLocks noChangeArrowheads="1"/>
            </p:cNvSpPr>
            <p:nvPr/>
          </p:nvSpPr>
          <p:spPr bwMode="auto">
            <a:xfrm>
              <a:off x="308" y="2722"/>
              <a:ext cx="1033" cy="103"/>
            </a:xfrm>
            <a:prstGeom prst="rightArrow">
              <a:avLst>
                <a:gd name="adj1" fmla="val 50000"/>
                <a:gd name="adj2" fmla="val 2507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2986088" y="2176463"/>
            <a:ext cx="2489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M - I</a:t>
            </a:r>
            <a:r>
              <a:rPr lang="en-US" sz="2000" b="1" baseline="30000">
                <a:solidFill>
                  <a:srgbClr val="006600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 separation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squared.  Ion - dipole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interaction.</a:t>
            </a:r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 flipH="1" flipV="1">
            <a:off x="1811338" y="2017713"/>
            <a:ext cx="11525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5853" name="Group 13"/>
          <p:cNvGrpSpPr>
            <a:grpSpLocks/>
          </p:cNvGrpSpPr>
          <p:nvPr/>
        </p:nvGrpSpPr>
        <p:grpSpPr bwMode="auto">
          <a:xfrm>
            <a:off x="5449888" y="76200"/>
            <a:ext cx="3630612" cy="2676525"/>
            <a:chOff x="368" y="228"/>
            <a:chExt cx="2287" cy="1686"/>
          </a:xfrm>
        </p:grpSpPr>
        <p:pic>
          <p:nvPicPr>
            <p:cNvPr id="35854" name="Picture 1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8" y="228"/>
              <a:ext cx="2287" cy="1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745" y="338"/>
              <a:ext cx="369" cy="3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856" name="Group 16"/>
            <p:cNvGrpSpPr>
              <a:grpSpLocks/>
            </p:cNvGrpSpPr>
            <p:nvPr/>
          </p:nvGrpSpPr>
          <p:grpSpPr bwMode="auto">
            <a:xfrm>
              <a:off x="745" y="404"/>
              <a:ext cx="592" cy="533"/>
              <a:chOff x="845" y="637"/>
              <a:chExt cx="592" cy="533"/>
            </a:xfrm>
          </p:grpSpPr>
          <p:sp>
            <p:nvSpPr>
              <p:cNvPr id="35857" name="Oval 17"/>
              <p:cNvSpPr>
                <a:spLocks noChangeArrowheads="1"/>
              </p:cNvSpPr>
              <p:nvPr/>
            </p:nvSpPr>
            <p:spPr bwMode="auto">
              <a:xfrm>
                <a:off x="845" y="806"/>
                <a:ext cx="133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8" name="Oval 18"/>
              <p:cNvSpPr>
                <a:spLocks noChangeArrowheads="1"/>
              </p:cNvSpPr>
              <p:nvPr/>
            </p:nvSpPr>
            <p:spPr bwMode="auto">
              <a:xfrm>
                <a:off x="1143" y="806"/>
                <a:ext cx="132" cy="145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9" name="Line 19"/>
              <p:cNvSpPr>
                <a:spLocks noChangeShapeType="1"/>
              </p:cNvSpPr>
              <p:nvPr/>
            </p:nvSpPr>
            <p:spPr bwMode="auto">
              <a:xfrm>
                <a:off x="974" y="875"/>
                <a:ext cx="16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0" name="Rectangle 20"/>
              <p:cNvSpPr>
                <a:spLocks noChangeArrowheads="1"/>
              </p:cNvSpPr>
              <p:nvPr/>
            </p:nvSpPr>
            <p:spPr bwMode="auto">
              <a:xfrm>
                <a:off x="879" y="978"/>
                <a:ext cx="15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5861" name="Text Box 21"/>
              <p:cNvSpPr txBox="1">
                <a:spLocks noChangeArrowheads="1"/>
              </p:cNvSpPr>
              <p:nvPr/>
            </p:nvSpPr>
            <p:spPr bwMode="auto">
              <a:xfrm>
                <a:off x="882" y="637"/>
                <a:ext cx="2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sym typeface="Symbol" pitchFamily="18" charset="2"/>
                  </a:rPr>
                  <a:t>+</a:t>
                </a:r>
              </a:p>
            </p:txBody>
          </p:sp>
          <p:sp>
            <p:nvSpPr>
              <p:cNvPr id="35862" name="Text Box 22"/>
              <p:cNvSpPr txBox="1">
                <a:spLocks noChangeArrowheads="1"/>
              </p:cNvSpPr>
              <p:nvPr/>
            </p:nvSpPr>
            <p:spPr bwMode="auto">
              <a:xfrm>
                <a:off x="1202" y="649"/>
                <a:ext cx="2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  <a:sym typeface="Symbol" pitchFamily="18" charset="2"/>
                  </a:rPr>
                  <a:t></a:t>
                </a:r>
                <a:r>
                  <a:rPr lang="en-US" b="1" baseline="3000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–</a:t>
                </a:r>
              </a:p>
            </p:txBody>
          </p:sp>
        </p:grpSp>
      </p:grpSp>
      <p:sp>
        <p:nvSpPr>
          <p:cNvPr id="35863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48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96863" y="98425"/>
            <a:ext cx="5276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Take perturbation to be small.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Probability of system being in             . 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597400" y="420688"/>
          <a:ext cx="673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" name="Equation" r:id="rId4" imgW="672808" imgH="380835" progId="Equation.DSMT4">
                  <p:embed/>
                </p:oleObj>
              </mc:Choice>
              <mc:Fallback>
                <p:oleObj name="Equation" r:id="rId4" imgW="67280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7400" y="420688"/>
                        <a:ext cx="6731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247775" y="849313"/>
            <a:ext cx="4298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Probability of system being in             .</a:t>
            </a:r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4581525" y="874713"/>
          <a:ext cx="787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" name="Equation" r:id="rId6" imgW="787400" imgH="381000" progId="Equation.DSMT4">
                  <p:embed/>
                </p:oleObj>
              </mc:Choice>
              <mc:Fallback>
                <p:oleObj name="Equation" r:id="rId6" imgW="7874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5" y="874713"/>
                        <a:ext cx="787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34963" y="1751013"/>
            <a:ext cx="4711700" cy="2219325"/>
            <a:chOff x="211" y="1103"/>
            <a:chExt cx="2968" cy="1398"/>
          </a:xfrm>
        </p:grpSpPr>
        <p:grpSp>
          <p:nvGrpSpPr>
            <p:cNvPr id="37895" name="Group 7"/>
            <p:cNvGrpSpPr>
              <a:grpSpLocks/>
            </p:cNvGrpSpPr>
            <p:nvPr/>
          </p:nvGrpSpPr>
          <p:grpSpPr bwMode="auto">
            <a:xfrm>
              <a:off x="211" y="1103"/>
              <a:ext cx="2577" cy="644"/>
              <a:chOff x="211" y="1103"/>
              <a:chExt cx="2577" cy="644"/>
            </a:xfrm>
          </p:grpSpPr>
          <p:graphicFrame>
            <p:nvGraphicFramePr>
              <p:cNvPr id="37896" name="Object 8"/>
              <p:cNvGraphicFramePr>
                <a:graphicFrameLocks noChangeAspect="1"/>
              </p:cNvGraphicFramePr>
              <p:nvPr/>
            </p:nvGraphicFramePr>
            <p:xfrm>
              <a:off x="1324" y="1355"/>
              <a:ext cx="1464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272" name="Equation" r:id="rId8" imgW="2324100" imgH="622300" progId="Equation.DSMT4">
                      <p:embed/>
                    </p:oleObj>
                  </mc:Choice>
                  <mc:Fallback>
                    <p:oleObj name="Equation" r:id="rId8" imgW="23241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24" y="1355"/>
                            <a:ext cx="1464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897" name="Text Box 9"/>
              <p:cNvSpPr txBox="1">
                <a:spLocks noChangeArrowheads="1"/>
              </p:cNvSpPr>
              <p:nvPr/>
            </p:nvSpPr>
            <p:spPr bwMode="auto">
              <a:xfrm>
                <a:off x="211" y="1103"/>
                <a:ext cx="84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C2A00"/>
                    </a:solidFill>
                    <a:latin typeface="Times New Roman" pitchFamily="18" charset="0"/>
                  </a:rPr>
                  <a:t>Therefore,</a:t>
                </a:r>
              </a:p>
            </p:txBody>
          </p:sp>
        </p:grpSp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1829" y="2059"/>
              <a:ext cx="135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Zeroth order time</a:t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>
                  <a:latin typeface="Times New Roman" pitchFamily="18" charset="0"/>
                </a:rPr>
                <a:t>dependent kets.</a:t>
              </a:r>
            </a:p>
          </p:txBody>
        </p:sp>
        <p:sp>
          <p:nvSpPr>
            <p:cNvPr id="37899" name="Line 11"/>
            <p:cNvSpPr>
              <a:spLocks noChangeShapeType="1"/>
            </p:cNvSpPr>
            <p:nvPr/>
          </p:nvSpPr>
          <p:spPr bwMode="auto">
            <a:xfrm flipH="1" flipV="1">
              <a:off x="2107" y="1681"/>
              <a:ext cx="110" cy="4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0" name="Line 12"/>
            <p:cNvSpPr>
              <a:spLocks noChangeShapeType="1"/>
            </p:cNvSpPr>
            <p:nvPr/>
          </p:nvSpPr>
          <p:spPr bwMode="auto">
            <a:xfrm flipV="1">
              <a:off x="2549" y="1673"/>
              <a:ext cx="102" cy="4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96875" y="4043363"/>
            <a:ext cx="2701925" cy="1736725"/>
            <a:chOff x="250" y="2547"/>
            <a:chExt cx="1702" cy="1094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848" y="3021"/>
            <a:ext cx="108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3" name="Equation" r:id="rId10" imgW="1714500" imgH="431800" progId="Equation.DSMT4">
                    <p:embed/>
                  </p:oleObj>
                </mc:Choice>
                <mc:Fallback>
                  <p:oleObj name="Equation" r:id="rId10" imgW="17145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8" y="3021"/>
                          <a:ext cx="1080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3" name="Object 15"/>
            <p:cNvGraphicFramePr>
              <a:graphicFrameLocks noChangeAspect="1"/>
            </p:cNvGraphicFramePr>
            <p:nvPr/>
          </p:nvGraphicFramePr>
          <p:xfrm>
            <a:off x="824" y="3369"/>
            <a:ext cx="112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4" name="Equation" r:id="rId12" imgW="1790700" imgH="431800" progId="Equation.DSMT4">
                    <p:embed/>
                  </p:oleObj>
                </mc:Choice>
                <mc:Fallback>
                  <p:oleObj name="Equation" r:id="rId12" imgW="17907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4" y="3369"/>
                          <a:ext cx="112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250" y="2547"/>
              <a:ext cx="12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For this problem</a:t>
              </a:r>
            </a:p>
          </p:txBody>
        </p:sp>
        <p:sp>
          <p:nvSpPr>
            <p:cNvPr id="37905" name="Text Box 17"/>
            <p:cNvSpPr txBox="1">
              <a:spLocks noChangeArrowheads="1"/>
            </p:cNvSpPr>
            <p:nvPr/>
          </p:nvSpPr>
          <p:spPr bwMode="auto">
            <a:xfrm>
              <a:off x="281" y="2889"/>
              <a:ext cx="356" cy="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sz="2000" b="1">
                  <a:latin typeface="Times New Roman" pitchFamily="18" charset="0"/>
                </a:rPr>
                <a:t>ket</a:t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>
                  <a:latin typeface="Times New Roman" pitchFamily="18" charset="0"/>
                </a:rPr>
                <a:t>bra</a:t>
              </a:r>
            </a:p>
          </p:txBody>
        </p:sp>
      </p:grpSp>
      <p:sp>
        <p:nvSpPr>
          <p:cNvPr id="37906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96863" y="109538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Substituting</a:t>
            </a: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366713" y="904875"/>
          <a:ext cx="4089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Equation" r:id="rId4" imgW="4089400" imgH="673100" progId="Equation.DSMT4">
                  <p:embed/>
                </p:oleObj>
              </mc:Choice>
              <mc:Fallback>
                <p:oleObj name="Equation" r:id="rId4" imgW="40894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3" y="904875"/>
                        <a:ext cx="40894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387350" y="2465388"/>
          <a:ext cx="3835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Equation" r:id="rId6" imgW="3835400" imgH="673100" progId="Equation.DSMT4">
                  <p:embed/>
                </p:oleObj>
              </mc:Choice>
              <mc:Fallback>
                <p:oleObj name="Equation" r:id="rId6" imgW="38354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" y="2465388"/>
                        <a:ext cx="38354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Line 5"/>
          <p:cNvSpPr>
            <a:spLocks noChangeShapeType="1"/>
          </p:cNvSpPr>
          <p:nvPr/>
        </p:nvSpPr>
        <p:spPr bwMode="auto">
          <a:xfrm flipH="1" flipV="1">
            <a:off x="2163763" y="1616075"/>
            <a:ext cx="87630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3103563" y="1887538"/>
            <a:ext cx="4127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Doesn't depend on H.O. coordinate, </a:t>
            </a:r>
          </a:p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		take out of bracket.</a:t>
            </a:r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4819650" y="369888"/>
          <a:ext cx="584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6" name="Equation" r:id="rId8" imgW="583947" imgH="330057" progId="Equation.DSMT4">
                  <p:embed/>
                </p:oleObj>
              </mc:Choice>
              <mc:Fallback>
                <p:oleObj name="Equation" r:id="rId8" imgW="583947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650" y="369888"/>
                        <a:ext cx="5842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4" name="Line 8"/>
          <p:cNvSpPr>
            <a:spLocks noChangeShapeType="1"/>
          </p:cNvSpPr>
          <p:nvPr/>
        </p:nvSpPr>
        <p:spPr bwMode="auto">
          <a:xfrm flipH="1">
            <a:off x="3970338" y="638175"/>
            <a:ext cx="788987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07975" y="3605213"/>
            <a:ext cx="6880225" cy="2263775"/>
            <a:chOff x="194" y="2271"/>
            <a:chExt cx="4334" cy="1426"/>
          </a:xfrm>
        </p:grpSpPr>
        <p:graphicFrame>
          <p:nvGraphicFramePr>
            <p:cNvPr id="39946" name="Object 10"/>
            <p:cNvGraphicFramePr>
              <a:graphicFrameLocks noChangeAspect="1"/>
            </p:cNvGraphicFramePr>
            <p:nvPr/>
          </p:nvGraphicFramePr>
          <p:xfrm>
            <a:off x="253" y="2728"/>
            <a:ext cx="2400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7" name="Equation" r:id="rId10" imgW="3810000" imgH="889000" progId="Equation.DSMT4">
                    <p:embed/>
                  </p:oleObj>
                </mc:Choice>
                <mc:Fallback>
                  <p:oleObj name="Equation" r:id="rId10" imgW="3810000" imgH="889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2728"/>
                          <a:ext cx="2400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194" y="2271"/>
              <a:ext cx="26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Multiply through by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dt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and integrate.</a:t>
              </a:r>
            </a:p>
          </p:txBody>
        </p:sp>
        <p:sp>
          <p:nvSpPr>
            <p:cNvPr id="39948" name="Text Box 12"/>
            <p:cNvSpPr txBox="1">
              <a:spLocks noChangeArrowheads="1"/>
            </p:cNvSpPr>
            <p:nvPr/>
          </p:nvSpPr>
          <p:spPr bwMode="auto">
            <a:xfrm>
              <a:off x="234" y="3447"/>
              <a:ext cx="4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Need to evaluate time independent and time dependent parts.</a:t>
              </a:r>
            </a:p>
          </p:txBody>
        </p:sp>
      </p:grpSp>
      <p:sp>
        <p:nvSpPr>
          <p:cNvPr id="39949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15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46075" y="98425"/>
            <a:ext cx="2679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Time independent part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579438" y="1223963"/>
          <a:ext cx="2082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8" name="Equation" r:id="rId4" imgW="2082800" imgH="838200" progId="Equation.DSMT4">
                  <p:embed/>
                </p:oleObj>
              </mc:Choice>
              <mc:Fallback>
                <p:oleObj name="Equation" r:id="rId4" imgW="20828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1223963"/>
                        <a:ext cx="2082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633413" y="2344738"/>
          <a:ext cx="2387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9" name="Equation" r:id="rId6" imgW="2387600" imgH="723900" progId="Equation.DSMT4">
                  <p:embed/>
                </p:oleObj>
              </mc:Choice>
              <mc:Fallback>
                <p:oleObj name="Equation" r:id="rId6" imgW="2387600" imgH="723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2344738"/>
                        <a:ext cx="23876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622300" y="3403600"/>
          <a:ext cx="6565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0" name="Equation" r:id="rId8" imgW="6565900" imgH="368300" progId="Equation.DSMT4">
                  <p:embed/>
                </p:oleObj>
              </mc:Choice>
              <mc:Fallback>
                <p:oleObj name="Equation" r:id="rId8" imgW="65659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3403600"/>
                        <a:ext cx="6565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519113" y="682625"/>
          <a:ext cx="99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1" name="Equation" r:id="rId10" imgW="990170" imgH="406224" progId="Equation.DSMT4">
                  <p:embed/>
                </p:oleObj>
              </mc:Choice>
              <mc:Fallback>
                <p:oleObj name="Equation" r:id="rId10" imgW="990170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682625"/>
                        <a:ext cx="9906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46075" y="3970338"/>
            <a:ext cx="8247063" cy="2498725"/>
            <a:chOff x="218" y="2501"/>
            <a:chExt cx="5195" cy="1574"/>
          </a:xfrm>
        </p:grpSpPr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252" y="2501"/>
              <a:ext cx="51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218" y="2541"/>
              <a:ext cx="4057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Because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r>
                <a:rPr lang="en-US" sz="2000" b="1" baseline="30000">
                  <a:solidFill>
                    <a:srgbClr val="0000FF"/>
                  </a:solidFill>
                  <a:latin typeface="Times New Roman" pitchFamily="18" charset="0"/>
                </a:rPr>
                <a:t>3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operates on 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must have more raising operators than lowering. 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	Can't lower past 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Can't have lowering operator on right.</a:t>
              </a:r>
            </a:p>
          </p:txBody>
        </p:sp>
        <p:graphicFrame>
          <p:nvGraphicFramePr>
            <p:cNvPr id="41994" name="Object 10"/>
            <p:cNvGraphicFramePr>
              <a:graphicFrameLocks noChangeAspect="1"/>
            </p:cNvGraphicFramePr>
            <p:nvPr/>
          </p:nvGraphicFramePr>
          <p:xfrm>
            <a:off x="1849" y="2631"/>
            <a:ext cx="83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62" name="Equation" r:id="rId12" imgW="1320227" imgH="406224" progId="Equation.DSMT4">
                    <p:embed/>
                  </p:oleObj>
                </mc:Choice>
                <mc:Fallback>
                  <p:oleObj name="Equation" r:id="rId12" imgW="1320227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49" y="2631"/>
                          <a:ext cx="832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5" name="Object 11"/>
            <p:cNvGraphicFramePr>
              <a:graphicFrameLocks noChangeAspect="1"/>
            </p:cNvGraphicFramePr>
            <p:nvPr/>
          </p:nvGraphicFramePr>
          <p:xfrm>
            <a:off x="2577" y="3200"/>
            <a:ext cx="24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63" name="Equation" r:id="rId14" imgW="393529" imgH="380835" progId="Equation.DSMT4">
                    <p:embed/>
                  </p:oleObj>
                </mc:Choice>
                <mc:Fallback>
                  <p:oleObj name="Equation" r:id="rId14" imgW="39352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7" y="3200"/>
                          <a:ext cx="248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6" name="Object 12"/>
            <p:cNvGraphicFramePr>
              <a:graphicFrameLocks noChangeAspect="1"/>
            </p:cNvGraphicFramePr>
            <p:nvPr/>
          </p:nvGraphicFramePr>
          <p:xfrm>
            <a:off x="2990" y="3485"/>
            <a:ext cx="74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64" name="Equation" r:id="rId16" imgW="1180588" imgH="406224" progId="Equation.DSMT4">
                    <p:embed/>
                  </p:oleObj>
                </mc:Choice>
                <mc:Fallback>
                  <p:oleObj name="Equation" r:id="rId16" imgW="118058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0" y="3485"/>
                          <a:ext cx="74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7" name="Text Box 13"/>
            <p:cNvSpPr txBox="1">
              <a:spLocks noChangeArrowheads="1"/>
            </p:cNvSpPr>
            <p:nvPr/>
          </p:nvSpPr>
          <p:spPr bwMode="auto">
            <a:xfrm>
              <a:off x="250" y="3825"/>
              <a:ext cx="19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Only terms in red survive.</a:t>
              </a:r>
            </a:p>
          </p:txBody>
        </p:sp>
      </p:grpSp>
      <p:sp>
        <p:nvSpPr>
          <p:cNvPr id="41998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803275" y="495300"/>
          <a:ext cx="2120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2" name="Equation" r:id="rId4" imgW="2120900" imgH="736600" progId="Equation.DSMT4">
                  <p:embed/>
                </p:oleObj>
              </mc:Choice>
              <mc:Fallback>
                <p:oleObj name="Equation" r:id="rId4" imgW="21209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495300"/>
                        <a:ext cx="2120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2889250" y="642938"/>
          <a:ext cx="4927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3" name="Equation" r:id="rId6" imgW="4927600" imgH="482600" progId="Equation.DSMT4">
                  <p:embed/>
                </p:oleObj>
              </mc:Choice>
              <mc:Fallback>
                <p:oleObj name="Equation" r:id="rId6" imgW="49276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642938"/>
                        <a:ext cx="4927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846263" y="1582738"/>
          <a:ext cx="4254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4" name="Equation" r:id="rId8" imgW="4254500" imgH="736600" progId="Equation.DSMT4">
                  <p:embed/>
                </p:oleObj>
              </mc:Choice>
              <mc:Fallback>
                <p:oleObj name="Equation" r:id="rId8" imgW="42545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1582738"/>
                        <a:ext cx="42545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71463" y="10953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Then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7663" y="2603500"/>
            <a:ext cx="8080375" cy="3751263"/>
            <a:chOff x="219" y="1640"/>
            <a:chExt cx="5090" cy="2363"/>
          </a:xfrm>
        </p:grpSpPr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219" y="1640"/>
              <a:ext cx="5090" cy="1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Therefore,</a:t>
              </a:r>
              <a:b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 dirty="0">
                  <a:latin typeface="Times New Roman" pitchFamily="18" charset="0"/>
                </a:rPr>
                <a:t>	</a:t>
              </a:r>
              <a:r>
                <a:rPr lang="en-US" sz="2000" b="1" i="1" dirty="0">
                  <a:solidFill>
                    <a:srgbClr val="DC2A00"/>
                  </a:solidFill>
                  <a:latin typeface="Times New Roman" pitchFamily="18" charset="0"/>
                </a:rPr>
                <a:t>m</a:t>
              </a:r>
              <a:r>
                <a:rPr lang="en-US" sz="2000" b="1" dirty="0">
                  <a:solidFill>
                    <a:srgbClr val="DC2A00"/>
                  </a:solidFill>
                  <a:latin typeface="Times New Roman" pitchFamily="18" charset="0"/>
                </a:rPr>
                <a:t> must be 1 or 3.</a:t>
              </a:r>
              <a:br>
                <a:rPr lang="en-US" sz="2000" b="1" dirty="0">
                  <a:solidFill>
                    <a:srgbClr val="DC2A00"/>
                  </a:solidFill>
                  <a:latin typeface="Times New Roman" pitchFamily="18" charset="0"/>
                </a:rPr>
              </a:br>
              <a:r>
                <a:rPr lang="en-US" sz="2000" b="1" dirty="0">
                  <a:latin typeface="Times New Roman" pitchFamily="18" charset="0"/>
                </a:rPr>
                <a:t/>
              </a:r>
              <a:br>
                <a:rPr lang="en-US" sz="2000" b="1" dirty="0">
                  <a:latin typeface="Times New Roman" pitchFamily="18" charset="0"/>
                </a:rPr>
              </a:br>
              <a:r>
                <a:rPr lang="en-US" sz="2000" b="1" dirty="0">
                  <a:latin typeface="Times New Roman" pitchFamily="18" charset="0"/>
                </a:rPr>
                <a:t>	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Perturbation will only cause scattering to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</a:rPr>
                <a:t>m = 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1 and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</a:rPr>
                <a:t>m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 = 3 states.</a:t>
              </a:r>
              <a:b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		Only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r>
                <a:rPr lang="en-US" sz="2000" b="1" baseline="-25000" dirty="0">
                  <a:solidFill>
                    <a:srgbClr val="FF0000"/>
                  </a:solidFill>
                  <a:latin typeface="Times New Roman" pitchFamily="18" charset="0"/>
                </a:rPr>
                <a:t>3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r>
                <a:rPr lang="en-US" sz="2000" b="1" baseline="-25000" dirty="0">
                  <a:solidFill>
                    <a:srgbClr val="FF0000"/>
                  </a:solidFill>
                  <a:latin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 are non-zero.</a:t>
              </a:r>
              <a:r>
                <a:rPr lang="en-US" sz="2000" b="1" dirty="0">
                  <a:solidFill>
                    <a:schemeClr val="accent2"/>
                  </a:solidFill>
                  <a:latin typeface="Times New Roman" pitchFamily="18" charset="0"/>
                </a:rPr>
                <a:t> 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(Higher odd powers of </a:t>
              </a:r>
              <a:r>
                <a:rPr lang="en-US" sz="2000" b="1" i="1" u="sng" dirty="0">
                  <a:solidFill>
                    <a:srgbClr val="008000"/>
                  </a:solidFill>
                  <a:latin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 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					        included in interaction – 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					        population in higher odd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					        energy levels.)</a:t>
              </a:r>
            </a:p>
          </p:txBody>
        </p:sp>
        <p:graphicFrame>
          <p:nvGraphicFramePr>
            <p:cNvPr id="44040" name="Object 8"/>
            <p:cNvGraphicFramePr>
              <a:graphicFrameLocks noChangeAspect="1"/>
            </p:cNvGraphicFramePr>
            <p:nvPr/>
          </p:nvGraphicFramePr>
          <p:xfrm>
            <a:off x="902" y="3006"/>
            <a:ext cx="752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5" name="Equation" r:id="rId10" imgW="1193800" imgH="292100" progId="Equation.DSMT4">
                    <p:embed/>
                  </p:oleObj>
                </mc:Choice>
                <mc:Fallback>
                  <p:oleObj name="Equation" r:id="rId10" imgW="11938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2" y="3006"/>
                          <a:ext cx="752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1" name="Object 9"/>
            <p:cNvGraphicFramePr>
              <a:graphicFrameLocks noChangeAspect="1"/>
            </p:cNvGraphicFramePr>
            <p:nvPr/>
          </p:nvGraphicFramePr>
          <p:xfrm>
            <a:off x="1887" y="2891"/>
            <a:ext cx="768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6" name="Equation" r:id="rId12" imgW="1218671" imgH="723586" progId="Equation.DSMT4">
                    <p:embed/>
                  </p:oleObj>
                </mc:Choice>
                <mc:Fallback>
                  <p:oleObj name="Equation" r:id="rId12" imgW="1218671" imgH="72358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7" y="2891"/>
                          <a:ext cx="768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2" name="Object 10"/>
            <p:cNvGraphicFramePr>
              <a:graphicFrameLocks noChangeAspect="1"/>
            </p:cNvGraphicFramePr>
            <p:nvPr/>
          </p:nvGraphicFramePr>
          <p:xfrm>
            <a:off x="1872" y="3475"/>
            <a:ext cx="712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7" name="Equation" r:id="rId14" imgW="1130300" imgH="838200" progId="Equation.DSMT4">
                    <p:embed/>
                  </p:oleObj>
                </mc:Choice>
                <mc:Fallback>
                  <p:oleObj name="Equation" r:id="rId14" imgW="1130300" imgH="838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3475"/>
                          <a:ext cx="712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3" name="Object 11"/>
            <p:cNvGraphicFramePr>
              <a:graphicFrameLocks noChangeAspect="1"/>
            </p:cNvGraphicFramePr>
            <p:nvPr/>
          </p:nvGraphicFramePr>
          <p:xfrm>
            <a:off x="849" y="3678"/>
            <a:ext cx="76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8" name="Equation" r:id="rId16" imgW="1218671" imgH="291973" progId="Equation.DSMT4">
                    <p:embed/>
                  </p:oleObj>
                </mc:Choice>
                <mc:Fallback>
                  <p:oleObj name="Equation" r:id="rId16" imgW="1218671" imgH="29197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9" y="3678"/>
                          <a:ext cx="768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44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8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46075" y="109538"/>
            <a:ext cx="2468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Time dependent part</a:t>
            </a: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355600" y="935038"/>
          <a:ext cx="2082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" name="Equation" r:id="rId4" imgW="2082800" imgH="889000" progId="Equation.DSMT4">
                  <p:embed/>
                </p:oleObj>
              </mc:Choice>
              <mc:Fallback>
                <p:oleObj name="Equation" r:id="rId4" imgW="2082800" imgH="889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935038"/>
                        <a:ext cx="20828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2543175" y="1971675"/>
          <a:ext cx="3987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" name="Equation" r:id="rId6" imgW="3987800" imgH="889000" progId="Equation.DSMT4">
                  <p:embed/>
                </p:oleObj>
              </mc:Choice>
              <mc:Fallback>
                <p:oleObj name="Equation" r:id="rId6" imgW="3987800" imgH="889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175" y="1971675"/>
                        <a:ext cx="39878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71475" y="1816100"/>
            <a:ext cx="7242175" cy="4213225"/>
            <a:chOff x="234" y="1144"/>
            <a:chExt cx="4562" cy="2654"/>
          </a:xfrm>
        </p:grpSpPr>
        <p:grpSp>
          <p:nvGrpSpPr>
            <p:cNvPr id="46086" name="Group 6"/>
            <p:cNvGrpSpPr>
              <a:grpSpLocks/>
            </p:cNvGrpSpPr>
            <p:nvPr/>
          </p:nvGrpSpPr>
          <p:grpSpPr bwMode="auto">
            <a:xfrm>
              <a:off x="3011" y="1144"/>
              <a:ext cx="1785" cy="1156"/>
              <a:chOff x="3011" y="1144"/>
              <a:chExt cx="1785" cy="1156"/>
            </a:xfrm>
          </p:grpSpPr>
          <p:sp>
            <p:nvSpPr>
              <p:cNvPr id="46087" name="Line 7"/>
              <p:cNvSpPr>
                <a:spLocks noChangeShapeType="1"/>
              </p:cNvSpPr>
              <p:nvPr/>
            </p:nvSpPr>
            <p:spPr bwMode="auto">
              <a:xfrm>
                <a:off x="3085" y="1144"/>
                <a:ext cx="695" cy="805"/>
              </a:xfrm>
              <a:prstGeom prst="line">
                <a:avLst/>
              </a:prstGeom>
              <a:noFill/>
              <a:ln w="28575">
                <a:solidFill>
                  <a:srgbClr val="E4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88" name="Text Box 8"/>
              <p:cNvSpPr txBox="1">
                <a:spLocks noChangeArrowheads="1"/>
              </p:cNvSpPr>
              <p:nvPr/>
            </p:nvSpPr>
            <p:spPr bwMode="auto">
              <a:xfrm>
                <a:off x="3011" y="2050"/>
                <a:ext cx="17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40000"/>
                    </a:solidFill>
                    <a:latin typeface="Times New Roman" pitchFamily="18" charset="0"/>
                  </a:rPr>
                  <a:t>Integral of odd function.</a:t>
                </a:r>
              </a:p>
            </p:txBody>
          </p:sp>
        </p:grpSp>
        <p:grpSp>
          <p:nvGrpSpPr>
            <p:cNvPr id="46089" name="Group 9"/>
            <p:cNvGrpSpPr>
              <a:grpSpLocks/>
            </p:cNvGrpSpPr>
            <p:nvPr/>
          </p:nvGrpSpPr>
          <p:grpSpPr bwMode="auto">
            <a:xfrm>
              <a:off x="234" y="2144"/>
              <a:ext cx="2015" cy="1654"/>
              <a:chOff x="234" y="2144"/>
              <a:chExt cx="2015" cy="1654"/>
            </a:xfrm>
          </p:grpSpPr>
          <p:graphicFrame>
            <p:nvGraphicFramePr>
              <p:cNvPr id="46090" name="Object 10"/>
              <p:cNvGraphicFramePr>
                <a:graphicFrameLocks noChangeAspect="1"/>
              </p:cNvGraphicFramePr>
              <p:nvPr/>
            </p:nvGraphicFramePr>
            <p:xfrm>
              <a:off x="288" y="3294"/>
              <a:ext cx="1256" cy="5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8" name="Equation" r:id="rId8" imgW="1993900" imgH="800100" progId="Equation.DSMT4">
                      <p:embed/>
                    </p:oleObj>
                  </mc:Choice>
                  <mc:Fallback>
                    <p:oleObj name="Equation" r:id="rId8" imgW="1993900" imgH="800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3294"/>
                            <a:ext cx="1256" cy="5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091" name="Object 11"/>
              <p:cNvGraphicFramePr>
                <a:graphicFrameLocks noChangeAspect="1"/>
              </p:cNvGraphicFramePr>
              <p:nvPr/>
            </p:nvGraphicFramePr>
            <p:xfrm>
              <a:off x="1585" y="3271"/>
              <a:ext cx="664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69" name="Equation" r:id="rId10" imgW="1054100" imgH="698500" progId="Equation.DSMT4">
                      <p:embed/>
                    </p:oleObj>
                  </mc:Choice>
                  <mc:Fallback>
                    <p:oleObj name="Equation" r:id="rId10" imgW="1054100" imgH="698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5" y="3271"/>
                            <a:ext cx="664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6092" name="Text Box 12"/>
              <p:cNvSpPr txBox="1">
                <a:spLocks noChangeArrowheads="1"/>
              </p:cNvSpPr>
              <p:nvPr/>
            </p:nvSpPr>
            <p:spPr bwMode="auto">
              <a:xfrm>
                <a:off x="234" y="2144"/>
                <a:ext cx="95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Substituting</a:t>
                </a:r>
              </a:p>
            </p:txBody>
          </p:sp>
          <p:graphicFrame>
            <p:nvGraphicFramePr>
              <p:cNvPr id="46093" name="Object 13"/>
              <p:cNvGraphicFramePr>
                <a:graphicFrameLocks noChangeAspect="1"/>
              </p:cNvGraphicFramePr>
              <p:nvPr/>
            </p:nvGraphicFramePr>
            <p:xfrm>
              <a:off x="235" y="2454"/>
              <a:ext cx="1456" cy="6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70" name="Equation" r:id="rId12" imgW="2311400" imgH="990600" progId="Equation.DSMT4">
                      <p:embed/>
                    </p:oleObj>
                  </mc:Choice>
                  <mc:Fallback>
                    <p:oleObj name="Equation" r:id="rId12" imgW="2311400" imgH="990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" y="2454"/>
                            <a:ext cx="1456" cy="62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6094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246063" y="73025"/>
            <a:ext cx="3065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Putting the pieces together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868363" y="801688"/>
          <a:ext cx="3251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Equation" r:id="rId4" imgW="3251200" imgH="838200" progId="Equation.DSMT4">
                  <p:embed/>
                </p:oleObj>
              </mc:Choice>
              <mc:Fallback>
                <p:oleObj name="Equation" r:id="rId4" imgW="32512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801688"/>
                        <a:ext cx="3251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860425" y="2336800"/>
          <a:ext cx="3429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Equation" r:id="rId6" imgW="3429000" imgH="838200" progId="Equation.DSMT4">
                  <p:embed/>
                </p:oleObj>
              </mc:Choice>
              <mc:Fallback>
                <p:oleObj name="Equation" r:id="rId6" imgW="34290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2336800"/>
                        <a:ext cx="3429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44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841500" y="49213"/>
          <a:ext cx="520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4" name="Equation" r:id="rId4" imgW="520700" imgH="368300" progId="Equation.DSMT4">
                  <p:embed/>
                </p:oleObj>
              </mc:Choice>
              <mc:Fallback>
                <p:oleObj name="Equation" r:id="rId4" imgW="520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49213"/>
                        <a:ext cx="520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519113" y="803275"/>
          <a:ext cx="3352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" name="Equation" r:id="rId6" imgW="3352800" imgH="647700" progId="Equation.DSMT4">
                  <p:embed/>
                </p:oleObj>
              </mc:Choice>
              <mc:Fallback>
                <p:oleObj name="Equation" r:id="rId6" imgW="33528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803275"/>
                        <a:ext cx="3352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577850" y="1755775"/>
          <a:ext cx="3378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" name="Equation" r:id="rId8" imgW="3378200" imgH="647700" progId="Equation.DSMT4">
                  <p:embed/>
                </p:oleObj>
              </mc:Choice>
              <mc:Fallback>
                <p:oleObj name="Equation" r:id="rId8" imgW="33782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1755775"/>
                        <a:ext cx="33782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5797550" y="1052513"/>
          <a:ext cx="1143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7" name="Equation" r:id="rId10" imgW="1143000" imgH="330200" progId="Equation.DSMT4">
                  <p:embed/>
                </p:oleObj>
              </mc:Choice>
              <mc:Fallback>
                <p:oleObj name="Equation" r:id="rId10" imgW="1143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7550" y="1052513"/>
                        <a:ext cx="1143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5819775" y="1985963"/>
          <a:ext cx="1282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8" name="Equation" r:id="rId12" imgW="1282700" imgH="330200" progId="Equation.DSMT4">
                  <p:embed/>
                </p:oleObj>
              </mc:Choice>
              <mc:Fallback>
                <p:oleObj name="Equation" r:id="rId12" imgW="12827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9775" y="1985963"/>
                        <a:ext cx="1282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284163" y="47625"/>
            <a:ext cx="1563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Probabilities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905375" y="9763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using</a:t>
            </a: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945063" y="19288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using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8138" y="2592388"/>
            <a:ext cx="8405812" cy="2343150"/>
            <a:chOff x="213" y="1633"/>
            <a:chExt cx="5295" cy="1476"/>
          </a:xfrm>
        </p:grpSpPr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>
              <a:off x="213" y="1633"/>
              <a:ext cx="52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Text Box 12"/>
            <p:cNvSpPr txBox="1">
              <a:spLocks noChangeArrowheads="1"/>
            </p:cNvSpPr>
            <p:nvPr/>
          </p:nvSpPr>
          <p:spPr bwMode="auto">
            <a:xfrm>
              <a:off x="313" y="1726"/>
              <a:ext cx="26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Probabilities are function of velocity.</a:t>
              </a:r>
            </a:p>
          </p:txBody>
        </p:sp>
        <p:graphicFrame>
          <p:nvGraphicFramePr>
            <p:cNvPr id="50189" name="Object 13"/>
            <p:cNvGraphicFramePr>
              <a:graphicFrameLocks noChangeAspect="1"/>
            </p:cNvGraphicFramePr>
            <p:nvPr/>
          </p:nvGraphicFramePr>
          <p:xfrm>
            <a:off x="394" y="2125"/>
            <a:ext cx="190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9" name="Equation" r:id="rId14" imgW="3022600" imgH="292100" progId="Equation.DSMT4">
                    <p:embed/>
                  </p:oleObj>
                </mc:Choice>
                <mc:Fallback>
                  <p:oleObj name="Equation" r:id="rId14" imgW="30226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" y="2125"/>
                          <a:ext cx="1904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190" name="Text Box 14"/>
            <p:cNvSpPr txBox="1">
              <a:spLocks noChangeArrowheads="1"/>
            </p:cNvSpPr>
            <p:nvPr/>
          </p:nvSpPr>
          <p:spPr bwMode="auto">
            <a:xfrm>
              <a:off x="392" y="2283"/>
              <a:ext cx="2216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P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 and 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P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3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go to 0.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Must be maximum in between.</a:t>
              </a:r>
              <a:endParaRPr lang="en-US" sz="2000" b="1" i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50191" name="Line 15"/>
            <p:cNvSpPr>
              <a:spLocks noChangeShapeType="1"/>
            </p:cNvSpPr>
            <p:nvPr/>
          </p:nvSpPr>
          <p:spPr bwMode="auto">
            <a:xfrm>
              <a:off x="1184" y="2580"/>
              <a:ext cx="3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92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0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33363" y="98425"/>
            <a:ext cx="551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Maximum value of                        as function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V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660650" y="133350"/>
          <a:ext cx="901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8" name="Equation" r:id="rId4" imgW="901309" imgH="355446" progId="Equation.DSMT4">
                  <p:embed/>
                </p:oleObj>
              </mc:Choice>
              <mc:Fallback>
                <p:oleObj name="Equation" r:id="rId4" imgW="901309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133350"/>
                        <a:ext cx="9017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42938" y="660400"/>
            <a:ext cx="6686550" cy="723900"/>
            <a:chOff x="229" y="543"/>
            <a:chExt cx="4212" cy="456"/>
          </a:xfrm>
        </p:grpSpPr>
        <p:graphicFrame>
          <p:nvGraphicFramePr>
            <p:cNvPr id="52229" name="Object 5"/>
            <p:cNvGraphicFramePr>
              <a:graphicFrameLocks noChangeAspect="1"/>
            </p:cNvGraphicFramePr>
            <p:nvPr/>
          </p:nvGraphicFramePr>
          <p:xfrm>
            <a:off x="229" y="543"/>
            <a:ext cx="1200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9" name="Equation" r:id="rId6" imgW="1905000" imgH="647700" progId="Equation.DSMT4">
                    <p:embed/>
                  </p:oleObj>
                </mc:Choice>
                <mc:Fallback>
                  <p:oleObj name="Equation" r:id="rId6" imgW="19050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" y="543"/>
                          <a:ext cx="1200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0" name="Object 6"/>
            <p:cNvGraphicFramePr>
              <a:graphicFrameLocks noChangeAspect="1"/>
            </p:cNvGraphicFramePr>
            <p:nvPr/>
          </p:nvGraphicFramePr>
          <p:xfrm>
            <a:off x="1465" y="567"/>
            <a:ext cx="297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0" name="Equation" r:id="rId8" imgW="4724400" imgH="685800" progId="Equation.DSMT4">
                    <p:embed/>
                  </p:oleObj>
                </mc:Choice>
                <mc:Fallback>
                  <p:oleObj name="Equation" r:id="rId8" imgW="47244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5" y="567"/>
                          <a:ext cx="297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620713" y="2408238"/>
          <a:ext cx="1104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1" name="Equation" r:id="rId10" imgW="1104900" imgH="622300" progId="Equation.DSMT4">
                  <p:embed/>
                </p:oleObj>
              </mc:Choice>
              <mc:Fallback>
                <p:oleObj name="Equation" r:id="rId10" imgW="11049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2408238"/>
                        <a:ext cx="1104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600075" y="1582738"/>
          <a:ext cx="1460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2" name="Equation" r:id="rId12" imgW="1459866" imgH="622030" progId="Equation.DSMT4">
                  <p:embed/>
                </p:oleObj>
              </mc:Choice>
              <mc:Fallback>
                <p:oleObj name="Equation" r:id="rId12" imgW="1459866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1582738"/>
                        <a:ext cx="1460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293688" y="4489450"/>
            <a:ext cx="5975350" cy="1911350"/>
            <a:chOff x="185" y="2828"/>
            <a:chExt cx="3764" cy="1204"/>
          </a:xfrm>
        </p:grpSpPr>
        <p:graphicFrame>
          <p:nvGraphicFramePr>
            <p:cNvPr id="52234" name="Object 10"/>
            <p:cNvGraphicFramePr>
              <a:graphicFrameLocks noChangeAspect="1"/>
            </p:cNvGraphicFramePr>
            <p:nvPr/>
          </p:nvGraphicFramePr>
          <p:xfrm>
            <a:off x="421" y="3216"/>
            <a:ext cx="76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3" name="Equation" r:id="rId14" imgW="1219200" imgH="368300" progId="Equation.DSMT4">
                    <p:embed/>
                  </p:oleObj>
                </mc:Choice>
                <mc:Fallback>
                  <p:oleObj name="Equation" r:id="rId14" imgW="1219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" y="3216"/>
                          <a:ext cx="76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5" name="Object 11"/>
            <p:cNvGraphicFramePr>
              <a:graphicFrameLocks noChangeAspect="1"/>
            </p:cNvGraphicFramePr>
            <p:nvPr/>
          </p:nvGraphicFramePr>
          <p:xfrm>
            <a:off x="415" y="3624"/>
            <a:ext cx="1360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4" name="Equation" r:id="rId16" imgW="2159000" imgH="647700" progId="Equation.DSMT4">
                    <p:embed/>
                  </p:oleObj>
                </mc:Choice>
                <mc:Fallback>
                  <p:oleObj name="Equation" r:id="rId16" imgW="21590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" y="3624"/>
                          <a:ext cx="1360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6" name="Text Box 17"/>
            <p:cNvSpPr txBox="1">
              <a:spLocks noChangeArrowheads="1"/>
            </p:cNvSpPr>
            <p:nvPr/>
          </p:nvSpPr>
          <p:spPr bwMode="auto">
            <a:xfrm>
              <a:off x="185" y="2870"/>
              <a:ext cx="7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60000"/>
                  </a:solidFill>
                  <a:latin typeface="Times New Roman" pitchFamily="18" charset="0"/>
                </a:rPr>
                <a:t>Similarly</a:t>
              </a:r>
            </a:p>
          </p:txBody>
        </p:sp>
        <p:sp>
          <p:nvSpPr>
            <p:cNvPr id="52237" name="Line 18"/>
            <p:cNvSpPr>
              <a:spLocks noChangeShapeType="1"/>
            </p:cNvSpPr>
            <p:nvPr/>
          </p:nvSpPr>
          <p:spPr bwMode="auto">
            <a:xfrm flipH="1">
              <a:off x="1175" y="2971"/>
              <a:ext cx="717" cy="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38" name="Text Box 19"/>
            <p:cNvSpPr txBox="1">
              <a:spLocks noChangeArrowheads="1"/>
            </p:cNvSpPr>
            <p:nvPr/>
          </p:nvSpPr>
          <p:spPr bwMode="auto">
            <a:xfrm>
              <a:off x="1868" y="2828"/>
              <a:ext cx="20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60000"/>
                  </a:solidFill>
                  <a:latin typeface="Times New Roman" pitchFamily="18" charset="0"/>
                </a:rPr>
                <a:t>frequency of transition times</a:t>
              </a:r>
              <a:br>
                <a:rPr lang="en-US" sz="2000" b="1">
                  <a:solidFill>
                    <a:srgbClr val="B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B60000"/>
                  </a:solidFill>
                  <a:latin typeface="Times New Roman" pitchFamily="18" charset="0"/>
                </a:rPr>
                <a:t>distance of closest approach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025900" y="5697538"/>
            <a:ext cx="3503613" cy="622300"/>
            <a:chOff x="2192" y="3589"/>
            <a:chExt cx="2207" cy="392"/>
          </a:xfrm>
        </p:grpSpPr>
        <p:graphicFrame>
          <p:nvGraphicFramePr>
            <p:cNvPr id="52240" name="Object 16"/>
            <p:cNvGraphicFramePr>
              <a:graphicFrameLocks noChangeAspect="1"/>
            </p:cNvGraphicFramePr>
            <p:nvPr/>
          </p:nvGraphicFramePr>
          <p:xfrm>
            <a:off x="2192" y="3659"/>
            <a:ext cx="32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5" name="Equation" r:id="rId18" imgW="507780" imgH="355446" progId="Equation.DSMT4">
                    <p:embed/>
                  </p:oleObj>
                </mc:Choice>
                <mc:Fallback>
                  <p:oleObj name="Equation" r:id="rId18" imgW="507780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2" y="3659"/>
                          <a:ext cx="32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41" name="Object 17"/>
            <p:cNvGraphicFramePr>
              <a:graphicFrameLocks noChangeAspect="1"/>
            </p:cNvGraphicFramePr>
            <p:nvPr/>
          </p:nvGraphicFramePr>
          <p:xfrm>
            <a:off x="2521" y="3589"/>
            <a:ext cx="6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6" name="Equation" r:id="rId20" imgW="1040948" imgH="622030" progId="Equation.DSMT4">
                    <p:embed/>
                  </p:oleObj>
                </mc:Choice>
                <mc:Fallback>
                  <p:oleObj name="Equation" r:id="rId20" imgW="1040948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1" y="3589"/>
                          <a:ext cx="65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42" name="Object 18"/>
            <p:cNvGraphicFramePr>
              <a:graphicFrameLocks noChangeAspect="1"/>
            </p:cNvGraphicFramePr>
            <p:nvPr/>
          </p:nvGraphicFramePr>
          <p:xfrm>
            <a:off x="3527" y="3668"/>
            <a:ext cx="872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87" name="Equation" r:id="rId22" imgW="1384300" imgH="368300" progId="Equation.DSMT4">
                    <p:embed/>
                  </p:oleObj>
                </mc:Choice>
                <mc:Fallback>
                  <p:oleObj name="Equation" r:id="rId22" imgW="13843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7" y="3668"/>
                          <a:ext cx="872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2243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644525" y="2489200"/>
            <a:ext cx="7546975" cy="1941513"/>
            <a:chOff x="406" y="1568"/>
            <a:chExt cx="4754" cy="1223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406" y="1568"/>
              <a:ext cx="4754" cy="1223"/>
              <a:chOff x="406" y="1568"/>
              <a:chExt cx="4754" cy="1223"/>
            </a:xfrm>
          </p:grpSpPr>
          <p:graphicFrame>
            <p:nvGraphicFramePr>
              <p:cNvPr id="52246" name="Object 22"/>
              <p:cNvGraphicFramePr>
                <a:graphicFrameLocks noChangeAspect="1"/>
              </p:cNvGraphicFramePr>
              <p:nvPr/>
            </p:nvGraphicFramePr>
            <p:xfrm>
              <a:off x="423" y="2057"/>
              <a:ext cx="688" cy="2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88" name="Equation" r:id="rId24" imgW="1091726" imgH="355446" progId="Equation.DSMT4">
                      <p:embed/>
                    </p:oleObj>
                  </mc:Choice>
                  <mc:Fallback>
                    <p:oleObj name="Equation" r:id="rId24" imgW="1091726" imgH="3554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3" y="2057"/>
                            <a:ext cx="688" cy="2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247" name="Object 23"/>
              <p:cNvGraphicFramePr>
                <a:graphicFrameLocks noChangeAspect="1"/>
              </p:cNvGraphicFramePr>
              <p:nvPr/>
            </p:nvGraphicFramePr>
            <p:xfrm>
              <a:off x="406" y="2383"/>
              <a:ext cx="1312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89" name="Equation" r:id="rId26" imgW="2082800" imgH="647700" progId="Equation.DSMT4">
                      <p:embed/>
                    </p:oleObj>
                  </mc:Choice>
                  <mc:Fallback>
                    <p:oleObj name="Equation" r:id="rId26" imgW="2082800" imgH="647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6" y="2383"/>
                            <a:ext cx="1312" cy="4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248" name="Text Box 12"/>
              <p:cNvSpPr txBox="1">
                <a:spLocks noChangeArrowheads="1"/>
              </p:cNvSpPr>
              <p:nvPr/>
            </p:nvSpPr>
            <p:spPr bwMode="auto">
              <a:xfrm>
                <a:off x="1765" y="1568"/>
                <a:ext cx="3395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B60000"/>
                    </a:solidFill>
                    <a:latin typeface="Times New Roman" pitchFamily="18" charset="0"/>
                  </a:rPr>
                  <a:t>frequency of transition times</a:t>
                </a:r>
                <a:br>
                  <a:rPr lang="en-US" sz="2000" b="1">
                    <a:solidFill>
                      <a:srgbClr val="B6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B60000"/>
                    </a:solidFill>
                    <a:latin typeface="Times New Roman" pitchFamily="18" charset="0"/>
                  </a:rPr>
                  <a:t>distance of closest approach (impact parameter)</a:t>
                </a:r>
              </a:p>
            </p:txBody>
          </p:sp>
          <p:sp>
            <p:nvSpPr>
              <p:cNvPr id="52249" name="Line 13"/>
              <p:cNvSpPr>
                <a:spLocks noChangeShapeType="1"/>
              </p:cNvSpPr>
              <p:nvPr/>
            </p:nvSpPr>
            <p:spPr bwMode="auto">
              <a:xfrm flipH="1">
                <a:off x="1120" y="1728"/>
                <a:ext cx="703" cy="4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250" name="Text Box 26"/>
            <p:cNvSpPr txBox="1">
              <a:spLocks noChangeArrowheads="1"/>
            </p:cNvSpPr>
            <p:nvPr/>
          </p:nvSpPr>
          <p:spPr bwMode="auto">
            <a:xfrm>
              <a:off x="1913" y="2421"/>
              <a:ext cx="27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Note dependence on impact parameter.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476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58763" y="122238"/>
            <a:ext cx="622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Understanding maximum probabilities as function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V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57175" y="698500"/>
            <a:ext cx="5957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B60000"/>
                </a:solidFill>
                <a:latin typeface="Times New Roman" pitchFamily="18" charset="0"/>
              </a:rPr>
              <a:t>Calculate angular frequency when ion near molecule.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4825" y="1382713"/>
            <a:ext cx="4054475" cy="2070100"/>
            <a:chOff x="318" y="871"/>
            <a:chExt cx="2554" cy="1304"/>
          </a:xfrm>
        </p:grpSpPr>
        <p:sp>
          <p:nvSpPr>
            <p:cNvPr id="54277" name="Line 5"/>
            <p:cNvSpPr>
              <a:spLocks noChangeShapeType="1"/>
            </p:cNvSpPr>
            <p:nvPr/>
          </p:nvSpPr>
          <p:spPr bwMode="auto">
            <a:xfrm>
              <a:off x="487" y="1178"/>
              <a:ext cx="16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78" name="Line 6"/>
            <p:cNvSpPr>
              <a:spLocks noChangeShapeType="1"/>
            </p:cNvSpPr>
            <p:nvPr/>
          </p:nvSpPr>
          <p:spPr bwMode="auto">
            <a:xfrm flipH="1" flipV="1">
              <a:off x="487" y="1178"/>
              <a:ext cx="1660" cy="80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79" name="Line 7"/>
            <p:cNvSpPr>
              <a:spLocks noChangeShapeType="1"/>
            </p:cNvSpPr>
            <p:nvPr/>
          </p:nvSpPr>
          <p:spPr bwMode="auto">
            <a:xfrm>
              <a:off x="487" y="1178"/>
              <a:ext cx="16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0" name="Line 8"/>
            <p:cNvSpPr>
              <a:spLocks noChangeShapeType="1"/>
            </p:cNvSpPr>
            <p:nvPr/>
          </p:nvSpPr>
          <p:spPr bwMode="auto">
            <a:xfrm>
              <a:off x="2143" y="1178"/>
              <a:ext cx="1" cy="99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1" name="Line 9"/>
            <p:cNvSpPr>
              <a:spLocks noChangeShapeType="1"/>
            </p:cNvSpPr>
            <p:nvPr/>
          </p:nvSpPr>
          <p:spPr bwMode="auto">
            <a:xfrm flipV="1">
              <a:off x="2143" y="951"/>
              <a:ext cx="1" cy="23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2" name="Line 10"/>
            <p:cNvSpPr>
              <a:spLocks noChangeShapeType="1"/>
            </p:cNvSpPr>
            <p:nvPr/>
          </p:nvSpPr>
          <p:spPr bwMode="auto">
            <a:xfrm flipV="1">
              <a:off x="2130" y="892"/>
              <a:ext cx="1" cy="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3" name="Freeform 11"/>
            <p:cNvSpPr>
              <a:spLocks/>
            </p:cNvSpPr>
            <p:nvPr/>
          </p:nvSpPr>
          <p:spPr bwMode="auto">
            <a:xfrm>
              <a:off x="2115" y="871"/>
              <a:ext cx="51" cy="84"/>
            </a:xfrm>
            <a:custGeom>
              <a:avLst/>
              <a:gdLst>
                <a:gd name="T0" fmla="*/ 25 w 51"/>
                <a:gd name="T1" fmla="*/ 0 h 84"/>
                <a:gd name="T2" fmla="*/ 51 w 51"/>
                <a:gd name="T3" fmla="*/ 84 h 84"/>
                <a:gd name="T4" fmla="*/ 25 w 51"/>
                <a:gd name="T5" fmla="*/ 67 h 84"/>
                <a:gd name="T6" fmla="*/ 0 w 51"/>
                <a:gd name="T7" fmla="*/ 84 h 84"/>
                <a:gd name="T8" fmla="*/ 25 w 51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84"/>
                <a:gd name="T17" fmla="*/ 51 w 51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84">
                  <a:moveTo>
                    <a:pt x="25" y="0"/>
                  </a:moveTo>
                  <a:lnTo>
                    <a:pt x="51" y="84"/>
                  </a:lnTo>
                  <a:lnTo>
                    <a:pt x="25" y="67"/>
                  </a:lnTo>
                  <a:lnTo>
                    <a:pt x="0" y="84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318" y="1074"/>
              <a:ext cx="164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904" y="1164"/>
              <a:ext cx="9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Symbol" pitchFamily="18" charset="2"/>
                </a:rPr>
                <a:t>q</a:t>
              </a:r>
              <a:endParaRPr lang="en-US" sz="2400" i="1">
                <a:latin typeface="Times New Roman" pitchFamily="18" charset="0"/>
              </a:endParaRP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1427" y="966"/>
              <a:ext cx="9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sz="2400" i="1">
                <a:latin typeface="Times New Roman" pitchFamily="18" charset="0"/>
              </a:endParaRP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1461" y="1456"/>
              <a:ext cx="9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400" i="1">
                <a:latin typeface="Times New Roman" pitchFamily="18" charset="0"/>
              </a:endParaRP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2400" y="1478"/>
              <a:ext cx="47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d = Vt</a:t>
              </a:r>
              <a:endParaRPr lang="en-US" sz="2400" i="1">
                <a:latin typeface="Times New Roman" pitchFamily="18" charset="0"/>
              </a:endParaRPr>
            </a:p>
          </p:txBody>
        </p:sp>
        <p:sp>
          <p:nvSpPr>
            <p:cNvPr id="54289" name="Line 17"/>
            <p:cNvSpPr>
              <a:spLocks noChangeShapeType="1"/>
            </p:cNvSpPr>
            <p:nvPr/>
          </p:nvSpPr>
          <p:spPr bwMode="auto">
            <a:xfrm>
              <a:off x="2338" y="1187"/>
              <a:ext cx="21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0" name="Line 18"/>
            <p:cNvSpPr>
              <a:spLocks noChangeShapeType="1"/>
            </p:cNvSpPr>
            <p:nvPr/>
          </p:nvSpPr>
          <p:spPr bwMode="auto">
            <a:xfrm>
              <a:off x="2342" y="1982"/>
              <a:ext cx="211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1" name="Line 19"/>
            <p:cNvSpPr>
              <a:spLocks noChangeShapeType="1"/>
            </p:cNvSpPr>
            <p:nvPr/>
          </p:nvSpPr>
          <p:spPr bwMode="auto">
            <a:xfrm>
              <a:off x="2449" y="1248"/>
              <a:ext cx="1" cy="24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2" name="Freeform 20"/>
            <p:cNvSpPr>
              <a:spLocks/>
            </p:cNvSpPr>
            <p:nvPr/>
          </p:nvSpPr>
          <p:spPr bwMode="auto">
            <a:xfrm>
              <a:off x="2412" y="1188"/>
              <a:ext cx="74" cy="84"/>
            </a:xfrm>
            <a:custGeom>
              <a:avLst/>
              <a:gdLst>
                <a:gd name="T0" fmla="*/ 74 w 74"/>
                <a:gd name="T1" fmla="*/ 84 h 84"/>
                <a:gd name="T2" fmla="*/ 37 w 74"/>
                <a:gd name="T3" fmla="*/ 71 h 84"/>
                <a:gd name="T4" fmla="*/ 0 w 74"/>
                <a:gd name="T5" fmla="*/ 84 h 84"/>
                <a:gd name="T6" fmla="*/ 37 w 74"/>
                <a:gd name="T7" fmla="*/ 0 h 84"/>
                <a:gd name="T8" fmla="*/ 74 w 74"/>
                <a:gd name="T9" fmla="*/ 84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84"/>
                <a:gd name="T17" fmla="*/ 74 w 74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84">
                  <a:moveTo>
                    <a:pt x="74" y="84"/>
                  </a:moveTo>
                  <a:lnTo>
                    <a:pt x="37" y="71"/>
                  </a:lnTo>
                  <a:lnTo>
                    <a:pt x="0" y="84"/>
                  </a:lnTo>
                  <a:lnTo>
                    <a:pt x="37" y="0"/>
                  </a:lnTo>
                  <a:lnTo>
                    <a:pt x="74" y="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3" name="Line 21"/>
            <p:cNvSpPr>
              <a:spLocks noChangeShapeType="1"/>
            </p:cNvSpPr>
            <p:nvPr/>
          </p:nvSpPr>
          <p:spPr bwMode="auto">
            <a:xfrm flipV="1">
              <a:off x="2449" y="1672"/>
              <a:ext cx="1" cy="24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4" name="Freeform 22"/>
            <p:cNvSpPr>
              <a:spLocks/>
            </p:cNvSpPr>
            <p:nvPr/>
          </p:nvSpPr>
          <p:spPr bwMode="auto">
            <a:xfrm>
              <a:off x="2412" y="1895"/>
              <a:ext cx="74" cy="85"/>
            </a:xfrm>
            <a:custGeom>
              <a:avLst/>
              <a:gdLst>
                <a:gd name="T0" fmla="*/ 0 w 74"/>
                <a:gd name="T1" fmla="*/ 0 h 85"/>
                <a:gd name="T2" fmla="*/ 37 w 74"/>
                <a:gd name="T3" fmla="*/ 13 h 85"/>
                <a:gd name="T4" fmla="*/ 74 w 74"/>
                <a:gd name="T5" fmla="*/ 0 h 85"/>
                <a:gd name="T6" fmla="*/ 37 w 74"/>
                <a:gd name="T7" fmla="*/ 85 h 85"/>
                <a:gd name="T8" fmla="*/ 0 w 74"/>
                <a:gd name="T9" fmla="*/ 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85"/>
                <a:gd name="T17" fmla="*/ 74 w 74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85">
                  <a:moveTo>
                    <a:pt x="0" y="0"/>
                  </a:moveTo>
                  <a:lnTo>
                    <a:pt x="37" y="13"/>
                  </a:lnTo>
                  <a:lnTo>
                    <a:pt x="74" y="0"/>
                  </a:lnTo>
                  <a:lnTo>
                    <a:pt x="37" y="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2186" y="1881"/>
              <a:ext cx="6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2247" y="1877"/>
              <a:ext cx="7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endParaRPr lang="en-US" sz="2400">
                <a:latin typeface="Times New Roman" pitchFamily="18" charset="0"/>
              </a:endParaRPr>
            </a:p>
          </p:txBody>
        </p:sp>
      </p:grpSp>
      <p:graphicFrame>
        <p:nvGraphicFramePr>
          <p:cNvPr id="54297" name="Object 25"/>
          <p:cNvGraphicFramePr>
            <a:graphicFrameLocks noChangeAspect="1"/>
          </p:cNvGraphicFramePr>
          <p:nvPr/>
        </p:nvGraphicFramePr>
        <p:xfrm>
          <a:off x="1323975" y="3824288"/>
          <a:ext cx="1612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2" name="Equation" r:id="rId4" imgW="1612900" imgH="419100" progId="Equation.DSMT4">
                  <p:embed/>
                </p:oleObj>
              </mc:Choice>
              <mc:Fallback>
                <p:oleObj name="Equation" r:id="rId4" imgW="1612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3824288"/>
                        <a:ext cx="16129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8" name="Object 26"/>
          <p:cNvGraphicFramePr>
            <a:graphicFrameLocks noChangeAspect="1"/>
          </p:cNvGraphicFramePr>
          <p:nvPr/>
        </p:nvGraphicFramePr>
        <p:xfrm>
          <a:off x="3530600" y="3644900"/>
          <a:ext cx="19939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6" imgW="1993900" imgH="749300" progId="Equation.DSMT4">
                  <p:embed/>
                </p:oleObj>
              </mc:Choice>
              <mc:Fallback>
                <p:oleObj name="Equation" r:id="rId6" imgW="19939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3644900"/>
                        <a:ext cx="19939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96875" y="4519613"/>
            <a:ext cx="5399088" cy="1933575"/>
            <a:chOff x="250" y="2847"/>
            <a:chExt cx="3401" cy="1218"/>
          </a:xfrm>
        </p:grpSpPr>
        <p:sp>
          <p:nvSpPr>
            <p:cNvPr id="54300" name="Text Box 28"/>
            <p:cNvSpPr txBox="1">
              <a:spLocks noChangeArrowheads="1"/>
            </p:cNvSpPr>
            <p:nvPr/>
          </p:nvSpPr>
          <p:spPr bwMode="auto">
            <a:xfrm>
              <a:off x="250" y="2847"/>
              <a:ext cx="34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When ion very close to point of closest approach</a:t>
              </a:r>
            </a:p>
          </p:txBody>
        </p:sp>
        <p:graphicFrame>
          <p:nvGraphicFramePr>
            <p:cNvPr id="54301" name="Object 29"/>
            <p:cNvGraphicFramePr>
              <a:graphicFrameLocks noChangeAspect="1"/>
            </p:cNvGraphicFramePr>
            <p:nvPr/>
          </p:nvGraphicFramePr>
          <p:xfrm>
            <a:off x="737" y="3209"/>
            <a:ext cx="696" cy="8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4" name="Equation" r:id="rId8" imgW="1104900" imgH="1358900" progId="Equation.DSMT4">
                    <p:embed/>
                  </p:oleObj>
                </mc:Choice>
                <mc:Fallback>
                  <p:oleObj name="Equation" r:id="rId8" imgW="1104900" imgH="1358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" y="3209"/>
                          <a:ext cx="696" cy="8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302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4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628650" y="352425"/>
          <a:ext cx="762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Equation" r:id="rId4" imgW="761669" imgH="622030" progId="Equation.DSMT4">
                  <p:embed/>
                </p:oleObj>
              </mc:Choice>
              <mc:Fallback>
                <p:oleObj name="Equation" r:id="rId4" imgW="761669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352425"/>
                        <a:ext cx="7620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546100" y="1093788"/>
            <a:ext cx="52117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For 0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 1 transition, velocity for max. prob. is</a:t>
            </a:r>
            <a:r>
              <a:rPr lang="en-US" sz="2000" b="1">
                <a:latin typeface="Times New Roman" pitchFamily="18" charset="0"/>
                <a:sym typeface="Symbol" pitchFamily="18" charset="2"/>
              </a:rPr>
              <a:t/>
            </a:r>
            <a:br>
              <a:rPr lang="en-US" sz="2000" b="1">
                <a:latin typeface="Times New Roman" pitchFamily="18" charset="0"/>
                <a:sym typeface="Symbol" pitchFamily="18" charset="2"/>
              </a:rPr>
            </a:br>
            <a:r>
              <a:rPr lang="en-US" sz="2000" b="1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000" b="1">
                <a:solidFill>
                  <a:srgbClr val="B60000"/>
                </a:solidFill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000" b="1" i="1">
                <a:solidFill>
                  <a:srgbClr val="B60000"/>
                </a:solidFill>
                <a:latin typeface="Times New Roman" pitchFamily="18" charset="0"/>
                <a:sym typeface="Symbol" pitchFamily="18" charset="2"/>
              </a:rPr>
              <a:t>V</a:t>
            </a:r>
            <a:r>
              <a:rPr lang="en-US" sz="2000" b="1">
                <a:solidFill>
                  <a:srgbClr val="B60000"/>
                </a:solidFill>
                <a:latin typeface="Times New Roman" pitchFamily="18" charset="0"/>
                <a:sym typeface="Symbol" pitchFamily="18" charset="2"/>
              </a:rPr>
              <a:t>  =  </a:t>
            </a:r>
            <a:r>
              <a:rPr lang="en-US" sz="2000" b="1" i="1">
                <a:solidFill>
                  <a:srgbClr val="B60000"/>
                </a:solidFill>
                <a:latin typeface="Symbol" pitchFamily="18" charset="2"/>
                <a:sym typeface="Symbol" pitchFamily="18" charset="2"/>
              </a:rPr>
              <a:t>w</a:t>
            </a:r>
            <a:r>
              <a:rPr lang="en-US" sz="2000" b="1" i="1">
                <a:solidFill>
                  <a:srgbClr val="B60000"/>
                </a:solidFill>
                <a:latin typeface="Times New Roman" pitchFamily="18" charset="0"/>
                <a:sym typeface="Symbol" pitchFamily="18" charset="2"/>
              </a:rPr>
              <a:t>b</a:t>
            </a:r>
            <a:r>
              <a:rPr lang="en-US" sz="2000" b="1">
                <a:solidFill>
                  <a:srgbClr val="DC2A00"/>
                </a:solidFill>
                <a:latin typeface="Times New Roman" pitchFamily="18" charset="0"/>
                <a:sym typeface="Symbol" pitchFamily="18" charset="2"/>
              </a:rPr>
              <a:t>.</a:t>
            </a:r>
            <a:endParaRPr lang="en-US" sz="2000" b="1">
              <a:solidFill>
                <a:srgbClr val="DC2A00"/>
              </a:solidFill>
              <a:latin typeface="Times New Roman" pitchFamily="18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96900" y="233997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1355725" y="2868613"/>
          <a:ext cx="1409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Equation" r:id="rId6" imgW="1409088" imgH="622030" progId="Equation.DSMT4">
                  <p:embed/>
                </p:oleObj>
              </mc:Choice>
              <mc:Fallback>
                <p:oleObj name="Equation" r:id="rId6" imgW="1409088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2868613"/>
                        <a:ext cx="14097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6900" y="3743325"/>
            <a:ext cx="544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Angular velocity – change in angle per unit time.</a:t>
            </a:r>
          </a:p>
        </p:txBody>
      </p:sp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1331913" y="4478338"/>
          <a:ext cx="812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Equation" r:id="rId8" imgW="812447" imgH="672808" progId="Equation.DSMT4">
                  <p:embed/>
                </p:oleObj>
              </mc:Choice>
              <mc:Fallback>
                <p:oleObj name="Equation" r:id="rId8" imgW="812447" imgH="6728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78338"/>
                        <a:ext cx="812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8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66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358775" y="185738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C2A00"/>
                </a:solidFill>
                <a:latin typeface="Times New Roman" pitchFamily="18" charset="0"/>
              </a:rPr>
              <a:t>Angular velocity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1093788" y="920750"/>
          <a:ext cx="812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Equation" r:id="rId4" imgW="812447" imgH="672808" progId="Equation.DSMT4">
                  <p:embed/>
                </p:oleObj>
              </mc:Choice>
              <mc:Fallback>
                <p:oleObj name="Equation" r:id="rId4" imgW="812447" imgH="6728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920750"/>
                        <a:ext cx="812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22275" y="1695450"/>
            <a:ext cx="728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B60000"/>
                </a:solidFill>
                <a:latin typeface="Times New Roman" pitchFamily="18" charset="0"/>
              </a:rPr>
              <a:t>Looks like charged particle moving by M with angular velocity </a:t>
            </a:r>
            <a:r>
              <a:rPr lang="en-US" sz="2000" b="1" i="1">
                <a:solidFill>
                  <a:srgbClr val="B60000"/>
                </a:solidFill>
                <a:latin typeface="Symbol" pitchFamily="18" charset="2"/>
              </a:rPr>
              <a:t>w</a:t>
            </a:r>
            <a:r>
              <a:rPr lang="en-US" sz="2000" b="1">
                <a:solidFill>
                  <a:srgbClr val="B6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33388" y="2427288"/>
            <a:ext cx="3306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Produces 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-field changing at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frequency </a:t>
            </a:r>
            <a:r>
              <a:rPr lang="en-US" sz="2000" b="1" i="1">
                <a:solidFill>
                  <a:srgbClr val="0000FF"/>
                </a:solidFill>
                <a:latin typeface="Symbol" pitchFamily="18" charset="2"/>
              </a:rPr>
              <a:t>w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.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458788" y="3441700"/>
            <a:ext cx="5589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On resonance	       efficiently induces transition.</a:t>
            </a:r>
          </a:p>
        </p:txBody>
      </p:sp>
      <p:sp>
        <p:nvSpPr>
          <p:cNvPr id="58375" name="AutoShape 7"/>
          <p:cNvSpPr>
            <a:spLocks noChangeArrowheads="1"/>
          </p:cNvSpPr>
          <p:nvPr/>
        </p:nvSpPr>
        <p:spPr bwMode="auto">
          <a:xfrm>
            <a:off x="2154238" y="3606800"/>
            <a:ext cx="588962" cy="112713"/>
          </a:xfrm>
          <a:prstGeom prst="rightArrow">
            <a:avLst>
              <a:gd name="adj1" fmla="val 50000"/>
              <a:gd name="adj2" fmla="val 130633"/>
            </a:avLst>
          </a:prstGeom>
          <a:solidFill>
            <a:srgbClr val="E4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20700" y="4257675"/>
            <a:ext cx="5799138" cy="1873250"/>
            <a:chOff x="328" y="2682"/>
            <a:chExt cx="3653" cy="1180"/>
          </a:xfrm>
        </p:grpSpPr>
        <p:sp>
          <p:nvSpPr>
            <p:cNvPr id="58377" name="Text Box 9"/>
            <p:cNvSpPr txBox="1">
              <a:spLocks noChangeArrowheads="1"/>
            </p:cNvSpPr>
            <p:nvPr/>
          </p:nvSpPr>
          <p:spPr bwMode="auto">
            <a:xfrm>
              <a:off x="328" y="2682"/>
              <a:ext cx="328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For 0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 3 transition, velocity for max. prob. is</a:t>
              </a:r>
              <a:r>
                <a:rPr lang="en-US" sz="2000" b="1">
                  <a:latin typeface="Times New Roman" pitchFamily="18" charset="0"/>
                  <a:sym typeface="Symbol" pitchFamily="18" charset="2"/>
                </a:rPr>
                <a:t/>
              </a:r>
              <a:br>
                <a:rPr lang="en-US" sz="2000" b="1"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>
                  <a:solidFill>
                    <a:srgbClr val="B60000"/>
                  </a:solidFill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 i="1">
                  <a:solidFill>
                    <a:srgbClr val="B60000"/>
                  </a:solidFill>
                  <a:latin typeface="Times New Roman" pitchFamily="18" charset="0"/>
                  <a:sym typeface="Symbol" pitchFamily="18" charset="2"/>
                </a:rPr>
                <a:t>V</a:t>
              </a:r>
              <a:r>
                <a:rPr lang="en-US" sz="2000" b="1">
                  <a:solidFill>
                    <a:srgbClr val="B60000"/>
                  </a:solidFill>
                  <a:latin typeface="Times New Roman" pitchFamily="18" charset="0"/>
                  <a:sym typeface="Symbol" pitchFamily="18" charset="2"/>
                </a:rPr>
                <a:t>  =  3</a:t>
              </a:r>
              <a:r>
                <a:rPr lang="en-US" sz="2000" b="1" i="1">
                  <a:solidFill>
                    <a:srgbClr val="B60000"/>
                  </a:solidFill>
                  <a:latin typeface="Symbol" pitchFamily="18" charset="2"/>
                  <a:sym typeface="Symbol" pitchFamily="18" charset="2"/>
                </a:rPr>
                <a:t>w</a:t>
              </a:r>
              <a:r>
                <a:rPr lang="en-US" sz="2000" b="1" i="1">
                  <a:solidFill>
                    <a:srgbClr val="B60000"/>
                  </a:solidFill>
                  <a:latin typeface="Times New Roman" pitchFamily="18" charset="0"/>
                  <a:sym typeface="Symbol" pitchFamily="18" charset="2"/>
                </a:rPr>
                <a:t>b</a:t>
              </a:r>
              <a:endParaRPr lang="en-US" sz="2000" b="1">
                <a:latin typeface="Times New Roman" pitchFamily="18" charset="0"/>
              </a:endParaRPr>
            </a:p>
          </p:txBody>
        </p:sp>
        <p:graphicFrame>
          <p:nvGraphicFramePr>
            <p:cNvPr id="58378" name="Object 10"/>
            <p:cNvGraphicFramePr>
              <a:graphicFrameLocks noChangeAspect="1"/>
            </p:cNvGraphicFramePr>
            <p:nvPr/>
          </p:nvGraphicFramePr>
          <p:xfrm>
            <a:off x="1513" y="3438"/>
            <a:ext cx="600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51" name="Equation" r:id="rId6" imgW="952087" imgH="672808" progId="Equation.DSMT4">
                    <p:embed/>
                  </p:oleObj>
                </mc:Choice>
                <mc:Fallback>
                  <p:oleObj name="Equation" r:id="rId6" imgW="952087" imgH="67280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3" y="3438"/>
                          <a:ext cx="600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79" name="Text Box 11"/>
            <p:cNvSpPr txBox="1">
              <a:spLocks noChangeArrowheads="1"/>
            </p:cNvSpPr>
            <p:nvPr/>
          </p:nvSpPr>
          <p:spPr bwMode="auto">
            <a:xfrm>
              <a:off x="2483" y="3478"/>
              <a:ext cx="14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C2A00"/>
                  </a:solidFill>
                  <a:latin typeface="Times New Roman" pitchFamily="18" charset="0"/>
                </a:rPr>
                <a:t>Again on resonance.</a:t>
              </a:r>
            </a:p>
          </p:txBody>
        </p:sp>
      </p:grpSp>
      <p:sp>
        <p:nvSpPr>
          <p:cNvPr id="58380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0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8450" y="4314825"/>
            <a:ext cx="8834438" cy="733425"/>
            <a:chOff x="188" y="2786"/>
            <a:chExt cx="5565" cy="462"/>
          </a:xfrm>
        </p:grpSpPr>
        <p:graphicFrame>
          <p:nvGraphicFramePr>
            <p:cNvPr id="5123" name="Object 3"/>
            <p:cNvGraphicFramePr>
              <a:graphicFrameLocks noChangeAspect="1"/>
            </p:cNvGraphicFramePr>
            <p:nvPr/>
          </p:nvGraphicFramePr>
          <p:xfrm>
            <a:off x="188" y="2812"/>
            <a:ext cx="1580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4" name="Equation" r:id="rId4" imgW="2501900" imgH="419100" progId="Equation.DSMT4">
                    <p:embed/>
                  </p:oleObj>
                </mc:Choice>
                <mc:Fallback>
                  <p:oleObj name="Equation" r:id="rId4" imgW="25019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" y="2812"/>
                          <a:ext cx="1580" cy="2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5407" y="2786"/>
            <a:ext cx="232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5" name="Equation" r:id="rId6" imgW="368140" imgH="355446" progId="Equation.DSMT4">
                    <p:embed/>
                  </p:oleObj>
                </mc:Choice>
                <mc:Fallback>
                  <p:oleObj name="Equation" r:id="rId6" imgW="368140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7" y="2786"/>
                          <a:ext cx="232" cy="2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5" name="Text Box 5"/>
            <p:cNvSpPr txBox="1">
              <a:spLocks noChangeArrowheads="1"/>
            </p:cNvSpPr>
            <p:nvPr/>
          </p:nvSpPr>
          <p:spPr bwMode="auto">
            <a:xfrm>
              <a:off x="1728" y="2806"/>
              <a:ext cx="402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are eigenstates of the time independent Hamiltonian,       .</a:t>
              </a:r>
            </a:p>
            <a:p>
              <a:r>
                <a:rPr lang="en-US" sz="2000" b="1">
                  <a:latin typeface="Times New Roman" pitchFamily="18" charset="0"/>
                </a:rPr>
                <a:t>These are eigenstates in the absence of coupling.</a:t>
              </a:r>
            </a:p>
          </p:txBody>
        </p:sp>
      </p:grp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90525" y="63500"/>
            <a:ext cx="82010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C8023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Fermi’s Golden Rule</a:t>
            </a:r>
            <a:br>
              <a:rPr lang="en-US" sz="2400" b="1" dirty="0">
                <a:solidFill>
                  <a:srgbClr val="C8023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 important result from time dependent perturbation theory</a:t>
            </a: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579438" y="1144588"/>
            <a:ext cx="7394575" cy="1947862"/>
            <a:chOff x="579438" y="1144588"/>
            <a:chExt cx="7394575" cy="1947862"/>
          </a:xfrm>
        </p:grpSpPr>
        <p:grpSp>
          <p:nvGrpSpPr>
            <p:cNvPr id="4" name="Group 55"/>
            <p:cNvGrpSpPr>
              <a:grpSpLocks/>
            </p:cNvGrpSpPr>
            <p:nvPr/>
          </p:nvGrpSpPr>
          <p:grpSpPr bwMode="auto">
            <a:xfrm>
              <a:off x="579438" y="1204913"/>
              <a:ext cx="1289051" cy="1887537"/>
              <a:chOff x="579438" y="1204913"/>
              <a:chExt cx="1289051" cy="1887537"/>
            </a:xfrm>
          </p:grpSpPr>
          <p:sp>
            <p:nvSpPr>
              <p:cNvPr id="5129" name="Line 8"/>
              <p:cNvSpPr>
                <a:spLocks noChangeShapeType="1"/>
              </p:cNvSpPr>
              <p:nvPr/>
            </p:nvSpPr>
            <p:spPr bwMode="auto">
              <a:xfrm flipV="1">
                <a:off x="1095376" y="1455738"/>
                <a:ext cx="0" cy="1468437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Line 10"/>
              <p:cNvSpPr>
                <a:spLocks noChangeShapeType="1"/>
              </p:cNvSpPr>
              <p:nvPr/>
            </p:nvSpPr>
            <p:spPr bwMode="auto">
              <a:xfrm>
                <a:off x="895351" y="2927350"/>
                <a:ext cx="9731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Line 11"/>
              <p:cNvSpPr>
                <a:spLocks noChangeShapeType="1"/>
              </p:cNvSpPr>
              <p:nvPr/>
            </p:nvSpPr>
            <p:spPr bwMode="auto">
              <a:xfrm>
                <a:off x="898526" y="1446213"/>
                <a:ext cx="37147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" name="Line 13"/>
              <p:cNvSpPr>
                <a:spLocks noChangeShapeType="1"/>
              </p:cNvSpPr>
              <p:nvPr/>
            </p:nvSpPr>
            <p:spPr bwMode="auto">
              <a:xfrm>
                <a:off x="1625601" y="1433514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" name="Line 14"/>
              <p:cNvSpPr>
                <a:spLocks noChangeShapeType="1"/>
              </p:cNvSpPr>
              <p:nvPr/>
            </p:nvSpPr>
            <p:spPr bwMode="auto">
              <a:xfrm>
                <a:off x="1625601" y="1455738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" name="Line 15"/>
              <p:cNvSpPr>
                <a:spLocks noChangeShapeType="1"/>
              </p:cNvSpPr>
              <p:nvPr/>
            </p:nvSpPr>
            <p:spPr bwMode="auto">
              <a:xfrm>
                <a:off x="1625601" y="1473994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" name="Line 16"/>
              <p:cNvSpPr>
                <a:spLocks noChangeShapeType="1"/>
              </p:cNvSpPr>
              <p:nvPr/>
            </p:nvSpPr>
            <p:spPr bwMode="auto">
              <a:xfrm>
                <a:off x="1625601" y="1519236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" name="Line 18"/>
              <p:cNvSpPr>
                <a:spLocks noChangeShapeType="1"/>
              </p:cNvSpPr>
              <p:nvPr/>
            </p:nvSpPr>
            <p:spPr bwMode="auto">
              <a:xfrm>
                <a:off x="1625601" y="1497806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" name="Line 19"/>
              <p:cNvSpPr>
                <a:spLocks noChangeShapeType="1"/>
              </p:cNvSpPr>
              <p:nvPr/>
            </p:nvSpPr>
            <p:spPr bwMode="auto">
              <a:xfrm>
                <a:off x="1625601" y="1412876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" name="Line 20"/>
              <p:cNvSpPr>
                <a:spLocks noChangeShapeType="1"/>
              </p:cNvSpPr>
              <p:nvPr/>
            </p:nvSpPr>
            <p:spPr bwMode="auto">
              <a:xfrm>
                <a:off x="1625601" y="1390652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" name="Line 21"/>
              <p:cNvSpPr>
                <a:spLocks noChangeShapeType="1"/>
              </p:cNvSpPr>
              <p:nvPr/>
            </p:nvSpPr>
            <p:spPr bwMode="auto">
              <a:xfrm>
                <a:off x="1625601" y="154146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" name="Line 22"/>
              <p:cNvSpPr>
                <a:spLocks noChangeShapeType="1"/>
              </p:cNvSpPr>
              <p:nvPr/>
            </p:nvSpPr>
            <p:spPr bwMode="auto">
              <a:xfrm>
                <a:off x="1625601" y="1366047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" name="Line 23"/>
              <p:cNvSpPr>
                <a:spLocks noChangeShapeType="1"/>
              </p:cNvSpPr>
              <p:nvPr/>
            </p:nvSpPr>
            <p:spPr bwMode="auto">
              <a:xfrm>
                <a:off x="1625601" y="1341442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" name="Line 24"/>
              <p:cNvSpPr>
                <a:spLocks noChangeShapeType="1"/>
              </p:cNvSpPr>
              <p:nvPr/>
            </p:nvSpPr>
            <p:spPr bwMode="auto">
              <a:xfrm>
                <a:off x="1625601" y="1563684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" name="Line 26"/>
              <p:cNvSpPr>
                <a:spLocks noChangeShapeType="1"/>
              </p:cNvSpPr>
              <p:nvPr/>
            </p:nvSpPr>
            <p:spPr bwMode="auto">
              <a:xfrm>
                <a:off x="1622426" y="2870200"/>
                <a:ext cx="228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" name="Line 27"/>
              <p:cNvSpPr>
                <a:spLocks noChangeShapeType="1"/>
              </p:cNvSpPr>
              <p:nvPr/>
            </p:nvSpPr>
            <p:spPr bwMode="auto">
              <a:xfrm>
                <a:off x="1622426" y="2794000"/>
                <a:ext cx="228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" name="Line 28"/>
              <p:cNvSpPr>
                <a:spLocks noChangeShapeType="1"/>
              </p:cNvSpPr>
              <p:nvPr/>
            </p:nvSpPr>
            <p:spPr bwMode="auto">
              <a:xfrm>
                <a:off x="1622426" y="2743200"/>
                <a:ext cx="228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" name="Line 29"/>
              <p:cNvSpPr>
                <a:spLocks noChangeShapeType="1"/>
              </p:cNvSpPr>
              <p:nvPr/>
            </p:nvSpPr>
            <p:spPr bwMode="auto">
              <a:xfrm>
                <a:off x="1622426" y="2701925"/>
                <a:ext cx="228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" name="Line 30"/>
              <p:cNvSpPr>
                <a:spLocks noChangeShapeType="1"/>
              </p:cNvSpPr>
              <p:nvPr/>
            </p:nvSpPr>
            <p:spPr bwMode="auto">
              <a:xfrm>
                <a:off x="1622426" y="2649538"/>
                <a:ext cx="228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" name="Oval 31"/>
              <p:cNvSpPr>
                <a:spLocks noChangeArrowheads="1"/>
              </p:cNvSpPr>
              <p:nvPr/>
            </p:nvSpPr>
            <p:spPr bwMode="auto">
              <a:xfrm>
                <a:off x="1701801" y="2339975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9" name="Oval 32"/>
              <p:cNvSpPr>
                <a:spLocks noChangeArrowheads="1"/>
              </p:cNvSpPr>
              <p:nvPr/>
            </p:nvSpPr>
            <p:spPr bwMode="auto">
              <a:xfrm>
                <a:off x="1701801" y="2216150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0" name="Oval 33"/>
              <p:cNvSpPr>
                <a:spLocks noChangeArrowheads="1"/>
              </p:cNvSpPr>
              <p:nvPr/>
            </p:nvSpPr>
            <p:spPr bwMode="auto">
              <a:xfrm>
                <a:off x="1698626" y="2085975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1" name="Line 34"/>
              <p:cNvSpPr>
                <a:spLocks noChangeShapeType="1"/>
              </p:cNvSpPr>
              <p:nvPr/>
            </p:nvSpPr>
            <p:spPr bwMode="auto">
              <a:xfrm>
                <a:off x="1292226" y="1443038"/>
                <a:ext cx="320675" cy="0"/>
              </a:xfrm>
              <a:prstGeom prst="line">
                <a:avLst/>
              </a:prstGeom>
              <a:noFill/>
              <a:ln w="19050">
                <a:solidFill>
                  <a:srgbClr val="C8023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" name="Text Box 35"/>
              <p:cNvSpPr txBox="1">
                <a:spLocks noChangeArrowheads="1"/>
              </p:cNvSpPr>
              <p:nvPr/>
            </p:nvSpPr>
            <p:spPr bwMode="auto">
              <a:xfrm>
                <a:off x="612776" y="2695575"/>
                <a:ext cx="365125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s</a:t>
                </a:r>
                <a:r>
                  <a:rPr lang="en-US" sz="2000" b="1" baseline="-25000">
                    <a:latin typeface="Times New Roman" pitchFamily="18" charset="0"/>
                  </a:rPr>
                  <a:t>0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5153" name="Text Box 36"/>
              <p:cNvSpPr txBox="1">
                <a:spLocks noChangeArrowheads="1"/>
              </p:cNvSpPr>
              <p:nvPr/>
            </p:nvSpPr>
            <p:spPr bwMode="auto">
              <a:xfrm>
                <a:off x="579438" y="1204913"/>
                <a:ext cx="365125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s</a:t>
                </a:r>
                <a:r>
                  <a:rPr lang="en-US" sz="2000" b="1" baseline="-25000"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5154" name="Text Box 37"/>
              <p:cNvSpPr txBox="1">
                <a:spLocks noChangeArrowheads="1"/>
              </p:cNvSpPr>
              <p:nvPr/>
            </p:nvSpPr>
            <p:spPr bwMode="auto">
              <a:xfrm>
                <a:off x="674688" y="2047875"/>
                <a:ext cx="4572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h</a:t>
                </a:r>
                <a:r>
                  <a:rPr lang="en-US" sz="2000" b="1" i="1">
                    <a:latin typeface="Times New Roman" pitchFamily="18" charset="0"/>
                    <a:sym typeface="Symbol" pitchFamily="18" charset="2"/>
                  </a:rPr>
                  <a:t>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</p:grpSp>
        <p:sp>
          <p:nvSpPr>
            <p:cNvPr id="5155" name="Text Box 38"/>
            <p:cNvSpPr txBox="1">
              <a:spLocks noChangeArrowheads="1"/>
            </p:cNvSpPr>
            <p:nvPr/>
          </p:nvSpPr>
          <p:spPr bwMode="auto">
            <a:xfrm>
              <a:off x="1978026" y="1144588"/>
              <a:ext cx="5708650" cy="55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b="1">
                  <a:latin typeface="Times New Roman" pitchFamily="18" charset="0"/>
                </a:rPr>
                <a:t>Dense manifold of vibrational states of ground state – S</a:t>
              </a:r>
              <a:r>
                <a:rPr lang="en-US" b="1" baseline="-25000">
                  <a:latin typeface="Times New Roman" pitchFamily="18" charset="0"/>
                </a:rPr>
                <a:t>0</a:t>
              </a:r>
              <a:r>
                <a:rPr lang="en-US" b="1">
                  <a:latin typeface="Times New Roman" pitchFamily="18" charset="0"/>
                </a:rPr>
                <a:t>.</a:t>
              </a:r>
            </a:p>
            <a:p>
              <a:pPr>
                <a:lnSpc>
                  <a:spcPct val="85000"/>
                </a:lnSpc>
              </a:pPr>
              <a:r>
                <a:rPr lang="en-US" b="1">
                  <a:latin typeface="Times New Roman" pitchFamily="18" charset="0"/>
                </a:rPr>
                <a:t>10</a:t>
              </a:r>
              <a:r>
                <a:rPr lang="en-US" b="1" baseline="30000">
                  <a:latin typeface="Times New Roman" pitchFamily="18" charset="0"/>
                </a:rPr>
                <a:t>12</a:t>
              </a:r>
              <a:r>
                <a:rPr lang="en-US" b="1">
                  <a:latin typeface="Times New Roman" pitchFamily="18" charset="0"/>
                </a:rPr>
                <a:t> to 10</a:t>
              </a:r>
              <a:r>
                <a:rPr lang="en-US" b="1" baseline="30000">
                  <a:latin typeface="Times New Roman" pitchFamily="18" charset="0"/>
                </a:rPr>
                <a:t>18</a:t>
              </a:r>
              <a:r>
                <a:rPr lang="en-US" b="1">
                  <a:latin typeface="Times New Roman" pitchFamily="18" charset="0"/>
                </a:rPr>
                <a:t> states/cm</a:t>
              </a:r>
              <a:r>
                <a:rPr lang="en-US" b="1" baseline="30000">
                  <a:latin typeface="Times New Roman" pitchFamily="18" charset="0"/>
                </a:rPr>
                <a:t>-1</a:t>
              </a:r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5156" name="Text Box 39"/>
            <p:cNvSpPr txBox="1">
              <a:spLocks noChangeArrowheads="1"/>
            </p:cNvSpPr>
            <p:nvPr/>
          </p:nvSpPr>
          <p:spPr bwMode="auto">
            <a:xfrm>
              <a:off x="1998663" y="1927225"/>
              <a:ext cx="5975350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80231"/>
                  </a:solidFill>
                  <a:latin typeface="Times New Roman" pitchFamily="18" charset="0"/>
                </a:rPr>
                <a:t>Radiationless relaxation competes with fluorescence.</a:t>
              </a:r>
            </a:p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Many problems in which an initially prepared state is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	coupled to a dense manifold of states.</a:t>
              </a:r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22263" y="3409950"/>
            <a:ext cx="7559675" cy="876300"/>
            <a:chOff x="203" y="2148"/>
            <a:chExt cx="4762" cy="552"/>
          </a:xfrm>
        </p:grpSpPr>
        <p:sp>
          <p:nvSpPr>
            <p:cNvPr id="5158" name="Text Box 41"/>
            <p:cNvSpPr txBox="1">
              <a:spLocks noChangeArrowheads="1"/>
            </p:cNvSpPr>
            <p:nvPr/>
          </p:nvSpPr>
          <p:spPr bwMode="auto">
            <a:xfrm>
              <a:off x="203" y="2148"/>
              <a:ext cx="26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First consider a pair of coupled state.</a:t>
              </a:r>
            </a:p>
          </p:txBody>
        </p:sp>
        <p:sp>
          <p:nvSpPr>
            <p:cNvPr id="5159" name="Text Box 42"/>
            <p:cNvSpPr txBox="1">
              <a:spLocks noChangeArrowheads="1"/>
            </p:cNvSpPr>
            <p:nvPr/>
          </p:nvSpPr>
          <p:spPr bwMode="auto">
            <a:xfrm>
              <a:off x="1169" y="2450"/>
              <a:ext cx="22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  <a:cs typeface="Times New Roman" pitchFamily="18" charset="0"/>
                </a:rPr>
                <a:t>, where </a:t>
              </a:r>
              <a:r>
                <a:rPr lang="en-US" sz="2000" b="1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b="1">
                  <a:latin typeface="Times New Roman" pitchFamily="18" charset="0"/>
                  <a:cs typeface="Times New Roman" pitchFamily="18" charset="0"/>
                </a:rPr>
                <a:t> = final and </a:t>
              </a:r>
              <a:r>
                <a:rPr lang="en-US" sz="2000" b="1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000" b="1">
                  <a:latin typeface="Times New Roman" pitchFamily="18" charset="0"/>
                  <a:cs typeface="Times New Roman" pitchFamily="18" charset="0"/>
                </a:rPr>
                <a:t> = initial.</a:t>
              </a:r>
              <a:r>
                <a:rPr lang="en-US" sz="2000" b="1">
                  <a:latin typeface="Times New Roman" pitchFamily="18" charset="0"/>
                </a:rPr>
                <a:t> </a:t>
              </a:r>
            </a:p>
          </p:txBody>
        </p:sp>
        <p:graphicFrame>
          <p:nvGraphicFramePr>
            <p:cNvPr id="5160" name="Object 40"/>
            <p:cNvGraphicFramePr>
              <a:graphicFrameLocks noChangeAspect="1"/>
            </p:cNvGraphicFramePr>
            <p:nvPr/>
          </p:nvGraphicFramePr>
          <p:xfrm>
            <a:off x="271" y="2479"/>
            <a:ext cx="924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6" name="Equation" r:id="rId8" imgW="1459866" imgH="355446" progId="Equation.DSMT4">
                    <p:embed/>
                  </p:oleObj>
                </mc:Choice>
                <mc:Fallback>
                  <p:oleObj name="Equation" r:id="rId8" imgW="1459866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" y="2479"/>
                          <a:ext cx="924" cy="2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3583" y="2180"/>
              <a:ext cx="1382" cy="332"/>
              <a:chOff x="3583" y="1963"/>
              <a:chExt cx="1382" cy="332"/>
            </a:xfrm>
          </p:grpSpPr>
          <p:sp>
            <p:nvSpPr>
              <p:cNvPr id="5162" name="Line 45"/>
              <p:cNvSpPr>
                <a:spLocks noChangeShapeType="1"/>
              </p:cNvSpPr>
              <p:nvPr/>
            </p:nvSpPr>
            <p:spPr bwMode="auto">
              <a:xfrm>
                <a:off x="3597" y="2293"/>
                <a:ext cx="58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" name="Line 46"/>
              <p:cNvSpPr>
                <a:spLocks noChangeShapeType="1"/>
              </p:cNvSpPr>
              <p:nvPr/>
            </p:nvSpPr>
            <p:spPr bwMode="auto">
              <a:xfrm>
                <a:off x="4383" y="2226"/>
                <a:ext cx="58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" name="Text Box 47"/>
              <p:cNvSpPr txBox="1">
                <a:spLocks noChangeArrowheads="1"/>
              </p:cNvSpPr>
              <p:nvPr/>
            </p:nvSpPr>
            <p:spPr bwMode="auto">
              <a:xfrm>
                <a:off x="3583" y="2045"/>
                <a:ext cx="1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i</a:t>
                </a:r>
              </a:p>
            </p:txBody>
          </p:sp>
          <p:sp>
            <p:nvSpPr>
              <p:cNvPr id="5165" name="Text Box 48"/>
              <p:cNvSpPr txBox="1">
                <a:spLocks noChangeArrowheads="1"/>
              </p:cNvSpPr>
              <p:nvPr/>
            </p:nvSpPr>
            <p:spPr bwMode="auto">
              <a:xfrm>
                <a:off x="4398" y="1963"/>
                <a:ext cx="16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f</a:t>
                </a:r>
              </a:p>
            </p:txBody>
          </p:sp>
        </p:grpSp>
      </p:grpSp>
      <p:grpSp>
        <p:nvGrpSpPr>
          <p:cNvPr id="7" name="Group 49"/>
          <p:cNvGrpSpPr>
            <a:grpSpLocks/>
          </p:cNvGrpSpPr>
          <p:nvPr/>
        </p:nvGrpSpPr>
        <p:grpSpPr bwMode="auto">
          <a:xfrm>
            <a:off x="269875" y="5075238"/>
            <a:ext cx="8610600" cy="1528762"/>
            <a:chOff x="170" y="3197"/>
            <a:chExt cx="5424" cy="963"/>
          </a:xfrm>
        </p:grpSpPr>
        <p:sp>
          <p:nvSpPr>
            <p:cNvPr id="5167" name="Text Box 50"/>
            <p:cNvSpPr txBox="1">
              <a:spLocks noChangeArrowheads="1"/>
            </p:cNvSpPr>
            <p:nvPr/>
          </p:nvSpPr>
          <p:spPr bwMode="auto">
            <a:xfrm>
              <a:off x="170" y="3197"/>
              <a:ext cx="29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From time dependent perturbation theory</a:t>
              </a:r>
            </a:p>
          </p:txBody>
        </p:sp>
        <p:graphicFrame>
          <p:nvGraphicFramePr>
            <p:cNvPr id="5168" name="Object 48"/>
            <p:cNvGraphicFramePr>
              <a:graphicFrameLocks noChangeAspect="1"/>
            </p:cNvGraphicFramePr>
            <p:nvPr/>
          </p:nvGraphicFramePr>
          <p:xfrm>
            <a:off x="238" y="3503"/>
            <a:ext cx="202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7" name="Equation" r:id="rId10" imgW="3213100" imgH="622300" progId="Equation.DSMT4">
                    <p:embed/>
                  </p:oleObj>
                </mc:Choice>
                <mc:Fallback>
                  <p:oleObj name="Equation" r:id="rId10" imgW="3213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" y="3503"/>
                          <a:ext cx="2024" cy="3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9" name="Text Box 52"/>
            <p:cNvSpPr txBox="1">
              <a:spLocks noChangeArrowheads="1"/>
            </p:cNvSpPr>
            <p:nvPr/>
          </p:nvSpPr>
          <p:spPr bwMode="auto">
            <a:xfrm>
              <a:off x="195" y="3910"/>
              <a:ext cx="53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BA0000"/>
                  </a:solidFill>
                  <a:latin typeface="Times New Roman" pitchFamily="18" charset="0"/>
                </a:rPr>
                <a:t>H</a:t>
              </a:r>
              <a:r>
                <a:rPr lang="en-US" sz="2000" b="1" baseline="30000">
                  <a:solidFill>
                    <a:srgbClr val="BA0000"/>
                  </a:solidFill>
                  <a:latin typeface="Times New Roman" pitchFamily="18" charset="0"/>
                  <a:sym typeface="Symbol" pitchFamily="18" charset="2"/>
                </a:rPr>
                <a:t>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sym typeface="Symbol" pitchFamily="18" charset="2"/>
                </a:rPr>
                <a:t> is the time dependent piece of the Hamiltonian that couples the eigenstates.</a:t>
              </a:r>
              <a:endParaRPr lang="en-US" sz="2000" b="1" i="1" u="sng">
                <a:solidFill>
                  <a:srgbClr val="BA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170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1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30188" y="53975"/>
            <a:ext cx="4264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The time dependence of </a:t>
            </a:r>
            <a:r>
              <a:rPr lang="en-US" sz="2000" b="1" i="1" u="sng">
                <a:solidFill>
                  <a:srgbClr val="006600"/>
                </a:solidFill>
                <a:latin typeface="Times New Roman" pitchFamily="18" charset="0"/>
              </a:rPr>
              <a:t>H</a:t>
            </a:r>
            <a:r>
              <a:rPr lang="en-US" sz="2000" b="1" baseline="30000">
                <a:solidFill>
                  <a:srgbClr val="006600"/>
                </a:solidFill>
                <a:latin typeface="Times New Roman" pitchFamily="18" charset="0"/>
                <a:sym typeface="Symbol" pitchFamily="18" charset="2"/>
              </a:rPr>
              <a:t>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  <a:sym typeface="Symbol" pitchFamily="18" charset="2"/>
              </a:rPr>
              <a:t> is given by</a:t>
            </a:r>
            <a:endParaRPr lang="en-US" sz="2000" b="1">
              <a:solidFill>
                <a:srgbClr val="006600"/>
              </a:solidFill>
              <a:latin typeface="Times New Roman" pitchFamily="18" charset="0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98450" y="504825"/>
          <a:ext cx="6962775" cy="178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8" name="Equation" r:id="rId4" imgW="6959600" imgH="1790700" progId="Equation.DSMT4">
                  <p:embed/>
                </p:oleObj>
              </mc:Choice>
              <mc:Fallback>
                <p:oleObj name="Equation" r:id="rId4" imgW="6959600" imgH="179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" y="504825"/>
                        <a:ext cx="6962775" cy="178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7013" y="2278063"/>
            <a:ext cx="7826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The time dependent perturbation is 0 for </a:t>
            </a:r>
            <a:r>
              <a:rPr lang="en-US" sz="2000" b="1" i="1">
                <a:solidFill>
                  <a:srgbClr val="BA00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 &lt; 0, and a constant for </a:t>
            </a:r>
            <a:r>
              <a:rPr lang="en-US" sz="2000" b="1" i="1">
                <a:solidFill>
                  <a:srgbClr val="BA00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 </a:t>
            </a:r>
            <a:r>
              <a:rPr lang="en-US" sz="2000" b="1">
                <a:solidFill>
                  <a:srgbClr val="BA0000"/>
                </a:solidFill>
                <a:latin typeface="Times New Roman" pitchFamily="18" charset="0"/>
                <a:sym typeface="Symbol" pitchFamily="18" charset="2"/>
              </a:rPr>
              <a:t> 0.</a:t>
            </a:r>
            <a:endParaRPr lang="en-US" sz="2000" b="1">
              <a:solidFill>
                <a:srgbClr val="BA0000"/>
              </a:solidFill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3363" y="2732088"/>
            <a:ext cx="8380412" cy="3781425"/>
            <a:chOff x="147" y="1721"/>
            <a:chExt cx="5279" cy="2382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47" y="1776"/>
              <a:ext cx="3195" cy="2327"/>
              <a:chOff x="147" y="1776"/>
              <a:chExt cx="3195" cy="2327"/>
            </a:xfrm>
          </p:grpSpPr>
          <p:sp>
            <p:nvSpPr>
              <p:cNvPr id="7175" name="Text Box 7"/>
              <p:cNvSpPr txBox="1">
                <a:spLocks noChangeArrowheads="1"/>
              </p:cNvSpPr>
              <p:nvPr/>
            </p:nvSpPr>
            <p:spPr bwMode="auto">
              <a:xfrm>
                <a:off x="147" y="1776"/>
                <a:ext cx="31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80231"/>
                    </a:solidFill>
                    <a:latin typeface="Times New Roman" pitchFamily="18" charset="0"/>
                  </a:rPr>
                  <a:t>The probability of being in the final state is:</a:t>
                </a:r>
              </a:p>
            </p:txBody>
          </p:sp>
          <p:graphicFrame>
            <p:nvGraphicFramePr>
              <p:cNvPr id="7176" name="Object 8"/>
              <p:cNvGraphicFramePr>
                <a:graphicFrameLocks noChangeAspect="1"/>
              </p:cNvGraphicFramePr>
              <p:nvPr/>
            </p:nvGraphicFramePr>
            <p:xfrm>
              <a:off x="2418" y="2218"/>
              <a:ext cx="924" cy="2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39" name="Equation" r:id="rId6" imgW="1459866" imgH="355446" progId="Equation.DSMT4">
                      <p:embed/>
                    </p:oleObj>
                  </mc:Choice>
                  <mc:Fallback>
                    <p:oleObj name="Equation" r:id="rId6" imgW="1459866" imgH="3554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18" y="2218"/>
                            <a:ext cx="924" cy="22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7" name="Object 9"/>
              <p:cNvGraphicFramePr>
                <a:graphicFrameLocks noChangeAspect="1"/>
              </p:cNvGraphicFramePr>
              <p:nvPr/>
            </p:nvGraphicFramePr>
            <p:xfrm>
              <a:off x="230" y="2103"/>
              <a:ext cx="2760" cy="2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40" name="Equation" r:id="rId8" imgW="4381500" imgH="3175000" progId="Equation.DSMT4">
                      <p:embed/>
                    </p:oleObj>
                  </mc:Choice>
                  <mc:Fallback>
                    <p:oleObj name="Equation" r:id="rId8" imgW="4381500" imgH="3175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" y="2103"/>
                            <a:ext cx="2760" cy="2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178" name="Object 10"/>
            <p:cNvGraphicFramePr>
              <a:graphicFrameLocks noChangeAspect="1"/>
            </p:cNvGraphicFramePr>
            <p:nvPr/>
          </p:nvGraphicFramePr>
          <p:xfrm>
            <a:off x="3402" y="1721"/>
            <a:ext cx="202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41" name="Equation" r:id="rId10" imgW="3213100" imgH="622300" progId="Equation.DSMT4">
                    <p:embed/>
                  </p:oleObj>
                </mc:Choice>
                <mc:Fallback>
                  <p:oleObj name="Equation" r:id="rId10" imgW="3213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2" y="1721"/>
                          <a:ext cx="2024" cy="3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9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38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88925" y="66675"/>
            <a:ext cx="599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80231"/>
                </a:solidFill>
                <a:latin typeface="Times New Roman" pitchFamily="18" charset="0"/>
              </a:rPr>
              <a:t>The probability of finding the system in the final state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42888" y="647700"/>
          <a:ext cx="72136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2" name="Equation" r:id="rId4" imgW="7213600" imgH="2336800" progId="Equation.DSMT4">
                  <p:embed/>
                </p:oleObj>
              </mc:Choice>
              <mc:Fallback>
                <p:oleObj name="Equation" r:id="rId4" imgW="7213600" imgH="233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8" y="647700"/>
                        <a:ext cx="7213600" cy="235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25438" y="3292475"/>
          <a:ext cx="28956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3" name="Equation" r:id="rId6" imgW="2895600" imgH="762000" progId="Equation.DSMT4">
                  <p:embed/>
                </p:oleObj>
              </mc:Choice>
              <mc:Fallback>
                <p:oleObj name="Equation" r:id="rId6" imgW="28956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3292475"/>
                        <a:ext cx="2895600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84150" y="4205288"/>
            <a:ext cx="7740650" cy="2159000"/>
            <a:chOff x="116" y="2649"/>
            <a:chExt cx="4876" cy="1360"/>
          </a:xfrm>
        </p:grpSpPr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160" y="2902"/>
            <a:ext cx="142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4" name="Equation" r:id="rId8" imgW="2260600" imgH="355600" progId="Equation.DSMT4">
                    <p:embed/>
                  </p:oleObj>
                </mc:Choice>
                <mc:Fallback>
                  <p:oleObj name="Equation" r:id="rId8" imgW="22606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" y="2902"/>
                          <a:ext cx="142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3" name="Text Box 6"/>
            <p:cNvSpPr txBox="1">
              <a:spLocks noChangeArrowheads="1"/>
            </p:cNvSpPr>
            <p:nvPr/>
          </p:nvSpPr>
          <p:spPr bwMode="auto">
            <a:xfrm>
              <a:off x="116" y="2649"/>
              <a:ext cx="5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80231"/>
                  </a:solidFill>
                  <a:latin typeface="Times New Roman" pitchFamily="18" charset="0"/>
                </a:rPr>
                <a:t>Using</a:t>
              </a:r>
            </a:p>
          </p:txBody>
        </p:sp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152" y="3370"/>
            <a:ext cx="1680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5" name="Equation" r:id="rId10" imgW="2667000" imgH="762000" progId="Equation.DSMT4">
                    <p:embed/>
                  </p:oleObj>
                </mc:Choice>
                <mc:Fallback>
                  <p:oleObj name="Equation" r:id="rId10" imgW="26670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" y="3370"/>
                          <a:ext cx="1680" cy="4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5" name="Text Box 8"/>
            <p:cNvSpPr txBox="1">
              <a:spLocks noChangeArrowheads="1"/>
            </p:cNvSpPr>
            <p:nvPr/>
          </p:nvSpPr>
          <p:spPr bwMode="auto">
            <a:xfrm>
              <a:off x="2343" y="3375"/>
              <a:ext cx="264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Probability of being in the final state 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as a function of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and 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E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.</a:t>
              </a:r>
            </a:p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Only good when             small.</a:t>
              </a:r>
              <a:endParaRPr lang="en-US" sz="2000" b="1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9226" name="Object 10"/>
            <p:cNvGraphicFramePr>
              <a:graphicFrameLocks noChangeAspect="1"/>
            </p:cNvGraphicFramePr>
            <p:nvPr/>
          </p:nvGraphicFramePr>
          <p:xfrm>
            <a:off x="3568" y="3780"/>
            <a:ext cx="408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6" name="Equation" r:id="rId12" imgW="647419" imgH="355446" progId="Equation.DSMT4">
                    <p:embed/>
                  </p:oleObj>
                </mc:Choice>
                <mc:Fallback>
                  <p:oleObj name="Equation" r:id="rId12" imgW="64741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3780"/>
                          <a:ext cx="408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27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07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>
            <p:extLst/>
          </p:nvPr>
        </p:nvGraphicFramePr>
        <p:xfrm>
          <a:off x="266700" y="161925"/>
          <a:ext cx="2667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Equation" r:id="rId4" imgW="2667000" imgH="762000" progId="Equation.DSMT4">
                  <p:embed/>
                </p:oleObj>
              </mc:Choice>
              <mc:Fallback>
                <p:oleObj name="Equation" r:id="rId4" imgW="26670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" y="161925"/>
                        <a:ext cx="2667000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9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– Michael D. Fayer,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9000" y="228600"/>
            <a:ext cx="534670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Probability of being in the final state 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be small – time dependent perturbation theory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800" y="1295400"/>
            <a:ext cx="69897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Probability must be small to use time dependent perturbation theory.</a:t>
            </a: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very short time limit.</a:t>
            </a:r>
          </a:p>
        </p:txBody>
      </p:sp>
      <p:graphicFrame>
        <p:nvGraphicFramePr>
          <p:cNvPr id="101384" name="Object 8"/>
          <p:cNvGraphicFramePr>
            <a:graphicFrameLocks noChangeAspect="1"/>
          </p:cNvGraphicFramePr>
          <p:nvPr>
            <p:extLst/>
          </p:nvPr>
        </p:nvGraphicFramePr>
        <p:xfrm>
          <a:off x="381000" y="1981200"/>
          <a:ext cx="14986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7" name="Equation" r:id="rId6" imgW="1497950" imgH="710891" progId="Equation.DSMT4">
                  <p:embed/>
                </p:oleObj>
              </mc:Choice>
              <mc:Fallback>
                <p:oleObj name="Equation" r:id="rId6" imgW="1497950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81200"/>
                        <a:ext cx="1498600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381000" y="2819400"/>
            <a:ext cx="8348663" cy="2832100"/>
            <a:chOff x="381000" y="2819400"/>
            <a:chExt cx="8348663" cy="2832100"/>
          </a:xfrm>
        </p:grpSpPr>
        <p:graphicFrame>
          <p:nvGraphicFramePr>
            <p:cNvPr id="101381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381000" y="2971800"/>
            <a:ext cx="42164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08" name="Equation" r:id="rId8" imgW="4216400" imgH="800100" progId="Equation.DSMT4">
                    <p:embed/>
                  </p:oleObj>
                </mc:Choice>
                <mc:Fallback>
                  <p:oleObj name="Equation" r:id="rId8" imgW="4216400" imgH="800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000" y="2971800"/>
                          <a:ext cx="4216400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21"/>
            <p:cNvSpPr txBox="1"/>
            <p:nvPr/>
          </p:nvSpPr>
          <p:spPr>
            <a:xfrm>
              <a:off x="5638800" y="2819400"/>
              <a:ext cx="3090863" cy="9239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Exact solution from time</a:t>
              </a:r>
            </a:p>
            <a:p>
              <a:pPr>
                <a:defRPr/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dependent two state problem,</a:t>
              </a:r>
            </a:p>
            <a:p>
              <a:pPr>
                <a:defRPr/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Chapter 8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1000" y="4191000"/>
              <a:ext cx="4008438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Expand exact  solution for short time.  </a:t>
              </a:r>
            </a:p>
          </p:txBody>
        </p:sp>
        <p:graphicFrame>
          <p:nvGraphicFramePr>
            <p:cNvPr id="101386" name="Object 10"/>
            <p:cNvGraphicFramePr>
              <a:graphicFrameLocks noChangeAspect="1"/>
            </p:cNvGraphicFramePr>
            <p:nvPr>
              <p:extLst/>
            </p:nvPr>
          </p:nvGraphicFramePr>
          <p:xfrm>
            <a:off x="4419600" y="4038600"/>
            <a:ext cx="189230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09" name="Equation" r:id="rId10" imgW="1892300" imgH="622300" progId="Equation.DSMT4">
                    <p:embed/>
                  </p:oleObj>
                </mc:Choice>
                <mc:Fallback>
                  <p:oleObj name="Equation" r:id="rId10" imgW="18923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9600" y="4038600"/>
                          <a:ext cx="189230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387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457200" y="4953000"/>
            <a:ext cx="4749800" cy="698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0" name="Equation" r:id="rId12" imgW="4749800" imgH="698500" progId="Equation.DSMT4">
                    <p:embed/>
                  </p:oleObj>
                </mc:Choice>
                <mc:Fallback>
                  <p:oleObj name="Equation" r:id="rId12" imgW="47498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953000"/>
                          <a:ext cx="4749800" cy="698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5715000" y="5105400"/>
              <a:ext cx="2095500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Same at short time.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6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600200"/>
            <a:ext cx="4719638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33600" y="2438400"/>
            <a:ext cx="12334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 cm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2971800"/>
            <a:ext cx="10668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50 fs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3429" name="Object 5"/>
          <p:cNvGraphicFramePr>
            <a:graphicFrameLocks noChangeAspect="1"/>
          </p:cNvGraphicFramePr>
          <p:nvPr>
            <p:extLst/>
          </p:nvPr>
        </p:nvGraphicFramePr>
        <p:xfrm>
          <a:off x="381000" y="228600"/>
          <a:ext cx="2667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" name="Equation" r:id="rId5" imgW="2667000" imgH="762000" progId="Equation.DSMT4">
                  <p:embed/>
                </p:oleObj>
              </mc:Choice>
              <mc:Fallback>
                <p:oleObj name="Equation" r:id="rId5" imgW="26670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600"/>
                        <a:ext cx="2667000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0" name="Rectangle 7"/>
          <p:cNvSpPr>
            <a:spLocks noChangeArrowheads="1"/>
          </p:cNvSpPr>
          <p:nvPr/>
        </p:nvSpPr>
        <p:spPr bwMode="auto">
          <a:xfrm>
            <a:off x="3429000" y="457200"/>
            <a:ext cx="502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B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Square of zeroth order spherical Bessel function.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30688" y="4365625"/>
            <a:ext cx="11144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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(cm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32" name="Line 13"/>
          <p:cNvSpPr>
            <a:spLocks noChangeShapeType="1"/>
          </p:cNvSpPr>
          <p:nvPr/>
        </p:nvSpPr>
        <p:spPr bwMode="auto">
          <a:xfrm flipH="1" flipV="1">
            <a:off x="5441950" y="1676400"/>
            <a:ext cx="0" cy="2608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3433" name="Object 9"/>
          <p:cNvGraphicFramePr>
            <a:graphicFrameLocks noChangeAspect="1"/>
          </p:cNvGraphicFramePr>
          <p:nvPr>
            <p:extLst/>
          </p:nvPr>
        </p:nvGraphicFramePr>
        <p:xfrm>
          <a:off x="5486400" y="2201863"/>
          <a:ext cx="5016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Equation" r:id="rId7" imgW="317362" imgH="418918" progId="Equation.DSMT4">
                  <p:embed/>
                </p:oleObj>
              </mc:Choice>
              <mc:Fallback>
                <p:oleObj name="Equation" r:id="rId7" imgW="317362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01863"/>
                        <a:ext cx="501650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4733925" y="1666875"/>
            <a:ext cx="7159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25650" y="5065713"/>
            <a:ext cx="5575300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 plot of the final probability at a single time</a:t>
            </a:r>
          </a:p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picked to keep final max probability low</a:t>
            </a:r>
          </a:p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required to use time dependent perturbation theory.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32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66700" y="63500"/>
            <a:ext cx="614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To this point, initial state coupled to a single final state.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266700" y="649288"/>
            <a:ext cx="8021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To obtain result for initial state coupled to dense manifold of final states,</a:t>
            </a:r>
          </a:p>
          <a:p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make following assumptions – very good for many physical situations.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7500" y="3143250"/>
            <a:ext cx="7367588" cy="1920875"/>
            <a:chOff x="200" y="1980"/>
            <a:chExt cx="4641" cy="1210"/>
          </a:xfrm>
        </p:grpSpPr>
        <p:graphicFrame>
          <p:nvGraphicFramePr>
            <p:cNvPr id="13317" name="Object 5"/>
            <p:cNvGraphicFramePr>
              <a:graphicFrameLocks noChangeAspect="1"/>
            </p:cNvGraphicFramePr>
            <p:nvPr/>
          </p:nvGraphicFramePr>
          <p:xfrm>
            <a:off x="455" y="2257"/>
            <a:ext cx="1803" cy="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14" name="Equation" r:id="rId4" imgW="2857500" imgH="419100" progId="Equation.DSMT4">
                    <p:embed/>
                  </p:oleObj>
                </mc:Choice>
                <mc:Fallback>
                  <p:oleObj name="Equation" r:id="rId4" imgW="28575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" y="2257"/>
                          <a:ext cx="1803" cy="2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18" name="Text Box 7"/>
            <p:cNvSpPr txBox="1">
              <a:spLocks noChangeArrowheads="1"/>
            </p:cNvSpPr>
            <p:nvPr/>
          </p:nvSpPr>
          <p:spPr bwMode="auto">
            <a:xfrm>
              <a:off x="200" y="1980"/>
              <a:ext cx="4641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2. 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The coupling bracket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/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/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 can vary with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f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through the manifold of final states.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 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Take them all to be equal to</a:t>
              </a:r>
              <a:r>
                <a:rPr lang="en-US" sz="2000" b="1" i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z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, which is now some average value</a:t>
              </a:r>
              <a:b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 for the final states couplings to the initial state.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3538" y="5272088"/>
            <a:ext cx="8712200" cy="1054100"/>
            <a:chOff x="229" y="3321"/>
            <a:chExt cx="5488" cy="664"/>
          </a:xfrm>
        </p:grpSpPr>
        <p:graphicFrame>
          <p:nvGraphicFramePr>
            <p:cNvPr id="13320" name="Object 8"/>
            <p:cNvGraphicFramePr>
              <a:graphicFrameLocks noChangeAspect="1"/>
            </p:cNvGraphicFramePr>
            <p:nvPr/>
          </p:nvGraphicFramePr>
          <p:xfrm>
            <a:off x="229" y="3321"/>
            <a:ext cx="2348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15" name="Equation" r:id="rId6" imgW="3721100" imgH="1054100" progId="Equation.DSMT4">
                    <p:embed/>
                  </p:oleObj>
                </mc:Choice>
                <mc:Fallback>
                  <p:oleObj name="Equation" r:id="rId6" imgW="3721100" imgH="1054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" y="3321"/>
                          <a:ext cx="2348" cy="6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1" name="Text Box 10"/>
            <p:cNvSpPr txBox="1">
              <a:spLocks noChangeArrowheads="1"/>
            </p:cNvSpPr>
            <p:nvPr/>
          </p:nvSpPr>
          <p:spPr bwMode="auto">
            <a:xfrm>
              <a:off x="2685" y="3460"/>
              <a:ext cx="303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Probability of being in the manifold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of final states.  Area under Bessel function.</a:t>
              </a:r>
            </a:p>
          </p:txBody>
        </p:sp>
      </p:grpSp>
      <p:sp>
        <p:nvSpPr>
          <p:cNvPr id="13322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66700" y="1549400"/>
            <a:ext cx="8542338" cy="1543050"/>
            <a:chOff x="168" y="976"/>
            <a:chExt cx="5381" cy="972"/>
          </a:xfrm>
        </p:grpSpPr>
        <p:sp>
          <p:nvSpPr>
            <p:cNvPr id="13324" name="Text Box 3"/>
            <p:cNvSpPr txBox="1">
              <a:spLocks noChangeArrowheads="1"/>
            </p:cNvSpPr>
            <p:nvPr/>
          </p:nvSpPr>
          <p:spPr bwMode="auto">
            <a:xfrm>
              <a:off x="168" y="976"/>
              <a:ext cx="538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  <a:cs typeface="Times New Roman" pitchFamily="18" charset="0"/>
                </a:rPr>
                <a:t>1. 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Most of the transition probability is close to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= 0;  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E</a:t>
              </a:r>
              <a:r>
                <a:rPr lang="en-US" sz="2000" b="1" baseline="3000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2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in denominator.</a:t>
              </a:r>
              <a:r>
                <a:rPr lang="en-US" sz="20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</a:t>
              </a:r>
              <a:br>
                <a:rPr lang="en-US" sz="20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</a:br>
              <a:r>
                <a:rPr lang="en-US" sz="20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 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Therefore, take the density of states,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</a:rPr>
                <a:t>, which is a function of energy, </a:t>
              </a:r>
              <a:b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</a:rPr>
                <a:t>      to be constant with the value at 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= 0.</a:t>
              </a:r>
              <a:endParaRPr lang="en-US" sz="2000" b="1">
                <a:solidFill>
                  <a:srgbClr val="BA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3325" name="Object 13"/>
            <p:cNvGraphicFramePr>
              <a:graphicFrameLocks noChangeAspect="1"/>
            </p:cNvGraphicFramePr>
            <p:nvPr/>
          </p:nvGraphicFramePr>
          <p:xfrm>
            <a:off x="3446" y="1465"/>
            <a:ext cx="1680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16" name="Equation" r:id="rId8" imgW="2667000" imgH="762000" progId="Equation.DSMT4">
                    <p:embed/>
                  </p:oleObj>
                </mc:Choice>
                <mc:Fallback>
                  <p:oleObj name="Equation" r:id="rId8" imgW="26670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6" y="1465"/>
                          <a:ext cx="1680" cy="4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6868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46075" y="300038"/>
          <a:ext cx="372745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8" name="Equation" r:id="rId4" imgW="3721100" imgH="1054100" progId="Equation.DSMT4">
                  <p:embed/>
                </p:oleObj>
              </mc:Choice>
              <mc:Fallback>
                <p:oleObj name="Equation" r:id="rId4" imgW="3721100" imgH="1054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300038"/>
                        <a:ext cx="372745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41300" y="1589088"/>
            <a:ext cx="55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Let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09563" y="2144713"/>
          <a:ext cx="291306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9" name="Equation" r:id="rId6" imgW="2908300" imgH="622300" progId="Equation.DSMT4">
                  <p:embed/>
                </p:oleObj>
              </mc:Choice>
              <mc:Fallback>
                <p:oleObj name="Equation" r:id="rId6" imgW="2908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2144713"/>
                        <a:ext cx="2913062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66700" y="293052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366713" y="3422650"/>
          <a:ext cx="306705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0" name="Equation" r:id="rId8" imgW="3060700" imgH="787400" progId="Equation.DSMT4">
                  <p:embed/>
                </p:oleObj>
              </mc:Choice>
              <mc:Fallback>
                <p:oleObj name="Equation" r:id="rId8" imgW="30607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3" y="3422650"/>
                        <a:ext cx="306705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57188" y="4195763"/>
            <a:ext cx="2154237" cy="2306637"/>
            <a:chOff x="225" y="2643"/>
            <a:chExt cx="1357" cy="1453"/>
          </a:xfrm>
        </p:grpSpPr>
        <p:graphicFrame>
          <p:nvGraphicFramePr>
            <p:cNvPr id="15368" name="Object 8"/>
            <p:cNvGraphicFramePr>
              <a:graphicFrameLocks noChangeAspect="1"/>
            </p:cNvGraphicFramePr>
            <p:nvPr/>
          </p:nvGraphicFramePr>
          <p:xfrm>
            <a:off x="225" y="3012"/>
            <a:ext cx="1002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1" name="Equation" r:id="rId10" imgW="1587500" imgH="749300" progId="Equation.DSMT4">
                    <p:embed/>
                  </p:oleObj>
                </mc:Choice>
                <mc:Fallback>
                  <p:oleObj name="Equation" r:id="rId10" imgW="15875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" y="3012"/>
                          <a:ext cx="1002" cy="4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227" y="2643"/>
              <a:ext cx="5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Using</a:t>
              </a:r>
            </a:p>
          </p:txBody>
        </p:sp>
        <p:graphicFrame>
          <p:nvGraphicFramePr>
            <p:cNvPr id="15370" name="Object 10"/>
            <p:cNvGraphicFramePr>
              <a:graphicFrameLocks noChangeAspect="1"/>
            </p:cNvGraphicFramePr>
            <p:nvPr/>
          </p:nvGraphicFramePr>
          <p:xfrm>
            <a:off x="235" y="3648"/>
            <a:ext cx="1347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2" name="Equation" r:id="rId12" imgW="2133600" imgH="711200" progId="Equation.DSMT4">
                    <p:embed/>
                  </p:oleObj>
                </mc:Choice>
                <mc:Fallback>
                  <p:oleObj name="Equation" r:id="rId12" imgW="21336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" y="3648"/>
                          <a:ext cx="1347" cy="4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72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043488" y="249238"/>
            <a:ext cx="2555875" cy="1606550"/>
            <a:chOff x="3177" y="157"/>
            <a:chExt cx="1610" cy="1012"/>
          </a:xfrm>
        </p:grpSpPr>
        <p:pic>
          <p:nvPicPr>
            <p:cNvPr id="15371" name="Picture 11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177" y="157"/>
              <a:ext cx="1610" cy="1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224" y="432"/>
              <a:ext cx="240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5374" name="Object 14"/>
            <p:cNvGraphicFramePr>
              <a:graphicFrameLocks noChangeAspect="1"/>
            </p:cNvGraphicFramePr>
            <p:nvPr/>
          </p:nvGraphicFramePr>
          <p:xfrm>
            <a:off x="4215" y="404"/>
            <a:ext cx="190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3" name="Equation" r:id="rId15" imgW="317362" imgH="418918" progId="Equation.DSMT4">
                    <p:embed/>
                  </p:oleObj>
                </mc:Choice>
                <mc:Fallback>
                  <p:oleObj name="Equation" r:id="rId15" imgW="317362" imgH="4189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5" y="404"/>
                          <a:ext cx="190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4400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296863" y="322263"/>
          <a:ext cx="213836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2" name="Equation" r:id="rId4" imgW="2133600" imgH="711200" progId="Equation.DSMT4">
                  <p:embed/>
                </p:oleObj>
              </mc:Choice>
              <mc:Fallback>
                <p:oleObj name="Equation" r:id="rId4" imgW="21336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322263"/>
                        <a:ext cx="2138362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234950" y="1417638"/>
          <a:ext cx="37306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3" name="Equation" r:id="rId6" imgW="3721100" imgH="622300" progId="Equation.DSMT4">
                  <p:embed/>
                </p:oleObj>
              </mc:Choice>
              <mc:Fallback>
                <p:oleObj name="Equation" r:id="rId6" imgW="37211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" y="1417638"/>
                        <a:ext cx="3730625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6375" y="2247900"/>
            <a:ext cx="6978650" cy="2146300"/>
            <a:chOff x="130" y="1416"/>
            <a:chExt cx="4396" cy="1352"/>
          </a:xfrm>
        </p:grpSpPr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130" y="1416"/>
              <a:ext cx="29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 transition probability per unit time is</a:t>
              </a:r>
            </a:p>
          </p:txBody>
        </p:sp>
        <p:graphicFrame>
          <p:nvGraphicFramePr>
            <p:cNvPr id="17414" name="Object 6"/>
            <p:cNvGraphicFramePr>
              <a:graphicFrameLocks noChangeAspect="1"/>
            </p:cNvGraphicFramePr>
            <p:nvPr/>
          </p:nvGraphicFramePr>
          <p:xfrm>
            <a:off x="200" y="1829"/>
            <a:ext cx="19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64" name="Equation" r:id="rId8" imgW="3009900" imgH="622300" progId="Equation.DSMT4">
                    <p:embed/>
                  </p:oleObj>
                </mc:Choice>
                <mc:Fallback>
                  <p:oleObj name="Equation" r:id="rId8" imgW="3009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" y="1829"/>
                          <a:ext cx="1900" cy="3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2386" y="1890"/>
              <a:ext cx="15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BA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Fermi’s Golden Rule</a:t>
              </a: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151" y="2326"/>
              <a:ext cx="437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Rate constant for gain in probability in manifold of final states</a:t>
              </a:r>
              <a:b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equals rate constant for loss of probability from initial state.</a:t>
              </a:r>
            </a:p>
          </p:txBody>
        </p:sp>
      </p:grp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41300" y="4691063"/>
            <a:ext cx="8562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Initial state can decay to zero without violating time dependent perturbation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theory approximation because so many states in final manifold that none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gain much probability.  Need not consider coupling among states in manifold.</a:t>
            </a:r>
          </a:p>
        </p:txBody>
      </p:sp>
      <p:sp>
        <p:nvSpPr>
          <p:cNvPr id="17418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8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7025" y="125413"/>
            <a:ext cx="70500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Loss of probability from initial state per unit time a constant,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,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392113" y="1162050"/>
          <a:ext cx="11811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6" name="Equation" r:id="rId4" imgW="1181100" imgH="1422400" progId="Equation.DSMT4">
                  <p:embed/>
                </p:oleObj>
              </mc:Choice>
              <mc:Fallback>
                <p:oleObj name="Equation" r:id="rId4" imgW="1181100" imgH="142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162050"/>
                        <a:ext cx="1181100" cy="142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120900" y="2179638"/>
            <a:ext cx="5683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80231"/>
                </a:solidFill>
                <a:latin typeface="Times New Roman" pitchFamily="18" charset="0"/>
              </a:rPr>
              <a:t>Probability of being in the initial state (population)</a:t>
            </a:r>
            <a:br>
              <a:rPr lang="en-US" sz="2000" b="1">
                <a:solidFill>
                  <a:srgbClr val="C80231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80231"/>
                </a:solidFill>
                <a:latin typeface="Times New Roman" pitchFamily="18" charset="0"/>
              </a:rPr>
              <a:t>decays exponentially.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2062163" y="4392613"/>
            <a:ext cx="6989762" cy="1873250"/>
            <a:chOff x="1299" y="2767"/>
            <a:chExt cx="4403" cy="1180"/>
          </a:xfrm>
        </p:grpSpPr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1525" y="2767"/>
              <a:ext cx="41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Radiative contribution, fluorescence, spontaneous emission,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k</a:t>
              </a:r>
              <a:r>
                <a:rPr lang="en-US" sz="2000" b="1" i="1" baseline="-25000">
                  <a:solidFill>
                    <a:srgbClr val="006600"/>
                  </a:solidFill>
                  <a:latin typeface="Times New Roman" pitchFamily="18" charset="0"/>
                </a:rPr>
                <a:t>r</a:t>
              </a:r>
              <a:r>
                <a:rPr lang="en-US" sz="2000" b="1" baseline="-25000">
                  <a:solidFill>
                    <a:srgbClr val="006600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(Chapter 12, Einstein A coefficient).</a:t>
              </a:r>
            </a:p>
          </p:txBody>
        </p:sp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1498" y="3316"/>
              <a:ext cx="14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Fluorescence decay</a:t>
              </a:r>
            </a:p>
          </p:txBody>
        </p:sp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3036" y="3278"/>
            <a:ext cx="2390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87" name="Equation" r:id="rId6" imgW="2667000" imgH="368300" progId="Equation.DSMT4">
                    <p:embed/>
                  </p:oleObj>
                </mc:Choice>
                <mc:Fallback>
                  <p:oleObj name="Equation" r:id="rId6" imgW="26670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6" y="3278"/>
                          <a:ext cx="2390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5" name="Object 9"/>
            <p:cNvGraphicFramePr>
              <a:graphicFrameLocks noChangeAspect="1"/>
            </p:cNvGraphicFramePr>
            <p:nvPr/>
          </p:nvGraphicFramePr>
          <p:xfrm>
            <a:off x="1299" y="3625"/>
            <a:ext cx="1399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88" name="Equation" r:id="rId8" imgW="1435100" imgH="330200" progId="Equation.DSMT4">
                    <p:embed/>
                  </p:oleObj>
                </mc:Choice>
                <mc:Fallback>
                  <p:oleObj name="Equation" r:id="rId8" imgW="14351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9" y="3625"/>
                          <a:ext cx="1399" cy="3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2774" y="3645"/>
              <a:ext cx="17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BA0000"/>
                  </a:solidFill>
                  <a:latin typeface="Symbol" pitchFamily="18" charset="2"/>
                </a:rPr>
                <a:t>t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 = fluorescence lifetime</a:t>
              </a:r>
              <a:endParaRPr lang="en-US" sz="2000" b="1" i="1">
                <a:solidFill>
                  <a:srgbClr val="BA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312738" y="3487738"/>
            <a:ext cx="8288337" cy="1887537"/>
            <a:chOff x="312738" y="3487738"/>
            <a:chExt cx="8288337" cy="1887537"/>
          </a:xfrm>
        </p:grpSpPr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2386013" y="3495675"/>
              <a:ext cx="6215062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Nonradiative relaxation contribution to decay of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excited state population,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k</a:t>
              </a:r>
              <a:r>
                <a:rPr lang="en-US" sz="2000" b="1" i="1" baseline="-25000">
                  <a:solidFill>
                    <a:srgbClr val="000099"/>
                  </a:solidFill>
                  <a:latin typeface="Times New Roman" pitchFamily="18" charset="0"/>
                </a:rPr>
                <a:t>nr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, from Fermi’s Golden Rule.</a:t>
              </a:r>
            </a:p>
          </p:txBody>
        </p:sp>
        <p:grpSp>
          <p:nvGrpSpPr>
            <p:cNvPr id="4" name="Group 60"/>
            <p:cNvGrpSpPr>
              <a:grpSpLocks/>
            </p:cNvGrpSpPr>
            <p:nvPr/>
          </p:nvGrpSpPr>
          <p:grpSpPr bwMode="auto">
            <a:xfrm>
              <a:off x="312738" y="3487738"/>
              <a:ext cx="1870075" cy="1887537"/>
              <a:chOff x="312738" y="3487738"/>
              <a:chExt cx="1870075" cy="1887537"/>
            </a:xfrm>
          </p:grpSpPr>
          <p:sp>
            <p:nvSpPr>
              <p:cNvPr id="19470" name="Line 15"/>
              <p:cNvSpPr>
                <a:spLocks noChangeShapeType="1"/>
              </p:cNvSpPr>
              <p:nvPr/>
            </p:nvSpPr>
            <p:spPr bwMode="auto">
              <a:xfrm flipV="1">
                <a:off x="828676" y="3738563"/>
                <a:ext cx="0" cy="1468437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1" name="Line 17"/>
              <p:cNvSpPr>
                <a:spLocks noChangeShapeType="1"/>
              </p:cNvSpPr>
              <p:nvPr/>
            </p:nvSpPr>
            <p:spPr bwMode="auto">
              <a:xfrm>
                <a:off x="628651" y="5210175"/>
                <a:ext cx="9731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2" name="Line 18"/>
              <p:cNvSpPr>
                <a:spLocks noChangeShapeType="1"/>
              </p:cNvSpPr>
              <p:nvPr/>
            </p:nvSpPr>
            <p:spPr bwMode="auto">
              <a:xfrm>
                <a:off x="631826" y="3729038"/>
                <a:ext cx="37147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32"/>
              <p:cNvGrpSpPr>
                <a:grpSpLocks/>
              </p:cNvGrpSpPr>
              <p:nvPr/>
            </p:nvGrpSpPr>
            <p:grpSpPr bwMode="auto">
              <a:xfrm>
                <a:off x="1355726" y="4932363"/>
                <a:ext cx="228600" cy="220662"/>
                <a:chOff x="1152" y="1392"/>
                <a:chExt cx="144" cy="139"/>
              </a:xfrm>
            </p:grpSpPr>
            <p:sp>
              <p:nvSpPr>
                <p:cNvPr id="19474" name="Line 33"/>
                <p:cNvSpPr>
                  <a:spLocks noChangeShapeType="1"/>
                </p:cNvSpPr>
                <p:nvPr/>
              </p:nvSpPr>
              <p:spPr bwMode="auto">
                <a:xfrm>
                  <a:off x="1152" y="1531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75" name="Line 34"/>
                <p:cNvSpPr>
                  <a:spLocks noChangeShapeType="1"/>
                </p:cNvSpPr>
                <p:nvPr/>
              </p:nvSpPr>
              <p:spPr bwMode="auto">
                <a:xfrm>
                  <a:off x="1152" y="1483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76" name="Line 35"/>
                <p:cNvSpPr>
                  <a:spLocks noChangeShapeType="1"/>
                </p:cNvSpPr>
                <p:nvPr/>
              </p:nvSpPr>
              <p:spPr bwMode="auto">
                <a:xfrm>
                  <a:off x="1152" y="1451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77" name="Line 36"/>
                <p:cNvSpPr>
                  <a:spLocks noChangeShapeType="1"/>
                </p:cNvSpPr>
                <p:nvPr/>
              </p:nvSpPr>
              <p:spPr bwMode="auto">
                <a:xfrm>
                  <a:off x="1152" y="1425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78" name="Line 37"/>
                <p:cNvSpPr>
                  <a:spLocks noChangeShapeType="1"/>
                </p:cNvSpPr>
                <p:nvPr/>
              </p:nvSpPr>
              <p:spPr bwMode="auto">
                <a:xfrm>
                  <a:off x="1152" y="1392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479" name="Oval 38"/>
              <p:cNvSpPr>
                <a:spLocks noChangeArrowheads="1"/>
              </p:cNvSpPr>
              <p:nvPr/>
            </p:nvSpPr>
            <p:spPr bwMode="auto">
              <a:xfrm>
                <a:off x="1435101" y="4622800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0" name="Oval 39"/>
              <p:cNvSpPr>
                <a:spLocks noChangeArrowheads="1"/>
              </p:cNvSpPr>
              <p:nvPr/>
            </p:nvSpPr>
            <p:spPr bwMode="auto">
              <a:xfrm>
                <a:off x="1435101" y="4498975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1" name="Oval 40"/>
              <p:cNvSpPr>
                <a:spLocks noChangeArrowheads="1"/>
              </p:cNvSpPr>
              <p:nvPr/>
            </p:nvSpPr>
            <p:spPr bwMode="auto">
              <a:xfrm>
                <a:off x="1431926" y="4368800"/>
                <a:ext cx="42863" cy="428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2" name="Line 41"/>
              <p:cNvSpPr>
                <a:spLocks noChangeShapeType="1"/>
              </p:cNvSpPr>
              <p:nvPr/>
            </p:nvSpPr>
            <p:spPr bwMode="auto">
              <a:xfrm>
                <a:off x="1025526" y="3725863"/>
                <a:ext cx="320675" cy="0"/>
              </a:xfrm>
              <a:prstGeom prst="line">
                <a:avLst/>
              </a:prstGeom>
              <a:noFill/>
              <a:ln w="19050">
                <a:solidFill>
                  <a:srgbClr val="C8023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3" name="Text Box 42"/>
              <p:cNvSpPr txBox="1">
                <a:spLocks noChangeArrowheads="1"/>
              </p:cNvSpPr>
              <p:nvPr/>
            </p:nvSpPr>
            <p:spPr bwMode="auto">
              <a:xfrm>
                <a:off x="346076" y="4978400"/>
                <a:ext cx="365125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s</a:t>
                </a:r>
                <a:r>
                  <a:rPr lang="en-US" sz="2000" b="1" baseline="-25000">
                    <a:latin typeface="Times New Roman" pitchFamily="18" charset="0"/>
                  </a:rPr>
                  <a:t>0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19484" name="Text Box 43"/>
              <p:cNvSpPr txBox="1">
                <a:spLocks noChangeArrowheads="1"/>
              </p:cNvSpPr>
              <p:nvPr/>
            </p:nvSpPr>
            <p:spPr bwMode="auto">
              <a:xfrm>
                <a:off x="312738" y="3487738"/>
                <a:ext cx="365125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s</a:t>
                </a:r>
                <a:r>
                  <a:rPr lang="en-US" sz="2000" b="1" baseline="-25000"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19485" name="Text Box 44"/>
              <p:cNvSpPr txBox="1">
                <a:spLocks noChangeArrowheads="1"/>
              </p:cNvSpPr>
              <p:nvPr/>
            </p:nvSpPr>
            <p:spPr bwMode="auto">
              <a:xfrm>
                <a:off x="363598" y="4330700"/>
                <a:ext cx="4572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 dirty="0">
                    <a:latin typeface="Times New Roman" pitchFamily="18" charset="0"/>
                  </a:rPr>
                  <a:t>h</a:t>
                </a:r>
                <a:r>
                  <a:rPr lang="en-US" sz="2000" b="1" i="1" dirty="0">
                    <a:latin typeface="Times New Roman" pitchFamily="18" charset="0"/>
                    <a:sym typeface="Symbol" pitchFamily="18" charset="2"/>
                  </a:rPr>
                  <a:t></a:t>
                </a:r>
                <a:endParaRPr lang="en-US" sz="2000" b="1" i="1" dirty="0">
                  <a:latin typeface="Times New Roman" pitchFamily="18" charset="0"/>
                </a:endParaRPr>
              </a:p>
            </p:txBody>
          </p:sp>
          <p:sp>
            <p:nvSpPr>
              <p:cNvPr id="19486" name="Line 45"/>
              <p:cNvSpPr>
                <a:spLocks noChangeShapeType="1"/>
              </p:cNvSpPr>
              <p:nvPr/>
            </p:nvSpPr>
            <p:spPr bwMode="auto">
              <a:xfrm>
                <a:off x="1501776" y="3729038"/>
                <a:ext cx="0" cy="13239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7" name="Line 46"/>
              <p:cNvSpPr>
                <a:spLocks noChangeShapeType="1"/>
              </p:cNvSpPr>
              <p:nvPr/>
            </p:nvSpPr>
            <p:spPr bwMode="auto">
              <a:xfrm>
                <a:off x="1552576" y="4370388"/>
                <a:ext cx="239713" cy="3333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8" name="Text Box 47"/>
              <p:cNvSpPr txBox="1">
                <a:spLocks noChangeArrowheads="1"/>
              </p:cNvSpPr>
              <p:nvPr/>
            </p:nvSpPr>
            <p:spPr bwMode="auto">
              <a:xfrm>
                <a:off x="1579563" y="4659313"/>
                <a:ext cx="603250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</a:rPr>
                  <a:t>heat</a:t>
                </a:r>
              </a:p>
            </p:txBody>
          </p:sp>
          <p:grpSp>
            <p:nvGrpSpPr>
              <p:cNvPr id="6" name="Group 48"/>
              <p:cNvGrpSpPr>
                <a:grpSpLocks/>
              </p:cNvGrpSpPr>
              <p:nvPr/>
            </p:nvGrpSpPr>
            <p:grpSpPr bwMode="auto">
              <a:xfrm>
                <a:off x="1371601" y="3627442"/>
                <a:ext cx="228600" cy="222242"/>
                <a:chOff x="1625601" y="1341442"/>
                <a:chExt cx="228600" cy="222242"/>
              </a:xfrm>
            </p:grpSpPr>
            <p:sp>
              <p:nvSpPr>
                <p:cNvPr id="19490" name="Line 13"/>
                <p:cNvSpPr>
                  <a:spLocks noChangeShapeType="1"/>
                </p:cNvSpPr>
                <p:nvPr/>
              </p:nvSpPr>
              <p:spPr bwMode="auto">
                <a:xfrm>
                  <a:off x="1625601" y="1433514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1" name="Line 14"/>
                <p:cNvSpPr>
                  <a:spLocks noChangeShapeType="1"/>
                </p:cNvSpPr>
                <p:nvPr/>
              </p:nvSpPr>
              <p:spPr bwMode="auto">
                <a:xfrm>
                  <a:off x="1625601" y="1455738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2" name="Line 15"/>
                <p:cNvSpPr>
                  <a:spLocks noChangeShapeType="1"/>
                </p:cNvSpPr>
                <p:nvPr/>
              </p:nvSpPr>
              <p:spPr bwMode="auto">
                <a:xfrm>
                  <a:off x="1625601" y="1473994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3" name="Line 16"/>
                <p:cNvSpPr>
                  <a:spLocks noChangeShapeType="1"/>
                </p:cNvSpPr>
                <p:nvPr/>
              </p:nvSpPr>
              <p:spPr bwMode="auto">
                <a:xfrm>
                  <a:off x="1625601" y="1519236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4" name="Line 18"/>
                <p:cNvSpPr>
                  <a:spLocks noChangeShapeType="1"/>
                </p:cNvSpPr>
                <p:nvPr/>
              </p:nvSpPr>
              <p:spPr bwMode="auto">
                <a:xfrm>
                  <a:off x="1625601" y="1497806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5" name="Line 19"/>
                <p:cNvSpPr>
                  <a:spLocks noChangeShapeType="1"/>
                </p:cNvSpPr>
                <p:nvPr/>
              </p:nvSpPr>
              <p:spPr bwMode="auto">
                <a:xfrm>
                  <a:off x="1625601" y="1412876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6" name="Line 20"/>
                <p:cNvSpPr>
                  <a:spLocks noChangeShapeType="1"/>
                </p:cNvSpPr>
                <p:nvPr/>
              </p:nvSpPr>
              <p:spPr bwMode="auto">
                <a:xfrm>
                  <a:off x="1625601" y="1390652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7" name="Line 21"/>
                <p:cNvSpPr>
                  <a:spLocks noChangeShapeType="1"/>
                </p:cNvSpPr>
                <p:nvPr/>
              </p:nvSpPr>
              <p:spPr bwMode="auto">
                <a:xfrm>
                  <a:off x="1625601" y="154146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8" name="Line 22"/>
                <p:cNvSpPr>
                  <a:spLocks noChangeShapeType="1"/>
                </p:cNvSpPr>
                <p:nvPr/>
              </p:nvSpPr>
              <p:spPr bwMode="auto">
                <a:xfrm>
                  <a:off x="1625601" y="1366047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99" name="Line 23"/>
                <p:cNvSpPr>
                  <a:spLocks noChangeShapeType="1"/>
                </p:cNvSpPr>
                <p:nvPr/>
              </p:nvSpPr>
              <p:spPr bwMode="auto">
                <a:xfrm>
                  <a:off x="1625601" y="1341442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00" name="Line 24"/>
                <p:cNvSpPr>
                  <a:spLocks noChangeShapeType="1"/>
                </p:cNvSpPr>
                <p:nvPr/>
              </p:nvSpPr>
              <p:spPr bwMode="auto">
                <a:xfrm>
                  <a:off x="1625601" y="1563684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501" name="Text Box 20"/>
          <p:cNvSpPr txBox="1">
            <a:spLocks noChangeArrowheads="1"/>
          </p:cNvSpPr>
          <p:nvPr/>
        </p:nvSpPr>
        <p:spPr bwMode="auto">
          <a:xfrm>
            <a:off x="7421563" y="6602413"/>
            <a:ext cx="1679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6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1267</Words>
  <Application>Microsoft Office PowerPoint</Application>
  <PresentationFormat>On-screen Show (4:3)</PresentationFormat>
  <Paragraphs>332</Paragraphs>
  <Slides>30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15</cp:revision>
  <dcterms:created xsi:type="dcterms:W3CDTF">2015-10-20T18:33:25Z</dcterms:created>
  <dcterms:modified xsi:type="dcterms:W3CDTF">2019-08-26T19:06:34Z</dcterms:modified>
</cp:coreProperties>
</file>