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12" Type="http://schemas.openxmlformats.org/officeDocument/2006/relationships/image" Target="../media/image50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11" Type="http://schemas.openxmlformats.org/officeDocument/2006/relationships/image" Target="../media/image49.wmf"/><Relationship Id="rId5" Type="http://schemas.openxmlformats.org/officeDocument/2006/relationships/image" Target="../media/image43.wmf"/><Relationship Id="rId10" Type="http://schemas.openxmlformats.org/officeDocument/2006/relationships/image" Target="../media/image48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10" Type="http://schemas.openxmlformats.org/officeDocument/2006/relationships/image" Target="../media/image73.wmf"/><Relationship Id="rId4" Type="http://schemas.openxmlformats.org/officeDocument/2006/relationships/image" Target="../media/image67.wmf"/><Relationship Id="rId9" Type="http://schemas.openxmlformats.org/officeDocument/2006/relationships/image" Target="../media/image7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91.wmf"/><Relationship Id="rId7" Type="http://schemas.openxmlformats.org/officeDocument/2006/relationships/image" Target="../media/image95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10" Type="http://schemas.openxmlformats.org/officeDocument/2006/relationships/image" Target="../media/image98.wmf"/><Relationship Id="rId4" Type="http://schemas.openxmlformats.org/officeDocument/2006/relationships/image" Target="../media/image92.wmf"/><Relationship Id="rId9" Type="http://schemas.openxmlformats.org/officeDocument/2006/relationships/image" Target="../media/image97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image" Target="../media/image100.wmf"/><Relationship Id="rId7" Type="http://schemas.openxmlformats.org/officeDocument/2006/relationships/image" Target="../media/image93.wmf"/><Relationship Id="rId2" Type="http://schemas.openxmlformats.org/officeDocument/2006/relationships/image" Target="../media/image38.wmf"/><Relationship Id="rId1" Type="http://schemas.openxmlformats.org/officeDocument/2006/relationships/image" Target="../media/image99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3" Type="http://schemas.openxmlformats.org/officeDocument/2006/relationships/image" Target="../media/image106.wmf"/><Relationship Id="rId7" Type="http://schemas.openxmlformats.org/officeDocument/2006/relationships/image" Target="../media/image84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107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8A5AD-A34D-4C43-98DC-B78298FFE21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D6319-B9F6-4662-81E8-7F5A6F676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20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01B261-E9BE-44F3-A771-D46875DF82EE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9320A2-67FC-49B7-B7B4-EB484B8E341F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A3337C-27A5-481A-866B-603A1A62467E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AA69AF6-E15D-44C2-AEC4-8C392BFC3913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97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BD517B-369C-41F1-B766-E35F2C10F85A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AF67D9-926B-4F5D-9783-C0610BC2A726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0218B43-17C2-4198-865A-166BA452BD32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FB53A0B-A1DB-46AD-9328-17E92CA67478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45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25ABF-D199-4BDE-8F5D-CFF72C6425C9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839A86-76F8-43A6-BFC3-113E253E4FDE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8F48EF7-3628-4140-A54E-3EB4ED14DA67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CA93DBE-9DA1-41B8-B5F3-3224BDCFB867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60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411CD-4D6E-4940-AB90-D410AEEDB805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514045-CFBA-4EFA-A408-CDCAD8799C4B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F09A25-BD73-4B19-BC0D-3FBEFA3AFEB1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6F2C48-FF9B-46EF-B045-51EE611D8B1D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93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BDC0A-65C8-4DB3-A9AD-98ECC15DEC0B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7575E0B-11D0-4F42-8537-87D5B1BDB853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E44797-8E3C-4BC9-B8EE-03DA0A6AD479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69E1B77-6CC3-46FE-A317-09EE57371037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30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53ED3E-0ACD-4E5E-BE9B-F92B48A22C99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0D26AFB-F20A-4849-A81E-B65E0CDDB1E3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19F73CC-E441-49D6-BD0B-4DF9150D8AC8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83E411D-F555-4FC0-8836-83B0F7EA0B60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61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D0CCFA-15D6-4794-9FF1-88B710A0B67A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91F888-2065-475E-AAB2-D6BF57D0B589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C529F0F-C7B3-4444-87F7-194224BB43DB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4EAC41-62F9-4F94-BA32-BCBE4D4A7F7E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45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4ECD0C-6F1F-4533-88C0-B463493337C7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2EE59FE-142F-418A-9276-4B865F603501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1087CAA-49A1-4411-A2C0-8B3583A1065E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6D8991-F6AF-4FAA-BC0B-D86AF0379155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39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8A7CC-3398-4289-AACB-B6F3445DC3A9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A1B6105-52DB-4509-91C9-DA840CA76C45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28C1FD-0897-425F-A752-ED4ECE0AE411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A922150-2701-4582-9CE1-BA2D62B7C7CC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3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F4DBE-AC49-41C2-BDBC-88DDF6C85D39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04ADEFF-E604-4481-92A1-37A82309F9D5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4C35A7A-9B39-42EB-A76E-1828C6A2DE9B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3143C60-D635-418D-8E41-B33DFE4ABAD8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93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D8193-1411-4E2D-A47B-AA6EAC23D641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780F78-A1E1-4301-80BD-2588769D6A7F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11C2CD-6367-4E48-8BCB-034FCB82601F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02999A6-292C-4385-B194-F3654CC116A4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40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44EE9-498C-40E5-A0F3-5AEB1526C66D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BD363CD-1A3E-40D1-817D-81BD1900C1D3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7DAB3F5-0F57-41EA-8ABA-4DCE619046FD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7DC6124-BF88-45D6-B858-BD18DCC71F23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11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F90E2C-4838-4192-BE85-8B2DE8E99B00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80D012C-86D8-4E7E-98BA-0B2350EC69A6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2D56AF3-4561-46F3-AA7E-05FD16924B18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61991E-6091-4800-94E4-A19B4047446B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73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7D649-14AA-4B9F-8B21-57844522B0F1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AD5B588-A6B9-402B-9263-61ECF05B9810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8F8C595-F566-4157-9B7D-9140DB67B4FE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D61B382-7CCD-4900-9FE5-0D3D7A2832A7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44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FCDCCE-2FB3-4DE0-940B-BDD49EEC8633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4F59B36-5DC8-4478-849B-94E62E4B46B1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0B1658E-86EE-4E1B-8982-0029C8FA6825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984EAD4-10D1-4BE8-AEAC-853B34374507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4DFA02-5746-48BE-912E-228C0D0184BF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4CD4AB-817F-4A1F-B6DD-F729C1EA63B2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C3CAC32-E8EB-4B1B-B112-79EE28FB2779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A0915A4-1390-4711-9054-51D88F6CF221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64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471CB-1992-4A6C-9B9F-EE35FE6D7C00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CE3ABE8-CFF5-43B2-A9C3-EF17DD3C5B0D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902114E-9E82-4D6F-B8FF-B6AC7B6D41A3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EF77972-2FDB-42CA-BBFE-275CEAAD7499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81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4941A5-F4A4-43AF-9450-D3D66EA882B6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5703477-BBCA-455F-9278-0316DFD591B9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E64C108-1F58-4505-99EC-5A785D635BE8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1788401-13C2-40F3-9E23-A269C992AF8D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7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66FD1-4F75-48E7-82FC-ACE182F8843C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4A63554-6523-4355-A629-4A9B1646D145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1CA8B70-FFE3-465A-9EFD-8D9749E1743E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ECFE694-48BF-4C6E-B49A-893E292ADEDA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69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051DE-18A8-4E66-9B08-FBC2E589A294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88CBC3-3BAC-47B6-A1BD-00ACEDFBD0B9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731244-27FC-4B9C-BE3F-B654FD028F74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14B0CCE-4DD2-4BE4-86A2-4B2A7321C38A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15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AA154-5D12-45AC-986A-95C30A3EF7CD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31CB2C-1AF1-4358-B766-C191E06F93E0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AB13AA0-A2A2-4C13-93C5-C743A532FB37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2F1DCFF-EBF3-4932-B728-A4BE89E00530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01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A3B3D-CF13-460E-9B01-9A27591072B3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80DAA53-0A37-4161-B4D1-D656326A79F1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2455DA4-B0A1-4F17-92AE-1FB90ECCDBCD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A06CBE-ACE3-44F8-9CE7-5D0B060732B8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8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8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5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2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4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0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3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9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Microsoft_Word_97_-_2003_Document1.doc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14.wmf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31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30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5" Type="http://schemas.openxmlformats.org/officeDocument/2006/relationships/image" Target="../media/image27.wmf"/><Relationship Id="rId23" Type="http://schemas.openxmlformats.org/officeDocument/2006/relationships/image" Target="../media/image31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43.wmf"/><Relationship Id="rId18" Type="http://schemas.openxmlformats.org/officeDocument/2006/relationships/oleObject" Target="../embeddings/oleObject48.bin"/><Relationship Id="rId26" Type="http://schemas.openxmlformats.org/officeDocument/2006/relationships/oleObject" Target="../embeddings/oleObject52.bin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47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5.bin"/><Relationship Id="rId17" Type="http://schemas.openxmlformats.org/officeDocument/2006/relationships/image" Target="../media/image45.wmf"/><Relationship Id="rId25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7.bin"/><Relationship Id="rId20" Type="http://schemas.openxmlformats.org/officeDocument/2006/relationships/oleObject" Target="../embeddings/oleObject49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42.wmf"/><Relationship Id="rId24" Type="http://schemas.openxmlformats.org/officeDocument/2006/relationships/oleObject" Target="../embeddings/oleObject51.bin"/><Relationship Id="rId5" Type="http://schemas.openxmlformats.org/officeDocument/2006/relationships/image" Target="../media/image39.wmf"/><Relationship Id="rId15" Type="http://schemas.openxmlformats.org/officeDocument/2006/relationships/image" Target="../media/image44.wmf"/><Relationship Id="rId23" Type="http://schemas.openxmlformats.org/officeDocument/2006/relationships/image" Target="../media/image48.wmf"/><Relationship Id="rId10" Type="http://schemas.openxmlformats.org/officeDocument/2006/relationships/oleObject" Target="../embeddings/oleObject44.bin"/><Relationship Id="rId19" Type="http://schemas.openxmlformats.org/officeDocument/2006/relationships/image" Target="../media/image46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46.bin"/><Relationship Id="rId22" Type="http://schemas.openxmlformats.org/officeDocument/2006/relationships/oleObject" Target="../embeddings/oleObject50.bin"/><Relationship Id="rId27" Type="http://schemas.openxmlformats.org/officeDocument/2006/relationships/image" Target="../media/image5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5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58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63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6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68.wmf"/><Relationship Id="rId18" Type="http://schemas.openxmlformats.org/officeDocument/2006/relationships/oleObject" Target="../embeddings/oleObject73.bin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72.wmf"/><Relationship Id="rId7" Type="http://schemas.openxmlformats.org/officeDocument/2006/relationships/image" Target="../media/image65.wmf"/><Relationship Id="rId12" Type="http://schemas.openxmlformats.org/officeDocument/2006/relationships/oleObject" Target="../embeddings/oleObject70.bin"/><Relationship Id="rId17" Type="http://schemas.openxmlformats.org/officeDocument/2006/relationships/image" Target="../media/image7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2.bin"/><Relationship Id="rId20" Type="http://schemas.openxmlformats.org/officeDocument/2006/relationships/oleObject" Target="../embeddings/oleObject74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5" Type="http://schemas.openxmlformats.org/officeDocument/2006/relationships/image" Target="../media/image69.wmf"/><Relationship Id="rId23" Type="http://schemas.openxmlformats.org/officeDocument/2006/relationships/image" Target="../media/image73.wmf"/><Relationship Id="rId10" Type="http://schemas.openxmlformats.org/officeDocument/2006/relationships/oleObject" Target="../embeddings/oleObject69.bin"/><Relationship Id="rId19" Type="http://schemas.openxmlformats.org/officeDocument/2006/relationships/image" Target="../media/image71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66.wmf"/><Relationship Id="rId14" Type="http://schemas.openxmlformats.org/officeDocument/2006/relationships/oleObject" Target="../embeddings/oleObject71.bin"/><Relationship Id="rId22" Type="http://schemas.openxmlformats.org/officeDocument/2006/relationships/oleObject" Target="../embeddings/oleObject7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75.wmf"/><Relationship Id="rId12" Type="http://schemas.openxmlformats.org/officeDocument/2006/relationships/image" Target="../media/image7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0.bin"/><Relationship Id="rId5" Type="http://schemas.openxmlformats.org/officeDocument/2006/relationships/image" Target="../media/image74.wmf"/><Relationship Id="rId10" Type="http://schemas.openxmlformats.org/officeDocument/2006/relationships/image" Target="../media/image76.wmf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7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8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8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85.wmf"/><Relationship Id="rId18" Type="http://schemas.openxmlformats.org/officeDocument/2006/relationships/oleObject" Target="../embeddings/oleObject91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0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5" Type="http://schemas.openxmlformats.org/officeDocument/2006/relationships/image" Target="../media/image86.wmf"/><Relationship Id="rId10" Type="http://schemas.openxmlformats.org/officeDocument/2006/relationships/oleObject" Target="../embeddings/oleObject87.bin"/><Relationship Id="rId19" Type="http://schemas.openxmlformats.org/officeDocument/2006/relationships/image" Target="../media/image88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8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image" Target="../media/image93.wmf"/><Relationship Id="rId18" Type="http://schemas.openxmlformats.org/officeDocument/2006/relationships/oleObject" Target="../embeddings/oleObject99.bin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97.wmf"/><Relationship Id="rId7" Type="http://schemas.openxmlformats.org/officeDocument/2006/relationships/image" Target="../media/image90.wmf"/><Relationship Id="rId12" Type="http://schemas.openxmlformats.org/officeDocument/2006/relationships/oleObject" Target="../embeddings/oleObject96.bin"/><Relationship Id="rId17" Type="http://schemas.openxmlformats.org/officeDocument/2006/relationships/image" Target="../media/image9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8.bin"/><Relationship Id="rId20" Type="http://schemas.openxmlformats.org/officeDocument/2006/relationships/oleObject" Target="../embeddings/oleObject100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3.bin"/><Relationship Id="rId11" Type="http://schemas.openxmlformats.org/officeDocument/2006/relationships/image" Target="../media/image92.wmf"/><Relationship Id="rId5" Type="http://schemas.openxmlformats.org/officeDocument/2006/relationships/image" Target="../media/image89.wmf"/><Relationship Id="rId15" Type="http://schemas.openxmlformats.org/officeDocument/2006/relationships/image" Target="../media/image94.wmf"/><Relationship Id="rId23" Type="http://schemas.openxmlformats.org/officeDocument/2006/relationships/image" Target="../media/image98.wmf"/><Relationship Id="rId10" Type="http://schemas.openxmlformats.org/officeDocument/2006/relationships/oleObject" Target="../embeddings/oleObject95.bin"/><Relationship Id="rId19" Type="http://schemas.openxmlformats.org/officeDocument/2006/relationships/image" Target="../media/image96.wmf"/><Relationship Id="rId4" Type="http://schemas.openxmlformats.org/officeDocument/2006/relationships/oleObject" Target="../embeddings/oleObject92.bin"/><Relationship Id="rId9" Type="http://schemas.openxmlformats.org/officeDocument/2006/relationships/image" Target="../media/image91.wmf"/><Relationship Id="rId14" Type="http://schemas.openxmlformats.org/officeDocument/2006/relationships/oleObject" Target="../embeddings/oleObject97.bin"/><Relationship Id="rId22" Type="http://schemas.openxmlformats.org/officeDocument/2006/relationships/oleObject" Target="../embeddings/oleObject10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109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106.bin"/><Relationship Id="rId17" Type="http://schemas.openxmlformats.org/officeDocument/2006/relationships/image" Target="../media/image9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8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01.wmf"/><Relationship Id="rId5" Type="http://schemas.openxmlformats.org/officeDocument/2006/relationships/image" Target="../media/image99.wmf"/><Relationship Id="rId15" Type="http://schemas.openxmlformats.org/officeDocument/2006/relationships/image" Target="../media/image103.wmf"/><Relationship Id="rId10" Type="http://schemas.openxmlformats.org/officeDocument/2006/relationships/oleObject" Target="../embeddings/oleObject105.bin"/><Relationship Id="rId19" Type="http://schemas.openxmlformats.org/officeDocument/2006/relationships/image" Target="../media/image94.wmf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0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image" Target="../media/image108.wmf"/><Relationship Id="rId18" Type="http://schemas.openxmlformats.org/officeDocument/2006/relationships/oleObject" Target="../embeddings/oleObject117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14.bin"/><Relationship Id="rId1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6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5" Type="http://schemas.openxmlformats.org/officeDocument/2006/relationships/image" Target="../media/image109.wmf"/><Relationship Id="rId10" Type="http://schemas.openxmlformats.org/officeDocument/2006/relationships/oleObject" Target="../embeddings/oleObject113.bin"/><Relationship Id="rId19" Type="http://schemas.openxmlformats.org/officeDocument/2006/relationships/image" Target="../media/image110.wmf"/><Relationship Id="rId4" Type="http://schemas.openxmlformats.org/officeDocument/2006/relationships/oleObject" Target="../embeddings/oleObject110.bin"/><Relationship Id="rId9" Type="http://schemas.openxmlformats.org/officeDocument/2006/relationships/image" Target="../media/image106.wmf"/><Relationship Id="rId14" Type="http://schemas.openxmlformats.org/officeDocument/2006/relationships/oleObject" Target="../embeddings/oleObject115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13" Type="http://schemas.openxmlformats.org/officeDocument/2006/relationships/image" Target="../media/image115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12.wmf"/><Relationship Id="rId12" Type="http://schemas.openxmlformats.org/officeDocument/2006/relationships/oleObject" Target="../embeddings/oleObject1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5" Type="http://schemas.openxmlformats.org/officeDocument/2006/relationships/image" Target="../media/image107.wmf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13.wmf"/><Relationship Id="rId14" Type="http://schemas.openxmlformats.org/officeDocument/2006/relationships/oleObject" Target="../embeddings/oleObject1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1">
                <a:lumMod val="5000"/>
                <a:lumOff val="95000"/>
              </a:schemeClr>
            </a:gs>
            <a:gs pos="9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16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4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84190" y="336550"/>
            <a:ext cx="73945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60000"/>
                </a:solidFill>
                <a:latin typeface="Times New Roman" pitchFamily="18" charset="0"/>
              </a:rPr>
              <a:t>Q. M. 		Particle Superposition of Momentum Eigenstates</a:t>
            </a:r>
            <a:br>
              <a:rPr lang="en-US" sz="2000" b="1" dirty="0">
                <a:solidFill>
                  <a:srgbClr val="D6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</a:rPr>
              <a:t>Partially localized	Wave Packet		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402263" y="1016002"/>
          <a:ext cx="12763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736600" imgH="203200" progId="Equation.DSMT4">
                  <p:embed/>
                </p:oleObj>
              </mc:Choice>
              <mc:Fallback>
                <p:oleObj name="Equation" r:id="rId4" imgW="736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2263" y="1016002"/>
                        <a:ext cx="127635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1327150" y="476252"/>
            <a:ext cx="939800" cy="161925"/>
          </a:xfrm>
          <a:prstGeom prst="rightArrow">
            <a:avLst>
              <a:gd name="adj1" fmla="val 50000"/>
              <a:gd name="adj2" fmla="val 145098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2581277" y="1076327"/>
            <a:ext cx="714375" cy="150813"/>
          </a:xfrm>
          <a:prstGeom prst="rightArrow">
            <a:avLst>
              <a:gd name="adj1" fmla="val 50000"/>
              <a:gd name="adj2" fmla="val 118421"/>
            </a:avLst>
          </a:prstGeom>
          <a:solidFill>
            <a:srgbClr val="D6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4799013" y="1165225"/>
            <a:ext cx="538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8138" y="1677988"/>
            <a:ext cx="8191500" cy="3059112"/>
            <a:chOff x="213" y="1057"/>
            <a:chExt cx="5160" cy="1927"/>
          </a:xfrm>
        </p:grpSpPr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213" y="1057"/>
              <a:ext cx="5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352" y="1198"/>
              <a:ext cx="3464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Photon – Electron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  <a:t>Photon wave packet description of light same as</a:t>
              </a:r>
              <a:b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  <a:t>wave packet description of electron.</a:t>
              </a:r>
              <a:b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Electron and Photon can act like waves – diffract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or act like particles – hit target.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F43A00"/>
                  </a:solidFill>
                  <a:latin typeface="Times New Roman" pitchFamily="18" charset="0"/>
                </a:rPr>
                <a:t>Wave – Particle duality of both light and matter.</a:t>
              </a:r>
            </a:p>
          </p:txBody>
        </p:sp>
      </p:grpSp>
      <p:sp>
        <p:nvSpPr>
          <p:cNvPr id="19466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1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88925" y="117475"/>
            <a:ext cx="651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Commutators and the Correspondence Principle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8925" y="879475"/>
            <a:ext cx="5541963" cy="822325"/>
            <a:chOff x="182" y="554"/>
            <a:chExt cx="3491" cy="518"/>
          </a:xfrm>
        </p:grpSpPr>
        <p:sp>
          <p:nvSpPr>
            <p:cNvPr id="21508" name="Text Box 4"/>
            <p:cNvSpPr txBox="1">
              <a:spLocks noChangeArrowheads="1"/>
            </p:cNvSpPr>
            <p:nvPr/>
          </p:nvSpPr>
          <p:spPr bwMode="auto">
            <a:xfrm>
              <a:off x="182" y="554"/>
              <a:ext cx="349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</a:rPr>
                <a:t>Formal Connection</a:t>
              </a:r>
              <a:br>
                <a:rPr lang="en-US" sz="24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</a:rPr>
                <a:t>	Q.M.		Classical Mechanics</a:t>
              </a:r>
            </a:p>
          </p:txBody>
        </p:sp>
        <p:sp>
          <p:nvSpPr>
            <p:cNvPr id="21509" name="AutoShape 5"/>
            <p:cNvSpPr>
              <a:spLocks noChangeArrowheads="1"/>
            </p:cNvSpPr>
            <p:nvPr/>
          </p:nvSpPr>
          <p:spPr bwMode="auto">
            <a:xfrm>
              <a:off x="1272" y="880"/>
              <a:ext cx="576" cy="96"/>
            </a:xfrm>
            <a:prstGeom prst="leftRightArrow">
              <a:avLst>
                <a:gd name="adj1" fmla="val 50000"/>
                <a:gd name="adj2" fmla="val 12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84175" y="2065338"/>
            <a:ext cx="6278563" cy="2549525"/>
            <a:chOff x="242" y="1301"/>
            <a:chExt cx="3955" cy="1606"/>
          </a:xfrm>
        </p:grpSpPr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242" y="1301"/>
              <a:ext cx="296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6600"/>
                  </a:solidFill>
                  <a:latin typeface="Times New Roman" pitchFamily="18" charset="0"/>
                </a:rPr>
                <a:t>Correspondence between</a:t>
              </a:r>
              <a:br>
                <a:rPr lang="en-US" sz="24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006600"/>
                  </a:solidFill>
                  <a:latin typeface="Times New Roman" pitchFamily="18" charset="0"/>
                </a:rPr>
                <a:t>	Classical Poisson bracket of</a:t>
              </a:r>
            </a:p>
          </p:txBody>
        </p:sp>
        <p:graphicFrame>
          <p:nvGraphicFramePr>
            <p:cNvPr id="21512" name="Object 8"/>
            <p:cNvGraphicFramePr>
              <a:graphicFrameLocks noChangeAspect="1"/>
            </p:cNvGraphicFramePr>
            <p:nvPr/>
          </p:nvGraphicFramePr>
          <p:xfrm>
            <a:off x="1463" y="1843"/>
            <a:ext cx="273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Equation" r:id="rId4" imgW="2057400" imgH="203200" progId="Equation.DSMT4">
                    <p:embed/>
                  </p:oleObj>
                </mc:Choice>
                <mc:Fallback>
                  <p:oleObj name="Equation" r:id="rId4" imgW="2057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3" y="1843"/>
                          <a:ext cx="2734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281" y="2137"/>
              <a:ext cx="244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And</a:t>
              </a:r>
              <a:b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	Q.M. Commutator of</a:t>
              </a:r>
              <a:b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		operators     </a:t>
              </a:r>
              <a:endParaRPr lang="en-US" sz="2400" b="1" u="sng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1514" name="Object 10"/>
            <p:cNvGraphicFramePr>
              <a:graphicFrameLocks noChangeAspect="1"/>
            </p:cNvGraphicFramePr>
            <p:nvPr/>
          </p:nvGraphicFramePr>
          <p:xfrm>
            <a:off x="2290" y="2581"/>
            <a:ext cx="960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710891" imgH="241195" progId="Equation.DSMT4">
                    <p:embed/>
                  </p:oleObj>
                </mc:Choice>
                <mc:Fallback>
                  <p:oleObj name="Equation" r:id="rId6" imgW="710891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" y="2581"/>
                          <a:ext cx="960" cy="3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6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58775" y="111125"/>
            <a:ext cx="4576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Commutator of Linear Operators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3225" y="696913"/>
            <a:ext cx="7754938" cy="987425"/>
            <a:chOff x="254" y="439"/>
            <a:chExt cx="4885" cy="622"/>
          </a:xfrm>
        </p:grpSpPr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254" y="439"/>
            <a:ext cx="144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4" imgW="1218671" imgH="253890" progId="Equation.DSMT4">
                    <p:embed/>
                  </p:oleObj>
                </mc:Choice>
                <mc:Fallback>
                  <p:oleObj name="Equation" r:id="rId4" imgW="121867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439"/>
                          <a:ext cx="1441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2001" y="447"/>
              <a:ext cx="31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(This implies operating on an arbitrary ket.)</a:t>
              </a:r>
            </a:p>
          </p:txBody>
        </p:sp>
        <p:sp>
          <p:nvSpPr>
            <p:cNvPr id="23558" name="Text Box 6"/>
            <p:cNvSpPr txBox="1">
              <a:spLocks noChangeArrowheads="1"/>
            </p:cNvSpPr>
            <p:nvPr/>
          </p:nvSpPr>
          <p:spPr bwMode="auto">
            <a:xfrm>
              <a:off x="289" y="811"/>
              <a:ext cx="17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If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numbers = 0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33388" y="1916113"/>
            <a:ext cx="6118225" cy="4521200"/>
            <a:chOff x="273" y="1207"/>
            <a:chExt cx="3854" cy="2848"/>
          </a:xfrm>
        </p:grpSpPr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297" y="1207"/>
              <a:ext cx="27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Operators don’t necessarily commute.</a:t>
              </a:r>
            </a:p>
          </p:txBody>
        </p:sp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358" y="1524"/>
            <a:ext cx="1208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6" imgW="1270000" imgH="279400" progId="Equation.DSMT4">
                    <p:embed/>
                  </p:oleObj>
                </mc:Choice>
                <mc:Fallback>
                  <p:oleObj name="Equation" r:id="rId6" imgW="12700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" y="1524"/>
                          <a:ext cx="1208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0"/>
            <p:cNvGraphicFramePr>
              <a:graphicFrameLocks noChangeAspect="1"/>
            </p:cNvGraphicFramePr>
            <p:nvPr/>
          </p:nvGraphicFramePr>
          <p:xfrm>
            <a:off x="823" y="1812"/>
            <a:ext cx="505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8" imgW="508000" imgH="508000" progId="Equation.DSMT4">
                    <p:embed/>
                  </p:oleObj>
                </mc:Choice>
                <mc:Fallback>
                  <p:oleObj name="Equation" r:id="rId8" imgW="5080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3" y="1812"/>
                          <a:ext cx="505" cy="5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328" y="2524"/>
            <a:ext cx="1220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10" imgW="1282700" imgH="279400" progId="Equation.DSMT4">
                    <p:embed/>
                  </p:oleObj>
                </mc:Choice>
                <mc:Fallback>
                  <p:oleObj name="Equation" r:id="rId10" imgW="12827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" y="2524"/>
                          <a:ext cx="1220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4" name="Object 12"/>
            <p:cNvGraphicFramePr>
              <a:graphicFrameLocks noChangeAspect="1"/>
            </p:cNvGraphicFramePr>
            <p:nvPr/>
          </p:nvGraphicFramePr>
          <p:xfrm>
            <a:off x="805" y="2812"/>
            <a:ext cx="492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12" imgW="495085" imgH="507780" progId="Equation.DSMT4">
                    <p:embed/>
                  </p:oleObj>
                </mc:Choice>
                <mc:Fallback>
                  <p:oleObj name="Equation" r:id="rId12" imgW="495085" imgH="507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" y="2812"/>
                          <a:ext cx="492" cy="5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273" y="3454"/>
              <a:ext cx="8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In General</a:t>
              </a:r>
            </a:p>
          </p:txBody>
        </p:sp>
        <p:graphicFrame>
          <p:nvGraphicFramePr>
            <p:cNvPr id="23566" name="Object 14"/>
            <p:cNvGraphicFramePr>
              <a:graphicFrameLocks noChangeAspect="1"/>
            </p:cNvGraphicFramePr>
            <p:nvPr/>
          </p:nvGraphicFramePr>
          <p:xfrm>
            <a:off x="1044" y="3690"/>
            <a:ext cx="877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Equation" r:id="rId14" imgW="609336" imgH="253890" progId="Equation.DSMT4">
                    <p:embed/>
                  </p:oleObj>
                </mc:Choice>
                <mc:Fallback>
                  <p:oleObj name="Equation" r:id="rId14" imgW="609336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4" y="3690"/>
                          <a:ext cx="877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2278" y="3722"/>
              <a:ext cx="18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and </a:t>
              </a:r>
              <a:r>
                <a:rPr lang="en-US" sz="2000" b="1" i="1" u="sng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do not commute.</a:t>
              </a:r>
              <a:endParaRPr lang="en-US" sz="2000" b="1" i="1" u="sng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23568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0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58775" y="147638"/>
            <a:ext cx="294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Classical Poisson Bracket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46188" y="652463"/>
            <a:ext cx="6910387" cy="1765300"/>
            <a:chOff x="785" y="411"/>
            <a:chExt cx="4353" cy="1112"/>
          </a:xfrm>
        </p:grpSpPr>
        <p:graphicFrame>
          <p:nvGraphicFramePr>
            <p:cNvPr id="25604" name="Object 4"/>
            <p:cNvGraphicFramePr>
              <a:graphicFrameLocks noChangeAspect="1"/>
            </p:cNvGraphicFramePr>
            <p:nvPr/>
          </p:nvGraphicFramePr>
          <p:xfrm>
            <a:off x="803" y="411"/>
            <a:ext cx="2092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Equation" r:id="rId4" imgW="1803400" imgH="419100" progId="Equation.DSMT4">
                    <p:embed/>
                  </p:oleObj>
                </mc:Choice>
                <mc:Fallback>
                  <p:oleObj name="Equation" r:id="rId4" imgW="1803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3" y="411"/>
                          <a:ext cx="2092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5" name="Object 5"/>
            <p:cNvGraphicFramePr>
              <a:graphicFrameLocks noChangeAspect="1"/>
            </p:cNvGraphicFramePr>
            <p:nvPr/>
          </p:nvGraphicFramePr>
          <p:xfrm>
            <a:off x="785" y="991"/>
            <a:ext cx="987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6" imgW="799753" imgH="431613" progId="Equation.DSMT4">
                    <p:embed/>
                  </p:oleObj>
                </mc:Choice>
                <mc:Fallback>
                  <p:oleObj name="Equation" r:id="rId6" imgW="799753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" y="991"/>
                          <a:ext cx="987" cy="5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6" name="Text Box 6"/>
            <p:cNvSpPr txBox="1">
              <a:spLocks noChangeArrowheads="1"/>
            </p:cNvSpPr>
            <p:nvPr/>
          </p:nvSpPr>
          <p:spPr bwMode="auto">
            <a:xfrm>
              <a:off x="2175" y="1056"/>
              <a:ext cx="296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These are functions representing classical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dynamical variables	    not operators.</a:t>
              </a:r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678" y="1341"/>
              <a:ext cx="363" cy="95"/>
            </a:xfrm>
            <a:prstGeom prst="rightArrow">
              <a:avLst>
                <a:gd name="adj1" fmla="val 50000"/>
                <a:gd name="adj2" fmla="val 95526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3538" y="2592388"/>
            <a:ext cx="8255000" cy="996950"/>
            <a:chOff x="229" y="1633"/>
            <a:chExt cx="5200" cy="628"/>
          </a:xfrm>
        </p:grpSpPr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>
              <a:off x="229" y="1633"/>
              <a:ext cx="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250" y="1742"/>
              <a:ext cx="31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Consider position and momentum,  classical.</a:t>
              </a: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1078" y="2011"/>
              <a:ext cx="6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p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55613" y="3994150"/>
            <a:ext cx="4497387" cy="2087563"/>
            <a:chOff x="287" y="2516"/>
            <a:chExt cx="2833" cy="1315"/>
          </a:xfrm>
        </p:grpSpPr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305" y="2516"/>
              <a:ext cx="12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Poisson Bracket</a:t>
              </a:r>
            </a:p>
          </p:txBody>
        </p:sp>
        <p:graphicFrame>
          <p:nvGraphicFramePr>
            <p:cNvPr id="25614" name="Object 14"/>
            <p:cNvGraphicFramePr>
              <a:graphicFrameLocks noChangeAspect="1"/>
            </p:cNvGraphicFramePr>
            <p:nvPr/>
          </p:nvGraphicFramePr>
          <p:xfrm>
            <a:off x="287" y="2903"/>
            <a:ext cx="2013" cy="7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8" imgW="1752600" imgH="647700" progId="Equation.DSMT4">
                    <p:embed/>
                  </p:oleObj>
                </mc:Choice>
                <mc:Fallback>
                  <p:oleObj name="Equation" r:id="rId8" imgW="17526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" y="2903"/>
                          <a:ext cx="2013" cy="7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5" name="Object 15"/>
            <p:cNvGraphicFramePr>
              <a:graphicFrameLocks noChangeAspect="1"/>
            </p:cNvGraphicFramePr>
            <p:nvPr/>
          </p:nvGraphicFramePr>
          <p:xfrm>
            <a:off x="319" y="3534"/>
            <a:ext cx="743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Equation" r:id="rId10" imgW="634725" imgH="253890" progId="Equation.DSMT4">
                    <p:embed/>
                  </p:oleObj>
                </mc:Choice>
                <mc:Fallback>
                  <p:oleObj name="Equation" r:id="rId10" imgW="63472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" y="3534"/>
                          <a:ext cx="743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6" name="Text Box 16"/>
            <p:cNvSpPr txBox="1">
              <a:spLocks noChangeArrowheads="1"/>
            </p:cNvSpPr>
            <p:nvPr/>
          </p:nvSpPr>
          <p:spPr bwMode="auto">
            <a:xfrm>
              <a:off x="2711" y="3581"/>
              <a:ext cx="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zero</a:t>
              </a:r>
            </a:p>
          </p:txBody>
        </p:sp>
        <p:sp>
          <p:nvSpPr>
            <p:cNvPr id="25617" name="Line 17"/>
            <p:cNvSpPr>
              <a:spLocks noChangeShapeType="1"/>
            </p:cNvSpPr>
            <p:nvPr/>
          </p:nvSpPr>
          <p:spPr bwMode="auto">
            <a:xfrm flipH="1" flipV="1">
              <a:off x="2107" y="3377"/>
              <a:ext cx="615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5618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8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22288" y="123825"/>
            <a:ext cx="3843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Dirac’s Quantum Condition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828800" y="995363"/>
            <a:ext cx="5486400" cy="3836987"/>
            <a:chOff x="1152" y="627"/>
            <a:chExt cx="3456" cy="2417"/>
          </a:xfrm>
        </p:grpSpPr>
        <p:graphicFrame>
          <p:nvGraphicFramePr>
            <p:cNvPr id="27652" name="Object 4"/>
            <p:cNvGraphicFramePr>
              <a:graphicFrameLocks noChangeAspect="1"/>
            </p:cNvGraphicFramePr>
            <p:nvPr/>
          </p:nvGraphicFramePr>
          <p:xfrm>
            <a:off x="1304" y="1958"/>
            <a:ext cx="18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Equation" r:id="rId4" imgW="152334" imgH="241195" progId="Equation.DSMT4">
                    <p:embed/>
                  </p:oleObj>
                </mc:Choice>
                <mc:Fallback>
                  <p:oleObj name="Equation" r:id="rId4" imgW="152334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4" y="1958"/>
                          <a:ext cx="182" cy="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3" name="Object 5"/>
            <p:cNvGraphicFramePr>
              <a:graphicFrameLocks noChangeAspect="1"/>
            </p:cNvGraphicFramePr>
            <p:nvPr/>
          </p:nvGraphicFramePr>
          <p:xfrm>
            <a:off x="1152" y="654"/>
            <a:ext cx="3456" cy="1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Document" r:id="rId7" imgW="5486400" imgH="3154680" progId="Word.Document.8">
                    <p:embed/>
                  </p:oleObj>
                </mc:Choice>
                <mc:Fallback>
                  <p:oleObj name="Document" r:id="rId7" imgW="5486400" imgH="315468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654"/>
                          <a:ext cx="3456" cy="1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4" name="Object 6"/>
            <p:cNvGraphicFramePr>
              <a:graphicFrameLocks noChangeAspect="1"/>
            </p:cNvGraphicFramePr>
            <p:nvPr/>
          </p:nvGraphicFramePr>
          <p:xfrm>
            <a:off x="1767" y="1947"/>
            <a:ext cx="167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9" imgW="139639" imgH="241195" progId="Equation.DSMT4">
                    <p:embed/>
                  </p:oleObj>
                </mc:Choice>
                <mc:Fallback>
                  <p:oleObj name="Equation" r:id="rId9" imgW="139639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7" y="1947"/>
                          <a:ext cx="167" cy="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5" name="Object 7"/>
            <p:cNvGraphicFramePr>
              <a:graphicFrameLocks noChangeAspect="1"/>
            </p:cNvGraphicFramePr>
            <p:nvPr/>
          </p:nvGraphicFramePr>
          <p:xfrm>
            <a:off x="1481" y="969"/>
            <a:ext cx="167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11" imgW="139639" imgH="241195" progId="Equation.DSMT4">
                    <p:embed/>
                  </p:oleObj>
                </mc:Choice>
                <mc:Fallback>
                  <p:oleObj name="Equation" r:id="rId11" imgW="139639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1" y="969"/>
                          <a:ext cx="167" cy="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6" name="Object 8"/>
            <p:cNvGraphicFramePr>
              <a:graphicFrameLocks noChangeAspect="1"/>
            </p:cNvGraphicFramePr>
            <p:nvPr/>
          </p:nvGraphicFramePr>
          <p:xfrm>
            <a:off x="4247" y="627"/>
            <a:ext cx="18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6" name="Equation" r:id="rId12" imgW="152334" imgH="241195" progId="Equation.DSMT4">
                    <p:embed/>
                  </p:oleObj>
                </mc:Choice>
                <mc:Fallback>
                  <p:oleObj name="Equation" r:id="rId12" imgW="152334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7" y="627"/>
                          <a:ext cx="182" cy="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7" name="Object 9"/>
            <p:cNvGraphicFramePr>
              <a:graphicFrameLocks noChangeAspect="1"/>
            </p:cNvGraphicFramePr>
            <p:nvPr/>
          </p:nvGraphicFramePr>
          <p:xfrm>
            <a:off x="1968" y="2637"/>
            <a:ext cx="1814" cy="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7" name="Equation" r:id="rId13" imgW="1358310" imgH="304668" progId="Equation.DSMT4">
                    <p:embed/>
                  </p:oleObj>
                </mc:Choice>
                <mc:Fallback>
                  <p:oleObj name="Equation" r:id="rId13" imgW="1358310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2637"/>
                          <a:ext cx="1814" cy="4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559550" y="5259388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Times New Roman" pitchFamily="18" charset="0"/>
              </a:rPr>
              <a:t>Dirac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3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952625" y="328613"/>
          <a:ext cx="39465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2184400" imgH="279400" progId="Equation.DSMT4">
                  <p:embed/>
                </p:oleObj>
              </mc:Choice>
              <mc:Fallback>
                <p:oleObj name="Equation" r:id="rId4" imgW="21844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328613"/>
                        <a:ext cx="3946525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585913" y="1217613"/>
            <a:ext cx="217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Poisson bracket of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classical functions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V="1">
            <a:off x="2405063" y="808038"/>
            <a:ext cx="763587" cy="52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045200" y="1243013"/>
            <a:ext cx="2278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Commutator of 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quantum operators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H="1" flipV="1">
            <a:off x="5386388" y="895350"/>
            <a:ext cx="563562" cy="588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0050" y="2025650"/>
            <a:ext cx="8393113" cy="1584325"/>
            <a:chOff x="252" y="1276"/>
            <a:chExt cx="5287" cy="998"/>
          </a:xfrm>
        </p:grpSpPr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252" y="1276"/>
              <a:ext cx="52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9706" name="Group 10"/>
            <p:cNvGrpSpPr>
              <a:grpSpLocks/>
            </p:cNvGrpSpPr>
            <p:nvPr/>
          </p:nvGrpSpPr>
          <p:grpSpPr bwMode="auto">
            <a:xfrm>
              <a:off x="266" y="1305"/>
              <a:ext cx="3641" cy="969"/>
              <a:chOff x="266" y="1305"/>
              <a:chExt cx="3641" cy="969"/>
            </a:xfrm>
          </p:grpSpPr>
          <p:sp>
            <p:nvSpPr>
              <p:cNvPr id="29707" name="Text Box 11"/>
              <p:cNvSpPr txBox="1">
                <a:spLocks noChangeArrowheads="1"/>
              </p:cNvSpPr>
              <p:nvPr/>
            </p:nvSpPr>
            <p:spPr bwMode="auto">
              <a:xfrm>
                <a:off x="266" y="1305"/>
                <a:ext cx="21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Q.M. commutator of </a:t>
                </a:r>
                <a:r>
                  <a:rPr lang="en-US" sz="2000" b="1" i="1" u="sng">
                    <a:solidFill>
                      <a:srgbClr val="000099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 and </a:t>
                </a:r>
                <a:r>
                  <a:rPr lang="en-US" sz="2000" b="1" i="1" u="sng">
                    <a:solidFill>
                      <a:srgbClr val="000099"/>
                    </a:solidFill>
                    <a:latin typeface="Times New Roman" pitchFamily="18" charset="0"/>
                  </a:rPr>
                  <a:t>p</a:t>
                </a: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.</a:t>
                </a:r>
              </a:p>
            </p:txBody>
          </p:sp>
          <p:graphicFrame>
            <p:nvGraphicFramePr>
              <p:cNvPr id="29708" name="Object 12"/>
              <p:cNvGraphicFramePr>
                <a:graphicFrameLocks noChangeAspect="1"/>
              </p:cNvGraphicFramePr>
              <p:nvPr/>
            </p:nvGraphicFramePr>
            <p:xfrm>
              <a:off x="1734" y="1619"/>
              <a:ext cx="1513" cy="3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7" name="Equation" r:id="rId6" imgW="1180588" imgH="279279" progId="Equation.DSMT4">
                      <p:embed/>
                    </p:oleObj>
                  </mc:Choice>
                  <mc:Fallback>
                    <p:oleObj name="Equation" r:id="rId6" imgW="1180588" imgH="27927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34" y="1619"/>
                            <a:ext cx="1513" cy="35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9709" name="Text Box 13"/>
              <p:cNvSpPr txBox="1">
                <a:spLocks noChangeArrowheads="1"/>
              </p:cNvSpPr>
              <p:nvPr/>
            </p:nvSpPr>
            <p:spPr bwMode="auto">
              <a:xfrm>
                <a:off x="1441" y="2024"/>
                <a:ext cx="95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commutator</a:t>
                </a:r>
              </a:p>
            </p:txBody>
          </p:sp>
          <p:sp>
            <p:nvSpPr>
              <p:cNvPr id="29710" name="Text Box 14"/>
              <p:cNvSpPr txBox="1">
                <a:spLocks noChangeArrowheads="1"/>
              </p:cNvSpPr>
              <p:nvPr/>
            </p:nvSpPr>
            <p:spPr bwMode="auto">
              <a:xfrm>
                <a:off x="2712" y="2016"/>
                <a:ext cx="119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Poisson bracket</a:t>
                </a:r>
              </a:p>
            </p:txBody>
          </p:sp>
        </p:grp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84188" y="3638550"/>
            <a:ext cx="7370762" cy="1541463"/>
            <a:chOff x="305" y="2292"/>
            <a:chExt cx="4643" cy="971"/>
          </a:xfrm>
        </p:grpSpPr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305" y="2292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Therefore,</a:t>
              </a:r>
            </a:p>
          </p:txBody>
        </p:sp>
        <p:graphicFrame>
          <p:nvGraphicFramePr>
            <p:cNvPr id="29713" name="Object 17"/>
            <p:cNvGraphicFramePr>
              <a:graphicFrameLocks noChangeAspect="1"/>
            </p:cNvGraphicFramePr>
            <p:nvPr/>
          </p:nvGraphicFramePr>
          <p:xfrm>
            <a:off x="1799" y="2465"/>
            <a:ext cx="977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8" imgW="761669" imgH="279279" progId="Equation.DSMT4">
                    <p:embed/>
                  </p:oleObj>
                </mc:Choice>
                <mc:Fallback>
                  <p:oleObj name="Equation" r:id="rId8" imgW="761669" imgH="27927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9" y="2465"/>
                          <a:ext cx="977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14" name="Object 18"/>
            <p:cNvGraphicFramePr>
              <a:graphicFrameLocks noChangeAspect="1"/>
            </p:cNvGraphicFramePr>
            <p:nvPr/>
          </p:nvGraphicFramePr>
          <p:xfrm>
            <a:off x="4102" y="2481"/>
            <a:ext cx="846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Equation" r:id="rId10" imgW="660113" imgH="253890" progId="Equation.DSMT4">
                    <p:embed/>
                  </p:oleObj>
                </mc:Choice>
                <mc:Fallback>
                  <p:oleObj name="Equation" r:id="rId10" imgW="66011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2" y="2481"/>
                          <a:ext cx="846" cy="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5" name="Text Box 19"/>
            <p:cNvSpPr txBox="1">
              <a:spLocks noChangeArrowheads="1"/>
            </p:cNvSpPr>
            <p:nvPr/>
          </p:nvSpPr>
          <p:spPr bwMode="auto">
            <a:xfrm>
              <a:off x="321" y="2821"/>
              <a:ext cx="316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Remember, the relation implies operating on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an arbitrary ket.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84188" y="5280025"/>
            <a:ext cx="7181850" cy="1174750"/>
            <a:chOff x="305" y="3326"/>
            <a:chExt cx="4524" cy="740"/>
          </a:xfrm>
        </p:grpSpPr>
        <p:sp>
          <p:nvSpPr>
            <p:cNvPr id="29717" name="Text Box 21"/>
            <p:cNvSpPr txBox="1">
              <a:spLocks noChangeArrowheads="1"/>
            </p:cNvSpPr>
            <p:nvPr/>
          </p:nvSpPr>
          <p:spPr bwMode="auto">
            <a:xfrm>
              <a:off x="305" y="3326"/>
              <a:ext cx="45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This means that if you select operators for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such that they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obey this relation, they are acceptable operators.</a:t>
              </a:r>
            </a:p>
          </p:txBody>
        </p:sp>
        <p:grpSp>
          <p:nvGrpSpPr>
            <p:cNvPr id="29718" name="Group 22"/>
            <p:cNvGrpSpPr>
              <a:grpSpLocks/>
            </p:cNvGrpSpPr>
            <p:nvPr/>
          </p:nvGrpSpPr>
          <p:grpSpPr bwMode="auto">
            <a:xfrm>
              <a:off x="344" y="3816"/>
              <a:ext cx="4102" cy="250"/>
              <a:chOff x="344" y="3816"/>
              <a:chExt cx="4102" cy="250"/>
            </a:xfrm>
          </p:grpSpPr>
          <p:sp>
            <p:nvSpPr>
              <p:cNvPr id="29719" name="Text Box 23"/>
              <p:cNvSpPr txBox="1">
                <a:spLocks noChangeArrowheads="1"/>
              </p:cNvSpPr>
              <p:nvPr/>
            </p:nvSpPr>
            <p:spPr bwMode="auto">
              <a:xfrm>
                <a:off x="344" y="3816"/>
                <a:ext cx="41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The particular choice		a representation of Q.M.</a:t>
                </a:r>
              </a:p>
            </p:txBody>
          </p:sp>
          <p:sp>
            <p:nvSpPr>
              <p:cNvPr id="29720" name="AutoShape 24"/>
              <p:cNvSpPr>
                <a:spLocks noChangeArrowheads="1"/>
              </p:cNvSpPr>
              <p:nvPr/>
            </p:nvSpPr>
            <p:spPr bwMode="auto">
              <a:xfrm>
                <a:off x="1895" y="3912"/>
                <a:ext cx="773" cy="102"/>
              </a:xfrm>
              <a:prstGeom prst="rightArrow">
                <a:avLst>
                  <a:gd name="adj1" fmla="val 50000"/>
                  <a:gd name="adj2" fmla="val 189461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000" b="1">
                  <a:solidFill>
                    <a:srgbClr val="CC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6297613" y="298450"/>
            <a:ext cx="2586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(commutator operates</a:t>
            </a:r>
            <a:br>
              <a:rPr lang="en-US" sz="2000" b="1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 on a ket)</a:t>
            </a:r>
          </a:p>
        </p:txBody>
      </p:sp>
      <p:sp>
        <p:nvSpPr>
          <p:cNvPr id="29722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5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0675" y="147638"/>
            <a:ext cx="323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Schr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ödinger Representation</a:t>
            </a:r>
            <a:endParaRPr lang="en-US" sz="2000" b="1">
              <a:solidFill>
                <a:srgbClr val="CC0000"/>
              </a:solidFill>
              <a:latin typeface="Times New Roman" pitchFamily="18" charset="0"/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908050" y="711200"/>
            <a:ext cx="7683500" cy="1244600"/>
            <a:chOff x="572" y="448"/>
            <a:chExt cx="4840" cy="784"/>
          </a:xfrm>
        </p:grpSpPr>
        <p:graphicFrame>
          <p:nvGraphicFramePr>
            <p:cNvPr id="31748" name="Object 4"/>
            <p:cNvGraphicFramePr>
              <a:graphicFrameLocks noChangeAspect="1"/>
            </p:cNvGraphicFramePr>
            <p:nvPr/>
          </p:nvGraphicFramePr>
          <p:xfrm>
            <a:off x="596" y="450"/>
            <a:ext cx="121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0" name="Equation" r:id="rId4" imgW="1130300" imgH="419100" progId="Equation.DSMT4">
                    <p:embed/>
                  </p:oleObj>
                </mc:Choice>
                <mc:Fallback>
                  <p:oleObj name="Equation" r:id="rId4" imgW="11303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" y="450"/>
                          <a:ext cx="1210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572" y="901"/>
            <a:ext cx="1072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Equation" r:id="rId6" imgW="698197" imgH="215806" progId="Equation.DSMT4">
                    <p:embed/>
                  </p:oleObj>
                </mc:Choice>
                <mc:Fallback>
                  <p:oleObj name="Equation" r:id="rId6" imgW="698197" imgH="21580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" y="901"/>
                          <a:ext cx="1072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2128" y="448"/>
              <a:ext cx="32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momentum operator, 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itchFamily="18" charset="0"/>
                </a:rPr>
                <a:t>i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MT Extra" pitchFamily="18" charset="2"/>
                </a:rPr>
                <a:t> times derivative with</a:t>
              </a:r>
              <a:b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MT Extra" pitchFamily="18" charset="2"/>
                </a:rPr>
              </a:b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MT Extra" pitchFamily="18" charset="2"/>
                </a:rPr>
                <a:t>respect to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  <a:sym typeface="MT Extra" pitchFamily="18" charset="2"/>
                </a:rPr>
                <a:t>x</a:t>
              </a:r>
              <a:endParaRPr lang="en-US" sz="20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2120" y="977"/>
              <a:ext cx="1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position operator, simply </a:t>
              </a: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x</a:t>
              </a:r>
              <a:endParaRPr lang="en-US" sz="2000" b="1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20663" y="2066925"/>
            <a:ext cx="8723312" cy="2419350"/>
            <a:chOff x="139" y="1302"/>
            <a:chExt cx="5495" cy="1524"/>
          </a:xfrm>
        </p:grpSpPr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2799" y="1306"/>
            <a:ext cx="262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Equation" r:id="rId8" imgW="203024" imgH="253780" progId="Equation.DSMT4">
                    <p:embed/>
                  </p:oleObj>
                </mc:Choice>
                <mc:Fallback>
                  <p:oleObj name="Equation" r:id="rId8" imgW="203024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9" y="1306"/>
                          <a:ext cx="262" cy="3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54" name="Group 10"/>
            <p:cNvGrpSpPr>
              <a:grpSpLocks/>
            </p:cNvGrpSpPr>
            <p:nvPr/>
          </p:nvGrpSpPr>
          <p:grpSpPr bwMode="auto">
            <a:xfrm>
              <a:off x="139" y="1302"/>
              <a:ext cx="5495" cy="1524"/>
              <a:chOff x="139" y="1302"/>
              <a:chExt cx="5495" cy="1524"/>
            </a:xfrm>
          </p:grpSpPr>
          <p:sp>
            <p:nvSpPr>
              <p:cNvPr id="31755" name="Line 11"/>
              <p:cNvSpPr>
                <a:spLocks noChangeShapeType="1"/>
              </p:cNvSpPr>
              <p:nvPr/>
            </p:nvSpPr>
            <p:spPr bwMode="auto">
              <a:xfrm>
                <a:off x="181" y="1302"/>
                <a:ext cx="54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56" name="Text Box 12"/>
              <p:cNvSpPr txBox="1">
                <a:spLocks noChangeArrowheads="1"/>
              </p:cNvSpPr>
              <p:nvPr/>
            </p:nvSpPr>
            <p:spPr bwMode="auto">
              <a:xfrm>
                <a:off x="139" y="1340"/>
                <a:ext cx="32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Operate commutator on arbitrary ket       .       </a:t>
                </a:r>
              </a:p>
            </p:txBody>
          </p:sp>
          <p:graphicFrame>
            <p:nvGraphicFramePr>
              <p:cNvPr id="31757" name="Object 13"/>
              <p:cNvGraphicFramePr>
                <a:graphicFrameLocks noChangeAspect="1"/>
              </p:cNvGraphicFramePr>
              <p:nvPr/>
            </p:nvGraphicFramePr>
            <p:xfrm>
              <a:off x="458" y="1657"/>
              <a:ext cx="791" cy="2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3" name="Equation" r:id="rId10" imgW="748975" imgH="253890" progId="Equation.DSMT4">
                      <p:embed/>
                    </p:oleObj>
                  </mc:Choice>
                  <mc:Fallback>
                    <p:oleObj name="Equation" r:id="rId10" imgW="748975" imgH="25389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8" y="1657"/>
                            <a:ext cx="791" cy="2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8" name="Object 14"/>
              <p:cNvGraphicFramePr>
                <a:graphicFrameLocks noChangeAspect="1"/>
              </p:cNvGraphicFramePr>
              <p:nvPr/>
            </p:nvGraphicFramePr>
            <p:xfrm>
              <a:off x="441" y="1987"/>
              <a:ext cx="1144" cy="2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4" name="Equation" r:id="rId12" imgW="1040948" imgH="253890" progId="Equation.DSMT4">
                      <p:embed/>
                    </p:oleObj>
                  </mc:Choice>
                  <mc:Fallback>
                    <p:oleObj name="Equation" r:id="rId12" imgW="1040948" imgH="25389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1" y="1987"/>
                            <a:ext cx="1144" cy="2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9" name="Object 15"/>
              <p:cNvGraphicFramePr>
                <a:graphicFrameLocks noChangeAspect="1"/>
              </p:cNvGraphicFramePr>
              <p:nvPr/>
            </p:nvGraphicFramePr>
            <p:xfrm>
              <a:off x="337" y="2344"/>
              <a:ext cx="2046" cy="4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5" name="Equation" r:id="rId14" imgW="1943100" imgH="457200" progId="Equation.DSMT4">
                      <p:embed/>
                    </p:oleObj>
                  </mc:Choice>
                  <mc:Fallback>
                    <p:oleObj name="Equation" r:id="rId14" imgW="1943100" imgH="457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7" y="2344"/>
                            <a:ext cx="2046" cy="4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4048" name="Object 16"/>
          <p:cNvGraphicFramePr>
            <a:graphicFrameLocks noChangeAspect="1"/>
          </p:cNvGraphicFramePr>
          <p:nvPr/>
        </p:nvGraphicFramePr>
        <p:xfrm>
          <a:off x="458788" y="5972175"/>
          <a:ext cx="1152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16" imgW="533169" imgH="253890" progId="Equation.DSMT4">
                  <p:embed/>
                </p:oleObj>
              </mc:Choice>
              <mc:Fallback>
                <p:oleObj name="Equation" r:id="rId16" imgW="533169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5972175"/>
                        <a:ext cx="115252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290638" y="5135563"/>
            <a:ext cx="2257425" cy="603250"/>
            <a:chOff x="813" y="3235"/>
            <a:chExt cx="1422" cy="380"/>
          </a:xfrm>
        </p:grpSpPr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813" y="3235"/>
              <a:ext cx="379" cy="37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>
              <a:off x="1856" y="3236"/>
              <a:ext cx="379" cy="37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4948238" y="2241550"/>
            <a:ext cx="3856037" cy="4310063"/>
            <a:chOff x="3117" y="1412"/>
            <a:chExt cx="2429" cy="2715"/>
          </a:xfrm>
        </p:grpSpPr>
        <p:graphicFrame>
          <p:nvGraphicFramePr>
            <p:cNvPr id="31765" name="Object 21"/>
            <p:cNvGraphicFramePr>
              <a:graphicFrameLocks noChangeAspect="1"/>
            </p:cNvGraphicFramePr>
            <p:nvPr/>
          </p:nvGraphicFramePr>
          <p:xfrm>
            <a:off x="3591" y="1777"/>
            <a:ext cx="137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Equation" r:id="rId18" imgW="1155700" imgH="254000" progId="Equation.DSMT4">
                    <p:embed/>
                  </p:oleObj>
                </mc:Choice>
                <mc:Fallback>
                  <p:oleObj name="Equation" r:id="rId18" imgW="11557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1" y="1777"/>
                          <a:ext cx="1374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6" name="Object 22"/>
            <p:cNvGraphicFramePr>
              <a:graphicFrameLocks noChangeAspect="1"/>
            </p:cNvGraphicFramePr>
            <p:nvPr/>
          </p:nvGraphicFramePr>
          <p:xfrm>
            <a:off x="3631" y="2411"/>
            <a:ext cx="90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8" name="Equation" r:id="rId20" imgW="723586" imgH="253890" progId="Equation.DSMT4">
                    <p:embed/>
                  </p:oleObj>
                </mc:Choice>
                <mc:Fallback>
                  <p:oleObj name="Equation" r:id="rId20" imgW="723586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1" y="2411"/>
                          <a:ext cx="90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7" name="Line 23"/>
            <p:cNvSpPr>
              <a:spLocks noChangeShapeType="1"/>
            </p:cNvSpPr>
            <p:nvPr/>
          </p:nvSpPr>
          <p:spPr bwMode="auto">
            <a:xfrm>
              <a:off x="3117" y="1412"/>
              <a:ext cx="0" cy="27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3280" y="1435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31769" name="Text Box 25"/>
            <p:cNvSpPr txBox="1">
              <a:spLocks noChangeArrowheads="1"/>
            </p:cNvSpPr>
            <p:nvPr/>
          </p:nvSpPr>
          <p:spPr bwMode="auto">
            <a:xfrm>
              <a:off x="3335" y="2129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31770" name="Text Box 26"/>
            <p:cNvSpPr txBox="1">
              <a:spLocks noChangeArrowheads="1"/>
            </p:cNvSpPr>
            <p:nvPr/>
          </p:nvSpPr>
          <p:spPr bwMode="auto">
            <a:xfrm>
              <a:off x="3343" y="2792"/>
              <a:ext cx="220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because the two sides have the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same result when operating on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an arbitrary ket.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373063" y="4441825"/>
            <a:ext cx="3679825" cy="1362075"/>
            <a:chOff x="235" y="2798"/>
            <a:chExt cx="2318" cy="858"/>
          </a:xfrm>
        </p:grpSpPr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235" y="2878"/>
              <a:ext cx="2318" cy="778"/>
              <a:chOff x="235" y="2878"/>
              <a:chExt cx="2318" cy="778"/>
            </a:xfrm>
          </p:grpSpPr>
          <p:graphicFrame>
            <p:nvGraphicFramePr>
              <p:cNvPr id="31773" name="Object 29"/>
              <p:cNvGraphicFramePr>
                <a:graphicFrameLocks noChangeAspect="1"/>
              </p:cNvGraphicFramePr>
              <p:nvPr/>
            </p:nvGraphicFramePr>
            <p:xfrm>
              <a:off x="235" y="3174"/>
              <a:ext cx="2318" cy="4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9" name="Equation" r:id="rId22" imgW="2197100" imgH="457200" progId="Equation.DSMT4">
                      <p:embed/>
                    </p:oleObj>
                  </mc:Choice>
                  <mc:Fallback>
                    <p:oleObj name="Equation" r:id="rId22" imgW="2197100" imgH="457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" y="3174"/>
                            <a:ext cx="2318" cy="4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74" name="Text Box 30"/>
              <p:cNvSpPr txBox="1">
                <a:spLocks noChangeArrowheads="1"/>
              </p:cNvSpPr>
              <p:nvPr/>
            </p:nvSpPr>
            <p:spPr bwMode="auto">
              <a:xfrm>
                <a:off x="440" y="2878"/>
                <a:ext cx="165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Times New Roman" pitchFamily="18" charset="0"/>
                  </a:rPr>
                  <a:t>Using the product rule</a:t>
                </a:r>
              </a:p>
            </p:txBody>
          </p:sp>
        </p:grpSp>
        <p:sp>
          <p:nvSpPr>
            <p:cNvPr id="31775" name="Line 31"/>
            <p:cNvSpPr>
              <a:spLocks noChangeShapeType="1"/>
            </p:cNvSpPr>
            <p:nvPr/>
          </p:nvSpPr>
          <p:spPr bwMode="auto">
            <a:xfrm flipV="1">
              <a:off x="1481" y="2798"/>
              <a:ext cx="320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1776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9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71500" y="234950"/>
            <a:ext cx="6062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Another set of operators – Momentum Representation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031875" y="714375"/>
          <a:ext cx="17494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1028700" imgH="419100" progId="Equation.DSMT4">
                  <p:embed/>
                </p:oleObj>
              </mc:Choice>
              <mc:Fallback>
                <p:oleObj name="Equation" r:id="rId4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75" y="714375"/>
                        <a:ext cx="17494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058863" y="1474788"/>
          <a:ext cx="114458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469696" imgH="241195" progId="Equation.DSMT4">
                  <p:embed/>
                </p:oleObj>
              </mc:Choice>
              <mc:Fallback>
                <p:oleObj name="Equation" r:id="rId6" imgW="469696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1474788"/>
                        <a:ext cx="1144587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378200" y="711200"/>
            <a:ext cx="4705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position operator, </a:t>
            </a:r>
            <a:r>
              <a:rPr lang="en-US" sz="2000" b="1" i="1" dirty="0" err="1">
                <a:solidFill>
                  <a:srgbClr val="002060"/>
                </a:solidFill>
                <a:latin typeface="Times New Roman" pitchFamily="18" charset="0"/>
              </a:rPr>
              <a:t>i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MT Extra" pitchFamily="18" charset="2"/>
              </a:rPr>
              <a:t> times derivative with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MT Extra" pitchFamily="18" charset="2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MT Extra" pitchFamily="18" charset="2"/>
              </a:rPr>
              <a:t>respect to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sym typeface="MT Extra" pitchFamily="18" charset="2"/>
              </a:rPr>
              <a:t>p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365500" y="1550988"/>
            <a:ext cx="3467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momentum operator, simply </a:t>
            </a:r>
            <a:r>
              <a:rPr lang="en-US" sz="2000" b="1" i="1">
                <a:solidFill>
                  <a:srgbClr val="006600"/>
                </a:solidFill>
                <a:latin typeface="Times New Roman" pitchFamily="18" charset="0"/>
              </a:rPr>
              <a:t>p</a:t>
            </a:r>
            <a:endParaRPr lang="en-US" sz="2000" b="1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46088" y="2314575"/>
            <a:ext cx="6080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 different set of operators, a different representation.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84188" y="2916238"/>
            <a:ext cx="72975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In Momentum Representation, solve position eigenvalue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</a:rPr>
              <a:t>problem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f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</a:rPr>
              <a:t>or the free particle.</a:t>
            </a:r>
          </a:p>
          <a:p>
            <a:endParaRPr lang="en-US" sz="2000" b="1" dirty="0">
              <a:solidFill>
                <a:srgbClr val="ED7D31"/>
              </a:solidFill>
              <a:latin typeface="Times New Roman" pitchFamily="18" charset="0"/>
            </a:endParaRPr>
          </a:p>
          <a:p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Get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      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,  states of definite position</a:t>
            </a: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      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They are waves in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p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space.  All values of momentum.</a:t>
            </a:r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>
            <p:extLst/>
          </p:nvPr>
        </p:nvGraphicFramePr>
        <p:xfrm>
          <a:off x="1058863" y="3842016"/>
          <a:ext cx="3857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8" imgW="228501" imgH="253890" progId="Equation.DSMT4">
                  <p:embed/>
                </p:oleObj>
              </mc:Choice>
              <mc:Fallback>
                <p:oleObj name="Equation" r:id="rId8" imgW="22850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3842016"/>
                        <a:ext cx="3857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58763" y="134938"/>
            <a:ext cx="5153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Commutators and Simultaneous Eigenvectors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63550" y="785813"/>
            <a:ext cx="6824663" cy="1509712"/>
            <a:chOff x="292" y="495"/>
            <a:chExt cx="4299" cy="951"/>
          </a:xfrm>
        </p:grpSpPr>
        <p:graphicFrame>
          <p:nvGraphicFramePr>
            <p:cNvPr id="35844" name="Object 4"/>
            <p:cNvGraphicFramePr>
              <a:graphicFrameLocks noChangeAspect="1"/>
            </p:cNvGraphicFramePr>
            <p:nvPr/>
          </p:nvGraphicFramePr>
          <p:xfrm>
            <a:off x="890" y="511"/>
            <a:ext cx="933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8" name="Equation" r:id="rId4" imgW="850531" imgH="253890" progId="Equation.DSMT4">
                    <p:embed/>
                  </p:oleObj>
                </mc:Choice>
                <mc:Fallback>
                  <p:oleObj name="Equation" r:id="rId4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0" y="511"/>
                          <a:ext cx="933" cy="2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5" name="Object 5"/>
            <p:cNvGraphicFramePr>
              <a:graphicFrameLocks noChangeAspect="1"/>
            </p:cNvGraphicFramePr>
            <p:nvPr/>
          </p:nvGraphicFramePr>
          <p:xfrm>
            <a:off x="2378" y="495"/>
            <a:ext cx="982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9" name="Equation" r:id="rId6" imgW="863225" imgH="253890" progId="Equation.DSMT4">
                    <p:embed/>
                  </p:oleObj>
                </mc:Choice>
                <mc:Fallback>
                  <p:oleObj name="Equation" r:id="rId6" imgW="86322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8" y="495"/>
                          <a:ext cx="982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6" name="Object 6"/>
            <p:cNvGraphicFramePr>
              <a:graphicFrameLocks noChangeAspect="1"/>
            </p:cNvGraphicFramePr>
            <p:nvPr/>
          </p:nvGraphicFramePr>
          <p:xfrm>
            <a:off x="292" y="905"/>
            <a:ext cx="4299" cy="5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0" name="Equation" r:id="rId8" imgW="3835400" imgH="482600" progId="Equation.DSMT4">
                    <p:embed/>
                  </p:oleObj>
                </mc:Choice>
                <mc:Fallback>
                  <p:oleObj name="Equation" r:id="rId8" imgW="38354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905"/>
                          <a:ext cx="4299" cy="5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71475" y="2616200"/>
            <a:ext cx="8191500" cy="1401763"/>
            <a:chOff x="234" y="1648"/>
            <a:chExt cx="5160" cy="883"/>
          </a:xfrm>
        </p:grpSpPr>
        <p:sp>
          <p:nvSpPr>
            <p:cNvPr id="35848" name="Text Box 8"/>
            <p:cNvSpPr txBox="1">
              <a:spLocks noChangeArrowheads="1"/>
            </p:cNvSpPr>
            <p:nvPr/>
          </p:nvSpPr>
          <p:spPr bwMode="auto">
            <a:xfrm>
              <a:off x="234" y="1648"/>
              <a:ext cx="38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Eigenvalues of linear operators		observables.</a:t>
              </a:r>
            </a:p>
          </p:txBody>
        </p:sp>
        <p:sp>
          <p:nvSpPr>
            <p:cNvPr id="35849" name="AutoShape 9"/>
            <p:cNvSpPr>
              <a:spLocks noChangeArrowheads="1"/>
            </p:cNvSpPr>
            <p:nvPr/>
          </p:nvSpPr>
          <p:spPr bwMode="auto">
            <a:xfrm>
              <a:off x="2486" y="1736"/>
              <a:ext cx="647" cy="110"/>
            </a:xfrm>
            <a:prstGeom prst="rightArrow">
              <a:avLst>
                <a:gd name="adj1" fmla="val 50000"/>
                <a:gd name="adj2" fmla="val 147045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266" y="2089"/>
              <a:ext cx="51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are different operators that represent different observables, e. g.,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	energy and angular momentum.</a:t>
              </a:r>
              <a:endParaRPr lang="en-US" sz="2000" b="1" i="1" u="sng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96888" y="4243388"/>
            <a:ext cx="7518400" cy="1006475"/>
            <a:chOff x="313" y="2673"/>
            <a:chExt cx="4736" cy="634"/>
          </a:xfrm>
        </p:grpSpPr>
        <p:graphicFrame>
          <p:nvGraphicFramePr>
            <p:cNvPr id="35852" name="Object 12"/>
            <p:cNvGraphicFramePr>
              <a:graphicFrameLocks noChangeAspect="1"/>
            </p:cNvGraphicFramePr>
            <p:nvPr/>
          </p:nvGraphicFramePr>
          <p:xfrm>
            <a:off x="505" y="2706"/>
            <a:ext cx="210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1" name="Equation" r:id="rId10" imgW="241195" imgH="253890" progId="Equation.DSMT4">
                    <p:embed/>
                  </p:oleObj>
                </mc:Choice>
                <mc:Fallback>
                  <p:oleObj name="Equation" r:id="rId10" imgW="24119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" y="2706"/>
                          <a:ext cx="210" cy="2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313" y="2673"/>
              <a:ext cx="473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If       are simultaneous eigenvectors of two or more linear operators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representing observables, then these observables can be 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simultaneously measured.</a:t>
              </a:r>
            </a:p>
          </p:txBody>
        </p:sp>
      </p:grpSp>
      <p:sp>
        <p:nvSpPr>
          <p:cNvPr id="35854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4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1412875" y="112713"/>
            <a:ext cx="3921125" cy="468312"/>
            <a:chOff x="890" y="71"/>
            <a:chExt cx="2470" cy="295"/>
          </a:xfrm>
        </p:grpSpPr>
        <p:graphicFrame>
          <p:nvGraphicFramePr>
            <p:cNvPr id="37891" name="Object 3"/>
            <p:cNvGraphicFramePr>
              <a:graphicFrameLocks noChangeAspect="1"/>
            </p:cNvGraphicFramePr>
            <p:nvPr/>
          </p:nvGraphicFramePr>
          <p:xfrm>
            <a:off x="890" y="87"/>
            <a:ext cx="933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2" name="Equation" r:id="rId4" imgW="850531" imgH="253890" progId="Equation.DSMT4">
                    <p:embed/>
                  </p:oleObj>
                </mc:Choice>
                <mc:Fallback>
                  <p:oleObj name="Equation" r:id="rId4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0" y="87"/>
                          <a:ext cx="933" cy="2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2" name="Object 4"/>
            <p:cNvGraphicFramePr>
              <a:graphicFrameLocks noChangeAspect="1"/>
            </p:cNvGraphicFramePr>
            <p:nvPr/>
          </p:nvGraphicFramePr>
          <p:xfrm>
            <a:off x="2378" y="71"/>
            <a:ext cx="982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3" name="Equation" r:id="rId6" imgW="863225" imgH="253890" progId="Equation.DSMT4">
                    <p:embed/>
                  </p:oleObj>
                </mc:Choice>
                <mc:Fallback>
                  <p:oleObj name="Equation" r:id="rId6" imgW="86322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8" y="71"/>
                          <a:ext cx="982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168400" y="611188"/>
            <a:ext cx="4368800" cy="455612"/>
            <a:chOff x="760" y="499"/>
            <a:chExt cx="2752" cy="287"/>
          </a:xfrm>
        </p:grpSpPr>
        <p:graphicFrame>
          <p:nvGraphicFramePr>
            <p:cNvPr id="37894" name="Object 6"/>
            <p:cNvGraphicFramePr>
              <a:graphicFrameLocks noChangeAspect="1"/>
            </p:cNvGraphicFramePr>
            <p:nvPr/>
          </p:nvGraphicFramePr>
          <p:xfrm>
            <a:off x="760" y="504"/>
            <a:ext cx="121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Equation" r:id="rId8" imgW="1104900" imgH="254000" progId="Equation.DSMT4">
                    <p:embed/>
                  </p:oleObj>
                </mc:Choice>
                <mc:Fallback>
                  <p:oleObj name="Equation" r:id="rId8" imgW="11049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0" y="504"/>
                          <a:ext cx="1216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5" name="Object 7"/>
            <p:cNvGraphicFramePr>
              <a:graphicFrameLocks noChangeAspect="1"/>
            </p:cNvGraphicFramePr>
            <p:nvPr/>
          </p:nvGraphicFramePr>
          <p:xfrm>
            <a:off x="2246" y="499"/>
            <a:ext cx="1266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5" name="Equation" r:id="rId10" imgW="1117115" imgH="253890" progId="Equation.DSMT4">
                    <p:embed/>
                  </p:oleObj>
                </mc:Choice>
                <mc:Fallback>
                  <p:oleObj name="Equation" r:id="rId10" imgW="111711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" y="499"/>
                          <a:ext cx="1266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925638" y="1174750"/>
            <a:ext cx="3643312" cy="1042988"/>
            <a:chOff x="1213" y="740"/>
            <a:chExt cx="2295" cy="657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213" y="743"/>
            <a:ext cx="803" cy="6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6" name="Equation" r:id="rId12" imgW="622030" imgH="507780" progId="Equation.DSMT4">
                    <p:embed/>
                  </p:oleObj>
                </mc:Choice>
                <mc:Fallback>
                  <p:oleObj name="Equation" r:id="rId12" imgW="622030" imgH="507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3" y="743"/>
                          <a:ext cx="803" cy="6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8" name="Object 10"/>
            <p:cNvGraphicFramePr>
              <a:graphicFrameLocks noChangeAspect="1"/>
            </p:cNvGraphicFramePr>
            <p:nvPr/>
          </p:nvGraphicFramePr>
          <p:xfrm>
            <a:off x="2742" y="740"/>
            <a:ext cx="766" cy="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Equation" r:id="rId14" imgW="634725" imgH="507780" progId="Equation.DSMT4">
                    <p:embed/>
                  </p:oleObj>
                </mc:Choice>
                <mc:Fallback>
                  <p:oleObj name="Equation" r:id="rId14" imgW="634725" imgH="507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2" y="740"/>
                          <a:ext cx="766" cy="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84213" y="2270125"/>
            <a:ext cx="4076700" cy="441325"/>
            <a:chOff x="431" y="1350"/>
            <a:chExt cx="2568" cy="278"/>
          </a:xfrm>
        </p:grpSpPr>
        <p:graphicFrame>
          <p:nvGraphicFramePr>
            <p:cNvPr id="37900" name="Object 12"/>
            <p:cNvGraphicFramePr>
              <a:graphicFrameLocks noChangeAspect="1"/>
            </p:cNvGraphicFramePr>
            <p:nvPr/>
          </p:nvGraphicFramePr>
          <p:xfrm>
            <a:off x="1773" y="1350"/>
            <a:ext cx="1226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8" name="Equation" r:id="rId16" imgW="1117115" imgH="253890" progId="Equation.DSMT4">
                    <p:embed/>
                  </p:oleObj>
                </mc:Choice>
                <mc:Fallback>
                  <p:oleObj name="Equation" r:id="rId16" imgW="111711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1350"/>
                          <a:ext cx="1226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1" name="Text Box 13"/>
            <p:cNvSpPr txBox="1">
              <a:spLocks noChangeArrowheads="1"/>
            </p:cNvSpPr>
            <p:nvPr/>
          </p:nvSpPr>
          <p:spPr bwMode="auto">
            <a:xfrm>
              <a:off x="431" y="1366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Therefore</a:t>
              </a:r>
              <a: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  <a:t>,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71513" y="2792413"/>
            <a:ext cx="4313237" cy="487362"/>
            <a:chOff x="423" y="1759"/>
            <a:chExt cx="2717" cy="307"/>
          </a:xfrm>
        </p:grpSpPr>
        <p:graphicFrame>
          <p:nvGraphicFramePr>
            <p:cNvPr id="37903" name="Object 15"/>
            <p:cNvGraphicFramePr>
              <a:graphicFrameLocks noChangeAspect="1"/>
            </p:cNvGraphicFramePr>
            <p:nvPr/>
          </p:nvGraphicFramePr>
          <p:xfrm>
            <a:off x="1692" y="1767"/>
            <a:ext cx="1448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9" name="Equation" r:id="rId18" imgW="1231366" imgH="253890" progId="Equation.DSMT4">
                    <p:embed/>
                  </p:oleObj>
                </mc:Choice>
                <mc:Fallback>
                  <p:oleObj name="Equation" r:id="rId18" imgW="1231366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2" y="1767"/>
                          <a:ext cx="1448" cy="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423" y="1759"/>
              <a:ext cx="9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Rearranging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312738" y="5461000"/>
            <a:ext cx="8575675" cy="800100"/>
            <a:chOff x="197" y="3440"/>
            <a:chExt cx="5402" cy="504"/>
          </a:xfrm>
        </p:grpSpPr>
        <p:sp>
          <p:nvSpPr>
            <p:cNvPr id="37906" name="Line 26"/>
            <p:cNvSpPr>
              <a:spLocks noChangeShapeType="1"/>
            </p:cNvSpPr>
            <p:nvPr/>
          </p:nvSpPr>
          <p:spPr bwMode="auto">
            <a:xfrm>
              <a:off x="197" y="3440"/>
              <a:ext cx="52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07" name="Text Box 27"/>
            <p:cNvSpPr txBox="1">
              <a:spLocks noChangeArrowheads="1"/>
            </p:cNvSpPr>
            <p:nvPr/>
          </p:nvSpPr>
          <p:spPr bwMode="auto">
            <a:xfrm>
              <a:off x="306" y="3502"/>
              <a:ext cx="529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 eigenvectors of commuting operators can always be constructed in such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a way that they are simultaneous eigenvectors.</a:t>
              </a:r>
            </a:p>
          </p:txBody>
        </p:sp>
      </p:grpSp>
      <p:sp>
        <p:nvSpPr>
          <p:cNvPr id="37908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37910" name="Group 17"/>
          <p:cNvGrpSpPr>
            <a:grpSpLocks/>
          </p:cNvGrpSpPr>
          <p:nvPr/>
        </p:nvGrpSpPr>
        <p:grpSpPr bwMode="auto">
          <a:xfrm>
            <a:off x="654050" y="3470275"/>
            <a:ext cx="7346950" cy="1958975"/>
            <a:chOff x="412" y="2186"/>
            <a:chExt cx="4628" cy="1234"/>
          </a:xfrm>
        </p:grpSpPr>
        <p:graphicFrame>
          <p:nvGraphicFramePr>
            <p:cNvPr id="37911" name="Object 23"/>
            <p:cNvGraphicFramePr>
              <a:graphicFrameLocks noChangeAspect="1"/>
            </p:cNvGraphicFramePr>
            <p:nvPr/>
          </p:nvGraphicFramePr>
          <p:xfrm>
            <a:off x="412" y="2206"/>
            <a:ext cx="756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0" name="Equation" r:id="rId20" imgW="787058" imgH="253890" progId="Equation.DSMT4">
                    <p:embed/>
                  </p:oleObj>
                </mc:Choice>
                <mc:Fallback>
                  <p:oleObj name="Equation" r:id="rId20" imgW="787058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" y="2206"/>
                          <a:ext cx="756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2" name="Object 24"/>
            <p:cNvGraphicFramePr>
              <a:graphicFrameLocks noChangeAspect="1"/>
            </p:cNvGraphicFramePr>
            <p:nvPr/>
          </p:nvGraphicFramePr>
          <p:xfrm>
            <a:off x="2638" y="2194"/>
            <a:ext cx="2327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1" name="Equation" r:id="rId22" imgW="2476500" imgH="254000" progId="Equation.DSMT4">
                    <p:embed/>
                  </p:oleObj>
                </mc:Choice>
                <mc:Fallback>
                  <p:oleObj name="Equation" r:id="rId22" imgW="24765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8" y="2194"/>
                          <a:ext cx="2327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3" name="Object 25"/>
            <p:cNvGraphicFramePr>
              <a:graphicFrameLocks noChangeAspect="1"/>
            </p:cNvGraphicFramePr>
            <p:nvPr/>
          </p:nvGraphicFramePr>
          <p:xfrm>
            <a:off x="1985" y="2506"/>
            <a:ext cx="860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2" name="Equation" r:id="rId24" imgW="660113" imgH="253890" progId="Equation.DSMT4">
                    <p:embed/>
                  </p:oleObj>
                </mc:Choice>
                <mc:Fallback>
                  <p:oleObj name="Equation" r:id="rId24" imgW="66011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5" y="2506"/>
                          <a:ext cx="860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4" name="Text Box 21"/>
            <p:cNvSpPr txBox="1">
              <a:spLocks noChangeArrowheads="1"/>
            </p:cNvSpPr>
            <p:nvPr/>
          </p:nvSpPr>
          <p:spPr bwMode="auto">
            <a:xfrm>
              <a:off x="1134" y="2186"/>
              <a:ext cx="15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is the commutator of </a:t>
              </a:r>
            </a:p>
          </p:txBody>
        </p:sp>
        <p:graphicFrame>
          <p:nvGraphicFramePr>
            <p:cNvPr id="37915" name="Object 27"/>
            <p:cNvGraphicFramePr>
              <a:graphicFrameLocks noChangeAspect="1"/>
            </p:cNvGraphicFramePr>
            <p:nvPr/>
          </p:nvGraphicFramePr>
          <p:xfrm>
            <a:off x="1493" y="2874"/>
            <a:ext cx="536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3" name="Equation" r:id="rId26" imgW="583693" imgH="215713" progId="Equation.DSMT4">
                    <p:embed/>
                  </p:oleObj>
                </mc:Choice>
                <mc:Fallback>
                  <p:oleObj name="Equation" r:id="rId26" imgW="583693" imgH="2157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3" y="2874"/>
                          <a:ext cx="536" cy="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6" name="Text Box 23"/>
            <p:cNvSpPr txBox="1">
              <a:spLocks noChangeArrowheads="1"/>
            </p:cNvSpPr>
            <p:nvPr/>
          </p:nvSpPr>
          <p:spPr bwMode="auto">
            <a:xfrm>
              <a:off x="447" y="2841"/>
              <a:ext cx="23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 operators               commute.</a:t>
              </a:r>
            </a:p>
          </p:txBody>
        </p:sp>
        <p:sp>
          <p:nvSpPr>
            <p:cNvPr id="37917" name="Text Box 24"/>
            <p:cNvSpPr txBox="1">
              <a:spLocks noChangeArrowheads="1"/>
            </p:cNvSpPr>
            <p:nvPr/>
          </p:nvSpPr>
          <p:spPr bwMode="auto">
            <a:xfrm>
              <a:off x="440" y="3132"/>
              <a:ext cx="46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CC0000"/>
                  </a:solidFill>
                  <a:latin typeface="Times New Roman" pitchFamily="18" charset="0"/>
                </a:rPr>
                <a:t>Operators having simultaneous eigenvectors commute.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292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022350" y="160338"/>
            <a:ext cx="7275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There are always enough Commuting Operators (observables) to </a:t>
            </a:r>
            <a:b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completely define a system.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4988" y="1350963"/>
            <a:ext cx="7316788" cy="2524125"/>
            <a:chOff x="337" y="851"/>
            <a:chExt cx="4609" cy="1590"/>
          </a:xfrm>
        </p:grpSpPr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337" y="851"/>
              <a:ext cx="460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Example:	</a:t>
              </a:r>
              <a:r>
                <a:rPr lang="en-US" sz="2000" b="1" dirty="0" smtClean="0">
                  <a:solidFill>
                    <a:srgbClr val="CC0000"/>
                  </a:solidFill>
                  <a:latin typeface="Times New Roman" pitchFamily="18" charset="0"/>
                </a:rPr>
                <a:t> Energy 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operator, </a:t>
              </a:r>
              <a:r>
                <a:rPr lang="en-US" sz="2000" b="1" i="1" u="sng" dirty="0">
                  <a:solidFill>
                    <a:srgbClr val="CC0000"/>
                  </a:solidFill>
                  <a:latin typeface="Times New Roman" pitchFamily="18" charset="0"/>
                </a:rPr>
                <a:t>H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, may give degenerate states.</a:t>
              </a:r>
            </a:p>
          </p:txBody>
        </p:sp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>
              <a:off x="1080" y="985"/>
              <a:ext cx="4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42" name="Text Box 6"/>
            <p:cNvSpPr txBox="1">
              <a:spLocks noChangeArrowheads="1"/>
            </p:cNvSpPr>
            <p:nvPr/>
          </p:nvSpPr>
          <p:spPr bwMode="auto">
            <a:xfrm>
              <a:off x="352" y="1300"/>
              <a:ext cx="30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H atom	2s and 2p  states have same energy.</a:t>
              </a:r>
            </a:p>
          </p:txBody>
        </p:sp>
        <p:graphicFrame>
          <p:nvGraphicFramePr>
            <p:cNvPr id="39943" name="Object 7"/>
            <p:cNvGraphicFramePr>
              <a:graphicFrameLocks noChangeAspect="1"/>
            </p:cNvGraphicFramePr>
            <p:nvPr/>
          </p:nvGraphicFramePr>
          <p:xfrm>
            <a:off x="403" y="1644"/>
            <a:ext cx="3323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6" name="Equation" r:id="rId4" imgW="3060700" imgH="241300" progId="Equation.DSMT4">
                    <p:embed/>
                  </p:oleObj>
                </mc:Choice>
                <mc:Fallback>
                  <p:oleObj name="Equation" r:id="rId4" imgW="30607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" y="1644"/>
                          <a:ext cx="3323" cy="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4" name="Text Box 8"/>
            <p:cNvSpPr txBox="1">
              <a:spLocks noChangeArrowheads="1"/>
            </p:cNvSpPr>
            <p:nvPr/>
          </p:nvSpPr>
          <p:spPr bwMode="auto">
            <a:xfrm>
              <a:off x="873" y="1999"/>
              <a:ext cx="144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j 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  <a:sym typeface="Symbol" pitchFamily="18" charset="2"/>
                </a:rPr>
                <a:t> 1   for p orbital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 dirty="0" smtClean="0">
                  <a:solidFill>
                    <a:srgbClr val="002060"/>
                  </a:solidFill>
                  <a:latin typeface="Times New Roman" pitchFamily="18" charset="0"/>
                </a:rPr>
                <a:t>j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sym typeface="Symbol" pitchFamily="18" charset="2"/>
                </a:rPr>
                <a:t> 0  for s orbital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34988" y="4044950"/>
            <a:ext cx="5487987" cy="1089025"/>
            <a:chOff x="337" y="2548"/>
            <a:chExt cx="3457" cy="686"/>
          </a:xfrm>
        </p:grpSpPr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337" y="2548"/>
              <a:ext cx="13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But   p</a:t>
              </a:r>
              <a:r>
                <a:rPr lang="en-US" sz="2400" b="1" i="1" baseline="-25000">
                  <a:solidFill>
                    <a:prstClr val="black"/>
                  </a:solidFill>
                  <a:latin typeface="Times New Roman" pitchFamily="18" charset="0"/>
                </a:rPr>
                <a:t>x</a:t>
              </a: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,  p</a:t>
              </a:r>
              <a:r>
                <a:rPr lang="en-US" sz="2400" b="1" i="1" baseline="-25000">
                  <a:solidFill>
                    <a:prstClr val="black"/>
                  </a:solidFill>
                  <a:latin typeface="Times New Roman" pitchFamily="18" charset="0"/>
                </a:rPr>
                <a:t>y</a:t>
              </a: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,  p</a:t>
              </a:r>
              <a:r>
                <a:rPr lang="en-US" sz="2400" b="1" i="1" baseline="-25000">
                  <a:solidFill>
                    <a:prstClr val="black"/>
                  </a:solidFill>
                  <a:latin typeface="Times New Roman" pitchFamily="18" charset="0"/>
                </a:rPr>
                <a:t>z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9947" name="Object 11"/>
            <p:cNvGraphicFramePr>
              <a:graphicFrameLocks noChangeAspect="1"/>
            </p:cNvGraphicFramePr>
            <p:nvPr/>
          </p:nvGraphicFramePr>
          <p:xfrm>
            <a:off x="388" y="2985"/>
            <a:ext cx="3406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7" name="Equation" r:id="rId6" imgW="3136900" imgH="228600" progId="Equation.DSMT4">
                    <p:embed/>
                  </p:oleObj>
                </mc:Choice>
                <mc:Fallback>
                  <p:oleObj name="Equation" r:id="rId6" imgW="31369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" y="2985"/>
                          <a:ext cx="3406" cy="24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236" name="Object 12"/>
          <p:cNvGraphicFramePr>
            <a:graphicFrameLocks noChangeAspect="1"/>
          </p:cNvGraphicFramePr>
          <p:nvPr/>
        </p:nvGraphicFramePr>
        <p:xfrm>
          <a:off x="1147763" y="5364163"/>
          <a:ext cx="39147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8" imgW="1600200" imgH="254000" progId="Equation.DSMT4">
                  <p:embed/>
                </p:oleObj>
              </mc:Choice>
              <mc:Fallback>
                <p:oleObj name="Equation" r:id="rId8" imgW="16002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5364163"/>
                        <a:ext cx="3914775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9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46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58788" y="185738"/>
            <a:ext cx="226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Commutator Rules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439863" y="836613"/>
          <a:ext cx="22653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4" imgW="1104900" imgH="254000" progId="Equation.DSMT4">
                  <p:embed/>
                </p:oleObj>
              </mc:Choice>
              <mc:Fallback>
                <p:oleObj name="Equation" r:id="rId4" imgW="1104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836613"/>
                        <a:ext cx="226536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1389063" y="1571625"/>
          <a:ext cx="36195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6" imgW="1916868" imgH="253890" progId="Equation.DSMT4">
                  <p:embed/>
                </p:oleObj>
              </mc:Choice>
              <mc:Fallback>
                <p:oleObj name="Equation" r:id="rId6" imgW="1916868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1571625"/>
                        <a:ext cx="36195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1390650" y="2301875"/>
          <a:ext cx="391953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8" imgW="1916868" imgH="253890" progId="Equation.DSMT4">
                  <p:embed/>
                </p:oleObj>
              </mc:Choice>
              <mc:Fallback>
                <p:oleObj name="Equation" r:id="rId8" imgW="1916868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2301875"/>
                        <a:ext cx="3919538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1370013" y="3041650"/>
          <a:ext cx="556895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10" imgW="2730500" imgH="279400" progId="Equation.DSMT4">
                  <p:embed/>
                </p:oleObj>
              </mc:Choice>
              <mc:Fallback>
                <p:oleObj name="Equation" r:id="rId10" imgW="273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041650"/>
                        <a:ext cx="5568950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1408113" y="3913188"/>
          <a:ext cx="31956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12" imgW="1739900" imgH="254000" progId="Equation.DSMT4">
                  <p:embed/>
                </p:oleObj>
              </mc:Choice>
              <mc:Fallback>
                <p:oleObj name="Equation" r:id="rId12" imgW="1739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3913188"/>
                        <a:ext cx="3195637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2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46075" y="107950"/>
            <a:ext cx="371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Expectation Value and Averages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5888" y="704850"/>
          <a:ext cx="15906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799753" imgH="253890" progId="Equation.DSMT4">
                  <p:embed/>
                </p:oleObj>
              </mc:Choice>
              <mc:Fallback>
                <p:oleObj name="Equation" r:id="rId4" imgW="799753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704850"/>
                        <a:ext cx="15906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33438" y="1525588"/>
            <a:ext cx="2730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6600"/>
                </a:solidFill>
                <a:latin typeface="Times New Roman" pitchFamily="18" charset="0"/>
              </a:rPr>
              <a:t>eigenvector       eigenvalue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1477963" y="1127125"/>
            <a:ext cx="338137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2443163" y="1077913"/>
            <a:ext cx="287337" cy="52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878263" y="762000"/>
            <a:ext cx="1409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normalized</a:t>
            </a: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2955925" y="1001713"/>
            <a:ext cx="839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71475" y="2095500"/>
            <a:ext cx="7151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If make measurement of observable 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 on state      will observe </a:t>
            </a:r>
            <a:r>
              <a:rPr lang="en-US" sz="2000" b="1" dirty="0">
                <a:solidFill>
                  <a:srgbClr val="C00000"/>
                </a:solidFill>
                <a:latin typeface="Symbol" pitchFamily="18" charset="2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5489575" y="2125663"/>
          <a:ext cx="33496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6" imgW="215713" imgH="253780" progId="Equation.DSMT4">
                  <p:embed/>
                </p:oleObj>
              </mc:Choice>
              <mc:Fallback>
                <p:oleObj name="Equation" r:id="rId6" imgW="215713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2125663"/>
                        <a:ext cx="334963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50825" y="2555875"/>
            <a:ext cx="8442325" cy="1746250"/>
            <a:chOff x="158" y="1610"/>
            <a:chExt cx="5318" cy="1100"/>
          </a:xfrm>
        </p:grpSpPr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>
              <a:off x="158" y="1610"/>
              <a:ext cx="5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34" y="1648"/>
              <a:ext cx="503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What if measure observable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on state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not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an eigenvector of operator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.</a:t>
              </a:r>
            </a:p>
            <a:p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1534" y="1986"/>
            <a:ext cx="97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6" name="Equation" r:id="rId8" imgW="647419" imgH="253890" progId="Equation.DSMT4">
                    <p:embed/>
                  </p:oleObj>
                </mc:Choice>
                <mc:Fallback>
                  <p:oleObj name="Equation" r:id="rId8" imgW="647419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4" y="1986"/>
                          <a:ext cx="976" cy="3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2207" y="2460"/>
              <a:ext cx="8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normalized</a:t>
              </a:r>
            </a:p>
          </p:txBody>
        </p:sp>
        <p:sp>
          <p:nvSpPr>
            <p:cNvPr id="5136" name="Line 16"/>
            <p:cNvSpPr>
              <a:spLocks noChangeShapeType="1"/>
            </p:cNvSpPr>
            <p:nvPr/>
          </p:nvSpPr>
          <p:spPr bwMode="auto">
            <a:xfrm flipH="1" flipV="1">
              <a:off x="1894" y="2336"/>
              <a:ext cx="284" cy="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22275" y="4594225"/>
            <a:ext cx="7724775" cy="1006475"/>
            <a:chOff x="266" y="2894"/>
            <a:chExt cx="4866" cy="634"/>
          </a:xfrm>
        </p:grpSpPr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266" y="2894"/>
              <a:ext cx="486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Expand      in complete set of eigenkets            Superposition principle.</a:t>
              </a:r>
            </a:p>
            <a:p>
              <a:endParaRPr lang="en-US" sz="2000" b="1">
                <a:solidFill>
                  <a:srgbClr val="006600"/>
                </a:solidFill>
                <a:latin typeface="Times New Roman" pitchFamily="18" charset="0"/>
              </a:endParaRP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Eigenkets – complete set.  One for each state.  Spans state space.</a:t>
              </a:r>
            </a:p>
          </p:txBody>
        </p:sp>
        <p:graphicFrame>
          <p:nvGraphicFramePr>
            <p:cNvPr id="5139" name="Object 19"/>
            <p:cNvGraphicFramePr>
              <a:graphicFrameLocks noChangeAspect="1"/>
            </p:cNvGraphicFramePr>
            <p:nvPr/>
          </p:nvGraphicFramePr>
          <p:xfrm>
            <a:off x="860" y="2922"/>
            <a:ext cx="200" cy="2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Equation" r:id="rId10" imgW="215713" imgH="253780" progId="Equation.DSMT4">
                    <p:embed/>
                  </p:oleObj>
                </mc:Choice>
                <mc:Fallback>
                  <p:oleObj name="Equation" r:id="rId10" imgW="215713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0" y="2922"/>
                          <a:ext cx="200" cy="23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0" name="Object 20"/>
            <p:cNvGraphicFramePr>
              <a:graphicFrameLocks noChangeAspect="1"/>
            </p:cNvGraphicFramePr>
            <p:nvPr/>
          </p:nvGraphicFramePr>
          <p:xfrm>
            <a:off x="2994" y="2901"/>
            <a:ext cx="438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Equation" r:id="rId12" imgW="406048" imgH="253780" progId="Equation.DSMT4">
                    <p:embed/>
                  </p:oleObj>
                </mc:Choice>
                <mc:Fallback>
                  <p:oleObj name="Equation" r:id="rId12" imgW="406048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4" y="2901"/>
                          <a:ext cx="438" cy="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41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1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800100" y="87313"/>
          <a:ext cx="36449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4" imgW="2032000" imgH="254000" progId="Equation.DSMT4">
                  <p:embed/>
                </p:oleObj>
              </mc:Choice>
              <mc:Fallback>
                <p:oleObj name="Equation" r:id="rId4" imgW="20320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87313"/>
                        <a:ext cx="36449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981575" y="130175"/>
            <a:ext cx="3856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(If continuous range	integral)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227888" y="346075"/>
            <a:ext cx="538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828675" y="884238"/>
          <a:ext cx="15748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6" imgW="914400" imgH="342900" progId="Equation.DSMT4">
                  <p:embed/>
                </p:oleObj>
              </mc:Choice>
              <mc:Fallback>
                <p:oleObj name="Equation" r:id="rId6" imgW="9144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884238"/>
                        <a:ext cx="15748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12750" y="1473200"/>
            <a:ext cx="8331200" cy="3022600"/>
            <a:chOff x="260" y="928"/>
            <a:chExt cx="5248" cy="1904"/>
          </a:xfrm>
        </p:grpSpPr>
        <p:sp>
          <p:nvSpPr>
            <p:cNvPr id="7175" name="Line 7"/>
            <p:cNvSpPr>
              <a:spLocks noChangeShapeType="1"/>
            </p:cNvSpPr>
            <p:nvPr/>
          </p:nvSpPr>
          <p:spPr bwMode="auto">
            <a:xfrm>
              <a:off x="260" y="928"/>
              <a:ext cx="5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321" y="949"/>
              <a:ext cx="38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Consider only two states (normalized and orthogonal).</a:t>
              </a:r>
            </a:p>
          </p:txBody>
        </p:sp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369" y="1253"/>
            <a:ext cx="1559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0" name="Equation" r:id="rId8" imgW="1244600" imgH="254000" progId="Equation.DSMT4">
                    <p:embed/>
                  </p:oleObj>
                </mc:Choice>
                <mc:Fallback>
                  <p:oleObj name="Equation" r:id="rId8" imgW="12446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" y="1253"/>
                          <a:ext cx="1559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8" name="Object 10"/>
            <p:cNvGraphicFramePr>
              <a:graphicFrameLocks noChangeAspect="1"/>
            </p:cNvGraphicFramePr>
            <p:nvPr/>
          </p:nvGraphicFramePr>
          <p:xfrm>
            <a:off x="281" y="1711"/>
            <a:ext cx="1803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1" name="Equation" r:id="rId10" imgW="1625600" imgH="279400" progId="Equation.DSMT4">
                    <p:embed/>
                  </p:oleObj>
                </mc:Choice>
                <mc:Fallback>
                  <p:oleObj name="Equation" r:id="rId10" imgW="16256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" y="1711"/>
                          <a:ext cx="1803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9" name="Object 11"/>
            <p:cNvGraphicFramePr>
              <a:graphicFrameLocks noChangeAspect="1"/>
            </p:cNvGraphicFramePr>
            <p:nvPr/>
          </p:nvGraphicFramePr>
          <p:xfrm>
            <a:off x="620" y="2123"/>
            <a:ext cx="1509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2" name="Equation" r:id="rId12" imgW="1269449" imgH="253890" progId="Equation.DSMT4">
                    <p:embed/>
                  </p:oleObj>
                </mc:Choice>
                <mc:Fallback>
                  <p:oleObj name="Equation" r:id="rId12" imgW="1269449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" y="2123"/>
                          <a:ext cx="1509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0" name="Object 12"/>
            <p:cNvGraphicFramePr>
              <a:graphicFrameLocks noChangeAspect="1"/>
            </p:cNvGraphicFramePr>
            <p:nvPr/>
          </p:nvGraphicFramePr>
          <p:xfrm>
            <a:off x="639" y="2530"/>
            <a:ext cx="1570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3" name="Equation" r:id="rId14" imgW="1320227" imgH="253890" progId="Equation.DSMT4">
                    <p:embed/>
                  </p:oleObj>
                </mc:Choice>
                <mc:Fallback>
                  <p:oleObj name="Equation" r:id="rId14" imgW="1320227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" y="2530"/>
                          <a:ext cx="1570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96875" y="4552950"/>
            <a:ext cx="8170863" cy="542925"/>
            <a:chOff x="250" y="2868"/>
            <a:chExt cx="5147" cy="342"/>
          </a:xfrm>
        </p:grpSpPr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260" y="2868"/>
              <a:ext cx="5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250" y="2898"/>
              <a:ext cx="16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Left multiply by        . </a:t>
              </a:r>
            </a:p>
          </p:txBody>
        </p:sp>
        <p:graphicFrame>
          <p:nvGraphicFramePr>
            <p:cNvPr id="7184" name="Object 16"/>
            <p:cNvGraphicFramePr>
              <a:graphicFrameLocks noChangeAspect="1"/>
            </p:cNvGraphicFramePr>
            <p:nvPr/>
          </p:nvGraphicFramePr>
          <p:xfrm>
            <a:off x="1429" y="2882"/>
            <a:ext cx="27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4" name="Equation" r:id="rId16" imgW="215713" imgH="253780" progId="Equation.DSMT4">
                    <p:embed/>
                  </p:oleObj>
                </mc:Choice>
                <mc:Fallback>
                  <p:oleObj name="Equation" r:id="rId16" imgW="215713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2882"/>
                          <a:ext cx="278" cy="3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185" name="Object 17"/>
          <p:cNvGraphicFramePr>
            <a:graphicFrameLocks noChangeAspect="1"/>
          </p:cNvGraphicFramePr>
          <p:nvPr/>
        </p:nvGraphicFramePr>
        <p:xfrm>
          <a:off x="341313" y="5064125"/>
          <a:ext cx="525621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18" imgW="2984500" imgH="279400" progId="Equation.DSMT4">
                  <p:embed/>
                </p:oleObj>
              </mc:Choice>
              <mc:Fallback>
                <p:oleObj name="Equation" r:id="rId18" imgW="2984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5064125"/>
                        <a:ext cx="5256212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04800" y="5576888"/>
            <a:ext cx="3144838" cy="1033462"/>
            <a:chOff x="192" y="3513"/>
            <a:chExt cx="1981" cy="651"/>
          </a:xfrm>
        </p:grpSpPr>
        <p:graphicFrame>
          <p:nvGraphicFramePr>
            <p:cNvPr id="7187" name="Object 19"/>
            <p:cNvGraphicFramePr>
              <a:graphicFrameLocks noChangeAspect="1"/>
            </p:cNvGraphicFramePr>
            <p:nvPr/>
          </p:nvGraphicFramePr>
          <p:xfrm>
            <a:off x="192" y="3513"/>
            <a:ext cx="1960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6" name="Equation" r:id="rId20" imgW="1524000" imgH="228600" progId="Equation.DSMT4">
                    <p:embed/>
                  </p:oleObj>
                </mc:Choice>
                <mc:Fallback>
                  <p:oleObj name="Equation" r:id="rId20" imgW="15240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3513"/>
                          <a:ext cx="1960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8" name="Object 20"/>
            <p:cNvGraphicFramePr>
              <a:graphicFrameLocks noChangeAspect="1"/>
            </p:cNvGraphicFramePr>
            <p:nvPr/>
          </p:nvGraphicFramePr>
          <p:xfrm>
            <a:off x="216" y="3814"/>
            <a:ext cx="1957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7" name="Equation" r:id="rId22" imgW="1562100" imgH="279400" progId="Equation.DSMT4">
                    <p:embed/>
                  </p:oleObj>
                </mc:Choice>
                <mc:Fallback>
                  <p:oleObj name="Equation" r:id="rId22" imgW="15621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" y="3814"/>
                          <a:ext cx="1957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89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1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93675" y="76200"/>
            <a:ext cx="87820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The absolute square of the coefficient </a:t>
            </a:r>
            <a:r>
              <a:rPr lang="en-US" sz="2400" b="1" i="1">
                <a:solidFill>
                  <a:srgbClr val="CC0000"/>
                </a:solidFill>
                <a:latin typeface="Times New Roman" pitchFamily="18" charset="0"/>
              </a:rPr>
              <a:t>c</a:t>
            </a:r>
            <a:r>
              <a:rPr lang="en-US" sz="2400" b="1" i="1" baseline="-2500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, | </a:t>
            </a:r>
            <a:r>
              <a:rPr lang="en-US" sz="2400" b="1" i="1">
                <a:solidFill>
                  <a:srgbClr val="CC0000"/>
                </a:solidFill>
                <a:latin typeface="Times New Roman" pitchFamily="18" charset="0"/>
              </a:rPr>
              <a:t>c</a:t>
            </a:r>
            <a:r>
              <a:rPr lang="en-US" sz="2400" b="1" i="1" baseline="-2500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|</a:t>
            </a:r>
            <a:r>
              <a:rPr lang="en-US" sz="2400" b="1" baseline="30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, in the expansion</a:t>
            </a:r>
            <a:br>
              <a:rPr lang="en-US" sz="24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of        in terms of the eigenvectors       of the operator (observable)</a:t>
            </a:r>
            <a:br>
              <a:rPr lang="en-US" sz="24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400" b="1" i="1" u="sng">
                <a:solidFill>
                  <a:srgbClr val="0000FF"/>
                </a:solidFill>
                <a:latin typeface="Times New Roman" pitchFamily="18" charset="0"/>
              </a:rPr>
              <a:t>A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 is the probability that a measurement of </a:t>
            </a:r>
            <a:r>
              <a:rPr lang="en-US" sz="2400" b="1" i="1" u="sng">
                <a:solidFill>
                  <a:srgbClr val="0000FF"/>
                </a:solidFill>
                <a:latin typeface="Times New Roman" pitchFamily="18" charset="0"/>
              </a:rPr>
              <a:t>A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 on the state      </a:t>
            </a:r>
            <a:br>
              <a:rPr lang="en-US" sz="24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will yield the eigenvalue </a:t>
            </a:r>
            <a:r>
              <a:rPr lang="en-US" sz="2400" b="1" i="1">
                <a:solidFill>
                  <a:srgbClr val="0000FF"/>
                </a:solidFill>
                <a:latin typeface="Symbol" pitchFamily="18" charset="2"/>
              </a:rPr>
              <a:t>a</a:t>
            </a:r>
            <a:r>
              <a:rPr lang="en-US" sz="2400" b="1" i="1" baseline="-25000">
                <a:solidFill>
                  <a:srgbClr val="0000FF"/>
                </a:solidFill>
                <a:latin typeface="Times New Roman" pitchFamily="18" charset="0"/>
              </a:rPr>
              <a:t>i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673100" y="784225"/>
          <a:ext cx="442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215713" imgH="253780" progId="Equation.DSMT4">
                  <p:embed/>
                </p:oleObj>
              </mc:Choice>
              <mc:Fallback>
                <p:oleObj name="Equation" r:id="rId4" imgW="215713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784225"/>
                        <a:ext cx="442913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4699000" y="774700"/>
          <a:ext cx="5476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6" imgW="266469" imgH="253780" progId="Equation.DSMT4">
                  <p:embed/>
                </p:oleObj>
              </mc:Choice>
              <mc:Fallback>
                <p:oleObj name="Equation" r:id="rId6" imgW="266469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774700"/>
                        <a:ext cx="547688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7646988" y="1323975"/>
          <a:ext cx="44291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8" imgW="215713" imgH="253780" progId="Equation.DSMT4">
                  <p:embed/>
                </p:oleObj>
              </mc:Choice>
              <mc:Fallback>
                <p:oleObj name="Equation" r:id="rId8" imgW="215713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6988" y="1323975"/>
                        <a:ext cx="442912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52425" y="2428875"/>
            <a:ext cx="8393113" cy="2355850"/>
            <a:chOff x="222" y="1530"/>
            <a:chExt cx="5287" cy="1484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330" y="1615"/>
              <a:ext cx="34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If there are more than two states in the expansion</a:t>
              </a:r>
            </a:p>
          </p:txBody>
        </p:sp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391" y="1939"/>
            <a:ext cx="933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5" name="Equation" r:id="rId9" imgW="914400" imgH="342900" progId="Equation.DSMT4">
                    <p:embed/>
                  </p:oleObj>
                </mc:Choice>
                <mc:Fallback>
                  <p:oleObj name="Equation" r:id="rId9" imgW="9144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1939"/>
                          <a:ext cx="933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5" name="Object 9"/>
            <p:cNvGraphicFramePr>
              <a:graphicFrameLocks noChangeAspect="1"/>
            </p:cNvGraphicFramePr>
            <p:nvPr/>
          </p:nvGraphicFramePr>
          <p:xfrm>
            <a:off x="344" y="2341"/>
            <a:ext cx="1291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6" name="Equation" r:id="rId11" imgW="1244600" imgH="368300" progId="Equation.DSMT4">
                    <p:embed/>
                  </p:oleObj>
                </mc:Choice>
                <mc:Fallback>
                  <p:oleObj name="Equation" r:id="rId11" imgW="12446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" y="2341"/>
                          <a:ext cx="1291" cy="3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6" name="Line 10"/>
            <p:cNvSpPr>
              <a:spLocks noChangeShapeType="1"/>
            </p:cNvSpPr>
            <p:nvPr/>
          </p:nvSpPr>
          <p:spPr bwMode="auto">
            <a:xfrm>
              <a:off x="222" y="1530"/>
              <a:ext cx="52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636" y="2783"/>
              <a:ext cx="2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FF"/>
                  </a:solidFill>
                  <a:latin typeface="Times New Roman" pitchFamily="18" charset="0"/>
                </a:rPr>
                <a:t>eigenvalue     probability of eigenvalue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1130" y="2588"/>
              <a:ext cx="134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H="1" flipV="1">
              <a:off x="1564" y="2612"/>
              <a:ext cx="252" cy="1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230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59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61988" y="44450"/>
            <a:ext cx="6119812" cy="2182813"/>
            <a:chOff x="417" y="28"/>
            <a:chExt cx="3855" cy="1375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417" y="28"/>
              <a:ext cx="1089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Definition:</a:t>
              </a:r>
              <a:endParaRPr lang="en-US" sz="24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68" name="Rectangle 4"/>
            <p:cNvSpPr>
              <a:spLocks noChangeArrowheads="1"/>
            </p:cNvSpPr>
            <p:nvPr/>
          </p:nvSpPr>
          <p:spPr bwMode="auto">
            <a:xfrm>
              <a:off x="1410" y="31"/>
              <a:ext cx="277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  The average is the value of a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69" name="Rectangle 5"/>
            <p:cNvSpPr>
              <a:spLocks noChangeArrowheads="1"/>
            </p:cNvSpPr>
            <p:nvPr/>
          </p:nvSpPr>
          <p:spPr bwMode="auto">
            <a:xfrm>
              <a:off x="4044" y="31"/>
              <a:ext cx="5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0" name="Rectangle 6"/>
            <p:cNvSpPr>
              <a:spLocks noChangeArrowheads="1"/>
            </p:cNvSpPr>
            <p:nvPr/>
          </p:nvSpPr>
          <p:spPr bwMode="auto">
            <a:xfrm>
              <a:off x="1545" y="402"/>
              <a:ext cx="182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particular outcome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3386" y="402"/>
              <a:ext cx="816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times its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2" name="Rectangle 8"/>
            <p:cNvSpPr>
              <a:spLocks noChangeArrowheads="1"/>
            </p:cNvSpPr>
            <p:nvPr/>
          </p:nvSpPr>
          <p:spPr bwMode="auto">
            <a:xfrm>
              <a:off x="3995" y="402"/>
              <a:ext cx="5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3" name="Rectangle 9"/>
            <p:cNvSpPr>
              <a:spLocks noChangeArrowheads="1"/>
            </p:cNvSpPr>
            <p:nvPr/>
          </p:nvSpPr>
          <p:spPr bwMode="auto">
            <a:xfrm>
              <a:off x="1545" y="773"/>
              <a:ext cx="1140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probability,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2694" y="773"/>
              <a:ext cx="157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summed over all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>
              <a:off x="4083" y="773"/>
              <a:ext cx="5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6" name="Rectangle 12"/>
            <p:cNvSpPr>
              <a:spLocks noChangeArrowheads="1"/>
            </p:cNvSpPr>
            <p:nvPr/>
          </p:nvSpPr>
          <p:spPr bwMode="auto">
            <a:xfrm>
              <a:off x="1545" y="1144"/>
              <a:ext cx="17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possible outcomes.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3182" y="1144"/>
              <a:ext cx="5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E40000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4350" y="2311400"/>
            <a:ext cx="8359775" cy="1512888"/>
            <a:chOff x="324" y="1456"/>
            <a:chExt cx="5266" cy="953"/>
          </a:xfrm>
        </p:grpSpPr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>
              <a:off x="324" y="1456"/>
              <a:ext cx="5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0" name="Text Box 16"/>
            <p:cNvSpPr txBox="1">
              <a:spLocks noChangeArrowheads="1"/>
            </p:cNvSpPr>
            <p:nvPr/>
          </p:nvSpPr>
          <p:spPr bwMode="auto">
            <a:xfrm>
              <a:off x="344" y="1488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Then</a:t>
              </a:r>
            </a:p>
          </p:txBody>
        </p:sp>
        <p:graphicFrame>
          <p:nvGraphicFramePr>
            <p:cNvPr id="11281" name="Object 17"/>
            <p:cNvGraphicFramePr>
              <a:graphicFrameLocks noChangeAspect="1"/>
            </p:cNvGraphicFramePr>
            <p:nvPr/>
          </p:nvGraphicFramePr>
          <p:xfrm>
            <a:off x="787" y="1708"/>
            <a:ext cx="1639" cy="4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6" name="Equation" r:id="rId4" imgW="1219200" imgH="368300" progId="Equation.DSMT4">
                    <p:embed/>
                  </p:oleObj>
                </mc:Choice>
                <mc:Fallback>
                  <p:oleObj name="Equation" r:id="rId4" imgW="1219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7" y="1708"/>
                          <a:ext cx="1639" cy="4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2" name="Text Box 18"/>
            <p:cNvSpPr txBox="1">
              <a:spLocks noChangeArrowheads="1"/>
            </p:cNvSpPr>
            <p:nvPr/>
          </p:nvSpPr>
          <p:spPr bwMode="auto">
            <a:xfrm>
              <a:off x="368" y="2159"/>
              <a:ext cx="52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is the average value of the observable when many measurements are made.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00050" y="3968750"/>
            <a:ext cx="8293100" cy="2500313"/>
            <a:chOff x="252" y="2500"/>
            <a:chExt cx="5224" cy="1575"/>
          </a:xfrm>
        </p:grpSpPr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>
              <a:off x="252" y="2500"/>
              <a:ext cx="52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376" y="2605"/>
              <a:ext cx="675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Assume: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86" name="Rectangle 22"/>
            <p:cNvSpPr>
              <a:spLocks noChangeArrowheads="1"/>
            </p:cNvSpPr>
            <p:nvPr/>
          </p:nvSpPr>
          <p:spPr bwMode="auto">
            <a:xfrm>
              <a:off x="1039" y="2608"/>
              <a:ext cx="306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  One measurement on a large number 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87" name="Rectangle 23"/>
            <p:cNvSpPr>
              <a:spLocks noChangeArrowheads="1"/>
            </p:cNvSpPr>
            <p:nvPr/>
          </p:nvSpPr>
          <p:spPr bwMode="auto">
            <a:xfrm>
              <a:off x="376" y="2919"/>
              <a:ext cx="2130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of identically prepared non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88" name="Rectangle 24"/>
            <p:cNvSpPr>
              <a:spLocks noChangeArrowheads="1"/>
            </p:cNvSpPr>
            <p:nvPr/>
          </p:nvSpPr>
          <p:spPr bwMode="auto">
            <a:xfrm>
              <a:off x="2515" y="2919"/>
              <a:ext cx="6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-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89" name="Rectangle 25"/>
            <p:cNvSpPr>
              <a:spLocks noChangeArrowheads="1"/>
            </p:cNvSpPr>
            <p:nvPr/>
          </p:nvSpPr>
          <p:spPr bwMode="auto">
            <a:xfrm>
              <a:off x="2615" y="2919"/>
              <a:ext cx="1508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interacting systems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90" name="Rectangle 26"/>
            <p:cNvSpPr>
              <a:spLocks noChangeArrowheads="1"/>
            </p:cNvSpPr>
            <p:nvPr/>
          </p:nvSpPr>
          <p:spPr bwMode="auto">
            <a:xfrm>
              <a:off x="3783" y="2919"/>
              <a:ext cx="4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91" name="Rectangle 27"/>
            <p:cNvSpPr>
              <a:spLocks noChangeArrowheads="1"/>
            </p:cNvSpPr>
            <p:nvPr/>
          </p:nvSpPr>
          <p:spPr bwMode="auto">
            <a:xfrm>
              <a:off x="376" y="3231"/>
              <a:ext cx="348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is the same as the average of many repeated 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92" name="Rectangle 28"/>
            <p:cNvSpPr>
              <a:spLocks noChangeArrowheads="1"/>
            </p:cNvSpPr>
            <p:nvPr/>
          </p:nvSpPr>
          <p:spPr bwMode="auto">
            <a:xfrm>
              <a:off x="376" y="3542"/>
              <a:ext cx="349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measurements on one such system prepared 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93" name="Rectangle 29"/>
            <p:cNvSpPr>
              <a:spLocks noChangeArrowheads="1"/>
            </p:cNvSpPr>
            <p:nvPr/>
          </p:nvSpPr>
          <p:spPr bwMode="auto">
            <a:xfrm>
              <a:off x="376" y="3854"/>
              <a:ext cx="2615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each time in an identical manner.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94" name="Rectangle 30"/>
            <p:cNvSpPr>
              <a:spLocks noChangeArrowheads="1"/>
            </p:cNvSpPr>
            <p:nvPr/>
          </p:nvSpPr>
          <p:spPr bwMode="auto">
            <a:xfrm>
              <a:off x="2776" y="3854"/>
              <a:ext cx="4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99"/>
                  </a:solidFill>
                  <a:latin typeface="Times New Roman" pitchFamily="18" charset="0"/>
                </a:rPr>
                <a:t> </a:t>
              </a:r>
              <a:endParaRPr lang="en-US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11295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8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57225" y="777875"/>
          <a:ext cx="163353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710891" imgH="253890" progId="Equation.DSMT4">
                  <p:embed/>
                </p:oleObj>
              </mc:Choice>
              <mc:Fallback>
                <p:oleObj name="Equation" r:id="rId4" imgW="71089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777875"/>
                        <a:ext cx="163353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514600" y="852488"/>
            <a:ext cx="410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Expectation value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of the operator </a:t>
            </a:r>
            <a:r>
              <a:rPr lang="en-US" sz="2000" b="1" i="1" u="sng">
                <a:solidFill>
                  <a:prstClr val="black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60400" y="1912938"/>
            <a:ext cx="4157663" cy="1609725"/>
            <a:chOff x="416" y="1205"/>
            <a:chExt cx="2619" cy="1014"/>
          </a:xfrm>
        </p:grpSpPr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416" y="1205"/>
              <a:ext cx="26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In terms of particular wavefunctions</a:t>
              </a:r>
            </a:p>
          </p:txBody>
        </p:sp>
        <p:graphicFrame>
          <p:nvGraphicFramePr>
            <p:cNvPr id="13318" name="Object 6"/>
            <p:cNvGraphicFramePr>
              <a:graphicFrameLocks noChangeAspect="1"/>
            </p:cNvGraphicFramePr>
            <p:nvPr/>
          </p:nvGraphicFramePr>
          <p:xfrm>
            <a:off x="451" y="1541"/>
            <a:ext cx="2096" cy="6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1" name="Equation" r:id="rId6" imgW="1447800" imgH="469900" progId="Equation.DSMT4">
                    <p:embed/>
                  </p:oleObj>
                </mc:Choice>
                <mc:Fallback>
                  <p:oleObj name="Equation" r:id="rId6" imgW="14478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" y="1541"/>
                          <a:ext cx="2096" cy="6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52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8788" y="109538"/>
            <a:ext cx="4341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The Uncertainty Principle - derivation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34988" y="736600"/>
            <a:ext cx="171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Have shown - 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124075" y="698500"/>
          <a:ext cx="13128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4" imgW="660113" imgH="253890" progId="Equation.DSMT4">
                  <p:embed/>
                </p:oleObj>
              </mc:Choice>
              <mc:Fallback>
                <p:oleObj name="Equation" r:id="rId4" imgW="660113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698500"/>
                        <a:ext cx="13128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2130425" y="1481138"/>
          <a:ext cx="13160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6" imgW="660113" imgH="203112" progId="Equation.DSMT4">
                  <p:embed/>
                </p:oleObj>
              </mc:Choice>
              <mc:Fallback>
                <p:oleObj name="Equation" r:id="rId6" imgW="660113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1481138"/>
                        <a:ext cx="131603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84200" y="1450975"/>
            <a:ext cx="1093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and that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71450" y="1954213"/>
            <a:ext cx="8855075" cy="4141787"/>
            <a:chOff x="108" y="1231"/>
            <a:chExt cx="5578" cy="2609"/>
          </a:xfrm>
        </p:grpSpPr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221" y="1231"/>
              <a:ext cx="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250" y="1277"/>
              <a:ext cx="11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Want to prove:</a:t>
              </a:r>
            </a:p>
          </p:txBody>
        </p:sp>
        <p:graphicFrame>
          <p:nvGraphicFramePr>
            <p:cNvPr id="15370" name="Object 10"/>
            <p:cNvGraphicFramePr>
              <a:graphicFrameLocks noChangeAspect="1"/>
            </p:cNvGraphicFramePr>
            <p:nvPr/>
          </p:nvGraphicFramePr>
          <p:xfrm>
            <a:off x="629" y="1609"/>
            <a:ext cx="693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" name="Equation" r:id="rId8" imgW="622030" imgH="215806" progId="Equation.DSMT4">
                    <p:embed/>
                  </p:oleObj>
                </mc:Choice>
                <mc:Fallback>
                  <p:oleObj name="Equation" r:id="rId8" imgW="622030" imgH="21580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" y="1609"/>
                          <a:ext cx="693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563" y="1938"/>
            <a:ext cx="940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7" name="Equation" r:id="rId10" imgW="787058" imgH="253890" progId="Equation.DSMT4">
                    <p:embed/>
                  </p:oleObj>
                </mc:Choice>
                <mc:Fallback>
                  <p:oleObj name="Equation" r:id="rId10" imgW="787058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" y="1938"/>
                          <a:ext cx="940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1767" y="1951"/>
            <a:ext cx="198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Equation" r:id="rId12" imgW="164885" imgH="215619" progId="Equation.DSMT4">
                    <p:embed/>
                  </p:oleObj>
                </mc:Choice>
                <mc:Fallback>
                  <p:oleObj name="Equation" r:id="rId12" imgW="164885" imgH="21561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7" y="1951"/>
                          <a:ext cx="198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3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544" y="2542"/>
            <a:ext cx="1339" cy="5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9" name="Equation" r:id="rId14" imgW="990360" imgH="406080" progId="Equation.DSMT4">
                    <p:embed/>
                  </p:oleObj>
                </mc:Choice>
                <mc:Fallback>
                  <p:oleObj name="Equation" r:id="rId14" imgW="990360" imgH="406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" y="2542"/>
                          <a:ext cx="1339" cy="5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4" name="Object 14"/>
            <p:cNvGraphicFramePr>
              <a:graphicFrameLocks noChangeAspect="1"/>
            </p:cNvGraphicFramePr>
            <p:nvPr/>
          </p:nvGraphicFramePr>
          <p:xfrm>
            <a:off x="2265" y="3521"/>
            <a:ext cx="940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0" name="Equation" r:id="rId16" imgW="748975" imgH="253890" progId="Equation.DSMT4">
                    <p:embed/>
                  </p:oleObj>
                </mc:Choice>
                <mc:Fallback>
                  <p:oleObj name="Equation" r:id="rId16" imgW="74897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5" y="3521"/>
                          <a:ext cx="940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5" name="Text Box 15"/>
            <p:cNvSpPr txBox="1">
              <a:spLocks noChangeArrowheads="1"/>
            </p:cNvSpPr>
            <p:nvPr/>
          </p:nvSpPr>
          <p:spPr bwMode="auto">
            <a:xfrm>
              <a:off x="1465" y="1593"/>
              <a:ext cx="1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Hermitian with</a:t>
              </a:r>
            </a:p>
          </p:txBody>
        </p:sp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>
              <a:off x="2033" y="1932"/>
              <a:ext cx="344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another Hermitian operator (could be number – </a:t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special case of operator, identity operator).</a:t>
              </a:r>
            </a:p>
          </p:txBody>
        </p:sp>
        <p:sp>
          <p:nvSpPr>
            <p:cNvPr id="15377" name="Text Box 17"/>
            <p:cNvSpPr txBox="1">
              <a:spLocks noChangeArrowheads="1"/>
            </p:cNvSpPr>
            <p:nvPr/>
          </p:nvSpPr>
          <p:spPr bwMode="auto">
            <a:xfrm>
              <a:off x="289" y="2358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Then</a:t>
              </a:r>
            </a:p>
          </p:txBody>
        </p:sp>
        <p:graphicFrame>
          <p:nvGraphicFramePr>
            <p:cNvPr id="15378" name="Object 18"/>
            <p:cNvGraphicFramePr>
              <a:graphicFrameLocks noChangeAspect="1"/>
            </p:cNvGraphicFramePr>
            <p:nvPr/>
          </p:nvGraphicFramePr>
          <p:xfrm>
            <a:off x="2842" y="2626"/>
            <a:ext cx="1143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1" name="Equation" r:id="rId18" imgW="965200" imgH="254000" progId="Equation.DSMT4">
                    <p:embed/>
                  </p:oleObj>
                </mc:Choice>
                <mc:Fallback>
                  <p:oleObj name="Equation" r:id="rId18" imgW="9652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2" y="2626"/>
                          <a:ext cx="1143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>
              <a:off x="2301" y="2650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with</a:t>
              </a:r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3359" y="3115"/>
              <a:ext cx="23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short hand for expectation value</a:t>
              </a:r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 flipH="1" flipV="1">
              <a:off x="3022" y="2935"/>
              <a:ext cx="347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3287" y="3549"/>
              <a:ext cx="18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arbitrary but normalized.</a:t>
              </a:r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108" y="1585"/>
              <a:ext cx="5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Given</a:t>
              </a:r>
            </a:p>
          </p:txBody>
        </p:sp>
      </p:grpSp>
      <p:sp>
        <p:nvSpPr>
          <p:cNvPr id="15384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0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46075" y="160338"/>
            <a:ext cx="2179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Consider operator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000125" y="688975"/>
          <a:ext cx="2154238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4" imgW="1231366" imgH="215806" progId="Equation.DSMT4">
                  <p:embed/>
                </p:oleObj>
              </mc:Choice>
              <mc:Fallback>
                <p:oleObj name="Equation" r:id="rId4" imgW="1231366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688975"/>
                        <a:ext cx="2154238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713038" y="1436688"/>
            <a:ext cx="2706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arbitrary real numbers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H="1" flipV="1">
            <a:off x="2105025" y="1014413"/>
            <a:ext cx="725488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H="1" flipV="1">
            <a:off x="2794000" y="989013"/>
            <a:ext cx="149225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931863" y="1820863"/>
          <a:ext cx="12604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6" imgW="736280" imgH="253890" progId="Equation.DSMT4">
                  <p:embed/>
                </p:oleObj>
              </mc:Choice>
              <mc:Fallback>
                <p:oleObj name="Equation" r:id="rId6" imgW="73628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820863"/>
                        <a:ext cx="1260475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846138" y="2325688"/>
          <a:ext cx="270192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8" imgW="1485255" imgH="266584" progId="Equation.DSMT4">
                  <p:embed/>
                </p:oleObj>
              </mc:Choice>
              <mc:Fallback>
                <p:oleObj name="Equation" r:id="rId8" imgW="1485255" imgH="2665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2325688"/>
                        <a:ext cx="2701925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4845050" y="2397125"/>
          <a:ext cx="6699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10" imgW="431613" imgH="253890" progId="Equation.DSMT4">
                  <p:embed/>
                </p:oleObj>
              </mc:Choice>
              <mc:Fallback>
                <p:oleObj name="Equation" r:id="rId10" imgW="431613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050" y="2397125"/>
                        <a:ext cx="66992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129088" y="2365375"/>
            <a:ext cx="4762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Since	       is the scalar product of vector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with itself.</a:t>
            </a:r>
          </a:p>
        </p:txBody>
      </p:sp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443288" y="3297238"/>
          <a:ext cx="44164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tion" r:id="rId12" imgW="2667000" imgH="304800" progId="Equation.DSMT4">
                  <p:embed/>
                </p:oleObj>
              </mc:Choice>
              <mc:Fallback>
                <p:oleObj name="Equation" r:id="rId12" imgW="26670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288" y="3297238"/>
                        <a:ext cx="44164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Object 12"/>
          <p:cNvGraphicFramePr>
            <a:graphicFrameLocks noChangeAspect="1"/>
          </p:cNvGraphicFramePr>
          <p:nvPr/>
        </p:nvGraphicFramePr>
        <p:xfrm>
          <a:off x="901700" y="3290888"/>
          <a:ext cx="25177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tion" r:id="rId14" imgW="1383699" imgH="266584" progId="Equation.DSMT4">
                  <p:embed/>
                </p:oleObj>
              </mc:Choice>
              <mc:Fallback>
                <p:oleObj name="Equation" r:id="rId14" imgW="1383699" imgH="2665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3290888"/>
                        <a:ext cx="25177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3486150" y="4170363"/>
          <a:ext cx="17780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16" imgW="952087" imgH="215806" progId="Equation.DSMT4">
                  <p:embed/>
                </p:oleObj>
              </mc:Choice>
              <mc:Fallback>
                <p:oleObj name="Equation" r:id="rId16" imgW="952087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4170363"/>
                        <a:ext cx="1778000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3482975" y="5003800"/>
          <a:ext cx="23495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tion" r:id="rId18" imgW="1244600" imgH="254000" progId="Equation.DSMT4">
                  <p:embed/>
                </p:oleObj>
              </mc:Choice>
              <mc:Fallback>
                <p:oleObj name="Equation" r:id="rId18" imgW="12446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2975" y="5003800"/>
                        <a:ext cx="23495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5553075" y="4508500"/>
          <a:ext cx="9556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Equation" r:id="rId20" imgW="583693" imgH="215713" progId="Equation.DSMT4">
                  <p:embed/>
                </p:oleObj>
              </mc:Choice>
              <mc:Fallback>
                <p:oleObj name="Equation" r:id="rId20" imgW="583693" imgH="2157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075" y="4508500"/>
                        <a:ext cx="955675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5507038" y="4168775"/>
            <a:ext cx="2852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is the anticommutator of</a:t>
            </a:r>
            <a:br>
              <a:rPr lang="en-US" sz="2000" b="1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	.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5883275" y="5610225"/>
            <a:ext cx="194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anticommutator</a:t>
            </a:r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 flipH="1" flipV="1">
            <a:off x="5649913" y="5511800"/>
            <a:ext cx="261937" cy="325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346075" y="4230688"/>
            <a:ext cx="276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</a:rPr>
              <a:t>(derive this in home work)</a:t>
            </a:r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2681288" y="3921125"/>
            <a:ext cx="925512" cy="41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7429" name="Object 21"/>
          <p:cNvGraphicFramePr>
            <a:graphicFrameLocks noChangeAspect="1"/>
          </p:cNvGraphicFramePr>
          <p:nvPr/>
        </p:nvGraphicFramePr>
        <p:xfrm>
          <a:off x="2254250" y="5942013"/>
          <a:ext cx="349726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Equation" r:id="rId22" imgW="1916868" imgH="304668" progId="Equation.DSMT4">
                  <p:embed/>
                </p:oleObj>
              </mc:Choice>
              <mc:Fallback>
                <p:oleObj name="Equation" r:id="rId22" imgW="1916868" imgH="30466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5942013"/>
                        <a:ext cx="3497263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0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50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2575" y="795338"/>
            <a:ext cx="7570788" cy="2657475"/>
            <a:chOff x="178" y="501"/>
            <a:chExt cx="4769" cy="1674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46" y="501"/>
              <a:ext cx="2537" cy="318"/>
              <a:chOff x="253" y="72"/>
              <a:chExt cx="2537" cy="318"/>
            </a:xfrm>
          </p:grpSpPr>
          <p:graphicFrame>
            <p:nvGraphicFramePr>
              <p:cNvPr id="19460" name="Object 4"/>
              <p:cNvGraphicFramePr>
                <a:graphicFrameLocks noChangeAspect="1"/>
              </p:cNvGraphicFramePr>
              <p:nvPr/>
            </p:nvGraphicFramePr>
            <p:xfrm>
              <a:off x="253" y="72"/>
              <a:ext cx="761" cy="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2" name="Equation" r:id="rId4" imgW="609336" imgH="253890" progId="Equation.DSMT4">
                      <p:embed/>
                    </p:oleObj>
                  </mc:Choice>
                  <mc:Fallback>
                    <p:oleObj name="Equation" r:id="rId4" imgW="609336" imgH="25389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3" y="72"/>
                            <a:ext cx="761" cy="3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61" name="Text Box 5"/>
              <p:cNvSpPr txBox="1">
                <a:spLocks noChangeArrowheads="1"/>
              </p:cNvSpPr>
              <p:nvPr/>
            </p:nvSpPr>
            <p:spPr bwMode="auto">
              <a:xfrm>
                <a:off x="1218" y="91"/>
                <a:ext cx="15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for arbitrary ket       .</a:t>
                </a:r>
              </a:p>
            </p:txBody>
          </p:sp>
          <p:graphicFrame>
            <p:nvGraphicFramePr>
              <p:cNvPr id="19462" name="Object 6"/>
              <p:cNvGraphicFramePr>
                <a:graphicFrameLocks noChangeAspect="1"/>
              </p:cNvGraphicFramePr>
              <p:nvPr/>
            </p:nvGraphicFramePr>
            <p:xfrm>
              <a:off x="2425" y="77"/>
              <a:ext cx="285" cy="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3" name="Equation" r:id="rId6" imgW="241195" imgH="253890" progId="Equation.DSMT4">
                      <p:embed/>
                    </p:oleObj>
                  </mc:Choice>
                  <mc:Fallback>
                    <p:oleObj name="Equation" r:id="rId6" imgW="241195" imgH="25389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25" y="77"/>
                            <a:ext cx="285" cy="3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178" y="821"/>
              <a:ext cx="4769" cy="1354"/>
              <a:chOff x="178" y="413"/>
              <a:chExt cx="4769" cy="1354"/>
            </a:xfrm>
          </p:grpSpPr>
          <p:sp>
            <p:nvSpPr>
              <p:cNvPr id="19464" name="Text Box 8"/>
              <p:cNvSpPr txBox="1">
                <a:spLocks noChangeArrowheads="1"/>
              </p:cNvSpPr>
              <p:nvPr/>
            </p:nvSpPr>
            <p:spPr bwMode="auto">
              <a:xfrm>
                <a:off x="231" y="413"/>
                <a:ext cx="1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Can rearrange to give</a:t>
                </a:r>
              </a:p>
            </p:txBody>
          </p:sp>
          <p:graphicFrame>
            <p:nvGraphicFramePr>
              <p:cNvPr id="19465" name="Object 9"/>
              <p:cNvGraphicFramePr>
                <a:graphicFrameLocks noChangeAspect="1"/>
              </p:cNvGraphicFramePr>
              <p:nvPr/>
            </p:nvGraphicFramePr>
            <p:xfrm>
              <a:off x="178" y="677"/>
              <a:ext cx="4769" cy="6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4" name="Equation" r:id="rId8" imgW="4533900" imgH="660400" progId="Equation.DSMT4">
                      <p:embed/>
                    </p:oleObj>
                  </mc:Choice>
                  <mc:Fallback>
                    <p:oleObj name="Equation" r:id="rId8" imgW="4533900" imgH="660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8" y="677"/>
                            <a:ext cx="4769" cy="6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66" name="Text Box 10"/>
              <p:cNvSpPr txBox="1">
                <a:spLocks noChangeArrowheads="1"/>
              </p:cNvSpPr>
              <p:nvPr/>
            </p:nvSpPr>
            <p:spPr bwMode="auto">
              <a:xfrm>
                <a:off x="230" y="1517"/>
                <a:ext cx="2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Holds for any value of </a:t>
                </a:r>
                <a:r>
                  <a:rPr lang="en-US" sz="2000" b="1">
                    <a:solidFill>
                      <a:srgbClr val="008000"/>
                    </a:solidFill>
                    <a:latin typeface="Symbol" pitchFamily="18" charset="2"/>
                  </a:rPr>
                  <a:t>a</a:t>
                </a: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 and </a:t>
                </a:r>
                <a:r>
                  <a:rPr lang="en-US" sz="2000" b="1">
                    <a:solidFill>
                      <a:srgbClr val="008000"/>
                    </a:solidFill>
                    <a:latin typeface="Symbol" pitchFamily="18" charset="2"/>
                  </a:rPr>
                  <a:t>b</a:t>
                </a: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93688" y="3546475"/>
            <a:ext cx="8478837" cy="2698750"/>
            <a:chOff x="185" y="2234"/>
            <a:chExt cx="5341" cy="1700"/>
          </a:xfrm>
        </p:grpSpPr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3570" y="2255"/>
              <a:ext cx="163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Multiplied through by</a:t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and transposed.</a:t>
              </a:r>
            </a:p>
          </p:txBody>
        </p: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185" y="2234"/>
              <a:ext cx="5341" cy="1700"/>
              <a:chOff x="185" y="2234"/>
              <a:chExt cx="5341" cy="1700"/>
            </a:xfrm>
          </p:grpSpPr>
          <p:sp>
            <p:nvSpPr>
              <p:cNvPr id="19470" name="Text Box 14"/>
              <p:cNvSpPr txBox="1">
                <a:spLocks noChangeArrowheads="1"/>
              </p:cNvSpPr>
              <p:nvPr/>
            </p:nvSpPr>
            <p:spPr bwMode="auto">
              <a:xfrm>
                <a:off x="238" y="2234"/>
                <a:ext cx="32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Pick </a:t>
                </a:r>
                <a:r>
                  <a:rPr lang="en-US" sz="2000" b="1">
                    <a:solidFill>
                      <a:srgbClr val="CC0000"/>
                    </a:solidFill>
                    <a:latin typeface="Symbol" pitchFamily="18" charset="2"/>
                  </a:rPr>
                  <a:t>a</a:t>
                </a: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 and </a:t>
                </a:r>
                <a:r>
                  <a:rPr lang="en-US" sz="2000" b="1">
                    <a:solidFill>
                      <a:srgbClr val="CC0000"/>
                    </a:solidFill>
                    <a:latin typeface="Symbol" pitchFamily="18" charset="2"/>
                  </a:rPr>
                  <a:t>b</a:t>
                </a: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 so terms in parentheses are zero.</a:t>
                </a:r>
                <a:endParaRPr lang="en-US" sz="2000" b="1">
                  <a:solidFill>
                    <a:srgbClr val="CC0000"/>
                  </a:solidFill>
                  <a:latin typeface="Symbol" pitchFamily="18" charset="2"/>
                </a:endParaRPr>
              </a:p>
            </p:txBody>
          </p:sp>
          <p:graphicFrame>
            <p:nvGraphicFramePr>
              <p:cNvPr id="19471" name="Object 15"/>
              <p:cNvGraphicFramePr>
                <a:graphicFrameLocks noChangeAspect="1"/>
              </p:cNvGraphicFramePr>
              <p:nvPr/>
            </p:nvGraphicFramePr>
            <p:xfrm>
              <a:off x="705" y="2552"/>
              <a:ext cx="2553" cy="4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5" name="Equation" r:id="rId10" imgW="2374900" imgH="393700" progId="Equation.DSMT4">
                      <p:embed/>
                    </p:oleObj>
                  </mc:Choice>
                  <mc:Fallback>
                    <p:oleObj name="Equation" r:id="rId10" imgW="2374900" imgH="393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5" y="2552"/>
                            <a:ext cx="2553" cy="42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72" name="Text Box 16"/>
              <p:cNvSpPr txBox="1">
                <a:spLocks noChangeArrowheads="1"/>
              </p:cNvSpPr>
              <p:nvPr/>
            </p:nvSpPr>
            <p:spPr bwMode="auto">
              <a:xfrm>
                <a:off x="255" y="2600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Then</a:t>
                </a:r>
              </a:p>
            </p:txBody>
          </p:sp>
          <p:graphicFrame>
            <p:nvGraphicFramePr>
              <p:cNvPr id="19473" name="Object 17"/>
              <p:cNvGraphicFramePr>
                <a:graphicFrameLocks noChangeAspect="1"/>
              </p:cNvGraphicFramePr>
              <p:nvPr/>
            </p:nvGraphicFramePr>
            <p:xfrm>
              <a:off x="5164" y="2246"/>
              <a:ext cx="362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6" name="Equation" r:id="rId12" imgW="355292" imgH="304536" progId="Equation.DSMT4">
                      <p:embed/>
                    </p:oleObj>
                  </mc:Choice>
                  <mc:Fallback>
                    <p:oleObj name="Equation" r:id="rId12" imgW="355292" imgH="30453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64" y="2246"/>
                            <a:ext cx="362" cy="31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74" name="Text Box 18"/>
              <p:cNvSpPr txBox="1">
                <a:spLocks noChangeArrowheads="1"/>
              </p:cNvSpPr>
              <p:nvPr/>
            </p:nvSpPr>
            <p:spPr bwMode="auto">
              <a:xfrm>
                <a:off x="185" y="3239"/>
                <a:ext cx="3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6600"/>
                    </a:solidFill>
                    <a:latin typeface="Times New Roman" pitchFamily="18" charset="0"/>
                  </a:rPr>
                  <a:t>Positive numbers because square of real numbers.</a:t>
                </a:r>
              </a:p>
            </p:txBody>
          </p:sp>
          <p:sp>
            <p:nvSpPr>
              <p:cNvPr id="19475" name="Line 19"/>
              <p:cNvSpPr>
                <a:spLocks noChangeShapeType="1"/>
              </p:cNvSpPr>
              <p:nvPr/>
            </p:nvSpPr>
            <p:spPr bwMode="auto">
              <a:xfrm flipV="1">
                <a:off x="1520" y="2909"/>
                <a:ext cx="339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76" name="Line 20"/>
              <p:cNvSpPr>
                <a:spLocks noChangeShapeType="1"/>
              </p:cNvSpPr>
              <p:nvPr/>
            </p:nvSpPr>
            <p:spPr bwMode="auto">
              <a:xfrm flipV="1">
                <a:off x="1962" y="2893"/>
                <a:ext cx="331" cy="4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77" name="Line 21"/>
              <p:cNvSpPr>
                <a:spLocks noChangeShapeType="1"/>
              </p:cNvSpPr>
              <p:nvPr/>
            </p:nvSpPr>
            <p:spPr bwMode="auto">
              <a:xfrm flipH="1" flipV="1">
                <a:off x="3035" y="2893"/>
                <a:ext cx="592" cy="6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78" name="Text Box 22"/>
              <p:cNvSpPr txBox="1">
                <a:spLocks noChangeArrowheads="1"/>
              </p:cNvSpPr>
              <p:nvPr/>
            </p:nvSpPr>
            <p:spPr bwMode="auto">
              <a:xfrm>
                <a:off x="3387" y="3492"/>
                <a:ext cx="19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The sum of two positive</a:t>
                </a:r>
                <a:b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numbers is </a:t>
                </a: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  <a:sym typeface="Symbol" pitchFamily="18" charset="2"/>
                  </a:rPr>
                  <a:t>  one of them.</a:t>
                </a:r>
                <a:endParaRPr lang="en-US" sz="2000" b="1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266700" y="5553075"/>
            <a:ext cx="2962275" cy="1036638"/>
            <a:chOff x="168" y="3498"/>
            <a:chExt cx="1866" cy="653"/>
          </a:xfrm>
        </p:grpSpPr>
        <p:graphicFrame>
          <p:nvGraphicFramePr>
            <p:cNvPr id="19480" name="Object 24"/>
            <p:cNvGraphicFramePr>
              <a:graphicFrameLocks noChangeAspect="1"/>
            </p:cNvGraphicFramePr>
            <p:nvPr/>
          </p:nvGraphicFramePr>
          <p:xfrm>
            <a:off x="590" y="3685"/>
            <a:ext cx="1444" cy="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7" name="Equation" r:id="rId14" imgW="1218671" imgH="393529" progId="Equation.DSMT4">
                    <p:embed/>
                  </p:oleObj>
                </mc:Choice>
                <mc:Fallback>
                  <p:oleObj name="Equation" r:id="rId14" imgW="1218671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" y="3685"/>
                          <a:ext cx="1444" cy="4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168" y="3498"/>
              <a:ext cx="5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Thus,</a:t>
              </a: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320675" y="85725"/>
            <a:ext cx="6958013" cy="511175"/>
            <a:chOff x="202" y="438"/>
            <a:chExt cx="4383" cy="322"/>
          </a:xfrm>
        </p:grpSpPr>
        <p:graphicFrame>
          <p:nvGraphicFramePr>
            <p:cNvPr id="19483" name="Object 27"/>
            <p:cNvGraphicFramePr>
              <a:graphicFrameLocks noChangeAspect="1"/>
            </p:cNvGraphicFramePr>
            <p:nvPr/>
          </p:nvGraphicFramePr>
          <p:xfrm>
            <a:off x="1803" y="442"/>
            <a:ext cx="2782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8" name="Equation" r:id="rId16" imgW="2667000" imgH="304800" progId="Equation.DSMT4">
                    <p:embed/>
                  </p:oleObj>
                </mc:Choice>
                <mc:Fallback>
                  <p:oleObj name="Equation" r:id="rId16" imgW="2667000" imgH="304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3" y="442"/>
                          <a:ext cx="2782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84" name="Object 28"/>
            <p:cNvGraphicFramePr>
              <a:graphicFrameLocks noChangeAspect="1"/>
            </p:cNvGraphicFramePr>
            <p:nvPr/>
          </p:nvGraphicFramePr>
          <p:xfrm>
            <a:off x="202" y="438"/>
            <a:ext cx="1586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9" name="Equation" r:id="rId18" imgW="1383699" imgH="266584" progId="Equation.DSMT4">
                    <p:embed/>
                  </p:oleObj>
                </mc:Choice>
                <mc:Fallback>
                  <p:oleObj name="Equation" r:id="rId18" imgW="1383699" imgH="26658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" y="438"/>
                          <a:ext cx="1586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85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8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06425" y="234950"/>
            <a:ext cx="8031163" cy="2227263"/>
            <a:chOff x="606425" y="234950"/>
            <a:chExt cx="8031163" cy="2227263"/>
          </a:xfrm>
        </p:grpSpPr>
        <p:graphicFrame>
          <p:nvGraphicFramePr>
            <p:cNvPr id="21506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606425" y="234950"/>
            <a:ext cx="2292350" cy="739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6" name="Equation" r:id="rId4" imgW="1218671" imgH="393529" progId="Equation.DSMT4">
                    <p:embed/>
                  </p:oleObj>
                </mc:Choice>
                <mc:Fallback>
                  <p:oleObj name="Equation" r:id="rId4" imgW="1218671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6425" y="234950"/>
                          <a:ext cx="2292350" cy="739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696913" y="1187450"/>
              <a:ext cx="7940675" cy="1274763"/>
              <a:chOff x="439" y="748"/>
              <a:chExt cx="5002" cy="803"/>
            </a:xfrm>
          </p:grpSpPr>
          <p:sp>
            <p:nvSpPr>
              <p:cNvPr id="21508" name="Text Box 4"/>
              <p:cNvSpPr txBox="1">
                <a:spLocks noChangeArrowheads="1"/>
              </p:cNvSpPr>
              <p:nvPr/>
            </p:nvSpPr>
            <p:spPr bwMode="auto">
              <a:xfrm>
                <a:off x="439" y="748"/>
                <a:ext cx="5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Define</a:t>
                </a:r>
              </a:p>
            </p:txBody>
          </p:sp>
          <p:graphicFrame>
            <p:nvGraphicFramePr>
              <p:cNvPr id="21509" name="Object 5"/>
              <p:cNvGraphicFramePr>
                <a:graphicFrameLocks noChangeAspect="1"/>
              </p:cNvGraphicFramePr>
              <p:nvPr/>
            </p:nvGraphicFramePr>
            <p:xfrm>
              <a:off x="1159" y="775"/>
              <a:ext cx="1600" cy="3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07" name="Equation" r:id="rId6" imgW="1333500" imgH="304800" progId="Equation.DSMT4">
                      <p:embed/>
                    </p:oleObj>
                  </mc:Choice>
                  <mc:Fallback>
                    <p:oleObj name="Equation" r:id="rId6" imgW="1333500" imgH="304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59" y="775"/>
                            <a:ext cx="1600" cy="3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510" name="Object 6"/>
              <p:cNvGraphicFramePr>
                <a:graphicFrameLocks noChangeAspect="1"/>
              </p:cNvGraphicFramePr>
              <p:nvPr/>
            </p:nvGraphicFramePr>
            <p:xfrm>
              <a:off x="1147" y="1195"/>
              <a:ext cx="1556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08" name="Equation" r:id="rId8" imgW="1333500" imgH="304800" progId="Equation.DSMT4">
                      <p:embed/>
                    </p:oleObj>
                  </mc:Choice>
                  <mc:Fallback>
                    <p:oleObj name="Equation" r:id="rId8" imgW="1333500" imgH="304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47" y="1195"/>
                            <a:ext cx="1556" cy="3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511" name="Text Box 7"/>
              <p:cNvSpPr txBox="1">
                <a:spLocks noChangeArrowheads="1"/>
              </p:cNvSpPr>
              <p:nvPr/>
            </p:nvSpPr>
            <p:spPr bwMode="auto">
              <a:xfrm>
                <a:off x="3217" y="835"/>
                <a:ext cx="2224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</a:rPr>
                  <a:t>Second moment of distribution</a:t>
                </a:r>
                <a:b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</a:rPr>
                  <a:t>- for Gaussian	</a:t>
                </a:r>
                <a:b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</a:rPr>
                  <a:t>standard deviation squared.</a:t>
                </a:r>
              </a:p>
            </p:txBody>
          </p:sp>
          <p:sp>
            <p:nvSpPr>
              <p:cNvPr id="21512" name="Line 8"/>
              <p:cNvSpPr>
                <a:spLocks noChangeShapeType="1"/>
              </p:cNvSpPr>
              <p:nvPr/>
            </p:nvSpPr>
            <p:spPr bwMode="auto">
              <a:xfrm>
                <a:off x="4278" y="1160"/>
                <a:ext cx="73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93688" y="2692400"/>
            <a:ext cx="8704262" cy="2566988"/>
            <a:chOff x="281" y="1696"/>
            <a:chExt cx="5483" cy="1617"/>
          </a:xfrm>
        </p:grpSpPr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>
              <a:off x="300" y="1696"/>
              <a:ext cx="5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5" name="Text Box 11"/>
            <p:cNvSpPr txBox="1">
              <a:spLocks noChangeArrowheads="1"/>
            </p:cNvSpPr>
            <p:nvPr/>
          </p:nvSpPr>
          <p:spPr bwMode="auto">
            <a:xfrm>
              <a:off x="281" y="1813"/>
              <a:ext cx="11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For special case</a:t>
              </a:r>
            </a:p>
          </p:txBody>
        </p:sp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1505" y="2034"/>
            <a:ext cx="1027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Equation" r:id="rId10" imgW="875920" imgH="253890" progId="Equation.DSMT4">
                    <p:embed/>
                  </p:oleObj>
                </mc:Choice>
                <mc:Fallback>
                  <p:oleObj name="Equation" r:id="rId10" imgW="875920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5" y="2034"/>
                          <a:ext cx="1027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2775" y="2034"/>
              <a:ext cx="29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Average value of the observables are zero.</a:t>
              </a:r>
            </a:p>
          </p:txBody>
        </p:sp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2803" y="2511"/>
            <a:ext cx="937" cy="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0" name="Equation" r:id="rId12" imgW="965200" imgH="419100" progId="Equation.DSMT4">
                    <p:embed/>
                  </p:oleObj>
                </mc:Choice>
                <mc:Fallback>
                  <p:oleObj name="Equation" r:id="rId12" imgW="9652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3" y="2511"/>
                          <a:ext cx="937" cy="4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9" name="Object 15"/>
            <p:cNvGraphicFramePr>
              <a:graphicFrameLocks noChangeAspect="1"/>
            </p:cNvGraphicFramePr>
            <p:nvPr/>
          </p:nvGraphicFramePr>
          <p:xfrm>
            <a:off x="392" y="2485"/>
            <a:ext cx="1489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1" name="Equation" r:id="rId14" imgW="1040948" imgH="393529" progId="Equation.DSMT4">
                    <p:embed/>
                  </p:oleObj>
                </mc:Choice>
                <mc:Fallback>
                  <p:oleObj name="Equation" r:id="rId14" imgW="1040948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" y="2485"/>
                          <a:ext cx="1489" cy="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3824" y="2909"/>
              <a:ext cx="132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prstClr val="black"/>
                  </a:solidFill>
                  <a:latin typeface="Times New Roman" pitchFamily="18" charset="0"/>
                </a:rPr>
                <a:t>square root of the </a:t>
              </a:r>
              <a:br>
                <a:rPr lang="en-US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b="1">
                  <a:solidFill>
                    <a:prstClr val="black"/>
                  </a:solidFill>
                  <a:latin typeface="Times New Roman" pitchFamily="18" charset="0"/>
                </a:rPr>
                <a:t>square of a number</a:t>
              </a:r>
            </a:p>
          </p:txBody>
        </p:sp>
        <p:sp>
          <p:nvSpPr>
            <p:cNvPr id="21521" name="Line 17"/>
            <p:cNvSpPr>
              <a:spLocks noChangeShapeType="1"/>
            </p:cNvSpPr>
            <p:nvPr/>
          </p:nvSpPr>
          <p:spPr bwMode="auto">
            <a:xfrm flipH="1" flipV="1">
              <a:off x="3566" y="2872"/>
              <a:ext cx="253" cy="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1522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19" name="Object 11"/>
          <p:cNvGraphicFramePr>
            <a:graphicFrameLocks noChangeAspect="1"/>
          </p:cNvGraphicFramePr>
          <p:nvPr>
            <p:extLst/>
          </p:nvPr>
        </p:nvGraphicFramePr>
        <p:xfrm>
          <a:off x="4280647" y="314000"/>
          <a:ext cx="149225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tion" r:id="rId16" imgW="787058" imgH="253890" progId="Equation.DSMT4">
                  <p:embed/>
                </p:oleObj>
              </mc:Choice>
              <mc:Fallback>
                <p:oleObj name="Equation" r:id="rId16" imgW="787058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0647" y="314000"/>
                        <a:ext cx="1492250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3"/>
          <p:cNvGraphicFramePr>
            <a:graphicFrameLocks noChangeAspect="1"/>
          </p:cNvGraphicFramePr>
          <p:nvPr>
            <p:extLst/>
          </p:nvPr>
        </p:nvGraphicFramePr>
        <p:xfrm>
          <a:off x="6429375" y="106363"/>
          <a:ext cx="21796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18" imgW="1015920" imgH="406080" progId="Equation.DSMT4">
                  <p:embed/>
                </p:oleObj>
              </mc:Choice>
              <mc:Fallback>
                <p:oleObj name="Equation" r:id="rId18" imgW="101592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75" y="106363"/>
                        <a:ext cx="21796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64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55600" y="234950"/>
            <a:ext cx="2460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Have proven that for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95300" y="257175"/>
            <a:ext cx="3803650" cy="1579563"/>
            <a:chOff x="312" y="162"/>
            <a:chExt cx="2396" cy="995"/>
          </a:xfrm>
        </p:grpSpPr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1768" y="162"/>
            <a:ext cx="94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0" name="Equation" r:id="rId4" imgW="787058" imgH="253890" progId="Equation.DSMT4">
                    <p:embed/>
                  </p:oleObj>
                </mc:Choice>
                <mc:Fallback>
                  <p:oleObj name="Equation" r:id="rId4" imgW="787058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8" y="162"/>
                          <a:ext cx="94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57" name="Object 5"/>
            <p:cNvGraphicFramePr>
              <a:graphicFrameLocks noChangeAspect="1"/>
            </p:cNvGraphicFramePr>
            <p:nvPr/>
          </p:nvGraphicFramePr>
          <p:xfrm>
            <a:off x="312" y="625"/>
            <a:ext cx="1407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1" name="Equation" r:id="rId6" imgW="1040948" imgH="393529" progId="Equation.DSMT4">
                    <p:embed/>
                  </p:oleObj>
                </mc:Choice>
                <mc:Fallback>
                  <p:oleObj name="Equation" r:id="rId6" imgW="1040948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" y="625"/>
                          <a:ext cx="1407" cy="5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93688" y="5734050"/>
            <a:ext cx="5265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The more general case is discussed in the book.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07950" y="2379663"/>
            <a:ext cx="8986838" cy="2951162"/>
            <a:chOff x="124" y="1499"/>
            <a:chExt cx="5661" cy="1859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24" y="1499"/>
              <a:ext cx="5145" cy="1859"/>
              <a:chOff x="124" y="1499"/>
              <a:chExt cx="5145" cy="1859"/>
            </a:xfrm>
          </p:grpSpPr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24" y="1499"/>
                <a:ext cx="5145" cy="1859"/>
                <a:chOff x="124" y="1499"/>
                <a:chExt cx="5145" cy="1859"/>
              </a:xfrm>
            </p:grpSpPr>
            <p:sp>
              <p:nvSpPr>
                <p:cNvPr id="23562" name="Line 10"/>
                <p:cNvSpPr>
                  <a:spLocks noChangeShapeType="1"/>
                </p:cNvSpPr>
                <p:nvPr/>
              </p:nvSpPr>
              <p:spPr bwMode="auto">
                <a:xfrm>
                  <a:off x="124" y="1499"/>
                  <a:ext cx="51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6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61" y="1569"/>
                  <a:ext cx="72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00FF"/>
                      </a:solidFill>
                      <a:latin typeface="Times New Roman" pitchFamily="18" charset="0"/>
                    </a:rPr>
                    <a:t>Example</a:t>
                  </a:r>
                </a:p>
              </p:txBody>
            </p:sp>
            <p:graphicFrame>
              <p:nvGraphicFramePr>
                <p:cNvPr id="23564" name="Object 12"/>
                <p:cNvGraphicFramePr>
                  <a:graphicFrameLocks noChangeAspect="1"/>
                </p:cNvGraphicFramePr>
                <p:nvPr/>
              </p:nvGraphicFramePr>
              <p:xfrm>
                <a:off x="649" y="1929"/>
                <a:ext cx="838" cy="29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532" name="Equation" r:id="rId8" imgW="723586" imgH="253890" progId="Equation.DSMT4">
                        <p:embed/>
                      </p:oleObj>
                    </mc:Choice>
                    <mc:Fallback>
                      <p:oleObj name="Equation" r:id="rId8" imgW="723586" imgH="25389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49" y="1929"/>
                              <a:ext cx="838" cy="29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3565" name="Object 13"/>
                <p:cNvGraphicFramePr>
                  <a:graphicFrameLocks noChangeAspect="1"/>
                </p:cNvGraphicFramePr>
                <p:nvPr/>
              </p:nvGraphicFramePr>
              <p:xfrm>
                <a:off x="658" y="2323"/>
                <a:ext cx="919" cy="27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533" name="Equation" r:id="rId10" imgW="863225" imgH="253890" progId="Equation.DSMT4">
                        <p:embed/>
                      </p:oleObj>
                    </mc:Choice>
                    <mc:Fallback>
                      <p:oleObj name="Equation" r:id="rId10" imgW="863225" imgH="25389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58" y="2323"/>
                              <a:ext cx="919" cy="27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356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61" y="2713"/>
                  <a:ext cx="80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E82C00"/>
                      </a:solidFill>
                      <a:latin typeface="Times New Roman" pitchFamily="18" charset="0"/>
                    </a:rPr>
                    <a:t>Therefore</a:t>
                  </a:r>
                </a:p>
              </p:txBody>
            </p:sp>
            <p:graphicFrame>
              <p:nvGraphicFramePr>
                <p:cNvPr id="23567" name="Object 15"/>
                <p:cNvGraphicFramePr>
                  <a:graphicFrameLocks noChangeAspect="1"/>
                </p:cNvGraphicFramePr>
                <p:nvPr/>
              </p:nvGraphicFramePr>
              <p:xfrm>
                <a:off x="661" y="3065"/>
                <a:ext cx="1283" cy="29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534" name="Equation" r:id="rId12" imgW="888614" imgH="203112" progId="Equation.DSMT4">
                        <p:embed/>
                      </p:oleObj>
                    </mc:Choice>
                    <mc:Fallback>
                      <p:oleObj name="Equation" r:id="rId12" imgW="888614" imgH="203112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61" y="3065"/>
                              <a:ext cx="1283" cy="29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3568" name="Text Box 16"/>
              <p:cNvSpPr txBox="1">
                <a:spLocks noChangeArrowheads="1"/>
              </p:cNvSpPr>
              <p:nvPr/>
            </p:nvSpPr>
            <p:spPr bwMode="auto">
              <a:xfrm>
                <a:off x="2228" y="1695"/>
                <a:ext cx="2759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Number, special case of an operator.</a:t>
                </a:r>
                <a:b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Number is implicitly multiplied by the </a:t>
                </a:r>
              </a:p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identity operator.</a:t>
                </a:r>
              </a:p>
            </p:txBody>
          </p:sp>
          <p:sp>
            <p:nvSpPr>
              <p:cNvPr id="23569" name="Line 17"/>
              <p:cNvSpPr>
                <a:spLocks noChangeShapeType="1"/>
              </p:cNvSpPr>
              <p:nvPr/>
            </p:nvSpPr>
            <p:spPr bwMode="auto">
              <a:xfrm flipH="1">
                <a:off x="1466" y="1831"/>
                <a:ext cx="733" cy="2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570" name="Text Box 18"/>
            <p:cNvSpPr txBox="1">
              <a:spLocks noChangeArrowheads="1"/>
            </p:cNvSpPr>
            <p:nvPr/>
          </p:nvSpPr>
          <p:spPr bwMode="auto">
            <a:xfrm>
              <a:off x="2363" y="3044"/>
              <a:ext cx="34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Uncertainty comes from superposition principle.</a:t>
              </a:r>
            </a:p>
          </p:txBody>
        </p:sp>
      </p:grpSp>
      <p:sp>
        <p:nvSpPr>
          <p:cNvPr id="23571" name="Text Box 11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4346575" y="1181100"/>
          <a:ext cx="1630363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tion" r:id="rId14" imgW="875920" imgH="253890" progId="Equation.DSMT4">
                  <p:embed/>
                </p:oleObj>
              </mc:Choice>
              <mc:Fallback>
                <p:oleObj name="Equation" r:id="rId14" imgW="87592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5" y="1181100"/>
                        <a:ext cx="1630363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3" name="Text Box 13"/>
          <p:cNvSpPr txBox="1">
            <a:spLocks noChangeArrowheads="1"/>
          </p:cNvSpPr>
          <p:nvPr/>
        </p:nvSpPr>
        <p:spPr bwMode="auto">
          <a:xfrm>
            <a:off x="6311900" y="1039813"/>
            <a:ext cx="2468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Average value of the </a:t>
            </a:r>
          </a:p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observables are zero.</a:t>
            </a:r>
          </a:p>
        </p:txBody>
      </p:sp>
    </p:spTree>
    <p:extLst>
      <p:ext uri="{BB962C8B-B14F-4D97-AF65-F5344CB8AC3E}">
        <p14:creationId xmlns:p14="http://schemas.microsoft.com/office/powerpoint/2010/main" val="276118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build="p" autoUpdateAnimBg="0"/>
    </p:bldLst>
  </p:timing>
</p:sld>
</file>

<file path=ppt/theme/theme1.xml><?xml version="1.0" encoding="utf-8"?>
<a:theme xmlns:a="http://schemas.openxmlformats.org/drawingml/2006/main" name="Mikes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kesTheme" id="{A393C5E2-E9A6-43BC-806F-398FA300DAE8}" vid="{123CF2D2-4BE6-4067-A7D6-AAC4927BC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</TotalTime>
  <Words>918</Words>
  <Application>Microsoft Office PowerPoint</Application>
  <PresentationFormat>On-screen Show (4:3)</PresentationFormat>
  <Paragraphs>258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MT Extra</vt:lpstr>
      <vt:lpstr>Symbol</vt:lpstr>
      <vt:lpstr>Times New Roman</vt:lpstr>
      <vt:lpstr>MikesTheme</vt:lpstr>
      <vt:lpstr>Equation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</cp:revision>
  <dcterms:created xsi:type="dcterms:W3CDTF">2019-08-26T18:53:35Z</dcterms:created>
  <dcterms:modified xsi:type="dcterms:W3CDTF">2019-08-26T18:55:37Z</dcterms:modified>
</cp:coreProperties>
</file>