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49"/>
  </p:notes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288" r:id="rId33"/>
    <p:sldId id="289" r:id="rId34"/>
    <p:sldId id="290" r:id="rId35"/>
    <p:sldId id="291" r:id="rId36"/>
    <p:sldId id="292" r:id="rId37"/>
    <p:sldId id="293" r:id="rId38"/>
    <p:sldId id="294" r:id="rId39"/>
    <p:sldId id="295" r:id="rId40"/>
    <p:sldId id="296" r:id="rId41"/>
    <p:sldId id="297" r:id="rId42"/>
    <p:sldId id="298" r:id="rId43"/>
    <p:sldId id="299" r:id="rId44"/>
    <p:sldId id="300" r:id="rId45"/>
    <p:sldId id="301" r:id="rId46"/>
    <p:sldId id="302" r:id="rId47"/>
    <p:sldId id="303" r:id="rId4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973" autoAdjust="0"/>
    <p:restoredTop sz="94660"/>
  </p:normalViewPr>
  <p:slideViewPr>
    <p:cSldViewPr snapToGrid="0">
      <p:cViewPr varScale="1">
        <p:scale>
          <a:sx n="108" d="100"/>
          <a:sy n="108" d="100"/>
        </p:scale>
        <p:origin x="28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image" Target="../media/image1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5.wmf"/><Relationship Id="rId2" Type="http://schemas.openxmlformats.org/officeDocument/2006/relationships/image" Target="../media/image4.wmf"/><Relationship Id="rId1" Type="http://schemas.openxmlformats.org/officeDocument/2006/relationships/image" Target="../media/image3.wmf"/><Relationship Id="rId4" Type="http://schemas.openxmlformats.org/officeDocument/2006/relationships/image" Target="../media/image6.w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11.wmf"/><Relationship Id="rId2" Type="http://schemas.openxmlformats.org/officeDocument/2006/relationships/image" Target="../media/image10.wmf"/><Relationship Id="rId1" Type="http://schemas.openxmlformats.org/officeDocument/2006/relationships/image" Target="../media/image9.w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14.wmf"/><Relationship Id="rId7" Type="http://schemas.openxmlformats.org/officeDocument/2006/relationships/image" Target="../media/image18.wmf"/><Relationship Id="rId2" Type="http://schemas.openxmlformats.org/officeDocument/2006/relationships/image" Target="../media/image13.wmf"/><Relationship Id="rId1" Type="http://schemas.openxmlformats.org/officeDocument/2006/relationships/image" Target="../media/image12.wmf"/><Relationship Id="rId6" Type="http://schemas.openxmlformats.org/officeDocument/2006/relationships/image" Target="../media/image17.wmf"/><Relationship Id="rId5" Type="http://schemas.openxmlformats.org/officeDocument/2006/relationships/image" Target="../media/image16.wmf"/><Relationship Id="rId4" Type="http://schemas.openxmlformats.org/officeDocument/2006/relationships/image" Target="../media/image15.wmf"/></Relationships>
</file>

<file path=ppt/drawings/_rels/vmlDrawing5.vml.rels><?xml version="1.0" encoding="UTF-8" standalone="yes"?>
<Relationships xmlns="http://schemas.openxmlformats.org/package/2006/relationships"><Relationship Id="rId3" Type="http://schemas.openxmlformats.org/officeDocument/2006/relationships/image" Target="../media/image20.wmf"/><Relationship Id="rId2" Type="http://schemas.openxmlformats.org/officeDocument/2006/relationships/image" Target="../media/image19.wmf"/><Relationship Id="rId1" Type="http://schemas.openxmlformats.org/officeDocument/2006/relationships/image" Target="../media/image18.wmf"/><Relationship Id="rId4" Type="http://schemas.openxmlformats.org/officeDocument/2006/relationships/image" Target="../media/image21.wmf"/></Relationships>
</file>

<file path=ppt/drawings/_rels/vmlDrawing6.vml.rels><?xml version="1.0" encoding="UTF-8" standalone="yes"?>
<Relationships xmlns="http://schemas.openxmlformats.org/package/2006/relationships"><Relationship Id="rId3" Type="http://schemas.openxmlformats.org/officeDocument/2006/relationships/image" Target="../media/image23.wmf"/><Relationship Id="rId2" Type="http://schemas.openxmlformats.org/officeDocument/2006/relationships/image" Target="../media/image22.wmf"/><Relationship Id="rId1" Type="http://schemas.openxmlformats.org/officeDocument/2006/relationships/image" Target="../media/image18.wmf"/><Relationship Id="rId6" Type="http://schemas.openxmlformats.org/officeDocument/2006/relationships/image" Target="../media/image15.wmf"/><Relationship Id="rId5" Type="http://schemas.openxmlformats.org/officeDocument/2006/relationships/image" Target="../media/image25.wmf"/><Relationship Id="rId4" Type="http://schemas.openxmlformats.org/officeDocument/2006/relationships/image" Target="../media/image24.wmf"/></Relationships>
</file>

<file path=ppt/drawings/_rels/vmlDrawing7.vml.rels><?xml version="1.0" encoding="UTF-8" standalone="yes"?>
<Relationships xmlns="http://schemas.openxmlformats.org/package/2006/relationships"><Relationship Id="rId3" Type="http://schemas.openxmlformats.org/officeDocument/2006/relationships/image" Target="../media/image28.wmf"/><Relationship Id="rId2" Type="http://schemas.openxmlformats.org/officeDocument/2006/relationships/image" Target="../media/image27.wmf"/><Relationship Id="rId1" Type="http://schemas.openxmlformats.org/officeDocument/2006/relationships/image" Target="../media/image26.wmf"/><Relationship Id="rId4" Type="http://schemas.openxmlformats.org/officeDocument/2006/relationships/image" Target="../media/image29.wmf"/></Relationships>
</file>

<file path=ppt/drawings/_rels/vmlDrawing8.vml.rels><?xml version="1.0" encoding="UTF-8" standalone="yes"?>
<Relationships xmlns="http://schemas.openxmlformats.org/package/2006/relationships"><Relationship Id="rId8" Type="http://schemas.openxmlformats.org/officeDocument/2006/relationships/image" Target="../media/image35.wmf"/><Relationship Id="rId3" Type="http://schemas.openxmlformats.org/officeDocument/2006/relationships/image" Target="../media/image31.wmf"/><Relationship Id="rId7" Type="http://schemas.openxmlformats.org/officeDocument/2006/relationships/image" Target="../media/image34.wmf"/><Relationship Id="rId2" Type="http://schemas.openxmlformats.org/officeDocument/2006/relationships/image" Target="../media/image30.wmf"/><Relationship Id="rId1" Type="http://schemas.openxmlformats.org/officeDocument/2006/relationships/image" Target="../media/image29.wmf"/><Relationship Id="rId6" Type="http://schemas.openxmlformats.org/officeDocument/2006/relationships/image" Target="../media/image18.wmf"/><Relationship Id="rId5" Type="http://schemas.openxmlformats.org/officeDocument/2006/relationships/image" Target="../media/image33.wmf"/><Relationship Id="rId4" Type="http://schemas.openxmlformats.org/officeDocument/2006/relationships/image" Target="../media/image32.wmf"/><Relationship Id="rId9" Type="http://schemas.openxmlformats.org/officeDocument/2006/relationships/image" Target="../media/image36.wmf"/></Relationships>
</file>

<file path=ppt/drawings/_rels/vmlDrawing9.vml.rels><?xml version="1.0" encoding="UTF-8" standalone="yes"?>
<Relationships xmlns="http://schemas.openxmlformats.org/package/2006/relationships"><Relationship Id="rId3" Type="http://schemas.openxmlformats.org/officeDocument/2006/relationships/image" Target="../media/image39.wmf"/><Relationship Id="rId7" Type="http://schemas.openxmlformats.org/officeDocument/2006/relationships/image" Target="../media/image43.wmf"/><Relationship Id="rId2" Type="http://schemas.openxmlformats.org/officeDocument/2006/relationships/image" Target="../media/image38.wmf"/><Relationship Id="rId1" Type="http://schemas.openxmlformats.org/officeDocument/2006/relationships/image" Target="../media/image37.wmf"/><Relationship Id="rId6" Type="http://schemas.openxmlformats.org/officeDocument/2006/relationships/image" Target="../media/image42.wmf"/><Relationship Id="rId5" Type="http://schemas.openxmlformats.org/officeDocument/2006/relationships/image" Target="../media/image41.wmf"/><Relationship Id="rId4" Type="http://schemas.openxmlformats.org/officeDocument/2006/relationships/image" Target="../media/image40.wmf"/></Relationships>
</file>

<file path=ppt/drawings/_rels/vmlDrawing10.vml.rels><?xml version="1.0" encoding="UTF-8" standalone="yes"?>
<Relationships xmlns="http://schemas.openxmlformats.org/package/2006/relationships"><Relationship Id="rId3" Type="http://schemas.openxmlformats.org/officeDocument/2006/relationships/image" Target="../media/image46.wmf"/><Relationship Id="rId2" Type="http://schemas.openxmlformats.org/officeDocument/2006/relationships/image" Target="../media/image45.wmf"/><Relationship Id="rId1" Type="http://schemas.openxmlformats.org/officeDocument/2006/relationships/image" Target="../media/image44.wmf"/><Relationship Id="rId6" Type="http://schemas.openxmlformats.org/officeDocument/2006/relationships/image" Target="../media/image49.wmf"/><Relationship Id="rId5" Type="http://schemas.openxmlformats.org/officeDocument/2006/relationships/image" Target="../media/image48.wmf"/><Relationship Id="rId4" Type="http://schemas.openxmlformats.org/officeDocument/2006/relationships/image" Target="../media/image47.wmf"/></Relationships>
</file>

<file path=ppt/drawings/_rels/vmlDrawing11.vml.rels><?xml version="1.0" encoding="UTF-8" standalone="yes"?>
<Relationships xmlns="http://schemas.openxmlformats.org/package/2006/relationships"><Relationship Id="rId8" Type="http://schemas.openxmlformats.org/officeDocument/2006/relationships/image" Target="../media/image57.wmf"/><Relationship Id="rId3" Type="http://schemas.openxmlformats.org/officeDocument/2006/relationships/image" Target="../media/image52.wmf"/><Relationship Id="rId7" Type="http://schemas.openxmlformats.org/officeDocument/2006/relationships/image" Target="../media/image56.wmf"/><Relationship Id="rId2" Type="http://schemas.openxmlformats.org/officeDocument/2006/relationships/image" Target="../media/image51.wmf"/><Relationship Id="rId1" Type="http://schemas.openxmlformats.org/officeDocument/2006/relationships/image" Target="../media/image50.wmf"/><Relationship Id="rId6" Type="http://schemas.openxmlformats.org/officeDocument/2006/relationships/image" Target="../media/image55.wmf"/><Relationship Id="rId5" Type="http://schemas.openxmlformats.org/officeDocument/2006/relationships/image" Target="../media/image54.wmf"/><Relationship Id="rId10" Type="http://schemas.openxmlformats.org/officeDocument/2006/relationships/image" Target="../media/image59.wmf"/><Relationship Id="rId4" Type="http://schemas.openxmlformats.org/officeDocument/2006/relationships/image" Target="../media/image53.wmf"/><Relationship Id="rId9" Type="http://schemas.openxmlformats.org/officeDocument/2006/relationships/image" Target="../media/image58.wmf"/></Relationships>
</file>

<file path=ppt/drawings/_rels/vmlDrawing12.vml.rels><?xml version="1.0" encoding="UTF-8" standalone="yes"?>
<Relationships xmlns="http://schemas.openxmlformats.org/package/2006/relationships"><Relationship Id="rId3" Type="http://schemas.openxmlformats.org/officeDocument/2006/relationships/image" Target="../media/image62.wmf"/><Relationship Id="rId2" Type="http://schemas.openxmlformats.org/officeDocument/2006/relationships/image" Target="../media/image61.wmf"/><Relationship Id="rId1" Type="http://schemas.openxmlformats.org/officeDocument/2006/relationships/image" Target="../media/image60.wmf"/></Relationships>
</file>

<file path=ppt/drawings/_rels/vmlDrawing13.vml.rels><?xml version="1.0" encoding="UTF-8" standalone="yes"?>
<Relationships xmlns="http://schemas.openxmlformats.org/package/2006/relationships"><Relationship Id="rId2" Type="http://schemas.openxmlformats.org/officeDocument/2006/relationships/image" Target="../media/image64.wmf"/><Relationship Id="rId1" Type="http://schemas.openxmlformats.org/officeDocument/2006/relationships/image" Target="../media/image63.wmf"/></Relationships>
</file>

<file path=ppt/drawings/_rels/vmlDrawing14.vml.rels><?xml version="1.0" encoding="UTF-8" standalone="yes"?>
<Relationships xmlns="http://schemas.openxmlformats.org/package/2006/relationships"><Relationship Id="rId3" Type="http://schemas.openxmlformats.org/officeDocument/2006/relationships/image" Target="../media/image67.wmf"/><Relationship Id="rId2" Type="http://schemas.openxmlformats.org/officeDocument/2006/relationships/image" Target="../media/image66.wmf"/><Relationship Id="rId1" Type="http://schemas.openxmlformats.org/officeDocument/2006/relationships/image" Target="../media/image65.wmf"/></Relationships>
</file>

<file path=ppt/drawings/_rels/vmlDrawing15.vml.rels><?xml version="1.0" encoding="UTF-8" standalone="yes"?>
<Relationships xmlns="http://schemas.openxmlformats.org/package/2006/relationships"><Relationship Id="rId8" Type="http://schemas.openxmlformats.org/officeDocument/2006/relationships/image" Target="../media/image75.wmf"/><Relationship Id="rId3" Type="http://schemas.openxmlformats.org/officeDocument/2006/relationships/image" Target="../media/image70.wmf"/><Relationship Id="rId7" Type="http://schemas.openxmlformats.org/officeDocument/2006/relationships/image" Target="../media/image74.wmf"/><Relationship Id="rId12" Type="http://schemas.openxmlformats.org/officeDocument/2006/relationships/image" Target="../media/image79.wmf"/><Relationship Id="rId2" Type="http://schemas.openxmlformats.org/officeDocument/2006/relationships/image" Target="../media/image69.wmf"/><Relationship Id="rId1" Type="http://schemas.openxmlformats.org/officeDocument/2006/relationships/image" Target="../media/image68.wmf"/><Relationship Id="rId6" Type="http://schemas.openxmlformats.org/officeDocument/2006/relationships/image" Target="../media/image73.wmf"/><Relationship Id="rId11" Type="http://schemas.openxmlformats.org/officeDocument/2006/relationships/image" Target="../media/image78.wmf"/><Relationship Id="rId5" Type="http://schemas.openxmlformats.org/officeDocument/2006/relationships/image" Target="../media/image72.wmf"/><Relationship Id="rId10" Type="http://schemas.openxmlformats.org/officeDocument/2006/relationships/image" Target="../media/image77.wmf"/><Relationship Id="rId4" Type="http://schemas.openxmlformats.org/officeDocument/2006/relationships/image" Target="../media/image71.wmf"/><Relationship Id="rId9" Type="http://schemas.openxmlformats.org/officeDocument/2006/relationships/image" Target="../media/image76.wmf"/></Relationships>
</file>

<file path=ppt/drawings/_rels/vmlDrawing16.vml.rels><?xml version="1.0" encoding="UTF-8" standalone="yes"?>
<Relationships xmlns="http://schemas.openxmlformats.org/package/2006/relationships"><Relationship Id="rId3" Type="http://schemas.openxmlformats.org/officeDocument/2006/relationships/image" Target="../media/image82.wmf"/><Relationship Id="rId2" Type="http://schemas.openxmlformats.org/officeDocument/2006/relationships/image" Target="../media/image81.wmf"/><Relationship Id="rId1" Type="http://schemas.openxmlformats.org/officeDocument/2006/relationships/image" Target="../media/image80.wmf"/><Relationship Id="rId5" Type="http://schemas.openxmlformats.org/officeDocument/2006/relationships/image" Target="../media/image84.wmf"/><Relationship Id="rId4" Type="http://schemas.openxmlformats.org/officeDocument/2006/relationships/image" Target="../media/image83.wmf"/></Relationships>
</file>

<file path=ppt/drawings/_rels/vmlDrawing17.vml.rels><?xml version="1.0" encoding="UTF-8" standalone="yes"?>
<Relationships xmlns="http://schemas.openxmlformats.org/package/2006/relationships"><Relationship Id="rId3" Type="http://schemas.openxmlformats.org/officeDocument/2006/relationships/image" Target="../media/image91.wmf"/><Relationship Id="rId2" Type="http://schemas.openxmlformats.org/officeDocument/2006/relationships/image" Target="../media/image90.wmf"/><Relationship Id="rId1" Type="http://schemas.openxmlformats.org/officeDocument/2006/relationships/image" Target="../media/image89.wmf"/><Relationship Id="rId6" Type="http://schemas.openxmlformats.org/officeDocument/2006/relationships/image" Target="../media/image94.wmf"/><Relationship Id="rId5" Type="http://schemas.openxmlformats.org/officeDocument/2006/relationships/image" Target="../media/image93.wmf"/><Relationship Id="rId4" Type="http://schemas.openxmlformats.org/officeDocument/2006/relationships/image" Target="../media/image92.wmf"/></Relationships>
</file>

<file path=ppt/drawings/_rels/vmlDrawing18.vml.rels><?xml version="1.0" encoding="UTF-8" standalone="yes"?>
<Relationships xmlns="http://schemas.openxmlformats.org/package/2006/relationships"><Relationship Id="rId8" Type="http://schemas.openxmlformats.org/officeDocument/2006/relationships/image" Target="../media/image102.wmf"/><Relationship Id="rId3" Type="http://schemas.openxmlformats.org/officeDocument/2006/relationships/image" Target="../media/image97.wmf"/><Relationship Id="rId7" Type="http://schemas.openxmlformats.org/officeDocument/2006/relationships/image" Target="../media/image101.wmf"/><Relationship Id="rId2" Type="http://schemas.openxmlformats.org/officeDocument/2006/relationships/image" Target="../media/image96.wmf"/><Relationship Id="rId1" Type="http://schemas.openxmlformats.org/officeDocument/2006/relationships/image" Target="../media/image95.wmf"/><Relationship Id="rId6" Type="http://schemas.openxmlformats.org/officeDocument/2006/relationships/image" Target="../media/image100.wmf"/><Relationship Id="rId5" Type="http://schemas.openxmlformats.org/officeDocument/2006/relationships/image" Target="../media/image99.wmf"/><Relationship Id="rId4" Type="http://schemas.openxmlformats.org/officeDocument/2006/relationships/image" Target="../media/image98.wmf"/><Relationship Id="rId9" Type="http://schemas.openxmlformats.org/officeDocument/2006/relationships/image" Target="../media/image103.wmf"/></Relationships>
</file>

<file path=ppt/drawings/_rels/vmlDrawing19.v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wmf"/><Relationship Id="rId7" Type="http://schemas.openxmlformats.org/officeDocument/2006/relationships/image" Target="../media/image110.wmf"/><Relationship Id="rId2" Type="http://schemas.openxmlformats.org/officeDocument/2006/relationships/image" Target="../media/image105.wmf"/><Relationship Id="rId1" Type="http://schemas.openxmlformats.org/officeDocument/2006/relationships/image" Target="../media/image104.wmf"/><Relationship Id="rId6" Type="http://schemas.openxmlformats.org/officeDocument/2006/relationships/image" Target="../media/image109.wmf"/><Relationship Id="rId5" Type="http://schemas.openxmlformats.org/officeDocument/2006/relationships/image" Target="../media/image108.wmf"/><Relationship Id="rId4" Type="http://schemas.openxmlformats.org/officeDocument/2006/relationships/image" Target="../media/image107.wmf"/></Relationships>
</file>

<file path=ppt/drawings/_rels/vmlDrawing20.vml.rels><?xml version="1.0" encoding="UTF-8" standalone="yes"?>
<Relationships xmlns="http://schemas.openxmlformats.org/package/2006/relationships"><Relationship Id="rId8" Type="http://schemas.openxmlformats.org/officeDocument/2006/relationships/image" Target="../media/image118.wmf"/><Relationship Id="rId3" Type="http://schemas.openxmlformats.org/officeDocument/2006/relationships/image" Target="../media/image113.wmf"/><Relationship Id="rId7" Type="http://schemas.openxmlformats.org/officeDocument/2006/relationships/image" Target="../media/image117.wmf"/><Relationship Id="rId2" Type="http://schemas.openxmlformats.org/officeDocument/2006/relationships/image" Target="../media/image112.wmf"/><Relationship Id="rId1" Type="http://schemas.openxmlformats.org/officeDocument/2006/relationships/image" Target="../media/image111.wmf"/><Relationship Id="rId6" Type="http://schemas.openxmlformats.org/officeDocument/2006/relationships/image" Target="../media/image116.wmf"/><Relationship Id="rId5" Type="http://schemas.openxmlformats.org/officeDocument/2006/relationships/image" Target="../media/image115.wmf"/><Relationship Id="rId4" Type="http://schemas.openxmlformats.org/officeDocument/2006/relationships/image" Target="../media/image114.wmf"/><Relationship Id="rId9" Type="http://schemas.openxmlformats.org/officeDocument/2006/relationships/image" Target="../media/image119.wmf"/></Relationships>
</file>

<file path=ppt/drawings/_rels/vmlDrawing21.vml.rels><?xml version="1.0" encoding="UTF-8" standalone="yes"?>
<Relationships xmlns="http://schemas.openxmlformats.org/package/2006/relationships"><Relationship Id="rId8" Type="http://schemas.openxmlformats.org/officeDocument/2006/relationships/image" Target="../media/image127.wmf"/><Relationship Id="rId3" Type="http://schemas.openxmlformats.org/officeDocument/2006/relationships/image" Target="../media/image122.wmf"/><Relationship Id="rId7" Type="http://schemas.openxmlformats.org/officeDocument/2006/relationships/image" Target="../media/image126.wmf"/><Relationship Id="rId2" Type="http://schemas.openxmlformats.org/officeDocument/2006/relationships/image" Target="../media/image121.wmf"/><Relationship Id="rId1" Type="http://schemas.openxmlformats.org/officeDocument/2006/relationships/image" Target="../media/image120.wmf"/><Relationship Id="rId6" Type="http://schemas.openxmlformats.org/officeDocument/2006/relationships/image" Target="../media/image125.wmf"/><Relationship Id="rId11" Type="http://schemas.openxmlformats.org/officeDocument/2006/relationships/image" Target="../media/image130.wmf"/><Relationship Id="rId5" Type="http://schemas.openxmlformats.org/officeDocument/2006/relationships/image" Target="../media/image124.wmf"/><Relationship Id="rId10" Type="http://schemas.openxmlformats.org/officeDocument/2006/relationships/image" Target="../media/image129.wmf"/><Relationship Id="rId4" Type="http://schemas.openxmlformats.org/officeDocument/2006/relationships/image" Target="../media/image123.wmf"/><Relationship Id="rId9" Type="http://schemas.openxmlformats.org/officeDocument/2006/relationships/image" Target="../media/image128.wmf"/></Relationships>
</file>

<file path=ppt/drawings/_rels/vmlDrawing22.vml.rels><?xml version="1.0" encoding="UTF-8" standalone="yes"?>
<Relationships xmlns="http://schemas.openxmlformats.org/package/2006/relationships"><Relationship Id="rId8" Type="http://schemas.openxmlformats.org/officeDocument/2006/relationships/image" Target="../media/image138.wmf"/><Relationship Id="rId3" Type="http://schemas.openxmlformats.org/officeDocument/2006/relationships/image" Target="../media/image133.wmf"/><Relationship Id="rId7" Type="http://schemas.openxmlformats.org/officeDocument/2006/relationships/image" Target="../media/image137.wmf"/><Relationship Id="rId12" Type="http://schemas.openxmlformats.org/officeDocument/2006/relationships/image" Target="../media/image124.wmf"/><Relationship Id="rId2" Type="http://schemas.openxmlformats.org/officeDocument/2006/relationships/image" Target="../media/image132.wmf"/><Relationship Id="rId1" Type="http://schemas.openxmlformats.org/officeDocument/2006/relationships/image" Target="../media/image131.wmf"/><Relationship Id="rId6" Type="http://schemas.openxmlformats.org/officeDocument/2006/relationships/image" Target="../media/image136.wmf"/><Relationship Id="rId11" Type="http://schemas.openxmlformats.org/officeDocument/2006/relationships/image" Target="../media/image141.wmf"/><Relationship Id="rId5" Type="http://schemas.openxmlformats.org/officeDocument/2006/relationships/image" Target="../media/image135.wmf"/><Relationship Id="rId10" Type="http://schemas.openxmlformats.org/officeDocument/2006/relationships/image" Target="../media/image140.wmf"/><Relationship Id="rId4" Type="http://schemas.openxmlformats.org/officeDocument/2006/relationships/image" Target="../media/image134.wmf"/><Relationship Id="rId9" Type="http://schemas.openxmlformats.org/officeDocument/2006/relationships/image" Target="../media/image139.wmf"/></Relationships>
</file>

<file path=ppt/drawings/_rels/vmlDrawing23.vml.rels><?xml version="1.0" encoding="UTF-8" standalone="yes"?>
<Relationships xmlns="http://schemas.openxmlformats.org/package/2006/relationships"><Relationship Id="rId3" Type="http://schemas.openxmlformats.org/officeDocument/2006/relationships/image" Target="../media/image144.wmf"/><Relationship Id="rId7" Type="http://schemas.openxmlformats.org/officeDocument/2006/relationships/image" Target="../media/image148.wmf"/><Relationship Id="rId2" Type="http://schemas.openxmlformats.org/officeDocument/2006/relationships/image" Target="../media/image143.wmf"/><Relationship Id="rId1" Type="http://schemas.openxmlformats.org/officeDocument/2006/relationships/image" Target="../media/image142.wmf"/><Relationship Id="rId6" Type="http://schemas.openxmlformats.org/officeDocument/2006/relationships/image" Target="../media/image147.wmf"/><Relationship Id="rId5" Type="http://schemas.openxmlformats.org/officeDocument/2006/relationships/image" Target="../media/image146.wmf"/><Relationship Id="rId4" Type="http://schemas.openxmlformats.org/officeDocument/2006/relationships/image" Target="../media/image145.wmf"/></Relationships>
</file>

<file path=ppt/drawings/_rels/vmlDrawing24.vml.rels><?xml version="1.0" encoding="UTF-8" standalone="yes"?>
<Relationships xmlns="http://schemas.openxmlformats.org/package/2006/relationships"><Relationship Id="rId8" Type="http://schemas.openxmlformats.org/officeDocument/2006/relationships/image" Target="../media/image155.wmf"/><Relationship Id="rId3" Type="http://schemas.openxmlformats.org/officeDocument/2006/relationships/image" Target="../media/image150.wmf"/><Relationship Id="rId7" Type="http://schemas.openxmlformats.org/officeDocument/2006/relationships/image" Target="../media/image154.wmf"/><Relationship Id="rId2" Type="http://schemas.openxmlformats.org/officeDocument/2006/relationships/image" Target="../media/image149.wmf"/><Relationship Id="rId1" Type="http://schemas.openxmlformats.org/officeDocument/2006/relationships/image" Target="../media/image137.wmf"/><Relationship Id="rId6" Type="http://schemas.openxmlformats.org/officeDocument/2006/relationships/image" Target="../media/image153.wmf"/><Relationship Id="rId5" Type="http://schemas.openxmlformats.org/officeDocument/2006/relationships/image" Target="../media/image152.wmf"/><Relationship Id="rId4" Type="http://schemas.openxmlformats.org/officeDocument/2006/relationships/image" Target="../media/image151.wmf"/></Relationships>
</file>

<file path=ppt/drawings/_rels/vmlDrawing25.vml.rels><?xml version="1.0" encoding="UTF-8" standalone="yes"?>
<Relationships xmlns="http://schemas.openxmlformats.org/package/2006/relationships"><Relationship Id="rId8" Type="http://schemas.openxmlformats.org/officeDocument/2006/relationships/image" Target="../media/image163.wmf"/><Relationship Id="rId3" Type="http://schemas.openxmlformats.org/officeDocument/2006/relationships/image" Target="../media/image158.wmf"/><Relationship Id="rId7" Type="http://schemas.openxmlformats.org/officeDocument/2006/relationships/image" Target="../media/image162.wmf"/><Relationship Id="rId2" Type="http://schemas.openxmlformats.org/officeDocument/2006/relationships/image" Target="../media/image157.wmf"/><Relationship Id="rId1" Type="http://schemas.openxmlformats.org/officeDocument/2006/relationships/image" Target="../media/image156.wmf"/><Relationship Id="rId6" Type="http://schemas.openxmlformats.org/officeDocument/2006/relationships/image" Target="../media/image161.wmf"/><Relationship Id="rId5" Type="http://schemas.openxmlformats.org/officeDocument/2006/relationships/image" Target="../media/image160.wmf"/><Relationship Id="rId4" Type="http://schemas.openxmlformats.org/officeDocument/2006/relationships/image" Target="../media/image159.wmf"/><Relationship Id="rId9" Type="http://schemas.openxmlformats.org/officeDocument/2006/relationships/image" Target="../media/image164.wmf"/></Relationships>
</file>

<file path=ppt/drawings/_rels/vmlDrawing26.vml.rels><?xml version="1.0" encoding="UTF-8" standalone="yes"?>
<Relationships xmlns="http://schemas.openxmlformats.org/package/2006/relationships"><Relationship Id="rId3" Type="http://schemas.openxmlformats.org/officeDocument/2006/relationships/image" Target="../media/image166.wmf"/><Relationship Id="rId7" Type="http://schemas.openxmlformats.org/officeDocument/2006/relationships/image" Target="../media/image170.wmf"/><Relationship Id="rId2" Type="http://schemas.openxmlformats.org/officeDocument/2006/relationships/image" Target="../media/image158.wmf"/><Relationship Id="rId1" Type="http://schemas.openxmlformats.org/officeDocument/2006/relationships/image" Target="../media/image165.wmf"/><Relationship Id="rId6" Type="http://schemas.openxmlformats.org/officeDocument/2006/relationships/image" Target="../media/image169.wmf"/><Relationship Id="rId5" Type="http://schemas.openxmlformats.org/officeDocument/2006/relationships/image" Target="../media/image168.wmf"/><Relationship Id="rId4" Type="http://schemas.openxmlformats.org/officeDocument/2006/relationships/image" Target="../media/image167.wmf"/></Relationships>
</file>

<file path=ppt/drawings/_rels/vmlDrawing27.vml.rels><?xml version="1.0" encoding="UTF-8" standalone="yes"?>
<Relationships xmlns="http://schemas.openxmlformats.org/package/2006/relationships"><Relationship Id="rId8" Type="http://schemas.openxmlformats.org/officeDocument/2006/relationships/image" Target="../media/image178.wmf"/><Relationship Id="rId3" Type="http://schemas.openxmlformats.org/officeDocument/2006/relationships/image" Target="../media/image173.wmf"/><Relationship Id="rId7" Type="http://schemas.openxmlformats.org/officeDocument/2006/relationships/image" Target="../media/image177.wmf"/><Relationship Id="rId2" Type="http://schemas.openxmlformats.org/officeDocument/2006/relationships/image" Target="../media/image172.wmf"/><Relationship Id="rId1" Type="http://schemas.openxmlformats.org/officeDocument/2006/relationships/image" Target="../media/image171.wmf"/><Relationship Id="rId6" Type="http://schemas.openxmlformats.org/officeDocument/2006/relationships/image" Target="../media/image176.wmf"/><Relationship Id="rId5" Type="http://schemas.openxmlformats.org/officeDocument/2006/relationships/image" Target="../media/image175.wmf"/><Relationship Id="rId10" Type="http://schemas.openxmlformats.org/officeDocument/2006/relationships/image" Target="../media/image180.wmf"/><Relationship Id="rId4" Type="http://schemas.openxmlformats.org/officeDocument/2006/relationships/image" Target="../media/image174.wmf"/><Relationship Id="rId9" Type="http://schemas.openxmlformats.org/officeDocument/2006/relationships/image" Target="../media/image179.wmf"/></Relationships>
</file>

<file path=ppt/drawings/_rels/vmlDrawing28.vml.rels><?xml version="1.0" encoding="UTF-8" standalone="yes"?>
<Relationships xmlns="http://schemas.openxmlformats.org/package/2006/relationships"><Relationship Id="rId8" Type="http://schemas.openxmlformats.org/officeDocument/2006/relationships/image" Target="../media/image187.wmf"/><Relationship Id="rId3" Type="http://schemas.openxmlformats.org/officeDocument/2006/relationships/image" Target="../media/image92.wmf"/><Relationship Id="rId7" Type="http://schemas.openxmlformats.org/officeDocument/2006/relationships/image" Target="../media/image186.wmf"/><Relationship Id="rId2" Type="http://schemas.openxmlformats.org/officeDocument/2006/relationships/image" Target="../media/image182.wmf"/><Relationship Id="rId1" Type="http://schemas.openxmlformats.org/officeDocument/2006/relationships/image" Target="../media/image181.wmf"/><Relationship Id="rId6" Type="http://schemas.openxmlformats.org/officeDocument/2006/relationships/image" Target="../media/image185.wmf"/><Relationship Id="rId5" Type="http://schemas.openxmlformats.org/officeDocument/2006/relationships/image" Target="../media/image184.wmf"/><Relationship Id="rId4" Type="http://schemas.openxmlformats.org/officeDocument/2006/relationships/image" Target="../media/image183.wmf"/><Relationship Id="rId9" Type="http://schemas.openxmlformats.org/officeDocument/2006/relationships/image" Target="../media/image188.wmf"/></Relationships>
</file>

<file path=ppt/drawings/_rels/vmlDrawing29.vml.rels><?xml version="1.0" encoding="UTF-8" standalone="yes"?>
<Relationships xmlns="http://schemas.openxmlformats.org/package/2006/relationships"><Relationship Id="rId3" Type="http://schemas.openxmlformats.org/officeDocument/2006/relationships/image" Target="../media/image191.wmf"/><Relationship Id="rId2" Type="http://schemas.openxmlformats.org/officeDocument/2006/relationships/image" Target="../media/image190.wmf"/><Relationship Id="rId1" Type="http://schemas.openxmlformats.org/officeDocument/2006/relationships/image" Target="../media/image189.wmf"/></Relationships>
</file>

<file path=ppt/drawings/_rels/vmlDrawing30.vml.rels><?xml version="1.0" encoding="UTF-8" standalone="yes"?>
<Relationships xmlns="http://schemas.openxmlformats.org/package/2006/relationships"><Relationship Id="rId3" Type="http://schemas.openxmlformats.org/officeDocument/2006/relationships/image" Target="../media/image193.wmf"/><Relationship Id="rId2" Type="http://schemas.openxmlformats.org/officeDocument/2006/relationships/image" Target="../media/image192.wmf"/><Relationship Id="rId1" Type="http://schemas.openxmlformats.org/officeDocument/2006/relationships/image" Target="../media/image185.wmf"/></Relationships>
</file>

<file path=ppt/drawings/_rels/vmlDrawing31.vml.rels><?xml version="1.0" encoding="UTF-8" standalone="yes"?>
<Relationships xmlns="http://schemas.openxmlformats.org/package/2006/relationships"><Relationship Id="rId3" Type="http://schemas.openxmlformats.org/officeDocument/2006/relationships/image" Target="../media/image196.wmf"/><Relationship Id="rId2" Type="http://schemas.openxmlformats.org/officeDocument/2006/relationships/image" Target="../media/image195.wmf"/><Relationship Id="rId1" Type="http://schemas.openxmlformats.org/officeDocument/2006/relationships/image" Target="../media/image194.wmf"/><Relationship Id="rId5" Type="http://schemas.openxmlformats.org/officeDocument/2006/relationships/image" Target="../media/image198.wmf"/><Relationship Id="rId4" Type="http://schemas.openxmlformats.org/officeDocument/2006/relationships/image" Target="../media/image197.wmf"/></Relationships>
</file>

<file path=ppt/drawings/_rels/vmlDrawing32.vml.rels><?xml version="1.0" encoding="UTF-8" standalone="yes"?>
<Relationships xmlns="http://schemas.openxmlformats.org/package/2006/relationships"><Relationship Id="rId3" Type="http://schemas.openxmlformats.org/officeDocument/2006/relationships/image" Target="../media/image164.wmf"/><Relationship Id="rId2" Type="http://schemas.openxmlformats.org/officeDocument/2006/relationships/image" Target="../media/image163.wmf"/><Relationship Id="rId1" Type="http://schemas.openxmlformats.org/officeDocument/2006/relationships/image" Target="../media/image199.wmf"/><Relationship Id="rId6" Type="http://schemas.openxmlformats.org/officeDocument/2006/relationships/image" Target="../media/image202.wmf"/><Relationship Id="rId5" Type="http://schemas.openxmlformats.org/officeDocument/2006/relationships/image" Target="../media/image201.wmf"/><Relationship Id="rId4" Type="http://schemas.openxmlformats.org/officeDocument/2006/relationships/image" Target="../media/image200.wmf"/></Relationships>
</file>

<file path=ppt/drawings/_rels/vmlDrawing33.vml.rels><?xml version="1.0" encoding="UTF-8" standalone="yes"?>
<Relationships xmlns="http://schemas.openxmlformats.org/package/2006/relationships"><Relationship Id="rId3" Type="http://schemas.openxmlformats.org/officeDocument/2006/relationships/image" Target="../media/image206.wmf"/><Relationship Id="rId2" Type="http://schemas.openxmlformats.org/officeDocument/2006/relationships/image" Target="../media/image205.wmf"/><Relationship Id="rId1" Type="http://schemas.openxmlformats.org/officeDocument/2006/relationships/image" Target="../media/image204.wmf"/><Relationship Id="rId6" Type="http://schemas.openxmlformats.org/officeDocument/2006/relationships/image" Target="../media/image209.wmf"/><Relationship Id="rId5" Type="http://schemas.openxmlformats.org/officeDocument/2006/relationships/image" Target="../media/image208.wmf"/><Relationship Id="rId4" Type="http://schemas.openxmlformats.org/officeDocument/2006/relationships/image" Target="../media/image207.wmf"/></Relationships>
</file>

<file path=ppt/drawings/_rels/vmlDrawing34.vml.rels><?xml version="1.0" encoding="UTF-8" standalone="yes"?>
<Relationships xmlns="http://schemas.openxmlformats.org/package/2006/relationships"><Relationship Id="rId8" Type="http://schemas.openxmlformats.org/officeDocument/2006/relationships/image" Target="../media/image217.wmf"/><Relationship Id="rId3" Type="http://schemas.openxmlformats.org/officeDocument/2006/relationships/image" Target="../media/image212.wmf"/><Relationship Id="rId7" Type="http://schemas.openxmlformats.org/officeDocument/2006/relationships/image" Target="../media/image216.wmf"/><Relationship Id="rId2" Type="http://schemas.openxmlformats.org/officeDocument/2006/relationships/image" Target="../media/image211.wmf"/><Relationship Id="rId1" Type="http://schemas.openxmlformats.org/officeDocument/2006/relationships/image" Target="../media/image210.wmf"/><Relationship Id="rId6" Type="http://schemas.openxmlformats.org/officeDocument/2006/relationships/image" Target="../media/image215.wmf"/><Relationship Id="rId5" Type="http://schemas.openxmlformats.org/officeDocument/2006/relationships/image" Target="../media/image214.wmf"/><Relationship Id="rId4" Type="http://schemas.openxmlformats.org/officeDocument/2006/relationships/image" Target="../media/image213.wmf"/></Relationships>
</file>

<file path=ppt/drawings/_rels/vmlDrawing35.vml.rels><?xml version="1.0" encoding="UTF-8" standalone="yes"?>
<Relationships xmlns="http://schemas.openxmlformats.org/package/2006/relationships"><Relationship Id="rId2" Type="http://schemas.openxmlformats.org/officeDocument/2006/relationships/image" Target="../media/image219.wmf"/><Relationship Id="rId1" Type="http://schemas.openxmlformats.org/officeDocument/2006/relationships/image" Target="../media/image218.wmf"/></Relationships>
</file>

<file path=ppt/drawings/_rels/vmlDrawing36.vml.rels><?xml version="1.0" encoding="UTF-8" standalone="yes"?>
<Relationships xmlns="http://schemas.openxmlformats.org/package/2006/relationships"><Relationship Id="rId2" Type="http://schemas.openxmlformats.org/officeDocument/2006/relationships/image" Target="../media/image221.wmf"/><Relationship Id="rId1" Type="http://schemas.openxmlformats.org/officeDocument/2006/relationships/image" Target="../media/image220.wmf"/></Relationships>
</file>

<file path=ppt/drawings/_rels/vmlDrawing37.vml.rels><?xml version="1.0" encoding="UTF-8" standalone="yes"?>
<Relationships xmlns="http://schemas.openxmlformats.org/package/2006/relationships"><Relationship Id="rId3" Type="http://schemas.openxmlformats.org/officeDocument/2006/relationships/image" Target="../media/image224.wmf"/><Relationship Id="rId7" Type="http://schemas.openxmlformats.org/officeDocument/2006/relationships/image" Target="../media/image228.wmf"/><Relationship Id="rId2" Type="http://schemas.openxmlformats.org/officeDocument/2006/relationships/image" Target="../media/image160.wmf"/><Relationship Id="rId1" Type="http://schemas.openxmlformats.org/officeDocument/2006/relationships/image" Target="../media/image159.wmf"/><Relationship Id="rId6" Type="http://schemas.openxmlformats.org/officeDocument/2006/relationships/image" Target="../media/image227.wmf"/><Relationship Id="rId5" Type="http://schemas.openxmlformats.org/officeDocument/2006/relationships/image" Target="../media/image226.wmf"/><Relationship Id="rId4" Type="http://schemas.openxmlformats.org/officeDocument/2006/relationships/image" Target="../media/image225.wmf"/></Relationships>
</file>

<file path=ppt/drawings/_rels/vmlDrawing38.vml.rels><?xml version="1.0" encoding="UTF-8" standalone="yes"?>
<Relationships xmlns="http://schemas.openxmlformats.org/package/2006/relationships"><Relationship Id="rId3" Type="http://schemas.openxmlformats.org/officeDocument/2006/relationships/image" Target="../media/image231.wmf"/><Relationship Id="rId2" Type="http://schemas.openxmlformats.org/officeDocument/2006/relationships/image" Target="../media/image230.wmf"/><Relationship Id="rId1" Type="http://schemas.openxmlformats.org/officeDocument/2006/relationships/image" Target="../media/image229.wmf"/><Relationship Id="rId5" Type="http://schemas.openxmlformats.org/officeDocument/2006/relationships/image" Target="../media/image233.wmf"/><Relationship Id="rId4" Type="http://schemas.openxmlformats.org/officeDocument/2006/relationships/image" Target="../media/image232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3CE1B84-E595-4567-B549-3E2760D1817F}" type="datetimeFigureOut">
              <a:rPr lang="en-US" smtClean="0"/>
              <a:t>8/26/2019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F828B61-3474-48CF-A9D1-B373012D5E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02545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D8144BF-B614-4875-8CF3-22D1F163E7EF}" type="slidenum">
              <a:rPr lang="en-US">
                <a:solidFill>
                  <a:prstClr val="black"/>
                </a:solidFill>
              </a:rPr>
              <a:pPr/>
              <a:t>2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6146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E5115F2D-865E-4F58-905B-1E08F414CE08}" type="slidenum">
              <a:rPr lang="en-US" sz="1300">
                <a:solidFill>
                  <a:prstClr val="black"/>
                </a:solidFill>
              </a:rPr>
              <a:pPr algn="r"/>
              <a:t>2</a:t>
            </a:fld>
            <a:endParaRPr lang="en-US" sz="1300">
              <a:solidFill>
                <a:prstClr val="black"/>
              </a:solidFill>
            </a:endParaRPr>
          </a:p>
        </p:txBody>
      </p:sp>
      <p:sp>
        <p:nvSpPr>
          <p:cNvPr id="6147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0F469875-5970-4952-89B3-781E0C9DB119}" type="slidenum">
              <a:rPr lang="en-US" sz="1300">
                <a:solidFill>
                  <a:prstClr val="black"/>
                </a:solidFill>
              </a:rPr>
              <a:pPr algn="r"/>
              <a:t>2</a:t>
            </a:fld>
            <a:endParaRPr lang="en-US" sz="1300">
              <a:solidFill>
                <a:prstClr val="black"/>
              </a:solidFill>
            </a:endParaRPr>
          </a:p>
        </p:txBody>
      </p:sp>
      <p:sp>
        <p:nvSpPr>
          <p:cNvPr id="6148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131AFB1F-C230-4396-B5C5-48CE391C3D8A}" type="slidenum">
              <a:rPr lang="en-US" sz="1300">
                <a:solidFill>
                  <a:prstClr val="black"/>
                </a:solidFill>
              </a:rPr>
              <a:pPr algn="r"/>
              <a:t>2</a:t>
            </a:fld>
            <a:endParaRPr lang="en-US" sz="1300">
              <a:solidFill>
                <a:prstClr val="black"/>
              </a:solidFill>
            </a:endParaRPr>
          </a:p>
        </p:txBody>
      </p:sp>
      <p:sp>
        <p:nvSpPr>
          <p:cNvPr id="614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50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62526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37DFCAF-65F1-49DB-9A78-8C1795DAFB7F}" type="slidenum">
              <a:rPr lang="en-US">
                <a:solidFill>
                  <a:prstClr val="black"/>
                </a:solidFill>
              </a:rPr>
              <a:pPr/>
              <a:t>3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8194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CDAE13FE-1FBA-4193-A070-C15AEC7BE927}" type="slidenum">
              <a:rPr lang="en-US" sz="1300">
                <a:solidFill>
                  <a:prstClr val="black"/>
                </a:solidFill>
              </a:rPr>
              <a:pPr algn="r"/>
              <a:t>3</a:t>
            </a:fld>
            <a:endParaRPr lang="en-US" sz="1300">
              <a:solidFill>
                <a:prstClr val="black"/>
              </a:solidFill>
            </a:endParaRPr>
          </a:p>
        </p:txBody>
      </p:sp>
      <p:sp>
        <p:nvSpPr>
          <p:cNvPr id="8195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38781B9F-1CF5-447D-9542-BF4F36622A0A}" type="slidenum">
              <a:rPr lang="en-US" sz="1300">
                <a:solidFill>
                  <a:prstClr val="black"/>
                </a:solidFill>
              </a:rPr>
              <a:pPr algn="r"/>
              <a:t>3</a:t>
            </a:fld>
            <a:endParaRPr lang="en-US" sz="1300">
              <a:solidFill>
                <a:prstClr val="black"/>
              </a:solidFill>
            </a:endParaRPr>
          </a:p>
        </p:txBody>
      </p:sp>
      <p:sp>
        <p:nvSpPr>
          <p:cNvPr id="8196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27B427A4-9E18-456B-9A77-70F68C5A578C}" type="slidenum">
              <a:rPr lang="en-US" sz="1300">
                <a:solidFill>
                  <a:prstClr val="black"/>
                </a:solidFill>
              </a:rPr>
              <a:pPr algn="r"/>
              <a:t>3</a:t>
            </a:fld>
            <a:endParaRPr lang="en-US" sz="1300">
              <a:solidFill>
                <a:prstClr val="black"/>
              </a:solidFill>
            </a:endParaRPr>
          </a:p>
        </p:txBody>
      </p:sp>
      <p:sp>
        <p:nvSpPr>
          <p:cNvPr id="819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8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412658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B5E3391-05D5-4996-A855-EE78164061A9}" type="slidenum">
              <a:rPr lang="en-US">
                <a:solidFill>
                  <a:prstClr val="black"/>
                </a:solidFill>
              </a:rPr>
              <a:pPr/>
              <a:t>4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10242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9FEE8ACA-DE14-41AD-B946-5F98C502EABA}" type="slidenum">
              <a:rPr lang="en-US" sz="1300">
                <a:solidFill>
                  <a:prstClr val="black"/>
                </a:solidFill>
              </a:rPr>
              <a:pPr algn="r"/>
              <a:t>4</a:t>
            </a:fld>
            <a:endParaRPr lang="en-US" sz="1300">
              <a:solidFill>
                <a:prstClr val="black"/>
              </a:solidFill>
            </a:endParaRPr>
          </a:p>
        </p:txBody>
      </p:sp>
      <p:sp>
        <p:nvSpPr>
          <p:cNvPr id="10243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426FF78B-FB6A-4CC8-8494-9BF420A43A20}" type="slidenum">
              <a:rPr lang="en-US" sz="1300">
                <a:solidFill>
                  <a:prstClr val="black"/>
                </a:solidFill>
              </a:rPr>
              <a:pPr algn="r"/>
              <a:t>4</a:t>
            </a:fld>
            <a:endParaRPr lang="en-US" sz="1300">
              <a:solidFill>
                <a:prstClr val="black"/>
              </a:solidFill>
            </a:endParaRPr>
          </a:p>
        </p:txBody>
      </p:sp>
      <p:sp>
        <p:nvSpPr>
          <p:cNvPr id="10244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440964CD-C1B7-4BC5-ABE8-8B2FC24D8ACE}" type="slidenum">
              <a:rPr lang="en-US" sz="1300">
                <a:solidFill>
                  <a:prstClr val="black"/>
                </a:solidFill>
              </a:rPr>
              <a:pPr algn="r"/>
              <a:t>4</a:t>
            </a:fld>
            <a:endParaRPr lang="en-US" sz="1300">
              <a:solidFill>
                <a:prstClr val="black"/>
              </a:solidFill>
            </a:endParaRPr>
          </a:p>
        </p:txBody>
      </p:sp>
      <p:sp>
        <p:nvSpPr>
          <p:cNvPr id="1024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246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961846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9437BED-5C0D-49A9-82CF-447A9C43E874}" type="slidenum">
              <a:rPr lang="en-US">
                <a:solidFill>
                  <a:prstClr val="black"/>
                </a:solidFill>
              </a:rPr>
              <a:pPr/>
              <a:t>5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12290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DE629CFB-B2C8-4604-8FF8-FF13C006DE17}" type="slidenum">
              <a:rPr lang="en-US" sz="1300">
                <a:solidFill>
                  <a:prstClr val="black"/>
                </a:solidFill>
              </a:rPr>
              <a:pPr algn="r"/>
              <a:t>5</a:t>
            </a:fld>
            <a:endParaRPr lang="en-US" sz="1300">
              <a:solidFill>
                <a:prstClr val="black"/>
              </a:solidFill>
            </a:endParaRPr>
          </a:p>
        </p:txBody>
      </p:sp>
      <p:sp>
        <p:nvSpPr>
          <p:cNvPr id="12291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B6BDCA43-4AC2-4A33-A412-0C6CACF75734}" type="slidenum">
              <a:rPr lang="en-US" sz="1300">
                <a:solidFill>
                  <a:prstClr val="black"/>
                </a:solidFill>
              </a:rPr>
              <a:pPr algn="r"/>
              <a:t>5</a:t>
            </a:fld>
            <a:endParaRPr lang="en-US" sz="1300">
              <a:solidFill>
                <a:prstClr val="black"/>
              </a:solidFill>
            </a:endParaRPr>
          </a:p>
        </p:txBody>
      </p:sp>
      <p:sp>
        <p:nvSpPr>
          <p:cNvPr id="12292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259C106E-E96E-4971-AFFC-CDDD741999AD}" type="slidenum">
              <a:rPr lang="en-US" sz="1300">
                <a:solidFill>
                  <a:prstClr val="black"/>
                </a:solidFill>
              </a:rPr>
              <a:pPr algn="r"/>
              <a:t>5</a:t>
            </a:fld>
            <a:endParaRPr lang="en-US" sz="1300">
              <a:solidFill>
                <a:prstClr val="black"/>
              </a:solidFill>
            </a:endParaRPr>
          </a:p>
        </p:txBody>
      </p:sp>
      <p:sp>
        <p:nvSpPr>
          <p:cNvPr id="1229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29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893331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96987E4-C697-415E-976F-3513868A9ACF}" type="slidenum">
              <a:rPr lang="en-US">
                <a:solidFill>
                  <a:prstClr val="black"/>
                </a:solidFill>
              </a:rPr>
              <a:pPr/>
              <a:t>6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14338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A4C94B01-0ED7-4314-B8E6-482201CF5FBA}" type="slidenum">
              <a:rPr lang="en-US" sz="1300">
                <a:solidFill>
                  <a:prstClr val="black"/>
                </a:solidFill>
              </a:rPr>
              <a:pPr algn="r"/>
              <a:t>6</a:t>
            </a:fld>
            <a:endParaRPr lang="en-US" sz="1300">
              <a:solidFill>
                <a:prstClr val="black"/>
              </a:solidFill>
            </a:endParaRPr>
          </a:p>
        </p:txBody>
      </p:sp>
      <p:sp>
        <p:nvSpPr>
          <p:cNvPr id="14339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6CE20FCA-0A54-43DC-A1A7-277E963C4236}" type="slidenum">
              <a:rPr lang="en-US" sz="1300">
                <a:solidFill>
                  <a:prstClr val="black"/>
                </a:solidFill>
              </a:rPr>
              <a:pPr algn="r"/>
              <a:t>6</a:t>
            </a:fld>
            <a:endParaRPr lang="en-US" sz="1300">
              <a:solidFill>
                <a:prstClr val="black"/>
              </a:solidFill>
            </a:endParaRPr>
          </a:p>
        </p:txBody>
      </p:sp>
      <p:sp>
        <p:nvSpPr>
          <p:cNvPr id="14340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1C5E4B5D-5629-44DE-8412-70821B33E43A}" type="slidenum">
              <a:rPr lang="en-US" sz="1300">
                <a:solidFill>
                  <a:prstClr val="black"/>
                </a:solidFill>
              </a:rPr>
              <a:pPr algn="r"/>
              <a:t>6</a:t>
            </a:fld>
            <a:endParaRPr lang="en-US" sz="1300">
              <a:solidFill>
                <a:prstClr val="black"/>
              </a:solidFill>
            </a:endParaRPr>
          </a:p>
        </p:txBody>
      </p:sp>
      <p:sp>
        <p:nvSpPr>
          <p:cNvPr id="1434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342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174428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E1F9137-A753-42FC-A185-DC2F5850EB55}" type="slidenum">
              <a:rPr lang="en-US">
                <a:solidFill>
                  <a:prstClr val="black"/>
                </a:solidFill>
              </a:rPr>
              <a:pPr/>
              <a:t>7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16386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2C6498B8-3276-4737-9FE3-5B001DB21F81}" type="slidenum">
              <a:rPr lang="en-US" sz="1300">
                <a:solidFill>
                  <a:prstClr val="black"/>
                </a:solidFill>
              </a:rPr>
              <a:pPr algn="r"/>
              <a:t>7</a:t>
            </a:fld>
            <a:endParaRPr lang="en-US" sz="1300">
              <a:solidFill>
                <a:prstClr val="black"/>
              </a:solidFill>
            </a:endParaRPr>
          </a:p>
        </p:txBody>
      </p:sp>
      <p:sp>
        <p:nvSpPr>
          <p:cNvPr id="16387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8F2E6D84-F1A1-41CC-9D12-AFD1A4A2C1A1}" type="slidenum">
              <a:rPr lang="en-US" sz="1300">
                <a:solidFill>
                  <a:prstClr val="black"/>
                </a:solidFill>
              </a:rPr>
              <a:pPr algn="r"/>
              <a:t>7</a:t>
            </a:fld>
            <a:endParaRPr lang="en-US" sz="1300">
              <a:solidFill>
                <a:prstClr val="black"/>
              </a:solidFill>
            </a:endParaRPr>
          </a:p>
        </p:txBody>
      </p:sp>
      <p:sp>
        <p:nvSpPr>
          <p:cNvPr id="16388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AEE89995-8B61-4D35-894B-43FA2DBADBA3}" type="slidenum">
              <a:rPr lang="en-US" sz="1300">
                <a:solidFill>
                  <a:prstClr val="black"/>
                </a:solidFill>
              </a:rPr>
              <a:pPr algn="r"/>
              <a:t>7</a:t>
            </a:fld>
            <a:endParaRPr lang="en-US" sz="1300">
              <a:solidFill>
                <a:prstClr val="black"/>
              </a:solidFill>
            </a:endParaRPr>
          </a:p>
        </p:txBody>
      </p:sp>
      <p:sp>
        <p:nvSpPr>
          <p:cNvPr id="1638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90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203418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39F6AE5-F0D0-4476-95CC-5D9EDA30073D}" type="slidenum">
              <a:rPr lang="en-US">
                <a:solidFill>
                  <a:prstClr val="black"/>
                </a:solidFill>
              </a:rPr>
              <a:pPr/>
              <a:t>8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18434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A2FB599C-F6F0-4F3E-B4A7-30B641EE86B8}" type="slidenum">
              <a:rPr lang="en-US" sz="1300">
                <a:solidFill>
                  <a:prstClr val="black"/>
                </a:solidFill>
              </a:rPr>
              <a:pPr algn="r"/>
              <a:t>8</a:t>
            </a:fld>
            <a:endParaRPr lang="en-US" sz="1300">
              <a:solidFill>
                <a:prstClr val="black"/>
              </a:solidFill>
            </a:endParaRPr>
          </a:p>
        </p:txBody>
      </p:sp>
      <p:sp>
        <p:nvSpPr>
          <p:cNvPr id="18435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81BC635C-88D1-4832-BFDE-9C05499A2EB9}" type="slidenum">
              <a:rPr lang="en-US" sz="1300">
                <a:solidFill>
                  <a:prstClr val="black"/>
                </a:solidFill>
              </a:rPr>
              <a:pPr algn="r"/>
              <a:t>8</a:t>
            </a:fld>
            <a:endParaRPr lang="en-US" sz="1300">
              <a:solidFill>
                <a:prstClr val="black"/>
              </a:solidFill>
            </a:endParaRPr>
          </a:p>
        </p:txBody>
      </p:sp>
      <p:sp>
        <p:nvSpPr>
          <p:cNvPr id="18436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6DA6E828-9D05-47FB-8108-37F6C5D5F110}" type="slidenum">
              <a:rPr lang="en-US" sz="1300">
                <a:solidFill>
                  <a:prstClr val="black"/>
                </a:solidFill>
              </a:rPr>
              <a:pPr algn="r"/>
              <a:t>8</a:t>
            </a:fld>
            <a:endParaRPr lang="en-US" sz="1300">
              <a:solidFill>
                <a:prstClr val="black"/>
              </a:solidFill>
            </a:endParaRPr>
          </a:p>
        </p:txBody>
      </p:sp>
      <p:sp>
        <p:nvSpPr>
          <p:cNvPr id="1843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8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478221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260D726-289F-422D-8B2D-0722A7F5B682}" type="slidenum">
              <a:rPr lang="en-US">
                <a:solidFill>
                  <a:prstClr val="black"/>
                </a:solidFill>
              </a:rPr>
              <a:pPr/>
              <a:t>9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20482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F84EB4E5-2E51-4301-94DC-516BEB75D8B7}" type="slidenum">
              <a:rPr lang="en-US" sz="1300">
                <a:solidFill>
                  <a:prstClr val="black"/>
                </a:solidFill>
              </a:rPr>
              <a:pPr algn="r"/>
              <a:t>9</a:t>
            </a:fld>
            <a:endParaRPr lang="en-US" sz="1300">
              <a:solidFill>
                <a:prstClr val="black"/>
              </a:solidFill>
            </a:endParaRPr>
          </a:p>
        </p:txBody>
      </p:sp>
      <p:sp>
        <p:nvSpPr>
          <p:cNvPr id="20483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3A168F00-6F6C-42B6-87B6-7B9512515DC9}" type="slidenum">
              <a:rPr lang="en-US" sz="1300">
                <a:solidFill>
                  <a:prstClr val="black"/>
                </a:solidFill>
              </a:rPr>
              <a:pPr algn="r"/>
              <a:t>9</a:t>
            </a:fld>
            <a:endParaRPr lang="en-US" sz="1300">
              <a:solidFill>
                <a:prstClr val="black"/>
              </a:solidFill>
            </a:endParaRPr>
          </a:p>
        </p:txBody>
      </p:sp>
      <p:sp>
        <p:nvSpPr>
          <p:cNvPr id="20484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FB400DB7-E7E0-462A-BE03-3E2F069B4570}" type="slidenum">
              <a:rPr lang="en-US" sz="1300">
                <a:solidFill>
                  <a:prstClr val="black"/>
                </a:solidFill>
              </a:rPr>
              <a:pPr algn="r"/>
              <a:t>9</a:t>
            </a:fld>
            <a:endParaRPr lang="en-US" sz="1300">
              <a:solidFill>
                <a:prstClr val="black"/>
              </a:solidFill>
            </a:endParaRPr>
          </a:p>
        </p:txBody>
      </p:sp>
      <p:sp>
        <p:nvSpPr>
          <p:cNvPr id="2048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6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714823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4C63D7D-EE35-4074-9C7C-95BA1EBDD833}" type="slidenum">
              <a:rPr lang="en-US">
                <a:solidFill>
                  <a:prstClr val="black"/>
                </a:solidFill>
              </a:rPr>
              <a:pPr/>
              <a:t>10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22530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A897B4C0-7292-420C-A5DA-0EBA8E3FF411}" type="slidenum">
              <a:rPr lang="en-US" sz="1300">
                <a:solidFill>
                  <a:prstClr val="black"/>
                </a:solidFill>
              </a:rPr>
              <a:pPr algn="r"/>
              <a:t>10</a:t>
            </a:fld>
            <a:endParaRPr lang="en-US" sz="1300">
              <a:solidFill>
                <a:prstClr val="black"/>
              </a:solidFill>
            </a:endParaRPr>
          </a:p>
        </p:txBody>
      </p:sp>
      <p:sp>
        <p:nvSpPr>
          <p:cNvPr id="22531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28D6ED26-1C70-4E11-AC6F-1E8A38BCBAC3}" type="slidenum">
              <a:rPr lang="en-US" sz="1300">
                <a:solidFill>
                  <a:prstClr val="black"/>
                </a:solidFill>
              </a:rPr>
              <a:pPr algn="r"/>
              <a:t>10</a:t>
            </a:fld>
            <a:endParaRPr lang="en-US" sz="1300">
              <a:solidFill>
                <a:prstClr val="black"/>
              </a:solidFill>
            </a:endParaRPr>
          </a:p>
        </p:txBody>
      </p:sp>
      <p:sp>
        <p:nvSpPr>
          <p:cNvPr id="22532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F67661B3-89B8-44CB-AE03-2A198C2CFFCC}" type="slidenum">
              <a:rPr lang="en-US" sz="1300">
                <a:solidFill>
                  <a:prstClr val="black"/>
                </a:solidFill>
              </a:rPr>
              <a:pPr algn="r"/>
              <a:t>10</a:t>
            </a:fld>
            <a:endParaRPr lang="en-US" sz="1300">
              <a:solidFill>
                <a:prstClr val="black"/>
              </a:solidFill>
            </a:endParaRPr>
          </a:p>
        </p:txBody>
      </p:sp>
      <p:sp>
        <p:nvSpPr>
          <p:cNvPr id="2253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443532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FC9EE51-EB16-460F-A204-6AEAA4699BA7}" type="slidenum">
              <a:rPr lang="en-US">
                <a:solidFill>
                  <a:prstClr val="black"/>
                </a:solidFill>
              </a:rPr>
              <a:pPr/>
              <a:t>11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24578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F074C9D2-25C2-432D-86EC-1E34C08F0629}" type="slidenum">
              <a:rPr lang="en-US" sz="1300">
                <a:solidFill>
                  <a:prstClr val="black"/>
                </a:solidFill>
              </a:rPr>
              <a:pPr algn="r"/>
              <a:t>11</a:t>
            </a:fld>
            <a:endParaRPr lang="en-US" sz="1300">
              <a:solidFill>
                <a:prstClr val="black"/>
              </a:solidFill>
            </a:endParaRPr>
          </a:p>
        </p:txBody>
      </p:sp>
      <p:sp>
        <p:nvSpPr>
          <p:cNvPr id="24579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B94F627F-8042-4F0E-9F21-9CEFB8B3CE28}" type="slidenum">
              <a:rPr lang="en-US" sz="1300">
                <a:solidFill>
                  <a:prstClr val="black"/>
                </a:solidFill>
              </a:rPr>
              <a:pPr algn="r"/>
              <a:t>11</a:t>
            </a:fld>
            <a:endParaRPr lang="en-US" sz="1300">
              <a:solidFill>
                <a:prstClr val="black"/>
              </a:solidFill>
            </a:endParaRPr>
          </a:p>
        </p:txBody>
      </p:sp>
      <p:sp>
        <p:nvSpPr>
          <p:cNvPr id="24580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01D0A835-AE11-4120-8DFB-4F03B53C2381}" type="slidenum">
              <a:rPr lang="en-US" sz="1300">
                <a:solidFill>
                  <a:prstClr val="black"/>
                </a:solidFill>
              </a:rPr>
              <a:pPr algn="r"/>
              <a:t>11</a:t>
            </a:fld>
            <a:endParaRPr lang="en-US" sz="1300">
              <a:solidFill>
                <a:prstClr val="black"/>
              </a:solidFill>
            </a:endParaRPr>
          </a:p>
        </p:txBody>
      </p:sp>
      <p:sp>
        <p:nvSpPr>
          <p:cNvPr id="2458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82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296767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5E4CB41-8F84-4DD6-AE5D-AA0181BAA2F5}" type="slidenum">
              <a:rPr lang="en-US">
                <a:solidFill>
                  <a:prstClr val="black"/>
                </a:solidFill>
              </a:rPr>
              <a:pPr/>
              <a:t>12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26626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795DBC0B-D4D4-4D79-AE85-74DF4E572BD2}" type="slidenum">
              <a:rPr lang="en-US" sz="1300">
                <a:solidFill>
                  <a:prstClr val="black"/>
                </a:solidFill>
              </a:rPr>
              <a:pPr algn="r"/>
              <a:t>12</a:t>
            </a:fld>
            <a:endParaRPr lang="en-US" sz="1300">
              <a:solidFill>
                <a:prstClr val="black"/>
              </a:solidFill>
            </a:endParaRPr>
          </a:p>
        </p:txBody>
      </p:sp>
      <p:sp>
        <p:nvSpPr>
          <p:cNvPr id="26627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C9AC2A48-BFEF-462F-AA85-82C5F3714C25}" type="slidenum">
              <a:rPr lang="en-US" sz="1300">
                <a:solidFill>
                  <a:prstClr val="black"/>
                </a:solidFill>
              </a:rPr>
              <a:pPr algn="r"/>
              <a:t>12</a:t>
            </a:fld>
            <a:endParaRPr lang="en-US" sz="1300">
              <a:solidFill>
                <a:prstClr val="black"/>
              </a:solidFill>
            </a:endParaRPr>
          </a:p>
        </p:txBody>
      </p:sp>
      <p:sp>
        <p:nvSpPr>
          <p:cNvPr id="26628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A0EC8B53-A47A-48B5-9EC2-14D6B4B5E9D1}" type="slidenum">
              <a:rPr lang="en-US" sz="1300">
                <a:solidFill>
                  <a:prstClr val="black"/>
                </a:solidFill>
              </a:rPr>
              <a:pPr algn="r"/>
              <a:t>12</a:t>
            </a:fld>
            <a:endParaRPr lang="en-US" sz="1300">
              <a:solidFill>
                <a:prstClr val="black"/>
              </a:solidFill>
            </a:endParaRPr>
          </a:p>
        </p:txBody>
      </p:sp>
      <p:sp>
        <p:nvSpPr>
          <p:cNvPr id="2662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30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670641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7DE1E3E-AF4A-4510-B767-85F2EFEA8186}" type="slidenum">
              <a:rPr lang="en-US">
                <a:solidFill>
                  <a:prstClr val="black"/>
                </a:solidFill>
              </a:rPr>
              <a:pPr/>
              <a:t>13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28674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2C811D9D-7837-466F-AFB8-BC87B068D3CE}" type="slidenum">
              <a:rPr lang="en-US" sz="1300">
                <a:solidFill>
                  <a:prstClr val="black"/>
                </a:solidFill>
              </a:rPr>
              <a:pPr algn="r"/>
              <a:t>13</a:t>
            </a:fld>
            <a:endParaRPr lang="en-US" sz="1300">
              <a:solidFill>
                <a:prstClr val="black"/>
              </a:solidFill>
            </a:endParaRPr>
          </a:p>
        </p:txBody>
      </p:sp>
      <p:sp>
        <p:nvSpPr>
          <p:cNvPr id="28675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37A16A1A-97E5-48B7-8334-730C2BAD76E4}" type="slidenum">
              <a:rPr lang="en-US" sz="1300">
                <a:solidFill>
                  <a:prstClr val="black"/>
                </a:solidFill>
              </a:rPr>
              <a:pPr algn="r"/>
              <a:t>13</a:t>
            </a:fld>
            <a:endParaRPr lang="en-US" sz="1300">
              <a:solidFill>
                <a:prstClr val="black"/>
              </a:solidFill>
            </a:endParaRPr>
          </a:p>
        </p:txBody>
      </p:sp>
      <p:sp>
        <p:nvSpPr>
          <p:cNvPr id="28676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B2676B98-64B2-44F8-A113-47572AF8D19C}" type="slidenum">
              <a:rPr lang="en-US" sz="1300">
                <a:solidFill>
                  <a:prstClr val="black"/>
                </a:solidFill>
              </a:rPr>
              <a:pPr algn="r"/>
              <a:t>13</a:t>
            </a:fld>
            <a:endParaRPr lang="en-US" sz="1300">
              <a:solidFill>
                <a:prstClr val="black"/>
              </a:solidFill>
            </a:endParaRPr>
          </a:p>
        </p:txBody>
      </p:sp>
      <p:sp>
        <p:nvSpPr>
          <p:cNvPr id="2867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678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738050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5C6F4B3-D5CE-47A4-B3D9-8C1E0CFEA4A3}" type="slidenum">
              <a:rPr lang="en-US">
                <a:solidFill>
                  <a:prstClr val="black"/>
                </a:solidFill>
              </a:rPr>
              <a:pPr/>
              <a:t>14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30722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6C0689F5-50B3-44E6-9F9F-BBA1B74E8BA3}" type="slidenum">
              <a:rPr lang="en-US" sz="1300">
                <a:solidFill>
                  <a:prstClr val="black"/>
                </a:solidFill>
              </a:rPr>
              <a:pPr algn="r"/>
              <a:t>14</a:t>
            </a:fld>
            <a:endParaRPr lang="en-US" sz="1300">
              <a:solidFill>
                <a:prstClr val="black"/>
              </a:solidFill>
            </a:endParaRPr>
          </a:p>
        </p:txBody>
      </p:sp>
      <p:sp>
        <p:nvSpPr>
          <p:cNvPr id="30723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7ED00E00-56D6-44C9-8232-183759E2F5D1}" type="slidenum">
              <a:rPr lang="en-US" sz="1300">
                <a:solidFill>
                  <a:prstClr val="black"/>
                </a:solidFill>
              </a:rPr>
              <a:pPr algn="r"/>
              <a:t>14</a:t>
            </a:fld>
            <a:endParaRPr lang="en-US" sz="1300">
              <a:solidFill>
                <a:prstClr val="black"/>
              </a:solidFill>
            </a:endParaRPr>
          </a:p>
        </p:txBody>
      </p:sp>
      <p:sp>
        <p:nvSpPr>
          <p:cNvPr id="30724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A17D1382-F148-4AF2-91EA-D9642022502A}" type="slidenum">
              <a:rPr lang="en-US" sz="1300">
                <a:solidFill>
                  <a:prstClr val="black"/>
                </a:solidFill>
              </a:rPr>
              <a:pPr algn="r"/>
              <a:t>14</a:t>
            </a:fld>
            <a:endParaRPr lang="en-US" sz="1300">
              <a:solidFill>
                <a:prstClr val="black"/>
              </a:solidFill>
            </a:endParaRPr>
          </a:p>
        </p:txBody>
      </p:sp>
      <p:sp>
        <p:nvSpPr>
          <p:cNvPr id="3072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726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352512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B7AFF81-91C1-4904-B954-3D9D6393619D}" type="slidenum">
              <a:rPr lang="en-US">
                <a:solidFill>
                  <a:prstClr val="black"/>
                </a:solidFill>
              </a:rPr>
              <a:pPr/>
              <a:t>15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32770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497A9C6D-EA1B-4E25-930F-4FC79E1DC95E}" type="slidenum">
              <a:rPr lang="en-US" sz="1300">
                <a:solidFill>
                  <a:prstClr val="black"/>
                </a:solidFill>
              </a:rPr>
              <a:pPr algn="r"/>
              <a:t>15</a:t>
            </a:fld>
            <a:endParaRPr lang="en-US" sz="1300">
              <a:solidFill>
                <a:prstClr val="black"/>
              </a:solidFill>
            </a:endParaRPr>
          </a:p>
        </p:txBody>
      </p:sp>
      <p:sp>
        <p:nvSpPr>
          <p:cNvPr id="32771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48F91151-CD22-4DFE-B3FD-C4A2036B99FC}" type="slidenum">
              <a:rPr lang="en-US" sz="1300">
                <a:solidFill>
                  <a:prstClr val="black"/>
                </a:solidFill>
              </a:rPr>
              <a:pPr algn="r"/>
              <a:t>15</a:t>
            </a:fld>
            <a:endParaRPr lang="en-US" sz="1300">
              <a:solidFill>
                <a:prstClr val="black"/>
              </a:solidFill>
            </a:endParaRPr>
          </a:p>
        </p:txBody>
      </p:sp>
      <p:sp>
        <p:nvSpPr>
          <p:cNvPr id="32772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7D85D22C-EE32-4FD0-85BD-3131D318B9D9}" type="slidenum">
              <a:rPr lang="en-US" sz="1300">
                <a:solidFill>
                  <a:prstClr val="black"/>
                </a:solidFill>
              </a:rPr>
              <a:pPr algn="r"/>
              <a:t>15</a:t>
            </a:fld>
            <a:endParaRPr lang="en-US" sz="1300">
              <a:solidFill>
                <a:prstClr val="black"/>
              </a:solidFill>
            </a:endParaRPr>
          </a:p>
        </p:txBody>
      </p:sp>
      <p:sp>
        <p:nvSpPr>
          <p:cNvPr id="3277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77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113370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ECC268B-B9D5-4BE8-A632-4485765097F4}" type="slidenum">
              <a:rPr lang="en-US">
                <a:solidFill>
                  <a:prstClr val="black"/>
                </a:solidFill>
              </a:rPr>
              <a:pPr/>
              <a:t>16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34818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7CD03C25-00D4-4F00-8673-10F6C9E5A30A}" type="slidenum">
              <a:rPr lang="en-US" sz="1300">
                <a:solidFill>
                  <a:prstClr val="black"/>
                </a:solidFill>
              </a:rPr>
              <a:pPr algn="r"/>
              <a:t>16</a:t>
            </a:fld>
            <a:endParaRPr lang="en-US" sz="1300">
              <a:solidFill>
                <a:prstClr val="black"/>
              </a:solidFill>
            </a:endParaRPr>
          </a:p>
        </p:txBody>
      </p:sp>
      <p:sp>
        <p:nvSpPr>
          <p:cNvPr id="34819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5EC8D8EC-1E60-4D3E-B6B4-53F677E901D4}" type="slidenum">
              <a:rPr lang="en-US" sz="1300">
                <a:solidFill>
                  <a:prstClr val="black"/>
                </a:solidFill>
              </a:rPr>
              <a:pPr algn="r"/>
              <a:t>16</a:t>
            </a:fld>
            <a:endParaRPr lang="en-US" sz="1300">
              <a:solidFill>
                <a:prstClr val="black"/>
              </a:solidFill>
            </a:endParaRPr>
          </a:p>
        </p:txBody>
      </p:sp>
      <p:sp>
        <p:nvSpPr>
          <p:cNvPr id="34820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ECAE7DDA-7779-4F51-9B16-9D14808284B1}" type="slidenum">
              <a:rPr lang="en-US" sz="1300">
                <a:solidFill>
                  <a:prstClr val="black"/>
                </a:solidFill>
              </a:rPr>
              <a:pPr algn="r"/>
              <a:t>16</a:t>
            </a:fld>
            <a:endParaRPr lang="en-US" sz="1300">
              <a:solidFill>
                <a:prstClr val="black"/>
              </a:solidFill>
            </a:endParaRPr>
          </a:p>
        </p:txBody>
      </p:sp>
      <p:sp>
        <p:nvSpPr>
          <p:cNvPr id="3482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22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000628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7977BE9-FEEE-4CA3-830A-06E22D00E32B}" type="slidenum">
              <a:rPr lang="en-US">
                <a:solidFill>
                  <a:prstClr val="black"/>
                </a:solidFill>
              </a:rPr>
              <a:pPr/>
              <a:t>17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36866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80FBE151-F1E7-4325-85AD-83C50C00ABF3}" type="slidenum">
              <a:rPr lang="en-US" sz="1300">
                <a:solidFill>
                  <a:prstClr val="black"/>
                </a:solidFill>
              </a:rPr>
              <a:pPr algn="r"/>
              <a:t>17</a:t>
            </a:fld>
            <a:endParaRPr lang="en-US" sz="1300">
              <a:solidFill>
                <a:prstClr val="black"/>
              </a:solidFill>
            </a:endParaRPr>
          </a:p>
        </p:txBody>
      </p:sp>
      <p:sp>
        <p:nvSpPr>
          <p:cNvPr id="36867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8A22859F-BD30-46D2-9133-27944F76F196}" type="slidenum">
              <a:rPr lang="en-US" sz="1300">
                <a:solidFill>
                  <a:prstClr val="black"/>
                </a:solidFill>
              </a:rPr>
              <a:pPr algn="r"/>
              <a:t>17</a:t>
            </a:fld>
            <a:endParaRPr lang="en-US" sz="1300">
              <a:solidFill>
                <a:prstClr val="black"/>
              </a:solidFill>
            </a:endParaRPr>
          </a:p>
        </p:txBody>
      </p:sp>
      <p:sp>
        <p:nvSpPr>
          <p:cNvPr id="36868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B49A927D-EB55-4C70-99A4-FDA728470FBA}" type="slidenum">
              <a:rPr lang="en-US" sz="1300">
                <a:solidFill>
                  <a:prstClr val="black"/>
                </a:solidFill>
              </a:rPr>
              <a:pPr algn="r"/>
              <a:t>17</a:t>
            </a:fld>
            <a:endParaRPr lang="en-US" sz="1300">
              <a:solidFill>
                <a:prstClr val="black"/>
              </a:solidFill>
            </a:endParaRPr>
          </a:p>
        </p:txBody>
      </p:sp>
      <p:sp>
        <p:nvSpPr>
          <p:cNvPr id="3686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70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215767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4991210-D47A-4BA2-BE66-9EBFD047F26B}" type="slidenum">
              <a:rPr lang="en-US">
                <a:solidFill>
                  <a:prstClr val="black"/>
                </a:solidFill>
              </a:rPr>
              <a:pPr/>
              <a:t>18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38914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4377FE24-FBB1-461F-8E9F-77F7B8EFF796}" type="slidenum">
              <a:rPr lang="en-US" sz="1300">
                <a:solidFill>
                  <a:prstClr val="black"/>
                </a:solidFill>
              </a:rPr>
              <a:pPr algn="r"/>
              <a:t>18</a:t>
            </a:fld>
            <a:endParaRPr lang="en-US" sz="1300">
              <a:solidFill>
                <a:prstClr val="black"/>
              </a:solidFill>
            </a:endParaRPr>
          </a:p>
        </p:txBody>
      </p:sp>
      <p:sp>
        <p:nvSpPr>
          <p:cNvPr id="38915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8396D993-2D5E-4661-9B91-B812E16B651D}" type="slidenum">
              <a:rPr lang="en-US" sz="1300">
                <a:solidFill>
                  <a:prstClr val="black"/>
                </a:solidFill>
              </a:rPr>
              <a:pPr algn="r"/>
              <a:t>18</a:t>
            </a:fld>
            <a:endParaRPr lang="en-US" sz="1300">
              <a:solidFill>
                <a:prstClr val="black"/>
              </a:solidFill>
            </a:endParaRPr>
          </a:p>
        </p:txBody>
      </p:sp>
      <p:sp>
        <p:nvSpPr>
          <p:cNvPr id="38916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052E9B7E-22C6-4C18-ACFC-D7F402784A25}" type="slidenum">
              <a:rPr lang="en-US" sz="1300">
                <a:solidFill>
                  <a:prstClr val="black"/>
                </a:solidFill>
              </a:rPr>
              <a:pPr algn="r"/>
              <a:t>18</a:t>
            </a:fld>
            <a:endParaRPr lang="en-US" sz="1300">
              <a:solidFill>
                <a:prstClr val="black"/>
              </a:solidFill>
            </a:endParaRPr>
          </a:p>
        </p:txBody>
      </p:sp>
      <p:sp>
        <p:nvSpPr>
          <p:cNvPr id="3891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918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722445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A29F44E-DB28-44AE-9D62-DA50E0A71CB7}" type="slidenum">
              <a:rPr lang="en-US">
                <a:solidFill>
                  <a:prstClr val="black"/>
                </a:solidFill>
              </a:rPr>
              <a:pPr/>
              <a:t>19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40962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03F19CF4-1CB2-4F0A-ADBF-C4752C30574B}" type="slidenum">
              <a:rPr lang="en-US" sz="1300">
                <a:solidFill>
                  <a:prstClr val="black"/>
                </a:solidFill>
              </a:rPr>
              <a:pPr algn="r"/>
              <a:t>19</a:t>
            </a:fld>
            <a:endParaRPr lang="en-US" sz="1300">
              <a:solidFill>
                <a:prstClr val="black"/>
              </a:solidFill>
            </a:endParaRPr>
          </a:p>
        </p:txBody>
      </p:sp>
      <p:sp>
        <p:nvSpPr>
          <p:cNvPr id="40963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51B7E4F4-BD5C-4570-8494-2AD43661710C}" type="slidenum">
              <a:rPr lang="en-US" sz="1300">
                <a:solidFill>
                  <a:prstClr val="black"/>
                </a:solidFill>
              </a:rPr>
              <a:pPr algn="r"/>
              <a:t>19</a:t>
            </a:fld>
            <a:endParaRPr lang="en-US" sz="1300">
              <a:solidFill>
                <a:prstClr val="black"/>
              </a:solidFill>
            </a:endParaRPr>
          </a:p>
        </p:txBody>
      </p:sp>
      <p:sp>
        <p:nvSpPr>
          <p:cNvPr id="40964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0B86B008-D01D-44A5-AD00-4775D7F7E22A}" type="slidenum">
              <a:rPr lang="en-US" sz="1300">
                <a:solidFill>
                  <a:prstClr val="black"/>
                </a:solidFill>
              </a:rPr>
              <a:pPr algn="r"/>
              <a:t>19</a:t>
            </a:fld>
            <a:endParaRPr lang="en-US" sz="1300">
              <a:solidFill>
                <a:prstClr val="black"/>
              </a:solidFill>
            </a:endParaRPr>
          </a:p>
        </p:txBody>
      </p:sp>
      <p:sp>
        <p:nvSpPr>
          <p:cNvPr id="4096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66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209554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795EB8B-500A-4770-AD90-F6A5371CA886}" type="slidenum">
              <a:rPr lang="en-US">
                <a:solidFill>
                  <a:prstClr val="black"/>
                </a:solidFill>
              </a:rPr>
              <a:pPr/>
              <a:t>20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43010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B55C5226-E93C-4E55-86FD-91347AF34BA3}" type="slidenum">
              <a:rPr lang="en-US" sz="1300">
                <a:solidFill>
                  <a:prstClr val="black"/>
                </a:solidFill>
              </a:rPr>
              <a:pPr algn="r"/>
              <a:t>20</a:t>
            </a:fld>
            <a:endParaRPr lang="en-US" sz="1300">
              <a:solidFill>
                <a:prstClr val="black"/>
              </a:solidFill>
            </a:endParaRPr>
          </a:p>
        </p:txBody>
      </p:sp>
      <p:sp>
        <p:nvSpPr>
          <p:cNvPr id="43011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C76F2DD5-5FA4-40B4-B27D-06CCA1BDE857}" type="slidenum">
              <a:rPr lang="en-US" sz="1300">
                <a:solidFill>
                  <a:prstClr val="black"/>
                </a:solidFill>
              </a:rPr>
              <a:pPr algn="r"/>
              <a:t>20</a:t>
            </a:fld>
            <a:endParaRPr lang="en-US" sz="1300">
              <a:solidFill>
                <a:prstClr val="black"/>
              </a:solidFill>
            </a:endParaRPr>
          </a:p>
        </p:txBody>
      </p:sp>
      <p:sp>
        <p:nvSpPr>
          <p:cNvPr id="43012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03183136-E9DD-4D15-A2E9-690F45D5FC8B}" type="slidenum">
              <a:rPr lang="en-US" sz="1300">
                <a:solidFill>
                  <a:prstClr val="black"/>
                </a:solidFill>
              </a:rPr>
              <a:pPr algn="r"/>
              <a:t>20</a:t>
            </a:fld>
            <a:endParaRPr lang="en-US" sz="1300">
              <a:solidFill>
                <a:prstClr val="black"/>
              </a:solidFill>
            </a:endParaRPr>
          </a:p>
        </p:txBody>
      </p:sp>
      <p:sp>
        <p:nvSpPr>
          <p:cNvPr id="4301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301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364935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C595AC0-7A53-42EF-B06F-B9FB5B567480}" type="slidenum">
              <a:rPr lang="en-US">
                <a:solidFill>
                  <a:prstClr val="black"/>
                </a:solidFill>
              </a:rPr>
              <a:pPr/>
              <a:t>21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6146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2F9EB0D8-3764-400C-9C5A-F5487C1894E1}" type="slidenum">
              <a:rPr lang="en-US" sz="1300">
                <a:solidFill>
                  <a:prstClr val="black"/>
                </a:solidFill>
              </a:rPr>
              <a:pPr algn="r"/>
              <a:t>21</a:t>
            </a:fld>
            <a:endParaRPr lang="en-US" sz="1300">
              <a:solidFill>
                <a:prstClr val="black"/>
              </a:solidFill>
            </a:endParaRPr>
          </a:p>
        </p:txBody>
      </p:sp>
      <p:sp>
        <p:nvSpPr>
          <p:cNvPr id="6147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21D5F541-3CF7-4047-9BA5-3C0F2587DA0C}" type="slidenum">
              <a:rPr lang="en-US" sz="1300">
                <a:solidFill>
                  <a:prstClr val="black"/>
                </a:solidFill>
              </a:rPr>
              <a:pPr algn="r"/>
              <a:t>21</a:t>
            </a:fld>
            <a:endParaRPr lang="en-US" sz="1300">
              <a:solidFill>
                <a:prstClr val="black"/>
              </a:solidFill>
            </a:endParaRPr>
          </a:p>
        </p:txBody>
      </p:sp>
      <p:sp>
        <p:nvSpPr>
          <p:cNvPr id="6148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BDB55E70-2002-4FDD-B2E6-4E879E2EAC13}" type="slidenum">
              <a:rPr lang="en-US" sz="1300">
                <a:solidFill>
                  <a:prstClr val="black"/>
                </a:solidFill>
              </a:rPr>
              <a:pPr algn="r"/>
              <a:t>21</a:t>
            </a:fld>
            <a:endParaRPr lang="en-US" sz="1300">
              <a:solidFill>
                <a:prstClr val="black"/>
              </a:solidFill>
            </a:endParaRPr>
          </a:p>
        </p:txBody>
      </p:sp>
      <p:sp>
        <p:nvSpPr>
          <p:cNvPr id="614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50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678837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C1EC895-BAC9-4C98-BE03-09B41457866E}" type="slidenum">
              <a:rPr lang="en-US">
                <a:solidFill>
                  <a:prstClr val="black"/>
                </a:solidFill>
              </a:rPr>
              <a:pPr/>
              <a:t>22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8194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E9E2EDA6-197A-47EF-8691-CA981321DCAB}" type="slidenum">
              <a:rPr lang="en-US" sz="1300">
                <a:solidFill>
                  <a:prstClr val="black"/>
                </a:solidFill>
              </a:rPr>
              <a:pPr algn="r"/>
              <a:t>22</a:t>
            </a:fld>
            <a:endParaRPr lang="en-US" sz="1300">
              <a:solidFill>
                <a:prstClr val="black"/>
              </a:solidFill>
            </a:endParaRPr>
          </a:p>
        </p:txBody>
      </p:sp>
      <p:sp>
        <p:nvSpPr>
          <p:cNvPr id="8195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D1666831-1296-46A7-BEDA-1D30D7AED233}" type="slidenum">
              <a:rPr lang="en-US" sz="1300">
                <a:solidFill>
                  <a:prstClr val="black"/>
                </a:solidFill>
              </a:rPr>
              <a:pPr algn="r"/>
              <a:t>22</a:t>
            </a:fld>
            <a:endParaRPr lang="en-US" sz="1300">
              <a:solidFill>
                <a:prstClr val="black"/>
              </a:solidFill>
            </a:endParaRPr>
          </a:p>
        </p:txBody>
      </p:sp>
      <p:sp>
        <p:nvSpPr>
          <p:cNvPr id="8196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6219E1C0-9B08-48EA-8EE0-05FE67AF4FFD}" type="slidenum">
              <a:rPr lang="en-US" sz="1300">
                <a:solidFill>
                  <a:prstClr val="black"/>
                </a:solidFill>
              </a:rPr>
              <a:pPr algn="r"/>
              <a:t>22</a:t>
            </a:fld>
            <a:endParaRPr lang="en-US" sz="1300">
              <a:solidFill>
                <a:prstClr val="black"/>
              </a:solidFill>
            </a:endParaRPr>
          </a:p>
        </p:txBody>
      </p:sp>
      <p:sp>
        <p:nvSpPr>
          <p:cNvPr id="819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8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690262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7BEAAA3-46D0-4E0B-8986-97E4357CC6DB}" type="slidenum">
              <a:rPr lang="en-US">
                <a:solidFill>
                  <a:prstClr val="black"/>
                </a:solidFill>
              </a:rPr>
              <a:pPr/>
              <a:t>23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10242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CB45AFEA-AEDD-4A26-BAB6-0D5A8BED9294}" type="slidenum">
              <a:rPr lang="en-US" sz="1300">
                <a:solidFill>
                  <a:prstClr val="black"/>
                </a:solidFill>
              </a:rPr>
              <a:pPr algn="r"/>
              <a:t>23</a:t>
            </a:fld>
            <a:endParaRPr lang="en-US" sz="1300">
              <a:solidFill>
                <a:prstClr val="black"/>
              </a:solidFill>
            </a:endParaRPr>
          </a:p>
        </p:txBody>
      </p:sp>
      <p:sp>
        <p:nvSpPr>
          <p:cNvPr id="10243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18760ED0-6FB1-46E9-92D6-E23094FEB59B}" type="slidenum">
              <a:rPr lang="en-US" sz="1300">
                <a:solidFill>
                  <a:prstClr val="black"/>
                </a:solidFill>
              </a:rPr>
              <a:pPr algn="r"/>
              <a:t>23</a:t>
            </a:fld>
            <a:endParaRPr lang="en-US" sz="1300">
              <a:solidFill>
                <a:prstClr val="black"/>
              </a:solidFill>
            </a:endParaRPr>
          </a:p>
        </p:txBody>
      </p:sp>
      <p:sp>
        <p:nvSpPr>
          <p:cNvPr id="10244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799523B9-F2DD-4390-87BA-A85B98D5A8A1}" type="slidenum">
              <a:rPr lang="en-US" sz="1300">
                <a:solidFill>
                  <a:prstClr val="black"/>
                </a:solidFill>
              </a:rPr>
              <a:pPr algn="r"/>
              <a:t>23</a:t>
            </a:fld>
            <a:endParaRPr lang="en-US" sz="1300">
              <a:solidFill>
                <a:prstClr val="black"/>
              </a:solidFill>
            </a:endParaRPr>
          </a:p>
        </p:txBody>
      </p:sp>
      <p:sp>
        <p:nvSpPr>
          <p:cNvPr id="1024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246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20138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0F4FA5F-A6B4-4123-857B-C495BDBC4175}" type="slidenum">
              <a:rPr lang="en-US">
                <a:solidFill>
                  <a:prstClr val="black"/>
                </a:solidFill>
              </a:rPr>
              <a:pPr/>
              <a:t>24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12290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0AC3C125-97B2-49CE-B36F-A38137391F78}" type="slidenum">
              <a:rPr lang="en-US" sz="1300">
                <a:solidFill>
                  <a:prstClr val="black"/>
                </a:solidFill>
              </a:rPr>
              <a:pPr algn="r"/>
              <a:t>24</a:t>
            </a:fld>
            <a:endParaRPr lang="en-US" sz="1300">
              <a:solidFill>
                <a:prstClr val="black"/>
              </a:solidFill>
            </a:endParaRPr>
          </a:p>
        </p:txBody>
      </p:sp>
      <p:sp>
        <p:nvSpPr>
          <p:cNvPr id="12291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C5312203-3B9D-4DF9-969F-DD4BFD610F2B}" type="slidenum">
              <a:rPr lang="en-US" sz="1300">
                <a:solidFill>
                  <a:prstClr val="black"/>
                </a:solidFill>
              </a:rPr>
              <a:pPr algn="r"/>
              <a:t>24</a:t>
            </a:fld>
            <a:endParaRPr lang="en-US" sz="1300">
              <a:solidFill>
                <a:prstClr val="black"/>
              </a:solidFill>
            </a:endParaRPr>
          </a:p>
        </p:txBody>
      </p:sp>
      <p:sp>
        <p:nvSpPr>
          <p:cNvPr id="12292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7E5678F4-52BA-4D49-A7E0-BA2E2837B44D}" type="slidenum">
              <a:rPr lang="en-US" sz="1300">
                <a:solidFill>
                  <a:prstClr val="black"/>
                </a:solidFill>
              </a:rPr>
              <a:pPr algn="r"/>
              <a:t>24</a:t>
            </a:fld>
            <a:endParaRPr lang="en-US" sz="1300">
              <a:solidFill>
                <a:prstClr val="black"/>
              </a:solidFill>
            </a:endParaRPr>
          </a:p>
        </p:txBody>
      </p:sp>
      <p:sp>
        <p:nvSpPr>
          <p:cNvPr id="1229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29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55495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576DD0C-99D3-4C53-850F-2E35CC5FF63B}" type="slidenum">
              <a:rPr lang="en-US">
                <a:solidFill>
                  <a:prstClr val="black"/>
                </a:solidFill>
              </a:rPr>
              <a:pPr/>
              <a:t>25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14338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D53DF4FE-7D67-4EEF-B3B5-F4B1A8E5E4AF}" type="slidenum">
              <a:rPr lang="en-US" sz="1300">
                <a:solidFill>
                  <a:prstClr val="black"/>
                </a:solidFill>
              </a:rPr>
              <a:pPr algn="r"/>
              <a:t>25</a:t>
            </a:fld>
            <a:endParaRPr lang="en-US" sz="1300">
              <a:solidFill>
                <a:prstClr val="black"/>
              </a:solidFill>
            </a:endParaRPr>
          </a:p>
        </p:txBody>
      </p:sp>
      <p:sp>
        <p:nvSpPr>
          <p:cNvPr id="14339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90988AA6-20F8-4572-96F3-291ECF619802}" type="slidenum">
              <a:rPr lang="en-US" sz="1300">
                <a:solidFill>
                  <a:prstClr val="black"/>
                </a:solidFill>
              </a:rPr>
              <a:pPr algn="r"/>
              <a:t>25</a:t>
            </a:fld>
            <a:endParaRPr lang="en-US" sz="1300">
              <a:solidFill>
                <a:prstClr val="black"/>
              </a:solidFill>
            </a:endParaRPr>
          </a:p>
        </p:txBody>
      </p:sp>
      <p:sp>
        <p:nvSpPr>
          <p:cNvPr id="14340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2FB692DE-6DE2-4433-A83E-2339388FD263}" type="slidenum">
              <a:rPr lang="en-US" sz="1300">
                <a:solidFill>
                  <a:prstClr val="black"/>
                </a:solidFill>
              </a:rPr>
              <a:pPr algn="r"/>
              <a:t>25</a:t>
            </a:fld>
            <a:endParaRPr lang="en-US" sz="1300">
              <a:solidFill>
                <a:prstClr val="black"/>
              </a:solidFill>
            </a:endParaRPr>
          </a:p>
        </p:txBody>
      </p:sp>
      <p:sp>
        <p:nvSpPr>
          <p:cNvPr id="1434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342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2363360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080CEE1-7EF7-4A8D-AC83-33F7E0C5A929}" type="slidenum">
              <a:rPr lang="en-US">
                <a:solidFill>
                  <a:prstClr val="black"/>
                </a:solidFill>
              </a:rPr>
              <a:pPr/>
              <a:t>26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16386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EFB48910-4B25-4E4D-A318-AA85A5AFA9ED}" type="slidenum">
              <a:rPr lang="en-US" sz="1300">
                <a:solidFill>
                  <a:prstClr val="black"/>
                </a:solidFill>
              </a:rPr>
              <a:pPr algn="r"/>
              <a:t>26</a:t>
            </a:fld>
            <a:endParaRPr lang="en-US" sz="1300">
              <a:solidFill>
                <a:prstClr val="black"/>
              </a:solidFill>
            </a:endParaRPr>
          </a:p>
        </p:txBody>
      </p:sp>
      <p:sp>
        <p:nvSpPr>
          <p:cNvPr id="16387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F10C3F4A-7DE4-4015-AC6F-408EF97B7E21}" type="slidenum">
              <a:rPr lang="en-US" sz="1300">
                <a:solidFill>
                  <a:prstClr val="black"/>
                </a:solidFill>
              </a:rPr>
              <a:pPr algn="r"/>
              <a:t>26</a:t>
            </a:fld>
            <a:endParaRPr lang="en-US" sz="1300">
              <a:solidFill>
                <a:prstClr val="black"/>
              </a:solidFill>
            </a:endParaRPr>
          </a:p>
        </p:txBody>
      </p:sp>
      <p:sp>
        <p:nvSpPr>
          <p:cNvPr id="16388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EC7257F6-62BD-4D57-8334-6083B1CD5C89}" type="slidenum">
              <a:rPr lang="en-US" sz="1300">
                <a:solidFill>
                  <a:prstClr val="black"/>
                </a:solidFill>
              </a:rPr>
              <a:pPr algn="r"/>
              <a:t>26</a:t>
            </a:fld>
            <a:endParaRPr lang="en-US" sz="1300">
              <a:solidFill>
                <a:prstClr val="black"/>
              </a:solidFill>
            </a:endParaRPr>
          </a:p>
        </p:txBody>
      </p:sp>
      <p:sp>
        <p:nvSpPr>
          <p:cNvPr id="1638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90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1040632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85D1738-E367-4EAF-9B22-F0B1F59A6BD3}" type="slidenum">
              <a:rPr lang="en-US">
                <a:solidFill>
                  <a:prstClr val="black"/>
                </a:solidFill>
              </a:rPr>
              <a:pPr/>
              <a:t>27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18434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1E678A17-8E9A-425D-8A95-CD9928E512FA}" type="slidenum">
              <a:rPr lang="en-US" sz="1300">
                <a:solidFill>
                  <a:prstClr val="black"/>
                </a:solidFill>
              </a:rPr>
              <a:pPr algn="r"/>
              <a:t>27</a:t>
            </a:fld>
            <a:endParaRPr lang="en-US" sz="1300">
              <a:solidFill>
                <a:prstClr val="black"/>
              </a:solidFill>
            </a:endParaRPr>
          </a:p>
        </p:txBody>
      </p:sp>
      <p:sp>
        <p:nvSpPr>
          <p:cNvPr id="18435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06BB3F62-B6A6-4B63-8E86-CA5EBAD837D2}" type="slidenum">
              <a:rPr lang="en-US" sz="1300">
                <a:solidFill>
                  <a:prstClr val="black"/>
                </a:solidFill>
              </a:rPr>
              <a:pPr algn="r"/>
              <a:t>27</a:t>
            </a:fld>
            <a:endParaRPr lang="en-US" sz="1300">
              <a:solidFill>
                <a:prstClr val="black"/>
              </a:solidFill>
            </a:endParaRPr>
          </a:p>
        </p:txBody>
      </p:sp>
      <p:sp>
        <p:nvSpPr>
          <p:cNvPr id="18436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E85AF96D-8653-4B18-9CDA-B8985BB49E1D}" type="slidenum">
              <a:rPr lang="en-US" sz="1300">
                <a:solidFill>
                  <a:prstClr val="black"/>
                </a:solidFill>
              </a:rPr>
              <a:pPr algn="r"/>
              <a:t>27</a:t>
            </a:fld>
            <a:endParaRPr lang="en-US" sz="1300">
              <a:solidFill>
                <a:prstClr val="black"/>
              </a:solidFill>
            </a:endParaRPr>
          </a:p>
        </p:txBody>
      </p:sp>
      <p:sp>
        <p:nvSpPr>
          <p:cNvPr id="1843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8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424896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5F1F943-6F87-45EC-B20B-E6F7E5A5CEA6}" type="slidenum">
              <a:rPr lang="en-US">
                <a:solidFill>
                  <a:prstClr val="black"/>
                </a:solidFill>
              </a:rPr>
              <a:pPr/>
              <a:t>28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20482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922DED51-17C3-428C-9AE7-5BE8622A545C}" type="slidenum">
              <a:rPr lang="en-US" sz="1300">
                <a:solidFill>
                  <a:prstClr val="black"/>
                </a:solidFill>
              </a:rPr>
              <a:pPr algn="r"/>
              <a:t>28</a:t>
            </a:fld>
            <a:endParaRPr lang="en-US" sz="1300">
              <a:solidFill>
                <a:prstClr val="black"/>
              </a:solidFill>
            </a:endParaRPr>
          </a:p>
        </p:txBody>
      </p:sp>
      <p:sp>
        <p:nvSpPr>
          <p:cNvPr id="20483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35075E60-4217-45B5-B06B-CDA2118D3E22}" type="slidenum">
              <a:rPr lang="en-US" sz="1300">
                <a:solidFill>
                  <a:prstClr val="black"/>
                </a:solidFill>
              </a:rPr>
              <a:pPr algn="r"/>
              <a:t>28</a:t>
            </a:fld>
            <a:endParaRPr lang="en-US" sz="1300">
              <a:solidFill>
                <a:prstClr val="black"/>
              </a:solidFill>
            </a:endParaRPr>
          </a:p>
        </p:txBody>
      </p:sp>
      <p:sp>
        <p:nvSpPr>
          <p:cNvPr id="20484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1B6A6663-05FE-4A0D-A977-6108813FCE22}" type="slidenum">
              <a:rPr lang="en-US" sz="1300">
                <a:solidFill>
                  <a:prstClr val="black"/>
                </a:solidFill>
              </a:rPr>
              <a:pPr algn="r"/>
              <a:t>28</a:t>
            </a:fld>
            <a:endParaRPr lang="en-US" sz="1300">
              <a:solidFill>
                <a:prstClr val="black"/>
              </a:solidFill>
            </a:endParaRPr>
          </a:p>
        </p:txBody>
      </p:sp>
      <p:sp>
        <p:nvSpPr>
          <p:cNvPr id="2048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6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9681666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2681C99-C6F1-4FF4-9C27-6E16303F3E11}" type="slidenum">
              <a:rPr lang="en-US">
                <a:solidFill>
                  <a:prstClr val="black"/>
                </a:solidFill>
              </a:rPr>
              <a:pPr/>
              <a:t>30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22530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98783F07-F18C-4D31-8E3A-108B32E747F7}" type="slidenum">
              <a:rPr lang="en-US" sz="1300">
                <a:solidFill>
                  <a:prstClr val="black"/>
                </a:solidFill>
              </a:rPr>
              <a:pPr algn="r"/>
              <a:t>30</a:t>
            </a:fld>
            <a:endParaRPr lang="en-US" sz="1300">
              <a:solidFill>
                <a:prstClr val="black"/>
              </a:solidFill>
            </a:endParaRPr>
          </a:p>
        </p:txBody>
      </p:sp>
      <p:sp>
        <p:nvSpPr>
          <p:cNvPr id="22531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38864BF1-7AFA-4559-8BB3-25BF8888D124}" type="slidenum">
              <a:rPr lang="en-US" sz="1300">
                <a:solidFill>
                  <a:prstClr val="black"/>
                </a:solidFill>
              </a:rPr>
              <a:pPr algn="r"/>
              <a:t>30</a:t>
            </a:fld>
            <a:endParaRPr lang="en-US" sz="1300">
              <a:solidFill>
                <a:prstClr val="black"/>
              </a:solidFill>
            </a:endParaRPr>
          </a:p>
        </p:txBody>
      </p:sp>
      <p:sp>
        <p:nvSpPr>
          <p:cNvPr id="22532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02EE96DD-3D8A-4059-A470-AA8AE447485B}" type="slidenum">
              <a:rPr lang="en-US" sz="1300">
                <a:solidFill>
                  <a:prstClr val="black"/>
                </a:solidFill>
              </a:rPr>
              <a:pPr algn="r"/>
              <a:t>30</a:t>
            </a:fld>
            <a:endParaRPr lang="en-US" sz="1300">
              <a:solidFill>
                <a:prstClr val="black"/>
              </a:solidFill>
            </a:endParaRPr>
          </a:p>
        </p:txBody>
      </p:sp>
      <p:sp>
        <p:nvSpPr>
          <p:cNvPr id="2253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466492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A0C458F-6664-40F1-9C25-ED1C3204FB92}" type="slidenum">
              <a:rPr lang="en-US">
                <a:solidFill>
                  <a:prstClr val="black"/>
                </a:solidFill>
              </a:rPr>
              <a:pPr/>
              <a:t>31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24578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ED52C309-D5E4-4477-9685-F77EEAA047A6}" type="slidenum">
              <a:rPr lang="en-US" sz="1300">
                <a:solidFill>
                  <a:prstClr val="black"/>
                </a:solidFill>
              </a:rPr>
              <a:pPr algn="r"/>
              <a:t>31</a:t>
            </a:fld>
            <a:endParaRPr lang="en-US" sz="1300">
              <a:solidFill>
                <a:prstClr val="black"/>
              </a:solidFill>
            </a:endParaRPr>
          </a:p>
        </p:txBody>
      </p:sp>
      <p:sp>
        <p:nvSpPr>
          <p:cNvPr id="24579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17F2F179-5D15-475E-B963-BB297240E850}" type="slidenum">
              <a:rPr lang="en-US" sz="1300">
                <a:solidFill>
                  <a:prstClr val="black"/>
                </a:solidFill>
              </a:rPr>
              <a:pPr algn="r"/>
              <a:t>31</a:t>
            </a:fld>
            <a:endParaRPr lang="en-US" sz="1300">
              <a:solidFill>
                <a:prstClr val="black"/>
              </a:solidFill>
            </a:endParaRPr>
          </a:p>
        </p:txBody>
      </p:sp>
      <p:sp>
        <p:nvSpPr>
          <p:cNvPr id="24580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F5849517-C0DC-4CBE-8549-8C930D93FA43}" type="slidenum">
              <a:rPr lang="en-US" sz="1300">
                <a:solidFill>
                  <a:prstClr val="black"/>
                </a:solidFill>
              </a:rPr>
              <a:pPr algn="r"/>
              <a:t>31</a:t>
            </a:fld>
            <a:endParaRPr lang="en-US" sz="1300">
              <a:solidFill>
                <a:prstClr val="black"/>
              </a:solidFill>
            </a:endParaRPr>
          </a:p>
        </p:txBody>
      </p:sp>
      <p:sp>
        <p:nvSpPr>
          <p:cNvPr id="2458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82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7776917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829B79A-3FE7-44F6-BE2F-648CE9EDFABC}" type="slidenum">
              <a:rPr lang="en-US">
                <a:solidFill>
                  <a:prstClr val="black"/>
                </a:solidFill>
              </a:rPr>
              <a:pPr/>
              <a:t>32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26626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6FD03D38-772C-47A2-A6D2-6FA0B22E8982}" type="slidenum">
              <a:rPr lang="en-US" sz="1300">
                <a:solidFill>
                  <a:prstClr val="black"/>
                </a:solidFill>
              </a:rPr>
              <a:pPr algn="r"/>
              <a:t>32</a:t>
            </a:fld>
            <a:endParaRPr lang="en-US" sz="1300">
              <a:solidFill>
                <a:prstClr val="black"/>
              </a:solidFill>
            </a:endParaRPr>
          </a:p>
        </p:txBody>
      </p:sp>
      <p:sp>
        <p:nvSpPr>
          <p:cNvPr id="26627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7DA82F3A-2BA8-4EAD-94CD-EF2F2EB3B82C}" type="slidenum">
              <a:rPr lang="en-US" sz="1300">
                <a:solidFill>
                  <a:prstClr val="black"/>
                </a:solidFill>
              </a:rPr>
              <a:pPr algn="r"/>
              <a:t>32</a:t>
            </a:fld>
            <a:endParaRPr lang="en-US" sz="1300">
              <a:solidFill>
                <a:prstClr val="black"/>
              </a:solidFill>
            </a:endParaRPr>
          </a:p>
        </p:txBody>
      </p:sp>
      <p:sp>
        <p:nvSpPr>
          <p:cNvPr id="26628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71132B47-9B40-4D47-9C00-312C31833316}" type="slidenum">
              <a:rPr lang="en-US" sz="1300">
                <a:solidFill>
                  <a:prstClr val="black"/>
                </a:solidFill>
              </a:rPr>
              <a:pPr algn="r"/>
              <a:t>32</a:t>
            </a:fld>
            <a:endParaRPr lang="en-US" sz="1300">
              <a:solidFill>
                <a:prstClr val="black"/>
              </a:solidFill>
            </a:endParaRPr>
          </a:p>
        </p:txBody>
      </p:sp>
      <p:sp>
        <p:nvSpPr>
          <p:cNvPr id="2662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30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0914470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CF85BC6-0EE6-4924-9762-EB942132D10E}" type="slidenum">
              <a:rPr lang="en-US">
                <a:solidFill>
                  <a:prstClr val="black"/>
                </a:solidFill>
              </a:rPr>
              <a:pPr/>
              <a:t>33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32770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0220779B-FFB5-4EC0-8986-DA5BD4F3D810}" type="slidenum">
              <a:rPr lang="en-US" sz="1300">
                <a:solidFill>
                  <a:prstClr val="black"/>
                </a:solidFill>
              </a:rPr>
              <a:pPr algn="r"/>
              <a:t>33</a:t>
            </a:fld>
            <a:endParaRPr lang="en-US" sz="1300">
              <a:solidFill>
                <a:prstClr val="black"/>
              </a:solidFill>
            </a:endParaRPr>
          </a:p>
        </p:txBody>
      </p:sp>
      <p:sp>
        <p:nvSpPr>
          <p:cNvPr id="32771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844A84F4-0646-42B0-B66C-771DB97FD6BD}" type="slidenum">
              <a:rPr lang="en-US" sz="1300">
                <a:solidFill>
                  <a:prstClr val="black"/>
                </a:solidFill>
              </a:rPr>
              <a:pPr algn="r"/>
              <a:t>33</a:t>
            </a:fld>
            <a:endParaRPr lang="en-US" sz="1300">
              <a:solidFill>
                <a:prstClr val="black"/>
              </a:solidFill>
            </a:endParaRPr>
          </a:p>
        </p:txBody>
      </p:sp>
      <p:sp>
        <p:nvSpPr>
          <p:cNvPr id="32772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D26963AD-4E80-4A46-9313-E940E6690912}" type="slidenum">
              <a:rPr lang="en-US" sz="1300">
                <a:solidFill>
                  <a:prstClr val="black"/>
                </a:solidFill>
              </a:rPr>
              <a:pPr algn="r"/>
              <a:t>33</a:t>
            </a:fld>
            <a:endParaRPr lang="en-US" sz="1300">
              <a:solidFill>
                <a:prstClr val="black"/>
              </a:solidFill>
            </a:endParaRPr>
          </a:p>
        </p:txBody>
      </p:sp>
      <p:sp>
        <p:nvSpPr>
          <p:cNvPr id="3277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77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0745487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F60C0D5-430F-45FB-9605-80459D84B7F5}" type="slidenum">
              <a:rPr lang="en-US">
                <a:solidFill>
                  <a:prstClr val="black"/>
                </a:solidFill>
              </a:rPr>
              <a:pPr/>
              <a:t>34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34818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E26F5B72-7C17-4425-9659-1257ACEE13E1}" type="slidenum">
              <a:rPr lang="en-US" sz="1300">
                <a:solidFill>
                  <a:prstClr val="black"/>
                </a:solidFill>
              </a:rPr>
              <a:pPr algn="r"/>
              <a:t>34</a:t>
            </a:fld>
            <a:endParaRPr lang="en-US" sz="1300">
              <a:solidFill>
                <a:prstClr val="black"/>
              </a:solidFill>
            </a:endParaRPr>
          </a:p>
        </p:txBody>
      </p:sp>
      <p:sp>
        <p:nvSpPr>
          <p:cNvPr id="34819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2157FBE6-A643-49D8-914C-0B8B84E75214}" type="slidenum">
              <a:rPr lang="en-US" sz="1300">
                <a:solidFill>
                  <a:prstClr val="black"/>
                </a:solidFill>
              </a:rPr>
              <a:pPr algn="r"/>
              <a:t>34</a:t>
            </a:fld>
            <a:endParaRPr lang="en-US" sz="1300">
              <a:solidFill>
                <a:prstClr val="black"/>
              </a:solidFill>
            </a:endParaRPr>
          </a:p>
        </p:txBody>
      </p:sp>
      <p:sp>
        <p:nvSpPr>
          <p:cNvPr id="34820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82FB6C14-D50B-4221-9F2C-8BB8B72F5D89}" type="slidenum">
              <a:rPr lang="en-US" sz="1300">
                <a:solidFill>
                  <a:prstClr val="black"/>
                </a:solidFill>
              </a:rPr>
              <a:pPr algn="r"/>
              <a:t>34</a:t>
            </a:fld>
            <a:endParaRPr lang="en-US" sz="1300">
              <a:solidFill>
                <a:prstClr val="black"/>
              </a:solidFill>
            </a:endParaRPr>
          </a:p>
        </p:txBody>
      </p:sp>
      <p:sp>
        <p:nvSpPr>
          <p:cNvPr id="3482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22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2997134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59A125D-26AE-4477-B58C-69361299E8FA}" type="slidenum">
              <a:rPr lang="en-US">
                <a:solidFill>
                  <a:prstClr val="black"/>
                </a:solidFill>
              </a:rPr>
              <a:pPr/>
              <a:t>35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36866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AB462D2A-428C-4395-8FE9-86829C03E443}" type="slidenum">
              <a:rPr lang="en-US" sz="1300">
                <a:solidFill>
                  <a:prstClr val="black"/>
                </a:solidFill>
              </a:rPr>
              <a:pPr algn="r"/>
              <a:t>35</a:t>
            </a:fld>
            <a:endParaRPr lang="en-US" sz="1300">
              <a:solidFill>
                <a:prstClr val="black"/>
              </a:solidFill>
            </a:endParaRPr>
          </a:p>
        </p:txBody>
      </p:sp>
      <p:sp>
        <p:nvSpPr>
          <p:cNvPr id="36867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61F86C67-95E2-4EA5-B01B-D4EF0868D090}" type="slidenum">
              <a:rPr lang="en-US" sz="1300">
                <a:solidFill>
                  <a:prstClr val="black"/>
                </a:solidFill>
              </a:rPr>
              <a:pPr algn="r"/>
              <a:t>35</a:t>
            </a:fld>
            <a:endParaRPr lang="en-US" sz="1300">
              <a:solidFill>
                <a:prstClr val="black"/>
              </a:solidFill>
            </a:endParaRPr>
          </a:p>
        </p:txBody>
      </p:sp>
      <p:sp>
        <p:nvSpPr>
          <p:cNvPr id="36868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0D2E706E-E9E2-4FA8-84B5-B8586255460E}" type="slidenum">
              <a:rPr lang="en-US" sz="1300">
                <a:solidFill>
                  <a:prstClr val="black"/>
                </a:solidFill>
              </a:rPr>
              <a:pPr algn="r"/>
              <a:t>35</a:t>
            </a:fld>
            <a:endParaRPr lang="en-US" sz="1300">
              <a:solidFill>
                <a:prstClr val="black"/>
              </a:solidFill>
            </a:endParaRPr>
          </a:p>
        </p:txBody>
      </p:sp>
      <p:sp>
        <p:nvSpPr>
          <p:cNvPr id="3686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70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5539436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5AF8ACB-1463-4394-8E85-FAA4A10E7F26}" type="slidenum">
              <a:rPr lang="en-US">
                <a:solidFill>
                  <a:prstClr val="black"/>
                </a:solidFill>
              </a:rPr>
              <a:pPr/>
              <a:t>36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38914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E041DBBA-B897-4BA7-AF46-0BDFCDE803BD}" type="slidenum">
              <a:rPr lang="en-US" sz="1300">
                <a:solidFill>
                  <a:prstClr val="black"/>
                </a:solidFill>
              </a:rPr>
              <a:pPr algn="r"/>
              <a:t>36</a:t>
            </a:fld>
            <a:endParaRPr lang="en-US" sz="1300">
              <a:solidFill>
                <a:prstClr val="black"/>
              </a:solidFill>
            </a:endParaRPr>
          </a:p>
        </p:txBody>
      </p:sp>
      <p:sp>
        <p:nvSpPr>
          <p:cNvPr id="38915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2F64A8B8-B96B-4417-9EDF-E608D206C496}" type="slidenum">
              <a:rPr lang="en-US" sz="1300">
                <a:solidFill>
                  <a:prstClr val="black"/>
                </a:solidFill>
              </a:rPr>
              <a:pPr algn="r"/>
              <a:t>36</a:t>
            </a:fld>
            <a:endParaRPr lang="en-US" sz="1300">
              <a:solidFill>
                <a:prstClr val="black"/>
              </a:solidFill>
            </a:endParaRPr>
          </a:p>
        </p:txBody>
      </p:sp>
      <p:sp>
        <p:nvSpPr>
          <p:cNvPr id="38916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FC764CBB-2DBD-4083-91EB-D1C5EC36C567}" type="slidenum">
              <a:rPr lang="en-US" sz="1300">
                <a:solidFill>
                  <a:prstClr val="black"/>
                </a:solidFill>
              </a:rPr>
              <a:pPr algn="r"/>
              <a:t>36</a:t>
            </a:fld>
            <a:endParaRPr lang="en-US" sz="1300">
              <a:solidFill>
                <a:prstClr val="black"/>
              </a:solidFill>
            </a:endParaRPr>
          </a:p>
        </p:txBody>
      </p:sp>
      <p:sp>
        <p:nvSpPr>
          <p:cNvPr id="3891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918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8199717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093CE82-E20A-4A8F-9062-D7237723CB33}" type="slidenum">
              <a:rPr lang="en-US">
                <a:solidFill>
                  <a:prstClr val="black"/>
                </a:solidFill>
              </a:rPr>
              <a:pPr/>
              <a:t>37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40962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02B613B4-08BE-4DE8-83EB-26AD380C11FA}" type="slidenum">
              <a:rPr lang="en-US" sz="1300">
                <a:solidFill>
                  <a:prstClr val="black"/>
                </a:solidFill>
              </a:rPr>
              <a:pPr algn="r"/>
              <a:t>37</a:t>
            </a:fld>
            <a:endParaRPr lang="en-US" sz="1300">
              <a:solidFill>
                <a:prstClr val="black"/>
              </a:solidFill>
            </a:endParaRPr>
          </a:p>
        </p:txBody>
      </p:sp>
      <p:sp>
        <p:nvSpPr>
          <p:cNvPr id="40963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AE6D314C-FCC0-4BC4-8395-A6C2DB1BE106}" type="slidenum">
              <a:rPr lang="en-US" sz="1300">
                <a:solidFill>
                  <a:prstClr val="black"/>
                </a:solidFill>
              </a:rPr>
              <a:pPr algn="r"/>
              <a:t>37</a:t>
            </a:fld>
            <a:endParaRPr lang="en-US" sz="1300">
              <a:solidFill>
                <a:prstClr val="black"/>
              </a:solidFill>
            </a:endParaRPr>
          </a:p>
        </p:txBody>
      </p:sp>
      <p:sp>
        <p:nvSpPr>
          <p:cNvPr id="40964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27213256-A0F7-4A29-9EBC-A26181AE263F}" type="slidenum">
              <a:rPr lang="en-US" sz="1300">
                <a:solidFill>
                  <a:prstClr val="black"/>
                </a:solidFill>
              </a:rPr>
              <a:pPr algn="r"/>
              <a:t>37</a:t>
            </a:fld>
            <a:endParaRPr lang="en-US" sz="1300">
              <a:solidFill>
                <a:prstClr val="black"/>
              </a:solidFill>
            </a:endParaRPr>
          </a:p>
        </p:txBody>
      </p:sp>
      <p:sp>
        <p:nvSpPr>
          <p:cNvPr id="4096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66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38958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0D1CE1E-F821-4850-A6EF-60364A46533F}" type="slidenum">
              <a:rPr lang="en-US">
                <a:solidFill>
                  <a:prstClr val="black"/>
                </a:solidFill>
              </a:rPr>
              <a:pPr/>
              <a:t>38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6146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1166AD43-2754-46D7-A918-66585331DCAB}" type="slidenum">
              <a:rPr lang="en-US" sz="1300">
                <a:solidFill>
                  <a:prstClr val="black"/>
                </a:solidFill>
              </a:rPr>
              <a:pPr algn="r"/>
              <a:t>38</a:t>
            </a:fld>
            <a:endParaRPr lang="en-US" sz="1300">
              <a:solidFill>
                <a:prstClr val="black"/>
              </a:solidFill>
            </a:endParaRPr>
          </a:p>
        </p:txBody>
      </p:sp>
      <p:sp>
        <p:nvSpPr>
          <p:cNvPr id="6147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690FFABE-D8E1-4D78-8193-6445461B4540}" type="slidenum">
              <a:rPr lang="en-US" sz="1300">
                <a:solidFill>
                  <a:prstClr val="black"/>
                </a:solidFill>
              </a:rPr>
              <a:pPr algn="r"/>
              <a:t>38</a:t>
            </a:fld>
            <a:endParaRPr lang="en-US" sz="1300">
              <a:solidFill>
                <a:prstClr val="black"/>
              </a:solidFill>
            </a:endParaRPr>
          </a:p>
        </p:txBody>
      </p:sp>
      <p:sp>
        <p:nvSpPr>
          <p:cNvPr id="6148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E2FC2E4F-2789-4223-9D71-05EF010BFA84}" type="slidenum">
              <a:rPr lang="en-US" sz="1300">
                <a:solidFill>
                  <a:prstClr val="black"/>
                </a:solidFill>
              </a:rPr>
              <a:pPr algn="r"/>
              <a:t>38</a:t>
            </a:fld>
            <a:endParaRPr lang="en-US" sz="1300">
              <a:solidFill>
                <a:prstClr val="black"/>
              </a:solidFill>
            </a:endParaRPr>
          </a:p>
        </p:txBody>
      </p:sp>
      <p:sp>
        <p:nvSpPr>
          <p:cNvPr id="614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50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2884485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0BCC08F-091C-419E-92D0-CE1911CF28FB}" type="slidenum">
              <a:rPr lang="en-US">
                <a:solidFill>
                  <a:prstClr val="black"/>
                </a:solidFill>
              </a:rPr>
              <a:pPr/>
              <a:t>39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8194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7B8EECCE-8176-4189-8C27-880DA42EC6F0}" type="slidenum">
              <a:rPr lang="en-US" sz="1300">
                <a:solidFill>
                  <a:prstClr val="black"/>
                </a:solidFill>
              </a:rPr>
              <a:pPr algn="r"/>
              <a:t>39</a:t>
            </a:fld>
            <a:endParaRPr lang="en-US" sz="1300">
              <a:solidFill>
                <a:prstClr val="black"/>
              </a:solidFill>
            </a:endParaRPr>
          </a:p>
        </p:txBody>
      </p:sp>
      <p:sp>
        <p:nvSpPr>
          <p:cNvPr id="8195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1EA5A17F-D59C-4B54-96A5-55417F948A46}" type="slidenum">
              <a:rPr lang="en-US" sz="1300">
                <a:solidFill>
                  <a:prstClr val="black"/>
                </a:solidFill>
              </a:rPr>
              <a:pPr algn="r"/>
              <a:t>39</a:t>
            </a:fld>
            <a:endParaRPr lang="en-US" sz="1300">
              <a:solidFill>
                <a:prstClr val="black"/>
              </a:solidFill>
            </a:endParaRPr>
          </a:p>
        </p:txBody>
      </p:sp>
      <p:sp>
        <p:nvSpPr>
          <p:cNvPr id="8196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1E85BF58-12E8-41FA-A347-F482C66FCD6F}" type="slidenum">
              <a:rPr lang="en-US" sz="1300">
                <a:solidFill>
                  <a:prstClr val="black"/>
                </a:solidFill>
              </a:rPr>
              <a:pPr algn="r"/>
              <a:t>39</a:t>
            </a:fld>
            <a:endParaRPr lang="en-US" sz="1300">
              <a:solidFill>
                <a:prstClr val="black"/>
              </a:solidFill>
            </a:endParaRPr>
          </a:p>
        </p:txBody>
      </p:sp>
      <p:sp>
        <p:nvSpPr>
          <p:cNvPr id="819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8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669608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067FADF-B06E-43B6-8CAD-6045EC628E14}" type="slidenum">
              <a:rPr lang="en-US">
                <a:solidFill>
                  <a:prstClr val="black"/>
                </a:solidFill>
              </a:rPr>
              <a:pPr/>
              <a:t>40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10242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E7DB8490-3EA5-4E04-9B95-3BC02C174886}" type="slidenum">
              <a:rPr lang="en-US" sz="1300">
                <a:solidFill>
                  <a:prstClr val="black"/>
                </a:solidFill>
              </a:rPr>
              <a:pPr algn="r"/>
              <a:t>40</a:t>
            </a:fld>
            <a:endParaRPr lang="en-US" sz="1300">
              <a:solidFill>
                <a:prstClr val="black"/>
              </a:solidFill>
            </a:endParaRPr>
          </a:p>
        </p:txBody>
      </p:sp>
      <p:sp>
        <p:nvSpPr>
          <p:cNvPr id="10243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900E262E-1BCA-4F74-98CD-49AA2EC44BF8}" type="slidenum">
              <a:rPr lang="en-US" sz="1300">
                <a:solidFill>
                  <a:prstClr val="black"/>
                </a:solidFill>
              </a:rPr>
              <a:pPr algn="r"/>
              <a:t>40</a:t>
            </a:fld>
            <a:endParaRPr lang="en-US" sz="1300">
              <a:solidFill>
                <a:prstClr val="black"/>
              </a:solidFill>
            </a:endParaRPr>
          </a:p>
        </p:txBody>
      </p:sp>
      <p:sp>
        <p:nvSpPr>
          <p:cNvPr id="10244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5CE9BEDC-AB4D-4888-A0DE-085010D243DF}" type="slidenum">
              <a:rPr lang="en-US" sz="1300">
                <a:solidFill>
                  <a:prstClr val="black"/>
                </a:solidFill>
              </a:rPr>
              <a:pPr algn="r"/>
              <a:t>40</a:t>
            </a:fld>
            <a:endParaRPr lang="en-US" sz="1300">
              <a:solidFill>
                <a:prstClr val="black"/>
              </a:solidFill>
            </a:endParaRPr>
          </a:p>
        </p:txBody>
      </p:sp>
      <p:sp>
        <p:nvSpPr>
          <p:cNvPr id="1024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246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7497514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684F0F4-7386-4AD3-941C-BB3692E2B831}" type="slidenum">
              <a:rPr lang="en-US">
                <a:solidFill>
                  <a:prstClr val="black"/>
                </a:solidFill>
              </a:rPr>
              <a:pPr/>
              <a:t>41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12290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E3596B39-EDCA-48AF-BF04-2F580AED1EAF}" type="slidenum">
              <a:rPr lang="en-US" sz="1300">
                <a:solidFill>
                  <a:prstClr val="black"/>
                </a:solidFill>
              </a:rPr>
              <a:pPr algn="r"/>
              <a:t>41</a:t>
            </a:fld>
            <a:endParaRPr lang="en-US" sz="1300">
              <a:solidFill>
                <a:prstClr val="black"/>
              </a:solidFill>
            </a:endParaRPr>
          </a:p>
        </p:txBody>
      </p:sp>
      <p:sp>
        <p:nvSpPr>
          <p:cNvPr id="12291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56692280-A4CF-4789-AEE1-DA8EC9BABDC8}" type="slidenum">
              <a:rPr lang="en-US" sz="1300">
                <a:solidFill>
                  <a:prstClr val="black"/>
                </a:solidFill>
              </a:rPr>
              <a:pPr algn="r"/>
              <a:t>41</a:t>
            </a:fld>
            <a:endParaRPr lang="en-US" sz="1300">
              <a:solidFill>
                <a:prstClr val="black"/>
              </a:solidFill>
            </a:endParaRPr>
          </a:p>
        </p:txBody>
      </p:sp>
      <p:sp>
        <p:nvSpPr>
          <p:cNvPr id="12292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300EEBAC-143F-44E8-B32C-F3FAFFE2924B}" type="slidenum">
              <a:rPr lang="en-US" sz="1300">
                <a:solidFill>
                  <a:prstClr val="black"/>
                </a:solidFill>
              </a:rPr>
              <a:pPr algn="r"/>
              <a:t>41</a:t>
            </a:fld>
            <a:endParaRPr lang="en-US" sz="1300">
              <a:solidFill>
                <a:prstClr val="black"/>
              </a:solidFill>
            </a:endParaRPr>
          </a:p>
        </p:txBody>
      </p:sp>
      <p:sp>
        <p:nvSpPr>
          <p:cNvPr id="1229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29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1877458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B1045D0-8CBA-4BF9-B4C8-890297E1E2BE}" type="slidenum">
              <a:rPr lang="en-US">
                <a:solidFill>
                  <a:prstClr val="black"/>
                </a:solidFill>
              </a:rPr>
              <a:pPr/>
              <a:t>42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14338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BA0C8D69-862B-4739-8D46-01CFB31A79DB}" type="slidenum">
              <a:rPr lang="en-US" sz="1300">
                <a:solidFill>
                  <a:prstClr val="black"/>
                </a:solidFill>
              </a:rPr>
              <a:pPr algn="r"/>
              <a:t>42</a:t>
            </a:fld>
            <a:endParaRPr lang="en-US" sz="1300">
              <a:solidFill>
                <a:prstClr val="black"/>
              </a:solidFill>
            </a:endParaRPr>
          </a:p>
        </p:txBody>
      </p:sp>
      <p:sp>
        <p:nvSpPr>
          <p:cNvPr id="14339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4A5F6533-41A6-4F27-BED4-21EE56AFBBE0}" type="slidenum">
              <a:rPr lang="en-US" sz="1300">
                <a:solidFill>
                  <a:prstClr val="black"/>
                </a:solidFill>
              </a:rPr>
              <a:pPr algn="r"/>
              <a:t>42</a:t>
            </a:fld>
            <a:endParaRPr lang="en-US" sz="1300">
              <a:solidFill>
                <a:prstClr val="black"/>
              </a:solidFill>
            </a:endParaRPr>
          </a:p>
        </p:txBody>
      </p:sp>
      <p:sp>
        <p:nvSpPr>
          <p:cNvPr id="14340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6588F94B-90F2-4F31-AAA9-17FBB38F97E8}" type="slidenum">
              <a:rPr lang="en-US" sz="1300">
                <a:solidFill>
                  <a:prstClr val="black"/>
                </a:solidFill>
              </a:rPr>
              <a:pPr algn="r"/>
              <a:t>42</a:t>
            </a:fld>
            <a:endParaRPr lang="en-US" sz="1300">
              <a:solidFill>
                <a:prstClr val="black"/>
              </a:solidFill>
            </a:endParaRPr>
          </a:p>
        </p:txBody>
      </p:sp>
      <p:sp>
        <p:nvSpPr>
          <p:cNvPr id="1434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342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7451957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5C720C0-8D25-4AEB-A224-6FABC346C45E}" type="slidenum">
              <a:rPr lang="en-US">
                <a:solidFill>
                  <a:prstClr val="black"/>
                </a:solidFill>
              </a:rPr>
              <a:pPr/>
              <a:t>43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16386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798CB4CB-B8ED-4E29-8788-3D08551E64AA}" type="slidenum">
              <a:rPr lang="en-US" sz="1300">
                <a:solidFill>
                  <a:prstClr val="black"/>
                </a:solidFill>
              </a:rPr>
              <a:pPr algn="r"/>
              <a:t>43</a:t>
            </a:fld>
            <a:endParaRPr lang="en-US" sz="1300">
              <a:solidFill>
                <a:prstClr val="black"/>
              </a:solidFill>
            </a:endParaRPr>
          </a:p>
        </p:txBody>
      </p:sp>
      <p:sp>
        <p:nvSpPr>
          <p:cNvPr id="16387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518F57A0-8B98-4314-A643-5A5E1450D36B}" type="slidenum">
              <a:rPr lang="en-US" sz="1300">
                <a:solidFill>
                  <a:prstClr val="black"/>
                </a:solidFill>
              </a:rPr>
              <a:pPr algn="r"/>
              <a:t>43</a:t>
            </a:fld>
            <a:endParaRPr lang="en-US" sz="1300">
              <a:solidFill>
                <a:prstClr val="black"/>
              </a:solidFill>
            </a:endParaRPr>
          </a:p>
        </p:txBody>
      </p:sp>
      <p:sp>
        <p:nvSpPr>
          <p:cNvPr id="16388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2232291B-1178-4CC5-8D75-4DFD9E1F119A}" type="slidenum">
              <a:rPr lang="en-US" sz="1300">
                <a:solidFill>
                  <a:prstClr val="black"/>
                </a:solidFill>
              </a:rPr>
              <a:pPr algn="r"/>
              <a:t>43</a:t>
            </a:fld>
            <a:endParaRPr lang="en-US" sz="1300">
              <a:solidFill>
                <a:prstClr val="black"/>
              </a:solidFill>
            </a:endParaRPr>
          </a:p>
        </p:txBody>
      </p:sp>
      <p:sp>
        <p:nvSpPr>
          <p:cNvPr id="1638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90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5794181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1051E8E-A948-4767-B2FA-BD79D1210149}" type="slidenum">
              <a:rPr lang="en-US">
                <a:solidFill>
                  <a:prstClr val="black"/>
                </a:solidFill>
              </a:rPr>
              <a:pPr/>
              <a:t>44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18434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9B07759C-3166-40D6-B5FB-6EC45F085F51}" type="slidenum">
              <a:rPr lang="en-US" sz="1300">
                <a:solidFill>
                  <a:prstClr val="black"/>
                </a:solidFill>
              </a:rPr>
              <a:pPr algn="r"/>
              <a:t>44</a:t>
            </a:fld>
            <a:endParaRPr lang="en-US" sz="1300">
              <a:solidFill>
                <a:prstClr val="black"/>
              </a:solidFill>
            </a:endParaRPr>
          </a:p>
        </p:txBody>
      </p:sp>
      <p:sp>
        <p:nvSpPr>
          <p:cNvPr id="18435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6644D536-B353-499C-9826-EE178A801071}" type="slidenum">
              <a:rPr lang="en-US" sz="1300">
                <a:solidFill>
                  <a:prstClr val="black"/>
                </a:solidFill>
              </a:rPr>
              <a:pPr algn="r"/>
              <a:t>44</a:t>
            </a:fld>
            <a:endParaRPr lang="en-US" sz="1300">
              <a:solidFill>
                <a:prstClr val="black"/>
              </a:solidFill>
            </a:endParaRPr>
          </a:p>
        </p:txBody>
      </p:sp>
      <p:sp>
        <p:nvSpPr>
          <p:cNvPr id="18436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07E51CAC-FA07-403E-A6FB-E4D39BE2FF78}" type="slidenum">
              <a:rPr lang="en-US" sz="1300">
                <a:solidFill>
                  <a:prstClr val="black"/>
                </a:solidFill>
              </a:rPr>
              <a:pPr algn="r"/>
              <a:t>44</a:t>
            </a:fld>
            <a:endParaRPr lang="en-US" sz="1300">
              <a:solidFill>
                <a:prstClr val="black"/>
              </a:solidFill>
            </a:endParaRPr>
          </a:p>
        </p:txBody>
      </p:sp>
      <p:sp>
        <p:nvSpPr>
          <p:cNvPr id="1843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8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9373076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770678C-76D0-40DC-B1C8-2FC14BA3B47C}" type="slidenum">
              <a:rPr lang="en-US">
                <a:solidFill>
                  <a:prstClr val="black"/>
                </a:solidFill>
              </a:rPr>
              <a:pPr/>
              <a:t>45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20482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4649D3AF-85DF-47F7-846D-58E9387D4301}" type="slidenum">
              <a:rPr lang="en-US" sz="1300">
                <a:solidFill>
                  <a:prstClr val="black"/>
                </a:solidFill>
              </a:rPr>
              <a:pPr algn="r"/>
              <a:t>45</a:t>
            </a:fld>
            <a:endParaRPr lang="en-US" sz="1300">
              <a:solidFill>
                <a:prstClr val="black"/>
              </a:solidFill>
            </a:endParaRPr>
          </a:p>
        </p:txBody>
      </p:sp>
      <p:sp>
        <p:nvSpPr>
          <p:cNvPr id="20483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E554B199-8F4B-427F-82C0-3B93412AEF0E}" type="slidenum">
              <a:rPr lang="en-US" sz="1300">
                <a:solidFill>
                  <a:prstClr val="black"/>
                </a:solidFill>
              </a:rPr>
              <a:pPr algn="r"/>
              <a:t>45</a:t>
            </a:fld>
            <a:endParaRPr lang="en-US" sz="1300">
              <a:solidFill>
                <a:prstClr val="black"/>
              </a:solidFill>
            </a:endParaRPr>
          </a:p>
        </p:txBody>
      </p:sp>
      <p:sp>
        <p:nvSpPr>
          <p:cNvPr id="20484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2F49EE18-0A47-4A44-B72B-B05A95A97E9E}" type="slidenum">
              <a:rPr lang="en-US" sz="1300">
                <a:solidFill>
                  <a:prstClr val="black"/>
                </a:solidFill>
              </a:rPr>
              <a:pPr algn="r"/>
              <a:t>45</a:t>
            </a:fld>
            <a:endParaRPr lang="en-US" sz="1300">
              <a:solidFill>
                <a:prstClr val="black"/>
              </a:solidFill>
            </a:endParaRPr>
          </a:p>
        </p:txBody>
      </p:sp>
      <p:sp>
        <p:nvSpPr>
          <p:cNvPr id="2048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6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1746853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E11F89E-579D-4269-BB05-151506132B39}" type="slidenum">
              <a:rPr lang="en-US">
                <a:solidFill>
                  <a:prstClr val="black"/>
                </a:solidFill>
              </a:rPr>
              <a:pPr/>
              <a:t>46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28674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C24C1244-A13D-42B2-9B7B-00EBC256454B}" type="slidenum">
              <a:rPr lang="en-US" sz="1300">
                <a:solidFill>
                  <a:prstClr val="black"/>
                </a:solidFill>
              </a:rPr>
              <a:pPr algn="r"/>
              <a:t>46</a:t>
            </a:fld>
            <a:endParaRPr lang="en-US" sz="1300">
              <a:solidFill>
                <a:prstClr val="black"/>
              </a:solidFill>
            </a:endParaRPr>
          </a:p>
        </p:txBody>
      </p:sp>
      <p:sp>
        <p:nvSpPr>
          <p:cNvPr id="28675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4C9C6525-FCD3-44EA-A67D-448CA0A12BB9}" type="slidenum">
              <a:rPr lang="en-US" sz="1300">
                <a:solidFill>
                  <a:prstClr val="black"/>
                </a:solidFill>
              </a:rPr>
              <a:pPr algn="r"/>
              <a:t>46</a:t>
            </a:fld>
            <a:endParaRPr lang="en-US" sz="1300">
              <a:solidFill>
                <a:prstClr val="black"/>
              </a:solidFill>
            </a:endParaRPr>
          </a:p>
        </p:txBody>
      </p:sp>
      <p:sp>
        <p:nvSpPr>
          <p:cNvPr id="28676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44406D9A-9423-48E3-AB54-000657051BCB}" type="slidenum">
              <a:rPr lang="en-US" sz="1300">
                <a:solidFill>
                  <a:prstClr val="black"/>
                </a:solidFill>
              </a:rPr>
              <a:pPr algn="r"/>
              <a:t>46</a:t>
            </a:fld>
            <a:endParaRPr lang="en-US" sz="1300">
              <a:solidFill>
                <a:prstClr val="black"/>
              </a:solidFill>
            </a:endParaRPr>
          </a:p>
        </p:txBody>
      </p:sp>
      <p:sp>
        <p:nvSpPr>
          <p:cNvPr id="2867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678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0062967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9AECF70-0726-4558-A34E-2714E3665F18}" type="slidenum">
              <a:rPr lang="en-US">
                <a:solidFill>
                  <a:prstClr val="black"/>
                </a:solidFill>
              </a:rPr>
              <a:pPr/>
              <a:t>47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30722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B5F8CCA5-DA49-4D96-AC64-DC17A7FC60C0}" type="slidenum">
              <a:rPr lang="en-US" sz="1300">
                <a:solidFill>
                  <a:prstClr val="black"/>
                </a:solidFill>
              </a:rPr>
              <a:pPr algn="r"/>
              <a:t>47</a:t>
            </a:fld>
            <a:endParaRPr lang="en-US" sz="1300">
              <a:solidFill>
                <a:prstClr val="black"/>
              </a:solidFill>
            </a:endParaRPr>
          </a:p>
        </p:txBody>
      </p:sp>
      <p:sp>
        <p:nvSpPr>
          <p:cNvPr id="30723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0490E4F7-3895-43FE-9284-7C5147FFFB55}" type="slidenum">
              <a:rPr lang="en-US" sz="1300">
                <a:solidFill>
                  <a:prstClr val="black"/>
                </a:solidFill>
              </a:rPr>
              <a:pPr algn="r"/>
              <a:t>47</a:t>
            </a:fld>
            <a:endParaRPr lang="en-US" sz="1300">
              <a:solidFill>
                <a:prstClr val="black"/>
              </a:solidFill>
            </a:endParaRPr>
          </a:p>
        </p:txBody>
      </p:sp>
      <p:sp>
        <p:nvSpPr>
          <p:cNvPr id="30724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866A1DE9-3F20-497D-9B80-D3FDF619EDFB}" type="slidenum">
              <a:rPr lang="en-US" sz="1300">
                <a:solidFill>
                  <a:prstClr val="black"/>
                </a:solidFill>
              </a:rPr>
              <a:pPr algn="r"/>
              <a:t>47</a:t>
            </a:fld>
            <a:endParaRPr lang="en-US" sz="1300">
              <a:solidFill>
                <a:prstClr val="black"/>
              </a:solidFill>
            </a:endParaRPr>
          </a:p>
        </p:txBody>
      </p:sp>
      <p:sp>
        <p:nvSpPr>
          <p:cNvPr id="3072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726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79025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82B0FB-1B97-4E01-85E1-6F6FA194248D}" type="datetimeFigureOut">
              <a:rPr lang="en-US" smtClean="0"/>
              <a:t>8/26/2019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34009D-833C-4FB6-B132-C8EE837BCA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72802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82B0FB-1B97-4E01-85E1-6F6FA194248D}" type="datetimeFigureOut">
              <a:rPr lang="en-US" smtClean="0"/>
              <a:t>8/26/2019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34009D-833C-4FB6-B132-C8EE837BCA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40504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82B0FB-1B97-4E01-85E1-6F6FA194248D}" type="datetimeFigureOut">
              <a:rPr lang="en-US" smtClean="0"/>
              <a:t>8/26/2019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34009D-833C-4FB6-B132-C8EE837BCA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84587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82B0FB-1B97-4E01-85E1-6F6FA194248D}" type="datetimeFigureOut">
              <a:rPr lang="en-US" smtClean="0"/>
              <a:t>8/26/2019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34009D-833C-4FB6-B132-C8EE837BCA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24090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82B0FB-1B97-4E01-85E1-6F6FA194248D}" type="datetimeFigureOut">
              <a:rPr lang="en-US" smtClean="0"/>
              <a:t>8/26/2019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34009D-833C-4FB6-B132-C8EE837BCA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30691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82B0FB-1B97-4E01-85E1-6F6FA194248D}" type="datetimeFigureOut">
              <a:rPr lang="en-US" smtClean="0"/>
              <a:t>8/26/2019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34009D-833C-4FB6-B132-C8EE837BCA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13123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82B0FB-1B97-4E01-85E1-6F6FA194248D}" type="datetimeFigureOut">
              <a:rPr lang="en-US" smtClean="0"/>
              <a:t>8/26/2019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34009D-833C-4FB6-B132-C8EE837BCA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16514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82B0FB-1B97-4E01-85E1-6F6FA194248D}" type="datetimeFigureOut">
              <a:rPr lang="en-US" smtClean="0"/>
              <a:t>8/26/2019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34009D-833C-4FB6-B132-C8EE837BCA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51213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82B0FB-1B97-4E01-85E1-6F6FA194248D}" type="datetimeFigureOut">
              <a:rPr lang="en-US" smtClean="0"/>
              <a:t>8/26/2019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34009D-833C-4FB6-B132-C8EE837BCA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80430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82B0FB-1B97-4E01-85E1-6F6FA194248D}" type="datetimeFigureOut">
              <a:rPr lang="en-US" smtClean="0"/>
              <a:t>8/26/2019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34009D-833C-4FB6-B132-C8EE837BCA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35068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82B0FB-1B97-4E01-85E1-6F6FA194248D}" type="datetimeFigureOut">
              <a:rPr lang="en-US" smtClean="0"/>
              <a:t>8/26/2019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34009D-833C-4FB6-B132-C8EE837BCA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24338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82B0FB-1B97-4E01-85E1-6F6FA194248D}" type="datetimeFigureOut">
              <a:rPr lang="en-US" smtClean="0"/>
              <a:t>8/26/2019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34009D-833C-4FB6-B132-C8EE837BCA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7151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7" Type="http://schemas.openxmlformats.org/officeDocument/2006/relationships/image" Target="../media/image2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2.bin"/><Relationship Id="rId5" Type="http://schemas.openxmlformats.org/officeDocument/2006/relationships/image" Target="../media/image1.wmf"/><Relationship Id="rId4" Type="http://schemas.openxmlformats.org/officeDocument/2006/relationships/oleObject" Target="../embeddings/oleObject1.bin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wmf"/><Relationship Id="rId3" Type="http://schemas.openxmlformats.org/officeDocument/2006/relationships/notesSlide" Target="../notesSlides/notesSlide2.xml"/><Relationship Id="rId7" Type="http://schemas.openxmlformats.org/officeDocument/2006/relationships/oleObject" Target="../embeddings/oleObject4.bin"/><Relationship Id="rId12" Type="http://schemas.openxmlformats.org/officeDocument/2006/relationships/image" Target="../media/image6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3.wmf"/><Relationship Id="rId11" Type="http://schemas.openxmlformats.org/officeDocument/2006/relationships/oleObject" Target="../embeddings/oleObject6.bin"/><Relationship Id="rId5" Type="http://schemas.openxmlformats.org/officeDocument/2006/relationships/oleObject" Target="../embeddings/oleObject3.bin"/><Relationship Id="rId10" Type="http://schemas.openxmlformats.org/officeDocument/2006/relationships/image" Target="../media/image5.wmf"/><Relationship Id="rId4" Type="http://schemas.openxmlformats.org/officeDocument/2006/relationships/image" Target="../media/image7.wmf"/><Relationship Id="rId9" Type="http://schemas.openxmlformats.org/officeDocument/2006/relationships/oleObject" Target="../embeddings/oleObject5.bin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w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9.bin"/><Relationship Id="rId3" Type="http://schemas.openxmlformats.org/officeDocument/2006/relationships/notesSlide" Target="../notesSlides/notesSlide4.xml"/><Relationship Id="rId7" Type="http://schemas.openxmlformats.org/officeDocument/2006/relationships/image" Target="../media/image10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oleObject8.bin"/><Relationship Id="rId5" Type="http://schemas.openxmlformats.org/officeDocument/2006/relationships/image" Target="../media/image9.wmf"/><Relationship Id="rId4" Type="http://schemas.openxmlformats.org/officeDocument/2006/relationships/oleObject" Target="../embeddings/oleObject7.bin"/><Relationship Id="rId9" Type="http://schemas.openxmlformats.org/officeDocument/2006/relationships/image" Target="../media/image11.wmf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2.bin"/><Relationship Id="rId13" Type="http://schemas.openxmlformats.org/officeDocument/2006/relationships/image" Target="../media/image16.wmf"/><Relationship Id="rId3" Type="http://schemas.openxmlformats.org/officeDocument/2006/relationships/notesSlide" Target="../notesSlides/notesSlide5.xml"/><Relationship Id="rId7" Type="http://schemas.openxmlformats.org/officeDocument/2006/relationships/image" Target="../media/image13.wmf"/><Relationship Id="rId12" Type="http://schemas.openxmlformats.org/officeDocument/2006/relationships/oleObject" Target="../embeddings/oleObject14.bin"/><Relationship Id="rId17" Type="http://schemas.openxmlformats.org/officeDocument/2006/relationships/image" Target="../media/image18.wmf"/><Relationship Id="rId2" Type="http://schemas.openxmlformats.org/officeDocument/2006/relationships/slideLayout" Target="../slideLayouts/slideLayout7.xml"/><Relationship Id="rId16" Type="http://schemas.openxmlformats.org/officeDocument/2006/relationships/oleObject" Target="../embeddings/oleObject16.bin"/><Relationship Id="rId1" Type="http://schemas.openxmlformats.org/officeDocument/2006/relationships/vmlDrawing" Target="../drawings/vmlDrawing4.vml"/><Relationship Id="rId6" Type="http://schemas.openxmlformats.org/officeDocument/2006/relationships/oleObject" Target="../embeddings/oleObject11.bin"/><Relationship Id="rId11" Type="http://schemas.openxmlformats.org/officeDocument/2006/relationships/image" Target="../media/image15.wmf"/><Relationship Id="rId5" Type="http://schemas.openxmlformats.org/officeDocument/2006/relationships/image" Target="../media/image12.wmf"/><Relationship Id="rId15" Type="http://schemas.openxmlformats.org/officeDocument/2006/relationships/image" Target="../media/image17.wmf"/><Relationship Id="rId10" Type="http://schemas.openxmlformats.org/officeDocument/2006/relationships/oleObject" Target="../embeddings/oleObject13.bin"/><Relationship Id="rId4" Type="http://schemas.openxmlformats.org/officeDocument/2006/relationships/oleObject" Target="../embeddings/oleObject10.bin"/><Relationship Id="rId9" Type="http://schemas.openxmlformats.org/officeDocument/2006/relationships/image" Target="../media/image14.wmf"/><Relationship Id="rId14" Type="http://schemas.openxmlformats.org/officeDocument/2006/relationships/oleObject" Target="../embeddings/oleObject15.bin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9.bin"/><Relationship Id="rId3" Type="http://schemas.openxmlformats.org/officeDocument/2006/relationships/notesSlide" Target="../notesSlides/notesSlide6.xml"/><Relationship Id="rId7" Type="http://schemas.openxmlformats.org/officeDocument/2006/relationships/image" Target="../media/image19.wmf"/><Relationship Id="rId12" Type="http://schemas.openxmlformats.org/officeDocument/2006/relationships/image" Target="../media/image21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Relationship Id="rId6" Type="http://schemas.openxmlformats.org/officeDocument/2006/relationships/oleObject" Target="../embeddings/oleObject18.bin"/><Relationship Id="rId11" Type="http://schemas.openxmlformats.org/officeDocument/2006/relationships/oleObject" Target="../embeddings/oleObject21.bin"/><Relationship Id="rId5" Type="http://schemas.openxmlformats.org/officeDocument/2006/relationships/image" Target="../media/image18.wmf"/><Relationship Id="rId10" Type="http://schemas.openxmlformats.org/officeDocument/2006/relationships/oleObject" Target="../embeddings/oleObject20.bin"/><Relationship Id="rId4" Type="http://schemas.openxmlformats.org/officeDocument/2006/relationships/oleObject" Target="../embeddings/oleObject17.bin"/><Relationship Id="rId9" Type="http://schemas.openxmlformats.org/officeDocument/2006/relationships/image" Target="../media/image20.wmf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4.bin"/><Relationship Id="rId13" Type="http://schemas.openxmlformats.org/officeDocument/2006/relationships/image" Target="../media/image25.wmf"/><Relationship Id="rId3" Type="http://schemas.openxmlformats.org/officeDocument/2006/relationships/notesSlide" Target="../notesSlides/notesSlide7.xml"/><Relationship Id="rId7" Type="http://schemas.openxmlformats.org/officeDocument/2006/relationships/image" Target="../media/image22.wmf"/><Relationship Id="rId12" Type="http://schemas.openxmlformats.org/officeDocument/2006/relationships/oleObject" Target="../embeddings/oleObject26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6.vml"/><Relationship Id="rId6" Type="http://schemas.openxmlformats.org/officeDocument/2006/relationships/oleObject" Target="../embeddings/oleObject23.bin"/><Relationship Id="rId11" Type="http://schemas.openxmlformats.org/officeDocument/2006/relationships/image" Target="../media/image24.wmf"/><Relationship Id="rId5" Type="http://schemas.openxmlformats.org/officeDocument/2006/relationships/image" Target="../media/image18.wmf"/><Relationship Id="rId15" Type="http://schemas.openxmlformats.org/officeDocument/2006/relationships/image" Target="../media/image15.wmf"/><Relationship Id="rId10" Type="http://schemas.openxmlformats.org/officeDocument/2006/relationships/oleObject" Target="../embeddings/oleObject25.bin"/><Relationship Id="rId4" Type="http://schemas.openxmlformats.org/officeDocument/2006/relationships/oleObject" Target="../embeddings/oleObject22.bin"/><Relationship Id="rId9" Type="http://schemas.openxmlformats.org/officeDocument/2006/relationships/image" Target="../media/image23.wmf"/><Relationship Id="rId14" Type="http://schemas.openxmlformats.org/officeDocument/2006/relationships/oleObject" Target="../embeddings/oleObject27.bin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0.bin"/><Relationship Id="rId3" Type="http://schemas.openxmlformats.org/officeDocument/2006/relationships/notesSlide" Target="../notesSlides/notesSlide8.xml"/><Relationship Id="rId7" Type="http://schemas.openxmlformats.org/officeDocument/2006/relationships/image" Target="../media/image27.wmf"/><Relationship Id="rId12" Type="http://schemas.openxmlformats.org/officeDocument/2006/relationships/image" Target="../media/image29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7.vml"/><Relationship Id="rId6" Type="http://schemas.openxmlformats.org/officeDocument/2006/relationships/oleObject" Target="../embeddings/oleObject29.bin"/><Relationship Id="rId11" Type="http://schemas.openxmlformats.org/officeDocument/2006/relationships/oleObject" Target="../embeddings/oleObject32.bin"/><Relationship Id="rId5" Type="http://schemas.openxmlformats.org/officeDocument/2006/relationships/image" Target="../media/image26.wmf"/><Relationship Id="rId10" Type="http://schemas.openxmlformats.org/officeDocument/2006/relationships/image" Target="../media/image28.wmf"/><Relationship Id="rId4" Type="http://schemas.openxmlformats.org/officeDocument/2006/relationships/oleObject" Target="../embeddings/oleObject28.bin"/><Relationship Id="rId9" Type="http://schemas.openxmlformats.org/officeDocument/2006/relationships/oleObject" Target="../embeddings/oleObject31.bin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5.bin"/><Relationship Id="rId13" Type="http://schemas.openxmlformats.org/officeDocument/2006/relationships/image" Target="../media/image33.wmf"/><Relationship Id="rId18" Type="http://schemas.openxmlformats.org/officeDocument/2006/relationships/oleObject" Target="../embeddings/oleObject40.bin"/><Relationship Id="rId3" Type="http://schemas.openxmlformats.org/officeDocument/2006/relationships/notesSlide" Target="../notesSlides/notesSlide9.xml"/><Relationship Id="rId21" Type="http://schemas.openxmlformats.org/officeDocument/2006/relationships/image" Target="../media/image36.wmf"/><Relationship Id="rId7" Type="http://schemas.openxmlformats.org/officeDocument/2006/relationships/image" Target="../media/image30.wmf"/><Relationship Id="rId12" Type="http://schemas.openxmlformats.org/officeDocument/2006/relationships/oleObject" Target="../embeddings/oleObject37.bin"/><Relationship Id="rId17" Type="http://schemas.openxmlformats.org/officeDocument/2006/relationships/image" Target="../media/image34.wmf"/><Relationship Id="rId2" Type="http://schemas.openxmlformats.org/officeDocument/2006/relationships/slideLayout" Target="../slideLayouts/slideLayout7.xml"/><Relationship Id="rId16" Type="http://schemas.openxmlformats.org/officeDocument/2006/relationships/oleObject" Target="../embeddings/oleObject39.bin"/><Relationship Id="rId20" Type="http://schemas.openxmlformats.org/officeDocument/2006/relationships/oleObject" Target="../embeddings/oleObject41.bin"/><Relationship Id="rId1" Type="http://schemas.openxmlformats.org/officeDocument/2006/relationships/vmlDrawing" Target="../drawings/vmlDrawing8.vml"/><Relationship Id="rId6" Type="http://schemas.openxmlformats.org/officeDocument/2006/relationships/oleObject" Target="../embeddings/oleObject34.bin"/><Relationship Id="rId11" Type="http://schemas.openxmlformats.org/officeDocument/2006/relationships/image" Target="../media/image32.wmf"/><Relationship Id="rId5" Type="http://schemas.openxmlformats.org/officeDocument/2006/relationships/image" Target="../media/image29.wmf"/><Relationship Id="rId15" Type="http://schemas.openxmlformats.org/officeDocument/2006/relationships/image" Target="../media/image18.wmf"/><Relationship Id="rId10" Type="http://schemas.openxmlformats.org/officeDocument/2006/relationships/oleObject" Target="../embeddings/oleObject36.bin"/><Relationship Id="rId19" Type="http://schemas.openxmlformats.org/officeDocument/2006/relationships/image" Target="../media/image35.wmf"/><Relationship Id="rId4" Type="http://schemas.openxmlformats.org/officeDocument/2006/relationships/oleObject" Target="../embeddings/oleObject33.bin"/><Relationship Id="rId9" Type="http://schemas.openxmlformats.org/officeDocument/2006/relationships/image" Target="../media/image31.wmf"/><Relationship Id="rId14" Type="http://schemas.openxmlformats.org/officeDocument/2006/relationships/oleObject" Target="../embeddings/oleObject38.bin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4.bin"/><Relationship Id="rId13" Type="http://schemas.openxmlformats.org/officeDocument/2006/relationships/image" Target="../media/image41.wmf"/><Relationship Id="rId3" Type="http://schemas.openxmlformats.org/officeDocument/2006/relationships/notesSlide" Target="../notesSlides/notesSlide10.xml"/><Relationship Id="rId7" Type="http://schemas.openxmlformats.org/officeDocument/2006/relationships/image" Target="../media/image38.wmf"/><Relationship Id="rId12" Type="http://schemas.openxmlformats.org/officeDocument/2006/relationships/oleObject" Target="../embeddings/oleObject46.bin"/><Relationship Id="rId17" Type="http://schemas.openxmlformats.org/officeDocument/2006/relationships/image" Target="../media/image43.wmf"/><Relationship Id="rId2" Type="http://schemas.openxmlformats.org/officeDocument/2006/relationships/slideLayout" Target="../slideLayouts/slideLayout7.xml"/><Relationship Id="rId16" Type="http://schemas.openxmlformats.org/officeDocument/2006/relationships/oleObject" Target="../embeddings/oleObject48.bin"/><Relationship Id="rId1" Type="http://schemas.openxmlformats.org/officeDocument/2006/relationships/vmlDrawing" Target="../drawings/vmlDrawing9.vml"/><Relationship Id="rId6" Type="http://schemas.openxmlformats.org/officeDocument/2006/relationships/oleObject" Target="../embeddings/oleObject43.bin"/><Relationship Id="rId11" Type="http://schemas.openxmlformats.org/officeDocument/2006/relationships/image" Target="../media/image40.wmf"/><Relationship Id="rId5" Type="http://schemas.openxmlformats.org/officeDocument/2006/relationships/image" Target="../media/image37.wmf"/><Relationship Id="rId15" Type="http://schemas.openxmlformats.org/officeDocument/2006/relationships/image" Target="../media/image42.wmf"/><Relationship Id="rId10" Type="http://schemas.openxmlformats.org/officeDocument/2006/relationships/oleObject" Target="../embeddings/oleObject45.bin"/><Relationship Id="rId4" Type="http://schemas.openxmlformats.org/officeDocument/2006/relationships/oleObject" Target="../embeddings/oleObject42.bin"/><Relationship Id="rId9" Type="http://schemas.openxmlformats.org/officeDocument/2006/relationships/image" Target="../media/image39.wmf"/><Relationship Id="rId14" Type="http://schemas.openxmlformats.org/officeDocument/2006/relationships/oleObject" Target="../embeddings/oleObject47.bin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51.bin"/><Relationship Id="rId13" Type="http://schemas.openxmlformats.org/officeDocument/2006/relationships/image" Target="../media/image48.wmf"/><Relationship Id="rId3" Type="http://schemas.openxmlformats.org/officeDocument/2006/relationships/notesSlide" Target="../notesSlides/notesSlide11.xml"/><Relationship Id="rId7" Type="http://schemas.openxmlformats.org/officeDocument/2006/relationships/image" Target="../media/image45.wmf"/><Relationship Id="rId12" Type="http://schemas.openxmlformats.org/officeDocument/2006/relationships/oleObject" Target="../embeddings/oleObject53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0.vml"/><Relationship Id="rId6" Type="http://schemas.openxmlformats.org/officeDocument/2006/relationships/oleObject" Target="../embeddings/oleObject50.bin"/><Relationship Id="rId11" Type="http://schemas.openxmlformats.org/officeDocument/2006/relationships/image" Target="../media/image47.wmf"/><Relationship Id="rId5" Type="http://schemas.openxmlformats.org/officeDocument/2006/relationships/image" Target="../media/image44.wmf"/><Relationship Id="rId15" Type="http://schemas.openxmlformats.org/officeDocument/2006/relationships/image" Target="../media/image49.wmf"/><Relationship Id="rId10" Type="http://schemas.openxmlformats.org/officeDocument/2006/relationships/oleObject" Target="../embeddings/oleObject52.bin"/><Relationship Id="rId4" Type="http://schemas.openxmlformats.org/officeDocument/2006/relationships/oleObject" Target="../embeddings/oleObject49.bin"/><Relationship Id="rId9" Type="http://schemas.openxmlformats.org/officeDocument/2006/relationships/image" Target="../media/image46.wmf"/><Relationship Id="rId14" Type="http://schemas.openxmlformats.org/officeDocument/2006/relationships/oleObject" Target="../embeddings/oleObject54.bin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57.bin"/><Relationship Id="rId13" Type="http://schemas.openxmlformats.org/officeDocument/2006/relationships/image" Target="../media/image54.wmf"/><Relationship Id="rId18" Type="http://schemas.openxmlformats.org/officeDocument/2006/relationships/oleObject" Target="../embeddings/oleObject62.bin"/><Relationship Id="rId3" Type="http://schemas.openxmlformats.org/officeDocument/2006/relationships/notesSlide" Target="../notesSlides/notesSlide12.xml"/><Relationship Id="rId21" Type="http://schemas.openxmlformats.org/officeDocument/2006/relationships/image" Target="../media/image58.wmf"/><Relationship Id="rId7" Type="http://schemas.openxmlformats.org/officeDocument/2006/relationships/image" Target="../media/image51.wmf"/><Relationship Id="rId12" Type="http://schemas.openxmlformats.org/officeDocument/2006/relationships/oleObject" Target="../embeddings/oleObject59.bin"/><Relationship Id="rId17" Type="http://schemas.openxmlformats.org/officeDocument/2006/relationships/image" Target="../media/image56.wmf"/><Relationship Id="rId2" Type="http://schemas.openxmlformats.org/officeDocument/2006/relationships/slideLayout" Target="../slideLayouts/slideLayout7.xml"/><Relationship Id="rId16" Type="http://schemas.openxmlformats.org/officeDocument/2006/relationships/oleObject" Target="../embeddings/oleObject61.bin"/><Relationship Id="rId20" Type="http://schemas.openxmlformats.org/officeDocument/2006/relationships/oleObject" Target="../embeddings/oleObject63.bin"/><Relationship Id="rId1" Type="http://schemas.openxmlformats.org/officeDocument/2006/relationships/vmlDrawing" Target="../drawings/vmlDrawing11.vml"/><Relationship Id="rId6" Type="http://schemas.openxmlformats.org/officeDocument/2006/relationships/oleObject" Target="../embeddings/oleObject56.bin"/><Relationship Id="rId11" Type="http://schemas.openxmlformats.org/officeDocument/2006/relationships/image" Target="../media/image53.wmf"/><Relationship Id="rId5" Type="http://schemas.openxmlformats.org/officeDocument/2006/relationships/image" Target="../media/image50.wmf"/><Relationship Id="rId15" Type="http://schemas.openxmlformats.org/officeDocument/2006/relationships/image" Target="../media/image55.wmf"/><Relationship Id="rId23" Type="http://schemas.openxmlformats.org/officeDocument/2006/relationships/image" Target="../media/image59.wmf"/><Relationship Id="rId10" Type="http://schemas.openxmlformats.org/officeDocument/2006/relationships/oleObject" Target="../embeddings/oleObject58.bin"/><Relationship Id="rId19" Type="http://schemas.openxmlformats.org/officeDocument/2006/relationships/image" Target="../media/image57.wmf"/><Relationship Id="rId4" Type="http://schemas.openxmlformats.org/officeDocument/2006/relationships/oleObject" Target="../embeddings/oleObject55.bin"/><Relationship Id="rId9" Type="http://schemas.openxmlformats.org/officeDocument/2006/relationships/image" Target="../media/image52.wmf"/><Relationship Id="rId14" Type="http://schemas.openxmlformats.org/officeDocument/2006/relationships/oleObject" Target="../embeddings/oleObject60.bin"/><Relationship Id="rId22" Type="http://schemas.openxmlformats.org/officeDocument/2006/relationships/oleObject" Target="../embeddings/oleObject64.bin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67.bin"/><Relationship Id="rId3" Type="http://schemas.openxmlformats.org/officeDocument/2006/relationships/notesSlide" Target="../notesSlides/notesSlide13.xml"/><Relationship Id="rId7" Type="http://schemas.openxmlformats.org/officeDocument/2006/relationships/image" Target="../media/image61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2.vml"/><Relationship Id="rId6" Type="http://schemas.openxmlformats.org/officeDocument/2006/relationships/oleObject" Target="../embeddings/oleObject66.bin"/><Relationship Id="rId5" Type="http://schemas.openxmlformats.org/officeDocument/2006/relationships/image" Target="../media/image60.wmf"/><Relationship Id="rId4" Type="http://schemas.openxmlformats.org/officeDocument/2006/relationships/oleObject" Target="../embeddings/oleObject65.bin"/><Relationship Id="rId9" Type="http://schemas.openxmlformats.org/officeDocument/2006/relationships/image" Target="../media/image62.w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7" Type="http://schemas.openxmlformats.org/officeDocument/2006/relationships/image" Target="../media/image64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3.vml"/><Relationship Id="rId6" Type="http://schemas.openxmlformats.org/officeDocument/2006/relationships/oleObject" Target="../embeddings/oleObject69.bin"/><Relationship Id="rId5" Type="http://schemas.openxmlformats.org/officeDocument/2006/relationships/image" Target="../media/image63.wmf"/><Relationship Id="rId4" Type="http://schemas.openxmlformats.org/officeDocument/2006/relationships/oleObject" Target="../embeddings/oleObject68.bin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72.bin"/><Relationship Id="rId3" Type="http://schemas.openxmlformats.org/officeDocument/2006/relationships/notesSlide" Target="../notesSlides/notesSlide15.xml"/><Relationship Id="rId7" Type="http://schemas.openxmlformats.org/officeDocument/2006/relationships/image" Target="../media/image66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4.vml"/><Relationship Id="rId6" Type="http://schemas.openxmlformats.org/officeDocument/2006/relationships/oleObject" Target="../embeddings/oleObject71.bin"/><Relationship Id="rId5" Type="http://schemas.openxmlformats.org/officeDocument/2006/relationships/image" Target="../media/image65.wmf"/><Relationship Id="rId4" Type="http://schemas.openxmlformats.org/officeDocument/2006/relationships/oleObject" Target="../embeddings/oleObject70.bin"/><Relationship Id="rId9" Type="http://schemas.openxmlformats.org/officeDocument/2006/relationships/image" Target="../media/image67.wmf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75.bin"/><Relationship Id="rId13" Type="http://schemas.openxmlformats.org/officeDocument/2006/relationships/image" Target="../media/image72.wmf"/><Relationship Id="rId18" Type="http://schemas.openxmlformats.org/officeDocument/2006/relationships/oleObject" Target="../embeddings/oleObject80.bin"/><Relationship Id="rId26" Type="http://schemas.openxmlformats.org/officeDocument/2006/relationships/oleObject" Target="../embeddings/oleObject84.bin"/><Relationship Id="rId3" Type="http://schemas.openxmlformats.org/officeDocument/2006/relationships/notesSlide" Target="../notesSlides/notesSlide16.xml"/><Relationship Id="rId21" Type="http://schemas.openxmlformats.org/officeDocument/2006/relationships/image" Target="../media/image76.wmf"/><Relationship Id="rId7" Type="http://schemas.openxmlformats.org/officeDocument/2006/relationships/image" Target="../media/image69.wmf"/><Relationship Id="rId12" Type="http://schemas.openxmlformats.org/officeDocument/2006/relationships/oleObject" Target="../embeddings/oleObject77.bin"/><Relationship Id="rId17" Type="http://schemas.openxmlformats.org/officeDocument/2006/relationships/image" Target="../media/image74.wmf"/><Relationship Id="rId25" Type="http://schemas.openxmlformats.org/officeDocument/2006/relationships/image" Target="../media/image78.wmf"/><Relationship Id="rId2" Type="http://schemas.openxmlformats.org/officeDocument/2006/relationships/slideLayout" Target="../slideLayouts/slideLayout7.xml"/><Relationship Id="rId16" Type="http://schemas.openxmlformats.org/officeDocument/2006/relationships/oleObject" Target="../embeddings/oleObject79.bin"/><Relationship Id="rId20" Type="http://schemas.openxmlformats.org/officeDocument/2006/relationships/oleObject" Target="../embeddings/oleObject81.bin"/><Relationship Id="rId1" Type="http://schemas.openxmlformats.org/officeDocument/2006/relationships/vmlDrawing" Target="../drawings/vmlDrawing15.vml"/><Relationship Id="rId6" Type="http://schemas.openxmlformats.org/officeDocument/2006/relationships/oleObject" Target="../embeddings/oleObject74.bin"/><Relationship Id="rId11" Type="http://schemas.openxmlformats.org/officeDocument/2006/relationships/image" Target="../media/image71.wmf"/><Relationship Id="rId24" Type="http://schemas.openxmlformats.org/officeDocument/2006/relationships/oleObject" Target="../embeddings/oleObject83.bin"/><Relationship Id="rId5" Type="http://schemas.openxmlformats.org/officeDocument/2006/relationships/image" Target="../media/image68.wmf"/><Relationship Id="rId15" Type="http://schemas.openxmlformats.org/officeDocument/2006/relationships/image" Target="../media/image73.wmf"/><Relationship Id="rId23" Type="http://schemas.openxmlformats.org/officeDocument/2006/relationships/image" Target="../media/image77.wmf"/><Relationship Id="rId10" Type="http://schemas.openxmlformats.org/officeDocument/2006/relationships/oleObject" Target="../embeddings/oleObject76.bin"/><Relationship Id="rId19" Type="http://schemas.openxmlformats.org/officeDocument/2006/relationships/image" Target="../media/image75.wmf"/><Relationship Id="rId4" Type="http://schemas.openxmlformats.org/officeDocument/2006/relationships/oleObject" Target="../embeddings/oleObject73.bin"/><Relationship Id="rId9" Type="http://schemas.openxmlformats.org/officeDocument/2006/relationships/image" Target="../media/image70.wmf"/><Relationship Id="rId14" Type="http://schemas.openxmlformats.org/officeDocument/2006/relationships/oleObject" Target="../embeddings/oleObject78.bin"/><Relationship Id="rId22" Type="http://schemas.openxmlformats.org/officeDocument/2006/relationships/oleObject" Target="../embeddings/oleObject82.bin"/><Relationship Id="rId27" Type="http://schemas.openxmlformats.org/officeDocument/2006/relationships/image" Target="../media/image79.wmf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86.bin"/><Relationship Id="rId13" Type="http://schemas.openxmlformats.org/officeDocument/2006/relationships/image" Target="../media/image83.wmf"/><Relationship Id="rId3" Type="http://schemas.openxmlformats.org/officeDocument/2006/relationships/notesSlide" Target="../notesSlides/notesSlide17.xml"/><Relationship Id="rId7" Type="http://schemas.openxmlformats.org/officeDocument/2006/relationships/image" Target="../media/image86.wmf"/><Relationship Id="rId12" Type="http://schemas.openxmlformats.org/officeDocument/2006/relationships/oleObject" Target="../embeddings/oleObject88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6.vml"/><Relationship Id="rId6" Type="http://schemas.openxmlformats.org/officeDocument/2006/relationships/image" Target="../media/image80.wmf"/><Relationship Id="rId11" Type="http://schemas.openxmlformats.org/officeDocument/2006/relationships/image" Target="../media/image82.wmf"/><Relationship Id="rId5" Type="http://schemas.openxmlformats.org/officeDocument/2006/relationships/oleObject" Target="../embeddings/oleObject85.bin"/><Relationship Id="rId15" Type="http://schemas.openxmlformats.org/officeDocument/2006/relationships/image" Target="../media/image84.wmf"/><Relationship Id="rId10" Type="http://schemas.openxmlformats.org/officeDocument/2006/relationships/oleObject" Target="../embeddings/oleObject87.bin"/><Relationship Id="rId4" Type="http://schemas.openxmlformats.org/officeDocument/2006/relationships/image" Target="../media/image85.wmf"/><Relationship Id="rId9" Type="http://schemas.openxmlformats.org/officeDocument/2006/relationships/image" Target="../media/image81.wmf"/><Relationship Id="rId14" Type="http://schemas.openxmlformats.org/officeDocument/2006/relationships/oleObject" Target="../embeddings/oleObject89.bin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wmf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wmf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92.bin"/><Relationship Id="rId13" Type="http://schemas.openxmlformats.org/officeDocument/2006/relationships/image" Target="../media/image93.wmf"/><Relationship Id="rId3" Type="http://schemas.openxmlformats.org/officeDocument/2006/relationships/notesSlide" Target="../notesSlides/notesSlide20.xml"/><Relationship Id="rId7" Type="http://schemas.openxmlformats.org/officeDocument/2006/relationships/image" Target="../media/image90.wmf"/><Relationship Id="rId12" Type="http://schemas.openxmlformats.org/officeDocument/2006/relationships/oleObject" Target="../embeddings/oleObject94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7.vml"/><Relationship Id="rId6" Type="http://schemas.openxmlformats.org/officeDocument/2006/relationships/oleObject" Target="../embeddings/oleObject91.bin"/><Relationship Id="rId11" Type="http://schemas.openxmlformats.org/officeDocument/2006/relationships/image" Target="../media/image92.wmf"/><Relationship Id="rId5" Type="http://schemas.openxmlformats.org/officeDocument/2006/relationships/image" Target="../media/image89.wmf"/><Relationship Id="rId15" Type="http://schemas.openxmlformats.org/officeDocument/2006/relationships/image" Target="../media/image94.wmf"/><Relationship Id="rId10" Type="http://schemas.openxmlformats.org/officeDocument/2006/relationships/oleObject" Target="../embeddings/oleObject93.bin"/><Relationship Id="rId4" Type="http://schemas.openxmlformats.org/officeDocument/2006/relationships/oleObject" Target="../embeddings/oleObject90.bin"/><Relationship Id="rId9" Type="http://schemas.openxmlformats.org/officeDocument/2006/relationships/image" Target="../media/image91.wmf"/><Relationship Id="rId14" Type="http://schemas.openxmlformats.org/officeDocument/2006/relationships/oleObject" Target="../embeddings/oleObject95.bin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98.bin"/><Relationship Id="rId13" Type="http://schemas.openxmlformats.org/officeDocument/2006/relationships/image" Target="../media/image99.wmf"/><Relationship Id="rId18" Type="http://schemas.openxmlformats.org/officeDocument/2006/relationships/oleObject" Target="../embeddings/oleObject103.bin"/><Relationship Id="rId3" Type="http://schemas.openxmlformats.org/officeDocument/2006/relationships/notesSlide" Target="../notesSlides/notesSlide21.xml"/><Relationship Id="rId21" Type="http://schemas.openxmlformats.org/officeDocument/2006/relationships/image" Target="../media/image103.wmf"/><Relationship Id="rId7" Type="http://schemas.openxmlformats.org/officeDocument/2006/relationships/image" Target="../media/image96.wmf"/><Relationship Id="rId12" Type="http://schemas.openxmlformats.org/officeDocument/2006/relationships/oleObject" Target="../embeddings/oleObject100.bin"/><Relationship Id="rId17" Type="http://schemas.openxmlformats.org/officeDocument/2006/relationships/image" Target="../media/image101.wmf"/><Relationship Id="rId2" Type="http://schemas.openxmlformats.org/officeDocument/2006/relationships/slideLayout" Target="../slideLayouts/slideLayout7.xml"/><Relationship Id="rId16" Type="http://schemas.openxmlformats.org/officeDocument/2006/relationships/oleObject" Target="../embeddings/oleObject102.bin"/><Relationship Id="rId20" Type="http://schemas.openxmlformats.org/officeDocument/2006/relationships/oleObject" Target="../embeddings/oleObject104.bin"/><Relationship Id="rId1" Type="http://schemas.openxmlformats.org/officeDocument/2006/relationships/vmlDrawing" Target="../drawings/vmlDrawing18.vml"/><Relationship Id="rId6" Type="http://schemas.openxmlformats.org/officeDocument/2006/relationships/oleObject" Target="../embeddings/oleObject97.bin"/><Relationship Id="rId11" Type="http://schemas.openxmlformats.org/officeDocument/2006/relationships/image" Target="../media/image98.wmf"/><Relationship Id="rId5" Type="http://schemas.openxmlformats.org/officeDocument/2006/relationships/image" Target="../media/image95.wmf"/><Relationship Id="rId15" Type="http://schemas.openxmlformats.org/officeDocument/2006/relationships/image" Target="../media/image100.wmf"/><Relationship Id="rId10" Type="http://schemas.openxmlformats.org/officeDocument/2006/relationships/oleObject" Target="../embeddings/oleObject99.bin"/><Relationship Id="rId19" Type="http://schemas.openxmlformats.org/officeDocument/2006/relationships/image" Target="../media/image102.wmf"/><Relationship Id="rId4" Type="http://schemas.openxmlformats.org/officeDocument/2006/relationships/oleObject" Target="../embeddings/oleObject96.bin"/><Relationship Id="rId9" Type="http://schemas.openxmlformats.org/officeDocument/2006/relationships/image" Target="../media/image97.wmf"/><Relationship Id="rId14" Type="http://schemas.openxmlformats.org/officeDocument/2006/relationships/oleObject" Target="../embeddings/oleObject101.bin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07.bin"/><Relationship Id="rId13" Type="http://schemas.openxmlformats.org/officeDocument/2006/relationships/image" Target="../media/image108.wmf"/><Relationship Id="rId3" Type="http://schemas.openxmlformats.org/officeDocument/2006/relationships/notesSlide" Target="../notesSlides/notesSlide22.xml"/><Relationship Id="rId7" Type="http://schemas.openxmlformats.org/officeDocument/2006/relationships/image" Target="../media/image105.wmf"/><Relationship Id="rId12" Type="http://schemas.openxmlformats.org/officeDocument/2006/relationships/oleObject" Target="../embeddings/oleObject109.bin"/><Relationship Id="rId17" Type="http://schemas.openxmlformats.org/officeDocument/2006/relationships/image" Target="../media/image110.wmf"/><Relationship Id="rId2" Type="http://schemas.openxmlformats.org/officeDocument/2006/relationships/slideLayout" Target="../slideLayouts/slideLayout7.xml"/><Relationship Id="rId16" Type="http://schemas.openxmlformats.org/officeDocument/2006/relationships/oleObject" Target="../embeddings/oleObject111.bin"/><Relationship Id="rId1" Type="http://schemas.openxmlformats.org/officeDocument/2006/relationships/vmlDrawing" Target="../drawings/vmlDrawing19.vml"/><Relationship Id="rId6" Type="http://schemas.openxmlformats.org/officeDocument/2006/relationships/oleObject" Target="../embeddings/oleObject106.bin"/><Relationship Id="rId11" Type="http://schemas.openxmlformats.org/officeDocument/2006/relationships/image" Target="../media/image107.wmf"/><Relationship Id="rId5" Type="http://schemas.openxmlformats.org/officeDocument/2006/relationships/image" Target="../media/image104.wmf"/><Relationship Id="rId15" Type="http://schemas.openxmlformats.org/officeDocument/2006/relationships/image" Target="../media/image109.wmf"/><Relationship Id="rId10" Type="http://schemas.openxmlformats.org/officeDocument/2006/relationships/oleObject" Target="../embeddings/oleObject108.bin"/><Relationship Id="rId4" Type="http://schemas.openxmlformats.org/officeDocument/2006/relationships/oleObject" Target="../embeddings/oleObject105.bin"/><Relationship Id="rId9" Type="http://schemas.openxmlformats.org/officeDocument/2006/relationships/image" Target="../media/image106.wmf"/><Relationship Id="rId14" Type="http://schemas.openxmlformats.org/officeDocument/2006/relationships/oleObject" Target="../embeddings/oleObject110.bin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14.bin"/><Relationship Id="rId13" Type="http://schemas.openxmlformats.org/officeDocument/2006/relationships/image" Target="../media/image115.wmf"/><Relationship Id="rId18" Type="http://schemas.openxmlformats.org/officeDocument/2006/relationships/oleObject" Target="../embeddings/oleObject119.bin"/><Relationship Id="rId3" Type="http://schemas.openxmlformats.org/officeDocument/2006/relationships/notesSlide" Target="../notesSlides/notesSlide23.xml"/><Relationship Id="rId21" Type="http://schemas.openxmlformats.org/officeDocument/2006/relationships/image" Target="../media/image119.wmf"/><Relationship Id="rId7" Type="http://schemas.openxmlformats.org/officeDocument/2006/relationships/image" Target="../media/image112.wmf"/><Relationship Id="rId12" Type="http://schemas.openxmlformats.org/officeDocument/2006/relationships/oleObject" Target="../embeddings/oleObject116.bin"/><Relationship Id="rId17" Type="http://schemas.openxmlformats.org/officeDocument/2006/relationships/image" Target="../media/image117.wmf"/><Relationship Id="rId2" Type="http://schemas.openxmlformats.org/officeDocument/2006/relationships/slideLayout" Target="../slideLayouts/slideLayout7.xml"/><Relationship Id="rId16" Type="http://schemas.openxmlformats.org/officeDocument/2006/relationships/oleObject" Target="../embeddings/oleObject118.bin"/><Relationship Id="rId20" Type="http://schemas.openxmlformats.org/officeDocument/2006/relationships/oleObject" Target="../embeddings/oleObject120.bin"/><Relationship Id="rId1" Type="http://schemas.openxmlformats.org/officeDocument/2006/relationships/vmlDrawing" Target="../drawings/vmlDrawing20.vml"/><Relationship Id="rId6" Type="http://schemas.openxmlformats.org/officeDocument/2006/relationships/oleObject" Target="../embeddings/oleObject113.bin"/><Relationship Id="rId11" Type="http://schemas.openxmlformats.org/officeDocument/2006/relationships/image" Target="../media/image114.wmf"/><Relationship Id="rId5" Type="http://schemas.openxmlformats.org/officeDocument/2006/relationships/image" Target="../media/image111.wmf"/><Relationship Id="rId15" Type="http://schemas.openxmlformats.org/officeDocument/2006/relationships/image" Target="../media/image116.wmf"/><Relationship Id="rId10" Type="http://schemas.openxmlformats.org/officeDocument/2006/relationships/oleObject" Target="../embeddings/oleObject115.bin"/><Relationship Id="rId19" Type="http://schemas.openxmlformats.org/officeDocument/2006/relationships/image" Target="../media/image118.wmf"/><Relationship Id="rId4" Type="http://schemas.openxmlformats.org/officeDocument/2006/relationships/oleObject" Target="../embeddings/oleObject112.bin"/><Relationship Id="rId9" Type="http://schemas.openxmlformats.org/officeDocument/2006/relationships/image" Target="../media/image113.wmf"/><Relationship Id="rId14" Type="http://schemas.openxmlformats.org/officeDocument/2006/relationships/oleObject" Target="../embeddings/oleObject117.bin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23.bin"/><Relationship Id="rId13" Type="http://schemas.openxmlformats.org/officeDocument/2006/relationships/image" Target="../media/image124.wmf"/><Relationship Id="rId18" Type="http://schemas.openxmlformats.org/officeDocument/2006/relationships/oleObject" Target="../embeddings/oleObject128.bin"/><Relationship Id="rId3" Type="http://schemas.openxmlformats.org/officeDocument/2006/relationships/notesSlide" Target="../notesSlides/notesSlide24.xml"/><Relationship Id="rId21" Type="http://schemas.openxmlformats.org/officeDocument/2006/relationships/image" Target="../media/image128.wmf"/><Relationship Id="rId7" Type="http://schemas.openxmlformats.org/officeDocument/2006/relationships/image" Target="../media/image121.wmf"/><Relationship Id="rId12" Type="http://schemas.openxmlformats.org/officeDocument/2006/relationships/oleObject" Target="../embeddings/oleObject125.bin"/><Relationship Id="rId17" Type="http://schemas.openxmlformats.org/officeDocument/2006/relationships/image" Target="../media/image126.wmf"/><Relationship Id="rId25" Type="http://schemas.openxmlformats.org/officeDocument/2006/relationships/image" Target="../media/image130.wmf"/><Relationship Id="rId2" Type="http://schemas.openxmlformats.org/officeDocument/2006/relationships/slideLayout" Target="../slideLayouts/slideLayout7.xml"/><Relationship Id="rId16" Type="http://schemas.openxmlformats.org/officeDocument/2006/relationships/oleObject" Target="../embeddings/oleObject127.bin"/><Relationship Id="rId20" Type="http://schemas.openxmlformats.org/officeDocument/2006/relationships/oleObject" Target="../embeddings/oleObject129.bin"/><Relationship Id="rId1" Type="http://schemas.openxmlformats.org/officeDocument/2006/relationships/vmlDrawing" Target="../drawings/vmlDrawing21.vml"/><Relationship Id="rId6" Type="http://schemas.openxmlformats.org/officeDocument/2006/relationships/oleObject" Target="../embeddings/oleObject122.bin"/><Relationship Id="rId11" Type="http://schemas.openxmlformats.org/officeDocument/2006/relationships/image" Target="../media/image123.wmf"/><Relationship Id="rId24" Type="http://schemas.openxmlformats.org/officeDocument/2006/relationships/oleObject" Target="../embeddings/oleObject131.bin"/><Relationship Id="rId5" Type="http://schemas.openxmlformats.org/officeDocument/2006/relationships/image" Target="../media/image120.wmf"/><Relationship Id="rId15" Type="http://schemas.openxmlformats.org/officeDocument/2006/relationships/image" Target="../media/image125.wmf"/><Relationship Id="rId23" Type="http://schemas.openxmlformats.org/officeDocument/2006/relationships/image" Target="../media/image129.wmf"/><Relationship Id="rId10" Type="http://schemas.openxmlformats.org/officeDocument/2006/relationships/oleObject" Target="../embeddings/oleObject124.bin"/><Relationship Id="rId19" Type="http://schemas.openxmlformats.org/officeDocument/2006/relationships/image" Target="../media/image127.wmf"/><Relationship Id="rId4" Type="http://schemas.openxmlformats.org/officeDocument/2006/relationships/oleObject" Target="../embeddings/oleObject121.bin"/><Relationship Id="rId9" Type="http://schemas.openxmlformats.org/officeDocument/2006/relationships/image" Target="../media/image122.wmf"/><Relationship Id="rId14" Type="http://schemas.openxmlformats.org/officeDocument/2006/relationships/oleObject" Target="../embeddings/oleObject126.bin"/><Relationship Id="rId22" Type="http://schemas.openxmlformats.org/officeDocument/2006/relationships/oleObject" Target="../embeddings/oleObject130.bin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34.bin"/><Relationship Id="rId13" Type="http://schemas.openxmlformats.org/officeDocument/2006/relationships/image" Target="../media/image135.wmf"/><Relationship Id="rId18" Type="http://schemas.openxmlformats.org/officeDocument/2006/relationships/oleObject" Target="../embeddings/oleObject139.bin"/><Relationship Id="rId26" Type="http://schemas.openxmlformats.org/officeDocument/2006/relationships/oleObject" Target="../embeddings/oleObject143.bin"/><Relationship Id="rId3" Type="http://schemas.openxmlformats.org/officeDocument/2006/relationships/notesSlide" Target="../notesSlides/notesSlide25.xml"/><Relationship Id="rId21" Type="http://schemas.openxmlformats.org/officeDocument/2006/relationships/image" Target="../media/image139.wmf"/><Relationship Id="rId7" Type="http://schemas.openxmlformats.org/officeDocument/2006/relationships/image" Target="../media/image132.wmf"/><Relationship Id="rId12" Type="http://schemas.openxmlformats.org/officeDocument/2006/relationships/oleObject" Target="../embeddings/oleObject136.bin"/><Relationship Id="rId17" Type="http://schemas.openxmlformats.org/officeDocument/2006/relationships/image" Target="../media/image137.wmf"/><Relationship Id="rId25" Type="http://schemas.openxmlformats.org/officeDocument/2006/relationships/image" Target="../media/image141.wmf"/><Relationship Id="rId2" Type="http://schemas.openxmlformats.org/officeDocument/2006/relationships/slideLayout" Target="../slideLayouts/slideLayout7.xml"/><Relationship Id="rId16" Type="http://schemas.openxmlformats.org/officeDocument/2006/relationships/oleObject" Target="../embeddings/oleObject138.bin"/><Relationship Id="rId20" Type="http://schemas.openxmlformats.org/officeDocument/2006/relationships/oleObject" Target="../embeddings/oleObject140.bin"/><Relationship Id="rId1" Type="http://schemas.openxmlformats.org/officeDocument/2006/relationships/vmlDrawing" Target="../drawings/vmlDrawing22.vml"/><Relationship Id="rId6" Type="http://schemas.openxmlformats.org/officeDocument/2006/relationships/oleObject" Target="../embeddings/oleObject133.bin"/><Relationship Id="rId11" Type="http://schemas.openxmlformats.org/officeDocument/2006/relationships/image" Target="../media/image134.wmf"/><Relationship Id="rId24" Type="http://schemas.openxmlformats.org/officeDocument/2006/relationships/oleObject" Target="../embeddings/oleObject142.bin"/><Relationship Id="rId5" Type="http://schemas.openxmlformats.org/officeDocument/2006/relationships/image" Target="../media/image131.wmf"/><Relationship Id="rId15" Type="http://schemas.openxmlformats.org/officeDocument/2006/relationships/image" Target="../media/image136.wmf"/><Relationship Id="rId23" Type="http://schemas.openxmlformats.org/officeDocument/2006/relationships/image" Target="../media/image140.wmf"/><Relationship Id="rId10" Type="http://schemas.openxmlformats.org/officeDocument/2006/relationships/oleObject" Target="../embeddings/oleObject135.bin"/><Relationship Id="rId19" Type="http://schemas.openxmlformats.org/officeDocument/2006/relationships/image" Target="../media/image138.wmf"/><Relationship Id="rId4" Type="http://schemas.openxmlformats.org/officeDocument/2006/relationships/oleObject" Target="../embeddings/oleObject132.bin"/><Relationship Id="rId9" Type="http://schemas.openxmlformats.org/officeDocument/2006/relationships/image" Target="../media/image133.wmf"/><Relationship Id="rId14" Type="http://schemas.openxmlformats.org/officeDocument/2006/relationships/oleObject" Target="../embeddings/oleObject137.bin"/><Relationship Id="rId22" Type="http://schemas.openxmlformats.org/officeDocument/2006/relationships/oleObject" Target="../embeddings/oleObject141.bin"/><Relationship Id="rId27" Type="http://schemas.openxmlformats.org/officeDocument/2006/relationships/image" Target="../media/image124.wmf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46.bin"/><Relationship Id="rId13" Type="http://schemas.openxmlformats.org/officeDocument/2006/relationships/image" Target="../media/image146.wmf"/><Relationship Id="rId3" Type="http://schemas.openxmlformats.org/officeDocument/2006/relationships/notesSlide" Target="../notesSlides/notesSlide26.xml"/><Relationship Id="rId7" Type="http://schemas.openxmlformats.org/officeDocument/2006/relationships/image" Target="../media/image143.wmf"/><Relationship Id="rId12" Type="http://schemas.openxmlformats.org/officeDocument/2006/relationships/oleObject" Target="../embeddings/oleObject148.bin"/><Relationship Id="rId17" Type="http://schemas.openxmlformats.org/officeDocument/2006/relationships/image" Target="../media/image148.wmf"/><Relationship Id="rId2" Type="http://schemas.openxmlformats.org/officeDocument/2006/relationships/slideLayout" Target="../slideLayouts/slideLayout7.xml"/><Relationship Id="rId16" Type="http://schemas.openxmlformats.org/officeDocument/2006/relationships/oleObject" Target="../embeddings/oleObject150.bin"/><Relationship Id="rId1" Type="http://schemas.openxmlformats.org/officeDocument/2006/relationships/vmlDrawing" Target="../drawings/vmlDrawing23.vml"/><Relationship Id="rId6" Type="http://schemas.openxmlformats.org/officeDocument/2006/relationships/oleObject" Target="../embeddings/oleObject145.bin"/><Relationship Id="rId11" Type="http://schemas.openxmlformats.org/officeDocument/2006/relationships/image" Target="../media/image145.wmf"/><Relationship Id="rId5" Type="http://schemas.openxmlformats.org/officeDocument/2006/relationships/image" Target="../media/image142.wmf"/><Relationship Id="rId15" Type="http://schemas.openxmlformats.org/officeDocument/2006/relationships/image" Target="../media/image147.wmf"/><Relationship Id="rId10" Type="http://schemas.openxmlformats.org/officeDocument/2006/relationships/oleObject" Target="../embeddings/oleObject147.bin"/><Relationship Id="rId4" Type="http://schemas.openxmlformats.org/officeDocument/2006/relationships/oleObject" Target="../embeddings/oleObject144.bin"/><Relationship Id="rId9" Type="http://schemas.openxmlformats.org/officeDocument/2006/relationships/image" Target="../media/image144.wmf"/><Relationship Id="rId14" Type="http://schemas.openxmlformats.org/officeDocument/2006/relationships/oleObject" Target="../embeddings/oleObject149.bin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53.bin"/><Relationship Id="rId13" Type="http://schemas.openxmlformats.org/officeDocument/2006/relationships/image" Target="../media/image152.wmf"/><Relationship Id="rId18" Type="http://schemas.openxmlformats.org/officeDocument/2006/relationships/oleObject" Target="../embeddings/oleObject158.bin"/><Relationship Id="rId3" Type="http://schemas.openxmlformats.org/officeDocument/2006/relationships/notesSlide" Target="../notesSlides/notesSlide27.xml"/><Relationship Id="rId7" Type="http://schemas.openxmlformats.org/officeDocument/2006/relationships/image" Target="../media/image149.wmf"/><Relationship Id="rId12" Type="http://schemas.openxmlformats.org/officeDocument/2006/relationships/oleObject" Target="../embeddings/oleObject155.bin"/><Relationship Id="rId17" Type="http://schemas.openxmlformats.org/officeDocument/2006/relationships/image" Target="../media/image154.wmf"/><Relationship Id="rId2" Type="http://schemas.openxmlformats.org/officeDocument/2006/relationships/slideLayout" Target="../slideLayouts/slideLayout7.xml"/><Relationship Id="rId16" Type="http://schemas.openxmlformats.org/officeDocument/2006/relationships/oleObject" Target="../embeddings/oleObject157.bin"/><Relationship Id="rId1" Type="http://schemas.openxmlformats.org/officeDocument/2006/relationships/vmlDrawing" Target="../drawings/vmlDrawing24.vml"/><Relationship Id="rId6" Type="http://schemas.openxmlformats.org/officeDocument/2006/relationships/oleObject" Target="../embeddings/oleObject152.bin"/><Relationship Id="rId11" Type="http://schemas.openxmlformats.org/officeDocument/2006/relationships/image" Target="../media/image151.wmf"/><Relationship Id="rId5" Type="http://schemas.openxmlformats.org/officeDocument/2006/relationships/image" Target="../media/image137.wmf"/><Relationship Id="rId15" Type="http://schemas.openxmlformats.org/officeDocument/2006/relationships/image" Target="../media/image153.wmf"/><Relationship Id="rId10" Type="http://schemas.openxmlformats.org/officeDocument/2006/relationships/oleObject" Target="../embeddings/oleObject154.bin"/><Relationship Id="rId19" Type="http://schemas.openxmlformats.org/officeDocument/2006/relationships/image" Target="../media/image155.wmf"/><Relationship Id="rId4" Type="http://schemas.openxmlformats.org/officeDocument/2006/relationships/oleObject" Target="../embeddings/oleObject151.bin"/><Relationship Id="rId9" Type="http://schemas.openxmlformats.org/officeDocument/2006/relationships/image" Target="../media/image150.wmf"/><Relationship Id="rId14" Type="http://schemas.openxmlformats.org/officeDocument/2006/relationships/oleObject" Target="../embeddings/oleObject156.bin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61.bin"/><Relationship Id="rId13" Type="http://schemas.openxmlformats.org/officeDocument/2006/relationships/image" Target="../media/image160.wmf"/><Relationship Id="rId18" Type="http://schemas.openxmlformats.org/officeDocument/2006/relationships/oleObject" Target="../embeddings/oleObject166.bin"/><Relationship Id="rId3" Type="http://schemas.openxmlformats.org/officeDocument/2006/relationships/notesSlide" Target="../notesSlides/notesSlide28.xml"/><Relationship Id="rId21" Type="http://schemas.openxmlformats.org/officeDocument/2006/relationships/image" Target="../media/image164.wmf"/><Relationship Id="rId7" Type="http://schemas.openxmlformats.org/officeDocument/2006/relationships/image" Target="../media/image157.wmf"/><Relationship Id="rId12" Type="http://schemas.openxmlformats.org/officeDocument/2006/relationships/oleObject" Target="../embeddings/oleObject163.bin"/><Relationship Id="rId17" Type="http://schemas.openxmlformats.org/officeDocument/2006/relationships/image" Target="../media/image162.wmf"/><Relationship Id="rId2" Type="http://schemas.openxmlformats.org/officeDocument/2006/relationships/slideLayout" Target="../slideLayouts/slideLayout7.xml"/><Relationship Id="rId16" Type="http://schemas.openxmlformats.org/officeDocument/2006/relationships/oleObject" Target="../embeddings/oleObject165.bin"/><Relationship Id="rId20" Type="http://schemas.openxmlformats.org/officeDocument/2006/relationships/oleObject" Target="../embeddings/oleObject167.bin"/><Relationship Id="rId1" Type="http://schemas.openxmlformats.org/officeDocument/2006/relationships/vmlDrawing" Target="../drawings/vmlDrawing25.vml"/><Relationship Id="rId6" Type="http://schemas.openxmlformats.org/officeDocument/2006/relationships/oleObject" Target="../embeddings/oleObject160.bin"/><Relationship Id="rId11" Type="http://schemas.openxmlformats.org/officeDocument/2006/relationships/image" Target="../media/image159.wmf"/><Relationship Id="rId5" Type="http://schemas.openxmlformats.org/officeDocument/2006/relationships/image" Target="../media/image156.wmf"/><Relationship Id="rId15" Type="http://schemas.openxmlformats.org/officeDocument/2006/relationships/image" Target="../media/image161.wmf"/><Relationship Id="rId10" Type="http://schemas.openxmlformats.org/officeDocument/2006/relationships/oleObject" Target="../embeddings/oleObject162.bin"/><Relationship Id="rId19" Type="http://schemas.openxmlformats.org/officeDocument/2006/relationships/image" Target="../media/image163.wmf"/><Relationship Id="rId4" Type="http://schemas.openxmlformats.org/officeDocument/2006/relationships/oleObject" Target="../embeddings/oleObject159.bin"/><Relationship Id="rId9" Type="http://schemas.openxmlformats.org/officeDocument/2006/relationships/image" Target="../media/image158.wmf"/><Relationship Id="rId14" Type="http://schemas.openxmlformats.org/officeDocument/2006/relationships/oleObject" Target="../embeddings/oleObject164.bin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70.bin"/><Relationship Id="rId13" Type="http://schemas.openxmlformats.org/officeDocument/2006/relationships/image" Target="../media/image168.wmf"/><Relationship Id="rId18" Type="http://schemas.openxmlformats.org/officeDocument/2006/relationships/image" Target="../media/image169.wmf"/><Relationship Id="rId3" Type="http://schemas.openxmlformats.org/officeDocument/2006/relationships/notesSlide" Target="../notesSlides/notesSlide29.xml"/><Relationship Id="rId7" Type="http://schemas.openxmlformats.org/officeDocument/2006/relationships/image" Target="../media/image158.wmf"/><Relationship Id="rId12" Type="http://schemas.openxmlformats.org/officeDocument/2006/relationships/oleObject" Target="../embeddings/oleObject172.bin"/><Relationship Id="rId17" Type="http://schemas.openxmlformats.org/officeDocument/2006/relationships/oleObject" Target="../embeddings/oleObject176.bin"/><Relationship Id="rId2" Type="http://schemas.openxmlformats.org/officeDocument/2006/relationships/slideLayout" Target="../slideLayouts/slideLayout7.xml"/><Relationship Id="rId16" Type="http://schemas.openxmlformats.org/officeDocument/2006/relationships/oleObject" Target="../embeddings/oleObject175.bin"/><Relationship Id="rId20" Type="http://schemas.openxmlformats.org/officeDocument/2006/relationships/image" Target="../media/image170.wmf"/><Relationship Id="rId1" Type="http://schemas.openxmlformats.org/officeDocument/2006/relationships/vmlDrawing" Target="../drawings/vmlDrawing26.vml"/><Relationship Id="rId6" Type="http://schemas.openxmlformats.org/officeDocument/2006/relationships/oleObject" Target="../embeddings/oleObject169.bin"/><Relationship Id="rId11" Type="http://schemas.openxmlformats.org/officeDocument/2006/relationships/image" Target="../media/image167.wmf"/><Relationship Id="rId5" Type="http://schemas.openxmlformats.org/officeDocument/2006/relationships/image" Target="../media/image165.wmf"/><Relationship Id="rId15" Type="http://schemas.openxmlformats.org/officeDocument/2006/relationships/oleObject" Target="../embeddings/oleObject174.bin"/><Relationship Id="rId10" Type="http://schemas.openxmlformats.org/officeDocument/2006/relationships/oleObject" Target="../embeddings/oleObject171.bin"/><Relationship Id="rId19" Type="http://schemas.openxmlformats.org/officeDocument/2006/relationships/oleObject" Target="../embeddings/oleObject177.bin"/><Relationship Id="rId4" Type="http://schemas.openxmlformats.org/officeDocument/2006/relationships/oleObject" Target="../embeddings/oleObject168.bin"/><Relationship Id="rId9" Type="http://schemas.openxmlformats.org/officeDocument/2006/relationships/image" Target="../media/image166.wmf"/><Relationship Id="rId14" Type="http://schemas.openxmlformats.org/officeDocument/2006/relationships/oleObject" Target="../embeddings/oleObject173.bin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80.bin"/><Relationship Id="rId13" Type="http://schemas.openxmlformats.org/officeDocument/2006/relationships/image" Target="../media/image175.wmf"/><Relationship Id="rId18" Type="http://schemas.openxmlformats.org/officeDocument/2006/relationships/oleObject" Target="../embeddings/oleObject185.bin"/><Relationship Id="rId3" Type="http://schemas.openxmlformats.org/officeDocument/2006/relationships/notesSlide" Target="../notesSlides/notesSlide30.xml"/><Relationship Id="rId21" Type="http://schemas.openxmlformats.org/officeDocument/2006/relationships/image" Target="../media/image179.wmf"/><Relationship Id="rId7" Type="http://schemas.openxmlformats.org/officeDocument/2006/relationships/image" Target="../media/image172.wmf"/><Relationship Id="rId12" Type="http://schemas.openxmlformats.org/officeDocument/2006/relationships/oleObject" Target="../embeddings/oleObject182.bin"/><Relationship Id="rId17" Type="http://schemas.openxmlformats.org/officeDocument/2006/relationships/image" Target="../media/image177.wmf"/><Relationship Id="rId2" Type="http://schemas.openxmlformats.org/officeDocument/2006/relationships/slideLayout" Target="../slideLayouts/slideLayout7.xml"/><Relationship Id="rId16" Type="http://schemas.openxmlformats.org/officeDocument/2006/relationships/oleObject" Target="../embeddings/oleObject184.bin"/><Relationship Id="rId20" Type="http://schemas.openxmlformats.org/officeDocument/2006/relationships/oleObject" Target="../embeddings/oleObject186.bin"/><Relationship Id="rId1" Type="http://schemas.openxmlformats.org/officeDocument/2006/relationships/vmlDrawing" Target="../drawings/vmlDrawing27.vml"/><Relationship Id="rId6" Type="http://schemas.openxmlformats.org/officeDocument/2006/relationships/oleObject" Target="../embeddings/oleObject179.bin"/><Relationship Id="rId11" Type="http://schemas.openxmlformats.org/officeDocument/2006/relationships/image" Target="../media/image174.wmf"/><Relationship Id="rId5" Type="http://schemas.openxmlformats.org/officeDocument/2006/relationships/image" Target="../media/image171.wmf"/><Relationship Id="rId15" Type="http://schemas.openxmlformats.org/officeDocument/2006/relationships/image" Target="../media/image176.wmf"/><Relationship Id="rId23" Type="http://schemas.openxmlformats.org/officeDocument/2006/relationships/image" Target="../media/image180.wmf"/><Relationship Id="rId10" Type="http://schemas.openxmlformats.org/officeDocument/2006/relationships/oleObject" Target="../embeddings/oleObject181.bin"/><Relationship Id="rId19" Type="http://schemas.openxmlformats.org/officeDocument/2006/relationships/image" Target="../media/image178.wmf"/><Relationship Id="rId4" Type="http://schemas.openxmlformats.org/officeDocument/2006/relationships/oleObject" Target="../embeddings/oleObject178.bin"/><Relationship Id="rId9" Type="http://schemas.openxmlformats.org/officeDocument/2006/relationships/image" Target="../media/image173.wmf"/><Relationship Id="rId14" Type="http://schemas.openxmlformats.org/officeDocument/2006/relationships/oleObject" Target="../embeddings/oleObject183.bin"/><Relationship Id="rId22" Type="http://schemas.openxmlformats.org/officeDocument/2006/relationships/oleObject" Target="../embeddings/oleObject187.bin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90.bin"/><Relationship Id="rId13" Type="http://schemas.openxmlformats.org/officeDocument/2006/relationships/image" Target="../media/image184.wmf"/><Relationship Id="rId18" Type="http://schemas.openxmlformats.org/officeDocument/2006/relationships/oleObject" Target="../embeddings/oleObject195.bin"/><Relationship Id="rId3" Type="http://schemas.openxmlformats.org/officeDocument/2006/relationships/notesSlide" Target="../notesSlides/notesSlide31.xml"/><Relationship Id="rId21" Type="http://schemas.openxmlformats.org/officeDocument/2006/relationships/image" Target="../media/image188.wmf"/><Relationship Id="rId7" Type="http://schemas.openxmlformats.org/officeDocument/2006/relationships/image" Target="../media/image182.wmf"/><Relationship Id="rId12" Type="http://schemas.openxmlformats.org/officeDocument/2006/relationships/oleObject" Target="../embeddings/oleObject192.bin"/><Relationship Id="rId17" Type="http://schemas.openxmlformats.org/officeDocument/2006/relationships/image" Target="../media/image186.wmf"/><Relationship Id="rId2" Type="http://schemas.openxmlformats.org/officeDocument/2006/relationships/slideLayout" Target="../slideLayouts/slideLayout7.xml"/><Relationship Id="rId16" Type="http://schemas.openxmlformats.org/officeDocument/2006/relationships/oleObject" Target="../embeddings/oleObject194.bin"/><Relationship Id="rId20" Type="http://schemas.openxmlformats.org/officeDocument/2006/relationships/oleObject" Target="../embeddings/oleObject196.bin"/><Relationship Id="rId1" Type="http://schemas.openxmlformats.org/officeDocument/2006/relationships/vmlDrawing" Target="../drawings/vmlDrawing28.vml"/><Relationship Id="rId6" Type="http://schemas.openxmlformats.org/officeDocument/2006/relationships/oleObject" Target="../embeddings/oleObject189.bin"/><Relationship Id="rId11" Type="http://schemas.openxmlformats.org/officeDocument/2006/relationships/image" Target="../media/image183.wmf"/><Relationship Id="rId5" Type="http://schemas.openxmlformats.org/officeDocument/2006/relationships/image" Target="../media/image181.wmf"/><Relationship Id="rId15" Type="http://schemas.openxmlformats.org/officeDocument/2006/relationships/image" Target="../media/image185.wmf"/><Relationship Id="rId10" Type="http://schemas.openxmlformats.org/officeDocument/2006/relationships/oleObject" Target="../embeddings/oleObject191.bin"/><Relationship Id="rId19" Type="http://schemas.openxmlformats.org/officeDocument/2006/relationships/image" Target="../media/image187.wmf"/><Relationship Id="rId4" Type="http://schemas.openxmlformats.org/officeDocument/2006/relationships/oleObject" Target="../embeddings/oleObject188.bin"/><Relationship Id="rId9" Type="http://schemas.openxmlformats.org/officeDocument/2006/relationships/image" Target="../media/image92.wmf"/><Relationship Id="rId14" Type="http://schemas.openxmlformats.org/officeDocument/2006/relationships/oleObject" Target="../embeddings/oleObject193.bin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99.bin"/><Relationship Id="rId3" Type="http://schemas.openxmlformats.org/officeDocument/2006/relationships/notesSlide" Target="../notesSlides/notesSlide32.xml"/><Relationship Id="rId7" Type="http://schemas.openxmlformats.org/officeDocument/2006/relationships/image" Target="../media/image190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9.vml"/><Relationship Id="rId6" Type="http://schemas.openxmlformats.org/officeDocument/2006/relationships/oleObject" Target="../embeddings/oleObject198.bin"/><Relationship Id="rId5" Type="http://schemas.openxmlformats.org/officeDocument/2006/relationships/image" Target="../media/image189.wmf"/><Relationship Id="rId4" Type="http://schemas.openxmlformats.org/officeDocument/2006/relationships/oleObject" Target="../embeddings/oleObject197.bin"/><Relationship Id="rId9" Type="http://schemas.openxmlformats.org/officeDocument/2006/relationships/image" Target="../media/image191.wmf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02.bin"/><Relationship Id="rId3" Type="http://schemas.openxmlformats.org/officeDocument/2006/relationships/notesSlide" Target="../notesSlides/notesSlide33.xml"/><Relationship Id="rId7" Type="http://schemas.openxmlformats.org/officeDocument/2006/relationships/image" Target="../media/image192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0.vml"/><Relationship Id="rId6" Type="http://schemas.openxmlformats.org/officeDocument/2006/relationships/oleObject" Target="../embeddings/oleObject201.bin"/><Relationship Id="rId5" Type="http://schemas.openxmlformats.org/officeDocument/2006/relationships/image" Target="../media/image185.wmf"/><Relationship Id="rId4" Type="http://schemas.openxmlformats.org/officeDocument/2006/relationships/oleObject" Target="../embeddings/oleObject200.bin"/><Relationship Id="rId9" Type="http://schemas.openxmlformats.org/officeDocument/2006/relationships/image" Target="../media/image193.wmf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05.bin"/><Relationship Id="rId13" Type="http://schemas.openxmlformats.org/officeDocument/2006/relationships/image" Target="../media/image198.wmf"/><Relationship Id="rId3" Type="http://schemas.openxmlformats.org/officeDocument/2006/relationships/notesSlide" Target="../notesSlides/notesSlide34.xml"/><Relationship Id="rId7" Type="http://schemas.openxmlformats.org/officeDocument/2006/relationships/image" Target="../media/image195.wmf"/><Relationship Id="rId12" Type="http://schemas.openxmlformats.org/officeDocument/2006/relationships/oleObject" Target="../embeddings/oleObject207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1.vml"/><Relationship Id="rId6" Type="http://schemas.openxmlformats.org/officeDocument/2006/relationships/oleObject" Target="../embeddings/oleObject204.bin"/><Relationship Id="rId11" Type="http://schemas.openxmlformats.org/officeDocument/2006/relationships/image" Target="../media/image197.wmf"/><Relationship Id="rId5" Type="http://schemas.openxmlformats.org/officeDocument/2006/relationships/image" Target="../media/image194.wmf"/><Relationship Id="rId10" Type="http://schemas.openxmlformats.org/officeDocument/2006/relationships/oleObject" Target="../embeddings/oleObject206.bin"/><Relationship Id="rId4" Type="http://schemas.openxmlformats.org/officeDocument/2006/relationships/oleObject" Target="../embeddings/oleObject203.bin"/><Relationship Id="rId9" Type="http://schemas.openxmlformats.org/officeDocument/2006/relationships/image" Target="../media/image196.wmf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10.bin"/><Relationship Id="rId13" Type="http://schemas.openxmlformats.org/officeDocument/2006/relationships/image" Target="../media/image201.wmf"/><Relationship Id="rId3" Type="http://schemas.openxmlformats.org/officeDocument/2006/relationships/notesSlide" Target="../notesSlides/notesSlide35.xml"/><Relationship Id="rId7" Type="http://schemas.openxmlformats.org/officeDocument/2006/relationships/image" Target="../media/image163.wmf"/><Relationship Id="rId12" Type="http://schemas.openxmlformats.org/officeDocument/2006/relationships/oleObject" Target="../embeddings/oleObject212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2.vml"/><Relationship Id="rId6" Type="http://schemas.openxmlformats.org/officeDocument/2006/relationships/oleObject" Target="../embeddings/oleObject209.bin"/><Relationship Id="rId11" Type="http://schemas.openxmlformats.org/officeDocument/2006/relationships/image" Target="../media/image200.wmf"/><Relationship Id="rId5" Type="http://schemas.openxmlformats.org/officeDocument/2006/relationships/image" Target="../media/image199.wmf"/><Relationship Id="rId15" Type="http://schemas.openxmlformats.org/officeDocument/2006/relationships/image" Target="../media/image202.wmf"/><Relationship Id="rId10" Type="http://schemas.openxmlformats.org/officeDocument/2006/relationships/oleObject" Target="../embeddings/oleObject211.bin"/><Relationship Id="rId4" Type="http://schemas.openxmlformats.org/officeDocument/2006/relationships/oleObject" Target="../embeddings/oleObject208.bin"/><Relationship Id="rId9" Type="http://schemas.openxmlformats.org/officeDocument/2006/relationships/image" Target="../media/image164.wmf"/><Relationship Id="rId14" Type="http://schemas.openxmlformats.org/officeDocument/2006/relationships/oleObject" Target="../embeddings/oleObject213.bin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3.wmf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16.bin"/><Relationship Id="rId13" Type="http://schemas.openxmlformats.org/officeDocument/2006/relationships/image" Target="../media/image208.wmf"/><Relationship Id="rId3" Type="http://schemas.openxmlformats.org/officeDocument/2006/relationships/notesSlide" Target="../notesSlides/notesSlide37.xml"/><Relationship Id="rId7" Type="http://schemas.openxmlformats.org/officeDocument/2006/relationships/image" Target="../media/image205.wmf"/><Relationship Id="rId12" Type="http://schemas.openxmlformats.org/officeDocument/2006/relationships/oleObject" Target="../embeddings/oleObject218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3.vml"/><Relationship Id="rId6" Type="http://schemas.openxmlformats.org/officeDocument/2006/relationships/oleObject" Target="../embeddings/oleObject215.bin"/><Relationship Id="rId11" Type="http://schemas.openxmlformats.org/officeDocument/2006/relationships/image" Target="../media/image207.wmf"/><Relationship Id="rId5" Type="http://schemas.openxmlformats.org/officeDocument/2006/relationships/image" Target="../media/image204.wmf"/><Relationship Id="rId15" Type="http://schemas.openxmlformats.org/officeDocument/2006/relationships/image" Target="../media/image209.wmf"/><Relationship Id="rId10" Type="http://schemas.openxmlformats.org/officeDocument/2006/relationships/oleObject" Target="../embeddings/oleObject217.bin"/><Relationship Id="rId4" Type="http://schemas.openxmlformats.org/officeDocument/2006/relationships/oleObject" Target="../embeddings/oleObject214.bin"/><Relationship Id="rId9" Type="http://schemas.openxmlformats.org/officeDocument/2006/relationships/image" Target="../media/image206.wmf"/><Relationship Id="rId14" Type="http://schemas.openxmlformats.org/officeDocument/2006/relationships/oleObject" Target="../embeddings/oleObject219.bin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22.bin"/><Relationship Id="rId13" Type="http://schemas.openxmlformats.org/officeDocument/2006/relationships/image" Target="../media/image214.wmf"/><Relationship Id="rId18" Type="http://schemas.openxmlformats.org/officeDocument/2006/relationships/oleObject" Target="../embeddings/oleObject227.bin"/><Relationship Id="rId3" Type="http://schemas.openxmlformats.org/officeDocument/2006/relationships/notesSlide" Target="../notesSlides/notesSlide38.xml"/><Relationship Id="rId7" Type="http://schemas.openxmlformats.org/officeDocument/2006/relationships/image" Target="../media/image211.wmf"/><Relationship Id="rId12" Type="http://schemas.openxmlformats.org/officeDocument/2006/relationships/oleObject" Target="../embeddings/oleObject224.bin"/><Relationship Id="rId17" Type="http://schemas.openxmlformats.org/officeDocument/2006/relationships/image" Target="../media/image216.wmf"/><Relationship Id="rId2" Type="http://schemas.openxmlformats.org/officeDocument/2006/relationships/slideLayout" Target="../slideLayouts/slideLayout7.xml"/><Relationship Id="rId16" Type="http://schemas.openxmlformats.org/officeDocument/2006/relationships/oleObject" Target="../embeddings/oleObject226.bin"/><Relationship Id="rId1" Type="http://schemas.openxmlformats.org/officeDocument/2006/relationships/vmlDrawing" Target="../drawings/vmlDrawing34.vml"/><Relationship Id="rId6" Type="http://schemas.openxmlformats.org/officeDocument/2006/relationships/oleObject" Target="../embeddings/oleObject221.bin"/><Relationship Id="rId11" Type="http://schemas.openxmlformats.org/officeDocument/2006/relationships/image" Target="../media/image213.wmf"/><Relationship Id="rId5" Type="http://schemas.openxmlformats.org/officeDocument/2006/relationships/image" Target="../media/image210.wmf"/><Relationship Id="rId15" Type="http://schemas.openxmlformats.org/officeDocument/2006/relationships/image" Target="../media/image215.wmf"/><Relationship Id="rId10" Type="http://schemas.openxmlformats.org/officeDocument/2006/relationships/oleObject" Target="../embeddings/oleObject223.bin"/><Relationship Id="rId19" Type="http://schemas.openxmlformats.org/officeDocument/2006/relationships/image" Target="../media/image217.wmf"/><Relationship Id="rId4" Type="http://schemas.openxmlformats.org/officeDocument/2006/relationships/oleObject" Target="../embeddings/oleObject220.bin"/><Relationship Id="rId9" Type="http://schemas.openxmlformats.org/officeDocument/2006/relationships/image" Target="../media/image212.wmf"/><Relationship Id="rId14" Type="http://schemas.openxmlformats.org/officeDocument/2006/relationships/oleObject" Target="../embeddings/oleObject225.bin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9.xml"/><Relationship Id="rId7" Type="http://schemas.openxmlformats.org/officeDocument/2006/relationships/image" Target="../media/image219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5.vml"/><Relationship Id="rId6" Type="http://schemas.openxmlformats.org/officeDocument/2006/relationships/oleObject" Target="../embeddings/oleObject229.bin"/><Relationship Id="rId5" Type="http://schemas.openxmlformats.org/officeDocument/2006/relationships/image" Target="../media/image218.wmf"/><Relationship Id="rId4" Type="http://schemas.openxmlformats.org/officeDocument/2006/relationships/oleObject" Target="../embeddings/oleObject228.bin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3.wmf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1.xml"/><Relationship Id="rId7" Type="http://schemas.openxmlformats.org/officeDocument/2006/relationships/image" Target="../media/image221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6.vml"/><Relationship Id="rId6" Type="http://schemas.openxmlformats.org/officeDocument/2006/relationships/oleObject" Target="../embeddings/oleObject231.bin"/><Relationship Id="rId5" Type="http://schemas.openxmlformats.org/officeDocument/2006/relationships/image" Target="../media/image220.wmf"/><Relationship Id="rId4" Type="http://schemas.openxmlformats.org/officeDocument/2006/relationships/oleObject" Target="../embeddings/oleObject230.bin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2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3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34.bin"/><Relationship Id="rId13" Type="http://schemas.openxmlformats.org/officeDocument/2006/relationships/image" Target="../media/image226.wmf"/><Relationship Id="rId3" Type="http://schemas.openxmlformats.org/officeDocument/2006/relationships/notesSlide" Target="../notesSlides/notesSlide44.xml"/><Relationship Id="rId7" Type="http://schemas.openxmlformats.org/officeDocument/2006/relationships/image" Target="../media/image160.wmf"/><Relationship Id="rId12" Type="http://schemas.openxmlformats.org/officeDocument/2006/relationships/oleObject" Target="../embeddings/oleObject236.bin"/><Relationship Id="rId17" Type="http://schemas.openxmlformats.org/officeDocument/2006/relationships/image" Target="../media/image228.wmf"/><Relationship Id="rId2" Type="http://schemas.openxmlformats.org/officeDocument/2006/relationships/slideLayout" Target="../slideLayouts/slideLayout7.xml"/><Relationship Id="rId16" Type="http://schemas.openxmlformats.org/officeDocument/2006/relationships/oleObject" Target="../embeddings/oleObject238.bin"/><Relationship Id="rId1" Type="http://schemas.openxmlformats.org/officeDocument/2006/relationships/vmlDrawing" Target="../drawings/vmlDrawing37.vml"/><Relationship Id="rId6" Type="http://schemas.openxmlformats.org/officeDocument/2006/relationships/oleObject" Target="../embeddings/oleObject233.bin"/><Relationship Id="rId11" Type="http://schemas.openxmlformats.org/officeDocument/2006/relationships/image" Target="../media/image225.wmf"/><Relationship Id="rId5" Type="http://schemas.openxmlformats.org/officeDocument/2006/relationships/image" Target="../media/image159.wmf"/><Relationship Id="rId15" Type="http://schemas.openxmlformats.org/officeDocument/2006/relationships/image" Target="../media/image227.wmf"/><Relationship Id="rId10" Type="http://schemas.openxmlformats.org/officeDocument/2006/relationships/oleObject" Target="../embeddings/oleObject235.bin"/><Relationship Id="rId4" Type="http://schemas.openxmlformats.org/officeDocument/2006/relationships/oleObject" Target="../embeddings/oleObject232.bin"/><Relationship Id="rId9" Type="http://schemas.openxmlformats.org/officeDocument/2006/relationships/image" Target="../media/image224.wmf"/><Relationship Id="rId14" Type="http://schemas.openxmlformats.org/officeDocument/2006/relationships/oleObject" Target="../embeddings/oleObject237.bin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41.bin"/><Relationship Id="rId13" Type="http://schemas.openxmlformats.org/officeDocument/2006/relationships/image" Target="../media/image233.wmf"/><Relationship Id="rId3" Type="http://schemas.openxmlformats.org/officeDocument/2006/relationships/notesSlide" Target="../notesSlides/notesSlide45.xml"/><Relationship Id="rId7" Type="http://schemas.openxmlformats.org/officeDocument/2006/relationships/image" Target="../media/image230.wmf"/><Relationship Id="rId12" Type="http://schemas.openxmlformats.org/officeDocument/2006/relationships/oleObject" Target="../embeddings/oleObject243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8.vml"/><Relationship Id="rId6" Type="http://schemas.openxmlformats.org/officeDocument/2006/relationships/oleObject" Target="../embeddings/oleObject240.bin"/><Relationship Id="rId11" Type="http://schemas.openxmlformats.org/officeDocument/2006/relationships/image" Target="../media/image232.wmf"/><Relationship Id="rId5" Type="http://schemas.openxmlformats.org/officeDocument/2006/relationships/image" Target="../media/image229.wmf"/><Relationship Id="rId10" Type="http://schemas.openxmlformats.org/officeDocument/2006/relationships/oleObject" Target="../embeddings/oleObject242.bin"/><Relationship Id="rId4" Type="http://schemas.openxmlformats.org/officeDocument/2006/relationships/oleObject" Target="../embeddings/oleObject239.bin"/><Relationship Id="rId9" Type="http://schemas.openxmlformats.org/officeDocument/2006/relationships/image" Target="../media/image231.w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1000">
              <a:schemeClr val="accent1">
                <a:lumMod val="45000"/>
                <a:lumOff val="55000"/>
              </a:schemeClr>
            </a:gs>
            <a:gs pos="45000">
              <a:srgbClr val="FCEBE0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298120" y="2274446"/>
            <a:ext cx="216405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Chapter 6</a:t>
            </a:r>
            <a:endParaRPr lang="en-US" sz="36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111705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ext Box 2"/>
          <p:cNvSpPr txBox="1">
            <a:spLocks noChangeArrowheads="1"/>
          </p:cNvSpPr>
          <p:nvPr/>
        </p:nvSpPr>
        <p:spPr bwMode="auto">
          <a:xfrm>
            <a:off x="365125" y="76200"/>
            <a:ext cx="34480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 b="1">
                <a:solidFill>
                  <a:srgbClr val="D60000"/>
                </a:solidFill>
                <a:latin typeface="Times New Roman" pitchFamily="18" charset="0"/>
              </a:rPr>
              <a:t>The Harmonic Oscillator</a:t>
            </a:r>
          </a:p>
        </p:txBody>
      </p:sp>
      <p:sp>
        <p:nvSpPr>
          <p:cNvPr id="5123" name="Line 3"/>
          <p:cNvSpPr>
            <a:spLocks noChangeShapeType="1"/>
          </p:cNvSpPr>
          <p:nvPr/>
        </p:nvSpPr>
        <p:spPr bwMode="auto">
          <a:xfrm>
            <a:off x="838200" y="1371600"/>
            <a:ext cx="0" cy="914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5124" name="Line 4"/>
          <p:cNvSpPr>
            <a:spLocks noChangeShapeType="1"/>
          </p:cNvSpPr>
          <p:nvPr/>
        </p:nvSpPr>
        <p:spPr bwMode="auto">
          <a:xfrm>
            <a:off x="838200" y="1828800"/>
            <a:ext cx="57340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5125" name="Rectangle 5"/>
          <p:cNvSpPr>
            <a:spLocks noChangeArrowheads="1"/>
          </p:cNvSpPr>
          <p:nvPr/>
        </p:nvSpPr>
        <p:spPr bwMode="auto">
          <a:xfrm>
            <a:off x="4976813" y="1422400"/>
            <a:ext cx="381000" cy="381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sz="2400" b="1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5126" name="Line 6"/>
          <p:cNvSpPr>
            <a:spLocks noChangeShapeType="1"/>
          </p:cNvSpPr>
          <p:nvPr/>
        </p:nvSpPr>
        <p:spPr bwMode="auto">
          <a:xfrm flipH="1">
            <a:off x="839788" y="1616075"/>
            <a:ext cx="98901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grpSp>
        <p:nvGrpSpPr>
          <p:cNvPr id="5127" name="Group 7"/>
          <p:cNvGrpSpPr>
            <a:grpSpLocks/>
          </p:cNvGrpSpPr>
          <p:nvPr/>
        </p:nvGrpSpPr>
        <p:grpSpPr bwMode="auto">
          <a:xfrm>
            <a:off x="1822450" y="1495425"/>
            <a:ext cx="1604963" cy="147638"/>
            <a:chOff x="880" y="942"/>
            <a:chExt cx="1149" cy="93"/>
          </a:xfrm>
        </p:grpSpPr>
        <p:grpSp>
          <p:nvGrpSpPr>
            <p:cNvPr id="5128" name="Group 8"/>
            <p:cNvGrpSpPr>
              <a:grpSpLocks/>
            </p:cNvGrpSpPr>
            <p:nvPr/>
          </p:nvGrpSpPr>
          <p:grpSpPr bwMode="auto">
            <a:xfrm>
              <a:off x="880" y="942"/>
              <a:ext cx="576" cy="93"/>
              <a:chOff x="1740" y="2121"/>
              <a:chExt cx="1212" cy="87"/>
            </a:xfrm>
          </p:grpSpPr>
          <p:sp>
            <p:nvSpPr>
              <p:cNvPr id="5129" name="Freeform 9"/>
              <p:cNvSpPr>
                <a:spLocks/>
              </p:cNvSpPr>
              <p:nvPr/>
            </p:nvSpPr>
            <p:spPr bwMode="auto">
              <a:xfrm>
                <a:off x="1740" y="2121"/>
                <a:ext cx="156" cy="87"/>
              </a:xfrm>
              <a:custGeom>
                <a:avLst/>
                <a:gdLst>
                  <a:gd name="T0" fmla="*/ 0 w 156"/>
                  <a:gd name="T1" fmla="*/ 66 h 87"/>
                  <a:gd name="T2" fmla="*/ 51 w 156"/>
                  <a:gd name="T3" fmla="*/ 48 h 87"/>
                  <a:gd name="T4" fmla="*/ 51 w 156"/>
                  <a:gd name="T5" fmla="*/ 0 h 87"/>
                  <a:gd name="T6" fmla="*/ 21 w 156"/>
                  <a:gd name="T7" fmla="*/ 18 h 87"/>
                  <a:gd name="T8" fmla="*/ 51 w 156"/>
                  <a:gd name="T9" fmla="*/ 87 h 87"/>
                  <a:gd name="T10" fmla="*/ 99 w 156"/>
                  <a:gd name="T11" fmla="*/ 84 h 87"/>
                  <a:gd name="T12" fmla="*/ 156 w 156"/>
                  <a:gd name="T13" fmla="*/ 69 h 87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56"/>
                  <a:gd name="T22" fmla="*/ 0 h 87"/>
                  <a:gd name="T23" fmla="*/ 156 w 156"/>
                  <a:gd name="T24" fmla="*/ 87 h 87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56" h="87">
                    <a:moveTo>
                      <a:pt x="0" y="66"/>
                    </a:moveTo>
                    <a:cubicBezTo>
                      <a:pt x="18" y="62"/>
                      <a:pt x="36" y="58"/>
                      <a:pt x="51" y="48"/>
                    </a:cubicBezTo>
                    <a:cubicBezTo>
                      <a:pt x="62" y="31"/>
                      <a:pt x="74" y="15"/>
                      <a:pt x="51" y="0"/>
                    </a:cubicBezTo>
                    <a:cubicBezTo>
                      <a:pt x="34" y="3"/>
                      <a:pt x="26" y="2"/>
                      <a:pt x="21" y="18"/>
                    </a:cubicBezTo>
                    <a:cubicBezTo>
                      <a:pt x="23" y="41"/>
                      <a:pt x="24" y="78"/>
                      <a:pt x="51" y="87"/>
                    </a:cubicBezTo>
                    <a:cubicBezTo>
                      <a:pt x="67" y="86"/>
                      <a:pt x="83" y="86"/>
                      <a:pt x="99" y="84"/>
                    </a:cubicBezTo>
                    <a:cubicBezTo>
                      <a:pt x="121" y="81"/>
                      <a:pt x="132" y="69"/>
                      <a:pt x="156" y="69"/>
                    </a:cubicBezTo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5130" name="Freeform 10"/>
              <p:cNvSpPr>
                <a:spLocks/>
              </p:cNvSpPr>
              <p:nvPr/>
            </p:nvSpPr>
            <p:spPr bwMode="auto">
              <a:xfrm>
                <a:off x="1890" y="2121"/>
                <a:ext cx="156" cy="87"/>
              </a:xfrm>
              <a:custGeom>
                <a:avLst/>
                <a:gdLst>
                  <a:gd name="T0" fmla="*/ 0 w 156"/>
                  <a:gd name="T1" fmla="*/ 66 h 87"/>
                  <a:gd name="T2" fmla="*/ 51 w 156"/>
                  <a:gd name="T3" fmla="*/ 48 h 87"/>
                  <a:gd name="T4" fmla="*/ 51 w 156"/>
                  <a:gd name="T5" fmla="*/ 0 h 87"/>
                  <a:gd name="T6" fmla="*/ 21 w 156"/>
                  <a:gd name="T7" fmla="*/ 18 h 87"/>
                  <a:gd name="T8" fmla="*/ 51 w 156"/>
                  <a:gd name="T9" fmla="*/ 87 h 87"/>
                  <a:gd name="T10" fmla="*/ 99 w 156"/>
                  <a:gd name="T11" fmla="*/ 84 h 87"/>
                  <a:gd name="T12" fmla="*/ 156 w 156"/>
                  <a:gd name="T13" fmla="*/ 69 h 87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56"/>
                  <a:gd name="T22" fmla="*/ 0 h 87"/>
                  <a:gd name="T23" fmla="*/ 156 w 156"/>
                  <a:gd name="T24" fmla="*/ 87 h 87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56" h="87">
                    <a:moveTo>
                      <a:pt x="0" y="66"/>
                    </a:moveTo>
                    <a:cubicBezTo>
                      <a:pt x="18" y="62"/>
                      <a:pt x="36" y="58"/>
                      <a:pt x="51" y="48"/>
                    </a:cubicBezTo>
                    <a:cubicBezTo>
                      <a:pt x="62" y="31"/>
                      <a:pt x="74" y="15"/>
                      <a:pt x="51" y="0"/>
                    </a:cubicBezTo>
                    <a:cubicBezTo>
                      <a:pt x="34" y="3"/>
                      <a:pt x="26" y="2"/>
                      <a:pt x="21" y="18"/>
                    </a:cubicBezTo>
                    <a:cubicBezTo>
                      <a:pt x="23" y="41"/>
                      <a:pt x="24" y="78"/>
                      <a:pt x="51" y="87"/>
                    </a:cubicBezTo>
                    <a:cubicBezTo>
                      <a:pt x="67" y="86"/>
                      <a:pt x="83" y="86"/>
                      <a:pt x="99" y="84"/>
                    </a:cubicBezTo>
                    <a:cubicBezTo>
                      <a:pt x="121" y="81"/>
                      <a:pt x="132" y="69"/>
                      <a:pt x="156" y="69"/>
                    </a:cubicBezTo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5131" name="Freeform 11"/>
              <p:cNvSpPr>
                <a:spLocks/>
              </p:cNvSpPr>
              <p:nvPr/>
            </p:nvSpPr>
            <p:spPr bwMode="auto">
              <a:xfrm>
                <a:off x="2046" y="2121"/>
                <a:ext cx="156" cy="87"/>
              </a:xfrm>
              <a:custGeom>
                <a:avLst/>
                <a:gdLst>
                  <a:gd name="T0" fmla="*/ 0 w 156"/>
                  <a:gd name="T1" fmla="*/ 66 h 87"/>
                  <a:gd name="T2" fmla="*/ 51 w 156"/>
                  <a:gd name="T3" fmla="*/ 48 h 87"/>
                  <a:gd name="T4" fmla="*/ 51 w 156"/>
                  <a:gd name="T5" fmla="*/ 0 h 87"/>
                  <a:gd name="T6" fmla="*/ 21 w 156"/>
                  <a:gd name="T7" fmla="*/ 18 h 87"/>
                  <a:gd name="T8" fmla="*/ 51 w 156"/>
                  <a:gd name="T9" fmla="*/ 87 h 87"/>
                  <a:gd name="T10" fmla="*/ 99 w 156"/>
                  <a:gd name="T11" fmla="*/ 84 h 87"/>
                  <a:gd name="T12" fmla="*/ 156 w 156"/>
                  <a:gd name="T13" fmla="*/ 69 h 87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56"/>
                  <a:gd name="T22" fmla="*/ 0 h 87"/>
                  <a:gd name="T23" fmla="*/ 156 w 156"/>
                  <a:gd name="T24" fmla="*/ 87 h 87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56" h="87">
                    <a:moveTo>
                      <a:pt x="0" y="66"/>
                    </a:moveTo>
                    <a:cubicBezTo>
                      <a:pt x="18" y="62"/>
                      <a:pt x="36" y="58"/>
                      <a:pt x="51" y="48"/>
                    </a:cubicBezTo>
                    <a:cubicBezTo>
                      <a:pt x="62" y="31"/>
                      <a:pt x="74" y="15"/>
                      <a:pt x="51" y="0"/>
                    </a:cubicBezTo>
                    <a:cubicBezTo>
                      <a:pt x="34" y="3"/>
                      <a:pt x="26" y="2"/>
                      <a:pt x="21" y="18"/>
                    </a:cubicBezTo>
                    <a:cubicBezTo>
                      <a:pt x="23" y="41"/>
                      <a:pt x="24" y="78"/>
                      <a:pt x="51" y="87"/>
                    </a:cubicBezTo>
                    <a:cubicBezTo>
                      <a:pt x="67" y="86"/>
                      <a:pt x="83" y="86"/>
                      <a:pt x="99" y="84"/>
                    </a:cubicBezTo>
                    <a:cubicBezTo>
                      <a:pt x="121" y="81"/>
                      <a:pt x="132" y="69"/>
                      <a:pt x="156" y="69"/>
                    </a:cubicBezTo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5132" name="Freeform 12"/>
              <p:cNvSpPr>
                <a:spLocks/>
              </p:cNvSpPr>
              <p:nvPr/>
            </p:nvSpPr>
            <p:spPr bwMode="auto">
              <a:xfrm>
                <a:off x="2196" y="2121"/>
                <a:ext cx="156" cy="87"/>
              </a:xfrm>
              <a:custGeom>
                <a:avLst/>
                <a:gdLst>
                  <a:gd name="T0" fmla="*/ 0 w 156"/>
                  <a:gd name="T1" fmla="*/ 66 h 87"/>
                  <a:gd name="T2" fmla="*/ 51 w 156"/>
                  <a:gd name="T3" fmla="*/ 48 h 87"/>
                  <a:gd name="T4" fmla="*/ 51 w 156"/>
                  <a:gd name="T5" fmla="*/ 0 h 87"/>
                  <a:gd name="T6" fmla="*/ 21 w 156"/>
                  <a:gd name="T7" fmla="*/ 18 h 87"/>
                  <a:gd name="T8" fmla="*/ 51 w 156"/>
                  <a:gd name="T9" fmla="*/ 87 h 87"/>
                  <a:gd name="T10" fmla="*/ 99 w 156"/>
                  <a:gd name="T11" fmla="*/ 84 h 87"/>
                  <a:gd name="T12" fmla="*/ 156 w 156"/>
                  <a:gd name="T13" fmla="*/ 69 h 87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56"/>
                  <a:gd name="T22" fmla="*/ 0 h 87"/>
                  <a:gd name="T23" fmla="*/ 156 w 156"/>
                  <a:gd name="T24" fmla="*/ 87 h 87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56" h="87">
                    <a:moveTo>
                      <a:pt x="0" y="66"/>
                    </a:moveTo>
                    <a:cubicBezTo>
                      <a:pt x="18" y="62"/>
                      <a:pt x="36" y="58"/>
                      <a:pt x="51" y="48"/>
                    </a:cubicBezTo>
                    <a:cubicBezTo>
                      <a:pt x="62" y="31"/>
                      <a:pt x="74" y="15"/>
                      <a:pt x="51" y="0"/>
                    </a:cubicBezTo>
                    <a:cubicBezTo>
                      <a:pt x="34" y="3"/>
                      <a:pt x="26" y="2"/>
                      <a:pt x="21" y="18"/>
                    </a:cubicBezTo>
                    <a:cubicBezTo>
                      <a:pt x="23" y="41"/>
                      <a:pt x="24" y="78"/>
                      <a:pt x="51" y="87"/>
                    </a:cubicBezTo>
                    <a:cubicBezTo>
                      <a:pt x="67" y="86"/>
                      <a:pt x="83" y="86"/>
                      <a:pt x="99" y="84"/>
                    </a:cubicBezTo>
                    <a:cubicBezTo>
                      <a:pt x="121" y="81"/>
                      <a:pt x="132" y="69"/>
                      <a:pt x="156" y="69"/>
                    </a:cubicBezTo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5133" name="Freeform 13"/>
              <p:cNvSpPr>
                <a:spLocks/>
              </p:cNvSpPr>
              <p:nvPr/>
            </p:nvSpPr>
            <p:spPr bwMode="auto">
              <a:xfrm>
                <a:off x="2346" y="2121"/>
                <a:ext cx="156" cy="87"/>
              </a:xfrm>
              <a:custGeom>
                <a:avLst/>
                <a:gdLst>
                  <a:gd name="T0" fmla="*/ 0 w 156"/>
                  <a:gd name="T1" fmla="*/ 66 h 87"/>
                  <a:gd name="T2" fmla="*/ 51 w 156"/>
                  <a:gd name="T3" fmla="*/ 48 h 87"/>
                  <a:gd name="T4" fmla="*/ 51 w 156"/>
                  <a:gd name="T5" fmla="*/ 0 h 87"/>
                  <a:gd name="T6" fmla="*/ 21 w 156"/>
                  <a:gd name="T7" fmla="*/ 18 h 87"/>
                  <a:gd name="T8" fmla="*/ 51 w 156"/>
                  <a:gd name="T9" fmla="*/ 87 h 87"/>
                  <a:gd name="T10" fmla="*/ 99 w 156"/>
                  <a:gd name="T11" fmla="*/ 84 h 87"/>
                  <a:gd name="T12" fmla="*/ 156 w 156"/>
                  <a:gd name="T13" fmla="*/ 69 h 87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56"/>
                  <a:gd name="T22" fmla="*/ 0 h 87"/>
                  <a:gd name="T23" fmla="*/ 156 w 156"/>
                  <a:gd name="T24" fmla="*/ 87 h 87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56" h="87">
                    <a:moveTo>
                      <a:pt x="0" y="66"/>
                    </a:moveTo>
                    <a:cubicBezTo>
                      <a:pt x="18" y="62"/>
                      <a:pt x="36" y="58"/>
                      <a:pt x="51" y="48"/>
                    </a:cubicBezTo>
                    <a:cubicBezTo>
                      <a:pt x="62" y="31"/>
                      <a:pt x="74" y="15"/>
                      <a:pt x="51" y="0"/>
                    </a:cubicBezTo>
                    <a:cubicBezTo>
                      <a:pt x="34" y="3"/>
                      <a:pt x="26" y="2"/>
                      <a:pt x="21" y="18"/>
                    </a:cubicBezTo>
                    <a:cubicBezTo>
                      <a:pt x="23" y="41"/>
                      <a:pt x="24" y="78"/>
                      <a:pt x="51" y="87"/>
                    </a:cubicBezTo>
                    <a:cubicBezTo>
                      <a:pt x="67" y="86"/>
                      <a:pt x="83" y="86"/>
                      <a:pt x="99" y="84"/>
                    </a:cubicBezTo>
                    <a:cubicBezTo>
                      <a:pt x="121" y="81"/>
                      <a:pt x="132" y="69"/>
                      <a:pt x="156" y="69"/>
                    </a:cubicBezTo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5134" name="Freeform 14"/>
              <p:cNvSpPr>
                <a:spLocks/>
              </p:cNvSpPr>
              <p:nvPr/>
            </p:nvSpPr>
            <p:spPr bwMode="auto">
              <a:xfrm>
                <a:off x="2496" y="2121"/>
                <a:ext cx="156" cy="87"/>
              </a:xfrm>
              <a:custGeom>
                <a:avLst/>
                <a:gdLst>
                  <a:gd name="T0" fmla="*/ 0 w 156"/>
                  <a:gd name="T1" fmla="*/ 66 h 87"/>
                  <a:gd name="T2" fmla="*/ 51 w 156"/>
                  <a:gd name="T3" fmla="*/ 48 h 87"/>
                  <a:gd name="T4" fmla="*/ 51 w 156"/>
                  <a:gd name="T5" fmla="*/ 0 h 87"/>
                  <a:gd name="T6" fmla="*/ 21 w 156"/>
                  <a:gd name="T7" fmla="*/ 18 h 87"/>
                  <a:gd name="T8" fmla="*/ 51 w 156"/>
                  <a:gd name="T9" fmla="*/ 87 h 87"/>
                  <a:gd name="T10" fmla="*/ 99 w 156"/>
                  <a:gd name="T11" fmla="*/ 84 h 87"/>
                  <a:gd name="T12" fmla="*/ 156 w 156"/>
                  <a:gd name="T13" fmla="*/ 69 h 87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56"/>
                  <a:gd name="T22" fmla="*/ 0 h 87"/>
                  <a:gd name="T23" fmla="*/ 156 w 156"/>
                  <a:gd name="T24" fmla="*/ 87 h 87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56" h="87">
                    <a:moveTo>
                      <a:pt x="0" y="66"/>
                    </a:moveTo>
                    <a:cubicBezTo>
                      <a:pt x="18" y="62"/>
                      <a:pt x="36" y="58"/>
                      <a:pt x="51" y="48"/>
                    </a:cubicBezTo>
                    <a:cubicBezTo>
                      <a:pt x="62" y="31"/>
                      <a:pt x="74" y="15"/>
                      <a:pt x="51" y="0"/>
                    </a:cubicBezTo>
                    <a:cubicBezTo>
                      <a:pt x="34" y="3"/>
                      <a:pt x="26" y="2"/>
                      <a:pt x="21" y="18"/>
                    </a:cubicBezTo>
                    <a:cubicBezTo>
                      <a:pt x="23" y="41"/>
                      <a:pt x="24" y="78"/>
                      <a:pt x="51" y="87"/>
                    </a:cubicBezTo>
                    <a:cubicBezTo>
                      <a:pt x="67" y="86"/>
                      <a:pt x="83" y="86"/>
                      <a:pt x="99" y="84"/>
                    </a:cubicBezTo>
                    <a:cubicBezTo>
                      <a:pt x="121" y="81"/>
                      <a:pt x="132" y="69"/>
                      <a:pt x="156" y="69"/>
                    </a:cubicBezTo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5135" name="Freeform 15"/>
              <p:cNvSpPr>
                <a:spLocks/>
              </p:cNvSpPr>
              <p:nvPr/>
            </p:nvSpPr>
            <p:spPr bwMode="auto">
              <a:xfrm>
                <a:off x="2646" y="2121"/>
                <a:ext cx="156" cy="87"/>
              </a:xfrm>
              <a:custGeom>
                <a:avLst/>
                <a:gdLst>
                  <a:gd name="T0" fmla="*/ 0 w 156"/>
                  <a:gd name="T1" fmla="*/ 66 h 87"/>
                  <a:gd name="T2" fmla="*/ 51 w 156"/>
                  <a:gd name="T3" fmla="*/ 48 h 87"/>
                  <a:gd name="T4" fmla="*/ 51 w 156"/>
                  <a:gd name="T5" fmla="*/ 0 h 87"/>
                  <a:gd name="T6" fmla="*/ 21 w 156"/>
                  <a:gd name="T7" fmla="*/ 18 h 87"/>
                  <a:gd name="T8" fmla="*/ 51 w 156"/>
                  <a:gd name="T9" fmla="*/ 87 h 87"/>
                  <a:gd name="T10" fmla="*/ 99 w 156"/>
                  <a:gd name="T11" fmla="*/ 84 h 87"/>
                  <a:gd name="T12" fmla="*/ 156 w 156"/>
                  <a:gd name="T13" fmla="*/ 69 h 87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56"/>
                  <a:gd name="T22" fmla="*/ 0 h 87"/>
                  <a:gd name="T23" fmla="*/ 156 w 156"/>
                  <a:gd name="T24" fmla="*/ 87 h 87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56" h="87">
                    <a:moveTo>
                      <a:pt x="0" y="66"/>
                    </a:moveTo>
                    <a:cubicBezTo>
                      <a:pt x="18" y="62"/>
                      <a:pt x="36" y="58"/>
                      <a:pt x="51" y="48"/>
                    </a:cubicBezTo>
                    <a:cubicBezTo>
                      <a:pt x="62" y="31"/>
                      <a:pt x="74" y="15"/>
                      <a:pt x="51" y="0"/>
                    </a:cubicBezTo>
                    <a:cubicBezTo>
                      <a:pt x="34" y="3"/>
                      <a:pt x="26" y="2"/>
                      <a:pt x="21" y="18"/>
                    </a:cubicBezTo>
                    <a:cubicBezTo>
                      <a:pt x="23" y="41"/>
                      <a:pt x="24" y="78"/>
                      <a:pt x="51" y="87"/>
                    </a:cubicBezTo>
                    <a:cubicBezTo>
                      <a:pt x="67" y="86"/>
                      <a:pt x="83" y="86"/>
                      <a:pt x="99" y="84"/>
                    </a:cubicBezTo>
                    <a:cubicBezTo>
                      <a:pt x="121" y="81"/>
                      <a:pt x="132" y="69"/>
                      <a:pt x="156" y="69"/>
                    </a:cubicBezTo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5136" name="Freeform 16"/>
              <p:cNvSpPr>
                <a:spLocks/>
              </p:cNvSpPr>
              <p:nvPr/>
            </p:nvSpPr>
            <p:spPr bwMode="auto">
              <a:xfrm>
                <a:off x="2796" y="2121"/>
                <a:ext cx="156" cy="87"/>
              </a:xfrm>
              <a:custGeom>
                <a:avLst/>
                <a:gdLst>
                  <a:gd name="T0" fmla="*/ 0 w 156"/>
                  <a:gd name="T1" fmla="*/ 66 h 87"/>
                  <a:gd name="T2" fmla="*/ 51 w 156"/>
                  <a:gd name="T3" fmla="*/ 48 h 87"/>
                  <a:gd name="T4" fmla="*/ 51 w 156"/>
                  <a:gd name="T5" fmla="*/ 0 h 87"/>
                  <a:gd name="T6" fmla="*/ 21 w 156"/>
                  <a:gd name="T7" fmla="*/ 18 h 87"/>
                  <a:gd name="T8" fmla="*/ 51 w 156"/>
                  <a:gd name="T9" fmla="*/ 87 h 87"/>
                  <a:gd name="T10" fmla="*/ 99 w 156"/>
                  <a:gd name="T11" fmla="*/ 84 h 87"/>
                  <a:gd name="T12" fmla="*/ 156 w 156"/>
                  <a:gd name="T13" fmla="*/ 69 h 87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56"/>
                  <a:gd name="T22" fmla="*/ 0 h 87"/>
                  <a:gd name="T23" fmla="*/ 156 w 156"/>
                  <a:gd name="T24" fmla="*/ 87 h 87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56" h="87">
                    <a:moveTo>
                      <a:pt x="0" y="66"/>
                    </a:moveTo>
                    <a:cubicBezTo>
                      <a:pt x="18" y="62"/>
                      <a:pt x="36" y="58"/>
                      <a:pt x="51" y="48"/>
                    </a:cubicBezTo>
                    <a:cubicBezTo>
                      <a:pt x="62" y="31"/>
                      <a:pt x="74" y="15"/>
                      <a:pt x="51" y="0"/>
                    </a:cubicBezTo>
                    <a:cubicBezTo>
                      <a:pt x="34" y="3"/>
                      <a:pt x="26" y="2"/>
                      <a:pt x="21" y="18"/>
                    </a:cubicBezTo>
                    <a:cubicBezTo>
                      <a:pt x="23" y="41"/>
                      <a:pt x="24" y="78"/>
                      <a:pt x="51" y="87"/>
                    </a:cubicBezTo>
                    <a:cubicBezTo>
                      <a:pt x="67" y="86"/>
                      <a:pt x="83" y="86"/>
                      <a:pt x="99" y="84"/>
                    </a:cubicBezTo>
                    <a:cubicBezTo>
                      <a:pt x="121" y="81"/>
                      <a:pt x="132" y="69"/>
                      <a:pt x="156" y="69"/>
                    </a:cubicBezTo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</p:grpSp>
        <p:grpSp>
          <p:nvGrpSpPr>
            <p:cNvPr id="5137" name="Group 17"/>
            <p:cNvGrpSpPr>
              <a:grpSpLocks/>
            </p:cNvGrpSpPr>
            <p:nvPr/>
          </p:nvGrpSpPr>
          <p:grpSpPr bwMode="auto">
            <a:xfrm>
              <a:off x="1453" y="942"/>
              <a:ext cx="576" cy="93"/>
              <a:chOff x="1740" y="2121"/>
              <a:chExt cx="1212" cy="87"/>
            </a:xfrm>
          </p:grpSpPr>
          <p:sp>
            <p:nvSpPr>
              <p:cNvPr id="5138" name="Freeform 18"/>
              <p:cNvSpPr>
                <a:spLocks/>
              </p:cNvSpPr>
              <p:nvPr/>
            </p:nvSpPr>
            <p:spPr bwMode="auto">
              <a:xfrm>
                <a:off x="1740" y="2121"/>
                <a:ext cx="156" cy="87"/>
              </a:xfrm>
              <a:custGeom>
                <a:avLst/>
                <a:gdLst>
                  <a:gd name="T0" fmla="*/ 0 w 156"/>
                  <a:gd name="T1" fmla="*/ 66 h 87"/>
                  <a:gd name="T2" fmla="*/ 51 w 156"/>
                  <a:gd name="T3" fmla="*/ 48 h 87"/>
                  <a:gd name="T4" fmla="*/ 51 w 156"/>
                  <a:gd name="T5" fmla="*/ 0 h 87"/>
                  <a:gd name="T6" fmla="*/ 21 w 156"/>
                  <a:gd name="T7" fmla="*/ 18 h 87"/>
                  <a:gd name="T8" fmla="*/ 51 w 156"/>
                  <a:gd name="T9" fmla="*/ 87 h 87"/>
                  <a:gd name="T10" fmla="*/ 99 w 156"/>
                  <a:gd name="T11" fmla="*/ 84 h 87"/>
                  <a:gd name="T12" fmla="*/ 156 w 156"/>
                  <a:gd name="T13" fmla="*/ 69 h 87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56"/>
                  <a:gd name="T22" fmla="*/ 0 h 87"/>
                  <a:gd name="T23" fmla="*/ 156 w 156"/>
                  <a:gd name="T24" fmla="*/ 87 h 87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56" h="87">
                    <a:moveTo>
                      <a:pt x="0" y="66"/>
                    </a:moveTo>
                    <a:cubicBezTo>
                      <a:pt x="18" y="62"/>
                      <a:pt x="36" y="58"/>
                      <a:pt x="51" y="48"/>
                    </a:cubicBezTo>
                    <a:cubicBezTo>
                      <a:pt x="62" y="31"/>
                      <a:pt x="74" y="15"/>
                      <a:pt x="51" y="0"/>
                    </a:cubicBezTo>
                    <a:cubicBezTo>
                      <a:pt x="34" y="3"/>
                      <a:pt x="26" y="2"/>
                      <a:pt x="21" y="18"/>
                    </a:cubicBezTo>
                    <a:cubicBezTo>
                      <a:pt x="23" y="41"/>
                      <a:pt x="24" y="78"/>
                      <a:pt x="51" y="87"/>
                    </a:cubicBezTo>
                    <a:cubicBezTo>
                      <a:pt x="67" y="86"/>
                      <a:pt x="83" y="86"/>
                      <a:pt x="99" y="84"/>
                    </a:cubicBezTo>
                    <a:cubicBezTo>
                      <a:pt x="121" y="81"/>
                      <a:pt x="132" y="69"/>
                      <a:pt x="156" y="69"/>
                    </a:cubicBezTo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5139" name="Freeform 19"/>
              <p:cNvSpPr>
                <a:spLocks/>
              </p:cNvSpPr>
              <p:nvPr/>
            </p:nvSpPr>
            <p:spPr bwMode="auto">
              <a:xfrm>
                <a:off x="1890" y="2121"/>
                <a:ext cx="156" cy="87"/>
              </a:xfrm>
              <a:custGeom>
                <a:avLst/>
                <a:gdLst>
                  <a:gd name="T0" fmla="*/ 0 w 156"/>
                  <a:gd name="T1" fmla="*/ 66 h 87"/>
                  <a:gd name="T2" fmla="*/ 51 w 156"/>
                  <a:gd name="T3" fmla="*/ 48 h 87"/>
                  <a:gd name="T4" fmla="*/ 51 w 156"/>
                  <a:gd name="T5" fmla="*/ 0 h 87"/>
                  <a:gd name="T6" fmla="*/ 21 w 156"/>
                  <a:gd name="T7" fmla="*/ 18 h 87"/>
                  <a:gd name="T8" fmla="*/ 51 w 156"/>
                  <a:gd name="T9" fmla="*/ 87 h 87"/>
                  <a:gd name="T10" fmla="*/ 99 w 156"/>
                  <a:gd name="T11" fmla="*/ 84 h 87"/>
                  <a:gd name="T12" fmla="*/ 156 w 156"/>
                  <a:gd name="T13" fmla="*/ 69 h 87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56"/>
                  <a:gd name="T22" fmla="*/ 0 h 87"/>
                  <a:gd name="T23" fmla="*/ 156 w 156"/>
                  <a:gd name="T24" fmla="*/ 87 h 87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56" h="87">
                    <a:moveTo>
                      <a:pt x="0" y="66"/>
                    </a:moveTo>
                    <a:cubicBezTo>
                      <a:pt x="18" y="62"/>
                      <a:pt x="36" y="58"/>
                      <a:pt x="51" y="48"/>
                    </a:cubicBezTo>
                    <a:cubicBezTo>
                      <a:pt x="62" y="31"/>
                      <a:pt x="74" y="15"/>
                      <a:pt x="51" y="0"/>
                    </a:cubicBezTo>
                    <a:cubicBezTo>
                      <a:pt x="34" y="3"/>
                      <a:pt x="26" y="2"/>
                      <a:pt x="21" y="18"/>
                    </a:cubicBezTo>
                    <a:cubicBezTo>
                      <a:pt x="23" y="41"/>
                      <a:pt x="24" y="78"/>
                      <a:pt x="51" y="87"/>
                    </a:cubicBezTo>
                    <a:cubicBezTo>
                      <a:pt x="67" y="86"/>
                      <a:pt x="83" y="86"/>
                      <a:pt x="99" y="84"/>
                    </a:cubicBezTo>
                    <a:cubicBezTo>
                      <a:pt x="121" y="81"/>
                      <a:pt x="132" y="69"/>
                      <a:pt x="156" y="69"/>
                    </a:cubicBezTo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5140" name="Freeform 20"/>
              <p:cNvSpPr>
                <a:spLocks/>
              </p:cNvSpPr>
              <p:nvPr/>
            </p:nvSpPr>
            <p:spPr bwMode="auto">
              <a:xfrm>
                <a:off x="2046" y="2121"/>
                <a:ext cx="156" cy="87"/>
              </a:xfrm>
              <a:custGeom>
                <a:avLst/>
                <a:gdLst>
                  <a:gd name="T0" fmla="*/ 0 w 156"/>
                  <a:gd name="T1" fmla="*/ 66 h 87"/>
                  <a:gd name="T2" fmla="*/ 51 w 156"/>
                  <a:gd name="T3" fmla="*/ 48 h 87"/>
                  <a:gd name="T4" fmla="*/ 51 w 156"/>
                  <a:gd name="T5" fmla="*/ 0 h 87"/>
                  <a:gd name="T6" fmla="*/ 21 w 156"/>
                  <a:gd name="T7" fmla="*/ 18 h 87"/>
                  <a:gd name="T8" fmla="*/ 51 w 156"/>
                  <a:gd name="T9" fmla="*/ 87 h 87"/>
                  <a:gd name="T10" fmla="*/ 99 w 156"/>
                  <a:gd name="T11" fmla="*/ 84 h 87"/>
                  <a:gd name="T12" fmla="*/ 156 w 156"/>
                  <a:gd name="T13" fmla="*/ 69 h 87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56"/>
                  <a:gd name="T22" fmla="*/ 0 h 87"/>
                  <a:gd name="T23" fmla="*/ 156 w 156"/>
                  <a:gd name="T24" fmla="*/ 87 h 87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56" h="87">
                    <a:moveTo>
                      <a:pt x="0" y="66"/>
                    </a:moveTo>
                    <a:cubicBezTo>
                      <a:pt x="18" y="62"/>
                      <a:pt x="36" y="58"/>
                      <a:pt x="51" y="48"/>
                    </a:cubicBezTo>
                    <a:cubicBezTo>
                      <a:pt x="62" y="31"/>
                      <a:pt x="74" y="15"/>
                      <a:pt x="51" y="0"/>
                    </a:cubicBezTo>
                    <a:cubicBezTo>
                      <a:pt x="34" y="3"/>
                      <a:pt x="26" y="2"/>
                      <a:pt x="21" y="18"/>
                    </a:cubicBezTo>
                    <a:cubicBezTo>
                      <a:pt x="23" y="41"/>
                      <a:pt x="24" y="78"/>
                      <a:pt x="51" y="87"/>
                    </a:cubicBezTo>
                    <a:cubicBezTo>
                      <a:pt x="67" y="86"/>
                      <a:pt x="83" y="86"/>
                      <a:pt x="99" y="84"/>
                    </a:cubicBezTo>
                    <a:cubicBezTo>
                      <a:pt x="121" y="81"/>
                      <a:pt x="132" y="69"/>
                      <a:pt x="156" y="69"/>
                    </a:cubicBezTo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5141" name="Freeform 21"/>
              <p:cNvSpPr>
                <a:spLocks/>
              </p:cNvSpPr>
              <p:nvPr/>
            </p:nvSpPr>
            <p:spPr bwMode="auto">
              <a:xfrm>
                <a:off x="2196" y="2121"/>
                <a:ext cx="156" cy="87"/>
              </a:xfrm>
              <a:custGeom>
                <a:avLst/>
                <a:gdLst>
                  <a:gd name="T0" fmla="*/ 0 w 156"/>
                  <a:gd name="T1" fmla="*/ 66 h 87"/>
                  <a:gd name="T2" fmla="*/ 51 w 156"/>
                  <a:gd name="T3" fmla="*/ 48 h 87"/>
                  <a:gd name="T4" fmla="*/ 51 w 156"/>
                  <a:gd name="T5" fmla="*/ 0 h 87"/>
                  <a:gd name="T6" fmla="*/ 21 w 156"/>
                  <a:gd name="T7" fmla="*/ 18 h 87"/>
                  <a:gd name="T8" fmla="*/ 51 w 156"/>
                  <a:gd name="T9" fmla="*/ 87 h 87"/>
                  <a:gd name="T10" fmla="*/ 99 w 156"/>
                  <a:gd name="T11" fmla="*/ 84 h 87"/>
                  <a:gd name="T12" fmla="*/ 156 w 156"/>
                  <a:gd name="T13" fmla="*/ 69 h 87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56"/>
                  <a:gd name="T22" fmla="*/ 0 h 87"/>
                  <a:gd name="T23" fmla="*/ 156 w 156"/>
                  <a:gd name="T24" fmla="*/ 87 h 87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56" h="87">
                    <a:moveTo>
                      <a:pt x="0" y="66"/>
                    </a:moveTo>
                    <a:cubicBezTo>
                      <a:pt x="18" y="62"/>
                      <a:pt x="36" y="58"/>
                      <a:pt x="51" y="48"/>
                    </a:cubicBezTo>
                    <a:cubicBezTo>
                      <a:pt x="62" y="31"/>
                      <a:pt x="74" y="15"/>
                      <a:pt x="51" y="0"/>
                    </a:cubicBezTo>
                    <a:cubicBezTo>
                      <a:pt x="34" y="3"/>
                      <a:pt x="26" y="2"/>
                      <a:pt x="21" y="18"/>
                    </a:cubicBezTo>
                    <a:cubicBezTo>
                      <a:pt x="23" y="41"/>
                      <a:pt x="24" y="78"/>
                      <a:pt x="51" y="87"/>
                    </a:cubicBezTo>
                    <a:cubicBezTo>
                      <a:pt x="67" y="86"/>
                      <a:pt x="83" y="86"/>
                      <a:pt x="99" y="84"/>
                    </a:cubicBezTo>
                    <a:cubicBezTo>
                      <a:pt x="121" y="81"/>
                      <a:pt x="132" y="69"/>
                      <a:pt x="156" y="69"/>
                    </a:cubicBezTo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5142" name="Freeform 22"/>
              <p:cNvSpPr>
                <a:spLocks/>
              </p:cNvSpPr>
              <p:nvPr/>
            </p:nvSpPr>
            <p:spPr bwMode="auto">
              <a:xfrm>
                <a:off x="2346" y="2121"/>
                <a:ext cx="156" cy="87"/>
              </a:xfrm>
              <a:custGeom>
                <a:avLst/>
                <a:gdLst>
                  <a:gd name="T0" fmla="*/ 0 w 156"/>
                  <a:gd name="T1" fmla="*/ 66 h 87"/>
                  <a:gd name="T2" fmla="*/ 51 w 156"/>
                  <a:gd name="T3" fmla="*/ 48 h 87"/>
                  <a:gd name="T4" fmla="*/ 51 w 156"/>
                  <a:gd name="T5" fmla="*/ 0 h 87"/>
                  <a:gd name="T6" fmla="*/ 21 w 156"/>
                  <a:gd name="T7" fmla="*/ 18 h 87"/>
                  <a:gd name="T8" fmla="*/ 51 w 156"/>
                  <a:gd name="T9" fmla="*/ 87 h 87"/>
                  <a:gd name="T10" fmla="*/ 99 w 156"/>
                  <a:gd name="T11" fmla="*/ 84 h 87"/>
                  <a:gd name="T12" fmla="*/ 156 w 156"/>
                  <a:gd name="T13" fmla="*/ 69 h 87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56"/>
                  <a:gd name="T22" fmla="*/ 0 h 87"/>
                  <a:gd name="T23" fmla="*/ 156 w 156"/>
                  <a:gd name="T24" fmla="*/ 87 h 87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56" h="87">
                    <a:moveTo>
                      <a:pt x="0" y="66"/>
                    </a:moveTo>
                    <a:cubicBezTo>
                      <a:pt x="18" y="62"/>
                      <a:pt x="36" y="58"/>
                      <a:pt x="51" y="48"/>
                    </a:cubicBezTo>
                    <a:cubicBezTo>
                      <a:pt x="62" y="31"/>
                      <a:pt x="74" y="15"/>
                      <a:pt x="51" y="0"/>
                    </a:cubicBezTo>
                    <a:cubicBezTo>
                      <a:pt x="34" y="3"/>
                      <a:pt x="26" y="2"/>
                      <a:pt x="21" y="18"/>
                    </a:cubicBezTo>
                    <a:cubicBezTo>
                      <a:pt x="23" y="41"/>
                      <a:pt x="24" y="78"/>
                      <a:pt x="51" y="87"/>
                    </a:cubicBezTo>
                    <a:cubicBezTo>
                      <a:pt x="67" y="86"/>
                      <a:pt x="83" y="86"/>
                      <a:pt x="99" y="84"/>
                    </a:cubicBezTo>
                    <a:cubicBezTo>
                      <a:pt x="121" y="81"/>
                      <a:pt x="132" y="69"/>
                      <a:pt x="156" y="69"/>
                    </a:cubicBezTo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5143" name="Freeform 23"/>
              <p:cNvSpPr>
                <a:spLocks/>
              </p:cNvSpPr>
              <p:nvPr/>
            </p:nvSpPr>
            <p:spPr bwMode="auto">
              <a:xfrm>
                <a:off x="2496" y="2121"/>
                <a:ext cx="156" cy="87"/>
              </a:xfrm>
              <a:custGeom>
                <a:avLst/>
                <a:gdLst>
                  <a:gd name="T0" fmla="*/ 0 w 156"/>
                  <a:gd name="T1" fmla="*/ 66 h 87"/>
                  <a:gd name="T2" fmla="*/ 51 w 156"/>
                  <a:gd name="T3" fmla="*/ 48 h 87"/>
                  <a:gd name="T4" fmla="*/ 51 w 156"/>
                  <a:gd name="T5" fmla="*/ 0 h 87"/>
                  <a:gd name="T6" fmla="*/ 21 w 156"/>
                  <a:gd name="T7" fmla="*/ 18 h 87"/>
                  <a:gd name="T8" fmla="*/ 51 w 156"/>
                  <a:gd name="T9" fmla="*/ 87 h 87"/>
                  <a:gd name="T10" fmla="*/ 99 w 156"/>
                  <a:gd name="T11" fmla="*/ 84 h 87"/>
                  <a:gd name="T12" fmla="*/ 156 w 156"/>
                  <a:gd name="T13" fmla="*/ 69 h 87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56"/>
                  <a:gd name="T22" fmla="*/ 0 h 87"/>
                  <a:gd name="T23" fmla="*/ 156 w 156"/>
                  <a:gd name="T24" fmla="*/ 87 h 87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56" h="87">
                    <a:moveTo>
                      <a:pt x="0" y="66"/>
                    </a:moveTo>
                    <a:cubicBezTo>
                      <a:pt x="18" y="62"/>
                      <a:pt x="36" y="58"/>
                      <a:pt x="51" y="48"/>
                    </a:cubicBezTo>
                    <a:cubicBezTo>
                      <a:pt x="62" y="31"/>
                      <a:pt x="74" y="15"/>
                      <a:pt x="51" y="0"/>
                    </a:cubicBezTo>
                    <a:cubicBezTo>
                      <a:pt x="34" y="3"/>
                      <a:pt x="26" y="2"/>
                      <a:pt x="21" y="18"/>
                    </a:cubicBezTo>
                    <a:cubicBezTo>
                      <a:pt x="23" y="41"/>
                      <a:pt x="24" y="78"/>
                      <a:pt x="51" y="87"/>
                    </a:cubicBezTo>
                    <a:cubicBezTo>
                      <a:pt x="67" y="86"/>
                      <a:pt x="83" y="86"/>
                      <a:pt x="99" y="84"/>
                    </a:cubicBezTo>
                    <a:cubicBezTo>
                      <a:pt x="121" y="81"/>
                      <a:pt x="132" y="69"/>
                      <a:pt x="156" y="69"/>
                    </a:cubicBezTo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5144" name="Freeform 24"/>
              <p:cNvSpPr>
                <a:spLocks/>
              </p:cNvSpPr>
              <p:nvPr/>
            </p:nvSpPr>
            <p:spPr bwMode="auto">
              <a:xfrm>
                <a:off x="2646" y="2121"/>
                <a:ext cx="156" cy="87"/>
              </a:xfrm>
              <a:custGeom>
                <a:avLst/>
                <a:gdLst>
                  <a:gd name="T0" fmla="*/ 0 w 156"/>
                  <a:gd name="T1" fmla="*/ 66 h 87"/>
                  <a:gd name="T2" fmla="*/ 51 w 156"/>
                  <a:gd name="T3" fmla="*/ 48 h 87"/>
                  <a:gd name="T4" fmla="*/ 51 w 156"/>
                  <a:gd name="T5" fmla="*/ 0 h 87"/>
                  <a:gd name="T6" fmla="*/ 21 w 156"/>
                  <a:gd name="T7" fmla="*/ 18 h 87"/>
                  <a:gd name="T8" fmla="*/ 51 w 156"/>
                  <a:gd name="T9" fmla="*/ 87 h 87"/>
                  <a:gd name="T10" fmla="*/ 99 w 156"/>
                  <a:gd name="T11" fmla="*/ 84 h 87"/>
                  <a:gd name="T12" fmla="*/ 156 w 156"/>
                  <a:gd name="T13" fmla="*/ 69 h 87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56"/>
                  <a:gd name="T22" fmla="*/ 0 h 87"/>
                  <a:gd name="T23" fmla="*/ 156 w 156"/>
                  <a:gd name="T24" fmla="*/ 87 h 87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56" h="87">
                    <a:moveTo>
                      <a:pt x="0" y="66"/>
                    </a:moveTo>
                    <a:cubicBezTo>
                      <a:pt x="18" y="62"/>
                      <a:pt x="36" y="58"/>
                      <a:pt x="51" y="48"/>
                    </a:cubicBezTo>
                    <a:cubicBezTo>
                      <a:pt x="62" y="31"/>
                      <a:pt x="74" y="15"/>
                      <a:pt x="51" y="0"/>
                    </a:cubicBezTo>
                    <a:cubicBezTo>
                      <a:pt x="34" y="3"/>
                      <a:pt x="26" y="2"/>
                      <a:pt x="21" y="18"/>
                    </a:cubicBezTo>
                    <a:cubicBezTo>
                      <a:pt x="23" y="41"/>
                      <a:pt x="24" y="78"/>
                      <a:pt x="51" y="87"/>
                    </a:cubicBezTo>
                    <a:cubicBezTo>
                      <a:pt x="67" y="86"/>
                      <a:pt x="83" y="86"/>
                      <a:pt x="99" y="84"/>
                    </a:cubicBezTo>
                    <a:cubicBezTo>
                      <a:pt x="121" y="81"/>
                      <a:pt x="132" y="69"/>
                      <a:pt x="156" y="69"/>
                    </a:cubicBezTo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5145" name="Freeform 25"/>
              <p:cNvSpPr>
                <a:spLocks/>
              </p:cNvSpPr>
              <p:nvPr/>
            </p:nvSpPr>
            <p:spPr bwMode="auto">
              <a:xfrm>
                <a:off x="2796" y="2121"/>
                <a:ext cx="156" cy="87"/>
              </a:xfrm>
              <a:custGeom>
                <a:avLst/>
                <a:gdLst>
                  <a:gd name="T0" fmla="*/ 0 w 156"/>
                  <a:gd name="T1" fmla="*/ 66 h 87"/>
                  <a:gd name="T2" fmla="*/ 51 w 156"/>
                  <a:gd name="T3" fmla="*/ 48 h 87"/>
                  <a:gd name="T4" fmla="*/ 51 w 156"/>
                  <a:gd name="T5" fmla="*/ 0 h 87"/>
                  <a:gd name="T6" fmla="*/ 21 w 156"/>
                  <a:gd name="T7" fmla="*/ 18 h 87"/>
                  <a:gd name="T8" fmla="*/ 51 w 156"/>
                  <a:gd name="T9" fmla="*/ 87 h 87"/>
                  <a:gd name="T10" fmla="*/ 99 w 156"/>
                  <a:gd name="T11" fmla="*/ 84 h 87"/>
                  <a:gd name="T12" fmla="*/ 156 w 156"/>
                  <a:gd name="T13" fmla="*/ 69 h 87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56"/>
                  <a:gd name="T22" fmla="*/ 0 h 87"/>
                  <a:gd name="T23" fmla="*/ 156 w 156"/>
                  <a:gd name="T24" fmla="*/ 87 h 87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56" h="87">
                    <a:moveTo>
                      <a:pt x="0" y="66"/>
                    </a:moveTo>
                    <a:cubicBezTo>
                      <a:pt x="18" y="62"/>
                      <a:pt x="36" y="58"/>
                      <a:pt x="51" y="48"/>
                    </a:cubicBezTo>
                    <a:cubicBezTo>
                      <a:pt x="62" y="31"/>
                      <a:pt x="74" y="15"/>
                      <a:pt x="51" y="0"/>
                    </a:cubicBezTo>
                    <a:cubicBezTo>
                      <a:pt x="34" y="3"/>
                      <a:pt x="26" y="2"/>
                      <a:pt x="21" y="18"/>
                    </a:cubicBezTo>
                    <a:cubicBezTo>
                      <a:pt x="23" y="41"/>
                      <a:pt x="24" y="78"/>
                      <a:pt x="51" y="87"/>
                    </a:cubicBezTo>
                    <a:cubicBezTo>
                      <a:pt x="67" y="86"/>
                      <a:pt x="83" y="86"/>
                      <a:pt x="99" y="84"/>
                    </a:cubicBezTo>
                    <a:cubicBezTo>
                      <a:pt x="121" y="81"/>
                      <a:pt x="132" y="69"/>
                      <a:pt x="156" y="69"/>
                    </a:cubicBezTo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</p:grpSp>
      </p:grpSp>
      <p:sp>
        <p:nvSpPr>
          <p:cNvPr id="5146" name="Line 26"/>
          <p:cNvSpPr>
            <a:spLocks noChangeShapeType="1"/>
          </p:cNvSpPr>
          <p:nvPr/>
        </p:nvSpPr>
        <p:spPr bwMode="auto">
          <a:xfrm>
            <a:off x="3419475" y="1614488"/>
            <a:ext cx="155257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5147" name="Line 27"/>
          <p:cNvSpPr>
            <a:spLocks noChangeShapeType="1"/>
          </p:cNvSpPr>
          <p:nvPr/>
        </p:nvSpPr>
        <p:spPr bwMode="auto">
          <a:xfrm>
            <a:off x="4143375" y="1201738"/>
            <a:ext cx="196691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5148" name="Line 28"/>
          <p:cNvSpPr>
            <a:spLocks noChangeShapeType="1"/>
          </p:cNvSpPr>
          <p:nvPr/>
        </p:nvSpPr>
        <p:spPr bwMode="auto">
          <a:xfrm>
            <a:off x="4159250" y="901700"/>
            <a:ext cx="0" cy="92710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5149" name="Line 29"/>
          <p:cNvSpPr>
            <a:spLocks noChangeShapeType="1"/>
          </p:cNvSpPr>
          <p:nvPr/>
        </p:nvSpPr>
        <p:spPr bwMode="auto">
          <a:xfrm>
            <a:off x="6108700" y="901700"/>
            <a:ext cx="0" cy="92710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5150" name="Text Box 30"/>
          <p:cNvSpPr txBox="1">
            <a:spLocks noChangeArrowheads="1"/>
          </p:cNvSpPr>
          <p:nvPr/>
        </p:nvSpPr>
        <p:spPr bwMode="auto">
          <a:xfrm>
            <a:off x="6207125" y="300038"/>
            <a:ext cx="25336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prstClr val="black"/>
                </a:solidFill>
                <a:latin typeface="Times New Roman" pitchFamily="18" charset="0"/>
              </a:rPr>
              <a:t>Turning Points, A, -A</a:t>
            </a:r>
          </a:p>
        </p:txBody>
      </p:sp>
      <p:sp>
        <p:nvSpPr>
          <p:cNvPr id="5151" name="Line 31"/>
          <p:cNvSpPr>
            <a:spLocks noChangeShapeType="1"/>
          </p:cNvSpPr>
          <p:nvPr/>
        </p:nvSpPr>
        <p:spPr bwMode="auto">
          <a:xfrm flipH="1">
            <a:off x="4184650" y="533400"/>
            <a:ext cx="2076450" cy="3746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5152" name="Line 32"/>
          <p:cNvSpPr>
            <a:spLocks noChangeShapeType="1"/>
          </p:cNvSpPr>
          <p:nvPr/>
        </p:nvSpPr>
        <p:spPr bwMode="auto">
          <a:xfrm flipH="1">
            <a:off x="6127750" y="577850"/>
            <a:ext cx="171450" cy="3619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5153" name="Text Box 33"/>
          <p:cNvSpPr txBox="1">
            <a:spLocks noChangeArrowheads="1"/>
          </p:cNvSpPr>
          <p:nvPr/>
        </p:nvSpPr>
        <p:spPr bwMode="auto">
          <a:xfrm>
            <a:off x="5699125" y="1924050"/>
            <a:ext cx="12065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>
                <a:solidFill>
                  <a:prstClr val="black"/>
                </a:solidFill>
                <a:latin typeface="Times New Roman" pitchFamily="18" charset="0"/>
              </a:rPr>
              <a:t>no friction</a:t>
            </a:r>
          </a:p>
        </p:txBody>
      </p:sp>
      <p:sp>
        <p:nvSpPr>
          <p:cNvPr id="5154" name="Line 34"/>
          <p:cNvSpPr>
            <a:spLocks noChangeShapeType="1"/>
          </p:cNvSpPr>
          <p:nvPr/>
        </p:nvSpPr>
        <p:spPr bwMode="auto">
          <a:xfrm flipH="1" flipV="1">
            <a:off x="5283200" y="1847850"/>
            <a:ext cx="444500" cy="279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5155" name="Text Box 35"/>
          <p:cNvSpPr txBox="1">
            <a:spLocks noChangeArrowheads="1"/>
          </p:cNvSpPr>
          <p:nvPr/>
        </p:nvSpPr>
        <p:spPr bwMode="auto">
          <a:xfrm>
            <a:off x="1222375" y="1960563"/>
            <a:ext cx="391795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D60000"/>
                </a:solidFill>
                <a:latin typeface="Times New Roman" pitchFamily="18" charset="0"/>
              </a:rPr>
              <a:t>Stretch spring, let go.</a:t>
            </a:r>
            <a:br>
              <a:rPr lang="en-US" sz="2000" b="1">
                <a:solidFill>
                  <a:srgbClr val="D60000"/>
                </a:solidFill>
                <a:latin typeface="Times New Roman" pitchFamily="18" charset="0"/>
              </a:rPr>
            </a:br>
            <a:r>
              <a:rPr lang="en-US" sz="2000" b="1">
                <a:solidFill>
                  <a:srgbClr val="D60000"/>
                </a:solidFill>
                <a:latin typeface="Times New Roman" pitchFamily="18" charset="0"/>
              </a:rPr>
              <a:t>Mass, m, oscillates back and forth.</a:t>
            </a:r>
          </a:p>
        </p:txBody>
      </p:sp>
      <p:sp>
        <p:nvSpPr>
          <p:cNvPr id="5156" name="Text Box 36"/>
          <p:cNvSpPr txBox="1">
            <a:spLocks noChangeArrowheads="1"/>
          </p:cNvSpPr>
          <p:nvPr/>
        </p:nvSpPr>
        <p:spPr bwMode="auto">
          <a:xfrm>
            <a:off x="4994275" y="1414463"/>
            <a:ext cx="395288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prstClr val="black"/>
                </a:solidFill>
                <a:latin typeface="Times New Roman" pitchFamily="18" charset="0"/>
              </a:rPr>
              <a:t>m</a:t>
            </a:r>
          </a:p>
        </p:txBody>
      </p:sp>
      <p:grpSp>
        <p:nvGrpSpPr>
          <p:cNvPr id="3109" name="Group 37"/>
          <p:cNvGrpSpPr>
            <a:grpSpLocks/>
          </p:cNvGrpSpPr>
          <p:nvPr/>
        </p:nvGrpSpPr>
        <p:grpSpPr bwMode="auto">
          <a:xfrm>
            <a:off x="350838" y="2755900"/>
            <a:ext cx="8291512" cy="1189038"/>
            <a:chOff x="221" y="1736"/>
            <a:chExt cx="5223" cy="749"/>
          </a:xfrm>
        </p:grpSpPr>
        <p:sp>
          <p:nvSpPr>
            <p:cNvPr id="5158" name="Text Box 38"/>
            <p:cNvSpPr txBox="1">
              <a:spLocks noChangeArrowheads="1"/>
            </p:cNvSpPr>
            <p:nvPr/>
          </p:nvSpPr>
          <p:spPr bwMode="auto">
            <a:xfrm>
              <a:off x="447" y="1841"/>
              <a:ext cx="1009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srgbClr val="000099"/>
                  </a:solidFill>
                  <a:latin typeface="Times New Roman" pitchFamily="18" charset="0"/>
                </a:rPr>
                <a:t>Hooke's Law</a:t>
              </a:r>
            </a:p>
          </p:txBody>
        </p:sp>
        <p:graphicFrame>
          <p:nvGraphicFramePr>
            <p:cNvPr id="5159" name="Object 39"/>
            <p:cNvGraphicFramePr>
              <a:graphicFrameLocks noChangeAspect="1"/>
            </p:cNvGraphicFramePr>
            <p:nvPr/>
          </p:nvGraphicFramePr>
          <p:xfrm>
            <a:off x="1520" y="1815"/>
            <a:ext cx="980" cy="34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26" name="Equation" r:id="rId4" imgW="583947" imgH="203112" progId="Equation.DSMT4">
                    <p:embed/>
                  </p:oleObj>
                </mc:Choice>
                <mc:Fallback>
                  <p:oleObj name="Equation" r:id="rId4" imgW="583947" imgH="203112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520" y="1815"/>
                          <a:ext cx="980" cy="341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5160" name="Text Box 40"/>
            <p:cNvSpPr txBox="1">
              <a:spLocks noChangeArrowheads="1"/>
            </p:cNvSpPr>
            <p:nvPr/>
          </p:nvSpPr>
          <p:spPr bwMode="auto">
            <a:xfrm>
              <a:off x="3012" y="1858"/>
              <a:ext cx="1562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srgbClr val="000099"/>
                  </a:solidFill>
                  <a:latin typeface="Times New Roman" pitchFamily="18" charset="0"/>
                </a:rPr>
                <a:t>linear restoring force</a:t>
              </a:r>
            </a:p>
          </p:txBody>
        </p:sp>
        <p:sp>
          <p:nvSpPr>
            <p:cNvPr id="5161" name="Line 41"/>
            <p:cNvSpPr>
              <a:spLocks noChangeShapeType="1"/>
            </p:cNvSpPr>
            <p:nvPr/>
          </p:nvSpPr>
          <p:spPr bwMode="auto">
            <a:xfrm flipH="1">
              <a:off x="2501" y="1985"/>
              <a:ext cx="48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162" name="Text Box 42"/>
            <p:cNvSpPr txBox="1">
              <a:spLocks noChangeArrowheads="1"/>
            </p:cNvSpPr>
            <p:nvPr/>
          </p:nvSpPr>
          <p:spPr bwMode="auto">
            <a:xfrm>
              <a:off x="2324" y="2235"/>
              <a:ext cx="1168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srgbClr val="008000"/>
                  </a:solidFill>
                  <a:latin typeface="Times New Roman" pitchFamily="18" charset="0"/>
                </a:rPr>
                <a:t>spring constant</a:t>
              </a:r>
            </a:p>
          </p:txBody>
        </p:sp>
        <p:sp>
          <p:nvSpPr>
            <p:cNvPr id="5163" name="Line 43"/>
            <p:cNvSpPr>
              <a:spLocks noChangeShapeType="1"/>
            </p:cNvSpPr>
            <p:nvPr/>
          </p:nvSpPr>
          <p:spPr bwMode="auto">
            <a:xfrm flipH="1" flipV="1">
              <a:off x="2233" y="2119"/>
              <a:ext cx="158" cy="19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164" name="Text Box 44"/>
            <p:cNvSpPr txBox="1">
              <a:spLocks noChangeArrowheads="1"/>
            </p:cNvSpPr>
            <p:nvPr/>
          </p:nvSpPr>
          <p:spPr bwMode="auto">
            <a:xfrm>
              <a:off x="992" y="2164"/>
              <a:ext cx="462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srgbClr val="D60000"/>
                  </a:solidFill>
                  <a:latin typeface="Times New Roman" pitchFamily="18" charset="0"/>
                </a:rPr>
                <a:t>force</a:t>
              </a:r>
            </a:p>
          </p:txBody>
        </p:sp>
        <p:sp>
          <p:nvSpPr>
            <p:cNvPr id="5165" name="Line 45"/>
            <p:cNvSpPr>
              <a:spLocks noChangeShapeType="1"/>
            </p:cNvSpPr>
            <p:nvPr/>
          </p:nvSpPr>
          <p:spPr bwMode="auto">
            <a:xfrm flipV="1">
              <a:off x="1334" y="2080"/>
              <a:ext cx="213" cy="15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166" name="Line 46"/>
            <p:cNvSpPr>
              <a:spLocks noChangeShapeType="1"/>
            </p:cNvSpPr>
            <p:nvPr/>
          </p:nvSpPr>
          <p:spPr bwMode="auto">
            <a:xfrm>
              <a:off x="221" y="1736"/>
              <a:ext cx="5223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3119" name="Group 47"/>
          <p:cNvGrpSpPr>
            <a:grpSpLocks/>
          </p:cNvGrpSpPr>
          <p:nvPr/>
        </p:nvGrpSpPr>
        <p:grpSpPr bwMode="auto">
          <a:xfrm>
            <a:off x="401638" y="3946525"/>
            <a:ext cx="8353425" cy="2762250"/>
            <a:chOff x="253" y="2486"/>
            <a:chExt cx="5262" cy="1740"/>
          </a:xfrm>
        </p:grpSpPr>
        <p:grpSp>
          <p:nvGrpSpPr>
            <p:cNvPr id="5168" name="Group 48"/>
            <p:cNvGrpSpPr>
              <a:grpSpLocks/>
            </p:cNvGrpSpPr>
            <p:nvPr/>
          </p:nvGrpSpPr>
          <p:grpSpPr bwMode="auto">
            <a:xfrm>
              <a:off x="253" y="2486"/>
              <a:ext cx="5262" cy="1740"/>
              <a:chOff x="253" y="2486"/>
              <a:chExt cx="5262" cy="1740"/>
            </a:xfrm>
          </p:grpSpPr>
          <p:graphicFrame>
            <p:nvGraphicFramePr>
              <p:cNvPr id="5169" name="Object 49"/>
              <p:cNvGraphicFramePr>
                <a:graphicFrameLocks noChangeAspect="1"/>
              </p:cNvGraphicFramePr>
              <p:nvPr/>
            </p:nvGraphicFramePr>
            <p:xfrm>
              <a:off x="382" y="2556"/>
              <a:ext cx="1334" cy="1386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1027" name="Equation" r:id="rId6" imgW="1320800" imgH="1371600" progId="Equation.DSMT4">
                      <p:embed/>
                    </p:oleObj>
                  </mc:Choice>
                  <mc:Fallback>
                    <p:oleObj name="Equation" r:id="rId6" imgW="1320800" imgH="13716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7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382" y="2556"/>
                            <a:ext cx="1334" cy="1386"/>
                          </a:xfrm>
                          <a:prstGeom prst="rect">
                            <a:avLst/>
                          </a:prstGeom>
                          <a:noFill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5170" name="Line 50"/>
              <p:cNvSpPr>
                <a:spLocks noChangeShapeType="1"/>
              </p:cNvSpPr>
              <p:nvPr/>
            </p:nvSpPr>
            <p:spPr bwMode="auto">
              <a:xfrm>
                <a:off x="253" y="2486"/>
                <a:ext cx="5262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5171" name="Text Box 51"/>
              <p:cNvSpPr txBox="1">
                <a:spLocks noChangeArrowheads="1"/>
              </p:cNvSpPr>
              <p:nvPr/>
            </p:nvSpPr>
            <p:spPr bwMode="auto">
              <a:xfrm>
                <a:off x="494" y="3976"/>
                <a:ext cx="1385" cy="2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sz="2000" b="1">
                    <a:solidFill>
                      <a:srgbClr val="D60000"/>
                    </a:solidFill>
                    <a:latin typeface="Times New Roman" pitchFamily="18" charset="0"/>
                  </a:rPr>
                  <a:t>amplitude      mass</a:t>
                </a:r>
              </a:p>
            </p:txBody>
          </p:sp>
          <p:sp>
            <p:nvSpPr>
              <p:cNvPr id="5172" name="Line 52"/>
              <p:cNvSpPr>
                <a:spLocks noChangeShapeType="1"/>
              </p:cNvSpPr>
              <p:nvPr/>
            </p:nvSpPr>
            <p:spPr bwMode="auto">
              <a:xfrm flipV="1">
                <a:off x="789" y="3804"/>
                <a:ext cx="79" cy="24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5173" name="Line 53"/>
              <p:cNvSpPr>
                <a:spLocks noChangeShapeType="1"/>
              </p:cNvSpPr>
              <p:nvPr/>
            </p:nvSpPr>
            <p:spPr bwMode="auto">
              <a:xfrm flipH="1" flipV="1">
                <a:off x="1444" y="3922"/>
                <a:ext cx="221" cy="11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</p:grpSp>
        <p:grpSp>
          <p:nvGrpSpPr>
            <p:cNvPr id="5174" name="Group 54"/>
            <p:cNvGrpSpPr>
              <a:grpSpLocks/>
            </p:cNvGrpSpPr>
            <p:nvPr/>
          </p:nvGrpSpPr>
          <p:grpSpPr bwMode="auto">
            <a:xfrm>
              <a:off x="2048" y="2625"/>
              <a:ext cx="3133" cy="1116"/>
              <a:chOff x="2048" y="2625"/>
              <a:chExt cx="3133" cy="1116"/>
            </a:xfrm>
          </p:grpSpPr>
          <p:sp>
            <p:nvSpPr>
              <p:cNvPr id="5175" name="Text Box 55"/>
              <p:cNvSpPr txBox="1">
                <a:spLocks noChangeArrowheads="1"/>
              </p:cNvSpPr>
              <p:nvPr/>
            </p:nvSpPr>
            <p:spPr bwMode="auto">
              <a:xfrm>
                <a:off x="2048" y="2625"/>
                <a:ext cx="3108" cy="2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sz="2000" b="1">
                    <a:solidFill>
                      <a:srgbClr val="000099"/>
                    </a:solidFill>
                    <a:latin typeface="Times New Roman" pitchFamily="18" charset="0"/>
                  </a:rPr>
                  <a:t>Harmonic oscillator - oscillates sinusoidally.</a:t>
                </a:r>
              </a:p>
            </p:txBody>
          </p:sp>
          <p:sp>
            <p:nvSpPr>
              <p:cNvPr id="5176" name="Text Box 56"/>
              <p:cNvSpPr txBox="1">
                <a:spLocks noChangeArrowheads="1"/>
              </p:cNvSpPr>
              <p:nvPr/>
            </p:nvSpPr>
            <p:spPr bwMode="auto">
              <a:xfrm>
                <a:off x="2088" y="2849"/>
                <a:ext cx="3093" cy="89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>
                  <a:lnSpc>
                    <a:spcPct val="145000"/>
                  </a:lnSpc>
                </a:pPr>
                <a:r>
                  <a:rPr lang="en-US" sz="2000" b="1">
                    <a:solidFill>
                      <a:srgbClr val="008000"/>
                    </a:solidFill>
                    <a:latin typeface="Times New Roman" pitchFamily="18" charset="0"/>
                  </a:rPr>
                  <a:t>A is how far the spring is stretched initially.</a:t>
                </a:r>
                <a:br>
                  <a:rPr lang="en-US" sz="2000" b="1">
                    <a:solidFill>
                      <a:srgbClr val="008000"/>
                    </a:solidFill>
                    <a:latin typeface="Times New Roman" pitchFamily="18" charset="0"/>
                  </a:rPr>
                </a:br>
                <a:r>
                  <a:rPr lang="en-US" sz="2000" b="1">
                    <a:solidFill>
                      <a:srgbClr val="008000"/>
                    </a:solidFill>
                    <a:latin typeface="Times New Roman" pitchFamily="18" charset="0"/>
                  </a:rPr>
                  <a:t>At the turning points, A, -A, motion stops.</a:t>
                </a:r>
                <a:br>
                  <a:rPr lang="en-US" sz="2000" b="1">
                    <a:solidFill>
                      <a:srgbClr val="008000"/>
                    </a:solidFill>
                    <a:latin typeface="Times New Roman" pitchFamily="18" charset="0"/>
                  </a:rPr>
                </a:br>
                <a:r>
                  <a:rPr lang="en-US" sz="2000" b="1">
                    <a:solidFill>
                      <a:srgbClr val="008000"/>
                    </a:solidFill>
                    <a:latin typeface="Times New Roman" pitchFamily="18" charset="0"/>
                  </a:rPr>
                  <a:t>All energy is potential energy.</a:t>
                </a:r>
              </a:p>
            </p:txBody>
          </p:sp>
        </p:grpSp>
      </p:grpSp>
      <p:sp>
        <p:nvSpPr>
          <p:cNvPr id="5177" name="Text Box 57"/>
          <p:cNvSpPr txBox="1">
            <a:spLocks noChangeArrowheads="1"/>
          </p:cNvSpPr>
          <p:nvPr/>
        </p:nvSpPr>
        <p:spPr bwMode="auto">
          <a:xfrm>
            <a:off x="7445375" y="6621463"/>
            <a:ext cx="1677988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800" dirty="0">
                <a:solidFill>
                  <a:prstClr val="black"/>
                </a:solidFill>
                <a:latin typeface="Times New Roman" pitchFamily="18" charset="0"/>
              </a:rPr>
              <a:t>Copyright – Michael D. Fayer, </a:t>
            </a:r>
            <a:r>
              <a:rPr lang="en-US" sz="800" dirty="0" smtClean="0">
                <a:solidFill>
                  <a:prstClr val="black"/>
                </a:solidFill>
                <a:latin typeface="Times New Roman" pitchFamily="18" charset="0"/>
              </a:rPr>
              <a:t>2018</a:t>
            </a:r>
            <a:endParaRPr lang="en-US" sz="800" dirty="0">
              <a:solidFill>
                <a:prstClr val="black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634986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68338" y="782638"/>
            <a:ext cx="3175000" cy="2930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171" name="Text Box 3"/>
          <p:cNvSpPr txBox="1">
            <a:spLocks noChangeArrowheads="1"/>
          </p:cNvSpPr>
          <p:nvPr/>
        </p:nvSpPr>
        <p:spPr bwMode="auto">
          <a:xfrm>
            <a:off x="1247775" y="311150"/>
            <a:ext cx="2493963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008000"/>
                </a:solidFill>
                <a:latin typeface="Times New Roman" pitchFamily="18" charset="0"/>
              </a:rPr>
              <a:t>Potential is Parabolic</a:t>
            </a:r>
          </a:p>
        </p:txBody>
      </p:sp>
      <p:graphicFrame>
        <p:nvGraphicFramePr>
          <p:cNvPr id="7172" name="Object 4"/>
          <p:cNvGraphicFramePr>
            <a:graphicFrameLocks noChangeAspect="1"/>
          </p:cNvGraphicFramePr>
          <p:nvPr/>
        </p:nvGraphicFramePr>
        <p:xfrm>
          <a:off x="5178425" y="1041400"/>
          <a:ext cx="1477963" cy="6969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0" name="Equation" r:id="rId5" imgW="889000" imgH="419100" progId="Equation.DSMT4">
                  <p:embed/>
                </p:oleObj>
              </mc:Choice>
              <mc:Fallback>
                <p:oleObj name="Equation" r:id="rId5" imgW="889000" imgH="4191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78425" y="1041400"/>
                        <a:ext cx="1477963" cy="6969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173" name="Object 5"/>
          <p:cNvGraphicFramePr>
            <a:graphicFrameLocks noChangeAspect="1"/>
          </p:cNvGraphicFramePr>
          <p:nvPr/>
        </p:nvGraphicFramePr>
        <p:xfrm>
          <a:off x="5141913" y="1846263"/>
          <a:ext cx="2565400" cy="6683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1" name="Equation" r:id="rId7" imgW="1511300" imgH="393700" progId="Equation.DSMT4">
                  <p:embed/>
                </p:oleObj>
              </mc:Choice>
              <mc:Fallback>
                <p:oleObj name="Equation" r:id="rId7" imgW="1511300" imgH="3937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41913" y="1846263"/>
                        <a:ext cx="2565400" cy="6683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174" name="Object 6"/>
          <p:cNvGraphicFramePr>
            <a:graphicFrameLocks noChangeAspect="1"/>
          </p:cNvGraphicFramePr>
          <p:nvPr/>
        </p:nvGraphicFramePr>
        <p:xfrm>
          <a:off x="5189538" y="2795588"/>
          <a:ext cx="2001837" cy="330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2" name="Equation" r:id="rId9" imgW="1231366" imgH="203112" progId="Equation.DSMT4">
                  <p:embed/>
                </p:oleObj>
              </mc:Choice>
              <mc:Fallback>
                <p:oleObj name="Equation" r:id="rId9" imgW="1231366" imgH="203112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89538" y="2795588"/>
                        <a:ext cx="2001837" cy="330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175" name="Text Box 7"/>
          <p:cNvSpPr txBox="1">
            <a:spLocks noChangeArrowheads="1"/>
          </p:cNvSpPr>
          <p:nvPr/>
        </p:nvSpPr>
        <p:spPr bwMode="auto">
          <a:xfrm>
            <a:off x="4930775" y="3441700"/>
            <a:ext cx="1706563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008000"/>
                </a:solidFill>
                <a:latin typeface="Times New Roman" pitchFamily="18" charset="0"/>
              </a:rPr>
              <a:t>oscillator</a:t>
            </a:r>
            <a:br>
              <a:rPr lang="en-US" sz="2000" b="1">
                <a:solidFill>
                  <a:srgbClr val="008000"/>
                </a:solidFill>
                <a:latin typeface="Times New Roman" pitchFamily="18" charset="0"/>
              </a:rPr>
            </a:br>
            <a:r>
              <a:rPr lang="en-US" sz="2000" b="1">
                <a:solidFill>
                  <a:srgbClr val="008000"/>
                </a:solidFill>
                <a:latin typeface="Times New Roman" pitchFamily="18" charset="0"/>
              </a:rPr>
              <a:t>frequency, Hz</a:t>
            </a:r>
          </a:p>
        </p:txBody>
      </p:sp>
      <p:sp>
        <p:nvSpPr>
          <p:cNvPr id="7176" name="Line 8"/>
          <p:cNvSpPr>
            <a:spLocks noChangeShapeType="1"/>
          </p:cNvSpPr>
          <p:nvPr/>
        </p:nvSpPr>
        <p:spPr bwMode="auto">
          <a:xfrm flipV="1">
            <a:off x="5724525" y="3132138"/>
            <a:ext cx="463550" cy="3873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7177" name="Text Box 9"/>
          <p:cNvSpPr txBox="1">
            <a:spLocks noChangeArrowheads="1"/>
          </p:cNvSpPr>
          <p:nvPr/>
        </p:nvSpPr>
        <p:spPr bwMode="auto">
          <a:xfrm>
            <a:off x="7062788" y="3481388"/>
            <a:ext cx="1946275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000099"/>
                </a:solidFill>
                <a:latin typeface="Times New Roman" pitchFamily="18" charset="0"/>
              </a:rPr>
              <a:t>oscillator</a:t>
            </a:r>
            <a:br>
              <a:rPr lang="en-US" sz="2000" b="1">
                <a:solidFill>
                  <a:srgbClr val="000099"/>
                </a:solidFill>
                <a:latin typeface="Times New Roman" pitchFamily="18" charset="0"/>
              </a:rPr>
            </a:br>
            <a:r>
              <a:rPr lang="en-US" sz="2000" b="1">
                <a:solidFill>
                  <a:srgbClr val="000099"/>
                </a:solidFill>
                <a:latin typeface="Times New Roman" pitchFamily="18" charset="0"/>
              </a:rPr>
              <a:t>frequency, rad/s</a:t>
            </a:r>
          </a:p>
        </p:txBody>
      </p:sp>
      <p:sp>
        <p:nvSpPr>
          <p:cNvPr id="7178" name="Line 10"/>
          <p:cNvSpPr>
            <a:spLocks noChangeShapeType="1"/>
          </p:cNvSpPr>
          <p:nvPr/>
        </p:nvSpPr>
        <p:spPr bwMode="auto">
          <a:xfrm flipH="1" flipV="1">
            <a:off x="6977063" y="3106738"/>
            <a:ext cx="225425" cy="4889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grpSp>
        <p:nvGrpSpPr>
          <p:cNvPr id="6155" name="Group 11"/>
          <p:cNvGrpSpPr>
            <a:grpSpLocks/>
          </p:cNvGrpSpPr>
          <p:nvPr/>
        </p:nvGrpSpPr>
        <p:grpSpPr bwMode="auto">
          <a:xfrm>
            <a:off x="409575" y="4117975"/>
            <a:ext cx="8293100" cy="1524000"/>
            <a:chOff x="258" y="2594"/>
            <a:chExt cx="5224" cy="960"/>
          </a:xfrm>
        </p:grpSpPr>
        <p:sp>
          <p:nvSpPr>
            <p:cNvPr id="7180" name="Text Box 12"/>
            <p:cNvSpPr txBox="1">
              <a:spLocks noChangeArrowheads="1"/>
            </p:cNvSpPr>
            <p:nvPr/>
          </p:nvSpPr>
          <p:spPr bwMode="auto">
            <a:xfrm>
              <a:off x="384" y="2594"/>
              <a:ext cx="1602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srgbClr val="000099"/>
                  </a:solidFill>
                  <a:latin typeface="Times New Roman" pitchFamily="18" charset="0"/>
                </a:rPr>
                <a:t>Energy of oscillator is</a:t>
              </a:r>
            </a:p>
          </p:txBody>
        </p:sp>
        <p:graphicFrame>
          <p:nvGraphicFramePr>
            <p:cNvPr id="7181" name="Object 13"/>
            <p:cNvGraphicFramePr>
              <a:graphicFrameLocks noChangeAspect="1"/>
            </p:cNvGraphicFramePr>
            <p:nvPr/>
          </p:nvGraphicFramePr>
          <p:xfrm>
            <a:off x="423" y="2856"/>
            <a:ext cx="950" cy="24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053" name="Equation" r:id="rId11" imgW="787058" imgH="203112" progId="Equation.DSMT4">
                    <p:embed/>
                  </p:oleObj>
                </mc:Choice>
                <mc:Fallback>
                  <p:oleObj name="Equation" r:id="rId11" imgW="787058" imgH="203112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2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23" y="2856"/>
                          <a:ext cx="950" cy="245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7182" name="Text Box 14"/>
            <p:cNvSpPr txBox="1">
              <a:spLocks noChangeArrowheads="1"/>
            </p:cNvSpPr>
            <p:nvPr/>
          </p:nvSpPr>
          <p:spPr bwMode="auto">
            <a:xfrm>
              <a:off x="258" y="3304"/>
              <a:ext cx="5224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 i="1">
                  <a:solidFill>
                    <a:srgbClr val="D60000"/>
                  </a:solidFill>
                  <a:latin typeface="Times New Roman" pitchFamily="18" charset="0"/>
                </a:rPr>
                <a:t>A</a:t>
              </a:r>
              <a:r>
                <a:rPr lang="en-US" sz="2000" b="1">
                  <a:solidFill>
                    <a:srgbClr val="D60000"/>
                  </a:solidFill>
                  <a:latin typeface="Times New Roman" pitchFamily="18" charset="0"/>
                </a:rPr>
                <a:t> can take on any value.  Energy is continuous, continuous range of values.</a:t>
              </a:r>
            </a:p>
          </p:txBody>
        </p:sp>
        <p:sp>
          <p:nvSpPr>
            <p:cNvPr id="7183" name="Text Box 15"/>
            <p:cNvSpPr txBox="1">
              <a:spLocks noChangeArrowheads="1"/>
            </p:cNvSpPr>
            <p:nvPr/>
          </p:nvSpPr>
          <p:spPr bwMode="auto">
            <a:xfrm>
              <a:off x="1569" y="2852"/>
              <a:ext cx="1904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 i="1">
                  <a:solidFill>
                    <a:prstClr val="black"/>
                  </a:solidFill>
                  <a:latin typeface="Times New Roman" pitchFamily="18" charset="0"/>
                </a:rPr>
                <a:t>A -</a:t>
              </a:r>
              <a:r>
                <a:rPr lang="en-US" sz="2000" b="1">
                  <a:solidFill>
                    <a:prstClr val="black"/>
                  </a:solidFill>
                  <a:latin typeface="Times New Roman" pitchFamily="18" charset="0"/>
                </a:rPr>
                <a:t> classical turning point.</a:t>
              </a:r>
              <a:endParaRPr lang="en-US" sz="2000" b="1" i="1">
                <a:solidFill>
                  <a:prstClr val="black"/>
                </a:solidFill>
                <a:latin typeface="Times New Roman" pitchFamily="18" charset="0"/>
              </a:endParaRPr>
            </a:p>
          </p:txBody>
        </p:sp>
      </p:grpSp>
      <p:sp>
        <p:nvSpPr>
          <p:cNvPr id="7184" name="Text Box 16"/>
          <p:cNvSpPr txBox="1">
            <a:spLocks noChangeArrowheads="1"/>
          </p:cNvSpPr>
          <p:nvPr/>
        </p:nvSpPr>
        <p:spPr bwMode="auto">
          <a:xfrm>
            <a:off x="3522663" y="1857375"/>
            <a:ext cx="354012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 i="1">
                <a:solidFill>
                  <a:prstClr val="black"/>
                </a:solidFill>
                <a:latin typeface="Times New Roman" pitchFamily="18" charset="0"/>
              </a:rPr>
              <a:t>A</a:t>
            </a:r>
          </a:p>
        </p:txBody>
      </p:sp>
      <p:sp>
        <p:nvSpPr>
          <p:cNvPr id="7185" name="Text Box 57"/>
          <p:cNvSpPr txBox="1">
            <a:spLocks noChangeArrowheads="1"/>
          </p:cNvSpPr>
          <p:nvPr/>
        </p:nvSpPr>
        <p:spPr bwMode="auto">
          <a:xfrm>
            <a:off x="7445375" y="6621463"/>
            <a:ext cx="1677988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800" dirty="0">
                <a:solidFill>
                  <a:prstClr val="black"/>
                </a:solidFill>
                <a:latin typeface="Times New Roman" pitchFamily="18" charset="0"/>
              </a:rPr>
              <a:t>Copyright – Michael D. Fayer, </a:t>
            </a:r>
            <a:r>
              <a:rPr lang="en-US" sz="800" dirty="0" smtClean="0">
                <a:solidFill>
                  <a:prstClr val="black"/>
                </a:solidFill>
                <a:latin typeface="Times New Roman" pitchFamily="18" charset="0"/>
              </a:rPr>
              <a:t>2018</a:t>
            </a:r>
            <a:endParaRPr lang="en-US" sz="800" dirty="0">
              <a:solidFill>
                <a:prstClr val="black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838263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ext Box 2"/>
          <p:cNvSpPr txBox="1">
            <a:spLocks noChangeArrowheads="1"/>
          </p:cNvSpPr>
          <p:nvPr/>
        </p:nvSpPr>
        <p:spPr bwMode="auto">
          <a:xfrm>
            <a:off x="284163" y="114300"/>
            <a:ext cx="352107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D60000"/>
                </a:solidFill>
                <a:latin typeface="Times New Roman" pitchFamily="18" charset="0"/>
              </a:rPr>
              <a:t>Quantum Harmonic Oscillator</a:t>
            </a:r>
          </a:p>
        </p:txBody>
      </p:sp>
      <p:grpSp>
        <p:nvGrpSpPr>
          <p:cNvPr id="9219" name="Group 3"/>
          <p:cNvGrpSpPr>
            <a:grpSpLocks/>
          </p:cNvGrpSpPr>
          <p:nvPr/>
        </p:nvGrpSpPr>
        <p:grpSpPr bwMode="auto">
          <a:xfrm>
            <a:off x="384175" y="711200"/>
            <a:ext cx="7835900" cy="3803650"/>
            <a:chOff x="242" y="448"/>
            <a:chExt cx="4936" cy="2396"/>
          </a:xfrm>
        </p:grpSpPr>
        <p:grpSp>
          <p:nvGrpSpPr>
            <p:cNvPr id="9220" name="Group 4"/>
            <p:cNvGrpSpPr>
              <a:grpSpLocks/>
            </p:cNvGrpSpPr>
            <p:nvPr/>
          </p:nvGrpSpPr>
          <p:grpSpPr bwMode="auto">
            <a:xfrm>
              <a:off x="1210" y="1775"/>
              <a:ext cx="429" cy="481"/>
              <a:chOff x="1252" y="2918"/>
              <a:chExt cx="429" cy="481"/>
            </a:xfrm>
          </p:grpSpPr>
          <p:sp>
            <p:nvSpPr>
              <p:cNvPr id="9221" name="Rectangle 5"/>
              <p:cNvSpPr>
                <a:spLocks noChangeArrowheads="1"/>
              </p:cNvSpPr>
              <p:nvPr/>
            </p:nvSpPr>
            <p:spPr bwMode="auto">
              <a:xfrm>
                <a:off x="1252" y="2918"/>
                <a:ext cx="429" cy="481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2400" b="1">
                  <a:solidFill>
                    <a:prstClr val="black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9222" name="Rectangle 6"/>
              <p:cNvSpPr>
                <a:spLocks noChangeArrowheads="1"/>
              </p:cNvSpPr>
              <p:nvPr/>
            </p:nvSpPr>
            <p:spPr bwMode="auto">
              <a:xfrm>
                <a:off x="1252" y="2918"/>
                <a:ext cx="429" cy="481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2400" b="1">
                  <a:solidFill>
                    <a:prstClr val="black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9223" name="Freeform 7"/>
              <p:cNvSpPr>
                <a:spLocks/>
              </p:cNvSpPr>
              <p:nvPr/>
            </p:nvSpPr>
            <p:spPr bwMode="auto">
              <a:xfrm>
                <a:off x="1262" y="2929"/>
                <a:ext cx="20" cy="84"/>
              </a:xfrm>
              <a:custGeom>
                <a:avLst/>
                <a:gdLst>
                  <a:gd name="T0" fmla="*/ 0 w 20"/>
                  <a:gd name="T1" fmla="*/ 0 h 84"/>
                  <a:gd name="T2" fmla="*/ 0 w 20"/>
                  <a:gd name="T3" fmla="*/ 0 h 84"/>
                  <a:gd name="T4" fmla="*/ 0 w 20"/>
                  <a:gd name="T5" fmla="*/ 3 h 84"/>
                  <a:gd name="T6" fmla="*/ 2 w 20"/>
                  <a:gd name="T7" fmla="*/ 5 h 84"/>
                  <a:gd name="T8" fmla="*/ 2 w 20"/>
                  <a:gd name="T9" fmla="*/ 5 h 84"/>
                  <a:gd name="T10" fmla="*/ 2 w 20"/>
                  <a:gd name="T11" fmla="*/ 8 h 84"/>
                  <a:gd name="T12" fmla="*/ 2 w 20"/>
                  <a:gd name="T13" fmla="*/ 11 h 84"/>
                  <a:gd name="T14" fmla="*/ 3 w 20"/>
                  <a:gd name="T15" fmla="*/ 11 h 84"/>
                  <a:gd name="T16" fmla="*/ 3 w 20"/>
                  <a:gd name="T17" fmla="*/ 13 h 84"/>
                  <a:gd name="T18" fmla="*/ 3 w 20"/>
                  <a:gd name="T19" fmla="*/ 16 h 84"/>
                  <a:gd name="T20" fmla="*/ 3 w 20"/>
                  <a:gd name="T21" fmla="*/ 16 h 84"/>
                  <a:gd name="T22" fmla="*/ 5 w 20"/>
                  <a:gd name="T23" fmla="*/ 19 h 84"/>
                  <a:gd name="T24" fmla="*/ 5 w 20"/>
                  <a:gd name="T25" fmla="*/ 22 h 84"/>
                  <a:gd name="T26" fmla="*/ 5 w 20"/>
                  <a:gd name="T27" fmla="*/ 22 h 84"/>
                  <a:gd name="T28" fmla="*/ 5 w 20"/>
                  <a:gd name="T29" fmla="*/ 24 h 84"/>
                  <a:gd name="T30" fmla="*/ 6 w 20"/>
                  <a:gd name="T31" fmla="*/ 27 h 84"/>
                  <a:gd name="T32" fmla="*/ 6 w 20"/>
                  <a:gd name="T33" fmla="*/ 27 h 84"/>
                  <a:gd name="T34" fmla="*/ 6 w 20"/>
                  <a:gd name="T35" fmla="*/ 30 h 84"/>
                  <a:gd name="T36" fmla="*/ 8 w 20"/>
                  <a:gd name="T37" fmla="*/ 32 h 84"/>
                  <a:gd name="T38" fmla="*/ 8 w 20"/>
                  <a:gd name="T39" fmla="*/ 32 h 84"/>
                  <a:gd name="T40" fmla="*/ 8 w 20"/>
                  <a:gd name="T41" fmla="*/ 35 h 84"/>
                  <a:gd name="T42" fmla="*/ 8 w 20"/>
                  <a:gd name="T43" fmla="*/ 38 h 84"/>
                  <a:gd name="T44" fmla="*/ 9 w 20"/>
                  <a:gd name="T45" fmla="*/ 38 h 84"/>
                  <a:gd name="T46" fmla="*/ 9 w 20"/>
                  <a:gd name="T47" fmla="*/ 41 h 84"/>
                  <a:gd name="T48" fmla="*/ 9 w 20"/>
                  <a:gd name="T49" fmla="*/ 43 h 84"/>
                  <a:gd name="T50" fmla="*/ 9 w 20"/>
                  <a:gd name="T51" fmla="*/ 43 h 84"/>
                  <a:gd name="T52" fmla="*/ 11 w 20"/>
                  <a:gd name="T53" fmla="*/ 46 h 84"/>
                  <a:gd name="T54" fmla="*/ 11 w 20"/>
                  <a:gd name="T55" fmla="*/ 46 h 84"/>
                  <a:gd name="T56" fmla="*/ 11 w 20"/>
                  <a:gd name="T57" fmla="*/ 49 h 84"/>
                  <a:gd name="T58" fmla="*/ 12 w 20"/>
                  <a:gd name="T59" fmla="*/ 52 h 84"/>
                  <a:gd name="T60" fmla="*/ 12 w 20"/>
                  <a:gd name="T61" fmla="*/ 52 h 84"/>
                  <a:gd name="T62" fmla="*/ 12 w 20"/>
                  <a:gd name="T63" fmla="*/ 54 h 84"/>
                  <a:gd name="T64" fmla="*/ 12 w 20"/>
                  <a:gd name="T65" fmla="*/ 57 h 84"/>
                  <a:gd name="T66" fmla="*/ 14 w 20"/>
                  <a:gd name="T67" fmla="*/ 57 h 84"/>
                  <a:gd name="T68" fmla="*/ 14 w 20"/>
                  <a:gd name="T69" fmla="*/ 60 h 84"/>
                  <a:gd name="T70" fmla="*/ 14 w 20"/>
                  <a:gd name="T71" fmla="*/ 60 h 84"/>
                  <a:gd name="T72" fmla="*/ 15 w 20"/>
                  <a:gd name="T73" fmla="*/ 62 h 84"/>
                  <a:gd name="T74" fmla="*/ 15 w 20"/>
                  <a:gd name="T75" fmla="*/ 65 h 84"/>
                  <a:gd name="T76" fmla="*/ 15 w 20"/>
                  <a:gd name="T77" fmla="*/ 65 h 84"/>
                  <a:gd name="T78" fmla="*/ 15 w 20"/>
                  <a:gd name="T79" fmla="*/ 68 h 84"/>
                  <a:gd name="T80" fmla="*/ 17 w 20"/>
                  <a:gd name="T81" fmla="*/ 71 h 84"/>
                  <a:gd name="T82" fmla="*/ 17 w 20"/>
                  <a:gd name="T83" fmla="*/ 71 h 84"/>
                  <a:gd name="T84" fmla="*/ 17 w 20"/>
                  <a:gd name="T85" fmla="*/ 73 h 84"/>
                  <a:gd name="T86" fmla="*/ 17 w 20"/>
                  <a:gd name="T87" fmla="*/ 73 h 84"/>
                  <a:gd name="T88" fmla="*/ 18 w 20"/>
                  <a:gd name="T89" fmla="*/ 76 h 84"/>
                  <a:gd name="T90" fmla="*/ 18 w 20"/>
                  <a:gd name="T91" fmla="*/ 79 h 84"/>
                  <a:gd name="T92" fmla="*/ 18 w 20"/>
                  <a:gd name="T93" fmla="*/ 79 h 84"/>
                  <a:gd name="T94" fmla="*/ 18 w 20"/>
                  <a:gd name="T95" fmla="*/ 81 h 84"/>
                  <a:gd name="T96" fmla="*/ 20 w 20"/>
                  <a:gd name="T97" fmla="*/ 84 h 84"/>
                  <a:gd name="T98" fmla="*/ 20 w 20"/>
                  <a:gd name="T99" fmla="*/ 84 h 84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w 20"/>
                  <a:gd name="T151" fmla="*/ 0 h 84"/>
                  <a:gd name="T152" fmla="*/ 20 w 20"/>
                  <a:gd name="T153" fmla="*/ 84 h 84"/>
                </a:gdLst>
                <a:ahLst/>
                <a:cxnLst>
                  <a:cxn ang="T100">
                    <a:pos x="T0" y="T1"/>
                  </a:cxn>
                  <a:cxn ang="T101">
                    <a:pos x="T2" y="T3"/>
                  </a:cxn>
                  <a:cxn ang="T102">
                    <a:pos x="T4" y="T5"/>
                  </a:cxn>
                  <a:cxn ang="T103">
                    <a:pos x="T6" y="T7"/>
                  </a:cxn>
                  <a:cxn ang="T104">
                    <a:pos x="T8" y="T9"/>
                  </a:cxn>
                  <a:cxn ang="T105">
                    <a:pos x="T10" y="T11"/>
                  </a:cxn>
                  <a:cxn ang="T106">
                    <a:pos x="T12" y="T13"/>
                  </a:cxn>
                  <a:cxn ang="T107">
                    <a:pos x="T14" y="T15"/>
                  </a:cxn>
                  <a:cxn ang="T108">
                    <a:pos x="T16" y="T17"/>
                  </a:cxn>
                  <a:cxn ang="T109">
                    <a:pos x="T18" y="T19"/>
                  </a:cxn>
                  <a:cxn ang="T110">
                    <a:pos x="T20" y="T21"/>
                  </a:cxn>
                  <a:cxn ang="T111">
                    <a:pos x="T22" y="T23"/>
                  </a:cxn>
                  <a:cxn ang="T112">
                    <a:pos x="T24" y="T25"/>
                  </a:cxn>
                  <a:cxn ang="T113">
                    <a:pos x="T26" y="T27"/>
                  </a:cxn>
                  <a:cxn ang="T114">
                    <a:pos x="T28" y="T29"/>
                  </a:cxn>
                  <a:cxn ang="T115">
                    <a:pos x="T30" y="T31"/>
                  </a:cxn>
                  <a:cxn ang="T116">
                    <a:pos x="T32" y="T33"/>
                  </a:cxn>
                  <a:cxn ang="T117">
                    <a:pos x="T34" y="T35"/>
                  </a:cxn>
                  <a:cxn ang="T118">
                    <a:pos x="T36" y="T37"/>
                  </a:cxn>
                  <a:cxn ang="T119">
                    <a:pos x="T38" y="T39"/>
                  </a:cxn>
                  <a:cxn ang="T120">
                    <a:pos x="T40" y="T41"/>
                  </a:cxn>
                  <a:cxn ang="T121">
                    <a:pos x="T42" y="T43"/>
                  </a:cxn>
                  <a:cxn ang="T122">
                    <a:pos x="T44" y="T45"/>
                  </a:cxn>
                  <a:cxn ang="T123">
                    <a:pos x="T46" y="T47"/>
                  </a:cxn>
                  <a:cxn ang="T124">
                    <a:pos x="T48" y="T49"/>
                  </a:cxn>
                  <a:cxn ang="T125">
                    <a:pos x="T50" y="T51"/>
                  </a:cxn>
                  <a:cxn ang="T126">
                    <a:pos x="T52" y="T53"/>
                  </a:cxn>
                  <a:cxn ang="T127">
                    <a:pos x="T54" y="T55"/>
                  </a:cxn>
                  <a:cxn ang="T128">
                    <a:pos x="T56" y="T57"/>
                  </a:cxn>
                  <a:cxn ang="T129">
                    <a:pos x="T58" y="T59"/>
                  </a:cxn>
                  <a:cxn ang="T130">
                    <a:pos x="T60" y="T61"/>
                  </a:cxn>
                  <a:cxn ang="T131">
                    <a:pos x="T62" y="T63"/>
                  </a:cxn>
                  <a:cxn ang="T132">
                    <a:pos x="T64" y="T65"/>
                  </a:cxn>
                  <a:cxn ang="T133">
                    <a:pos x="T66" y="T67"/>
                  </a:cxn>
                  <a:cxn ang="T134">
                    <a:pos x="T68" y="T69"/>
                  </a:cxn>
                  <a:cxn ang="T135">
                    <a:pos x="T70" y="T71"/>
                  </a:cxn>
                  <a:cxn ang="T136">
                    <a:pos x="T72" y="T73"/>
                  </a:cxn>
                  <a:cxn ang="T137">
                    <a:pos x="T74" y="T75"/>
                  </a:cxn>
                  <a:cxn ang="T138">
                    <a:pos x="T76" y="T77"/>
                  </a:cxn>
                  <a:cxn ang="T139">
                    <a:pos x="T78" y="T79"/>
                  </a:cxn>
                  <a:cxn ang="T140">
                    <a:pos x="T80" y="T81"/>
                  </a:cxn>
                  <a:cxn ang="T141">
                    <a:pos x="T82" y="T83"/>
                  </a:cxn>
                  <a:cxn ang="T142">
                    <a:pos x="T84" y="T85"/>
                  </a:cxn>
                  <a:cxn ang="T143">
                    <a:pos x="T86" y="T87"/>
                  </a:cxn>
                  <a:cxn ang="T144">
                    <a:pos x="T88" y="T89"/>
                  </a:cxn>
                  <a:cxn ang="T145">
                    <a:pos x="T90" y="T91"/>
                  </a:cxn>
                  <a:cxn ang="T146">
                    <a:pos x="T92" y="T93"/>
                  </a:cxn>
                  <a:cxn ang="T147">
                    <a:pos x="T94" y="T95"/>
                  </a:cxn>
                  <a:cxn ang="T148">
                    <a:pos x="T96" y="T97"/>
                  </a:cxn>
                  <a:cxn ang="T149">
                    <a:pos x="T98" y="T99"/>
                  </a:cxn>
                </a:cxnLst>
                <a:rect l="T150" t="T151" r="T152" b="T153"/>
                <a:pathLst>
                  <a:path w="20" h="84">
                    <a:moveTo>
                      <a:pt x="0" y="0"/>
                    </a:moveTo>
                    <a:lnTo>
                      <a:pt x="0" y="0"/>
                    </a:lnTo>
                    <a:lnTo>
                      <a:pt x="0" y="3"/>
                    </a:lnTo>
                    <a:lnTo>
                      <a:pt x="2" y="5"/>
                    </a:lnTo>
                    <a:lnTo>
                      <a:pt x="2" y="8"/>
                    </a:lnTo>
                    <a:lnTo>
                      <a:pt x="2" y="11"/>
                    </a:lnTo>
                    <a:lnTo>
                      <a:pt x="3" y="11"/>
                    </a:lnTo>
                    <a:lnTo>
                      <a:pt x="3" y="13"/>
                    </a:lnTo>
                    <a:lnTo>
                      <a:pt x="3" y="16"/>
                    </a:lnTo>
                    <a:lnTo>
                      <a:pt x="5" y="19"/>
                    </a:lnTo>
                    <a:lnTo>
                      <a:pt x="5" y="22"/>
                    </a:lnTo>
                    <a:lnTo>
                      <a:pt x="5" y="24"/>
                    </a:lnTo>
                    <a:lnTo>
                      <a:pt x="6" y="27"/>
                    </a:lnTo>
                    <a:lnTo>
                      <a:pt x="6" y="30"/>
                    </a:lnTo>
                    <a:lnTo>
                      <a:pt x="8" y="32"/>
                    </a:lnTo>
                    <a:lnTo>
                      <a:pt x="8" y="35"/>
                    </a:lnTo>
                    <a:lnTo>
                      <a:pt x="8" y="38"/>
                    </a:lnTo>
                    <a:lnTo>
                      <a:pt x="9" y="38"/>
                    </a:lnTo>
                    <a:lnTo>
                      <a:pt x="9" y="41"/>
                    </a:lnTo>
                    <a:lnTo>
                      <a:pt x="9" y="43"/>
                    </a:lnTo>
                    <a:lnTo>
                      <a:pt x="11" y="46"/>
                    </a:lnTo>
                    <a:lnTo>
                      <a:pt x="11" y="49"/>
                    </a:lnTo>
                    <a:lnTo>
                      <a:pt x="12" y="52"/>
                    </a:lnTo>
                    <a:lnTo>
                      <a:pt x="12" y="54"/>
                    </a:lnTo>
                    <a:lnTo>
                      <a:pt x="12" y="57"/>
                    </a:lnTo>
                    <a:lnTo>
                      <a:pt x="14" y="57"/>
                    </a:lnTo>
                    <a:lnTo>
                      <a:pt x="14" y="60"/>
                    </a:lnTo>
                    <a:lnTo>
                      <a:pt x="15" y="62"/>
                    </a:lnTo>
                    <a:lnTo>
                      <a:pt x="15" y="65"/>
                    </a:lnTo>
                    <a:lnTo>
                      <a:pt x="15" y="68"/>
                    </a:lnTo>
                    <a:lnTo>
                      <a:pt x="17" y="71"/>
                    </a:lnTo>
                    <a:lnTo>
                      <a:pt x="17" y="73"/>
                    </a:lnTo>
                    <a:lnTo>
                      <a:pt x="18" y="76"/>
                    </a:lnTo>
                    <a:lnTo>
                      <a:pt x="18" y="79"/>
                    </a:lnTo>
                    <a:lnTo>
                      <a:pt x="18" y="81"/>
                    </a:lnTo>
                    <a:lnTo>
                      <a:pt x="20" y="84"/>
                    </a:lnTo>
                  </a:path>
                </a:pathLst>
              </a:custGeom>
              <a:noFill/>
              <a:ln w="12700" cmpd="sng">
                <a:solidFill>
                  <a:srgbClr val="D6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9224" name="Freeform 8"/>
              <p:cNvSpPr>
                <a:spLocks/>
              </p:cNvSpPr>
              <p:nvPr/>
            </p:nvSpPr>
            <p:spPr bwMode="auto">
              <a:xfrm>
                <a:off x="1282" y="3013"/>
                <a:ext cx="21" cy="79"/>
              </a:xfrm>
              <a:custGeom>
                <a:avLst/>
                <a:gdLst>
                  <a:gd name="T0" fmla="*/ 0 w 21"/>
                  <a:gd name="T1" fmla="*/ 0 h 79"/>
                  <a:gd name="T2" fmla="*/ 0 w 21"/>
                  <a:gd name="T3" fmla="*/ 3 h 79"/>
                  <a:gd name="T4" fmla="*/ 1 w 21"/>
                  <a:gd name="T5" fmla="*/ 3 h 79"/>
                  <a:gd name="T6" fmla="*/ 1 w 21"/>
                  <a:gd name="T7" fmla="*/ 6 h 79"/>
                  <a:gd name="T8" fmla="*/ 1 w 21"/>
                  <a:gd name="T9" fmla="*/ 8 h 79"/>
                  <a:gd name="T10" fmla="*/ 1 w 21"/>
                  <a:gd name="T11" fmla="*/ 8 h 79"/>
                  <a:gd name="T12" fmla="*/ 3 w 21"/>
                  <a:gd name="T13" fmla="*/ 11 h 79"/>
                  <a:gd name="T14" fmla="*/ 3 w 21"/>
                  <a:gd name="T15" fmla="*/ 11 h 79"/>
                  <a:gd name="T16" fmla="*/ 3 w 21"/>
                  <a:gd name="T17" fmla="*/ 14 h 79"/>
                  <a:gd name="T18" fmla="*/ 4 w 21"/>
                  <a:gd name="T19" fmla="*/ 16 h 79"/>
                  <a:gd name="T20" fmla="*/ 4 w 21"/>
                  <a:gd name="T21" fmla="*/ 16 h 79"/>
                  <a:gd name="T22" fmla="*/ 4 w 21"/>
                  <a:gd name="T23" fmla="*/ 19 h 79"/>
                  <a:gd name="T24" fmla="*/ 4 w 21"/>
                  <a:gd name="T25" fmla="*/ 19 h 79"/>
                  <a:gd name="T26" fmla="*/ 6 w 21"/>
                  <a:gd name="T27" fmla="*/ 22 h 79"/>
                  <a:gd name="T28" fmla="*/ 6 w 21"/>
                  <a:gd name="T29" fmla="*/ 25 h 79"/>
                  <a:gd name="T30" fmla="*/ 6 w 21"/>
                  <a:gd name="T31" fmla="*/ 25 h 79"/>
                  <a:gd name="T32" fmla="*/ 6 w 21"/>
                  <a:gd name="T33" fmla="*/ 27 h 79"/>
                  <a:gd name="T34" fmla="*/ 7 w 21"/>
                  <a:gd name="T35" fmla="*/ 27 h 79"/>
                  <a:gd name="T36" fmla="*/ 7 w 21"/>
                  <a:gd name="T37" fmla="*/ 30 h 79"/>
                  <a:gd name="T38" fmla="*/ 7 w 21"/>
                  <a:gd name="T39" fmla="*/ 30 h 79"/>
                  <a:gd name="T40" fmla="*/ 9 w 21"/>
                  <a:gd name="T41" fmla="*/ 33 h 79"/>
                  <a:gd name="T42" fmla="*/ 9 w 21"/>
                  <a:gd name="T43" fmla="*/ 35 h 79"/>
                  <a:gd name="T44" fmla="*/ 9 w 21"/>
                  <a:gd name="T45" fmla="*/ 35 h 79"/>
                  <a:gd name="T46" fmla="*/ 9 w 21"/>
                  <a:gd name="T47" fmla="*/ 38 h 79"/>
                  <a:gd name="T48" fmla="*/ 10 w 21"/>
                  <a:gd name="T49" fmla="*/ 38 h 79"/>
                  <a:gd name="T50" fmla="*/ 10 w 21"/>
                  <a:gd name="T51" fmla="*/ 41 h 79"/>
                  <a:gd name="T52" fmla="*/ 10 w 21"/>
                  <a:gd name="T53" fmla="*/ 44 h 79"/>
                  <a:gd name="T54" fmla="*/ 10 w 21"/>
                  <a:gd name="T55" fmla="*/ 44 h 79"/>
                  <a:gd name="T56" fmla="*/ 12 w 21"/>
                  <a:gd name="T57" fmla="*/ 46 h 79"/>
                  <a:gd name="T58" fmla="*/ 12 w 21"/>
                  <a:gd name="T59" fmla="*/ 46 h 79"/>
                  <a:gd name="T60" fmla="*/ 12 w 21"/>
                  <a:gd name="T61" fmla="*/ 49 h 79"/>
                  <a:gd name="T62" fmla="*/ 13 w 21"/>
                  <a:gd name="T63" fmla="*/ 49 h 79"/>
                  <a:gd name="T64" fmla="*/ 13 w 21"/>
                  <a:gd name="T65" fmla="*/ 52 h 79"/>
                  <a:gd name="T66" fmla="*/ 13 w 21"/>
                  <a:gd name="T67" fmla="*/ 54 h 79"/>
                  <a:gd name="T68" fmla="*/ 13 w 21"/>
                  <a:gd name="T69" fmla="*/ 54 h 79"/>
                  <a:gd name="T70" fmla="*/ 15 w 21"/>
                  <a:gd name="T71" fmla="*/ 57 h 79"/>
                  <a:gd name="T72" fmla="*/ 15 w 21"/>
                  <a:gd name="T73" fmla="*/ 57 h 79"/>
                  <a:gd name="T74" fmla="*/ 15 w 21"/>
                  <a:gd name="T75" fmla="*/ 60 h 79"/>
                  <a:gd name="T76" fmla="*/ 15 w 21"/>
                  <a:gd name="T77" fmla="*/ 60 h 79"/>
                  <a:gd name="T78" fmla="*/ 16 w 21"/>
                  <a:gd name="T79" fmla="*/ 63 h 79"/>
                  <a:gd name="T80" fmla="*/ 16 w 21"/>
                  <a:gd name="T81" fmla="*/ 63 h 79"/>
                  <a:gd name="T82" fmla="*/ 16 w 21"/>
                  <a:gd name="T83" fmla="*/ 65 h 79"/>
                  <a:gd name="T84" fmla="*/ 18 w 21"/>
                  <a:gd name="T85" fmla="*/ 68 h 79"/>
                  <a:gd name="T86" fmla="*/ 18 w 21"/>
                  <a:gd name="T87" fmla="*/ 68 h 79"/>
                  <a:gd name="T88" fmla="*/ 18 w 21"/>
                  <a:gd name="T89" fmla="*/ 71 h 79"/>
                  <a:gd name="T90" fmla="*/ 18 w 21"/>
                  <a:gd name="T91" fmla="*/ 71 h 79"/>
                  <a:gd name="T92" fmla="*/ 19 w 21"/>
                  <a:gd name="T93" fmla="*/ 73 h 79"/>
                  <a:gd name="T94" fmla="*/ 19 w 21"/>
                  <a:gd name="T95" fmla="*/ 73 h 79"/>
                  <a:gd name="T96" fmla="*/ 19 w 21"/>
                  <a:gd name="T97" fmla="*/ 76 h 79"/>
                  <a:gd name="T98" fmla="*/ 19 w 21"/>
                  <a:gd name="T99" fmla="*/ 76 h 79"/>
                  <a:gd name="T100" fmla="*/ 21 w 21"/>
                  <a:gd name="T101" fmla="*/ 79 h 79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w 21"/>
                  <a:gd name="T154" fmla="*/ 0 h 79"/>
                  <a:gd name="T155" fmla="*/ 21 w 21"/>
                  <a:gd name="T156" fmla="*/ 79 h 79"/>
                </a:gdLst>
                <a:ahLst/>
                <a:cxnLst>
                  <a:cxn ang="T102">
                    <a:pos x="T0" y="T1"/>
                  </a:cxn>
                  <a:cxn ang="T103">
                    <a:pos x="T2" y="T3"/>
                  </a:cxn>
                  <a:cxn ang="T104">
                    <a:pos x="T4" y="T5"/>
                  </a:cxn>
                  <a:cxn ang="T105">
                    <a:pos x="T6" y="T7"/>
                  </a:cxn>
                  <a:cxn ang="T106">
                    <a:pos x="T8" y="T9"/>
                  </a:cxn>
                  <a:cxn ang="T107">
                    <a:pos x="T10" y="T11"/>
                  </a:cxn>
                  <a:cxn ang="T108">
                    <a:pos x="T12" y="T13"/>
                  </a:cxn>
                  <a:cxn ang="T109">
                    <a:pos x="T14" y="T15"/>
                  </a:cxn>
                  <a:cxn ang="T110">
                    <a:pos x="T16" y="T17"/>
                  </a:cxn>
                  <a:cxn ang="T111">
                    <a:pos x="T18" y="T19"/>
                  </a:cxn>
                  <a:cxn ang="T112">
                    <a:pos x="T20" y="T21"/>
                  </a:cxn>
                  <a:cxn ang="T113">
                    <a:pos x="T22" y="T23"/>
                  </a:cxn>
                  <a:cxn ang="T114">
                    <a:pos x="T24" y="T25"/>
                  </a:cxn>
                  <a:cxn ang="T115">
                    <a:pos x="T26" y="T27"/>
                  </a:cxn>
                  <a:cxn ang="T116">
                    <a:pos x="T28" y="T29"/>
                  </a:cxn>
                  <a:cxn ang="T117">
                    <a:pos x="T30" y="T31"/>
                  </a:cxn>
                  <a:cxn ang="T118">
                    <a:pos x="T32" y="T33"/>
                  </a:cxn>
                  <a:cxn ang="T119">
                    <a:pos x="T34" y="T35"/>
                  </a:cxn>
                  <a:cxn ang="T120">
                    <a:pos x="T36" y="T37"/>
                  </a:cxn>
                  <a:cxn ang="T121">
                    <a:pos x="T38" y="T39"/>
                  </a:cxn>
                  <a:cxn ang="T122">
                    <a:pos x="T40" y="T41"/>
                  </a:cxn>
                  <a:cxn ang="T123">
                    <a:pos x="T42" y="T43"/>
                  </a:cxn>
                  <a:cxn ang="T124">
                    <a:pos x="T44" y="T45"/>
                  </a:cxn>
                  <a:cxn ang="T125">
                    <a:pos x="T46" y="T47"/>
                  </a:cxn>
                  <a:cxn ang="T126">
                    <a:pos x="T48" y="T49"/>
                  </a:cxn>
                  <a:cxn ang="T127">
                    <a:pos x="T50" y="T51"/>
                  </a:cxn>
                  <a:cxn ang="T128">
                    <a:pos x="T52" y="T53"/>
                  </a:cxn>
                  <a:cxn ang="T129">
                    <a:pos x="T54" y="T55"/>
                  </a:cxn>
                  <a:cxn ang="T130">
                    <a:pos x="T56" y="T57"/>
                  </a:cxn>
                  <a:cxn ang="T131">
                    <a:pos x="T58" y="T59"/>
                  </a:cxn>
                  <a:cxn ang="T132">
                    <a:pos x="T60" y="T61"/>
                  </a:cxn>
                  <a:cxn ang="T133">
                    <a:pos x="T62" y="T63"/>
                  </a:cxn>
                  <a:cxn ang="T134">
                    <a:pos x="T64" y="T65"/>
                  </a:cxn>
                  <a:cxn ang="T135">
                    <a:pos x="T66" y="T67"/>
                  </a:cxn>
                  <a:cxn ang="T136">
                    <a:pos x="T68" y="T69"/>
                  </a:cxn>
                  <a:cxn ang="T137">
                    <a:pos x="T70" y="T71"/>
                  </a:cxn>
                  <a:cxn ang="T138">
                    <a:pos x="T72" y="T73"/>
                  </a:cxn>
                  <a:cxn ang="T139">
                    <a:pos x="T74" y="T75"/>
                  </a:cxn>
                  <a:cxn ang="T140">
                    <a:pos x="T76" y="T77"/>
                  </a:cxn>
                  <a:cxn ang="T141">
                    <a:pos x="T78" y="T79"/>
                  </a:cxn>
                  <a:cxn ang="T142">
                    <a:pos x="T80" y="T81"/>
                  </a:cxn>
                  <a:cxn ang="T143">
                    <a:pos x="T82" y="T83"/>
                  </a:cxn>
                  <a:cxn ang="T144">
                    <a:pos x="T84" y="T85"/>
                  </a:cxn>
                  <a:cxn ang="T145">
                    <a:pos x="T86" y="T87"/>
                  </a:cxn>
                  <a:cxn ang="T146">
                    <a:pos x="T88" y="T89"/>
                  </a:cxn>
                  <a:cxn ang="T147">
                    <a:pos x="T90" y="T91"/>
                  </a:cxn>
                  <a:cxn ang="T148">
                    <a:pos x="T92" y="T93"/>
                  </a:cxn>
                  <a:cxn ang="T149">
                    <a:pos x="T94" y="T95"/>
                  </a:cxn>
                  <a:cxn ang="T150">
                    <a:pos x="T96" y="T97"/>
                  </a:cxn>
                  <a:cxn ang="T151">
                    <a:pos x="T98" y="T99"/>
                  </a:cxn>
                  <a:cxn ang="T152">
                    <a:pos x="T100" y="T101"/>
                  </a:cxn>
                </a:cxnLst>
                <a:rect l="T153" t="T154" r="T155" b="T156"/>
                <a:pathLst>
                  <a:path w="21" h="79">
                    <a:moveTo>
                      <a:pt x="0" y="0"/>
                    </a:moveTo>
                    <a:lnTo>
                      <a:pt x="0" y="3"/>
                    </a:lnTo>
                    <a:lnTo>
                      <a:pt x="1" y="3"/>
                    </a:lnTo>
                    <a:lnTo>
                      <a:pt x="1" y="6"/>
                    </a:lnTo>
                    <a:lnTo>
                      <a:pt x="1" y="8"/>
                    </a:lnTo>
                    <a:lnTo>
                      <a:pt x="3" y="11"/>
                    </a:lnTo>
                    <a:lnTo>
                      <a:pt x="3" y="14"/>
                    </a:lnTo>
                    <a:lnTo>
                      <a:pt x="4" y="16"/>
                    </a:lnTo>
                    <a:lnTo>
                      <a:pt x="4" y="19"/>
                    </a:lnTo>
                    <a:lnTo>
                      <a:pt x="6" y="22"/>
                    </a:lnTo>
                    <a:lnTo>
                      <a:pt x="6" y="25"/>
                    </a:lnTo>
                    <a:lnTo>
                      <a:pt x="6" y="27"/>
                    </a:lnTo>
                    <a:lnTo>
                      <a:pt x="7" y="27"/>
                    </a:lnTo>
                    <a:lnTo>
                      <a:pt x="7" y="30"/>
                    </a:lnTo>
                    <a:lnTo>
                      <a:pt x="9" y="33"/>
                    </a:lnTo>
                    <a:lnTo>
                      <a:pt x="9" y="35"/>
                    </a:lnTo>
                    <a:lnTo>
                      <a:pt x="9" y="38"/>
                    </a:lnTo>
                    <a:lnTo>
                      <a:pt x="10" y="38"/>
                    </a:lnTo>
                    <a:lnTo>
                      <a:pt x="10" y="41"/>
                    </a:lnTo>
                    <a:lnTo>
                      <a:pt x="10" y="44"/>
                    </a:lnTo>
                    <a:lnTo>
                      <a:pt x="12" y="46"/>
                    </a:lnTo>
                    <a:lnTo>
                      <a:pt x="12" y="49"/>
                    </a:lnTo>
                    <a:lnTo>
                      <a:pt x="13" y="49"/>
                    </a:lnTo>
                    <a:lnTo>
                      <a:pt x="13" y="52"/>
                    </a:lnTo>
                    <a:lnTo>
                      <a:pt x="13" y="54"/>
                    </a:lnTo>
                    <a:lnTo>
                      <a:pt x="15" y="57"/>
                    </a:lnTo>
                    <a:lnTo>
                      <a:pt x="15" y="60"/>
                    </a:lnTo>
                    <a:lnTo>
                      <a:pt x="16" y="63"/>
                    </a:lnTo>
                    <a:lnTo>
                      <a:pt x="16" y="65"/>
                    </a:lnTo>
                    <a:lnTo>
                      <a:pt x="18" y="68"/>
                    </a:lnTo>
                    <a:lnTo>
                      <a:pt x="18" y="71"/>
                    </a:lnTo>
                    <a:lnTo>
                      <a:pt x="19" y="73"/>
                    </a:lnTo>
                    <a:lnTo>
                      <a:pt x="19" y="76"/>
                    </a:lnTo>
                    <a:lnTo>
                      <a:pt x="21" y="79"/>
                    </a:lnTo>
                  </a:path>
                </a:pathLst>
              </a:custGeom>
              <a:noFill/>
              <a:ln w="12700" cmpd="sng">
                <a:solidFill>
                  <a:srgbClr val="D6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9225" name="Freeform 9"/>
              <p:cNvSpPr>
                <a:spLocks/>
              </p:cNvSpPr>
              <p:nvPr/>
            </p:nvSpPr>
            <p:spPr bwMode="auto">
              <a:xfrm>
                <a:off x="1303" y="3092"/>
                <a:ext cx="19" cy="68"/>
              </a:xfrm>
              <a:custGeom>
                <a:avLst/>
                <a:gdLst>
                  <a:gd name="T0" fmla="*/ 0 w 19"/>
                  <a:gd name="T1" fmla="*/ 0 h 68"/>
                  <a:gd name="T2" fmla="*/ 0 w 19"/>
                  <a:gd name="T3" fmla="*/ 0 h 68"/>
                  <a:gd name="T4" fmla="*/ 0 w 19"/>
                  <a:gd name="T5" fmla="*/ 3 h 68"/>
                  <a:gd name="T6" fmla="*/ 1 w 19"/>
                  <a:gd name="T7" fmla="*/ 5 h 68"/>
                  <a:gd name="T8" fmla="*/ 1 w 19"/>
                  <a:gd name="T9" fmla="*/ 5 h 68"/>
                  <a:gd name="T10" fmla="*/ 1 w 19"/>
                  <a:gd name="T11" fmla="*/ 8 h 68"/>
                  <a:gd name="T12" fmla="*/ 1 w 19"/>
                  <a:gd name="T13" fmla="*/ 8 h 68"/>
                  <a:gd name="T14" fmla="*/ 3 w 19"/>
                  <a:gd name="T15" fmla="*/ 11 h 68"/>
                  <a:gd name="T16" fmla="*/ 3 w 19"/>
                  <a:gd name="T17" fmla="*/ 11 h 68"/>
                  <a:gd name="T18" fmla="*/ 3 w 19"/>
                  <a:gd name="T19" fmla="*/ 14 h 68"/>
                  <a:gd name="T20" fmla="*/ 3 w 19"/>
                  <a:gd name="T21" fmla="*/ 14 h 68"/>
                  <a:gd name="T22" fmla="*/ 4 w 19"/>
                  <a:gd name="T23" fmla="*/ 16 h 68"/>
                  <a:gd name="T24" fmla="*/ 4 w 19"/>
                  <a:gd name="T25" fmla="*/ 16 h 68"/>
                  <a:gd name="T26" fmla="*/ 4 w 19"/>
                  <a:gd name="T27" fmla="*/ 19 h 68"/>
                  <a:gd name="T28" fmla="*/ 6 w 19"/>
                  <a:gd name="T29" fmla="*/ 19 h 68"/>
                  <a:gd name="T30" fmla="*/ 6 w 19"/>
                  <a:gd name="T31" fmla="*/ 22 h 68"/>
                  <a:gd name="T32" fmla="*/ 6 w 19"/>
                  <a:gd name="T33" fmla="*/ 22 h 68"/>
                  <a:gd name="T34" fmla="*/ 6 w 19"/>
                  <a:gd name="T35" fmla="*/ 24 h 68"/>
                  <a:gd name="T36" fmla="*/ 7 w 19"/>
                  <a:gd name="T37" fmla="*/ 24 h 68"/>
                  <a:gd name="T38" fmla="*/ 7 w 19"/>
                  <a:gd name="T39" fmla="*/ 27 h 68"/>
                  <a:gd name="T40" fmla="*/ 7 w 19"/>
                  <a:gd name="T41" fmla="*/ 27 h 68"/>
                  <a:gd name="T42" fmla="*/ 7 w 19"/>
                  <a:gd name="T43" fmla="*/ 30 h 68"/>
                  <a:gd name="T44" fmla="*/ 9 w 19"/>
                  <a:gd name="T45" fmla="*/ 30 h 68"/>
                  <a:gd name="T46" fmla="*/ 9 w 19"/>
                  <a:gd name="T47" fmla="*/ 33 h 68"/>
                  <a:gd name="T48" fmla="*/ 9 w 19"/>
                  <a:gd name="T49" fmla="*/ 33 h 68"/>
                  <a:gd name="T50" fmla="*/ 10 w 19"/>
                  <a:gd name="T51" fmla="*/ 35 h 68"/>
                  <a:gd name="T52" fmla="*/ 10 w 19"/>
                  <a:gd name="T53" fmla="*/ 38 h 68"/>
                  <a:gd name="T54" fmla="*/ 10 w 19"/>
                  <a:gd name="T55" fmla="*/ 38 h 68"/>
                  <a:gd name="T56" fmla="*/ 10 w 19"/>
                  <a:gd name="T57" fmla="*/ 38 h 68"/>
                  <a:gd name="T58" fmla="*/ 12 w 19"/>
                  <a:gd name="T59" fmla="*/ 41 h 68"/>
                  <a:gd name="T60" fmla="*/ 12 w 19"/>
                  <a:gd name="T61" fmla="*/ 41 h 68"/>
                  <a:gd name="T62" fmla="*/ 12 w 19"/>
                  <a:gd name="T63" fmla="*/ 43 h 68"/>
                  <a:gd name="T64" fmla="*/ 12 w 19"/>
                  <a:gd name="T65" fmla="*/ 46 h 68"/>
                  <a:gd name="T66" fmla="*/ 13 w 19"/>
                  <a:gd name="T67" fmla="*/ 46 h 68"/>
                  <a:gd name="T68" fmla="*/ 13 w 19"/>
                  <a:gd name="T69" fmla="*/ 49 h 68"/>
                  <a:gd name="T70" fmla="*/ 13 w 19"/>
                  <a:gd name="T71" fmla="*/ 49 h 68"/>
                  <a:gd name="T72" fmla="*/ 15 w 19"/>
                  <a:gd name="T73" fmla="*/ 49 h 68"/>
                  <a:gd name="T74" fmla="*/ 15 w 19"/>
                  <a:gd name="T75" fmla="*/ 52 h 68"/>
                  <a:gd name="T76" fmla="*/ 15 w 19"/>
                  <a:gd name="T77" fmla="*/ 52 h 68"/>
                  <a:gd name="T78" fmla="*/ 15 w 19"/>
                  <a:gd name="T79" fmla="*/ 54 h 68"/>
                  <a:gd name="T80" fmla="*/ 16 w 19"/>
                  <a:gd name="T81" fmla="*/ 54 h 68"/>
                  <a:gd name="T82" fmla="*/ 16 w 19"/>
                  <a:gd name="T83" fmla="*/ 57 h 68"/>
                  <a:gd name="T84" fmla="*/ 16 w 19"/>
                  <a:gd name="T85" fmla="*/ 57 h 68"/>
                  <a:gd name="T86" fmla="*/ 16 w 19"/>
                  <a:gd name="T87" fmla="*/ 60 h 68"/>
                  <a:gd name="T88" fmla="*/ 18 w 19"/>
                  <a:gd name="T89" fmla="*/ 60 h 68"/>
                  <a:gd name="T90" fmla="*/ 18 w 19"/>
                  <a:gd name="T91" fmla="*/ 62 h 68"/>
                  <a:gd name="T92" fmla="*/ 18 w 19"/>
                  <a:gd name="T93" fmla="*/ 62 h 68"/>
                  <a:gd name="T94" fmla="*/ 19 w 19"/>
                  <a:gd name="T95" fmla="*/ 65 h 68"/>
                  <a:gd name="T96" fmla="*/ 19 w 19"/>
                  <a:gd name="T97" fmla="*/ 65 h 68"/>
                  <a:gd name="T98" fmla="*/ 19 w 19"/>
                  <a:gd name="T99" fmla="*/ 68 h 68"/>
                  <a:gd name="T100" fmla="*/ 19 w 19"/>
                  <a:gd name="T101" fmla="*/ 68 h 68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w 19"/>
                  <a:gd name="T154" fmla="*/ 0 h 68"/>
                  <a:gd name="T155" fmla="*/ 19 w 19"/>
                  <a:gd name="T156" fmla="*/ 68 h 68"/>
                </a:gdLst>
                <a:ahLst/>
                <a:cxnLst>
                  <a:cxn ang="T102">
                    <a:pos x="T0" y="T1"/>
                  </a:cxn>
                  <a:cxn ang="T103">
                    <a:pos x="T2" y="T3"/>
                  </a:cxn>
                  <a:cxn ang="T104">
                    <a:pos x="T4" y="T5"/>
                  </a:cxn>
                  <a:cxn ang="T105">
                    <a:pos x="T6" y="T7"/>
                  </a:cxn>
                  <a:cxn ang="T106">
                    <a:pos x="T8" y="T9"/>
                  </a:cxn>
                  <a:cxn ang="T107">
                    <a:pos x="T10" y="T11"/>
                  </a:cxn>
                  <a:cxn ang="T108">
                    <a:pos x="T12" y="T13"/>
                  </a:cxn>
                  <a:cxn ang="T109">
                    <a:pos x="T14" y="T15"/>
                  </a:cxn>
                  <a:cxn ang="T110">
                    <a:pos x="T16" y="T17"/>
                  </a:cxn>
                  <a:cxn ang="T111">
                    <a:pos x="T18" y="T19"/>
                  </a:cxn>
                  <a:cxn ang="T112">
                    <a:pos x="T20" y="T21"/>
                  </a:cxn>
                  <a:cxn ang="T113">
                    <a:pos x="T22" y="T23"/>
                  </a:cxn>
                  <a:cxn ang="T114">
                    <a:pos x="T24" y="T25"/>
                  </a:cxn>
                  <a:cxn ang="T115">
                    <a:pos x="T26" y="T27"/>
                  </a:cxn>
                  <a:cxn ang="T116">
                    <a:pos x="T28" y="T29"/>
                  </a:cxn>
                  <a:cxn ang="T117">
                    <a:pos x="T30" y="T31"/>
                  </a:cxn>
                  <a:cxn ang="T118">
                    <a:pos x="T32" y="T33"/>
                  </a:cxn>
                  <a:cxn ang="T119">
                    <a:pos x="T34" y="T35"/>
                  </a:cxn>
                  <a:cxn ang="T120">
                    <a:pos x="T36" y="T37"/>
                  </a:cxn>
                  <a:cxn ang="T121">
                    <a:pos x="T38" y="T39"/>
                  </a:cxn>
                  <a:cxn ang="T122">
                    <a:pos x="T40" y="T41"/>
                  </a:cxn>
                  <a:cxn ang="T123">
                    <a:pos x="T42" y="T43"/>
                  </a:cxn>
                  <a:cxn ang="T124">
                    <a:pos x="T44" y="T45"/>
                  </a:cxn>
                  <a:cxn ang="T125">
                    <a:pos x="T46" y="T47"/>
                  </a:cxn>
                  <a:cxn ang="T126">
                    <a:pos x="T48" y="T49"/>
                  </a:cxn>
                  <a:cxn ang="T127">
                    <a:pos x="T50" y="T51"/>
                  </a:cxn>
                  <a:cxn ang="T128">
                    <a:pos x="T52" y="T53"/>
                  </a:cxn>
                  <a:cxn ang="T129">
                    <a:pos x="T54" y="T55"/>
                  </a:cxn>
                  <a:cxn ang="T130">
                    <a:pos x="T56" y="T57"/>
                  </a:cxn>
                  <a:cxn ang="T131">
                    <a:pos x="T58" y="T59"/>
                  </a:cxn>
                  <a:cxn ang="T132">
                    <a:pos x="T60" y="T61"/>
                  </a:cxn>
                  <a:cxn ang="T133">
                    <a:pos x="T62" y="T63"/>
                  </a:cxn>
                  <a:cxn ang="T134">
                    <a:pos x="T64" y="T65"/>
                  </a:cxn>
                  <a:cxn ang="T135">
                    <a:pos x="T66" y="T67"/>
                  </a:cxn>
                  <a:cxn ang="T136">
                    <a:pos x="T68" y="T69"/>
                  </a:cxn>
                  <a:cxn ang="T137">
                    <a:pos x="T70" y="T71"/>
                  </a:cxn>
                  <a:cxn ang="T138">
                    <a:pos x="T72" y="T73"/>
                  </a:cxn>
                  <a:cxn ang="T139">
                    <a:pos x="T74" y="T75"/>
                  </a:cxn>
                  <a:cxn ang="T140">
                    <a:pos x="T76" y="T77"/>
                  </a:cxn>
                  <a:cxn ang="T141">
                    <a:pos x="T78" y="T79"/>
                  </a:cxn>
                  <a:cxn ang="T142">
                    <a:pos x="T80" y="T81"/>
                  </a:cxn>
                  <a:cxn ang="T143">
                    <a:pos x="T82" y="T83"/>
                  </a:cxn>
                  <a:cxn ang="T144">
                    <a:pos x="T84" y="T85"/>
                  </a:cxn>
                  <a:cxn ang="T145">
                    <a:pos x="T86" y="T87"/>
                  </a:cxn>
                  <a:cxn ang="T146">
                    <a:pos x="T88" y="T89"/>
                  </a:cxn>
                  <a:cxn ang="T147">
                    <a:pos x="T90" y="T91"/>
                  </a:cxn>
                  <a:cxn ang="T148">
                    <a:pos x="T92" y="T93"/>
                  </a:cxn>
                  <a:cxn ang="T149">
                    <a:pos x="T94" y="T95"/>
                  </a:cxn>
                  <a:cxn ang="T150">
                    <a:pos x="T96" y="T97"/>
                  </a:cxn>
                  <a:cxn ang="T151">
                    <a:pos x="T98" y="T99"/>
                  </a:cxn>
                  <a:cxn ang="T152">
                    <a:pos x="T100" y="T101"/>
                  </a:cxn>
                </a:cxnLst>
                <a:rect l="T153" t="T154" r="T155" b="T156"/>
                <a:pathLst>
                  <a:path w="19" h="68">
                    <a:moveTo>
                      <a:pt x="0" y="0"/>
                    </a:moveTo>
                    <a:lnTo>
                      <a:pt x="0" y="0"/>
                    </a:lnTo>
                    <a:lnTo>
                      <a:pt x="0" y="3"/>
                    </a:lnTo>
                    <a:lnTo>
                      <a:pt x="1" y="5"/>
                    </a:lnTo>
                    <a:lnTo>
                      <a:pt x="1" y="8"/>
                    </a:lnTo>
                    <a:lnTo>
                      <a:pt x="3" y="11"/>
                    </a:lnTo>
                    <a:lnTo>
                      <a:pt x="3" y="14"/>
                    </a:lnTo>
                    <a:lnTo>
                      <a:pt x="4" y="16"/>
                    </a:lnTo>
                    <a:lnTo>
                      <a:pt x="4" y="19"/>
                    </a:lnTo>
                    <a:lnTo>
                      <a:pt x="6" y="19"/>
                    </a:lnTo>
                    <a:lnTo>
                      <a:pt x="6" y="22"/>
                    </a:lnTo>
                    <a:lnTo>
                      <a:pt x="6" y="24"/>
                    </a:lnTo>
                    <a:lnTo>
                      <a:pt x="7" y="24"/>
                    </a:lnTo>
                    <a:lnTo>
                      <a:pt x="7" y="27"/>
                    </a:lnTo>
                    <a:lnTo>
                      <a:pt x="7" y="30"/>
                    </a:lnTo>
                    <a:lnTo>
                      <a:pt x="9" y="30"/>
                    </a:lnTo>
                    <a:lnTo>
                      <a:pt x="9" y="33"/>
                    </a:lnTo>
                    <a:lnTo>
                      <a:pt x="10" y="35"/>
                    </a:lnTo>
                    <a:lnTo>
                      <a:pt x="10" y="38"/>
                    </a:lnTo>
                    <a:lnTo>
                      <a:pt x="12" y="41"/>
                    </a:lnTo>
                    <a:lnTo>
                      <a:pt x="12" y="43"/>
                    </a:lnTo>
                    <a:lnTo>
                      <a:pt x="12" y="46"/>
                    </a:lnTo>
                    <a:lnTo>
                      <a:pt x="13" y="46"/>
                    </a:lnTo>
                    <a:lnTo>
                      <a:pt x="13" y="49"/>
                    </a:lnTo>
                    <a:lnTo>
                      <a:pt x="15" y="49"/>
                    </a:lnTo>
                    <a:lnTo>
                      <a:pt x="15" y="52"/>
                    </a:lnTo>
                    <a:lnTo>
                      <a:pt x="15" y="54"/>
                    </a:lnTo>
                    <a:lnTo>
                      <a:pt x="16" y="54"/>
                    </a:lnTo>
                    <a:lnTo>
                      <a:pt x="16" y="57"/>
                    </a:lnTo>
                    <a:lnTo>
                      <a:pt x="16" y="60"/>
                    </a:lnTo>
                    <a:lnTo>
                      <a:pt x="18" y="60"/>
                    </a:lnTo>
                    <a:lnTo>
                      <a:pt x="18" y="62"/>
                    </a:lnTo>
                    <a:lnTo>
                      <a:pt x="19" y="65"/>
                    </a:lnTo>
                    <a:lnTo>
                      <a:pt x="19" y="68"/>
                    </a:lnTo>
                  </a:path>
                </a:pathLst>
              </a:custGeom>
              <a:noFill/>
              <a:ln w="12700" cmpd="sng">
                <a:solidFill>
                  <a:srgbClr val="D6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9226" name="Freeform 10"/>
              <p:cNvSpPr>
                <a:spLocks/>
              </p:cNvSpPr>
              <p:nvPr/>
            </p:nvSpPr>
            <p:spPr bwMode="auto">
              <a:xfrm>
                <a:off x="1322" y="3160"/>
                <a:ext cx="21" cy="60"/>
              </a:xfrm>
              <a:custGeom>
                <a:avLst/>
                <a:gdLst>
                  <a:gd name="T0" fmla="*/ 0 w 21"/>
                  <a:gd name="T1" fmla="*/ 0 h 60"/>
                  <a:gd name="T2" fmla="*/ 2 w 21"/>
                  <a:gd name="T3" fmla="*/ 3 h 60"/>
                  <a:gd name="T4" fmla="*/ 2 w 21"/>
                  <a:gd name="T5" fmla="*/ 3 h 60"/>
                  <a:gd name="T6" fmla="*/ 2 w 21"/>
                  <a:gd name="T7" fmla="*/ 5 h 60"/>
                  <a:gd name="T8" fmla="*/ 2 w 21"/>
                  <a:gd name="T9" fmla="*/ 5 h 60"/>
                  <a:gd name="T10" fmla="*/ 3 w 21"/>
                  <a:gd name="T11" fmla="*/ 8 h 60"/>
                  <a:gd name="T12" fmla="*/ 3 w 21"/>
                  <a:gd name="T13" fmla="*/ 8 h 60"/>
                  <a:gd name="T14" fmla="*/ 3 w 21"/>
                  <a:gd name="T15" fmla="*/ 11 h 60"/>
                  <a:gd name="T16" fmla="*/ 4 w 21"/>
                  <a:gd name="T17" fmla="*/ 11 h 60"/>
                  <a:gd name="T18" fmla="*/ 4 w 21"/>
                  <a:gd name="T19" fmla="*/ 11 h 60"/>
                  <a:gd name="T20" fmla="*/ 4 w 21"/>
                  <a:gd name="T21" fmla="*/ 13 h 60"/>
                  <a:gd name="T22" fmla="*/ 4 w 21"/>
                  <a:gd name="T23" fmla="*/ 13 h 60"/>
                  <a:gd name="T24" fmla="*/ 6 w 21"/>
                  <a:gd name="T25" fmla="*/ 16 h 60"/>
                  <a:gd name="T26" fmla="*/ 6 w 21"/>
                  <a:gd name="T27" fmla="*/ 16 h 60"/>
                  <a:gd name="T28" fmla="*/ 6 w 21"/>
                  <a:gd name="T29" fmla="*/ 19 h 60"/>
                  <a:gd name="T30" fmla="*/ 6 w 21"/>
                  <a:gd name="T31" fmla="*/ 19 h 60"/>
                  <a:gd name="T32" fmla="*/ 7 w 21"/>
                  <a:gd name="T33" fmla="*/ 22 h 60"/>
                  <a:gd name="T34" fmla="*/ 7 w 21"/>
                  <a:gd name="T35" fmla="*/ 22 h 60"/>
                  <a:gd name="T36" fmla="*/ 7 w 21"/>
                  <a:gd name="T37" fmla="*/ 24 h 60"/>
                  <a:gd name="T38" fmla="*/ 9 w 21"/>
                  <a:gd name="T39" fmla="*/ 24 h 60"/>
                  <a:gd name="T40" fmla="*/ 9 w 21"/>
                  <a:gd name="T41" fmla="*/ 24 h 60"/>
                  <a:gd name="T42" fmla="*/ 9 w 21"/>
                  <a:gd name="T43" fmla="*/ 27 h 60"/>
                  <a:gd name="T44" fmla="*/ 9 w 21"/>
                  <a:gd name="T45" fmla="*/ 27 h 60"/>
                  <a:gd name="T46" fmla="*/ 10 w 21"/>
                  <a:gd name="T47" fmla="*/ 30 h 60"/>
                  <a:gd name="T48" fmla="*/ 10 w 21"/>
                  <a:gd name="T49" fmla="*/ 30 h 60"/>
                  <a:gd name="T50" fmla="*/ 10 w 21"/>
                  <a:gd name="T51" fmla="*/ 32 h 60"/>
                  <a:gd name="T52" fmla="*/ 10 w 21"/>
                  <a:gd name="T53" fmla="*/ 32 h 60"/>
                  <a:gd name="T54" fmla="*/ 12 w 21"/>
                  <a:gd name="T55" fmla="*/ 35 h 60"/>
                  <a:gd name="T56" fmla="*/ 12 w 21"/>
                  <a:gd name="T57" fmla="*/ 35 h 60"/>
                  <a:gd name="T58" fmla="*/ 12 w 21"/>
                  <a:gd name="T59" fmla="*/ 35 h 60"/>
                  <a:gd name="T60" fmla="*/ 13 w 21"/>
                  <a:gd name="T61" fmla="*/ 38 h 60"/>
                  <a:gd name="T62" fmla="*/ 13 w 21"/>
                  <a:gd name="T63" fmla="*/ 38 h 60"/>
                  <a:gd name="T64" fmla="*/ 13 w 21"/>
                  <a:gd name="T65" fmla="*/ 41 h 60"/>
                  <a:gd name="T66" fmla="*/ 13 w 21"/>
                  <a:gd name="T67" fmla="*/ 41 h 60"/>
                  <a:gd name="T68" fmla="*/ 15 w 21"/>
                  <a:gd name="T69" fmla="*/ 43 h 60"/>
                  <a:gd name="T70" fmla="*/ 15 w 21"/>
                  <a:gd name="T71" fmla="*/ 43 h 60"/>
                  <a:gd name="T72" fmla="*/ 15 w 21"/>
                  <a:gd name="T73" fmla="*/ 43 h 60"/>
                  <a:gd name="T74" fmla="*/ 15 w 21"/>
                  <a:gd name="T75" fmla="*/ 46 h 60"/>
                  <a:gd name="T76" fmla="*/ 16 w 21"/>
                  <a:gd name="T77" fmla="*/ 46 h 60"/>
                  <a:gd name="T78" fmla="*/ 16 w 21"/>
                  <a:gd name="T79" fmla="*/ 49 h 60"/>
                  <a:gd name="T80" fmla="*/ 16 w 21"/>
                  <a:gd name="T81" fmla="*/ 49 h 60"/>
                  <a:gd name="T82" fmla="*/ 18 w 21"/>
                  <a:gd name="T83" fmla="*/ 51 h 60"/>
                  <a:gd name="T84" fmla="*/ 18 w 21"/>
                  <a:gd name="T85" fmla="*/ 51 h 60"/>
                  <a:gd name="T86" fmla="*/ 18 w 21"/>
                  <a:gd name="T87" fmla="*/ 51 h 60"/>
                  <a:gd name="T88" fmla="*/ 18 w 21"/>
                  <a:gd name="T89" fmla="*/ 54 h 60"/>
                  <a:gd name="T90" fmla="*/ 19 w 21"/>
                  <a:gd name="T91" fmla="*/ 54 h 60"/>
                  <a:gd name="T92" fmla="*/ 19 w 21"/>
                  <a:gd name="T93" fmla="*/ 57 h 60"/>
                  <a:gd name="T94" fmla="*/ 19 w 21"/>
                  <a:gd name="T95" fmla="*/ 57 h 60"/>
                  <a:gd name="T96" fmla="*/ 19 w 21"/>
                  <a:gd name="T97" fmla="*/ 57 h 60"/>
                  <a:gd name="T98" fmla="*/ 21 w 21"/>
                  <a:gd name="T99" fmla="*/ 60 h 60"/>
                  <a:gd name="T100" fmla="*/ 21 w 21"/>
                  <a:gd name="T101" fmla="*/ 60 h 60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w 21"/>
                  <a:gd name="T154" fmla="*/ 0 h 60"/>
                  <a:gd name="T155" fmla="*/ 21 w 21"/>
                  <a:gd name="T156" fmla="*/ 60 h 60"/>
                </a:gdLst>
                <a:ahLst/>
                <a:cxnLst>
                  <a:cxn ang="T102">
                    <a:pos x="T0" y="T1"/>
                  </a:cxn>
                  <a:cxn ang="T103">
                    <a:pos x="T2" y="T3"/>
                  </a:cxn>
                  <a:cxn ang="T104">
                    <a:pos x="T4" y="T5"/>
                  </a:cxn>
                  <a:cxn ang="T105">
                    <a:pos x="T6" y="T7"/>
                  </a:cxn>
                  <a:cxn ang="T106">
                    <a:pos x="T8" y="T9"/>
                  </a:cxn>
                  <a:cxn ang="T107">
                    <a:pos x="T10" y="T11"/>
                  </a:cxn>
                  <a:cxn ang="T108">
                    <a:pos x="T12" y="T13"/>
                  </a:cxn>
                  <a:cxn ang="T109">
                    <a:pos x="T14" y="T15"/>
                  </a:cxn>
                  <a:cxn ang="T110">
                    <a:pos x="T16" y="T17"/>
                  </a:cxn>
                  <a:cxn ang="T111">
                    <a:pos x="T18" y="T19"/>
                  </a:cxn>
                  <a:cxn ang="T112">
                    <a:pos x="T20" y="T21"/>
                  </a:cxn>
                  <a:cxn ang="T113">
                    <a:pos x="T22" y="T23"/>
                  </a:cxn>
                  <a:cxn ang="T114">
                    <a:pos x="T24" y="T25"/>
                  </a:cxn>
                  <a:cxn ang="T115">
                    <a:pos x="T26" y="T27"/>
                  </a:cxn>
                  <a:cxn ang="T116">
                    <a:pos x="T28" y="T29"/>
                  </a:cxn>
                  <a:cxn ang="T117">
                    <a:pos x="T30" y="T31"/>
                  </a:cxn>
                  <a:cxn ang="T118">
                    <a:pos x="T32" y="T33"/>
                  </a:cxn>
                  <a:cxn ang="T119">
                    <a:pos x="T34" y="T35"/>
                  </a:cxn>
                  <a:cxn ang="T120">
                    <a:pos x="T36" y="T37"/>
                  </a:cxn>
                  <a:cxn ang="T121">
                    <a:pos x="T38" y="T39"/>
                  </a:cxn>
                  <a:cxn ang="T122">
                    <a:pos x="T40" y="T41"/>
                  </a:cxn>
                  <a:cxn ang="T123">
                    <a:pos x="T42" y="T43"/>
                  </a:cxn>
                  <a:cxn ang="T124">
                    <a:pos x="T44" y="T45"/>
                  </a:cxn>
                  <a:cxn ang="T125">
                    <a:pos x="T46" y="T47"/>
                  </a:cxn>
                  <a:cxn ang="T126">
                    <a:pos x="T48" y="T49"/>
                  </a:cxn>
                  <a:cxn ang="T127">
                    <a:pos x="T50" y="T51"/>
                  </a:cxn>
                  <a:cxn ang="T128">
                    <a:pos x="T52" y="T53"/>
                  </a:cxn>
                  <a:cxn ang="T129">
                    <a:pos x="T54" y="T55"/>
                  </a:cxn>
                  <a:cxn ang="T130">
                    <a:pos x="T56" y="T57"/>
                  </a:cxn>
                  <a:cxn ang="T131">
                    <a:pos x="T58" y="T59"/>
                  </a:cxn>
                  <a:cxn ang="T132">
                    <a:pos x="T60" y="T61"/>
                  </a:cxn>
                  <a:cxn ang="T133">
                    <a:pos x="T62" y="T63"/>
                  </a:cxn>
                  <a:cxn ang="T134">
                    <a:pos x="T64" y="T65"/>
                  </a:cxn>
                  <a:cxn ang="T135">
                    <a:pos x="T66" y="T67"/>
                  </a:cxn>
                  <a:cxn ang="T136">
                    <a:pos x="T68" y="T69"/>
                  </a:cxn>
                  <a:cxn ang="T137">
                    <a:pos x="T70" y="T71"/>
                  </a:cxn>
                  <a:cxn ang="T138">
                    <a:pos x="T72" y="T73"/>
                  </a:cxn>
                  <a:cxn ang="T139">
                    <a:pos x="T74" y="T75"/>
                  </a:cxn>
                  <a:cxn ang="T140">
                    <a:pos x="T76" y="T77"/>
                  </a:cxn>
                  <a:cxn ang="T141">
                    <a:pos x="T78" y="T79"/>
                  </a:cxn>
                  <a:cxn ang="T142">
                    <a:pos x="T80" y="T81"/>
                  </a:cxn>
                  <a:cxn ang="T143">
                    <a:pos x="T82" y="T83"/>
                  </a:cxn>
                  <a:cxn ang="T144">
                    <a:pos x="T84" y="T85"/>
                  </a:cxn>
                  <a:cxn ang="T145">
                    <a:pos x="T86" y="T87"/>
                  </a:cxn>
                  <a:cxn ang="T146">
                    <a:pos x="T88" y="T89"/>
                  </a:cxn>
                  <a:cxn ang="T147">
                    <a:pos x="T90" y="T91"/>
                  </a:cxn>
                  <a:cxn ang="T148">
                    <a:pos x="T92" y="T93"/>
                  </a:cxn>
                  <a:cxn ang="T149">
                    <a:pos x="T94" y="T95"/>
                  </a:cxn>
                  <a:cxn ang="T150">
                    <a:pos x="T96" y="T97"/>
                  </a:cxn>
                  <a:cxn ang="T151">
                    <a:pos x="T98" y="T99"/>
                  </a:cxn>
                  <a:cxn ang="T152">
                    <a:pos x="T100" y="T101"/>
                  </a:cxn>
                </a:cxnLst>
                <a:rect l="T153" t="T154" r="T155" b="T156"/>
                <a:pathLst>
                  <a:path w="21" h="60">
                    <a:moveTo>
                      <a:pt x="0" y="0"/>
                    </a:moveTo>
                    <a:lnTo>
                      <a:pt x="2" y="3"/>
                    </a:lnTo>
                    <a:lnTo>
                      <a:pt x="2" y="5"/>
                    </a:lnTo>
                    <a:lnTo>
                      <a:pt x="3" y="8"/>
                    </a:lnTo>
                    <a:lnTo>
                      <a:pt x="3" y="11"/>
                    </a:lnTo>
                    <a:lnTo>
                      <a:pt x="4" y="11"/>
                    </a:lnTo>
                    <a:lnTo>
                      <a:pt x="4" y="13"/>
                    </a:lnTo>
                    <a:lnTo>
                      <a:pt x="6" y="16"/>
                    </a:lnTo>
                    <a:lnTo>
                      <a:pt x="6" y="19"/>
                    </a:lnTo>
                    <a:lnTo>
                      <a:pt x="7" y="22"/>
                    </a:lnTo>
                    <a:lnTo>
                      <a:pt x="7" y="24"/>
                    </a:lnTo>
                    <a:lnTo>
                      <a:pt x="9" y="24"/>
                    </a:lnTo>
                    <a:lnTo>
                      <a:pt x="9" y="27"/>
                    </a:lnTo>
                    <a:lnTo>
                      <a:pt x="10" y="30"/>
                    </a:lnTo>
                    <a:lnTo>
                      <a:pt x="10" y="32"/>
                    </a:lnTo>
                    <a:lnTo>
                      <a:pt x="12" y="35"/>
                    </a:lnTo>
                    <a:lnTo>
                      <a:pt x="13" y="38"/>
                    </a:lnTo>
                    <a:lnTo>
                      <a:pt x="13" y="41"/>
                    </a:lnTo>
                    <a:lnTo>
                      <a:pt x="15" y="43"/>
                    </a:lnTo>
                    <a:lnTo>
                      <a:pt x="15" y="46"/>
                    </a:lnTo>
                    <a:lnTo>
                      <a:pt x="16" y="46"/>
                    </a:lnTo>
                    <a:lnTo>
                      <a:pt x="16" y="49"/>
                    </a:lnTo>
                    <a:lnTo>
                      <a:pt x="18" y="51"/>
                    </a:lnTo>
                    <a:lnTo>
                      <a:pt x="18" y="54"/>
                    </a:lnTo>
                    <a:lnTo>
                      <a:pt x="19" y="54"/>
                    </a:lnTo>
                    <a:lnTo>
                      <a:pt x="19" y="57"/>
                    </a:lnTo>
                    <a:lnTo>
                      <a:pt x="21" y="60"/>
                    </a:lnTo>
                  </a:path>
                </a:pathLst>
              </a:custGeom>
              <a:noFill/>
              <a:ln w="12700" cmpd="sng">
                <a:solidFill>
                  <a:srgbClr val="D6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9227" name="Freeform 11"/>
              <p:cNvSpPr>
                <a:spLocks/>
              </p:cNvSpPr>
              <p:nvPr/>
            </p:nvSpPr>
            <p:spPr bwMode="auto">
              <a:xfrm>
                <a:off x="1343" y="3220"/>
                <a:ext cx="21" cy="51"/>
              </a:xfrm>
              <a:custGeom>
                <a:avLst/>
                <a:gdLst>
                  <a:gd name="T0" fmla="*/ 0 w 21"/>
                  <a:gd name="T1" fmla="*/ 0 h 51"/>
                  <a:gd name="T2" fmla="*/ 0 w 21"/>
                  <a:gd name="T3" fmla="*/ 2 h 51"/>
                  <a:gd name="T4" fmla="*/ 1 w 21"/>
                  <a:gd name="T5" fmla="*/ 2 h 51"/>
                  <a:gd name="T6" fmla="*/ 1 w 21"/>
                  <a:gd name="T7" fmla="*/ 2 h 51"/>
                  <a:gd name="T8" fmla="*/ 1 w 21"/>
                  <a:gd name="T9" fmla="*/ 5 h 51"/>
                  <a:gd name="T10" fmla="*/ 1 w 21"/>
                  <a:gd name="T11" fmla="*/ 5 h 51"/>
                  <a:gd name="T12" fmla="*/ 3 w 21"/>
                  <a:gd name="T13" fmla="*/ 8 h 51"/>
                  <a:gd name="T14" fmla="*/ 3 w 21"/>
                  <a:gd name="T15" fmla="*/ 8 h 51"/>
                  <a:gd name="T16" fmla="*/ 3 w 21"/>
                  <a:gd name="T17" fmla="*/ 8 h 51"/>
                  <a:gd name="T18" fmla="*/ 3 w 21"/>
                  <a:gd name="T19" fmla="*/ 11 h 51"/>
                  <a:gd name="T20" fmla="*/ 4 w 21"/>
                  <a:gd name="T21" fmla="*/ 11 h 51"/>
                  <a:gd name="T22" fmla="*/ 4 w 21"/>
                  <a:gd name="T23" fmla="*/ 13 h 51"/>
                  <a:gd name="T24" fmla="*/ 4 w 21"/>
                  <a:gd name="T25" fmla="*/ 13 h 51"/>
                  <a:gd name="T26" fmla="*/ 6 w 21"/>
                  <a:gd name="T27" fmla="*/ 13 h 51"/>
                  <a:gd name="T28" fmla="*/ 6 w 21"/>
                  <a:gd name="T29" fmla="*/ 16 h 51"/>
                  <a:gd name="T30" fmla="*/ 6 w 21"/>
                  <a:gd name="T31" fmla="*/ 16 h 51"/>
                  <a:gd name="T32" fmla="*/ 6 w 21"/>
                  <a:gd name="T33" fmla="*/ 19 h 51"/>
                  <a:gd name="T34" fmla="*/ 7 w 21"/>
                  <a:gd name="T35" fmla="*/ 19 h 51"/>
                  <a:gd name="T36" fmla="*/ 7 w 21"/>
                  <a:gd name="T37" fmla="*/ 19 h 51"/>
                  <a:gd name="T38" fmla="*/ 7 w 21"/>
                  <a:gd name="T39" fmla="*/ 21 h 51"/>
                  <a:gd name="T40" fmla="*/ 7 w 21"/>
                  <a:gd name="T41" fmla="*/ 21 h 51"/>
                  <a:gd name="T42" fmla="*/ 9 w 21"/>
                  <a:gd name="T43" fmla="*/ 21 h 51"/>
                  <a:gd name="T44" fmla="*/ 9 w 21"/>
                  <a:gd name="T45" fmla="*/ 24 h 51"/>
                  <a:gd name="T46" fmla="*/ 9 w 21"/>
                  <a:gd name="T47" fmla="*/ 24 h 51"/>
                  <a:gd name="T48" fmla="*/ 10 w 21"/>
                  <a:gd name="T49" fmla="*/ 27 h 51"/>
                  <a:gd name="T50" fmla="*/ 10 w 21"/>
                  <a:gd name="T51" fmla="*/ 27 h 51"/>
                  <a:gd name="T52" fmla="*/ 10 w 21"/>
                  <a:gd name="T53" fmla="*/ 27 h 51"/>
                  <a:gd name="T54" fmla="*/ 10 w 21"/>
                  <a:gd name="T55" fmla="*/ 30 h 51"/>
                  <a:gd name="T56" fmla="*/ 12 w 21"/>
                  <a:gd name="T57" fmla="*/ 30 h 51"/>
                  <a:gd name="T58" fmla="*/ 12 w 21"/>
                  <a:gd name="T59" fmla="*/ 30 h 51"/>
                  <a:gd name="T60" fmla="*/ 12 w 21"/>
                  <a:gd name="T61" fmla="*/ 32 h 51"/>
                  <a:gd name="T62" fmla="*/ 12 w 21"/>
                  <a:gd name="T63" fmla="*/ 32 h 51"/>
                  <a:gd name="T64" fmla="*/ 13 w 21"/>
                  <a:gd name="T65" fmla="*/ 35 h 51"/>
                  <a:gd name="T66" fmla="*/ 13 w 21"/>
                  <a:gd name="T67" fmla="*/ 35 h 51"/>
                  <a:gd name="T68" fmla="*/ 13 w 21"/>
                  <a:gd name="T69" fmla="*/ 35 h 51"/>
                  <a:gd name="T70" fmla="*/ 15 w 21"/>
                  <a:gd name="T71" fmla="*/ 38 h 51"/>
                  <a:gd name="T72" fmla="*/ 15 w 21"/>
                  <a:gd name="T73" fmla="*/ 38 h 51"/>
                  <a:gd name="T74" fmla="*/ 15 w 21"/>
                  <a:gd name="T75" fmla="*/ 38 h 51"/>
                  <a:gd name="T76" fmla="*/ 15 w 21"/>
                  <a:gd name="T77" fmla="*/ 40 h 51"/>
                  <a:gd name="T78" fmla="*/ 16 w 21"/>
                  <a:gd name="T79" fmla="*/ 40 h 51"/>
                  <a:gd name="T80" fmla="*/ 16 w 21"/>
                  <a:gd name="T81" fmla="*/ 40 h 51"/>
                  <a:gd name="T82" fmla="*/ 16 w 21"/>
                  <a:gd name="T83" fmla="*/ 43 h 51"/>
                  <a:gd name="T84" fmla="*/ 16 w 21"/>
                  <a:gd name="T85" fmla="*/ 43 h 51"/>
                  <a:gd name="T86" fmla="*/ 18 w 21"/>
                  <a:gd name="T87" fmla="*/ 43 h 51"/>
                  <a:gd name="T88" fmla="*/ 18 w 21"/>
                  <a:gd name="T89" fmla="*/ 46 h 51"/>
                  <a:gd name="T90" fmla="*/ 18 w 21"/>
                  <a:gd name="T91" fmla="*/ 46 h 51"/>
                  <a:gd name="T92" fmla="*/ 19 w 21"/>
                  <a:gd name="T93" fmla="*/ 46 h 51"/>
                  <a:gd name="T94" fmla="*/ 19 w 21"/>
                  <a:gd name="T95" fmla="*/ 49 h 51"/>
                  <a:gd name="T96" fmla="*/ 19 w 21"/>
                  <a:gd name="T97" fmla="*/ 49 h 51"/>
                  <a:gd name="T98" fmla="*/ 19 w 21"/>
                  <a:gd name="T99" fmla="*/ 51 h 51"/>
                  <a:gd name="T100" fmla="*/ 21 w 21"/>
                  <a:gd name="T101" fmla="*/ 51 h 51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w 21"/>
                  <a:gd name="T154" fmla="*/ 0 h 51"/>
                  <a:gd name="T155" fmla="*/ 21 w 21"/>
                  <a:gd name="T156" fmla="*/ 51 h 51"/>
                </a:gdLst>
                <a:ahLst/>
                <a:cxnLst>
                  <a:cxn ang="T102">
                    <a:pos x="T0" y="T1"/>
                  </a:cxn>
                  <a:cxn ang="T103">
                    <a:pos x="T2" y="T3"/>
                  </a:cxn>
                  <a:cxn ang="T104">
                    <a:pos x="T4" y="T5"/>
                  </a:cxn>
                  <a:cxn ang="T105">
                    <a:pos x="T6" y="T7"/>
                  </a:cxn>
                  <a:cxn ang="T106">
                    <a:pos x="T8" y="T9"/>
                  </a:cxn>
                  <a:cxn ang="T107">
                    <a:pos x="T10" y="T11"/>
                  </a:cxn>
                  <a:cxn ang="T108">
                    <a:pos x="T12" y="T13"/>
                  </a:cxn>
                  <a:cxn ang="T109">
                    <a:pos x="T14" y="T15"/>
                  </a:cxn>
                  <a:cxn ang="T110">
                    <a:pos x="T16" y="T17"/>
                  </a:cxn>
                  <a:cxn ang="T111">
                    <a:pos x="T18" y="T19"/>
                  </a:cxn>
                  <a:cxn ang="T112">
                    <a:pos x="T20" y="T21"/>
                  </a:cxn>
                  <a:cxn ang="T113">
                    <a:pos x="T22" y="T23"/>
                  </a:cxn>
                  <a:cxn ang="T114">
                    <a:pos x="T24" y="T25"/>
                  </a:cxn>
                  <a:cxn ang="T115">
                    <a:pos x="T26" y="T27"/>
                  </a:cxn>
                  <a:cxn ang="T116">
                    <a:pos x="T28" y="T29"/>
                  </a:cxn>
                  <a:cxn ang="T117">
                    <a:pos x="T30" y="T31"/>
                  </a:cxn>
                  <a:cxn ang="T118">
                    <a:pos x="T32" y="T33"/>
                  </a:cxn>
                  <a:cxn ang="T119">
                    <a:pos x="T34" y="T35"/>
                  </a:cxn>
                  <a:cxn ang="T120">
                    <a:pos x="T36" y="T37"/>
                  </a:cxn>
                  <a:cxn ang="T121">
                    <a:pos x="T38" y="T39"/>
                  </a:cxn>
                  <a:cxn ang="T122">
                    <a:pos x="T40" y="T41"/>
                  </a:cxn>
                  <a:cxn ang="T123">
                    <a:pos x="T42" y="T43"/>
                  </a:cxn>
                  <a:cxn ang="T124">
                    <a:pos x="T44" y="T45"/>
                  </a:cxn>
                  <a:cxn ang="T125">
                    <a:pos x="T46" y="T47"/>
                  </a:cxn>
                  <a:cxn ang="T126">
                    <a:pos x="T48" y="T49"/>
                  </a:cxn>
                  <a:cxn ang="T127">
                    <a:pos x="T50" y="T51"/>
                  </a:cxn>
                  <a:cxn ang="T128">
                    <a:pos x="T52" y="T53"/>
                  </a:cxn>
                  <a:cxn ang="T129">
                    <a:pos x="T54" y="T55"/>
                  </a:cxn>
                  <a:cxn ang="T130">
                    <a:pos x="T56" y="T57"/>
                  </a:cxn>
                  <a:cxn ang="T131">
                    <a:pos x="T58" y="T59"/>
                  </a:cxn>
                  <a:cxn ang="T132">
                    <a:pos x="T60" y="T61"/>
                  </a:cxn>
                  <a:cxn ang="T133">
                    <a:pos x="T62" y="T63"/>
                  </a:cxn>
                  <a:cxn ang="T134">
                    <a:pos x="T64" y="T65"/>
                  </a:cxn>
                  <a:cxn ang="T135">
                    <a:pos x="T66" y="T67"/>
                  </a:cxn>
                  <a:cxn ang="T136">
                    <a:pos x="T68" y="T69"/>
                  </a:cxn>
                  <a:cxn ang="T137">
                    <a:pos x="T70" y="T71"/>
                  </a:cxn>
                  <a:cxn ang="T138">
                    <a:pos x="T72" y="T73"/>
                  </a:cxn>
                  <a:cxn ang="T139">
                    <a:pos x="T74" y="T75"/>
                  </a:cxn>
                  <a:cxn ang="T140">
                    <a:pos x="T76" y="T77"/>
                  </a:cxn>
                  <a:cxn ang="T141">
                    <a:pos x="T78" y="T79"/>
                  </a:cxn>
                  <a:cxn ang="T142">
                    <a:pos x="T80" y="T81"/>
                  </a:cxn>
                  <a:cxn ang="T143">
                    <a:pos x="T82" y="T83"/>
                  </a:cxn>
                  <a:cxn ang="T144">
                    <a:pos x="T84" y="T85"/>
                  </a:cxn>
                  <a:cxn ang="T145">
                    <a:pos x="T86" y="T87"/>
                  </a:cxn>
                  <a:cxn ang="T146">
                    <a:pos x="T88" y="T89"/>
                  </a:cxn>
                  <a:cxn ang="T147">
                    <a:pos x="T90" y="T91"/>
                  </a:cxn>
                  <a:cxn ang="T148">
                    <a:pos x="T92" y="T93"/>
                  </a:cxn>
                  <a:cxn ang="T149">
                    <a:pos x="T94" y="T95"/>
                  </a:cxn>
                  <a:cxn ang="T150">
                    <a:pos x="T96" y="T97"/>
                  </a:cxn>
                  <a:cxn ang="T151">
                    <a:pos x="T98" y="T99"/>
                  </a:cxn>
                  <a:cxn ang="T152">
                    <a:pos x="T100" y="T101"/>
                  </a:cxn>
                </a:cxnLst>
                <a:rect l="T153" t="T154" r="T155" b="T156"/>
                <a:pathLst>
                  <a:path w="21" h="51">
                    <a:moveTo>
                      <a:pt x="0" y="0"/>
                    </a:moveTo>
                    <a:lnTo>
                      <a:pt x="0" y="2"/>
                    </a:lnTo>
                    <a:lnTo>
                      <a:pt x="1" y="2"/>
                    </a:lnTo>
                    <a:lnTo>
                      <a:pt x="1" y="5"/>
                    </a:lnTo>
                    <a:lnTo>
                      <a:pt x="3" y="8"/>
                    </a:lnTo>
                    <a:lnTo>
                      <a:pt x="3" y="11"/>
                    </a:lnTo>
                    <a:lnTo>
                      <a:pt x="4" y="11"/>
                    </a:lnTo>
                    <a:lnTo>
                      <a:pt x="4" y="13"/>
                    </a:lnTo>
                    <a:lnTo>
                      <a:pt x="6" y="13"/>
                    </a:lnTo>
                    <a:lnTo>
                      <a:pt x="6" y="16"/>
                    </a:lnTo>
                    <a:lnTo>
                      <a:pt x="6" y="19"/>
                    </a:lnTo>
                    <a:lnTo>
                      <a:pt x="7" y="19"/>
                    </a:lnTo>
                    <a:lnTo>
                      <a:pt x="7" y="21"/>
                    </a:lnTo>
                    <a:lnTo>
                      <a:pt x="9" y="21"/>
                    </a:lnTo>
                    <a:lnTo>
                      <a:pt x="9" y="24"/>
                    </a:lnTo>
                    <a:lnTo>
                      <a:pt x="10" y="27"/>
                    </a:lnTo>
                    <a:lnTo>
                      <a:pt x="10" y="30"/>
                    </a:lnTo>
                    <a:lnTo>
                      <a:pt x="12" y="30"/>
                    </a:lnTo>
                    <a:lnTo>
                      <a:pt x="12" y="32"/>
                    </a:lnTo>
                    <a:lnTo>
                      <a:pt x="13" y="35"/>
                    </a:lnTo>
                    <a:lnTo>
                      <a:pt x="15" y="38"/>
                    </a:lnTo>
                    <a:lnTo>
                      <a:pt x="15" y="40"/>
                    </a:lnTo>
                    <a:lnTo>
                      <a:pt x="16" y="40"/>
                    </a:lnTo>
                    <a:lnTo>
                      <a:pt x="16" y="43"/>
                    </a:lnTo>
                    <a:lnTo>
                      <a:pt x="18" y="43"/>
                    </a:lnTo>
                    <a:lnTo>
                      <a:pt x="18" y="46"/>
                    </a:lnTo>
                    <a:lnTo>
                      <a:pt x="19" y="46"/>
                    </a:lnTo>
                    <a:lnTo>
                      <a:pt x="19" y="49"/>
                    </a:lnTo>
                    <a:lnTo>
                      <a:pt x="19" y="51"/>
                    </a:lnTo>
                    <a:lnTo>
                      <a:pt x="21" y="51"/>
                    </a:lnTo>
                  </a:path>
                </a:pathLst>
              </a:custGeom>
              <a:noFill/>
              <a:ln w="12700" cmpd="sng">
                <a:solidFill>
                  <a:srgbClr val="D6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9228" name="Freeform 12"/>
              <p:cNvSpPr>
                <a:spLocks/>
              </p:cNvSpPr>
              <p:nvPr/>
            </p:nvSpPr>
            <p:spPr bwMode="auto">
              <a:xfrm>
                <a:off x="1364" y="3271"/>
                <a:ext cx="19" cy="41"/>
              </a:xfrm>
              <a:custGeom>
                <a:avLst/>
                <a:gdLst>
                  <a:gd name="T0" fmla="*/ 0 w 19"/>
                  <a:gd name="T1" fmla="*/ 0 h 41"/>
                  <a:gd name="T2" fmla="*/ 0 w 19"/>
                  <a:gd name="T3" fmla="*/ 0 h 41"/>
                  <a:gd name="T4" fmla="*/ 0 w 19"/>
                  <a:gd name="T5" fmla="*/ 3 h 41"/>
                  <a:gd name="T6" fmla="*/ 0 w 19"/>
                  <a:gd name="T7" fmla="*/ 3 h 41"/>
                  <a:gd name="T8" fmla="*/ 1 w 19"/>
                  <a:gd name="T9" fmla="*/ 3 h 41"/>
                  <a:gd name="T10" fmla="*/ 1 w 19"/>
                  <a:gd name="T11" fmla="*/ 6 h 41"/>
                  <a:gd name="T12" fmla="*/ 1 w 19"/>
                  <a:gd name="T13" fmla="*/ 6 h 41"/>
                  <a:gd name="T14" fmla="*/ 3 w 19"/>
                  <a:gd name="T15" fmla="*/ 6 h 41"/>
                  <a:gd name="T16" fmla="*/ 3 w 19"/>
                  <a:gd name="T17" fmla="*/ 8 h 41"/>
                  <a:gd name="T18" fmla="*/ 3 w 19"/>
                  <a:gd name="T19" fmla="*/ 8 h 41"/>
                  <a:gd name="T20" fmla="*/ 3 w 19"/>
                  <a:gd name="T21" fmla="*/ 8 h 41"/>
                  <a:gd name="T22" fmla="*/ 4 w 19"/>
                  <a:gd name="T23" fmla="*/ 8 h 41"/>
                  <a:gd name="T24" fmla="*/ 4 w 19"/>
                  <a:gd name="T25" fmla="*/ 11 h 41"/>
                  <a:gd name="T26" fmla="*/ 4 w 19"/>
                  <a:gd name="T27" fmla="*/ 11 h 41"/>
                  <a:gd name="T28" fmla="*/ 4 w 19"/>
                  <a:gd name="T29" fmla="*/ 11 h 41"/>
                  <a:gd name="T30" fmla="*/ 6 w 19"/>
                  <a:gd name="T31" fmla="*/ 14 h 41"/>
                  <a:gd name="T32" fmla="*/ 6 w 19"/>
                  <a:gd name="T33" fmla="*/ 14 h 41"/>
                  <a:gd name="T34" fmla="*/ 6 w 19"/>
                  <a:gd name="T35" fmla="*/ 14 h 41"/>
                  <a:gd name="T36" fmla="*/ 7 w 19"/>
                  <a:gd name="T37" fmla="*/ 17 h 41"/>
                  <a:gd name="T38" fmla="*/ 7 w 19"/>
                  <a:gd name="T39" fmla="*/ 17 h 41"/>
                  <a:gd name="T40" fmla="*/ 7 w 19"/>
                  <a:gd name="T41" fmla="*/ 17 h 41"/>
                  <a:gd name="T42" fmla="*/ 7 w 19"/>
                  <a:gd name="T43" fmla="*/ 19 h 41"/>
                  <a:gd name="T44" fmla="*/ 9 w 19"/>
                  <a:gd name="T45" fmla="*/ 19 h 41"/>
                  <a:gd name="T46" fmla="*/ 9 w 19"/>
                  <a:gd name="T47" fmla="*/ 19 h 41"/>
                  <a:gd name="T48" fmla="*/ 9 w 19"/>
                  <a:gd name="T49" fmla="*/ 22 h 41"/>
                  <a:gd name="T50" fmla="*/ 9 w 19"/>
                  <a:gd name="T51" fmla="*/ 22 h 41"/>
                  <a:gd name="T52" fmla="*/ 10 w 19"/>
                  <a:gd name="T53" fmla="*/ 22 h 41"/>
                  <a:gd name="T54" fmla="*/ 10 w 19"/>
                  <a:gd name="T55" fmla="*/ 22 h 41"/>
                  <a:gd name="T56" fmla="*/ 10 w 19"/>
                  <a:gd name="T57" fmla="*/ 25 h 41"/>
                  <a:gd name="T58" fmla="*/ 12 w 19"/>
                  <a:gd name="T59" fmla="*/ 25 h 41"/>
                  <a:gd name="T60" fmla="*/ 12 w 19"/>
                  <a:gd name="T61" fmla="*/ 25 h 41"/>
                  <a:gd name="T62" fmla="*/ 12 w 19"/>
                  <a:gd name="T63" fmla="*/ 27 h 41"/>
                  <a:gd name="T64" fmla="*/ 12 w 19"/>
                  <a:gd name="T65" fmla="*/ 27 h 41"/>
                  <a:gd name="T66" fmla="*/ 13 w 19"/>
                  <a:gd name="T67" fmla="*/ 27 h 41"/>
                  <a:gd name="T68" fmla="*/ 13 w 19"/>
                  <a:gd name="T69" fmla="*/ 30 h 41"/>
                  <a:gd name="T70" fmla="*/ 13 w 19"/>
                  <a:gd name="T71" fmla="*/ 30 h 41"/>
                  <a:gd name="T72" fmla="*/ 13 w 19"/>
                  <a:gd name="T73" fmla="*/ 30 h 41"/>
                  <a:gd name="T74" fmla="*/ 15 w 19"/>
                  <a:gd name="T75" fmla="*/ 30 h 41"/>
                  <a:gd name="T76" fmla="*/ 15 w 19"/>
                  <a:gd name="T77" fmla="*/ 33 h 41"/>
                  <a:gd name="T78" fmla="*/ 15 w 19"/>
                  <a:gd name="T79" fmla="*/ 33 h 41"/>
                  <a:gd name="T80" fmla="*/ 16 w 19"/>
                  <a:gd name="T81" fmla="*/ 33 h 41"/>
                  <a:gd name="T82" fmla="*/ 16 w 19"/>
                  <a:gd name="T83" fmla="*/ 36 h 41"/>
                  <a:gd name="T84" fmla="*/ 16 w 19"/>
                  <a:gd name="T85" fmla="*/ 36 h 41"/>
                  <a:gd name="T86" fmla="*/ 16 w 19"/>
                  <a:gd name="T87" fmla="*/ 36 h 41"/>
                  <a:gd name="T88" fmla="*/ 18 w 19"/>
                  <a:gd name="T89" fmla="*/ 36 h 41"/>
                  <a:gd name="T90" fmla="*/ 18 w 19"/>
                  <a:gd name="T91" fmla="*/ 38 h 41"/>
                  <a:gd name="T92" fmla="*/ 18 w 19"/>
                  <a:gd name="T93" fmla="*/ 38 h 41"/>
                  <a:gd name="T94" fmla="*/ 18 w 19"/>
                  <a:gd name="T95" fmla="*/ 38 h 41"/>
                  <a:gd name="T96" fmla="*/ 19 w 19"/>
                  <a:gd name="T97" fmla="*/ 41 h 41"/>
                  <a:gd name="T98" fmla="*/ 19 w 19"/>
                  <a:gd name="T99" fmla="*/ 41 h 41"/>
                  <a:gd name="T100" fmla="*/ 19 w 19"/>
                  <a:gd name="T101" fmla="*/ 41 h 41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w 19"/>
                  <a:gd name="T154" fmla="*/ 0 h 41"/>
                  <a:gd name="T155" fmla="*/ 19 w 19"/>
                  <a:gd name="T156" fmla="*/ 41 h 41"/>
                </a:gdLst>
                <a:ahLst/>
                <a:cxnLst>
                  <a:cxn ang="T102">
                    <a:pos x="T0" y="T1"/>
                  </a:cxn>
                  <a:cxn ang="T103">
                    <a:pos x="T2" y="T3"/>
                  </a:cxn>
                  <a:cxn ang="T104">
                    <a:pos x="T4" y="T5"/>
                  </a:cxn>
                  <a:cxn ang="T105">
                    <a:pos x="T6" y="T7"/>
                  </a:cxn>
                  <a:cxn ang="T106">
                    <a:pos x="T8" y="T9"/>
                  </a:cxn>
                  <a:cxn ang="T107">
                    <a:pos x="T10" y="T11"/>
                  </a:cxn>
                  <a:cxn ang="T108">
                    <a:pos x="T12" y="T13"/>
                  </a:cxn>
                  <a:cxn ang="T109">
                    <a:pos x="T14" y="T15"/>
                  </a:cxn>
                  <a:cxn ang="T110">
                    <a:pos x="T16" y="T17"/>
                  </a:cxn>
                  <a:cxn ang="T111">
                    <a:pos x="T18" y="T19"/>
                  </a:cxn>
                  <a:cxn ang="T112">
                    <a:pos x="T20" y="T21"/>
                  </a:cxn>
                  <a:cxn ang="T113">
                    <a:pos x="T22" y="T23"/>
                  </a:cxn>
                  <a:cxn ang="T114">
                    <a:pos x="T24" y="T25"/>
                  </a:cxn>
                  <a:cxn ang="T115">
                    <a:pos x="T26" y="T27"/>
                  </a:cxn>
                  <a:cxn ang="T116">
                    <a:pos x="T28" y="T29"/>
                  </a:cxn>
                  <a:cxn ang="T117">
                    <a:pos x="T30" y="T31"/>
                  </a:cxn>
                  <a:cxn ang="T118">
                    <a:pos x="T32" y="T33"/>
                  </a:cxn>
                  <a:cxn ang="T119">
                    <a:pos x="T34" y="T35"/>
                  </a:cxn>
                  <a:cxn ang="T120">
                    <a:pos x="T36" y="T37"/>
                  </a:cxn>
                  <a:cxn ang="T121">
                    <a:pos x="T38" y="T39"/>
                  </a:cxn>
                  <a:cxn ang="T122">
                    <a:pos x="T40" y="T41"/>
                  </a:cxn>
                  <a:cxn ang="T123">
                    <a:pos x="T42" y="T43"/>
                  </a:cxn>
                  <a:cxn ang="T124">
                    <a:pos x="T44" y="T45"/>
                  </a:cxn>
                  <a:cxn ang="T125">
                    <a:pos x="T46" y="T47"/>
                  </a:cxn>
                  <a:cxn ang="T126">
                    <a:pos x="T48" y="T49"/>
                  </a:cxn>
                  <a:cxn ang="T127">
                    <a:pos x="T50" y="T51"/>
                  </a:cxn>
                  <a:cxn ang="T128">
                    <a:pos x="T52" y="T53"/>
                  </a:cxn>
                  <a:cxn ang="T129">
                    <a:pos x="T54" y="T55"/>
                  </a:cxn>
                  <a:cxn ang="T130">
                    <a:pos x="T56" y="T57"/>
                  </a:cxn>
                  <a:cxn ang="T131">
                    <a:pos x="T58" y="T59"/>
                  </a:cxn>
                  <a:cxn ang="T132">
                    <a:pos x="T60" y="T61"/>
                  </a:cxn>
                  <a:cxn ang="T133">
                    <a:pos x="T62" y="T63"/>
                  </a:cxn>
                  <a:cxn ang="T134">
                    <a:pos x="T64" y="T65"/>
                  </a:cxn>
                  <a:cxn ang="T135">
                    <a:pos x="T66" y="T67"/>
                  </a:cxn>
                  <a:cxn ang="T136">
                    <a:pos x="T68" y="T69"/>
                  </a:cxn>
                  <a:cxn ang="T137">
                    <a:pos x="T70" y="T71"/>
                  </a:cxn>
                  <a:cxn ang="T138">
                    <a:pos x="T72" y="T73"/>
                  </a:cxn>
                  <a:cxn ang="T139">
                    <a:pos x="T74" y="T75"/>
                  </a:cxn>
                  <a:cxn ang="T140">
                    <a:pos x="T76" y="T77"/>
                  </a:cxn>
                  <a:cxn ang="T141">
                    <a:pos x="T78" y="T79"/>
                  </a:cxn>
                  <a:cxn ang="T142">
                    <a:pos x="T80" y="T81"/>
                  </a:cxn>
                  <a:cxn ang="T143">
                    <a:pos x="T82" y="T83"/>
                  </a:cxn>
                  <a:cxn ang="T144">
                    <a:pos x="T84" y="T85"/>
                  </a:cxn>
                  <a:cxn ang="T145">
                    <a:pos x="T86" y="T87"/>
                  </a:cxn>
                  <a:cxn ang="T146">
                    <a:pos x="T88" y="T89"/>
                  </a:cxn>
                  <a:cxn ang="T147">
                    <a:pos x="T90" y="T91"/>
                  </a:cxn>
                  <a:cxn ang="T148">
                    <a:pos x="T92" y="T93"/>
                  </a:cxn>
                  <a:cxn ang="T149">
                    <a:pos x="T94" y="T95"/>
                  </a:cxn>
                  <a:cxn ang="T150">
                    <a:pos x="T96" y="T97"/>
                  </a:cxn>
                  <a:cxn ang="T151">
                    <a:pos x="T98" y="T99"/>
                  </a:cxn>
                  <a:cxn ang="T152">
                    <a:pos x="T100" y="T101"/>
                  </a:cxn>
                </a:cxnLst>
                <a:rect l="T153" t="T154" r="T155" b="T156"/>
                <a:pathLst>
                  <a:path w="19" h="41">
                    <a:moveTo>
                      <a:pt x="0" y="0"/>
                    </a:moveTo>
                    <a:lnTo>
                      <a:pt x="0" y="0"/>
                    </a:lnTo>
                    <a:lnTo>
                      <a:pt x="0" y="3"/>
                    </a:lnTo>
                    <a:lnTo>
                      <a:pt x="1" y="3"/>
                    </a:lnTo>
                    <a:lnTo>
                      <a:pt x="1" y="6"/>
                    </a:lnTo>
                    <a:lnTo>
                      <a:pt x="3" y="6"/>
                    </a:lnTo>
                    <a:lnTo>
                      <a:pt x="3" y="8"/>
                    </a:lnTo>
                    <a:lnTo>
                      <a:pt x="4" y="8"/>
                    </a:lnTo>
                    <a:lnTo>
                      <a:pt x="4" y="11"/>
                    </a:lnTo>
                    <a:lnTo>
                      <a:pt x="6" y="14"/>
                    </a:lnTo>
                    <a:lnTo>
                      <a:pt x="7" y="17"/>
                    </a:lnTo>
                    <a:lnTo>
                      <a:pt x="7" y="19"/>
                    </a:lnTo>
                    <a:lnTo>
                      <a:pt x="9" y="19"/>
                    </a:lnTo>
                    <a:lnTo>
                      <a:pt x="9" y="22"/>
                    </a:lnTo>
                    <a:lnTo>
                      <a:pt x="10" y="22"/>
                    </a:lnTo>
                    <a:lnTo>
                      <a:pt x="10" y="25"/>
                    </a:lnTo>
                    <a:lnTo>
                      <a:pt x="12" y="25"/>
                    </a:lnTo>
                    <a:lnTo>
                      <a:pt x="12" y="27"/>
                    </a:lnTo>
                    <a:lnTo>
                      <a:pt x="13" y="27"/>
                    </a:lnTo>
                    <a:lnTo>
                      <a:pt x="13" y="30"/>
                    </a:lnTo>
                    <a:lnTo>
                      <a:pt x="15" y="30"/>
                    </a:lnTo>
                    <a:lnTo>
                      <a:pt x="15" y="33"/>
                    </a:lnTo>
                    <a:lnTo>
                      <a:pt x="16" y="33"/>
                    </a:lnTo>
                    <a:lnTo>
                      <a:pt x="16" y="36"/>
                    </a:lnTo>
                    <a:lnTo>
                      <a:pt x="18" y="36"/>
                    </a:lnTo>
                    <a:lnTo>
                      <a:pt x="18" y="38"/>
                    </a:lnTo>
                    <a:lnTo>
                      <a:pt x="19" y="41"/>
                    </a:lnTo>
                  </a:path>
                </a:pathLst>
              </a:custGeom>
              <a:noFill/>
              <a:ln w="12700" cmpd="sng">
                <a:solidFill>
                  <a:srgbClr val="D6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9229" name="Freeform 13"/>
              <p:cNvSpPr>
                <a:spLocks/>
              </p:cNvSpPr>
              <p:nvPr/>
            </p:nvSpPr>
            <p:spPr bwMode="auto">
              <a:xfrm>
                <a:off x="1383" y="3312"/>
                <a:ext cx="21" cy="33"/>
              </a:xfrm>
              <a:custGeom>
                <a:avLst/>
                <a:gdLst>
                  <a:gd name="T0" fmla="*/ 0 w 21"/>
                  <a:gd name="T1" fmla="*/ 0 h 33"/>
                  <a:gd name="T2" fmla="*/ 2 w 21"/>
                  <a:gd name="T3" fmla="*/ 0 h 33"/>
                  <a:gd name="T4" fmla="*/ 2 w 21"/>
                  <a:gd name="T5" fmla="*/ 3 h 33"/>
                  <a:gd name="T6" fmla="*/ 2 w 21"/>
                  <a:gd name="T7" fmla="*/ 3 h 33"/>
                  <a:gd name="T8" fmla="*/ 2 w 21"/>
                  <a:gd name="T9" fmla="*/ 3 h 33"/>
                  <a:gd name="T10" fmla="*/ 3 w 21"/>
                  <a:gd name="T11" fmla="*/ 3 h 33"/>
                  <a:gd name="T12" fmla="*/ 3 w 21"/>
                  <a:gd name="T13" fmla="*/ 5 h 33"/>
                  <a:gd name="T14" fmla="*/ 3 w 21"/>
                  <a:gd name="T15" fmla="*/ 5 h 33"/>
                  <a:gd name="T16" fmla="*/ 3 w 21"/>
                  <a:gd name="T17" fmla="*/ 5 h 33"/>
                  <a:gd name="T18" fmla="*/ 5 w 21"/>
                  <a:gd name="T19" fmla="*/ 5 h 33"/>
                  <a:gd name="T20" fmla="*/ 5 w 21"/>
                  <a:gd name="T21" fmla="*/ 8 h 33"/>
                  <a:gd name="T22" fmla="*/ 5 w 21"/>
                  <a:gd name="T23" fmla="*/ 8 h 33"/>
                  <a:gd name="T24" fmla="*/ 6 w 21"/>
                  <a:gd name="T25" fmla="*/ 8 h 33"/>
                  <a:gd name="T26" fmla="*/ 6 w 21"/>
                  <a:gd name="T27" fmla="*/ 8 h 33"/>
                  <a:gd name="T28" fmla="*/ 6 w 21"/>
                  <a:gd name="T29" fmla="*/ 11 h 33"/>
                  <a:gd name="T30" fmla="*/ 6 w 21"/>
                  <a:gd name="T31" fmla="*/ 11 h 33"/>
                  <a:gd name="T32" fmla="*/ 8 w 21"/>
                  <a:gd name="T33" fmla="*/ 11 h 33"/>
                  <a:gd name="T34" fmla="*/ 8 w 21"/>
                  <a:gd name="T35" fmla="*/ 11 h 33"/>
                  <a:gd name="T36" fmla="*/ 8 w 21"/>
                  <a:gd name="T37" fmla="*/ 14 h 33"/>
                  <a:gd name="T38" fmla="*/ 8 w 21"/>
                  <a:gd name="T39" fmla="*/ 14 h 33"/>
                  <a:gd name="T40" fmla="*/ 9 w 21"/>
                  <a:gd name="T41" fmla="*/ 14 h 33"/>
                  <a:gd name="T42" fmla="*/ 9 w 21"/>
                  <a:gd name="T43" fmla="*/ 14 h 33"/>
                  <a:gd name="T44" fmla="*/ 9 w 21"/>
                  <a:gd name="T45" fmla="*/ 16 h 33"/>
                  <a:gd name="T46" fmla="*/ 11 w 21"/>
                  <a:gd name="T47" fmla="*/ 16 h 33"/>
                  <a:gd name="T48" fmla="*/ 11 w 21"/>
                  <a:gd name="T49" fmla="*/ 16 h 33"/>
                  <a:gd name="T50" fmla="*/ 11 w 21"/>
                  <a:gd name="T51" fmla="*/ 16 h 33"/>
                  <a:gd name="T52" fmla="*/ 11 w 21"/>
                  <a:gd name="T53" fmla="*/ 19 h 33"/>
                  <a:gd name="T54" fmla="*/ 12 w 21"/>
                  <a:gd name="T55" fmla="*/ 19 h 33"/>
                  <a:gd name="T56" fmla="*/ 12 w 21"/>
                  <a:gd name="T57" fmla="*/ 19 h 33"/>
                  <a:gd name="T58" fmla="*/ 12 w 21"/>
                  <a:gd name="T59" fmla="*/ 19 h 33"/>
                  <a:gd name="T60" fmla="*/ 12 w 21"/>
                  <a:gd name="T61" fmla="*/ 22 h 33"/>
                  <a:gd name="T62" fmla="*/ 13 w 21"/>
                  <a:gd name="T63" fmla="*/ 22 h 33"/>
                  <a:gd name="T64" fmla="*/ 13 w 21"/>
                  <a:gd name="T65" fmla="*/ 22 h 33"/>
                  <a:gd name="T66" fmla="*/ 13 w 21"/>
                  <a:gd name="T67" fmla="*/ 22 h 33"/>
                  <a:gd name="T68" fmla="*/ 15 w 21"/>
                  <a:gd name="T69" fmla="*/ 24 h 33"/>
                  <a:gd name="T70" fmla="*/ 15 w 21"/>
                  <a:gd name="T71" fmla="*/ 24 h 33"/>
                  <a:gd name="T72" fmla="*/ 15 w 21"/>
                  <a:gd name="T73" fmla="*/ 24 h 33"/>
                  <a:gd name="T74" fmla="*/ 15 w 21"/>
                  <a:gd name="T75" fmla="*/ 24 h 33"/>
                  <a:gd name="T76" fmla="*/ 16 w 21"/>
                  <a:gd name="T77" fmla="*/ 24 h 33"/>
                  <a:gd name="T78" fmla="*/ 16 w 21"/>
                  <a:gd name="T79" fmla="*/ 27 h 33"/>
                  <a:gd name="T80" fmla="*/ 16 w 21"/>
                  <a:gd name="T81" fmla="*/ 27 h 33"/>
                  <a:gd name="T82" fmla="*/ 16 w 21"/>
                  <a:gd name="T83" fmla="*/ 27 h 33"/>
                  <a:gd name="T84" fmla="*/ 18 w 21"/>
                  <a:gd name="T85" fmla="*/ 27 h 33"/>
                  <a:gd name="T86" fmla="*/ 18 w 21"/>
                  <a:gd name="T87" fmla="*/ 27 h 33"/>
                  <a:gd name="T88" fmla="*/ 18 w 21"/>
                  <a:gd name="T89" fmla="*/ 30 h 33"/>
                  <a:gd name="T90" fmla="*/ 19 w 21"/>
                  <a:gd name="T91" fmla="*/ 30 h 33"/>
                  <a:gd name="T92" fmla="*/ 19 w 21"/>
                  <a:gd name="T93" fmla="*/ 30 h 33"/>
                  <a:gd name="T94" fmla="*/ 19 w 21"/>
                  <a:gd name="T95" fmla="*/ 30 h 33"/>
                  <a:gd name="T96" fmla="*/ 19 w 21"/>
                  <a:gd name="T97" fmla="*/ 33 h 33"/>
                  <a:gd name="T98" fmla="*/ 21 w 21"/>
                  <a:gd name="T99" fmla="*/ 33 h 33"/>
                  <a:gd name="T100" fmla="*/ 21 w 21"/>
                  <a:gd name="T101" fmla="*/ 33 h 33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w 21"/>
                  <a:gd name="T154" fmla="*/ 0 h 33"/>
                  <a:gd name="T155" fmla="*/ 21 w 21"/>
                  <a:gd name="T156" fmla="*/ 33 h 33"/>
                </a:gdLst>
                <a:ahLst/>
                <a:cxnLst>
                  <a:cxn ang="T102">
                    <a:pos x="T0" y="T1"/>
                  </a:cxn>
                  <a:cxn ang="T103">
                    <a:pos x="T2" y="T3"/>
                  </a:cxn>
                  <a:cxn ang="T104">
                    <a:pos x="T4" y="T5"/>
                  </a:cxn>
                  <a:cxn ang="T105">
                    <a:pos x="T6" y="T7"/>
                  </a:cxn>
                  <a:cxn ang="T106">
                    <a:pos x="T8" y="T9"/>
                  </a:cxn>
                  <a:cxn ang="T107">
                    <a:pos x="T10" y="T11"/>
                  </a:cxn>
                  <a:cxn ang="T108">
                    <a:pos x="T12" y="T13"/>
                  </a:cxn>
                  <a:cxn ang="T109">
                    <a:pos x="T14" y="T15"/>
                  </a:cxn>
                  <a:cxn ang="T110">
                    <a:pos x="T16" y="T17"/>
                  </a:cxn>
                  <a:cxn ang="T111">
                    <a:pos x="T18" y="T19"/>
                  </a:cxn>
                  <a:cxn ang="T112">
                    <a:pos x="T20" y="T21"/>
                  </a:cxn>
                  <a:cxn ang="T113">
                    <a:pos x="T22" y="T23"/>
                  </a:cxn>
                  <a:cxn ang="T114">
                    <a:pos x="T24" y="T25"/>
                  </a:cxn>
                  <a:cxn ang="T115">
                    <a:pos x="T26" y="T27"/>
                  </a:cxn>
                  <a:cxn ang="T116">
                    <a:pos x="T28" y="T29"/>
                  </a:cxn>
                  <a:cxn ang="T117">
                    <a:pos x="T30" y="T31"/>
                  </a:cxn>
                  <a:cxn ang="T118">
                    <a:pos x="T32" y="T33"/>
                  </a:cxn>
                  <a:cxn ang="T119">
                    <a:pos x="T34" y="T35"/>
                  </a:cxn>
                  <a:cxn ang="T120">
                    <a:pos x="T36" y="T37"/>
                  </a:cxn>
                  <a:cxn ang="T121">
                    <a:pos x="T38" y="T39"/>
                  </a:cxn>
                  <a:cxn ang="T122">
                    <a:pos x="T40" y="T41"/>
                  </a:cxn>
                  <a:cxn ang="T123">
                    <a:pos x="T42" y="T43"/>
                  </a:cxn>
                  <a:cxn ang="T124">
                    <a:pos x="T44" y="T45"/>
                  </a:cxn>
                  <a:cxn ang="T125">
                    <a:pos x="T46" y="T47"/>
                  </a:cxn>
                  <a:cxn ang="T126">
                    <a:pos x="T48" y="T49"/>
                  </a:cxn>
                  <a:cxn ang="T127">
                    <a:pos x="T50" y="T51"/>
                  </a:cxn>
                  <a:cxn ang="T128">
                    <a:pos x="T52" y="T53"/>
                  </a:cxn>
                  <a:cxn ang="T129">
                    <a:pos x="T54" y="T55"/>
                  </a:cxn>
                  <a:cxn ang="T130">
                    <a:pos x="T56" y="T57"/>
                  </a:cxn>
                  <a:cxn ang="T131">
                    <a:pos x="T58" y="T59"/>
                  </a:cxn>
                  <a:cxn ang="T132">
                    <a:pos x="T60" y="T61"/>
                  </a:cxn>
                  <a:cxn ang="T133">
                    <a:pos x="T62" y="T63"/>
                  </a:cxn>
                  <a:cxn ang="T134">
                    <a:pos x="T64" y="T65"/>
                  </a:cxn>
                  <a:cxn ang="T135">
                    <a:pos x="T66" y="T67"/>
                  </a:cxn>
                  <a:cxn ang="T136">
                    <a:pos x="T68" y="T69"/>
                  </a:cxn>
                  <a:cxn ang="T137">
                    <a:pos x="T70" y="T71"/>
                  </a:cxn>
                  <a:cxn ang="T138">
                    <a:pos x="T72" y="T73"/>
                  </a:cxn>
                  <a:cxn ang="T139">
                    <a:pos x="T74" y="T75"/>
                  </a:cxn>
                  <a:cxn ang="T140">
                    <a:pos x="T76" y="T77"/>
                  </a:cxn>
                  <a:cxn ang="T141">
                    <a:pos x="T78" y="T79"/>
                  </a:cxn>
                  <a:cxn ang="T142">
                    <a:pos x="T80" y="T81"/>
                  </a:cxn>
                  <a:cxn ang="T143">
                    <a:pos x="T82" y="T83"/>
                  </a:cxn>
                  <a:cxn ang="T144">
                    <a:pos x="T84" y="T85"/>
                  </a:cxn>
                  <a:cxn ang="T145">
                    <a:pos x="T86" y="T87"/>
                  </a:cxn>
                  <a:cxn ang="T146">
                    <a:pos x="T88" y="T89"/>
                  </a:cxn>
                  <a:cxn ang="T147">
                    <a:pos x="T90" y="T91"/>
                  </a:cxn>
                  <a:cxn ang="T148">
                    <a:pos x="T92" y="T93"/>
                  </a:cxn>
                  <a:cxn ang="T149">
                    <a:pos x="T94" y="T95"/>
                  </a:cxn>
                  <a:cxn ang="T150">
                    <a:pos x="T96" y="T97"/>
                  </a:cxn>
                  <a:cxn ang="T151">
                    <a:pos x="T98" y="T99"/>
                  </a:cxn>
                  <a:cxn ang="T152">
                    <a:pos x="T100" y="T101"/>
                  </a:cxn>
                </a:cxnLst>
                <a:rect l="T153" t="T154" r="T155" b="T156"/>
                <a:pathLst>
                  <a:path w="21" h="33">
                    <a:moveTo>
                      <a:pt x="0" y="0"/>
                    </a:moveTo>
                    <a:lnTo>
                      <a:pt x="2" y="0"/>
                    </a:lnTo>
                    <a:lnTo>
                      <a:pt x="2" y="3"/>
                    </a:lnTo>
                    <a:lnTo>
                      <a:pt x="3" y="3"/>
                    </a:lnTo>
                    <a:lnTo>
                      <a:pt x="3" y="5"/>
                    </a:lnTo>
                    <a:lnTo>
                      <a:pt x="5" y="5"/>
                    </a:lnTo>
                    <a:lnTo>
                      <a:pt x="5" y="8"/>
                    </a:lnTo>
                    <a:lnTo>
                      <a:pt x="6" y="8"/>
                    </a:lnTo>
                    <a:lnTo>
                      <a:pt x="6" y="11"/>
                    </a:lnTo>
                    <a:lnTo>
                      <a:pt x="8" y="11"/>
                    </a:lnTo>
                    <a:lnTo>
                      <a:pt x="8" y="14"/>
                    </a:lnTo>
                    <a:lnTo>
                      <a:pt x="9" y="14"/>
                    </a:lnTo>
                    <a:lnTo>
                      <a:pt x="9" y="16"/>
                    </a:lnTo>
                    <a:lnTo>
                      <a:pt x="11" y="16"/>
                    </a:lnTo>
                    <a:lnTo>
                      <a:pt x="11" y="19"/>
                    </a:lnTo>
                    <a:lnTo>
                      <a:pt x="12" y="19"/>
                    </a:lnTo>
                    <a:lnTo>
                      <a:pt x="12" y="22"/>
                    </a:lnTo>
                    <a:lnTo>
                      <a:pt x="13" y="22"/>
                    </a:lnTo>
                    <a:lnTo>
                      <a:pt x="15" y="24"/>
                    </a:lnTo>
                    <a:lnTo>
                      <a:pt x="16" y="24"/>
                    </a:lnTo>
                    <a:lnTo>
                      <a:pt x="16" y="27"/>
                    </a:lnTo>
                    <a:lnTo>
                      <a:pt x="18" y="27"/>
                    </a:lnTo>
                    <a:lnTo>
                      <a:pt x="18" y="30"/>
                    </a:lnTo>
                    <a:lnTo>
                      <a:pt x="19" y="30"/>
                    </a:lnTo>
                    <a:lnTo>
                      <a:pt x="19" y="33"/>
                    </a:lnTo>
                    <a:lnTo>
                      <a:pt x="21" y="33"/>
                    </a:lnTo>
                  </a:path>
                </a:pathLst>
              </a:custGeom>
              <a:noFill/>
              <a:ln w="12700" cmpd="sng">
                <a:solidFill>
                  <a:srgbClr val="D6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9230" name="Freeform 14"/>
              <p:cNvSpPr>
                <a:spLocks/>
              </p:cNvSpPr>
              <p:nvPr/>
            </p:nvSpPr>
            <p:spPr bwMode="auto">
              <a:xfrm>
                <a:off x="1404" y="3345"/>
                <a:ext cx="21" cy="21"/>
              </a:xfrm>
              <a:custGeom>
                <a:avLst/>
                <a:gdLst>
                  <a:gd name="T0" fmla="*/ 0 w 21"/>
                  <a:gd name="T1" fmla="*/ 0 h 21"/>
                  <a:gd name="T2" fmla="*/ 0 w 21"/>
                  <a:gd name="T3" fmla="*/ 0 h 21"/>
                  <a:gd name="T4" fmla="*/ 0 w 21"/>
                  <a:gd name="T5" fmla="*/ 0 h 21"/>
                  <a:gd name="T6" fmla="*/ 1 w 21"/>
                  <a:gd name="T7" fmla="*/ 2 h 21"/>
                  <a:gd name="T8" fmla="*/ 1 w 21"/>
                  <a:gd name="T9" fmla="*/ 2 h 21"/>
                  <a:gd name="T10" fmla="*/ 1 w 21"/>
                  <a:gd name="T11" fmla="*/ 2 h 21"/>
                  <a:gd name="T12" fmla="*/ 3 w 21"/>
                  <a:gd name="T13" fmla="*/ 2 h 21"/>
                  <a:gd name="T14" fmla="*/ 3 w 21"/>
                  <a:gd name="T15" fmla="*/ 2 h 21"/>
                  <a:gd name="T16" fmla="*/ 3 w 21"/>
                  <a:gd name="T17" fmla="*/ 5 h 21"/>
                  <a:gd name="T18" fmla="*/ 3 w 21"/>
                  <a:gd name="T19" fmla="*/ 5 h 21"/>
                  <a:gd name="T20" fmla="*/ 4 w 21"/>
                  <a:gd name="T21" fmla="*/ 5 h 21"/>
                  <a:gd name="T22" fmla="*/ 4 w 21"/>
                  <a:gd name="T23" fmla="*/ 5 h 21"/>
                  <a:gd name="T24" fmla="*/ 4 w 21"/>
                  <a:gd name="T25" fmla="*/ 5 h 21"/>
                  <a:gd name="T26" fmla="*/ 4 w 21"/>
                  <a:gd name="T27" fmla="*/ 5 h 21"/>
                  <a:gd name="T28" fmla="*/ 6 w 21"/>
                  <a:gd name="T29" fmla="*/ 8 h 21"/>
                  <a:gd name="T30" fmla="*/ 6 w 21"/>
                  <a:gd name="T31" fmla="*/ 8 h 21"/>
                  <a:gd name="T32" fmla="*/ 6 w 21"/>
                  <a:gd name="T33" fmla="*/ 8 h 21"/>
                  <a:gd name="T34" fmla="*/ 7 w 21"/>
                  <a:gd name="T35" fmla="*/ 8 h 21"/>
                  <a:gd name="T36" fmla="*/ 7 w 21"/>
                  <a:gd name="T37" fmla="*/ 8 h 21"/>
                  <a:gd name="T38" fmla="*/ 7 w 21"/>
                  <a:gd name="T39" fmla="*/ 11 h 21"/>
                  <a:gd name="T40" fmla="*/ 7 w 21"/>
                  <a:gd name="T41" fmla="*/ 11 h 21"/>
                  <a:gd name="T42" fmla="*/ 9 w 21"/>
                  <a:gd name="T43" fmla="*/ 11 h 21"/>
                  <a:gd name="T44" fmla="*/ 9 w 21"/>
                  <a:gd name="T45" fmla="*/ 11 h 21"/>
                  <a:gd name="T46" fmla="*/ 9 w 21"/>
                  <a:gd name="T47" fmla="*/ 11 h 21"/>
                  <a:gd name="T48" fmla="*/ 9 w 21"/>
                  <a:gd name="T49" fmla="*/ 11 h 21"/>
                  <a:gd name="T50" fmla="*/ 10 w 21"/>
                  <a:gd name="T51" fmla="*/ 13 h 21"/>
                  <a:gd name="T52" fmla="*/ 10 w 21"/>
                  <a:gd name="T53" fmla="*/ 13 h 21"/>
                  <a:gd name="T54" fmla="*/ 10 w 21"/>
                  <a:gd name="T55" fmla="*/ 13 h 21"/>
                  <a:gd name="T56" fmla="*/ 12 w 21"/>
                  <a:gd name="T57" fmla="*/ 13 h 21"/>
                  <a:gd name="T58" fmla="*/ 12 w 21"/>
                  <a:gd name="T59" fmla="*/ 13 h 21"/>
                  <a:gd name="T60" fmla="*/ 12 w 21"/>
                  <a:gd name="T61" fmla="*/ 13 h 21"/>
                  <a:gd name="T62" fmla="*/ 12 w 21"/>
                  <a:gd name="T63" fmla="*/ 16 h 21"/>
                  <a:gd name="T64" fmla="*/ 13 w 21"/>
                  <a:gd name="T65" fmla="*/ 16 h 21"/>
                  <a:gd name="T66" fmla="*/ 13 w 21"/>
                  <a:gd name="T67" fmla="*/ 16 h 21"/>
                  <a:gd name="T68" fmla="*/ 13 w 21"/>
                  <a:gd name="T69" fmla="*/ 16 h 21"/>
                  <a:gd name="T70" fmla="*/ 13 w 21"/>
                  <a:gd name="T71" fmla="*/ 16 h 21"/>
                  <a:gd name="T72" fmla="*/ 15 w 21"/>
                  <a:gd name="T73" fmla="*/ 16 h 21"/>
                  <a:gd name="T74" fmla="*/ 15 w 21"/>
                  <a:gd name="T75" fmla="*/ 19 h 21"/>
                  <a:gd name="T76" fmla="*/ 15 w 21"/>
                  <a:gd name="T77" fmla="*/ 19 h 21"/>
                  <a:gd name="T78" fmla="*/ 16 w 21"/>
                  <a:gd name="T79" fmla="*/ 19 h 21"/>
                  <a:gd name="T80" fmla="*/ 16 w 21"/>
                  <a:gd name="T81" fmla="*/ 19 h 21"/>
                  <a:gd name="T82" fmla="*/ 16 w 21"/>
                  <a:gd name="T83" fmla="*/ 19 h 21"/>
                  <a:gd name="T84" fmla="*/ 16 w 21"/>
                  <a:gd name="T85" fmla="*/ 19 h 21"/>
                  <a:gd name="T86" fmla="*/ 18 w 21"/>
                  <a:gd name="T87" fmla="*/ 19 h 21"/>
                  <a:gd name="T88" fmla="*/ 18 w 21"/>
                  <a:gd name="T89" fmla="*/ 21 h 21"/>
                  <a:gd name="T90" fmla="*/ 18 w 21"/>
                  <a:gd name="T91" fmla="*/ 21 h 21"/>
                  <a:gd name="T92" fmla="*/ 18 w 21"/>
                  <a:gd name="T93" fmla="*/ 21 h 21"/>
                  <a:gd name="T94" fmla="*/ 19 w 21"/>
                  <a:gd name="T95" fmla="*/ 21 h 21"/>
                  <a:gd name="T96" fmla="*/ 19 w 21"/>
                  <a:gd name="T97" fmla="*/ 21 h 21"/>
                  <a:gd name="T98" fmla="*/ 19 w 21"/>
                  <a:gd name="T99" fmla="*/ 21 h 21"/>
                  <a:gd name="T100" fmla="*/ 21 w 21"/>
                  <a:gd name="T101" fmla="*/ 21 h 21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w 21"/>
                  <a:gd name="T154" fmla="*/ 0 h 21"/>
                  <a:gd name="T155" fmla="*/ 21 w 21"/>
                  <a:gd name="T156" fmla="*/ 21 h 21"/>
                </a:gdLst>
                <a:ahLst/>
                <a:cxnLst>
                  <a:cxn ang="T102">
                    <a:pos x="T0" y="T1"/>
                  </a:cxn>
                  <a:cxn ang="T103">
                    <a:pos x="T2" y="T3"/>
                  </a:cxn>
                  <a:cxn ang="T104">
                    <a:pos x="T4" y="T5"/>
                  </a:cxn>
                  <a:cxn ang="T105">
                    <a:pos x="T6" y="T7"/>
                  </a:cxn>
                  <a:cxn ang="T106">
                    <a:pos x="T8" y="T9"/>
                  </a:cxn>
                  <a:cxn ang="T107">
                    <a:pos x="T10" y="T11"/>
                  </a:cxn>
                  <a:cxn ang="T108">
                    <a:pos x="T12" y="T13"/>
                  </a:cxn>
                  <a:cxn ang="T109">
                    <a:pos x="T14" y="T15"/>
                  </a:cxn>
                  <a:cxn ang="T110">
                    <a:pos x="T16" y="T17"/>
                  </a:cxn>
                  <a:cxn ang="T111">
                    <a:pos x="T18" y="T19"/>
                  </a:cxn>
                  <a:cxn ang="T112">
                    <a:pos x="T20" y="T21"/>
                  </a:cxn>
                  <a:cxn ang="T113">
                    <a:pos x="T22" y="T23"/>
                  </a:cxn>
                  <a:cxn ang="T114">
                    <a:pos x="T24" y="T25"/>
                  </a:cxn>
                  <a:cxn ang="T115">
                    <a:pos x="T26" y="T27"/>
                  </a:cxn>
                  <a:cxn ang="T116">
                    <a:pos x="T28" y="T29"/>
                  </a:cxn>
                  <a:cxn ang="T117">
                    <a:pos x="T30" y="T31"/>
                  </a:cxn>
                  <a:cxn ang="T118">
                    <a:pos x="T32" y="T33"/>
                  </a:cxn>
                  <a:cxn ang="T119">
                    <a:pos x="T34" y="T35"/>
                  </a:cxn>
                  <a:cxn ang="T120">
                    <a:pos x="T36" y="T37"/>
                  </a:cxn>
                  <a:cxn ang="T121">
                    <a:pos x="T38" y="T39"/>
                  </a:cxn>
                  <a:cxn ang="T122">
                    <a:pos x="T40" y="T41"/>
                  </a:cxn>
                  <a:cxn ang="T123">
                    <a:pos x="T42" y="T43"/>
                  </a:cxn>
                  <a:cxn ang="T124">
                    <a:pos x="T44" y="T45"/>
                  </a:cxn>
                  <a:cxn ang="T125">
                    <a:pos x="T46" y="T47"/>
                  </a:cxn>
                  <a:cxn ang="T126">
                    <a:pos x="T48" y="T49"/>
                  </a:cxn>
                  <a:cxn ang="T127">
                    <a:pos x="T50" y="T51"/>
                  </a:cxn>
                  <a:cxn ang="T128">
                    <a:pos x="T52" y="T53"/>
                  </a:cxn>
                  <a:cxn ang="T129">
                    <a:pos x="T54" y="T55"/>
                  </a:cxn>
                  <a:cxn ang="T130">
                    <a:pos x="T56" y="T57"/>
                  </a:cxn>
                  <a:cxn ang="T131">
                    <a:pos x="T58" y="T59"/>
                  </a:cxn>
                  <a:cxn ang="T132">
                    <a:pos x="T60" y="T61"/>
                  </a:cxn>
                  <a:cxn ang="T133">
                    <a:pos x="T62" y="T63"/>
                  </a:cxn>
                  <a:cxn ang="T134">
                    <a:pos x="T64" y="T65"/>
                  </a:cxn>
                  <a:cxn ang="T135">
                    <a:pos x="T66" y="T67"/>
                  </a:cxn>
                  <a:cxn ang="T136">
                    <a:pos x="T68" y="T69"/>
                  </a:cxn>
                  <a:cxn ang="T137">
                    <a:pos x="T70" y="T71"/>
                  </a:cxn>
                  <a:cxn ang="T138">
                    <a:pos x="T72" y="T73"/>
                  </a:cxn>
                  <a:cxn ang="T139">
                    <a:pos x="T74" y="T75"/>
                  </a:cxn>
                  <a:cxn ang="T140">
                    <a:pos x="T76" y="T77"/>
                  </a:cxn>
                  <a:cxn ang="T141">
                    <a:pos x="T78" y="T79"/>
                  </a:cxn>
                  <a:cxn ang="T142">
                    <a:pos x="T80" y="T81"/>
                  </a:cxn>
                  <a:cxn ang="T143">
                    <a:pos x="T82" y="T83"/>
                  </a:cxn>
                  <a:cxn ang="T144">
                    <a:pos x="T84" y="T85"/>
                  </a:cxn>
                  <a:cxn ang="T145">
                    <a:pos x="T86" y="T87"/>
                  </a:cxn>
                  <a:cxn ang="T146">
                    <a:pos x="T88" y="T89"/>
                  </a:cxn>
                  <a:cxn ang="T147">
                    <a:pos x="T90" y="T91"/>
                  </a:cxn>
                  <a:cxn ang="T148">
                    <a:pos x="T92" y="T93"/>
                  </a:cxn>
                  <a:cxn ang="T149">
                    <a:pos x="T94" y="T95"/>
                  </a:cxn>
                  <a:cxn ang="T150">
                    <a:pos x="T96" y="T97"/>
                  </a:cxn>
                  <a:cxn ang="T151">
                    <a:pos x="T98" y="T99"/>
                  </a:cxn>
                  <a:cxn ang="T152">
                    <a:pos x="T100" y="T101"/>
                  </a:cxn>
                </a:cxnLst>
                <a:rect l="T153" t="T154" r="T155" b="T156"/>
                <a:pathLst>
                  <a:path w="21" h="21">
                    <a:moveTo>
                      <a:pt x="0" y="0"/>
                    </a:moveTo>
                    <a:lnTo>
                      <a:pt x="0" y="0"/>
                    </a:lnTo>
                    <a:lnTo>
                      <a:pt x="1" y="2"/>
                    </a:lnTo>
                    <a:lnTo>
                      <a:pt x="3" y="2"/>
                    </a:lnTo>
                    <a:lnTo>
                      <a:pt x="3" y="5"/>
                    </a:lnTo>
                    <a:lnTo>
                      <a:pt x="4" y="5"/>
                    </a:lnTo>
                    <a:lnTo>
                      <a:pt x="6" y="8"/>
                    </a:lnTo>
                    <a:lnTo>
                      <a:pt x="7" y="8"/>
                    </a:lnTo>
                    <a:lnTo>
                      <a:pt x="7" y="11"/>
                    </a:lnTo>
                    <a:lnTo>
                      <a:pt x="9" y="11"/>
                    </a:lnTo>
                    <a:lnTo>
                      <a:pt x="10" y="13"/>
                    </a:lnTo>
                    <a:lnTo>
                      <a:pt x="12" y="13"/>
                    </a:lnTo>
                    <a:lnTo>
                      <a:pt x="12" y="16"/>
                    </a:lnTo>
                    <a:lnTo>
                      <a:pt x="13" y="16"/>
                    </a:lnTo>
                    <a:lnTo>
                      <a:pt x="15" y="16"/>
                    </a:lnTo>
                    <a:lnTo>
                      <a:pt x="15" y="19"/>
                    </a:lnTo>
                    <a:lnTo>
                      <a:pt x="16" y="19"/>
                    </a:lnTo>
                    <a:lnTo>
                      <a:pt x="18" y="19"/>
                    </a:lnTo>
                    <a:lnTo>
                      <a:pt x="18" y="21"/>
                    </a:lnTo>
                    <a:lnTo>
                      <a:pt x="19" y="21"/>
                    </a:lnTo>
                    <a:lnTo>
                      <a:pt x="21" y="21"/>
                    </a:lnTo>
                  </a:path>
                </a:pathLst>
              </a:custGeom>
              <a:noFill/>
              <a:ln w="12700" cmpd="sng">
                <a:solidFill>
                  <a:srgbClr val="D6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9231" name="Freeform 15"/>
              <p:cNvSpPr>
                <a:spLocks/>
              </p:cNvSpPr>
              <p:nvPr/>
            </p:nvSpPr>
            <p:spPr bwMode="auto">
              <a:xfrm>
                <a:off x="1425" y="3366"/>
                <a:ext cx="19" cy="17"/>
              </a:xfrm>
              <a:custGeom>
                <a:avLst/>
                <a:gdLst>
                  <a:gd name="T0" fmla="*/ 0 w 19"/>
                  <a:gd name="T1" fmla="*/ 0 h 17"/>
                  <a:gd name="T2" fmla="*/ 0 w 19"/>
                  <a:gd name="T3" fmla="*/ 3 h 17"/>
                  <a:gd name="T4" fmla="*/ 0 w 19"/>
                  <a:gd name="T5" fmla="*/ 3 h 17"/>
                  <a:gd name="T6" fmla="*/ 0 w 19"/>
                  <a:gd name="T7" fmla="*/ 3 h 17"/>
                  <a:gd name="T8" fmla="*/ 1 w 19"/>
                  <a:gd name="T9" fmla="*/ 3 h 17"/>
                  <a:gd name="T10" fmla="*/ 1 w 19"/>
                  <a:gd name="T11" fmla="*/ 3 h 17"/>
                  <a:gd name="T12" fmla="*/ 1 w 19"/>
                  <a:gd name="T13" fmla="*/ 3 h 17"/>
                  <a:gd name="T14" fmla="*/ 3 w 19"/>
                  <a:gd name="T15" fmla="*/ 3 h 17"/>
                  <a:gd name="T16" fmla="*/ 3 w 19"/>
                  <a:gd name="T17" fmla="*/ 3 h 17"/>
                  <a:gd name="T18" fmla="*/ 3 w 19"/>
                  <a:gd name="T19" fmla="*/ 6 h 17"/>
                  <a:gd name="T20" fmla="*/ 3 w 19"/>
                  <a:gd name="T21" fmla="*/ 6 h 17"/>
                  <a:gd name="T22" fmla="*/ 4 w 19"/>
                  <a:gd name="T23" fmla="*/ 6 h 17"/>
                  <a:gd name="T24" fmla="*/ 4 w 19"/>
                  <a:gd name="T25" fmla="*/ 6 h 17"/>
                  <a:gd name="T26" fmla="*/ 4 w 19"/>
                  <a:gd name="T27" fmla="*/ 6 h 17"/>
                  <a:gd name="T28" fmla="*/ 4 w 19"/>
                  <a:gd name="T29" fmla="*/ 6 h 17"/>
                  <a:gd name="T30" fmla="*/ 6 w 19"/>
                  <a:gd name="T31" fmla="*/ 6 h 17"/>
                  <a:gd name="T32" fmla="*/ 6 w 19"/>
                  <a:gd name="T33" fmla="*/ 6 h 17"/>
                  <a:gd name="T34" fmla="*/ 6 w 19"/>
                  <a:gd name="T35" fmla="*/ 9 h 17"/>
                  <a:gd name="T36" fmla="*/ 6 w 19"/>
                  <a:gd name="T37" fmla="*/ 9 h 17"/>
                  <a:gd name="T38" fmla="*/ 7 w 19"/>
                  <a:gd name="T39" fmla="*/ 9 h 17"/>
                  <a:gd name="T40" fmla="*/ 7 w 19"/>
                  <a:gd name="T41" fmla="*/ 9 h 17"/>
                  <a:gd name="T42" fmla="*/ 7 w 19"/>
                  <a:gd name="T43" fmla="*/ 9 h 17"/>
                  <a:gd name="T44" fmla="*/ 9 w 19"/>
                  <a:gd name="T45" fmla="*/ 9 h 17"/>
                  <a:gd name="T46" fmla="*/ 9 w 19"/>
                  <a:gd name="T47" fmla="*/ 9 h 17"/>
                  <a:gd name="T48" fmla="*/ 9 w 19"/>
                  <a:gd name="T49" fmla="*/ 9 h 17"/>
                  <a:gd name="T50" fmla="*/ 9 w 19"/>
                  <a:gd name="T51" fmla="*/ 9 h 17"/>
                  <a:gd name="T52" fmla="*/ 10 w 19"/>
                  <a:gd name="T53" fmla="*/ 9 h 17"/>
                  <a:gd name="T54" fmla="*/ 10 w 19"/>
                  <a:gd name="T55" fmla="*/ 11 h 17"/>
                  <a:gd name="T56" fmla="*/ 10 w 19"/>
                  <a:gd name="T57" fmla="*/ 11 h 17"/>
                  <a:gd name="T58" fmla="*/ 10 w 19"/>
                  <a:gd name="T59" fmla="*/ 11 h 17"/>
                  <a:gd name="T60" fmla="*/ 12 w 19"/>
                  <a:gd name="T61" fmla="*/ 11 h 17"/>
                  <a:gd name="T62" fmla="*/ 12 w 19"/>
                  <a:gd name="T63" fmla="*/ 11 h 17"/>
                  <a:gd name="T64" fmla="*/ 12 w 19"/>
                  <a:gd name="T65" fmla="*/ 11 h 17"/>
                  <a:gd name="T66" fmla="*/ 13 w 19"/>
                  <a:gd name="T67" fmla="*/ 11 h 17"/>
                  <a:gd name="T68" fmla="*/ 13 w 19"/>
                  <a:gd name="T69" fmla="*/ 11 h 17"/>
                  <a:gd name="T70" fmla="*/ 13 w 19"/>
                  <a:gd name="T71" fmla="*/ 11 h 17"/>
                  <a:gd name="T72" fmla="*/ 13 w 19"/>
                  <a:gd name="T73" fmla="*/ 11 h 17"/>
                  <a:gd name="T74" fmla="*/ 15 w 19"/>
                  <a:gd name="T75" fmla="*/ 14 h 17"/>
                  <a:gd name="T76" fmla="*/ 15 w 19"/>
                  <a:gd name="T77" fmla="*/ 14 h 17"/>
                  <a:gd name="T78" fmla="*/ 15 w 19"/>
                  <a:gd name="T79" fmla="*/ 14 h 17"/>
                  <a:gd name="T80" fmla="*/ 16 w 19"/>
                  <a:gd name="T81" fmla="*/ 14 h 17"/>
                  <a:gd name="T82" fmla="*/ 16 w 19"/>
                  <a:gd name="T83" fmla="*/ 14 h 17"/>
                  <a:gd name="T84" fmla="*/ 16 w 19"/>
                  <a:gd name="T85" fmla="*/ 14 h 17"/>
                  <a:gd name="T86" fmla="*/ 16 w 19"/>
                  <a:gd name="T87" fmla="*/ 14 h 17"/>
                  <a:gd name="T88" fmla="*/ 18 w 19"/>
                  <a:gd name="T89" fmla="*/ 14 h 17"/>
                  <a:gd name="T90" fmla="*/ 18 w 19"/>
                  <a:gd name="T91" fmla="*/ 14 h 17"/>
                  <a:gd name="T92" fmla="*/ 18 w 19"/>
                  <a:gd name="T93" fmla="*/ 14 h 17"/>
                  <a:gd name="T94" fmla="*/ 18 w 19"/>
                  <a:gd name="T95" fmla="*/ 14 h 17"/>
                  <a:gd name="T96" fmla="*/ 19 w 19"/>
                  <a:gd name="T97" fmla="*/ 14 h 17"/>
                  <a:gd name="T98" fmla="*/ 19 w 19"/>
                  <a:gd name="T99" fmla="*/ 14 h 17"/>
                  <a:gd name="T100" fmla="*/ 19 w 19"/>
                  <a:gd name="T101" fmla="*/ 17 h 17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w 19"/>
                  <a:gd name="T154" fmla="*/ 0 h 17"/>
                  <a:gd name="T155" fmla="*/ 19 w 19"/>
                  <a:gd name="T156" fmla="*/ 17 h 17"/>
                </a:gdLst>
                <a:ahLst/>
                <a:cxnLst>
                  <a:cxn ang="T102">
                    <a:pos x="T0" y="T1"/>
                  </a:cxn>
                  <a:cxn ang="T103">
                    <a:pos x="T2" y="T3"/>
                  </a:cxn>
                  <a:cxn ang="T104">
                    <a:pos x="T4" y="T5"/>
                  </a:cxn>
                  <a:cxn ang="T105">
                    <a:pos x="T6" y="T7"/>
                  </a:cxn>
                  <a:cxn ang="T106">
                    <a:pos x="T8" y="T9"/>
                  </a:cxn>
                  <a:cxn ang="T107">
                    <a:pos x="T10" y="T11"/>
                  </a:cxn>
                  <a:cxn ang="T108">
                    <a:pos x="T12" y="T13"/>
                  </a:cxn>
                  <a:cxn ang="T109">
                    <a:pos x="T14" y="T15"/>
                  </a:cxn>
                  <a:cxn ang="T110">
                    <a:pos x="T16" y="T17"/>
                  </a:cxn>
                  <a:cxn ang="T111">
                    <a:pos x="T18" y="T19"/>
                  </a:cxn>
                  <a:cxn ang="T112">
                    <a:pos x="T20" y="T21"/>
                  </a:cxn>
                  <a:cxn ang="T113">
                    <a:pos x="T22" y="T23"/>
                  </a:cxn>
                  <a:cxn ang="T114">
                    <a:pos x="T24" y="T25"/>
                  </a:cxn>
                  <a:cxn ang="T115">
                    <a:pos x="T26" y="T27"/>
                  </a:cxn>
                  <a:cxn ang="T116">
                    <a:pos x="T28" y="T29"/>
                  </a:cxn>
                  <a:cxn ang="T117">
                    <a:pos x="T30" y="T31"/>
                  </a:cxn>
                  <a:cxn ang="T118">
                    <a:pos x="T32" y="T33"/>
                  </a:cxn>
                  <a:cxn ang="T119">
                    <a:pos x="T34" y="T35"/>
                  </a:cxn>
                  <a:cxn ang="T120">
                    <a:pos x="T36" y="T37"/>
                  </a:cxn>
                  <a:cxn ang="T121">
                    <a:pos x="T38" y="T39"/>
                  </a:cxn>
                  <a:cxn ang="T122">
                    <a:pos x="T40" y="T41"/>
                  </a:cxn>
                  <a:cxn ang="T123">
                    <a:pos x="T42" y="T43"/>
                  </a:cxn>
                  <a:cxn ang="T124">
                    <a:pos x="T44" y="T45"/>
                  </a:cxn>
                  <a:cxn ang="T125">
                    <a:pos x="T46" y="T47"/>
                  </a:cxn>
                  <a:cxn ang="T126">
                    <a:pos x="T48" y="T49"/>
                  </a:cxn>
                  <a:cxn ang="T127">
                    <a:pos x="T50" y="T51"/>
                  </a:cxn>
                  <a:cxn ang="T128">
                    <a:pos x="T52" y="T53"/>
                  </a:cxn>
                  <a:cxn ang="T129">
                    <a:pos x="T54" y="T55"/>
                  </a:cxn>
                  <a:cxn ang="T130">
                    <a:pos x="T56" y="T57"/>
                  </a:cxn>
                  <a:cxn ang="T131">
                    <a:pos x="T58" y="T59"/>
                  </a:cxn>
                  <a:cxn ang="T132">
                    <a:pos x="T60" y="T61"/>
                  </a:cxn>
                  <a:cxn ang="T133">
                    <a:pos x="T62" y="T63"/>
                  </a:cxn>
                  <a:cxn ang="T134">
                    <a:pos x="T64" y="T65"/>
                  </a:cxn>
                  <a:cxn ang="T135">
                    <a:pos x="T66" y="T67"/>
                  </a:cxn>
                  <a:cxn ang="T136">
                    <a:pos x="T68" y="T69"/>
                  </a:cxn>
                  <a:cxn ang="T137">
                    <a:pos x="T70" y="T71"/>
                  </a:cxn>
                  <a:cxn ang="T138">
                    <a:pos x="T72" y="T73"/>
                  </a:cxn>
                  <a:cxn ang="T139">
                    <a:pos x="T74" y="T75"/>
                  </a:cxn>
                  <a:cxn ang="T140">
                    <a:pos x="T76" y="T77"/>
                  </a:cxn>
                  <a:cxn ang="T141">
                    <a:pos x="T78" y="T79"/>
                  </a:cxn>
                  <a:cxn ang="T142">
                    <a:pos x="T80" y="T81"/>
                  </a:cxn>
                  <a:cxn ang="T143">
                    <a:pos x="T82" y="T83"/>
                  </a:cxn>
                  <a:cxn ang="T144">
                    <a:pos x="T84" y="T85"/>
                  </a:cxn>
                  <a:cxn ang="T145">
                    <a:pos x="T86" y="T87"/>
                  </a:cxn>
                  <a:cxn ang="T146">
                    <a:pos x="T88" y="T89"/>
                  </a:cxn>
                  <a:cxn ang="T147">
                    <a:pos x="T90" y="T91"/>
                  </a:cxn>
                  <a:cxn ang="T148">
                    <a:pos x="T92" y="T93"/>
                  </a:cxn>
                  <a:cxn ang="T149">
                    <a:pos x="T94" y="T95"/>
                  </a:cxn>
                  <a:cxn ang="T150">
                    <a:pos x="T96" y="T97"/>
                  </a:cxn>
                  <a:cxn ang="T151">
                    <a:pos x="T98" y="T99"/>
                  </a:cxn>
                  <a:cxn ang="T152">
                    <a:pos x="T100" y="T101"/>
                  </a:cxn>
                </a:cxnLst>
                <a:rect l="T153" t="T154" r="T155" b="T156"/>
                <a:pathLst>
                  <a:path w="19" h="17">
                    <a:moveTo>
                      <a:pt x="0" y="0"/>
                    </a:moveTo>
                    <a:lnTo>
                      <a:pt x="0" y="3"/>
                    </a:lnTo>
                    <a:lnTo>
                      <a:pt x="1" y="3"/>
                    </a:lnTo>
                    <a:lnTo>
                      <a:pt x="3" y="3"/>
                    </a:lnTo>
                    <a:lnTo>
                      <a:pt x="3" y="6"/>
                    </a:lnTo>
                    <a:lnTo>
                      <a:pt x="4" y="6"/>
                    </a:lnTo>
                    <a:lnTo>
                      <a:pt x="6" y="6"/>
                    </a:lnTo>
                    <a:lnTo>
                      <a:pt x="6" y="9"/>
                    </a:lnTo>
                    <a:lnTo>
                      <a:pt x="7" y="9"/>
                    </a:lnTo>
                    <a:lnTo>
                      <a:pt x="9" y="9"/>
                    </a:lnTo>
                    <a:lnTo>
                      <a:pt x="10" y="9"/>
                    </a:lnTo>
                    <a:lnTo>
                      <a:pt x="10" y="11"/>
                    </a:lnTo>
                    <a:lnTo>
                      <a:pt x="12" y="11"/>
                    </a:lnTo>
                    <a:lnTo>
                      <a:pt x="13" y="11"/>
                    </a:lnTo>
                    <a:lnTo>
                      <a:pt x="15" y="14"/>
                    </a:lnTo>
                    <a:lnTo>
                      <a:pt x="16" y="14"/>
                    </a:lnTo>
                    <a:lnTo>
                      <a:pt x="18" y="14"/>
                    </a:lnTo>
                    <a:lnTo>
                      <a:pt x="19" y="14"/>
                    </a:lnTo>
                    <a:lnTo>
                      <a:pt x="19" y="17"/>
                    </a:lnTo>
                  </a:path>
                </a:pathLst>
              </a:custGeom>
              <a:noFill/>
              <a:ln w="12700" cmpd="sng">
                <a:solidFill>
                  <a:srgbClr val="D6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9232" name="Freeform 16"/>
              <p:cNvSpPr>
                <a:spLocks/>
              </p:cNvSpPr>
              <p:nvPr/>
            </p:nvSpPr>
            <p:spPr bwMode="auto">
              <a:xfrm>
                <a:off x="1444" y="3383"/>
                <a:ext cx="20" cy="2"/>
              </a:xfrm>
              <a:custGeom>
                <a:avLst/>
                <a:gdLst>
                  <a:gd name="T0" fmla="*/ 0 w 20"/>
                  <a:gd name="T1" fmla="*/ 0 h 2"/>
                  <a:gd name="T2" fmla="*/ 2 w 20"/>
                  <a:gd name="T3" fmla="*/ 0 h 2"/>
                  <a:gd name="T4" fmla="*/ 2 w 20"/>
                  <a:gd name="T5" fmla="*/ 0 h 2"/>
                  <a:gd name="T6" fmla="*/ 2 w 20"/>
                  <a:gd name="T7" fmla="*/ 0 h 2"/>
                  <a:gd name="T8" fmla="*/ 2 w 20"/>
                  <a:gd name="T9" fmla="*/ 0 h 2"/>
                  <a:gd name="T10" fmla="*/ 3 w 20"/>
                  <a:gd name="T11" fmla="*/ 0 h 2"/>
                  <a:gd name="T12" fmla="*/ 3 w 20"/>
                  <a:gd name="T13" fmla="*/ 0 h 2"/>
                  <a:gd name="T14" fmla="*/ 3 w 20"/>
                  <a:gd name="T15" fmla="*/ 0 h 2"/>
                  <a:gd name="T16" fmla="*/ 3 w 20"/>
                  <a:gd name="T17" fmla="*/ 0 h 2"/>
                  <a:gd name="T18" fmla="*/ 5 w 20"/>
                  <a:gd name="T19" fmla="*/ 0 h 2"/>
                  <a:gd name="T20" fmla="*/ 5 w 20"/>
                  <a:gd name="T21" fmla="*/ 0 h 2"/>
                  <a:gd name="T22" fmla="*/ 5 w 20"/>
                  <a:gd name="T23" fmla="*/ 0 h 2"/>
                  <a:gd name="T24" fmla="*/ 6 w 20"/>
                  <a:gd name="T25" fmla="*/ 0 h 2"/>
                  <a:gd name="T26" fmla="*/ 6 w 20"/>
                  <a:gd name="T27" fmla="*/ 0 h 2"/>
                  <a:gd name="T28" fmla="*/ 6 w 20"/>
                  <a:gd name="T29" fmla="*/ 0 h 2"/>
                  <a:gd name="T30" fmla="*/ 6 w 20"/>
                  <a:gd name="T31" fmla="*/ 0 h 2"/>
                  <a:gd name="T32" fmla="*/ 8 w 20"/>
                  <a:gd name="T33" fmla="*/ 0 h 2"/>
                  <a:gd name="T34" fmla="*/ 8 w 20"/>
                  <a:gd name="T35" fmla="*/ 0 h 2"/>
                  <a:gd name="T36" fmla="*/ 8 w 20"/>
                  <a:gd name="T37" fmla="*/ 2 h 2"/>
                  <a:gd name="T38" fmla="*/ 8 w 20"/>
                  <a:gd name="T39" fmla="*/ 2 h 2"/>
                  <a:gd name="T40" fmla="*/ 9 w 20"/>
                  <a:gd name="T41" fmla="*/ 2 h 2"/>
                  <a:gd name="T42" fmla="*/ 9 w 20"/>
                  <a:gd name="T43" fmla="*/ 2 h 2"/>
                  <a:gd name="T44" fmla="*/ 9 w 20"/>
                  <a:gd name="T45" fmla="*/ 2 h 2"/>
                  <a:gd name="T46" fmla="*/ 9 w 20"/>
                  <a:gd name="T47" fmla="*/ 2 h 2"/>
                  <a:gd name="T48" fmla="*/ 11 w 20"/>
                  <a:gd name="T49" fmla="*/ 2 h 2"/>
                  <a:gd name="T50" fmla="*/ 11 w 20"/>
                  <a:gd name="T51" fmla="*/ 2 h 2"/>
                  <a:gd name="T52" fmla="*/ 11 w 20"/>
                  <a:gd name="T53" fmla="*/ 2 h 2"/>
                  <a:gd name="T54" fmla="*/ 12 w 20"/>
                  <a:gd name="T55" fmla="*/ 2 h 2"/>
                  <a:gd name="T56" fmla="*/ 12 w 20"/>
                  <a:gd name="T57" fmla="*/ 2 h 2"/>
                  <a:gd name="T58" fmla="*/ 12 w 20"/>
                  <a:gd name="T59" fmla="*/ 2 h 2"/>
                  <a:gd name="T60" fmla="*/ 12 w 20"/>
                  <a:gd name="T61" fmla="*/ 2 h 2"/>
                  <a:gd name="T62" fmla="*/ 14 w 20"/>
                  <a:gd name="T63" fmla="*/ 2 h 2"/>
                  <a:gd name="T64" fmla="*/ 14 w 20"/>
                  <a:gd name="T65" fmla="*/ 2 h 2"/>
                  <a:gd name="T66" fmla="*/ 14 w 20"/>
                  <a:gd name="T67" fmla="*/ 2 h 2"/>
                  <a:gd name="T68" fmla="*/ 14 w 20"/>
                  <a:gd name="T69" fmla="*/ 2 h 2"/>
                  <a:gd name="T70" fmla="*/ 15 w 20"/>
                  <a:gd name="T71" fmla="*/ 2 h 2"/>
                  <a:gd name="T72" fmla="*/ 15 w 20"/>
                  <a:gd name="T73" fmla="*/ 2 h 2"/>
                  <a:gd name="T74" fmla="*/ 15 w 20"/>
                  <a:gd name="T75" fmla="*/ 2 h 2"/>
                  <a:gd name="T76" fmla="*/ 17 w 20"/>
                  <a:gd name="T77" fmla="*/ 2 h 2"/>
                  <a:gd name="T78" fmla="*/ 17 w 20"/>
                  <a:gd name="T79" fmla="*/ 2 h 2"/>
                  <a:gd name="T80" fmla="*/ 17 w 20"/>
                  <a:gd name="T81" fmla="*/ 2 h 2"/>
                  <a:gd name="T82" fmla="*/ 17 w 20"/>
                  <a:gd name="T83" fmla="*/ 2 h 2"/>
                  <a:gd name="T84" fmla="*/ 18 w 20"/>
                  <a:gd name="T85" fmla="*/ 2 h 2"/>
                  <a:gd name="T86" fmla="*/ 18 w 20"/>
                  <a:gd name="T87" fmla="*/ 2 h 2"/>
                  <a:gd name="T88" fmla="*/ 18 w 20"/>
                  <a:gd name="T89" fmla="*/ 2 h 2"/>
                  <a:gd name="T90" fmla="*/ 20 w 20"/>
                  <a:gd name="T91" fmla="*/ 2 h 2"/>
                  <a:gd name="T92" fmla="*/ 20 w 20"/>
                  <a:gd name="T93" fmla="*/ 2 h 2"/>
                  <a:gd name="T94" fmla="*/ 20 w 20"/>
                  <a:gd name="T95" fmla="*/ 2 h 2"/>
                  <a:gd name="T96" fmla="*/ 20 w 20"/>
                  <a:gd name="T97" fmla="*/ 2 h 2"/>
                  <a:gd name="T98" fmla="*/ 20 w 20"/>
                  <a:gd name="T99" fmla="*/ 2 h 2"/>
                  <a:gd name="T100" fmla="*/ 20 w 20"/>
                  <a:gd name="T101" fmla="*/ 2 h 2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w 20"/>
                  <a:gd name="T154" fmla="*/ 0 h 2"/>
                  <a:gd name="T155" fmla="*/ 20 w 20"/>
                  <a:gd name="T156" fmla="*/ 2 h 2"/>
                </a:gdLst>
                <a:ahLst/>
                <a:cxnLst>
                  <a:cxn ang="T102">
                    <a:pos x="T0" y="T1"/>
                  </a:cxn>
                  <a:cxn ang="T103">
                    <a:pos x="T2" y="T3"/>
                  </a:cxn>
                  <a:cxn ang="T104">
                    <a:pos x="T4" y="T5"/>
                  </a:cxn>
                  <a:cxn ang="T105">
                    <a:pos x="T6" y="T7"/>
                  </a:cxn>
                  <a:cxn ang="T106">
                    <a:pos x="T8" y="T9"/>
                  </a:cxn>
                  <a:cxn ang="T107">
                    <a:pos x="T10" y="T11"/>
                  </a:cxn>
                  <a:cxn ang="T108">
                    <a:pos x="T12" y="T13"/>
                  </a:cxn>
                  <a:cxn ang="T109">
                    <a:pos x="T14" y="T15"/>
                  </a:cxn>
                  <a:cxn ang="T110">
                    <a:pos x="T16" y="T17"/>
                  </a:cxn>
                  <a:cxn ang="T111">
                    <a:pos x="T18" y="T19"/>
                  </a:cxn>
                  <a:cxn ang="T112">
                    <a:pos x="T20" y="T21"/>
                  </a:cxn>
                  <a:cxn ang="T113">
                    <a:pos x="T22" y="T23"/>
                  </a:cxn>
                  <a:cxn ang="T114">
                    <a:pos x="T24" y="T25"/>
                  </a:cxn>
                  <a:cxn ang="T115">
                    <a:pos x="T26" y="T27"/>
                  </a:cxn>
                  <a:cxn ang="T116">
                    <a:pos x="T28" y="T29"/>
                  </a:cxn>
                  <a:cxn ang="T117">
                    <a:pos x="T30" y="T31"/>
                  </a:cxn>
                  <a:cxn ang="T118">
                    <a:pos x="T32" y="T33"/>
                  </a:cxn>
                  <a:cxn ang="T119">
                    <a:pos x="T34" y="T35"/>
                  </a:cxn>
                  <a:cxn ang="T120">
                    <a:pos x="T36" y="T37"/>
                  </a:cxn>
                  <a:cxn ang="T121">
                    <a:pos x="T38" y="T39"/>
                  </a:cxn>
                  <a:cxn ang="T122">
                    <a:pos x="T40" y="T41"/>
                  </a:cxn>
                  <a:cxn ang="T123">
                    <a:pos x="T42" y="T43"/>
                  </a:cxn>
                  <a:cxn ang="T124">
                    <a:pos x="T44" y="T45"/>
                  </a:cxn>
                  <a:cxn ang="T125">
                    <a:pos x="T46" y="T47"/>
                  </a:cxn>
                  <a:cxn ang="T126">
                    <a:pos x="T48" y="T49"/>
                  </a:cxn>
                  <a:cxn ang="T127">
                    <a:pos x="T50" y="T51"/>
                  </a:cxn>
                  <a:cxn ang="T128">
                    <a:pos x="T52" y="T53"/>
                  </a:cxn>
                  <a:cxn ang="T129">
                    <a:pos x="T54" y="T55"/>
                  </a:cxn>
                  <a:cxn ang="T130">
                    <a:pos x="T56" y="T57"/>
                  </a:cxn>
                  <a:cxn ang="T131">
                    <a:pos x="T58" y="T59"/>
                  </a:cxn>
                  <a:cxn ang="T132">
                    <a:pos x="T60" y="T61"/>
                  </a:cxn>
                  <a:cxn ang="T133">
                    <a:pos x="T62" y="T63"/>
                  </a:cxn>
                  <a:cxn ang="T134">
                    <a:pos x="T64" y="T65"/>
                  </a:cxn>
                  <a:cxn ang="T135">
                    <a:pos x="T66" y="T67"/>
                  </a:cxn>
                  <a:cxn ang="T136">
                    <a:pos x="T68" y="T69"/>
                  </a:cxn>
                  <a:cxn ang="T137">
                    <a:pos x="T70" y="T71"/>
                  </a:cxn>
                  <a:cxn ang="T138">
                    <a:pos x="T72" y="T73"/>
                  </a:cxn>
                  <a:cxn ang="T139">
                    <a:pos x="T74" y="T75"/>
                  </a:cxn>
                  <a:cxn ang="T140">
                    <a:pos x="T76" y="T77"/>
                  </a:cxn>
                  <a:cxn ang="T141">
                    <a:pos x="T78" y="T79"/>
                  </a:cxn>
                  <a:cxn ang="T142">
                    <a:pos x="T80" y="T81"/>
                  </a:cxn>
                  <a:cxn ang="T143">
                    <a:pos x="T82" y="T83"/>
                  </a:cxn>
                  <a:cxn ang="T144">
                    <a:pos x="T84" y="T85"/>
                  </a:cxn>
                  <a:cxn ang="T145">
                    <a:pos x="T86" y="T87"/>
                  </a:cxn>
                  <a:cxn ang="T146">
                    <a:pos x="T88" y="T89"/>
                  </a:cxn>
                  <a:cxn ang="T147">
                    <a:pos x="T90" y="T91"/>
                  </a:cxn>
                  <a:cxn ang="T148">
                    <a:pos x="T92" y="T93"/>
                  </a:cxn>
                  <a:cxn ang="T149">
                    <a:pos x="T94" y="T95"/>
                  </a:cxn>
                  <a:cxn ang="T150">
                    <a:pos x="T96" y="T97"/>
                  </a:cxn>
                  <a:cxn ang="T151">
                    <a:pos x="T98" y="T99"/>
                  </a:cxn>
                  <a:cxn ang="T152">
                    <a:pos x="T100" y="T101"/>
                  </a:cxn>
                </a:cxnLst>
                <a:rect l="T153" t="T154" r="T155" b="T156"/>
                <a:pathLst>
                  <a:path w="20" h="2">
                    <a:moveTo>
                      <a:pt x="0" y="0"/>
                    </a:moveTo>
                    <a:lnTo>
                      <a:pt x="2" y="0"/>
                    </a:lnTo>
                    <a:lnTo>
                      <a:pt x="3" y="0"/>
                    </a:lnTo>
                    <a:lnTo>
                      <a:pt x="5" y="0"/>
                    </a:lnTo>
                    <a:lnTo>
                      <a:pt x="6" y="0"/>
                    </a:lnTo>
                    <a:lnTo>
                      <a:pt x="8" y="0"/>
                    </a:lnTo>
                    <a:lnTo>
                      <a:pt x="8" y="2"/>
                    </a:lnTo>
                    <a:lnTo>
                      <a:pt x="9" y="2"/>
                    </a:lnTo>
                    <a:lnTo>
                      <a:pt x="11" y="2"/>
                    </a:lnTo>
                    <a:lnTo>
                      <a:pt x="12" y="2"/>
                    </a:lnTo>
                    <a:lnTo>
                      <a:pt x="14" y="2"/>
                    </a:lnTo>
                    <a:lnTo>
                      <a:pt x="15" y="2"/>
                    </a:lnTo>
                    <a:lnTo>
                      <a:pt x="17" y="2"/>
                    </a:lnTo>
                    <a:lnTo>
                      <a:pt x="18" y="2"/>
                    </a:lnTo>
                    <a:lnTo>
                      <a:pt x="20" y="2"/>
                    </a:lnTo>
                  </a:path>
                </a:pathLst>
              </a:custGeom>
              <a:noFill/>
              <a:ln w="12700" cmpd="sng">
                <a:solidFill>
                  <a:srgbClr val="D6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9233" name="Freeform 17"/>
              <p:cNvSpPr>
                <a:spLocks/>
              </p:cNvSpPr>
              <p:nvPr/>
            </p:nvSpPr>
            <p:spPr bwMode="auto">
              <a:xfrm>
                <a:off x="1464" y="3385"/>
                <a:ext cx="10" cy="1"/>
              </a:xfrm>
              <a:custGeom>
                <a:avLst/>
                <a:gdLst>
                  <a:gd name="T0" fmla="*/ 0 w 10"/>
                  <a:gd name="T1" fmla="*/ 0 h 1"/>
                  <a:gd name="T2" fmla="*/ 1 w 10"/>
                  <a:gd name="T3" fmla="*/ 0 h 1"/>
                  <a:gd name="T4" fmla="*/ 1 w 10"/>
                  <a:gd name="T5" fmla="*/ 0 h 1"/>
                  <a:gd name="T6" fmla="*/ 1 w 10"/>
                  <a:gd name="T7" fmla="*/ 0 h 1"/>
                  <a:gd name="T8" fmla="*/ 1 w 10"/>
                  <a:gd name="T9" fmla="*/ 0 h 1"/>
                  <a:gd name="T10" fmla="*/ 1 w 10"/>
                  <a:gd name="T11" fmla="*/ 0 h 1"/>
                  <a:gd name="T12" fmla="*/ 1 w 10"/>
                  <a:gd name="T13" fmla="*/ 0 h 1"/>
                  <a:gd name="T14" fmla="*/ 1 w 10"/>
                  <a:gd name="T15" fmla="*/ 0 h 1"/>
                  <a:gd name="T16" fmla="*/ 1 w 10"/>
                  <a:gd name="T17" fmla="*/ 0 h 1"/>
                  <a:gd name="T18" fmla="*/ 1 w 10"/>
                  <a:gd name="T19" fmla="*/ 0 h 1"/>
                  <a:gd name="T20" fmla="*/ 1 w 10"/>
                  <a:gd name="T21" fmla="*/ 0 h 1"/>
                  <a:gd name="T22" fmla="*/ 1 w 10"/>
                  <a:gd name="T23" fmla="*/ 0 h 1"/>
                  <a:gd name="T24" fmla="*/ 1 w 10"/>
                  <a:gd name="T25" fmla="*/ 0 h 1"/>
                  <a:gd name="T26" fmla="*/ 1 w 10"/>
                  <a:gd name="T27" fmla="*/ 0 h 1"/>
                  <a:gd name="T28" fmla="*/ 1 w 10"/>
                  <a:gd name="T29" fmla="*/ 0 h 1"/>
                  <a:gd name="T30" fmla="*/ 1 w 10"/>
                  <a:gd name="T31" fmla="*/ 0 h 1"/>
                  <a:gd name="T32" fmla="*/ 1 w 10"/>
                  <a:gd name="T33" fmla="*/ 0 h 1"/>
                  <a:gd name="T34" fmla="*/ 1 w 10"/>
                  <a:gd name="T35" fmla="*/ 0 h 1"/>
                  <a:gd name="T36" fmla="*/ 1 w 10"/>
                  <a:gd name="T37" fmla="*/ 0 h 1"/>
                  <a:gd name="T38" fmla="*/ 1 w 10"/>
                  <a:gd name="T39" fmla="*/ 0 h 1"/>
                  <a:gd name="T40" fmla="*/ 1 w 10"/>
                  <a:gd name="T41" fmla="*/ 0 h 1"/>
                  <a:gd name="T42" fmla="*/ 1 w 10"/>
                  <a:gd name="T43" fmla="*/ 0 h 1"/>
                  <a:gd name="T44" fmla="*/ 1 w 10"/>
                  <a:gd name="T45" fmla="*/ 0 h 1"/>
                  <a:gd name="T46" fmla="*/ 1 w 10"/>
                  <a:gd name="T47" fmla="*/ 0 h 1"/>
                  <a:gd name="T48" fmla="*/ 1 w 10"/>
                  <a:gd name="T49" fmla="*/ 0 h 1"/>
                  <a:gd name="T50" fmla="*/ 1 w 10"/>
                  <a:gd name="T51" fmla="*/ 0 h 1"/>
                  <a:gd name="T52" fmla="*/ 1 w 10"/>
                  <a:gd name="T53" fmla="*/ 0 h 1"/>
                  <a:gd name="T54" fmla="*/ 1 w 10"/>
                  <a:gd name="T55" fmla="*/ 0 h 1"/>
                  <a:gd name="T56" fmla="*/ 3 w 10"/>
                  <a:gd name="T57" fmla="*/ 0 h 1"/>
                  <a:gd name="T58" fmla="*/ 3 w 10"/>
                  <a:gd name="T59" fmla="*/ 0 h 1"/>
                  <a:gd name="T60" fmla="*/ 3 w 10"/>
                  <a:gd name="T61" fmla="*/ 0 h 1"/>
                  <a:gd name="T62" fmla="*/ 3 w 10"/>
                  <a:gd name="T63" fmla="*/ 0 h 1"/>
                  <a:gd name="T64" fmla="*/ 4 w 10"/>
                  <a:gd name="T65" fmla="*/ 0 h 1"/>
                  <a:gd name="T66" fmla="*/ 4 w 10"/>
                  <a:gd name="T67" fmla="*/ 0 h 1"/>
                  <a:gd name="T68" fmla="*/ 4 w 10"/>
                  <a:gd name="T69" fmla="*/ 0 h 1"/>
                  <a:gd name="T70" fmla="*/ 4 w 10"/>
                  <a:gd name="T71" fmla="*/ 0 h 1"/>
                  <a:gd name="T72" fmla="*/ 5 w 10"/>
                  <a:gd name="T73" fmla="*/ 0 h 1"/>
                  <a:gd name="T74" fmla="*/ 5 w 10"/>
                  <a:gd name="T75" fmla="*/ 0 h 1"/>
                  <a:gd name="T76" fmla="*/ 5 w 10"/>
                  <a:gd name="T77" fmla="*/ 0 h 1"/>
                  <a:gd name="T78" fmla="*/ 5 w 10"/>
                  <a:gd name="T79" fmla="*/ 0 h 1"/>
                  <a:gd name="T80" fmla="*/ 7 w 10"/>
                  <a:gd name="T81" fmla="*/ 0 h 1"/>
                  <a:gd name="T82" fmla="*/ 7 w 10"/>
                  <a:gd name="T83" fmla="*/ 0 h 1"/>
                  <a:gd name="T84" fmla="*/ 7 w 10"/>
                  <a:gd name="T85" fmla="*/ 0 h 1"/>
                  <a:gd name="T86" fmla="*/ 8 w 10"/>
                  <a:gd name="T87" fmla="*/ 0 h 1"/>
                  <a:gd name="T88" fmla="*/ 8 w 10"/>
                  <a:gd name="T89" fmla="*/ 0 h 1"/>
                  <a:gd name="T90" fmla="*/ 8 w 10"/>
                  <a:gd name="T91" fmla="*/ 0 h 1"/>
                  <a:gd name="T92" fmla="*/ 8 w 10"/>
                  <a:gd name="T93" fmla="*/ 0 h 1"/>
                  <a:gd name="T94" fmla="*/ 10 w 10"/>
                  <a:gd name="T95" fmla="*/ 0 h 1"/>
                  <a:gd name="T96" fmla="*/ 10 w 10"/>
                  <a:gd name="T97" fmla="*/ 0 h 1"/>
                  <a:gd name="T98" fmla="*/ 10 w 10"/>
                  <a:gd name="T99" fmla="*/ 0 h 1"/>
                  <a:gd name="T100" fmla="*/ 10 w 10"/>
                  <a:gd name="T101" fmla="*/ 0 h 1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w 10"/>
                  <a:gd name="T154" fmla="*/ 0 h 1"/>
                  <a:gd name="T155" fmla="*/ 10 w 10"/>
                  <a:gd name="T156" fmla="*/ 1 h 1"/>
                </a:gdLst>
                <a:ahLst/>
                <a:cxnLst>
                  <a:cxn ang="T102">
                    <a:pos x="T0" y="T1"/>
                  </a:cxn>
                  <a:cxn ang="T103">
                    <a:pos x="T2" y="T3"/>
                  </a:cxn>
                  <a:cxn ang="T104">
                    <a:pos x="T4" y="T5"/>
                  </a:cxn>
                  <a:cxn ang="T105">
                    <a:pos x="T6" y="T7"/>
                  </a:cxn>
                  <a:cxn ang="T106">
                    <a:pos x="T8" y="T9"/>
                  </a:cxn>
                  <a:cxn ang="T107">
                    <a:pos x="T10" y="T11"/>
                  </a:cxn>
                  <a:cxn ang="T108">
                    <a:pos x="T12" y="T13"/>
                  </a:cxn>
                  <a:cxn ang="T109">
                    <a:pos x="T14" y="T15"/>
                  </a:cxn>
                  <a:cxn ang="T110">
                    <a:pos x="T16" y="T17"/>
                  </a:cxn>
                  <a:cxn ang="T111">
                    <a:pos x="T18" y="T19"/>
                  </a:cxn>
                  <a:cxn ang="T112">
                    <a:pos x="T20" y="T21"/>
                  </a:cxn>
                  <a:cxn ang="T113">
                    <a:pos x="T22" y="T23"/>
                  </a:cxn>
                  <a:cxn ang="T114">
                    <a:pos x="T24" y="T25"/>
                  </a:cxn>
                  <a:cxn ang="T115">
                    <a:pos x="T26" y="T27"/>
                  </a:cxn>
                  <a:cxn ang="T116">
                    <a:pos x="T28" y="T29"/>
                  </a:cxn>
                  <a:cxn ang="T117">
                    <a:pos x="T30" y="T31"/>
                  </a:cxn>
                  <a:cxn ang="T118">
                    <a:pos x="T32" y="T33"/>
                  </a:cxn>
                  <a:cxn ang="T119">
                    <a:pos x="T34" y="T35"/>
                  </a:cxn>
                  <a:cxn ang="T120">
                    <a:pos x="T36" y="T37"/>
                  </a:cxn>
                  <a:cxn ang="T121">
                    <a:pos x="T38" y="T39"/>
                  </a:cxn>
                  <a:cxn ang="T122">
                    <a:pos x="T40" y="T41"/>
                  </a:cxn>
                  <a:cxn ang="T123">
                    <a:pos x="T42" y="T43"/>
                  </a:cxn>
                  <a:cxn ang="T124">
                    <a:pos x="T44" y="T45"/>
                  </a:cxn>
                  <a:cxn ang="T125">
                    <a:pos x="T46" y="T47"/>
                  </a:cxn>
                  <a:cxn ang="T126">
                    <a:pos x="T48" y="T49"/>
                  </a:cxn>
                  <a:cxn ang="T127">
                    <a:pos x="T50" y="T51"/>
                  </a:cxn>
                  <a:cxn ang="T128">
                    <a:pos x="T52" y="T53"/>
                  </a:cxn>
                  <a:cxn ang="T129">
                    <a:pos x="T54" y="T55"/>
                  </a:cxn>
                  <a:cxn ang="T130">
                    <a:pos x="T56" y="T57"/>
                  </a:cxn>
                  <a:cxn ang="T131">
                    <a:pos x="T58" y="T59"/>
                  </a:cxn>
                  <a:cxn ang="T132">
                    <a:pos x="T60" y="T61"/>
                  </a:cxn>
                  <a:cxn ang="T133">
                    <a:pos x="T62" y="T63"/>
                  </a:cxn>
                  <a:cxn ang="T134">
                    <a:pos x="T64" y="T65"/>
                  </a:cxn>
                  <a:cxn ang="T135">
                    <a:pos x="T66" y="T67"/>
                  </a:cxn>
                  <a:cxn ang="T136">
                    <a:pos x="T68" y="T69"/>
                  </a:cxn>
                  <a:cxn ang="T137">
                    <a:pos x="T70" y="T71"/>
                  </a:cxn>
                  <a:cxn ang="T138">
                    <a:pos x="T72" y="T73"/>
                  </a:cxn>
                  <a:cxn ang="T139">
                    <a:pos x="T74" y="T75"/>
                  </a:cxn>
                  <a:cxn ang="T140">
                    <a:pos x="T76" y="T77"/>
                  </a:cxn>
                  <a:cxn ang="T141">
                    <a:pos x="T78" y="T79"/>
                  </a:cxn>
                  <a:cxn ang="T142">
                    <a:pos x="T80" y="T81"/>
                  </a:cxn>
                  <a:cxn ang="T143">
                    <a:pos x="T82" y="T83"/>
                  </a:cxn>
                  <a:cxn ang="T144">
                    <a:pos x="T84" y="T85"/>
                  </a:cxn>
                  <a:cxn ang="T145">
                    <a:pos x="T86" y="T87"/>
                  </a:cxn>
                  <a:cxn ang="T146">
                    <a:pos x="T88" y="T89"/>
                  </a:cxn>
                  <a:cxn ang="T147">
                    <a:pos x="T90" y="T91"/>
                  </a:cxn>
                  <a:cxn ang="T148">
                    <a:pos x="T92" y="T93"/>
                  </a:cxn>
                  <a:cxn ang="T149">
                    <a:pos x="T94" y="T95"/>
                  </a:cxn>
                  <a:cxn ang="T150">
                    <a:pos x="T96" y="T97"/>
                  </a:cxn>
                  <a:cxn ang="T151">
                    <a:pos x="T98" y="T99"/>
                  </a:cxn>
                  <a:cxn ang="T152">
                    <a:pos x="T100" y="T101"/>
                  </a:cxn>
                </a:cxnLst>
                <a:rect l="T153" t="T154" r="T155" b="T156"/>
                <a:pathLst>
                  <a:path w="10" h="1">
                    <a:moveTo>
                      <a:pt x="0" y="0"/>
                    </a:moveTo>
                    <a:lnTo>
                      <a:pt x="1" y="0"/>
                    </a:lnTo>
                    <a:lnTo>
                      <a:pt x="3" y="0"/>
                    </a:lnTo>
                    <a:lnTo>
                      <a:pt x="4" y="0"/>
                    </a:lnTo>
                    <a:lnTo>
                      <a:pt x="5" y="0"/>
                    </a:lnTo>
                    <a:lnTo>
                      <a:pt x="7" y="0"/>
                    </a:lnTo>
                    <a:lnTo>
                      <a:pt x="8" y="0"/>
                    </a:lnTo>
                    <a:lnTo>
                      <a:pt x="10" y="0"/>
                    </a:lnTo>
                  </a:path>
                </a:pathLst>
              </a:custGeom>
              <a:noFill/>
              <a:ln w="12700" cmpd="sng">
                <a:solidFill>
                  <a:srgbClr val="D6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9234" name="Freeform 18"/>
              <p:cNvSpPr>
                <a:spLocks/>
              </p:cNvSpPr>
              <p:nvPr/>
            </p:nvSpPr>
            <p:spPr bwMode="auto">
              <a:xfrm>
                <a:off x="1474" y="3377"/>
                <a:ext cx="21" cy="8"/>
              </a:xfrm>
              <a:custGeom>
                <a:avLst/>
                <a:gdLst>
                  <a:gd name="T0" fmla="*/ 0 w 21"/>
                  <a:gd name="T1" fmla="*/ 8 h 8"/>
                  <a:gd name="T2" fmla="*/ 1 w 21"/>
                  <a:gd name="T3" fmla="*/ 8 h 8"/>
                  <a:gd name="T4" fmla="*/ 1 w 21"/>
                  <a:gd name="T5" fmla="*/ 8 h 8"/>
                  <a:gd name="T6" fmla="*/ 1 w 21"/>
                  <a:gd name="T7" fmla="*/ 8 h 8"/>
                  <a:gd name="T8" fmla="*/ 3 w 21"/>
                  <a:gd name="T9" fmla="*/ 8 h 8"/>
                  <a:gd name="T10" fmla="*/ 3 w 21"/>
                  <a:gd name="T11" fmla="*/ 8 h 8"/>
                  <a:gd name="T12" fmla="*/ 3 w 21"/>
                  <a:gd name="T13" fmla="*/ 8 h 8"/>
                  <a:gd name="T14" fmla="*/ 3 w 21"/>
                  <a:gd name="T15" fmla="*/ 8 h 8"/>
                  <a:gd name="T16" fmla="*/ 4 w 21"/>
                  <a:gd name="T17" fmla="*/ 8 h 8"/>
                  <a:gd name="T18" fmla="*/ 4 w 21"/>
                  <a:gd name="T19" fmla="*/ 8 h 8"/>
                  <a:gd name="T20" fmla="*/ 4 w 21"/>
                  <a:gd name="T21" fmla="*/ 6 h 8"/>
                  <a:gd name="T22" fmla="*/ 4 w 21"/>
                  <a:gd name="T23" fmla="*/ 6 h 8"/>
                  <a:gd name="T24" fmla="*/ 6 w 21"/>
                  <a:gd name="T25" fmla="*/ 6 h 8"/>
                  <a:gd name="T26" fmla="*/ 6 w 21"/>
                  <a:gd name="T27" fmla="*/ 6 h 8"/>
                  <a:gd name="T28" fmla="*/ 6 w 21"/>
                  <a:gd name="T29" fmla="*/ 6 h 8"/>
                  <a:gd name="T30" fmla="*/ 7 w 21"/>
                  <a:gd name="T31" fmla="*/ 6 h 8"/>
                  <a:gd name="T32" fmla="*/ 7 w 21"/>
                  <a:gd name="T33" fmla="*/ 6 h 8"/>
                  <a:gd name="T34" fmla="*/ 7 w 21"/>
                  <a:gd name="T35" fmla="*/ 6 h 8"/>
                  <a:gd name="T36" fmla="*/ 7 w 21"/>
                  <a:gd name="T37" fmla="*/ 6 h 8"/>
                  <a:gd name="T38" fmla="*/ 9 w 21"/>
                  <a:gd name="T39" fmla="*/ 6 h 8"/>
                  <a:gd name="T40" fmla="*/ 9 w 21"/>
                  <a:gd name="T41" fmla="*/ 6 h 8"/>
                  <a:gd name="T42" fmla="*/ 9 w 21"/>
                  <a:gd name="T43" fmla="*/ 6 h 8"/>
                  <a:gd name="T44" fmla="*/ 9 w 21"/>
                  <a:gd name="T45" fmla="*/ 6 h 8"/>
                  <a:gd name="T46" fmla="*/ 10 w 21"/>
                  <a:gd name="T47" fmla="*/ 6 h 8"/>
                  <a:gd name="T48" fmla="*/ 10 w 21"/>
                  <a:gd name="T49" fmla="*/ 6 h 8"/>
                  <a:gd name="T50" fmla="*/ 10 w 21"/>
                  <a:gd name="T51" fmla="*/ 6 h 8"/>
                  <a:gd name="T52" fmla="*/ 12 w 21"/>
                  <a:gd name="T53" fmla="*/ 6 h 8"/>
                  <a:gd name="T54" fmla="*/ 12 w 21"/>
                  <a:gd name="T55" fmla="*/ 6 h 8"/>
                  <a:gd name="T56" fmla="*/ 12 w 21"/>
                  <a:gd name="T57" fmla="*/ 3 h 8"/>
                  <a:gd name="T58" fmla="*/ 12 w 21"/>
                  <a:gd name="T59" fmla="*/ 3 h 8"/>
                  <a:gd name="T60" fmla="*/ 13 w 21"/>
                  <a:gd name="T61" fmla="*/ 3 h 8"/>
                  <a:gd name="T62" fmla="*/ 13 w 21"/>
                  <a:gd name="T63" fmla="*/ 3 h 8"/>
                  <a:gd name="T64" fmla="*/ 13 w 21"/>
                  <a:gd name="T65" fmla="*/ 3 h 8"/>
                  <a:gd name="T66" fmla="*/ 13 w 21"/>
                  <a:gd name="T67" fmla="*/ 3 h 8"/>
                  <a:gd name="T68" fmla="*/ 15 w 21"/>
                  <a:gd name="T69" fmla="*/ 3 h 8"/>
                  <a:gd name="T70" fmla="*/ 15 w 21"/>
                  <a:gd name="T71" fmla="*/ 3 h 8"/>
                  <a:gd name="T72" fmla="*/ 15 w 21"/>
                  <a:gd name="T73" fmla="*/ 3 h 8"/>
                  <a:gd name="T74" fmla="*/ 16 w 21"/>
                  <a:gd name="T75" fmla="*/ 3 h 8"/>
                  <a:gd name="T76" fmla="*/ 16 w 21"/>
                  <a:gd name="T77" fmla="*/ 3 h 8"/>
                  <a:gd name="T78" fmla="*/ 16 w 21"/>
                  <a:gd name="T79" fmla="*/ 3 h 8"/>
                  <a:gd name="T80" fmla="*/ 16 w 21"/>
                  <a:gd name="T81" fmla="*/ 3 h 8"/>
                  <a:gd name="T82" fmla="*/ 18 w 21"/>
                  <a:gd name="T83" fmla="*/ 0 h 8"/>
                  <a:gd name="T84" fmla="*/ 18 w 21"/>
                  <a:gd name="T85" fmla="*/ 0 h 8"/>
                  <a:gd name="T86" fmla="*/ 18 w 21"/>
                  <a:gd name="T87" fmla="*/ 0 h 8"/>
                  <a:gd name="T88" fmla="*/ 18 w 21"/>
                  <a:gd name="T89" fmla="*/ 0 h 8"/>
                  <a:gd name="T90" fmla="*/ 19 w 21"/>
                  <a:gd name="T91" fmla="*/ 0 h 8"/>
                  <a:gd name="T92" fmla="*/ 19 w 21"/>
                  <a:gd name="T93" fmla="*/ 0 h 8"/>
                  <a:gd name="T94" fmla="*/ 19 w 21"/>
                  <a:gd name="T95" fmla="*/ 0 h 8"/>
                  <a:gd name="T96" fmla="*/ 21 w 21"/>
                  <a:gd name="T97" fmla="*/ 0 h 8"/>
                  <a:gd name="T98" fmla="*/ 21 w 21"/>
                  <a:gd name="T99" fmla="*/ 0 h 8"/>
                  <a:gd name="T100" fmla="*/ 21 w 21"/>
                  <a:gd name="T101" fmla="*/ 0 h 8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w 21"/>
                  <a:gd name="T154" fmla="*/ 0 h 8"/>
                  <a:gd name="T155" fmla="*/ 21 w 21"/>
                  <a:gd name="T156" fmla="*/ 8 h 8"/>
                </a:gdLst>
                <a:ahLst/>
                <a:cxnLst>
                  <a:cxn ang="T102">
                    <a:pos x="T0" y="T1"/>
                  </a:cxn>
                  <a:cxn ang="T103">
                    <a:pos x="T2" y="T3"/>
                  </a:cxn>
                  <a:cxn ang="T104">
                    <a:pos x="T4" y="T5"/>
                  </a:cxn>
                  <a:cxn ang="T105">
                    <a:pos x="T6" y="T7"/>
                  </a:cxn>
                  <a:cxn ang="T106">
                    <a:pos x="T8" y="T9"/>
                  </a:cxn>
                  <a:cxn ang="T107">
                    <a:pos x="T10" y="T11"/>
                  </a:cxn>
                  <a:cxn ang="T108">
                    <a:pos x="T12" y="T13"/>
                  </a:cxn>
                  <a:cxn ang="T109">
                    <a:pos x="T14" y="T15"/>
                  </a:cxn>
                  <a:cxn ang="T110">
                    <a:pos x="T16" y="T17"/>
                  </a:cxn>
                  <a:cxn ang="T111">
                    <a:pos x="T18" y="T19"/>
                  </a:cxn>
                  <a:cxn ang="T112">
                    <a:pos x="T20" y="T21"/>
                  </a:cxn>
                  <a:cxn ang="T113">
                    <a:pos x="T22" y="T23"/>
                  </a:cxn>
                  <a:cxn ang="T114">
                    <a:pos x="T24" y="T25"/>
                  </a:cxn>
                  <a:cxn ang="T115">
                    <a:pos x="T26" y="T27"/>
                  </a:cxn>
                  <a:cxn ang="T116">
                    <a:pos x="T28" y="T29"/>
                  </a:cxn>
                  <a:cxn ang="T117">
                    <a:pos x="T30" y="T31"/>
                  </a:cxn>
                  <a:cxn ang="T118">
                    <a:pos x="T32" y="T33"/>
                  </a:cxn>
                  <a:cxn ang="T119">
                    <a:pos x="T34" y="T35"/>
                  </a:cxn>
                  <a:cxn ang="T120">
                    <a:pos x="T36" y="T37"/>
                  </a:cxn>
                  <a:cxn ang="T121">
                    <a:pos x="T38" y="T39"/>
                  </a:cxn>
                  <a:cxn ang="T122">
                    <a:pos x="T40" y="T41"/>
                  </a:cxn>
                  <a:cxn ang="T123">
                    <a:pos x="T42" y="T43"/>
                  </a:cxn>
                  <a:cxn ang="T124">
                    <a:pos x="T44" y="T45"/>
                  </a:cxn>
                  <a:cxn ang="T125">
                    <a:pos x="T46" y="T47"/>
                  </a:cxn>
                  <a:cxn ang="T126">
                    <a:pos x="T48" y="T49"/>
                  </a:cxn>
                  <a:cxn ang="T127">
                    <a:pos x="T50" y="T51"/>
                  </a:cxn>
                  <a:cxn ang="T128">
                    <a:pos x="T52" y="T53"/>
                  </a:cxn>
                  <a:cxn ang="T129">
                    <a:pos x="T54" y="T55"/>
                  </a:cxn>
                  <a:cxn ang="T130">
                    <a:pos x="T56" y="T57"/>
                  </a:cxn>
                  <a:cxn ang="T131">
                    <a:pos x="T58" y="T59"/>
                  </a:cxn>
                  <a:cxn ang="T132">
                    <a:pos x="T60" y="T61"/>
                  </a:cxn>
                  <a:cxn ang="T133">
                    <a:pos x="T62" y="T63"/>
                  </a:cxn>
                  <a:cxn ang="T134">
                    <a:pos x="T64" y="T65"/>
                  </a:cxn>
                  <a:cxn ang="T135">
                    <a:pos x="T66" y="T67"/>
                  </a:cxn>
                  <a:cxn ang="T136">
                    <a:pos x="T68" y="T69"/>
                  </a:cxn>
                  <a:cxn ang="T137">
                    <a:pos x="T70" y="T71"/>
                  </a:cxn>
                  <a:cxn ang="T138">
                    <a:pos x="T72" y="T73"/>
                  </a:cxn>
                  <a:cxn ang="T139">
                    <a:pos x="T74" y="T75"/>
                  </a:cxn>
                  <a:cxn ang="T140">
                    <a:pos x="T76" y="T77"/>
                  </a:cxn>
                  <a:cxn ang="T141">
                    <a:pos x="T78" y="T79"/>
                  </a:cxn>
                  <a:cxn ang="T142">
                    <a:pos x="T80" y="T81"/>
                  </a:cxn>
                  <a:cxn ang="T143">
                    <a:pos x="T82" y="T83"/>
                  </a:cxn>
                  <a:cxn ang="T144">
                    <a:pos x="T84" y="T85"/>
                  </a:cxn>
                  <a:cxn ang="T145">
                    <a:pos x="T86" y="T87"/>
                  </a:cxn>
                  <a:cxn ang="T146">
                    <a:pos x="T88" y="T89"/>
                  </a:cxn>
                  <a:cxn ang="T147">
                    <a:pos x="T90" y="T91"/>
                  </a:cxn>
                  <a:cxn ang="T148">
                    <a:pos x="T92" y="T93"/>
                  </a:cxn>
                  <a:cxn ang="T149">
                    <a:pos x="T94" y="T95"/>
                  </a:cxn>
                  <a:cxn ang="T150">
                    <a:pos x="T96" y="T97"/>
                  </a:cxn>
                  <a:cxn ang="T151">
                    <a:pos x="T98" y="T99"/>
                  </a:cxn>
                  <a:cxn ang="T152">
                    <a:pos x="T100" y="T101"/>
                  </a:cxn>
                </a:cxnLst>
                <a:rect l="T153" t="T154" r="T155" b="T156"/>
                <a:pathLst>
                  <a:path w="21" h="8">
                    <a:moveTo>
                      <a:pt x="0" y="8"/>
                    </a:moveTo>
                    <a:lnTo>
                      <a:pt x="1" y="8"/>
                    </a:lnTo>
                    <a:lnTo>
                      <a:pt x="3" y="8"/>
                    </a:lnTo>
                    <a:lnTo>
                      <a:pt x="4" y="8"/>
                    </a:lnTo>
                    <a:lnTo>
                      <a:pt x="4" y="6"/>
                    </a:lnTo>
                    <a:lnTo>
                      <a:pt x="6" y="6"/>
                    </a:lnTo>
                    <a:lnTo>
                      <a:pt x="7" y="6"/>
                    </a:lnTo>
                    <a:lnTo>
                      <a:pt x="9" y="6"/>
                    </a:lnTo>
                    <a:lnTo>
                      <a:pt x="10" y="6"/>
                    </a:lnTo>
                    <a:lnTo>
                      <a:pt x="12" y="6"/>
                    </a:lnTo>
                    <a:lnTo>
                      <a:pt x="12" y="3"/>
                    </a:lnTo>
                    <a:lnTo>
                      <a:pt x="13" y="3"/>
                    </a:lnTo>
                    <a:lnTo>
                      <a:pt x="15" y="3"/>
                    </a:lnTo>
                    <a:lnTo>
                      <a:pt x="16" y="3"/>
                    </a:lnTo>
                    <a:lnTo>
                      <a:pt x="18" y="0"/>
                    </a:lnTo>
                    <a:lnTo>
                      <a:pt x="19" y="0"/>
                    </a:lnTo>
                    <a:lnTo>
                      <a:pt x="21" y="0"/>
                    </a:lnTo>
                  </a:path>
                </a:pathLst>
              </a:custGeom>
              <a:noFill/>
              <a:ln w="12700" cmpd="sng">
                <a:solidFill>
                  <a:srgbClr val="D6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9235" name="Freeform 19"/>
              <p:cNvSpPr>
                <a:spLocks/>
              </p:cNvSpPr>
              <p:nvPr/>
            </p:nvSpPr>
            <p:spPr bwMode="auto">
              <a:xfrm>
                <a:off x="1495" y="3358"/>
                <a:ext cx="21" cy="19"/>
              </a:xfrm>
              <a:custGeom>
                <a:avLst/>
                <a:gdLst>
                  <a:gd name="T0" fmla="*/ 0 w 21"/>
                  <a:gd name="T1" fmla="*/ 19 h 19"/>
                  <a:gd name="T2" fmla="*/ 0 w 21"/>
                  <a:gd name="T3" fmla="*/ 17 h 19"/>
                  <a:gd name="T4" fmla="*/ 1 w 21"/>
                  <a:gd name="T5" fmla="*/ 17 h 19"/>
                  <a:gd name="T6" fmla="*/ 1 w 21"/>
                  <a:gd name="T7" fmla="*/ 17 h 19"/>
                  <a:gd name="T8" fmla="*/ 1 w 21"/>
                  <a:gd name="T9" fmla="*/ 17 h 19"/>
                  <a:gd name="T10" fmla="*/ 1 w 21"/>
                  <a:gd name="T11" fmla="*/ 17 h 19"/>
                  <a:gd name="T12" fmla="*/ 3 w 21"/>
                  <a:gd name="T13" fmla="*/ 17 h 19"/>
                  <a:gd name="T14" fmla="*/ 3 w 21"/>
                  <a:gd name="T15" fmla="*/ 17 h 19"/>
                  <a:gd name="T16" fmla="*/ 3 w 21"/>
                  <a:gd name="T17" fmla="*/ 17 h 19"/>
                  <a:gd name="T18" fmla="*/ 4 w 21"/>
                  <a:gd name="T19" fmla="*/ 17 h 19"/>
                  <a:gd name="T20" fmla="*/ 4 w 21"/>
                  <a:gd name="T21" fmla="*/ 17 h 19"/>
                  <a:gd name="T22" fmla="*/ 4 w 21"/>
                  <a:gd name="T23" fmla="*/ 14 h 19"/>
                  <a:gd name="T24" fmla="*/ 4 w 21"/>
                  <a:gd name="T25" fmla="*/ 14 h 19"/>
                  <a:gd name="T26" fmla="*/ 6 w 21"/>
                  <a:gd name="T27" fmla="*/ 14 h 19"/>
                  <a:gd name="T28" fmla="*/ 6 w 21"/>
                  <a:gd name="T29" fmla="*/ 14 h 19"/>
                  <a:gd name="T30" fmla="*/ 6 w 21"/>
                  <a:gd name="T31" fmla="*/ 14 h 19"/>
                  <a:gd name="T32" fmla="*/ 6 w 21"/>
                  <a:gd name="T33" fmla="*/ 14 h 19"/>
                  <a:gd name="T34" fmla="*/ 7 w 21"/>
                  <a:gd name="T35" fmla="*/ 14 h 19"/>
                  <a:gd name="T36" fmla="*/ 7 w 21"/>
                  <a:gd name="T37" fmla="*/ 14 h 19"/>
                  <a:gd name="T38" fmla="*/ 7 w 21"/>
                  <a:gd name="T39" fmla="*/ 11 h 19"/>
                  <a:gd name="T40" fmla="*/ 9 w 21"/>
                  <a:gd name="T41" fmla="*/ 11 h 19"/>
                  <a:gd name="T42" fmla="*/ 9 w 21"/>
                  <a:gd name="T43" fmla="*/ 11 h 19"/>
                  <a:gd name="T44" fmla="*/ 9 w 21"/>
                  <a:gd name="T45" fmla="*/ 11 h 19"/>
                  <a:gd name="T46" fmla="*/ 9 w 21"/>
                  <a:gd name="T47" fmla="*/ 11 h 19"/>
                  <a:gd name="T48" fmla="*/ 10 w 21"/>
                  <a:gd name="T49" fmla="*/ 11 h 19"/>
                  <a:gd name="T50" fmla="*/ 10 w 21"/>
                  <a:gd name="T51" fmla="*/ 11 h 19"/>
                  <a:gd name="T52" fmla="*/ 10 w 21"/>
                  <a:gd name="T53" fmla="*/ 11 h 19"/>
                  <a:gd name="T54" fmla="*/ 10 w 21"/>
                  <a:gd name="T55" fmla="*/ 8 h 19"/>
                  <a:gd name="T56" fmla="*/ 12 w 21"/>
                  <a:gd name="T57" fmla="*/ 8 h 19"/>
                  <a:gd name="T58" fmla="*/ 12 w 21"/>
                  <a:gd name="T59" fmla="*/ 8 h 19"/>
                  <a:gd name="T60" fmla="*/ 12 w 21"/>
                  <a:gd name="T61" fmla="*/ 8 h 19"/>
                  <a:gd name="T62" fmla="*/ 13 w 21"/>
                  <a:gd name="T63" fmla="*/ 8 h 19"/>
                  <a:gd name="T64" fmla="*/ 13 w 21"/>
                  <a:gd name="T65" fmla="*/ 8 h 19"/>
                  <a:gd name="T66" fmla="*/ 13 w 21"/>
                  <a:gd name="T67" fmla="*/ 8 h 19"/>
                  <a:gd name="T68" fmla="*/ 13 w 21"/>
                  <a:gd name="T69" fmla="*/ 6 h 19"/>
                  <a:gd name="T70" fmla="*/ 15 w 21"/>
                  <a:gd name="T71" fmla="*/ 6 h 19"/>
                  <a:gd name="T72" fmla="*/ 15 w 21"/>
                  <a:gd name="T73" fmla="*/ 6 h 19"/>
                  <a:gd name="T74" fmla="*/ 15 w 21"/>
                  <a:gd name="T75" fmla="*/ 6 h 19"/>
                  <a:gd name="T76" fmla="*/ 15 w 21"/>
                  <a:gd name="T77" fmla="*/ 6 h 19"/>
                  <a:gd name="T78" fmla="*/ 16 w 21"/>
                  <a:gd name="T79" fmla="*/ 6 h 19"/>
                  <a:gd name="T80" fmla="*/ 16 w 21"/>
                  <a:gd name="T81" fmla="*/ 6 h 19"/>
                  <a:gd name="T82" fmla="*/ 16 w 21"/>
                  <a:gd name="T83" fmla="*/ 3 h 19"/>
                  <a:gd name="T84" fmla="*/ 18 w 21"/>
                  <a:gd name="T85" fmla="*/ 3 h 19"/>
                  <a:gd name="T86" fmla="*/ 18 w 21"/>
                  <a:gd name="T87" fmla="*/ 3 h 19"/>
                  <a:gd name="T88" fmla="*/ 18 w 21"/>
                  <a:gd name="T89" fmla="*/ 3 h 19"/>
                  <a:gd name="T90" fmla="*/ 18 w 21"/>
                  <a:gd name="T91" fmla="*/ 3 h 19"/>
                  <a:gd name="T92" fmla="*/ 19 w 21"/>
                  <a:gd name="T93" fmla="*/ 3 h 19"/>
                  <a:gd name="T94" fmla="*/ 19 w 21"/>
                  <a:gd name="T95" fmla="*/ 0 h 19"/>
                  <a:gd name="T96" fmla="*/ 19 w 21"/>
                  <a:gd name="T97" fmla="*/ 0 h 19"/>
                  <a:gd name="T98" fmla="*/ 19 w 21"/>
                  <a:gd name="T99" fmla="*/ 0 h 19"/>
                  <a:gd name="T100" fmla="*/ 21 w 21"/>
                  <a:gd name="T101" fmla="*/ 0 h 19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w 21"/>
                  <a:gd name="T154" fmla="*/ 0 h 19"/>
                  <a:gd name="T155" fmla="*/ 21 w 21"/>
                  <a:gd name="T156" fmla="*/ 19 h 19"/>
                </a:gdLst>
                <a:ahLst/>
                <a:cxnLst>
                  <a:cxn ang="T102">
                    <a:pos x="T0" y="T1"/>
                  </a:cxn>
                  <a:cxn ang="T103">
                    <a:pos x="T2" y="T3"/>
                  </a:cxn>
                  <a:cxn ang="T104">
                    <a:pos x="T4" y="T5"/>
                  </a:cxn>
                  <a:cxn ang="T105">
                    <a:pos x="T6" y="T7"/>
                  </a:cxn>
                  <a:cxn ang="T106">
                    <a:pos x="T8" y="T9"/>
                  </a:cxn>
                  <a:cxn ang="T107">
                    <a:pos x="T10" y="T11"/>
                  </a:cxn>
                  <a:cxn ang="T108">
                    <a:pos x="T12" y="T13"/>
                  </a:cxn>
                  <a:cxn ang="T109">
                    <a:pos x="T14" y="T15"/>
                  </a:cxn>
                  <a:cxn ang="T110">
                    <a:pos x="T16" y="T17"/>
                  </a:cxn>
                  <a:cxn ang="T111">
                    <a:pos x="T18" y="T19"/>
                  </a:cxn>
                  <a:cxn ang="T112">
                    <a:pos x="T20" y="T21"/>
                  </a:cxn>
                  <a:cxn ang="T113">
                    <a:pos x="T22" y="T23"/>
                  </a:cxn>
                  <a:cxn ang="T114">
                    <a:pos x="T24" y="T25"/>
                  </a:cxn>
                  <a:cxn ang="T115">
                    <a:pos x="T26" y="T27"/>
                  </a:cxn>
                  <a:cxn ang="T116">
                    <a:pos x="T28" y="T29"/>
                  </a:cxn>
                  <a:cxn ang="T117">
                    <a:pos x="T30" y="T31"/>
                  </a:cxn>
                  <a:cxn ang="T118">
                    <a:pos x="T32" y="T33"/>
                  </a:cxn>
                  <a:cxn ang="T119">
                    <a:pos x="T34" y="T35"/>
                  </a:cxn>
                  <a:cxn ang="T120">
                    <a:pos x="T36" y="T37"/>
                  </a:cxn>
                  <a:cxn ang="T121">
                    <a:pos x="T38" y="T39"/>
                  </a:cxn>
                  <a:cxn ang="T122">
                    <a:pos x="T40" y="T41"/>
                  </a:cxn>
                  <a:cxn ang="T123">
                    <a:pos x="T42" y="T43"/>
                  </a:cxn>
                  <a:cxn ang="T124">
                    <a:pos x="T44" y="T45"/>
                  </a:cxn>
                  <a:cxn ang="T125">
                    <a:pos x="T46" y="T47"/>
                  </a:cxn>
                  <a:cxn ang="T126">
                    <a:pos x="T48" y="T49"/>
                  </a:cxn>
                  <a:cxn ang="T127">
                    <a:pos x="T50" y="T51"/>
                  </a:cxn>
                  <a:cxn ang="T128">
                    <a:pos x="T52" y="T53"/>
                  </a:cxn>
                  <a:cxn ang="T129">
                    <a:pos x="T54" y="T55"/>
                  </a:cxn>
                  <a:cxn ang="T130">
                    <a:pos x="T56" y="T57"/>
                  </a:cxn>
                  <a:cxn ang="T131">
                    <a:pos x="T58" y="T59"/>
                  </a:cxn>
                  <a:cxn ang="T132">
                    <a:pos x="T60" y="T61"/>
                  </a:cxn>
                  <a:cxn ang="T133">
                    <a:pos x="T62" y="T63"/>
                  </a:cxn>
                  <a:cxn ang="T134">
                    <a:pos x="T64" y="T65"/>
                  </a:cxn>
                  <a:cxn ang="T135">
                    <a:pos x="T66" y="T67"/>
                  </a:cxn>
                  <a:cxn ang="T136">
                    <a:pos x="T68" y="T69"/>
                  </a:cxn>
                  <a:cxn ang="T137">
                    <a:pos x="T70" y="T71"/>
                  </a:cxn>
                  <a:cxn ang="T138">
                    <a:pos x="T72" y="T73"/>
                  </a:cxn>
                  <a:cxn ang="T139">
                    <a:pos x="T74" y="T75"/>
                  </a:cxn>
                  <a:cxn ang="T140">
                    <a:pos x="T76" y="T77"/>
                  </a:cxn>
                  <a:cxn ang="T141">
                    <a:pos x="T78" y="T79"/>
                  </a:cxn>
                  <a:cxn ang="T142">
                    <a:pos x="T80" y="T81"/>
                  </a:cxn>
                  <a:cxn ang="T143">
                    <a:pos x="T82" y="T83"/>
                  </a:cxn>
                  <a:cxn ang="T144">
                    <a:pos x="T84" y="T85"/>
                  </a:cxn>
                  <a:cxn ang="T145">
                    <a:pos x="T86" y="T87"/>
                  </a:cxn>
                  <a:cxn ang="T146">
                    <a:pos x="T88" y="T89"/>
                  </a:cxn>
                  <a:cxn ang="T147">
                    <a:pos x="T90" y="T91"/>
                  </a:cxn>
                  <a:cxn ang="T148">
                    <a:pos x="T92" y="T93"/>
                  </a:cxn>
                  <a:cxn ang="T149">
                    <a:pos x="T94" y="T95"/>
                  </a:cxn>
                  <a:cxn ang="T150">
                    <a:pos x="T96" y="T97"/>
                  </a:cxn>
                  <a:cxn ang="T151">
                    <a:pos x="T98" y="T99"/>
                  </a:cxn>
                  <a:cxn ang="T152">
                    <a:pos x="T100" y="T101"/>
                  </a:cxn>
                </a:cxnLst>
                <a:rect l="T153" t="T154" r="T155" b="T156"/>
                <a:pathLst>
                  <a:path w="21" h="19">
                    <a:moveTo>
                      <a:pt x="0" y="19"/>
                    </a:moveTo>
                    <a:lnTo>
                      <a:pt x="0" y="17"/>
                    </a:lnTo>
                    <a:lnTo>
                      <a:pt x="1" y="17"/>
                    </a:lnTo>
                    <a:lnTo>
                      <a:pt x="3" y="17"/>
                    </a:lnTo>
                    <a:lnTo>
                      <a:pt x="4" y="17"/>
                    </a:lnTo>
                    <a:lnTo>
                      <a:pt x="4" y="14"/>
                    </a:lnTo>
                    <a:lnTo>
                      <a:pt x="6" y="14"/>
                    </a:lnTo>
                    <a:lnTo>
                      <a:pt x="7" y="14"/>
                    </a:lnTo>
                    <a:lnTo>
                      <a:pt x="7" y="11"/>
                    </a:lnTo>
                    <a:lnTo>
                      <a:pt x="9" y="11"/>
                    </a:lnTo>
                    <a:lnTo>
                      <a:pt x="10" y="11"/>
                    </a:lnTo>
                    <a:lnTo>
                      <a:pt x="10" y="8"/>
                    </a:lnTo>
                    <a:lnTo>
                      <a:pt x="12" y="8"/>
                    </a:lnTo>
                    <a:lnTo>
                      <a:pt x="13" y="8"/>
                    </a:lnTo>
                    <a:lnTo>
                      <a:pt x="13" y="6"/>
                    </a:lnTo>
                    <a:lnTo>
                      <a:pt x="15" y="6"/>
                    </a:lnTo>
                    <a:lnTo>
                      <a:pt x="16" y="6"/>
                    </a:lnTo>
                    <a:lnTo>
                      <a:pt x="16" y="3"/>
                    </a:lnTo>
                    <a:lnTo>
                      <a:pt x="18" y="3"/>
                    </a:lnTo>
                    <a:lnTo>
                      <a:pt x="19" y="3"/>
                    </a:lnTo>
                    <a:lnTo>
                      <a:pt x="19" y="0"/>
                    </a:lnTo>
                    <a:lnTo>
                      <a:pt x="21" y="0"/>
                    </a:lnTo>
                  </a:path>
                </a:pathLst>
              </a:custGeom>
              <a:noFill/>
              <a:ln w="12700" cmpd="sng">
                <a:solidFill>
                  <a:srgbClr val="D6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9236" name="Freeform 20"/>
              <p:cNvSpPr>
                <a:spLocks/>
              </p:cNvSpPr>
              <p:nvPr/>
            </p:nvSpPr>
            <p:spPr bwMode="auto">
              <a:xfrm>
                <a:off x="1516" y="3331"/>
                <a:ext cx="19" cy="27"/>
              </a:xfrm>
              <a:custGeom>
                <a:avLst/>
                <a:gdLst>
                  <a:gd name="T0" fmla="*/ 0 w 19"/>
                  <a:gd name="T1" fmla="*/ 27 h 27"/>
                  <a:gd name="T2" fmla="*/ 0 w 19"/>
                  <a:gd name="T3" fmla="*/ 27 h 27"/>
                  <a:gd name="T4" fmla="*/ 0 w 19"/>
                  <a:gd name="T5" fmla="*/ 27 h 27"/>
                  <a:gd name="T6" fmla="*/ 1 w 19"/>
                  <a:gd name="T7" fmla="*/ 25 h 27"/>
                  <a:gd name="T8" fmla="*/ 1 w 19"/>
                  <a:gd name="T9" fmla="*/ 25 h 27"/>
                  <a:gd name="T10" fmla="*/ 1 w 19"/>
                  <a:gd name="T11" fmla="*/ 25 h 27"/>
                  <a:gd name="T12" fmla="*/ 1 w 19"/>
                  <a:gd name="T13" fmla="*/ 25 h 27"/>
                  <a:gd name="T14" fmla="*/ 3 w 19"/>
                  <a:gd name="T15" fmla="*/ 25 h 27"/>
                  <a:gd name="T16" fmla="*/ 3 w 19"/>
                  <a:gd name="T17" fmla="*/ 25 h 27"/>
                  <a:gd name="T18" fmla="*/ 3 w 19"/>
                  <a:gd name="T19" fmla="*/ 22 h 27"/>
                  <a:gd name="T20" fmla="*/ 3 w 19"/>
                  <a:gd name="T21" fmla="*/ 22 h 27"/>
                  <a:gd name="T22" fmla="*/ 4 w 19"/>
                  <a:gd name="T23" fmla="*/ 22 h 27"/>
                  <a:gd name="T24" fmla="*/ 4 w 19"/>
                  <a:gd name="T25" fmla="*/ 22 h 27"/>
                  <a:gd name="T26" fmla="*/ 4 w 19"/>
                  <a:gd name="T27" fmla="*/ 22 h 27"/>
                  <a:gd name="T28" fmla="*/ 6 w 19"/>
                  <a:gd name="T29" fmla="*/ 19 h 27"/>
                  <a:gd name="T30" fmla="*/ 6 w 19"/>
                  <a:gd name="T31" fmla="*/ 19 h 27"/>
                  <a:gd name="T32" fmla="*/ 6 w 19"/>
                  <a:gd name="T33" fmla="*/ 19 h 27"/>
                  <a:gd name="T34" fmla="*/ 6 w 19"/>
                  <a:gd name="T35" fmla="*/ 19 h 27"/>
                  <a:gd name="T36" fmla="*/ 7 w 19"/>
                  <a:gd name="T37" fmla="*/ 19 h 27"/>
                  <a:gd name="T38" fmla="*/ 7 w 19"/>
                  <a:gd name="T39" fmla="*/ 19 h 27"/>
                  <a:gd name="T40" fmla="*/ 7 w 19"/>
                  <a:gd name="T41" fmla="*/ 16 h 27"/>
                  <a:gd name="T42" fmla="*/ 7 w 19"/>
                  <a:gd name="T43" fmla="*/ 16 h 27"/>
                  <a:gd name="T44" fmla="*/ 9 w 19"/>
                  <a:gd name="T45" fmla="*/ 16 h 27"/>
                  <a:gd name="T46" fmla="*/ 9 w 19"/>
                  <a:gd name="T47" fmla="*/ 16 h 27"/>
                  <a:gd name="T48" fmla="*/ 9 w 19"/>
                  <a:gd name="T49" fmla="*/ 16 h 27"/>
                  <a:gd name="T50" fmla="*/ 10 w 19"/>
                  <a:gd name="T51" fmla="*/ 14 h 27"/>
                  <a:gd name="T52" fmla="*/ 10 w 19"/>
                  <a:gd name="T53" fmla="*/ 14 h 27"/>
                  <a:gd name="T54" fmla="*/ 10 w 19"/>
                  <a:gd name="T55" fmla="*/ 14 h 27"/>
                  <a:gd name="T56" fmla="*/ 10 w 19"/>
                  <a:gd name="T57" fmla="*/ 14 h 27"/>
                  <a:gd name="T58" fmla="*/ 12 w 19"/>
                  <a:gd name="T59" fmla="*/ 14 h 27"/>
                  <a:gd name="T60" fmla="*/ 12 w 19"/>
                  <a:gd name="T61" fmla="*/ 11 h 27"/>
                  <a:gd name="T62" fmla="*/ 12 w 19"/>
                  <a:gd name="T63" fmla="*/ 11 h 27"/>
                  <a:gd name="T64" fmla="*/ 12 w 19"/>
                  <a:gd name="T65" fmla="*/ 11 h 27"/>
                  <a:gd name="T66" fmla="*/ 13 w 19"/>
                  <a:gd name="T67" fmla="*/ 11 h 27"/>
                  <a:gd name="T68" fmla="*/ 13 w 19"/>
                  <a:gd name="T69" fmla="*/ 8 h 27"/>
                  <a:gd name="T70" fmla="*/ 13 w 19"/>
                  <a:gd name="T71" fmla="*/ 8 h 27"/>
                  <a:gd name="T72" fmla="*/ 15 w 19"/>
                  <a:gd name="T73" fmla="*/ 8 h 27"/>
                  <a:gd name="T74" fmla="*/ 15 w 19"/>
                  <a:gd name="T75" fmla="*/ 8 h 27"/>
                  <a:gd name="T76" fmla="*/ 15 w 19"/>
                  <a:gd name="T77" fmla="*/ 8 h 27"/>
                  <a:gd name="T78" fmla="*/ 15 w 19"/>
                  <a:gd name="T79" fmla="*/ 5 h 27"/>
                  <a:gd name="T80" fmla="*/ 16 w 19"/>
                  <a:gd name="T81" fmla="*/ 5 h 27"/>
                  <a:gd name="T82" fmla="*/ 16 w 19"/>
                  <a:gd name="T83" fmla="*/ 5 h 27"/>
                  <a:gd name="T84" fmla="*/ 16 w 19"/>
                  <a:gd name="T85" fmla="*/ 5 h 27"/>
                  <a:gd name="T86" fmla="*/ 16 w 19"/>
                  <a:gd name="T87" fmla="*/ 5 h 27"/>
                  <a:gd name="T88" fmla="*/ 18 w 19"/>
                  <a:gd name="T89" fmla="*/ 3 h 27"/>
                  <a:gd name="T90" fmla="*/ 18 w 19"/>
                  <a:gd name="T91" fmla="*/ 3 h 27"/>
                  <a:gd name="T92" fmla="*/ 18 w 19"/>
                  <a:gd name="T93" fmla="*/ 3 h 27"/>
                  <a:gd name="T94" fmla="*/ 19 w 19"/>
                  <a:gd name="T95" fmla="*/ 3 h 27"/>
                  <a:gd name="T96" fmla="*/ 19 w 19"/>
                  <a:gd name="T97" fmla="*/ 0 h 27"/>
                  <a:gd name="T98" fmla="*/ 19 w 19"/>
                  <a:gd name="T99" fmla="*/ 0 h 27"/>
                  <a:gd name="T100" fmla="*/ 19 w 19"/>
                  <a:gd name="T101" fmla="*/ 0 h 27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w 19"/>
                  <a:gd name="T154" fmla="*/ 0 h 27"/>
                  <a:gd name="T155" fmla="*/ 19 w 19"/>
                  <a:gd name="T156" fmla="*/ 27 h 27"/>
                </a:gdLst>
                <a:ahLst/>
                <a:cxnLst>
                  <a:cxn ang="T102">
                    <a:pos x="T0" y="T1"/>
                  </a:cxn>
                  <a:cxn ang="T103">
                    <a:pos x="T2" y="T3"/>
                  </a:cxn>
                  <a:cxn ang="T104">
                    <a:pos x="T4" y="T5"/>
                  </a:cxn>
                  <a:cxn ang="T105">
                    <a:pos x="T6" y="T7"/>
                  </a:cxn>
                  <a:cxn ang="T106">
                    <a:pos x="T8" y="T9"/>
                  </a:cxn>
                  <a:cxn ang="T107">
                    <a:pos x="T10" y="T11"/>
                  </a:cxn>
                  <a:cxn ang="T108">
                    <a:pos x="T12" y="T13"/>
                  </a:cxn>
                  <a:cxn ang="T109">
                    <a:pos x="T14" y="T15"/>
                  </a:cxn>
                  <a:cxn ang="T110">
                    <a:pos x="T16" y="T17"/>
                  </a:cxn>
                  <a:cxn ang="T111">
                    <a:pos x="T18" y="T19"/>
                  </a:cxn>
                  <a:cxn ang="T112">
                    <a:pos x="T20" y="T21"/>
                  </a:cxn>
                  <a:cxn ang="T113">
                    <a:pos x="T22" y="T23"/>
                  </a:cxn>
                  <a:cxn ang="T114">
                    <a:pos x="T24" y="T25"/>
                  </a:cxn>
                  <a:cxn ang="T115">
                    <a:pos x="T26" y="T27"/>
                  </a:cxn>
                  <a:cxn ang="T116">
                    <a:pos x="T28" y="T29"/>
                  </a:cxn>
                  <a:cxn ang="T117">
                    <a:pos x="T30" y="T31"/>
                  </a:cxn>
                  <a:cxn ang="T118">
                    <a:pos x="T32" y="T33"/>
                  </a:cxn>
                  <a:cxn ang="T119">
                    <a:pos x="T34" y="T35"/>
                  </a:cxn>
                  <a:cxn ang="T120">
                    <a:pos x="T36" y="T37"/>
                  </a:cxn>
                  <a:cxn ang="T121">
                    <a:pos x="T38" y="T39"/>
                  </a:cxn>
                  <a:cxn ang="T122">
                    <a:pos x="T40" y="T41"/>
                  </a:cxn>
                  <a:cxn ang="T123">
                    <a:pos x="T42" y="T43"/>
                  </a:cxn>
                  <a:cxn ang="T124">
                    <a:pos x="T44" y="T45"/>
                  </a:cxn>
                  <a:cxn ang="T125">
                    <a:pos x="T46" y="T47"/>
                  </a:cxn>
                  <a:cxn ang="T126">
                    <a:pos x="T48" y="T49"/>
                  </a:cxn>
                  <a:cxn ang="T127">
                    <a:pos x="T50" y="T51"/>
                  </a:cxn>
                  <a:cxn ang="T128">
                    <a:pos x="T52" y="T53"/>
                  </a:cxn>
                  <a:cxn ang="T129">
                    <a:pos x="T54" y="T55"/>
                  </a:cxn>
                  <a:cxn ang="T130">
                    <a:pos x="T56" y="T57"/>
                  </a:cxn>
                  <a:cxn ang="T131">
                    <a:pos x="T58" y="T59"/>
                  </a:cxn>
                  <a:cxn ang="T132">
                    <a:pos x="T60" y="T61"/>
                  </a:cxn>
                  <a:cxn ang="T133">
                    <a:pos x="T62" y="T63"/>
                  </a:cxn>
                  <a:cxn ang="T134">
                    <a:pos x="T64" y="T65"/>
                  </a:cxn>
                  <a:cxn ang="T135">
                    <a:pos x="T66" y="T67"/>
                  </a:cxn>
                  <a:cxn ang="T136">
                    <a:pos x="T68" y="T69"/>
                  </a:cxn>
                  <a:cxn ang="T137">
                    <a:pos x="T70" y="T71"/>
                  </a:cxn>
                  <a:cxn ang="T138">
                    <a:pos x="T72" y="T73"/>
                  </a:cxn>
                  <a:cxn ang="T139">
                    <a:pos x="T74" y="T75"/>
                  </a:cxn>
                  <a:cxn ang="T140">
                    <a:pos x="T76" y="T77"/>
                  </a:cxn>
                  <a:cxn ang="T141">
                    <a:pos x="T78" y="T79"/>
                  </a:cxn>
                  <a:cxn ang="T142">
                    <a:pos x="T80" y="T81"/>
                  </a:cxn>
                  <a:cxn ang="T143">
                    <a:pos x="T82" y="T83"/>
                  </a:cxn>
                  <a:cxn ang="T144">
                    <a:pos x="T84" y="T85"/>
                  </a:cxn>
                  <a:cxn ang="T145">
                    <a:pos x="T86" y="T87"/>
                  </a:cxn>
                  <a:cxn ang="T146">
                    <a:pos x="T88" y="T89"/>
                  </a:cxn>
                  <a:cxn ang="T147">
                    <a:pos x="T90" y="T91"/>
                  </a:cxn>
                  <a:cxn ang="T148">
                    <a:pos x="T92" y="T93"/>
                  </a:cxn>
                  <a:cxn ang="T149">
                    <a:pos x="T94" y="T95"/>
                  </a:cxn>
                  <a:cxn ang="T150">
                    <a:pos x="T96" y="T97"/>
                  </a:cxn>
                  <a:cxn ang="T151">
                    <a:pos x="T98" y="T99"/>
                  </a:cxn>
                  <a:cxn ang="T152">
                    <a:pos x="T100" y="T101"/>
                  </a:cxn>
                </a:cxnLst>
                <a:rect l="T153" t="T154" r="T155" b="T156"/>
                <a:pathLst>
                  <a:path w="19" h="27">
                    <a:moveTo>
                      <a:pt x="0" y="27"/>
                    </a:moveTo>
                    <a:lnTo>
                      <a:pt x="0" y="27"/>
                    </a:lnTo>
                    <a:lnTo>
                      <a:pt x="1" y="25"/>
                    </a:lnTo>
                    <a:lnTo>
                      <a:pt x="3" y="25"/>
                    </a:lnTo>
                    <a:lnTo>
                      <a:pt x="3" y="22"/>
                    </a:lnTo>
                    <a:lnTo>
                      <a:pt x="4" y="22"/>
                    </a:lnTo>
                    <a:lnTo>
                      <a:pt x="6" y="19"/>
                    </a:lnTo>
                    <a:lnTo>
                      <a:pt x="7" y="19"/>
                    </a:lnTo>
                    <a:lnTo>
                      <a:pt x="7" y="16"/>
                    </a:lnTo>
                    <a:lnTo>
                      <a:pt x="9" y="16"/>
                    </a:lnTo>
                    <a:lnTo>
                      <a:pt x="10" y="14"/>
                    </a:lnTo>
                    <a:lnTo>
                      <a:pt x="12" y="14"/>
                    </a:lnTo>
                    <a:lnTo>
                      <a:pt x="12" y="11"/>
                    </a:lnTo>
                    <a:lnTo>
                      <a:pt x="13" y="11"/>
                    </a:lnTo>
                    <a:lnTo>
                      <a:pt x="13" y="8"/>
                    </a:lnTo>
                    <a:lnTo>
                      <a:pt x="15" y="8"/>
                    </a:lnTo>
                    <a:lnTo>
                      <a:pt x="15" y="5"/>
                    </a:lnTo>
                    <a:lnTo>
                      <a:pt x="16" y="5"/>
                    </a:lnTo>
                    <a:lnTo>
                      <a:pt x="18" y="3"/>
                    </a:lnTo>
                    <a:lnTo>
                      <a:pt x="19" y="3"/>
                    </a:lnTo>
                    <a:lnTo>
                      <a:pt x="19" y="0"/>
                    </a:lnTo>
                  </a:path>
                </a:pathLst>
              </a:custGeom>
              <a:noFill/>
              <a:ln w="12700" cmpd="sng">
                <a:solidFill>
                  <a:srgbClr val="D6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9237" name="Freeform 21"/>
              <p:cNvSpPr>
                <a:spLocks/>
              </p:cNvSpPr>
              <p:nvPr/>
            </p:nvSpPr>
            <p:spPr bwMode="auto">
              <a:xfrm>
                <a:off x="1535" y="3296"/>
                <a:ext cx="21" cy="35"/>
              </a:xfrm>
              <a:custGeom>
                <a:avLst/>
                <a:gdLst>
                  <a:gd name="T0" fmla="*/ 0 w 21"/>
                  <a:gd name="T1" fmla="*/ 35 h 35"/>
                  <a:gd name="T2" fmla="*/ 2 w 21"/>
                  <a:gd name="T3" fmla="*/ 35 h 35"/>
                  <a:gd name="T4" fmla="*/ 2 w 21"/>
                  <a:gd name="T5" fmla="*/ 32 h 35"/>
                  <a:gd name="T6" fmla="*/ 2 w 21"/>
                  <a:gd name="T7" fmla="*/ 32 h 35"/>
                  <a:gd name="T8" fmla="*/ 2 w 21"/>
                  <a:gd name="T9" fmla="*/ 32 h 35"/>
                  <a:gd name="T10" fmla="*/ 3 w 21"/>
                  <a:gd name="T11" fmla="*/ 32 h 35"/>
                  <a:gd name="T12" fmla="*/ 3 w 21"/>
                  <a:gd name="T13" fmla="*/ 30 h 35"/>
                  <a:gd name="T14" fmla="*/ 3 w 21"/>
                  <a:gd name="T15" fmla="*/ 30 h 35"/>
                  <a:gd name="T16" fmla="*/ 4 w 21"/>
                  <a:gd name="T17" fmla="*/ 30 h 35"/>
                  <a:gd name="T18" fmla="*/ 4 w 21"/>
                  <a:gd name="T19" fmla="*/ 30 h 35"/>
                  <a:gd name="T20" fmla="*/ 4 w 21"/>
                  <a:gd name="T21" fmla="*/ 27 h 35"/>
                  <a:gd name="T22" fmla="*/ 4 w 21"/>
                  <a:gd name="T23" fmla="*/ 27 h 35"/>
                  <a:gd name="T24" fmla="*/ 6 w 21"/>
                  <a:gd name="T25" fmla="*/ 27 h 35"/>
                  <a:gd name="T26" fmla="*/ 6 w 21"/>
                  <a:gd name="T27" fmla="*/ 27 h 35"/>
                  <a:gd name="T28" fmla="*/ 6 w 21"/>
                  <a:gd name="T29" fmla="*/ 27 h 35"/>
                  <a:gd name="T30" fmla="*/ 6 w 21"/>
                  <a:gd name="T31" fmla="*/ 24 h 35"/>
                  <a:gd name="T32" fmla="*/ 7 w 21"/>
                  <a:gd name="T33" fmla="*/ 24 h 35"/>
                  <a:gd name="T34" fmla="*/ 7 w 21"/>
                  <a:gd name="T35" fmla="*/ 24 h 35"/>
                  <a:gd name="T36" fmla="*/ 7 w 21"/>
                  <a:gd name="T37" fmla="*/ 21 h 35"/>
                  <a:gd name="T38" fmla="*/ 9 w 21"/>
                  <a:gd name="T39" fmla="*/ 21 h 35"/>
                  <a:gd name="T40" fmla="*/ 9 w 21"/>
                  <a:gd name="T41" fmla="*/ 21 h 35"/>
                  <a:gd name="T42" fmla="*/ 9 w 21"/>
                  <a:gd name="T43" fmla="*/ 21 h 35"/>
                  <a:gd name="T44" fmla="*/ 9 w 21"/>
                  <a:gd name="T45" fmla="*/ 19 h 35"/>
                  <a:gd name="T46" fmla="*/ 10 w 21"/>
                  <a:gd name="T47" fmla="*/ 19 h 35"/>
                  <a:gd name="T48" fmla="*/ 10 w 21"/>
                  <a:gd name="T49" fmla="*/ 19 h 35"/>
                  <a:gd name="T50" fmla="*/ 10 w 21"/>
                  <a:gd name="T51" fmla="*/ 19 h 35"/>
                  <a:gd name="T52" fmla="*/ 10 w 21"/>
                  <a:gd name="T53" fmla="*/ 16 h 35"/>
                  <a:gd name="T54" fmla="*/ 12 w 21"/>
                  <a:gd name="T55" fmla="*/ 16 h 35"/>
                  <a:gd name="T56" fmla="*/ 12 w 21"/>
                  <a:gd name="T57" fmla="*/ 16 h 35"/>
                  <a:gd name="T58" fmla="*/ 12 w 21"/>
                  <a:gd name="T59" fmla="*/ 16 h 35"/>
                  <a:gd name="T60" fmla="*/ 13 w 21"/>
                  <a:gd name="T61" fmla="*/ 13 h 35"/>
                  <a:gd name="T62" fmla="*/ 13 w 21"/>
                  <a:gd name="T63" fmla="*/ 13 h 35"/>
                  <a:gd name="T64" fmla="*/ 13 w 21"/>
                  <a:gd name="T65" fmla="*/ 13 h 35"/>
                  <a:gd name="T66" fmla="*/ 13 w 21"/>
                  <a:gd name="T67" fmla="*/ 11 h 35"/>
                  <a:gd name="T68" fmla="*/ 15 w 21"/>
                  <a:gd name="T69" fmla="*/ 11 h 35"/>
                  <a:gd name="T70" fmla="*/ 15 w 21"/>
                  <a:gd name="T71" fmla="*/ 11 h 35"/>
                  <a:gd name="T72" fmla="*/ 15 w 21"/>
                  <a:gd name="T73" fmla="*/ 11 h 35"/>
                  <a:gd name="T74" fmla="*/ 15 w 21"/>
                  <a:gd name="T75" fmla="*/ 8 h 35"/>
                  <a:gd name="T76" fmla="*/ 16 w 21"/>
                  <a:gd name="T77" fmla="*/ 8 h 35"/>
                  <a:gd name="T78" fmla="*/ 16 w 21"/>
                  <a:gd name="T79" fmla="*/ 8 h 35"/>
                  <a:gd name="T80" fmla="*/ 16 w 21"/>
                  <a:gd name="T81" fmla="*/ 5 h 35"/>
                  <a:gd name="T82" fmla="*/ 18 w 21"/>
                  <a:gd name="T83" fmla="*/ 5 h 35"/>
                  <a:gd name="T84" fmla="*/ 18 w 21"/>
                  <a:gd name="T85" fmla="*/ 5 h 35"/>
                  <a:gd name="T86" fmla="*/ 18 w 21"/>
                  <a:gd name="T87" fmla="*/ 5 h 35"/>
                  <a:gd name="T88" fmla="*/ 18 w 21"/>
                  <a:gd name="T89" fmla="*/ 2 h 35"/>
                  <a:gd name="T90" fmla="*/ 19 w 21"/>
                  <a:gd name="T91" fmla="*/ 2 h 35"/>
                  <a:gd name="T92" fmla="*/ 19 w 21"/>
                  <a:gd name="T93" fmla="*/ 2 h 35"/>
                  <a:gd name="T94" fmla="*/ 19 w 21"/>
                  <a:gd name="T95" fmla="*/ 0 h 35"/>
                  <a:gd name="T96" fmla="*/ 19 w 21"/>
                  <a:gd name="T97" fmla="*/ 0 h 35"/>
                  <a:gd name="T98" fmla="*/ 21 w 21"/>
                  <a:gd name="T99" fmla="*/ 0 h 35"/>
                  <a:gd name="T100" fmla="*/ 21 w 21"/>
                  <a:gd name="T101" fmla="*/ 0 h 35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w 21"/>
                  <a:gd name="T154" fmla="*/ 0 h 35"/>
                  <a:gd name="T155" fmla="*/ 21 w 21"/>
                  <a:gd name="T156" fmla="*/ 35 h 35"/>
                </a:gdLst>
                <a:ahLst/>
                <a:cxnLst>
                  <a:cxn ang="T102">
                    <a:pos x="T0" y="T1"/>
                  </a:cxn>
                  <a:cxn ang="T103">
                    <a:pos x="T2" y="T3"/>
                  </a:cxn>
                  <a:cxn ang="T104">
                    <a:pos x="T4" y="T5"/>
                  </a:cxn>
                  <a:cxn ang="T105">
                    <a:pos x="T6" y="T7"/>
                  </a:cxn>
                  <a:cxn ang="T106">
                    <a:pos x="T8" y="T9"/>
                  </a:cxn>
                  <a:cxn ang="T107">
                    <a:pos x="T10" y="T11"/>
                  </a:cxn>
                  <a:cxn ang="T108">
                    <a:pos x="T12" y="T13"/>
                  </a:cxn>
                  <a:cxn ang="T109">
                    <a:pos x="T14" y="T15"/>
                  </a:cxn>
                  <a:cxn ang="T110">
                    <a:pos x="T16" y="T17"/>
                  </a:cxn>
                  <a:cxn ang="T111">
                    <a:pos x="T18" y="T19"/>
                  </a:cxn>
                  <a:cxn ang="T112">
                    <a:pos x="T20" y="T21"/>
                  </a:cxn>
                  <a:cxn ang="T113">
                    <a:pos x="T22" y="T23"/>
                  </a:cxn>
                  <a:cxn ang="T114">
                    <a:pos x="T24" y="T25"/>
                  </a:cxn>
                  <a:cxn ang="T115">
                    <a:pos x="T26" y="T27"/>
                  </a:cxn>
                  <a:cxn ang="T116">
                    <a:pos x="T28" y="T29"/>
                  </a:cxn>
                  <a:cxn ang="T117">
                    <a:pos x="T30" y="T31"/>
                  </a:cxn>
                  <a:cxn ang="T118">
                    <a:pos x="T32" y="T33"/>
                  </a:cxn>
                  <a:cxn ang="T119">
                    <a:pos x="T34" y="T35"/>
                  </a:cxn>
                  <a:cxn ang="T120">
                    <a:pos x="T36" y="T37"/>
                  </a:cxn>
                  <a:cxn ang="T121">
                    <a:pos x="T38" y="T39"/>
                  </a:cxn>
                  <a:cxn ang="T122">
                    <a:pos x="T40" y="T41"/>
                  </a:cxn>
                  <a:cxn ang="T123">
                    <a:pos x="T42" y="T43"/>
                  </a:cxn>
                  <a:cxn ang="T124">
                    <a:pos x="T44" y="T45"/>
                  </a:cxn>
                  <a:cxn ang="T125">
                    <a:pos x="T46" y="T47"/>
                  </a:cxn>
                  <a:cxn ang="T126">
                    <a:pos x="T48" y="T49"/>
                  </a:cxn>
                  <a:cxn ang="T127">
                    <a:pos x="T50" y="T51"/>
                  </a:cxn>
                  <a:cxn ang="T128">
                    <a:pos x="T52" y="T53"/>
                  </a:cxn>
                  <a:cxn ang="T129">
                    <a:pos x="T54" y="T55"/>
                  </a:cxn>
                  <a:cxn ang="T130">
                    <a:pos x="T56" y="T57"/>
                  </a:cxn>
                  <a:cxn ang="T131">
                    <a:pos x="T58" y="T59"/>
                  </a:cxn>
                  <a:cxn ang="T132">
                    <a:pos x="T60" y="T61"/>
                  </a:cxn>
                  <a:cxn ang="T133">
                    <a:pos x="T62" y="T63"/>
                  </a:cxn>
                  <a:cxn ang="T134">
                    <a:pos x="T64" y="T65"/>
                  </a:cxn>
                  <a:cxn ang="T135">
                    <a:pos x="T66" y="T67"/>
                  </a:cxn>
                  <a:cxn ang="T136">
                    <a:pos x="T68" y="T69"/>
                  </a:cxn>
                  <a:cxn ang="T137">
                    <a:pos x="T70" y="T71"/>
                  </a:cxn>
                  <a:cxn ang="T138">
                    <a:pos x="T72" y="T73"/>
                  </a:cxn>
                  <a:cxn ang="T139">
                    <a:pos x="T74" y="T75"/>
                  </a:cxn>
                  <a:cxn ang="T140">
                    <a:pos x="T76" y="T77"/>
                  </a:cxn>
                  <a:cxn ang="T141">
                    <a:pos x="T78" y="T79"/>
                  </a:cxn>
                  <a:cxn ang="T142">
                    <a:pos x="T80" y="T81"/>
                  </a:cxn>
                  <a:cxn ang="T143">
                    <a:pos x="T82" y="T83"/>
                  </a:cxn>
                  <a:cxn ang="T144">
                    <a:pos x="T84" y="T85"/>
                  </a:cxn>
                  <a:cxn ang="T145">
                    <a:pos x="T86" y="T87"/>
                  </a:cxn>
                  <a:cxn ang="T146">
                    <a:pos x="T88" y="T89"/>
                  </a:cxn>
                  <a:cxn ang="T147">
                    <a:pos x="T90" y="T91"/>
                  </a:cxn>
                  <a:cxn ang="T148">
                    <a:pos x="T92" y="T93"/>
                  </a:cxn>
                  <a:cxn ang="T149">
                    <a:pos x="T94" y="T95"/>
                  </a:cxn>
                  <a:cxn ang="T150">
                    <a:pos x="T96" y="T97"/>
                  </a:cxn>
                  <a:cxn ang="T151">
                    <a:pos x="T98" y="T99"/>
                  </a:cxn>
                  <a:cxn ang="T152">
                    <a:pos x="T100" y="T101"/>
                  </a:cxn>
                </a:cxnLst>
                <a:rect l="T153" t="T154" r="T155" b="T156"/>
                <a:pathLst>
                  <a:path w="21" h="35">
                    <a:moveTo>
                      <a:pt x="0" y="35"/>
                    </a:moveTo>
                    <a:lnTo>
                      <a:pt x="2" y="35"/>
                    </a:lnTo>
                    <a:lnTo>
                      <a:pt x="2" y="32"/>
                    </a:lnTo>
                    <a:lnTo>
                      <a:pt x="3" y="32"/>
                    </a:lnTo>
                    <a:lnTo>
                      <a:pt x="3" y="30"/>
                    </a:lnTo>
                    <a:lnTo>
                      <a:pt x="4" y="30"/>
                    </a:lnTo>
                    <a:lnTo>
                      <a:pt x="4" y="27"/>
                    </a:lnTo>
                    <a:lnTo>
                      <a:pt x="6" y="27"/>
                    </a:lnTo>
                    <a:lnTo>
                      <a:pt x="6" y="24"/>
                    </a:lnTo>
                    <a:lnTo>
                      <a:pt x="7" y="24"/>
                    </a:lnTo>
                    <a:lnTo>
                      <a:pt x="7" y="21"/>
                    </a:lnTo>
                    <a:lnTo>
                      <a:pt x="9" y="21"/>
                    </a:lnTo>
                    <a:lnTo>
                      <a:pt x="9" y="19"/>
                    </a:lnTo>
                    <a:lnTo>
                      <a:pt x="10" y="19"/>
                    </a:lnTo>
                    <a:lnTo>
                      <a:pt x="10" y="16"/>
                    </a:lnTo>
                    <a:lnTo>
                      <a:pt x="12" y="16"/>
                    </a:lnTo>
                    <a:lnTo>
                      <a:pt x="13" y="13"/>
                    </a:lnTo>
                    <a:lnTo>
                      <a:pt x="13" y="11"/>
                    </a:lnTo>
                    <a:lnTo>
                      <a:pt x="15" y="11"/>
                    </a:lnTo>
                    <a:lnTo>
                      <a:pt x="15" y="8"/>
                    </a:lnTo>
                    <a:lnTo>
                      <a:pt x="16" y="8"/>
                    </a:lnTo>
                    <a:lnTo>
                      <a:pt x="16" y="5"/>
                    </a:lnTo>
                    <a:lnTo>
                      <a:pt x="18" y="5"/>
                    </a:lnTo>
                    <a:lnTo>
                      <a:pt x="18" y="2"/>
                    </a:lnTo>
                    <a:lnTo>
                      <a:pt x="19" y="2"/>
                    </a:lnTo>
                    <a:lnTo>
                      <a:pt x="19" y="0"/>
                    </a:lnTo>
                    <a:lnTo>
                      <a:pt x="21" y="0"/>
                    </a:lnTo>
                  </a:path>
                </a:pathLst>
              </a:custGeom>
              <a:noFill/>
              <a:ln w="12700" cmpd="sng">
                <a:solidFill>
                  <a:srgbClr val="D6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9238" name="Freeform 22"/>
              <p:cNvSpPr>
                <a:spLocks/>
              </p:cNvSpPr>
              <p:nvPr/>
            </p:nvSpPr>
            <p:spPr bwMode="auto">
              <a:xfrm>
                <a:off x="1556" y="3250"/>
                <a:ext cx="21" cy="46"/>
              </a:xfrm>
              <a:custGeom>
                <a:avLst/>
                <a:gdLst>
                  <a:gd name="T0" fmla="*/ 0 w 21"/>
                  <a:gd name="T1" fmla="*/ 46 h 46"/>
                  <a:gd name="T2" fmla="*/ 0 w 21"/>
                  <a:gd name="T3" fmla="*/ 43 h 46"/>
                  <a:gd name="T4" fmla="*/ 1 w 21"/>
                  <a:gd name="T5" fmla="*/ 43 h 46"/>
                  <a:gd name="T6" fmla="*/ 1 w 21"/>
                  <a:gd name="T7" fmla="*/ 43 h 46"/>
                  <a:gd name="T8" fmla="*/ 1 w 21"/>
                  <a:gd name="T9" fmla="*/ 40 h 46"/>
                  <a:gd name="T10" fmla="*/ 1 w 21"/>
                  <a:gd name="T11" fmla="*/ 40 h 46"/>
                  <a:gd name="T12" fmla="*/ 3 w 21"/>
                  <a:gd name="T13" fmla="*/ 40 h 46"/>
                  <a:gd name="T14" fmla="*/ 3 w 21"/>
                  <a:gd name="T15" fmla="*/ 38 h 46"/>
                  <a:gd name="T16" fmla="*/ 3 w 21"/>
                  <a:gd name="T17" fmla="*/ 38 h 46"/>
                  <a:gd name="T18" fmla="*/ 3 w 21"/>
                  <a:gd name="T19" fmla="*/ 38 h 46"/>
                  <a:gd name="T20" fmla="*/ 4 w 21"/>
                  <a:gd name="T21" fmla="*/ 35 h 46"/>
                  <a:gd name="T22" fmla="*/ 4 w 21"/>
                  <a:gd name="T23" fmla="*/ 35 h 46"/>
                  <a:gd name="T24" fmla="*/ 4 w 21"/>
                  <a:gd name="T25" fmla="*/ 35 h 46"/>
                  <a:gd name="T26" fmla="*/ 6 w 21"/>
                  <a:gd name="T27" fmla="*/ 32 h 46"/>
                  <a:gd name="T28" fmla="*/ 6 w 21"/>
                  <a:gd name="T29" fmla="*/ 32 h 46"/>
                  <a:gd name="T30" fmla="*/ 6 w 21"/>
                  <a:gd name="T31" fmla="*/ 32 h 46"/>
                  <a:gd name="T32" fmla="*/ 6 w 21"/>
                  <a:gd name="T33" fmla="*/ 29 h 46"/>
                  <a:gd name="T34" fmla="*/ 7 w 21"/>
                  <a:gd name="T35" fmla="*/ 29 h 46"/>
                  <a:gd name="T36" fmla="*/ 7 w 21"/>
                  <a:gd name="T37" fmla="*/ 29 h 46"/>
                  <a:gd name="T38" fmla="*/ 7 w 21"/>
                  <a:gd name="T39" fmla="*/ 29 h 46"/>
                  <a:gd name="T40" fmla="*/ 7 w 21"/>
                  <a:gd name="T41" fmla="*/ 27 h 46"/>
                  <a:gd name="T42" fmla="*/ 9 w 21"/>
                  <a:gd name="T43" fmla="*/ 27 h 46"/>
                  <a:gd name="T44" fmla="*/ 9 w 21"/>
                  <a:gd name="T45" fmla="*/ 27 h 46"/>
                  <a:gd name="T46" fmla="*/ 9 w 21"/>
                  <a:gd name="T47" fmla="*/ 24 h 46"/>
                  <a:gd name="T48" fmla="*/ 10 w 21"/>
                  <a:gd name="T49" fmla="*/ 24 h 46"/>
                  <a:gd name="T50" fmla="*/ 10 w 21"/>
                  <a:gd name="T51" fmla="*/ 24 h 46"/>
                  <a:gd name="T52" fmla="*/ 10 w 21"/>
                  <a:gd name="T53" fmla="*/ 21 h 46"/>
                  <a:gd name="T54" fmla="*/ 10 w 21"/>
                  <a:gd name="T55" fmla="*/ 21 h 46"/>
                  <a:gd name="T56" fmla="*/ 12 w 21"/>
                  <a:gd name="T57" fmla="*/ 21 h 46"/>
                  <a:gd name="T58" fmla="*/ 12 w 21"/>
                  <a:gd name="T59" fmla="*/ 19 h 46"/>
                  <a:gd name="T60" fmla="*/ 12 w 21"/>
                  <a:gd name="T61" fmla="*/ 19 h 46"/>
                  <a:gd name="T62" fmla="*/ 12 w 21"/>
                  <a:gd name="T63" fmla="*/ 16 h 46"/>
                  <a:gd name="T64" fmla="*/ 13 w 21"/>
                  <a:gd name="T65" fmla="*/ 16 h 46"/>
                  <a:gd name="T66" fmla="*/ 13 w 21"/>
                  <a:gd name="T67" fmla="*/ 16 h 46"/>
                  <a:gd name="T68" fmla="*/ 13 w 21"/>
                  <a:gd name="T69" fmla="*/ 13 h 46"/>
                  <a:gd name="T70" fmla="*/ 15 w 21"/>
                  <a:gd name="T71" fmla="*/ 13 h 46"/>
                  <a:gd name="T72" fmla="*/ 15 w 21"/>
                  <a:gd name="T73" fmla="*/ 13 h 46"/>
                  <a:gd name="T74" fmla="*/ 15 w 21"/>
                  <a:gd name="T75" fmla="*/ 10 h 46"/>
                  <a:gd name="T76" fmla="*/ 15 w 21"/>
                  <a:gd name="T77" fmla="*/ 10 h 46"/>
                  <a:gd name="T78" fmla="*/ 16 w 21"/>
                  <a:gd name="T79" fmla="*/ 10 h 46"/>
                  <a:gd name="T80" fmla="*/ 16 w 21"/>
                  <a:gd name="T81" fmla="*/ 8 h 46"/>
                  <a:gd name="T82" fmla="*/ 16 w 21"/>
                  <a:gd name="T83" fmla="*/ 8 h 46"/>
                  <a:gd name="T84" fmla="*/ 16 w 21"/>
                  <a:gd name="T85" fmla="*/ 8 h 46"/>
                  <a:gd name="T86" fmla="*/ 18 w 21"/>
                  <a:gd name="T87" fmla="*/ 5 h 46"/>
                  <a:gd name="T88" fmla="*/ 18 w 21"/>
                  <a:gd name="T89" fmla="*/ 5 h 46"/>
                  <a:gd name="T90" fmla="*/ 18 w 21"/>
                  <a:gd name="T91" fmla="*/ 5 h 46"/>
                  <a:gd name="T92" fmla="*/ 19 w 21"/>
                  <a:gd name="T93" fmla="*/ 2 h 46"/>
                  <a:gd name="T94" fmla="*/ 19 w 21"/>
                  <a:gd name="T95" fmla="*/ 2 h 46"/>
                  <a:gd name="T96" fmla="*/ 19 w 21"/>
                  <a:gd name="T97" fmla="*/ 0 h 46"/>
                  <a:gd name="T98" fmla="*/ 19 w 21"/>
                  <a:gd name="T99" fmla="*/ 0 h 46"/>
                  <a:gd name="T100" fmla="*/ 21 w 21"/>
                  <a:gd name="T101" fmla="*/ 0 h 4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w 21"/>
                  <a:gd name="T154" fmla="*/ 0 h 46"/>
                  <a:gd name="T155" fmla="*/ 21 w 21"/>
                  <a:gd name="T156" fmla="*/ 46 h 46"/>
                </a:gdLst>
                <a:ahLst/>
                <a:cxnLst>
                  <a:cxn ang="T102">
                    <a:pos x="T0" y="T1"/>
                  </a:cxn>
                  <a:cxn ang="T103">
                    <a:pos x="T2" y="T3"/>
                  </a:cxn>
                  <a:cxn ang="T104">
                    <a:pos x="T4" y="T5"/>
                  </a:cxn>
                  <a:cxn ang="T105">
                    <a:pos x="T6" y="T7"/>
                  </a:cxn>
                  <a:cxn ang="T106">
                    <a:pos x="T8" y="T9"/>
                  </a:cxn>
                  <a:cxn ang="T107">
                    <a:pos x="T10" y="T11"/>
                  </a:cxn>
                  <a:cxn ang="T108">
                    <a:pos x="T12" y="T13"/>
                  </a:cxn>
                  <a:cxn ang="T109">
                    <a:pos x="T14" y="T15"/>
                  </a:cxn>
                  <a:cxn ang="T110">
                    <a:pos x="T16" y="T17"/>
                  </a:cxn>
                  <a:cxn ang="T111">
                    <a:pos x="T18" y="T19"/>
                  </a:cxn>
                  <a:cxn ang="T112">
                    <a:pos x="T20" y="T21"/>
                  </a:cxn>
                  <a:cxn ang="T113">
                    <a:pos x="T22" y="T23"/>
                  </a:cxn>
                  <a:cxn ang="T114">
                    <a:pos x="T24" y="T25"/>
                  </a:cxn>
                  <a:cxn ang="T115">
                    <a:pos x="T26" y="T27"/>
                  </a:cxn>
                  <a:cxn ang="T116">
                    <a:pos x="T28" y="T29"/>
                  </a:cxn>
                  <a:cxn ang="T117">
                    <a:pos x="T30" y="T31"/>
                  </a:cxn>
                  <a:cxn ang="T118">
                    <a:pos x="T32" y="T33"/>
                  </a:cxn>
                  <a:cxn ang="T119">
                    <a:pos x="T34" y="T35"/>
                  </a:cxn>
                  <a:cxn ang="T120">
                    <a:pos x="T36" y="T37"/>
                  </a:cxn>
                  <a:cxn ang="T121">
                    <a:pos x="T38" y="T39"/>
                  </a:cxn>
                  <a:cxn ang="T122">
                    <a:pos x="T40" y="T41"/>
                  </a:cxn>
                  <a:cxn ang="T123">
                    <a:pos x="T42" y="T43"/>
                  </a:cxn>
                  <a:cxn ang="T124">
                    <a:pos x="T44" y="T45"/>
                  </a:cxn>
                  <a:cxn ang="T125">
                    <a:pos x="T46" y="T47"/>
                  </a:cxn>
                  <a:cxn ang="T126">
                    <a:pos x="T48" y="T49"/>
                  </a:cxn>
                  <a:cxn ang="T127">
                    <a:pos x="T50" y="T51"/>
                  </a:cxn>
                  <a:cxn ang="T128">
                    <a:pos x="T52" y="T53"/>
                  </a:cxn>
                  <a:cxn ang="T129">
                    <a:pos x="T54" y="T55"/>
                  </a:cxn>
                  <a:cxn ang="T130">
                    <a:pos x="T56" y="T57"/>
                  </a:cxn>
                  <a:cxn ang="T131">
                    <a:pos x="T58" y="T59"/>
                  </a:cxn>
                  <a:cxn ang="T132">
                    <a:pos x="T60" y="T61"/>
                  </a:cxn>
                  <a:cxn ang="T133">
                    <a:pos x="T62" y="T63"/>
                  </a:cxn>
                  <a:cxn ang="T134">
                    <a:pos x="T64" y="T65"/>
                  </a:cxn>
                  <a:cxn ang="T135">
                    <a:pos x="T66" y="T67"/>
                  </a:cxn>
                  <a:cxn ang="T136">
                    <a:pos x="T68" y="T69"/>
                  </a:cxn>
                  <a:cxn ang="T137">
                    <a:pos x="T70" y="T71"/>
                  </a:cxn>
                  <a:cxn ang="T138">
                    <a:pos x="T72" y="T73"/>
                  </a:cxn>
                  <a:cxn ang="T139">
                    <a:pos x="T74" y="T75"/>
                  </a:cxn>
                  <a:cxn ang="T140">
                    <a:pos x="T76" y="T77"/>
                  </a:cxn>
                  <a:cxn ang="T141">
                    <a:pos x="T78" y="T79"/>
                  </a:cxn>
                  <a:cxn ang="T142">
                    <a:pos x="T80" y="T81"/>
                  </a:cxn>
                  <a:cxn ang="T143">
                    <a:pos x="T82" y="T83"/>
                  </a:cxn>
                  <a:cxn ang="T144">
                    <a:pos x="T84" y="T85"/>
                  </a:cxn>
                  <a:cxn ang="T145">
                    <a:pos x="T86" y="T87"/>
                  </a:cxn>
                  <a:cxn ang="T146">
                    <a:pos x="T88" y="T89"/>
                  </a:cxn>
                  <a:cxn ang="T147">
                    <a:pos x="T90" y="T91"/>
                  </a:cxn>
                  <a:cxn ang="T148">
                    <a:pos x="T92" y="T93"/>
                  </a:cxn>
                  <a:cxn ang="T149">
                    <a:pos x="T94" y="T95"/>
                  </a:cxn>
                  <a:cxn ang="T150">
                    <a:pos x="T96" y="T97"/>
                  </a:cxn>
                  <a:cxn ang="T151">
                    <a:pos x="T98" y="T99"/>
                  </a:cxn>
                  <a:cxn ang="T152">
                    <a:pos x="T100" y="T101"/>
                  </a:cxn>
                </a:cxnLst>
                <a:rect l="T153" t="T154" r="T155" b="T156"/>
                <a:pathLst>
                  <a:path w="21" h="46">
                    <a:moveTo>
                      <a:pt x="0" y="46"/>
                    </a:moveTo>
                    <a:lnTo>
                      <a:pt x="0" y="43"/>
                    </a:lnTo>
                    <a:lnTo>
                      <a:pt x="1" y="43"/>
                    </a:lnTo>
                    <a:lnTo>
                      <a:pt x="1" y="40"/>
                    </a:lnTo>
                    <a:lnTo>
                      <a:pt x="3" y="40"/>
                    </a:lnTo>
                    <a:lnTo>
                      <a:pt x="3" y="38"/>
                    </a:lnTo>
                    <a:lnTo>
                      <a:pt x="4" y="35"/>
                    </a:lnTo>
                    <a:lnTo>
                      <a:pt x="6" y="32"/>
                    </a:lnTo>
                    <a:lnTo>
                      <a:pt x="6" y="29"/>
                    </a:lnTo>
                    <a:lnTo>
                      <a:pt x="7" y="29"/>
                    </a:lnTo>
                    <a:lnTo>
                      <a:pt x="7" y="27"/>
                    </a:lnTo>
                    <a:lnTo>
                      <a:pt x="9" y="27"/>
                    </a:lnTo>
                    <a:lnTo>
                      <a:pt x="9" y="24"/>
                    </a:lnTo>
                    <a:lnTo>
                      <a:pt x="10" y="24"/>
                    </a:lnTo>
                    <a:lnTo>
                      <a:pt x="10" y="21"/>
                    </a:lnTo>
                    <a:lnTo>
                      <a:pt x="12" y="21"/>
                    </a:lnTo>
                    <a:lnTo>
                      <a:pt x="12" y="19"/>
                    </a:lnTo>
                    <a:lnTo>
                      <a:pt x="12" y="16"/>
                    </a:lnTo>
                    <a:lnTo>
                      <a:pt x="13" y="16"/>
                    </a:lnTo>
                    <a:lnTo>
                      <a:pt x="13" y="13"/>
                    </a:lnTo>
                    <a:lnTo>
                      <a:pt x="15" y="13"/>
                    </a:lnTo>
                    <a:lnTo>
                      <a:pt x="15" y="10"/>
                    </a:lnTo>
                    <a:lnTo>
                      <a:pt x="16" y="10"/>
                    </a:lnTo>
                    <a:lnTo>
                      <a:pt x="16" y="8"/>
                    </a:lnTo>
                    <a:lnTo>
                      <a:pt x="18" y="5"/>
                    </a:lnTo>
                    <a:lnTo>
                      <a:pt x="19" y="2"/>
                    </a:lnTo>
                    <a:lnTo>
                      <a:pt x="19" y="0"/>
                    </a:lnTo>
                    <a:lnTo>
                      <a:pt x="21" y="0"/>
                    </a:lnTo>
                  </a:path>
                </a:pathLst>
              </a:custGeom>
              <a:noFill/>
              <a:ln w="12700" cmpd="sng">
                <a:solidFill>
                  <a:srgbClr val="D6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9239" name="Freeform 23"/>
              <p:cNvSpPr>
                <a:spLocks/>
              </p:cNvSpPr>
              <p:nvPr/>
            </p:nvSpPr>
            <p:spPr bwMode="auto">
              <a:xfrm>
                <a:off x="1577" y="3195"/>
                <a:ext cx="19" cy="55"/>
              </a:xfrm>
              <a:custGeom>
                <a:avLst/>
                <a:gdLst>
                  <a:gd name="T0" fmla="*/ 0 w 19"/>
                  <a:gd name="T1" fmla="*/ 55 h 55"/>
                  <a:gd name="T2" fmla="*/ 0 w 19"/>
                  <a:gd name="T3" fmla="*/ 52 h 55"/>
                  <a:gd name="T4" fmla="*/ 0 w 19"/>
                  <a:gd name="T5" fmla="*/ 52 h 55"/>
                  <a:gd name="T6" fmla="*/ 0 w 19"/>
                  <a:gd name="T7" fmla="*/ 52 h 55"/>
                  <a:gd name="T8" fmla="*/ 1 w 19"/>
                  <a:gd name="T9" fmla="*/ 49 h 55"/>
                  <a:gd name="T10" fmla="*/ 1 w 19"/>
                  <a:gd name="T11" fmla="*/ 49 h 55"/>
                  <a:gd name="T12" fmla="*/ 1 w 19"/>
                  <a:gd name="T13" fmla="*/ 46 h 55"/>
                  <a:gd name="T14" fmla="*/ 3 w 19"/>
                  <a:gd name="T15" fmla="*/ 46 h 55"/>
                  <a:gd name="T16" fmla="*/ 3 w 19"/>
                  <a:gd name="T17" fmla="*/ 46 h 55"/>
                  <a:gd name="T18" fmla="*/ 3 w 19"/>
                  <a:gd name="T19" fmla="*/ 44 h 55"/>
                  <a:gd name="T20" fmla="*/ 3 w 19"/>
                  <a:gd name="T21" fmla="*/ 44 h 55"/>
                  <a:gd name="T22" fmla="*/ 4 w 19"/>
                  <a:gd name="T23" fmla="*/ 44 h 55"/>
                  <a:gd name="T24" fmla="*/ 4 w 19"/>
                  <a:gd name="T25" fmla="*/ 41 h 55"/>
                  <a:gd name="T26" fmla="*/ 4 w 19"/>
                  <a:gd name="T27" fmla="*/ 41 h 55"/>
                  <a:gd name="T28" fmla="*/ 4 w 19"/>
                  <a:gd name="T29" fmla="*/ 38 h 55"/>
                  <a:gd name="T30" fmla="*/ 6 w 19"/>
                  <a:gd name="T31" fmla="*/ 38 h 55"/>
                  <a:gd name="T32" fmla="*/ 6 w 19"/>
                  <a:gd name="T33" fmla="*/ 38 h 55"/>
                  <a:gd name="T34" fmla="*/ 6 w 19"/>
                  <a:gd name="T35" fmla="*/ 36 h 55"/>
                  <a:gd name="T36" fmla="*/ 7 w 19"/>
                  <a:gd name="T37" fmla="*/ 36 h 55"/>
                  <a:gd name="T38" fmla="*/ 7 w 19"/>
                  <a:gd name="T39" fmla="*/ 33 h 55"/>
                  <a:gd name="T40" fmla="*/ 7 w 19"/>
                  <a:gd name="T41" fmla="*/ 33 h 55"/>
                  <a:gd name="T42" fmla="*/ 7 w 19"/>
                  <a:gd name="T43" fmla="*/ 33 h 55"/>
                  <a:gd name="T44" fmla="*/ 9 w 19"/>
                  <a:gd name="T45" fmla="*/ 30 h 55"/>
                  <a:gd name="T46" fmla="*/ 9 w 19"/>
                  <a:gd name="T47" fmla="*/ 30 h 55"/>
                  <a:gd name="T48" fmla="*/ 9 w 19"/>
                  <a:gd name="T49" fmla="*/ 27 h 55"/>
                  <a:gd name="T50" fmla="*/ 9 w 19"/>
                  <a:gd name="T51" fmla="*/ 27 h 55"/>
                  <a:gd name="T52" fmla="*/ 10 w 19"/>
                  <a:gd name="T53" fmla="*/ 27 h 55"/>
                  <a:gd name="T54" fmla="*/ 10 w 19"/>
                  <a:gd name="T55" fmla="*/ 25 h 55"/>
                  <a:gd name="T56" fmla="*/ 10 w 19"/>
                  <a:gd name="T57" fmla="*/ 25 h 55"/>
                  <a:gd name="T58" fmla="*/ 12 w 19"/>
                  <a:gd name="T59" fmla="*/ 22 h 55"/>
                  <a:gd name="T60" fmla="*/ 12 w 19"/>
                  <a:gd name="T61" fmla="*/ 22 h 55"/>
                  <a:gd name="T62" fmla="*/ 12 w 19"/>
                  <a:gd name="T63" fmla="*/ 22 h 55"/>
                  <a:gd name="T64" fmla="*/ 12 w 19"/>
                  <a:gd name="T65" fmla="*/ 19 h 55"/>
                  <a:gd name="T66" fmla="*/ 13 w 19"/>
                  <a:gd name="T67" fmla="*/ 19 h 55"/>
                  <a:gd name="T68" fmla="*/ 13 w 19"/>
                  <a:gd name="T69" fmla="*/ 16 h 55"/>
                  <a:gd name="T70" fmla="*/ 13 w 19"/>
                  <a:gd name="T71" fmla="*/ 16 h 55"/>
                  <a:gd name="T72" fmla="*/ 13 w 19"/>
                  <a:gd name="T73" fmla="*/ 16 h 55"/>
                  <a:gd name="T74" fmla="*/ 15 w 19"/>
                  <a:gd name="T75" fmla="*/ 14 h 55"/>
                  <a:gd name="T76" fmla="*/ 15 w 19"/>
                  <a:gd name="T77" fmla="*/ 14 h 55"/>
                  <a:gd name="T78" fmla="*/ 15 w 19"/>
                  <a:gd name="T79" fmla="*/ 11 h 55"/>
                  <a:gd name="T80" fmla="*/ 16 w 19"/>
                  <a:gd name="T81" fmla="*/ 11 h 55"/>
                  <a:gd name="T82" fmla="*/ 16 w 19"/>
                  <a:gd name="T83" fmla="*/ 8 h 55"/>
                  <a:gd name="T84" fmla="*/ 16 w 19"/>
                  <a:gd name="T85" fmla="*/ 8 h 55"/>
                  <a:gd name="T86" fmla="*/ 16 w 19"/>
                  <a:gd name="T87" fmla="*/ 8 h 55"/>
                  <a:gd name="T88" fmla="*/ 18 w 19"/>
                  <a:gd name="T89" fmla="*/ 6 h 55"/>
                  <a:gd name="T90" fmla="*/ 18 w 19"/>
                  <a:gd name="T91" fmla="*/ 6 h 55"/>
                  <a:gd name="T92" fmla="*/ 18 w 19"/>
                  <a:gd name="T93" fmla="*/ 3 h 55"/>
                  <a:gd name="T94" fmla="*/ 18 w 19"/>
                  <a:gd name="T95" fmla="*/ 3 h 55"/>
                  <a:gd name="T96" fmla="*/ 19 w 19"/>
                  <a:gd name="T97" fmla="*/ 0 h 55"/>
                  <a:gd name="T98" fmla="*/ 19 w 19"/>
                  <a:gd name="T99" fmla="*/ 0 h 55"/>
                  <a:gd name="T100" fmla="*/ 19 w 19"/>
                  <a:gd name="T101" fmla="*/ 0 h 55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w 19"/>
                  <a:gd name="T154" fmla="*/ 0 h 55"/>
                  <a:gd name="T155" fmla="*/ 19 w 19"/>
                  <a:gd name="T156" fmla="*/ 55 h 55"/>
                </a:gdLst>
                <a:ahLst/>
                <a:cxnLst>
                  <a:cxn ang="T102">
                    <a:pos x="T0" y="T1"/>
                  </a:cxn>
                  <a:cxn ang="T103">
                    <a:pos x="T2" y="T3"/>
                  </a:cxn>
                  <a:cxn ang="T104">
                    <a:pos x="T4" y="T5"/>
                  </a:cxn>
                  <a:cxn ang="T105">
                    <a:pos x="T6" y="T7"/>
                  </a:cxn>
                  <a:cxn ang="T106">
                    <a:pos x="T8" y="T9"/>
                  </a:cxn>
                  <a:cxn ang="T107">
                    <a:pos x="T10" y="T11"/>
                  </a:cxn>
                  <a:cxn ang="T108">
                    <a:pos x="T12" y="T13"/>
                  </a:cxn>
                  <a:cxn ang="T109">
                    <a:pos x="T14" y="T15"/>
                  </a:cxn>
                  <a:cxn ang="T110">
                    <a:pos x="T16" y="T17"/>
                  </a:cxn>
                  <a:cxn ang="T111">
                    <a:pos x="T18" y="T19"/>
                  </a:cxn>
                  <a:cxn ang="T112">
                    <a:pos x="T20" y="T21"/>
                  </a:cxn>
                  <a:cxn ang="T113">
                    <a:pos x="T22" y="T23"/>
                  </a:cxn>
                  <a:cxn ang="T114">
                    <a:pos x="T24" y="T25"/>
                  </a:cxn>
                  <a:cxn ang="T115">
                    <a:pos x="T26" y="T27"/>
                  </a:cxn>
                  <a:cxn ang="T116">
                    <a:pos x="T28" y="T29"/>
                  </a:cxn>
                  <a:cxn ang="T117">
                    <a:pos x="T30" y="T31"/>
                  </a:cxn>
                  <a:cxn ang="T118">
                    <a:pos x="T32" y="T33"/>
                  </a:cxn>
                  <a:cxn ang="T119">
                    <a:pos x="T34" y="T35"/>
                  </a:cxn>
                  <a:cxn ang="T120">
                    <a:pos x="T36" y="T37"/>
                  </a:cxn>
                  <a:cxn ang="T121">
                    <a:pos x="T38" y="T39"/>
                  </a:cxn>
                  <a:cxn ang="T122">
                    <a:pos x="T40" y="T41"/>
                  </a:cxn>
                  <a:cxn ang="T123">
                    <a:pos x="T42" y="T43"/>
                  </a:cxn>
                  <a:cxn ang="T124">
                    <a:pos x="T44" y="T45"/>
                  </a:cxn>
                  <a:cxn ang="T125">
                    <a:pos x="T46" y="T47"/>
                  </a:cxn>
                  <a:cxn ang="T126">
                    <a:pos x="T48" y="T49"/>
                  </a:cxn>
                  <a:cxn ang="T127">
                    <a:pos x="T50" y="T51"/>
                  </a:cxn>
                  <a:cxn ang="T128">
                    <a:pos x="T52" y="T53"/>
                  </a:cxn>
                  <a:cxn ang="T129">
                    <a:pos x="T54" y="T55"/>
                  </a:cxn>
                  <a:cxn ang="T130">
                    <a:pos x="T56" y="T57"/>
                  </a:cxn>
                  <a:cxn ang="T131">
                    <a:pos x="T58" y="T59"/>
                  </a:cxn>
                  <a:cxn ang="T132">
                    <a:pos x="T60" y="T61"/>
                  </a:cxn>
                  <a:cxn ang="T133">
                    <a:pos x="T62" y="T63"/>
                  </a:cxn>
                  <a:cxn ang="T134">
                    <a:pos x="T64" y="T65"/>
                  </a:cxn>
                  <a:cxn ang="T135">
                    <a:pos x="T66" y="T67"/>
                  </a:cxn>
                  <a:cxn ang="T136">
                    <a:pos x="T68" y="T69"/>
                  </a:cxn>
                  <a:cxn ang="T137">
                    <a:pos x="T70" y="T71"/>
                  </a:cxn>
                  <a:cxn ang="T138">
                    <a:pos x="T72" y="T73"/>
                  </a:cxn>
                  <a:cxn ang="T139">
                    <a:pos x="T74" y="T75"/>
                  </a:cxn>
                  <a:cxn ang="T140">
                    <a:pos x="T76" y="T77"/>
                  </a:cxn>
                  <a:cxn ang="T141">
                    <a:pos x="T78" y="T79"/>
                  </a:cxn>
                  <a:cxn ang="T142">
                    <a:pos x="T80" y="T81"/>
                  </a:cxn>
                  <a:cxn ang="T143">
                    <a:pos x="T82" y="T83"/>
                  </a:cxn>
                  <a:cxn ang="T144">
                    <a:pos x="T84" y="T85"/>
                  </a:cxn>
                  <a:cxn ang="T145">
                    <a:pos x="T86" y="T87"/>
                  </a:cxn>
                  <a:cxn ang="T146">
                    <a:pos x="T88" y="T89"/>
                  </a:cxn>
                  <a:cxn ang="T147">
                    <a:pos x="T90" y="T91"/>
                  </a:cxn>
                  <a:cxn ang="T148">
                    <a:pos x="T92" y="T93"/>
                  </a:cxn>
                  <a:cxn ang="T149">
                    <a:pos x="T94" y="T95"/>
                  </a:cxn>
                  <a:cxn ang="T150">
                    <a:pos x="T96" y="T97"/>
                  </a:cxn>
                  <a:cxn ang="T151">
                    <a:pos x="T98" y="T99"/>
                  </a:cxn>
                  <a:cxn ang="T152">
                    <a:pos x="T100" y="T101"/>
                  </a:cxn>
                </a:cxnLst>
                <a:rect l="T153" t="T154" r="T155" b="T156"/>
                <a:pathLst>
                  <a:path w="19" h="55">
                    <a:moveTo>
                      <a:pt x="0" y="55"/>
                    </a:moveTo>
                    <a:lnTo>
                      <a:pt x="0" y="52"/>
                    </a:lnTo>
                    <a:lnTo>
                      <a:pt x="1" y="49"/>
                    </a:lnTo>
                    <a:lnTo>
                      <a:pt x="1" y="46"/>
                    </a:lnTo>
                    <a:lnTo>
                      <a:pt x="3" y="46"/>
                    </a:lnTo>
                    <a:lnTo>
                      <a:pt x="3" y="44"/>
                    </a:lnTo>
                    <a:lnTo>
                      <a:pt x="4" y="44"/>
                    </a:lnTo>
                    <a:lnTo>
                      <a:pt x="4" y="41"/>
                    </a:lnTo>
                    <a:lnTo>
                      <a:pt x="4" y="38"/>
                    </a:lnTo>
                    <a:lnTo>
                      <a:pt x="6" y="38"/>
                    </a:lnTo>
                    <a:lnTo>
                      <a:pt x="6" y="36"/>
                    </a:lnTo>
                    <a:lnTo>
                      <a:pt x="7" y="36"/>
                    </a:lnTo>
                    <a:lnTo>
                      <a:pt x="7" y="33"/>
                    </a:lnTo>
                    <a:lnTo>
                      <a:pt x="9" y="30"/>
                    </a:lnTo>
                    <a:lnTo>
                      <a:pt x="9" y="27"/>
                    </a:lnTo>
                    <a:lnTo>
                      <a:pt x="10" y="27"/>
                    </a:lnTo>
                    <a:lnTo>
                      <a:pt x="10" y="25"/>
                    </a:lnTo>
                    <a:lnTo>
                      <a:pt x="12" y="22"/>
                    </a:lnTo>
                    <a:lnTo>
                      <a:pt x="12" y="19"/>
                    </a:lnTo>
                    <a:lnTo>
                      <a:pt x="13" y="19"/>
                    </a:lnTo>
                    <a:lnTo>
                      <a:pt x="13" y="16"/>
                    </a:lnTo>
                    <a:lnTo>
                      <a:pt x="15" y="14"/>
                    </a:lnTo>
                    <a:lnTo>
                      <a:pt x="15" y="11"/>
                    </a:lnTo>
                    <a:lnTo>
                      <a:pt x="16" y="11"/>
                    </a:lnTo>
                    <a:lnTo>
                      <a:pt x="16" y="8"/>
                    </a:lnTo>
                    <a:lnTo>
                      <a:pt x="18" y="6"/>
                    </a:lnTo>
                    <a:lnTo>
                      <a:pt x="18" y="3"/>
                    </a:lnTo>
                    <a:lnTo>
                      <a:pt x="19" y="0"/>
                    </a:lnTo>
                  </a:path>
                </a:pathLst>
              </a:custGeom>
              <a:noFill/>
              <a:ln w="12700" cmpd="sng">
                <a:solidFill>
                  <a:srgbClr val="D6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9240" name="Freeform 24"/>
              <p:cNvSpPr>
                <a:spLocks/>
              </p:cNvSpPr>
              <p:nvPr/>
            </p:nvSpPr>
            <p:spPr bwMode="auto">
              <a:xfrm>
                <a:off x="1596" y="3130"/>
                <a:ext cx="21" cy="65"/>
              </a:xfrm>
              <a:custGeom>
                <a:avLst/>
                <a:gdLst>
                  <a:gd name="T0" fmla="*/ 0 w 21"/>
                  <a:gd name="T1" fmla="*/ 65 h 65"/>
                  <a:gd name="T2" fmla="*/ 2 w 21"/>
                  <a:gd name="T3" fmla="*/ 62 h 65"/>
                  <a:gd name="T4" fmla="*/ 2 w 21"/>
                  <a:gd name="T5" fmla="*/ 62 h 65"/>
                  <a:gd name="T6" fmla="*/ 2 w 21"/>
                  <a:gd name="T7" fmla="*/ 60 h 65"/>
                  <a:gd name="T8" fmla="*/ 2 w 21"/>
                  <a:gd name="T9" fmla="*/ 60 h 65"/>
                  <a:gd name="T10" fmla="*/ 3 w 21"/>
                  <a:gd name="T11" fmla="*/ 57 h 65"/>
                  <a:gd name="T12" fmla="*/ 3 w 21"/>
                  <a:gd name="T13" fmla="*/ 57 h 65"/>
                  <a:gd name="T14" fmla="*/ 3 w 21"/>
                  <a:gd name="T15" fmla="*/ 54 h 65"/>
                  <a:gd name="T16" fmla="*/ 3 w 21"/>
                  <a:gd name="T17" fmla="*/ 54 h 65"/>
                  <a:gd name="T18" fmla="*/ 5 w 21"/>
                  <a:gd name="T19" fmla="*/ 54 h 65"/>
                  <a:gd name="T20" fmla="*/ 5 w 21"/>
                  <a:gd name="T21" fmla="*/ 52 h 65"/>
                  <a:gd name="T22" fmla="*/ 5 w 21"/>
                  <a:gd name="T23" fmla="*/ 52 h 65"/>
                  <a:gd name="T24" fmla="*/ 6 w 21"/>
                  <a:gd name="T25" fmla="*/ 49 h 65"/>
                  <a:gd name="T26" fmla="*/ 6 w 21"/>
                  <a:gd name="T27" fmla="*/ 49 h 65"/>
                  <a:gd name="T28" fmla="*/ 6 w 21"/>
                  <a:gd name="T29" fmla="*/ 46 h 65"/>
                  <a:gd name="T30" fmla="*/ 6 w 21"/>
                  <a:gd name="T31" fmla="*/ 46 h 65"/>
                  <a:gd name="T32" fmla="*/ 8 w 21"/>
                  <a:gd name="T33" fmla="*/ 43 h 65"/>
                  <a:gd name="T34" fmla="*/ 8 w 21"/>
                  <a:gd name="T35" fmla="*/ 43 h 65"/>
                  <a:gd name="T36" fmla="*/ 8 w 21"/>
                  <a:gd name="T37" fmla="*/ 41 h 65"/>
                  <a:gd name="T38" fmla="*/ 8 w 21"/>
                  <a:gd name="T39" fmla="*/ 41 h 65"/>
                  <a:gd name="T40" fmla="*/ 9 w 21"/>
                  <a:gd name="T41" fmla="*/ 41 h 65"/>
                  <a:gd name="T42" fmla="*/ 9 w 21"/>
                  <a:gd name="T43" fmla="*/ 38 h 65"/>
                  <a:gd name="T44" fmla="*/ 9 w 21"/>
                  <a:gd name="T45" fmla="*/ 38 h 65"/>
                  <a:gd name="T46" fmla="*/ 11 w 21"/>
                  <a:gd name="T47" fmla="*/ 35 h 65"/>
                  <a:gd name="T48" fmla="*/ 11 w 21"/>
                  <a:gd name="T49" fmla="*/ 35 h 65"/>
                  <a:gd name="T50" fmla="*/ 11 w 21"/>
                  <a:gd name="T51" fmla="*/ 33 h 65"/>
                  <a:gd name="T52" fmla="*/ 11 w 21"/>
                  <a:gd name="T53" fmla="*/ 33 h 65"/>
                  <a:gd name="T54" fmla="*/ 12 w 21"/>
                  <a:gd name="T55" fmla="*/ 30 h 65"/>
                  <a:gd name="T56" fmla="*/ 12 w 21"/>
                  <a:gd name="T57" fmla="*/ 30 h 65"/>
                  <a:gd name="T58" fmla="*/ 12 w 21"/>
                  <a:gd name="T59" fmla="*/ 27 h 65"/>
                  <a:gd name="T60" fmla="*/ 12 w 21"/>
                  <a:gd name="T61" fmla="*/ 27 h 65"/>
                  <a:gd name="T62" fmla="*/ 14 w 21"/>
                  <a:gd name="T63" fmla="*/ 24 h 65"/>
                  <a:gd name="T64" fmla="*/ 14 w 21"/>
                  <a:gd name="T65" fmla="*/ 24 h 65"/>
                  <a:gd name="T66" fmla="*/ 14 w 21"/>
                  <a:gd name="T67" fmla="*/ 22 h 65"/>
                  <a:gd name="T68" fmla="*/ 15 w 21"/>
                  <a:gd name="T69" fmla="*/ 22 h 65"/>
                  <a:gd name="T70" fmla="*/ 15 w 21"/>
                  <a:gd name="T71" fmla="*/ 19 h 65"/>
                  <a:gd name="T72" fmla="*/ 15 w 21"/>
                  <a:gd name="T73" fmla="*/ 19 h 65"/>
                  <a:gd name="T74" fmla="*/ 15 w 21"/>
                  <a:gd name="T75" fmla="*/ 16 h 65"/>
                  <a:gd name="T76" fmla="*/ 16 w 21"/>
                  <a:gd name="T77" fmla="*/ 16 h 65"/>
                  <a:gd name="T78" fmla="*/ 16 w 21"/>
                  <a:gd name="T79" fmla="*/ 16 h 65"/>
                  <a:gd name="T80" fmla="*/ 16 w 21"/>
                  <a:gd name="T81" fmla="*/ 14 h 65"/>
                  <a:gd name="T82" fmla="*/ 16 w 21"/>
                  <a:gd name="T83" fmla="*/ 14 h 65"/>
                  <a:gd name="T84" fmla="*/ 18 w 21"/>
                  <a:gd name="T85" fmla="*/ 11 h 65"/>
                  <a:gd name="T86" fmla="*/ 18 w 21"/>
                  <a:gd name="T87" fmla="*/ 11 h 65"/>
                  <a:gd name="T88" fmla="*/ 18 w 21"/>
                  <a:gd name="T89" fmla="*/ 8 h 65"/>
                  <a:gd name="T90" fmla="*/ 19 w 21"/>
                  <a:gd name="T91" fmla="*/ 8 h 65"/>
                  <a:gd name="T92" fmla="*/ 19 w 21"/>
                  <a:gd name="T93" fmla="*/ 5 h 65"/>
                  <a:gd name="T94" fmla="*/ 19 w 21"/>
                  <a:gd name="T95" fmla="*/ 5 h 65"/>
                  <a:gd name="T96" fmla="*/ 19 w 21"/>
                  <a:gd name="T97" fmla="*/ 3 h 65"/>
                  <a:gd name="T98" fmla="*/ 21 w 21"/>
                  <a:gd name="T99" fmla="*/ 3 h 65"/>
                  <a:gd name="T100" fmla="*/ 21 w 21"/>
                  <a:gd name="T101" fmla="*/ 0 h 65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w 21"/>
                  <a:gd name="T154" fmla="*/ 0 h 65"/>
                  <a:gd name="T155" fmla="*/ 21 w 21"/>
                  <a:gd name="T156" fmla="*/ 65 h 65"/>
                </a:gdLst>
                <a:ahLst/>
                <a:cxnLst>
                  <a:cxn ang="T102">
                    <a:pos x="T0" y="T1"/>
                  </a:cxn>
                  <a:cxn ang="T103">
                    <a:pos x="T2" y="T3"/>
                  </a:cxn>
                  <a:cxn ang="T104">
                    <a:pos x="T4" y="T5"/>
                  </a:cxn>
                  <a:cxn ang="T105">
                    <a:pos x="T6" y="T7"/>
                  </a:cxn>
                  <a:cxn ang="T106">
                    <a:pos x="T8" y="T9"/>
                  </a:cxn>
                  <a:cxn ang="T107">
                    <a:pos x="T10" y="T11"/>
                  </a:cxn>
                  <a:cxn ang="T108">
                    <a:pos x="T12" y="T13"/>
                  </a:cxn>
                  <a:cxn ang="T109">
                    <a:pos x="T14" y="T15"/>
                  </a:cxn>
                  <a:cxn ang="T110">
                    <a:pos x="T16" y="T17"/>
                  </a:cxn>
                  <a:cxn ang="T111">
                    <a:pos x="T18" y="T19"/>
                  </a:cxn>
                  <a:cxn ang="T112">
                    <a:pos x="T20" y="T21"/>
                  </a:cxn>
                  <a:cxn ang="T113">
                    <a:pos x="T22" y="T23"/>
                  </a:cxn>
                  <a:cxn ang="T114">
                    <a:pos x="T24" y="T25"/>
                  </a:cxn>
                  <a:cxn ang="T115">
                    <a:pos x="T26" y="T27"/>
                  </a:cxn>
                  <a:cxn ang="T116">
                    <a:pos x="T28" y="T29"/>
                  </a:cxn>
                  <a:cxn ang="T117">
                    <a:pos x="T30" y="T31"/>
                  </a:cxn>
                  <a:cxn ang="T118">
                    <a:pos x="T32" y="T33"/>
                  </a:cxn>
                  <a:cxn ang="T119">
                    <a:pos x="T34" y="T35"/>
                  </a:cxn>
                  <a:cxn ang="T120">
                    <a:pos x="T36" y="T37"/>
                  </a:cxn>
                  <a:cxn ang="T121">
                    <a:pos x="T38" y="T39"/>
                  </a:cxn>
                  <a:cxn ang="T122">
                    <a:pos x="T40" y="T41"/>
                  </a:cxn>
                  <a:cxn ang="T123">
                    <a:pos x="T42" y="T43"/>
                  </a:cxn>
                  <a:cxn ang="T124">
                    <a:pos x="T44" y="T45"/>
                  </a:cxn>
                  <a:cxn ang="T125">
                    <a:pos x="T46" y="T47"/>
                  </a:cxn>
                  <a:cxn ang="T126">
                    <a:pos x="T48" y="T49"/>
                  </a:cxn>
                  <a:cxn ang="T127">
                    <a:pos x="T50" y="T51"/>
                  </a:cxn>
                  <a:cxn ang="T128">
                    <a:pos x="T52" y="T53"/>
                  </a:cxn>
                  <a:cxn ang="T129">
                    <a:pos x="T54" y="T55"/>
                  </a:cxn>
                  <a:cxn ang="T130">
                    <a:pos x="T56" y="T57"/>
                  </a:cxn>
                  <a:cxn ang="T131">
                    <a:pos x="T58" y="T59"/>
                  </a:cxn>
                  <a:cxn ang="T132">
                    <a:pos x="T60" y="T61"/>
                  </a:cxn>
                  <a:cxn ang="T133">
                    <a:pos x="T62" y="T63"/>
                  </a:cxn>
                  <a:cxn ang="T134">
                    <a:pos x="T64" y="T65"/>
                  </a:cxn>
                  <a:cxn ang="T135">
                    <a:pos x="T66" y="T67"/>
                  </a:cxn>
                  <a:cxn ang="T136">
                    <a:pos x="T68" y="T69"/>
                  </a:cxn>
                  <a:cxn ang="T137">
                    <a:pos x="T70" y="T71"/>
                  </a:cxn>
                  <a:cxn ang="T138">
                    <a:pos x="T72" y="T73"/>
                  </a:cxn>
                  <a:cxn ang="T139">
                    <a:pos x="T74" y="T75"/>
                  </a:cxn>
                  <a:cxn ang="T140">
                    <a:pos x="T76" y="T77"/>
                  </a:cxn>
                  <a:cxn ang="T141">
                    <a:pos x="T78" y="T79"/>
                  </a:cxn>
                  <a:cxn ang="T142">
                    <a:pos x="T80" y="T81"/>
                  </a:cxn>
                  <a:cxn ang="T143">
                    <a:pos x="T82" y="T83"/>
                  </a:cxn>
                  <a:cxn ang="T144">
                    <a:pos x="T84" y="T85"/>
                  </a:cxn>
                  <a:cxn ang="T145">
                    <a:pos x="T86" y="T87"/>
                  </a:cxn>
                  <a:cxn ang="T146">
                    <a:pos x="T88" y="T89"/>
                  </a:cxn>
                  <a:cxn ang="T147">
                    <a:pos x="T90" y="T91"/>
                  </a:cxn>
                  <a:cxn ang="T148">
                    <a:pos x="T92" y="T93"/>
                  </a:cxn>
                  <a:cxn ang="T149">
                    <a:pos x="T94" y="T95"/>
                  </a:cxn>
                  <a:cxn ang="T150">
                    <a:pos x="T96" y="T97"/>
                  </a:cxn>
                  <a:cxn ang="T151">
                    <a:pos x="T98" y="T99"/>
                  </a:cxn>
                  <a:cxn ang="T152">
                    <a:pos x="T100" y="T101"/>
                  </a:cxn>
                </a:cxnLst>
                <a:rect l="T153" t="T154" r="T155" b="T156"/>
                <a:pathLst>
                  <a:path w="21" h="65">
                    <a:moveTo>
                      <a:pt x="0" y="65"/>
                    </a:moveTo>
                    <a:lnTo>
                      <a:pt x="2" y="62"/>
                    </a:lnTo>
                    <a:lnTo>
                      <a:pt x="2" y="60"/>
                    </a:lnTo>
                    <a:lnTo>
                      <a:pt x="3" y="57"/>
                    </a:lnTo>
                    <a:lnTo>
                      <a:pt x="3" y="54"/>
                    </a:lnTo>
                    <a:lnTo>
                      <a:pt x="5" y="54"/>
                    </a:lnTo>
                    <a:lnTo>
                      <a:pt x="5" y="52"/>
                    </a:lnTo>
                    <a:lnTo>
                      <a:pt x="6" y="49"/>
                    </a:lnTo>
                    <a:lnTo>
                      <a:pt x="6" y="46"/>
                    </a:lnTo>
                    <a:lnTo>
                      <a:pt x="8" y="43"/>
                    </a:lnTo>
                    <a:lnTo>
                      <a:pt x="8" y="41"/>
                    </a:lnTo>
                    <a:lnTo>
                      <a:pt x="9" y="41"/>
                    </a:lnTo>
                    <a:lnTo>
                      <a:pt x="9" y="38"/>
                    </a:lnTo>
                    <a:lnTo>
                      <a:pt x="11" y="35"/>
                    </a:lnTo>
                    <a:lnTo>
                      <a:pt x="11" y="33"/>
                    </a:lnTo>
                    <a:lnTo>
                      <a:pt x="12" y="30"/>
                    </a:lnTo>
                    <a:lnTo>
                      <a:pt x="12" y="27"/>
                    </a:lnTo>
                    <a:lnTo>
                      <a:pt x="14" y="24"/>
                    </a:lnTo>
                    <a:lnTo>
                      <a:pt x="14" y="22"/>
                    </a:lnTo>
                    <a:lnTo>
                      <a:pt x="15" y="22"/>
                    </a:lnTo>
                    <a:lnTo>
                      <a:pt x="15" y="19"/>
                    </a:lnTo>
                    <a:lnTo>
                      <a:pt x="15" y="16"/>
                    </a:lnTo>
                    <a:lnTo>
                      <a:pt x="16" y="16"/>
                    </a:lnTo>
                    <a:lnTo>
                      <a:pt x="16" y="14"/>
                    </a:lnTo>
                    <a:lnTo>
                      <a:pt x="18" y="11"/>
                    </a:lnTo>
                    <a:lnTo>
                      <a:pt x="18" y="8"/>
                    </a:lnTo>
                    <a:lnTo>
                      <a:pt x="19" y="8"/>
                    </a:lnTo>
                    <a:lnTo>
                      <a:pt x="19" y="5"/>
                    </a:lnTo>
                    <a:lnTo>
                      <a:pt x="19" y="3"/>
                    </a:lnTo>
                    <a:lnTo>
                      <a:pt x="21" y="3"/>
                    </a:lnTo>
                    <a:lnTo>
                      <a:pt x="21" y="0"/>
                    </a:lnTo>
                  </a:path>
                </a:pathLst>
              </a:custGeom>
              <a:noFill/>
              <a:ln w="12700" cmpd="sng">
                <a:solidFill>
                  <a:srgbClr val="D6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9241" name="Freeform 25"/>
              <p:cNvSpPr>
                <a:spLocks/>
              </p:cNvSpPr>
              <p:nvPr/>
            </p:nvSpPr>
            <p:spPr bwMode="auto">
              <a:xfrm>
                <a:off x="1617" y="3057"/>
                <a:ext cx="21" cy="73"/>
              </a:xfrm>
              <a:custGeom>
                <a:avLst/>
                <a:gdLst>
                  <a:gd name="T0" fmla="*/ 0 w 21"/>
                  <a:gd name="T1" fmla="*/ 73 h 73"/>
                  <a:gd name="T2" fmla="*/ 0 w 21"/>
                  <a:gd name="T3" fmla="*/ 73 h 73"/>
                  <a:gd name="T4" fmla="*/ 0 w 21"/>
                  <a:gd name="T5" fmla="*/ 70 h 73"/>
                  <a:gd name="T6" fmla="*/ 1 w 21"/>
                  <a:gd name="T7" fmla="*/ 70 h 73"/>
                  <a:gd name="T8" fmla="*/ 1 w 21"/>
                  <a:gd name="T9" fmla="*/ 68 h 73"/>
                  <a:gd name="T10" fmla="*/ 1 w 21"/>
                  <a:gd name="T11" fmla="*/ 65 h 73"/>
                  <a:gd name="T12" fmla="*/ 3 w 21"/>
                  <a:gd name="T13" fmla="*/ 65 h 73"/>
                  <a:gd name="T14" fmla="*/ 3 w 21"/>
                  <a:gd name="T15" fmla="*/ 62 h 73"/>
                  <a:gd name="T16" fmla="*/ 3 w 21"/>
                  <a:gd name="T17" fmla="*/ 62 h 73"/>
                  <a:gd name="T18" fmla="*/ 3 w 21"/>
                  <a:gd name="T19" fmla="*/ 59 h 73"/>
                  <a:gd name="T20" fmla="*/ 4 w 21"/>
                  <a:gd name="T21" fmla="*/ 59 h 73"/>
                  <a:gd name="T22" fmla="*/ 4 w 21"/>
                  <a:gd name="T23" fmla="*/ 57 h 73"/>
                  <a:gd name="T24" fmla="*/ 4 w 21"/>
                  <a:gd name="T25" fmla="*/ 57 h 73"/>
                  <a:gd name="T26" fmla="*/ 4 w 21"/>
                  <a:gd name="T27" fmla="*/ 54 h 73"/>
                  <a:gd name="T28" fmla="*/ 6 w 21"/>
                  <a:gd name="T29" fmla="*/ 54 h 73"/>
                  <a:gd name="T30" fmla="*/ 6 w 21"/>
                  <a:gd name="T31" fmla="*/ 51 h 73"/>
                  <a:gd name="T32" fmla="*/ 6 w 21"/>
                  <a:gd name="T33" fmla="*/ 51 h 73"/>
                  <a:gd name="T34" fmla="*/ 7 w 21"/>
                  <a:gd name="T35" fmla="*/ 49 h 73"/>
                  <a:gd name="T36" fmla="*/ 7 w 21"/>
                  <a:gd name="T37" fmla="*/ 49 h 73"/>
                  <a:gd name="T38" fmla="*/ 7 w 21"/>
                  <a:gd name="T39" fmla="*/ 46 h 73"/>
                  <a:gd name="T40" fmla="*/ 7 w 21"/>
                  <a:gd name="T41" fmla="*/ 46 h 73"/>
                  <a:gd name="T42" fmla="*/ 9 w 21"/>
                  <a:gd name="T43" fmla="*/ 43 h 73"/>
                  <a:gd name="T44" fmla="*/ 9 w 21"/>
                  <a:gd name="T45" fmla="*/ 43 h 73"/>
                  <a:gd name="T46" fmla="*/ 9 w 21"/>
                  <a:gd name="T47" fmla="*/ 40 h 73"/>
                  <a:gd name="T48" fmla="*/ 9 w 21"/>
                  <a:gd name="T49" fmla="*/ 40 h 73"/>
                  <a:gd name="T50" fmla="*/ 10 w 21"/>
                  <a:gd name="T51" fmla="*/ 38 h 73"/>
                  <a:gd name="T52" fmla="*/ 10 w 21"/>
                  <a:gd name="T53" fmla="*/ 35 h 73"/>
                  <a:gd name="T54" fmla="*/ 10 w 21"/>
                  <a:gd name="T55" fmla="*/ 35 h 73"/>
                  <a:gd name="T56" fmla="*/ 12 w 21"/>
                  <a:gd name="T57" fmla="*/ 32 h 73"/>
                  <a:gd name="T58" fmla="*/ 12 w 21"/>
                  <a:gd name="T59" fmla="*/ 32 h 73"/>
                  <a:gd name="T60" fmla="*/ 12 w 21"/>
                  <a:gd name="T61" fmla="*/ 29 h 73"/>
                  <a:gd name="T62" fmla="*/ 12 w 21"/>
                  <a:gd name="T63" fmla="*/ 29 h 73"/>
                  <a:gd name="T64" fmla="*/ 13 w 21"/>
                  <a:gd name="T65" fmla="*/ 27 h 73"/>
                  <a:gd name="T66" fmla="*/ 13 w 21"/>
                  <a:gd name="T67" fmla="*/ 27 h 73"/>
                  <a:gd name="T68" fmla="*/ 13 w 21"/>
                  <a:gd name="T69" fmla="*/ 24 h 73"/>
                  <a:gd name="T70" fmla="*/ 13 w 21"/>
                  <a:gd name="T71" fmla="*/ 24 h 73"/>
                  <a:gd name="T72" fmla="*/ 15 w 21"/>
                  <a:gd name="T73" fmla="*/ 21 h 73"/>
                  <a:gd name="T74" fmla="*/ 15 w 21"/>
                  <a:gd name="T75" fmla="*/ 19 h 73"/>
                  <a:gd name="T76" fmla="*/ 15 w 21"/>
                  <a:gd name="T77" fmla="*/ 19 h 73"/>
                  <a:gd name="T78" fmla="*/ 16 w 21"/>
                  <a:gd name="T79" fmla="*/ 16 h 73"/>
                  <a:gd name="T80" fmla="*/ 16 w 21"/>
                  <a:gd name="T81" fmla="*/ 16 h 73"/>
                  <a:gd name="T82" fmla="*/ 16 w 21"/>
                  <a:gd name="T83" fmla="*/ 13 h 73"/>
                  <a:gd name="T84" fmla="*/ 16 w 21"/>
                  <a:gd name="T85" fmla="*/ 13 h 73"/>
                  <a:gd name="T86" fmla="*/ 18 w 21"/>
                  <a:gd name="T87" fmla="*/ 10 h 73"/>
                  <a:gd name="T88" fmla="*/ 18 w 21"/>
                  <a:gd name="T89" fmla="*/ 10 h 73"/>
                  <a:gd name="T90" fmla="*/ 18 w 21"/>
                  <a:gd name="T91" fmla="*/ 8 h 73"/>
                  <a:gd name="T92" fmla="*/ 18 w 21"/>
                  <a:gd name="T93" fmla="*/ 5 h 73"/>
                  <a:gd name="T94" fmla="*/ 19 w 21"/>
                  <a:gd name="T95" fmla="*/ 5 h 73"/>
                  <a:gd name="T96" fmla="*/ 19 w 21"/>
                  <a:gd name="T97" fmla="*/ 2 h 73"/>
                  <a:gd name="T98" fmla="*/ 19 w 21"/>
                  <a:gd name="T99" fmla="*/ 2 h 73"/>
                  <a:gd name="T100" fmla="*/ 21 w 21"/>
                  <a:gd name="T101" fmla="*/ 0 h 73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w 21"/>
                  <a:gd name="T154" fmla="*/ 0 h 73"/>
                  <a:gd name="T155" fmla="*/ 21 w 21"/>
                  <a:gd name="T156" fmla="*/ 73 h 73"/>
                </a:gdLst>
                <a:ahLst/>
                <a:cxnLst>
                  <a:cxn ang="T102">
                    <a:pos x="T0" y="T1"/>
                  </a:cxn>
                  <a:cxn ang="T103">
                    <a:pos x="T2" y="T3"/>
                  </a:cxn>
                  <a:cxn ang="T104">
                    <a:pos x="T4" y="T5"/>
                  </a:cxn>
                  <a:cxn ang="T105">
                    <a:pos x="T6" y="T7"/>
                  </a:cxn>
                  <a:cxn ang="T106">
                    <a:pos x="T8" y="T9"/>
                  </a:cxn>
                  <a:cxn ang="T107">
                    <a:pos x="T10" y="T11"/>
                  </a:cxn>
                  <a:cxn ang="T108">
                    <a:pos x="T12" y="T13"/>
                  </a:cxn>
                  <a:cxn ang="T109">
                    <a:pos x="T14" y="T15"/>
                  </a:cxn>
                  <a:cxn ang="T110">
                    <a:pos x="T16" y="T17"/>
                  </a:cxn>
                  <a:cxn ang="T111">
                    <a:pos x="T18" y="T19"/>
                  </a:cxn>
                  <a:cxn ang="T112">
                    <a:pos x="T20" y="T21"/>
                  </a:cxn>
                  <a:cxn ang="T113">
                    <a:pos x="T22" y="T23"/>
                  </a:cxn>
                  <a:cxn ang="T114">
                    <a:pos x="T24" y="T25"/>
                  </a:cxn>
                  <a:cxn ang="T115">
                    <a:pos x="T26" y="T27"/>
                  </a:cxn>
                  <a:cxn ang="T116">
                    <a:pos x="T28" y="T29"/>
                  </a:cxn>
                  <a:cxn ang="T117">
                    <a:pos x="T30" y="T31"/>
                  </a:cxn>
                  <a:cxn ang="T118">
                    <a:pos x="T32" y="T33"/>
                  </a:cxn>
                  <a:cxn ang="T119">
                    <a:pos x="T34" y="T35"/>
                  </a:cxn>
                  <a:cxn ang="T120">
                    <a:pos x="T36" y="T37"/>
                  </a:cxn>
                  <a:cxn ang="T121">
                    <a:pos x="T38" y="T39"/>
                  </a:cxn>
                  <a:cxn ang="T122">
                    <a:pos x="T40" y="T41"/>
                  </a:cxn>
                  <a:cxn ang="T123">
                    <a:pos x="T42" y="T43"/>
                  </a:cxn>
                  <a:cxn ang="T124">
                    <a:pos x="T44" y="T45"/>
                  </a:cxn>
                  <a:cxn ang="T125">
                    <a:pos x="T46" y="T47"/>
                  </a:cxn>
                  <a:cxn ang="T126">
                    <a:pos x="T48" y="T49"/>
                  </a:cxn>
                  <a:cxn ang="T127">
                    <a:pos x="T50" y="T51"/>
                  </a:cxn>
                  <a:cxn ang="T128">
                    <a:pos x="T52" y="T53"/>
                  </a:cxn>
                  <a:cxn ang="T129">
                    <a:pos x="T54" y="T55"/>
                  </a:cxn>
                  <a:cxn ang="T130">
                    <a:pos x="T56" y="T57"/>
                  </a:cxn>
                  <a:cxn ang="T131">
                    <a:pos x="T58" y="T59"/>
                  </a:cxn>
                  <a:cxn ang="T132">
                    <a:pos x="T60" y="T61"/>
                  </a:cxn>
                  <a:cxn ang="T133">
                    <a:pos x="T62" y="T63"/>
                  </a:cxn>
                  <a:cxn ang="T134">
                    <a:pos x="T64" y="T65"/>
                  </a:cxn>
                  <a:cxn ang="T135">
                    <a:pos x="T66" y="T67"/>
                  </a:cxn>
                  <a:cxn ang="T136">
                    <a:pos x="T68" y="T69"/>
                  </a:cxn>
                  <a:cxn ang="T137">
                    <a:pos x="T70" y="T71"/>
                  </a:cxn>
                  <a:cxn ang="T138">
                    <a:pos x="T72" y="T73"/>
                  </a:cxn>
                  <a:cxn ang="T139">
                    <a:pos x="T74" y="T75"/>
                  </a:cxn>
                  <a:cxn ang="T140">
                    <a:pos x="T76" y="T77"/>
                  </a:cxn>
                  <a:cxn ang="T141">
                    <a:pos x="T78" y="T79"/>
                  </a:cxn>
                  <a:cxn ang="T142">
                    <a:pos x="T80" y="T81"/>
                  </a:cxn>
                  <a:cxn ang="T143">
                    <a:pos x="T82" y="T83"/>
                  </a:cxn>
                  <a:cxn ang="T144">
                    <a:pos x="T84" y="T85"/>
                  </a:cxn>
                  <a:cxn ang="T145">
                    <a:pos x="T86" y="T87"/>
                  </a:cxn>
                  <a:cxn ang="T146">
                    <a:pos x="T88" y="T89"/>
                  </a:cxn>
                  <a:cxn ang="T147">
                    <a:pos x="T90" y="T91"/>
                  </a:cxn>
                  <a:cxn ang="T148">
                    <a:pos x="T92" y="T93"/>
                  </a:cxn>
                  <a:cxn ang="T149">
                    <a:pos x="T94" y="T95"/>
                  </a:cxn>
                  <a:cxn ang="T150">
                    <a:pos x="T96" y="T97"/>
                  </a:cxn>
                  <a:cxn ang="T151">
                    <a:pos x="T98" y="T99"/>
                  </a:cxn>
                  <a:cxn ang="T152">
                    <a:pos x="T100" y="T101"/>
                  </a:cxn>
                </a:cxnLst>
                <a:rect l="T153" t="T154" r="T155" b="T156"/>
                <a:pathLst>
                  <a:path w="21" h="73">
                    <a:moveTo>
                      <a:pt x="0" y="73"/>
                    </a:moveTo>
                    <a:lnTo>
                      <a:pt x="0" y="73"/>
                    </a:lnTo>
                    <a:lnTo>
                      <a:pt x="0" y="70"/>
                    </a:lnTo>
                    <a:lnTo>
                      <a:pt x="1" y="70"/>
                    </a:lnTo>
                    <a:lnTo>
                      <a:pt x="1" y="68"/>
                    </a:lnTo>
                    <a:lnTo>
                      <a:pt x="1" y="65"/>
                    </a:lnTo>
                    <a:lnTo>
                      <a:pt x="3" y="65"/>
                    </a:lnTo>
                    <a:lnTo>
                      <a:pt x="3" y="62"/>
                    </a:lnTo>
                    <a:lnTo>
                      <a:pt x="3" y="59"/>
                    </a:lnTo>
                    <a:lnTo>
                      <a:pt x="4" y="59"/>
                    </a:lnTo>
                    <a:lnTo>
                      <a:pt x="4" y="57"/>
                    </a:lnTo>
                    <a:lnTo>
                      <a:pt x="4" y="54"/>
                    </a:lnTo>
                    <a:lnTo>
                      <a:pt x="6" y="54"/>
                    </a:lnTo>
                    <a:lnTo>
                      <a:pt x="6" y="51"/>
                    </a:lnTo>
                    <a:lnTo>
                      <a:pt x="7" y="49"/>
                    </a:lnTo>
                    <a:lnTo>
                      <a:pt x="7" y="46"/>
                    </a:lnTo>
                    <a:lnTo>
                      <a:pt x="9" y="43"/>
                    </a:lnTo>
                    <a:lnTo>
                      <a:pt x="9" y="40"/>
                    </a:lnTo>
                    <a:lnTo>
                      <a:pt x="10" y="38"/>
                    </a:lnTo>
                    <a:lnTo>
                      <a:pt x="10" y="35"/>
                    </a:lnTo>
                    <a:lnTo>
                      <a:pt x="12" y="32"/>
                    </a:lnTo>
                    <a:lnTo>
                      <a:pt x="12" y="29"/>
                    </a:lnTo>
                    <a:lnTo>
                      <a:pt x="13" y="27"/>
                    </a:lnTo>
                    <a:lnTo>
                      <a:pt x="13" y="24"/>
                    </a:lnTo>
                    <a:lnTo>
                      <a:pt x="15" y="21"/>
                    </a:lnTo>
                    <a:lnTo>
                      <a:pt x="15" y="19"/>
                    </a:lnTo>
                    <a:lnTo>
                      <a:pt x="16" y="16"/>
                    </a:lnTo>
                    <a:lnTo>
                      <a:pt x="16" y="13"/>
                    </a:lnTo>
                    <a:lnTo>
                      <a:pt x="18" y="10"/>
                    </a:lnTo>
                    <a:lnTo>
                      <a:pt x="18" y="8"/>
                    </a:lnTo>
                    <a:lnTo>
                      <a:pt x="18" y="5"/>
                    </a:lnTo>
                    <a:lnTo>
                      <a:pt x="19" y="5"/>
                    </a:lnTo>
                    <a:lnTo>
                      <a:pt x="19" y="2"/>
                    </a:lnTo>
                    <a:lnTo>
                      <a:pt x="21" y="0"/>
                    </a:lnTo>
                  </a:path>
                </a:pathLst>
              </a:custGeom>
              <a:noFill/>
              <a:ln w="12700" cmpd="sng">
                <a:solidFill>
                  <a:srgbClr val="D6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9242" name="Freeform 26"/>
              <p:cNvSpPr>
                <a:spLocks/>
              </p:cNvSpPr>
              <p:nvPr/>
            </p:nvSpPr>
            <p:spPr bwMode="auto">
              <a:xfrm>
                <a:off x="1638" y="2975"/>
                <a:ext cx="19" cy="82"/>
              </a:xfrm>
              <a:custGeom>
                <a:avLst/>
                <a:gdLst>
                  <a:gd name="T0" fmla="*/ 0 w 19"/>
                  <a:gd name="T1" fmla="*/ 82 h 82"/>
                  <a:gd name="T2" fmla="*/ 0 w 19"/>
                  <a:gd name="T3" fmla="*/ 82 h 82"/>
                  <a:gd name="T4" fmla="*/ 0 w 19"/>
                  <a:gd name="T5" fmla="*/ 79 h 82"/>
                  <a:gd name="T6" fmla="*/ 0 w 19"/>
                  <a:gd name="T7" fmla="*/ 76 h 82"/>
                  <a:gd name="T8" fmla="*/ 1 w 19"/>
                  <a:gd name="T9" fmla="*/ 76 h 82"/>
                  <a:gd name="T10" fmla="*/ 1 w 19"/>
                  <a:gd name="T11" fmla="*/ 73 h 82"/>
                  <a:gd name="T12" fmla="*/ 1 w 19"/>
                  <a:gd name="T13" fmla="*/ 73 h 82"/>
                  <a:gd name="T14" fmla="*/ 1 w 19"/>
                  <a:gd name="T15" fmla="*/ 71 h 82"/>
                  <a:gd name="T16" fmla="*/ 3 w 19"/>
                  <a:gd name="T17" fmla="*/ 71 h 82"/>
                  <a:gd name="T18" fmla="*/ 3 w 19"/>
                  <a:gd name="T19" fmla="*/ 68 h 82"/>
                  <a:gd name="T20" fmla="*/ 3 w 19"/>
                  <a:gd name="T21" fmla="*/ 65 h 82"/>
                  <a:gd name="T22" fmla="*/ 4 w 19"/>
                  <a:gd name="T23" fmla="*/ 65 h 82"/>
                  <a:gd name="T24" fmla="*/ 4 w 19"/>
                  <a:gd name="T25" fmla="*/ 63 h 82"/>
                  <a:gd name="T26" fmla="*/ 4 w 19"/>
                  <a:gd name="T27" fmla="*/ 63 h 82"/>
                  <a:gd name="T28" fmla="*/ 4 w 19"/>
                  <a:gd name="T29" fmla="*/ 60 h 82"/>
                  <a:gd name="T30" fmla="*/ 6 w 19"/>
                  <a:gd name="T31" fmla="*/ 57 h 82"/>
                  <a:gd name="T32" fmla="*/ 6 w 19"/>
                  <a:gd name="T33" fmla="*/ 57 h 82"/>
                  <a:gd name="T34" fmla="*/ 6 w 19"/>
                  <a:gd name="T35" fmla="*/ 54 h 82"/>
                  <a:gd name="T36" fmla="*/ 6 w 19"/>
                  <a:gd name="T37" fmla="*/ 54 h 82"/>
                  <a:gd name="T38" fmla="*/ 7 w 19"/>
                  <a:gd name="T39" fmla="*/ 52 h 82"/>
                  <a:gd name="T40" fmla="*/ 7 w 19"/>
                  <a:gd name="T41" fmla="*/ 49 h 82"/>
                  <a:gd name="T42" fmla="*/ 7 w 19"/>
                  <a:gd name="T43" fmla="*/ 49 h 82"/>
                  <a:gd name="T44" fmla="*/ 9 w 19"/>
                  <a:gd name="T45" fmla="*/ 46 h 82"/>
                  <a:gd name="T46" fmla="*/ 9 w 19"/>
                  <a:gd name="T47" fmla="*/ 46 h 82"/>
                  <a:gd name="T48" fmla="*/ 9 w 19"/>
                  <a:gd name="T49" fmla="*/ 44 h 82"/>
                  <a:gd name="T50" fmla="*/ 9 w 19"/>
                  <a:gd name="T51" fmla="*/ 41 h 82"/>
                  <a:gd name="T52" fmla="*/ 10 w 19"/>
                  <a:gd name="T53" fmla="*/ 41 h 82"/>
                  <a:gd name="T54" fmla="*/ 10 w 19"/>
                  <a:gd name="T55" fmla="*/ 38 h 82"/>
                  <a:gd name="T56" fmla="*/ 10 w 19"/>
                  <a:gd name="T57" fmla="*/ 38 h 82"/>
                  <a:gd name="T58" fmla="*/ 10 w 19"/>
                  <a:gd name="T59" fmla="*/ 35 h 82"/>
                  <a:gd name="T60" fmla="*/ 12 w 19"/>
                  <a:gd name="T61" fmla="*/ 33 h 82"/>
                  <a:gd name="T62" fmla="*/ 12 w 19"/>
                  <a:gd name="T63" fmla="*/ 33 h 82"/>
                  <a:gd name="T64" fmla="*/ 12 w 19"/>
                  <a:gd name="T65" fmla="*/ 30 h 82"/>
                  <a:gd name="T66" fmla="*/ 13 w 19"/>
                  <a:gd name="T67" fmla="*/ 30 h 82"/>
                  <a:gd name="T68" fmla="*/ 13 w 19"/>
                  <a:gd name="T69" fmla="*/ 27 h 82"/>
                  <a:gd name="T70" fmla="*/ 13 w 19"/>
                  <a:gd name="T71" fmla="*/ 25 h 82"/>
                  <a:gd name="T72" fmla="*/ 13 w 19"/>
                  <a:gd name="T73" fmla="*/ 25 h 82"/>
                  <a:gd name="T74" fmla="*/ 15 w 19"/>
                  <a:gd name="T75" fmla="*/ 22 h 82"/>
                  <a:gd name="T76" fmla="*/ 15 w 19"/>
                  <a:gd name="T77" fmla="*/ 19 h 82"/>
                  <a:gd name="T78" fmla="*/ 15 w 19"/>
                  <a:gd name="T79" fmla="*/ 19 h 82"/>
                  <a:gd name="T80" fmla="*/ 16 w 19"/>
                  <a:gd name="T81" fmla="*/ 16 h 82"/>
                  <a:gd name="T82" fmla="*/ 16 w 19"/>
                  <a:gd name="T83" fmla="*/ 16 h 82"/>
                  <a:gd name="T84" fmla="*/ 16 w 19"/>
                  <a:gd name="T85" fmla="*/ 14 h 82"/>
                  <a:gd name="T86" fmla="*/ 16 w 19"/>
                  <a:gd name="T87" fmla="*/ 11 h 82"/>
                  <a:gd name="T88" fmla="*/ 18 w 19"/>
                  <a:gd name="T89" fmla="*/ 11 h 82"/>
                  <a:gd name="T90" fmla="*/ 18 w 19"/>
                  <a:gd name="T91" fmla="*/ 8 h 82"/>
                  <a:gd name="T92" fmla="*/ 18 w 19"/>
                  <a:gd name="T93" fmla="*/ 6 h 82"/>
                  <a:gd name="T94" fmla="*/ 18 w 19"/>
                  <a:gd name="T95" fmla="*/ 6 h 82"/>
                  <a:gd name="T96" fmla="*/ 19 w 19"/>
                  <a:gd name="T97" fmla="*/ 3 h 82"/>
                  <a:gd name="T98" fmla="*/ 19 w 19"/>
                  <a:gd name="T99" fmla="*/ 0 h 82"/>
                  <a:gd name="T100" fmla="*/ 19 w 19"/>
                  <a:gd name="T101" fmla="*/ 0 h 82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w 19"/>
                  <a:gd name="T154" fmla="*/ 0 h 82"/>
                  <a:gd name="T155" fmla="*/ 19 w 19"/>
                  <a:gd name="T156" fmla="*/ 82 h 82"/>
                </a:gdLst>
                <a:ahLst/>
                <a:cxnLst>
                  <a:cxn ang="T102">
                    <a:pos x="T0" y="T1"/>
                  </a:cxn>
                  <a:cxn ang="T103">
                    <a:pos x="T2" y="T3"/>
                  </a:cxn>
                  <a:cxn ang="T104">
                    <a:pos x="T4" y="T5"/>
                  </a:cxn>
                  <a:cxn ang="T105">
                    <a:pos x="T6" y="T7"/>
                  </a:cxn>
                  <a:cxn ang="T106">
                    <a:pos x="T8" y="T9"/>
                  </a:cxn>
                  <a:cxn ang="T107">
                    <a:pos x="T10" y="T11"/>
                  </a:cxn>
                  <a:cxn ang="T108">
                    <a:pos x="T12" y="T13"/>
                  </a:cxn>
                  <a:cxn ang="T109">
                    <a:pos x="T14" y="T15"/>
                  </a:cxn>
                  <a:cxn ang="T110">
                    <a:pos x="T16" y="T17"/>
                  </a:cxn>
                  <a:cxn ang="T111">
                    <a:pos x="T18" y="T19"/>
                  </a:cxn>
                  <a:cxn ang="T112">
                    <a:pos x="T20" y="T21"/>
                  </a:cxn>
                  <a:cxn ang="T113">
                    <a:pos x="T22" y="T23"/>
                  </a:cxn>
                  <a:cxn ang="T114">
                    <a:pos x="T24" y="T25"/>
                  </a:cxn>
                  <a:cxn ang="T115">
                    <a:pos x="T26" y="T27"/>
                  </a:cxn>
                  <a:cxn ang="T116">
                    <a:pos x="T28" y="T29"/>
                  </a:cxn>
                  <a:cxn ang="T117">
                    <a:pos x="T30" y="T31"/>
                  </a:cxn>
                  <a:cxn ang="T118">
                    <a:pos x="T32" y="T33"/>
                  </a:cxn>
                  <a:cxn ang="T119">
                    <a:pos x="T34" y="T35"/>
                  </a:cxn>
                  <a:cxn ang="T120">
                    <a:pos x="T36" y="T37"/>
                  </a:cxn>
                  <a:cxn ang="T121">
                    <a:pos x="T38" y="T39"/>
                  </a:cxn>
                  <a:cxn ang="T122">
                    <a:pos x="T40" y="T41"/>
                  </a:cxn>
                  <a:cxn ang="T123">
                    <a:pos x="T42" y="T43"/>
                  </a:cxn>
                  <a:cxn ang="T124">
                    <a:pos x="T44" y="T45"/>
                  </a:cxn>
                  <a:cxn ang="T125">
                    <a:pos x="T46" y="T47"/>
                  </a:cxn>
                  <a:cxn ang="T126">
                    <a:pos x="T48" y="T49"/>
                  </a:cxn>
                  <a:cxn ang="T127">
                    <a:pos x="T50" y="T51"/>
                  </a:cxn>
                  <a:cxn ang="T128">
                    <a:pos x="T52" y="T53"/>
                  </a:cxn>
                  <a:cxn ang="T129">
                    <a:pos x="T54" y="T55"/>
                  </a:cxn>
                  <a:cxn ang="T130">
                    <a:pos x="T56" y="T57"/>
                  </a:cxn>
                  <a:cxn ang="T131">
                    <a:pos x="T58" y="T59"/>
                  </a:cxn>
                  <a:cxn ang="T132">
                    <a:pos x="T60" y="T61"/>
                  </a:cxn>
                  <a:cxn ang="T133">
                    <a:pos x="T62" y="T63"/>
                  </a:cxn>
                  <a:cxn ang="T134">
                    <a:pos x="T64" y="T65"/>
                  </a:cxn>
                  <a:cxn ang="T135">
                    <a:pos x="T66" y="T67"/>
                  </a:cxn>
                  <a:cxn ang="T136">
                    <a:pos x="T68" y="T69"/>
                  </a:cxn>
                  <a:cxn ang="T137">
                    <a:pos x="T70" y="T71"/>
                  </a:cxn>
                  <a:cxn ang="T138">
                    <a:pos x="T72" y="T73"/>
                  </a:cxn>
                  <a:cxn ang="T139">
                    <a:pos x="T74" y="T75"/>
                  </a:cxn>
                  <a:cxn ang="T140">
                    <a:pos x="T76" y="T77"/>
                  </a:cxn>
                  <a:cxn ang="T141">
                    <a:pos x="T78" y="T79"/>
                  </a:cxn>
                  <a:cxn ang="T142">
                    <a:pos x="T80" y="T81"/>
                  </a:cxn>
                  <a:cxn ang="T143">
                    <a:pos x="T82" y="T83"/>
                  </a:cxn>
                  <a:cxn ang="T144">
                    <a:pos x="T84" y="T85"/>
                  </a:cxn>
                  <a:cxn ang="T145">
                    <a:pos x="T86" y="T87"/>
                  </a:cxn>
                  <a:cxn ang="T146">
                    <a:pos x="T88" y="T89"/>
                  </a:cxn>
                  <a:cxn ang="T147">
                    <a:pos x="T90" y="T91"/>
                  </a:cxn>
                  <a:cxn ang="T148">
                    <a:pos x="T92" y="T93"/>
                  </a:cxn>
                  <a:cxn ang="T149">
                    <a:pos x="T94" y="T95"/>
                  </a:cxn>
                  <a:cxn ang="T150">
                    <a:pos x="T96" y="T97"/>
                  </a:cxn>
                  <a:cxn ang="T151">
                    <a:pos x="T98" y="T99"/>
                  </a:cxn>
                  <a:cxn ang="T152">
                    <a:pos x="T100" y="T101"/>
                  </a:cxn>
                </a:cxnLst>
                <a:rect l="T153" t="T154" r="T155" b="T156"/>
                <a:pathLst>
                  <a:path w="19" h="82">
                    <a:moveTo>
                      <a:pt x="0" y="82"/>
                    </a:moveTo>
                    <a:lnTo>
                      <a:pt x="0" y="82"/>
                    </a:lnTo>
                    <a:lnTo>
                      <a:pt x="0" y="79"/>
                    </a:lnTo>
                    <a:lnTo>
                      <a:pt x="0" y="76"/>
                    </a:lnTo>
                    <a:lnTo>
                      <a:pt x="1" y="76"/>
                    </a:lnTo>
                    <a:lnTo>
                      <a:pt x="1" y="73"/>
                    </a:lnTo>
                    <a:lnTo>
                      <a:pt x="1" y="71"/>
                    </a:lnTo>
                    <a:lnTo>
                      <a:pt x="3" y="71"/>
                    </a:lnTo>
                    <a:lnTo>
                      <a:pt x="3" y="68"/>
                    </a:lnTo>
                    <a:lnTo>
                      <a:pt x="3" y="65"/>
                    </a:lnTo>
                    <a:lnTo>
                      <a:pt x="4" y="65"/>
                    </a:lnTo>
                    <a:lnTo>
                      <a:pt x="4" y="63"/>
                    </a:lnTo>
                    <a:lnTo>
                      <a:pt x="4" y="60"/>
                    </a:lnTo>
                    <a:lnTo>
                      <a:pt x="6" y="57"/>
                    </a:lnTo>
                    <a:lnTo>
                      <a:pt x="6" y="54"/>
                    </a:lnTo>
                    <a:lnTo>
                      <a:pt x="7" y="52"/>
                    </a:lnTo>
                    <a:lnTo>
                      <a:pt x="7" y="49"/>
                    </a:lnTo>
                    <a:lnTo>
                      <a:pt x="9" y="46"/>
                    </a:lnTo>
                    <a:lnTo>
                      <a:pt x="9" y="44"/>
                    </a:lnTo>
                    <a:lnTo>
                      <a:pt x="9" y="41"/>
                    </a:lnTo>
                    <a:lnTo>
                      <a:pt x="10" y="41"/>
                    </a:lnTo>
                    <a:lnTo>
                      <a:pt x="10" y="38"/>
                    </a:lnTo>
                    <a:lnTo>
                      <a:pt x="10" y="35"/>
                    </a:lnTo>
                    <a:lnTo>
                      <a:pt x="12" y="33"/>
                    </a:lnTo>
                    <a:lnTo>
                      <a:pt x="12" y="30"/>
                    </a:lnTo>
                    <a:lnTo>
                      <a:pt x="13" y="30"/>
                    </a:lnTo>
                    <a:lnTo>
                      <a:pt x="13" y="27"/>
                    </a:lnTo>
                    <a:lnTo>
                      <a:pt x="13" y="25"/>
                    </a:lnTo>
                    <a:lnTo>
                      <a:pt x="15" y="22"/>
                    </a:lnTo>
                    <a:lnTo>
                      <a:pt x="15" y="19"/>
                    </a:lnTo>
                    <a:lnTo>
                      <a:pt x="16" y="16"/>
                    </a:lnTo>
                    <a:lnTo>
                      <a:pt x="16" y="14"/>
                    </a:lnTo>
                    <a:lnTo>
                      <a:pt x="16" y="11"/>
                    </a:lnTo>
                    <a:lnTo>
                      <a:pt x="18" y="11"/>
                    </a:lnTo>
                    <a:lnTo>
                      <a:pt x="18" y="8"/>
                    </a:lnTo>
                    <a:lnTo>
                      <a:pt x="18" y="6"/>
                    </a:lnTo>
                    <a:lnTo>
                      <a:pt x="19" y="3"/>
                    </a:lnTo>
                    <a:lnTo>
                      <a:pt x="19" y="0"/>
                    </a:lnTo>
                  </a:path>
                </a:pathLst>
              </a:custGeom>
              <a:noFill/>
              <a:ln w="12700" cmpd="sng">
                <a:solidFill>
                  <a:srgbClr val="D6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9243" name="Freeform 27"/>
              <p:cNvSpPr>
                <a:spLocks/>
              </p:cNvSpPr>
              <p:nvPr/>
            </p:nvSpPr>
            <p:spPr bwMode="auto">
              <a:xfrm>
                <a:off x="1657" y="2929"/>
                <a:ext cx="11" cy="46"/>
              </a:xfrm>
              <a:custGeom>
                <a:avLst/>
                <a:gdLst>
                  <a:gd name="T0" fmla="*/ 0 w 11"/>
                  <a:gd name="T1" fmla="*/ 46 h 46"/>
                  <a:gd name="T2" fmla="*/ 0 w 11"/>
                  <a:gd name="T3" fmla="*/ 43 h 46"/>
                  <a:gd name="T4" fmla="*/ 2 w 11"/>
                  <a:gd name="T5" fmla="*/ 43 h 46"/>
                  <a:gd name="T6" fmla="*/ 2 w 11"/>
                  <a:gd name="T7" fmla="*/ 41 h 46"/>
                  <a:gd name="T8" fmla="*/ 2 w 11"/>
                  <a:gd name="T9" fmla="*/ 38 h 46"/>
                  <a:gd name="T10" fmla="*/ 3 w 11"/>
                  <a:gd name="T11" fmla="*/ 38 h 46"/>
                  <a:gd name="T12" fmla="*/ 3 w 11"/>
                  <a:gd name="T13" fmla="*/ 35 h 46"/>
                  <a:gd name="T14" fmla="*/ 3 w 11"/>
                  <a:gd name="T15" fmla="*/ 32 h 46"/>
                  <a:gd name="T16" fmla="*/ 3 w 11"/>
                  <a:gd name="T17" fmla="*/ 32 h 46"/>
                  <a:gd name="T18" fmla="*/ 5 w 11"/>
                  <a:gd name="T19" fmla="*/ 30 h 46"/>
                  <a:gd name="T20" fmla="*/ 5 w 11"/>
                  <a:gd name="T21" fmla="*/ 27 h 46"/>
                  <a:gd name="T22" fmla="*/ 5 w 11"/>
                  <a:gd name="T23" fmla="*/ 27 h 46"/>
                  <a:gd name="T24" fmla="*/ 6 w 11"/>
                  <a:gd name="T25" fmla="*/ 24 h 46"/>
                  <a:gd name="T26" fmla="*/ 6 w 11"/>
                  <a:gd name="T27" fmla="*/ 22 h 46"/>
                  <a:gd name="T28" fmla="*/ 6 w 11"/>
                  <a:gd name="T29" fmla="*/ 22 h 46"/>
                  <a:gd name="T30" fmla="*/ 6 w 11"/>
                  <a:gd name="T31" fmla="*/ 19 h 46"/>
                  <a:gd name="T32" fmla="*/ 8 w 11"/>
                  <a:gd name="T33" fmla="*/ 16 h 46"/>
                  <a:gd name="T34" fmla="*/ 8 w 11"/>
                  <a:gd name="T35" fmla="*/ 16 h 46"/>
                  <a:gd name="T36" fmla="*/ 8 w 11"/>
                  <a:gd name="T37" fmla="*/ 13 h 46"/>
                  <a:gd name="T38" fmla="*/ 8 w 11"/>
                  <a:gd name="T39" fmla="*/ 11 h 46"/>
                  <a:gd name="T40" fmla="*/ 9 w 11"/>
                  <a:gd name="T41" fmla="*/ 11 h 46"/>
                  <a:gd name="T42" fmla="*/ 9 w 11"/>
                  <a:gd name="T43" fmla="*/ 8 h 46"/>
                  <a:gd name="T44" fmla="*/ 9 w 11"/>
                  <a:gd name="T45" fmla="*/ 5 h 46"/>
                  <a:gd name="T46" fmla="*/ 9 w 11"/>
                  <a:gd name="T47" fmla="*/ 5 h 46"/>
                  <a:gd name="T48" fmla="*/ 11 w 11"/>
                  <a:gd name="T49" fmla="*/ 3 h 46"/>
                  <a:gd name="T50" fmla="*/ 11 w 11"/>
                  <a:gd name="T51" fmla="*/ 0 h 46"/>
                  <a:gd name="T52" fmla="*/ 11 w 11"/>
                  <a:gd name="T53" fmla="*/ 0 h 46"/>
                  <a:gd name="T54" fmla="*/ 11 w 11"/>
                  <a:gd name="T55" fmla="*/ 0 h 4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w 11"/>
                  <a:gd name="T85" fmla="*/ 0 h 46"/>
                  <a:gd name="T86" fmla="*/ 11 w 11"/>
                  <a:gd name="T87" fmla="*/ 46 h 46"/>
                </a:gdLst>
                <a:ahLst/>
                <a:cxnLst>
                  <a:cxn ang="T56">
                    <a:pos x="T0" y="T1"/>
                  </a:cxn>
                  <a:cxn ang="T57">
                    <a:pos x="T2" y="T3"/>
                  </a:cxn>
                  <a:cxn ang="T58">
                    <a:pos x="T4" y="T5"/>
                  </a:cxn>
                  <a:cxn ang="T59">
                    <a:pos x="T6" y="T7"/>
                  </a:cxn>
                  <a:cxn ang="T60">
                    <a:pos x="T8" y="T9"/>
                  </a:cxn>
                  <a:cxn ang="T61">
                    <a:pos x="T10" y="T11"/>
                  </a:cxn>
                  <a:cxn ang="T62">
                    <a:pos x="T12" y="T13"/>
                  </a:cxn>
                  <a:cxn ang="T63">
                    <a:pos x="T14" y="T15"/>
                  </a:cxn>
                  <a:cxn ang="T64">
                    <a:pos x="T16" y="T17"/>
                  </a:cxn>
                  <a:cxn ang="T65">
                    <a:pos x="T18" y="T19"/>
                  </a:cxn>
                  <a:cxn ang="T66">
                    <a:pos x="T20" y="T21"/>
                  </a:cxn>
                  <a:cxn ang="T67">
                    <a:pos x="T22" y="T23"/>
                  </a:cxn>
                  <a:cxn ang="T68">
                    <a:pos x="T24" y="T25"/>
                  </a:cxn>
                  <a:cxn ang="T69">
                    <a:pos x="T26" y="T27"/>
                  </a:cxn>
                  <a:cxn ang="T70">
                    <a:pos x="T28" y="T29"/>
                  </a:cxn>
                  <a:cxn ang="T71">
                    <a:pos x="T30" y="T31"/>
                  </a:cxn>
                  <a:cxn ang="T72">
                    <a:pos x="T32" y="T33"/>
                  </a:cxn>
                  <a:cxn ang="T73">
                    <a:pos x="T34" y="T35"/>
                  </a:cxn>
                  <a:cxn ang="T74">
                    <a:pos x="T36" y="T37"/>
                  </a:cxn>
                  <a:cxn ang="T75">
                    <a:pos x="T38" y="T39"/>
                  </a:cxn>
                  <a:cxn ang="T76">
                    <a:pos x="T40" y="T41"/>
                  </a:cxn>
                  <a:cxn ang="T77">
                    <a:pos x="T42" y="T43"/>
                  </a:cxn>
                  <a:cxn ang="T78">
                    <a:pos x="T44" y="T45"/>
                  </a:cxn>
                  <a:cxn ang="T79">
                    <a:pos x="T46" y="T47"/>
                  </a:cxn>
                  <a:cxn ang="T80">
                    <a:pos x="T48" y="T49"/>
                  </a:cxn>
                  <a:cxn ang="T81">
                    <a:pos x="T50" y="T51"/>
                  </a:cxn>
                  <a:cxn ang="T82">
                    <a:pos x="T52" y="T53"/>
                  </a:cxn>
                  <a:cxn ang="T83">
                    <a:pos x="T54" y="T55"/>
                  </a:cxn>
                </a:cxnLst>
                <a:rect l="T84" t="T85" r="T86" b="T87"/>
                <a:pathLst>
                  <a:path w="11" h="46">
                    <a:moveTo>
                      <a:pt x="0" y="46"/>
                    </a:moveTo>
                    <a:lnTo>
                      <a:pt x="0" y="43"/>
                    </a:lnTo>
                    <a:lnTo>
                      <a:pt x="2" y="43"/>
                    </a:lnTo>
                    <a:lnTo>
                      <a:pt x="2" y="41"/>
                    </a:lnTo>
                    <a:lnTo>
                      <a:pt x="2" y="38"/>
                    </a:lnTo>
                    <a:lnTo>
                      <a:pt x="3" y="38"/>
                    </a:lnTo>
                    <a:lnTo>
                      <a:pt x="3" y="35"/>
                    </a:lnTo>
                    <a:lnTo>
                      <a:pt x="3" y="32"/>
                    </a:lnTo>
                    <a:lnTo>
                      <a:pt x="5" y="30"/>
                    </a:lnTo>
                    <a:lnTo>
                      <a:pt x="5" y="27"/>
                    </a:lnTo>
                    <a:lnTo>
                      <a:pt x="6" y="24"/>
                    </a:lnTo>
                    <a:lnTo>
                      <a:pt x="6" y="22"/>
                    </a:lnTo>
                    <a:lnTo>
                      <a:pt x="6" y="19"/>
                    </a:lnTo>
                    <a:lnTo>
                      <a:pt x="8" y="16"/>
                    </a:lnTo>
                    <a:lnTo>
                      <a:pt x="8" y="13"/>
                    </a:lnTo>
                    <a:lnTo>
                      <a:pt x="8" y="11"/>
                    </a:lnTo>
                    <a:lnTo>
                      <a:pt x="9" y="11"/>
                    </a:lnTo>
                    <a:lnTo>
                      <a:pt x="9" y="8"/>
                    </a:lnTo>
                    <a:lnTo>
                      <a:pt x="9" y="5"/>
                    </a:lnTo>
                    <a:lnTo>
                      <a:pt x="11" y="3"/>
                    </a:lnTo>
                    <a:lnTo>
                      <a:pt x="11" y="0"/>
                    </a:lnTo>
                  </a:path>
                </a:pathLst>
              </a:custGeom>
              <a:noFill/>
              <a:ln w="12700" cmpd="sng">
                <a:solidFill>
                  <a:srgbClr val="D6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</p:grpSp>
        <p:sp>
          <p:nvSpPr>
            <p:cNvPr id="9244" name="Text Box 28"/>
            <p:cNvSpPr txBox="1">
              <a:spLocks noChangeArrowheads="1"/>
            </p:cNvSpPr>
            <p:nvPr/>
          </p:nvSpPr>
          <p:spPr bwMode="auto">
            <a:xfrm>
              <a:off x="242" y="448"/>
              <a:ext cx="2786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srgbClr val="000099"/>
                  </a:solidFill>
                  <a:latin typeface="Times New Roman" pitchFamily="18" charset="0"/>
                </a:rPr>
                <a:t>Simplest model of molecular vibrations</a:t>
              </a:r>
            </a:p>
          </p:txBody>
        </p:sp>
        <p:pic>
          <p:nvPicPr>
            <p:cNvPr id="9245" name="Picture 29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606" y="912"/>
              <a:ext cx="2144" cy="1932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</p:spPr>
        </p:pic>
        <p:sp>
          <p:nvSpPr>
            <p:cNvPr id="9246" name="Text Box 30"/>
            <p:cNvSpPr txBox="1">
              <a:spLocks noChangeArrowheads="1"/>
            </p:cNvSpPr>
            <p:nvPr/>
          </p:nvSpPr>
          <p:spPr bwMode="auto">
            <a:xfrm>
              <a:off x="2585" y="1056"/>
              <a:ext cx="1821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srgbClr val="000099"/>
                  </a:solidFill>
                  <a:latin typeface="Times New Roman" pitchFamily="18" charset="0"/>
                </a:rPr>
                <a:t>Bond dissociation energy</a:t>
              </a:r>
            </a:p>
          </p:txBody>
        </p:sp>
        <p:sp>
          <p:nvSpPr>
            <p:cNvPr id="9247" name="Line 31"/>
            <p:cNvSpPr>
              <a:spLocks noChangeShapeType="1"/>
            </p:cNvSpPr>
            <p:nvPr/>
          </p:nvSpPr>
          <p:spPr bwMode="auto">
            <a:xfrm flipH="1">
              <a:off x="2549" y="1263"/>
              <a:ext cx="86" cy="42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248" name="Text Box 32"/>
            <p:cNvSpPr txBox="1">
              <a:spLocks noChangeArrowheads="1"/>
            </p:cNvSpPr>
            <p:nvPr/>
          </p:nvSpPr>
          <p:spPr bwMode="auto">
            <a:xfrm>
              <a:off x="2719" y="1797"/>
              <a:ext cx="2459" cy="4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srgbClr val="008000"/>
                  </a:solidFill>
                  <a:latin typeface="Times New Roman" pitchFamily="18" charset="0"/>
                </a:rPr>
                <a:t>Molecular potential energy</a:t>
              </a:r>
              <a:br>
                <a:rPr lang="en-US" sz="2000" b="1">
                  <a:solidFill>
                    <a:srgbClr val="008000"/>
                  </a:solidFill>
                  <a:latin typeface="Times New Roman" pitchFamily="18" charset="0"/>
                </a:rPr>
              </a:br>
              <a:r>
                <a:rPr lang="en-US" sz="2000" b="1">
                  <a:solidFill>
                    <a:srgbClr val="008000"/>
                  </a:solidFill>
                  <a:latin typeface="Times New Roman" pitchFamily="18" charset="0"/>
                </a:rPr>
                <a:t>as a function of atomic separation.</a:t>
              </a:r>
            </a:p>
          </p:txBody>
        </p:sp>
        <p:sp>
          <p:nvSpPr>
            <p:cNvPr id="9249" name="Line 33"/>
            <p:cNvSpPr>
              <a:spLocks noChangeShapeType="1"/>
            </p:cNvSpPr>
            <p:nvPr/>
          </p:nvSpPr>
          <p:spPr bwMode="auto">
            <a:xfrm flipH="1" flipV="1">
              <a:off x="1854" y="1909"/>
              <a:ext cx="884" cy="3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9250" name="Group 34"/>
          <p:cNvGrpSpPr>
            <a:grpSpLocks/>
          </p:cNvGrpSpPr>
          <p:nvPr/>
        </p:nvGrpSpPr>
        <p:grpSpPr bwMode="auto">
          <a:xfrm>
            <a:off x="735013" y="4719638"/>
            <a:ext cx="5051425" cy="1311275"/>
            <a:chOff x="463" y="2973"/>
            <a:chExt cx="3182" cy="826"/>
          </a:xfrm>
        </p:grpSpPr>
        <p:sp>
          <p:nvSpPr>
            <p:cNvPr id="9251" name="Text Box 35"/>
            <p:cNvSpPr txBox="1">
              <a:spLocks noChangeArrowheads="1"/>
            </p:cNvSpPr>
            <p:nvPr/>
          </p:nvSpPr>
          <p:spPr bwMode="auto">
            <a:xfrm>
              <a:off x="463" y="2973"/>
              <a:ext cx="3182" cy="82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 dirty="0">
                  <a:solidFill>
                    <a:srgbClr val="008000"/>
                  </a:solidFill>
                  <a:latin typeface="Times New Roman" pitchFamily="18" charset="0"/>
                </a:rPr>
                <a:t>Bonds between atoms act as "springs".</a:t>
              </a:r>
              <a:br>
                <a:rPr lang="en-US" sz="2000" b="1" dirty="0">
                  <a:solidFill>
                    <a:srgbClr val="008000"/>
                  </a:solidFill>
                  <a:latin typeface="Times New Roman" pitchFamily="18" charset="0"/>
                </a:rPr>
              </a:br>
              <a:r>
                <a:rPr lang="en-US" sz="2000" b="1" dirty="0">
                  <a:solidFill>
                    <a:srgbClr val="000099"/>
                  </a:solidFill>
                  <a:latin typeface="Times New Roman" pitchFamily="18" charset="0"/>
                </a:rPr>
                <a:t>Near bottom of molecular potential well,</a:t>
              </a:r>
              <a:br>
                <a:rPr lang="en-US" sz="2000" b="1" dirty="0">
                  <a:solidFill>
                    <a:srgbClr val="000099"/>
                  </a:solidFill>
                  <a:latin typeface="Times New Roman" pitchFamily="18" charset="0"/>
                </a:rPr>
              </a:br>
              <a:r>
                <a:rPr lang="en-US" sz="2000" b="1" dirty="0" smtClean="0">
                  <a:solidFill>
                    <a:srgbClr val="D60000"/>
                  </a:solidFill>
                  <a:latin typeface="Times New Roman" pitchFamily="18" charset="0"/>
                </a:rPr>
                <a:t>molecular </a:t>
              </a:r>
              <a:r>
                <a:rPr lang="en-US" sz="2000" b="1" dirty="0">
                  <a:solidFill>
                    <a:srgbClr val="D60000"/>
                  </a:solidFill>
                  <a:latin typeface="Times New Roman" pitchFamily="18" charset="0"/>
                </a:rPr>
                <a:t>potential approximately parabolic</a:t>
              </a:r>
              <a:br>
                <a:rPr lang="en-US" sz="2000" b="1" dirty="0">
                  <a:solidFill>
                    <a:srgbClr val="D60000"/>
                  </a:solidFill>
                  <a:latin typeface="Times New Roman" pitchFamily="18" charset="0"/>
                </a:rPr>
              </a:br>
              <a:r>
                <a:rPr lang="en-US" sz="2000" b="1" dirty="0">
                  <a:solidFill>
                    <a:srgbClr val="D60000"/>
                  </a:solidFill>
                  <a:latin typeface="Times New Roman" pitchFamily="18" charset="0"/>
                </a:rPr>
                <a:t>		Harmonic Oscillator.</a:t>
              </a:r>
            </a:p>
          </p:txBody>
        </p:sp>
        <p:sp>
          <p:nvSpPr>
            <p:cNvPr id="9252" name="AutoShape 36"/>
            <p:cNvSpPr>
              <a:spLocks noChangeArrowheads="1"/>
            </p:cNvSpPr>
            <p:nvPr/>
          </p:nvSpPr>
          <p:spPr bwMode="auto">
            <a:xfrm>
              <a:off x="544" y="3606"/>
              <a:ext cx="1097" cy="134"/>
            </a:xfrm>
            <a:prstGeom prst="rightArrow">
              <a:avLst>
                <a:gd name="adj1" fmla="val 50000"/>
                <a:gd name="adj2" fmla="val 204664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 sz="2400" b="1">
                <a:solidFill>
                  <a:prstClr val="black"/>
                </a:solidFill>
                <a:latin typeface="Times New Roman" pitchFamily="18" charset="0"/>
              </a:endParaRPr>
            </a:p>
          </p:txBody>
        </p:sp>
      </p:grpSp>
      <p:sp>
        <p:nvSpPr>
          <p:cNvPr id="9253" name="Text Box 57"/>
          <p:cNvSpPr txBox="1">
            <a:spLocks noChangeArrowheads="1"/>
          </p:cNvSpPr>
          <p:nvPr/>
        </p:nvSpPr>
        <p:spPr bwMode="auto">
          <a:xfrm>
            <a:off x="7445375" y="6621463"/>
            <a:ext cx="1677988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800" dirty="0">
                <a:solidFill>
                  <a:prstClr val="black"/>
                </a:solidFill>
                <a:latin typeface="Times New Roman" pitchFamily="18" charset="0"/>
              </a:rPr>
              <a:t>Copyright – Michael D. Fayer, </a:t>
            </a:r>
            <a:r>
              <a:rPr lang="en-US" sz="800" dirty="0" smtClean="0">
                <a:solidFill>
                  <a:prstClr val="black"/>
                </a:solidFill>
                <a:latin typeface="Times New Roman" pitchFamily="18" charset="0"/>
              </a:rPr>
              <a:t>2018</a:t>
            </a:r>
            <a:endParaRPr lang="en-US" sz="800" dirty="0">
              <a:solidFill>
                <a:prstClr val="black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005545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266" name="Group 2"/>
          <p:cNvGrpSpPr>
            <a:grpSpLocks/>
          </p:cNvGrpSpPr>
          <p:nvPr/>
        </p:nvGrpSpPr>
        <p:grpSpPr bwMode="auto">
          <a:xfrm>
            <a:off x="2290763" y="906463"/>
            <a:ext cx="3057525" cy="2882900"/>
            <a:chOff x="1443" y="571"/>
            <a:chExt cx="1926" cy="1816"/>
          </a:xfrm>
        </p:grpSpPr>
        <p:sp>
          <p:nvSpPr>
            <p:cNvPr id="11267" name="Freeform 3"/>
            <p:cNvSpPr>
              <a:spLocks/>
            </p:cNvSpPr>
            <p:nvPr/>
          </p:nvSpPr>
          <p:spPr bwMode="auto">
            <a:xfrm>
              <a:off x="1745" y="721"/>
              <a:ext cx="1522" cy="1377"/>
            </a:xfrm>
            <a:custGeom>
              <a:avLst/>
              <a:gdLst>
                <a:gd name="T0" fmla="*/ 15 w 1522"/>
                <a:gd name="T1" fmla="*/ 55 h 1377"/>
                <a:gd name="T2" fmla="*/ 46 w 1522"/>
                <a:gd name="T3" fmla="*/ 161 h 1377"/>
                <a:gd name="T4" fmla="*/ 76 w 1522"/>
                <a:gd name="T5" fmla="*/ 262 h 1377"/>
                <a:gd name="T6" fmla="*/ 106 w 1522"/>
                <a:gd name="T7" fmla="*/ 359 h 1377"/>
                <a:gd name="T8" fmla="*/ 137 w 1522"/>
                <a:gd name="T9" fmla="*/ 452 h 1377"/>
                <a:gd name="T10" fmla="*/ 167 w 1522"/>
                <a:gd name="T11" fmla="*/ 540 h 1377"/>
                <a:gd name="T12" fmla="*/ 197 w 1522"/>
                <a:gd name="T13" fmla="*/ 624 h 1377"/>
                <a:gd name="T14" fmla="*/ 228 w 1522"/>
                <a:gd name="T15" fmla="*/ 703 h 1377"/>
                <a:gd name="T16" fmla="*/ 259 w 1522"/>
                <a:gd name="T17" fmla="*/ 777 h 1377"/>
                <a:gd name="T18" fmla="*/ 289 w 1522"/>
                <a:gd name="T19" fmla="*/ 848 h 1377"/>
                <a:gd name="T20" fmla="*/ 320 w 1522"/>
                <a:gd name="T21" fmla="*/ 913 h 1377"/>
                <a:gd name="T22" fmla="*/ 350 w 1522"/>
                <a:gd name="T23" fmla="*/ 976 h 1377"/>
                <a:gd name="T24" fmla="*/ 380 w 1522"/>
                <a:gd name="T25" fmla="*/ 1033 h 1377"/>
                <a:gd name="T26" fmla="*/ 411 w 1522"/>
                <a:gd name="T27" fmla="*/ 1086 h 1377"/>
                <a:gd name="T28" fmla="*/ 441 w 1522"/>
                <a:gd name="T29" fmla="*/ 1134 h 1377"/>
                <a:gd name="T30" fmla="*/ 471 w 1522"/>
                <a:gd name="T31" fmla="*/ 1178 h 1377"/>
                <a:gd name="T32" fmla="*/ 502 w 1522"/>
                <a:gd name="T33" fmla="*/ 1218 h 1377"/>
                <a:gd name="T34" fmla="*/ 533 w 1522"/>
                <a:gd name="T35" fmla="*/ 1252 h 1377"/>
                <a:gd name="T36" fmla="*/ 563 w 1522"/>
                <a:gd name="T37" fmla="*/ 1284 h 1377"/>
                <a:gd name="T38" fmla="*/ 593 w 1522"/>
                <a:gd name="T39" fmla="*/ 1310 h 1377"/>
                <a:gd name="T40" fmla="*/ 624 w 1522"/>
                <a:gd name="T41" fmla="*/ 1333 h 1377"/>
                <a:gd name="T42" fmla="*/ 654 w 1522"/>
                <a:gd name="T43" fmla="*/ 1349 h 1377"/>
                <a:gd name="T44" fmla="*/ 684 w 1522"/>
                <a:gd name="T45" fmla="*/ 1363 h 1377"/>
                <a:gd name="T46" fmla="*/ 715 w 1522"/>
                <a:gd name="T47" fmla="*/ 1372 h 1377"/>
                <a:gd name="T48" fmla="*/ 746 w 1522"/>
                <a:gd name="T49" fmla="*/ 1376 h 1377"/>
                <a:gd name="T50" fmla="*/ 776 w 1522"/>
                <a:gd name="T51" fmla="*/ 1376 h 1377"/>
                <a:gd name="T52" fmla="*/ 807 w 1522"/>
                <a:gd name="T53" fmla="*/ 1372 h 1377"/>
                <a:gd name="T54" fmla="*/ 837 w 1522"/>
                <a:gd name="T55" fmla="*/ 1363 h 1377"/>
                <a:gd name="T56" fmla="*/ 867 w 1522"/>
                <a:gd name="T57" fmla="*/ 1349 h 1377"/>
                <a:gd name="T58" fmla="*/ 897 w 1522"/>
                <a:gd name="T59" fmla="*/ 1333 h 1377"/>
                <a:gd name="T60" fmla="*/ 929 w 1522"/>
                <a:gd name="T61" fmla="*/ 1310 h 1377"/>
                <a:gd name="T62" fmla="*/ 959 w 1522"/>
                <a:gd name="T63" fmla="*/ 1284 h 1377"/>
                <a:gd name="T64" fmla="*/ 989 w 1522"/>
                <a:gd name="T65" fmla="*/ 1252 h 1377"/>
                <a:gd name="T66" fmla="*/ 1020 w 1522"/>
                <a:gd name="T67" fmla="*/ 1218 h 1377"/>
                <a:gd name="T68" fmla="*/ 1050 w 1522"/>
                <a:gd name="T69" fmla="*/ 1178 h 1377"/>
                <a:gd name="T70" fmla="*/ 1080 w 1522"/>
                <a:gd name="T71" fmla="*/ 1134 h 1377"/>
                <a:gd name="T72" fmla="*/ 1110 w 1522"/>
                <a:gd name="T73" fmla="*/ 1086 h 1377"/>
                <a:gd name="T74" fmla="*/ 1142 w 1522"/>
                <a:gd name="T75" fmla="*/ 1033 h 1377"/>
                <a:gd name="T76" fmla="*/ 1172 w 1522"/>
                <a:gd name="T77" fmla="*/ 976 h 1377"/>
                <a:gd name="T78" fmla="*/ 1202 w 1522"/>
                <a:gd name="T79" fmla="*/ 913 h 1377"/>
                <a:gd name="T80" fmla="*/ 1233 w 1522"/>
                <a:gd name="T81" fmla="*/ 848 h 1377"/>
                <a:gd name="T82" fmla="*/ 1263 w 1522"/>
                <a:gd name="T83" fmla="*/ 777 h 1377"/>
                <a:gd name="T84" fmla="*/ 1293 w 1522"/>
                <a:gd name="T85" fmla="*/ 703 h 1377"/>
                <a:gd name="T86" fmla="*/ 1325 w 1522"/>
                <a:gd name="T87" fmla="*/ 624 h 1377"/>
                <a:gd name="T88" fmla="*/ 1355 w 1522"/>
                <a:gd name="T89" fmla="*/ 540 h 1377"/>
                <a:gd name="T90" fmla="*/ 1385 w 1522"/>
                <a:gd name="T91" fmla="*/ 452 h 1377"/>
                <a:gd name="T92" fmla="*/ 1416 w 1522"/>
                <a:gd name="T93" fmla="*/ 359 h 1377"/>
                <a:gd name="T94" fmla="*/ 1446 w 1522"/>
                <a:gd name="T95" fmla="*/ 262 h 1377"/>
                <a:gd name="T96" fmla="*/ 1476 w 1522"/>
                <a:gd name="T97" fmla="*/ 161 h 1377"/>
                <a:gd name="T98" fmla="*/ 1506 w 1522"/>
                <a:gd name="T99" fmla="*/ 55 h 1377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w 1522"/>
                <a:gd name="T151" fmla="*/ 0 h 1377"/>
                <a:gd name="T152" fmla="*/ 1522 w 1522"/>
                <a:gd name="T153" fmla="*/ 1377 h 1377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T150" t="T151" r="T152" b="T153"/>
              <a:pathLst>
                <a:path w="1522" h="1377">
                  <a:moveTo>
                    <a:pt x="0" y="0"/>
                  </a:moveTo>
                  <a:lnTo>
                    <a:pt x="15" y="55"/>
                  </a:lnTo>
                  <a:lnTo>
                    <a:pt x="30" y="109"/>
                  </a:lnTo>
                  <a:lnTo>
                    <a:pt x="46" y="161"/>
                  </a:lnTo>
                  <a:lnTo>
                    <a:pt x="60" y="212"/>
                  </a:lnTo>
                  <a:lnTo>
                    <a:pt x="76" y="262"/>
                  </a:lnTo>
                  <a:lnTo>
                    <a:pt x="91" y="312"/>
                  </a:lnTo>
                  <a:lnTo>
                    <a:pt x="106" y="359"/>
                  </a:lnTo>
                  <a:lnTo>
                    <a:pt x="121" y="406"/>
                  </a:lnTo>
                  <a:lnTo>
                    <a:pt x="137" y="452"/>
                  </a:lnTo>
                  <a:lnTo>
                    <a:pt x="151" y="497"/>
                  </a:lnTo>
                  <a:lnTo>
                    <a:pt x="167" y="540"/>
                  </a:lnTo>
                  <a:lnTo>
                    <a:pt x="183" y="582"/>
                  </a:lnTo>
                  <a:lnTo>
                    <a:pt x="197" y="624"/>
                  </a:lnTo>
                  <a:lnTo>
                    <a:pt x="213" y="664"/>
                  </a:lnTo>
                  <a:lnTo>
                    <a:pt x="228" y="703"/>
                  </a:lnTo>
                  <a:lnTo>
                    <a:pt x="243" y="741"/>
                  </a:lnTo>
                  <a:lnTo>
                    <a:pt x="259" y="777"/>
                  </a:lnTo>
                  <a:lnTo>
                    <a:pt x="274" y="813"/>
                  </a:lnTo>
                  <a:lnTo>
                    <a:pt x="289" y="848"/>
                  </a:lnTo>
                  <a:lnTo>
                    <a:pt x="304" y="881"/>
                  </a:lnTo>
                  <a:lnTo>
                    <a:pt x="320" y="913"/>
                  </a:lnTo>
                  <a:lnTo>
                    <a:pt x="334" y="946"/>
                  </a:lnTo>
                  <a:lnTo>
                    <a:pt x="350" y="976"/>
                  </a:lnTo>
                  <a:lnTo>
                    <a:pt x="364" y="1005"/>
                  </a:lnTo>
                  <a:lnTo>
                    <a:pt x="380" y="1033"/>
                  </a:lnTo>
                  <a:lnTo>
                    <a:pt x="396" y="1059"/>
                  </a:lnTo>
                  <a:lnTo>
                    <a:pt x="411" y="1086"/>
                  </a:lnTo>
                  <a:lnTo>
                    <a:pt x="426" y="1111"/>
                  </a:lnTo>
                  <a:lnTo>
                    <a:pt x="441" y="1134"/>
                  </a:lnTo>
                  <a:lnTo>
                    <a:pt x="456" y="1156"/>
                  </a:lnTo>
                  <a:lnTo>
                    <a:pt x="471" y="1178"/>
                  </a:lnTo>
                  <a:lnTo>
                    <a:pt x="487" y="1199"/>
                  </a:lnTo>
                  <a:lnTo>
                    <a:pt x="502" y="1218"/>
                  </a:lnTo>
                  <a:lnTo>
                    <a:pt x="517" y="1236"/>
                  </a:lnTo>
                  <a:lnTo>
                    <a:pt x="533" y="1252"/>
                  </a:lnTo>
                  <a:lnTo>
                    <a:pt x="547" y="1269"/>
                  </a:lnTo>
                  <a:lnTo>
                    <a:pt x="563" y="1284"/>
                  </a:lnTo>
                  <a:lnTo>
                    <a:pt x="579" y="1298"/>
                  </a:lnTo>
                  <a:lnTo>
                    <a:pt x="593" y="1310"/>
                  </a:lnTo>
                  <a:lnTo>
                    <a:pt x="609" y="1321"/>
                  </a:lnTo>
                  <a:lnTo>
                    <a:pt x="624" y="1333"/>
                  </a:lnTo>
                  <a:lnTo>
                    <a:pt x="639" y="1342"/>
                  </a:lnTo>
                  <a:lnTo>
                    <a:pt x="654" y="1349"/>
                  </a:lnTo>
                  <a:lnTo>
                    <a:pt x="670" y="1357"/>
                  </a:lnTo>
                  <a:lnTo>
                    <a:pt x="684" y="1363"/>
                  </a:lnTo>
                  <a:lnTo>
                    <a:pt x="700" y="1368"/>
                  </a:lnTo>
                  <a:lnTo>
                    <a:pt x="715" y="1372"/>
                  </a:lnTo>
                  <a:lnTo>
                    <a:pt x="730" y="1375"/>
                  </a:lnTo>
                  <a:lnTo>
                    <a:pt x="746" y="1376"/>
                  </a:lnTo>
                  <a:lnTo>
                    <a:pt x="760" y="1377"/>
                  </a:lnTo>
                  <a:lnTo>
                    <a:pt x="776" y="1376"/>
                  </a:lnTo>
                  <a:lnTo>
                    <a:pt x="792" y="1375"/>
                  </a:lnTo>
                  <a:lnTo>
                    <a:pt x="807" y="1372"/>
                  </a:lnTo>
                  <a:lnTo>
                    <a:pt x="822" y="1368"/>
                  </a:lnTo>
                  <a:lnTo>
                    <a:pt x="837" y="1363"/>
                  </a:lnTo>
                  <a:lnTo>
                    <a:pt x="852" y="1357"/>
                  </a:lnTo>
                  <a:lnTo>
                    <a:pt x="867" y="1349"/>
                  </a:lnTo>
                  <a:lnTo>
                    <a:pt x="883" y="1342"/>
                  </a:lnTo>
                  <a:lnTo>
                    <a:pt x="897" y="1333"/>
                  </a:lnTo>
                  <a:lnTo>
                    <a:pt x="913" y="1321"/>
                  </a:lnTo>
                  <a:lnTo>
                    <a:pt x="929" y="1310"/>
                  </a:lnTo>
                  <a:lnTo>
                    <a:pt x="943" y="1298"/>
                  </a:lnTo>
                  <a:lnTo>
                    <a:pt x="959" y="1284"/>
                  </a:lnTo>
                  <a:lnTo>
                    <a:pt x="974" y="1269"/>
                  </a:lnTo>
                  <a:lnTo>
                    <a:pt x="989" y="1252"/>
                  </a:lnTo>
                  <a:lnTo>
                    <a:pt x="1005" y="1236"/>
                  </a:lnTo>
                  <a:lnTo>
                    <a:pt x="1020" y="1218"/>
                  </a:lnTo>
                  <a:lnTo>
                    <a:pt x="1035" y="1199"/>
                  </a:lnTo>
                  <a:lnTo>
                    <a:pt x="1050" y="1178"/>
                  </a:lnTo>
                  <a:lnTo>
                    <a:pt x="1066" y="1156"/>
                  </a:lnTo>
                  <a:lnTo>
                    <a:pt x="1080" y="1134"/>
                  </a:lnTo>
                  <a:lnTo>
                    <a:pt x="1096" y="1111"/>
                  </a:lnTo>
                  <a:lnTo>
                    <a:pt x="1110" y="1086"/>
                  </a:lnTo>
                  <a:lnTo>
                    <a:pt x="1126" y="1059"/>
                  </a:lnTo>
                  <a:lnTo>
                    <a:pt x="1142" y="1033"/>
                  </a:lnTo>
                  <a:lnTo>
                    <a:pt x="1156" y="1005"/>
                  </a:lnTo>
                  <a:lnTo>
                    <a:pt x="1172" y="976"/>
                  </a:lnTo>
                  <a:lnTo>
                    <a:pt x="1187" y="946"/>
                  </a:lnTo>
                  <a:lnTo>
                    <a:pt x="1202" y="913"/>
                  </a:lnTo>
                  <a:lnTo>
                    <a:pt x="1218" y="881"/>
                  </a:lnTo>
                  <a:lnTo>
                    <a:pt x="1233" y="848"/>
                  </a:lnTo>
                  <a:lnTo>
                    <a:pt x="1248" y="813"/>
                  </a:lnTo>
                  <a:lnTo>
                    <a:pt x="1263" y="777"/>
                  </a:lnTo>
                  <a:lnTo>
                    <a:pt x="1279" y="741"/>
                  </a:lnTo>
                  <a:lnTo>
                    <a:pt x="1293" y="703"/>
                  </a:lnTo>
                  <a:lnTo>
                    <a:pt x="1309" y="664"/>
                  </a:lnTo>
                  <a:lnTo>
                    <a:pt x="1325" y="624"/>
                  </a:lnTo>
                  <a:lnTo>
                    <a:pt x="1339" y="582"/>
                  </a:lnTo>
                  <a:lnTo>
                    <a:pt x="1355" y="540"/>
                  </a:lnTo>
                  <a:lnTo>
                    <a:pt x="1370" y="497"/>
                  </a:lnTo>
                  <a:lnTo>
                    <a:pt x="1385" y="452"/>
                  </a:lnTo>
                  <a:lnTo>
                    <a:pt x="1400" y="406"/>
                  </a:lnTo>
                  <a:lnTo>
                    <a:pt x="1416" y="359"/>
                  </a:lnTo>
                  <a:lnTo>
                    <a:pt x="1431" y="312"/>
                  </a:lnTo>
                  <a:lnTo>
                    <a:pt x="1446" y="262"/>
                  </a:lnTo>
                  <a:lnTo>
                    <a:pt x="1462" y="212"/>
                  </a:lnTo>
                  <a:lnTo>
                    <a:pt x="1476" y="161"/>
                  </a:lnTo>
                  <a:lnTo>
                    <a:pt x="1492" y="109"/>
                  </a:lnTo>
                  <a:lnTo>
                    <a:pt x="1506" y="55"/>
                  </a:lnTo>
                  <a:lnTo>
                    <a:pt x="1522" y="0"/>
                  </a:lnTo>
                </a:path>
              </a:pathLst>
            </a:custGeom>
            <a:noFill/>
            <a:ln w="1428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268" name="Line 4"/>
            <p:cNvSpPr>
              <a:spLocks noChangeShapeType="1"/>
            </p:cNvSpPr>
            <p:nvPr/>
          </p:nvSpPr>
          <p:spPr bwMode="auto">
            <a:xfrm>
              <a:off x="2496" y="1433"/>
              <a:ext cx="506" cy="1"/>
            </a:xfrm>
            <a:prstGeom prst="line">
              <a:avLst/>
            </a:prstGeom>
            <a:noFill/>
            <a:ln w="14288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269" name="Line 5"/>
            <p:cNvSpPr>
              <a:spLocks noChangeShapeType="1"/>
            </p:cNvSpPr>
            <p:nvPr/>
          </p:nvSpPr>
          <p:spPr bwMode="auto">
            <a:xfrm flipH="1">
              <a:off x="2075" y="1351"/>
              <a:ext cx="925" cy="1"/>
            </a:xfrm>
            <a:prstGeom prst="line">
              <a:avLst/>
            </a:prstGeom>
            <a:noFill/>
            <a:ln w="14288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270" name="Freeform 6"/>
            <p:cNvSpPr>
              <a:spLocks/>
            </p:cNvSpPr>
            <p:nvPr/>
          </p:nvSpPr>
          <p:spPr bwMode="auto">
            <a:xfrm>
              <a:off x="2056" y="1331"/>
              <a:ext cx="84" cy="41"/>
            </a:xfrm>
            <a:custGeom>
              <a:avLst/>
              <a:gdLst>
                <a:gd name="T0" fmla="*/ 84 w 84"/>
                <a:gd name="T1" fmla="*/ 41 h 41"/>
                <a:gd name="T2" fmla="*/ 0 w 84"/>
                <a:gd name="T3" fmla="*/ 20 h 41"/>
                <a:gd name="T4" fmla="*/ 84 w 84"/>
                <a:gd name="T5" fmla="*/ 0 h 41"/>
                <a:gd name="T6" fmla="*/ 84 w 84"/>
                <a:gd name="T7" fmla="*/ 41 h 41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84"/>
                <a:gd name="T13" fmla="*/ 0 h 41"/>
                <a:gd name="T14" fmla="*/ 84 w 84"/>
                <a:gd name="T15" fmla="*/ 41 h 41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84" h="41">
                  <a:moveTo>
                    <a:pt x="84" y="41"/>
                  </a:moveTo>
                  <a:lnTo>
                    <a:pt x="0" y="20"/>
                  </a:lnTo>
                  <a:lnTo>
                    <a:pt x="84" y="0"/>
                  </a:lnTo>
                  <a:lnTo>
                    <a:pt x="84" y="41"/>
                  </a:lnTo>
                  <a:close/>
                </a:path>
              </a:pathLst>
            </a:custGeom>
            <a:solidFill>
              <a:srgbClr val="000000"/>
            </a:solidFill>
            <a:ln w="1428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271" name="Freeform 7"/>
            <p:cNvSpPr>
              <a:spLocks/>
            </p:cNvSpPr>
            <p:nvPr/>
          </p:nvSpPr>
          <p:spPr bwMode="auto">
            <a:xfrm>
              <a:off x="3002" y="1351"/>
              <a:ext cx="43" cy="82"/>
            </a:xfrm>
            <a:custGeom>
              <a:avLst/>
              <a:gdLst>
                <a:gd name="T0" fmla="*/ 0 w 43"/>
                <a:gd name="T1" fmla="*/ 82 h 82"/>
                <a:gd name="T2" fmla="*/ 7 w 43"/>
                <a:gd name="T3" fmla="*/ 82 h 82"/>
                <a:gd name="T4" fmla="*/ 16 w 43"/>
                <a:gd name="T5" fmla="*/ 79 h 82"/>
                <a:gd name="T6" fmla="*/ 30 w 43"/>
                <a:gd name="T7" fmla="*/ 71 h 82"/>
                <a:gd name="T8" fmla="*/ 40 w 43"/>
                <a:gd name="T9" fmla="*/ 57 h 82"/>
                <a:gd name="T10" fmla="*/ 43 w 43"/>
                <a:gd name="T11" fmla="*/ 40 h 82"/>
                <a:gd name="T12" fmla="*/ 43 w 43"/>
                <a:gd name="T13" fmla="*/ 33 h 82"/>
                <a:gd name="T14" fmla="*/ 40 w 43"/>
                <a:gd name="T15" fmla="*/ 25 h 82"/>
                <a:gd name="T16" fmla="*/ 31 w 43"/>
                <a:gd name="T17" fmla="*/ 11 h 82"/>
                <a:gd name="T18" fmla="*/ 16 w 43"/>
                <a:gd name="T19" fmla="*/ 3 h 82"/>
                <a:gd name="T20" fmla="*/ 8 w 43"/>
                <a:gd name="T21" fmla="*/ 0 h 82"/>
                <a:gd name="T22" fmla="*/ 0 w 43"/>
                <a:gd name="T23" fmla="*/ 0 h 82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43"/>
                <a:gd name="T37" fmla="*/ 0 h 82"/>
                <a:gd name="T38" fmla="*/ 43 w 43"/>
                <a:gd name="T39" fmla="*/ 82 h 82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43" h="82">
                  <a:moveTo>
                    <a:pt x="0" y="82"/>
                  </a:moveTo>
                  <a:lnTo>
                    <a:pt x="7" y="82"/>
                  </a:lnTo>
                  <a:lnTo>
                    <a:pt x="16" y="79"/>
                  </a:lnTo>
                  <a:lnTo>
                    <a:pt x="30" y="71"/>
                  </a:lnTo>
                  <a:lnTo>
                    <a:pt x="40" y="57"/>
                  </a:lnTo>
                  <a:lnTo>
                    <a:pt x="43" y="40"/>
                  </a:lnTo>
                  <a:lnTo>
                    <a:pt x="43" y="33"/>
                  </a:lnTo>
                  <a:lnTo>
                    <a:pt x="40" y="25"/>
                  </a:lnTo>
                  <a:lnTo>
                    <a:pt x="31" y="11"/>
                  </a:lnTo>
                  <a:lnTo>
                    <a:pt x="16" y="3"/>
                  </a:lnTo>
                  <a:lnTo>
                    <a:pt x="8" y="0"/>
                  </a:lnTo>
                  <a:lnTo>
                    <a:pt x="0" y="0"/>
                  </a:lnTo>
                </a:path>
              </a:pathLst>
            </a:custGeom>
            <a:noFill/>
            <a:ln w="1428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272" name="Line 8"/>
            <p:cNvSpPr>
              <a:spLocks noChangeShapeType="1"/>
            </p:cNvSpPr>
            <p:nvPr/>
          </p:nvSpPr>
          <p:spPr bwMode="auto">
            <a:xfrm>
              <a:off x="1611" y="571"/>
              <a:ext cx="1" cy="1622"/>
            </a:xfrm>
            <a:prstGeom prst="line">
              <a:avLst/>
            </a:prstGeom>
            <a:noFill/>
            <a:ln w="14288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273" name="Line 9"/>
            <p:cNvSpPr>
              <a:spLocks noChangeShapeType="1"/>
            </p:cNvSpPr>
            <p:nvPr/>
          </p:nvSpPr>
          <p:spPr bwMode="auto">
            <a:xfrm>
              <a:off x="1611" y="2191"/>
              <a:ext cx="1758" cy="1"/>
            </a:xfrm>
            <a:prstGeom prst="line">
              <a:avLst/>
            </a:prstGeom>
            <a:noFill/>
            <a:ln w="14288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274" name="Line 10"/>
            <p:cNvSpPr>
              <a:spLocks noChangeShapeType="1"/>
            </p:cNvSpPr>
            <p:nvPr/>
          </p:nvSpPr>
          <p:spPr bwMode="auto">
            <a:xfrm flipV="1">
              <a:off x="1485" y="865"/>
              <a:ext cx="1" cy="629"/>
            </a:xfrm>
            <a:prstGeom prst="line">
              <a:avLst/>
            </a:prstGeom>
            <a:noFill/>
            <a:ln w="14288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275" name="Freeform 11"/>
            <p:cNvSpPr>
              <a:spLocks/>
            </p:cNvSpPr>
            <p:nvPr/>
          </p:nvSpPr>
          <p:spPr bwMode="auto">
            <a:xfrm>
              <a:off x="1465" y="847"/>
              <a:ext cx="41" cy="84"/>
            </a:xfrm>
            <a:custGeom>
              <a:avLst/>
              <a:gdLst>
                <a:gd name="T0" fmla="*/ 0 w 41"/>
                <a:gd name="T1" fmla="*/ 84 h 84"/>
                <a:gd name="T2" fmla="*/ 20 w 41"/>
                <a:gd name="T3" fmla="*/ 0 h 84"/>
                <a:gd name="T4" fmla="*/ 41 w 41"/>
                <a:gd name="T5" fmla="*/ 84 h 84"/>
                <a:gd name="T6" fmla="*/ 0 w 41"/>
                <a:gd name="T7" fmla="*/ 84 h 84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41"/>
                <a:gd name="T13" fmla="*/ 0 h 84"/>
                <a:gd name="T14" fmla="*/ 41 w 41"/>
                <a:gd name="T15" fmla="*/ 84 h 84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41" h="84">
                  <a:moveTo>
                    <a:pt x="0" y="84"/>
                  </a:moveTo>
                  <a:lnTo>
                    <a:pt x="20" y="0"/>
                  </a:lnTo>
                  <a:lnTo>
                    <a:pt x="41" y="84"/>
                  </a:lnTo>
                  <a:lnTo>
                    <a:pt x="0" y="84"/>
                  </a:lnTo>
                  <a:close/>
                </a:path>
              </a:pathLst>
            </a:custGeom>
            <a:solidFill>
              <a:srgbClr val="000000"/>
            </a:solidFill>
            <a:ln w="1428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276" name="Rectangle 12"/>
            <p:cNvSpPr>
              <a:spLocks noChangeArrowheads="1"/>
            </p:cNvSpPr>
            <p:nvPr/>
          </p:nvSpPr>
          <p:spPr bwMode="auto">
            <a:xfrm>
              <a:off x="1443" y="1606"/>
              <a:ext cx="91" cy="1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700">
                  <a:solidFill>
                    <a:srgbClr val="000000"/>
                  </a:solidFill>
                </a:rPr>
                <a:t>V</a:t>
              </a:r>
              <a:endParaRPr lang="en-US" sz="2400">
                <a:solidFill>
                  <a:prstClr val="black"/>
                </a:solidFill>
                <a:latin typeface="Times New Roman" pitchFamily="18" charset="0"/>
              </a:endParaRPr>
            </a:p>
          </p:txBody>
        </p:sp>
        <p:sp>
          <p:nvSpPr>
            <p:cNvPr id="11277" name="Line 13"/>
            <p:cNvSpPr>
              <a:spLocks noChangeShapeType="1"/>
            </p:cNvSpPr>
            <p:nvPr/>
          </p:nvSpPr>
          <p:spPr bwMode="auto">
            <a:xfrm>
              <a:off x="2645" y="2294"/>
              <a:ext cx="422" cy="1"/>
            </a:xfrm>
            <a:prstGeom prst="line">
              <a:avLst/>
            </a:prstGeom>
            <a:noFill/>
            <a:ln w="14288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278" name="Freeform 14"/>
            <p:cNvSpPr>
              <a:spLocks/>
            </p:cNvSpPr>
            <p:nvPr/>
          </p:nvSpPr>
          <p:spPr bwMode="auto">
            <a:xfrm>
              <a:off x="3013" y="2279"/>
              <a:ext cx="59" cy="30"/>
            </a:xfrm>
            <a:custGeom>
              <a:avLst/>
              <a:gdLst>
                <a:gd name="T0" fmla="*/ 0 w 59"/>
                <a:gd name="T1" fmla="*/ 0 h 30"/>
                <a:gd name="T2" fmla="*/ 59 w 59"/>
                <a:gd name="T3" fmla="*/ 15 h 30"/>
                <a:gd name="T4" fmla="*/ 0 w 59"/>
                <a:gd name="T5" fmla="*/ 30 h 30"/>
                <a:gd name="T6" fmla="*/ 0 w 59"/>
                <a:gd name="T7" fmla="*/ 0 h 3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59"/>
                <a:gd name="T13" fmla="*/ 0 h 30"/>
                <a:gd name="T14" fmla="*/ 59 w 59"/>
                <a:gd name="T15" fmla="*/ 30 h 3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59" h="30">
                  <a:moveTo>
                    <a:pt x="0" y="0"/>
                  </a:moveTo>
                  <a:lnTo>
                    <a:pt x="59" y="15"/>
                  </a:lnTo>
                  <a:lnTo>
                    <a:pt x="0" y="3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1428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279" name="Rectangle 15"/>
            <p:cNvSpPr>
              <a:spLocks noChangeArrowheads="1"/>
            </p:cNvSpPr>
            <p:nvPr/>
          </p:nvSpPr>
          <p:spPr bwMode="auto">
            <a:xfrm>
              <a:off x="2496" y="2224"/>
              <a:ext cx="68" cy="1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700">
                  <a:solidFill>
                    <a:srgbClr val="000000"/>
                  </a:solidFill>
                </a:rPr>
                <a:t>x</a:t>
              </a:r>
              <a:endParaRPr lang="en-US" sz="2400">
                <a:solidFill>
                  <a:prstClr val="black"/>
                </a:solidFill>
                <a:latin typeface="Times New Roman" pitchFamily="18" charset="0"/>
              </a:endParaRPr>
            </a:p>
          </p:txBody>
        </p:sp>
        <p:sp>
          <p:nvSpPr>
            <p:cNvPr id="11280" name="Oval 16"/>
            <p:cNvSpPr>
              <a:spLocks noChangeArrowheads="1"/>
            </p:cNvSpPr>
            <p:nvPr/>
          </p:nvSpPr>
          <p:spPr bwMode="auto">
            <a:xfrm>
              <a:off x="2353" y="1373"/>
              <a:ext cx="126" cy="126"/>
            </a:xfrm>
            <a:prstGeom prst="ellipse">
              <a:avLst/>
            </a:prstGeom>
            <a:noFill/>
            <a:ln w="14288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2400" b="1">
                <a:solidFill>
                  <a:prstClr val="black"/>
                </a:solidFill>
                <a:latin typeface="Times New Roman" pitchFamily="18" charset="0"/>
              </a:endParaRPr>
            </a:p>
          </p:txBody>
        </p:sp>
        <p:sp>
          <p:nvSpPr>
            <p:cNvPr id="11281" name="Line 17"/>
            <p:cNvSpPr>
              <a:spLocks noChangeShapeType="1"/>
            </p:cNvSpPr>
            <p:nvPr/>
          </p:nvSpPr>
          <p:spPr bwMode="auto">
            <a:xfrm>
              <a:off x="2529" y="1433"/>
              <a:ext cx="96" cy="1"/>
            </a:xfrm>
            <a:prstGeom prst="line">
              <a:avLst/>
            </a:prstGeom>
            <a:noFill/>
            <a:ln w="14288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282" name="Freeform 18"/>
            <p:cNvSpPr>
              <a:spLocks/>
            </p:cNvSpPr>
            <p:nvPr/>
          </p:nvSpPr>
          <p:spPr bwMode="auto">
            <a:xfrm>
              <a:off x="2558" y="1413"/>
              <a:ext cx="83" cy="41"/>
            </a:xfrm>
            <a:custGeom>
              <a:avLst/>
              <a:gdLst>
                <a:gd name="T0" fmla="*/ 0 w 83"/>
                <a:gd name="T1" fmla="*/ 0 h 41"/>
                <a:gd name="T2" fmla="*/ 83 w 83"/>
                <a:gd name="T3" fmla="*/ 20 h 41"/>
                <a:gd name="T4" fmla="*/ 0 w 83"/>
                <a:gd name="T5" fmla="*/ 41 h 41"/>
                <a:gd name="T6" fmla="*/ 0 w 83"/>
                <a:gd name="T7" fmla="*/ 0 h 41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83"/>
                <a:gd name="T13" fmla="*/ 0 h 41"/>
                <a:gd name="T14" fmla="*/ 83 w 83"/>
                <a:gd name="T15" fmla="*/ 41 h 41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83" h="41">
                  <a:moveTo>
                    <a:pt x="0" y="0"/>
                  </a:moveTo>
                  <a:lnTo>
                    <a:pt x="83" y="20"/>
                  </a:lnTo>
                  <a:lnTo>
                    <a:pt x="0" y="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1428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283" name="Line 19"/>
            <p:cNvSpPr>
              <a:spLocks noChangeShapeType="1"/>
            </p:cNvSpPr>
            <p:nvPr/>
          </p:nvSpPr>
          <p:spPr bwMode="auto">
            <a:xfrm>
              <a:off x="3051" y="1408"/>
              <a:ext cx="1" cy="8"/>
            </a:xfrm>
            <a:prstGeom prst="line">
              <a:avLst/>
            </a:prstGeom>
            <a:noFill/>
            <a:ln w="14288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284" name="Line 20"/>
            <p:cNvSpPr>
              <a:spLocks noChangeShapeType="1"/>
            </p:cNvSpPr>
            <p:nvPr/>
          </p:nvSpPr>
          <p:spPr bwMode="auto">
            <a:xfrm>
              <a:off x="3051" y="1428"/>
              <a:ext cx="1" cy="7"/>
            </a:xfrm>
            <a:prstGeom prst="line">
              <a:avLst/>
            </a:prstGeom>
            <a:noFill/>
            <a:ln w="14288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285" name="Line 21"/>
            <p:cNvSpPr>
              <a:spLocks noChangeShapeType="1"/>
            </p:cNvSpPr>
            <p:nvPr/>
          </p:nvSpPr>
          <p:spPr bwMode="auto">
            <a:xfrm>
              <a:off x="3051" y="1448"/>
              <a:ext cx="1" cy="7"/>
            </a:xfrm>
            <a:prstGeom prst="line">
              <a:avLst/>
            </a:prstGeom>
            <a:noFill/>
            <a:ln w="14288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286" name="Line 22"/>
            <p:cNvSpPr>
              <a:spLocks noChangeShapeType="1"/>
            </p:cNvSpPr>
            <p:nvPr/>
          </p:nvSpPr>
          <p:spPr bwMode="auto">
            <a:xfrm>
              <a:off x="3051" y="1467"/>
              <a:ext cx="1" cy="8"/>
            </a:xfrm>
            <a:prstGeom prst="line">
              <a:avLst/>
            </a:prstGeom>
            <a:noFill/>
            <a:ln w="14288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287" name="Line 23"/>
            <p:cNvSpPr>
              <a:spLocks noChangeShapeType="1"/>
            </p:cNvSpPr>
            <p:nvPr/>
          </p:nvSpPr>
          <p:spPr bwMode="auto">
            <a:xfrm>
              <a:off x="3051" y="1487"/>
              <a:ext cx="1" cy="7"/>
            </a:xfrm>
            <a:prstGeom prst="line">
              <a:avLst/>
            </a:prstGeom>
            <a:noFill/>
            <a:ln w="14288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288" name="Line 24"/>
            <p:cNvSpPr>
              <a:spLocks noChangeShapeType="1"/>
            </p:cNvSpPr>
            <p:nvPr/>
          </p:nvSpPr>
          <p:spPr bwMode="auto">
            <a:xfrm>
              <a:off x="3051" y="1506"/>
              <a:ext cx="1" cy="8"/>
            </a:xfrm>
            <a:prstGeom prst="line">
              <a:avLst/>
            </a:prstGeom>
            <a:noFill/>
            <a:ln w="14288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289" name="Line 25"/>
            <p:cNvSpPr>
              <a:spLocks noChangeShapeType="1"/>
            </p:cNvSpPr>
            <p:nvPr/>
          </p:nvSpPr>
          <p:spPr bwMode="auto">
            <a:xfrm>
              <a:off x="3051" y="1526"/>
              <a:ext cx="1" cy="7"/>
            </a:xfrm>
            <a:prstGeom prst="line">
              <a:avLst/>
            </a:prstGeom>
            <a:noFill/>
            <a:ln w="14288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290" name="Line 26"/>
            <p:cNvSpPr>
              <a:spLocks noChangeShapeType="1"/>
            </p:cNvSpPr>
            <p:nvPr/>
          </p:nvSpPr>
          <p:spPr bwMode="auto">
            <a:xfrm>
              <a:off x="3051" y="1546"/>
              <a:ext cx="1" cy="7"/>
            </a:xfrm>
            <a:prstGeom prst="line">
              <a:avLst/>
            </a:prstGeom>
            <a:noFill/>
            <a:ln w="14288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291" name="Line 27"/>
            <p:cNvSpPr>
              <a:spLocks noChangeShapeType="1"/>
            </p:cNvSpPr>
            <p:nvPr/>
          </p:nvSpPr>
          <p:spPr bwMode="auto">
            <a:xfrm>
              <a:off x="3051" y="1565"/>
              <a:ext cx="1" cy="8"/>
            </a:xfrm>
            <a:prstGeom prst="line">
              <a:avLst/>
            </a:prstGeom>
            <a:noFill/>
            <a:ln w="14288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292" name="Line 28"/>
            <p:cNvSpPr>
              <a:spLocks noChangeShapeType="1"/>
            </p:cNvSpPr>
            <p:nvPr/>
          </p:nvSpPr>
          <p:spPr bwMode="auto">
            <a:xfrm>
              <a:off x="3051" y="1585"/>
              <a:ext cx="1" cy="7"/>
            </a:xfrm>
            <a:prstGeom prst="line">
              <a:avLst/>
            </a:prstGeom>
            <a:noFill/>
            <a:ln w="14288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293" name="Line 29"/>
            <p:cNvSpPr>
              <a:spLocks noChangeShapeType="1"/>
            </p:cNvSpPr>
            <p:nvPr/>
          </p:nvSpPr>
          <p:spPr bwMode="auto">
            <a:xfrm>
              <a:off x="3051" y="1604"/>
              <a:ext cx="1" cy="8"/>
            </a:xfrm>
            <a:prstGeom prst="line">
              <a:avLst/>
            </a:prstGeom>
            <a:noFill/>
            <a:ln w="14288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294" name="Line 30"/>
            <p:cNvSpPr>
              <a:spLocks noChangeShapeType="1"/>
            </p:cNvSpPr>
            <p:nvPr/>
          </p:nvSpPr>
          <p:spPr bwMode="auto">
            <a:xfrm>
              <a:off x="3051" y="1624"/>
              <a:ext cx="1" cy="7"/>
            </a:xfrm>
            <a:prstGeom prst="line">
              <a:avLst/>
            </a:prstGeom>
            <a:noFill/>
            <a:ln w="14288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295" name="Line 31"/>
            <p:cNvSpPr>
              <a:spLocks noChangeShapeType="1"/>
            </p:cNvSpPr>
            <p:nvPr/>
          </p:nvSpPr>
          <p:spPr bwMode="auto">
            <a:xfrm>
              <a:off x="3051" y="1644"/>
              <a:ext cx="1" cy="7"/>
            </a:xfrm>
            <a:prstGeom prst="line">
              <a:avLst/>
            </a:prstGeom>
            <a:noFill/>
            <a:ln w="14288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296" name="Line 32"/>
            <p:cNvSpPr>
              <a:spLocks noChangeShapeType="1"/>
            </p:cNvSpPr>
            <p:nvPr/>
          </p:nvSpPr>
          <p:spPr bwMode="auto">
            <a:xfrm>
              <a:off x="3051" y="1663"/>
              <a:ext cx="1" cy="8"/>
            </a:xfrm>
            <a:prstGeom prst="line">
              <a:avLst/>
            </a:prstGeom>
            <a:noFill/>
            <a:ln w="14288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297" name="Line 33"/>
            <p:cNvSpPr>
              <a:spLocks noChangeShapeType="1"/>
            </p:cNvSpPr>
            <p:nvPr/>
          </p:nvSpPr>
          <p:spPr bwMode="auto">
            <a:xfrm>
              <a:off x="3051" y="1684"/>
              <a:ext cx="1" cy="6"/>
            </a:xfrm>
            <a:prstGeom prst="line">
              <a:avLst/>
            </a:prstGeom>
            <a:noFill/>
            <a:ln w="14288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298" name="Line 34"/>
            <p:cNvSpPr>
              <a:spLocks noChangeShapeType="1"/>
            </p:cNvSpPr>
            <p:nvPr/>
          </p:nvSpPr>
          <p:spPr bwMode="auto">
            <a:xfrm>
              <a:off x="3051" y="1704"/>
              <a:ext cx="1" cy="6"/>
            </a:xfrm>
            <a:prstGeom prst="line">
              <a:avLst/>
            </a:prstGeom>
            <a:noFill/>
            <a:ln w="14288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299" name="Line 35"/>
            <p:cNvSpPr>
              <a:spLocks noChangeShapeType="1"/>
            </p:cNvSpPr>
            <p:nvPr/>
          </p:nvSpPr>
          <p:spPr bwMode="auto">
            <a:xfrm>
              <a:off x="3051" y="1723"/>
              <a:ext cx="1" cy="7"/>
            </a:xfrm>
            <a:prstGeom prst="line">
              <a:avLst/>
            </a:prstGeom>
            <a:noFill/>
            <a:ln w="14288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300" name="Line 36"/>
            <p:cNvSpPr>
              <a:spLocks noChangeShapeType="1"/>
            </p:cNvSpPr>
            <p:nvPr/>
          </p:nvSpPr>
          <p:spPr bwMode="auto">
            <a:xfrm>
              <a:off x="3051" y="1743"/>
              <a:ext cx="1" cy="6"/>
            </a:xfrm>
            <a:prstGeom prst="line">
              <a:avLst/>
            </a:prstGeom>
            <a:noFill/>
            <a:ln w="14288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301" name="Line 37"/>
            <p:cNvSpPr>
              <a:spLocks noChangeShapeType="1"/>
            </p:cNvSpPr>
            <p:nvPr/>
          </p:nvSpPr>
          <p:spPr bwMode="auto">
            <a:xfrm>
              <a:off x="3051" y="1762"/>
              <a:ext cx="1" cy="7"/>
            </a:xfrm>
            <a:prstGeom prst="line">
              <a:avLst/>
            </a:prstGeom>
            <a:noFill/>
            <a:ln w="14288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302" name="Line 38"/>
            <p:cNvSpPr>
              <a:spLocks noChangeShapeType="1"/>
            </p:cNvSpPr>
            <p:nvPr/>
          </p:nvSpPr>
          <p:spPr bwMode="auto">
            <a:xfrm>
              <a:off x="3051" y="1782"/>
              <a:ext cx="1" cy="6"/>
            </a:xfrm>
            <a:prstGeom prst="line">
              <a:avLst/>
            </a:prstGeom>
            <a:noFill/>
            <a:ln w="14288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303" name="Line 39"/>
            <p:cNvSpPr>
              <a:spLocks noChangeShapeType="1"/>
            </p:cNvSpPr>
            <p:nvPr/>
          </p:nvSpPr>
          <p:spPr bwMode="auto">
            <a:xfrm>
              <a:off x="3051" y="1802"/>
              <a:ext cx="1" cy="6"/>
            </a:xfrm>
            <a:prstGeom prst="line">
              <a:avLst/>
            </a:prstGeom>
            <a:noFill/>
            <a:ln w="14288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304" name="Line 40"/>
            <p:cNvSpPr>
              <a:spLocks noChangeShapeType="1"/>
            </p:cNvSpPr>
            <p:nvPr/>
          </p:nvSpPr>
          <p:spPr bwMode="auto">
            <a:xfrm>
              <a:off x="3051" y="1821"/>
              <a:ext cx="1" cy="7"/>
            </a:xfrm>
            <a:prstGeom prst="line">
              <a:avLst/>
            </a:prstGeom>
            <a:noFill/>
            <a:ln w="14288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305" name="Line 41"/>
            <p:cNvSpPr>
              <a:spLocks noChangeShapeType="1"/>
            </p:cNvSpPr>
            <p:nvPr/>
          </p:nvSpPr>
          <p:spPr bwMode="auto">
            <a:xfrm>
              <a:off x="3051" y="1841"/>
              <a:ext cx="1" cy="6"/>
            </a:xfrm>
            <a:prstGeom prst="line">
              <a:avLst/>
            </a:prstGeom>
            <a:noFill/>
            <a:ln w="14288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306" name="Line 42"/>
            <p:cNvSpPr>
              <a:spLocks noChangeShapeType="1"/>
            </p:cNvSpPr>
            <p:nvPr/>
          </p:nvSpPr>
          <p:spPr bwMode="auto">
            <a:xfrm>
              <a:off x="3051" y="1860"/>
              <a:ext cx="1" cy="7"/>
            </a:xfrm>
            <a:prstGeom prst="line">
              <a:avLst/>
            </a:prstGeom>
            <a:noFill/>
            <a:ln w="14288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307" name="Line 43"/>
            <p:cNvSpPr>
              <a:spLocks noChangeShapeType="1"/>
            </p:cNvSpPr>
            <p:nvPr/>
          </p:nvSpPr>
          <p:spPr bwMode="auto">
            <a:xfrm>
              <a:off x="3051" y="1880"/>
              <a:ext cx="1" cy="8"/>
            </a:xfrm>
            <a:prstGeom prst="line">
              <a:avLst/>
            </a:prstGeom>
            <a:noFill/>
            <a:ln w="14288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308" name="Line 44"/>
            <p:cNvSpPr>
              <a:spLocks noChangeShapeType="1"/>
            </p:cNvSpPr>
            <p:nvPr/>
          </p:nvSpPr>
          <p:spPr bwMode="auto">
            <a:xfrm>
              <a:off x="3051" y="1900"/>
              <a:ext cx="1" cy="6"/>
            </a:xfrm>
            <a:prstGeom prst="line">
              <a:avLst/>
            </a:prstGeom>
            <a:noFill/>
            <a:ln w="14288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309" name="Line 45"/>
            <p:cNvSpPr>
              <a:spLocks noChangeShapeType="1"/>
            </p:cNvSpPr>
            <p:nvPr/>
          </p:nvSpPr>
          <p:spPr bwMode="auto">
            <a:xfrm>
              <a:off x="3051" y="1919"/>
              <a:ext cx="1" cy="8"/>
            </a:xfrm>
            <a:prstGeom prst="line">
              <a:avLst/>
            </a:prstGeom>
            <a:noFill/>
            <a:ln w="14288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310" name="Line 46"/>
            <p:cNvSpPr>
              <a:spLocks noChangeShapeType="1"/>
            </p:cNvSpPr>
            <p:nvPr/>
          </p:nvSpPr>
          <p:spPr bwMode="auto">
            <a:xfrm>
              <a:off x="3051" y="1939"/>
              <a:ext cx="1" cy="6"/>
            </a:xfrm>
            <a:prstGeom prst="line">
              <a:avLst/>
            </a:prstGeom>
            <a:noFill/>
            <a:ln w="14288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311" name="Line 47"/>
            <p:cNvSpPr>
              <a:spLocks noChangeShapeType="1"/>
            </p:cNvSpPr>
            <p:nvPr/>
          </p:nvSpPr>
          <p:spPr bwMode="auto">
            <a:xfrm>
              <a:off x="3051" y="1959"/>
              <a:ext cx="1" cy="7"/>
            </a:xfrm>
            <a:prstGeom prst="line">
              <a:avLst/>
            </a:prstGeom>
            <a:noFill/>
            <a:ln w="14288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312" name="Line 48"/>
            <p:cNvSpPr>
              <a:spLocks noChangeShapeType="1"/>
            </p:cNvSpPr>
            <p:nvPr/>
          </p:nvSpPr>
          <p:spPr bwMode="auto">
            <a:xfrm>
              <a:off x="3051" y="1978"/>
              <a:ext cx="1" cy="8"/>
            </a:xfrm>
            <a:prstGeom prst="line">
              <a:avLst/>
            </a:prstGeom>
            <a:noFill/>
            <a:ln w="14288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313" name="Line 49"/>
            <p:cNvSpPr>
              <a:spLocks noChangeShapeType="1"/>
            </p:cNvSpPr>
            <p:nvPr/>
          </p:nvSpPr>
          <p:spPr bwMode="auto">
            <a:xfrm>
              <a:off x="3051" y="1998"/>
              <a:ext cx="1" cy="7"/>
            </a:xfrm>
            <a:prstGeom prst="line">
              <a:avLst/>
            </a:prstGeom>
            <a:noFill/>
            <a:ln w="14288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314" name="Line 50"/>
            <p:cNvSpPr>
              <a:spLocks noChangeShapeType="1"/>
            </p:cNvSpPr>
            <p:nvPr/>
          </p:nvSpPr>
          <p:spPr bwMode="auto">
            <a:xfrm>
              <a:off x="3051" y="2017"/>
              <a:ext cx="1" cy="8"/>
            </a:xfrm>
            <a:prstGeom prst="line">
              <a:avLst/>
            </a:prstGeom>
            <a:noFill/>
            <a:ln w="14288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315" name="Line 51"/>
            <p:cNvSpPr>
              <a:spLocks noChangeShapeType="1"/>
            </p:cNvSpPr>
            <p:nvPr/>
          </p:nvSpPr>
          <p:spPr bwMode="auto">
            <a:xfrm>
              <a:off x="3051" y="2037"/>
              <a:ext cx="1" cy="7"/>
            </a:xfrm>
            <a:prstGeom prst="line">
              <a:avLst/>
            </a:prstGeom>
            <a:noFill/>
            <a:ln w="14288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316" name="Line 52"/>
            <p:cNvSpPr>
              <a:spLocks noChangeShapeType="1"/>
            </p:cNvSpPr>
            <p:nvPr/>
          </p:nvSpPr>
          <p:spPr bwMode="auto">
            <a:xfrm>
              <a:off x="3051" y="2057"/>
              <a:ext cx="1" cy="7"/>
            </a:xfrm>
            <a:prstGeom prst="line">
              <a:avLst/>
            </a:prstGeom>
            <a:noFill/>
            <a:ln w="14288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317" name="Line 53"/>
            <p:cNvSpPr>
              <a:spLocks noChangeShapeType="1"/>
            </p:cNvSpPr>
            <p:nvPr/>
          </p:nvSpPr>
          <p:spPr bwMode="auto">
            <a:xfrm>
              <a:off x="3051" y="2076"/>
              <a:ext cx="1" cy="8"/>
            </a:xfrm>
            <a:prstGeom prst="line">
              <a:avLst/>
            </a:prstGeom>
            <a:noFill/>
            <a:ln w="14288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318" name="Line 54"/>
            <p:cNvSpPr>
              <a:spLocks noChangeShapeType="1"/>
            </p:cNvSpPr>
            <p:nvPr/>
          </p:nvSpPr>
          <p:spPr bwMode="auto">
            <a:xfrm>
              <a:off x="3051" y="2096"/>
              <a:ext cx="1" cy="7"/>
            </a:xfrm>
            <a:prstGeom prst="line">
              <a:avLst/>
            </a:prstGeom>
            <a:noFill/>
            <a:ln w="14288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319" name="Line 55"/>
            <p:cNvSpPr>
              <a:spLocks noChangeShapeType="1"/>
            </p:cNvSpPr>
            <p:nvPr/>
          </p:nvSpPr>
          <p:spPr bwMode="auto">
            <a:xfrm>
              <a:off x="3051" y="2116"/>
              <a:ext cx="1" cy="7"/>
            </a:xfrm>
            <a:prstGeom prst="line">
              <a:avLst/>
            </a:prstGeom>
            <a:noFill/>
            <a:ln w="14288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320" name="Line 56"/>
            <p:cNvSpPr>
              <a:spLocks noChangeShapeType="1"/>
            </p:cNvSpPr>
            <p:nvPr/>
          </p:nvSpPr>
          <p:spPr bwMode="auto">
            <a:xfrm>
              <a:off x="3051" y="2135"/>
              <a:ext cx="1" cy="8"/>
            </a:xfrm>
            <a:prstGeom prst="line">
              <a:avLst/>
            </a:prstGeom>
            <a:noFill/>
            <a:ln w="14288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321" name="Line 57"/>
            <p:cNvSpPr>
              <a:spLocks noChangeShapeType="1"/>
            </p:cNvSpPr>
            <p:nvPr/>
          </p:nvSpPr>
          <p:spPr bwMode="auto">
            <a:xfrm>
              <a:off x="3051" y="2155"/>
              <a:ext cx="1" cy="7"/>
            </a:xfrm>
            <a:prstGeom prst="line">
              <a:avLst/>
            </a:prstGeom>
            <a:noFill/>
            <a:ln w="14288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322" name="Line 58"/>
            <p:cNvSpPr>
              <a:spLocks noChangeShapeType="1"/>
            </p:cNvSpPr>
            <p:nvPr/>
          </p:nvSpPr>
          <p:spPr bwMode="auto">
            <a:xfrm>
              <a:off x="3051" y="2174"/>
              <a:ext cx="1" cy="8"/>
            </a:xfrm>
            <a:prstGeom prst="line">
              <a:avLst/>
            </a:prstGeom>
            <a:noFill/>
            <a:ln w="14288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323" name="Line 59"/>
            <p:cNvSpPr>
              <a:spLocks noChangeShapeType="1"/>
            </p:cNvSpPr>
            <p:nvPr/>
          </p:nvSpPr>
          <p:spPr bwMode="auto">
            <a:xfrm>
              <a:off x="1959" y="1408"/>
              <a:ext cx="1" cy="8"/>
            </a:xfrm>
            <a:prstGeom prst="line">
              <a:avLst/>
            </a:prstGeom>
            <a:noFill/>
            <a:ln w="14288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324" name="Line 60"/>
            <p:cNvSpPr>
              <a:spLocks noChangeShapeType="1"/>
            </p:cNvSpPr>
            <p:nvPr/>
          </p:nvSpPr>
          <p:spPr bwMode="auto">
            <a:xfrm>
              <a:off x="1959" y="1428"/>
              <a:ext cx="1" cy="7"/>
            </a:xfrm>
            <a:prstGeom prst="line">
              <a:avLst/>
            </a:prstGeom>
            <a:noFill/>
            <a:ln w="14288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325" name="Line 61"/>
            <p:cNvSpPr>
              <a:spLocks noChangeShapeType="1"/>
            </p:cNvSpPr>
            <p:nvPr/>
          </p:nvSpPr>
          <p:spPr bwMode="auto">
            <a:xfrm>
              <a:off x="1959" y="1448"/>
              <a:ext cx="1" cy="7"/>
            </a:xfrm>
            <a:prstGeom prst="line">
              <a:avLst/>
            </a:prstGeom>
            <a:noFill/>
            <a:ln w="14288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326" name="Line 62"/>
            <p:cNvSpPr>
              <a:spLocks noChangeShapeType="1"/>
            </p:cNvSpPr>
            <p:nvPr/>
          </p:nvSpPr>
          <p:spPr bwMode="auto">
            <a:xfrm>
              <a:off x="1959" y="1467"/>
              <a:ext cx="1" cy="8"/>
            </a:xfrm>
            <a:prstGeom prst="line">
              <a:avLst/>
            </a:prstGeom>
            <a:noFill/>
            <a:ln w="14288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327" name="Line 63"/>
            <p:cNvSpPr>
              <a:spLocks noChangeShapeType="1"/>
            </p:cNvSpPr>
            <p:nvPr/>
          </p:nvSpPr>
          <p:spPr bwMode="auto">
            <a:xfrm>
              <a:off x="1959" y="1487"/>
              <a:ext cx="1" cy="7"/>
            </a:xfrm>
            <a:prstGeom prst="line">
              <a:avLst/>
            </a:prstGeom>
            <a:noFill/>
            <a:ln w="14288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328" name="Line 64"/>
            <p:cNvSpPr>
              <a:spLocks noChangeShapeType="1"/>
            </p:cNvSpPr>
            <p:nvPr/>
          </p:nvSpPr>
          <p:spPr bwMode="auto">
            <a:xfrm>
              <a:off x="1959" y="1506"/>
              <a:ext cx="1" cy="8"/>
            </a:xfrm>
            <a:prstGeom prst="line">
              <a:avLst/>
            </a:prstGeom>
            <a:noFill/>
            <a:ln w="14288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329" name="Line 65"/>
            <p:cNvSpPr>
              <a:spLocks noChangeShapeType="1"/>
            </p:cNvSpPr>
            <p:nvPr/>
          </p:nvSpPr>
          <p:spPr bwMode="auto">
            <a:xfrm>
              <a:off x="1959" y="1526"/>
              <a:ext cx="1" cy="7"/>
            </a:xfrm>
            <a:prstGeom prst="line">
              <a:avLst/>
            </a:prstGeom>
            <a:noFill/>
            <a:ln w="14288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330" name="Line 66"/>
            <p:cNvSpPr>
              <a:spLocks noChangeShapeType="1"/>
            </p:cNvSpPr>
            <p:nvPr/>
          </p:nvSpPr>
          <p:spPr bwMode="auto">
            <a:xfrm>
              <a:off x="1959" y="1546"/>
              <a:ext cx="1" cy="7"/>
            </a:xfrm>
            <a:prstGeom prst="line">
              <a:avLst/>
            </a:prstGeom>
            <a:noFill/>
            <a:ln w="14288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331" name="Line 67"/>
            <p:cNvSpPr>
              <a:spLocks noChangeShapeType="1"/>
            </p:cNvSpPr>
            <p:nvPr/>
          </p:nvSpPr>
          <p:spPr bwMode="auto">
            <a:xfrm>
              <a:off x="1959" y="1565"/>
              <a:ext cx="1" cy="8"/>
            </a:xfrm>
            <a:prstGeom prst="line">
              <a:avLst/>
            </a:prstGeom>
            <a:noFill/>
            <a:ln w="14288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332" name="Line 68"/>
            <p:cNvSpPr>
              <a:spLocks noChangeShapeType="1"/>
            </p:cNvSpPr>
            <p:nvPr/>
          </p:nvSpPr>
          <p:spPr bwMode="auto">
            <a:xfrm>
              <a:off x="1959" y="1585"/>
              <a:ext cx="1" cy="7"/>
            </a:xfrm>
            <a:prstGeom prst="line">
              <a:avLst/>
            </a:prstGeom>
            <a:noFill/>
            <a:ln w="14288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333" name="Line 69"/>
            <p:cNvSpPr>
              <a:spLocks noChangeShapeType="1"/>
            </p:cNvSpPr>
            <p:nvPr/>
          </p:nvSpPr>
          <p:spPr bwMode="auto">
            <a:xfrm>
              <a:off x="1959" y="1604"/>
              <a:ext cx="1" cy="8"/>
            </a:xfrm>
            <a:prstGeom prst="line">
              <a:avLst/>
            </a:prstGeom>
            <a:noFill/>
            <a:ln w="14288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334" name="Line 70"/>
            <p:cNvSpPr>
              <a:spLocks noChangeShapeType="1"/>
            </p:cNvSpPr>
            <p:nvPr/>
          </p:nvSpPr>
          <p:spPr bwMode="auto">
            <a:xfrm>
              <a:off x="1959" y="1624"/>
              <a:ext cx="1" cy="7"/>
            </a:xfrm>
            <a:prstGeom prst="line">
              <a:avLst/>
            </a:prstGeom>
            <a:noFill/>
            <a:ln w="14288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335" name="Line 71"/>
            <p:cNvSpPr>
              <a:spLocks noChangeShapeType="1"/>
            </p:cNvSpPr>
            <p:nvPr/>
          </p:nvSpPr>
          <p:spPr bwMode="auto">
            <a:xfrm>
              <a:off x="1959" y="1644"/>
              <a:ext cx="1" cy="7"/>
            </a:xfrm>
            <a:prstGeom prst="line">
              <a:avLst/>
            </a:prstGeom>
            <a:noFill/>
            <a:ln w="14288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336" name="Line 72"/>
            <p:cNvSpPr>
              <a:spLocks noChangeShapeType="1"/>
            </p:cNvSpPr>
            <p:nvPr/>
          </p:nvSpPr>
          <p:spPr bwMode="auto">
            <a:xfrm>
              <a:off x="1959" y="1663"/>
              <a:ext cx="1" cy="8"/>
            </a:xfrm>
            <a:prstGeom prst="line">
              <a:avLst/>
            </a:prstGeom>
            <a:noFill/>
            <a:ln w="14288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337" name="Line 73"/>
            <p:cNvSpPr>
              <a:spLocks noChangeShapeType="1"/>
            </p:cNvSpPr>
            <p:nvPr/>
          </p:nvSpPr>
          <p:spPr bwMode="auto">
            <a:xfrm>
              <a:off x="1959" y="1684"/>
              <a:ext cx="1" cy="6"/>
            </a:xfrm>
            <a:prstGeom prst="line">
              <a:avLst/>
            </a:prstGeom>
            <a:noFill/>
            <a:ln w="14288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338" name="Line 74"/>
            <p:cNvSpPr>
              <a:spLocks noChangeShapeType="1"/>
            </p:cNvSpPr>
            <p:nvPr/>
          </p:nvSpPr>
          <p:spPr bwMode="auto">
            <a:xfrm>
              <a:off x="1959" y="1704"/>
              <a:ext cx="1" cy="6"/>
            </a:xfrm>
            <a:prstGeom prst="line">
              <a:avLst/>
            </a:prstGeom>
            <a:noFill/>
            <a:ln w="14288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339" name="Line 75"/>
            <p:cNvSpPr>
              <a:spLocks noChangeShapeType="1"/>
            </p:cNvSpPr>
            <p:nvPr/>
          </p:nvSpPr>
          <p:spPr bwMode="auto">
            <a:xfrm>
              <a:off x="1959" y="1723"/>
              <a:ext cx="1" cy="7"/>
            </a:xfrm>
            <a:prstGeom prst="line">
              <a:avLst/>
            </a:prstGeom>
            <a:noFill/>
            <a:ln w="14288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340" name="Line 76"/>
            <p:cNvSpPr>
              <a:spLocks noChangeShapeType="1"/>
            </p:cNvSpPr>
            <p:nvPr/>
          </p:nvSpPr>
          <p:spPr bwMode="auto">
            <a:xfrm>
              <a:off x="1959" y="1743"/>
              <a:ext cx="1" cy="6"/>
            </a:xfrm>
            <a:prstGeom prst="line">
              <a:avLst/>
            </a:prstGeom>
            <a:noFill/>
            <a:ln w="14288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341" name="Line 77"/>
            <p:cNvSpPr>
              <a:spLocks noChangeShapeType="1"/>
            </p:cNvSpPr>
            <p:nvPr/>
          </p:nvSpPr>
          <p:spPr bwMode="auto">
            <a:xfrm>
              <a:off x="1959" y="1762"/>
              <a:ext cx="1" cy="7"/>
            </a:xfrm>
            <a:prstGeom prst="line">
              <a:avLst/>
            </a:prstGeom>
            <a:noFill/>
            <a:ln w="14288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342" name="Line 78"/>
            <p:cNvSpPr>
              <a:spLocks noChangeShapeType="1"/>
            </p:cNvSpPr>
            <p:nvPr/>
          </p:nvSpPr>
          <p:spPr bwMode="auto">
            <a:xfrm>
              <a:off x="1959" y="1782"/>
              <a:ext cx="1" cy="6"/>
            </a:xfrm>
            <a:prstGeom prst="line">
              <a:avLst/>
            </a:prstGeom>
            <a:noFill/>
            <a:ln w="14288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343" name="Line 79"/>
            <p:cNvSpPr>
              <a:spLocks noChangeShapeType="1"/>
            </p:cNvSpPr>
            <p:nvPr/>
          </p:nvSpPr>
          <p:spPr bwMode="auto">
            <a:xfrm>
              <a:off x="1959" y="1802"/>
              <a:ext cx="1" cy="6"/>
            </a:xfrm>
            <a:prstGeom prst="line">
              <a:avLst/>
            </a:prstGeom>
            <a:noFill/>
            <a:ln w="14288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344" name="Line 80"/>
            <p:cNvSpPr>
              <a:spLocks noChangeShapeType="1"/>
            </p:cNvSpPr>
            <p:nvPr/>
          </p:nvSpPr>
          <p:spPr bwMode="auto">
            <a:xfrm>
              <a:off x="1959" y="1821"/>
              <a:ext cx="1" cy="7"/>
            </a:xfrm>
            <a:prstGeom prst="line">
              <a:avLst/>
            </a:prstGeom>
            <a:noFill/>
            <a:ln w="14288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345" name="Line 81"/>
            <p:cNvSpPr>
              <a:spLocks noChangeShapeType="1"/>
            </p:cNvSpPr>
            <p:nvPr/>
          </p:nvSpPr>
          <p:spPr bwMode="auto">
            <a:xfrm>
              <a:off x="1959" y="1841"/>
              <a:ext cx="1" cy="6"/>
            </a:xfrm>
            <a:prstGeom prst="line">
              <a:avLst/>
            </a:prstGeom>
            <a:noFill/>
            <a:ln w="14288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346" name="Line 82"/>
            <p:cNvSpPr>
              <a:spLocks noChangeShapeType="1"/>
            </p:cNvSpPr>
            <p:nvPr/>
          </p:nvSpPr>
          <p:spPr bwMode="auto">
            <a:xfrm>
              <a:off x="1959" y="1860"/>
              <a:ext cx="1" cy="7"/>
            </a:xfrm>
            <a:prstGeom prst="line">
              <a:avLst/>
            </a:prstGeom>
            <a:noFill/>
            <a:ln w="14288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347" name="Line 83"/>
            <p:cNvSpPr>
              <a:spLocks noChangeShapeType="1"/>
            </p:cNvSpPr>
            <p:nvPr/>
          </p:nvSpPr>
          <p:spPr bwMode="auto">
            <a:xfrm>
              <a:off x="1959" y="1880"/>
              <a:ext cx="1" cy="8"/>
            </a:xfrm>
            <a:prstGeom prst="line">
              <a:avLst/>
            </a:prstGeom>
            <a:noFill/>
            <a:ln w="14288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348" name="Line 84"/>
            <p:cNvSpPr>
              <a:spLocks noChangeShapeType="1"/>
            </p:cNvSpPr>
            <p:nvPr/>
          </p:nvSpPr>
          <p:spPr bwMode="auto">
            <a:xfrm>
              <a:off x="1959" y="1900"/>
              <a:ext cx="1" cy="6"/>
            </a:xfrm>
            <a:prstGeom prst="line">
              <a:avLst/>
            </a:prstGeom>
            <a:noFill/>
            <a:ln w="14288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349" name="Line 85"/>
            <p:cNvSpPr>
              <a:spLocks noChangeShapeType="1"/>
            </p:cNvSpPr>
            <p:nvPr/>
          </p:nvSpPr>
          <p:spPr bwMode="auto">
            <a:xfrm>
              <a:off x="1959" y="1919"/>
              <a:ext cx="1" cy="8"/>
            </a:xfrm>
            <a:prstGeom prst="line">
              <a:avLst/>
            </a:prstGeom>
            <a:noFill/>
            <a:ln w="14288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350" name="Line 86"/>
            <p:cNvSpPr>
              <a:spLocks noChangeShapeType="1"/>
            </p:cNvSpPr>
            <p:nvPr/>
          </p:nvSpPr>
          <p:spPr bwMode="auto">
            <a:xfrm>
              <a:off x="1959" y="1939"/>
              <a:ext cx="1" cy="6"/>
            </a:xfrm>
            <a:prstGeom prst="line">
              <a:avLst/>
            </a:prstGeom>
            <a:noFill/>
            <a:ln w="14288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351" name="Line 87"/>
            <p:cNvSpPr>
              <a:spLocks noChangeShapeType="1"/>
            </p:cNvSpPr>
            <p:nvPr/>
          </p:nvSpPr>
          <p:spPr bwMode="auto">
            <a:xfrm>
              <a:off x="1959" y="1959"/>
              <a:ext cx="1" cy="7"/>
            </a:xfrm>
            <a:prstGeom prst="line">
              <a:avLst/>
            </a:prstGeom>
            <a:noFill/>
            <a:ln w="14288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352" name="Line 88"/>
            <p:cNvSpPr>
              <a:spLocks noChangeShapeType="1"/>
            </p:cNvSpPr>
            <p:nvPr/>
          </p:nvSpPr>
          <p:spPr bwMode="auto">
            <a:xfrm>
              <a:off x="1959" y="1978"/>
              <a:ext cx="1" cy="8"/>
            </a:xfrm>
            <a:prstGeom prst="line">
              <a:avLst/>
            </a:prstGeom>
            <a:noFill/>
            <a:ln w="14288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353" name="Line 89"/>
            <p:cNvSpPr>
              <a:spLocks noChangeShapeType="1"/>
            </p:cNvSpPr>
            <p:nvPr/>
          </p:nvSpPr>
          <p:spPr bwMode="auto">
            <a:xfrm>
              <a:off x="1959" y="1998"/>
              <a:ext cx="1" cy="7"/>
            </a:xfrm>
            <a:prstGeom prst="line">
              <a:avLst/>
            </a:prstGeom>
            <a:noFill/>
            <a:ln w="14288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354" name="Line 90"/>
            <p:cNvSpPr>
              <a:spLocks noChangeShapeType="1"/>
            </p:cNvSpPr>
            <p:nvPr/>
          </p:nvSpPr>
          <p:spPr bwMode="auto">
            <a:xfrm>
              <a:off x="1959" y="2017"/>
              <a:ext cx="1" cy="8"/>
            </a:xfrm>
            <a:prstGeom prst="line">
              <a:avLst/>
            </a:prstGeom>
            <a:noFill/>
            <a:ln w="14288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355" name="Line 91"/>
            <p:cNvSpPr>
              <a:spLocks noChangeShapeType="1"/>
            </p:cNvSpPr>
            <p:nvPr/>
          </p:nvSpPr>
          <p:spPr bwMode="auto">
            <a:xfrm>
              <a:off x="1959" y="2037"/>
              <a:ext cx="1" cy="7"/>
            </a:xfrm>
            <a:prstGeom prst="line">
              <a:avLst/>
            </a:prstGeom>
            <a:noFill/>
            <a:ln w="14288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356" name="Line 92"/>
            <p:cNvSpPr>
              <a:spLocks noChangeShapeType="1"/>
            </p:cNvSpPr>
            <p:nvPr/>
          </p:nvSpPr>
          <p:spPr bwMode="auto">
            <a:xfrm>
              <a:off x="1959" y="2057"/>
              <a:ext cx="1" cy="7"/>
            </a:xfrm>
            <a:prstGeom prst="line">
              <a:avLst/>
            </a:prstGeom>
            <a:noFill/>
            <a:ln w="14288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357" name="Line 93"/>
            <p:cNvSpPr>
              <a:spLocks noChangeShapeType="1"/>
            </p:cNvSpPr>
            <p:nvPr/>
          </p:nvSpPr>
          <p:spPr bwMode="auto">
            <a:xfrm>
              <a:off x="1959" y="2076"/>
              <a:ext cx="1" cy="8"/>
            </a:xfrm>
            <a:prstGeom prst="line">
              <a:avLst/>
            </a:prstGeom>
            <a:noFill/>
            <a:ln w="14288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358" name="Line 94"/>
            <p:cNvSpPr>
              <a:spLocks noChangeShapeType="1"/>
            </p:cNvSpPr>
            <p:nvPr/>
          </p:nvSpPr>
          <p:spPr bwMode="auto">
            <a:xfrm>
              <a:off x="1959" y="2096"/>
              <a:ext cx="1" cy="7"/>
            </a:xfrm>
            <a:prstGeom prst="line">
              <a:avLst/>
            </a:prstGeom>
            <a:noFill/>
            <a:ln w="14288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359" name="Line 95"/>
            <p:cNvSpPr>
              <a:spLocks noChangeShapeType="1"/>
            </p:cNvSpPr>
            <p:nvPr/>
          </p:nvSpPr>
          <p:spPr bwMode="auto">
            <a:xfrm>
              <a:off x="1959" y="2116"/>
              <a:ext cx="1" cy="7"/>
            </a:xfrm>
            <a:prstGeom prst="line">
              <a:avLst/>
            </a:prstGeom>
            <a:noFill/>
            <a:ln w="14288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360" name="Line 96"/>
            <p:cNvSpPr>
              <a:spLocks noChangeShapeType="1"/>
            </p:cNvSpPr>
            <p:nvPr/>
          </p:nvSpPr>
          <p:spPr bwMode="auto">
            <a:xfrm>
              <a:off x="1959" y="2135"/>
              <a:ext cx="1" cy="8"/>
            </a:xfrm>
            <a:prstGeom prst="line">
              <a:avLst/>
            </a:prstGeom>
            <a:noFill/>
            <a:ln w="14288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361" name="Line 97"/>
            <p:cNvSpPr>
              <a:spLocks noChangeShapeType="1"/>
            </p:cNvSpPr>
            <p:nvPr/>
          </p:nvSpPr>
          <p:spPr bwMode="auto">
            <a:xfrm>
              <a:off x="1959" y="2155"/>
              <a:ext cx="1" cy="7"/>
            </a:xfrm>
            <a:prstGeom prst="line">
              <a:avLst/>
            </a:prstGeom>
            <a:noFill/>
            <a:ln w="14288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362" name="Line 98"/>
            <p:cNvSpPr>
              <a:spLocks noChangeShapeType="1"/>
            </p:cNvSpPr>
            <p:nvPr/>
          </p:nvSpPr>
          <p:spPr bwMode="auto">
            <a:xfrm>
              <a:off x="1959" y="2174"/>
              <a:ext cx="1" cy="8"/>
            </a:xfrm>
            <a:prstGeom prst="line">
              <a:avLst/>
            </a:prstGeom>
            <a:noFill/>
            <a:ln w="14288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  <p:sp>
        <p:nvSpPr>
          <p:cNvPr id="11363" name="Rectangle 99"/>
          <p:cNvSpPr>
            <a:spLocks noChangeArrowheads="1"/>
          </p:cNvSpPr>
          <p:nvPr/>
        </p:nvSpPr>
        <p:spPr bwMode="auto">
          <a:xfrm>
            <a:off x="5356225" y="3684588"/>
            <a:ext cx="115888" cy="242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300">
                <a:solidFill>
                  <a:srgbClr val="000000"/>
                </a:solidFill>
                <a:latin typeface="Times New Roman" pitchFamily="18" charset="0"/>
              </a:rPr>
              <a:t> </a:t>
            </a:r>
            <a:endParaRPr lang="en-US" sz="2400">
              <a:solidFill>
                <a:prstClr val="black"/>
              </a:solidFill>
              <a:latin typeface="Times New Roman" pitchFamily="18" charset="0"/>
            </a:endParaRPr>
          </a:p>
        </p:txBody>
      </p:sp>
      <p:grpSp>
        <p:nvGrpSpPr>
          <p:cNvPr id="11364" name="Group 100"/>
          <p:cNvGrpSpPr>
            <a:grpSpLocks/>
          </p:cNvGrpSpPr>
          <p:nvPr/>
        </p:nvGrpSpPr>
        <p:grpSpPr bwMode="auto">
          <a:xfrm>
            <a:off x="358775" y="88900"/>
            <a:ext cx="8223250" cy="4146550"/>
            <a:chOff x="226" y="56"/>
            <a:chExt cx="5180" cy="2612"/>
          </a:xfrm>
        </p:grpSpPr>
        <p:sp>
          <p:nvSpPr>
            <p:cNvPr id="11365" name="Line 101"/>
            <p:cNvSpPr>
              <a:spLocks noChangeShapeType="1"/>
            </p:cNvSpPr>
            <p:nvPr/>
          </p:nvSpPr>
          <p:spPr bwMode="auto">
            <a:xfrm>
              <a:off x="1333" y="1831"/>
              <a:ext cx="60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366" name="Text Box 102"/>
            <p:cNvSpPr txBox="1">
              <a:spLocks noChangeArrowheads="1"/>
            </p:cNvSpPr>
            <p:nvPr/>
          </p:nvSpPr>
          <p:spPr bwMode="auto">
            <a:xfrm>
              <a:off x="415" y="109"/>
              <a:ext cx="728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srgbClr val="D60000"/>
                  </a:solidFill>
                  <a:latin typeface="Times New Roman" pitchFamily="18" charset="0"/>
                </a:rPr>
                <a:t>Potential</a:t>
              </a:r>
            </a:p>
          </p:txBody>
        </p:sp>
        <p:graphicFrame>
          <p:nvGraphicFramePr>
            <p:cNvPr id="11367" name="Object 103"/>
            <p:cNvGraphicFramePr>
              <a:graphicFrameLocks noChangeAspect="1"/>
            </p:cNvGraphicFramePr>
            <p:nvPr/>
          </p:nvGraphicFramePr>
          <p:xfrm>
            <a:off x="1188" y="56"/>
            <a:ext cx="951" cy="42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074" name="Equation" r:id="rId4" imgW="888614" imgH="393529" progId="Equation.DSMT4">
                    <p:embed/>
                  </p:oleObj>
                </mc:Choice>
                <mc:Fallback>
                  <p:oleObj name="Equation" r:id="rId4" imgW="888614" imgH="393529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188" y="56"/>
                          <a:ext cx="951" cy="421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1368" name="Text Box 104"/>
            <p:cNvSpPr txBox="1">
              <a:spLocks noChangeArrowheads="1"/>
            </p:cNvSpPr>
            <p:nvPr/>
          </p:nvSpPr>
          <p:spPr bwMode="auto">
            <a:xfrm>
              <a:off x="226" y="1695"/>
              <a:ext cx="1114" cy="82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srgbClr val="D60000"/>
                  </a:solidFill>
                  <a:latin typeface="Times New Roman" pitchFamily="18" charset="0"/>
                </a:rPr>
                <a:t>Turning point</a:t>
              </a:r>
              <a:br>
                <a:rPr lang="en-US" sz="2000" b="1">
                  <a:solidFill>
                    <a:srgbClr val="D60000"/>
                  </a:solidFill>
                  <a:latin typeface="Times New Roman" pitchFamily="18" charset="0"/>
                </a:rPr>
              </a:br>
              <a:r>
                <a:rPr lang="en-US" sz="2000" b="1">
                  <a:solidFill>
                    <a:srgbClr val="D60000"/>
                  </a:solidFill>
                  <a:latin typeface="Times New Roman" pitchFamily="18" charset="0"/>
                </a:rPr>
                <a:t>Kinetic energy</a:t>
              </a:r>
              <a:br>
                <a:rPr lang="en-US" sz="2000" b="1">
                  <a:solidFill>
                    <a:srgbClr val="D60000"/>
                  </a:solidFill>
                  <a:latin typeface="Times New Roman" pitchFamily="18" charset="0"/>
                </a:rPr>
              </a:br>
              <a:r>
                <a:rPr lang="en-US" sz="2000" b="1">
                  <a:solidFill>
                    <a:srgbClr val="D60000"/>
                  </a:solidFill>
                  <a:latin typeface="Times New Roman" pitchFamily="18" charset="0"/>
                </a:rPr>
                <a:t>zero; potential</a:t>
              </a:r>
              <a:br>
                <a:rPr lang="en-US" sz="2000" b="1">
                  <a:solidFill>
                    <a:srgbClr val="D60000"/>
                  </a:solidFill>
                  <a:latin typeface="Times New Roman" pitchFamily="18" charset="0"/>
                </a:rPr>
              </a:br>
              <a:r>
                <a:rPr lang="en-US" sz="2000" b="1">
                  <a:solidFill>
                    <a:srgbClr val="D60000"/>
                  </a:solidFill>
                  <a:latin typeface="Times New Roman" pitchFamily="18" charset="0"/>
                </a:rPr>
                <a:t>energy max.</a:t>
              </a:r>
            </a:p>
          </p:txBody>
        </p:sp>
        <p:sp>
          <p:nvSpPr>
            <p:cNvPr id="11369" name="Text Box 105"/>
            <p:cNvSpPr txBox="1">
              <a:spLocks noChangeArrowheads="1"/>
            </p:cNvSpPr>
            <p:nvPr/>
          </p:nvSpPr>
          <p:spPr bwMode="auto">
            <a:xfrm>
              <a:off x="1411" y="2293"/>
              <a:ext cx="571" cy="3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600" b="1">
                  <a:solidFill>
                    <a:prstClr val="black"/>
                  </a:solidFill>
                  <a:latin typeface="Times New Roman" pitchFamily="18" charset="0"/>
                </a:rPr>
                <a:t>Turning</a:t>
              </a:r>
              <a:br>
                <a:rPr lang="en-US" sz="1600" b="1">
                  <a:solidFill>
                    <a:prstClr val="black"/>
                  </a:solidFill>
                  <a:latin typeface="Times New Roman" pitchFamily="18" charset="0"/>
                </a:rPr>
              </a:br>
              <a:r>
                <a:rPr lang="en-US" sz="1600" b="1">
                  <a:solidFill>
                    <a:prstClr val="black"/>
                  </a:solidFill>
                  <a:latin typeface="Times New Roman" pitchFamily="18" charset="0"/>
                </a:rPr>
                <a:t>point</a:t>
              </a:r>
            </a:p>
          </p:txBody>
        </p:sp>
        <p:sp>
          <p:nvSpPr>
            <p:cNvPr id="11370" name="Text Box 106"/>
            <p:cNvSpPr txBox="1">
              <a:spLocks noChangeArrowheads="1"/>
            </p:cNvSpPr>
            <p:nvPr/>
          </p:nvSpPr>
          <p:spPr bwMode="auto">
            <a:xfrm>
              <a:off x="3187" y="2302"/>
              <a:ext cx="571" cy="3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600" b="1">
                  <a:solidFill>
                    <a:prstClr val="black"/>
                  </a:solidFill>
                  <a:latin typeface="Times New Roman" pitchFamily="18" charset="0"/>
                </a:rPr>
                <a:t>Turning</a:t>
              </a:r>
              <a:br>
                <a:rPr lang="en-US" sz="1600" b="1">
                  <a:solidFill>
                    <a:prstClr val="black"/>
                  </a:solidFill>
                  <a:latin typeface="Times New Roman" pitchFamily="18" charset="0"/>
                </a:rPr>
              </a:br>
              <a:r>
                <a:rPr lang="en-US" sz="1600" b="1">
                  <a:solidFill>
                    <a:prstClr val="black"/>
                  </a:solidFill>
                  <a:latin typeface="Times New Roman" pitchFamily="18" charset="0"/>
                </a:rPr>
                <a:t>point</a:t>
              </a:r>
            </a:p>
          </p:txBody>
        </p:sp>
        <p:sp>
          <p:nvSpPr>
            <p:cNvPr id="11371" name="Line 107"/>
            <p:cNvSpPr>
              <a:spLocks noChangeShapeType="1"/>
            </p:cNvSpPr>
            <p:nvPr/>
          </p:nvSpPr>
          <p:spPr bwMode="auto">
            <a:xfrm flipV="1">
              <a:off x="1712" y="2028"/>
              <a:ext cx="205" cy="2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372" name="Line 108"/>
            <p:cNvSpPr>
              <a:spLocks noChangeShapeType="1"/>
            </p:cNvSpPr>
            <p:nvPr/>
          </p:nvSpPr>
          <p:spPr bwMode="auto">
            <a:xfrm flipH="1" flipV="1">
              <a:off x="3069" y="2004"/>
              <a:ext cx="308" cy="32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373" name="Text Box 109"/>
            <p:cNvSpPr txBox="1">
              <a:spLocks noChangeArrowheads="1"/>
            </p:cNvSpPr>
            <p:nvPr/>
          </p:nvSpPr>
          <p:spPr bwMode="auto">
            <a:xfrm>
              <a:off x="3422" y="1229"/>
              <a:ext cx="1984" cy="4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srgbClr val="000099"/>
                  </a:solidFill>
                  <a:latin typeface="Times New Roman" pitchFamily="18" charset="0"/>
                </a:rPr>
                <a:t>Classical particle can never</a:t>
              </a:r>
              <a:br>
                <a:rPr lang="en-US" sz="2000" b="1">
                  <a:solidFill>
                    <a:srgbClr val="000099"/>
                  </a:solidFill>
                  <a:latin typeface="Times New Roman" pitchFamily="18" charset="0"/>
                </a:rPr>
              </a:br>
              <a:r>
                <a:rPr lang="en-US" sz="2000" b="1">
                  <a:solidFill>
                    <a:srgbClr val="000099"/>
                  </a:solidFill>
                  <a:latin typeface="Times New Roman" pitchFamily="18" charset="0"/>
                </a:rPr>
                <a:t>be past turning point.</a:t>
              </a:r>
            </a:p>
          </p:txBody>
        </p:sp>
      </p:grpSp>
      <p:grpSp>
        <p:nvGrpSpPr>
          <p:cNvPr id="10360" name="Group 120"/>
          <p:cNvGrpSpPr>
            <a:grpSpLocks/>
          </p:cNvGrpSpPr>
          <p:nvPr/>
        </p:nvGrpSpPr>
        <p:grpSpPr bwMode="auto">
          <a:xfrm>
            <a:off x="522288" y="3124200"/>
            <a:ext cx="7639050" cy="3111500"/>
            <a:chOff x="329" y="1968"/>
            <a:chExt cx="4812" cy="1960"/>
          </a:xfrm>
        </p:grpSpPr>
        <p:grpSp>
          <p:nvGrpSpPr>
            <p:cNvPr id="11375" name="Group 110"/>
            <p:cNvGrpSpPr>
              <a:grpSpLocks/>
            </p:cNvGrpSpPr>
            <p:nvPr/>
          </p:nvGrpSpPr>
          <p:grpSpPr bwMode="auto">
            <a:xfrm>
              <a:off x="329" y="3252"/>
              <a:ext cx="4812" cy="676"/>
              <a:chOff x="329" y="3252"/>
              <a:chExt cx="4812" cy="676"/>
            </a:xfrm>
          </p:grpSpPr>
          <p:graphicFrame>
            <p:nvGraphicFramePr>
              <p:cNvPr id="11376" name="Object 112"/>
              <p:cNvGraphicFramePr>
                <a:graphicFrameLocks noChangeAspect="1"/>
              </p:cNvGraphicFramePr>
              <p:nvPr/>
            </p:nvGraphicFramePr>
            <p:xfrm>
              <a:off x="397" y="3252"/>
              <a:ext cx="953" cy="25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075" name="Equation" r:id="rId6" imgW="748975" imgH="203112" progId="Equation.DSMT4">
                      <p:embed/>
                    </p:oleObj>
                  </mc:Choice>
                  <mc:Fallback>
                    <p:oleObj name="Equation" r:id="rId6" imgW="748975" imgH="203112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7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397" y="3252"/>
                            <a:ext cx="953" cy="258"/>
                          </a:xfrm>
                          <a:prstGeom prst="rect">
                            <a:avLst/>
                          </a:prstGeom>
                          <a:noFill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11377" name="Text Box 112"/>
              <p:cNvSpPr txBox="1">
                <a:spLocks noChangeArrowheads="1"/>
              </p:cNvSpPr>
              <p:nvPr/>
            </p:nvSpPr>
            <p:spPr bwMode="auto">
              <a:xfrm>
                <a:off x="329" y="3486"/>
                <a:ext cx="4562" cy="44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sz="2000" b="1">
                    <a:solidFill>
                      <a:srgbClr val="E51313"/>
                    </a:solidFill>
                    <a:latin typeface="Times New Roman" pitchFamily="18" charset="0"/>
                  </a:rPr>
                  <a:t>This can't happen for Q.M. harmonic oscillator.</a:t>
                </a:r>
                <a:br>
                  <a:rPr lang="en-US" sz="2000" b="1">
                    <a:solidFill>
                      <a:srgbClr val="E51313"/>
                    </a:solidFill>
                    <a:latin typeface="Times New Roman" pitchFamily="18" charset="0"/>
                  </a:rPr>
                </a:br>
                <a:r>
                  <a:rPr lang="en-US" sz="2000" b="1">
                    <a:solidFill>
                      <a:srgbClr val="E51313"/>
                    </a:solidFill>
                    <a:latin typeface="Times New Roman" pitchFamily="18" charset="0"/>
                  </a:rPr>
                  <a:t>Uncertainty Principle indicates that minimum Q.M. H.O. energy </a:t>
                </a:r>
              </a:p>
            </p:txBody>
          </p:sp>
          <p:graphicFrame>
            <p:nvGraphicFramePr>
              <p:cNvPr id="11378" name="Object 114"/>
              <p:cNvGraphicFramePr>
                <a:graphicFrameLocks noChangeAspect="1"/>
              </p:cNvGraphicFramePr>
              <p:nvPr/>
            </p:nvGraphicFramePr>
            <p:xfrm>
              <a:off x="4800" y="3676"/>
              <a:ext cx="341" cy="252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076" name="Equation" r:id="rId8" imgW="241091" imgH="177646" progId="Equation.DSMT4">
                      <p:embed/>
                    </p:oleObj>
                  </mc:Choice>
                  <mc:Fallback>
                    <p:oleObj name="Equation" r:id="rId8" imgW="241091" imgH="177646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9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4800" y="3676"/>
                            <a:ext cx="341" cy="252"/>
                          </a:xfrm>
                          <a:prstGeom prst="rect">
                            <a:avLst/>
                          </a:prstGeom>
                          <a:noFill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  <p:grpSp>
          <p:nvGrpSpPr>
            <p:cNvPr id="11379" name="Group 114"/>
            <p:cNvGrpSpPr>
              <a:grpSpLocks/>
            </p:cNvGrpSpPr>
            <p:nvPr/>
          </p:nvGrpSpPr>
          <p:grpSpPr bwMode="auto">
            <a:xfrm>
              <a:off x="1173" y="1968"/>
              <a:ext cx="3221" cy="1258"/>
              <a:chOff x="1173" y="1968"/>
              <a:chExt cx="3221" cy="1258"/>
            </a:xfrm>
          </p:grpSpPr>
          <p:grpSp>
            <p:nvGrpSpPr>
              <p:cNvPr id="11380" name="Group 115"/>
              <p:cNvGrpSpPr>
                <a:grpSpLocks/>
              </p:cNvGrpSpPr>
              <p:nvPr/>
            </p:nvGrpSpPr>
            <p:grpSpPr bwMode="auto">
              <a:xfrm>
                <a:off x="1173" y="2091"/>
                <a:ext cx="3221" cy="1135"/>
                <a:chOff x="1173" y="2091"/>
                <a:chExt cx="3221" cy="1135"/>
              </a:xfrm>
            </p:grpSpPr>
            <p:sp>
              <p:nvSpPr>
                <p:cNvPr id="11381" name="Text Box 116"/>
                <p:cNvSpPr txBox="1">
                  <a:spLocks noChangeArrowheads="1"/>
                </p:cNvSpPr>
                <p:nvPr/>
              </p:nvSpPr>
              <p:spPr bwMode="auto">
                <a:xfrm>
                  <a:off x="1173" y="2784"/>
                  <a:ext cx="3221" cy="442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>
                  <a:spAutoFit/>
                </a:bodyPr>
                <a:lstStyle/>
                <a:p>
                  <a:r>
                    <a:rPr lang="en-US" sz="2000" b="1">
                      <a:solidFill>
                        <a:srgbClr val="008000"/>
                      </a:solidFill>
                      <a:latin typeface="Times New Roman" pitchFamily="18" charset="0"/>
                    </a:rPr>
                    <a:t>Particle can be stationary at bottom of well,</a:t>
                  </a:r>
                  <a:br>
                    <a:rPr lang="en-US" sz="2000" b="1">
                      <a:solidFill>
                        <a:srgbClr val="008000"/>
                      </a:solidFill>
                      <a:latin typeface="Times New Roman" pitchFamily="18" charset="0"/>
                    </a:rPr>
                  </a:br>
                  <a:r>
                    <a:rPr lang="en-US" sz="2000" b="1">
                      <a:solidFill>
                        <a:srgbClr val="008000"/>
                      </a:solidFill>
                      <a:latin typeface="Times New Roman" pitchFamily="18" charset="0"/>
                    </a:rPr>
                    <a:t>know position, </a:t>
                  </a:r>
                  <a:r>
                    <a:rPr lang="en-US" sz="2000" b="1" i="1">
                      <a:solidFill>
                        <a:srgbClr val="008000"/>
                      </a:solidFill>
                      <a:latin typeface="Times New Roman" pitchFamily="18" charset="0"/>
                    </a:rPr>
                    <a:t>x = </a:t>
                  </a:r>
                  <a:r>
                    <a:rPr lang="en-US" sz="2000" b="1">
                      <a:solidFill>
                        <a:srgbClr val="008000"/>
                      </a:solidFill>
                      <a:latin typeface="Times New Roman" pitchFamily="18" charset="0"/>
                    </a:rPr>
                    <a:t>0; know momentum, </a:t>
                  </a:r>
                  <a:r>
                    <a:rPr lang="en-US" sz="2000" b="1" i="1">
                      <a:solidFill>
                        <a:srgbClr val="008000"/>
                      </a:solidFill>
                      <a:latin typeface="Times New Roman" pitchFamily="18" charset="0"/>
                    </a:rPr>
                    <a:t>p</a:t>
                  </a:r>
                  <a:r>
                    <a:rPr lang="en-US" sz="2000" b="1">
                      <a:solidFill>
                        <a:srgbClr val="008000"/>
                      </a:solidFill>
                      <a:latin typeface="Times New Roman" pitchFamily="18" charset="0"/>
                    </a:rPr>
                    <a:t> = 0.</a:t>
                  </a:r>
                </a:p>
              </p:txBody>
            </p:sp>
            <p:sp>
              <p:nvSpPr>
                <p:cNvPr id="11382" name="Line 117"/>
                <p:cNvSpPr>
                  <a:spLocks noChangeShapeType="1"/>
                </p:cNvSpPr>
                <p:nvPr/>
              </p:nvSpPr>
              <p:spPr bwMode="auto">
                <a:xfrm flipV="1">
                  <a:off x="1775" y="2091"/>
                  <a:ext cx="687" cy="75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 type="triangle" w="med" len="med"/>
                </a:ln>
              </p:spPr>
              <p:txBody>
                <a:bodyPr/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</p:grpSp>
          <p:sp>
            <p:nvSpPr>
              <p:cNvPr id="11383" name="Oval 118"/>
              <p:cNvSpPr>
                <a:spLocks noChangeArrowheads="1"/>
              </p:cNvSpPr>
              <p:nvPr/>
            </p:nvSpPr>
            <p:spPr bwMode="auto">
              <a:xfrm>
                <a:off x="2450" y="1968"/>
                <a:ext cx="126" cy="126"/>
              </a:xfrm>
              <a:prstGeom prst="ellipse">
                <a:avLst/>
              </a:prstGeom>
              <a:noFill/>
              <a:ln w="1428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2400" b="1">
                  <a:solidFill>
                    <a:prstClr val="black"/>
                  </a:solidFill>
                  <a:latin typeface="Times New Roman" pitchFamily="18" charset="0"/>
                </a:endParaRPr>
              </a:p>
            </p:txBody>
          </p:sp>
        </p:grpSp>
      </p:grpSp>
      <p:sp>
        <p:nvSpPr>
          <p:cNvPr id="11384" name="Text Box 57"/>
          <p:cNvSpPr txBox="1">
            <a:spLocks noChangeArrowheads="1"/>
          </p:cNvSpPr>
          <p:nvPr/>
        </p:nvSpPr>
        <p:spPr bwMode="auto">
          <a:xfrm>
            <a:off x="7445375" y="6621463"/>
            <a:ext cx="1677988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800" dirty="0">
                <a:solidFill>
                  <a:prstClr val="black"/>
                </a:solidFill>
                <a:latin typeface="Times New Roman" pitchFamily="18" charset="0"/>
              </a:rPr>
              <a:t>Copyright – Michael D. Fayer, </a:t>
            </a:r>
            <a:r>
              <a:rPr lang="en-US" sz="800" dirty="0" smtClean="0">
                <a:solidFill>
                  <a:prstClr val="black"/>
                </a:solidFill>
                <a:latin typeface="Times New Roman" pitchFamily="18" charset="0"/>
              </a:rPr>
              <a:t>2018</a:t>
            </a:r>
            <a:endParaRPr lang="en-US" sz="800" dirty="0">
              <a:solidFill>
                <a:prstClr val="black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503858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ext Box 2"/>
          <p:cNvSpPr txBox="1">
            <a:spLocks noChangeArrowheads="1"/>
          </p:cNvSpPr>
          <p:nvPr/>
        </p:nvSpPr>
        <p:spPr bwMode="auto">
          <a:xfrm>
            <a:off x="409575" y="96838"/>
            <a:ext cx="5451475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E51313"/>
                </a:solidFill>
                <a:latin typeface="Times New Roman" pitchFamily="18" charset="0"/>
              </a:rPr>
              <a:t>One Dimensional Quantum Harmonic Oscillator</a:t>
            </a:r>
            <a:br>
              <a:rPr lang="en-US" sz="2000" b="1">
                <a:solidFill>
                  <a:srgbClr val="E51313"/>
                </a:solidFill>
                <a:latin typeface="Times New Roman" pitchFamily="18" charset="0"/>
              </a:rPr>
            </a:br>
            <a:r>
              <a:rPr lang="en-US" sz="2000" b="1">
                <a:solidFill>
                  <a:srgbClr val="E51313"/>
                </a:solidFill>
                <a:latin typeface="Times New Roman" pitchFamily="18" charset="0"/>
              </a:rPr>
              <a:t>	 in the Schr</a:t>
            </a:r>
            <a:r>
              <a:rPr lang="en-US" sz="2000" b="1">
                <a:solidFill>
                  <a:srgbClr val="E51313"/>
                </a:solidFill>
                <a:latin typeface="Times New Roman" pitchFamily="18" charset="0"/>
                <a:cs typeface="Times New Roman" pitchFamily="18" charset="0"/>
              </a:rPr>
              <a:t>ödinger Representation</a:t>
            </a:r>
            <a:endParaRPr lang="en-US" sz="2000" b="1">
              <a:solidFill>
                <a:srgbClr val="E51313"/>
              </a:solidFill>
              <a:latin typeface="Times New Roman" pitchFamily="18" charset="0"/>
            </a:endParaRPr>
          </a:p>
        </p:txBody>
      </p:sp>
      <p:grpSp>
        <p:nvGrpSpPr>
          <p:cNvPr id="12291" name="Group 3"/>
          <p:cNvGrpSpPr>
            <a:grpSpLocks/>
          </p:cNvGrpSpPr>
          <p:nvPr/>
        </p:nvGrpSpPr>
        <p:grpSpPr bwMode="auto">
          <a:xfrm>
            <a:off x="563563" y="1033463"/>
            <a:ext cx="1565275" cy="906462"/>
            <a:chOff x="355" y="651"/>
            <a:chExt cx="986" cy="571"/>
          </a:xfrm>
        </p:grpSpPr>
        <p:graphicFrame>
          <p:nvGraphicFramePr>
            <p:cNvPr id="13316" name="Object 4"/>
            <p:cNvGraphicFramePr>
              <a:graphicFrameLocks noChangeAspect="1"/>
            </p:cNvGraphicFramePr>
            <p:nvPr/>
          </p:nvGraphicFramePr>
          <p:xfrm>
            <a:off x="387" y="651"/>
            <a:ext cx="905" cy="25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098" name="Equation" r:id="rId4" imgW="914400" imgH="254000" progId="Equation.DSMT4">
                    <p:embed/>
                  </p:oleObj>
                </mc:Choice>
                <mc:Fallback>
                  <p:oleObj name="Equation" r:id="rId4" imgW="914400" imgH="2540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87" y="651"/>
                          <a:ext cx="905" cy="25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3317" name="Object 5"/>
            <p:cNvGraphicFramePr>
              <a:graphicFrameLocks noChangeAspect="1"/>
            </p:cNvGraphicFramePr>
            <p:nvPr/>
          </p:nvGraphicFramePr>
          <p:xfrm>
            <a:off x="355" y="972"/>
            <a:ext cx="986" cy="25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099" name="Equation" r:id="rId6" imgW="1002865" imgH="253890" progId="Equation.DSMT4">
                    <p:embed/>
                  </p:oleObj>
                </mc:Choice>
                <mc:Fallback>
                  <p:oleObj name="Equation" r:id="rId6" imgW="1002865" imgH="25389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55" y="972"/>
                          <a:ext cx="986" cy="25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12294" name="Group 6"/>
          <p:cNvGrpSpPr>
            <a:grpSpLocks/>
          </p:cNvGrpSpPr>
          <p:nvPr/>
        </p:nvGrpSpPr>
        <p:grpSpPr bwMode="auto">
          <a:xfrm>
            <a:off x="496888" y="2030413"/>
            <a:ext cx="6042025" cy="1331912"/>
            <a:chOff x="313" y="1279"/>
            <a:chExt cx="3806" cy="839"/>
          </a:xfrm>
        </p:grpSpPr>
        <p:graphicFrame>
          <p:nvGraphicFramePr>
            <p:cNvPr id="13319" name="Object 7"/>
            <p:cNvGraphicFramePr>
              <a:graphicFrameLocks noChangeAspect="1"/>
            </p:cNvGraphicFramePr>
            <p:nvPr/>
          </p:nvGraphicFramePr>
          <p:xfrm>
            <a:off x="338" y="1279"/>
            <a:ext cx="1646" cy="48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100" name="Equation" r:id="rId8" imgW="1511300" imgH="444500" progId="Equation.DSMT4">
                    <p:embed/>
                  </p:oleObj>
                </mc:Choice>
                <mc:Fallback>
                  <p:oleObj name="Equation" r:id="rId8" imgW="1511300" imgH="4445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38" y="1279"/>
                          <a:ext cx="1646" cy="484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3320" name="Text Box 8"/>
            <p:cNvSpPr txBox="1">
              <a:spLocks noChangeArrowheads="1"/>
            </p:cNvSpPr>
            <p:nvPr/>
          </p:nvSpPr>
          <p:spPr bwMode="auto">
            <a:xfrm>
              <a:off x="2080" y="1426"/>
              <a:ext cx="2039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srgbClr val="000099"/>
                  </a:solidFill>
                  <a:latin typeface="Times New Roman" pitchFamily="18" charset="0"/>
                </a:rPr>
                <a:t>Schr</a:t>
              </a:r>
              <a:r>
                <a:rPr lang="en-US" sz="2000" b="1">
                  <a:solidFill>
                    <a:srgbClr val="000099"/>
                  </a:solidFill>
                  <a:latin typeface="Times New Roman" pitchFamily="18" charset="0"/>
                  <a:cs typeface="Times New Roman" pitchFamily="18" charset="0"/>
                </a:rPr>
                <a:t>ödinger Representation</a:t>
              </a:r>
              <a:endParaRPr lang="en-US" sz="2000" b="1">
                <a:solidFill>
                  <a:srgbClr val="000099"/>
                </a:solidFill>
                <a:latin typeface="Times New Roman" pitchFamily="18" charset="0"/>
              </a:endParaRPr>
            </a:p>
          </p:txBody>
        </p:sp>
        <p:sp>
          <p:nvSpPr>
            <p:cNvPr id="13321" name="Text Box 9"/>
            <p:cNvSpPr txBox="1">
              <a:spLocks noChangeArrowheads="1"/>
            </p:cNvSpPr>
            <p:nvPr/>
          </p:nvSpPr>
          <p:spPr bwMode="auto">
            <a:xfrm>
              <a:off x="313" y="1868"/>
              <a:ext cx="2373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srgbClr val="008000"/>
                  </a:solidFill>
                  <a:latin typeface="Times New Roman" pitchFamily="18" charset="0"/>
                </a:rPr>
                <a:t>kinetic energy	potential energy</a:t>
              </a:r>
            </a:p>
          </p:txBody>
        </p:sp>
        <p:sp>
          <p:nvSpPr>
            <p:cNvPr id="13322" name="Line 10"/>
            <p:cNvSpPr>
              <a:spLocks noChangeShapeType="1"/>
            </p:cNvSpPr>
            <p:nvPr/>
          </p:nvSpPr>
          <p:spPr bwMode="auto">
            <a:xfrm flipV="1">
              <a:off x="639" y="1775"/>
              <a:ext cx="355" cy="17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323" name="Line 11"/>
            <p:cNvSpPr>
              <a:spLocks noChangeShapeType="1"/>
            </p:cNvSpPr>
            <p:nvPr/>
          </p:nvSpPr>
          <p:spPr bwMode="auto">
            <a:xfrm flipH="1" flipV="1">
              <a:off x="1696" y="1696"/>
              <a:ext cx="221" cy="23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12300" name="Group 12"/>
          <p:cNvGrpSpPr>
            <a:grpSpLocks/>
          </p:cNvGrpSpPr>
          <p:nvPr/>
        </p:nvGrpSpPr>
        <p:grpSpPr bwMode="auto">
          <a:xfrm>
            <a:off x="307975" y="4476750"/>
            <a:ext cx="2830513" cy="1246188"/>
            <a:chOff x="194" y="2820"/>
            <a:chExt cx="1783" cy="785"/>
          </a:xfrm>
        </p:grpSpPr>
        <p:graphicFrame>
          <p:nvGraphicFramePr>
            <p:cNvPr id="13325" name="Object 13"/>
            <p:cNvGraphicFramePr>
              <a:graphicFrameLocks noChangeAspect="1"/>
            </p:cNvGraphicFramePr>
            <p:nvPr/>
          </p:nvGraphicFramePr>
          <p:xfrm>
            <a:off x="217" y="3109"/>
            <a:ext cx="799" cy="49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101" name="Equation" r:id="rId10" imgW="634725" imgH="393529" progId="Equation.DSMT4">
                    <p:embed/>
                  </p:oleObj>
                </mc:Choice>
                <mc:Fallback>
                  <p:oleObj name="Equation" r:id="rId10" imgW="634725" imgH="393529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1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17" y="3109"/>
                          <a:ext cx="799" cy="496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3326" name="Object 14"/>
            <p:cNvGraphicFramePr>
              <a:graphicFrameLocks noChangeAspect="1"/>
            </p:cNvGraphicFramePr>
            <p:nvPr/>
          </p:nvGraphicFramePr>
          <p:xfrm>
            <a:off x="194" y="2820"/>
            <a:ext cx="1146" cy="26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102" name="Equation" r:id="rId12" imgW="888614" imgH="203112" progId="Equation.DSMT4">
                    <p:embed/>
                  </p:oleObj>
                </mc:Choice>
                <mc:Fallback>
                  <p:oleObj name="Equation" r:id="rId12" imgW="888614" imgH="203112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94" y="2820"/>
                          <a:ext cx="1146" cy="26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3327" name="Text Box 15"/>
            <p:cNvSpPr txBox="1">
              <a:spLocks noChangeArrowheads="1"/>
            </p:cNvSpPr>
            <p:nvPr/>
          </p:nvSpPr>
          <p:spPr bwMode="auto">
            <a:xfrm>
              <a:off x="1417" y="3077"/>
              <a:ext cx="560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srgbClr val="E51313"/>
                  </a:solidFill>
                  <a:latin typeface="Times New Roman" pitchFamily="18" charset="0"/>
                </a:rPr>
                <a:t>Define</a:t>
              </a:r>
            </a:p>
          </p:txBody>
        </p:sp>
      </p:grpSp>
      <p:grpSp>
        <p:nvGrpSpPr>
          <p:cNvPr id="12304" name="Group 16"/>
          <p:cNvGrpSpPr>
            <a:grpSpLocks/>
          </p:cNvGrpSpPr>
          <p:nvPr/>
        </p:nvGrpSpPr>
        <p:grpSpPr bwMode="auto">
          <a:xfrm>
            <a:off x="401638" y="3511550"/>
            <a:ext cx="6970712" cy="1163638"/>
            <a:chOff x="253" y="2212"/>
            <a:chExt cx="4391" cy="733"/>
          </a:xfrm>
        </p:grpSpPr>
        <p:graphicFrame>
          <p:nvGraphicFramePr>
            <p:cNvPr id="13329" name="Object 17"/>
            <p:cNvGraphicFramePr>
              <a:graphicFrameLocks noChangeAspect="1"/>
            </p:cNvGraphicFramePr>
            <p:nvPr/>
          </p:nvGraphicFramePr>
          <p:xfrm>
            <a:off x="253" y="2212"/>
            <a:ext cx="2784" cy="44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103" name="Equation" r:id="rId14" imgW="2616200" imgH="419100" progId="Equation.DSMT4">
                    <p:embed/>
                  </p:oleObj>
                </mc:Choice>
                <mc:Fallback>
                  <p:oleObj name="Equation" r:id="rId14" imgW="2616200" imgH="4191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53" y="2212"/>
                          <a:ext cx="2784" cy="446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3330" name="Text Box 18"/>
            <p:cNvSpPr txBox="1">
              <a:spLocks noChangeArrowheads="1"/>
            </p:cNvSpPr>
            <p:nvPr/>
          </p:nvSpPr>
          <p:spPr bwMode="auto">
            <a:xfrm>
              <a:off x="3374" y="2311"/>
              <a:ext cx="1270" cy="63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srgbClr val="008000"/>
                  </a:solidFill>
                  <a:latin typeface="Times New Roman" pitchFamily="18" charset="0"/>
                </a:rPr>
                <a:t>Substitute </a:t>
              </a:r>
              <a:r>
                <a:rPr lang="en-US" sz="2000" b="1" i="1" u="sng">
                  <a:solidFill>
                    <a:srgbClr val="008000"/>
                  </a:solidFill>
                  <a:latin typeface="Times New Roman" pitchFamily="18" charset="0"/>
                </a:rPr>
                <a:t>H</a:t>
              </a:r>
              <a:r>
                <a:rPr lang="en-US" sz="2000" b="1">
                  <a:solidFill>
                    <a:srgbClr val="008000"/>
                  </a:solidFill>
                  <a:latin typeface="Times New Roman" pitchFamily="18" charset="0"/>
                </a:rPr>
                <a:t> and</a:t>
              </a:r>
              <a:br>
                <a:rPr lang="en-US" sz="2000" b="1">
                  <a:solidFill>
                    <a:srgbClr val="008000"/>
                  </a:solidFill>
                  <a:latin typeface="Times New Roman" pitchFamily="18" charset="0"/>
                </a:rPr>
              </a:br>
              <a:r>
                <a:rPr lang="en-US" sz="2000" b="1">
                  <a:solidFill>
                    <a:srgbClr val="008000"/>
                  </a:solidFill>
                  <a:latin typeface="Times New Roman" pitchFamily="18" charset="0"/>
                </a:rPr>
                <a:t>definition of </a:t>
              </a:r>
              <a:r>
                <a:rPr lang="en-US" sz="2000" b="1" i="1">
                  <a:solidFill>
                    <a:srgbClr val="008000"/>
                  </a:solidFill>
                  <a:latin typeface="Times New Roman" pitchFamily="18" charset="0"/>
                </a:rPr>
                <a:t>k</a:t>
              </a:r>
              <a:r>
                <a:rPr lang="en-US" sz="2000" b="1">
                  <a:solidFill>
                    <a:srgbClr val="008000"/>
                  </a:solidFill>
                  <a:latin typeface="Times New Roman" pitchFamily="18" charset="0"/>
                </a:rPr>
                <a:t>.</a:t>
              </a:r>
            </a:p>
            <a:p>
              <a:r>
                <a:rPr lang="en-US" sz="2000" b="1">
                  <a:solidFill>
                    <a:srgbClr val="008000"/>
                  </a:solidFill>
                  <a:latin typeface="Times New Roman" pitchFamily="18" charset="0"/>
                </a:rPr>
                <a:t>Mult. by -2</a:t>
              </a:r>
              <a:r>
                <a:rPr lang="en-US" sz="2000" b="1" i="1">
                  <a:solidFill>
                    <a:srgbClr val="008000"/>
                  </a:solidFill>
                  <a:latin typeface="Times New Roman" pitchFamily="18" charset="0"/>
                </a:rPr>
                <a:t>m</a:t>
              </a:r>
              <a:r>
                <a:rPr lang="en-US" sz="2000" b="1">
                  <a:solidFill>
                    <a:srgbClr val="008000"/>
                  </a:solidFill>
                  <a:latin typeface="Times New Roman" pitchFamily="18" charset="0"/>
                </a:rPr>
                <a:t>/</a:t>
              </a:r>
              <a:r>
                <a:rPr lang="en-US" sz="2000" b="1">
                  <a:solidFill>
                    <a:srgbClr val="008000"/>
                  </a:solidFill>
                  <a:latin typeface="Times New Roman" pitchFamily="18" charset="0"/>
                  <a:sym typeface="MT Extra" pitchFamily="18" charset="2"/>
                </a:rPr>
                <a:t></a:t>
              </a:r>
              <a:r>
                <a:rPr lang="en-US" sz="2000" b="1" baseline="30000">
                  <a:solidFill>
                    <a:srgbClr val="008000"/>
                  </a:solidFill>
                  <a:latin typeface="Times New Roman" pitchFamily="18" charset="0"/>
                  <a:sym typeface="MT Extra" pitchFamily="18" charset="2"/>
                </a:rPr>
                <a:t>2</a:t>
              </a:r>
              <a:r>
                <a:rPr lang="en-US" sz="2000" b="1">
                  <a:solidFill>
                    <a:srgbClr val="008000"/>
                  </a:solidFill>
                  <a:latin typeface="Times New Roman" pitchFamily="18" charset="0"/>
                  <a:sym typeface="MT Extra" pitchFamily="18" charset="2"/>
                </a:rPr>
                <a:t>.</a:t>
              </a:r>
              <a:endParaRPr lang="en-US" sz="2000" b="1">
                <a:solidFill>
                  <a:srgbClr val="008000"/>
                </a:solidFill>
                <a:latin typeface="Times New Roman" pitchFamily="18" charset="0"/>
              </a:endParaRPr>
            </a:p>
          </p:txBody>
        </p:sp>
      </p:grpSp>
      <p:graphicFrame>
        <p:nvGraphicFramePr>
          <p:cNvPr id="12307" name="Object 19"/>
          <p:cNvGraphicFramePr>
            <a:graphicFrameLocks noChangeAspect="1"/>
          </p:cNvGraphicFramePr>
          <p:nvPr/>
        </p:nvGraphicFramePr>
        <p:xfrm>
          <a:off x="401638" y="5827713"/>
          <a:ext cx="3349625" cy="771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4" name="Equation" r:id="rId16" imgW="1930400" imgH="444500" progId="Equation.DSMT4">
                  <p:embed/>
                </p:oleObj>
              </mc:Choice>
              <mc:Fallback>
                <p:oleObj name="Equation" r:id="rId16" imgW="1930400" imgH="4445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1638" y="5827713"/>
                        <a:ext cx="3349625" cy="7715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332" name="Text Box 57"/>
          <p:cNvSpPr txBox="1">
            <a:spLocks noChangeArrowheads="1"/>
          </p:cNvSpPr>
          <p:nvPr/>
        </p:nvSpPr>
        <p:spPr bwMode="auto">
          <a:xfrm>
            <a:off x="7445375" y="6621463"/>
            <a:ext cx="1677988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800" dirty="0">
                <a:solidFill>
                  <a:prstClr val="black"/>
                </a:solidFill>
                <a:latin typeface="Times New Roman" pitchFamily="18" charset="0"/>
              </a:rPr>
              <a:t>Copyright – Michael D. Fayer, </a:t>
            </a:r>
            <a:r>
              <a:rPr lang="en-US" sz="800" dirty="0" smtClean="0">
                <a:solidFill>
                  <a:prstClr val="black"/>
                </a:solidFill>
                <a:latin typeface="Times New Roman" pitchFamily="18" charset="0"/>
              </a:rPr>
              <a:t>2018</a:t>
            </a:r>
            <a:endParaRPr lang="en-US" sz="800" dirty="0">
              <a:solidFill>
                <a:prstClr val="black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597536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3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3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5362" name="Object 2"/>
          <p:cNvGraphicFramePr>
            <a:graphicFrameLocks noChangeAspect="1"/>
          </p:cNvGraphicFramePr>
          <p:nvPr/>
        </p:nvGraphicFramePr>
        <p:xfrm>
          <a:off x="641350" y="628650"/>
          <a:ext cx="3349625" cy="771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2" name="Equation" r:id="rId4" imgW="1930400" imgH="444500" progId="Equation.DSMT4">
                  <p:embed/>
                </p:oleObj>
              </mc:Choice>
              <mc:Fallback>
                <p:oleObj name="Equation" r:id="rId4" imgW="1930400" imgH="4445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1350" y="628650"/>
                        <a:ext cx="3349625" cy="7715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363" name="Text Box 3"/>
          <p:cNvSpPr txBox="1">
            <a:spLocks noChangeArrowheads="1"/>
          </p:cNvSpPr>
          <p:nvPr/>
        </p:nvSpPr>
        <p:spPr bwMode="auto">
          <a:xfrm>
            <a:off x="747713" y="184150"/>
            <a:ext cx="7556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008000"/>
                </a:solidFill>
                <a:latin typeface="Times New Roman" pitchFamily="18" charset="0"/>
              </a:rPr>
              <a:t>Find </a:t>
            </a:r>
          </a:p>
        </p:txBody>
      </p:sp>
      <p:graphicFrame>
        <p:nvGraphicFramePr>
          <p:cNvPr id="15364" name="Object 4"/>
          <p:cNvGraphicFramePr>
            <a:graphicFrameLocks noChangeAspect="1"/>
          </p:cNvGraphicFramePr>
          <p:nvPr/>
        </p:nvGraphicFramePr>
        <p:xfrm>
          <a:off x="1438275" y="169863"/>
          <a:ext cx="685800" cy="3921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3" name="Equation" r:id="rId6" imgW="355292" imgH="203024" progId="Equation.DSMT4">
                  <p:embed/>
                </p:oleObj>
              </mc:Choice>
              <mc:Fallback>
                <p:oleObj name="Equation" r:id="rId6" imgW="355292" imgH="203024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38275" y="169863"/>
                        <a:ext cx="685800" cy="39211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365" name="Object 5"/>
          <p:cNvGraphicFramePr>
            <a:graphicFrameLocks noChangeAspect="1"/>
          </p:cNvGraphicFramePr>
          <p:nvPr/>
        </p:nvGraphicFramePr>
        <p:xfrm>
          <a:off x="641350" y="1365250"/>
          <a:ext cx="2681288" cy="3540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4" name="Equation" r:id="rId8" imgW="1345616" imgH="177723" progId="Equation.DSMT4">
                  <p:embed/>
                </p:oleObj>
              </mc:Choice>
              <mc:Fallback>
                <p:oleObj name="Equation" r:id="rId8" imgW="1345616" imgH="177723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1350" y="1365250"/>
                        <a:ext cx="2681288" cy="3540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366" name="Text Box 6"/>
          <p:cNvSpPr txBox="1">
            <a:spLocks noChangeArrowheads="1"/>
          </p:cNvSpPr>
          <p:nvPr/>
        </p:nvSpPr>
        <p:spPr bwMode="auto">
          <a:xfrm>
            <a:off x="609600" y="1844675"/>
            <a:ext cx="31813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008000"/>
                </a:solidFill>
                <a:latin typeface="Times New Roman" pitchFamily="18" charset="0"/>
              </a:rPr>
              <a:t>Must obey Born Conditions</a:t>
            </a:r>
          </a:p>
        </p:txBody>
      </p:sp>
      <p:sp>
        <p:nvSpPr>
          <p:cNvPr id="15367" name="Text Box 7"/>
          <p:cNvSpPr txBox="1">
            <a:spLocks noChangeArrowheads="1"/>
          </p:cNvSpPr>
          <p:nvPr/>
        </p:nvSpPr>
        <p:spPr bwMode="auto">
          <a:xfrm>
            <a:off x="582613" y="2235200"/>
            <a:ext cx="3282950" cy="1736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lnSpc>
                <a:spcPct val="135000"/>
              </a:lnSpc>
            </a:pPr>
            <a:r>
              <a:rPr lang="en-US" sz="2000" b="1">
                <a:solidFill>
                  <a:prstClr val="black"/>
                </a:solidFill>
                <a:latin typeface="Times New Roman" pitchFamily="18" charset="0"/>
              </a:rPr>
              <a:t>1. finite everywhere </a:t>
            </a:r>
          </a:p>
          <a:p>
            <a:pPr>
              <a:lnSpc>
                <a:spcPct val="135000"/>
              </a:lnSpc>
            </a:pPr>
            <a:r>
              <a:rPr lang="en-US" sz="2000" b="1">
                <a:solidFill>
                  <a:prstClr val="black"/>
                </a:solidFill>
                <a:latin typeface="Times New Roman" pitchFamily="18" charset="0"/>
              </a:rPr>
              <a:t>2.  single valued</a:t>
            </a:r>
            <a:br>
              <a:rPr lang="en-US" sz="2000" b="1">
                <a:solidFill>
                  <a:prstClr val="black"/>
                </a:solidFill>
                <a:latin typeface="Times New Roman" pitchFamily="18" charset="0"/>
              </a:rPr>
            </a:br>
            <a:r>
              <a:rPr lang="en-US" sz="2000" b="1">
                <a:solidFill>
                  <a:prstClr val="black"/>
                </a:solidFill>
                <a:latin typeface="Times New Roman" pitchFamily="18" charset="0"/>
              </a:rPr>
              <a:t>3. continuous</a:t>
            </a:r>
            <a:br>
              <a:rPr lang="en-US" sz="2000" b="1">
                <a:solidFill>
                  <a:prstClr val="black"/>
                </a:solidFill>
                <a:latin typeface="Times New Roman" pitchFamily="18" charset="0"/>
              </a:rPr>
            </a:br>
            <a:r>
              <a:rPr lang="en-US" sz="2000" b="1">
                <a:solidFill>
                  <a:prstClr val="black"/>
                </a:solidFill>
                <a:latin typeface="Times New Roman" pitchFamily="18" charset="0"/>
              </a:rPr>
              <a:t>4. first derivative continuous</a:t>
            </a:r>
          </a:p>
        </p:txBody>
      </p:sp>
      <p:grpSp>
        <p:nvGrpSpPr>
          <p:cNvPr id="14344" name="Group 8"/>
          <p:cNvGrpSpPr>
            <a:grpSpLocks/>
          </p:cNvGrpSpPr>
          <p:nvPr/>
        </p:nvGrpSpPr>
        <p:grpSpPr bwMode="auto">
          <a:xfrm>
            <a:off x="287338" y="4070350"/>
            <a:ext cx="8180387" cy="1397000"/>
            <a:chOff x="181" y="2564"/>
            <a:chExt cx="5153" cy="880"/>
          </a:xfrm>
        </p:grpSpPr>
        <p:sp>
          <p:nvSpPr>
            <p:cNvPr id="15369" name="Line 9"/>
            <p:cNvSpPr>
              <a:spLocks noChangeShapeType="1"/>
            </p:cNvSpPr>
            <p:nvPr/>
          </p:nvSpPr>
          <p:spPr bwMode="auto">
            <a:xfrm>
              <a:off x="181" y="2564"/>
              <a:ext cx="5153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5370" name="Text Box 10"/>
            <p:cNvSpPr txBox="1">
              <a:spLocks noChangeArrowheads="1"/>
            </p:cNvSpPr>
            <p:nvPr/>
          </p:nvSpPr>
          <p:spPr bwMode="auto">
            <a:xfrm>
              <a:off x="250" y="2626"/>
              <a:ext cx="1723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srgbClr val="D60000"/>
                  </a:solidFill>
                  <a:latin typeface="Times New Roman" pitchFamily="18" charset="0"/>
                </a:rPr>
                <a:t>Use polynomial method</a:t>
              </a:r>
            </a:p>
          </p:txBody>
        </p:sp>
        <p:sp>
          <p:nvSpPr>
            <p:cNvPr id="15371" name="Text Box 11"/>
            <p:cNvSpPr txBox="1">
              <a:spLocks noChangeArrowheads="1"/>
            </p:cNvSpPr>
            <p:nvPr/>
          </p:nvSpPr>
          <p:spPr bwMode="auto">
            <a:xfrm>
              <a:off x="273" y="2902"/>
              <a:ext cx="1879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prstClr val="black"/>
                  </a:solidFill>
                  <a:latin typeface="Times New Roman" pitchFamily="18" charset="0"/>
                </a:rPr>
                <a:t>1.  Determine              for  </a:t>
              </a:r>
            </a:p>
          </p:txBody>
        </p:sp>
        <p:graphicFrame>
          <p:nvGraphicFramePr>
            <p:cNvPr id="15372" name="Object 12"/>
            <p:cNvGraphicFramePr>
              <a:graphicFrameLocks noChangeAspect="1"/>
            </p:cNvGraphicFramePr>
            <p:nvPr/>
          </p:nvGraphicFramePr>
          <p:xfrm>
            <a:off x="1310" y="2925"/>
            <a:ext cx="432" cy="24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5125" name="Equation" r:id="rId10" imgW="355292" imgH="203024" progId="Equation.DSMT4">
                    <p:embed/>
                  </p:oleObj>
                </mc:Choice>
                <mc:Fallback>
                  <p:oleObj name="Equation" r:id="rId10" imgW="355292" imgH="203024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310" y="2925"/>
                          <a:ext cx="432" cy="247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5373" name="Object 13"/>
            <p:cNvGraphicFramePr>
              <a:graphicFrameLocks noChangeAspect="1"/>
            </p:cNvGraphicFramePr>
            <p:nvPr/>
          </p:nvGraphicFramePr>
          <p:xfrm>
            <a:off x="2085" y="2960"/>
            <a:ext cx="642" cy="19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5126" name="Equation" r:id="rId11" imgW="469900" imgH="139700" progId="Equation.DSMT4">
                    <p:embed/>
                  </p:oleObj>
                </mc:Choice>
                <mc:Fallback>
                  <p:oleObj name="Equation" r:id="rId11" imgW="469900" imgH="1397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2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085" y="2960"/>
                          <a:ext cx="642" cy="191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5374" name="Text Box 14"/>
            <p:cNvSpPr txBox="1">
              <a:spLocks noChangeArrowheads="1"/>
            </p:cNvSpPr>
            <p:nvPr/>
          </p:nvSpPr>
          <p:spPr bwMode="auto">
            <a:xfrm>
              <a:off x="273" y="3194"/>
              <a:ext cx="4945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prstClr val="black"/>
                  </a:solidFill>
                  <a:latin typeface="Times New Roman" pitchFamily="18" charset="0"/>
                </a:rPr>
                <a:t>2.  Introduce power series to make the large </a:t>
              </a:r>
              <a:r>
                <a:rPr lang="en-US" sz="2000" b="1" i="1">
                  <a:solidFill>
                    <a:prstClr val="black"/>
                  </a:solidFill>
                  <a:latin typeface="Times New Roman" pitchFamily="18" charset="0"/>
                </a:rPr>
                <a:t>x</a:t>
              </a:r>
              <a:r>
                <a:rPr lang="en-US" sz="2000" b="1">
                  <a:solidFill>
                    <a:prstClr val="black"/>
                  </a:solidFill>
                  <a:latin typeface="Times New Roman" pitchFamily="18" charset="0"/>
                </a:rPr>
                <a:t> solution correct for all </a:t>
              </a:r>
              <a:r>
                <a:rPr lang="en-US" sz="2000" b="1" i="1">
                  <a:solidFill>
                    <a:prstClr val="black"/>
                  </a:solidFill>
                  <a:latin typeface="Times New Roman" pitchFamily="18" charset="0"/>
                </a:rPr>
                <a:t>x</a:t>
              </a:r>
              <a:r>
                <a:rPr lang="en-US" sz="2000" b="1">
                  <a:solidFill>
                    <a:prstClr val="black"/>
                  </a:solidFill>
                  <a:latin typeface="Times New Roman" pitchFamily="18" charset="0"/>
                </a:rPr>
                <a:t>.</a:t>
              </a:r>
            </a:p>
          </p:txBody>
        </p:sp>
      </p:grpSp>
      <p:sp>
        <p:nvSpPr>
          <p:cNvPr id="15375" name="Text Box 57"/>
          <p:cNvSpPr txBox="1">
            <a:spLocks noChangeArrowheads="1"/>
          </p:cNvSpPr>
          <p:nvPr/>
        </p:nvSpPr>
        <p:spPr bwMode="auto">
          <a:xfrm>
            <a:off x="7445375" y="6621463"/>
            <a:ext cx="1677988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800" dirty="0">
                <a:solidFill>
                  <a:prstClr val="black"/>
                </a:solidFill>
                <a:latin typeface="Times New Roman" pitchFamily="18" charset="0"/>
              </a:rPr>
              <a:t>Copyright – Michael D. Fayer, </a:t>
            </a:r>
            <a:r>
              <a:rPr lang="en-US" sz="800" dirty="0" smtClean="0">
                <a:solidFill>
                  <a:prstClr val="black"/>
                </a:solidFill>
                <a:latin typeface="Times New Roman" pitchFamily="18" charset="0"/>
              </a:rPr>
              <a:t>2018</a:t>
            </a:r>
            <a:endParaRPr lang="en-US" sz="800" dirty="0">
              <a:solidFill>
                <a:prstClr val="black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493065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3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7410" name="Object 2"/>
          <p:cNvGraphicFramePr>
            <a:graphicFrameLocks noChangeAspect="1"/>
          </p:cNvGraphicFramePr>
          <p:nvPr/>
        </p:nvGraphicFramePr>
        <p:xfrm>
          <a:off x="554038" y="377825"/>
          <a:ext cx="3136900" cy="7223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46" name="Equation" r:id="rId4" imgW="1930400" imgH="444500" progId="Equation.DSMT4">
                  <p:embed/>
                </p:oleObj>
              </mc:Choice>
              <mc:Fallback>
                <p:oleObj name="Equation" r:id="rId4" imgW="1930400" imgH="4445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4038" y="377825"/>
                        <a:ext cx="3136900" cy="7223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411" name="Object 3"/>
          <p:cNvGraphicFramePr>
            <a:graphicFrameLocks noChangeAspect="1"/>
          </p:cNvGraphicFramePr>
          <p:nvPr/>
        </p:nvGraphicFramePr>
        <p:xfrm>
          <a:off x="615950" y="1652588"/>
          <a:ext cx="1400175" cy="4429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47" name="Equation" r:id="rId6" imgW="723586" imgH="228501" progId="Equation.DSMT4">
                  <p:embed/>
                </p:oleObj>
              </mc:Choice>
              <mc:Fallback>
                <p:oleObj name="Equation" r:id="rId6" imgW="723586" imgH="228501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5950" y="1652588"/>
                        <a:ext cx="1400175" cy="4429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412" name="Object 4"/>
          <p:cNvGraphicFramePr>
            <a:graphicFrameLocks noChangeAspect="1"/>
          </p:cNvGraphicFramePr>
          <p:nvPr/>
        </p:nvGraphicFramePr>
        <p:xfrm>
          <a:off x="1346200" y="2762250"/>
          <a:ext cx="1698625" cy="7572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48" name="Equation" r:id="rId8" imgW="939800" imgH="419100" progId="Equation.DSMT4">
                  <p:embed/>
                </p:oleObj>
              </mc:Choice>
              <mc:Fallback>
                <p:oleObj name="Equation" r:id="rId8" imgW="939800" imgH="4191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46200" y="2762250"/>
                        <a:ext cx="1698625" cy="7572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413" name="Text Box 5"/>
          <p:cNvSpPr txBox="1">
            <a:spLocks noChangeArrowheads="1"/>
          </p:cNvSpPr>
          <p:nvPr/>
        </p:nvSpPr>
        <p:spPr bwMode="auto">
          <a:xfrm>
            <a:off x="458788" y="1074738"/>
            <a:ext cx="4186237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D60000"/>
                </a:solidFill>
                <a:latin typeface="Times New Roman" pitchFamily="18" charset="0"/>
              </a:rPr>
              <a:t>For very large </a:t>
            </a:r>
            <a:r>
              <a:rPr lang="en-US" sz="2000" b="1" i="1">
                <a:solidFill>
                  <a:srgbClr val="D60000"/>
                </a:solidFill>
                <a:latin typeface="Times New Roman" pitchFamily="18" charset="0"/>
              </a:rPr>
              <a:t>x, as x</a:t>
            </a:r>
            <a:r>
              <a:rPr lang="en-US" sz="2000" b="1">
                <a:solidFill>
                  <a:srgbClr val="D60000"/>
                </a:solidFill>
                <a:latin typeface="Times New Roman" pitchFamily="18" charset="0"/>
              </a:rPr>
              <a:t> goes to infinity.</a:t>
            </a:r>
          </a:p>
        </p:txBody>
      </p:sp>
      <p:sp>
        <p:nvSpPr>
          <p:cNvPr id="17414" name="Text Box 6"/>
          <p:cNvSpPr txBox="1">
            <a:spLocks noChangeArrowheads="1"/>
          </p:cNvSpPr>
          <p:nvPr/>
        </p:nvSpPr>
        <p:spPr bwMode="auto">
          <a:xfrm>
            <a:off x="446088" y="2182813"/>
            <a:ext cx="334327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008000"/>
                </a:solidFill>
                <a:latin typeface="Times New Roman" pitchFamily="18" charset="0"/>
              </a:rPr>
              <a:t>Therefore,</a:t>
            </a:r>
            <a:r>
              <a:rPr lang="en-US" sz="2000" b="1">
                <a:solidFill>
                  <a:srgbClr val="008000"/>
                </a:solidFill>
                <a:latin typeface="Symbol" pitchFamily="18" charset="2"/>
              </a:rPr>
              <a:t> l</a:t>
            </a:r>
            <a:r>
              <a:rPr lang="en-US" sz="2000" b="1">
                <a:solidFill>
                  <a:srgbClr val="008000"/>
                </a:solidFill>
                <a:latin typeface="Times New Roman" pitchFamily="18" charset="0"/>
              </a:rPr>
              <a:t> can be dropped.</a:t>
            </a:r>
          </a:p>
        </p:txBody>
      </p:sp>
      <p:sp>
        <p:nvSpPr>
          <p:cNvPr id="17415" name="AutoShape 7"/>
          <p:cNvSpPr>
            <a:spLocks noChangeArrowheads="1"/>
          </p:cNvSpPr>
          <p:nvPr/>
        </p:nvSpPr>
        <p:spPr bwMode="auto">
          <a:xfrm>
            <a:off x="576263" y="3094038"/>
            <a:ext cx="614362" cy="200025"/>
          </a:xfrm>
          <a:prstGeom prst="rightArrow">
            <a:avLst>
              <a:gd name="adj1" fmla="val 50000"/>
              <a:gd name="adj2" fmla="val 76786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sz="2400" b="1">
              <a:solidFill>
                <a:prstClr val="black"/>
              </a:solidFill>
              <a:latin typeface="Times New Roman" pitchFamily="18" charset="0"/>
            </a:endParaRPr>
          </a:p>
        </p:txBody>
      </p:sp>
      <p:grpSp>
        <p:nvGrpSpPr>
          <p:cNvPr id="16392" name="Group 8"/>
          <p:cNvGrpSpPr>
            <a:grpSpLocks/>
          </p:cNvGrpSpPr>
          <p:nvPr/>
        </p:nvGrpSpPr>
        <p:grpSpPr bwMode="auto">
          <a:xfrm>
            <a:off x="498475" y="3579813"/>
            <a:ext cx="8039100" cy="3017837"/>
            <a:chOff x="314" y="2255"/>
            <a:chExt cx="5064" cy="1901"/>
          </a:xfrm>
        </p:grpSpPr>
        <p:sp>
          <p:nvSpPr>
            <p:cNvPr id="17417" name="Text Box 9"/>
            <p:cNvSpPr txBox="1">
              <a:spLocks noChangeArrowheads="1"/>
            </p:cNvSpPr>
            <p:nvPr/>
          </p:nvSpPr>
          <p:spPr bwMode="auto">
            <a:xfrm>
              <a:off x="314" y="2255"/>
              <a:ext cx="374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srgbClr val="000099"/>
                  </a:solidFill>
                  <a:latin typeface="Times New Roman" pitchFamily="18" charset="0"/>
                </a:rPr>
                <a:t>Try</a:t>
              </a:r>
            </a:p>
          </p:txBody>
        </p:sp>
        <p:grpSp>
          <p:nvGrpSpPr>
            <p:cNvPr id="17418" name="Group 10"/>
            <p:cNvGrpSpPr>
              <a:grpSpLocks/>
            </p:cNvGrpSpPr>
            <p:nvPr/>
          </p:nvGrpSpPr>
          <p:grpSpPr bwMode="auto">
            <a:xfrm>
              <a:off x="368" y="2495"/>
              <a:ext cx="5010" cy="1661"/>
              <a:chOff x="368" y="2495"/>
              <a:chExt cx="5010" cy="1661"/>
            </a:xfrm>
          </p:grpSpPr>
          <p:graphicFrame>
            <p:nvGraphicFramePr>
              <p:cNvPr id="17419" name="Object 11"/>
              <p:cNvGraphicFramePr>
                <a:graphicFrameLocks noChangeAspect="1"/>
              </p:cNvGraphicFramePr>
              <p:nvPr/>
            </p:nvGraphicFramePr>
            <p:xfrm>
              <a:off x="487" y="3295"/>
              <a:ext cx="1807" cy="435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6149" name="Equation" r:id="rId10" imgW="1739900" imgH="419100" progId="Equation.DSMT4">
                      <p:embed/>
                    </p:oleObj>
                  </mc:Choice>
                  <mc:Fallback>
                    <p:oleObj name="Equation" r:id="rId10" imgW="1739900" imgH="4191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1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487" y="3295"/>
                            <a:ext cx="1807" cy="435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accent1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chemeClr val="tx1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17420" name="Object 12"/>
              <p:cNvGraphicFramePr>
                <a:graphicFrameLocks noChangeAspect="1"/>
              </p:cNvGraphicFramePr>
              <p:nvPr/>
            </p:nvGraphicFramePr>
            <p:xfrm>
              <a:off x="396" y="2495"/>
              <a:ext cx="677" cy="359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6150" name="Equation" r:id="rId12" imgW="622030" imgH="330057" progId="Equation.DSMT4">
                      <p:embed/>
                    </p:oleObj>
                  </mc:Choice>
                  <mc:Fallback>
                    <p:oleObj name="Equation" r:id="rId12" imgW="622030" imgH="330057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3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396" y="2495"/>
                            <a:ext cx="677" cy="359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accent1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chemeClr val="tx1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17421" name="Text Box 13"/>
              <p:cNvSpPr txBox="1">
                <a:spLocks noChangeArrowheads="1"/>
              </p:cNvSpPr>
              <p:nvPr/>
            </p:nvSpPr>
            <p:spPr bwMode="auto">
              <a:xfrm>
                <a:off x="368" y="2918"/>
                <a:ext cx="512" cy="2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sz="2000" b="1">
                    <a:solidFill>
                      <a:srgbClr val="000099"/>
                    </a:solidFill>
                    <a:latin typeface="Times New Roman" pitchFamily="18" charset="0"/>
                  </a:rPr>
                  <a:t>Then,</a:t>
                </a:r>
              </a:p>
            </p:txBody>
          </p:sp>
          <p:sp>
            <p:nvSpPr>
              <p:cNvPr id="17422" name="Text Box 14"/>
              <p:cNvSpPr txBox="1">
                <a:spLocks noChangeArrowheads="1"/>
              </p:cNvSpPr>
              <p:nvPr/>
            </p:nvSpPr>
            <p:spPr bwMode="auto">
              <a:xfrm>
                <a:off x="2277" y="3714"/>
                <a:ext cx="3101" cy="44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sz="2000" b="1">
                    <a:solidFill>
                      <a:srgbClr val="E51313"/>
                    </a:solidFill>
                    <a:latin typeface="Times New Roman" pitchFamily="18" charset="0"/>
                  </a:rPr>
                  <a:t>This is negligible compared to the first term</a:t>
                </a:r>
                <a:br>
                  <a:rPr lang="en-US" sz="2000" b="1">
                    <a:solidFill>
                      <a:srgbClr val="E51313"/>
                    </a:solidFill>
                    <a:latin typeface="Times New Roman" pitchFamily="18" charset="0"/>
                  </a:rPr>
                </a:br>
                <a:r>
                  <a:rPr lang="en-US" sz="2000" b="1">
                    <a:solidFill>
                      <a:srgbClr val="E51313"/>
                    </a:solidFill>
                    <a:latin typeface="Times New Roman" pitchFamily="18" charset="0"/>
                  </a:rPr>
                  <a:t>as </a:t>
                </a:r>
                <a:r>
                  <a:rPr lang="en-US" sz="2000" b="1" i="1">
                    <a:solidFill>
                      <a:srgbClr val="E51313"/>
                    </a:solidFill>
                    <a:latin typeface="Times New Roman" pitchFamily="18" charset="0"/>
                  </a:rPr>
                  <a:t>x</a:t>
                </a:r>
                <a:r>
                  <a:rPr lang="en-US" sz="2000" b="1">
                    <a:solidFill>
                      <a:srgbClr val="E51313"/>
                    </a:solidFill>
                    <a:latin typeface="Times New Roman" pitchFamily="18" charset="0"/>
                  </a:rPr>
                  <a:t> goes to infinity.</a:t>
                </a:r>
              </a:p>
            </p:txBody>
          </p:sp>
          <p:sp>
            <p:nvSpPr>
              <p:cNvPr id="17423" name="Line 15"/>
              <p:cNvSpPr>
                <a:spLocks noChangeShapeType="1"/>
              </p:cNvSpPr>
              <p:nvPr/>
            </p:nvSpPr>
            <p:spPr bwMode="auto">
              <a:xfrm flipH="1" flipV="1">
                <a:off x="1973" y="3622"/>
                <a:ext cx="284" cy="205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</p:grpSp>
      </p:grpSp>
      <p:graphicFrame>
        <p:nvGraphicFramePr>
          <p:cNvPr id="17424" name="Object 16"/>
          <p:cNvGraphicFramePr>
            <a:graphicFrameLocks noChangeAspect="1"/>
          </p:cNvGraphicFramePr>
          <p:nvPr/>
        </p:nvGraphicFramePr>
        <p:xfrm>
          <a:off x="3268663" y="1490663"/>
          <a:ext cx="1268412" cy="787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51" name="Equation" r:id="rId14" imgW="634725" imgH="393529" progId="Equation.DSMT4">
                  <p:embed/>
                </p:oleObj>
              </mc:Choice>
              <mc:Fallback>
                <p:oleObj name="Equation" r:id="rId14" imgW="634725" imgH="393529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68663" y="1490663"/>
                        <a:ext cx="1268412" cy="787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425" name="Text Box 57"/>
          <p:cNvSpPr txBox="1">
            <a:spLocks noChangeArrowheads="1"/>
          </p:cNvSpPr>
          <p:nvPr/>
        </p:nvSpPr>
        <p:spPr bwMode="auto">
          <a:xfrm>
            <a:off x="7445375" y="6621463"/>
            <a:ext cx="1677988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800" dirty="0">
                <a:solidFill>
                  <a:prstClr val="black"/>
                </a:solidFill>
                <a:latin typeface="Times New Roman" pitchFamily="18" charset="0"/>
              </a:rPr>
              <a:t>Copyright – Michael D. Fayer, </a:t>
            </a:r>
            <a:r>
              <a:rPr lang="en-US" sz="800" dirty="0" smtClean="0">
                <a:solidFill>
                  <a:prstClr val="black"/>
                </a:solidFill>
                <a:latin typeface="Times New Roman" pitchFamily="18" charset="0"/>
              </a:rPr>
              <a:t>2018</a:t>
            </a:r>
            <a:endParaRPr lang="en-US" sz="800" dirty="0">
              <a:solidFill>
                <a:prstClr val="black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814454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3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ext Box 2"/>
          <p:cNvSpPr txBox="1">
            <a:spLocks noChangeArrowheads="1"/>
          </p:cNvSpPr>
          <p:nvPr/>
        </p:nvSpPr>
        <p:spPr bwMode="auto">
          <a:xfrm>
            <a:off x="346075" y="185738"/>
            <a:ext cx="168592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E51313"/>
                </a:solidFill>
                <a:latin typeface="Times New Roman" pitchFamily="18" charset="0"/>
              </a:rPr>
              <a:t>Two solutions</a:t>
            </a:r>
          </a:p>
        </p:txBody>
      </p:sp>
      <p:graphicFrame>
        <p:nvGraphicFramePr>
          <p:cNvPr id="19459" name="Object 3"/>
          <p:cNvGraphicFramePr>
            <a:graphicFrameLocks noChangeAspect="1"/>
          </p:cNvGraphicFramePr>
          <p:nvPr/>
        </p:nvGraphicFramePr>
        <p:xfrm>
          <a:off x="1385888" y="795338"/>
          <a:ext cx="2854325" cy="7572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70" name="Equation" r:id="rId4" imgW="1244600" imgH="330200" progId="Equation.DSMT4">
                  <p:embed/>
                </p:oleObj>
              </mc:Choice>
              <mc:Fallback>
                <p:oleObj name="Equation" r:id="rId4" imgW="1244600" imgH="3302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85888" y="795338"/>
                        <a:ext cx="2854325" cy="7572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460" name="Text Box 4"/>
          <p:cNvSpPr txBox="1">
            <a:spLocks noChangeArrowheads="1"/>
          </p:cNvSpPr>
          <p:nvPr/>
        </p:nvSpPr>
        <p:spPr bwMode="auto">
          <a:xfrm>
            <a:off x="484188" y="1550988"/>
            <a:ext cx="1754187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E51313"/>
                </a:solidFill>
                <a:latin typeface="Times New Roman" pitchFamily="18" charset="0"/>
              </a:rPr>
              <a:t>This is O.K. at</a:t>
            </a:r>
            <a:br>
              <a:rPr lang="en-US" sz="2000" b="1">
                <a:solidFill>
                  <a:srgbClr val="E51313"/>
                </a:solidFill>
                <a:latin typeface="Times New Roman" pitchFamily="18" charset="0"/>
              </a:rPr>
            </a:br>
            <a:endParaRPr lang="en-US" sz="2000" b="1">
              <a:solidFill>
                <a:srgbClr val="E51313"/>
              </a:solidFill>
              <a:latin typeface="Times New Roman" pitchFamily="18" charset="0"/>
            </a:endParaRPr>
          </a:p>
        </p:txBody>
      </p:sp>
      <p:graphicFrame>
        <p:nvGraphicFramePr>
          <p:cNvPr id="19461" name="Object 5"/>
          <p:cNvGraphicFramePr>
            <a:graphicFrameLocks noChangeAspect="1"/>
          </p:cNvGraphicFramePr>
          <p:nvPr/>
        </p:nvGraphicFramePr>
        <p:xfrm>
          <a:off x="617538" y="1968500"/>
          <a:ext cx="1095375" cy="365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71" name="Equation" r:id="rId6" imgW="494870" imgH="164957" progId="Equation.DSMT4">
                  <p:embed/>
                </p:oleObj>
              </mc:Choice>
              <mc:Fallback>
                <p:oleObj name="Equation" r:id="rId6" imgW="494870" imgH="164957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7538" y="1968500"/>
                        <a:ext cx="1095375" cy="3651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462" name="Object 6"/>
          <p:cNvGraphicFramePr>
            <a:graphicFrameLocks noChangeAspect="1"/>
          </p:cNvGraphicFramePr>
          <p:nvPr/>
        </p:nvGraphicFramePr>
        <p:xfrm>
          <a:off x="3363913" y="1971675"/>
          <a:ext cx="1095375" cy="365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72" name="Equation" r:id="rId8" imgW="494870" imgH="164957" progId="Equation.DSMT4">
                  <p:embed/>
                </p:oleObj>
              </mc:Choice>
              <mc:Fallback>
                <p:oleObj name="Equation" r:id="rId8" imgW="494870" imgH="164957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63913" y="1971675"/>
                        <a:ext cx="1095375" cy="3651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463" name="Text Box 7"/>
          <p:cNvSpPr txBox="1">
            <a:spLocks noChangeArrowheads="1"/>
          </p:cNvSpPr>
          <p:nvPr/>
        </p:nvSpPr>
        <p:spPr bwMode="auto">
          <a:xfrm>
            <a:off x="3252788" y="1563688"/>
            <a:ext cx="19685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008000"/>
                </a:solidFill>
                <a:latin typeface="Times New Roman" pitchFamily="18" charset="0"/>
              </a:rPr>
              <a:t>This blows up at</a:t>
            </a:r>
          </a:p>
        </p:txBody>
      </p:sp>
      <p:sp>
        <p:nvSpPr>
          <p:cNvPr id="19464" name="Text Box 8"/>
          <p:cNvSpPr txBox="1">
            <a:spLocks noChangeArrowheads="1"/>
          </p:cNvSpPr>
          <p:nvPr/>
        </p:nvSpPr>
        <p:spPr bwMode="auto">
          <a:xfrm>
            <a:off x="3327400" y="2416175"/>
            <a:ext cx="1841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n-US" sz="2000" b="1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9465" name="Text Box 9"/>
          <p:cNvSpPr txBox="1">
            <a:spLocks noChangeArrowheads="1"/>
          </p:cNvSpPr>
          <p:nvPr/>
        </p:nvSpPr>
        <p:spPr bwMode="auto">
          <a:xfrm>
            <a:off x="3327400" y="2439988"/>
            <a:ext cx="258762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000099"/>
                </a:solidFill>
                <a:latin typeface="Times New Roman" pitchFamily="18" charset="0"/>
              </a:rPr>
              <a:t>Not finite everywhere.</a:t>
            </a:r>
          </a:p>
        </p:txBody>
      </p:sp>
      <p:grpSp>
        <p:nvGrpSpPr>
          <p:cNvPr id="18442" name="Group 10"/>
          <p:cNvGrpSpPr>
            <a:grpSpLocks/>
          </p:cNvGrpSpPr>
          <p:nvPr/>
        </p:nvGrpSpPr>
        <p:grpSpPr bwMode="auto">
          <a:xfrm>
            <a:off x="671513" y="3054350"/>
            <a:ext cx="3290887" cy="1023938"/>
            <a:chOff x="423" y="1924"/>
            <a:chExt cx="2073" cy="645"/>
          </a:xfrm>
        </p:grpSpPr>
        <p:graphicFrame>
          <p:nvGraphicFramePr>
            <p:cNvPr id="19467" name="Object 11"/>
            <p:cNvGraphicFramePr>
              <a:graphicFrameLocks noChangeAspect="1"/>
            </p:cNvGraphicFramePr>
            <p:nvPr/>
          </p:nvGraphicFramePr>
          <p:xfrm>
            <a:off x="464" y="2187"/>
            <a:ext cx="985" cy="38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7173" name="Equation" r:id="rId9" imgW="850531" imgH="330057" progId="Equation.DSMT4">
                    <p:embed/>
                  </p:oleObj>
                </mc:Choice>
                <mc:Fallback>
                  <p:oleObj name="Equation" r:id="rId9" imgW="850531" imgH="330057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0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64" y="2187"/>
                          <a:ext cx="985" cy="38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9468" name="Text Box 12"/>
            <p:cNvSpPr txBox="1">
              <a:spLocks noChangeArrowheads="1"/>
            </p:cNvSpPr>
            <p:nvPr/>
          </p:nvSpPr>
          <p:spPr bwMode="auto">
            <a:xfrm>
              <a:off x="423" y="1924"/>
              <a:ext cx="2073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srgbClr val="D60000"/>
                  </a:solidFill>
                  <a:latin typeface="Times New Roman" pitchFamily="18" charset="0"/>
                </a:rPr>
                <a:t>Therefore, large </a:t>
              </a:r>
              <a:r>
                <a:rPr lang="en-US" sz="2000" b="1" i="1">
                  <a:solidFill>
                    <a:srgbClr val="D60000"/>
                  </a:solidFill>
                  <a:latin typeface="Times New Roman" pitchFamily="18" charset="0"/>
                </a:rPr>
                <a:t>x</a:t>
              </a:r>
              <a:r>
                <a:rPr lang="en-US" sz="2000" b="1">
                  <a:solidFill>
                    <a:srgbClr val="D60000"/>
                  </a:solidFill>
                  <a:latin typeface="Times New Roman" pitchFamily="18" charset="0"/>
                </a:rPr>
                <a:t> solution is</a:t>
              </a:r>
            </a:p>
          </p:txBody>
        </p:sp>
      </p:grpSp>
      <p:grpSp>
        <p:nvGrpSpPr>
          <p:cNvPr id="18445" name="Group 13"/>
          <p:cNvGrpSpPr>
            <a:grpSpLocks/>
          </p:cNvGrpSpPr>
          <p:nvPr/>
        </p:nvGrpSpPr>
        <p:grpSpPr bwMode="auto">
          <a:xfrm>
            <a:off x="671513" y="4356100"/>
            <a:ext cx="4826000" cy="1838325"/>
            <a:chOff x="423" y="2744"/>
            <a:chExt cx="3040" cy="1158"/>
          </a:xfrm>
        </p:grpSpPr>
        <p:graphicFrame>
          <p:nvGraphicFramePr>
            <p:cNvPr id="19470" name="Object 14"/>
            <p:cNvGraphicFramePr>
              <a:graphicFrameLocks noChangeAspect="1"/>
            </p:cNvGraphicFramePr>
            <p:nvPr/>
          </p:nvGraphicFramePr>
          <p:xfrm>
            <a:off x="451" y="3080"/>
            <a:ext cx="1464" cy="40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7174" name="Equation" r:id="rId11" imgW="1193800" imgH="330200" progId="Equation.DSMT4">
                    <p:embed/>
                  </p:oleObj>
                </mc:Choice>
                <mc:Fallback>
                  <p:oleObj name="Equation" r:id="rId11" imgW="1193800" imgH="3302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2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51" y="3080"/>
                          <a:ext cx="1464" cy="40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9471" name="Text Box 15"/>
            <p:cNvSpPr txBox="1">
              <a:spLocks noChangeArrowheads="1"/>
            </p:cNvSpPr>
            <p:nvPr/>
          </p:nvSpPr>
          <p:spPr bwMode="auto">
            <a:xfrm>
              <a:off x="423" y="2744"/>
              <a:ext cx="693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srgbClr val="ED7D31"/>
                  </a:solidFill>
                  <a:latin typeface="Times New Roman" pitchFamily="18" charset="0"/>
                </a:rPr>
                <a:t>For all </a:t>
              </a:r>
              <a:r>
                <a:rPr lang="en-US" sz="2000" b="1" i="1">
                  <a:solidFill>
                    <a:srgbClr val="ED7D31"/>
                  </a:solidFill>
                  <a:latin typeface="Times New Roman" pitchFamily="18" charset="0"/>
                </a:rPr>
                <a:t>x</a:t>
              </a:r>
              <a:endParaRPr lang="en-US" sz="2000" b="1">
                <a:solidFill>
                  <a:srgbClr val="ED7D31"/>
                </a:solidFill>
                <a:latin typeface="Times New Roman" pitchFamily="18" charset="0"/>
              </a:endParaRPr>
            </a:p>
          </p:txBody>
        </p:sp>
        <p:sp>
          <p:nvSpPr>
            <p:cNvPr id="19472" name="Text Box 16"/>
            <p:cNvSpPr txBox="1">
              <a:spLocks noChangeArrowheads="1"/>
            </p:cNvSpPr>
            <p:nvPr/>
          </p:nvSpPr>
          <p:spPr bwMode="auto">
            <a:xfrm>
              <a:off x="2349" y="3652"/>
              <a:ext cx="1114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srgbClr val="D60000"/>
                  </a:solidFill>
                  <a:latin typeface="Times New Roman" pitchFamily="18" charset="0"/>
                </a:rPr>
                <a:t>Must find this.</a:t>
              </a:r>
            </a:p>
          </p:txBody>
        </p:sp>
        <p:sp>
          <p:nvSpPr>
            <p:cNvPr id="19473" name="Line 17"/>
            <p:cNvSpPr>
              <a:spLocks noChangeShapeType="1"/>
            </p:cNvSpPr>
            <p:nvPr/>
          </p:nvSpPr>
          <p:spPr bwMode="auto">
            <a:xfrm flipH="1" flipV="1">
              <a:off x="1720" y="3472"/>
              <a:ext cx="537" cy="2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  <p:sp>
        <p:nvSpPr>
          <p:cNvPr id="19474" name="Text Box 57"/>
          <p:cNvSpPr txBox="1">
            <a:spLocks noChangeArrowheads="1"/>
          </p:cNvSpPr>
          <p:nvPr/>
        </p:nvSpPr>
        <p:spPr bwMode="auto">
          <a:xfrm>
            <a:off x="7445375" y="6621463"/>
            <a:ext cx="1677988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800" dirty="0">
                <a:solidFill>
                  <a:prstClr val="black"/>
                </a:solidFill>
                <a:latin typeface="Times New Roman" pitchFamily="18" charset="0"/>
              </a:rPr>
              <a:t>Copyright – Michael D. Fayer, </a:t>
            </a:r>
            <a:r>
              <a:rPr lang="en-US" sz="800" dirty="0" smtClean="0">
                <a:solidFill>
                  <a:prstClr val="black"/>
                </a:solidFill>
                <a:latin typeface="Times New Roman" pitchFamily="18" charset="0"/>
              </a:rPr>
              <a:t>2018</a:t>
            </a:r>
            <a:endParaRPr lang="en-US" sz="800" dirty="0">
              <a:solidFill>
                <a:prstClr val="black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202862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4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4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1506" name="Object 2"/>
          <p:cNvGraphicFramePr>
            <a:graphicFrameLocks noChangeAspect="1"/>
          </p:cNvGraphicFramePr>
          <p:nvPr/>
        </p:nvGraphicFramePr>
        <p:xfrm>
          <a:off x="528638" y="268288"/>
          <a:ext cx="2324100" cy="6429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194" name="Equation" r:id="rId4" imgW="1193800" imgH="330200" progId="Equation.DSMT4">
                  <p:embed/>
                </p:oleObj>
              </mc:Choice>
              <mc:Fallback>
                <p:oleObj name="Equation" r:id="rId4" imgW="1193800" imgH="3302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8638" y="268288"/>
                        <a:ext cx="2324100" cy="6429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1507" name="Text Box 3"/>
          <p:cNvSpPr txBox="1">
            <a:spLocks noChangeArrowheads="1"/>
          </p:cNvSpPr>
          <p:nvPr/>
        </p:nvSpPr>
        <p:spPr bwMode="auto">
          <a:xfrm>
            <a:off x="496888" y="1138238"/>
            <a:ext cx="53657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000099"/>
                </a:solidFill>
                <a:latin typeface="Times New Roman" pitchFamily="18" charset="0"/>
              </a:rPr>
              <a:t>Need second derivative in Schr</a:t>
            </a:r>
            <a:r>
              <a:rPr lang="en-US" sz="2000" b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ödinger equation</a:t>
            </a:r>
            <a:endParaRPr lang="en-US" sz="2000" b="1">
              <a:solidFill>
                <a:srgbClr val="000099"/>
              </a:solidFill>
              <a:latin typeface="Times New Roman" pitchFamily="18" charset="0"/>
            </a:endParaRPr>
          </a:p>
        </p:txBody>
      </p:sp>
      <p:graphicFrame>
        <p:nvGraphicFramePr>
          <p:cNvPr id="21508" name="Object 4"/>
          <p:cNvGraphicFramePr>
            <a:graphicFrameLocks noChangeAspect="1"/>
          </p:cNvGraphicFramePr>
          <p:nvPr/>
        </p:nvGraphicFramePr>
        <p:xfrm>
          <a:off x="519113" y="1698625"/>
          <a:ext cx="4365625" cy="660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195" name="Equation" r:id="rId6" imgW="2933700" imgH="444500" progId="Equation.DSMT4">
                  <p:embed/>
                </p:oleObj>
              </mc:Choice>
              <mc:Fallback>
                <p:oleObj name="Equation" r:id="rId6" imgW="2933700" imgH="4445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9113" y="1698625"/>
                        <a:ext cx="4365625" cy="660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509" name="Object 5"/>
          <p:cNvGraphicFramePr>
            <a:graphicFrameLocks noChangeAspect="1"/>
          </p:cNvGraphicFramePr>
          <p:nvPr/>
        </p:nvGraphicFramePr>
        <p:xfrm>
          <a:off x="1473200" y="2482850"/>
          <a:ext cx="971550" cy="682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196" name="Equation" r:id="rId8" imgW="596900" imgH="419100" progId="Equation.DSMT4">
                  <p:embed/>
                </p:oleObj>
              </mc:Choice>
              <mc:Fallback>
                <p:oleObj name="Equation" r:id="rId8" imgW="596900" imgH="4191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73200" y="2482850"/>
                        <a:ext cx="971550" cy="6826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510" name="Object 6"/>
          <p:cNvGraphicFramePr>
            <a:graphicFrameLocks noChangeAspect="1"/>
          </p:cNvGraphicFramePr>
          <p:nvPr/>
        </p:nvGraphicFramePr>
        <p:xfrm>
          <a:off x="3549650" y="2489200"/>
          <a:ext cx="1065213" cy="676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197" name="Equation" r:id="rId10" imgW="698197" imgH="444307" progId="Equation.DSMT4">
                  <p:embed/>
                </p:oleObj>
              </mc:Choice>
              <mc:Fallback>
                <p:oleObj name="Equation" r:id="rId10" imgW="698197" imgH="444307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49650" y="2489200"/>
                        <a:ext cx="1065213" cy="6762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1511" name="Text Box 7"/>
          <p:cNvSpPr txBox="1">
            <a:spLocks noChangeArrowheads="1"/>
          </p:cNvSpPr>
          <p:nvPr/>
        </p:nvSpPr>
        <p:spPr bwMode="auto">
          <a:xfrm>
            <a:off x="458788" y="2578100"/>
            <a:ext cx="73342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008000"/>
                </a:solidFill>
                <a:latin typeface="Times New Roman" pitchFamily="18" charset="0"/>
              </a:rPr>
              <a:t>With</a:t>
            </a:r>
          </a:p>
        </p:txBody>
      </p:sp>
      <p:sp>
        <p:nvSpPr>
          <p:cNvPr id="21512" name="Text Box 8"/>
          <p:cNvSpPr txBox="1">
            <a:spLocks noChangeArrowheads="1"/>
          </p:cNvSpPr>
          <p:nvPr/>
        </p:nvSpPr>
        <p:spPr bwMode="auto">
          <a:xfrm>
            <a:off x="2701925" y="2565400"/>
            <a:ext cx="59372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008000"/>
                </a:solidFill>
                <a:latin typeface="Times New Roman" pitchFamily="18" charset="0"/>
              </a:rPr>
              <a:t>and</a:t>
            </a:r>
          </a:p>
        </p:txBody>
      </p:sp>
      <p:grpSp>
        <p:nvGrpSpPr>
          <p:cNvPr id="20489" name="Group 9"/>
          <p:cNvGrpSpPr>
            <a:grpSpLocks/>
          </p:cNvGrpSpPr>
          <p:nvPr/>
        </p:nvGrpSpPr>
        <p:grpSpPr bwMode="auto">
          <a:xfrm>
            <a:off x="384175" y="3181350"/>
            <a:ext cx="7889875" cy="3022600"/>
            <a:chOff x="242" y="2004"/>
            <a:chExt cx="4970" cy="1904"/>
          </a:xfrm>
        </p:grpSpPr>
        <p:sp>
          <p:nvSpPr>
            <p:cNvPr id="21514" name="Line 10"/>
            <p:cNvSpPr>
              <a:spLocks noChangeShapeType="1"/>
            </p:cNvSpPr>
            <p:nvPr/>
          </p:nvSpPr>
          <p:spPr bwMode="auto">
            <a:xfrm>
              <a:off x="260" y="2004"/>
              <a:ext cx="494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1515" name="Text Box 11"/>
            <p:cNvSpPr txBox="1">
              <a:spLocks noChangeArrowheads="1"/>
            </p:cNvSpPr>
            <p:nvPr/>
          </p:nvSpPr>
          <p:spPr bwMode="auto">
            <a:xfrm>
              <a:off x="242" y="2097"/>
              <a:ext cx="848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srgbClr val="ED7D31"/>
                  </a:solidFill>
                  <a:latin typeface="Times New Roman" pitchFamily="18" charset="0"/>
                </a:rPr>
                <a:t>Substitute </a:t>
              </a:r>
            </a:p>
          </p:txBody>
        </p:sp>
        <p:graphicFrame>
          <p:nvGraphicFramePr>
            <p:cNvPr id="21516" name="Object 12"/>
            <p:cNvGraphicFramePr>
              <a:graphicFrameLocks noChangeAspect="1"/>
            </p:cNvGraphicFramePr>
            <p:nvPr/>
          </p:nvGraphicFramePr>
          <p:xfrm>
            <a:off x="1090" y="2041"/>
            <a:ext cx="1118" cy="41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8198" name="Equation" r:id="rId12" imgW="1193800" imgH="444500" progId="Equation.DSMT4">
                    <p:embed/>
                  </p:oleObj>
                </mc:Choice>
                <mc:Fallback>
                  <p:oleObj name="Equation" r:id="rId12" imgW="1193800" imgH="4445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090" y="2041"/>
                          <a:ext cx="1118" cy="416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1517" name="Text Box 13"/>
            <p:cNvSpPr txBox="1">
              <a:spLocks noChangeArrowheads="1"/>
            </p:cNvSpPr>
            <p:nvPr/>
          </p:nvSpPr>
          <p:spPr bwMode="auto">
            <a:xfrm>
              <a:off x="2256" y="2113"/>
              <a:ext cx="1842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srgbClr val="ED7D31"/>
                  </a:solidFill>
                  <a:latin typeface="Times New Roman" pitchFamily="18" charset="0"/>
                </a:rPr>
                <a:t>into the original equation</a:t>
              </a:r>
            </a:p>
          </p:txBody>
        </p:sp>
        <p:graphicFrame>
          <p:nvGraphicFramePr>
            <p:cNvPr id="21518" name="Object 14"/>
            <p:cNvGraphicFramePr>
              <a:graphicFrameLocks noChangeAspect="1"/>
            </p:cNvGraphicFramePr>
            <p:nvPr/>
          </p:nvGraphicFramePr>
          <p:xfrm>
            <a:off x="342" y="2463"/>
            <a:ext cx="1976" cy="45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8199" name="Equation" r:id="rId14" imgW="1930400" imgH="444500" progId="Equation.DSMT4">
                    <p:embed/>
                  </p:oleObj>
                </mc:Choice>
                <mc:Fallback>
                  <p:oleObj name="Equation" r:id="rId14" imgW="1930400" imgH="4445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42" y="2463"/>
                          <a:ext cx="1976" cy="45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pSp>
          <p:nvGrpSpPr>
            <p:cNvPr id="21519" name="Group 15"/>
            <p:cNvGrpSpPr>
              <a:grpSpLocks/>
            </p:cNvGrpSpPr>
            <p:nvPr/>
          </p:nvGrpSpPr>
          <p:grpSpPr bwMode="auto">
            <a:xfrm>
              <a:off x="276" y="2923"/>
              <a:ext cx="4936" cy="985"/>
              <a:chOff x="276" y="2923"/>
              <a:chExt cx="4936" cy="985"/>
            </a:xfrm>
          </p:grpSpPr>
          <p:graphicFrame>
            <p:nvGraphicFramePr>
              <p:cNvPr id="21520" name="Object 16"/>
              <p:cNvGraphicFramePr>
                <a:graphicFrameLocks noChangeAspect="1"/>
              </p:cNvGraphicFramePr>
              <p:nvPr/>
            </p:nvGraphicFramePr>
            <p:xfrm>
              <a:off x="1422" y="2923"/>
              <a:ext cx="477" cy="409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8200" name="Equation" r:id="rId16" imgW="355292" imgH="304536" progId="Equation.DSMT4">
                      <p:embed/>
                    </p:oleObj>
                  </mc:Choice>
                  <mc:Fallback>
                    <p:oleObj name="Equation" r:id="rId16" imgW="355292" imgH="304536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7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1422" y="2923"/>
                            <a:ext cx="477" cy="409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accent1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chemeClr val="tx1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21521" name="Text Box 17"/>
              <p:cNvSpPr txBox="1">
                <a:spLocks noChangeArrowheads="1"/>
              </p:cNvSpPr>
              <p:nvPr/>
            </p:nvSpPr>
            <p:spPr bwMode="auto">
              <a:xfrm>
                <a:off x="313" y="3077"/>
                <a:ext cx="1040" cy="2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sz="2000" b="1">
                    <a:solidFill>
                      <a:srgbClr val="E51313"/>
                    </a:solidFill>
                    <a:latin typeface="Times New Roman" pitchFamily="18" charset="0"/>
                  </a:rPr>
                  <a:t>and divide by</a:t>
                </a:r>
              </a:p>
            </p:txBody>
          </p:sp>
          <p:sp>
            <p:nvSpPr>
              <p:cNvPr id="21522" name="Text Box 18"/>
              <p:cNvSpPr txBox="1">
                <a:spLocks noChangeArrowheads="1"/>
              </p:cNvSpPr>
              <p:nvPr/>
            </p:nvSpPr>
            <p:spPr bwMode="auto">
              <a:xfrm>
                <a:off x="1915" y="3084"/>
                <a:ext cx="453" cy="2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sz="2000" b="1">
                    <a:solidFill>
                      <a:srgbClr val="E51313"/>
                    </a:solidFill>
                    <a:latin typeface="Times New Roman" pitchFamily="18" charset="0"/>
                  </a:rPr>
                  <a:t>gives</a:t>
                </a:r>
              </a:p>
            </p:txBody>
          </p:sp>
          <p:graphicFrame>
            <p:nvGraphicFramePr>
              <p:cNvPr id="21523" name="Object 19"/>
              <p:cNvGraphicFramePr>
                <a:graphicFrameLocks noChangeAspect="1"/>
              </p:cNvGraphicFramePr>
              <p:nvPr/>
            </p:nvGraphicFramePr>
            <p:xfrm>
              <a:off x="276" y="3473"/>
              <a:ext cx="2427" cy="352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8201" name="Equation" r:id="rId18" imgW="1752600" imgH="254000" progId="Equation.DSMT4">
                      <p:embed/>
                    </p:oleObj>
                  </mc:Choice>
                  <mc:Fallback>
                    <p:oleObj name="Equation" r:id="rId18" imgW="1752600" imgH="2540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9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276" y="3473"/>
                            <a:ext cx="2427" cy="352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accent1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chemeClr val="tx1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21524" name="Text Box 20"/>
              <p:cNvSpPr txBox="1">
                <a:spLocks noChangeArrowheads="1"/>
              </p:cNvSpPr>
              <p:nvPr/>
            </p:nvSpPr>
            <p:spPr bwMode="auto">
              <a:xfrm>
                <a:off x="3177" y="3466"/>
                <a:ext cx="2035" cy="44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sz="2000" b="1">
                    <a:solidFill>
                      <a:srgbClr val="E51313"/>
                    </a:solidFill>
                    <a:latin typeface="Times New Roman" pitchFamily="18" charset="0"/>
                  </a:rPr>
                  <a:t>Equation only in </a:t>
                </a:r>
                <a:r>
                  <a:rPr lang="en-US" sz="2000" b="1" i="1">
                    <a:solidFill>
                      <a:srgbClr val="E51313"/>
                    </a:solidFill>
                    <a:latin typeface="Times New Roman" pitchFamily="18" charset="0"/>
                  </a:rPr>
                  <a:t>f.</a:t>
                </a:r>
                <a:br>
                  <a:rPr lang="en-US" sz="2000" b="1" i="1">
                    <a:solidFill>
                      <a:srgbClr val="E51313"/>
                    </a:solidFill>
                    <a:latin typeface="Times New Roman" pitchFamily="18" charset="0"/>
                  </a:rPr>
                </a:br>
                <a:r>
                  <a:rPr lang="en-US" sz="2000" b="1">
                    <a:solidFill>
                      <a:srgbClr val="E51313"/>
                    </a:solidFill>
                    <a:latin typeface="Times New Roman" pitchFamily="18" charset="0"/>
                  </a:rPr>
                  <a:t>Solve for </a:t>
                </a:r>
                <a:r>
                  <a:rPr lang="en-US" sz="2000" b="1" i="1">
                    <a:solidFill>
                      <a:srgbClr val="E51313"/>
                    </a:solidFill>
                    <a:latin typeface="Times New Roman" pitchFamily="18" charset="0"/>
                  </a:rPr>
                  <a:t>f</a:t>
                </a:r>
                <a:r>
                  <a:rPr lang="en-US" sz="2000" b="1">
                    <a:solidFill>
                      <a:srgbClr val="E51313"/>
                    </a:solidFill>
                    <a:latin typeface="Times New Roman" pitchFamily="18" charset="0"/>
                  </a:rPr>
                  <a:t>  and have           . </a:t>
                </a:r>
              </a:p>
            </p:txBody>
          </p:sp>
          <p:graphicFrame>
            <p:nvGraphicFramePr>
              <p:cNvPr id="21525" name="Object 21"/>
              <p:cNvGraphicFramePr>
                <a:graphicFrameLocks noChangeAspect="1"/>
              </p:cNvGraphicFramePr>
              <p:nvPr/>
            </p:nvGraphicFramePr>
            <p:xfrm>
              <a:off x="4645" y="3671"/>
              <a:ext cx="389" cy="222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8202" name="Equation" r:id="rId20" imgW="355292" imgH="203024" progId="Equation.DSMT4">
                      <p:embed/>
                    </p:oleObj>
                  </mc:Choice>
                  <mc:Fallback>
                    <p:oleObj name="Equation" r:id="rId20" imgW="355292" imgH="203024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21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4645" y="3671"/>
                            <a:ext cx="389" cy="222"/>
                          </a:xfrm>
                          <a:prstGeom prst="rect">
                            <a:avLst/>
                          </a:prstGeom>
                          <a:noFill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</p:grpSp>
      <p:sp>
        <p:nvSpPr>
          <p:cNvPr id="21526" name="Text Box 57"/>
          <p:cNvSpPr txBox="1">
            <a:spLocks noChangeArrowheads="1"/>
          </p:cNvSpPr>
          <p:nvPr/>
        </p:nvSpPr>
        <p:spPr bwMode="auto">
          <a:xfrm>
            <a:off x="7445375" y="6621463"/>
            <a:ext cx="1677988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800" dirty="0">
                <a:solidFill>
                  <a:prstClr val="black"/>
                </a:solidFill>
                <a:latin typeface="Times New Roman" pitchFamily="18" charset="0"/>
              </a:rPr>
              <a:t>Copyright – Michael D. Fayer, </a:t>
            </a:r>
            <a:r>
              <a:rPr lang="en-US" sz="800" dirty="0" smtClean="0">
                <a:solidFill>
                  <a:prstClr val="black"/>
                </a:solidFill>
                <a:latin typeface="Times New Roman" pitchFamily="18" charset="0"/>
              </a:rPr>
              <a:t>2018</a:t>
            </a:r>
            <a:endParaRPr lang="en-US" sz="800" dirty="0">
              <a:solidFill>
                <a:prstClr val="black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040517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3554" name="Object 2"/>
          <p:cNvGraphicFramePr>
            <a:graphicFrameLocks noChangeAspect="1"/>
          </p:cNvGraphicFramePr>
          <p:nvPr/>
        </p:nvGraphicFramePr>
        <p:xfrm>
          <a:off x="465138" y="550863"/>
          <a:ext cx="2524125" cy="5921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18" name="Equation" r:id="rId4" imgW="1841500" imgH="431800" progId="Equation.DSMT4">
                  <p:embed/>
                </p:oleObj>
              </mc:Choice>
              <mc:Fallback>
                <p:oleObj name="Equation" r:id="rId4" imgW="1841500" imgH="4318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5138" y="550863"/>
                        <a:ext cx="2524125" cy="5921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3555" name="Text Box 3"/>
          <p:cNvSpPr txBox="1">
            <a:spLocks noChangeArrowheads="1"/>
          </p:cNvSpPr>
          <p:nvPr/>
        </p:nvSpPr>
        <p:spPr bwMode="auto">
          <a:xfrm>
            <a:off x="458788" y="90488"/>
            <a:ext cx="1401762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E51313"/>
                </a:solidFill>
                <a:latin typeface="Times New Roman" pitchFamily="18" charset="0"/>
              </a:rPr>
              <a:t>divide by </a:t>
            </a:r>
            <a:r>
              <a:rPr lang="en-US" sz="2000" b="1" i="1">
                <a:solidFill>
                  <a:srgbClr val="E51313"/>
                </a:solidFill>
                <a:latin typeface="Symbol" pitchFamily="18" charset="2"/>
              </a:rPr>
              <a:t>a</a:t>
            </a:r>
            <a:endParaRPr lang="en-US" sz="2000" b="1">
              <a:solidFill>
                <a:srgbClr val="E51313"/>
              </a:solidFill>
              <a:latin typeface="Symbol" pitchFamily="18" charset="2"/>
            </a:endParaRPr>
          </a:p>
        </p:txBody>
      </p:sp>
      <p:grpSp>
        <p:nvGrpSpPr>
          <p:cNvPr id="22532" name="Group 4"/>
          <p:cNvGrpSpPr>
            <a:grpSpLocks/>
          </p:cNvGrpSpPr>
          <p:nvPr/>
        </p:nvGrpSpPr>
        <p:grpSpPr bwMode="auto">
          <a:xfrm>
            <a:off x="436563" y="1235075"/>
            <a:ext cx="6467475" cy="2830513"/>
            <a:chOff x="275" y="778"/>
            <a:chExt cx="4074" cy="1783"/>
          </a:xfrm>
        </p:grpSpPr>
        <p:grpSp>
          <p:nvGrpSpPr>
            <p:cNvPr id="23557" name="Group 5"/>
            <p:cNvGrpSpPr>
              <a:grpSpLocks/>
            </p:cNvGrpSpPr>
            <p:nvPr/>
          </p:nvGrpSpPr>
          <p:grpSpPr bwMode="auto">
            <a:xfrm>
              <a:off x="281" y="778"/>
              <a:ext cx="822" cy="909"/>
              <a:chOff x="281" y="874"/>
              <a:chExt cx="822" cy="909"/>
            </a:xfrm>
          </p:grpSpPr>
          <p:graphicFrame>
            <p:nvGraphicFramePr>
              <p:cNvPr id="23558" name="Object 6"/>
              <p:cNvGraphicFramePr>
                <a:graphicFrameLocks noChangeAspect="1"/>
              </p:cNvGraphicFramePr>
              <p:nvPr/>
            </p:nvGraphicFramePr>
            <p:xfrm>
              <a:off x="363" y="1169"/>
              <a:ext cx="692" cy="269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9219" name="Equation" r:id="rId6" imgW="622030" imgH="241195" progId="Equation.DSMT4">
                      <p:embed/>
                    </p:oleObj>
                  </mc:Choice>
                  <mc:Fallback>
                    <p:oleObj name="Equation" r:id="rId6" imgW="622030" imgH="241195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7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363" y="1169"/>
                            <a:ext cx="692" cy="269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accent1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chemeClr val="tx1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23559" name="Object 7"/>
              <p:cNvGraphicFramePr>
                <a:graphicFrameLocks noChangeAspect="1"/>
              </p:cNvGraphicFramePr>
              <p:nvPr/>
            </p:nvGraphicFramePr>
            <p:xfrm>
              <a:off x="310" y="1596"/>
              <a:ext cx="793" cy="187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9220" name="Equation" r:id="rId8" imgW="863225" imgH="203112" progId="Equation.DSMT4">
                      <p:embed/>
                    </p:oleObj>
                  </mc:Choice>
                  <mc:Fallback>
                    <p:oleObj name="Equation" r:id="rId8" imgW="863225" imgH="203112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9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310" y="1596"/>
                            <a:ext cx="793" cy="187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accent1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chemeClr val="tx1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23560" name="Text Box 8"/>
              <p:cNvSpPr txBox="1">
                <a:spLocks noChangeArrowheads="1"/>
              </p:cNvSpPr>
              <p:nvPr/>
            </p:nvSpPr>
            <p:spPr bwMode="auto">
              <a:xfrm>
                <a:off x="281" y="874"/>
                <a:ext cx="781" cy="2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sz="2000" b="1">
                    <a:solidFill>
                      <a:srgbClr val="ED7D31"/>
                    </a:solidFill>
                    <a:latin typeface="Times New Roman" pitchFamily="18" charset="0"/>
                  </a:rPr>
                  <a:t>substitute</a:t>
                </a:r>
              </a:p>
            </p:txBody>
          </p:sp>
        </p:grpSp>
        <p:grpSp>
          <p:nvGrpSpPr>
            <p:cNvPr id="23561" name="Group 9"/>
            <p:cNvGrpSpPr>
              <a:grpSpLocks/>
            </p:cNvGrpSpPr>
            <p:nvPr/>
          </p:nvGrpSpPr>
          <p:grpSpPr bwMode="auto">
            <a:xfrm>
              <a:off x="275" y="1803"/>
              <a:ext cx="4074" cy="758"/>
              <a:chOff x="275" y="1979"/>
              <a:chExt cx="4074" cy="758"/>
            </a:xfrm>
          </p:grpSpPr>
          <p:graphicFrame>
            <p:nvGraphicFramePr>
              <p:cNvPr id="23562" name="Object 10"/>
              <p:cNvGraphicFramePr>
                <a:graphicFrameLocks noChangeAspect="1"/>
              </p:cNvGraphicFramePr>
              <p:nvPr/>
            </p:nvGraphicFramePr>
            <p:xfrm>
              <a:off x="275" y="2360"/>
              <a:ext cx="2191" cy="377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9221" name="Equation" r:id="rId10" imgW="2578100" imgH="444500" progId="Equation.DSMT4">
                      <p:embed/>
                    </p:oleObj>
                  </mc:Choice>
                  <mc:Fallback>
                    <p:oleObj name="Equation" r:id="rId10" imgW="2578100" imgH="4445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1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275" y="2360"/>
                            <a:ext cx="2191" cy="377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accent1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chemeClr val="tx1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23563" name="Text Box 11"/>
              <p:cNvSpPr txBox="1">
                <a:spLocks noChangeArrowheads="1"/>
              </p:cNvSpPr>
              <p:nvPr/>
            </p:nvSpPr>
            <p:spPr bwMode="auto">
              <a:xfrm>
                <a:off x="289" y="1979"/>
                <a:ext cx="497" cy="2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sz="2000" b="1">
                    <a:solidFill>
                      <a:srgbClr val="008000"/>
                    </a:solidFill>
                    <a:latin typeface="Times New Roman" pitchFamily="18" charset="0"/>
                  </a:rPr>
                  <a:t>Gives</a:t>
                </a:r>
              </a:p>
            </p:txBody>
          </p:sp>
          <p:sp>
            <p:nvSpPr>
              <p:cNvPr id="23564" name="Text Box 12"/>
              <p:cNvSpPr txBox="1">
                <a:spLocks noChangeArrowheads="1"/>
              </p:cNvSpPr>
              <p:nvPr/>
            </p:nvSpPr>
            <p:spPr bwMode="auto">
              <a:xfrm>
                <a:off x="2925" y="2421"/>
                <a:ext cx="1424" cy="2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sz="2000" b="1">
                    <a:solidFill>
                      <a:srgbClr val="E51313"/>
                    </a:solidFill>
                    <a:latin typeface="Times New Roman" pitchFamily="18" charset="0"/>
                  </a:rPr>
                  <a:t>Hermite's equation</a:t>
                </a:r>
              </a:p>
            </p:txBody>
          </p:sp>
        </p:grpSp>
      </p:grpSp>
      <p:grpSp>
        <p:nvGrpSpPr>
          <p:cNvPr id="22541" name="Group 13"/>
          <p:cNvGrpSpPr>
            <a:grpSpLocks/>
          </p:cNvGrpSpPr>
          <p:nvPr/>
        </p:nvGrpSpPr>
        <p:grpSpPr bwMode="auto">
          <a:xfrm>
            <a:off x="238125" y="4130675"/>
            <a:ext cx="8380413" cy="2336800"/>
            <a:chOff x="150" y="2602"/>
            <a:chExt cx="5279" cy="1472"/>
          </a:xfrm>
        </p:grpSpPr>
        <p:sp>
          <p:nvSpPr>
            <p:cNvPr id="23566" name="Line 14"/>
            <p:cNvSpPr>
              <a:spLocks noChangeShapeType="1"/>
            </p:cNvSpPr>
            <p:nvPr/>
          </p:nvSpPr>
          <p:spPr bwMode="auto">
            <a:xfrm>
              <a:off x="150" y="2602"/>
              <a:ext cx="5279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graphicFrame>
          <p:nvGraphicFramePr>
            <p:cNvPr id="23567" name="Object 15"/>
            <p:cNvGraphicFramePr>
              <a:graphicFrameLocks noChangeAspect="1"/>
            </p:cNvGraphicFramePr>
            <p:nvPr/>
          </p:nvGraphicFramePr>
          <p:xfrm>
            <a:off x="339" y="2897"/>
            <a:ext cx="2820" cy="31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9222" name="Equation" r:id="rId12" imgW="3111500" imgH="342900" progId="Equation.DSMT4">
                    <p:embed/>
                  </p:oleObj>
                </mc:Choice>
                <mc:Fallback>
                  <p:oleObj name="Equation" r:id="rId12" imgW="3111500" imgH="3429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39" y="2897"/>
                          <a:ext cx="2820" cy="311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3568" name="Object 16"/>
            <p:cNvGraphicFramePr>
              <a:graphicFrameLocks noChangeAspect="1"/>
            </p:cNvGraphicFramePr>
            <p:nvPr/>
          </p:nvGraphicFramePr>
          <p:xfrm>
            <a:off x="303" y="3203"/>
            <a:ext cx="2807" cy="38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9223" name="Equation" r:id="rId14" imgW="3060700" imgH="419100" progId="Equation.DSMT4">
                    <p:embed/>
                  </p:oleObj>
                </mc:Choice>
                <mc:Fallback>
                  <p:oleObj name="Equation" r:id="rId14" imgW="3060700" imgH="4191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03" y="3203"/>
                          <a:ext cx="2807" cy="384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3569" name="Object 17"/>
            <p:cNvGraphicFramePr>
              <a:graphicFrameLocks noChangeAspect="1"/>
            </p:cNvGraphicFramePr>
            <p:nvPr/>
          </p:nvGraphicFramePr>
          <p:xfrm>
            <a:off x="311" y="3658"/>
            <a:ext cx="2724" cy="41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9224" name="Equation" r:id="rId16" imgW="2908300" imgH="444500" progId="Equation.DSMT4">
                    <p:embed/>
                  </p:oleObj>
                </mc:Choice>
                <mc:Fallback>
                  <p:oleObj name="Equation" r:id="rId16" imgW="2908300" imgH="4445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11" y="3658"/>
                          <a:ext cx="2724" cy="416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3570" name="Text Box 18"/>
            <p:cNvSpPr txBox="1">
              <a:spLocks noChangeArrowheads="1"/>
            </p:cNvSpPr>
            <p:nvPr/>
          </p:nvSpPr>
          <p:spPr bwMode="auto">
            <a:xfrm>
              <a:off x="321" y="2628"/>
              <a:ext cx="2533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srgbClr val="ED7D31"/>
                  </a:solidFill>
                  <a:latin typeface="Times New Roman" pitchFamily="18" charset="0"/>
                </a:rPr>
                <a:t>Substitute series expansion for </a:t>
              </a:r>
              <a:r>
                <a:rPr lang="en-US" sz="2000" b="1" i="1">
                  <a:solidFill>
                    <a:srgbClr val="ED7D31"/>
                  </a:solidFill>
                  <a:latin typeface="Times New Roman" pitchFamily="18" charset="0"/>
                </a:rPr>
                <a:t>H</a:t>
              </a:r>
              <a:r>
                <a:rPr lang="en-US" sz="2000" b="1">
                  <a:solidFill>
                    <a:srgbClr val="ED7D31"/>
                  </a:solidFill>
                  <a:latin typeface="Times New Roman" pitchFamily="18" charset="0"/>
                </a:rPr>
                <a:t>(</a:t>
              </a:r>
              <a:r>
                <a:rPr lang="en-US" sz="2000" b="1" i="1">
                  <a:solidFill>
                    <a:srgbClr val="ED7D31"/>
                  </a:solidFill>
                  <a:latin typeface="Symbol" pitchFamily="18" charset="2"/>
                </a:rPr>
                <a:t>g</a:t>
              </a:r>
              <a:r>
                <a:rPr lang="en-US" sz="2000" b="1">
                  <a:solidFill>
                    <a:srgbClr val="ED7D31"/>
                  </a:solidFill>
                  <a:latin typeface="Times New Roman" pitchFamily="18" charset="0"/>
                </a:rPr>
                <a:t>)</a:t>
              </a:r>
            </a:p>
          </p:txBody>
        </p:sp>
      </p:grpSp>
      <p:sp>
        <p:nvSpPr>
          <p:cNvPr id="23571" name="Text Box 57"/>
          <p:cNvSpPr txBox="1">
            <a:spLocks noChangeArrowheads="1"/>
          </p:cNvSpPr>
          <p:nvPr/>
        </p:nvSpPr>
        <p:spPr bwMode="auto">
          <a:xfrm>
            <a:off x="7445375" y="6621463"/>
            <a:ext cx="1677988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800" dirty="0">
                <a:solidFill>
                  <a:prstClr val="black"/>
                </a:solidFill>
                <a:latin typeface="Times New Roman" pitchFamily="18" charset="0"/>
              </a:rPr>
              <a:t>Copyright – Michael D. Fayer, </a:t>
            </a:r>
            <a:r>
              <a:rPr lang="en-US" sz="800" dirty="0" smtClean="0">
                <a:solidFill>
                  <a:prstClr val="black"/>
                </a:solidFill>
                <a:latin typeface="Times New Roman" pitchFamily="18" charset="0"/>
              </a:rPr>
              <a:t>2018</a:t>
            </a:r>
            <a:endParaRPr lang="en-US" sz="800" dirty="0">
              <a:solidFill>
                <a:prstClr val="black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056351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5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5602" name="Object 2"/>
          <p:cNvGraphicFramePr>
            <a:graphicFrameLocks noChangeAspect="1"/>
          </p:cNvGraphicFramePr>
          <p:nvPr/>
        </p:nvGraphicFramePr>
        <p:xfrm>
          <a:off x="436563" y="273050"/>
          <a:ext cx="3478212" cy="5984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42" name="Equation" r:id="rId4" imgW="2578100" imgH="444500" progId="Equation.DSMT4">
                  <p:embed/>
                </p:oleObj>
              </mc:Choice>
              <mc:Fallback>
                <p:oleObj name="Equation" r:id="rId4" imgW="2578100" imgH="4445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6563" y="273050"/>
                        <a:ext cx="3478212" cy="5984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5603" name="Text Box 3"/>
          <p:cNvSpPr txBox="1">
            <a:spLocks noChangeArrowheads="1"/>
          </p:cNvSpPr>
          <p:nvPr/>
        </p:nvSpPr>
        <p:spPr bwMode="auto">
          <a:xfrm>
            <a:off x="4918075" y="298450"/>
            <a:ext cx="2182813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D60000"/>
                </a:solidFill>
                <a:latin typeface="Times New Roman" pitchFamily="18" charset="0"/>
              </a:rPr>
              <a:t>substitute in series</a:t>
            </a:r>
          </a:p>
        </p:txBody>
      </p:sp>
      <p:sp>
        <p:nvSpPr>
          <p:cNvPr id="25604" name="Line 4"/>
          <p:cNvSpPr>
            <a:spLocks noChangeShapeType="1"/>
          </p:cNvSpPr>
          <p:nvPr/>
        </p:nvSpPr>
        <p:spPr bwMode="auto">
          <a:xfrm flipH="1">
            <a:off x="4008438" y="525463"/>
            <a:ext cx="714375" cy="50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314325" y="1095375"/>
            <a:ext cx="8531225" cy="2014538"/>
            <a:chOff x="198" y="690"/>
            <a:chExt cx="5374" cy="1269"/>
          </a:xfrm>
        </p:grpSpPr>
        <p:graphicFrame>
          <p:nvGraphicFramePr>
            <p:cNvPr id="25606" name="Object 6"/>
            <p:cNvGraphicFramePr>
              <a:graphicFrameLocks noChangeAspect="1"/>
            </p:cNvGraphicFramePr>
            <p:nvPr/>
          </p:nvGraphicFramePr>
          <p:xfrm>
            <a:off x="333" y="690"/>
            <a:ext cx="2623" cy="27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243" name="Equation" r:id="rId6" imgW="2336800" imgH="241300" progId="Equation.DSMT4">
                    <p:embed/>
                  </p:oleObj>
                </mc:Choice>
                <mc:Fallback>
                  <p:oleObj name="Equation" r:id="rId6" imgW="2336800" imgH="2413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33" y="690"/>
                          <a:ext cx="2623" cy="271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5607" name="Object 7"/>
            <p:cNvGraphicFramePr>
              <a:graphicFrameLocks noChangeAspect="1"/>
            </p:cNvGraphicFramePr>
            <p:nvPr/>
          </p:nvGraphicFramePr>
          <p:xfrm>
            <a:off x="288" y="1017"/>
            <a:ext cx="2209" cy="30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244" name="Equation" r:id="rId8" imgW="1765300" imgH="241300" progId="Equation.DSMT4">
                    <p:embed/>
                  </p:oleObj>
                </mc:Choice>
                <mc:Fallback>
                  <p:oleObj name="Equation" r:id="rId8" imgW="1765300" imgH="2413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88" y="1017"/>
                          <a:ext cx="2209" cy="30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5608" name="Object 8"/>
            <p:cNvGraphicFramePr>
              <a:graphicFrameLocks noChangeAspect="1"/>
            </p:cNvGraphicFramePr>
            <p:nvPr/>
          </p:nvGraphicFramePr>
          <p:xfrm>
            <a:off x="198" y="1410"/>
            <a:ext cx="3457" cy="54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245" name="Equation" r:id="rId10" imgW="2717800" imgH="431800" progId="Equation.DSMT4">
                    <p:embed/>
                  </p:oleObj>
                </mc:Choice>
                <mc:Fallback>
                  <p:oleObj name="Equation" r:id="rId10" imgW="2717800" imgH="4318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1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98" y="1410"/>
                          <a:ext cx="3457" cy="549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5609" name="Object 9"/>
            <p:cNvGraphicFramePr>
              <a:graphicFrameLocks noChangeAspect="1"/>
            </p:cNvGraphicFramePr>
            <p:nvPr/>
          </p:nvGraphicFramePr>
          <p:xfrm>
            <a:off x="3632" y="1392"/>
            <a:ext cx="1940" cy="56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246" name="Equation" r:id="rId12" imgW="1485900" imgH="431800" progId="Equation.DSMT4">
                    <p:embed/>
                  </p:oleObj>
                </mc:Choice>
                <mc:Fallback>
                  <p:oleObj name="Equation" r:id="rId12" imgW="1485900" imgH="4318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632" y="1392"/>
                          <a:ext cx="1940" cy="564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3" name="Group 10"/>
          <p:cNvGrpSpPr>
            <a:grpSpLocks/>
          </p:cNvGrpSpPr>
          <p:nvPr/>
        </p:nvGrpSpPr>
        <p:grpSpPr bwMode="auto">
          <a:xfrm>
            <a:off x="5649913" y="973138"/>
            <a:ext cx="3446462" cy="1479550"/>
            <a:chOff x="3559" y="613"/>
            <a:chExt cx="2171" cy="932"/>
          </a:xfrm>
        </p:grpSpPr>
        <p:sp>
          <p:nvSpPr>
            <p:cNvPr id="25611" name="Text Box 11"/>
            <p:cNvSpPr txBox="1">
              <a:spLocks noChangeArrowheads="1"/>
            </p:cNvSpPr>
            <p:nvPr/>
          </p:nvSpPr>
          <p:spPr bwMode="auto">
            <a:xfrm>
              <a:off x="3559" y="613"/>
              <a:ext cx="2171" cy="63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srgbClr val="0000EC"/>
                  </a:solidFill>
                  <a:latin typeface="Times New Roman" pitchFamily="18" charset="0"/>
                </a:rPr>
                <a:t>The sum of these infinite</a:t>
              </a:r>
              <a:br>
                <a:rPr lang="en-US" sz="2000" b="1">
                  <a:solidFill>
                    <a:srgbClr val="0000EC"/>
                  </a:solidFill>
                  <a:latin typeface="Times New Roman" pitchFamily="18" charset="0"/>
                </a:rPr>
              </a:br>
              <a:r>
                <a:rPr lang="en-US" sz="2000" b="1">
                  <a:solidFill>
                    <a:srgbClr val="0000EC"/>
                  </a:solidFill>
                  <a:latin typeface="Times New Roman" pitchFamily="18" charset="0"/>
                </a:rPr>
                <a:t>number of terms in all powers</a:t>
              </a:r>
              <a:br>
                <a:rPr lang="en-US" sz="2000" b="1">
                  <a:solidFill>
                    <a:srgbClr val="0000EC"/>
                  </a:solidFill>
                  <a:latin typeface="Times New Roman" pitchFamily="18" charset="0"/>
                </a:rPr>
              </a:br>
              <a:r>
                <a:rPr lang="en-US" sz="2000" b="1">
                  <a:solidFill>
                    <a:srgbClr val="0000EC"/>
                  </a:solidFill>
                  <a:latin typeface="Times New Roman" pitchFamily="18" charset="0"/>
                </a:rPr>
                <a:t>of </a:t>
              </a:r>
              <a:r>
                <a:rPr lang="en-US" sz="2000" b="1" i="1">
                  <a:solidFill>
                    <a:srgbClr val="0000EC"/>
                  </a:solidFill>
                  <a:latin typeface="Symbol" pitchFamily="18" charset="2"/>
                </a:rPr>
                <a:t>g</a:t>
              </a:r>
              <a:r>
                <a:rPr lang="en-US" sz="2000" b="1">
                  <a:solidFill>
                    <a:srgbClr val="0000EC"/>
                  </a:solidFill>
                  <a:latin typeface="Times New Roman" pitchFamily="18" charset="0"/>
                </a:rPr>
                <a:t> equals 0.</a:t>
              </a:r>
            </a:p>
          </p:txBody>
        </p:sp>
        <p:sp>
          <p:nvSpPr>
            <p:cNvPr id="25612" name="Line 12"/>
            <p:cNvSpPr>
              <a:spLocks noChangeShapeType="1"/>
            </p:cNvSpPr>
            <p:nvPr/>
          </p:nvSpPr>
          <p:spPr bwMode="auto">
            <a:xfrm>
              <a:off x="4581" y="1198"/>
              <a:ext cx="758" cy="347"/>
            </a:xfrm>
            <a:prstGeom prst="line">
              <a:avLst/>
            </a:prstGeom>
            <a:noFill/>
            <a:ln w="28575">
              <a:solidFill>
                <a:schemeClr val="accent2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4" name="Group 13"/>
          <p:cNvGrpSpPr>
            <a:grpSpLocks/>
          </p:cNvGrpSpPr>
          <p:nvPr/>
        </p:nvGrpSpPr>
        <p:grpSpPr bwMode="auto">
          <a:xfrm>
            <a:off x="250825" y="3325813"/>
            <a:ext cx="8467725" cy="1006475"/>
            <a:chOff x="158" y="2095"/>
            <a:chExt cx="5334" cy="634"/>
          </a:xfrm>
        </p:grpSpPr>
        <p:sp>
          <p:nvSpPr>
            <p:cNvPr id="25614" name="Line 14"/>
            <p:cNvSpPr>
              <a:spLocks noChangeShapeType="1"/>
            </p:cNvSpPr>
            <p:nvPr/>
          </p:nvSpPr>
          <p:spPr bwMode="auto">
            <a:xfrm>
              <a:off x="158" y="2098"/>
              <a:ext cx="533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5615" name="Text Box 15"/>
            <p:cNvSpPr txBox="1">
              <a:spLocks noChangeArrowheads="1"/>
            </p:cNvSpPr>
            <p:nvPr/>
          </p:nvSpPr>
          <p:spPr bwMode="auto">
            <a:xfrm>
              <a:off x="179" y="2095"/>
              <a:ext cx="5200" cy="63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srgbClr val="0000EC"/>
                  </a:solidFill>
                  <a:latin typeface="Times New Roman" pitchFamily="18" charset="0"/>
                </a:rPr>
                <a:t>In order for the sum of all the terms in this expression to vanish identically</a:t>
              </a:r>
              <a:br>
                <a:rPr lang="en-US" sz="2000" b="1">
                  <a:solidFill>
                    <a:srgbClr val="0000EC"/>
                  </a:solidFill>
                  <a:latin typeface="Times New Roman" pitchFamily="18" charset="0"/>
                </a:rPr>
              </a:br>
              <a:r>
                <a:rPr lang="en-US" sz="2000" b="1">
                  <a:solidFill>
                    <a:srgbClr val="0000EC"/>
                  </a:solidFill>
                  <a:latin typeface="Times New Roman" pitchFamily="18" charset="0"/>
                </a:rPr>
                <a:t>for any </a:t>
              </a:r>
              <a:r>
                <a:rPr lang="en-US" sz="2000" b="1" i="1">
                  <a:solidFill>
                    <a:srgbClr val="0000EC"/>
                  </a:solidFill>
                  <a:latin typeface="Symbol" pitchFamily="18" charset="2"/>
                </a:rPr>
                <a:t>g</a:t>
              </a:r>
              <a:r>
                <a:rPr lang="en-US" sz="2000" b="1">
                  <a:solidFill>
                    <a:srgbClr val="0000EC"/>
                  </a:solidFill>
                  <a:latin typeface="Times New Roman" pitchFamily="18" charset="0"/>
                </a:rPr>
                <a:t>,</a:t>
              </a:r>
              <a:br>
                <a:rPr lang="en-US" sz="2000" b="1">
                  <a:solidFill>
                    <a:srgbClr val="0000EC"/>
                  </a:solidFill>
                  <a:latin typeface="Times New Roman" pitchFamily="18" charset="0"/>
                </a:rPr>
              </a:br>
              <a:r>
                <a:rPr lang="en-US" sz="2000" b="1">
                  <a:solidFill>
                    <a:srgbClr val="D60000"/>
                  </a:solidFill>
                  <a:latin typeface="Times New Roman" pitchFamily="18" charset="0"/>
                </a:rPr>
                <a:t>the coefficients of the individual powers of </a:t>
              </a:r>
              <a:r>
                <a:rPr lang="en-US" sz="2000" b="1" i="1">
                  <a:solidFill>
                    <a:srgbClr val="D60000"/>
                  </a:solidFill>
                  <a:latin typeface="Symbol" pitchFamily="18" charset="2"/>
                </a:rPr>
                <a:t>g</a:t>
              </a:r>
              <a:r>
                <a:rPr lang="en-US" sz="2000" b="1">
                  <a:solidFill>
                    <a:srgbClr val="D60000"/>
                  </a:solidFill>
                  <a:latin typeface="Times New Roman" pitchFamily="18" charset="0"/>
                </a:rPr>
                <a:t> must vanish separately.</a:t>
              </a:r>
            </a:p>
          </p:txBody>
        </p:sp>
      </p:grpSp>
      <p:grpSp>
        <p:nvGrpSpPr>
          <p:cNvPr id="5" name="Group 16"/>
          <p:cNvGrpSpPr>
            <a:grpSpLocks/>
          </p:cNvGrpSpPr>
          <p:nvPr/>
        </p:nvGrpSpPr>
        <p:grpSpPr bwMode="auto">
          <a:xfrm>
            <a:off x="295275" y="4541838"/>
            <a:ext cx="8253413" cy="2124075"/>
            <a:chOff x="186" y="2861"/>
            <a:chExt cx="5199" cy="1338"/>
          </a:xfrm>
        </p:grpSpPr>
        <p:sp>
          <p:nvSpPr>
            <p:cNvPr id="25617" name="Text Box 17"/>
            <p:cNvSpPr txBox="1">
              <a:spLocks noChangeArrowheads="1"/>
            </p:cNvSpPr>
            <p:nvPr/>
          </p:nvSpPr>
          <p:spPr bwMode="auto">
            <a:xfrm>
              <a:off x="186" y="2861"/>
              <a:ext cx="3587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srgbClr val="008000"/>
                  </a:solidFill>
                  <a:latin typeface="Times New Roman" pitchFamily="18" charset="0"/>
                </a:rPr>
                <a:t>To see this consider an unrelated simpler equation.</a:t>
              </a:r>
            </a:p>
          </p:txBody>
        </p:sp>
        <p:graphicFrame>
          <p:nvGraphicFramePr>
            <p:cNvPr id="25618" name="Object 18"/>
            <p:cNvGraphicFramePr>
              <a:graphicFrameLocks noChangeAspect="1"/>
            </p:cNvGraphicFramePr>
            <p:nvPr/>
          </p:nvGraphicFramePr>
          <p:xfrm>
            <a:off x="228" y="3173"/>
            <a:ext cx="3247" cy="31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247" name="Equation" r:id="rId14" imgW="2527300" imgH="241300" progId="Equation.DSMT4">
                    <p:embed/>
                  </p:oleObj>
                </mc:Choice>
                <mc:Fallback>
                  <p:oleObj name="Equation" r:id="rId14" imgW="2527300" imgH="2413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28" y="3173"/>
                          <a:ext cx="3247" cy="310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5619" name="Text Box 19"/>
            <p:cNvSpPr txBox="1">
              <a:spLocks noChangeArrowheads="1"/>
            </p:cNvSpPr>
            <p:nvPr/>
          </p:nvSpPr>
          <p:spPr bwMode="auto">
            <a:xfrm>
              <a:off x="217" y="3565"/>
              <a:ext cx="5168" cy="63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srgbClr val="0000EC"/>
                  </a:solidFill>
                  <a:latin typeface="Times New Roman" pitchFamily="18" charset="0"/>
                </a:rPr>
                <a:t>Fifth degree equation.   For a given set of the </a:t>
              </a:r>
              <a:r>
                <a:rPr lang="en-US" sz="2000" b="1" i="1">
                  <a:solidFill>
                    <a:srgbClr val="0000EC"/>
                  </a:solidFill>
                  <a:latin typeface="Times New Roman" pitchFamily="18" charset="0"/>
                </a:rPr>
                <a:t>a</a:t>
              </a:r>
              <a:r>
                <a:rPr lang="en-US" sz="2000" b="1" i="1" baseline="-25000">
                  <a:solidFill>
                    <a:srgbClr val="0000EC"/>
                  </a:solidFill>
                  <a:latin typeface="Times New Roman" pitchFamily="18" charset="0"/>
                </a:rPr>
                <a:t>i</a:t>
              </a:r>
              <a:r>
                <a:rPr lang="en-US" sz="2000" b="1">
                  <a:solidFill>
                    <a:srgbClr val="0000EC"/>
                  </a:solidFill>
                  <a:latin typeface="Times New Roman" pitchFamily="18" charset="0"/>
                </a:rPr>
                <a:t>, there will be 5 values of </a:t>
              </a:r>
              <a:r>
                <a:rPr lang="en-US" sz="2000" b="1" i="1">
                  <a:solidFill>
                    <a:srgbClr val="0000EC"/>
                  </a:solidFill>
                  <a:latin typeface="Times New Roman" pitchFamily="18" charset="0"/>
                </a:rPr>
                <a:t>x</a:t>
              </a:r>
              <a:r>
                <a:rPr lang="en-US" sz="2000" b="1">
                  <a:solidFill>
                    <a:srgbClr val="0000EC"/>
                  </a:solidFill>
                  <a:latin typeface="Times New Roman" pitchFamily="18" charset="0"/>
                </a:rPr>
                <a:t/>
              </a:r>
              <a:br>
                <a:rPr lang="en-US" sz="2000" b="1">
                  <a:solidFill>
                    <a:srgbClr val="0000EC"/>
                  </a:solidFill>
                  <a:latin typeface="Times New Roman" pitchFamily="18" charset="0"/>
                </a:rPr>
              </a:br>
              <a:r>
                <a:rPr lang="en-US" sz="2000" b="1">
                  <a:solidFill>
                    <a:srgbClr val="0000EC"/>
                  </a:solidFill>
                  <a:latin typeface="Times New Roman" pitchFamily="18" charset="0"/>
                </a:rPr>
                <a:t>for which this is true.  </a:t>
              </a:r>
              <a:r>
                <a:rPr lang="en-US" sz="2000" b="1">
                  <a:solidFill>
                    <a:srgbClr val="D60000"/>
                  </a:solidFill>
                  <a:latin typeface="Times New Roman" pitchFamily="18" charset="0"/>
                </a:rPr>
                <a:t>However, if you know this is true for any value of </a:t>
              </a:r>
              <a:r>
                <a:rPr lang="en-US" sz="2000" b="1" i="1">
                  <a:solidFill>
                    <a:srgbClr val="D60000"/>
                  </a:solidFill>
                  <a:latin typeface="Times New Roman" pitchFamily="18" charset="0"/>
                </a:rPr>
                <a:t>x</a:t>
              </a:r>
              <a:r>
                <a:rPr lang="en-US" sz="2000" b="1">
                  <a:solidFill>
                    <a:srgbClr val="D60000"/>
                  </a:solidFill>
                  <a:latin typeface="Times New Roman" pitchFamily="18" charset="0"/>
                </a:rPr>
                <a:t>,</a:t>
              </a:r>
              <a:br>
                <a:rPr lang="en-US" sz="2000" b="1">
                  <a:solidFill>
                    <a:srgbClr val="D60000"/>
                  </a:solidFill>
                  <a:latin typeface="Times New Roman" pitchFamily="18" charset="0"/>
                </a:rPr>
              </a:br>
              <a:r>
                <a:rPr lang="en-US" sz="2000" b="1">
                  <a:solidFill>
                    <a:srgbClr val="D60000"/>
                  </a:solidFill>
                  <a:latin typeface="Times New Roman" pitchFamily="18" charset="0"/>
                </a:rPr>
                <a:t>then the </a:t>
              </a:r>
              <a:r>
                <a:rPr lang="en-US" sz="2000" b="1" i="1">
                  <a:solidFill>
                    <a:srgbClr val="D60000"/>
                  </a:solidFill>
                  <a:latin typeface="Times New Roman" pitchFamily="18" charset="0"/>
                </a:rPr>
                <a:t>a</a:t>
              </a:r>
              <a:r>
                <a:rPr lang="en-US" sz="2000" b="1" i="1" baseline="-25000">
                  <a:solidFill>
                    <a:srgbClr val="D60000"/>
                  </a:solidFill>
                  <a:latin typeface="Times New Roman" pitchFamily="18" charset="0"/>
                </a:rPr>
                <a:t>i</a:t>
              </a:r>
              <a:r>
                <a:rPr lang="en-US" sz="2000" b="1">
                  <a:solidFill>
                    <a:srgbClr val="D60000"/>
                  </a:solidFill>
                  <a:latin typeface="Times New Roman" pitchFamily="18" charset="0"/>
                </a:rPr>
                <a:t> all must be zero.</a:t>
              </a:r>
            </a:p>
          </p:txBody>
        </p:sp>
      </p:grpSp>
      <p:sp>
        <p:nvSpPr>
          <p:cNvPr id="25620" name="Text Box 57"/>
          <p:cNvSpPr txBox="1">
            <a:spLocks noChangeArrowheads="1"/>
          </p:cNvSpPr>
          <p:nvPr/>
        </p:nvSpPr>
        <p:spPr bwMode="auto">
          <a:xfrm>
            <a:off x="7445375" y="6621463"/>
            <a:ext cx="1677988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800" dirty="0">
                <a:solidFill>
                  <a:prstClr val="black"/>
                </a:solidFill>
                <a:latin typeface="Times New Roman" pitchFamily="18" charset="0"/>
              </a:rPr>
              <a:t>Copyright – Michael D. Fayer, </a:t>
            </a:r>
            <a:r>
              <a:rPr lang="en-US" sz="800" dirty="0" smtClean="0">
                <a:solidFill>
                  <a:prstClr val="black"/>
                </a:solidFill>
                <a:latin typeface="Times New Roman" pitchFamily="18" charset="0"/>
              </a:rPr>
              <a:t>2018</a:t>
            </a:r>
            <a:endParaRPr lang="en-US" sz="800" dirty="0">
              <a:solidFill>
                <a:prstClr val="black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763147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7650" name="Object 2"/>
          <p:cNvGraphicFramePr>
            <a:graphicFrameLocks noChangeAspect="1"/>
          </p:cNvGraphicFramePr>
          <p:nvPr/>
        </p:nvGraphicFramePr>
        <p:xfrm>
          <a:off x="439738" y="252413"/>
          <a:ext cx="1878012" cy="647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66" name="Equation" r:id="rId4" imgW="1244600" imgH="431800" progId="Equation.DSMT4">
                  <p:embed/>
                </p:oleObj>
              </mc:Choice>
              <mc:Fallback>
                <p:oleObj name="Equation" r:id="rId4" imgW="1244600" imgH="4318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9738" y="252413"/>
                        <a:ext cx="1878012" cy="6477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7651" name="Object 3"/>
          <p:cNvGraphicFramePr>
            <a:graphicFrameLocks noChangeAspect="1"/>
          </p:cNvGraphicFramePr>
          <p:nvPr/>
        </p:nvGraphicFramePr>
        <p:xfrm>
          <a:off x="434975" y="965200"/>
          <a:ext cx="1878013" cy="6334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67" name="Equation" r:id="rId6" imgW="1269449" imgH="431613" progId="Equation.DSMT4">
                  <p:embed/>
                </p:oleObj>
              </mc:Choice>
              <mc:Fallback>
                <p:oleObj name="Equation" r:id="rId6" imgW="1269449" imgH="431613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4975" y="965200"/>
                        <a:ext cx="1878013" cy="6334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7652" name="Object 4"/>
          <p:cNvGraphicFramePr>
            <a:graphicFrameLocks noChangeAspect="1"/>
          </p:cNvGraphicFramePr>
          <p:nvPr/>
        </p:nvGraphicFramePr>
        <p:xfrm>
          <a:off x="330200" y="1744663"/>
          <a:ext cx="1954213" cy="6238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68" name="Equation" r:id="rId8" imgW="1346200" imgH="431800" progId="Equation.DSMT4">
                  <p:embed/>
                </p:oleObj>
              </mc:Choice>
              <mc:Fallback>
                <p:oleObj name="Equation" r:id="rId8" imgW="1346200" imgH="4318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0200" y="1744663"/>
                        <a:ext cx="1954213" cy="6238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7653" name="Object 5"/>
          <p:cNvGraphicFramePr>
            <a:graphicFrameLocks noChangeAspect="1"/>
          </p:cNvGraphicFramePr>
          <p:nvPr/>
        </p:nvGraphicFramePr>
        <p:xfrm>
          <a:off x="260350" y="2462213"/>
          <a:ext cx="2065338" cy="6524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69" name="Equation" r:id="rId10" imgW="1358310" imgH="431613" progId="Equation.DSMT4">
                  <p:embed/>
                </p:oleObj>
              </mc:Choice>
              <mc:Fallback>
                <p:oleObj name="Equation" r:id="rId10" imgW="1358310" imgH="431613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0350" y="2462213"/>
                        <a:ext cx="2065338" cy="6524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7654" name="Object 6"/>
          <p:cNvGraphicFramePr>
            <a:graphicFrameLocks noChangeAspect="1"/>
          </p:cNvGraphicFramePr>
          <p:nvPr/>
        </p:nvGraphicFramePr>
        <p:xfrm>
          <a:off x="2819400" y="368300"/>
          <a:ext cx="666750" cy="5445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70" name="Equation" r:id="rId12" imgW="342751" imgH="279279" progId="Equation.DSMT4">
                  <p:embed/>
                </p:oleObj>
              </mc:Choice>
              <mc:Fallback>
                <p:oleObj name="Equation" r:id="rId12" imgW="342751" imgH="279279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19400" y="368300"/>
                        <a:ext cx="666750" cy="5445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7655" name="Object 7"/>
          <p:cNvGraphicFramePr>
            <a:graphicFrameLocks noChangeAspect="1"/>
          </p:cNvGraphicFramePr>
          <p:nvPr/>
        </p:nvGraphicFramePr>
        <p:xfrm>
          <a:off x="2843213" y="1071563"/>
          <a:ext cx="644525" cy="5445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71" name="Equation" r:id="rId14" imgW="330200" imgH="279400" progId="Equation.DSMT4">
                  <p:embed/>
                </p:oleObj>
              </mc:Choice>
              <mc:Fallback>
                <p:oleObj name="Equation" r:id="rId14" imgW="330200" imgH="2794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43213" y="1071563"/>
                        <a:ext cx="644525" cy="54451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7656" name="Object 8"/>
          <p:cNvGraphicFramePr>
            <a:graphicFrameLocks noChangeAspect="1"/>
          </p:cNvGraphicFramePr>
          <p:nvPr/>
        </p:nvGraphicFramePr>
        <p:xfrm>
          <a:off x="2824163" y="1776413"/>
          <a:ext cx="666750" cy="5445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72" name="Equation" r:id="rId16" imgW="342751" imgH="279279" progId="Equation.DSMT4">
                  <p:embed/>
                </p:oleObj>
              </mc:Choice>
              <mc:Fallback>
                <p:oleObj name="Equation" r:id="rId16" imgW="342751" imgH="279279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24163" y="1776413"/>
                        <a:ext cx="666750" cy="54451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7657" name="Object 9"/>
          <p:cNvGraphicFramePr>
            <a:graphicFrameLocks noChangeAspect="1"/>
          </p:cNvGraphicFramePr>
          <p:nvPr/>
        </p:nvGraphicFramePr>
        <p:xfrm>
          <a:off x="2800350" y="2554288"/>
          <a:ext cx="668338" cy="5445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73" name="Equation" r:id="rId18" imgW="342751" imgH="279279" progId="Equation.DSMT4">
                  <p:embed/>
                </p:oleObj>
              </mc:Choice>
              <mc:Fallback>
                <p:oleObj name="Equation" r:id="rId18" imgW="342751" imgH="279279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00350" y="2554288"/>
                        <a:ext cx="668338" cy="54451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3" name="Group 14"/>
          <p:cNvGrpSpPr>
            <a:grpSpLocks/>
          </p:cNvGrpSpPr>
          <p:nvPr/>
        </p:nvGrpSpPr>
        <p:grpSpPr bwMode="auto">
          <a:xfrm>
            <a:off x="506413" y="4840288"/>
            <a:ext cx="7999412" cy="1677987"/>
            <a:chOff x="319" y="3049"/>
            <a:chExt cx="5039" cy="1057"/>
          </a:xfrm>
        </p:grpSpPr>
        <p:sp>
          <p:nvSpPr>
            <p:cNvPr id="27663" name="Text Box 15"/>
            <p:cNvSpPr txBox="1">
              <a:spLocks noChangeArrowheads="1"/>
            </p:cNvSpPr>
            <p:nvPr/>
          </p:nvSpPr>
          <p:spPr bwMode="auto">
            <a:xfrm>
              <a:off x="2554" y="3084"/>
              <a:ext cx="2804" cy="82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srgbClr val="D60000"/>
                  </a:solidFill>
                  <a:latin typeface="Times New Roman" pitchFamily="18" charset="0"/>
                </a:rPr>
                <a:t>Even and odd series.</a:t>
              </a:r>
              <a:br>
                <a:rPr lang="en-US" sz="2000" b="1">
                  <a:solidFill>
                    <a:srgbClr val="D60000"/>
                  </a:solidFill>
                  <a:latin typeface="Times New Roman" pitchFamily="18" charset="0"/>
                </a:rPr>
              </a:br>
              <a:r>
                <a:rPr lang="en-US" sz="2000" b="1">
                  <a:solidFill>
                    <a:srgbClr val="D60000"/>
                  </a:solidFill>
                  <a:latin typeface="Times New Roman" pitchFamily="18" charset="0"/>
                </a:rPr>
                <a:t>Pick </a:t>
              </a:r>
              <a:r>
                <a:rPr lang="en-US" sz="2000" b="1" i="1">
                  <a:solidFill>
                    <a:srgbClr val="D60000"/>
                  </a:solidFill>
                  <a:latin typeface="Times New Roman" pitchFamily="18" charset="0"/>
                </a:rPr>
                <a:t>a</a:t>
              </a:r>
              <a:r>
                <a:rPr lang="en-US" sz="2000" b="1" baseline="-25000">
                  <a:solidFill>
                    <a:srgbClr val="D60000"/>
                  </a:solidFill>
                  <a:latin typeface="Times New Roman" pitchFamily="18" charset="0"/>
                </a:rPr>
                <a:t>0</a:t>
              </a:r>
              <a:r>
                <a:rPr lang="en-US" sz="2000" b="1">
                  <a:solidFill>
                    <a:srgbClr val="D60000"/>
                  </a:solidFill>
                  <a:latin typeface="Times New Roman" pitchFamily="18" charset="0"/>
                </a:rPr>
                <a:t> (</a:t>
              </a:r>
              <a:r>
                <a:rPr lang="en-US" sz="2000" b="1" i="1">
                  <a:solidFill>
                    <a:srgbClr val="D60000"/>
                  </a:solidFill>
                  <a:latin typeface="Times New Roman" pitchFamily="18" charset="0"/>
                </a:rPr>
                <a:t>a</a:t>
              </a:r>
              <a:r>
                <a:rPr lang="en-US" sz="2000" b="1" baseline="-25000">
                  <a:solidFill>
                    <a:srgbClr val="D60000"/>
                  </a:solidFill>
                  <a:latin typeface="Times New Roman" pitchFamily="18" charset="0"/>
                </a:rPr>
                <a:t>1</a:t>
              </a:r>
              <a:r>
                <a:rPr lang="en-US" sz="2000" b="1">
                  <a:solidFill>
                    <a:srgbClr val="D60000"/>
                  </a:solidFill>
                  <a:latin typeface="Times New Roman" pitchFamily="18" charset="0"/>
                </a:rPr>
                <a:t> = 0)</a:t>
              </a:r>
              <a:r>
                <a:rPr lang="en-US" sz="2000" b="1" i="1">
                  <a:solidFill>
                    <a:srgbClr val="D60000"/>
                  </a:solidFill>
                  <a:latin typeface="Times New Roman" pitchFamily="18" charset="0"/>
                </a:rPr>
                <a:t>,</a:t>
              </a:r>
              <a:r>
                <a:rPr lang="en-US" sz="2000" b="1">
                  <a:solidFill>
                    <a:srgbClr val="D60000"/>
                  </a:solidFill>
                  <a:latin typeface="Times New Roman" pitchFamily="18" charset="0"/>
                </a:rPr>
                <a:t> get all even coefficients.</a:t>
              </a:r>
              <a:br>
                <a:rPr lang="en-US" sz="2000" b="1">
                  <a:solidFill>
                    <a:srgbClr val="D60000"/>
                  </a:solidFill>
                  <a:latin typeface="Times New Roman" pitchFamily="18" charset="0"/>
                </a:rPr>
              </a:br>
              <a:r>
                <a:rPr lang="en-US" sz="2000" b="1">
                  <a:solidFill>
                    <a:srgbClr val="D60000"/>
                  </a:solidFill>
                  <a:latin typeface="Times New Roman" pitchFamily="18" charset="0"/>
                </a:rPr>
                <a:t>Pick </a:t>
              </a:r>
              <a:r>
                <a:rPr lang="en-US" sz="2000" b="1" i="1">
                  <a:solidFill>
                    <a:srgbClr val="D60000"/>
                  </a:solidFill>
                  <a:latin typeface="Times New Roman" pitchFamily="18" charset="0"/>
                </a:rPr>
                <a:t>a</a:t>
              </a:r>
              <a:r>
                <a:rPr lang="en-US" sz="2000" b="1" baseline="-25000">
                  <a:solidFill>
                    <a:srgbClr val="D60000"/>
                  </a:solidFill>
                  <a:latin typeface="Times New Roman" pitchFamily="18" charset="0"/>
                </a:rPr>
                <a:t>1 </a:t>
              </a:r>
              <a:r>
                <a:rPr lang="en-US" sz="2000" b="1">
                  <a:solidFill>
                    <a:srgbClr val="D60000"/>
                  </a:solidFill>
                  <a:latin typeface="Times New Roman" pitchFamily="18" charset="0"/>
                </a:rPr>
                <a:t>(</a:t>
              </a:r>
              <a:r>
                <a:rPr lang="en-US" sz="2000" b="1" i="1">
                  <a:solidFill>
                    <a:srgbClr val="D60000"/>
                  </a:solidFill>
                  <a:latin typeface="Times New Roman" pitchFamily="18" charset="0"/>
                </a:rPr>
                <a:t>a</a:t>
              </a:r>
              <a:r>
                <a:rPr lang="en-US" sz="2000" b="1" baseline="-25000">
                  <a:solidFill>
                    <a:srgbClr val="D60000"/>
                  </a:solidFill>
                  <a:latin typeface="Times New Roman" pitchFamily="18" charset="0"/>
                </a:rPr>
                <a:t>0</a:t>
              </a:r>
              <a:r>
                <a:rPr lang="en-US" sz="2000" b="1">
                  <a:solidFill>
                    <a:srgbClr val="D60000"/>
                  </a:solidFill>
                  <a:latin typeface="Times New Roman" pitchFamily="18" charset="0"/>
                </a:rPr>
                <a:t> = 0), get all odd coefficients.</a:t>
              </a:r>
            </a:p>
            <a:p>
              <a:r>
                <a:rPr lang="en-US" sz="2000" b="1">
                  <a:solidFill>
                    <a:srgbClr val="D60000"/>
                  </a:solidFill>
                  <a:latin typeface="Times New Roman" pitchFamily="18" charset="0"/>
                </a:rPr>
                <a:t>Normalization set </a:t>
              </a:r>
              <a:r>
                <a:rPr lang="en-US" sz="2000" b="1" i="1">
                  <a:solidFill>
                    <a:srgbClr val="D60000"/>
                  </a:solidFill>
                  <a:latin typeface="Times New Roman" pitchFamily="18" charset="0"/>
                </a:rPr>
                <a:t>a</a:t>
              </a:r>
              <a:r>
                <a:rPr lang="en-US" sz="2000" b="1" baseline="-25000">
                  <a:solidFill>
                    <a:srgbClr val="D60000"/>
                  </a:solidFill>
                  <a:latin typeface="Times New Roman" pitchFamily="18" charset="0"/>
                </a:rPr>
                <a:t>0</a:t>
              </a:r>
              <a:r>
                <a:rPr lang="en-US" sz="2000" b="1">
                  <a:solidFill>
                    <a:srgbClr val="D60000"/>
                  </a:solidFill>
                  <a:latin typeface="Times New Roman" pitchFamily="18" charset="0"/>
                </a:rPr>
                <a:t> and </a:t>
              </a:r>
              <a:r>
                <a:rPr lang="en-US" sz="2000" b="1" i="1">
                  <a:solidFill>
                    <a:srgbClr val="D60000"/>
                  </a:solidFill>
                  <a:latin typeface="Times New Roman" pitchFamily="18" charset="0"/>
                </a:rPr>
                <a:t>a</a:t>
              </a:r>
              <a:r>
                <a:rPr lang="en-US" sz="2000" b="1" baseline="-25000">
                  <a:solidFill>
                    <a:srgbClr val="D60000"/>
                  </a:solidFill>
                  <a:latin typeface="Times New Roman" pitchFamily="18" charset="0"/>
                </a:rPr>
                <a:t>1</a:t>
              </a:r>
              <a:r>
                <a:rPr lang="en-US" sz="2000" b="1">
                  <a:solidFill>
                    <a:srgbClr val="D60000"/>
                  </a:solidFill>
                  <a:latin typeface="Times New Roman" pitchFamily="18" charset="0"/>
                </a:rPr>
                <a:t> values.</a:t>
              </a:r>
            </a:p>
          </p:txBody>
        </p:sp>
        <p:graphicFrame>
          <p:nvGraphicFramePr>
            <p:cNvPr id="27664" name="Object 16"/>
            <p:cNvGraphicFramePr>
              <a:graphicFrameLocks noChangeAspect="1"/>
            </p:cNvGraphicFramePr>
            <p:nvPr/>
          </p:nvGraphicFramePr>
          <p:xfrm>
            <a:off x="319" y="3049"/>
            <a:ext cx="1726" cy="72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1274" name="Equation" r:id="rId20" imgW="1574800" imgH="660400" progId="Equation.DSMT4">
                    <p:embed/>
                  </p:oleObj>
                </mc:Choice>
                <mc:Fallback>
                  <p:oleObj name="Equation" r:id="rId20" imgW="1574800" imgH="6604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1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19" y="3049"/>
                          <a:ext cx="1726" cy="72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7665" name="Text Box 17"/>
            <p:cNvSpPr txBox="1">
              <a:spLocks noChangeArrowheads="1"/>
            </p:cNvSpPr>
            <p:nvPr/>
          </p:nvSpPr>
          <p:spPr bwMode="auto">
            <a:xfrm>
              <a:off x="566" y="3856"/>
              <a:ext cx="1444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srgbClr val="000099"/>
                  </a:solidFill>
                  <a:latin typeface="Times New Roman" pitchFamily="18" charset="0"/>
                </a:rPr>
                <a:t>Recursion Formula</a:t>
              </a:r>
            </a:p>
          </p:txBody>
        </p:sp>
      </p:grpSp>
      <p:sp>
        <p:nvSpPr>
          <p:cNvPr id="27666" name="Text Box 18"/>
          <p:cNvSpPr txBox="1">
            <a:spLocks noChangeArrowheads="1"/>
          </p:cNvSpPr>
          <p:nvPr/>
        </p:nvSpPr>
        <p:spPr bwMode="auto">
          <a:xfrm>
            <a:off x="4216400" y="392113"/>
            <a:ext cx="35433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000099"/>
                </a:solidFill>
                <a:latin typeface="Times New Roman" pitchFamily="18" charset="0"/>
              </a:rPr>
              <a:t>Coefficients of like powers of </a:t>
            </a:r>
            <a:r>
              <a:rPr lang="en-US" sz="2000" b="1" i="1">
                <a:solidFill>
                  <a:srgbClr val="000099"/>
                </a:solidFill>
                <a:latin typeface="Symbol" pitchFamily="18" charset="2"/>
              </a:rPr>
              <a:t>g</a:t>
            </a:r>
            <a:r>
              <a:rPr lang="en-US" sz="2000" b="1">
                <a:solidFill>
                  <a:srgbClr val="000099"/>
                </a:solidFill>
                <a:latin typeface="Times New Roman" pitchFamily="18" charset="0"/>
              </a:rPr>
              <a:t>.</a:t>
            </a:r>
          </a:p>
        </p:txBody>
      </p:sp>
      <p:sp>
        <p:nvSpPr>
          <p:cNvPr id="27667" name="Text Box 57"/>
          <p:cNvSpPr txBox="1">
            <a:spLocks noChangeArrowheads="1"/>
          </p:cNvSpPr>
          <p:nvPr/>
        </p:nvSpPr>
        <p:spPr bwMode="auto">
          <a:xfrm>
            <a:off x="7445375" y="6621463"/>
            <a:ext cx="1677988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800" dirty="0">
                <a:solidFill>
                  <a:prstClr val="black"/>
                </a:solidFill>
                <a:latin typeface="Times New Roman" pitchFamily="18" charset="0"/>
              </a:rPr>
              <a:t>Copyright – Michael D. Fayer, </a:t>
            </a:r>
            <a:r>
              <a:rPr lang="en-US" sz="800" dirty="0" smtClean="0">
                <a:solidFill>
                  <a:prstClr val="black"/>
                </a:solidFill>
                <a:latin typeface="Times New Roman" pitchFamily="18" charset="0"/>
              </a:rPr>
              <a:t>2018</a:t>
            </a:r>
            <a:endParaRPr lang="en-US" sz="800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grpSp>
        <p:nvGrpSpPr>
          <p:cNvPr id="6" name="Group 5"/>
          <p:cNvGrpSpPr/>
          <p:nvPr/>
        </p:nvGrpSpPr>
        <p:grpSpPr>
          <a:xfrm>
            <a:off x="276225" y="3303588"/>
            <a:ext cx="8382005" cy="1358900"/>
            <a:chOff x="276225" y="3303588"/>
            <a:chExt cx="8382005" cy="1358900"/>
          </a:xfrm>
        </p:grpSpPr>
        <p:grpSp>
          <p:nvGrpSpPr>
            <p:cNvPr id="2" name="Group 10"/>
            <p:cNvGrpSpPr>
              <a:grpSpLocks/>
            </p:cNvGrpSpPr>
            <p:nvPr/>
          </p:nvGrpSpPr>
          <p:grpSpPr bwMode="auto">
            <a:xfrm>
              <a:off x="276225" y="3303588"/>
              <a:ext cx="8104188" cy="1358900"/>
              <a:chOff x="174" y="2081"/>
              <a:chExt cx="5105" cy="856"/>
            </a:xfrm>
          </p:grpSpPr>
          <p:sp>
            <p:nvSpPr>
              <p:cNvPr id="27659" name="Line 11"/>
              <p:cNvSpPr>
                <a:spLocks noChangeShapeType="1"/>
              </p:cNvSpPr>
              <p:nvPr/>
            </p:nvSpPr>
            <p:spPr bwMode="auto">
              <a:xfrm>
                <a:off x="174" y="2081"/>
                <a:ext cx="5105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7660" name="Text Box 12"/>
              <p:cNvSpPr txBox="1">
                <a:spLocks noChangeArrowheads="1"/>
              </p:cNvSpPr>
              <p:nvPr/>
            </p:nvSpPr>
            <p:spPr bwMode="auto">
              <a:xfrm>
                <a:off x="187" y="2145"/>
                <a:ext cx="813" cy="2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sz="2000" b="1">
                    <a:solidFill>
                      <a:prstClr val="black"/>
                    </a:solidFill>
                    <a:latin typeface="Times New Roman" pitchFamily="18" charset="0"/>
                  </a:rPr>
                  <a:t>In general</a:t>
                </a:r>
              </a:p>
            </p:txBody>
          </p:sp>
          <p:graphicFrame>
            <p:nvGraphicFramePr>
              <p:cNvPr id="27661" name="Object 13"/>
              <p:cNvGraphicFramePr>
                <a:graphicFrameLocks noChangeAspect="1"/>
              </p:cNvGraphicFramePr>
              <p:nvPr/>
            </p:nvGraphicFramePr>
            <p:xfrm>
              <a:off x="244" y="2476"/>
              <a:ext cx="2495" cy="461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11275" name="Equation" r:id="rId22" imgW="2336800" imgH="431800" progId="Equation.DSMT4">
                      <p:embed/>
                    </p:oleObj>
                  </mc:Choice>
                  <mc:Fallback>
                    <p:oleObj name="Equation" r:id="rId22" imgW="2336800" imgH="4318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23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244" y="2476"/>
                            <a:ext cx="2495" cy="461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accent1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chemeClr val="tx1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  <p:sp>
          <p:nvSpPr>
            <p:cNvPr id="5" name="TextBox 4"/>
            <p:cNvSpPr txBox="1"/>
            <p:nvPr/>
          </p:nvSpPr>
          <p:spPr>
            <a:xfrm>
              <a:off x="4655531" y="4101586"/>
              <a:ext cx="400269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i="1" dirty="0" smtClean="0">
                  <a:solidFill>
                    <a:prstClr val="black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  <a:sym typeface="Symbol" panose="05050102010706020507" pitchFamily="18" charset="2"/>
                </a:rPr>
                <a:t></a:t>
              </a:r>
              <a:r>
                <a:rPr lang="en-US" b="1" dirty="0" smtClean="0">
                  <a:solidFill>
                    <a:prstClr val="black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  <a:sym typeface="Symbol" panose="05050102010706020507" pitchFamily="18" charset="2"/>
                </a:rPr>
                <a:t> </a:t>
              </a:r>
              <a:r>
                <a:rPr lang="en-US" b="1" dirty="0">
                  <a:solidFill>
                    <a:prstClr val="black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  <a:sym typeface="Symbol" panose="05050102010706020507" pitchFamily="18" charset="2"/>
                </a:rPr>
                <a:t> i</a:t>
              </a:r>
              <a:r>
                <a:rPr lang="en-US" b="1" dirty="0" smtClean="0">
                  <a:solidFill>
                    <a:prstClr val="black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  <a:sym typeface="Symbol" panose="05050102010706020507" pitchFamily="18" charset="2"/>
                </a:rPr>
                <a:t>s an integer. Index in the expansion.</a:t>
              </a:r>
              <a:endParaRPr lang="en-US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328494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ext Box 2"/>
          <p:cNvSpPr txBox="1">
            <a:spLocks noChangeArrowheads="1"/>
          </p:cNvSpPr>
          <p:nvPr/>
        </p:nvSpPr>
        <p:spPr bwMode="auto">
          <a:xfrm>
            <a:off x="522288" y="160338"/>
            <a:ext cx="63944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000099"/>
                </a:solidFill>
                <a:latin typeface="Times New Roman" pitchFamily="18" charset="0"/>
              </a:rPr>
              <a:t>Have expression in terms of series that satisfy the diff. eq.</a:t>
            </a:r>
          </a:p>
        </p:txBody>
      </p:sp>
      <p:grpSp>
        <p:nvGrpSpPr>
          <p:cNvPr id="2" name="Group 3"/>
          <p:cNvGrpSpPr>
            <a:grpSpLocks/>
          </p:cNvGrpSpPr>
          <p:nvPr/>
        </p:nvGrpSpPr>
        <p:grpSpPr bwMode="auto">
          <a:xfrm>
            <a:off x="485775" y="736600"/>
            <a:ext cx="7856538" cy="3878263"/>
            <a:chOff x="306" y="464"/>
            <a:chExt cx="4949" cy="2443"/>
          </a:xfrm>
        </p:grpSpPr>
        <p:sp>
          <p:nvSpPr>
            <p:cNvPr id="29700" name="Text Box 4"/>
            <p:cNvSpPr txBox="1">
              <a:spLocks noChangeArrowheads="1"/>
            </p:cNvSpPr>
            <p:nvPr/>
          </p:nvSpPr>
          <p:spPr bwMode="auto">
            <a:xfrm>
              <a:off x="335" y="464"/>
              <a:ext cx="1991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srgbClr val="D60000"/>
                  </a:solidFill>
                  <a:latin typeface="Times New Roman" pitchFamily="18" charset="0"/>
                </a:rPr>
                <a:t>But not good wavefunction.</a:t>
              </a:r>
            </a:p>
          </p:txBody>
        </p:sp>
        <p:sp>
          <p:nvSpPr>
            <p:cNvPr id="29701" name="Text Box 5"/>
            <p:cNvSpPr txBox="1">
              <a:spLocks noChangeArrowheads="1"/>
            </p:cNvSpPr>
            <p:nvPr/>
          </p:nvSpPr>
          <p:spPr bwMode="auto">
            <a:xfrm>
              <a:off x="311" y="1001"/>
              <a:ext cx="4944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srgbClr val="0000CC"/>
                  </a:solidFill>
                  <a:latin typeface="Times New Roman" pitchFamily="18" charset="0"/>
                </a:rPr>
                <a:t>Blows up for large |</a:t>
              </a:r>
              <a:r>
                <a:rPr lang="en-US" sz="2000" b="1" i="1">
                  <a:solidFill>
                    <a:srgbClr val="0000CC"/>
                  </a:solidFill>
                  <a:latin typeface="Times New Roman" pitchFamily="18" charset="0"/>
                </a:rPr>
                <a:t>x</a:t>
              </a:r>
              <a:r>
                <a:rPr lang="en-US" sz="2000" b="1">
                  <a:solidFill>
                    <a:srgbClr val="0000CC"/>
                  </a:solidFill>
                  <a:latin typeface="Times New Roman" pitchFamily="18" charset="0"/>
                </a:rPr>
                <a:t>| if infinite number of terms.  (See book for proof.)</a:t>
              </a:r>
            </a:p>
          </p:txBody>
        </p:sp>
        <p:graphicFrame>
          <p:nvGraphicFramePr>
            <p:cNvPr id="29702" name="Object 6"/>
            <p:cNvGraphicFramePr>
              <a:graphicFrameLocks noChangeAspect="1"/>
            </p:cNvGraphicFramePr>
            <p:nvPr/>
          </p:nvGraphicFramePr>
          <p:xfrm>
            <a:off x="332" y="1492"/>
            <a:ext cx="1214" cy="38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2290" name="Equation" r:id="rId4" imgW="1117115" imgH="355446" progId="Equation.DSMT4">
                    <p:embed/>
                  </p:oleObj>
                </mc:Choice>
                <mc:Fallback>
                  <p:oleObj name="Equation" r:id="rId4" imgW="1117115" imgH="355446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32" y="1492"/>
                          <a:ext cx="1214" cy="387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9703" name="Object 7"/>
            <p:cNvGraphicFramePr>
              <a:graphicFrameLocks noChangeAspect="1"/>
            </p:cNvGraphicFramePr>
            <p:nvPr/>
          </p:nvGraphicFramePr>
          <p:xfrm>
            <a:off x="693" y="2007"/>
            <a:ext cx="1181" cy="24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2291" name="Equation" r:id="rId6" imgW="1117600" imgH="228600" progId="Equation.DSMT4">
                    <p:embed/>
                  </p:oleObj>
                </mc:Choice>
                <mc:Fallback>
                  <p:oleObj name="Equation" r:id="rId6" imgW="1117600" imgH="2286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93" y="2007"/>
                          <a:ext cx="1181" cy="241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9704" name="Text Box 8"/>
            <p:cNvSpPr txBox="1">
              <a:spLocks noChangeArrowheads="1"/>
            </p:cNvSpPr>
            <p:nvPr/>
          </p:nvSpPr>
          <p:spPr bwMode="auto">
            <a:xfrm>
              <a:off x="2253" y="1734"/>
              <a:ext cx="2991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srgbClr val="008000"/>
                  </a:solidFill>
                  <a:latin typeface="Times New Roman" pitchFamily="18" charset="0"/>
                </a:rPr>
                <a:t>For infinite number of terms and large |</a:t>
              </a:r>
              <a:r>
                <a:rPr lang="en-US" sz="2000" b="1" i="1">
                  <a:solidFill>
                    <a:srgbClr val="008000"/>
                  </a:solidFill>
                  <a:latin typeface="Times New Roman" pitchFamily="18" charset="0"/>
                </a:rPr>
                <a:t>x</a:t>
              </a:r>
              <a:r>
                <a:rPr lang="en-US" sz="2000" b="1">
                  <a:solidFill>
                    <a:srgbClr val="008000"/>
                  </a:solidFill>
                  <a:latin typeface="Times New Roman" pitchFamily="18" charset="0"/>
                </a:rPr>
                <a:t>|.</a:t>
              </a:r>
            </a:p>
          </p:txBody>
        </p:sp>
        <p:sp>
          <p:nvSpPr>
            <p:cNvPr id="29705" name="Line 9"/>
            <p:cNvSpPr>
              <a:spLocks noChangeShapeType="1"/>
            </p:cNvSpPr>
            <p:nvPr/>
          </p:nvSpPr>
          <p:spPr bwMode="auto">
            <a:xfrm flipH="1">
              <a:off x="1412" y="1862"/>
              <a:ext cx="797" cy="19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9706" name="Text Box 10"/>
            <p:cNvSpPr txBox="1">
              <a:spLocks noChangeArrowheads="1"/>
            </p:cNvSpPr>
            <p:nvPr/>
          </p:nvSpPr>
          <p:spPr bwMode="auto">
            <a:xfrm>
              <a:off x="1843" y="2232"/>
              <a:ext cx="725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srgbClr val="FF0000"/>
                  </a:solidFill>
                  <a:latin typeface="Times New Roman" pitchFamily="18" charset="0"/>
                </a:rPr>
                <a:t>blows up</a:t>
              </a:r>
            </a:p>
          </p:txBody>
        </p:sp>
        <p:sp>
          <p:nvSpPr>
            <p:cNvPr id="29707" name="Line 11"/>
            <p:cNvSpPr>
              <a:spLocks noChangeShapeType="1"/>
            </p:cNvSpPr>
            <p:nvPr/>
          </p:nvSpPr>
          <p:spPr bwMode="auto">
            <a:xfrm flipH="1" flipV="1">
              <a:off x="1641" y="2201"/>
              <a:ext cx="205" cy="12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graphicFrame>
          <p:nvGraphicFramePr>
            <p:cNvPr id="29708" name="Object 12"/>
            <p:cNvGraphicFramePr>
              <a:graphicFrameLocks noChangeAspect="1"/>
            </p:cNvGraphicFramePr>
            <p:nvPr/>
          </p:nvGraphicFramePr>
          <p:xfrm>
            <a:off x="2311" y="1932"/>
            <a:ext cx="736" cy="24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2292" name="Equation" r:id="rId8" imgW="723586" imgH="241195" progId="Equation.DSMT4">
                    <p:embed/>
                  </p:oleObj>
                </mc:Choice>
                <mc:Fallback>
                  <p:oleObj name="Equation" r:id="rId8" imgW="723586" imgH="241195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311" y="1932"/>
                          <a:ext cx="736" cy="246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9709" name="Text Box 13"/>
            <p:cNvSpPr txBox="1">
              <a:spLocks noChangeArrowheads="1"/>
            </p:cNvSpPr>
            <p:nvPr/>
          </p:nvSpPr>
          <p:spPr bwMode="auto">
            <a:xfrm>
              <a:off x="306" y="2657"/>
              <a:ext cx="2337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srgbClr val="FF0000"/>
                  </a:solidFill>
                  <a:latin typeface="Times New Roman" pitchFamily="18" charset="0"/>
                </a:rPr>
                <a:t>Unacceptable as a wavefunction.</a:t>
              </a:r>
            </a:p>
          </p:txBody>
        </p:sp>
      </p:grpSp>
      <p:sp>
        <p:nvSpPr>
          <p:cNvPr id="29710" name="Text Box 57"/>
          <p:cNvSpPr txBox="1">
            <a:spLocks noChangeArrowheads="1"/>
          </p:cNvSpPr>
          <p:nvPr/>
        </p:nvSpPr>
        <p:spPr bwMode="auto">
          <a:xfrm>
            <a:off x="7445375" y="6621463"/>
            <a:ext cx="1677988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800" dirty="0">
                <a:solidFill>
                  <a:prstClr val="black"/>
                </a:solidFill>
                <a:latin typeface="Times New Roman" pitchFamily="18" charset="0"/>
              </a:rPr>
              <a:t>Copyright – Michael D. Fayer, </a:t>
            </a:r>
            <a:r>
              <a:rPr lang="en-US" sz="800" dirty="0" smtClean="0">
                <a:solidFill>
                  <a:prstClr val="black"/>
                </a:solidFill>
                <a:latin typeface="Times New Roman" pitchFamily="18" charset="0"/>
              </a:rPr>
              <a:t>2018</a:t>
            </a:r>
            <a:endParaRPr lang="en-US" sz="800" dirty="0">
              <a:solidFill>
                <a:prstClr val="black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911335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ext Box 2"/>
          <p:cNvSpPr txBox="1">
            <a:spLocks noChangeArrowheads="1"/>
          </p:cNvSpPr>
          <p:nvPr/>
        </p:nvSpPr>
        <p:spPr bwMode="auto">
          <a:xfrm>
            <a:off x="346075" y="109538"/>
            <a:ext cx="2735263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FF0000"/>
                </a:solidFill>
                <a:latin typeface="Times New Roman" pitchFamily="18" charset="0"/>
              </a:rPr>
              <a:t>Quantization of Energy</a:t>
            </a:r>
          </a:p>
        </p:txBody>
      </p:sp>
      <p:graphicFrame>
        <p:nvGraphicFramePr>
          <p:cNvPr id="31747" name="Object 3"/>
          <p:cNvGraphicFramePr>
            <a:graphicFrameLocks noChangeAspect="1"/>
          </p:cNvGraphicFramePr>
          <p:nvPr/>
        </p:nvGraphicFramePr>
        <p:xfrm>
          <a:off x="530225" y="1235075"/>
          <a:ext cx="1001713" cy="527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14" name="Equation" r:id="rId4" imgW="482391" imgH="253890" progId="Equation.DSMT4">
                  <p:embed/>
                </p:oleObj>
              </mc:Choice>
              <mc:Fallback>
                <p:oleObj name="Equation" r:id="rId4" imgW="482391" imgH="25389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0225" y="1235075"/>
                        <a:ext cx="1001713" cy="5270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1748" name="Text Box 4"/>
          <p:cNvSpPr txBox="1">
            <a:spLocks noChangeArrowheads="1"/>
          </p:cNvSpPr>
          <p:nvPr/>
        </p:nvSpPr>
        <p:spPr bwMode="auto">
          <a:xfrm>
            <a:off x="407988" y="479425"/>
            <a:ext cx="6499225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000099"/>
                </a:solidFill>
                <a:latin typeface="Times New Roman" pitchFamily="18" charset="0"/>
              </a:rPr>
              <a:t>If there are a finite number of terms in the series for </a:t>
            </a:r>
            <a:r>
              <a:rPr lang="en-US" sz="2000" b="1" i="1" u="sng">
                <a:solidFill>
                  <a:srgbClr val="000099"/>
                </a:solidFill>
                <a:latin typeface="Times New Roman" pitchFamily="18" charset="0"/>
              </a:rPr>
              <a:t>H</a:t>
            </a:r>
            <a:r>
              <a:rPr lang="en-US" sz="2000" b="1">
                <a:solidFill>
                  <a:srgbClr val="000099"/>
                </a:solidFill>
                <a:latin typeface="Times New Roman" pitchFamily="18" charset="0"/>
              </a:rPr>
              <a:t>(</a:t>
            </a:r>
            <a:r>
              <a:rPr lang="en-US" sz="2000" b="1" i="1">
                <a:solidFill>
                  <a:srgbClr val="000099"/>
                </a:solidFill>
                <a:latin typeface="Symbol" pitchFamily="18" charset="2"/>
              </a:rPr>
              <a:t>g</a:t>
            </a:r>
            <a:r>
              <a:rPr lang="en-US" sz="2000" b="1">
                <a:solidFill>
                  <a:srgbClr val="000099"/>
                </a:solidFill>
                <a:latin typeface="Times New Roman" pitchFamily="18" charset="0"/>
              </a:rPr>
              <a:t>), </a:t>
            </a:r>
            <a:br>
              <a:rPr lang="en-US" sz="2000" b="1">
                <a:solidFill>
                  <a:srgbClr val="000099"/>
                </a:solidFill>
                <a:latin typeface="Times New Roman" pitchFamily="18" charset="0"/>
              </a:rPr>
            </a:br>
            <a:r>
              <a:rPr lang="en-US" sz="2000" b="1">
                <a:solidFill>
                  <a:srgbClr val="000099"/>
                </a:solidFill>
                <a:latin typeface="Times New Roman" pitchFamily="18" charset="0"/>
              </a:rPr>
              <a:t>wavefunction does not blow up.  Goes to zero at infinity. </a:t>
            </a:r>
          </a:p>
        </p:txBody>
      </p:sp>
      <p:sp>
        <p:nvSpPr>
          <p:cNvPr id="31749" name="Text Box 5"/>
          <p:cNvSpPr txBox="1">
            <a:spLocks noChangeArrowheads="1"/>
          </p:cNvSpPr>
          <p:nvPr/>
        </p:nvSpPr>
        <p:spPr bwMode="auto">
          <a:xfrm>
            <a:off x="1697038" y="1344613"/>
            <a:ext cx="585152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008000"/>
                </a:solidFill>
                <a:latin typeface="Times New Roman" pitchFamily="18" charset="0"/>
              </a:rPr>
              <a:t>The exponential goes to zero faster than </a:t>
            </a:r>
            <a:r>
              <a:rPr lang="en-US" sz="2000" b="1" i="1">
                <a:solidFill>
                  <a:srgbClr val="008000"/>
                </a:solidFill>
                <a:latin typeface="Symbol" pitchFamily="18" charset="2"/>
              </a:rPr>
              <a:t>g</a:t>
            </a:r>
            <a:r>
              <a:rPr lang="en-US" sz="2000" b="1" baseline="30000">
                <a:solidFill>
                  <a:srgbClr val="008000"/>
                </a:solidFill>
                <a:latin typeface="Times New Roman" pitchFamily="18" charset="0"/>
              </a:rPr>
              <a:t>n</a:t>
            </a:r>
            <a:r>
              <a:rPr lang="en-US" sz="2000" b="1">
                <a:solidFill>
                  <a:srgbClr val="008000"/>
                </a:solidFill>
                <a:latin typeface="Times New Roman" pitchFamily="18" charset="0"/>
              </a:rPr>
              <a:t> blows up.</a:t>
            </a:r>
          </a:p>
        </p:txBody>
      </p:sp>
      <p:grpSp>
        <p:nvGrpSpPr>
          <p:cNvPr id="2" name="Group 6"/>
          <p:cNvGrpSpPr>
            <a:grpSpLocks/>
          </p:cNvGrpSpPr>
          <p:nvPr/>
        </p:nvGrpSpPr>
        <p:grpSpPr bwMode="auto">
          <a:xfrm>
            <a:off x="446088" y="2036763"/>
            <a:ext cx="5732460" cy="3616325"/>
            <a:chOff x="281" y="1283"/>
            <a:chExt cx="3611" cy="2278"/>
          </a:xfrm>
        </p:grpSpPr>
        <p:grpSp>
          <p:nvGrpSpPr>
            <p:cNvPr id="3" name="Group 7"/>
            <p:cNvGrpSpPr>
              <a:grpSpLocks/>
            </p:cNvGrpSpPr>
            <p:nvPr/>
          </p:nvGrpSpPr>
          <p:grpSpPr bwMode="auto">
            <a:xfrm>
              <a:off x="297" y="2103"/>
              <a:ext cx="3595" cy="1458"/>
              <a:chOff x="297" y="2111"/>
              <a:chExt cx="3595" cy="1458"/>
            </a:xfrm>
          </p:grpSpPr>
          <p:graphicFrame>
            <p:nvGraphicFramePr>
              <p:cNvPr id="31752" name="Object 8"/>
              <p:cNvGraphicFramePr>
                <a:graphicFrameLocks noChangeAspect="1"/>
              </p:cNvGraphicFramePr>
              <p:nvPr/>
            </p:nvGraphicFramePr>
            <p:xfrm>
              <a:off x="1558" y="2176"/>
              <a:ext cx="1438" cy="613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13315" name="Equation" r:id="rId6" imgW="1548728" imgH="660113" progId="Equation.DSMT4">
                      <p:embed/>
                    </p:oleObj>
                  </mc:Choice>
                  <mc:Fallback>
                    <p:oleObj name="Equation" r:id="rId6" imgW="1548728" imgH="660113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7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1558" y="2176"/>
                            <a:ext cx="1438" cy="613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accent1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chemeClr val="tx1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31753" name="Text Box 9"/>
              <p:cNvSpPr txBox="1">
                <a:spLocks noChangeArrowheads="1"/>
              </p:cNvSpPr>
              <p:nvPr/>
            </p:nvSpPr>
            <p:spPr bwMode="auto">
              <a:xfrm>
                <a:off x="297" y="2111"/>
                <a:ext cx="1085" cy="2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sz="2000" b="1">
                    <a:solidFill>
                      <a:srgbClr val="0000CC"/>
                    </a:solidFill>
                    <a:latin typeface="Times New Roman" pitchFamily="18" charset="0"/>
                  </a:rPr>
                  <a:t>Then, because</a:t>
                </a:r>
              </a:p>
            </p:txBody>
          </p:sp>
          <p:sp>
            <p:nvSpPr>
              <p:cNvPr id="31754" name="Text Box 10"/>
              <p:cNvSpPr txBox="1">
                <a:spLocks noChangeArrowheads="1"/>
              </p:cNvSpPr>
              <p:nvPr/>
            </p:nvSpPr>
            <p:spPr bwMode="auto">
              <a:xfrm>
                <a:off x="360" y="2829"/>
                <a:ext cx="3532" cy="44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sz="2000" b="1" dirty="0">
                    <a:solidFill>
                      <a:srgbClr val="0000CC"/>
                    </a:solidFill>
                    <a:latin typeface="Times New Roman" pitchFamily="18" charset="0"/>
                  </a:rPr>
                  <a:t>w</a:t>
                </a:r>
                <a:r>
                  <a:rPr lang="en-US" sz="2000" b="1" dirty="0" smtClean="0">
                    <a:solidFill>
                      <a:srgbClr val="0000CC"/>
                    </a:solidFill>
                    <a:latin typeface="Times New Roman" pitchFamily="18" charset="0"/>
                  </a:rPr>
                  <a:t>ith </a:t>
                </a:r>
                <a:r>
                  <a:rPr lang="en-US" sz="2000" b="1" i="1" dirty="0" smtClean="0">
                    <a:solidFill>
                      <a:srgbClr val="0000CC"/>
                    </a:solidFill>
                    <a:latin typeface="Times New Roman" pitchFamily="18" charset="0"/>
                  </a:rPr>
                  <a:t>a</a:t>
                </a:r>
                <a:r>
                  <a:rPr lang="en-US" sz="2000" b="1" baseline="-25000" dirty="0" smtClean="0">
                    <a:solidFill>
                      <a:srgbClr val="0000CC"/>
                    </a:solidFill>
                    <a:latin typeface="Times New Roman" pitchFamily="18" charset="0"/>
                  </a:rPr>
                  <a:t>0</a:t>
                </a:r>
                <a:r>
                  <a:rPr lang="en-US" sz="2000" b="1" dirty="0" smtClean="0">
                    <a:solidFill>
                      <a:srgbClr val="0000CC"/>
                    </a:solidFill>
                    <a:latin typeface="Times New Roman" pitchFamily="18" charset="0"/>
                  </a:rPr>
                  <a:t> </a:t>
                </a:r>
                <a:r>
                  <a:rPr lang="en-US" sz="2000" b="1" dirty="0">
                    <a:solidFill>
                      <a:srgbClr val="0000CC"/>
                    </a:solidFill>
                    <a:latin typeface="Times New Roman" pitchFamily="18" charset="0"/>
                  </a:rPr>
                  <a:t>or </a:t>
                </a:r>
                <a:r>
                  <a:rPr lang="en-US" sz="2000" b="1" i="1" dirty="0" smtClean="0">
                    <a:solidFill>
                      <a:srgbClr val="0000CC"/>
                    </a:solidFill>
                    <a:latin typeface="Times New Roman" pitchFamily="18" charset="0"/>
                  </a:rPr>
                  <a:t>a</a:t>
                </a:r>
                <a:r>
                  <a:rPr lang="en-US" sz="2000" b="1" baseline="-25000" dirty="0" smtClean="0">
                    <a:solidFill>
                      <a:srgbClr val="0000CC"/>
                    </a:solidFill>
                    <a:latin typeface="Times New Roman" pitchFamily="18" charset="0"/>
                  </a:rPr>
                  <a:t>1</a:t>
                </a:r>
                <a:r>
                  <a:rPr lang="en-US" sz="2000" b="1" dirty="0" smtClean="0">
                    <a:solidFill>
                      <a:srgbClr val="0000CC"/>
                    </a:solidFill>
                    <a:latin typeface="Times New Roman" pitchFamily="18" charset="0"/>
                  </a:rPr>
                  <a:t> </a:t>
                </a:r>
                <a:r>
                  <a:rPr lang="en-US" sz="2000" b="1" dirty="0">
                    <a:solidFill>
                      <a:srgbClr val="0000CC"/>
                    </a:solidFill>
                    <a:latin typeface="Times New Roman" pitchFamily="18" charset="0"/>
                  </a:rPr>
                  <a:t>set equal to zero (odd or even series</a:t>
                </a:r>
                <a:r>
                  <a:rPr lang="en-US" sz="2000" b="1" dirty="0" smtClean="0">
                    <a:solidFill>
                      <a:srgbClr val="0000CC"/>
                    </a:solidFill>
                    <a:latin typeface="Times New Roman" pitchFamily="18" charset="0"/>
                  </a:rPr>
                  <a:t>),</a:t>
                </a:r>
                <a:r>
                  <a:rPr lang="en-US" sz="2000" b="1" dirty="0">
                    <a:solidFill>
                      <a:srgbClr val="0000CC"/>
                    </a:solidFill>
                    <a:latin typeface="Times New Roman" pitchFamily="18" charset="0"/>
                  </a:rPr>
                  <a:t/>
                </a:r>
                <a:br>
                  <a:rPr lang="en-US" sz="2000" b="1" dirty="0">
                    <a:solidFill>
                      <a:srgbClr val="0000CC"/>
                    </a:solidFill>
                    <a:latin typeface="Times New Roman" pitchFamily="18" charset="0"/>
                  </a:rPr>
                </a:br>
                <a:r>
                  <a:rPr lang="en-US" sz="2000" b="1" dirty="0">
                    <a:solidFill>
                      <a:srgbClr val="0000CC"/>
                    </a:solidFill>
                    <a:latin typeface="Times New Roman" pitchFamily="18" charset="0"/>
                  </a:rPr>
                  <a:t>series terminates after</a:t>
                </a:r>
              </a:p>
            </p:txBody>
          </p:sp>
          <p:sp>
            <p:nvSpPr>
              <p:cNvPr id="31755" name="Text Box 11"/>
              <p:cNvSpPr txBox="1">
                <a:spLocks noChangeArrowheads="1"/>
              </p:cNvSpPr>
              <p:nvPr/>
            </p:nvSpPr>
            <p:spPr bwMode="auto">
              <a:xfrm>
                <a:off x="400" y="3298"/>
                <a:ext cx="459" cy="2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sz="2000" b="1" i="1">
                    <a:solidFill>
                      <a:prstClr val="black"/>
                    </a:solidFill>
                    <a:latin typeface="Symbol" pitchFamily="18" charset="2"/>
                  </a:rPr>
                  <a:t>n</a:t>
                </a:r>
                <a:r>
                  <a:rPr lang="en-US" sz="2000" b="1" i="1">
                    <a:solidFill>
                      <a:prstClr val="black"/>
                    </a:solidFill>
                    <a:latin typeface="Times New Roman" pitchFamily="18" charset="0"/>
                  </a:rPr>
                  <a:t> = n</a:t>
                </a:r>
              </a:p>
            </p:txBody>
          </p:sp>
          <p:sp>
            <p:nvSpPr>
              <p:cNvPr id="31756" name="Text Box 12"/>
              <p:cNvSpPr txBox="1">
                <a:spLocks noChangeArrowheads="1"/>
              </p:cNvSpPr>
              <p:nvPr/>
            </p:nvSpPr>
            <p:spPr bwMode="auto">
              <a:xfrm>
                <a:off x="944" y="3319"/>
                <a:ext cx="1815" cy="2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sz="2000" b="1">
                    <a:solidFill>
                      <a:srgbClr val="FF0000"/>
                    </a:solidFill>
                    <a:latin typeface="Times New Roman" pitchFamily="18" charset="0"/>
                  </a:rPr>
                  <a:t>a finite number of terms.</a:t>
                </a:r>
              </a:p>
            </p:txBody>
          </p:sp>
        </p:grpSp>
        <p:grpSp>
          <p:nvGrpSpPr>
            <p:cNvPr id="4" name="Group 13"/>
            <p:cNvGrpSpPr>
              <a:grpSpLocks/>
            </p:cNvGrpSpPr>
            <p:nvPr/>
          </p:nvGrpSpPr>
          <p:grpSpPr bwMode="auto">
            <a:xfrm>
              <a:off x="281" y="1283"/>
              <a:ext cx="3204" cy="520"/>
              <a:chOff x="281" y="1283"/>
              <a:chExt cx="3204" cy="520"/>
            </a:xfrm>
          </p:grpSpPr>
          <p:sp>
            <p:nvSpPr>
              <p:cNvPr id="31758" name="Text Box 14"/>
              <p:cNvSpPr txBox="1">
                <a:spLocks noChangeArrowheads="1"/>
              </p:cNvSpPr>
              <p:nvPr/>
            </p:nvSpPr>
            <p:spPr bwMode="auto">
              <a:xfrm>
                <a:off x="455" y="1551"/>
                <a:ext cx="1002" cy="2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sz="2000" b="1" i="1">
                    <a:solidFill>
                      <a:prstClr val="black"/>
                    </a:solidFill>
                    <a:latin typeface="Symbol" pitchFamily="18" charset="2"/>
                    <a:cs typeface="Times New Roman" pitchFamily="18" charset="0"/>
                  </a:rPr>
                  <a:t>l</a:t>
                </a:r>
                <a:r>
                  <a:rPr lang="en-US" sz="2000" b="1">
                    <a:solidFill>
                      <a:prstClr val="black"/>
                    </a:solidFill>
                    <a:latin typeface="Times New Roman" pitchFamily="18" charset="0"/>
                    <a:cs typeface="Times New Roman" pitchFamily="18" charset="0"/>
                  </a:rPr>
                  <a:t>= </a:t>
                </a:r>
                <a:r>
                  <a:rPr lang="en-US" sz="2000" b="1" i="1">
                    <a:solidFill>
                      <a:prstClr val="black"/>
                    </a:solidFill>
                    <a:latin typeface="Symbol" pitchFamily="18" charset="2"/>
                    <a:cs typeface="Times New Roman" pitchFamily="18" charset="0"/>
                  </a:rPr>
                  <a:t>a</a:t>
                </a:r>
                <a:r>
                  <a:rPr lang="en-US" sz="2000" b="1">
                    <a:solidFill>
                      <a:prstClr val="black"/>
                    </a:solidFill>
                    <a:latin typeface="Times New Roman" pitchFamily="18" charset="0"/>
                    <a:cs typeface="Times New Roman" pitchFamily="18" charset="0"/>
                  </a:rPr>
                  <a:t>(2</a:t>
                </a:r>
                <a:r>
                  <a:rPr lang="en-US" sz="2000" b="1" i="1">
                    <a:solidFill>
                      <a:prstClr val="black"/>
                    </a:solidFill>
                    <a:latin typeface="Times New Roman" pitchFamily="18" charset="0"/>
                    <a:cs typeface="Times New Roman" pitchFamily="18" charset="0"/>
                  </a:rPr>
                  <a:t>n</a:t>
                </a:r>
                <a:r>
                  <a:rPr lang="en-US" sz="2000" b="1">
                    <a:solidFill>
                      <a:prstClr val="black"/>
                    </a:solidFill>
                    <a:latin typeface="Times New Roman" pitchFamily="18" charset="0"/>
                    <a:cs typeface="Times New Roman" pitchFamily="18" charset="0"/>
                  </a:rPr>
                  <a:t> + 1)</a:t>
                </a:r>
                <a:r>
                  <a:rPr lang="en-US" sz="2000" b="1">
                    <a:solidFill>
                      <a:prstClr val="black"/>
                    </a:solidFill>
                    <a:latin typeface="Times New Roman" pitchFamily="18" charset="0"/>
                  </a:rPr>
                  <a:t> </a:t>
                </a:r>
              </a:p>
            </p:txBody>
          </p:sp>
          <p:sp>
            <p:nvSpPr>
              <p:cNvPr id="31759" name="Text Box 15"/>
              <p:cNvSpPr txBox="1">
                <a:spLocks noChangeArrowheads="1"/>
              </p:cNvSpPr>
              <p:nvPr/>
            </p:nvSpPr>
            <p:spPr bwMode="auto">
              <a:xfrm>
                <a:off x="281" y="1283"/>
                <a:ext cx="3204" cy="2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sz="2000" b="1">
                    <a:solidFill>
                      <a:srgbClr val="FF0000"/>
                    </a:solidFill>
                    <a:latin typeface="Times New Roman" pitchFamily="18" charset="0"/>
                  </a:rPr>
                  <a:t>To make series finite, truncate by choice of </a:t>
                </a:r>
                <a:r>
                  <a:rPr lang="en-US" sz="2000" b="1" i="1">
                    <a:solidFill>
                      <a:srgbClr val="FF0000"/>
                    </a:solidFill>
                    <a:latin typeface="Symbol" pitchFamily="18" charset="2"/>
                  </a:rPr>
                  <a:t>l</a:t>
                </a:r>
                <a:r>
                  <a:rPr lang="en-US" sz="2000" b="1">
                    <a:solidFill>
                      <a:srgbClr val="FF0000"/>
                    </a:solidFill>
                    <a:latin typeface="Times New Roman" pitchFamily="18" charset="0"/>
                  </a:rPr>
                  <a:t>.</a:t>
                </a:r>
              </a:p>
            </p:txBody>
          </p:sp>
          <p:sp>
            <p:nvSpPr>
              <p:cNvPr id="31760" name="Text Box 16"/>
              <p:cNvSpPr txBox="1">
                <a:spLocks noChangeArrowheads="1"/>
              </p:cNvSpPr>
              <p:nvPr/>
            </p:nvSpPr>
            <p:spPr bwMode="auto">
              <a:xfrm>
                <a:off x="1481" y="1553"/>
                <a:ext cx="1119" cy="2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sz="2000" b="1" i="1">
                    <a:solidFill>
                      <a:srgbClr val="008000"/>
                    </a:solidFill>
                    <a:latin typeface="Times New Roman" pitchFamily="18" charset="0"/>
                  </a:rPr>
                  <a:t>n</a:t>
                </a:r>
                <a:r>
                  <a:rPr lang="en-US" sz="2000" b="1">
                    <a:solidFill>
                      <a:srgbClr val="008000"/>
                    </a:solidFill>
                    <a:latin typeface="Times New Roman" pitchFamily="18" charset="0"/>
                  </a:rPr>
                  <a:t> is an integer.</a:t>
                </a:r>
              </a:p>
            </p:txBody>
          </p:sp>
        </p:grpSp>
      </p:grpSp>
      <p:sp>
        <p:nvSpPr>
          <p:cNvPr id="31761" name="Text Box 57"/>
          <p:cNvSpPr txBox="1">
            <a:spLocks noChangeArrowheads="1"/>
          </p:cNvSpPr>
          <p:nvPr/>
        </p:nvSpPr>
        <p:spPr bwMode="auto">
          <a:xfrm>
            <a:off x="7445375" y="6621463"/>
            <a:ext cx="1677988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800" dirty="0">
                <a:solidFill>
                  <a:prstClr val="black"/>
                </a:solidFill>
                <a:latin typeface="Times New Roman" pitchFamily="18" charset="0"/>
              </a:rPr>
              <a:t>Copyright – Michael D. Fayer, </a:t>
            </a:r>
            <a:r>
              <a:rPr lang="en-US" sz="800" dirty="0" smtClean="0">
                <a:solidFill>
                  <a:prstClr val="black"/>
                </a:solidFill>
                <a:latin typeface="Times New Roman" pitchFamily="18" charset="0"/>
              </a:rPr>
              <a:t>2018</a:t>
            </a:r>
            <a:endParaRPr lang="en-US" sz="800" dirty="0">
              <a:solidFill>
                <a:prstClr val="black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458585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Text Box 2"/>
          <p:cNvSpPr txBox="1">
            <a:spLocks noChangeArrowheads="1"/>
          </p:cNvSpPr>
          <p:nvPr/>
        </p:nvSpPr>
        <p:spPr bwMode="auto">
          <a:xfrm>
            <a:off x="384175" y="179388"/>
            <a:ext cx="4489450" cy="100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D60000"/>
                </a:solidFill>
                <a:latin typeface="Times New Roman" pitchFamily="18" charset="0"/>
              </a:rPr>
              <a:t>Any value of </a:t>
            </a:r>
            <a:r>
              <a:rPr lang="en-US" sz="2000" b="1" i="1">
                <a:solidFill>
                  <a:srgbClr val="D60000"/>
                </a:solidFill>
                <a:latin typeface="Symbol" pitchFamily="18" charset="2"/>
              </a:rPr>
              <a:t>l</a:t>
            </a:r>
            <a:r>
              <a:rPr lang="en-US" sz="2000" b="1">
                <a:solidFill>
                  <a:srgbClr val="D60000"/>
                </a:solidFill>
                <a:latin typeface="Times New Roman" pitchFamily="18" charset="0"/>
              </a:rPr>
              <a:t> with</a:t>
            </a:r>
            <a:br>
              <a:rPr lang="en-US" sz="2000" b="1">
                <a:solidFill>
                  <a:srgbClr val="D60000"/>
                </a:solidFill>
                <a:latin typeface="Times New Roman" pitchFamily="18" charset="0"/>
              </a:rPr>
            </a:br>
            <a:r>
              <a:rPr lang="en-US" sz="2000" b="1">
                <a:solidFill>
                  <a:srgbClr val="D60000"/>
                </a:solidFill>
                <a:latin typeface="Times New Roman" pitchFamily="18" charset="0"/>
              </a:rPr>
              <a:t>			</a:t>
            </a:r>
            <a:r>
              <a:rPr lang="en-US" sz="2000" b="1" i="1">
                <a:solidFill>
                  <a:srgbClr val="D60000"/>
                </a:solidFill>
                <a:latin typeface="Symbol" pitchFamily="18" charset="2"/>
              </a:rPr>
              <a:t>l</a:t>
            </a:r>
            <a:r>
              <a:rPr lang="en-US" sz="2000" b="1">
                <a:solidFill>
                  <a:srgbClr val="D60000"/>
                </a:solidFill>
                <a:latin typeface="Times New Roman" pitchFamily="18" charset="0"/>
              </a:rPr>
              <a:t>  =  (2</a:t>
            </a:r>
            <a:r>
              <a:rPr lang="en-US" sz="2000" b="1" i="1">
                <a:solidFill>
                  <a:srgbClr val="D60000"/>
                </a:solidFill>
                <a:latin typeface="Times New Roman" pitchFamily="18" charset="0"/>
              </a:rPr>
              <a:t>n</a:t>
            </a:r>
            <a:r>
              <a:rPr lang="en-US" sz="2000" b="1">
                <a:solidFill>
                  <a:srgbClr val="D60000"/>
                </a:solidFill>
                <a:latin typeface="Times New Roman" pitchFamily="18" charset="0"/>
              </a:rPr>
              <a:t> + 1)</a:t>
            </a:r>
            <a:r>
              <a:rPr lang="en-US" sz="2000" b="1" i="1">
                <a:solidFill>
                  <a:srgbClr val="D60000"/>
                </a:solidFill>
                <a:latin typeface="Symbol" pitchFamily="18" charset="2"/>
              </a:rPr>
              <a:t>a</a:t>
            </a:r>
            <a:r>
              <a:rPr lang="en-US" sz="2000" b="1">
                <a:solidFill>
                  <a:srgbClr val="D60000"/>
                </a:solidFill>
                <a:latin typeface="Times New Roman" pitchFamily="18" charset="0"/>
              </a:rPr>
              <a:t/>
            </a:r>
            <a:br>
              <a:rPr lang="en-US" sz="2000" b="1">
                <a:solidFill>
                  <a:srgbClr val="D60000"/>
                </a:solidFill>
                <a:latin typeface="Times New Roman" pitchFamily="18" charset="0"/>
              </a:rPr>
            </a:br>
            <a:r>
              <a:rPr lang="en-US" sz="2000" b="1">
                <a:solidFill>
                  <a:srgbClr val="D60000"/>
                </a:solidFill>
                <a:latin typeface="Times New Roman" pitchFamily="18" charset="0"/>
              </a:rPr>
              <a:t>is O.K.  Any other value of </a:t>
            </a:r>
            <a:r>
              <a:rPr lang="en-US" sz="2000" b="1" i="1">
                <a:solidFill>
                  <a:srgbClr val="D60000"/>
                </a:solidFill>
                <a:latin typeface="Symbol" pitchFamily="18" charset="2"/>
              </a:rPr>
              <a:t>l</a:t>
            </a:r>
            <a:r>
              <a:rPr lang="en-US" sz="2000" b="1">
                <a:solidFill>
                  <a:srgbClr val="D60000"/>
                </a:solidFill>
                <a:latin typeface="Times New Roman" pitchFamily="18" charset="0"/>
              </a:rPr>
              <a:t> is no good.</a:t>
            </a:r>
          </a:p>
        </p:txBody>
      </p:sp>
      <p:grpSp>
        <p:nvGrpSpPr>
          <p:cNvPr id="2" name="Group 3"/>
          <p:cNvGrpSpPr>
            <a:grpSpLocks/>
          </p:cNvGrpSpPr>
          <p:nvPr/>
        </p:nvGrpSpPr>
        <p:grpSpPr bwMode="auto">
          <a:xfrm>
            <a:off x="320675" y="1377950"/>
            <a:ext cx="8121650" cy="1792288"/>
            <a:chOff x="202" y="868"/>
            <a:chExt cx="5116" cy="1129"/>
          </a:xfrm>
        </p:grpSpPr>
        <p:graphicFrame>
          <p:nvGraphicFramePr>
            <p:cNvPr id="33796" name="Object 4"/>
            <p:cNvGraphicFramePr>
              <a:graphicFrameLocks noChangeAspect="1"/>
            </p:cNvGraphicFramePr>
            <p:nvPr/>
          </p:nvGraphicFramePr>
          <p:xfrm>
            <a:off x="1117" y="1151"/>
            <a:ext cx="2171" cy="46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4338" name="Equation" r:id="rId4" imgW="1854200" imgH="393700" progId="Equation.DSMT4">
                    <p:embed/>
                  </p:oleObj>
                </mc:Choice>
                <mc:Fallback>
                  <p:oleObj name="Equation" r:id="rId4" imgW="1854200" imgH="3937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117" y="1151"/>
                          <a:ext cx="2171" cy="461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33797" name="Line 5"/>
            <p:cNvSpPr>
              <a:spLocks noChangeShapeType="1"/>
            </p:cNvSpPr>
            <p:nvPr/>
          </p:nvSpPr>
          <p:spPr bwMode="auto">
            <a:xfrm>
              <a:off x="205" y="868"/>
              <a:ext cx="5113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3798" name="Text Box 6"/>
            <p:cNvSpPr txBox="1">
              <a:spLocks noChangeArrowheads="1"/>
            </p:cNvSpPr>
            <p:nvPr/>
          </p:nvSpPr>
          <p:spPr bwMode="auto">
            <a:xfrm>
              <a:off x="226" y="1024"/>
              <a:ext cx="116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endParaRPr lang="en-US" sz="2000" b="1">
                <a:solidFill>
                  <a:prstClr val="black"/>
                </a:solidFill>
                <a:latin typeface="Times New Roman" pitchFamily="18" charset="0"/>
              </a:endParaRPr>
            </a:p>
          </p:txBody>
        </p:sp>
        <p:sp>
          <p:nvSpPr>
            <p:cNvPr id="33799" name="Text Box 7"/>
            <p:cNvSpPr txBox="1">
              <a:spLocks noChangeArrowheads="1"/>
            </p:cNvSpPr>
            <p:nvPr/>
          </p:nvSpPr>
          <p:spPr bwMode="auto">
            <a:xfrm>
              <a:off x="202" y="937"/>
              <a:ext cx="880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srgbClr val="000099"/>
                  </a:solidFill>
                  <a:latin typeface="Times New Roman" pitchFamily="18" charset="0"/>
                </a:rPr>
                <a:t>Therefore, </a:t>
              </a:r>
            </a:p>
          </p:txBody>
        </p:sp>
        <p:sp>
          <p:nvSpPr>
            <p:cNvPr id="33800" name="Text Box 8"/>
            <p:cNvSpPr txBox="1">
              <a:spLocks noChangeArrowheads="1"/>
            </p:cNvSpPr>
            <p:nvPr/>
          </p:nvSpPr>
          <p:spPr bwMode="auto">
            <a:xfrm>
              <a:off x="1071" y="1747"/>
              <a:ext cx="2443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srgbClr val="008000"/>
                  </a:solidFill>
                  <a:latin typeface="Times New Roman" pitchFamily="18" charset="0"/>
                </a:rPr>
                <a:t>definition of </a:t>
              </a:r>
              <a:r>
                <a:rPr lang="en-US" sz="2000" b="1" i="1">
                  <a:solidFill>
                    <a:srgbClr val="008000"/>
                  </a:solidFill>
                  <a:latin typeface="Symbol" pitchFamily="18" charset="2"/>
                </a:rPr>
                <a:t>l</a:t>
              </a:r>
              <a:r>
                <a:rPr lang="en-US" sz="2000" b="1">
                  <a:solidFill>
                    <a:prstClr val="black"/>
                  </a:solidFill>
                  <a:latin typeface="Symbol" pitchFamily="18" charset="2"/>
                </a:rPr>
                <a:t> </a:t>
              </a:r>
              <a:r>
                <a:rPr lang="en-US" sz="2000" b="1">
                  <a:solidFill>
                    <a:prstClr val="black"/>
                  </a:solidFill>
                  <a:latin typeface="Times New Roman" pitchFamily="18" charset="0"/>
                </a:rPr>
                <a:t>         </a:t>
              </a:r>
              <a:r>
                <a:rPr lang="en-US" sz="2000" b="1">
                  <a:solidFill>
                    <a:srgbClr val="BA0000"/>
                  </a:solidFill>
                  <a:latin typeface="Times New Roman" pitchFamily="18" charset="0"/>
                </a:rPr>
                <a:t>definition of </a:t>
              </a:r>
              <a:r>
                <a:rPr lang="en-US" sz="2000" b="1" i="1">
                  <a:solidFill>
                    <a:srgbClr val="BA0000"/>
                  </a:solidFill>
                  <a:latin typeface="Symbol" pitchFamily="18" charset="2"/>
                </a:rPr>
                <a:t>a</a:t>
              </a:r>
              <a:endParaRPr lang="en-US" sz="2000" b="1">
                <a:solidFill>
                  <a:srgbClr val="BA0000"/>
                </a:solidFill>
                <a:latin typeface="Symbol" pitchFamily="18" charset="2"/>
              </a:endParaRPr>
            </a:p>
          </p:txBody>
        </p:sp>
        <p:sp>
          <p:nvSpPr>
            <p:cNvPr id="33801" name="Line 9"/>
            <p:cNvSpPr>
              <a:spLocks noChangeShapeType="1"/>
            </p:cNvSpPr>
            <p:nvPr/>
          </p:nvSpPr>
          <p:spPr bwMode="auto">
            <a:xfrm flipH="1" flipV="1">
              <a:off x="1767" y="1515"/>
              <a:ext cx="229" cy="22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3802" name="Line 10"/>
            <p:cNvSpPr>
              <a:spLocks noChangeShapeType="1"/>
            </p:cNvSpPr>
            <p:nvPr/>
          </p:nvSpPr>
          <p:spPr bwMode="auto">
            <a:xfrm flipH="1" flipV="1">
              <a:off x="2817" y="1507"/>
              <a:ext cx="552" cy="30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3" name="Group 11"/>
          <p:cNvGrpSpPr>
            <a:grpSpLocks/>
          </p:cNvGrpSpPr>
          <p:nvPr/>
        </p:nvGrpSpPr>
        <p:grpSpPr bwMode="auto">
          <a:xfrm>
            <a:off x="320675" y="3467100"/>
            <a:ext cx="7456488" cy="2770188"/>
            <a:chOff x="202" y="2184"/>
            <a:chExt cx="4697" cy="1745"/>
          </a:xfrm>
        </p:grpSpPr>
        <p:graphicFrame>
          <p:nvGraphicFramePr>
            <p:cNvPr id="33804" name="Object 12"/>
            <p:cNvGraphicFramePr>
              <a:graphicFrameLocks noChangeAspect="1"/>
            </p:cNvGraphicFramePr>
            <p:nvPr/>
          </p:nvGraphicFramePr>
          <p:xfrm>
            <a:off x="1328" y="2384"/>
            <a:ext cx="1476" cy="61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4339" name="Equation" r:id="rId6" imgW="1040948" imgH="431613" progId="Equation.DSMT4">
                    <p:embed/>
                  </p:oleObj>
                </mc:Choice>
                <mc:Fallback>
                  <p:oleObj name="Equation" r:id="rId6" imgW="1040948" imgH="431613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328" y="2384"/>
                          <a:ext cx="1476" cy="61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33805" name="Text Box 13"/>
            <p:cNvSpPr txBox="1">
              <a:spLocks noChangeArrowheads="1"/>
            </p:cNvSpPr>
            <p:nvPr/>
          </p:nvSpPr>
          <p:spPr bwMode="auto">
            <a:xfrm>
              <a:off x="202" y="2184"/>
              <a:ext cx="1013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prstClr val="black"/>
                  </a:solidFill>
                  <a:latin typeface="Times New Roman" pitchFamily="18" charset="0"/>
                </a:rPr>
                <a:t>Solving for </a:t>
              </a:r>
              <a:r>
                <a:rPr lang="en-US" sz="2000" b="1" i="1">
                  <a:solidFill>
                    <a:prstClr val="black"/>
                  </a:solidFill>
                  <a:latin typeface="Times New Roman" pitchFamily="18" charset="0"/>
                </a:rPr>
                <a:t>E</a:t>
              </a:r>
              <a:endParaRPr lang="en-US" sz="2000" b="1">
                <a:solidFill>
                  <a:prstClr val="black"/>
                </a:solidFill>
                <a:latin typeface="Times New Roman" pitchFamily="18" charset="0"/>
              </a:endParaRPr>
            </a:p>
          </p:txBody>
        </p:sp>
        <p:sp>
          <p:nvSpPr>
            <p:cNvPr id="33806" name="Text Box 14"/>
            <p:cNvSpPr txBox="1">
              <a:spLocks noChangeArrowheads="1"/>
            </p:cNvSpPr>
            <p:nvPr/>
          </p:nvSpPr>
          <p:spPr bwMode="auto">
            <a:xfrm>
              <a:off x="3051" y="2556"/>
              <a:ext cx="1848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 i="1">
                  <a:solidFill>
                    <a:srgbClr val="BA0000"/>
                  </a:solidFill>
                  <a:latin typeface="Times New Roman" pitchFamily="18" charset="0"/>
                </a:rPr>
                <a:t>n</a:t>
              </a:r>
              <a:r>
                <a:rPr lang="en-US" sz="2000" b="1">
                  <a:solidFill>
                    <a:srgbClr val="BA0000"/>
                  </a:solidFill>
                  <a:latin typeface="Times New Roman" pitchFamily="18" charset="0"/>
                </a:rPr>
                <a:t> is the quantum number</a:t>
              </a:r>
              <a:endParaRPr lang="en-US" sz="2000" b="1" i="1">
                <a:solidFill>
                  <a:srgbClr val="BA0000"/>
                </a:solidFill>
                <a:latin typeface="Times New Roman" pitchFamily="18" charset="0"/>
              </a:endParaRPr>
            </a:p>
          </p:txBody>
        </p:sp>
        <p:graphicFrame>
          <p:nvGraphicFramePr>
            <p:cNvPr id="33807" name="Object 15"/>
            <p:cNvGraphicFramePr>
              <a:graphicFrameLocks noChangeAspect="1"/>
            </p:cNvGraphicFramePr>
            <p:nvPr/>
          </p:nvGraphicFramePr>
          <p:xfrm>
            <a:off x="211" y="3248"/>
            <a:ext cx="1732" cy="28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4340" name="Equation" r:id="rId8" imgW="1384300" imgH="228600" progId="Equation.DSMT4">
                    <p:embed/>
                  </p:oleObj>
                </mc:Choice>
                <mc:Fallback>
                  <p:oleObj name="Equation" r:id="rId8" imgW="1384300" imgH="2286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11" y="3248"/>
                          <a:ext cx="1732" cy="286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33808" name="Text Box 16"/>
            <p:cNvSpPr txBox="1">
              <a:spLocks noChangeArrowheads="1"/>
            </p:cNvSpPr>
            <p:nvPr/>
          </p:nvSpPr>
          <p:spPr bwMode="auto">
            <a:xfrm>
              <a:off x="2265" y="3136"/>
              <a:ext cx="2609" cy="44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 dirty="0">
                  <a:solidFill>
                    <a:srgbClr val="008000"/>
                  </a:solidFill>
                  <a:latin typeface="Times New Roman" pitchFamily="18" charset="0"/>
                </a:rPr>
                <a:t>Lowest energy, not zero</a:t>
              </a:r>
              <a:r>
                <a:rPr lang="en-US" sz="2000" b="1" dirty="0" smtClean="0">
                  <a:solidFill>
                    <a:srgbClr val="008000"/>
                  </a:solidFill>
                  <a:latin typeface="Times New Roman" pitchFamily="18" charset="0"/>
                </a:rPr>
                <a:t>. Called zero</a:t>
              </a:r>
            </a:p>
            <a:p>
              <a:r>
                <a:rPr lang="en-US" sz="2000" b="1" dirty="0" smtClean="0">
                  <a:solidFill>
                    <a:srgbClr val="008000"/>
                  </a:solidFill>
                  <a:latin typeface="Times New Roman" pitchFamily="18" charset="0"/>
                </a:rPr>
                <a:t>point energy.</a:t>
              </a:r>
              <a:endParaRPr lang="en-US" sz="2000" b="1" dirty="0">
                <a:solidFill>
                  <a:srgbClr val="008000"/>
                </a:solidFill>
                <a:latin typeface="Times New Roman" pitchFamily="18" charset="0"/>
              </a:endParaRPr>
            </a:p>
          </p:txBody>
        </p:sp>
        <p:sp>
          <p:nvSpPr>
            <p:cNvPr id="33809" name="Text Box 17"/>
            <p:cNvSpPr txBox="1">
              <a:spLocks noChangeArrowheads="1"/>
            </p:cNvSpPr>
            <p:nvPr/>
          </p:nvSpPr>
          <p:spPr bwMode="auto">
            <a:xfrm>
              <a:off x="203" y="3679"/>
              <a:ext cx="2526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srgbClr val="FF0000"/>
                  </a:solidFill>
                  <a:latin typeface="Times New Roman" pitchFamily="18" charset="0"/>
                </a:rPr>
                <a:t>Energy levels equally spaced by </a:t>
              </a:r>
              <a:r>
                <a:rPr lang="en-US" sz="2000" b="1" i="1">
                  <a:solidFill>
                    <a:srgbClr val="FF0000"/>
                  </a:solidFill>
                  <a:latin typeface="Times New Roman" pitchFamily="18" charset="0"/>
                </a:rPr>
                <a:t>h</a:t>
              </a:r>
              <a:r>
                <a:rPr lang="en-US" sz="2000" b="1" i="1">
                  <a:solidFill>
                    <a:srgbClr val="FF0000"/>
                  </a:solidFill>
                  <a:latin typeface="Symbol" pitchFamily="18" charset="2"/>
                </a:rPr>
                <a:t>n</a:t>
              </a:r>
              <a:r>
                <a:rPr lang="en-US" sz="2000" b="1">
                  <a:solidFill>
                    <a:srgbClr val="FF0000"/>
                  </a:solidFill>
                  <a:latin typeface="Times New Roman" pitchFamily="18" charset="0"/>
                </a:rPr>
                <a:t>.</a:t>
              </a:r>
            </a:p>
          </p:txBody>
        </p:sp>
      </p:grpSp>
      <p:sp>
        <p:nvSpPr>
          <p:cNvPr id="33810" name="Text Box 57"/>
          <p:cNvSpPr txBox="1">
            <a:spLocks noChangeArrowheads="1"/>
          </p:cNvSpPr>
          <p:nvPr/>
        </p:nvSpPr>
        <p:spPr bwMode="auto">
          <a:xfrm>
            <a:off x="7445375" y="6621463"/>
            <a:ext cx="1677988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800" dirty="0">
                <a:solidFill>
                  <a:prstClr val="black"/>
                </a:solidFill>
                <a:latin typeface="Times New Roman" pitchFamily="18" charset="0"/>
              </a:rPr>
              <a:t>Copyright – Michael D. Fayer, </a:t>
            </a:r>
            <a:r>
              <a:rPr lang="en-US" sz="800" dirty="0" smtClean="0">
                <a:solidFill>
                  <a:prstClr val="black"/>
                </a:solidFill>
                <a:latin typeface="Times New Roman" pitchFamily="18" charset="0"/>
              </a:rPr>
              <a:t>2018</a:t>
            </a:r>
            <a:endParaRPr lang="en-US" sz="800" dirty="0">
              <a:solidFill>
                <a:prstClr val="black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562178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5842" name="Object 2"/>
          <p:cNvGraphicFramePr>
            <a:graphicFrameLocks noChangeAspect="1"/>
          </p:cNvGraphicFramePr>
          <p:nvPr>
            <p:extLst/>
          </p:nvPr>
        </p:nvGraphicFramePr>
        <p:xfrm>
          <a:off x="1342453" y="582613"/>
          <a:ext cx="1827213" cy="7572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362" name="Equation" r:id="rId4" imgW="1040948" imgH="431613" progId="Equation.DSMT4">
                  <p:embed/>
                </p:oleObj>
              </mc:Choice>
              <mc:Fallback>
                <p:oleObj name="Equation" r:id="rId4" imgW="1040948" imgH="431613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42453" y="582613"/>
                        <a:ext cx="1827213" cy="7572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5843" name="Text Box 3"/>
          <p:cNvSpPr txBox="1">
            <a:spLocks noChangeArrowheads="1"/>
          </p:cNvSpPr>
          <p:nvPr/>
        </p:nvSpPr>
        <p:spPr bwMode="auto">
          <a:xfrm>
            <a:off x="284163" y="160338"/>
            <a:ext cx="1728787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BA0000"/>
                </a:solidFill>
                <a:latin typeface="Times New Roman" pitchFamily="18" charset="0"/>
              </a:rPr>
              <a:t>Energy Levels</a:t>
            </a:r>
          </a:p>
        </p:txBody>
      </p:sp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129603" y="1363663"/>
            <a:ext cx="4722813" cy="3208337"/>
            <a:chOff x="202" y="859"/>
            <a:chExt cx="2975" cy="2021"/>
          </a:xfrm>
        </p:grpSpPr>
        <p:graphicFrame>
          <p:nvGraphicFramePr>
            <p:cNvPr id="35845" name="Object 5"/>
            <p:cNvGraphicFramePr>
              <a:graphicFrameLocks noChangeAspect="1"/>
            </p:cNvGraphicFramePr>
            <p:nvPr/>
          </p:nvGraphicFramePr>
          <p:xfrm>
            <a:off x="1071" y="1140"/>
            <a:ext cx="1676" cy="44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5363" name="Equation" r:id="rId6" imgW="1435100" imgH="381000" progId="Equation.DSMT4">
                    <p:embed/>
                  </p:oleObj>
                </mc:Choice>
                <mc:Fallback>
                  <p:oleObj name="Equation" r:id="rId6" imgW="1435100" imgH="3810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071" y="1140"/>
                          <a:ext cx="1676" cy="44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5846" name="Object 6"/>
            <p:cNvGraphicFramePr>
              <a:graphicFrameLocks noChangeAspect="1"/>
            </p:cNvGraphicFramePr>
            <p:nvPr/>
          </p:nvGraphicFramePr>
          <p:xfrm>
            <a:off x="404" y="2331"/>
            <a:ext cx="992" cy="54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5364" name="Equation" r:id="rId8" imgW="1307532" imgH="723586" progId="Equation.DSMT4">
                    <p:embed/>
                  </p:oleObj>
                </mc:Choice>
                <mc:Fallback>
                  <p:oleObj name="Equation" r:id="rId8" imgW="1307532" imgH="723586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04" y="2331"/>
                          <a:ext cx="992" cy="549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35847" name="Text Box 7"/>
            <p:cNvSpPr txBox="1">
              <a:spLocks noChangeArrowheads="1"/>
            </p:cNvSpPr>
            <p:nvPr/>
          </p:nvSpPr>
          <p:spPr bwMode="auto">
            <a:xfrm>
              <a:off x="202" y="859"/>
              <a:ext cx="1137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srgbClr val="000099"/>
                  </a:solidFill>
                  <a:latin typeface="Times New Roman" pitchFamily="18" charset="0"/>
                </a:rPr>
                <a:t>Wavefunctions</a:t>
              </a:r>
            </a:p>
          </p:txBody>
        </p:sp>
        <p:graphicFrame>
          <p:nvGraphicFramePr>
            <p:cNvPr id="35848" name="Object 8"/>
            <p:cNvGraphicFramePr>
              <a:graphicFrameLocks noChangeAspect="1"/>
            </p:cNvGraphicFramePr>
            <p:nvPr/>
          </p:nvGraphicFramePr>
          <p:xfrm>
            <a:off x="1383" y="1861"/>
            <a:ext cx="1044" cy="23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5365" name="Equation" r:id="rId10" imgW="888614" imgH="203112" progId="Equation.DSMT4">
                    <p:embed/>
                  </p:oleObj>
                </mc:Choice>
                <mc:Fallback>
                  <p:oleObj name="Equation" r:id="rId10" imgW="888614" imgH="203112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1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383" y="1861"/>
                          <a:ext cx="1044" cy="239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5849" name="Object 9"/>
            <p:cNvGraphicFramePr>
              <a:graphicFrameLocks noChangeAspect="1"/>
            </p:cNvGraphicFramePr>
            <p:nvPr/>
          </p:nvGraphicFramePr>
          <p:xfrm>
            <a:off x="393" y="1843"/>
            <a:ext cx="676" cy="26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5366" name="Equation" r:id="rId12" imgW="622030" imgH="241195" progId="Equation.DSMT4">
                    <p:embed/>
                  </p:oleObj>
                </mc:Choice>
                <mc:Fallback>
                  <p:oleObj name="Equation" r:id="rId12" imgW="622030" imgH="241195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93" y="1843"/>
                          <a:ext cx="676" cy="26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35850" name="Text Box 10"/>
            <p:cNvSpPr txBox="1">
              <a:spLocks noChangeArrowheads="1"/>
            </p:cNvSpPr>
            <p:nvPr/>
          </p:nvSpPr>
          <p:spPr bwMode="auto">
            <a:xfrm>
              <a:off x="1486" y="2479"/>
              <a:ext cx="1691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srgbClr val="008000"/>
                  </a:solidFill>
                  <a:latin typeface="Times New Roman" pitchFamily="18" charset="0"/>
                </a:rPr>
                <a:t>normalization constant</a:t>
              </a:r>
            </a:p>
          </p:txBody>
        </p:sp>
      </p:grpSp>
      <p:grpSp>
        <p:nvGrpSpPr>
          <p:cNvPr id="3" name="Group 11"/>
          <p:cNvGrpSpPr>
            <a:grpSpLocks/>
          </p:cNvGrpSpPr>
          <p:nvPr/>
        </p:nvGrpSpPr>
        <p:grpSpPr bwMode="auto">
          <a:xfrm>
            <a:off x="4916273" y="147638"/>
            <a:ext cx="3921126" cy="6491287"/>
            <a:chOff x="3286" y="93"/>
            <a:chExt cx="2470" cy="4089"/>
          </a:xfrm>
        </p:grpSpPr>
        <p:graphicFrame>
          <p:nvGraphicFramePr>
            <p:cNvPr id="35852" name="Object 12"/>
            <p:cNvGraphicFramePr>
              <a:graphicFrameLocks noChangeAspect="1"/>
            </p:cNvGraphicFramePr>
            <p:nvPr>
              <p:extLst/>
            </p:nvPr>
          </p:nvGraphicFramePr>
          <p:xfrm>
            <a:off x="3294" y="882"/>
            <a:ext cx="857" cy="27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5367" name="Equation" r:id="rId14" imgW="799753" imgH="253890" progId="Equation.DSMT4">
                    <p:embed/>
                  </p:oleObj>
                </mc:Choice>
                <mc:Fallback>
                  <p:oleObj name="Equation" r:id="rId14" imgW="799753" imgH="25389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294" y="882"/>
                          <a:ext cx="857" cy="27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5853" name="Object 13"/>
            <p:cNvGraphicFramePr>
              <a:graphicFrameLocks noChangeAspect="1"/>
            </p:cNvGraphicFramePr>
            <p:nvPr>
              <p:extLst/>
            </p:nvPr>
          </p:nvGraphicFramePr>
          <p:xfrm>
            <a:off x="3308" y="1228"/>
            <a:ext cx="1270" cy="26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5368" name="Equation" r:id="rId16" imgW="1231560" imgH="253800" progId="Equation.DSMT4">
                    <p:embed/>
                  </p:oleObj>
                </mc:Choice>
                <mc:Fallback>
                  <p:oleObj name="Equation" r:id="rId16" imgW="1231560" imgH="2538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308" y="1228"/>
                          <a:ext cx="1270" cy="26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5854" name="Object 14"/>
            <p:cNvGraphicFramePr>
              <a:graphicFrameLocks noChangeAspect="1"/>
            </p:cNvGraphicFramePr>
            <p:nvPr>
              <p:extLst/>
            </p:nvPr>
          </p:nvGraphicFramePr>
          <p:xfrm>
            <a:off x="3291" y="1552"/>
            <a:ext cx="1326" cy="26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5369" name="Equation" r:id="rId18" imgW="1256755" imgH="253890" progId="Equation.DSMT4">
                    <p:embed/>
                  </p:oleObj>
                </mc:Choice>
                <mc:Fallback>
                  <p:oleObj name="Equation" r:id="rId18" imgW="1256755" imgH="25389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291" y="1552"/>
                          <a:ext cx="1326" cy="267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5855" name="Object 15"/>
            <p:cNvGraphicFramePr>
              <a:graphicFrameLocks noChangeAspect="1"/>
            </p:cNvGraphicFramePr>
            <p:nvPr>
              <p:extLst/>
            </p:nvPr>
          </p:nvGraphicFramePr>
          <p:xfrm>
            <a:off x="3302" y="1910"/>
            <a:ext cx="1836" cy="25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5370" name="Equation" r:id="rId20" imgW="1828800" imgH="253800" progId="Equation.DSMT4">
                    <p:embed/>
                  </p:oleObj>
                </mc:Choice>
                <mc:Fallback>
                  <p:oleObj name="Equation" r:id="rId20" imgW="1828800" imgH="2538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1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302" y="1910"/>
                          <a:ext cx="1836" cy="25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5856" name="Object 16"/>
            <p:cNvGraphicFramePr>
              <a:graphicFrameLocks noChangeAspect="1"/>
            </p:cNvGraphicFramePr>
            <p:nvPr>
              <p:extLst/>
            </p:nvPr>
          </p:nvGraphicFramePr>
          <p:xfrm>
            <a:off x="3295" y="2251"/>
            <a:ext cx="1816" cy="23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5371" name="Equation" r:id="rId22" imgW="1930400" imgH="254000" progId="Equation.DSMT4">
                    <p:embed/>
                  </p:oleObj>
                </mc:Choice>
                <mc:Fallback>
                  <p:oleObj name="Equation" r:id="rId22" imgW="1930400" imgH="2540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295" y="2251"/>
                          <a:ext cx="1816" cy="239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5857" name="Object 17"/>
            <p:cNvGraphicFramePr>
              <a:graphicFrameLocks noChangeAspect="1"/>
            </p:cNvGraphicFramePr>
            <p:nvPr>
              <p:extLst/>
            </p:nvPr>
          </p:nvGraphicFramePr>
          <p:xfrm>
            <a:off x="3298" y="2630"/>
            <a:ext cx="2458" cy="24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5372" name="Equation" r:id="rId24" imgW="2527200" imgH="253800" progId="Equation.DSMT4">
                    <p:embed/>
                  </p:oleObj>
                </mc:Choice>
                <mc:Fallback>
                  <p:oleObj name="Equation" r:id="rId24" imgW="2527200" imgH="2538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298" y="2630"/>
                          <a:ext cx="2458" cy="247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5858" name="Object 18"/>
            <p:cNvGraphicFramePr>
              <a:graphicFrameLocks noChangeAspect="1"/>
            </p:cNvGraphicFramePr>
            <p:nvPr>
              <p:extLst/>
            </p:nvPr>
          </p:nvGraphicFramePr>
          <p:xfrm>
            <a:off x="3286" y="537"/>
            <a:ext cx="898" cy="27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5373" name="Equation" r:id="rId26" imgW="838080" imgH="253800" progId="Equation.DSMT4">
                    <p:embed/>
                  </p:oleObj>
                </mc:Choice>
                <mc:Fallback>
                  <p:oleObj name="Equation" r:id="rId26" imgW="838080" imgH="2538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286" y="537"/>
                          <a:ext cx="898" cy="27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35859" name="Line 19"/>
            <p:cNvSpPr>
              <a:spLocks noChangeShapeType="1"/>
            </p:cNvSpPr>
            <p:nvPr/>
          </p:nvSpPr>
          <p:spPr bwMode="auto">
            <a:xfrm>
              <a:off x="3288" y="166"/>
              <a:ext cx="0" cy="401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5860" name="Text Box 20"/>
            <p:cNvSpPr txBox="1">
              <a:spLocks noChangeArrowheads="1"/>
            </p:cNvSpPr>
            <p:nvPr/>
          </p:nvSpPr>
          <p:spPr bwMode="auto">
            <a:xfrm>
              <a:off x="3359" y="93"/>
              <a:ext cx="1557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srgbClr val="0000EC"/>
                  </a:solidFill>
                  <a:latin typeface="Times New Roman" pitchFamily="18" charset="0"/>
                </a:rPr>
                <a:t>Hermite Polynomials</a:t>
              </a:r>
            </a:p>
          </p:txBody>
        </p:sp>
      </p:grpSp>
      <p:sp>
        <p:nvSpPr>
          <p:cNvPr id="35861" name="Text Box 57"/>
          <p:cNvSpPr txBox="1">
            <a:spLocks noChangeArrowheads="1"/>
          </p:cNvSpPr>
          <p:nvPr/>
        </p:nvSpPr>
        <p:spPr bwMode="auto">
          <a:xfrm>
            <a:off x="7445375" y="6621463"/>
            <a:ext cx="1677988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800" dirty="0">
                <a:solidFill>
                  <a:prstClr val="black"/>
                </a:solidFill>
                <a:latin typeface="Times New Roman" pitchFamily="18" charset="0"/>
              </a:rPr>
              <a:t>Copyright – Michael D. Fayer, </a:t>
            </a:r>
            <a:r>
              <a:rPr lang="en-US" sz="800" dirty="0" smtClean="0">
                <a:solidFill>
                  <a:prstClr val="black"/>
                </a:solidFill>
                <a:latin typeface="Times New Roman" pitchFamily="18" charset="0"/>
              </a:rPr>
              <a:t>2018</a:t>
            </a:r>
            <a:endParaRPr lang="en-US" sz="800" dirty="0">
              <a:solidFill>
                <a:prstClr val="black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766921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50875" y="1668463"/>
            <a:ext cx="3106738" cy="2433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7891" name="Text Box 3"/>
          <p:cNvSpPr txBox="1">
            <a:spLocks noChangeArrowheads="1"/>
          </p:cNvSpPr>
          <p:nvPr/>
        </p:nvSpPr>
        <p:spPr bwMode="auto">
          <a:xfrm>
            <a:off x="220663" y="98425"/>
            <a:ext cx="26797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0000EC"/>
                </a:solidFill>
                <a:latin typeface="Times New Roman" pitchFamily="18" charset="0"/>
              </a:rPr>
              <a:t>Lowest state	</a:t>
            </a:r>
            <a:r>
              <a:rPr lang="en-US" sz="2000" b="1" i="1">
                <a:solidFill>
                  <a:srgbClr val="0000EC"/>
                </a:solidFill>
                <a:latin typeface="Times New Roman" pitchFamily="18" charset="0"/>
              </a:rPr>
              <a:t>n</a:t>
            </a:r>
            <a:r>
              <a:rPr lang="en-US" sz="2000" b="1">
                <a:solidFill>
                  <a:srgbClr val="0000EC"/>
                </a:solidFill>
                <a:latin typeface="Times New Roman" pitchFamily="18" charset="0"/>
              </a:rPr>
              <a:t>  =  0</a:t>
            </a:r>
          </a:p>
        </p:txBody>
      </p:sp>
      <p:sp>
        <p:nvSpPr>
          <p:cNvPr id="37892" name="Line 4"/>
          <p:cNvSpPr>
            <a:spLocks noChangeShapeType="1"/>
          </p:cNvSpPr>
          <p:nvPr/>
        </p:nvSpPr>
        <p:spPr bwMode="auto">
          <a:xfrm>
            <a:off x="1677988" y="325438"/>
            <a:ext cx="427037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graphicFrame>
        <p:nvGraphicFramePr>
          <p:cNvPr id="37893" name="Object 5"/>
          <p:cNvGraphicFramePr>
            <a:graphicFrameLocks noChangeAspect="1"/>
          </p:cNvGraphicFramePr>
          <p:nvPr/>
        </p:nvGraphicFramePr>
        <p:xfrm>
          <a:off x="884238" y="612775"/>
          <a:ext cx="3011487" cy="771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386" name="Equation" r:id="rId5" imgW="2032000" imgH="520700" progId="Equation.DSMT4">
                  <p:embed/>
                </p:oleObj>
              </mc:Choice>
              <mc:Fallback>
                <p:oleObj name="Equation" r:id="rId5" imgW="2032000" imgH="5207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84238" y="612775"/>
                        <a:ext cx="3011487" cy="7715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7894" name="Picture 6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262438" y="1670050"/>
            <a:ext cx="3097212" cy="2433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444500" y="2470150"/>
            <a:ext cx="8591550" cy="3984625"/>
            <a:chOff x="280" y="1556"/>
            <a:chExt cx="5412" cy="2510"/>
          </a:xfrm>
        </p:grpSpPr>
        <p:grpSp>
          <p:nvGrpSpPr>
            <p:cNvPr id="6" name="Group 8"/>
            <p:cNvGrpSpPr>
              <a:grpSpLocks/>
            </p:cNvGrpSpPr>
            <p:nvPr/>
          </p:nvGrpSpPr>
          <p:grpSpPr bwMode="auto">
            <a:xfrm>
              <a:off x="280" y="2713"/>
              <a:ext cx="5412" cy="1353"/>
              <a:chOff x="280" y="2713"/>
              <a:chExt cx="5412" cy="1353"/>
            </a:xfrm>
          </p:grpSpPr>
          <p:sp>
            <p:nvSpPr>
              <p:cNvPr id="37897" name="Text Box 9"/>
              <p:cNvSpPr txBox="1">
                <a:spLocks noChangeArrowheads="1"/>
              </p:cNvSpPr>
              <p:nvPr/>
            </p:nvSpPr>
            <p:spPr bwMode="auto">
              <a:xfrm>
                <a:off x="392" y="2713"/>
                <a:ext cx="1731" cy="2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sz="2000" b="1">
                    <a:solidFill>
                      <a:srgbClr val="D60000"/>
                    </a:solidFill>
                    <a:latin typeface="Times New Roman" pitchFamily="18" charset="0"/>
                  </a:rPr>
                  <a:t>Classical turning points</a:t>
                </a:r>
              </a:p>
            </p:txBody>
          </p:sp>
          <p:graphicFrame>
            <p:nvGraphicFramePr>
              <p:cNvPr id="37898" name="Object 10"/>
              <p:cNvGraphicFramePr>
                <a:graphicFrameLocks noChangeAspect="1"/>
              </p:cNvGraphicFramePr>
              <p:nvPr/>
            </p:nvGraphicFramePr>
            <p:xfrm>
              <a:off x="2378" y="2736"/>
              <a:ext cx="1083" cy="253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16387" name="Equation" r:id="rId8" imgW="977900" imgH="228600" progId="Equation.DSMT4">
                      <p:embed/>
                    </p:oleObj>
                  </mc:Choice>
                  <mc:Fallback>
                    <p:oleObj name="Equation" r:id="rId8" imgW="977900" imgH="2286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9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2378" y="2736"/>
                            <a:ext cx="1083" cy="253"/>
                          </a:xfrm>
                          <a:prstGeom prst="rect">
                            <a:avLst/>
                          </a:prstGeom>
                          <a:noFill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37899" name="Text Box 11"/>
              <p:cNvSpPr txBox="1">
                <a:spLocks noChangeArrowheads="1"/>
              </p:cNvSpPr>
              <p:nvPr/>
            </p:nvSpPr>
            <p:spPr bwMode="auto">
              <a:xfrm>
                <a:off x="2159" y="3099"/>
                <a:ext cx="1440" cy="38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>
                  <a:lnSpc>
                    <a:spcPct val="85000"/>
                  </a:lnSpc>
                </a:pPr>
                <a:r>
                  <a:rPr lang="en-US" sz="2000" b="1">
                    <a:solidFill>
                      <a:prstClr val="black"/>
                    </a:solidFill>
                    <a:latin typeface="Times New Roman" pitchFamily="18" charset="0"/>
                  </a:rPr>
                  <a:t>potential      total</a:t>
                </a:r>
                <a:br>
                  <a:rPr lang="en-US" sz="2000" b="1">
                    <a:solidFill>
                      <a:prstClr val="black"/>
                    </a:solidFill>
                    <a:latin typeface="Times New Roman" pitchFamily="18" charset="0"/>
                  </a:rPr>
                </a:br>
                <a:r>
                  <a:rPr lang="en-US" sz="2000" b="1">
                    <a:solidFill>
                      <a:prstClr val="black"/>
                    </a:solidFill>
                    <a:latin typeface="Times New Roman" pitchFamily="18" charset="0"/>
                  </a:rPr>
                  <a:t>energy          energy</a:t>
                </a:r>
              </a:p>
            </p:txBody>
          </p:sp>
          <p:sp>
            <p:nvSpPr>
              <p:cNvPr id="37900" name="Line 12"/>
              <p:cNvSpPr>
                <a:spLocks noChangeShapeType="1"/>
              </p:cNvSpPr>
              <p:nvPr/>
            </p:nvSpPr>
            <p:spPr bwMode="auto">
              <a:xfrm flipV="1">
                <a:off x="2509" y="2951"/>
                <a:ext cx="71" cy="17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7901" name="Line 13"/>
              <p:cNvSpPr>
                <a:spLocks noChangeShapeType="1"/>
              </p:cNvSpPr>
              <p:nvPr/>
            </p:nvSpPr>
            <p:spPr bwMode="auto">
              <a:xfrm flipH="1" flipV="1">
                <a:off x="3164" y="2959"/>
                <a:ext cx="71" cy="15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graphicFrame>
            <p:nvGraphicFramePr>
              <p:cNvPr id="37902" name="Object 14"/>
              <p:cNvGraphicFramePr>
                <a:graphicFrameLocks noChangeAspect="1"/>
              </p:cNvGraphicFramePr>
              <p:nvPr/>
            </p:nvGraphicFramePr>
            <p:xfrm>
              <a:off x="280" y="3270"/>
              <a:ext cx="1613" cy="755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16388" name="Equation" r:id="rId10" imgW="1409088" imgH="660113" progId="Equation.DSMT4">
                      <p:embed/>
                    </p:oleObj>
                  </mc:Choice>
                  <mc:Fallback>
                    <p:oleObj name="Equation" r:id="rId10" imgW="1409088" imgH="660113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1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280" y="3270"/>
                            <a:ext cx="1613" cy="755"/>
                          </a:xfrm>
                          <a:prstGeom prst="rect">
                            <a:avLst/>
                          </a:prstGeom>
                          <a:noFill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37903" name="Text Box 15"/>
              <p:cNvSpPr txBox="1">
                <a:spLocks noChangeArrowheads="1"/>
              </p:cNvSpPr>
              <p:nvPr/>
            </p:nvSpPr>
            <p:spPr bwMode="auto">
              <a:xfrm>
                <a:off x="2097" y="3624"/>
                <a:ext cx="3595" cy="44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sz="2000" b="1" dirty="0">
                    <a:solidFill>
                      <a:srgbClr val="008000"/>
                    </a:solidFill>
                    <a:latin typeface="Times New Roman" pitchFamily="18" charset="0"/>
                  </a:rPr>
                  <a:t>classical turning points - wavefunction extends into</a:t>
                </a:r>
                <a:br>
                  <a:rPr lang="en-US" sz="2000" b="1" dirty="0">
                    <a:solidFill>
                      <a:srgbClr val="008000"/>
                    </a:solidFill>
                    <a:latin typeface="Times New Roman" pitchFamily="18" charset="0"/>
                  </a:rPr>
                </a:br>
                <a:r>
                  <a:rPr lang="en-US" sz="2000" b="1" dirty="0">
                    <a:solidFill>
                      <a:srgbClr val="008000"/>
                    </a:solidFill>
                    <a:latin typeface="Times New Roman" pitchFamily="18" charset="0"/>
                  </a:rPr>
                  <a:t>classically forbidden region.</a:t>
                </a:r>
              </a:p>
            </p:txBody>
          </p:sp>
        </p:grpSp>
        <p:sp>
          <p:nvSpPr>
            <p:cNvPr id="37904" name="Line 16"/>
            <p:cNvSpPr>
              <a:spLocks noChangeShapeType="1"/>
            </p:cNvSpPr>
            <p:nvPr/>
          </p:nvSpPr>
          <p:spPr bwMode="auto">
            <a:xfrm flipV="1">
              <a:off x="1324" y="1556"/>
              <a:ext cx="0" cy="693"/>
            </a:xfrm>
            <a:prstGeom prst="line">
              <a:avLst/>
            </a:prstGeom>
            <a:noFill/>
            <a:ln w="19050">
              <a:solidFill>
                <a:srgbClr val="BA0000"/>
              </a:solidFill>
              <a:prstDash val="dash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7905" name="Line 17"/>
            <p:cNvSpPr>
              <a:spLocks noChangeShapeType="1"/>
            </p:cNvSpPr>
            <p:nvPr/>
          </p:nvSpPr>
          <p:spPr bwMode="auto">
            <a:xfrm flipV="1">
              <a:off x="1702" y="1569"/>
              <a:ext cx="0" cy="693"/>
            </a:xfrm>
            <a:prstGeom prst="line">
              <a:avLst/>
            </a:prstGeom>
            <a:noFill/>
            <a:ln w="19050">
              <a:solidFill>
                <a:srgbClr val="BA0000"/>
              </a:solidFill>
              <a:prstDash val="dash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7906" name="Line 18"/>
            <p:cNvSpPr>
              <a:spLocks noChangeShapeType="1"/>
            </p:cNvSpPr>
            <p:nvPr/>
          </p:nvSpPr>
          <p:spPr bwMode="auto">
            <a:xfrm flipV="1">
              <a:off x="3598" y="2147"/>
              <a:ext cx="0" cy="100"/>
            </a:xfrm>
            <a:prstGeom prst="line">
              <a:avLst/>
            </a:prstGeom>
            <a:noFill/>
            <a:ln w="19050">
              <a:solidFill>
                <a:srgbClr val="BA0000"/>
              </a:solidFill>
              <a:prstDash val="dash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7907" name="Line 19"/>
            <p:cNvSpPr>
              <a:spLocks noChangeShapeType="1"/>
            </p:cNvSpPr>
            <p:nvPr/>
          </p:nvSpPr>
          <p:spPr bwMode="auto">
            <a:xfrm flipV="1">
              <a:off x="3982" y="2149"/>
              <a:ext cx="0" cy="100"/>
            </a:xfrm>
            <a:prstGeom prst="line">
              <a:avLst/>
            </a:prstGeom>
            <a:noFill/>
            <a:ln w="19050">
              <a:solidFill>
                <a:srgbClr val="BA0000"/>
              </a:solidFill>
              <a:prstDash val="dash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  <p:sp>
        <p:nvSpPr>
          <p:cNvPr id="37908" name="Text Box 22"/>
          <p:cNvSpPr txBox="1">
            <a:spLocks noChangeArrowheads="1"/>
          </p:cNvSpPr>
          <p:nvPr/>
        </p:nvSpPr>
        <p:spPr bwMode="auto">
          <a:xfrm>
            <a:off x="4376738" y="636588"/>
            <a:ext cx="2649537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800000"/>
                </a:solidFill>
                <a:latin typeface="Times New Roman" pitchFamily="18" charset="0"/>
              </a:rPr>
              <a:t>This is a Gaussian.</a:t>
            </a:r>
          </a:p>
          <a:p>
            <a:r>
              <a:rPr lang="en-US" sz="2000" b="1">
                <a:solidFill>
                  <a:srgbClr val="800000"/>
                </a:solidFill>
                <a:latin typeface="Times New Roman" pitchFamily="18" charset="0"/>
              </a:rPr>
              <a:t>Minimum uncertainty.</a:t>
            </a:r>
          </a:p>
        </p:txBody>
      </p:sp>
      <p:sp>
        <p:nvSpPr>
          <p:cNvPr id="37909" name="Text Box 57"/>
          <p:cNvSpPr txBox="1">
            <a:spLocks noChangeArrowheads="1"/>
          </p:cNvSpPr>
          <p:nvPr/>
        </p:nvSpPr>
        <p:spPr bwMode="auto">
          <a:xfrm>
            <a:off x="7445375" y="6621463"/>
            <a:ext cx="1677988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800" dirty="0">
                <a:solidFill>
                  <a:prstClr val="black"/>
                </a:solidFill>
                <a:latin typeface="Times New Roman" pitchFamily="18" charset="0"/>
              </a:rPr>
              <a:t>Copyright – Michael D. Fayer, </a:t>
            </a:r>
            <a:r>
              <a:rPr lang="en-US" sz="800" dirty="0" smtClean="0">
                <a:solidFill>
                  <a:prstClr val="black"/>
                </a:solidFill>
                <a:latin typeface="Times New Roman" pitchFamily="18" charset="0"/>
              </a:rPr>
              <a:t>2018</a:t>
            </a:r>
            <a:endParaRPr lang="en-US" sz="800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635948" y="2838734"/>
            <a:ext cx="524112" cy="41405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graphicFrame>
        <p:nvGraphicFramePr>
          <p:cNvPr id="3" name="Object 2"/>
          <p:cNvGraphicFramePr>
            <a:graphicFrameLocks noChangeAspect="1"/>
          </p:cNvGraphicFramePr>
          <p:nvPr>
            <p:extLst/>
          </p:nvPr>
        </p:nvGraphicFramePr>
        <p:xfrm>
          <a:off x="769938" y="2813050"/>
          <a:ext cx="368300" cy="4143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389" name="Equation" r:id="rId12" imgW="203040" imgH="228600" progId="Equation.DSMT4">
                  <p:embed/>
                </p:oleObj>
              </mc:Choice>
              <mc:Fallback>
                <p:oleObj name="Equation" r:id="rId12" imgW="203040" imgH="2286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9938" y="2813050"/>
                        <a:ext cx="368300" cy="4143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tangle 4"/>
          <p:cNvSpPr/>
          <p:nvPr/>
        </p:nvSpPr>
        <p:spPr>
          <a:xfrm>
            <a:off x="4289734" y="2906972"/>
            <a:ext cx="473335" cy="34581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graphicFrame>
        <p:nvGraphicFramePr>
          <p:cNvPr id="25" name="Object 24"/>
          <p:cNvGraphicFramePr>
            <a:graphicFrameLocks noChangeAspect="1"/>
          </p:cNvGraphicFramePr>
          <p:nvPr>
            <p:extLst/>
          </p:nvPr>
        </p:nvGraphicFramePr>
        <p:xfrm>
          <a:off x="4242771" y="2791747"/>
          <a:ext cx="576262" cy="5762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390" name="Equation" r:id="rId14" imgW="317160" imgH="317160" progId="Equation.DSMT4">
                  <p:embed/>
                </p:oleObj>
              </mc:Choice>
              <mc:Fallback>
                <p:oleObj name="Equation" r:id="rId14" imgW="317160" imgH="31716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42771" y="2791747"/>
                        <a:ext cx="576262" cy="5762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6469157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71575" y="1127125"/>
            <a:ext cx="5957888" cy="4637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9939" name="Text Box 3"/>
          <p:cNvSpPr txBox="1">
            <a:spLocks noChangeArrowheads="1"/>
          </p:cNvSpPr>
          <p:nvPr/>
        </p:nvSpPr>
        <p:spPr bwMode="auto">
          <a:xfrm>
            <a:off x="1611313" y="261938"/>
            <a:ext cx="4843462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008000"/>
                </a:solidFill>
                <a:latin typeface="Times New Roman" pitchFamily="18" charset="0"/>
              </a:rPr>
              <a:t>More wavefunctions - larger </a:t>
            </a:r>
            <a:r>
              <a:rPr lang="en-US" sz="2000" b="1" i="1">
                <a:solidFill>
                  <a:srgbClr val="008000"/>
                </a:solidFill>
                <a:latin typeface="Times New Roman" pitchFamily="18" charset="0"/>
              </a:rPr>
              <a:t>n</a:t>
            </a:r>
            <a:r>
              <a:rPr lang="en-US" sz="2000" b="1">
                <a:solidFill>
                  <a:srgbClr val="008000"/>
                </a:solidFill>
                <a:latin typeface="Times New Roman" pitchFamily="18" charset="0"/>
              </a:rPr>
              <a:t>, more nodes</a:t>
            </a:r>
          </a:p>
        </p:txBody>
      </p:sp>
      <p:sp>
        <p:nvSpPr>
          <p:cNvPr id="39940" name="Text Box 57"/>
          <p:cNvSpPr txBox="1">
            <a:spLocks noChangeArrowheads="1"/>
          </p:cNvSpPr>
          <p:nvPr/>
        </p:nvSpPr>
        <p:spPr bwMode="auto">
          <a:xfrm>
            <a:off x="7445375" y="6621463"/>
            <a:ext cx="1677988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800" dirty="0">
                <a:solidFill>
                  <a:prstClr val="black"/>
                </a:solidFill>
                <a:latin typeface="Times New Roman" pitchFamily="18" charset="0"/>
              </a:rPr>
              <a:t>Copyright – Michael D. Fayer, </a:t>
            </a:r>
            <a:r>
              <a:rPr lang="en-US" sz="800" dirty="0" smtClean="0">
                <a:solidFill>
                  <a:prstClr val="black"/>
                </a:solidFill>
                <a:latin typeface="Times New Roman" pitchFamily="18" charset="0"/>
              </a:rPr>
              <a:t>2018</a:t>
            </a:r>
            <a:endParaRPr lang="en-US" sz="800" dirty="0">
              <a:solidFill>
                <a:prstClr val="black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398800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68450" y="396875"/>
            <a:ext cx="4578350" cy="4875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987" name="Text Box 3"/>
          <p:cNvSpPr txBox="1">
            <a:spLocks noChangeArrowheads="1"/>
          </p:cNvSpPr>
          <p:nvPr/>
        </p:nvSpPr>
        <p:spPr bwMode="auto">
          <a:xfrm>
            <a:off x="2940050" y="385763"/>
            <a:ext cx="25908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D60000"/>
                </a:solidFill>
                <a:latin typeface="Times New Roman" pitchFamily="18" charset="0"/>
              </a:rPr>
              <a:t>Probability for </a:t>
            </a:r>
            <a:r>
              <a:rPr lang="en-US" sz="2000" b="1" i="1">
                <a:solidFill>
                  <a:srgbClr val="D60000"/>
                </a:solidFill>
                <a:latin typeface="Times New Roman" pitchFamily="18" charset="0"/>
              </a:rPr>
              <a:t>n</a:t>
            </a:r>
            <a:r>
              <a:rPr lang="en-US" sz="2000" b="1">
                <a:solidFill>
                  <a:srgbClr val="D60000"/>
                </a:solidFill>
                <a:latin typeface="Times New Roman" pitchFamily="18" charset="0"/>
              </a:rPr>
              <a:t> =  10</a:t>
            </a:r>
          </a:p>
        </p:txBody>
      </p:sp>
      <p:sp>
        <p:nvSpPr>
          <p:cNvPr id="41988" name="Text Box 4"/>
          <p:cNvSpPr txBox="1">
            <a:spLocks noChangeArrowheads="1"/>
          </p:cNvSpPr>
          <p:nvPr/>
        </p:nvSpPr>
        <p:spPr bwMode="auto">
          <a:xfrm>
            <a:off x="4156075" y="5214938"/>
            <a:ext cx="28892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 i="1">
                <a:solidFill>
                  <a:prstClr val="black"/>
                </a:solidFill>
                <a:latin typeface="Symbol" pitchFamily="18" charset="2"/>
              </a:rPr>
              <a:t>g</a:t>
            </a:r>
          </a:p>
        </p:txBody>
      </p:sp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998538" y="876300"/>
            <a:ext cx="8020050" cy="5830888"/>
            <a:chOff x="629" y="552"/>
            <a:chExt cx="5052" cy="3673"/>
          </a:xfrm>
        </p:grpSpPr>
        <p:sp>
          <p:nvSpPr>
            <p:cNvPr id="41990" name="Text Box 7"/>
            <p:cNvSpPr txBox="1">
              <a:spLocks noChangeArrowheads="1"/>
            </p:cNvSpPr>
            <p:nvPr/>
          </p:nvSpPr>
          <p:spPr bwMode="auto">
            <a:xfrm>
              <a:off x="629" y="3591"/>
              <a:ext cx="4600" cy="63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srgbClr val="0000CC"/>
                  </a:solidFill>
                  <a:latin typeface="Times New Roman" pitchFamily="18" charset="0"/>
                </a:rPr>
                <a:t>Looks increasingly classical.</a:t>
              </a:r>
              <a:br>
                <a:rPr lang="en-US" sz="2000" b="1">
                  <a:solidFill>
                    <a:srgbClr val="0000CC"/>
                  </a:solidFill>
                  <a:latin typeface="Times New Roman" pitchFamily="18" charset="0"/>
                </a:rPr>
              </a:br>
              <a:r>
                <a:rPr lang="en-US" sz="2000" b="1">
                  <a:solidFill>
                    <a:srgbClr val="0000CC"/>
                  </a:solidFill>
                  <a:latin typeface="Times New Roman" pitchFamily="18" charset="0"/>
                </a:rPr>
                <a:t>For large object, nodes so closely spaced because </a:t>
              </a:r>
              <a:r>
                <a:rPr lang="en-US" sz="2000" b="1" i="1">
                  <a:solidFill>
                    <a:srgbClr val="0000CC"/>
                  </a:solidFill>
                  <a:latin typeface="Times New Roman" pitchFamily="18" charset="0"/>
                </a:rPr>
                <a:t>n</a:t>
              </a:r>
              <a:r>
                <a:rPr lang="en-US" sz="2000" b="1">
                  <a:solidFill>
                    <a:srgbClr val="0000CC"/>
                  </a:solidFill>
                  <a:latin typeface="Times New Roman" pitchFamily="18" charset="0"/>
                </a:rPr>
                <a:t> very large that</a:t>
              </a:r>
              <a:br>
                <a:rPr lang="en-US" sz="2000" b="1">
                  <a:solidFill>
                    <a:srgbClr val="0000CC"/>
                  </a:solidFill>
                  <a:latin typeface="Times New Roman" pitchFamily="18" charset="0"/>
                </a:rPr>
              </a:br>
              <a:r>
                <a:rPr lang="en-US" sz="2000" b="1">
                  <a:solidFill>
                    <a:srgbClr val="0000CC"/>
                  </a:solidFill>
                  <a:latin typeface="Times New Roman" pitchFamily="18" charset="0"/>
                </a:rPr>
                <a:t>can't detect nodes.</a:t>
              </a:r>
            </a:p>
          </p:txBody>
        </p:sp>
        <p:sp>
          <p:nvSpPr>
            <p:cNvPr id="41991" name="Text Box 8"/>
            <p:cNvSpPr txBox="1">
              <a:spLocks noChangeArrowheads="1"/>
            </p:cNvSpPr>
            <p:nvPr/>
          </p:nvSpPr>
          <p:spPr bwMode="auto">
            <a:xfrm>
              <a:off x="3950" y="1403"/>
              <a:ext cx="1731" cy="4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srgbClr val="990000"/>
                  </a:solidFill>
                  <a:latin typeface="Times New Roman" pitchFamily="18" charset="0"/>
                </a:rPr>
                <a:t>Classical turning points</a:t>
              </a:r>
              <a:br>
                <a:rPr lang="en-US" sz="2000" b="1">
                  <a:solidFill>
                    <a:srgbClr val="990000"/>
                  </a:solidFill>
                  <a:latin typeface="Times New Roman" pitchFamily="18" charset="0"/>
                </a:rPr>
              </a:br>
              <a:r>
                <a:rPr lang="en-US" sz="2000" b="1">
                  <a:solidFill>
                    <a:srgbClr val="990000"/>
                  </a:solidFill>
                  <a:latin typeface="Times New Roman" pitchFamily="18" charset="0"/>
                </a:rPr>
                <a:t>~</a:t>
              </a:r>
              <a:r>
                <a:rPr lang="en-US" sz="2000" b="1" i="1">
                  <a:solidFill>
                    <a:srgbClr val="990000"/>
                  </a:solidFill>
                  <a:latin typeface="Symbol" pitchFamily="18" charset="2"/>
                </a:rPr>
                <a:t>g</a:t>
              </a:r>
              <a:r>
                <a:rPr lang="en-US" sz="2000" b="1">
                  <a:solidFill>
                    <a:srgbClr val="990000"/>
                  </a:solidFill>
                  <a:latin typeface="Times New Roman" pitchFamily="18" charset="0"/>
                </a:rPr>
                <a:t> = </a:t>
              </a:r>
              <a:r>
                <a:rPr lang="en-US" sz="2000" b="1">
                  <a:solidFill>
                    <a:srgbClr val="990000"/>
                  </a:solidFill>
                  <a:latin typeface="Times New Roman" pitchFamily="18" charset="0"/>
                  <a:sym typeface="Symbol" pitchFamily="18" charset="2"/>
                </a:rPr>
                <a:t> 4.6</a:t>
              </a:r>
              <a:endParaRPr lang="en-US" sz="2000" b="1">
                <a:solidFill>
                  <a:srgbClr val="990000"/>
                </a:solidFill>
                <a:latin typeface="Times New Roman" pitchFamily="18" charset="0"/>
              </a:endParaRPr>
            </a:p>
          </p:txBody>
        </p:sp>
        <p:grpSp>
          <p:nvGrpSpPr>
            <p:cNvPr id="3" name="Group 9"/>
            <p:cNvGrpSpPr>
              <a:grpSpLocks/>
            </p:cNvGrpSpPr>
            <p:nvPr/>
          </p:nvGrpSpPr>
          <p:grpSpPr bwMode="auto">
            <a:xfrm>
              <a:off x="1914" y="552"/>
              <a:ext cx="1650" cy="2544"/>
              <a:chOff x="1914" y="552"/>
              <a:chExt cx="1650" cy="2544"/>
            </a:xfrm>
          </p:grpSpPr>
          <p:sp>
            <p:nvSpPr>
              <p:cNvPr id="41993" name="Line 10"/>
              <p:cNvSpPr>
                <a:spLocks noChangeShapeType="1"/>
              </p:cNvSpPr>
              <p:nvPr/>
            </p:nvSpPr>
            <p:spPr bwMode="auto">
              <a:xfrm flipV="1">
                <a:off x="1914" y="558"/>
                <a:ext cx="0" cy="2538"/>
              </a:xfrm>
              <a:prstGeom prst="line">
                <a:avLst/>
              </a:prstGeom>
              <a:noFill/>
              <a:ln w="19050">
                <a:solidFill>
                  <a:srgbClr val="99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1994" name="Line 11"/>
              <p:cNvSpPr>
                <a:spLocks noChangeShapeType="1"/>
              </p:cNvSpPr>
              <p:nvPr/>
            </p:nvSpPr>
            <p:spPr bwMode="auto">
              <a:xfrm flipV="1">
                <a:off x="3564" y="552"/>
                <a:ext cx="0" cy="2538"/>
              </a:xfrm>
              <a:prstGeom prst="line">
                <a:avLst/>
              </a:prstGeom>
              <a:noFill/>
              <a:ln w="19050">
                <a:solidFill>
                  <a:srgbClr val="99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grpSp>
            <p:nvGrpSpPr>
              <p:cNvPr id="4" name="Group 12"/>
              <p:cNvGrpSpPr>
                <a:grpSpLocks/>
              </p:cNvGrpSpPr>
              <p:nvPr/>
            </p:nvGrpSpPr>
            <p:grpSpPr bwMode="auto">
              <a:xfrm>
                <a:off x="1932" y="918"/>
                <a:ext cx="1614" cy="1586"/>
                <a:chOff x="1932" y="918"/>
                <a:chExt cx="1614" cy="1586"/>
              </a:xfrm>
            </p:grpSpPr>
            <p:sp>
              <p:nvSpPr>
                <p:cNvPr id="41996" name="Freeform 13"/>
                <p:cNvSpPr>
                  <a:spLocks/>
                </p:cNvSpPr>
                <p:nvPr/>
              </p:nvSpPr>
              <p:spPr bwMode="auto">
                <a:xfrm>
                  <a:off x="2736" y="918"/>
                  <a:ext cx="810" cy="1586"/>
                </a:xfrm>
                <a:custGeom>
                  <a:avLst/>
                  <a:gdLst>
                    <a:gd name="T0" fmla="*/ 0 w 810"/>
                    <a:gd name="T1" fmla="*/ 1578 h 1586"/>
                    <a:gd name="T2" fmla="*/ 84 w 810"/>
                    <a:gd name="T3" fmla="*/ 1578 h 1586"/>
                    <a:gd name="T4" fmla="*/ 252 w 810"/>
                    <a:gd name="T5" fmla="*/ 1530 h 1586"/>
                    <a:gd name="T6" fmla="*/ 396 w 810"/>
                    <a:gd name="T7" fmla="*/ 1446 h 1586"/>
                    <a:gd name="T8" fmla="*/ 534 w 810"/>
                    <a:gd name="T9" fmla="*/ 1302 h 1586"/>
                    <a:gd name="T10" fmla="*/ 684 w 810"/>
                    <a:gd name="T11" fmla="*/ 1044 h 1586"/>
                    <a:gd name="T12" fmla="*/ 768 w 810"/>
                    <a:gd name="T13" fmla="*/ 600 h 1586"/>
                    <a:gd name="T14" fmla="*/ 810 w 810"/>
                    <a:gd name="T15" fmla="*/ 0 h 158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810"/>
                    <a:gd name="T25" fmla="*/ 0 h 1586"/>
                    <a:gd name="T26" fmla="*/ 810 w 810"/>
                    <a:gd name="T27" fmla="*/ 1586 h 158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810" h="1586">
                      <a:moveTo>
                        <a:pt x="0" y="1578"/>
                      </a:moveTo>
                      <a:cubicBezTo>
                        <a:pt x="14" y="1579"/>
                        <a:pt x="42" y="1586"/>
                        <a:pt x="84" y="1578"/>
                      </a:cubicBezTo>
                      <a:cubicBezTo>
                        <a:pt x="126" y="1570"/>
                        <a:pt x="200" y="1552"/>
                        <a:pt x="252" y="1530"/>
                      </a:cubicBezTo>
                      <a:cubicBezTo>
                        <a:pt x="304" y="1508"/>
                        <a:pt x="349" y="1484"/>
                        <a:pt x="396" y="1446"/>
                      </a:cubicBezTo>
                      <a:cubicBezTo>
                        <a:pt x="443" y="1408"/>
                        <a:pt x="486" y="1369"/>
                        <a:pt x="534" y="1302"/>
                      </a:cubicBezTo>
                      <a:cubicBezTo>
                        <a:pt x="582" y="1235"/>
                        <a:pt x="645" y="1161"/>
                        <a:pt x="684" y="1044"/>
                      </a:cubicBezTo>
                      <a:cubicBezTo>
                        <a:pt x="723" y="927"/>
                        <a:pt x="747" y="774"/>
                        <a:pt x="768" y="600"/>
                      </a:cubicBezTo>
                      <a:cubicBezTo>
                        <a:pt x="789" y="426"/>
                        <a:pt x="803" y="100"/>
                        <a:pt x="810" y="0"/>
                      </a:cubicBezTo>
                    </a:path>
                  </a:pathLst>
                </a:custGeom>
                <a:noFill/>
                <a:ln w="19050" cmpd="sng">
                  <a:solidFill>
                    <a:srgbClr val="000099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1997" name="Freeform 14"/>
                <p:cNvSpPr>
                  <a:spLocks/>
                </p:cNvSpPr>
                <p:nvPr/>
              </p:nvSpPr>
              <p:spPr bwMode="auto">
                <a:xfrm flipH="1">
                  <a:off x="1932" y="918"/>
                  <a:ext cx="810" cy="1586"/>
                </a:xfrm>
                <a:custGeom>
                  <a:avLst/>
                  <a:gdLst>
                    <a:gd name="T0" fmla="*/ 0 w 810"/>
                    <a:gd name="T1" fmla="*/ 1578 h 1586"/>
                    <a:gd name="T2" fmla="*/ 84 w 810"/>
                    <a:gd name="T3" fmla="*/ 1578 h 1586"/>
                    <a:gd name="T4" fmla="*/ 252 w 810"/>
                    <a:gd name="T5" fmla="*/ 1530 h 1586"/>
                    <a:gd name="T6" fmla="*/ 396 w 810"/>
                    <a:gd name="T7" fmla="*/ 1446 h 1586"/>
                    <a:gd name="T8" fmla="*/ 534 w 810"/>
                    <a:gd name="T9" fmla="*/ 1302 h 1586"/>
                    <a:gd name="T10" fmla="*/ 684 w 810"/>
                    <a:gd name="T11" fmla="*/ 1044 h 1586"/>
                    <a:gd name="T12" fmla="*/ 768 w 810"/>
                    <a:gd name="T13" fmla="*/ 600 h 1586"/>
                    <a:gd name="T14" fmla="*/ 810 w 810"/>
                    <a:gd name="T15" fmla="*/ 0 h 158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810"/>
                    <a:gd name="T25" fmla="*/ 0 h 1586"/>
                    <a:gd name="T26" fmla="*/ 810 w 810"/>
                    <a:gd name="T27" fmla="*/ 1586 h 158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810" h="1586">
                      <a:moveTo>
                        <a:pt x="0" y="1578"/>
                      </a:moveTo>
                      <a:cubicBezTo>
                        <a:pt x="14" y="1579"/>
                        <a:pt x="42" y="1586"/>
                        <a:pt x="84" y="1578"/>
                      </a:cubicBezTo>
                      <a:cubicBezTo>
                        <a:pt x="126" y="1570"/>
                        <a:pt x="200" y="1552"/>
                        <a:pt x="252" y="1530"/>
                      </a:cubicBezTo>
                      <a:cubicBezTo>
                        <a:pt x="304" y="1508"/>
                        <a:pt x="349" y="1484"/>
                        <a:pt x="396" y="1446"/>
                      </a:cubicBezTo>
                      <a:cubicBezTo>
                        <a:pt x="443" y="1408"/>
                        <a:pt x="486" y="1369"/>
                        <a:pt x="534" y="1302"/>
                      </a:cubicBezTo>
                      <a:cubicBezTo>
                        <a:pt x="582" y="1235"/>
                        <a:pt x="645" y="1161"/>
                        <a:pt x="684" y="1044"/>
                      </a:cubicBezTo>
                      <a:cubicBezTo>
                        <a:pt x="723" y="927"/>
                        <a:pt x="747" y="774"/>
                        <a:pt x="768" y="600"/>
                      </a:cubicBezTo>
                      <a:cubicBezTo>
                        <a:pt x="789" y="426"/>
                        <a:pt x="803" y="100"/>
                        <a:pt x="810" y="0"/>
                      </a:cubicBezTo>
                    </a:path>
                  </a:pathLst>
                </a:custGeom>
                <a:noFill/>
                <a:ln w="19050" cmpd="sng">
                  <a:solidFill>
                    <a:srgbClr val="000099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</p:grpSp>
        </p:grpSp>
        <p:sp>
          <p:nvSpPr>
            <p:cNvPr id="41998" name="Text Box 15"/>
            <p:cNvSpPr txBox="1">
              <a:spLocks noChangeArrowheads="1"/>
            </p:cNvSpPr>
            <p:nvPr/>
          </p:nvSpPr>
          <p:spPr bwMode="auto">
            <a:xfrm>
              <a:off x="3855" y="2167"/>
              <a:ext cx="1738" cy="63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srgbClr val="000099"/>
                  </a:solidFill>
                  <a:latin typeface="Times New Roman" pitchFamily="18" charset="0"/>
                </a:rPr>
                <a:t>Time classical oscillator</a:t>
              </a:r>
            </a:p>
            <a:p>
              <a:r>
                <a:rPr lang="en-US" sz="2000" b="1">
                  <a:solidFill>
                    <a:srgbClr val="000099"/>
                  </a:solidFill>
                  <a:latin typeface="Times New Roman" pitchFamily="18" charset="0"/>
                </a:rPr>
                <a:t>spends as a function </a:t>
              </a:r>
            </a:p>
            <a:p>
              <a:r>
                <a:rPr lang="en-US" sz="2000" b="1">
                  <a:solidFill>
                    <a:srgbClr val="000099"/>
                  </a:solidFill>
                  <a:latin typeface="Times New Roman" pitchFamily="18" charset="0"/>
                </a:rPr>
                <a:t>of position.</a:t>
              </a:r>
            </a:p>
          </p:txBody>
        </p:sp>
        <p:sp>
          <p:nvSpPr>
            <p:cNvPr id="41999" name="Line 16"/>
            <p:cNvSpPr>
              <a:spLocks noChangeShapeType="1"/>
            </p:cNvSpPr>
            <p:nvPr/>
          </p:nvSpPr>
          <p:spPr bwMode="auto">
            <a:xfrm flipH="1" flipV="1">
              <a:off x="3391" y="2021"/>
              <a:ext cx="503" cy="283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2000" name="Line 17"/>
            <p:cNvSpPr>
              <a:spLocks noChangeShapeType="1"/>
            </p:cNvSpPr>
            <p:nvPr/>
          </p:nvSpPr>
          <p:spPr bwMode="auto">
            <a:xfrm flipH="1" flipV="1">
              <a:off x="3563" y="1371"/>
              <a:ext cx="412" cy="15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  <p:sp>
        <p:nvSpPr>
          <p:cNvPr id="42001" name="Text Box 57"/>
          <p:cNvSpPr txBox="1">
            <a:spLocks noChangeArrowheads="1"/>
          </p:cNvSpPr>
          <p:nvPr/>
        </p:nvSpPr>
        <p:spPr bwMode="auto">
          <a:xfrm>
            <a:off x="7445375" y="6621463"/>
            <a:ext cx="1677988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800" dirty="0">
                <a:solidFill>
                  <a:prstClr val="black"/>
                </a:solidFill>
                <a:latin typeface="Times New Roman" pitchFamily="18" charset="0"/>
              </a:rPr>
              <a:t>Copyright – Michael D. Fayer, </a:t>
            </a:r>
            <a:r>
              <a:rPr lang="en-US" sz="800" dirty="0" smtClean="0">
                <a:solidFill>
                  <a:prstClr val="black"/>
                </a:solidFill>
                <a:latin typeface="Times New Roman" pitchFamily="18" charset="0"/>
              </a:rPr>
              <a:t>2018</a:t>
            </a:r>
            <a:endParaRPr lang="en-US" sz="800" dirty="0">
              <a:solidFill>
                <a:prstClr val="black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895147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ext Box 2"/>
          <p:cNvSpPr txBox="1">
            <a:spLocks noChangeArrowheads="1"/>
          </p:cNvSpPr>
          <p:nvPr/>
        </p:nvSpPr>
        <p:spPr bwMode="auto">
          <a:xfrm>
            <a:off x="354013" y="76200"/>
            <a:ext cx="6811962" cy="1187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 b="1">
                <a:solidFill>
                  <a:srgbClr val="0000CC"/>
                </a:solidFill>
                <a:latin typeface="Times New Roman" pitchFamily="18" charset="0"/>
              </a:rPr>
              <a:t>Dirac Approach to Q.M. Harmonic Oscillator</a:t>
            </a:r>
            <a:br>
              <a:rPr lang="en-US" sz="2400" b="1">
                <a:solidFill>
                  <a:srgbClr val="0000CC"/>
                </a:solidFill>
                <a:latin typeface="Times New Roman" pitchFamily="18" charset="0"/>
              </a:rPr>
            </a:br>
            <a:r>
              <a:rPr lang="en-US" sz="2400" b="1">
                <a:solidFill>
                  <a:srgbClr val="0000CC"/>
                </a:solidFill>
                <a:latin typeface="Times New Roman" pitchFamily="18" charset="0"/>
              </a:rPr>
              <a:t>			Very important in theories of </a:t>
            </a:r>
            <a:br>
              <a:rPr lang="en-US" sz="2400" b="1">
                <a:solidFill>
                  <a:srgbClr val="0000CC"/>
                </a:solidFill>
                <a:latin typeface="Times New Roman" pitchFamily="18" charset="0"/>
              </a:rPr>
            </a:br>
            <a:r>
              <a:rPr lang="en-US" sz="2400" b="1">
                <a:solidFill>
                  <a:srgbClr val="0000CC"/>
                </a:solidFill>
                <a:latin typeface="Times New Roman" pitchFamily="18" charset="0"/>
              </a:rPr>
              <a:t>			vibrations, solids, radiation</a:t>
            </a:r>
          </a:p>
        </p:txBody>
      </p:sp>
      <p:grpSp>
        <p:nvGrpSpPr>
          <p:cNvPr id="2" name="Group 3"/>
          <p:cNvGrpSpPr>
            <a:grpSpLocks/>
          </p:cNvGrpSpPr>
          <p:nvPr/>
        </p:nvGrpSpPr>
        <p:grpSpPr bwMode="auto">
          <a:xfrm>
            <a:off x="381000" y="676275"/>
            <a:ext cx="5145088" cy="1677988"/>
            <a:chOff x="240" y="426"/>
            <a:chExt cx="3241" cy="1057"/>
          </a:xfrm>
        </p:grpSpPr>
        <p:graphicFrame>
          <p:nvGraphicFramePr>
            <p:cNvPr id="5124" name="Object 4"/>
            <p:cNvGraphicFramePr>
              <a:graphicFrameLocks noChangeAspect="1"/>
            </p:cNvGraphicFramePr>
            <p:nvPr/>
          </p:nvGraphicFramePr>
          <p:xfrm>
            <a:off x="312" y="426"/>
            <a:ext cx="1008" cy="43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7410" name="Equation" r:id="rId4" imgW="1066800" imgH="457200" progId="Equation.DSMT4">
                    <p:embed/>
                  </p:oleObj>
                </mc:Choice>
                <mc:Fallback>
                  <p:oleObj name="Equation" r:id="rId4" imgW="1066800" imgH="4572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12" y="426"/>
                          <a:ext cx="1008" cy="43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5125" name="Object 5"/>
            <p:cNvGraphicFramePr>
              <a:graphicFrameLocks noChangeAspect="1"/>
            </p:cNvGraphicFramePr>
            <p:nvPr/>
          </p:nvGraphicFramePr>
          <p:xfrm>
            <a:off x="312" y="1188"/>
            <a:ext cx="1076" cy="29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7411" name="Equation" r:id="rId6" imgW="926698" imgH="253890" progId="Equation.DSMT4">
                    <p:embed/>
                  </p:oleObj>
                </mc:Choice>
                <mc:Fallback>
                  <p:oleObj name="Equation" r:id="rId6" imgW="926698" imgH="25389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12" y="1188"/>
                          <a:ext cx="1076" cy="29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5126" name="Text Box 6"/>
            <p:cNvSpPr txBox="1">
              <a:spLocks noChangeArrowheads="1"/>
            </p:cNvSpPr>
            <p:nvPr/>
          </p:nvSpPr>
          <p:spPr bwMode="auto">
            <a:xfrm>
              <a:off x="240" y="873"/>
              <a:ext cx="1048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srgbClr val="990000"/>
                  </a:solidFill>
                  <a:latin typeface="Times New Roman" pitchFamily="18" charset="0"/>
                </a:rPr>
                <a:t>Want to solve</a:t>
              </a:r>
            </a:p>
          </p:txBody>
        </p:sp>
        <p:sp>
          <p:nvSpPr>
            <p:cNvPr id="5127" name="Text Box 7"/>
            <p:cNvSpPr txBox="1">
              <a:spLocks noChangeArrowheads="1"/>
            </p:cNvSpPr>
            <p:nvPr/>
          </p:nvSpPr>
          <p:spPr bwMode="auto">
            <a:xfrm>
              <a:off x="1883" y="1008"/>
              <a:ext cx="1598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srgbClr val="E80000"/>
                  </a:solidFill>
                  <a:latin typeface="Times New Roman" pitchFamily="18" charset="0"/>
                </a:rPr>
                <a:t>eigenkets, normalized</a:t>
              </a:r>
            </a:p>
          </p:txBody>
        </p:sp>
        <p:sp>
          <p:nvSpPr>
            <p:cNvPr id="5128" name="Line 8"/>
            <p:cNvSpPr>
              <a:spLocks noChangeShapeType="1"/>
            </p:cNvSpPr>
            <p:nvPr/>
          </p:nvSpPr>
          <p:spPr bwMode="auto">
            <a:xfrm flipH="1">
              <a:off x="1326" y="1128"/>
              <a:ext cx="591" cy="15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3" name="Group 9"/>
          <p:cNvGrpSpPr>
            <a:grpSpLocks/>
          </p:cNvGrpSpPr>
          <p:nvPr/>
        </p:nvGrpSpPr>
        <p:grpSpPr bwMode="auto">
          <a:xfrm>
            <a:off x="396875" y="2390775"/>
            <a:ext cx="3517900" cy="915988"/>
            <a:chOff x="250" y="1506"/>
            <a:chExt cx="2216" cy="577"/>
          </a:xfrm>
        </p:grpSpPr>
        <p:graphicFrame>
          <p:nvGraphicFramePr>
            <p:cNvPr id="5130" name="Object 10"/>
            <p:cNvGraphicFramePr>
              <a:graphicFrameLocks noChangeAspect="1"/>
            </p:cNvGraphicFramePr>
            <p:nvPr/>
          </p:nvGraphicFramePr>
          <p:xfrm>
            <a:off x="286" y="1809"/>
            <a:ext cx="863" cy="27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7412" name="Equation" r:id="rId8" imgW="799753" imgH="253890" progId="Equation.DSMT4">
                    <p:embed/>
                  </p:oleObj>
                </mc:Choice>
                <mc:Fallback>
                  <p:oleObj name="Equation" r:id="rId8" imgW="799753" imgH="25389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86" y="1809"/>
                          <a:ext cx="863" cy="274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5131" name="Text Box 11"/>
            <p:cNvSpPr txBox="1">
              <a:spLocks noChangeArrowheads="1"/>
            </p:cNvSpPr>
            <p:nvPr/>
          </p:nvSpPr>
          <p:spPr bwMode="auto">
            <a:xfrm>
              <a:off x="250" y="1506"/>
              <a:ext cx="2216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srgbClr val="008000"/>
                  </a:solidFill>
                  <a:latin typeface="Times New Roman" pitchFamily="18" charset="0"/>
                </a:rPr>
                <a:t>We know commutator relation</a:t>
              </a:r>
            </a:p>
          </p:txBody>
        </p:sp>
      </p:grpSp>
      <p:grpSp>
        <p:nvGrpSpPr>
          <p:cNvPr id="4" name="Group 12"/>
          <p:cNvGrpSpPr>
            <a:grpSpLocks/>
          </p:cNvGrpSpPr>
          <p:nvPr/>
        </p:nvGrpSpPr>
        <p:grpSpPr bwMode="auto">
          <a:xfrm>
            <a:off x="396875" y="3405188"/>
            <a:ext cx="4919663" cy="838200"/>
            <a:chOff x="250" y="2145"/>
            <a:chExt cx="3099" cy="528"/>
          </a:xfrm>
        </p:grpSpPr>
        <p:sp>
          <p:nvSpPr>
            <p:cNvPr id="5133" name="Text Box 13"/>
            <p:cNvSpPr txBox="1">
              <a:spLocks noChangeArrowheads="1"/>
            </p:cNvSpPr>
            <p:nvPr/>
          </p:nvSpPr>
          <p:spPr bwMode="auto">
            <a:xfrm>
              <a:off x="250" y="2145"/>
              <a:ext cx="3099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srgbClr val="ED7D31"/>
                  </a:solidFill>
                  <a:latin typeface="Times New Roman" pitchFamily="18" charset="0"/>
                </a:rPr>
                <a:t>To save a lot of writing, pick units such that</a:t>
              </a:r>
            </a:p>
          </p:txBody>
        </p:sp>
        <p:graphicFrame>
          <p:nvGraphicFramePr>
            <p:cNvPr id="5134" name="Object 14"/>
            <p:cNvGraphicFramePr>
              <a:graphicFrameLocks noChangeAspect="1"/>
            </p:cNvGraphicFramePr>
            <p:nvPr/>
          </p:nvGraphicFramePr>
          <p:xfrm>
            <a:off x="292" y="2443"/>
            <a:ext cx="1524" cy="23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7413" name="Equation" r:id="rId10" imgW="1346200" imgH="203200" progId="Equation.DSMT4">
                    <p:embed/>
                  </p:oleObj>
                </mc:Choice>
                <mc:Fallback>
                  <p:oleObj name="Equation" r:id="rId10" imgW="1346200" imgH="2032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1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92" y="2443"/>
                          <a:ext cx="1524" cy="230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5" name="Group 15"/>
          <p:cNvGrpSpPr>
            <a:grpSpLocks/>
          </p:cNvGrpSpPr>
          <p:nvPr/>
        </p:nvGrpSpPr>
        <p:grpSpPr bwMode="auto">
          <a:xfrm>
            <a:off x="471488" y="4332288"/>
            <a:ext cx="4367212" cy="1722437"/>
            <a:chOff x="297" y="2729"/>
            <a:chExt cx="2751" cy="1085"/>
          </a:xfrm>
        </p:grpSpPr>
        <p:graphicFrame>
          <p:nvGraphicFramePr>
            <p:cNvPr id="5136" name="Object 16"/>
            <p:cNvGraphicFramePr>
              <a:graphicFrameLocks noChangeAspect="1"/>
            </p:cNvGraphicFramePr>
            <p:nvPr/>
          </p:nvGraphicFramePr>
          <p:xfrm>
            <a:off x="347" y="3015"/>
            <a:ext cx="1107" cy="41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7414" name="Equation" r:id="rId12" imgW="1040948" imgH="393529" progId="Equation.DSMT4">
                    <p:embed/>
                  </p:oleObj>
                </mc:Choice>
                <mc:Fallback>
                  <p:oleObj name="Equation" r:id="rId12" imgW="1040948" imgH="393529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47" y="3015"/>
                          <a:ext cx="1107" cy="419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5137" name="Object 17"/>
            <p:cNvGraphicFramePr>
              <a:graphicFrameLocks noChangeAspect="1"/>
            </p:cNvGraphicFramePr>
            <p:nvPr/>
          </p:nvGraphicFramePr>
          <p:xfrm>
            <a:off x="351" y="3517"/>
            <a:ext cx="814" cy="29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7415" name="Equation" r:id="rId14" imgW="698197" imgH="253890" progId="Equation.DSMT4">
                    <p:embed/>
                  </p:oleObj>
                </mc:Choice>
                <mc:Fallback>
                  <p:oleObj name="Equation" r:id="rId14" imgW="698197" imgH="25389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51" y="3517"/>
                          <a:ext cx="814" cy="297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5138" name="Text Box 18"/>
            <p:cNvSpPr txBox="1">
              <a:spLocks noChangeArrowheads="1"/>
            </p:cNvSpPr>
            <p:nvPr/>
          </p:nvSpPr>
          <p:spPr bwMode="auto">
            <a:xfrm>
              <a:off x="297" y="2729"/>
              <a:ext cx="1633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srgbClr val="E80000"/>
                  </a:solidFill>
                  <a:latin typeface="Times New Roman" pitchFamily="18" charset="0"/>
                </a:rPr>
                <a:t>In terms of these units</a:t>
              </a:r>
            </a:p>
          </p:txBody>
        </p:sp>
        <p:sp>
          <p:nvSpPr>
            <p:cNvPr id="5139" name="Text Box 19"/>
            <p:cNvSpPr txBox="1">
              <a:spLocks noChangeArrowheads="1"/>
            </p:cNvSpPr>
            <p:nvPr/>
          </p:nvSpPr>
          <p:spPr bwMode="auto">
            <a:xfrm>
              <a:off x="1774" y="3360"/>
              <a:ext cx="1274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srgbClr val="ED7D31"/>
                  </a:solidFill>
                  <a:latin typeface="Times New Roman" pitchFamily="18" charset="0"/>
                </a:rPr>
                <a:t>identity operator</a:t>
              </a:r>
            </a:p>
          </p:txBody>
        </p:sp>
        <p:sp>
          <p:nvSpPr>
            <p:cNvPr id="5140" name="Line 20"/>
            <p:cNvSpPr>
              <a:spLocks noChangeShapeType="1"/>
            </p:cNvSpPr>
            <p:nvPr/>
          </p:nvSpPr>
          <p:spPr bwMode="auto">
            <a:xfrm flipH="1">
              <a:off x="1145" y="3503"/>
              <a:ext cx="631" cy="11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  <p:sp>
        <p:nvSpPr>
          <p:cNvPr id="5141" name="Text Box 57"/>
          <p:cNvSpPr txBox="1">
            <a:spLocks noChangeArrowheads="1"/>
          </p:cNvSpPr>
          <p:nvPr/>
        </p:nvSpPr>
        <p:spPr bwMode="auto">
          <a:xfrm>
            <a:off x="7445375" y="6621463"/>
            <a:ext cx="1677988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800" dirty="0">
                <a:solidFill>
                  <a:prstClr val="black"/>
                </a:solidFill>
                <a:latin typeface="Times New Roman" pitchFamily="18" charset="0"/>
              </a:rPr>
              <a:t>Copyright – Michael D. Fayer, </a:t>
            </a:r>
            <a:r>
              <a:rPr lang="en-US" sz="800" dirty="0" smtClean="0">
                <a:solidFill>
                  <a:prstClr val="black"/>
                </a:solidFill>
                <a:latin typeface="Times New Roman" pitchFamily="18" charset="0"/>
              </a:rPr>
              <a:t>2018</a:t>
            </a:r>
            <a:endParaRPr lang="en-US" sz="800" dirty="0">
              <a:solidFill>
                <a:prstClr val="black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859489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170" name="Object 2"/>
          <p:cNvGraphicFramePr>
            <a:graphicFrameLocks noChangeAspect="1"/>
          </p:cNvGraphicFramePr>
          <p:nvPr/>
        </p:nvGraphicFramePr>
        <p:xfrm>
          <a:off x="1708150" y="669925"/>
          <a:ext cx="1803400" cy="673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434" name="Equation" r:id="rId4" imgW="1803400" imgH="673100" progId="Equation.DSMT4">
                  <p:embed/>
                </p:oleObj>
              </mc:Choice>
              <mc:Fallback>
                <p:oleObj name="Equation" r:id="rId4" imgW="1803400" imgH="6731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08150" y="669925"/>
                        <a:ext cx="1803400" cy="673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171" name="Object 3"/>
          <p:cNvGraphicFramePr>
            <a:graphicFrameLocks noChangeAspect="1"/>
          </p:cNvGraphicFramePr>
          <p:nvPr/>
        </p:nvGraphicFramePr>
        <p:xfrm>
          <a:off x="4541838" y="676275"/>
          <a:ext cx="1879600" cy="673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435" name="Equation" r:id="rId6" imgW="1879600" imgH="673100" progId="Equation.DSMT4">
                  <p:embed/>
                </p:oleObj>
              </mc:Choice>
              <mc:Fallback>
                <p:oleObj name="Equation" r:id="rId6" imgW="1879600" imgH="6731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41838" y="676275"/>
                        <a:ext cx="1879600" cy="673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172" name="Object 4"/>
          <p:cNvGraphicFramePr>
            <a:graphicFrameLocks noChangeAspect="1"/>
          </p:cNvGraphicFramePr>
          <p:nvPr/>
        </p:nvGraphicFramePr>
        <p:xfrm>
          <a:off x="277813" y="1571625"/>
          <a:ext cx="711200" cy="355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436" name="Equation" r:id="rId8" imgW="710891" imgH="355446" progId="Equation.DSMT4">
                  <p:embed/>
                </p:oleObj>
              </mc:Choice>
              <mc:Fallback>
                <p:oleObj name="Equation" r:id="rId8" imgW="710891" imgH="355446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7813" y="1571625"/>
                        <a:ext cx="711200" cy="355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173" name="Text Box 5"/>
          <p:cNvSpPr txBox="1">
            <a:spLocks noChangeArrowheads="1"/>
          </p:cNvSpPr>
          <p:nvPr/>
        </p:nvSpPr>
        <p:spPr bwMode="auto">
          <a:xfrm>
            <a:off x="258763" y="109538"/>
            <a:ext cx="1995487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E80000"/>
                </a:solidFill>
                <a:latin typeface="Times New Roman" pitchFamily="18" charset="0"/>
              </a:rPr>
              <a:t>Define operators</a:t>
            </a:r>
          </a:p>
        </p:txBody>
      </p:sp>
      <p:graphicFrame>
        <p:nvGraphicFramePr>
          <p:cNvPr id="7174" name="Object 6"/>
          <p:cNvGraphicFramePr>
            <a:graphicFrameLocks noChangeAspect="1"/>
          </p:cNvGraphicFramePr>
          <p:nvPr/>
        </p:nvGraphicFramePr>
        <p:xfrm>
          <a:off x="1360488" y="1557338"/>
          <a:ext cx="279400" cy="355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437" name="Equation" r:id="rId10" imgW="279279" imgH="355446" progId="Equation.DSMT4">
                  <p:embed/>
                </p:oleObj>
              </mc:Choice>
              <mc:Fallback>
                <p:oleObj name="Equation" r:id="rId10" imgW="279279" imgH="355446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60488" y="1557338"/>
                        <a:ext cx="279400" cy="3556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175" name="Text Box 7"/>
          <p:cNvSpPr txBox="1">
            <a:spLocks noChangeArrowheads="1"/>
          </p:cNvSpPr>
          <p:nvPr/>
        </p:nvSpPr>
        <p:spPr bwMode="auto">
          <a:xfrm>
            <a:off x="1566863" y="1576388"/>
            <a:ext cx="74612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008000"/>
                </a:solidFill>
                <a:latin typeface="Times New Roman" pitchFamily="18" charset="0"/>
              </a:rPr>
              <a:t>is the complex conjugate (adjoint) of </a:t>
            </a:r>
            <a:r>
              <a:rPr lang="en-US" sz="2000" b="1" i="1" u="sng">
                <a:solidFill>
                  <a:srgbClr val="008000"/>
                </a:solidFill>
                <a:latin typeface="Times New Roman" pitchFamily="18" charset="0"/>
              </a:rPr>
              <a:t>a</a:t>
            </a:r>
            <a:r>
              <a:rPr lang="en-US" sz="2000" b="1">
                <a:solidFill>
                  <a:srgbClr val="008000"/>
                </a:solidFill>
                <a:latin typeface="Times New Roman" pitchFamily="18" charset="0"/>
              </a:rPr>
              <a:t> since </a:t>
            </a:r>
            <a:r>
              <a:rPr lang="en-US" sz="2000" b="1" i="1" u="sng">
                <a:solidFill>
                  <a:srgbClr val="008000"/>
                </a:solidFill>
                <a:latin typeface="Times New Roman" pitchFamily="18" charset="0"/>
              </a:rPr>
              <a:t>P</a:t>
            </a:r>
            <a:r>
              <a:rPr lang="en-US" sz="2000" b="1">
                <a:solidFill>
                  <a:srgbClr val="008000"/>
                </a:solidFill>
                <a:latin typeface="Times New Roman" pitchFamily="18" charset="0"/>
              </a:rPr>
              <a:t> and </a:t>
            </a:r>
            <a:r>
              <a:rPr lang="en-US" sz="2000" b="1" i="1" u="sng">
                <a:solidFill>
                  <a:srgbClr val="008000"/>
                </a:solidFill>
                <a:latin typeface="Times New Roman" pitchFamily="18" charset="0"/>
              </a:rPr>
              <a:t>x</a:t>
            </a:r>
            <a:r>
              <a:rPr lang="en-US" sz="2000" b="1">
                <a:solidFill>
                  <a:srgbClr val="008000"/>
                </a:solidFill>
                <a:latin typeface="Times New Roman" pitchFamily="18" charset="0"/>
              </a:rPr>
              <a:t> are Hermitian.</a:t>
            </a:r>
          </a:p>
        </p:txBody>
      </p:sp>
      <p:grpSp>
        <p:nvGrpSpPr>
          <p:cNvPr id="2" name="Group 8"/>
          <p:cNvGrpSpPr>
            <a:grpSpLocks/>
          </p:cNvGrpSpPr>
          <p:nvPr/>
        </p:nvGrpSpPr>
        <p:grpSpPr bwMode="auto">
          <a:xfrm>
            <a:off x="246063" y="2054225"/>
            <a:ext cx="8723312" cy="4265613"/>
            <a:chOff x="155" y="1294"/>
            <a:chExt cx="5495" cy="2687"/>
          </a:xfrm>
        </p:grpSpPr>
        <p:graphicFrame>
          <p:nvGraphicFramePr>
            <p:cNvPr id="7177" name="Object 9"/>
            <p:cNvGraphicFramePr>
              <a:graphicFrameLocks noChangeAspect="1"/>
            </p:cNvGraphicFramePr>
            <p:nvPr/>
          </p:nvGraphicFramePr>
          <p:xfrm>
            <a:off x="296" y="3533"/>
            <a:ext cx="1545" cy="44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8438" name="Equation" r:id="rId12" imgW="2146300" imgH="622300" progId="Equation.DSMT4">
                    <p:embed/>
                  </p:oleObj>
                </mc:Choice>
                <mc:Fallback>
                  <p:oleObj name="Equation" r:id="rId12" imgW="2146300" imgH="6223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96" y="3533"/>
                          <a:ext cx="1545" cy="44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pSp>
          <p:nvGrpSpPr>
            <p:cNvPr id="3" name="Group 10"/>
            <p:cNvGrpSpPr>
              <a:grpSpLocks/>
            </p:cNvGrpSpPr>
            <p:nvPr/>
          </p:nvGrpSpPr>
          <p:grpSpPr bwMode="auto">
            <a:xfrm>
              <a:off x="155" y="1294"/>
              <a:ext cx="5495" cy="2370"/>
              <a:chOff x="155" y="1294"/>
              <a:chExt cx="5495" cy="2370"/>
            </a:xfrm>
          </p:grpSpPr>
          <p:graphicFrame>
            <p:nvGraphicFramePr>
              <p:cNvPr id="7179" name="Object 11"/>
              <p:cNvGraphicFramePr>
                <a:graphicFrameLocks noChangeAspect="1"/>
              </p:cNvGraphicFramePr>
              <p:nvPr/>
            </p:nvGraphicFramePr>
            <p:xfrm>
              <a:off x="492" y="1474"/>
              <a:ext cx="1736" cy="392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18439" name="Equation" r:id="rId14" imgW="2755900" imgH="622300" progId="Equation.DSMT4">
                      <p:embed/>
                    </p:oleObj>
                  </mc:Choice>
                  <mc:Fallback>
                    <p:oleObj name="Equation" r:id="rId14" imgW="2755900" imgH="6223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5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492" y="1474"/>
                            <a:ext cx="1736" cy="392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accent1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chemeClr val="tx1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7180" name="Object 12"/>
              <p:cNvGraphicFramePr>
                <a:graphicFrameLocks noChangeAspect="1"/>
              </p:cNvGraphicFramePr>
              <p:nvPr/>
            </p:nvGraphicFramePr>
            <p:xfrm>
              <a:off x="782" y="1951"/>
              <a:ext cx="1712" cy="392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18440" name="Equation" r:id="rId16" imgW="2717800" imgH="622300" progId="Equation.DSMT4">
                      <p:embed/>
                    </p:oleObj>
                  </mc:Choice>
                  <mc:Fallback>
                    <p:oleObj name="Equation" r:id="rId16" imgW="2717800" imgH="6223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7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782" y="1951"/>
                            <a:ext cx="1712" cy="392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accent1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chemeClr val="tx1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7181" name="Object 13"/>
              <p:cNvGraphicFramePr>
                <a:graphicFrameLocks noChangeAspect="1"/>
              </p:cNvGraphicFramePr>
              <p:nvPr/>
            </p:nvGraphicFramePr>
            <p:xfrm>
              <a:off x="786" y="2425"/>
              <a:ext cx="1768" cy="392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18441" name="Equation" r:id="rId18" imgW="2806700" imgH="622300" progId="Equation.DSMT4">
                      <p:embed/>
                    </p:oleObj>
                  </mc:Choice>
                  <mc:Fallback>
                    <p:oleObj name="Equation" r:id="rId18" imgW="2806700" imgH="6223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9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786" y="2425"/>
                            <a:ext cx="1768" cy="392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accent1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chemeClr val="tx1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7182" name="Object 14"/>
              <p:cNvGraphicFramePr>
                <a:graphicFrameLocks noChangeAspect="1"/>
              </p:cNvGraphicFramePr>
              <p:nvPr/>
            </p:nvGraphicFramePr>
            <p:xfrm>
              <a:off x="801" y="2908"/>
              <a:ext cx="1504" cy="392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18442" name="Equation" r:id="rId20" imgW="2387600" imgH="622300" progId="Equation.DSMT4">
                      <p:embed/>
                    </p:oleObj>
                  </mc:Choice>
                  <mc:Fallback>
                    <p:oleObj name="Equation" r:id="rId20" imgW="2387600" imgH="6223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21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801" y="2908"/>
                            <a:ext cx="1504" cy="392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accent1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chemeClr val="tx1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7183" name="Line 15"/>
              <p:cNvSpPr>
                <a:spLocks noChangeShapeType="1"/>
              </p:cNvSpPr>
              <p:nvPr/>
            </p:nvSpPr>
            <p:spPr bwMode="auto">
              <a:xfrm>
                <a:off x="197" y="1294"/>
                <a:ext cx="5453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7184" name="Text Box 16"/>
              <p:cNvSpPr txBox="1">
                <a:spLocks noChangeArrowheads="1"/>
              </p:cNvSpPr>
              <p:nvPr/>
            </p:nvSpPr>
            <p:spPr bwMode="auto">
              <a:xfrm>
                <a:off x="155" y="1324"/>
                <a:ext cx="472" cy="2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sz="2000" b="1">
                    <a:solidFill>
                      <a:prstClr val="black"/>
                    </a:solidFill>
                    <a:latin typeface="Times New Roman" pitchFamily="18" charset="0"/>
                  </a:rPr>
                  <a:t>Then</a:t>
                </a:r>
              </a:p>
            </p:txBody>
          </p:sp>
          <p:sp>
            <p:nvSpPr>
              <p:cNvPr id="7185" name="Text Box 17"/>
              <p:cNvSpPr txBox="1">
                <a:spLocks noChangeArrowheads="1"/>
              </p:cNvSpPr>
              <p:nvPr/>
            </p:nvSpPr>
            <p:spPr bwMode="auto">
              <a:xfrm>
                <a:off x="2119" y="3414"/>
                <a:ext cx="2099" cy="2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sz="2000" b="1">
                    <a:solidFill>
                      <a:srgbClr val="D60000"/>
                    </a:solidFill>
                    <a:latin typeface="Times New Roman" pitchFamily="18" charset="0"/>
                  </a:rPr>
                  <a:t>Hamiltonian</a:t>
                </a:r>
                <a:r>
                  <a:rPr lang="en-US" sz="2000" b="1">
                    <a:solidFill>
                      <a:prstClr val="black"/>
                    </a:solidFill>
                    <a:latin typeface="Times New Roman" pitchFamily="18" charset="0"/>
                  </a:rPr>
                  <a:t>       </a:t>
                </a:r>
                <a:r>
                  <a:rPr lang="en-US" sz="2000" b="1">
                    <a:solidFill>
                      <a:srgbClr val="0000EC"/>
                    </a:solidFill>
                    <a:latin typeface="Times New Roman" pitchFamily="18" charset="0"/>
                  </a:rPr>
                  <a:t>commutator</a:t>
                </a:r>
              </a:p>
            </p:txBody>
          </p:sp>
          <p:sp>
            <p:nvSpPr>
              <p:cNvPr id="7186" name="Line 18"/>
              <p:cNvSpPr>
                <a:spLocks noChangeShapeType="1"/>
              </p:cNvSpPr>
              <p:nvPr/>
            </p:nvSpPr>
            <p:spPr bwMode="auto">
              <a:xfrm flipH="1" flipV="1">
                <a:off x="1428" y="3267"/>
                <a:ext cx="663" cy="22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7187" name="Line 19"/>
              <p:cNvSpPr>
                <a:spLocks noChangeShapeType="1"/>
              </p:cNvSpPr>
              <p:nvPr/>
            </p:nvSpPr>
            <p:spPr bwMode="auto">
              <a:xfrm flipH="1" flipV="1">
                <a:off x="2320" y="3204"/>
                <a:ext cx="923" cy="28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7188" name="Line 20"/>
              <p:cNvSpPr>
                <a:spLocks noChangeShapeType="1"/>
              </p:cNvSpPr>
              <p:nvPr/>
            </p:nvSpPr>
            <p:spPr bwMode="auto">
              <a:xfrm flipH="1" flipV="1">
                <a:off x="1996" y="2762"/>
                <a:ext cx="1397" cy="67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</p:grpSp>
      </p:grpSp>
      <p:sp>
        <p:nvSpPr>
          <p:cNvPr id="7189" name="Text Box 57"/>
          <p:cNvSpPr txBox="1">
            <a:spLocks noChangeArrowheads="1"/>
          </p:cNvSpPr>
          <p:nvPr/>
        </p:nvSpPr>
        <p:spPr bwMode="auto">
          <a:xfrm>
            <a:off x="7445375" y="6621463"/>
            <a:ext cx="1677988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800" dirty="0">
                <a:solidFill>
                  <a:prstClr val="black"/>
                </a:solidFill>
                <a:latin typeface="Times New Roman" pitchFamily="18" charset="0"/>
              </a:rPr>
              <a:t>Copyright – Michael D. Fayer, </a:t>
            </a:r>
            <a:r>
              <a:rPr lang="en-US" sz="800" dirty="0" smtClean="0">
                <a:solidFill>
                  <a:prstClr val="black"/>
                </a:solidFill>
                <a:latin typeface="Times New Roman" pitchFamily="18" charset="0"/>
              </a:rPr>
              <a:t>2018</a:t>
            </a:r>
            <a:endParaRPr lang="en-US" sz="800" dirty="0">
              <a:solidFill>
                <a:prstClr val="black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034224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218" name="Object 2"/>
          <p:cNvGraphicFramePr>
            <a:graphicFrameLocks noChangeAspect="1"/>
          </p:cNvGraphicFramePr>
          <p:nvPr/>
        </p:nvGraphicFramePr>
        <p:xfrm>
          <a:off x="692150" y="222250"/>
          <a:ext cx="1755775" cy="711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458" name="Equation" r:id="rId4" imgW="1536700" imgH="622300" progId="Equation.DSMT4">
                  <p:embed/>
                </p:oleObj>
              </mc:Choice>
              <mc:Fallback>
                <p:oleObj name="Equation" r:id="rId4" imgW="1536700" imgH="6223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92150" y="222250"/>
                        <a:ext cx="1755775" cy="711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" name="Group 3"/>
          <p:cNvGrpSpPr>
            <a:grpSpLocks/>
          </p:cNvGrpSpPr>
          <p:nvPr/>
        </p:nvGrpSpPr>
        <p:grpSpPr bwMode="auto">
          <a:xfrm>
            <a:off x="346075" y="874713"/>
            <a:ext cx="4116388" cy="1863725"/>
            <a:chOff x="218" y="551"/>
            <a:chExt cx="2593" cy="1174"/>
          </a:xfrm>
        </p:grpSpPr>
        <p:sp>
          <p:nvSpPr>
            <p:cNvPr id="9220" name="Text Box 4"/>
            <p:cNvSpPr txBox="1">
              <a:spLocks noChangeArrowheads="1"/>
            </p:cNvSpPr>
            <p:nvPr/>
          </p:nvSpPr>
          <p:spPr bwMode="auto">
            <a:xfrm>
              <a:off x="218" y="551"/>
              <a:ext cx="745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srgbClr val="008000"/>
                  </a:solidFill>
                  <a:latin typeface="Times New Roman" pitchFamily="18" charset="0"/>
                </a:rPr>
                <a:t>Similarly</a:t>
              </a:r>
            </a:p>
          </p:txBody>
        </p:sp>
        <p:graphicFrame>
          <p:nvGraphicFramePr>
            <p:cNvPr id="9221" name="Object 5"/>
            <p:cNvGraphicFramePr>
              <a:graphicFrameLocks noChangeAspect="1"/>
            </p:cNvGraphicFramePr>
            <p:nvPr/>
          </p:nvGraphicFramePr>
          <p:xfrm>
            <a:off x="595" y="893"/>
            <a:ext cx="2216" cy="39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9459" name="Equation" r:id="rId6" imgW="3517900" imgH="622300" progId="Equation.DSMT4">
                    <p:embed/>
                  </p:oleObj>
                </mc:Choice>
                <mc:Fallback>
                  <p:oleObj name="Equation" r:id="rId6" imgW="3517900" imgH="6223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95" y="893"/>
                          <a:ext cx="2216" cy="39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9222" name="Object 6"/>
            <p:cNvGraphicFramePr>
              <a:graphicFrameLocks noChangeAspect="1"/>
            </p:cNvGraphicFramePr>
            <p:nvPr/>
          </p:nvGraphicFramePr>
          <p:xfrm>
            <a:off x="638" y="1333"/>
            <a:ext cx="944" cy="39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9460" name="Equation" r:id="rId8" imgW="1497950" imgH="622030" progId="Equation.DSMT4">
                    <p:embed/>
                  </p:oleObj>
                </mc:Choice>
                <mc:Fallback>
                  <p:oleObj name="Equation" r:id="rId8" imgW="1497950" imgH="62203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38" y="1333"/>
                          <a:ext cx="944" cy="39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3" name="Group 7"/>
          <p:cNvGrpSpPr>
            <a:grpSpLocks/>
          </p:cNvGrpSpPr>
          <p:nvPr/>
        </p:nvGrpSpPr>
        <p:grpSpPr bwMode="auto">
          <a:xfrm>
            <a:off x="422275" y="3756025"/>
            <a:ext cx="1679575" cy="857250"/>
            <a:chOff x="266" y="2366"/>
            <a:chExt cx="1058" cy="540"/>
          </a:xfrm>
        </p:grpSpPr>
        <p:graphicFrame>
          <p:nvGraphicFramePr>
            <p:cNvPr id="9224" name="Object 8"/>
            <p:cNvGraphicFramePr>
              <a:graphicFrameLocks noChangeAspect="1"/>
            </p:cNvGraphicFramePr>
            <p:nvPr/>
          </p:nvGraphicFramePr>
          <p:xfrm>
            <a:off x="620" y="2602"/>
            <a:ext cx="704" cy="30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9461" name="Equation" r:id="rId10" imgW="1117115" imgH="482391" progId="Equation.DSMT4">
                    <p:embed/>
                  </p:oleObj>
                </mc:Choice>
                <mc:Fallback>
                  <p:oleObj name="Equation" r:id="rId10" imgW="1117115" imgH="482391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1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20" y="2602"/>
                          <a:ext cx="704" cy="304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9225" name="Text Box 9"/>
            <p:cNvSpPr txBox="1">
              <a:spLocks noChangeArrowheads="1"/>
            </p:cNvSpPr>
            <p:nvPr/>
          </p:nvSpPr>
          <p:spPr bwMode="auto">
            <a:xfrm>
              <a:off x="266" y="2366"/>
              <a:ext cx="374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srgbClr val="008000"/>
                  </a:solidFill>
                  <a:latin typeface="Times New Roman" pitchFamily="18" charset="0"/>
                </a:rPr>
                <a:t>and</a:t>
              </a:r>
            </a:p>
          </p:txBody>
        </p:sp>
      </p:grpSp>
      <p:grpSp>
        <p:nvGrpSpPr>
          <p:cNvPr id="4" name="Group 10"/>
          <p:cNvGrpSpPr>
            <a:grpSpLocks/>
          </p:cNvGrpSpPr>
          <p:nvPr/>
        </p:nvGrpSpPr>
        <p:grpSpPr bwMode="auto">
          <a:xfrm>
            <a:off x="458788" y="4757738"/>
            <a:ext cx="3971925" cy="1063625"/>
            <a:chOff x="289" y="2997"/>
            <a:chExt cx="2502" cy="670"/>
          </a:xfrm>
        </p:grpSpPr>
        <p:graphicFrame>
          <p:nvGraphicFramePr>
            <p:cNvPr id="9227" name="Object 11"/>
            <p:cNvGraphicFramePr>
              <a:graphicFrameLocks noChangeAspect="1"/>
            </p:cNvGraphicFramePr>
            <p:nvPr/>
          </p:nvGraphicFramePr>
          <p:xfrm>
            <a:off x="687" y="3449"/>
            <a:ext cx="656" cy="2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9462" name="Equation" r:id="rId12" imgW="1040948" imgH="317362" progId="Equation.DSMT4">
                    <p:embed/>
                  </p:oleObj>
                </mc:Choice>
                <mc:Fallback>
                  <p:oleObj name="Equation" r:id="rId12" imgW="1040948" imgH="317362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87" y="3449"/>
                          <a:ext cx="656" cy="20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9228" name="Object 12"/>
            <p:cNvGraphicFramePr>
              <a:graphicFrameLocks noChangeAspect="1"/>
            </p:cNvGraphicFramePr>
            <p:nvPr/>
          </p:nvGraphicFramePr>
          <p:xfrm>
            <a:off x="1895" y="3435"/>
            <a:ext cx="896" cy="23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9463" name="Equation" r:id="rId14" imgW="1422400" imgH="368300" progId="Equation.DSMT4">
                    <p:embed/>
                  </p:oleObj>
                </mc:Choice>
                <mc:Fallback>
                  <p:oleObj name="Equation" r:id="rId14" imgW="1422400" imgH="3683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895" y="3435"/>
                          <a:ext cx="896" cy="23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9229" name="Text Box 13"/>
            <p:cNvSpPr txBox="1">
              <a:spLocks noChangeArrowheads="1"/>
            </p:cNvSpPr>
            <p:nvPr/>
          </p:nvSpPr>
          <p:spPr bwMode="auto">
            <a:xfrm>
              <a:off x="289" y="2997"/>
              <a:ext cx="1094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srgbClr val="ED7D31"/>
                  </a:solidFill>
                  <a:latin typeface="Times New Roman" pitchFamily="18" charset="0"/>
                </a:rPr>
                <a:t>Can also show</a:t>
              </a:r>
            </a:p>
          </p:txBody>
        </p:sp>
      </p:grpSp>
      <p:grpSp>
        <p:nvGrpSpPr>
          <p:cNvPr id="5" name="Group 14"/>
          <p:cNvGrpSpPr>
            <a:grpSpLocks/>
          </p:cNvGrpSpPr>
          <p:nvPr/>
        </p:nvGrpSpPr>
        <p:grpSpPr bwMode="auto">
          <a:xfrm>
            <a:off x="334963" y="2716213"/>
            <a:ext cx="8559800" cy="1089025"/>
            <a:chOff x="211" y="1711"/>
            <a:chExt cx="5392" cy="686"/>
          </a:xfrm>
        </p:grpSpPr>
        <p:graphicFrame>
          <p:nvGraphicFramePr>
            <p:cNvPr id="9231" name="Object 15"/>
            <p:cNvGraphicFramePr>
              <a:graphicFrameLocks noChangeAspect="1"/>
            </p:cNvGraphicFramePr>
            <p:nvPr/>
          </p:nvGraphicFramePr>
          <p:xfrm>
            <a:off x="299" y="2005"/>
            <a:ext cx="1232" cy="39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9464" name="Equation" r:id="rId16" imgW="1955800" imgH="622300" progId="Equation.DSMT4">
                    <p:embed/>
                  </p:oleObj>
                </mc:Choice>
                <mc:Fallback>
                  <p:oleObj name="Equation" r:id="rId16" imgW="1955800" imgH="6223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99" y="2005"/>
                          <a:ext cx="1232" cy="39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9232" name="Text Box 16"/>
            <p:cNvSpPr txBox="1">
              <a:spLocks noChangeArrowheads="1"/>
            </p:cNvSpPr>
            <p:nvPr/>
          </p:nvSpPr>
          <p:spPr bwMode="auto">
            <a:xfrm>
              <a:off x="211" y="1711"/>
              <a:ext cx="800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srgbClr val="E80000"/>
                  </a:solidFill>
                  <a:latin typeface="Times New Roman" pitchFamily="18" charset="0"/>
                </a:rPr>
                <a:t>Therefore</a:t>
              </a:r>
            </a:p>
          </p:txBody>
        </p:sp>
        <p:sp>
          <p:nvSpPr>
            <p:cNvPr id="9233" name="Text Box 17"/>
            <p:cNvSpPr txBox="1">
              <a:spLocks noChangeArrowheads="1"/>
            </p:cNvSpPr>
            <p:nvPr/>
          </p:nvSpPr>
          <p:spPr bwMode="auto">
            <a:xfrm>
              <a:off x="1768" y="2097"/>
              <a:ext cx="3835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srgbClr val="ED7D31"/>
                  </a:solidFill>
                  <a:latin typeface="Times New Roman" pitchFamily="18" charset="0"/>
                </a:rPr>
                <a:t>Very different looking from Schr</a:t>
              </a:r>
              <a:r>
                <a:rPr lang="en-US" sz="2000" b="1">
                  <a:solidFill>
                    <a:srgbClr val="ED7D31"/>
                  </a:solidFill>
                  <a:latin typeface="Times New Roman" pitchFamily="18" charset="0"/>
                  <a:cs typeface="Times New Roman" pitchFamily="18" charset="0"/>
                </a:rPr>
                <a:t>ödinger Hamiltonian.</a:t>
              </a:r>
              <a:endParaRPr lang="en-US" sz="2000" b="1">
                <a:solidFill>
                  <a:srgbClr val="ED7D31"/>
                </a:solidFill>
                <a:latin typeface="Times New Roman" pitchFamily="18" charset="0"/>
              </a:endParaRPr>
            </a:p>
          </p:txBody>
        </p:sp>
      </p:grpSp>
      <p:sp>
        <p:nvSpPr>
          <p:cNvPr id="9234" name="Text Box 57"/>
          <p:cNvSpPr txBox="1">
            <a:spLocks noChangeArrowheads="1"/>
          </p:cNvSpPr>
          <p:nvPr/>
        </p:nvSpPr>
        <p:spPr bwMode="auto">
          <a:xfrm>
            <a:off x="7445375" y="6621463"/>
            <a:ext cx="1677988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800" dirty="0">
                <a:solidFill>
                  <a:prstClr val="black"/>
                </a:solidFill>
                <a:latin typeface="Times New Roman" pitchFamily="18" charset="0"/>
              </a:rPr>
              <a:t>Copyright – Michael D. Fayer, </a:t>
            </a:r>
            <a:r>
              <a:rPr lang="en-US" sz="800" dirty="0" smtClean="0">
                <a:solidFill>
                  <a:prstClr val="black"/>
                </a:solidFill>
                <a:latin typeface="Times New Roman" pitchFamily="18" charset="0"/>
              </a:rPr>
              <a:t>2018</a:t>
            </a:r>
            <a:endParaRPr lang="en-US" sz="800" dirty="0">
              <a:solidFill>
                <a:prstClr val="black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227643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ext Box 2"/>
          <p:cNvSpPr txBox="1">
            <a:spLocks noChangeArrowheads="1"/>
          </p:cNvSpPr>
          <p:nvPr/>
        </p:nvSpPr>
        <p:spPr bwMode="auto">
          <a:xfrm>
            <a:off x="333375" y="60325"/>
            <a:ext cx="469090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 dirty="0">
                <a:solidFill>
                  <a:srgbClr val="008000"/>
                </a:solidFill>
                <a:latin typeface="Times New Roman" pitchFamily="18" charset="0"/>
              </a:rPr>
              <a:t>Consider    </a:t>
            </a:r>
            <a:r>
              <a:rPr lang="en-US" sz="2000" b="1" i="1" dirty="0">
                <a:solidFill>
                  <a:srgbClr val="008000"/>
                </a:solidFill>
                <a:latin typeface="Times New Roman" pitchFamily="18" charset="0"/>
              </a:rPr>
              <a:t>  </a:t>
            </a:r>
            <a:r>
              <a:rPr lang="en-US" sz="2000" b="1" dirty="0">
                <a:solidFill>
                  <a:srgbClr val="008000"/>
                </a:solidFill>
                <a:latin typeface="Times New Roman" pitchFamily="18" charset="0"/>
              </a:rPr>
              <a:t>; </a:t>
            </a:r>
            <a:r>
              <a:rPr lang="en-US" sz="2000" b="1" dirty="0" smtClean="0">
                <a:solidFill>
                  <a:srgbClr val="008000"/>
                </a:solidFill>
                <a:latin typeface="Times New Roman" pitchFamily="18" charset="0"/>
              </a:rPr>
              <a:t>eigenkets </a:t>
            </a:r>
            <a:r>
              <a:rPr lang="en-US" sz="2000" b="1" dirty="0">
                <a:solidFill>
                  <a:srgbClr val="008000"/>
                </a:solidFill>
                <a:latin typeface="Times New Roman" pitchFamily="18" charset="0"/>
              </a:rPr>
              <a:t>of </a:t>
            </a:r>
            <a:r>
              <a:rPr lang="en-US" sz="2000" b="1" i="1" u="sng" dirty="0">
                <a:solidFill>
                  <a:srgbClr val="008000"/>
                </a:solidFill>
                <a:latin typeface="Times New Roman" pitchFamily="18" charset="0"/>
              </a:rPr>
              <a:t>H</a:t>
            </a:r>
            <a:r>
              <a:rPr lang="en-US" sz="2000" b="1" i="1" dirty="0">
                <a:solidFill>
                  <a:srgbClr val="008000"/>
                </a:solidFill>
                <a:latin typeface="Times New Roman" pitchFamily="18" charset="0"/>
              </a:rPr>
              <a:t>, </a:t>
            </a:r>
            <a:r>
              <a:rPr lang="en-US" sz="2000" b="1" dirty="0">
                <a:solidFill>
                  <a:srgbClr val="008000"/>
                </a:solidFill>
                <a:latin typeface="Times New Roman" pitchFamily="18" charset="0"/>
              </a:rPr>
              <a:t>normalized.</a:t>
            </a:r>
          </a:p>
        </p:txBody>
      </p:sp>
      <p:graphicFrame>
        <p:nvGraphicFramePr>
          <p:cNvPr id="11267" name="Object 3"/>
          <p:cNvGraphicFramePr>
            <a:graphicFrameLocks noChangeAspect="1"/>
          </p:cNvGraphicFramePr>
          <p:nvPr/>
        </p:nvGraphicFramePr>
        <p:xfrm>
          <a:off x="593725" y="703263"/>
          <a:ext cx="1143000" cy="381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482" name="Equation" r:id="rId4" imgW="1143000" imgH="381000" progId="Equation.DSMT4">
                  <p:embed/>
                </p:oleObj>
              </mc:Choice>
              <mc:Fallback>
                <p:oleObj name="Equation" r:id="rId4" imgW="1143000" imgH="3810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93725" y="703263"/>
                        <a:ext cx="1143000" cy="381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268" name="Object 4"/>
          <p:cNvGraphicFramePr>
            <a:graphicFrameLocks noChangeAspect="1"/>
          </p:cNvGraphicFramePr>
          <p:nvPr/>
        </p:nvGraphicFramePr>
        <p:xfrm>
          <a:off x="563563" y="1349375"/>
          <a:ext cx="2032000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483" name="Equation" r:id="rId6" imgW="2032000" imgH="406400" progId="Equation.DSMT4">
                  <p:embed/>
                </p:oleObj>
              </mc:Choice>
              <mc:Fallback>
                <p:oleObj name="Equation" r:id="rId6" imgW="2032000" imgH="4064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63563" y="1349375"/>
                        <a:ext cx="2032000" cy="406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363538" y="1916113"/>
            <a:ext cx="8504237" cy="1303337"/>
            <a:chOff x="229" y="1207"/>
            <a:chExt cx="5357" cy="821"/>
          </a:xfrm>
        </p:grpSpPr>
        <p:graphicFrame>
          <p:nvGraphicFramePr>
            <p:cNvPr id="11270" name="Object 6"/>
            <p:cNvGraphicFramePr>
              <a:graphicFrameLocks noChangeAspect="1"/>
            </p:cNvGraphicFramePr>
            <p:nvPr/>
          </p:nvGraphicFramePr>
          <p:xfrm>
            <a:off x="377" y="1383"/>
            <a:ext cx="664" cy="24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0484" name="Equation" r:id="rId8" imgW="1054100" imgH="381000" progId="Equation.DSMT4">
                    <p:embed/>
                  </p:oleObj>
                </mc:Choice>
                <mc:Fallback>
                  <p:oleObj name="Equation" r:id="rId8" imgW="1054100" imgH="3810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77" y="1383"/>
                          <a:ext cx="664" cy="24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1271" name="Object 7"/>
            <p:cNvGraphicFramePr>
              <a:graphicFrameLocks noChangeAspect="1"/>
            </p:cNvGraphicFramePr>
            <p:nvPr/>
          </p:nvGraphicFramePr>
          <p:xfrm>
            <a:off x="392" y="1782"/>
            <a:ext cx="664" cy="24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0485" name="Equation" r:id="rId10" imgW="1054100" imgH="381000" progId="Equation.DSMT4">
                    <p:embed/>
                  </p:oleObj>
                </mc:Choice>
                <mc:Fallback>
                  <p:oleObj name="Equation" r:id="rId10" imgW="1054100" imgH="3810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1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92" y="1782"/>
                          <a:ext cx="664" cy="24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1272" name="Object 8"/>
            <p:cNvGraphicFramePr>
              <a:graphicFrameLocks noChangeAspect="1"/>
            </p:cNvGraphicFramePr>
            <p:nvPr/>
          </p:nvGraphicFramePr>
          <p:xfrm>
            <a:off x="2078" y="1788"/>
            <a:ext cx="472" cy="24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0486" name="Equation" r:id="rId12" imgW="748975" imgH="380835" progId="Equation.DSMT4">
                    <p:embed/>
                  </p:oleObj>
                </mc:Choice>
                <mc:Fallback>
                  <p:oleObj name="Equation" r:id="rId12" imgW="748975" imgH="380835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078" y="1788"/>
                          <a:ext cx="472" cy="24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1273" name="Line 9"/>
            <p:cNvSpPr>
              <a:spLocks noChangeShapeType="1"/>
            </p:cNvSpPr>
            <p:nvPr/>
          </p:nvSpPr>
          <p:spPr bwMode="auto">
            <a:xfrm>
              <a:off x="229" y="1207"/>
              <a:ext cx="5357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274" name="Text Box 10"/>
            <p:cNvSpPr txBox="1">
              <a:spLocks noChangeArrowheads="1"/>
            </p:cNvSpPr>
            <p:nvPr/>
          </p:nvSpPr>
          <p:spPr bwMode="auto">
            <a:xfrm>
              <a:off x="1362" y="1364"/>
              <a:ext cx="2454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srgbClr val="ED7D31"/>
                  </a:solidFill>
                  <a:latin typeface="Times New Roman" pitchFamily="18" charset="0"/>
                </a:rPr>
                <a:t>scalar product of vector with itself</a:t>
              </a:r>
            </a:p>
          </p:txBody>
        </p:sp>
        <p:sp>
          <p:nvSpPr>
            <p:cNvPr id="11275" name="Text Box 11"/>
            <p:cNvSpPr txBox="1">
              <a:spLocks noChangeArrowheads="1"/>
            </p:cNvSpPr>
            <p:nvPr/>
          </p:nvSpPr>
          <p:spPr bwMode="auto">
            <a:xfrm>
              <a:off x="1378" y="1766"/>
              <a:ext cx="546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prstClr val="black"/>
                  </a:solidFill>
                  <a:latin typeface="Times New Roman" pitchFamily="18" charset="0"/>
                </a:rPr>
                <a:t>only if</a:t>
              </a:r>
            </a:p>
          </p:txBody>
        </p:sp>
      </p:grpSp>
      <p:grpSp>
        <p:nvGrpSpPr>
          <p:cNvPr id="3" name="Group 12"/>
          <p:cNvGrpSpPr>
            <a:grpSpLocks/>
          </p:cNvGrpSpPr>
          <p:nvPr/>
        </p:nvGrpSpPr>
        <p:grpSpPr bwMode="auto">
          <a:xfrm>
            <a:off x="647700" y="3405188"/>
            <a:ext cx="2565400" cy="1036637"/>
            <a:chOff x="408" y="2145"/>
            <a:chExt cx="1616" cy="653"/>
          </a:xfrm>
        </p:grpSpPr>
        <p:graphicFrame>
          <p:nvGraphicFramePr>
            <p:cNvPr id="11277" name="Object 13"/>
            <p:cNvGraphicFramePr>
              <a:graphicFrameLocks noChangeAspect="1"/>
            </p:cNvGraphicFramePr>
            <p:nvPr/>
          </p:nvGraphicFramePr>
          <p:xfrm>
            <a:off x="448" y="2550"/>
            <a:ext cx="1576" cy="24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0487" name="Equation" r:id="rId14" imgW="2501900" imgH="393700" progId="Equation.DSMT4">
                    <p:embed/>
                  </p:oleObj>
                </mc:Choice>
                <mc:Fallback>
                  <p:oleObj name="Equation" r:id="rId14" imgW="2501900" imgH="3937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48" y="2550"/>
                          <a:ext cx="1576" cy="24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1278" name="Text Box 14"/>
            <p:cNvSpPr txBox="1">
              <a:spLocks noChangeArrowheads="1"/>
            </p:cNvSpPr>
            <p:nvPr/>
          </p:nvSpPr>
          <p:spPr bwMode="auto">
            <a:xfrm>
              <a:off x="408" y="2145"/>
              <a:ext cx="707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prstClr val="black"/>
                  </a:solidFill>
                  <a:latin typeface="Times New Roman" pitchFamily="18" charset="0"/>
                </a:rPr>
                <a:t>We have</a:t>
              </a:r>
            </a:p>
          </p:txBody>
        </p:sp>
      </p:grpSp>
      <p:grpSp>
        <p:nvGrpSpPr>
          <p:cNvPr id="4" name="Group 15"/>
          <p:cNvGrpSpPr>
            <a:grpSpLocks/>
          </p:cNvGrpSpPr>
          <p:nvPr/>
        </p:nvGrpSpPr>
        <p:grpSpPr bwMode="auto">
          <a:xfrm>
            <a:off x="684213" y="4532313"/>
            <a:ext cx="7264400" cy="2084387"/>
            <a:chOff x="431" y="2855"/>
            <a:chExt cx="4576" cy="1313"/>
          </a:xfrm>
        </p:grpSpPr>
        <p:graphicFrame>
          <p:nvGraphicFramePr>
            <p:cNvPr id="11280" name="Object 16"/>
            <p:cNvGraphicFramePr>
              <a:graphicFrameLocks noChangeAspect="1"/>
            </p:cNvGraphicFramePr>
            <p:nvPr/>
          </p:nvGraphicFramePr>
          <p:xfrm>
            <a:off x="443" y="3141"/>
            <a:ext cx="3192" cy="39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0488" name="Equation" r:id="rId16" imgW="5067300" imgH="622300" progId="Equation.DSMT4">
                    <p:embed/>
                  </p:oleObj>
                </mc:Choice>
                <mc:Fallback>
                  <p:oleObj name="Equation" r:id="rId16" imgW="5067300" imgH="6223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43" y="3141"/>
                          <a:ext cx="3192" cy="39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1281" name="Text Box 17"/>
            <p:cNvSpPr txBox="1">
              <a:spLocks noChangeArrowheads="1"/>
            </p:cNvSpPr>
            <p:nvPr/>
          </p:nvSpPr>
          <p:spPr bwMode="auto">
            <a:xfrm>
              <a:off x="486" y="2855"/>
              <a:ext cx="472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prstClr val="black"/>
                  </a:solidFill>
                  <a:latin typeface="Times New Roman" pitchFamily="18" charset="0"/>
                </a:rPr>
                <a:t>Then</a:t>
              </a:r>
            </a:p>
          </p:txBody>
        </p:sp>
        <p:sp>
          <p:nvSpPr>
            <p:cNvPr id="11282" name="Text Box 18"/>
            <p:cNvSpPr txBox="1">
              <a:spLocks noChangeArrowheads="1"/>
            </p:cNvSpPr>
            <p:nvPr/>
          </p:nvSpPr>
          <p:spPr bwMode="auto">
            <a:xfrm>
              <a:off x="3484" y="3587"/>
              <a:ext cx="1523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prstClr val="black"/>
                  </a:solidFill>
                  <a:latin typeface="Times New Roman" pitchFamily="18" charset="0"/>
                </a:rPr>
                <a:t>normalized, equals 1</a:t>
              </a:r>
            </a:p>
          </p:txBody>
        </p:sp>
        <p:sp>
          <p:nvSpPr>
            <p:cNvPr id="11283" name="Line 19"/>
            <p:cNvSpPr>
              <a:spLocks noChangeShapeType="1"/>
            </p:cNvSpPr>
            <p:nvPr/>
          </p:nvSpPr>
          <p:spPr bwMode="auto">
            <a:xfrm flipH="1" flipV="1">
              <a:off x="3251" y="3478"/>
              <a:ext cx="221" cy="22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graphicFrame>
          <p:nvGraphicFramePr>
            <p:cNvPr id="11284" name="Object 20"/>
            <p:cNvGraphicFramePr>
              <a:graphicFrameLocks noChangeAspect="1"/>
            </p:cNvGraphicFramePr>
            <p:nvPr/>
          </p:nvGraphicFramePr>
          <p:xfrm>
            <a:off x="1311" y="3591"/>
            <a:ext cx="612" cy="57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0489" name="Equation" r:id="rId18" imgW="660113" imgH="622030" progId="Equation.DSMT4">
                    <p:embed/>
                  </p:oleObj>
                </mc:Choice>
                <mc:Fallback>
                  <p:oleObj name="Equation" r:id="rId18" imgW="660113" imgH="62203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311" y="3591"/>
                          <a:ext cx="612" cy="577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1285" name="Text Box 21"/>
            <p:cNvSpPr txBox="1">
              <a:spLocks noChangeArrowheads="1"/>
            </p:cNvSpPr>
            <p:nvPr/>
          </p:nvSpPr>
          <p:spPr bwMode="auto">
            <a:xfrm>
              <a:off x="431" y="3715"/>
              <a:ext cx="840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prstClr val="black"/>
                  </a:solidFill>
                  <a:latin typeface="Times New Roman" pitchFamily="18" charset="0"/>
                </a:rPr>
                <a:t>Therefore,</a:t>
              </a:r>
            </a:p>
          </p:txBody>
        </p:sp>
      </p:grpSp>
      <p:graphicFrame>
        <p:nvGraphicFramePr>
          <p:cNvPr id="11286" name="Object 22"/>
          <p:cNvGraphicFramePr>
            <a:graphicFrameLocks noChangeAspect="1"/>
          </p:cNvGraphicFramePr>
          <p:nvPr/>
        </p:nvGraphicFramePr>
        <p:xfrm>
          <a:off x="1417638" y="100013"/>
          <a:ext cx="390525" cy="390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490" name="Equation" r:id="rId20" imgW="253780" imgH="253780" progId="Equation.DSMT4">
                  <p:embed/>
                </p:oleObj>
              </mc:Choice>
              <mc:Fallback>
                <p:oleObj name="Equation" r:id="rId20" imgW="253780" imgH="25378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17638" y="100013"/>
                        <a:ext cx="390525" cy="3905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287" name="Text Box 57"/>
          <p:cNvSpPr txBox="1">
            <a:spLocks noChangeArrowheads="1"/>
          </p:cNvSpPr>
          <p:nvPr/>
        </p:nvSpPr>
        <p:spPr bwMode="auto">
          <a:xfrm>
            <a:off x="7445375" y="6621463"/>
            <a:ext cx="1677988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800" dirty="0">
                <a:solidFill>
                  <a:prstClr val="black"/>
                </a:solidFill>
                <a:latin typeface="Times New Roman" pitchFamily="18" charset="0"/>
              </a:rPr>
              <a:t>Copyright – Michael D. Fayer, </a:t>
            </a:r>
            <a:r>
              <a:rPr lang="en-US" sz="800" dirty="0" smtClean="0">
                <a:solidFill>
                  <a:prstClr val="black"/>
                </a:solidFill>
                <a:latin typeface="Times New Roman" pitchFamily="18" charset="0"/>
              </a:rPr>
              <a:t>2018</a:t>
            </a:r>
            <a:endParaRPr lang="en-US" sz="800" dirty="0">
              <a:solidFill>
                <a:prstClr val="black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644789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ext Box 2"/>
          <p:cNvSpPr txBox="1">
            <a:spLocks noChangeArrowheads="1"/>
          </p:cNvSpPr>
          <p:nvPr/>
        </p:nvSpPr>
        <p:spPr bwMode="auto">
          <a:xfrm>
            <a:off x="258763" y="98425"/>
            <a:ext cx="1658937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008000"/>
                </a:solidFill>
                <a:latin typeface="Times New Roman" pitchFamily="18" charset="0"/>
              </a:rPr>
              <a:t>Now consider</a:t>
            </a:r>
          </a:p>
        </p:txBody>
      </p:sp>
      <p:graphicFrame>
        <p:nvGraphicFramePr>
          <p:cNvPr id="13315" name="Object 3"/>
          <p:cNvGraphicFramePr>
            <a:graphicFrameLocks noChangeAspect="1"/>
          </p:cNvGraphicFramePr>
          <p:nvPr/>
        </p:nvGraphicFramePr>
        <p:xfrm>
          <a:off x="242888" y="636588"/>
          <a:ext cx="1816100" cy="381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06" name="Equation" r:id="rId4" imgW="1816100" imgH="381000" progId="Equation.DSMT4">
                  <p:embed/>
                </p:oleObj>
              </mc:Choice>
              <mc:Fallback>
                <p:oleObj name="Equation" r:id="rId4" imgW="1816100" imgH="3810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2888" y="636588"/>
                        <a:ext cx="1816100" cy="381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316" name="Text Box 4"/>
          <p:cNvSpPr txBox="1">
            <a:spLocks noChangeArrowheads="1"/>
          </p:cNvSpPr>
          <p:nvPr/>
        </p:nvSpPr>
        <p:spPr bwMode="auto">
          <a:xfrm>
            <a:off x="2451100" y="623888"/>
            <a:ext cx="1620838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prstClr val="black"/>
                </a:solidFill>
                <a:latin typeface="Times New Roman" pitchFamily="18" charset="0"/>
              </a:rPr>
              <a:t>eigenket of </a:t>
            </a:r>
            <a:r>
              <a:rPr lang="en-US" sz="2000" b="1" i="1" u="sng">
                <a:solidFill>
                  <a:prstClr val="black"/>
                </a:solidFill>
                <a:latin typeface="Times New Roman" pitchFamily="18" charset="0"/>
              </a:rPr>
              <a:t>H</a:t>
            </a:r>
            <a:endParaRPr lang="en-US" sz="2000" b="1">
              <a:solidFill>
                <a:prstClr val="black"/>
              </a:solidFill>
              <a:latin typeface="Times New Roman" pitchFamily="18" charset="0"/>
            </a:endParaRPr>
          </a:p>
        </p:txBody>
      </p:sp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296863" y="1187450"/>
            <a:ext cx="3825875" cy="1544638"/>
            <a:chOff x="187" y="748"/>
            <a:chExt cx="2410" cy="973"/>
          </a:xfrm>
        </p:grpSpPr>
        <p:graphicFrame>
          <p:nvGraphicFramePr>
            <p:cNvPr id="13318" name="Object 6"/>
            <p:cNvGraphicFramePr>
              <a:graphicFrameLocks noChangeAspect="1"/>
            </p:cNvGraphicFramePr>
            <p:nvPr/>
          </p:nvGraphicFramePr>
          <p:xfrm>
            <a:off x="221" y="1106"/>
            <a:ext cx="1488" cy="24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1507" name="Equation" r:id="rId6" imgW="2362200" imgH="381000" progId="Equation.DSMT4">
                    <p:embed/>
                  </p:oleObj>
                </mc:Choice>
                <mc:Fallback>
                  <p:oleObj name="Equation" r:id="rId6" imgW="2362200" imgH="3810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21" y="1106"/>
                          <a:ext cx="1488" cy="24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3319" name="Object 7"/>
            <p:cNvGraphicFramePr>
              <a:graphicFrameLocks noChangeAspect="1"/>
            </p:cNvGraphicFramePr>
            <p:nvPr/>
          </p:nvGraphicFramePr>
          <p:xfrm>
            <a:off x="222" y="1521"/>
            <a:ext cx="928" cy="2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1508" name="Equation" r:id="rId8" imgW="1472561" imgH="317362" progId="Equation.DSMT4">
                    <p:embed/>
                  </p:oleObj>
                </mc:Choice>
                <mc:Fallback>
                  <p:oleObj name="Equation" r:id="rId8" imgW="1472561" imgH="317362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22" y="1521"/>
                          <a:ext cx="928" cy="20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3320" name="Text Box 8"/>
            <p:cNvSpPr txBox="1">
              <a:spLocks noChangeArrowheads="1"/>
            </p:cNvSpPr>
            <p:nvPr/>
          </p:nvSpPr>
          <p:spPr bwMode="auto">
            <a:xfrm>
              <a:off x="187" y="748"/>
              <a:ext cx="959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prstClr val="black"/>
                  </a:solidFill>
                  <a:latin typeface="Times New Roman" pitchFamily="18" charset="0"/>
                </a:rPr>
                <a:t>commutator</a:t>
              </a:r>
            </a:p>
          </p:txBody>
        </p:sp>
        <p:sp>
          <p:nvSpPr>
            <p:cNvPr id="13321" name="Text Box 9"/>
            <p:cNvSpPr txBox="1">
              <a:spLocks noChangeArrowheads="1"/>
            </p:cNvSpPr>
            <p:nvPr/>
          </p:nvSpPr>
          <p:spPr bwMode="auto">
            <a:xfrm>
              <a:off x="1797" y="1096"/>
              <a:ext cx="800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prstClr val="black"/>
                  </a:solidFill>
                  <a:latin typeface="Times New Roman" pitchFamily="18" charset="0"/>
                </a:rPr>
                <a:t>rearrange</a:t>
              </a:r>
            </a:p>
          </p:txBody>
        </p:sp>
      </p:grpSp>
      <p:grpSp>
        <p:nvGrpSpPr>
          <p:cNvPr id="3" name="Group 10"/>
          <p:cNvGrpSpPr>
            <a:grpSpLocks/>
          </p:cNvGrpSpPr>
          <p:nvPr/>
        </p:nvGrpSpPr>
        <p:grpSpPr bwMode="auto">
          <a:xfrm>
            <a:off x="374650" y="4697413"/>
            <a:ext cx="3929063" cy="1220787"/>
            <a:chOff x="236" y="2959"/>
            <a:chExt cx="2475" cy="769"/>
          </a:xfrm>
        </p:grpSpPr>
        <p:graphicFrame>
          <p:nvGraphicFramePr>
            <p:cNvPr id="13323" name="Object 11"/>
            <p:cNvGraphicFramePr>
              <a:graphicFrameLocks noChangeAspect="1"/>
            </p:cNvGraphicFramePr>
            <p:nvPr/>
          </p:nvGraphicFramePr>
          <p:xfrm>
            <a:off x="236" y="3488"/>
            <a:ext cx="1600" cy="24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1509" name="Equation" r:id="rId10" imgW="2540000" imgH="381000" progId="Equation.DSMT4">
                    <p:embed/>
                  </p:oleObj>
                </mc:Choice>
                <mc:Fallback>
                  <p:oleObj name="Equation" r:id="rId10" imgW="2540000" imgH="3810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1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36" y="3488"/>
                          <a:ext cx="1600" cy="24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3324" name="Text Box 12"/>
            <p:cNvSpPr txBox="1">
              <a:spLocks noChangeArrowheads="1"/>
            </p:cNvSpPr>
            <p:nvPr/>
          </p:nvSpPr>
          <p:spPr bwMode="auto">
            <a:xfrm>
              <a:off x="1938" y="2959"/>
              <a:ext cx="773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prstClr val="black"/>
                  </a:solidFill>
                  <a:latin typeface="Times New Roman" pitchFamily="18" charset="0"/>
                </a:rPr>
                <a:t>transpose</a:t>
              </a:r>
            </a:p>
          </p:txBody>
        </p:sp>
      </p:grpSp>
      <p:grpSp>
        <p:nvGrpSpPr>
          <p:cNvPr id="4" name="Group 13"/>
          <p:cNvGrpSpPr>
            <a:grpSpLocks/>
          </p:cNvGrpSpPr>
          <p:nvPr/>
        </p:nvGrpSpPr>
        <p:grpSpPr bwMode="auto">
          <a:xfrm>
            <a:off x="4754563" y="2882900"/>
            <a:ext cx="3803650" cy="2174875"/>
            <a:chOff x="2995" y="1632"/>
            <a:chExt cx="2396" cy="1370"/>
          </a:xfrm>
        </p:grpSpPr>
        <p:graphicFrame>
          <p:nvGraphicFramePr>
            <p:cNvPr id="13326" name="Object 14"/>
            <p:cNvGraphicFramePr>
              <a:graphicFrameLocks noChangeAspect="1"/>
            </p:cNvGraphicFramePr>
            <p:nvPr/>
          </p:nvGraphicFramePr>
          <p:xfrm>
            <a:off x="2995" y="2277"/>
            <a:ext cx="1768" cy="25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1510" name="Equation" r:id="rId12" imgW="2806700" imgH="406400" progId="Equation.DSMT4">
                    <p:embed/>
                  </p:oleObj>
                </mc:Choice>
                <mc:Fallback>
                  <p:oleObj name="Equation" r:id="rId12" imgW="2806700" imgH="4064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995" y="2277"/>
                          <a:ext cx="1768" cy="256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3327" name="Object 15"/>
            <p:cNvGraphicFramePr>
              <a:graphicFrameLocks noChangeAspect="1"/>
            </p:cNvGraphicFramePr>
            <p:nvPr/>
          </p:nvGraphicFramePr>
          <p:xfrm>
            <a:off x="3081" y="1649"/>
            <a:ext cx="496" cy="25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1511" name="Equation" r:id="rId14" imgW="787058" imgH="406224" progId="Equation.DSMT4">
                    <p:embed/>
                  </p:oleObj>
                </mc:Choice>
                <mc:Fallback>
                  <p:oleObj name="Equation" r:id="rId14" imgW="787058" imgH="406224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081" y="1649"/>
                          <a:ext cx="496" cy="256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3328" name="Text Box 16"/>
            <p:cNvSpPr txBox="1">
              <a:spLocks noChangeArrowheads="1"/>
            </p:cNvSpPr>
            <p:nvPr/>
          </p:nvSpPr>
          <p:spPr bwMode="auto">
            <a:xfrm>
              <a:off x="3634" y="1632"/>
              <a:ext cx="1275" cy="4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srgbClr val="E80000"/>
                  </a:solidFill>
                  <a:latin typeface="Times New Roman" pitchFamily="18" charset="0"/>
                </a:rPr>
                <a:t>is eigenket with </a:t>
              </a:r>
              <a:br>
                <a:rPr lang="en-US" sz="2000" b="1">
                  <a:solidFill>
                    <a:srgbClr val="E80000"/>
                  </a:solidFill>
                  <a:latin typeface="Times New Roman" pitchFamily="18" charset="0"/>
                </a:rPr>
              </a:br>
              <a:r>
                <a:rPr lang="en-US" sz="2000" b="1">
                  <a:solidFill>
                    <a:srgbClr val="E80000"/>
                  </a:solidFill>
                  <a:latin typeface="Times New Roman" pitchFamily="18" charset="0"/>
                </a:rPr>
                <a:t>eigenvalue, </a:t>
              </a:r>
              <a:r>
                <a:rPr lang="en-US" sz="2000" b="1" i="1">
                  <a:solidFill>
                    <a:srgbClr val="E80000"/>
                  </a:solidFill>
                  <a:latin typeface="Times New Roman" pitchFamily="18" charset="0"/>
                </a:rPr>
                <a:t>E</a:t>
              </a:r>
              <a:r>
                <a:rPr lang="en-US" sz="2000" b="1">
                  <a:solidFill>
                    <a:srgbClr val="E80000"/>
                  </a:solidFill>
                  <a:latin typeface="Times New Roman" pitchFamily="18" charset="0"/>
                </a:rPr>
                <a:t> - 1.</a:t>
              </a:r>
            </a:p>
          </p:txBody>
        </p:sp>
        <p:sp>
          <p:nvSpPr>
            <p:cNvPr id="13329" name="Text Box 17"/>
            <p:cNvSpPr txBox="1">
              <a:spLocks noChangeArrowheads="1"/>
            </p:cNvSpPr>
            <p:nvPr/>
          </p:nvSpPr>
          <p:spPr bwMode="auto">
            <a:xfrm>
              <a:off x="3555" y="2752"/>
              <a:ext cx="1836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srgbClr val="E80000"/>
                  </a:solidFill>
                  <a:latin typeface="Times New Roman" pitchFamily="18" charset="0"/>
                </a:rPr>
                <a:t>eigenvalue	eigenket</a:t>
              </a:r>
            </a:p>
          </p:txBody>
        </p:sp>
        <p:sp>
          <p:nvSpPr>
            <p:cNvPr id="13330" name="Line 18"/>
            <p:cNvSpPr>
              <a:spLocks noChangeShapeType="1"/>
            </p:cNvSpPr>
            <p:nvPr/>
          </p:nvSpPr>
          <p:spPr bwMode="auto">
            <a:xfrm flipV="1">
              <a:off x="3993" y="2478"/>
              <a:ext cx="63" cy="33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331" name="Line 19"/>
            <p:cNvSpPr>
              <a:spLocks noChangeShapeType="1"/>
            </p:cNvSpPr>
            <p:nvPr/>
          </p:nvSpPr>
          <p:spPr bwMode="auto">
            <a:xfrm flipH="1" flipV="1">
              <a:off x="4505" y="2549"/>
              <a:ext cx="505" cy="22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6" name="Group 24"/>
          <p:cNvGrpSpPr>
            <a:grpSpLocks/>
          </p:cNvGrpSpPr>
          <p:nvPr/>
        </p:nvGrpSpPr>
        <p:grpSpPr bwMode="auto">
          <a:xfrm>
            <a:off x="268288" y="2781300"/>
            <a:ext cx="3403600" cy="1146175"/>
            <a:chOff x="169" y="1752"/>
            <a:chExt cx="2144" cy="722"/>
          </a:xfrm>
        </p:grpSpPr>
        <p:grpSp>
          <p:nvGrpSpPr>
            <p:cNvPr id="7" name="Group 25"/>
            <p:cNvGrpSpPr>
              <a:grpSpLocks/>
            </p:cNvGrpSpPr>
            <p:nvPr/>
          </p:nvGrpSpPr>
          <p:grpSpPr bwMode="auto">
            <a:xfrm>
              <a:off x="169" y="1845"/>
              <a:ext cx="2144" cy="629"/>
              <a:chOff x="169" y="1845"/>
              <a:chExt cx="2144" cy="629"/>
            </a:xfrm>
          </p:grpSpPr>
          <p:graphicFrame>
            <p:nvGraphicFramePr>
              <p:cNvPr id="13338" name="Object 26"/>
              <p:cNvGraphicFramePr>
                <a:graphicFrameLocks noChangeAspect="1"/>
              </p:cNvGraphicFramePr>
              <p:nvPr/>
            </p:nvGraphicFramePr>
            <p:xfrm>
              <a:off x="169" y="2234"/>
              <a:ext cx="2144" cy="240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21512" name="Equation" r:id="rId16" imgW="3403600" imgH="381000" progId="Equation.DSMT4">
                      <p:embed/>
                    </p:oleObj>
                  </mc:Choice>
                  <mc:Fallback>
                    <p:oleObj name="Equation" r:id="rId16" imgW="3403600" imgH="3810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7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169" y="2234"/>
                            <a:ext cx="2144" cy="240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accent1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chemeClr val="tx1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13339" name="Text Box 27"/>
              <p:cNvSpPr txBox="1">
                <a:spLocks noChangeArrowheads="1"/>
              </p:cNvSpPr>
              <p:nvPr/>
            </p:nvSpPr>
            <p:spPr bwMode="auto">
              <a:xfrm>
                <a:off x="202" y="1845"/>
                <a:ext cx="512" cy="2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sz="2000" b="1">
                    <a:solidFill>
                      <a:prstClr val="black"/>
                    </a:solidFill>
                    <a:latin typeface="Times New Roman" pitchFamily="18" charset="0"/>
                  </a:rPr>
                  <a:t>Then,</a:t>
                </a:r>
              </a:p>
            </p:txBody>
          </p:sp>
        </p:grpSp>
        <p:sp>
          <p:nvSpPr>
            <p:cNvPr id="13340" name="Line 28"/>
            <p:cNvSpPr>
              <a:spLocks noChangeShapeType="1"/>
            </p:cNvSpPr>
            <p:nvPr/>
          </p:nvSpPr>
          <p:spPr bwMode="auto">
            <a:xfrm flipH="1" flipV="1">
              <a:off x="481" y="1752"/>
              <a:ext cx="892" cy="457"/>
            </a:xfrm>
            <a:prstGeom prst="line">
              <a:avLst/>
            </a:prstGeom>
            <a:noFill/>
            <a:ln w="19050">
              <a:solidFill>
                <a:srgbClr val="CC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8" name="Group 30"/>
          <p:cNvGrpSpPr>
            <a:grpSpLocks/>
          </p:cNvGrpSpPr>
          <p:nvPr/>
        </p:nvGrpSpPr>
        <p:grpSpPr bwMode="auto">
          <a:xfrm>
            <a:off x="361950" y="3886200"/>
            <a:ext cx="2693988" cy="1179513"/>
            <a:chOff x="228" y="2448"/>
            <a:chExt cx="1697" cy="743"/>
          </a:xfrm>
        </p:grpSpPr>
        <p:graphicFrame>
          <p:nvGraphicFramePr>
            <p:cNvPr id="13342" name="Object 30"/>
            <p:cNvGraphicFramePr>
              <a:graphicFrameLocks noChangeAspect="1"/>
            </p:cNvGraphicFramePr>
            <p:nvPr/>
          </p:nvGraphicFramePr>
          <p:xfrm>
            <a:off x="228" y="2951"/>
            <a:ext cx="1600" cy="24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1513" name="Equation" r:id="rId18" imgW="2540000" imgH="381000" progId="Equation.DSMT4">
                    <p:embed/>
                  </p:oleObj>
                </mc:Choice>
                <mc:Fallback>
                  <p:oleObj name="Equation" r:id="rId18" imgW="2540000" imgH="3810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28" y="2951"/>
                          <a:ext cx="1600" cy="24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3343" name="Line 32"/>
            <p:cNvSpPr>
              <a:spLocks noChangeShapeType="1"/>
            </p:cNvSpPr>
            <p:nvPr/>
          </p:nvSpPr>
          <p:spPr bwMode="auto">
            <a:xfrm>
              <a:off x="347" y="2453"/>
              <a:ext cx="74" cy="490"/>
            </a:xfrm>
            <a:prstGeom prst="line">
              <a:avLst/>
            </a:prstGeom>
            <a:noFill/>
            <a:ln w="19050">
              <a:solidFill>
                <a:srgbClr val="CC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344" name="Line 33"/>
            <p:cNvSpPr>
              <a:spLocks noChangeShapeType="1"/>
            </p:cNvSpPr>
            <p:nvPr/>
          </p:nvSpPr>
          <p:spPr bwMode="auto">
            <a:xfrm>
              <a:off x="677" y="2448"/>
              <a:ext cx="206" cy="537"/>
            </a:xfrm>
            <a:prstGeom prst="line">
              <a:avLst/>
            </a:prstGeom>
            <a:noFill/>
            <a:ln w="19050">
              <a:solidFill>
                <a:srgbClr val="CC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345" name="Line 34"/>
            <p:cNvSpPr>
              <a:spLocks noChangeShapeType="1"/>
            </p:cNvSpPr>
            <p:nvPr/>
          </p:nvSpPr>
          <p:spPr bwMode="auto">
            <a:xfrm flipH="1">
              <a:off x="1470" y="2459"/>
              <a:ext cx="455" cy="536"/>
            </a:xfrm>
            <a:prstGeom prst="line">
              <a:avLst/>
            </a:prstGeom>
            <a:noFill/>
            <a:ln w="19050">
              <a:solidFill>
                <a:srgbClr val="CC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9" name="Group 35"/>
          <p:cNvGrpSpPr>
            <a:grpSpLocks/>
          </p:cNvGrpSpPr>
          <p:nvPr/>
        </p:nvGrpSpPr>
        <p:grpSpPr bwMode="auto">
          <a:xfrm>
            <a:off x="3127375" y="187325"/>
            <a:ext cx="5681663" cy="6376988"/>
            <a:chOff x="1970" y="118"/>
            <a:chExt cx="3579" cy="4017"/>
          </a:xfrm>
        </p:grpSpPr>
        <p:grpSp>
          <p:nvGrpSpPr>
            <p:cNvPr id="10" name="Group 36"/>
            <p:cNvGrpSpPr>
              <a:grpSpLocks/>
            </p:cNvGrpSpPr>
            <p:nvPr/>
          </p:nvGrpSpPr>
          <p:grpSpPr bwMode="auto">
            <a:xfrm>
              <a:off x="1970" y="118"/>
              <a:ext cx="3579" cy="4017"/>
              <a:chOff x="1970" y="118"/>
              <a:chExt cx="3579" cy="4017"/>
            </a:xfrm>
          </p:grpSpPr>
          <p:sp>
            <p:nvSpPr>
              <p:cNvPr id="13348" name="Text Box 37"/>
              <p:cNvSpPr txBox="1">
                <a:spLocks noChangeArrowheads="1"/>
              </p:cNvSpPr>
              <p:nvPr/>
            </p:nvSpPr>
            <p:spPr bwMode="auto">
              <a:xfrm>
                <a:off x="1970" y="3478"/>
                <a:ext cx="524" cy="2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sz="2000" b="1">
                    <a:solidFill>
                      <a:prstClr val="black"/>
                    </a:solidFill>
                    <a:latin typeface="Times New Roman" pitchFamily="18" charset="0"/>
                  </a:rPr>
                  <a:t>factor</a:t>
                </a:r>
              </a:p>
            </p:txBody>
          </p:sp>
          <p:grpSp>
            <p:nvGrpSpPr>
              <p:cNvPr id="11" name="Group 38"/>
              <p:cNvGrpSpPr>
                <a:grpSpLocks/>
              </p:cNvGrpSpPr>
              <p:nvPr/>
            </p:nvGrpSpPr>
            <p:grpSpPr bwMode="auto">
              <a:xfrm>
                <a:off x="2801" y="118"/>
                <a:ext cx="2748" cy="4017"/>
                <a:chOff x="2801" y="118"/>
                <a:chExt cx="2748" cy="4017"/>
              </a:xfrm>
            </p:grpSpPr>
            <p:sp>
              <p:nvSpPr>
                <p:cNvPr id="13350" name="Line 39"/>
                <p:cNvSpPr>
                  <a:spLocks noChangeShapeType="1"/>
                </p:cNvSpPr>
                <p:nvPr/>
              </p:nvSpPr>
              <p:spPr bwMode="auto">
                <a:xfrm>
                  <a:off x="2801" y="118"/>
                  <a:ext cx="0" cy="4017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grpSp>
              <p:nvGrpSpPr>
                <p:cNvPr id="12" name="Group 40"/>
                <p:cNvGrpSpPr>
                  <a:grpSpLocks/>
                </p:cNvGrpSpPr>
                <p:nvPr/>
              </p:nvGrpSpPr>
              <p:grpSpPr bwMode="auto">
                <a:xfrm>
                  <a:off x="2956" y="272"/>
                  <a:ext cx="2593" cy="1377"/>
                  <a:chOff x="2956" y="272"/>
                  <a:chExt cx="2593" cy="1377"/>
                </a:xfrm>
              </p:grpSpPr>
              <p:graphicFrame>
                <p:nvGraphicFramePr>
                  <p:cNvPr id="13352" name="Object 40"/>
                  <p:cNvGraphicFramePr>
                    <a:graphicFrameLocks noChangeAspect="1"/>
                  </p:cNvGraphicFramePr>
                  <p:nvPr/>
                </p:nvGraphicFramePr>
                <p:xfrm>
                  <a:off x="3176" y="272"/>
                  <a:ext cx="1768" cy="256"/>
                </p:xfrm>
                <a:graphic>
                  <a:graphicData uri="http://schemas.openxmlformats.org/presentationml/2006/ole">
                    <mc:AlternateContent xmlns:mc="http://schemas.openxmlformats.org/markup-compatibility/2006">
                      <mc:Choice xmlns:v="urn:schemas-microsoft-com:vml" Requires="v">
                        <p:oleObj spid="_x0000_s21514" name="Equation" r:id="rId20" imgW="2806700" imgH="406400" progId="Equation.DSMT4">
                          <p:embed/>
                        </p:oleObj>
                      </mc:Choice>
                      <mc:Fallback>
                        <p:oleObj name="Equation" r:id="rId20" imgW="2806700" imgH="406400" progId="Equation.DSMT4">
                          <p:embed/>
                          <p:pic>
                            <p:nvPicPr>
                              <p:cNvPr id="0" name=""/>
                              <p:cNvPicPr>
                                <a:picLocks noChangeAspect="1" noChangeArrowheads="1"/>
                              </p:cNvPicPr>
                              <p:nvPr/>
                            </p:nvPicPr>
                            <p:blipFill>
                              <a:blip r:embed="rId21">
                                <a:extLst>
                                  <a:ext uri="{28A0092B-C50C-407E-A947-70E740481C1C}">
                                    <a14:useLocalDpi xmlns:a14="http://schemas.microsoft.com/office/drawing/2010/main" val="0"/>
                                  </a:ext>
                                </a:extLst>
                              </a:blip>
                              <a:srcRect/>
                              <a:stretch>
                                <a:fillRect/>
                              </a:stretch>
                            </p:blipFill>
                            <p:spPr bwMode="auto">
                              <a:xfrm>
                                <a:off x="3176" y="272"/>
                                <a:ext cx="1768" cy="256"/>
                              </a:xfrm>
                              <a:prstGeom prst="rect">
                                <a:avLst/>
                              </a:prstGeom>
                              <a:noFill/>
                              <a:ln>
                                <a:noFill/>
                              </a:ln>
                              <a:effectLst/>
                              <a:extLst>
                                <a:ext uri="{909E8E84-426E-40DD-AFC4-6F175D3DCCD1}">
                                  <a14:hiddenFill xmlns:a14="http://schemas.microsoft.com/office/drawing/2010/main">
                                    <a:solidFill>
                                      <a:schemeClr val="accent1"/>
                                    </a:solidFill>
                                  </a14:hiddenFill>
                                </a:ext>
                                <a:ext uri="{91240B29-F687-4F45-9708-019B960494DF}">
                                  <a14:hiddenLine xmlns:a14="http://schemas.microsoft.com/office/drawing/2010/main" w="9525">
                                    <a:solidFill>
                                      <a:schemeClr val="tx1"/>
                                    </a:solidFill>
                                    <a:miter lim="800000"/>
                                    <a:headEnd/>
                                    <a:tailEnd/>
                                  </a14:hiddenLine>
                                </a:ext>
                                <a:ext uri="{AF507438-7753-43E0-B8FC-AC1667EBCBE1}">
                                  <a14:hiddenEffects xmlns:a14="http://schemas.microsoft.com/office/drawing/2010/main">
                                    <a:effectLst>
                                      <a:outerShdw dist="35921" dir="2700000" algn="ctr" rotWithShape="0">
                                        <a:schemeClr val="bg2"/>
                                      </a:outerShdw>
                                    </a:effectLst>
                                  </a14:hiddenEffects>
                                </a:ext>
                              </a:extLst>
                            </p:spPr>
                          </p:pic>
                        </p:oleObj>
                      </mc:Fallback>
                    </mc:AlternateContent>
                  </a:graphicData>
                </a:graphic>
              </p:graphicFrame>
              <p:sp>
                <p:nvSpPr>
                  <p:cNvPr id="13353" name="Text Box 42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3556" y="691"/>
                    <a:ext cx="1110" cy="250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wrap="none">
                    <a:spAutoFit/>
                  </a:bodyPr>
                  <a:lstStyle/>
                  <a:p>
                    <a:r>
                      <a:rPr lang="en-US" sz="2000" b="1">
                        <a:solidFill>
                          <a:srgbClr val="ED7D31"/>
                        </a:solidFill>
                        <a:latin typeface="Times New Roman" pitchFamily="18" charset="0"/>
                      </a:rPr>
                      <a:t>these are same</a:t>
                    </a:r>
                  </a:p>
                </p:txBody>
              </p:sp>
              <p:sp>
                <p:nvSpPr>
                  <p:cNvPr id="13354" name="Line 43"/>
                  <p:cNvSpPr>
                    <a:spLocks noChangeShapeType="1"/>
                  </p:cNvSpPr>
                  <p:nvPr/>
                </p:nvSpPr>
                <p:spPr bwMode="auto">
                  <a:xfrm flipH="1" flipV="1">
                    <a:off x="3630" y="519"/>
                    <a:ext cx="205" cy="221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 type="triangle" w="med" len="med"/>
                  </a:ln>
                </p:spPr>
                <p:txBody>
                  <a:bodyPr/>
                  <a:lstStyle/>
                  <a:p>
                    <a:endParaRPr lang="en-US">
                      <a:solidFill>
                        <a:prstClr val="black"/>
                      </a:solidFill>
                    </a:endParaRPr>
                  </a:p>
                </p:txBody>
              </p:sp>
              <p:sp>
                <p:nvSpPr>
                  <p:cNvPr id="13355" name="Line 44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4387" y="535"/>
                    <a:ext cx="205" cy="221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 type="triangle" w="med" len="med"/>
                  </a:ln>
                </p:spPr>
                <p:txBody>
                  <a:bodyPr/>
                  <a:lstStyle/>
                  <a:p>
                    <a:endParaRPr lang="en-US">
                      <a:solidFill>
                        <a:prstClr val="black"/>
                      </a:solidFill>
                    </a:endParaRPr>
                  </a:p>
                </p:txBody>
              </p:sp>
              <p:sp>
                <p:nvSpPr>
                  <p:cNvPr id="13356" name="Text Box 45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2956" y="1015"/>
                    <a:ext cx="2593" cy="634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wrap="none">
                    <a:spAutoFit/>
                  </a:bodyPr>
                  <a:lstStyle/>
                  <a:p>
                    <a:r>
                      <a:rPr lang="en-US" sz="2000" b="1">
                        <a:solidFill>
                          <a:srgbClr val="008000"/>
                        </a:solidFill>
                        <a:latin typeface="Times New Roman" pitchFamily="18" charset="0"/>
                      </a:rPr>
                      <a:t>           is some ket.</a:t>
                    </a:r>
                  </a:p>
                  <a:p>
                    <a:r>
                      <a:rPr lang="en-US" sz="2000" b="1">
                        <a:solidFill>
                          <a:srgbClr val="990000"/>
                        </a:solidFill>
                        <a:latin typeface="Times New Roman" pitchFamily="18" charset="0"/>
                      </a:rPr>
                      <a:t>Operate </a:t>
                    </a:r>
                    <a:r>
                      <a:rPr lang="en-US" sz="2000" b="1" i="1" u="sng">
                        <a:solidFill>
                          <a:srgbClr val="990000"/>
                        </a:solidFill>
                        <a:latin typeface="Times New Roman" pitchFamily="18" charset="0"/>
                      </a:rPr>
                      <a:t>H</a:t>
                    </a:r>
                    <a:r>
                      <a:rPr lang="en-US" sz="2000" b="1">
                        <a:solidFill>
                          <a:srgbClr val="990000"/>
                        </a:solidFill>
                        <a:latin typeface="Times New Roman" pitchFamily="18" charset="0"/>
                      </a:rPr>
                      <a:t> on ket, get same ket back</a:t>
                    </a:r>
                    <a:br>
                      <a:rPr lang="en-US" sz="2000" b="1">
                        <a:solidFill>
                          <a:srgbClr val="990000"/>
                        </a:solidFill>
                        <a:latin typeface="Times New Roman" pitchFamily="18" charset="0"/>
                      </a:rPr>
                    </a:br>
                    <a:r>
                      <a:rPr lang="en-US" sz="2000" b="1">
                        <a:solidFill>
                          <a:srgbClr val="990000"/>
                        </a:solidFill>
                        <a:latin typeface="Times New Roman" pitchFamily="18" charset="0"/>
                      </a:rPr>
                      <a:t>times number.</a:t>
                    </a:r>
                  </a:p>
                </p:txBody>
              </p:sp>
            </p:grpSp>
          </p:grpSp>
        </p:grpSp>
        <p:graphicFrame>
          <p:nvGraphicFramePr>
            <p:cNvPr id="13357" name="Object 45"/>
            <p:cNvGraphicFramePr>
              <a:graphicFrameLocks noChangeAspect="1"/>
            </p:cNvGraphicFramePr>
            <p:nvPr/>
          </p:nvGraphicFramePr>
          <p:xfrm>
            <a:off x="3050" y="1029"/>
            <a:ext cx="344" cy="23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1515" name="Equation" r:id="rId22" imgW="545863" imgH="368140" progId="Equation.DSMT4">
                    <p:embed/>
                  </p:oleObj>
                </mc:Choice>
                <mc:Fallback>
                  <p:oleObj name="Equation" r:id="rId22" imgW="545863" imgH="36814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050" y="1029"/>
                          <a:ext cx="344" cy="23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13358" name="Text Box 57"/>
          <p:cNvSpPr txBox="1">
            <a:spLocks noChangeArrowheads="1"/>
          </p:cNvSpPr>
          <p:nvPr/>
        </p:nvSpPr>
        <p:spPr bwMode="auto">
          <a:xfrm>
            <a:off x="7445375" y="6621463"/>
            <a:ext cx="1677988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800" dirty="0">
                <a:solidFill>
                  <a:prstClr val="black"/>
                </a:solidFill>
                <a:latin typeface="Times New Roman" pitchFamily="18" charset="0"/>
              </a:rPr>
              <a:t>Copyright – Michael D. Fayer, </a:t>
            </a:r>
            <a:r>
              <a:rPr lang="en-US" sz="800" dirty="0" smtClean="0">
                <a:solidFill>
                  <a:prstClr val="black"/>
                </a:solidFill>
                <a:latin typeface="Times New Roman" pitchFamily="18" charset="0"/>
              </a:rPr>
              <a:t>2018</a:t>
            </a:r>
            <a:endParaRPr lang="en-US" sz="800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grpSp>
        <p:nvGrpSpPr>
          <p:cNvPr id="14" name="Group 13"/>
          <p:cNvGrpSpPr/>
          <p:nvPr/>
        </p:nvGrpSpPr>
        <p:grpSpPr>
          <a:xfrm>
            <a:off x="4905375" y="5135563"/>
            <a:ext cx="4114665" cy="1365250"/>
            <a:chOff x="4905375" y="5135563"/>
            <a:chExt cx="4114665" cy="1365250"/>
          </a:xfrm>
        </p:grpSpPr>
        <p:grpSp>
          <p:nvGrpSpPr>
            <p:cNvPr id="5" name="Group 20"/>
            <p:cNvGrpSpPr>
              <a:grpSpLocks/>
            </p:cNvGrpSpPr>
            <p:nvPr/>
          </p:nvGrpSpPr>
          <p:grpSpPr bwMode="auto">
            <a:xfrm>
              <a:off x="4905375" y="5135563"/>
              <a:ext cx="3875088" cy="1365250"/>
              <a:chOff x="3090" y="3123"/>
              <a:chExt cx="2441" cy="860"/>
            </a:xfrm>
          </p:grpSpPr>
          <p:graphicFrame>
            <p:nvGraphicFramePr>
              <p:cNvPr id="13333" name="Object 21"/>
              <p:cNvGraphicFramePr>
                <a:graphicFrameLocks noChangeAspect="1"/>
              </p:cNvGraphicFramePr>
              <p:nvPr/>
            </p:nvGraphicFramePr>
            <p:xfrm>
              <a:off x="3106" y="3123"/>
              <a:ext cx="936" cy="240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21516" name="Equation" r:id="rId24" imgW="1485900" imgH="381000" progId="Equation.DSMT4">
                      <p:embed/>
                    </p:oleObj>
                  </mc:Choice>
                  <mc:Fallback>
                    <p:oleObj name="Equation" r:id="rId24" imgW="1485900" imgH="3810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25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3106" y="3123"/>
                            <a:ext cx="936" cy="240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accent1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chemeClr val="tx1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13334" name="Text Box 22"/>
              <p:cNvSpPr txBox="1">
                <a:spLocks noChangeArrowheads="1"/>
              </p:cNvSpPr>
              <p:nvPr/>
            </p:nvSpPr>
            <p:spPr bwMode="auto">
              <a:xfrm>
                <a:off x="3090" y="3541"/>
                <a:ext cx="2441" cy="44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sz="2000" b="1" dirty="0">
                    <a:solidFill>
                      <a:srgbClr val="008000"/>
                    </a:solidFill>
                    <a:latin typeface="Times New Roman" pitchFamily="18" charset="0"/>
                  </a:rPr>
                  <a:t>Maybe number multiplying.</a:t>
                </a:r>
                <a:br>
                  <a:rPr lang="en-US" sz="2000" b="1" dirty="0">
                    <a:solidFill>
                      <a:srgbClr val="008000"/>
                    </a:solidFill>
                    <a:latin typeface="Times New Roman" pitchFamily="18" charset="0"/>
                  </a:rPr>
                </a:br>
                <a:r>
                  <a:rPr lang="en-US" sz="2000" b="1" dirty="0">
                    <a:solidFill>
                      <a:srgbClr val="008000"/>
                    </a:solidFill>
                    <a:latin typeface="Times New Roman" pitchFamily="18" charset="0"/>
                  </a:rPr>
                  <a:t>Direction defines state, not length.</a:t>
                </a:r>
              </a:p>
            </p:txBody>
          </p:sp>
          <p:sp>
            <p:nvSpPr>
              <p:cNvPr id="13335" name="Line 23"/>
              <p:cNvSpPr>
                <a:spLocks noChangeShapeType="1"/>
              </p:cNvSpPr>
              <p:nvPr/>
            </p:nvSpPr>
            <p:spPr bwMode="auto">
              <a:xfrm flipV="1">
                <a:off x="3361" y="3275"/>
                <a:ext cx="221" cy="307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</p:grpSp>
        <p:sp>
          <p:nvSpPr>
            <p:cNvPr id="13" name="TextBox 12"/>
            <p:cNvSpPr txBox="1"/>
            <p:nvPr/>
          </p:nvSpPr>
          <p:spPr>
            <a:xfrm>
              <a:off x="6541476" y="5143500"/>
              <a:ext cx="2478564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b="1" dirty="0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Label ket with eigenvalue.</a:t>
              </a:r>
              <a:endParaRPr lang="en-US" sz="1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920436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ext Box 2"/>
          <p:cNvSpPr txBox="1">
            <a:spLocks noChangeArrowheads="1"/>
          </p:cNvSpPr>
          <p:nvPr/>
        </p:nvSpPr>
        <p:spPr bwMode="auto">
          <a:xfrm>
            <a:off x="558800" y="147638"/>
            <a:ext cx="6513513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 i="1" u="sng">
                <a:solidFill>
                  <a:srgbClr val="E80000"/>
                </a:solidFill>
                <a:latin typeface="Times New Roman" pitchFamily="18" charset="0"/>
              </a:rPr>
              <a:t>a</a:t>
            </a:r>
            <a:r>
              <a:rPr lang="en-US" sz="2000" b="1">
                <a:solidFill>
                  <a:srgbClr val="E80000"/>
                </a:solidFill>
                <a:latin typeface="Times New Roman" pitchFamily="18" charset="0"/>
              </a:rPr>
              <a:t> is a lowering operator.</a:t>
            </a:r>
            <a:br>
              <a:rPr lang="en-US" sz="2000" b="1">
                <a:solidFill>
                  <a:srgbClr val="E80000"/>
                </a:solidFill>
                <a:latin typeface="Times New Roman" pitchFamily="18" charset="0"/>
              </a:rPr>
            </a:br>
            <a:r>
              <a:rPr lang="en-US" sz="2000" b="1">
                <a:solidFill>
                  <a:srgbClr val="E80000"/>
                </a:solidFill>
                <a:latin typeface="Times New Roman" pitchFamily="18" charset="0"/>
              </a:rPr>
              <a:t>It gives a new eigenvector of </a:t>
            </a:r>
            <a:r>
              <a:rPr lang="en-US" sz="2000" b="1" i="1" u="sng">
                <a:solidFill>
                  <a:srgbClr val="E80000"/>
                </a:solidFill>
                <a:latin typeface="Times New Roman" pitchFamily="18" charset="0"/>
              </a:rPr>
              <a:t>H</a:t>
            </a:r>
            <a:r>
              <a:rPr lang="en-US" sz="2000" b="1">
                <a:solidFill>
                  <a:srgbClr val="E80000"/>
                </a:solidFill>
                <a:latin typeface="Times New Roman" pitchFamily="18" charset="0"/>
              </a:rPr>
              <a:t> with one unit lower energy.</a:t>
            </a:r>
            <a:endParaRPr lang="en-US" sz="2000" b="1" i="1" u="sng">
              <a:solidFill>
                <a:srgbClr val="E80000"/>
              </a:solidFill>
              <a:latin typeface="Times New Roman" pitchFamily="18" charset="0"/>
            </a:endParaRPr>
          </a:p>
        </p:txBody>
      </p:sp>
      <p:grpSp>
        <p:nvGrpSpPr>
          <p:cNvPr id="2" name="Group 3"/>
          <p:cNvGrpSpPr>
            <a:grpSpLocks/>
          </p:cNvGrpSpPr>
          <p:nvPr/>
        </p:nvGrpSpPr>
        <p:grpSpPr bwMode="auto">
          <a:xfrm>
            <a:off x="565150" y="1100138"/>
            <a:ext cx="7223125" cy="2024062"/>
            <a:chOff x="356" y="693"/>
            <a:chExt cx="4550" cy="1275"/>
          </a:xfrm>
        </p:grpSpPr>
        <p:graphicFrame>
          <p:nvGraphicFramePr>
            <p:cNvPr id="15364" name="Object 4"/>
            <p:cNvGraphicFramePr>
              <a:graphicFrameLocks noChangeAspect="1"/>
            </p:cNvGraphicFramePr>
            <p:nvPr/>
          </p:nvGraphicFramePr>
          <p:xfrm>
            <a:off x="356" y="693"/>
            <a:ext cx="1008" cy="24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2530" name="Equation" r:id="rId4" imgW="1600200" imgH="381000" progId="Equation.DSMT4">
                    <p:embed/>
                  </p:oleObj>
                </mc:Choice>
                <mc:Fallback>
                  <p:oleObj name="Equation" r:id="rId4" imgW="1600200" imgH="3810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56" y="693"/>
                          <a:ext cx="1008" cy="24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5365" name="Object 5"/>
            <p:cNvGraphicFramePr>
              <a:graphicFrameLocks noChangeAspect="1"/>
            </p:cNvGraphicFramePr>
            <p:nvPr/>
          </p:nvGraphicFramePr>
          <p:xfrm>
            <a:off x="397" y="985"/>
            <a:ext cx="1024" cy="25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2531" name="Equation" r:id="rId6" imgW="1624895" imgH="406224" progId="Equation.DSMT4">
                    <p:embed/>
                  </p:oleObj>
                </mc:Choice>
                <mc:Fallback>
                  <p:oleObj name="Equation" r:id="rId6" imgW="1624895" imgH="406224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97" y="985"/>
                          <a:ext cx="1024" cy="256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5366" name="Object 6"/>
            <p:cNvGraphicFramePr>
              <a:graphicFrameLocks noChangeAspect="1"/>
            </p:cNvGraphicFramePr>
            <p:nvPr/>
          </p:nvGraphicFramePr>
          <p:xfrm>
            <a:off x="384" y="1319"/>
            <a:ext cx="1024" cy="25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2532" name="Equation" r:id="rId8" imgW="1624895" imgH="406224" progId="Equation.DSMT4">
                    <p:embed/>
                  </p:oleObj>
                </mc:Choice>
                <mc:Fallback>
                  <p:oleObj name="Equation" r:id="rId8" imgW="1624895" imgH="406224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84" y="1319"/>
                          <a:ext cx="1024" cy="256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5367" name="Oval 7"/>
            <p:cNvSpPr>
              <a:spLocks noChangeArrowheads="1"/>
            </p:cNvSpPr>
            <p:nvPr/>
          </p:nvSpPr>
          <p:spPr bwMode="auto">
            <a:xfrm>
              <a:off x="820" y="1602"/>
              <a:ext cx="56" cy="56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sz="2400" b="1">
                <a:solidFill>
                  <a:prstClr val="black"/>
                </a:solidFill>
                <a:latin typeface="Times New Roman" pitchFamily="18" charset="0"/>
              </a:endParaRPr>
            </a:p>
          </p:txBody>
        </p:sp>
        <p:sp>
          <p:nvSpPr>
            <p:cNvPr id="15368" name="Oval 8"/>
            <p:cNvSpPr>
              <a:spLocks noChangeArrowheads="1"/>
            </p:cNvSpPr>
            <p:nvPr/>
          </p:nvSpPr>
          <p:spPr bwMode="auto">
            <a:xfrm>
              <a:off x="821" y="1761"/>
              <a:ext cx="56" cy="56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sz="2400" b="1">
                <a:solidFill>
                  <a:prstClr val="black"/>
                </a:solidFill>
                <a:latin typeface="Times New Roman" pitchFamily="18" charset="0"/>
              </a:endParaRPr>
            </a:p>
          </p:txBody>
        </p:sp>
        <p:sp>
          <p:nvSpPr>
            <p:cNvPr id="15369" name="Text Box 9"/>
            <p:cNvSpPr txBox="1">
              <a:spLocks noChangeArrowheads="1"/>
            </p:cNvSpPr>
            <p:nvPr/>
          </p:nvSpPr>
          <p:spPr bwMode="auto">
            <a:xfrm>
              <a:off x="1757" y="922"/>
              <a:ext cx="3149" cy="4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srgbClr val="ED7D31"/>
                  </a:solidFill>
                  <a:latin typeface="Times New Roman" pitchFamily="18" charset="0"/>
                </a:rPr>
                <a:t>Each application gives new ket with one unit</a:t>
              </a:r>
              <a:br>
                <a:rPr lang="en-US" sz="2000" b="1">
                  <a:solidFill>
                    <a:srgbClr val="ED7D31"/>
                  </a:solidFill>
                  <a:latin typeface="Times New Roman" pitchFamily="18" charset="0"/>
                </a:rPr>
              </a:br>
              <a:r>
                <a:rPr lang="en-US" sz="2000" b="1">
                  <a:solidFill>
                    <a:srgbClr val="ED7D31"/>
                  </a:solidFill>
                  <a:latin typeface="Times New Roman" pitchFamily="18" charset="0"/>
                </a:rPr>
                <a:t>lower energy.</a:t>
              </a:r>
            </a:p>
          </p:txBody>
        </p:sp>
        <p:sp>
          <p:nvSpPr>
            <p:cNvPr id="15370" name="Oval 10"/>
            <p:cNvSpPr>
              <a:spLocks noChangeArrowheads="1"/>
            </p:cNvSpPr>
            <p:nvPr/>
          </p:nvSpPr>
          <p:spPr bwMode="auto">
            <a:xfrm>
              <a:off x="822" y="1912"/>
              <a:ext cx="56" cy="56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sz="2400" b="1">
                <a:solidFill>
                  <a:prstClr val="black"/>
                </a:solidFill>
                <a:latin typeface="Times New Roman" pitchFamily="18" charset="0"/>
              </a:endParaRPr>
            </a:p>
          </p:txBody>
        </p:sp>
      </p:grpSp>
      <p:grpSp>
        <p:nvGrpSpPr>
          <p:cNvPr id="3" name="Group 11"/>
          <p:cNvGrpSpPr>
            <a:grpSpLocks/>
          </p:cNvGrpSpPr>
          <p:nvPr/>
        </p:nvGrpSpPr>
        <p:grpSpPr bwMode="auto">
          <a:xfrm>
            <a:off x="244475" y="3268663"/>
            <a:ext cx="8283575" cy="3049587"/>
            <a:chOff x="154" y="2059"/>
            <a:chExt cx="5218" cy="1921"/>
          </a:xfrm>
        </p:grpSpPr>
        <p:graphicFrame>
          <p:nvGraphicFramePr>
            <p:cNvPr id="15372" name="Object 12"/>
            <p:cNvGraphicFramePr>
              <a:graphicFrameLocks noChangeAspect="1"/>
            </p:cNvGraphicFramePr>
            <p:nvPr/>
          </p:nvGraphicFramePr>
          <p:xfrm>
            <a:off x="1090" y="2293"/>
            <a:ext cx="416" cy="39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2533" name="Equation" r:id="rId10" imgW="660113" imgH="622030" progId="Equation.DSMT4">
                    <p:embed/>
                  </p:oleObj>
                </mc:Choice>
                <mc:Fallback>
                  <p:oleObj name="Equation" r:id="rId10" imgW="660113" imgH="62203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1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090" y="2293"/>
                          <a:ext cx="416" cy="39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5373" name="Object 13"/>
            <p:cNvGraphicFramePr>
              <a:graphicFrameLocks noChangeAspect="1"/>
            </p:cNvGraphicFramePr>
            <p:nvPr/>
          </p:nvGraphicFramePr>
          <p:xfrm>
            <a:off x="994" y="3283"/>
            <a:ext cx="680" cy="39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2534" name="Equation" r:id="rId12" imgW="1079032" imgH="622030" progId="Equation.DSMT4">
                    <p:embed/>
                  </p:oleObj>
                </mc:Choice>
                <mc:Fallback>
                  <p:oleObj name="Equation" r:id="rId12" imgW="1079032" imgH="62203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994" y="3283"/>
                          <a:ext cx="680" cy="39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5374" name="Line 14"/>
            <p:cNvSpPr>
              <a:spLocks noChangeShapeType="1"/>
            </p:cNvSpPr>
            <p:nvPr/>
          </p:nvSpPr>
          <p:spPr bwMode="auto">
            <a:xfrm>
              <a:off x="188" y="2059"/>
              <a:ext cx="518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5375" name="Text Box 15"/>
            <p:cNvSpPr txBox="1">
              <a:spLocks noChangeArrowheads="1"/>
            </p:cNvSpPr>
            <p:nvPr/>
          </p:nvSpPr>
          <p:spPr bwMode="auto">
            <a:xfrm>
              <a:off x="154" y="2074"/>
              <a:ext cx="2455" cy="4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srgbClr val="E80000"/>
                  </a:solidFill>
                  <a:latin typeface="Times New Roman" pitchFamily="18" charset="0"/>
                </a:rPr>
                <a:t>Could keep doing this indefinitely,</a:t>
              </a:r>
              <a:br>
                <a:rPr lang="en-US" sz="2000" b="1">
                  <a:solidFill>
                    <a:srgbClr val="E80000"/>
                  </a:solidFill>
                  <a:latin typeface="Times New Roman" pitchFamily="18" charset="0"/>
                </a:rPr>
              </a:br>
              <a:r>
                <a:rPr lang="en-US" sz="2000" b="1">
                  <a:solidFill>
                    <a:srgbClr val="E80000"/>
                  </a:solidFill>
                  <a:latin typeface="Times New Roman" pitchFamily="18" charset="0"/>
                </a:rPr>
                <a:t>but</a:t>
              </a:r>
            </a:p>
          </p:txBody>
        </p:sp>
        <p:sp>
          <p:nvSpPr>
            <p:cNvPr id="15376" name="Text Box 16"/>
            <p:cNvSpPr txBox="1">
              <a:spLocks noChangeArrowheads="1"/>
            </p:cNvSpPr>
            <p:nvPr/>
          </p:nvSpPr>
          <p:spPr bwMode="auto">
            <a:xfrm>
              <a:off x="241" y="2641"/>
              <a:ext cx="3118" cy="63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srgbClr val="008000"/>
                  </a:solidFill>
                  <a:latin typeface="Times New Roman" pitchFamily="18" charset="0"/>
                </a:rPr>
                <a:t>Therefore, at some point we have a value of </a:t>
              </a:r>
              <a:br>
                <a:rPr lang="en-US" sz="2000" b="1">
                  <a:solidFill>
                    <a:srgbClr val="008000"/>
                  </a:solidFill>
                  <a:latin typeface="Times New Roman" pitchFamily="18" charset="0"/>
                </a:rPr>
              </a:br>
              <a:r>
                <a:rPr lang="en-US" sz="2000" b="1" i="1">
                  <a:solidFill>
                    <a:srgbClr val="008000"/>
                  </a:solidFill>
                  <a:latin typeface="Times New Roman" pitchFamily="18" charset="0"/>
                </a:rPr>
                <a:t>E</a:t>
              </a:r>
              <a:r>
                <a:rPr lang="en-US" sz="2000" b="1">
                  <a:solidFill>
                    <a:srgbClr val="008000"/>
                  </a:solidFill>
                  <a:latin typeface="Times New Roman" pitchFamily="18" charset="0"/>
                </a:rPr>
                <a:t>, call it </a:t>
              </a:r>
              <a:r>
                <a:rPr lang="en-US" sz="2000" b="1" i="1">
                  <a:solidFill>
                    <a:srgbClr val="008000"/>
                  </a:solidFill>
                  <a:latin typeface="Times New Roman" pitchFamily="18" charset="0"/>
                </a:rPr>
                <a:t>E</a:t>
              </a:r>
              <a:r>
                <a:rPr lang="en-US" sz="2000" b="1" baseline="-25000">
                  <a:solidFill>
                    <a:srgbClr val="008000"/>
                  </a:solidFill>
                  <a:latin typeface="Times New Roman" pitchFamily="18" charset="0"/>
                </a:rPr>
                <a:t>0</a:t>
              </a:r>
              <a:r>
                <a:rPr lang="en-US" sz="2000" b="1">
                  <a:solidFill>
                    <a:srgbClr val="008000"/>
                  </a:solidFill>
                  <a:latin typeface="Times New Roman" pitchFamily="18" charset="0"/>
                </a:rPr>
                <a:t>,</a:t>
              </a:r>
              <a:br>
                <a:rPr lang="en-US" sz="2000" b="1">
                  <a:solidFill>
                    <a:srgbClr val="008000"/>
                  </a:solidFill>
                  <a:latin typeface="Times New Roman" pitchFamily="18" charset="0"/>
                </a:rPr>
              </a:br>
              <a:r>
                <a:rPr lang="en-US" sz="2000" b="1">
                  <a:solidFill>
                    <a:srgbClr val="008000"/>
                  </a:solidFill>
                  <a:latin typeface="Times New Roman" pitchFamily="18" charset="0"/>
                </a:rPr>
                <a:t>such that if we subtract 1 from it</a:t>
              </a:r>
            </a:p>
          </p:txBody>
        </p:sp>
        <p:sp>
          <p:nvSpPr>
            <p:cNvPr id="15377" name="Text Box 17"/>
            <p:cNvSpPr txBox="1">
              <a:spLocks noChangeArrowheads="1"/>
            </p:cNvSpPr>
            <p:nvPr/>
          </p:nvSpPr>
          <p:spPr bwMode="auto">
            <a:xfrm>
              <a:off x="178" y="3707"/>
              <a:ext cx="2533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prstClr val="black"/>
                  </a:solidFill>
                  <a:latin typeface="Times New Roman" pitchFamily="18" charset="0"/>
                </a:rPr>
                <a:t>But </a:t>
              </a:r>
              <a:r>
                <a:rPr lang="en-US" sz="2000" b="1" i="1">
                  <a:solidFill>
                    <a:prstClr val="black"/>
                  </a:solidFill>
                  <a:latin typeface="Times New Roman" pitchFamily="18" charset="0"/>
                </a:rPr>
                <a:t>E</a:t>
              </a:r>
              <a:r>
                <a:rPr lang="en-US" sz="2000" b="1" baseline="-25000">
                  <a:solidFill>
                    <a:prstClr val="black"/>
                  </a:solidFill>
                  <a:latin typeface="Times New Roman" pitchFamily="18" charset="0"/>
                </a:rPr>
                <a:t>0</a:t>
              </a:r>
              <a:r>
                <a:rPr lang="en-US" sz="2000" b="1">
                  <a:solidFill>
                    <a:prstClr val="black"/>
                  </a:solidFill>
                  <a:latin typeface="Times New Roman" pitchFamily="18" charset="0"/>
                </a:rPr>
                <a:t> - 1 can't be &lt; 1/2.  Therefore</a:t>
              </a:r>
            </a:p>
          </p:txBody>
        </p:sp>
        <p:graphicFrame>
          <p:nvGraphicFramePr>
            <p:cNvPr id="15378" name="Object 18"/>
            <p:cNvGraphicFramePr>
              <a:graphicFrameLocks noChangeAspect="1"/>
            </p:cNvGraphicFramePr>
            <p:nvPr/>
          </p:nvGraphicFramePr>
          <p:xfrm>
            <a:off x="2670" y="3718"/>
            <a:ext cx="696" cy="26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2535" name="Equation" r:id="rId14" imgW="1016000" imgH="381000" progId="Equation.DSMT4">
                    <p:embed/>
                  </p:oleObj>
                </mc:Choice>
                <mc:Fallback>
                  <p:oleObj name="Equation" r:id="rId14" imgW="1016000" imgH="3810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670" y="3718"/>
                          <a:ext cx="696" cy="26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4" name="Group 19"/>
          <p:cNvGrpSpPr>
            <a:grpSpLocks/>
          </p:cNvGrpSpPr>
          <p:nvPr/>
        </p:nvGrpSpPr>
        <p:grpSpPr bwMode="auto">
          <a:xfrm>
            <a:off x="5418138" y="3370263"/>
            <a:ext cx="3659187" cy="3355975"/>
            <a:chOff x="3413" y="2123"/>
            <a:chExt cx="2305" cy="2114"/>
          </a:xfrm>
        </p:grpSpPr>
        <p:sp>
          <p:nvSpPr>
            <p:cNvPr id="15380" name="Line 20"/>
            <p:cNvSpPr>
              <a:spLocks noChangeShapeType="1"/>
            </p:cNvSpPr>
            <p:nvPr/>
          </p:nvSpPr>
          <p:spPr bwMode="auto">
            <a:xfrm>
              <a:off x="3413" y="2123"/>
              <a:ext cx="0" cy="211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5381" name="Text Box 21"/>
            <p:cNvSpPr txBox="1">
              <a:spLocks noChangeArrowheads="1"/>
            </p:cNvSpPr>
            <p:nvPr/>
          </p:nvSpPr>
          <p:spPr bwMode="auto">
            <a:xfrm>
              <a:off x="3532" y="2144"/>
              <a:ext cx="1186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srgbClr val="ED7D31"/>
                  </a:solidFill>
                  <a:latin typeface="Times New Roman" pitchFamily="18" charset="0"/>
                </a:rPr>
                <a:t>For eigenvector</a:t>
              </a:r>
            </a:p>
          </p:txBody>
        </p:sp>
        <p:graphicFrame>
          <p:nvGraphicFramePr>
            <p:cNvPr id="15382" name="Object 22"/>
            <p:cNvGraphicFramePr>
              <a:graphicFrameLocks noChangeAspect="1"/>
            </p:cNvGraphicFramePr>
            <p:nvPr/>
          </p:nvGraphicFramePr>
          <p:xfrm>
            <a:off x="4681" y="2153"/>
            <a:ext cx="304" cy="24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2536" name="Equation" r:id="rId16" imgW="482391" imgH="380835" progId="Equation.DSMT4">
                    <p:embed/>
                  </p:oleObj>
                </mc:Choice>
                <mc:Fallback>
                  <p:oleObj name="Equation" r:id="rId16" imgW="482391" imgH="380835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681" y="2153"/>
                          <a:ext cx="304" cy="240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5383" name="Object 23"/>
            <p:cNvGraphicFramePr>
              <a:graphicFrameLocks noChangeAspect="1"/>
            </p:cNvGraphicFramePr>
            <p:nvPr/>
          </p:nvGraphicFramePr>
          <p:xfrm>
            <a:off x="3583" y="2511"/>
            <a:ext cx="1776" cy="39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2537" name="Equation" r:id="rId18" imgW="2819400" imgH="622300" progId="Equation.DSMT4">
                    <p:embed/>
                  </p:oleObj>
                </mc:Choice>
                <mc:Fallback>
                  <p:oleObj name="Equation" r:id="rId18" imgW="2819400" imgH="6223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583" y="2511"/>
                          <a:ext cx="1776" cy="39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5384" name="Object 24"/>
            <p:cNvGraphicFramePr>
              <a:graphicFrameLocks noChangeAspect="1"/>
            </p:cNvGraphicFramePr>
            <p:nvPr/>
          </p:nvGraphicFramePr>
          <p:xfrm>
            <a:off x="4339" y="2924"/>
            <a:ext cx="1224" cy="39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2538" name="Equation" r:id="rId20" imgW="1943100" imgH="622300" progId="Equation.DSMT4">
                    <p:embed/>
                  </p:oleObj>
                </mc:Choice>
                <mc:Fallback>
                  <p:oleObj name="Equation" r:id="rId20" imgW="1943100" imgH="6223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1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339" y="2924"/>
                          <a:ext cx="1224" cy="39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5385" name="Object 25"/>
            <p:cNvGraphicFramePr>
              <a:graphicFrameLocks noChangeAspect="1"/>
            </p:cNvGraphicFramePr>
            <p:nvPr/>
          </p:nvGraphicFramePr>
          <p:xfrm>
            <a:off x="3705" y="3359"/>
            <a:ext cx="472" cy="39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2539" name="Equation" r:id="rId22" imgW="748975" imgH="622030" progId="Equation.DSMT4">
                    <p:embed/>
                  </p:oleObj>
                </mc:Choice>
                <mc:Fallback>
                  <p:oleObj name="Equation" r:id="rId22" imgW="748975" imgH="62203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705" y="3359"/>
                          <a:ext cx="472" cy="39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5386" name="Object 26"/>
            <p:cNvGraphicFramePr>
              <a:graphicFrameLocks noChangeAspect="1"/>
            </p:cNvGraphicFramePr>
            <p:nvPr/>
          </p:nvGraphicFramePr>
          <p:xfrm>
            <a:off x="3713" y="3803"/>
            <a:ext cx="664" cy="39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2540" name="Equation" r:id="rId24" imgW="1054100" imgH="622300" progId="Equation.DSMT4">
                    <p:embed/>
                  </p:oleObj>
                </mc:Choice>
                <mc:Fallback>
                  <p:oleObj name="Equation" r:id="rId24" imgW="1054100" imgH="6223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713" y="3803"/>
                          <a:ext cx="664" cy="39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5387" name="Text Box 27"/>
            <p:cNvSpPr txBox="1">
              <a:spLocks noChangeArrowheads="1"/>
            </p:cNvSpPr>
            <p:nvPr/>
          </p:nvSpPr>
          <p:spPr bwMode="auto">
            <a:xfrm>
              <a:off x="5047" y="3462"/>
              <a:ext cx="671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srgbClr val="E80000"/>
                  </a:solidFill>
                  <a:latin typeface="Times New Roman" pitchFamily="18" charset="0"/>
                </a:rPr>
                <a:t>not zero</a:t>
              </a:r>
            </a:p>
          </p:txBody>
        </p:sp>
        <p:sp>
          <p:nvSpPr>
            <p:cNvPr id="15388" name="Line 28"/>
            <p:cNvSpPr>
              <a:spLocks noChangeShapeType="1"/>
            </p:cNvSpPr>
            <p:nvPr/>
          </p:nvSpPr>
          <p:spPr bwMode="auto">
            <a:xfrm flipV="1">
              <a:off x="5184" y="3259"/>
              <a:ext cx="0" cy="25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5389" name="Text Box 29"/>
            <p:cNvSpPr txBox="1">
              <a:spLocks noChangeArrowheads="1"/>
            </p:cNvSpPr>
            <p:nvPr/>
          </p:nvSpPr>
          <p:spPr bwMode="auto">
            <a:xfrm>
              <a:off x="4558" y="3731"/>
              <a:ext cx="1159" cy="4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srgbClr val="008000"/>
                  </a:solidFill>
                  <a:latin typeface="Times New Roman" pitchFamily="18" charset="0"/>
                </a:rPr>
                <a:t>in conventional</a:t>
              </a:r>
              <a:br>
                <a:rPr lang="en-US" sz="2000" b="1">
                  <a:solidFill>
                    <a:srgbClr val="008000"/>
                  </a:solidFill>
                  <a:latin typeface="Times New Roman" pitchFamily="18" charset="0"/>
                </a:rPr>
              </a:br>
              <a:r>
                <a:rPr lang="en-US" sz="2000" b="1">
                  <a:solidFill>
                    <a:srgbClr val="008000"/>
                  </a:solidFill>
                  <a:latin typeface="Times New Roman" pitchFamily="18" charset="0"/>
                </a:rPr>
                <a:t>units</a:t>
              </a:r>
            </a:p>
          </p:txBody>
        </p:sp>
      </p:grpSp>
      <p:graphicFrame>
        <p:nvGraphicFramePr>
          <p:cNvPr id="15390" name="Object 30"/>
          <p:cNvGraphicFramePr>
            <a:graphicFrameLocks noChangeAspect="1"/>
          </p:cNvGraphicFramePr>
          <p:nvPr/>
        </p:nvGraphicFramePr>
        <p:xfrm>
          <a:off x="6237288" y="147638"/>
          <a:ext cx="2806700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541" name="Equation" r:id="rId26" imgW="2806700" imgH="406400" progId="Equation.DSMT4">
                  <p:embed/>
                </p:oleObj>
              </mc:Choice>
              <mc:Fallback>
                <p:oleObj name="Equation" r:id="rId26" imgW="2806700" imgH="4064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237288" y="147638"/>
                        <a:ext cx="2806700" cy="406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391" name="Text Box 57"/>
          <p:cNvSpPr txBox="1">
            <a:spLocks noChangeArrowheads="1"/>
          </p:cNvSpPr>
          <p:nvPr/>
        </p:nvSpPr>
        <p:spPr bwMode="auto">
          <a:xfrm>
            <a:off x="7445375" y="6621463"/>
            <a:ext cx="1677988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800" dirty="0">
                <a:solidFill>
                  <a:prstClr val="black"/>
                </a:solidFill>
                <a:latin typeface="Times New Roman" pitchFamily="18" charset="0"/>
              </a:rPr>
              <a:t>Copyright – Michael D. Fayer, </a:t>
            </a:r>
            <a:r>
              <a:rPr lang="en-US" sz="800" dirty="0" smtClean="0">
                <a:solidFill>
                  <a:prstClr val="black"/>
                </a:solidFill>
                <a:latin typeface="Times New Roman" pitchFamily="18" charset="0"/>
              </a:rPr>
              <a:t>2018</a:t>
            </a:r>
            <a:endParaRPr lang="en-US" sz="800" dirty="0">
              <a:solidFill>
                <a:prstClr val="black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100101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ext Box 2"/>
          <p:cNvSpPr txBox="1">
            <a:spLocks noChangeArrowheads="1"/>
          </p:cNvSpPr>
          <p:nvPr/>
        </p:nvSpPr>
        <p:spPr bwMode="auto">
          <a:xfrm>
            <a:off x="307975" y="73025"/>
            <a:ext cx="207962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008000"/>
                </a:solidFill>
                <a:latin typeface="Times New Roman" pitchFamily="18" charset="0"/>
              </a:rPr>
              <a:t>Raising Operator</a:t>
            </a:r>
          </a:p>
        </p:txBody>
      </p:sp>
      <p:graphicFrame>
        <p:nvGraphicFramePr>
          <p:cNvPr id="17411" name="Object 3"/>
          <p:cNvGraphicFramePr>
            <a:graphicFrameLocks noChangeAspect="1"/>
          </p:cNvGraphicFramePr>
          <p:nvPr/>
        </p:nvGraphicFramePr>
        <p:xfrm>
          <a:off x="428625" y="693738"/>
          <a:ext cx="2298700" cy="419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554" name="Equation" r:id="rId4" imgW="2298700" imgH="419100" progId="Equation.DSMT4">
                  <p:embed/>
                </p:oleObj>
              </mc:Choice>
              <mc:Fallback>
                <p:oleObj name="Equation" r:id="rId4" imgW="2298700" imgH="4191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8625" y="693738"/>
                        <a:ext cx="2298700" cy="419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412" name="Object 4"/>
          <p:cNvGraphicFramePr>
            <a:graphicFrameLocks noChangeAspect="1"/>
          </p:cNvGraphicFramePr>
          <p:nvPr/>
        </p:nvGraphicFramePr>
        <p:xfrm>
          <a:off x="423863" y="1370013"/>
          <a:ext cx="2997200" cy="419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555" name="Equation" r:id="rId6" imgW="2997200" imgH="419100" progId="Equation.DSMT4">
                  <p:embed/>
                </p:oleObj>
              </mc:Choice>
              <mc:Fallback>
                <p:oleObj name="Equation" r:id="rId6" imgW="2997200" imgH="4191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3863" y="1370013"/>
                        <a:ext cx="2997200" cy="419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413" name="Text Box 5"/>
          <p:cNvSpPr txBox="1">
            <a:spLocks noChangeArrowheads="1"/>
          </p:cNvSpPr>
          <p:nvPr/>
        </p:nvSpPr>
        <p:spPr bwMode="auto">
          <a:xfrm>
            <a:off x="3890963" y="1350963"/>
            <a:ext cx="25654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 dirty="0">
                <a:solidFill>
                  <a:srgbClr val="002060"/>
                </a:solidFill>
                <a:latin typeface="Times New Roman" pitchFamily="18" charset="0"/>
              </a:rPr>
              <a:t>using the commutator</a:t>
            </a:r>
          </a:p>
        </p:txBody>
      </p:sp>
      <p:grpSp>
        <p:nvGrpSpPr>
          <p:cNvPr id="2" name="Group 6"/>
          <p:cNvGrpSpPr>
            <a:grpSpLocks/>
          </p:cNvGrpSpPr>
          <p:nvPr/>
        </p:nvGrpSpPr>
        <p:grpSpPr bwMode="auto">
          <a:xfrm>
            <a:off x="422275" y="2484438"/>
            <a:ext cx="5357813" cy="1662112"/>
            <a:chOff x="266" y="1565"/>
            <a:chExt cx="3375" cy="1047"/>
          </a:xfrm>
        </p:grpSpPr>
        <p:graphicFrame>
          <p:nvGraphicFramePr>
            <p:cNvPr id="17415" name="Object 7"/>
            <p:cNvGraphicFramePr>
              <a:graphicFrameLocks noChangeAspect="1"/>
            </p:cNvGraphicFramePr>
            <p:nvPr/>
          </p:nvGraphicFramePr>
          <p:xfrm>
            <a:off x="301" y="1931"/>
            <a:ext cx="1920" cy="30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3556" name="Equation" r:id="rId8" imgW="3048000" imgH="482600" progId="Equation.DSMT4">
                    <p:embed/>
                  </p:oleObj>
                </mc:Choice>
                <mc:Fallback>
                  <p:oleObj name="Equation" r:id="rId8" imgW="3048000" imgH="4826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01" y="1931"/>
                          <a:ext cx="1920" cy="304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7416" name="Text Box 8"/>
            <p:cNvSpPr txBox="1">
              <a:spLocks noChangeArrowheads="1"/>
            </p:cNvSpPr>
            <p:nvPr/>
          </p:nvSpPr>
          <p:spPr bwMode="auto">
            <a:xfrm>
              <a:off x="266" y="1565"/>
              <a:ext cx="3375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srgbClr val="990000"/>
                  </a:solidFill>
                  <a:latin typeface="Times New Roman" pitchFamily="18" charset="0"/>
                </a:rPr>
                <a:t>rearranging, operating, and factoring as before </a:t>
              </a:r>
            </a:p>
          </p:txBody>
        </p:sp>
        <p:sp>
          <p:nvSpPr>
            <p:cNvPr id="17417" name="Text Box 9"/>
            <p:cNvSpPr txBox="1">
              <a:spLocks noChangeArrowheads="1"/>
            </p:cNvSpPr>
            <p:nvPr/>
          </p:nvSpPr>
          <p:spPr bwMode="auto">
            <a:xfrm>
              <a:off x="952" y="2362"/>
              <a:ext cx="1457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srgbClr val="E80000"/>
                  </a:solidFill>
                  <a:latin typeface="Times New Roman" pitchFamily="18" charset="0"/>
                </a:rPr>
                <a:t>These are the same.</a:t>
              </a:r>
            </a:p>
          </p:txBody>
        </p:sp>
        <p:sp>
          <p:nvSpPr>
            <p:cNvPr id="17418" name="Line 10"/>
            <p:cNvSpPr>
              <a:spLocks noChangeShapeType="1"/>
            </p:cNvSpPr>
            <p:nvPr/>
          </p:nvSpPr>
          <p:spPr bwMode="auto">
            <a:xfrm flipH="1" flipV="1">
              <a:off x="828" y="2260"/>
              <a:ext cx="292" cy="13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7419" name="Line 11"/>
            <p:cNvSpPr>
              <a:spLocks noChangeShapeType="1"/>
            </p:cNvSpPr>
            <p:nvPr/>
          </p:nvSpPr>
          <p:spPr bwMode="auto">
            <a:xfrm flipV="1">
              <a:off x="1333" y="2213"/>
              <a:ext cx="498" cy="19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3" name="Group 12"/>
          <p:cNvGrpSpPr>
            <a:grpSpLocks/>
          </p:cNvGrpSpPr>
          <p:nvPr/>
        </p:nvGrpSpPr>
        <p:grpSpPr bwMode="auto">
          <a:xfrm>
            <a:off x="409575" y="4361472"/>
            <a:ext cx="6919913" cy="2070100"/>
            <a:chOff x="258" y="2413"/>
            <a:chExt cx="4359" cy="1304"/>
          </a:xfrm>
        </p:grpSpPr>
        <p:graphicFrame>
          <p:nvGraphicFramePr>
            <p:cNvPr id="17421" name="Object 13"/>
            <p:cNvGraphicFramePr>
              <a:graphicFrameLocks noChangeAspect="1"/>
            </p:cNvGraphicFramePr>
            <p:nvPr/>
          </p:nvGraphicFramePr>
          <p:xfrm>
            <a:off x="279" y="2963"/>
            <a:ext cx="1016" cy="25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3557" name="Equation" r:id="rId10" imgW="1612900" imgH="406400" progId="Equation.DSMT4">
                    <p:embed/>
                  </p:oleObj>
                </mc:Choice>
                <mc:Fallback>
                  <p:oleObj name="Equation" r:id="rId10" imgW="1612900" imgH="4064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1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79" y="2963"/>
                          <a:ext cx="1016" cy="256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7422" name="Object 14"/>
            <p:cNvGraphicFramePr>
              <a:graphicFrameLocks noChangeAspect="1"/>
            </p:cNvGraphicFramePr>
            <p:nvPr/>
          </p:nvGraphicFramePr>
          <p:xfrm>
            <a:off x="1101" y="2413"/>
            <a:ext cx="576" cy="30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3558" name="Equation" r:id="rId12" imgW="914400" imgH="482600" progId="Equation.DSMT4">
                    <p:embed/>
                  </p:oleObj>
                </mc:Choice>
                <mc:Fallback>
                  <p:oleObj name="Equation" r:id="rId12" imgW="914400" imgH="4826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101" y="2413"/>
                          <a:ext cx="576" cy="304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7423" name="Text Box 15"/>
            <p:cNvSpPr txBox="1">
              <a:spLocks noChangeArrowheads="1"/>
            </p:cNvSpPr>
            <p:nvPr/>
          </p:nvSpPr>
          <p:spPr bwMode="auto">
            <a:xfrm>
              <a:off x="258" y="2413"/>
              <a:ext cx="4359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 dirty="0">
                  <a:solidFill>
                    <a:srgbClr val="002060"/>
                  </a:solidFill>
                  <a:latin typeface="Times New Roman" pitchFamily="18" charset="0"/>
                </a:rPr>
                <a:t>Therefore,                  is an </a:t>
              </a:r>
              <a:r>
                <a:rPr lang="en-US" sz="2000" b="1" dirty="0" err="1">
                  <a:solidFill>
                    <a:srgbClr val="002060"/>
                  </a:solidFill>
                  <a:latin typeface="Times New Roman" pitchFamily="18" charset="0"/>
                </a:rPr>
                <a:t>eigenket</a:t>
              </a:r>
              <a:r>
                <a:rPr lang="en-US" sz="2000" b="1" dirty="0">
                  <a:solidFill>
                    <a:srgbClr val="002060"/>
                  </a:solidFill>
                  <a:latin typeface="Times New Roman" pitchFamily="18" charset="0"/>
                </a:rPr>
                <a:t> of </a:t>
              </a:r>
              <a:r>
                <a:rPr lang="en-US" sz="2000" b="1" i="1" u="sng" dirty="0">
                  <a:solidFill>
                    <a:srgbClr val="002060"/>
                  </a:solidFill>
                  <a:latin typeface="Times New Roman" pitchFamily="18" charset="0"/>
                </a:rPr>
                <a:t>H</a:t>
              </a:r>
              <a:r>
                <a:rPr lang="en-US" sz="2000" b="1" dirty="0">
                  <a:solidFill>
                    <a:srgbClr val="002060"/>
                  </a:solidFill>
                  <a:latin typeface="Times New Roman" pitchFamily="18" charset="0"/>
                </a:rPr>
                <a:t> with eigenvalue </a:t>
              </a:r>
              <a:r>
                <a:rPr lang="en-US" sz="2000" b="1" i="1" dirty="0">
                  <a:solidFill>
                    <a:srgbClr val="002060"/>
                  </a:solidFill>
                  <a:latin typeface="Times New Roman" pitchFamily="18" charset="0"/>
                </a:rPr>
                <a:t>E</a:t>
              </a:r>
              <a:r>
                <a:rPr lang="en-US" sz="2000" b="1" dirty="0">
                  <a:solidFill>
                    <a:srgbClr val="002060"/>
                  </a:solidFill>
                  <a:latin typeface="Times New Roman" pitchFamily="18" charset="0"/>
                </a:rPr>
                <a:t> + 1.</a:t>
              </a:r>
            </a:p>
          </p:txBody>
        </p:sp>
        <p:graphicFrame>
          <p:nvGraphicFramePr>
            <p:cNvPr id="17424" name="Object 16"/>
            <p:cNvGraphicFramePr>
              <a:graphicFrameLocks noChangeAspect="1"/>
            </p:cNvGraphicFramePr>
            <p:nvPr>
              <p:extLst/>
            </p:nvPr>
          </p:nvGraphicFramePr>
          <p:xfrm>
            <a:off x="313" y="3290"/>
            <a:ext cx="176" cy="22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3559" name="Equation" r:id="rId14" imgW="279279" imgH="355446" progId="Equation.DSMT4">
                    <p:embed/>
                  </p:oleObj>
                </mc:Choice>
                <mc:Fallback>
                  <p:oleObj name="Equation" r:id="rId14" imgW="279279" imgH="355446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13" y="3290"/>
                          <a:ext cx="176" cy="224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7425" name="Text Box 17"/>
            <p:cNvSpPr txBox="1">
              <a:spLocks noChangeArrowheads="1"/>
            </p:cNvSpPr>
            <p:nvPr/>
          </p:nvSpPr>
          <p:spPr bwMode="auto">
            <a:xfrm>
              <a:off x="506" y="3275"/>
              <a:ext cx="3645" cy="4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 dirty="0">
                  <a:solidFill>
                    <a:srgbClr val="E80000"/>
                  </a:solidFill>
                  <a:latin typeface="Times New Roman" pitchFamily="18" charset="0"/>
                </a:rPr>
                <a:t>takes state into new state, one unit higher in energy.</a:t>
              </a:r>
              <a:br>
                <a:rPr lang="en-US" sz="2000" b="1" dirty="0">
                  <a:solidFill>
                    <a:srgbClr val="E80000"/>
                  </a:solidFill>
                  <a:latin typeface="Times New Roman" pitchFamily="18" charset="0"/>
                </a:rPr>
              </a:br>
              <a:r>
                <a:rPr lang="en-US" sz="2000" b="1" dirty="0">
                  <a:solidFill>
                    <a:srgbClr val="E80000"/>
                  </a:solidFill>
                  <a:latin typeface="Times New Roman" pitchFamily="18" charset="0"/>
                </a:rPr>
                <a:t>It is a raising operator.</a:t>
              </a:r>
            </a:p>
          </p:txBody>
        </p:sp>
        <p:sp>
          <p:nvSpPr>
            <p:cNvPr id="17426" name="Text Box 18"/>
            <p:cNvSpPr txBox="1">
              <a:spLocks noChangeArrowheads="1"/>
            </p:cNvSpPr>
            <p:nvPr/>
          </p:nvSpPr>
          <p:spPr bwMode="auto">
            <a:xfrm>
              <a:off x="1252" y="2758"/>
              <a:ext cx="2318" cy="2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600" b="1" dirty="0" smtClean="0">
                  <a:solidFill>
                    <a:srgbClr val="008000"/>
                  </a:solidFill>
                  <a:latin typeface="Times New Roman" pitchFamily="18" charset="0"/>
                </a:rPr>
                <a:t>number here, </a:t>
              </a:r>
              <a:r>
                <a:rPr lang="en-US" sz="1600" b="1" dirty="0">
                  <a:solidFill>
                    <a:srgbClr val="008000"/>
                  </a:solidFill>
                  <a:latin typeface="Times New Roman" pitchFamily="18" charset="0"/>
                </a:rPr>
                <a:t>but direction defines state</a:t>
              </a:r>
            </a:p>
          </p:txBody>
        </p:sp>
        <p:sp>
          <p:nvSpPr>
            <p:cNvPr id="17427" name="Line 19"/>
            <p:cNvSpPr>
              <a:spLocks noChangeShapeType="1"/>
            </p:cNvSpPr>
            <p:nvPr/>
          </p:nvSpPr>
          <p:spPr bwMode="auto">
            <a:xfrm flipH="1">
              <a:off x="852" y="2889"/>
              <a:ext cx="433" cy="8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  <p:graphicFrame>
        <p:nvGraphicFramePr>
          <p:cNvPr id="17428" name="Object 20"/>
          <p:cNvGraphicFramePr>
            <a:graphicFrameLocks noChangeAspect="1"/>
          </p:cNvGraphicFramePr>
          <p:nvPr/>
        </p:nvGraphicFramePr>
        <p:xfrm>
          <a:off x="733425" y="1893888"/>
          <a:ext cx="2692400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560" name="Equation" r:id="rId16" imgW="2692400" imgH="406400" progId="Equation.DSMT4">
                  <p:embed/>
                </p:oleObj>
              </mc:Choice>
              <mc:Fallback>
                <p:oleObj name="Equation" r:id="rId16" imgW="2692400" imgH="4064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33425" y="1893888"/>
                        <a:ext cx="2692400" cy="406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429" name="Text Box 57"/>
          <p:cNvSpPr txBox="1">
            <a:spLocks noChangeArrowheads="1"/>
          </p:cNvSpPr>
          <p:nvPr/>
        </p:nvSpPr>
        <p:spPr bwMode="auto">
          <a:xfrm>
            <a:off x="7445375" y="6621463"/>
            <a:ext cx="1677988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800" dirty="0">
                <a:solidFill>
                  <a:prstClr val="black"/>
                </a:solidFill>
                <a:latin typeface="Times New Roman" pitchFamily="18" charset="0"/>
              </a:rPr>
              <a:t>Copyright – Michael D. Fayer, </a:t>
            </a:r>
            <a:r>
              <a:rPr lang="en-US" sz="800" dirty="0" smtClean="0">
                <a:solidFill>
                  <a:prstClr val="black"/>
                </a:solidFill>
                <a:latin typeface="Times New Roman" pitchFamily="18" charset="0"/>
              </a:rPr>
              <a:t>2018</a:t>
            </a:r>
            <a:endParaRPr lang="en-US" sz="800" dirty="0">
              <a:solidFill>
                <a:prstClr val="black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539766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9458" name="Object 2"/>
          <p:cNvGraphicFramePr>
            <a:graphicFrameLocks noChangeAspect="1"/>
          </p:cNvGraphicFramePr>
          <p:nvPr/>
        </p:nvGraphicFramePr>
        <p:xfrm>
          <a:off x="573088" y="119063"/>
          <a:ext cx="482600" cy="381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578" name="Equation" r:id="rId4" imgW="482391" imgH="380835" progId="Equation.DSMT4">
                  <p:embed/>
                </p:oleObj>
              </mc:Choice>
              <mc:Fallback>
                <p:oleObj name="Equation" r:id="rId4" imgW="482391" imgH="380835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3088" y="119063"/>
                        <a:ext cx="482600" cy="381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459" name="Text Box 3"/>
          <p:cNvSpPr txBox="1">
            <a:spLocks noChangeArrowheads="1"/>
          </p:cNvSpPr>
          <p:nvPr/>
        </p:nvSpPr>
        <p:spPr bwMode="auto">
          <a:xfrm>
            <a:off x="1160463" y="107950"/>
            <a:ext cx="7054850" cy="100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008000"/>
                </a:solidFill>
                <a:latin typeface="Times New Roman" pitchFamily="18" charset="0"/>
              </a:rPr>
              <a:t>is the state of lowest energy with eigenvalue (energy) 1/2.</a:t>
            </a:r>
            <a:br>
              <a:rPr lang="en-US" sz="2000" b="1">
                <a:solidFill>
                  <a:srgbClr val="008000"/>
                </a:solidFill>
                <a:latin typeface="Times New Roman" pitchFamily="18" charset="0"/>
              </a:rPr>
            </a:br>
            <a:r>
              <a:rPr lang="en-US" sz="2000" b="1">
                <a:solidFill>
                  <a:srgbClr val="008000"/>
                </a:solidFill>
                <a:latin typeface="Times New Roman" pitchFamily="18" charset="0"/>
              </a:rPr>
              <a:t>Apply raising operator repeatedly.  Each application gives state</a:t>
            </a:r>
            <a:br>
              <a:rPr lang="en-US" sz="2000" b="1">
                <a:solidFill>
                  <a:srgbClr val="008000"/>
                </a:solidFill>
                <a:latin typeface="Times New Roman" pitchFamily="18" charset="0"/>
              </a:rPr>
            </a:br>
            <a:r>
              <a:rPr lang="en-US" sz="2000" b="1">
                <a:solidFill>
                  <a:srgbClr val="008000"/>
                </a:solidFill>
                <a:latin typeface="Times New Roman" pitchFamily="18" charset="0"/>
              </a:rPr>
              <a:t>higher in energy by one unit.</a:t>
            </a:r>
          </a:p>
        </p:txBody>
      </p:sp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695325" y="1184275"/>
            <a:ext cx="6767513" cy="3603625"/>
            <a:chOff x="438" y="962"/>
            <a:chExt cx="4263" cy="2270"/>
          </a:xfrm>
        </p:grpSpPr>
        <p:graphicFrame>
          <p:nvGraphicFramePr>
            <p:cNvPr id="19461" name="Object 5"/>
            <p:cNvGraphicFramePr>
              <a:graphicFrameLocks noChangeAspect="1"/>
            </p:cNvGraphicFramePr>
            <p:nvPr/>
          </p:nvGraphicFramePr>
          <p:xfrm>
            <a:off x="493" y="1465"/>
            <a:ext cx="1568" cy="39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4579" name="Equation" r:id="rId6" imgW="2489200" imgH="622300" progId="Equation.DSMT4">
                    <p:embed/>
                  </p:oleObj>
                </mc:Choice>
                <mc:Fallback>
                  <p:oleObj name="Equation" r:id="rId6" imgW="2489200" imgH="6223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93" y="1465"/>
                          <a:ext cx="1568" cy="39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9462" name="Object 6"/>
            <p:cNvGraphicFramePr>
              <a:graphicFrameLocks noChangeAspect="1"/>
            </p:cNvGraphicFramePr>
            <p:nvPr/>
          </p:nvGraphicFramePr>
          <p:xfrm>
            <a:off x="465" y="1980"/>
            <a:ext cx="1624" cy="39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4580" name="Equation" r:id="rId8" imgW="2578100" imgH="622300" progId="Equation.DSMT4">
                    <p:embed/>
                  </p:oleObj>
                </mc:Choice>
                <mc:Fallback>
                  <p:oleObj name="Equation" r:id="rId8" imgW="2578100" imgH="6223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65" y="1980"/>
                          <a:ext cx="1624" cy="39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9463" name="Object 7"/>
            <p:cNvGraphicFramePr>
              <a:graphicFrameLocks noChangeAspect="1"/>
            </p:cNvGraphicFramePr>
            <p:nvPr/>
          </p:nvGraphicFramePr>
          <p:xfrm>
            <a:off x="438" y="2429"/>
            <a:ext cx="1624" cy="39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4581" name="Equation" r:id="rId10" imgW="2578100" imgH="622300" progId="Equation.DSMT4">
                    <p:embed/>
                  </p:oleObj>
                </mc:Choice>
                <mc:Fallback>
                  <p:oleObj name="Equation" r:id="rId10" imgW="2578100" imgH="6223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1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38" y="2429"/>
                          <a:ext cx="1624" cy="39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9464" name="Object 8"/>
            <p:cNvGraphicFramePr>
              <a:graphicFrameLocks noChangeAspect="1"/>
            </p:cNvGraphicFramePr>
            <p:nvPr/>
          </p:nvGraphicFramePr>
          <p:xfrm>
            <a:off x="518" y="962"/>
            <a:ext cx="1032" cy="39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4582" name="Equation" r:id="rId12" imgW="1637589" imgH="622030" progId="Equation.DSMT4">
                    <p:embed/>
                  </p:oleObj>
                </mc:Choice>
                <mc:Fallback>
                  <p:oleObj name="Equation" r:id="rId12" imgW="1637589" imgH="62203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18" y="962"/>
                          <a:ext cx="1032" cy="39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9465" name="Text Box 9"/>
            <p:cNvSpPr txBox="1">
              <a:spLocks noChangeArrowheads="1"/>
            </p:cNvSpPr>
            <p:nvPr/>
          </p:nvSpPr>
          <p:spPr bwMode="auto">
            <a:xfrm>
              <a:off x="2072" y="1103"/>
              <a:ext cx="2629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srgbClr val="E80000"/>
                  </a:solidFill>
                  <a:latin typeface="Times New Roman" pitchFamily="18" charset="0"/>
                </a:rPr>
                <a:t>eigenvalue, one unit higher in energy</a:t>
              </a:r>
            </a:p>
          </p:txBody>
        </p:sp>
        <p:sp>
          <p:nvSpPr>
            <p:cNvPr id="19466" name="Line 10"/>
            <p:cNvSpPr>
              <a:spLocks noChangeShapeType="1"/>
            </p:cNvSpPr>
            <p:nvPr/>
          </p:nvSpPr>
          <p:spPr bwMode="auto">
            <a:xfrm flipH="1">
              <a:off x="1539" y="1255"/>
              <a:ext cx="584" cy="25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9467" name="Oval 11"/>
            <p:cNvSpPr>
              <a:spLocks noChangeArrowheads="1"/>
            </p:cNvSpPr>
            <p:nvPr/>
          </p:nvSpPr>
          <p:spPr bwMode="auto">
            <a:xfrm>
              <a:off x="1332" y="2866"/>
              <a:ext cx="56" cy="56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sz="2400" b="1">
                <a:solidFill>
                  <a:prstClr val="black"/>
                </a:solidFill>
                <a:latin typeface="Times New Roman" pitchFamily="18" charset="0"/>
              </a:endParaRPr>
            </a:p>
          </p:txBody>
        </p:sp>
        <p:sp>
          <p:nvSpPr>
            <p:cNvPr id="19468" name="Oval 12"/>
            <p:cNvSpPr>
              <a:spLocks noChangeArrowheads="1"/>
            </p:cNvSpPr>
            <p:nvPr/>
          </p:nvSpPr>
          <p:spPr bwMode="auto">
            <a:xfrm>
              <a:off x="1333" y="3025"/>
              <a:ext cx="56" cy="56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sz="2400" b="1">
                <a:solidFill>
                  <a:prstClr val="black"/>
                </a:solidFill>
                <a:latin typeface="Times New Roman" pitchFamily="18" charset="0"/>
              </a:endParaRPr>
            </a:p>
          </p:txBody>
        </p:sp>
        <p:sp>
          <p:nvSpPr>
            <p:cNvPr id="19469" name="Oval 13"/>
            <p:cNvSpPr>
              <a:spLocks noChangeArrowheads="1"/>
            </p:cNvSpPr>
            <p:nvPr/>
          </p:nvSpPr>
          <p:spPr bwMode="auto">
            <a:xfrm>
              <a:off x="1334" y="3176"/>
              <a:ext cx="56" cy="56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sz="2400" b="1">
                <a:solidFill>
                  <a:prstClr val="black"/>
                </a:solidFill>
                <a:latin typeface="Times New Roman" pitchFamily="18" charset="0"/>
              </a:endParaRPr>
            </a:p>
          </p:txBody>
        </p:sp>
      </p:grpSp>
      <p:grpSp>
        <p:nvGrpSpPr>
          <p:cNvPr id="3" name="Group 14"/>
          <p:cNvGrpSpPr>
            <a:grpSpLocks/>
          </p:cNvGrpSpPr>
          <p:nvPr/>
        </p:nvGrpSpPr>
        <p:grpSpPr bwMode="auto">
          <a:xfrm>
            <a:off x="450850" y="4905375"/>
            <a:ext cx="8299450" cy="1712913"/>
            <a:chOff x="284" y="3090"/>
            <a:chExt cx="5228" cy="1079"/>
          </a:xfrm>
        </p:grpSpPr>
        <p:sp>
          <p:nvSpPr>
            <p:cNvPr id="19471" name="Line 15"/>
            <p:cNvSpPr>
              <a:spLocks noChangeShapeType="1"/>
            </p:cNvSpPr>
            <p:nvPr/>
          </p:nvSpPr>
          <p:spPr bwMode="auto">
            <a:xfrm>
              <a:off x="284" y="3090"/>
              <a:ext cx="515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graphicFrame>
          <p:nvGraphicFramePr>
            <p:cNvPr id="19472" name="Object 16"/>
            <p:cNvGraphicFramePr>
              <a:graphicFrameLocks noChangeAspect="1"/>
            </p:cNvGraphicFramePr>
            <p:nvPr/>
          </p:nvGraphicFramePr>
          <p:xfrm>
            <a:off x="319" y="3173"/>
            <a:ext cx="1160" cy="39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4583" name="Equation" r:id="rId14" imgW="1841500" imgH="622300" progId="Equation.DSMT4">
                    <p:embed/>
                  </p:oleObj>
                </mc:Choice>
                <mc:Fallback>
                  <p:oleObj name="Equation" r:id="rId14" imgW="1841500" imgH="6223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19" y="3173"/>
                          <a:ext cx="1160" cy="39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9473" name="Object 17"/>
            <p:cNvGraphicFramePr>
              <a:graphicFrameLocks noChangeAspect="1"/>
            </p:cNvGraphicFramePr>
            <p:nvPr/>
          </p:nvGraphicFramePr>
          <p:xfrm>
            <a:off x="1746" y="3192"/>
            <a:ext cx="880" cy="43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4584" name="Equation" r:id="rId16" imgW="1397000" imgH="685800" progId="Equation.DSMT4">
                    <p:embed/>
                  </p:oleObj>
                </mc:Choice>
                <mc:Fallback>
                  <p:oleObj name="Equation" r:id="rId16" imgW="1397000" imgH="6858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746" y="3192"/>
                          <a:ext cx="880" cy="43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9474" name="Object 18"/>
            <p:cNvGraphicFramePr>
              <a:graphicFrameLocks noChangeAspect="1"/>
            </p:cNvGraphicFramePr>
            <p:nvPr/>
          </p:nvGraphicFramePr>
          <p:xfrm>
            <a:off x="1635" y="3737"/>
            <a:ext cx="1072" cy="43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4585" name="Equation" r:id="rId18" imgW="1701800" imgH="685800" progId="Equation.DSMT4">
                    <p:embed/>
                  </p:oleObj>
                </mc:Choice>
                <mc:Fallback>
                  <p:oleObj name="Equation" r:id="rId18" imgW="1701800" imgH="6858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635" y="3737"/>
                          <a:ext cx="1072" cy="43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9475" name="Text Box 19"/>
            <p:cNvSpPr txBox="1">
              <a:spLocks noChangeArrowheads="1"/>
            </p:cNvSpPr>
            <p:nvPr/>
          </p:nvSpPr>
          <p:spPr bwMode="auto">
            <a:xfrm>
              <a:off x="297" y="3810"/>
              <a:ext cx="1376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prstClr val="black"/>
                  </a:solidFill>
                  <a:latin typeface="Times New Roman" pitchFamily="18" charset="0"/>
                </a:rPr>
                <a:t>With normal units</a:t>
              </a:r>
            </a:p>
          </p:txBody>
        </p:sp>
        <p:sp>
          <p:nvSpPr>
            <p:cNvPr id="19476" name="Text Box 20"/>
            <p:cNvSpPr txBox="1">
              <a:spLocks noChangeArrowheads="1"/>
            </p:cNvSpPr>
            <p:nvPr/>
          </p:nvSpPr>
          <p:spPr bwMode="auto">
            <a:xfrm>
              <a:off x="2909" y="3817"/>
              <a:ext cx="2603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srgbClr val="008000"/>
                  </a:solidFill>
                  <a:latin typeface="Times New Roman" pitchFamily="18" charset="0"/>
                </a:rPr>
                <a:t>Same result as with Schr</a:t>
              </a:r>
              <a:r>
                <a:rPr lang="en-US" sz="2000" b="1">
                  <a:solidFill>
                    <a:srgbClr val="008000"/>
                  </a:solidFill>
                  <a:latin typeface="Times New Roman" pitchFamily="18" charset="0"/>
                  <a:cs typeface="Times New Roman" pitchFamily="18" charset="0"/>
                </a:rPr>
                <a:t>ödinger Eq.</a:t>
              </a:r>
              <a:endParaRPr lang="en-US" sz="2000" b="1">
                <a:solidFill>
                  <a:srgbClr val="008000"/>
                </a:solidFill>
                <a:latin typeface="Times New Roman" pitchFamily="18" charset="0"/>
              </a:endParaRPr>
            </a:p>
          </p:txBody>
        </p:sp>
      </p:grpSp>
      <p:sp>
        <p:nvSpPr>
          <p:cNvPr id="19477" name="Text Box 57"/>
          <p:cNvSpPr txBox="1">
            <a:spLocks noChangeArrowheads="1"/>
          </p:cNvSpPr>
          <p:nvPr/>
        </p:nvSpPr>
        <p:spPr bwMode="auto">
          <a:xfrm>
            <a:off x="7445375" y="6621463"/>
            <a:ext cx="1677988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800" dirty="0">
                <a:solidFill>
                  <a:prstClr val="black"/>
                </a:solidFill>
                <a:latin typeface="Times New Roman" pitchFamily="18" charset="0"/>
              </a:rPr>
              <a:t>Copyright – Michael D. Fayer, </a:t>
            </a:r>
            <a:r>
              <a:rPr lang="en-US" sz="800" dirty="0" smtClean="0">
                <a:solidFill>
                  <a:prstClr val="black"/>
                </a:solidFill>
                <a:latin typeface="Times New Roman" pitchFamily="18" charset="0"/>
              </a:rPr>
              <a:t>2018</a:t>
            </a:r>
            <a:endParaRPr lang="en-US" sz="800" dirty="0">
              <a:solidFill>
                <a:prstClr val="black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095599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14400" y="800100"/>
            <a:ext cx="7775590" cy="452431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Schrödinger vs. Dirac Approaches</a:t>
            </a:r>
          </a:p>
          <a:p>
            <a:endParaRPr lang="en-US" sz="2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Tx/>
              <a:buAutoNum type="arabicPeriod"/>
            </a:pPr>
            <a:r>
              <a:rPr lang="en-US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Hamiltonian and method of solution,</a:t>
            </a:r>
            <a:br>
              <a:rPr lang="en-US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mathematically very different, but </a:t>
            </a:r>
            <a:br>
              <a:rPr lang="en-US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eigenvalues the same.</a:t>
            </a:r>
          </a:p>
          <a:p>
            <a:pPr marL="457200" indent="-457200">
              <a:buFontTx/>
              <a:buAutoNum type="arabicPeriod"/>
            </a:pPr>
            <a:r>
              <a:rPr lang="en-US" sz="2400" b="1" dirty="0" smtClean="0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Dirac, only needed Hamiltonian and commutator,</a:t>
            </a:r>
            <a:br>
              <a:rPr lang="en-US" sz="2400" b="1" dirty="0" smtClean="0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400" b="1" dirty="0" smtClean="0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 auxiliary Born Conditions.</a:t>
            </a:r>
          </a:p>
          <a:p>
            <a:pPr marL="457200" indent="-457200">
              <a:buFontTx/>
              <a:buAutoNum type="arabicPeriod"/>
            </a:pPr>
            <a:r>
              <a:rPr lang="en-US" sz="2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 wave functions in Dirac approach.  Wave functions</a:t>
            </a:r>
            <a:br>
              <a:rPr lang="en-US" sz="2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intermediate step in </a:t>
            </a:r>
            <a:r>
              <a:rPr lang="en-US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Schrödinger </a:t>
            </a:r>
            <a:r>
              <a:rPr lang="en-US" sz="2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method.</a:t>
            </a:r>
            <a:br>
              <a:rPr lang="en-US" sz="2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Not necessary. Not real in sense not observables,</a:t>
            </a:r>
            <a:br>
              <a:rPr lang="en-US" sz="2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but can be useful in qualitative understanding.</a:t>
            </a:r>
            <a:r>
              <a:rPr lang="en-US" sz="2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2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2400" b="1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 Box 57"/>
          <p:cNvSpPr txBox="1">
            <a:spLocks noChangeArrowheads="1"/>
          </p:cNvSpPr>
          <p:nvPr/>
        </p:nvSpPr>
        <p:spPr bwMode="auto">
          <a:xfrm>
            <a:off x="7445375" y="6621463"/>
            <a:ext cx="1677988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800" dirty="0">
                <a:solidFill>
                  <a:prstClr val="black"/>
                </a:solidFill>
                <a:latin typeface="Times New Roman" pitchFamily="18" charset="0"/>
              </a:rPr>
              <a:t>Copyright – Michael D. Fayer, </a:t>
            </a:r>
            <a:r>
              <a:rPr lang="en-US" sz="800" dirty="0" smtClean="0">
                <a:solidFill>
                  <a:prstClr val="black"/>
                </a:solidFill>
                <a:latin typeface="Times New Roman" pitchFamily="18" charset="0"/>
              </a:rPr>
              <a:t>2018</a:t>
            </a:r>
            <a:endParaRPr lang="en-US" sz="800" dirty="0">
              <a:solidFill>
                <a:prstClr val="black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938899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1506" name="Object 2"/>
          <p:cNvGraphicFramePr>
            <a:graphicFrameLocks noChangeAspect="1"/>
          </p:cNvGraphicFramePr>
          <p:nvPr/>
        </p:nvGraphicFramePr>
        <p:xfrm>
          <a:off x="441325" y="720725"/>
          <a:ext cx="1219200" cy="685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602" name="Equation" r:id="rId4" imgW="1219200" imgH="685800" progId="Equation.DSMT4">
                  <p:embed/>
                </p:oleObj>
              </mc:Choice>
              <mc:Fallback>
                <p:oleObj name="Equation" r:id="rId4" imgW="1219200" imgH="6858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1325" y="720725"/>
                        <a:ext cx="1219200" cy="685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1507" name="Text Box 3"/>
          <p:cNvSpPr txBox="1">
            <a:spLocks noChangeArrowheads="1"/>
          </p:cNvSpPr>
          <p:nvPr/>
        </p:nvSpPr>
        <p:spPr bwMode="auto">
          <a:xfrm>
            <a:off x="320675" y="122238"/>
            <a:ext cx="41275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008000"/>
                </a:solidFill>
                <a:latin typeface="Times New Roman" pitchFamily="18" charset="0"/>
              </a:rPr>
              <a:t>Eigenkets	labeled with energy</a:t>
            </a:r>
          </a:p>
        </p:txBody>
      </p:sp>
      <p:sp>
        <p:nvSpPr>
          <p:cNvPr id="21508" name="Line 4"/>
          <p:cNvSpPr>
            <a:spLocks noChangeShapeType="1"/>
          </p:cNvSpPr>
          <p:nvPr/>
        </p:nvSpPr>
        <p:spPr bwMode="auto">
          <a:xfrm>
            <a:off x="1577975" y="338138"/>
            <a:ext cx="61436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graphicFrame>
        <p:nvGraphicFramePr>
          <p:cNvPr id="21509" name="Object 5"/>
          <p:cNvGraphicFramePr>
            <a:graphicFrameLocks noChangeAspect="1"/>
          </p:cNvGraphicFramePr>
          <p:nvPr/>
        </p:nvGraphicFramePr>
        <p:xfrm>
          <a:off x="434975" y="2114550"/>
          <a:ext cx="1765300" cy="685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603" name="Equation" r:id="rId6" imgW="1765300" imgH="685800" progId="Equation.DSMT4">
                  <p:embed/>
                </p:oleObj>
              </mc:Choice>
              <mc:Fallback>
                <p:oleObj name="Equation" r:id="rId6" imgW="1765300" imgH="6858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4975" y="2114550"/>
                        <a:ext cx="1765300" cy="685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1510" name="Text Box 6"/>
          <p:cNvSpPr txBox="1">
            <a:spLocks noChangeArrowheads="1"/>
          </p:cNvSpPr>
          <p:nvPr/>
        </p:nvSpPr>
        <p:spPr bwMode="auto">
          <a:xfrm>
            <a:off x="396875" y="1525588"/>
            <a:ext cx="44640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 dirty="0">
                <a:solidFill>
                  <a:srgbClr val="C00000"/>
                </a:solidFill>
                <a:latin typeface="Times New Roman" pitchFamily="18" charset="0"/>
              </a:rPr>
              <a:t>Can relabel </a:t>
            </a:r>
            <a:r>
              <a:rPr lang="en-US" sz="2000" b="1" dirty="0" err="1">
                <a:solidFill>
                  <a:srgbClr val="C00000"/>
                </a:solidFill>
                <a:latin typeface="Times New Roman" pitchFamily="18" charset="0"/>
              </a:rPr>
              <a:t>kets</a:t>
            </a:r>
            <a:r>
              <a:rPr lang="en-US" sz="2000" b="1" dirty="0">
                <a:solidFill>
                  <a:srgbClr val="C00000"/>
                </a:solidFill>
                <a:latin typeface="Times New Roman" pitchFamily="18" charset="0"/>
              </a:rPr>
              <a:t> with quantum number</a:t>
            </a:r>
          </a:p>
        </p:txBody>
      </p:sp>
      <p:sp>
        <p:nvSpPr>
          <p:cNvPr id="21511" name="Text Box 7"/>
          <p:cNvSpPr txBox="1">
            <a:spLocks noChangeArrowheads="1"/>
          </p:cNvSpPr>
          <p:nvPr/>
        </p:nvSpPr>
        <p:spPr bwMode="auto">
          <a:xfrm>
            <a:off x="2625725" y="2252663"/>
            <a:ext cx="31242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prstClr val="black"/>
                </a:solidFill>
                <a:latin typeface="Times New Roman" pitchFamily="18" charset="0"/>
              </a:rPr>
              <a:t>Take        to be normalized.</a:t>
            </a:r>
          </a:p>
        </p:txBody>
      </p:sp>
      <p:graphicFrame>
        <p:nvGraphicFramePr>
          <p:cNvPr id="21512" name="Object 8"/>
          <p:cNvGraphicFramePr>
            <a:graphicFrameLocks noChangeAspect="1"/>
          </p:cNvGraphicFramePr>
          <p:nvPr/>
        </p:nvGraphicFramePr>
        <p:xfrm>
          <a:off x="3333750" y="2281238"/>
          <a:ext cx="330200" cy="381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604" name="Equation" r:id="rId8" imgW="330057" imgH="380835" progId="Equation.DSMT4">
                  <p:embed/>
                </p:oleObj>
              </mc:Choice>
              <mc:Fallback>
                <p:oleObj name="Equation" r:id="rId8" imgW="330057" imgH="380835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33750" y="2281238"/>
                        <a:ext cx="330200" cy="381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" name="Group 9"/>
          <p:cNvGrpSpPr>
            <a:grpSpLocks/>
          </p:cNvGrpSpPr>
          <p:nvPr/>
        </p:nvGrpSpPr>
        <p:grpSpPr bwMode="auto">
          <a:xfrm>
            <a:off x="276225" y="2890838"/>
            <a:ext cx="8704263" cy="3603625"/>
            <a:chOff x="174" y="1821"/>
            <a:chExt cx="5483" cy="2270"/>
          </a:xfrm>
        </p:grpSpPr>
        <p:graphicFrame>
          <p:nvGraphicFramePr>
            <p:cNvPr id="21514" name="Object 10"/>
            <p:cNvGraphicFramePr>
              <a:graphicFrameLocks noChangeAspect="1"/>
            </p:cNvGraphicFramePr>
            <p:nvPr/>
          </p:nvGraphicFramePr>
          <p:xfrm>
            <a:off x="308" y="2152"/>
            <a:ext cx="1136" cy="25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5605" name="Equation" r:id="rId10" imgW="1802618" imgH="406224" progId="Equation.DSMT4">
                    <p:embed/>
                  </p:oleObj>
                </mc:Choice>
                <mc:Fallback>
                  <p:oleObj name="Equation" r:id="rId10" imgW="1802618" imgH="406224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1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08" y="2152"/>
                          <a:ext cx="1136" cy="256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1515" name="Object 11"/>
            <p:cNvGraphicFramePr>
              <a:graphicFrameLocks noChangeAspect="1"/>
            </p:cNvGraphicFramePr>
            <p:nvPr/>
          </p:nvGraphicFramePr>
          <p:xfrm>
            <a:off x="1891" y="2176"/>
            <a:ext cx="1048" cy="24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5606" name="Equation" r:id="rId12" imgW="1663700" imgH="381000" progId="Equation.DSMT4">
                    <p:embed/>
                  </p:oleObj>
                </mc:Choice>
                <mc:Fallback>
                  <p:oleObj name="Equation" r:id="rId12" imgW="1663700" imgH="3810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891" y="2176"/>
                          <a:ext cx="1048" cy="24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1516" name="Object 12"/>
            <p:cNvGraphicFramePr>
              <a:graphicFrameLocks noChangeAspect="1"/>
            </p:cNvGraphicFramePr>
            <p:nvPr/>
          </p:nvGraphicFramePr>
          <p:xfrm>
            <a:off x="818" y="2657"/>
            <a:ext cx="784" cy="24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5607" name="Equation" r:id="rId14" imgW="1244600" imgH="381000" progId="Equation.DSMT4">
                    <p:embed/>
                  </p:oleObj>
                </mc:Choice>
                <mc:Fallback>
                  <p:oleObj name="Equation" r:id="rId14" imgW="1244600" imgH="3810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818" y="2657"/>
                          <a:ext cx="784" cy="24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1517" name="Object 13"/>
            <p:cNvGraphicFramePr>
              <a:graphicFrameLocks noChangeAspect="1"/>
            </p:cNvGraphicFramePr>
            <p:nvPr/>
          </p:nvGraphicFramePr>
          <p:xfrm>
            <a:off x="2344" y="2686"/>
            <a:ext cx="568" cy="24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5608" name="Equation" r:id="rId16" imgW="901309" imgH="380835" progId="Equation.DSMT4">
                    <p:embed/>
                  </p:oleObj>
                </mc:Choice>
                <mc:Fallback>
                  <p:oleObj name="Equation" r:id="rId16" imgW="901309" imgH="380835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344" y="2686"/>
                          <a:ext cx="568" cy="24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1518" name="Line 14"/>
            <p:cNvSpPr>
              <a:spLocks noChangeShapeType="1"/>
            </p:cNvSpPr>
            <p:nvPr/>
          </p:nvSpPr>
          <p:spPr bwMode="auto">
            <a:xfrm>
              <a:off x="174" y="1831"/>
              <a:ext cx="5365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1519" name="Text Box 15"/>
            <p:cNvSpPr txBox="1">
              <a:spLocks noChangeArrowheads="1"/>
            </p:cNvSpPr>
            <p:nvPr/>
          </p:nvSpPr>
          <p:spPr bwMode="auto">
            <a:xfrm>
              <a:off x="234" y="1821"/>
              <a:ext cx="2324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srgbClr val="E00000"/>
                  </a:solidFill>
                  <a:latin typeface="Times New Roman" pitchFamily="18" charset="0"/>
                </a:rPr>
                <a:t>Raising and Lowering operators</a:t>
              </a:r>
            </a:p>
          </p:txBody>
        </p:sp>
        <p:sp>
          <p:nvSpPr>
            <p:cNvPr id="21520" name="Text Box 16"/>
            <p:cNvSpPr txBox="1">
              <a:spLocks noChangeArrowheads="1"/>
            </p:cNvSpPr>
            <p:nvPr/>
          </p:nvSpPr>
          <p:spPr bwMode="auto">
            <a:xfrm>
              <a:off x="3295" y="2610"/>
              <a:ext cx="2362" cy="4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srgbClr val="008000"/>
                  </a:solidFill>
                  <a:latin typeface="Times New Roman" pitchFamily="18" charset="0"/>
                </a:rPr>
                <a:t>numbers multiply ket when raise</a:t>
              </a:r>
              <a:br>
                <a:rPr lang="en-US" sz="2000" b="1">
                  <a:solidFill>
                    <a:srgbClr val="008000"/>
                  </a:solidFill>
                  <a:latin typeface="Times New Roman" pitchFamily="18" charset="0"/>
                </a:rPr>
              </a:br>
              <a:r>
                <a:rPr lang="en-US" sz="2000" b="1">
                  <a:solidFill>
                    <a:srgbClr val="008000"/>
                  </a:solidFill>
                  <a:latin typeface="Times New Roman" pitchFamily="18" charset="0"/>
                </a:rPr>
                <a:t>or lower</a:t>
              </a:r>
            </a:p>
          </p:txBody>
        </p:sp>
        <p:graphicFrame>
          <p:nvGraphicFramePr>
            <p:cNvPr id="21521" name="Object 17"/>
            <p:cNvGraphicFramePr>
              <a:graphicFrameLocks noChangeAspect="1"/>
            </p:cNvGraphicFramePr>
            <p:nvPr/>
          </p:nvGraphicFramePr>
          <p:xfrm>
            <a:off x="380" y="3344"/>
            <a:ext cx="1496" cy="25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5609" name="Equation" r:id="rId18" imgW="2373870" imgH="406224" progId="Equation.DSMT4">
                    <p:embed/>
                  </p:oleObj>
                </mc:Choice>
                <mc:Fallback>
                  <p:oleObj name="Equation" r:id="rId18" imgW="2373870" imgH="406224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80" y="3344"/>
                          <a:ext cx="1496" cy="256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1522" name="Object 18"/>
            <p:cNvGraphicFramePr>
              <a:graphicFrameLocks noChangeAspect="1"/>
            </p:cNvGraphicFramePr>
            <p:nvPr/>
          </p:nvGraphicFramePr>
          <p:xfrm>
            <a:off x="2758" y="3343"/>
            <a:ext cx="1096" cy="25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5610" name="Equation" r:id="rId20" imgW="1739900" imgH="406400" progId="Equation.DSMT4">
                    <p:embed/>
                  </p:oleObj>
                </mc:Choice>
                <mc:Fallback>
                  <p:oleObj name="Equation" r:id="rId20" imgW="1739900" imgH="4064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1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758" y="3343"/>
                          <a:ext cx="1096" cy="256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1523" name="Text Box 19"/>
            <p:cNvSpPr txBox="1">
              <a:spLocks noChangeArrowheads="1"/>
            </p:cNvSpPr>
            <p:nvPr/>
          </p:nvSpPr>
          <p:spPr bwMode="auto">
            <a:xfrm>
              <a:off x="313" y="3841"/>
              <a:ext cx="1740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prstClr val="black"/>
                  </a:solidFill>
                  <a:latin typeface="Times New Roman" pitchFamily="18" charset="0"/>
                </a:rPr>
                <a:t>Will derive these below.</a:t>
              </a:r>
            </a:p>
          </p:txBody>
        </p:sp>
      </p:grpSp>
      <p:sp>
        <p:nvSpPr>
          <p:cNvPr id="21524" name="Text Box 57"/>
          <p:cNvSpPr txBox="1">
            <a:spLocks noChangeArrowheads="1"/>
          </p:cNvSpPr>
          <p:nvPr/>
        </p:nvSpPr>
        <p:spPr bwMode="auto">
          <a:xfrm>
            <a:off x="7445375" y="6621463"/>
            <a:ext cx="1677988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800" dirty="0">
                <a:solidFill>
                  <a:prstClr val="black"/>
                </a:solidFill>
                <a:latin typeface="Times New Roman" pitchFamily="18" charset="0"/>
              </a:rPr>
              <a:t>Copyright – Michael D. Fayer, </a:t>
            </a:r>
            <a:r>
              <a:rPr lang="en-US" sz="800" dirty="0" smtClean="0">
                <a:solidFill>
                  <a:prstClr val="black"/>
                </a:solidFill>
                <a:latin typeface="Times New Roman" pitchFamily="18" charset="0"/>
              </a:rPr>
              <a:t>2018</a:t>
            </a:r>
            <a:endParaRPr lang="en-US" sz="800" dirty="0">
              <a:solidFill>
                <a:prstClr val="black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864448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3554" name="Object 2"/>
          <p:cNvGraphicFramePr>
            <a:graphicFrameLocks noChangeAspect="1"/>
          </p:cNvGraphicFramePr>
          <p:nvPr/>
        </p:nvGraphicFramePr>
        <p:xfrm>
          <a:off x="598488" y="623888"/>
          <a:ext cx="431800" cy="355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626" name="Equation" r:id="rId4" imgW="431613" imgH="355446" progId="Equation.DSMT4">
                  <p:embed/>
                </p:oleObj>
              </mc:Choice>
              <mc:Fallback>
                <p:oleObj name="Equation" r:id="rId4" imgW="431613" imgH="355446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98488" y="623888"/>
                        <a:ext cx="431800" cy="355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555" name="Object 3"/>
          <p:cNvGraphicFramePr>
            <a:graphicFrameLocks noChangeAspect="1"/>
          </p:cNvGraphicFramePr>
          <p:nvPr/>
        </p:nvGraphicFramePr>
        <p:xfrm>
          <a:off x="2762250" y="669925"/>
          <a:ext cx="330200" cy="381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627" name="Equation" r:id="rId6" imgW="330057" imgH="380835" progId="Equation.DSMT4">
                  <p:embed/>
                </p:oleObj>
              </mc:Choice>
              <mc:Fallback>
                <p:oleObj name="Equation" r:id="rId6" imgW="330057" imgH="380835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62250" y="669925"/>
                        <a:ext cx="330200" cy="381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556" name="Object 4"/>
          <p:cNvGraphicFramePr>
            <a:graphicFrameLocks noChangeAspect="1"/>
          </p:cNvGraphicFramePr>
          <p:nvPr/>
        </p:nvGraphicFramePr>
        <p:xfrm>
          <a:off x="579438" y="1400175"/>
          <a:ext cx="2260600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628" name="Equation" r:id="rId8" imgW="2260600" imgH="406400" progId="Equation.DSMT4">
                  <p:embed/>
                </p:oleObj>
              </mc:Choice>
              <mc:Fallback>
                <p:oleObj name="Equation" r:id="rId8" imgW="2260600" imgH="4064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9438" y="1400175"/>
                        <a:ext cx="2260600" cy="406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557" name="Object 5"/>
          <p:cNvGraphicFramePr>
            <a:graphicFrameLocks noChangeAspect="1"/>
          </p:cNvGraphicFramePr>
          <p:nvPr/>
        </p:nvGraphicFramePr>
        <p:xfrm>
          <a:off x="1325563" y="1912938"/>
          <a:ext cx="698500" cy="381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629" name="Equation" r:id="rId10" imgW="698500" imgH="381000" progId="Equation.DSMT4">
                  <p:embed/>
                </p:oleObj>
              </mc:Choice>
              <mc:Fallback>
                <p:oleObj name="Equation" r:id="rId10" imgW="698500" imgH="3810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25563" y="1912938"/>
                        <a:ext cx="698500" cy="381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3558" name="Text Box 6"/>
          <p:cNvSpPr txBox="1">
            <a:spLocks noChangeArrowheads="1"/>
          </p:cNvSpPr>
          <p:nvPr/>
        </p:nvSpPr>
        <p:spPr bwMode="auto">
          <a:xfrm>
            <a:off x="371475" y="47625"/>
            <a:ext cx="2179638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008000"/>
                </a:solidFill>
                <a:latin typeface="Times New Roman" pitchFamily="18" charset="0"/>
              </a:rPr>
              <a:t>Consider operator</a:t>
            </a:r>
          </a:p>
        </p:txBody>
      </p:sp>
      <p:sp>
        <p:nvSpPr>
          <p:cNvPr id="23559" name="Text Box 7"/>
          <p:cNvSpPr txBox="1">
            <a:spLocks noChangeArrowheads="1"/>
          </p:cNvSpPr>
          <p:nvPr/>
        </p:nvSpPr>
        <p:spPr bwMode="auto">
          <a:xfrm>
            <a:off x="1158875" y="636588"/>
            <a:ext cx="162242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prstClr val="black"/>
                </a:solidFill>
                <a:latin typeface="Times New Roman" pitchFamily="18" charset="0"/>
              </a:rPr>
              <a:t>operating on </a:t>
            </a:r>
          </a:p>
        </p:txBody>
      </p:sp>
      <p:grpSp>
        <p:nvGrpSpPr>
          <p:cNvPr id="2" name="Group 8"/>
          <p:cNvGrpSpPr>
            <a:grpSpLocks/>
          </p:cNvGrpSpPr>
          <p:nvPr/>
        </p:nvGrpSpPr>
        <p:grpSpPr bwMode="auto">
          <a:xfrm>
            <a:off x="433388" y="2252663"/>
            <a:ext cx="7412037" cy="2174875"/>
            <a:chOff x="273" y="1419"/>
            <a:chExt cx="4669" cy="1370"/>
          </a:xfrm>
        </p:grpSpPr>
        <p:graphicFrame>
          <p:nvGraphicFramePr>
            <p:cNvPr id="23561" name="Object 9"/>
            <p:cNvGraphicFramePr>
              <a:graphicFrameLocks noChangeAspect="1"/>
            </p:cNvGraphicFramePr>
            <p:nvPr/>
          </p:nvGraphicFramePr>
          <p:xfrm>
            <a:off x="360" y="1695"/>
            <a:ext cx="928" cy="25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6630" name="Equation" r:id="rId12" imgW="1473200" imgH="406400" progId="Equation.DSMT4">
                    <p:embed/>
                  </p:oleObj>
                </mc:Choice>
                <mc:Fallback>
                  <p:oleObj name="Equation" r:id="rId12" imgW="1473200" imgH="4064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60" y="1695"/>
                          <a:ext cx="928" cy="256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3562" name="Text Box 10"/>
            <p:cNvSpPr txBox="1">
              <a:spLocks noChangeArrowheads="1"/>
            </p:cNvSpPr>
            <p:nvPr/>
          </p:nvSpPr>
          <p:spPr bwMode="auto">
            <a:xfrm>
              <a:off x="273" y="1419"/>
              <a:ext cx="800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 dirty="0">
                  <a:solidFill>
                    <a:srgbClr val="002060"/>
                  </a:solidFill>
                  <a:latin typeface="Times New Roman" pitchFamily="18" charset="0"/>
                </a:rPr>
                <a:t>Therefore</a:t>
              </a:r>
            </a:p>
          </p:txBody>
        </p:sp>
        <p:graphicFrame>
          <p:nvGraphicFramePr>
            <p:cNvPr id="23563" name="Object 11"/>
            <p:cNvGraphicFramePr>
              <a:graphicFrameLocks noChangeAspect="1"/>
            </p:cNvGraphicFramePr>
            <p:nvPr/>
          </p:nvGraphicFramePr>
          <p:xfrm>
            <a:off x="353" y="2120"/>
            <a:ext cx="208" cy="24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6631" name="Equation" r:id="rId14" imgW="330057" imgH="380835" progId="Equation.DSMT4">
                    <p:embed/>
                  </p:oleObj>
                </mc:Choice>
                <mc:Fallback>
                  <p:oleObj name="Equation" r:id="rId14" imgW="330057" imgH="380835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53" y="2120"/>
                          <a:ext cx="208" cy="24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3564" name="Text Box 12"/>
            <p:cNvSpPr txBox="1">
              <a:spLocks noChangeArrowheads="1"/>
            </p:cNvSpPr>
            <p:nvPr/>
          </p:nvSpPr>
          <p:spPr bwMode="auto">
            <a:xfrm>
              <a:off x="597" y="2105"/>
              <a:ext cx="3477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prstClr val="black"/>
                  </a:solidFill>
                  <a:latin typeface="Times New Roman" pitchFamily="18" charset="0"/>
                </a:rPr>
                <a:t>is an eigenket of operator         with eigenvalue </a:t>
              </a:r>
              <a:r>
                <a:rPr lang="en-US" sz="2000" b="1" i="1">
                  <a:solidFill>
                    <a:prstClr val="black"/>
                  </a:solidFill>
                  <a:latin typeface="Times New Roman" pitchFamily="18" charset="0"/>
                </a:rPr>
                <a:t>n</a:t>
              </a:r>
              <a:r>
                <a:rPr lang="en-US" sz="2000" b="1">
                  <a:solidFill>
                    <a:prstClr val="black"/>
                  </a:solidFill>
                  <a:latin typeface="Times New Roman" pitchFamily="18" charset="0"/>
                </a:rPr>
                <a:t>. </a:t>
              </a:r>
            </a:p>
          </p:txBody>
        </p:sp>
        <p:graphicFrame>
          <p:nvGraphicFramePr>
            <p:cNvPr id="23565" name="Object 13"/>
            <p:cNvGraphicFramePr>
              <a:graphicFrameLocks noChangeAspect="1"/>
            </p:cNvGraphicFramePr>
            <p:nvPr/>
          </p:nvGraphicFramePr>
          <p:xfrm>
            <a:off x="2422" y="2106"/>
            <a:ext cx="272" cy="22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6632" name="Equation" r:id="rId15" imgW="431613" imgH="355446" progId="Equation.DSMT4">
                    <p:embed/>
                  </p:oleObj>
                </mc:Choice>
                <mc:Fallback>
                  <p:oleObj name="Equation" r:id="rId15" imgW="431613" imgH="355446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422" y="2106"/>
                          <a:ext cx="272" cy="224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3566" name="Object 14"/>
            <p:cNvGraphicFramePr>
              <a:graphicFrameLocks noChangeAspect="1"/>
            </p:cNvGraphicFramePr>
            <p:nvPr/>
          </p:nvGraphicFramePr>
          <p:xfrm>
            <a:off x="380" y="2542"/>
            <a:ext cx="272" cy="22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6633" name="Equation" r:id="rId16" imgW="431613" imgH="355446" progId="Equation.DSMT4">
                    <p:embed/>
                  </p:oleObj>
                </mc:Choice>
                <mc:Fallback>
                  <p:oleObj name="Equation" r:id="rId16" imgW="431613" imgH="355446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80" y="2542"/>
                          <a:ext cx="272" cy="224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3567" name="AutoShape 15"/>
            <p:cNvSpPr>
              <a:spLocks noChangeArrowheads="1"/>
            </p:cNvSpPr>
            <p:nvPr/>
          </p:nvSpPr>
          <p:spPr bwMode="auto">
            <a:xfrm>
              <a:off x="805" y="2620"/>
              <a:ext cx="465" cy="118"/>
            </a:xfrm>
            <a:prstGeom prst="rightArrow">
              <a:avLst>
                <a:gd name="adj1" fmla="val 50000"/>
                <a:gd name="adj2" fmla="val 98517"/>
              </a:avLst>
            </a:prstGeom>
            <a:solidFill>
              <a:srgbClr val="E8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 sz="2400" b="1">
                <a:solidFill>
                  <a:prstClr val="black"/>
                </a:solidFill>
                <a:latin typeface="Times New Roman" pitchFamily="18" charset="0"/>
              </a:endParaRPr>
            </a:p>
          </p:txBody>
        </p:sp>
        <p:sp>
          <p:nvSpPr>
            <p:cNvPr id="23568" name="Text Box 16"/>
            <p:cNvSpPr txBox="1">
              <a:spLocks noChangeArrowheads="1"/>
            </p:cNvSpPr>
            <p:nvPr/>
          </p:nvSpPr>
          <p:spPr bwMode="auto">
            <a:xfrm>
              <a:off x="1370" y="2539"/>
              <a:ext cx="3572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srgbClr val="E80000"/>
                  </a:solidFill>
                  <a:latin typeface="Times New Roman" pitchFamily="18" charset="0"/>
                </a:rPr>
                <a:t>number operator.   Eigenvalue – quantum number</a:t>
              </a:r>
            </a:p>
          </p:txBody>
        </p:sp>
      </p:grpSp>
      <p:grpSp>
        <p:nvGrpSpPr>
          <p:cNvPr id="3" name="Group 17"/>
          <p:cNvGrpSpPr>
            <a:grpSpLocks/>
          </p:cNvGrpSpPr>
          <p:nvPr/>
        </p:nvGrpSpPr>
        <p:grpSpPr bwMode="auto">
          <a:xfrm>
            <a:off x="346075" y="4497388"/>
            <a:ext cx="8623300" cy="1717675"/>
            <a:chOff x="218" y="2833"/>
            <a:chExt cx="5432" cy="1082"/>
          </a:xfrm>
        </p:grpSpPr>
        <p:sp>
          <p:nvSpPr>
            <p:cNvPr id="23570" name="Line 18"/>
            <p:cNvSpPr>
              <a:spLocks noChangeShapeType="1"/>
            </p:cNvSpPr>
            <p:nvPr/>
          </p:nvSpPr>
          <p:spPr bwMode="auto">
            <a:xfrm>
              <a:off x="221" y="2833"/>
              <a:ext cx="52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3571" name="Text Box 19"/>
            <p:cNvSpPr txBox="1">
              <a:spLocks noChangeArrowheads="1"/>
            </p:cNvSpPr>
            <p:nvPr/>
          </p:nvSpPr>
          <p:spPr bwMode="auto">
            <a:xfrm>
              <a:off x="218" y="2863"/>
              <a:ext cx="3868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 dirty="0">
                  <a:solidFill>
                    <a:srgbClr val="002060"/>
                  </a:solidFill>
                  <a:latin typeface="Times New Roman" pitchFamily="18" charset="0"/>
                </a:rPr>
                <a:t>Important in Quantum Theory of Radiation and Solids</a:t>
              </a:r>
            </a:p>
          </p:txBody>
        </p:sp>
        <p:graphicFrame>
          <p:nvGraphicFramePr>
            <p:cNvPr id="23572" name="Object 20"/>
            <p:cNvGraphicFramePr>
              <a:graphicFrameLocks noChangeAspect="1"/>
            </p:cNvGraphicFramePr>
            <p:nvPr/>
          </p:nvGraphicFramePr>
          <p:xfrm>
            <a:off x="951" y="3310"/>
            <a:ext cx="112" cy="19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6634" name="Equation" r:id="rId17" imgW="177569" imgH="304404" progId="Equation.DSMT4">
                    <p:embed/>
                  </p:oleObj>
                </mc:Choice>
                <mc:Fallback>
                  <p:oleObj name="Equation" r:id="rId17" imgW="177569" imgH="304404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951" y="3310"/>
                          <a:ext cx="112" cy="19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3573" name="Object 21"/>
            <p:cNvGraphicFramePr>
              <a:graphicFrameLocks noChangeAspect="1"/>
            </p:cNvGraphicFramePr>
            <p:nvPr/>
          </p:nvGraphicFramePr>
          <p:xfrm>
            <a:off x="336" y="3263"/>
            <a:ext cx="176" cy="22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6635" name="Equation" r:id="rId19" imgW="279279" imgH="355446" progId="Equation.DSMT4">
                    <p:embed/>
                  </p:oleObj>
                </mc:Choice>
                <mc:Fallback>
                  <p:oleObj name="Equation" r:id="rId19" imgW="279279" imgH="355446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0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36" y="3263"/>
                          <a:ext cx="176" cy="224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3574" name="Text Box 22"/>
            <p:cNvSpPr txBox="1">
              <a:spLocks noChangeArrowheads="1"/>
            </p:cNvSpPr>
            <p:nvPr/>
          </p:nvSpPr>
          <p:spPr bwMode="auto">
            <a:xfrm>
              <a:off x="565" y="3273"/>
              <a:ext cx="374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prstClr val="black"/>
                  </a:solidFill>
                  <a:latin typeface="Times New Roman" pitchFamily="18" charset="0"/>
                </a:rPr>
                <a:t>and</a:t>
              </a:r>
            </a:p>
          </p:txBody>
        </p:sp>
        <p:sp>
          <p:nvSpPr>
            <p:cNvPr id="23575" name="Text Box 23"/>
            <p:cNvSpPr txBox="1">
              <a:spLocks noChangeArrowheads="1"/>
            </p:cNvSpPr>
            <p:nvPr/>
          </p:nvSpPr>
          <p:spPr bwMode="auto">
            <a:xfrm>
              <a:off x="1149" y="3281"/>
              <a:ext cx="4501" cy="63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srgbClr val="E80000"/>
                  </a:solidFill>
                  <a:latin typeface="Times New Roman" pitchFamily="18" charset="0"/>
                </a:rPr>
                <a:t>called creation and annihilation operators.</a:t>
              </a:r>
              <a:br>
                <a:rPr lang="en-US" sz="2000" b="1">
                  <a:solidFill>
                    <a:srgbClr val="E80000"/>
                  </a:solidFill>
                  <a:latin typeface="Times New Roman" pitchFamily="18" charset="0"/>
                </a:rPr>
              </a:br>
              <a:r>
                <a:rPr lang="en-US" sz="2000" b="1">
                  <a:solidFill>
                    <a:srgbClr val="E80000"/>
                  </a:solidFill>
                  <a:latin typeface="Times New Roman" pitchFamily="18" charset="0"/>
                </a:rPr>
                <a:t>Number operator gives number of photons in radiation field</a:t>
              </a:r>
              <a:br>
                <a:rPr lang="en-US" sz="2000" b="1">
                  <a:solidFill>
                    <a:srgbClr val="E80000"/>
                  </a:solidFill>
                  <a:latin typeface="Times New Roman" pitchFamily="18" charset="0"/>
                </a:rPr>
              </a:br>
              <a:r>
                <a:rPr lang="en-US" sz="2000" b="1">
                  <a:solidFill>
                    <a:srgbClr val="E80000"/>
                  </a:solidFill>
                  <a:latin typeface="Times New Roman" pitchFamily="18" charset="0"/>
                </a:rPr>
                <a:t>or number of phonons (quantized vibrations of solids) in crystal.</a:t>
              </a:r>
            </a:p>
          </p:txBody>
        </p:sp>
      </p:grpSp>
      <p:sp>
        <p:nvSpPr>
          <p:cNvPr id="23576" name="Text Box 57"/>
          <p:cNvSpPr txBox="1">
            <a:spLocks noChangeArrowheads="1"/>
          </p:cNvSpPr>
          <p:nvPr/>
        </p:nvSpPr>
        <p:spPr bwMode="auto">
          <a:xfrm>
            <a:off x="7445375" y="6621463"/>
            <a:ext cx="1677988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800" dirty="0">
                <a:solidFill>
                  <a:prstClr val="black"/>
                </a:solidFill>
                <a:latin typeface="Times New Roman" pitchFamily="18" charset="0"/>
              </a:rPr>
              <a:t>Copyright – Michael D. Fayer, </a:t>
            </a:r>
            <a:r>
              <a:rPr lang="en-US" sz="800" dirty="0" smtClean="0">
                <a:solidFill>
                  <a:prstClr val="black"/>
                </a:solidFill>
                <a:latin typeface="Times New Roman" pitchFamily="18" charset="0"/>
              </a:rPr>
              <a:t>2018</a:t>
            </a:r>
            <a:endParaRPr lang="en-US" sz="800" dirty="0">
              <a:solidFill>
                <a:prstClr val="black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02911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ext Box 2"/>
          <p:cNvSpPr txBox="1">
            <a:spLocks noChangeArrowheads="1"/>
          </p:cNvSpPr>
          <p:nvPr/>
        </p:nvSpPr>
        <p:spPr bwMode="auto">
          <a:xfrm>
            <a:off x="271463" y="73025"/>
            <a:ext cx="701357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E80000"/>
                </a:solidFill>
                <a:latin typeface="Times New Roman" pitchFamily="18" charset="0"/>
              </a:rPr>
              <a:t>Using the occupation number representation with normal units</a:t>
            </a:r>
          </a:p>
        </p:txBody>
      </p:sp>
      <p:graphicFrame>
        <p:nvGraphicFramePr>
          <p:cNvPr id="25603" name="Object 3"/>
          <p:cNvGraphicFramePr>
            <a:graphicFrameLocks noChangeAspect="1"/>
          </p:cNvGraphicFramePr>
          <p:nvPr/>
        </p:nvGraphicFramePr>
        <p:xfrm>
          <a:off x="377825" y="608013"/>
          <a:ext cx="2311400" cy="622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650" name="Equation" r:id="rId4" imgW="2311400" imgH="622300" progId="Equation.DSMT4">
                  <p:embed/>
                </p:oleObj>
              </mc:Choice>
              <mc:Fallback>
                <p:oleObj name="Equation" r:id="rId4" imgW="2311400" imgH="6223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7825" y="608013"/>
                        <a:ext cx="2311400" cy="622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5604" name="Object 4"/>
          <p:cNvGraphicFramePr>
            <a:graphicFrameLocks noChangeAspect="1"/>
          </p:cNvGraphicFramePr>
          <p:nvPr/>
        </p:nvGraphicFramePr>
        <p:xfrm>
          <a:off x="376238" y="1339850"/>
          <a:ext cx="2095500" cy="355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651" name="Equation" r:id="rId6" imgW="2094591" imgH="355446" progId="Equation.DSMT4">
                  <p:embed/>
                </p:oleObj>
              </mc:Choice>
              <mc:Fallback>
                <p:oleObj name="Equation" r:id="rId6" imgW="2094591" imgH="355446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6238" y="1339850"/>
                        <a:ext cx="2095500" cy="355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374650" y="1766888"/>
            <a:ext cx="8521700" cy="4889500"/>
            <a:chOff x="155" y="1105"/>
            <a:chExt cx="5368" cy="3080"/>
          </a:xfrm>
        </p:grpSpPr>
        <p:sp>
          <p:nvSpPr>
            <p:cNvPr id="25606" name="Line 6"/>
            <p:cNvSpPr>
              <a:spLocks noChangeShapeType="1"/>
            </p:cNvSpPr>
            <p:nvPr/>
          </p:nvSpPr>
          <p:spPr bwMode="auto">
            <a:xfrm>
              <a:off x="229" y="1105"/>
              <a:ext cx="529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graphicFrame>
          <p:nvGraphicFramePr>
            <p:cNvPr id="25607" name="Object 7"/>
            <p:cNvGraphicFramePr>
              <a:graphicFrameLocks noChangeAspect="1"/>
            </p:cNvGraphicFramePr>
            <p:nvPr/>
          </p:nvGraphicFramePr>
          <p:xfrm>
            <a:off x="262" y="1367"/>
            <a:ext cx="2128" cy="39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7652" name="Equation" r:id="rId8" imgW="3378200" imgH="622300" progId="Equation.DSMT4">
                    <p:embed/>
                  </p:oleObj>
                </mc:Choice>
                <mc:Fallback>
                  <p:oleObj name="Equation" r:id="rId8" imgW="3378200" imgH="6223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62" y="1367"/>
                          <a:ext cx="2128" cy="39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5608" name="Object 8"/>
            <p:cNvGraphicFramePr>
              <a:graphicFrameLocks noChangeAspect="1"/>
            </p:cNvGraphicFramePr>
            <p:nvPr/>
          </p:nvGraphicFramePr>
          <p:xfrm>
            <a:off x="642" y="1809"/>
            <a:ext cx="2680" cy="39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7653" name="Equation" r:id="rId10" imgW="4254500" imgH="622300" progId="Equation.DSMT4">
                    <p:embed/>
                  </p:oleObj>
                </mc:Choice>
                <mc:Fallback>
                  <p:oleObj name="Equation" r:id="rId10" imgW="4254500" imgH="6223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1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42" y="1809"/>
                          <a:ext cx="2680" cy="39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5609" name="Object 9"/>
            <p:cNvGraphicFramePr>
              <a:graphicFrameLocks noChangeAspect="1"/>
            </p:cNvGraphicFramePr>
            <p:nvPr/>
          </p:nvGraphicFramePr>
          <p:xfrm>
            <a:off x="645" y="2307"/>
            <a:ext cx="2856" cy="39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7654" name="Equation" r:id="rId12" imgW="4533900" imgH="622300" progId="Equation.DSMT4">
                    <p:embed/>
                  </p:oleObj>
                </mc:Choice>
                <mc:Fallback>
                  <p:oleObj name="Equation" r:id="rId12" imgW="4533900" imgH="6223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45" y="2307"/>
                          <a:ext cx="2856" cy="39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5610" name="Object 10"/>
            <p:cNvGraphicFramePr>
              <a:graphicFrameLocks noChangeAspect="1"/>
            </p:cNvGraphicFramePr>
            <p:nvPr>
              <p:extLst/>
            </p:nvPr>
          </p:nvGraphicFramePr>
          <p:xfrm>
            <a:off x="646" y="2757"/>
            <a:ext cx="1233" cy="39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7655" name="Equation" r:id="rId14" imgW="1955520" imgH="622080" progId="Equation.DSMT4">
                    <p:embed/>
                  </p:oleObj>
                </mc:Choice>
                <mc:Fallback>
                  <p:oleObj name="Equation" r:id="rId14" imgW="1955520" imgH="62208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5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46" y="2757"/>
                          <a:ext cx="1233" cy="39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5611" name="Object 11"/>
            <p:cNvGraphicFramePr>
              <a:graphicFrameLocks noChangeAspect="1"/>
            </p:cNvGraphicFramePr>
            <p:nvPr/>
          </p:nvGraphicFramePr>
          <p:xfrm>
            <a:off x="690" y="3261"/>
            <a:ext cx="2176" cy="43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7656" name="Equation" r:id="rId16" imgW="3454400" imgH="685800" progId="Equation.DSMT4">
                    <p:embed/>
                  </p:oleObj>
                </mc:Choice>
                <mc:Fallback>
                  <p:oleObj name="Equation" r:id="rId16" imgW="3454400" imgH="6858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90" y="3261"/>
                          <a:ext cx="2176" cy="43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5612" name="Object 12"/>
            <p:cNvGraphicFramePr>
              <a:graphicFrameLocks noChangeAspect="1"/>
            </p:cNvGraphicFramePr>
            <p:nvPr/>
          </p:nvGraphicFramePr>
          <p:xfrm>
            <a:off x="990" y="3857"/>
            <a:ext cx="208" cy="24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7657" name="Equation" r:id="rId18" imgW="330057" imgH="380835" progId="Equation.DSMT4">
                    <p:embed/>
                  </p:oleObj>
                </mc:Choice>
                <mc:Fallback>
                  <p:oleObj name="Equation" r:id="rId18" imgW="330057" imgH="380835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990" y="3857"/>
                          <a:ext cx="208" cy="24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5613" name="Text Box 13"/>
            <p:cNvSpPr txBox="1">
              <a:spLocks noChangeArrowheads="1"/>
            </p:cNvSpPr>
            <p:nvPr/>
          </p:nvSpPr>
          <p:spPr bwMode="auto">
            <a:xfrm>
              <a:off x="187" y="1111"/>
              <a:ext cx="778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srgbClr val="ED7D31"/>
                  </a:solidFill>
                  <a:latin typeface="Times New Roman" pitchFamily="18" charset="0"/>
                </a:rPr>
                <a:t>Consider </a:t>
              </a:r>
            </a:p>
          </p:txBody>
        </p:sp>
        <p:graphicFrame>
          <p:nvGraphicFramePr>
            <p:cNvPr id="25614" name="Object 14"/>
            <p:cNvGraphicFramePr>
              <a:graphicFrameLocks noChangeAspect="1"/>
            </p:cNvGraphicFramePr>
            <p:nvPr/>
          </p:nvGraphicFramePr>
          <p:xfrm>
            <a:off x="921" y="1118"/>
            <a:ext cx="376" cy="24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7658" name="Equation" r:id="rId20" imgW="596900" imgH="381000" progId="Equation.DSMT4">
                    <p:embed/>
                  </p:oleObj>
                </mc:Choice>
                <mc:Fallback>
                  <p:oleObj name="Equation" r:id="rId20" imgW="596900" imgH="3810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1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921" y="1118"/>
                          <a:ext cx="376" cy="240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5615" name="Text Box 15"/>
            <p:cNvSpPr txBox="1">
              <a:spLocks noChangeArrowheads="1"/>
            </p:cNvSpPr>
            <p:nvPr/>
          </p:nvSpPr>
          <p:spPr bwMode="auto">
            <a:xfrm>
              <a:off x="155" y="3833"/>
              <a:ext cx="4472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srgbClr val="E80000"/>
                  </a:solidFill>
                  <a:latin typeface="Times New Roman" pitchFamily="18" charset="0"/>
                </a:rPr>
                <a:t>Therefore,        are eigenkets of </a:t>
              </a:r>
              <a:r>
                <a:rPr lang="en-US" sz="2000" b="1" i="1" u="sng">
                  <a:solidFill>
                    <a:srgbClr val="E80000"/>
                  </a:solidFill>
                  <a:latin typeface="Times New Roman" pitchFamily="18" charset="0"/>
                </a:rPr>
                <a:t>H</a:t>
              </a:r>
              <a:r>
                <a:rPr lang="en-US" sz="2000" b="1">
                  <a:solidFill>
                    <a:srgbClr val="E80000"/>
                  </a:solidFill>
                  <a:latin typeface="Times New Roman" pitchFamily="18" charset="0"/>
                </a:rPr>
                <a:t> with eigenvalues                     . </a:t>
              </a:r>
            </a:p>
          </p:txBody>
        </p:sp>
        <p:graphicFrame>
          <p:nvGraphicFramePr>
            <p:cNvPr id="25616" name="Object 16"/>
            <p:cNvGraphicFramePr>
              <a:graphicFrameLocks noChangeAspect="1"/>
            </p:cNvGraphicFramePr>
            <p:nvPr/>
          </p:nvGraphicFramePr>
          <p:xfrm>
            <a:off x="3660" y="3753"/>
            <a:ext cx="752" cy="43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7659" name="Equation" r:id="rId22" imgW="1193800" imgH="685800" progId="Equation.DSMT4">
                    <p:embed/>
                  </p:oleObj>
                </mc:Choice>
                <mc:Fallback>
                  <p:oleObj name="Equation" r:id="rId22" imgW="1193800" imgH="6858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660" y="3753"/>
                          <a:ext cx="752" cy="432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25617" name="Text Box 57"/>
          <p:cNvSpPr txBox="1">
            <a:spLocks noChangeArrowheads="1"/>
          </p:cNvSpPr>
          <p:nvPr/>
        </p:nvSpPr>
        <p:spPr bwMode="auto">
          <a:xfrm>
            <a:off x="7445375" y="6621463"/>
            <a:ext cx="1677988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800" dirty="0">
                <a:solidFill>
                  <a:prstClr val="black"/>
                </a:solidFill>
                <a:latin typeface="Times New Roman" pitchFamily="18" charset="0"/>
              </a:rPr>
              <a:t>Copyright – Michael D. Fayer, </a:t>
            </a:r>
            <a:r>
              <a:rPr lang="en-US" sz="800" dirty="0" smtClean="0">
                <a:solidFill>
                  <a:prstClr val="black"/>
                </a:solidFill>
                <a:latin typeface="Times New Roman" pitchFamily="18" charset="0"/>
              </a:rPr>
              <a:t>2018</a:t>
            </a:r>
            <a:endParaRPr lang="en-US" sz="800" dirty="0">
              <a:solidFill>
                <a:prstClr val="black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391324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ext Box 2"/>
          <p:cNvSpPr txBox="1">
            <a:spLocks noChangeArrowheads="1"/>
          </p:cNvSpPr>
          <p:nvPr/>
        </p:nvSpPr>
        <p:spPr bwMode="auto">
          <a:xfrm>
            <a:off x="409575" y="84138"/>
            <a:ext cx="483552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E80000"/>
                </a:solidFill>
                <a:latin typeface="Times New Roman" pitchFamily="18" charset="0"/>
              </a:rPr>
              <a:t>Units in the raising and lowering operators</a:t>
            </a:r>
          </a:p>
        </p:txBody>
      </p:sp>
      <p:graphicFrame>
        <p:nvGraphicFramePr>
          <p:cNvPr id="31747" name="Object 3"/>
          <p:cNvGraphicFramePr>
            <a:graphicFrameLocks noChangeAspect="1"/>
          </p:cNvGraphicFramePr>
          <p:nvPr/>
        </p:nvGraphicFramePr>
        <p:xfrm>
          <a:off x="482600" y="519113"/>
          <a:ext cx="3416300" cy="685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674" name="Equation" r:id="rId4" imgW="3416300" imgH="685800" progId="Equation.DSMT4">
                  <p:embed/>
                </p:oleObj>
              </mc:Choice>
              <mc:Fallback>
                <p:oleObj name="Equation" r:id="rId4" imgW="3416300" imgH="6858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2600" y="519113"/>
                        <a:ext cx="3416300" cy="685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1748" name="Object 4"/>
          <p:cNvGraphicFramePr>
            <a:graphicFrameLocks noChangeAspect="1"/>
          </p:cNvGraphicFramePr>
          <p:nvPr/>
        </p:nvGraphicFramePr>
        <p:xfrm>
          <a:off x="433388" y="1370013"/>
          <a:ext cx="3517900" cy="685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675" name="Equation" r:id="rId6" imgW="3517900" imgH="685800" progId="Equation.DSMT4">
                  <p:embed/>
                </p:oleObj>
              </mc:Choice>
              <mc:Fallback>
                <p:oleObj name="Equation" r:id="rId6" imgW="3517900" imgH="6858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3388" y="1370013"/>
                        <a:ext cx="3517900" cy="685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1749" name="Text Box 5"/>
          <p:cNvSpPr txBox="1">
            <a:spLocks noChangeArrowheads="1"/>
          </p:cNvSpPr>
          <p:nvPr/>
        </p:nvSpPr>
        <p:spPr bwMode="auto">
          <a:xfrm>
            <a:off x="4792663" y="457200"/>
            <a:ext cx="4046537" cy="100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 dirty="0">
                <a:solidFill>
                  <a:srgbClr val="002060"/>
                </a:solidFill>
                <a:latin typeface="Times New Roman" pitchFamily="18" charset="0"/>
              </a:rPr>
              <a:t>Many constants.   This is the reason</a:t>
            </a:r>
            <a:br>
              <a:rPr lang="en-US" sz="2000" b="1" dirty="0">
                <a:solidFill>
                  <a:srgbClr val="002060"/>
                </a:solidFill>
                <a:latin typeface="Times New Roman" pitchFamily="18" charset="0"/>
              </a:rPr>
            </a:br>
            <a:r>
              <a:rPr lang="en-US" sz="2000" b="1" dirty="0">
                <a:solidFill>
                  <a:srgbClr val="002060"/>
                </a:solidFill>
                <a:latin typeface="Times New Roman" pitchFamily="18" charset="0"/>
              </a:rPr>
              <a:t>why derivation was done in units</a:t>
            </a:r>
            <a:br>
              <a:rPr lang="en-US" sz="2000" b="1" dirty="0">
                <a:solidFill>
                  <a:srgbClr val="002060"/>
                </a:solidFill>
                <a:latin typeface="Times New Roman" pitchFamily="18" charset="0"/>
              </a:rPr>
            </a:br>
            <a:r>
              <a:rPr lang="en-US" sz="2000" b="1" dirty="0">
                <a:solidFill>
                  <a:srgbClr val="002060"/>
                </a:solidFill>
                <a:latin typeface="Times New Roman" pitchFamily="18" charset="0"/>
              </a:rPr>
              <a:t>such that                                         . </a:t>
            </a:r>
          </a:p>
        </p:txBody>
      </p:sp>
      <p:graphicFrame>
        <p:nvGraphicFramePr>
          <p:cNvPr id="31750" name="Object 6"/>
          <p:cNvGraphicFramePr>
            <a:graphicFrameLocks noChangeAspect="1"/>
          </p:cNvGraphicFramePr>
          <p:nvPr/>
        </p:nvGraphicFramePr>
        <p:xfrm>
          <a:off x="6000750" y="1093788"/>
          <a:ext cx="2419350" cy="365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676" name="Equation" r:id="rId8" imgW="1346200" imgH="203200" progId="Equation.DSMT4">
                  <p:embed/>
                </p:oleObj>
              </mc:Choice>
              <mc:Fallback>
                <p:oleObj name="Equation" r:id="rId8" imgW="1346200" imgH="2032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00750" y="1093788"/>
                        <a:ext cx="2419350" cy="3651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1751" name="Text Box 7"/>
          <p:cNvSpPr txBox="1">
            <a:spLocks noChangeArrowheads="1"/>
          </p:cNvSpPr>
          <p:nvPr/>
        </p:nvSpPr>
        <p:spPr bwMode="auto">
          <a:xfrm>
            <a:off x="4805363" y="1320800"/>
            <a:ext cx="3787775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008000"/>
                </a:solidFill>
                <a:latin typeface="Times New Roman" pitchFamily="18" charset="0"/>
              </a:rPr>
              <a:t>Need constants and units to work</a:t>
            </a:r>
            <a:br>
              <a:rPr lang="en-US" sz="2000" b="1">
                <a:solidFill>
                  <a:srgbClr val="008000"/>
                </a:solidFill>
                <a:latin typeface="Times New Roman" pitchFamily="18" charset="0"/>
              </a:rPr>
            </a:br>
            <a:r>
              <a:rPr lang="en-US" sz="2000" b="1">
                <a:solidFill>
                  <a:srgbClr val="008000"/>
                </a:solidFill>
                <a:latin typeface="Times New Roman" pitchFamily="18" charset="0"/>
              </a:rPr>
              <a:t>problems.</a:t>
            </a:r>
          </a:p>
        </p:txBody>
      </p:sp>
      <p:grpSp>
        <p:nvGrpSpPr>
          <p:cNvPr id="2" name="Group 8"/>
          <p:cNvGrpSpPr>
            <a:grpSpLocks/>
          </p:cNvGrpSpPr>
          <p:nvPr/>
        </p:nvGrpSpPr>
        <p:grpSpPr bwMode="auto">
          <a:xfrm>
            <a:off x="388938" y="3967163"/>
            <a:ext cx="8404225" cy="1814512"/>
            <a:chOff x="245" y="2499"/>
            <a:chExt cx="5294" cy="1143"/>
          </a:xfrm>
        </p:grpSpPr>
        <p:graphicFrame>
          <p:nvGraphicFramePr>
            <p:cNvPr id="31753" name="Object 9"/>
            <p:cNvGraphicFramePr>
              <a:graphicFrameLocks noChangeAspect="1"/>
            </p:cNvGraphicFramePr>
            <p:nvPr/>
          </p:nvGraphicFramePr>
          <p:xfrm>
            <a:off x="294" y="2612"/>
            <a:ext cx="1928" cy="47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8677" name="Equation" r:id="rId10" imgW="3060700" imgH="749300" progId="Equation.DSMT4">
                    <p:embed/>
                  </p:oleObj>
                </mc:Choice>
                <mc:Fallback>
                  <p:oleObj name="Equation" r:id="rId10" imgW="3060700" imgH="7493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1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94" y="2612"/>
                          <a:ext cx="1928" cy="47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1754" name="Object 10"/>
            <p:cNvGraphicFramePr>
              <a:graphicFrameLocks noChangeAspect="1"/>
            </p:cNvGraphicFramePr>
            <p:nvPr/>
          </p:nvGraphicFramePr>
          <p:xfrm>
            <a:off x="2297" y="2565"/>
            <a:ext cx="848" cy="49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8678" name="Equation" r:id="rId12" imgW="1346200" imgH="787400" progId="Equation.DSMT4">
                    <p:embed/>
                  </p:oleObj>
                </mc:Choice>
                <mc:Fallback>
                  <p:oleObj name="Equation" r:id="rId12" imgW="1346200" imgH="7874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297" y="2565"/>
                          <a:ext cx="848" cy="496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1755" name="Object 11"/>
            <p:cNvGraphicFramePr>
              <a:graphicFrameLocks noChangeAspect="1"/>
            </p:cNvGraphicFramePr>
            <p:nvPr/>
          </p:nvGraphicFramePr>
          <p:xfrm>
            <a:off x="266" y="3178"/>
            <a:ext cx="1384" cy="46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8679" name="Equation" r:id="rId14" imgW="2197100" imgH="736600" progId="Equation.DSMT4">
                    <p:embed/>
                  </p:oleObj>
                </mc:Choice>
                <mc:Fallback>
                  <p:oleObj name="Equation" r:id="rId14" imgW="2197100" imgH="7366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66" y="3178"/>
                          <a:ext cx="1384" cy="464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31756" name="Line 12"/>
            <p:cNvSpPr>
              <a:spLocks noChangeShapeType="1"/>
            </p:cNvSpPr>
            <p:nvPr/>
          </p:nvSpPr>
          <p:spPr bwMode="auto">
            <a:xfrm>
              <a:off x="245" y="2499"/>
              <a:ext cx="529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1757" name="Text Box 13"/>
            <p:cNvSpPr txBox="1">
              <a:spLocks noChangeArrowheads="1"/>
            </p:cNvSpPr>
            <p:nvPr/>
          </p:nvSpPr>
          <p:spPr bwMode="auto">
            <a:xfrm>
              <a:off x="3293" y="2656"/>
              <a:ext cx="1853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srgbClr val="E80000"/>
                  </a:solidFill>
                  <a:latin typeface="Times New Roman" pitchFamily="18" charset="0"/>
                </a:rPr>
                <a:t>Add operators, </a:t>
              </a:r>
              <a:r>
                <a:rPr lang="en-US" sz="2000" b="1" i="1" u="sng">
                  <a:solidFill>
                    <a:srgbClr val="E80000"/>
                  </a:solidFill>
                  <a:latin typeface="Times New Roman" pitchFamily="18" charset="0"/>
                </a:rPr>
                <a:t>P</a:t>
              </a:r>
              <a:r>
                <a:rPr lang="en-US" sz="2000" b="1">
                  <a:solidFill>
                    <a:srgbClr val="E80000"/>
                  </a:solidFill>
                  <a:latin typeface="Times New Roman" pitchFamily="18" charset="0"/>
                </a:rPr>
                <a:t> cancels.</a:t>
              </a:r>
            </a:p>
          </p:txBody>
        </p:sp>
        <p:sp>
          <p:nvSpPr>
            <p:cNvPr id="31758" name="Text Box 14"/>
            <p:cNvSpPr txBox="1">
              <a:spLocks noChangeArrowheads="1"/>
            </p:cNvSpPr>
            <p:nvPr/>
          </p:nvSpPr>
          <p:spPr bwMode="auto">
            <a:xfrm>
              <a:off x="1807" y="3273"/>
              <a:ext cx="3152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 i="1" u="sng">
                  <a:solidFill>
                    <a:srgbClr val="000099"/>
                  </a:solidFill>
                  <a:latin typeface="Times New Roman" pitchFamily="18" charset="0"/>
                </a:rPr>
                <a:t>x</a:t>
              </a:r>
              <a:r>
                <a:rPr lang="en-US" sz="2000" b="1">
                  <a:solidFill>
                    <a:srgbClr val="000099"/>
                  </a:solidFill>
                  <a:latin typeface="Times New Roman" pitchFamily="18" charset="0"/>
                </a:rPr>
                <a:t> in terms of raising and lowering operators.</a:t>
              </a:r>
              <a:endParaRPr lang="en-US" sz="2000" b="1" i="1" u="sng">
                <a:solidFill>
                  <a:srgbClr val="000099"/>
                </a:solidFill>
                <a:latin typeface="Times New Roman" pitchFamily="18" charset="0"/>
              </a:endParaRPr>
            </a:p>
          </p:txBody>
        </p:sp>
      </p:grpSp>
      <p:grpSp>
        <p:nvGrpSpPr>
          <p:cNvPr id="3" name="Group 15"/>
          <p:cNvGrpSpPr>
            <a:grpSpLocks/>
          </p:cNvGrpSpPr>
          <p:nvPr/>
        </p:nvGrpSpPr>
        <p:grpSpPr bwMode="auto">
          <a:xfrm>
            <a:off x="446088" y="5815013"/>
            <a:ext cx="7269162" cy="876300"/>
            <a:chOff x="281" y="3479"/>
            <a:chExt cx="4579" cy="552"/>
          </a:xfrm>
        </p:grpSpPr>
        <p:graphicFrame>
          <p:nvGraphicFramePr>
            <p:cNvPr id="31760" name="Object 16"/>
            <p:cNvGraphicFramePr>
              <a:graphicFrameLocks noChangeAspect="1"/>
            </p:cNvGraphicFramePr>
            <p:nvPr/>
          </p:nvGraphicFramePr>
          <p:xfrm>
            <a:off x="281" y="3479"/>
            <a:ext cx="1720" cy="46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8680" name="Equation" r:id="rId16" imgW="2730500" imgH="736600" progId="Equation.DSMT4">
                    <p:embed/>
                  </p:oleObj>
                </mc:Choice>
                <mc:Fallback>
                  <p:oleObj name="Equation" r:id="rId16" imgW="2730500" imgH="7366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81" y="3479"/>
                          <a:ext cx="1720" cy="464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31761" name="Text Box 17"/>
            <p:cNvSpPr txBox="1">
              <a:spLocks noChangeArrowheads="1"/>
            </p:cNvSpPr>
            <p:nvPr/>
          </p:nvSpPr>
          <p:spPr bwMode="auto">
            <a:xfrm>
              <a:off x="2254" y="3589"/>
              <a:ext cx="2606" cy="4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srgbClr val="008000"/>
                  </a:solidFill>
                  <a:latin typeface="Times New Roman" pitchFamily="18" charset="0"/>
                </a:rPr>
                <a:t>Subtract operators, get </a:t>
              </a:r>
              <a:r>
                <a:rPr lang="en-US" sz="2000" b="1" i="1" u="sng">
                  <a:solidFill>
                    <a:srgbClr val="008000"/>
                  </a:solidFill>
                  <a:latin typeface="Times New Roman" pitchFamily="18" charset="0"/>
                </a:rPr>
                <a:t>P</a:t>
              </a:r>
              <a:r>
                <a:rPr lang="en-US" sz="2000" b="1">
                  <a:solidFill>
                    <a:srgbClr val="008000"/>
                  </a:solidFill>
                  <a:latin typeface="Times New Roman" pitchFamily="18" charset="0"/>
                </a:rPr>
                <a:t> in terms of</a:t>
              </a:r>
              <a:br>
                <a:rPr lang="en-US" sz="2000" b="1">
                  <a:solidFill>
                    <a:srgbClr val="008000"/>
                  </a:solidFill>
                  <a:latin typeface="Times New Roman" pitchFamily="18" charset="0"/>
                </a:rPr>
              </a:br>
              <a:r>
                <a:rPr lang="en-US" sz="2000" b="1">
                  <a:solidFill>
                    <a:srgbClr val="008000"/>
                  </a:solidFill>
                  <a:latin typeface="Times New Roman" pitchFamily="18" charset="0"/>
                </a:rPr>
                <a:t>raising and lowering operators.</a:t>
              </a:r>
            </a:p>
          </p:txBody>
        </p:sp>
      </p:grpSp>
      <p:grpSp>
        <p:nvGrpSpPr>
          <p:cNvPr id="4" name="Group 19"/>
          <p:cNvGrpSpPr>
            <a:grpSpLocks/>
          </p:cNvGrpSpPr>
          <p:nvPr/>
        </p:nvGrpSpPr>
        <p:grpSpPr bwMode="auto">
          <a:xfrm>
            <a:off x="471488" y="2176463"/>
            <a:ext cx="7851775" cy="1600200"/>
            <a:chOff x="297" y="1371"/>
            <a:chExt cx="4946" cy="1008"/>
          </a:xfrm>
        </p:grpSpPr>
        <p:graphicFrame>
          <p:nvGraphicFramePr>
            <p:cNvPr id="31763" name="Object 19"/>
            <p:cNvGraphicFramePr>
              <a:graphicFrameLocks noChangeAspect="1"/>
            </p:cNvGraphicFramePr>
            <p:nvPr/>
          </p:nvGraphicFramePr>
          <p:xfrm>
            <a:off x="304" y="1371"/>
            <a:ext cx="2088" cy="44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8681" name="Equation" r:id="rId18" imgW="3314700" imgH="698500" progId="Equation.DSMT4">
                    <p:embed/>
                  </p:oleObj>
                </mc:Choice>
                <mc:Fallback>
                  <p:oleObj name="Equation" r:id="rId18" imgW="3314700" imgH="6985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04" y="1371"/>
                          <a:ext cx="2088" cy="44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1764" name="Object 20"/>
            <p:cNvGraphicFramePr>
              <a:graphicFrameLocks noChangeAspect="1"/>
            </p:cNvGraphicFramePr>
            <p:nvPr/>
          </p:nvGraphicFramePr>
          <p:xfrm>
            <a:off x="297" y="1939"/>
            <a:ext cx="2088" cy="44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8682" name="Equation" r:id="rId20" imgW="3314700" imgH="698500" progId="Equation.DSMT4">
                    <p:embed/>
                  </p:oleObj>
                </mc:Choice>
                <mc:Fallback>
                  <p:oleObj name="Equation" r:id="rId20" imgW="3314700" imgH="6985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1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97" y="1939"/>
                          <a:ext cx="2088" cy="44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31765" name="Text Box 22"/>
            <p:cNvSpPr txBox="1">
              <a:spLocks noChangeArrowheads="1"/>
            </p:cNvSpPr>
            <p:nvPr/>
          </p:nvSpPr>
          <p:spPr bwMode="auto">
            <a:xfrm>
              <a:off x="3017" y="1460"/>
              <a:ext cx="1070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prstClr val="black"/>
                  </a:solidFill>
                  <a:latin typeface="Times New Roman" pitchFamily="18" charset="0"/>
                </a:rPr>
                <a:t>Bring </a:t>
              </a:r>
              <a:r>
                <a:rPr lang="en-US" sz="2000" b="1" i="1">
                  <a:solidFill>
                    <a:prstClr val="black"/>
                  </a:solidFill>
                  <a:latin typeface="Times New Roman" pitchFamily="18" charset="0"/>
                </a:rPr>
                <a:t>i</a:t>
              </a:r>
              <a:r>
                <a:rPr lang="en-US" sz="2000" b="1">
                  <a:solidFill>
                    <a:prstClr val="black"/>
                  </a:solidFill>
                  <a:latin typeface="Times New Roman" pitchFamily="18" charset="0"/>
                </a:rPr>
                <a:t> inside.</a:t>
              </a:r>
            </a:p>
          </p:txBody>
        </p:sp>
        <p:sp>
          <p:nvSpPr>
            <p:cNvPr id="31766" name="Text Box 23"/>
            <p:cNvSpPr txBox="1">
              <a:spLocks noChangeArrowheads="1"/>
            </p:cNvSpPr>
            <p:nvPr/>
          </p:nvSpPr>
          <p:spPr bwMode="auto">
            <a:xfrm>
              <a:off x="3032" y="1887"/>
              <a:ext cx="2211" cy="4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prstClr val="black"/>
                  </a:solidFill>
                  <a:latin typeface="Times New Roman" pitchFamily="18" charset="0"/>
                </a:rPr>
                <a:t>Multiply top and bottom by –</a:t>
              </a:r>
              <a:r>
                <a:rPr lang="en-US" sz="2000" b="1" i="1">
                  <a:solidFill>
                    <a:prstClr val="black"/>
                  </a:solidFill>
                  <a:latin typeface="Times New Roman" pitchFamily="18" charset="0"/>
                </a:rPr>
                <a:t>i</a:t>
              </a:r>
              <a:r>
                <a:rPr lang="en-US" sz="2000" b="1">
                  <a:solidFill>
                    <a:prstClr val="black"/>
                  </a:solidFill>
                  <a:latin typeface="Times New Roman" pitchFamily="18" charset="0"/>
                </a:rPr>
                <a:t>,</a:t>
              </a:r>
            </a:p>
            <a:p>
              <a:r>
                <a:rPr lang="en-US" sz="2000" b="1">
                  <a:solidFill>
                    <a:prstClr val="black"/>
                  </a:solidFill>
                  <a:latin typeface="Times New Roman" pitchFamily="18" charset="0"/>
                </a:rPr>
                <a:t>and bring </a:t>
              </a:r>
              <a:r>
                <a:rPr lang="en-US" sz="2000" b="1">
                  <a:solidFill>
                    <a:prstClr val="black"/>
                  </a:solidFill>
                  <a:latin typeface="Times New Roman" pitchFamily="18" charset="0"/>
                  <a:cs typeface="Times New Roman" pitchFamily="18" charset="0"/>
                </a:rPr>
                <a:t>–</a:t>
              </a:r>
              <a:r>
                <a:rPr lang="en-US" sz="2000" b="1" i="1">
                  <a:solidFill>
                    <a:prstClr val="black"/>
                  </a:solidFill>
                  <a:latin typeface="Times New Roman" pitchFamily="18" charset="0"/>
                </a:rPr>
                <a:t>i</a:t>
              </a:r>
              <a:r>
                <a:rPr lang="en-US" sz="2000" b="1">
                  <a:solidFill>
                    <a:prstClr val="black"/>
                  </a:solidFill>
                  <a:latin typeface="Times New Roman" pitchFamily="18" charset="0"/>
                </a:rPr>
                <a:t> inside.</a:t>
              </a:r>
            </a:p>
          </p:txBody>
        </p:sp>
      </p:grpSp>
      <p:sp>
        <p:nvSpPr>
          <p:cNvPr id="31767" name="Text Box 57"/>
          <p:cNvSpPr txBox="1">
            <a:spLocks noChangeArrowheads="1"/>
          </p:cNvSpPr>
          <p:nvPr/>
        </p:nvSpPr>
        <p:spPr bwMode="auto">
          <a:xfrm>
            <a:off x="7445375" y="6621463"/>
            <a:ext cx="1677988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800" dirty="0">
                <a:solidFill>
                  <a:prstClr val="black"/>
                </a:solidFill>
                <a:latin typeface="Times New Roman" pitchFamily="18" charset="0"/>
              </a:rPr>
              <a:t>Copyright – Michael D. Fayer, </a:t>
            </a:r>
            <a:r>
              <a:rPr lang="en-US" sz="800" dirty="0" smtClean="0">
                <a:solidFill>
                  <a:prstClr val="black"/>
                </a:solidFill>
                <a:latin typeface="Times New Roman" pitchFamily="18" charset="0"/>
              </a:rPr>
              <a:t>2018</a:t>
            </a:r>
            <a:endParaRPr lang="en-US" sz="800" dirty="0">
              <a:solidFill>
                <a:prstClr val="black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112999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Text Box 2"/>
          <p:cNvSpPr txBox="1">
            <a:spLocks noChangeArrowheads="1"/>
          </p:cNvSpPr>
          <p:nvPr/>
        </p:nvSpPr>
        <p:spPr bwMode="auto">
          <a:xfrm>
            <a:off x="422275" y="60325"/>
            <a:ext cx="775335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008000"/>
                </a:solidFill>
                <a:latin typeface="Times New Roman" pitchFamily="18" charset="0"/>
              </a:rPr>
              <a:t>Can use the raising and lowering operator representation to calculate </a:t>
            </a:r>
            <a:br>
              <a:rPr lang="en-US" sz="2000" b="1">
                <a:solidFill>
                  <a:srgbClr val="008000"/>
                </a:solidFill>
                <a:latin typeface="Times New Roman" pitchFamily="18" charset="0"/>
              </a:rPr>
            </a:br>
            <a:r>
              <a:rPr lang="en-US" sz="2000" b="1">
                <a:solidFill>
                  <a:srgbClr val="008000"/>
                </a:solidFill>
                <a:latin typeface="Times New Roman" pitchFamily="18" charset="0"/>
              </a:rPr>
              <a:t>any Q.M. properties of the H. O. </a:t>
            </a:r>
          </a:p>
        </p:txBody>
      </p:sp>
      <p:grpSp>
        <p:nvGrpSpPr>
          <p:cNvPr id="2" name="Group 3"/>
          <p:cNvGrpSpPr>
            <a:grpSpLocks/>
          </p:cNvGrpSpPr>
          <p:nvPr/>
        </p:nvGrpSpPr>
        <p:grpSpPr bwMode="auto">
          <a:xfrm>
            <a:off x="484188" y="911225"/>
            <a:ext cx="5810250" cy="1608138"/>
            <a:chOff x="305" y="574"/>
            <a:chExt cx="3660" cy="1013"/>
          </a:xfrm>
        </p:grpSpPr>
        <p:sp>
          <p:nvSpPr>
            <p:cNvPr id="33796" name="Text Box 4"/>
            <p:cNvSpPr txBox="1">
              <a:spLocks noChangeArrowheads="1"/>
            </p:cNvSpPr>
            <p:nvPr/>
          </p:nvSpPr>
          <p:spPr bwMode="auto">
            <a:xfrm>
              <a:off x="305" y="574"/>
              <a:ext cx="720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srgbClr val="000099"/>
                  </a:solidFill>
                  <a:latin typeface="Times New Roman" pitchFamily="18" charset="0"/>
                </a:rPr>
                <a:t>Example</a:t>
              </a:r>
            </a:p>
          </p:txBody>
        </p:sp>
        <p:graphicFrame>
          <p:nvGraphicFramePr>
            <p:cNvPr id="33797" name="Object 5"/>
            <p:cNvGraphicFramePr>
              <a:graphicFrameLocks noChangeAspect="1"/>
            </p:cNvGraphicFramePr>
            <p:nvPr/>
          </p:nvGraphicFramePr>
          <p:xfrm>
            <a:off x="877" y="913"/>
            <a:ext cx="512" cy="27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9698" name="Equation" r:id="rId4" imgW="812447" imgH="431613" progId="Equation.DSMT4">
                    <p:embed/>
                  </p:oleObj>
                </mc:Choice>
                <mc:Fallback>
                  <p:oleObj name="Equation" r:id="rId4" imgW="812447" imgH="431613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877" y="913"/>
                          <a:ext cx="512" cy="272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33798" name="Text Box 6"/>
            <p:cNvSpPr txBox="1">
              <a:spLocks noChangeArrowheads="1"/>
            </p:cNvSpPr>
            <p:nvPr/>
          </p:nvSpPr>
          <p:spPr bwMode="auto">
            <a:xfrm>
              <a:off x="1386" y="913"/>
              <a:ext cx="2579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prstClr val="black"/>
                  </a:solidFill>
                  <a:latin typeface="Times New Roman" pitchFamily="18" charset="0"/>
                </a:rPr>
                <a:t>for ground state, average value of </a:t>
              </a:r>
              <a:r>
                <a:rPr lang="en-US" sz="2000" b="1" i="1">
                  <a:solidFill>
                    <a:prstClr val="black"/>
                  </a:solidFill>
                  <a:latin typeface="Times New Roman" pitchFamily="18" charset="0"/>
                </a:rPr>
                <a:t>x</a:t>
              </a:r>
              <a:r>
                <a:rPr lang="en-US" sz="2000" b="1" baseline="30000">
                  <a:solidFill>
                    <a:prstClr val="black"/>
                  </a:solidFill>
                  <a:latin typeface="Times New Roman" pitchFamily="18" charset="0"/>
                </a:rPr>
                <a:t>4</a:t>
              </a:r>
              <a:endParaRPr lang="en-US" sz="2000" b="1">
                <a:solidFill>
                  <a:prstClr val="black"/>
                </a:solidFill>
                <a:latin typeface="Times New Roman" pitchFamily="18" charset="0"/>
              </a:endParaRPr>
            </a:p>
          </p:txBody>
        </p:sp>
        <p:graphicFrame>
          <p:nvGraphicFramePr>
            <p:cNvPr id="33799" name="Object 7"/>
            <p:cNvGraphicFramePr>
              <a:graphicFrameLocks noChangeAspect="1"/>
            </p:cNvGraphicFramePr>
            <p:nvPr/>
          </p:nvGraphicFramePr>
          <p:xfrm>
            <a:off x="753" y="1331"/>
            <a:ext cx="568" cy="25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9699" name="Equation" r:id="rId6" imgW="901309" imgH="406224" progId="Equation.DSMT4">
                    <p:embed/>
                  </p:oleObj>
                </mc:Choice>
                <mc:Fallback>
                  <p:oleObj name="Equation" r:id="rId6" imgW="901309" imgH="406224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753" y="1331"/>
                          <a:ext cx="568" cy="256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3" name="Group 8"/>
          <p:cNvGrpSpPr>
            <a:grpSpLocks/>
          </p:cNvGrpSpPr>
          <p:nvPr/>
        </p:nvGrpSpPr>
        <p:grpSpPr bwMode="auto">
          <a:xfrm>
            <a:off x="446088" y="2841625"/>
            <a:ext cx="3540125" cy="1358900"/>
            <a:chOff x="281" y="1790"/>
            <a:chExt cx="2230" cy="856"/>
          </a:xfrm>
        </p:grpSpPr>
        <p:sp>
          <p:nvSpPr>
            <p:cNvPr id="33801" name="Text Box 9"/>
            <p:cNvSpPr txBox="1">
              <a:spLocks noChangeArrowheads="1"/>
            </p:cNvSpPr>
            <p:nvPr/>
          </p:nvSpPr>
          <p:spPr bwMode="auto">
            <a:xfrm>
              <a:off x="281" y="1790"/>
              <a:ext cx="2230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srgbClr val="008000"/>
                  </a:solidFill>
                  <a:latin typeface="Times New Roman" pitchFamily="18" charset="0"/>
                </a:rPr>
                <a:t>In Schr</a:t>
              </a:r>
              <a:r>
                <a:rPr lang="en-US" sz="2000" b="1">
                  <a:solidFill>
                    <a:srgbClr val="008000"/>
                  </a:solidFill>
                  <a:latin typeface="Times New Roman" pitchFamily="18" charset="0"/>
                  <a:cs typeface="Times New Roman" pitchFamily="18" charset="0"/>
                </a:rPr>
                <a:t>ödinger Representation</a:t>
              </a:r>
              <a:endParaRPr lang="en-US" sz="2000" b="1">
                <a:solidFill>
                  <a:srgbClr val="008000"/>
                </a:solidFill>
                <a:latin typeface="Times New Roman" pitchFamily="18" charset="0"/>
              </a:endParaRPr>
            </a:p>
          </p:txBody>
        </p:sp>
        <p:graphicFrame>
          <p:nvGraphicFramePr>
            <p:cNvPr id="33802" name="Object 10"/>
            <p:cNvGraphicFramePr>
              <a:graphicFrameLocks noChangeAspect="1"/>
            </p:cNvGraphicFramePr>
            <p:nvPr/>
          </p:nvGraphicFramePr>
          <p:xfrm>
            <a:off x="716" y="2182"/>
            <a:ext cx="864" cy="46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9700" name="Equation" r:id="rId8" imgW="1371600" imgH="736600" progId="Equation.DSMT4">
                    <p:embed/>
                  </p:oleObj>
                </mc:Choice>
                <mc:Fallback>
                  <p:oleObj name="Equation" r:id="rId8" imgW="1371600" imgH="7366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716" y="2182"/>
                          <a:ext cx="864" cy="464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33803" name="Text Box 57"/>
          <p:cNvSpPr txBox="1">
            <a:spLocks noChangeArrowheads="1"/>
          </p:cNvSpPr>
          <p:nvPr/>
        </p:nvSpPr>
        <p:spPr bwMode="auto">
          <a:xfrm>
            <a:off x="7445375" y="6621463"/>
            <a:ext cx="1677988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800" dirty="0">
                <a:solidFill>
                  <a:prstClr val="black"/>
                </a:solidFill>
                <a:latin typeface="Times New Roman" pitchFamily="18" charset="0"/>
              </a:rPr>
              <a:t>Copyright – Michael D. Fayer, </a:t>
            </a:r>
            <a:r>
              <a:rPr lang="en-US" sz="800" dirty="0" smtClean="0">
                <a:solidFill>
                  <a:prstClr val="black"/>
                </a:solidFill>
                <a:latin typeface="Times New Roman" pitchFamily="18" charset="0"/>
              </a:rPr>
              <a:t>2018</a:t>
            </a:r>
            <a:endParaRPr lang="en-US" sz="800" dirty="0">
              <a:solidFill>
                <a:prstClr val="black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295797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5842" name="Object 2"/>
          <p:cNvGraphicFramePr>
            <a:graphicFrameLocks noChangeAspect="1"/>
          </p:cNvGraphicFramePr>
          <p:nvPr/>
        </p:nvGraphicFramePr>
        <p:xfrm>
          <a:off x="460375" y="250825"/>
          <a:ext cx="2197100" cy="736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22" name="Equation" r:id="rId4" imgW="2197100" imgH="736600" progId="Equation.DSMT4">
                  <p:embed/>
                </p:oleObj>
              </mc:Choice>
              <mc:Fallback>
                <p:oleObj name="Equation" r:id="rId4" imgW="2197100" imgH="7366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0375" y="250825"/>
                        <a:ext cx="2197100" cy="736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5843" name="Object 3"/>
          <p:cNvGraphicFramePr>
            <a:graphicFrameLocks noChangeAspect="1"/>
          </p:cNvGraphicFramePr>
          <p:nvPr/>
        </p:nvGraphicFramePr>
        <p:xfrm>
          <a:off x="527050" y="1284288"/>
          <a:ext cx="3416300" cy="736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23" name="Equation" r:id="rId6" imgW="3416300" imgH="736600" progId="Equation.DSMT4">
                  <p:embed/>
                </p:oleObj>
              </mc:Choice>
              <mc:Fallback>
                <p:oleObj name="Equation" r:id="rId6" imgW="3416300" imgH="7366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7050" y="1284288"/>
                        <a:ext cx="3416300" cy="7366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5844" name="Text Box 4"/>
          <p:cNvSpPr txBox="1">
            <a:spLocks noChangeArrowheads="1"/>
          </p:cNvSpPr>
          <p:nvPr/>
        </p:nvSpPr>
        <p:spPr bwMode="auto">
          <a:xfrm>
            <a:off x="2576513" y="2189163"/>
            <a:ext cx="1481137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990000"/>
                </a:solidFill>
                <a:latin typeface="Times New Roman" pitchFamily="18" charset="0"/>
              </a:rPr>
              <a:t>constant - </a:t>
            </a:r>
            <a:r>
              <a:rPr lang="en-US" sz="2000" b="1" i="1">
                <a:solidFill>
                  <a:srgbClr val="990000"/>
                </a:solidFill>
                <a:latin typeface="Times New Roman" pitchFamily="18" charset="0"/>
              </a:rPr>
              <a:t>C</a:t>
            </a:r>
            <a:endParaRPr lang="en-US" sz="2000" b="1">
              <a:solidFill>
                <a:srgbClr val="990000"/>
              </a:solidFill>
              <a:latin typeface="Times New Roman" pitchFamily="18" charset="0"/>
            </a:endParaRPr>
          </a:p>
        </p:txBody>
      </p:sp>
      <p:sp>
        <p:nvSpPr>
          <p:cNvPr id="35845" name="Line 5"/>
          <p:cNvSpPr>
            <a:spLocks noChangeShapeType="1"/>
          </p:cNvSpPr>
          <p:nvPr/>
        </p:nvSpPr>
        <p:spPr bwMode="auto">
          <a:xfrm flipH="1" flipV="1">
            <a:off x="2279650" y="2003425"/>
            <a:ext cx="300038" cy="4016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graphicFrame>
        <p:nvGraphicFramePr>
          <p:cNvPr id="35846" name="Object 6"/>
          <p:cNvGraphicFramePr>
            <a:graphicFrameLocks noChangeAspect="1"/>
          </p:cNvGraphicFramePr>
          <p:nvPr/>
        </p:nvGraphicFramePr>
        <p:xfrm>
          <a:off x="1338263" y="2684463"/>
          <a:ext cx="4648200" cy="101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24" name="Equation" r:id="rId8" imgW="4648200" imgH="1016000" progId="Equation.DSMT4">
                  <p:embed/>
                </p:oleObj>
              </mc:Choice>
              <mc:Fallback>
                <p:oleObj name="Equation" r:id="rId8" imgW="4648200" imgH="10160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38263" y="2684463"/>
                        <a:ext cx="4648200" cy="1016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5847" name="Text Box 7"/>
          <p:cNvSpPr txBox="1">
            <a:spLocks noChangeArrowheads="1"/>
          </p:cNvSpPr>
          <p:nvPr/>
        </p:nvSpPr>
        <p:spPr bwMode="auto">
          <a:xfrm>
            <a:off x="684213" y="4068763"/>
            <a:ext cx="740727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E80000"/>
                </a:solidFill>
                <a:latin typeface="Times New Roman" pitchFamily="18" charset="0"/>
              </a:rPr>
              <a:t>Many terms.  Must keep order correct.  Operators don’t commute.</a:t>
            </a:r>
          </a:p>
        </p:txBody>
      </p:sp>
      <p:sp>
        <p:nvSpPr>
          <p:cNvPr id="35848" name="Text Box 57"/>
          <p:cNvSpPr txBox="1">
            <a:spLocks noChangeArrowheads="1"/>
          </p:cNvSpPr>
          <p:nvPr/>
        </p:nvSpPr>
        <p:spPr bwMode="auto">
          <a:xfrm>
            <a:off x="7445375" y="6621463"/>
            <a:ext cx="1677988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800" dirty="0">
                <a:solidFill>
                  <a:prstClr val="black"/>
                </a:solidFill>
                <a:latin typeface="Times New Roman" pitchFamily="18" charset="0"/>
              </a:rPr>
              <a:t>Copyright – Michael D. Fayer, </a:t>
            </a:r>
            <a:r>
              <a:rPr lang="en-US" sz="800" dirty="0" smtClean="0">
                <a:solidFill>
                  <a:prstClr val="black"/>
                </a:solidFill>
                <a:latin typeface="Times New Roman" pitchFamily="18" charset="0"/>
              </a:rPr>
              <a:t>2018</a:t>
            </a:r>
            <a:endParaRPr lang="en-US" sz="800" dirty="0">
              <a:solidFill>
                <a:prstClr val="black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770203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Text Box 2"/>
          <p:cNvSpPr txBox="1">
            <a:spLocks noChangeArrowheads="1"/>
          </p:cNvSpPr>
          <p:nvPr/>
        </p:nvSpPr>
        <p:spPr bwMode="auto">
          <a:xfrm>
            <a:off x="396875" y="60325"/>
            <a:ext cx="5335588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E80000"/>
                </a:solidFill>
                <a:latin typeface="Times New Roman" pitchFamily="18" charset="0"/>
              </a:rPr>
              <a:t>Could write out all of the terms, but easier way.</a:t>
            </a:r>
          </a:p>
        </p:txBody>
      </p:sp>
      <p:grpSp>
        <p:nvGrpSpPr>
          <p:cNvPr id="2" name="Group 3"/>
          <p:cNvGrpSpPr>
            <a:grpSpLocks/>
          </p:cNvGrpSpPr>
          <p:nvPr/>
        </p:nvGrpSpPr>
        <p:grpSpPr bwMode="auto">
          <a:xfrm>
            <a:off x="333375" y="685800"/>
            <a:ext cx="6484938" cy="1412875"/>
            <a:chOff x="210" y="432"/>
            <a:chExt cx="4085" cy="890"/>
          </a:xfrm>
        </p:grpSpPr>
        <p:sp>
          <p:nvSpPr>
            <p:cNvPr id="37892" name="Text Box 4"/>
            <p:cNvSpPr txBox="1">
              <a:spLocks noChangeArrowheads="1"/>
            </p:cNvSpPr>
            <p:nvPr/>
          </p:nvSpPr>
          <p:spPr bwMode="auto">
            <a:xfrm>
              <a:off x="210" y="432"/>
              <a:ext cx="4085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srgbClr val="ED7D31"/>
                  </a:solidFill>
                  <a:latin typeface="Times New Roman" pitchFamily="18" charset="0"/>
                </a:rPr>
                <a:t>Any term that doesn’t have same number of </a:t>
              </a:r>
              <a:r>
                <a:rPr lang="en-US" sz="2000" b="1" i="1" u="sng">
                  <a:solidFill>
                    <a:srgbClr val="ED7D31"/>
                  </a:solidFill>
                  <a:latin typeface="Times New Roman" pitchFamily="18" charset="0"/>
                </a:rPr>
                <a:t>a</a:t>
              </a:r>
              <a:r>
                <a:rPr lang="en-US" sz="2000" b="1">
                  <a:solidFill>
                    <a:srgbClr val="ED7D31"/>
                  </a:solidFill>
                  <a:latin typeface="Times New Roman" pitchFamily="18" charset="0"/>
                </a:rPr>
                <a:t>’s and </a:t>
              </a:r>
              <a:r>
                <a:rPr lang="en-US" sz="2000" b="1" i="1" u="sng">
                  <a:solidFill>
                    <a:srgbClr val="ED7D31"/>
                  </a:solidFill>
                  <a:latin typeface="Times New Roman" pitchFamily="18" charset="0"/>
                </a:rPr>
                <a:t>a</a:t>
              </a:r>
              <a:r>
                <a:rPr lang="en-US" sz="2000" b="1" baseline="30000">
                  <a:solidFill>
                    <a:srgbClr val="ED7D31"/>
                  </a:solidFill>
                  <a:latin typeface="Times New Roman" pitchFamily="18" charset="0"/>
                </a:rPr>
                <a:t>+</a:t>
              </a:r>
              <a:r>
                <a:rPr lang="en-US" sz="2000" b="1">
                  <a:solidFill>
                    <a:prstClr val="black"/>
                  </a:solidFill>
                  <a:latin typeface="Times New Roman" pitchFamily="18" charset="0"/>
                </a:rPr>
                <a:t> </a:t>
              </a:r>
              <a:r>
                <a:rPr lang="en-US" sz="2000" b="1">
                  <a:solidFill>
                    <a:srgbClr val="E80000"/>
                  </a:solidFill>
                  <a:latin typeface="Times New Roman" pitchFamily="18" charset="0"/>
                </a:rPr>
                <a:t>= 0</a:t>
              </a:r>
            </a:p>
          </p:txBody>
        </p:sp>
        <p:sp>
          <p:nvSpPr>
            <p:cNvPr id="37893" name="Text Box 5"/>
            <p:cNvSpPr txBox="1">
              <a:spLocks noChangeArrowheads="1"/>
            </p:cNvSpPr>
            <p:nvPr/>
          </p:nvSpPr>
          <p:spPr bwMode="auto">
            <a:xfrm>
              <a:off x="242" y="756"/>
              <a:ext cx="720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srgbClr val="008000"/>
                  </a:solidFill>
                  <a:latin typeface="Times New Roman" pitchFamily="18" charset="0"/>
                </a:rPr>
                <a:t>Example</a:t>
              </a:r>
            </a:p>
          </p:txBody>
        </p:sp>
        <p:graphicFrame>
          <p:nvGraphicFramePr>
            <p:cNvPr id="37894" name="Object 6"/>
            <p:cNvGraphicFramePr>
              <a:graphicFrameLocks noChangeAspect="1"/>
            </p:cNvGraphicFramePr>
            <p:nvPr/>
          </p:nvGraphicFramePr>
          <p:xfrm>
            <a:off x="1161" y="763"/>
            <a:ext cx="1536" cy="25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746" name="Equation" r:id="rId4" imgW="2438400" imgH="406400" progId="Equation.DSMT4">
                    <p:embed/>
                  </p:oleObj>
                </mc:Choice>
                <mc:Fallback>
                  <p:oleObj name="Equation" r:id="rId4" imgW="2438400" imgH="4064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161" y="763"/>
                          <a:ext cx="1536" cy="256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37895" name="Text Box 7"/>
            <p:cNvSpPr txBox="1">
              <a:spLocks noChangeArrowheads="1"/>
            </p:cNvSpPr>
            <p:nvPr/>
          </p:nvSpPr>
          <p:spPr bwMode="auto">
            <a:xfrm>
              <a:off x="2704" y="1072"/>
              <a:ext cx="1113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prstClr val="black"/>
                  </a:solidFill>
                  <a:latin typeface="Times New Roman" pitchFamily="18" charset="0"/>
                </a:rPr>
                <a:t>orthogonal = 0</a:t>
              </a:r>
            </a:p>
          </p:txBody>
        </p:sp>
        <p:sp>
          <p:nvSpPr>
            <p:cNvPr id="37896" name="Line 8"/>
            <p:cNvSpPr>
              <a:spLocks noChangeShapeType="1"/>
            </p:cNvSpPr>
            <p:nvPr/>
          </p:nvSpPr>
          <p:spPr bwMode="auto">
            <a:xfrm flipH="1" flipV="1">
              <a:off x="2541" y="1026"/>
              <a:ext cx="173" cy="18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3" name="Group 9"/>
          <p:cNvGrpSpPr>
            <a:grpSpLocks/>
          </p:cNvGrpSpPr>
          <p:nvPr/>
        </p:nvGrpSpPr>
        <p:grpSpPr bwMode="auto">
          <a:xfrm>
            <a:off x="409575" y="2414588"/>
            <a:ext cx="4370388" cy="2019300"/>
            <a:chOff x="258" y="1521"/>
            <a:chExt cx="2753" cy="1272"/>
          </a:xfrm>
        </p:grpSpPr>
        <p:sp>
          <p:nvSpPr>
            <p:cNvPr id="37898" name="Text Box 10"/>
            <p:cNvSpPr txBox="1">
              <a:spLocks noChangeArrowheads="1"/>
            </p:cNvSpPr>
            <p:nvPr/>
          </p:nvSpPr>
          <p:spPr bwMode="auto">
            <a:xfrm>
              <a:off x="258" y="1521"/>
              <a:ext cx="2753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srgbClr val="E00000"/>
                  </a:solidFill>
                  <a:latin typeface="Times New Roman" pitchFamily="18" charset="0"/>
                </a:rPr>
                <a:t>Any operator that starts with </a:t>
              </a:r>
              <a:r>
                <a:rPr lang="en-US" sz="2000" b="1" i="1" u="sng">
                  <a:solidFill>
                    <a:srgbClr val="E00000"/>
                  </a:solidFill>
                  <a:latin typeface="Times New Roman" pitchFamily="18" charset="0"/>
                </a:rPr>
                <a:t>a</a:t>
              </a:r>
              <a:r>
                <a:rPr lang="en-US" sz="2000" b="1">
                  <a:solidFill>
                    <a:srgbClr val="E00000"/>
                  </a:solidFill>
                  <a:latin typeface="Times New Roman" pitchFamily="18" charset="0"/>
                </a:rPr>
                <a:t> is zero.</a:t>
              </a:r>
            </a:p>
          </p:txBody>
        </p:sp>
        <p:graphicFrame>
          <p:nvGraphicFramePr>
            <p:cNvPr id="37899" name="Object 11"/>
            <p:cNvGraphicFramePr>
              <a:graphicFrameLocks noChangeAspect="1"/>
            </p:cNvGraphicFramePr>
            <p:nvPr/>
          </p:nvGraphicFramePr>
          <p:xfrm>
            <a:off x="370" y="1930"/>
            <a:ext cx="696" cy="24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747" name="Equation" r:id="rId6" imgW="1104900" imgH="381000" progId="Equation.DSMT4">
                    <p:embed/>
                  </p:oleObj>
                </mc:Choice>
                <mc:Fallback>
                  <p:oleObj name="Equation" r:id="rId6" imgW="1104900" imgH="3810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70" y="1930"/>
                          <a:ext cx="696" cy="240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37900" name="Text Box 12"/>
            <p:cNvSpPr txBox="1">
              <a:spLocks noChangeArrowheads="1"/>
            </p:cNvSpPr>
            <p:nvPr/>
          </p:nvSpPr>
          <p:spPr bwMode="auto">
            <a:xfrm>
              <a:off x="273" y="2184"/>
              <a:ext cx="2109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srgbClr val="E00000"/>
                  </a:solidFill>
                  <a:latin typeface="Times New Roman" pitchFamily="18" charset="0"/>
                </a:rPr>
                <a:t>Can't lower past lowest state.</a:t>
              </a:r>
            </a:p>
          </p:txBody>
        </p:sp>
        <p:graphicFrame>
          <p:nvGraphicFramePr>
            <p:cNvPr id="37901" name="Object 13"/>
            <p:cNvGraphicFramePr>
              <a:graphicFrameLocks noChangeAspect="1"/>
            </p:cNvGraphicFramePr>
            <p:nvPr/>
          </p:nvGraphicFramePr>
          <p:xfrm>
            <a:off x="339" y="2537"/>
            <a:ext cx="1152" cy="25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748" name="Equation" r:id="rId8" imgW="1828800" imgH="406400" progId="Equation.DSMT4">
                    <p:embed/>
                  </p:oleObj>
                </mc:Choice>
                <mc:Fallback>
                  <p:oleObj name="Equation" r:id="rId8" imgW="1828800" imgH="4064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39" y="2537"/>
                          <a:ext cx="1152" cy="256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4" name="Group 14"/>
          <p:cNvGrpSpPr>
            <a:grpSpLocks/>
          </p:cNvGrpSpPr>
          <p:nvPr/>
        </p:nvGrpSpPr>
        <p:grpSpPr bwMode="auto">
          <a:xfrm>
            <a:off x="471488" y="4706938"/>
            <a:ext cx="3560762" cy="1682750"/>
            <a:chOff x="297" y="2965"/>
            <a:chExt cx="2243" cy="1060"/>
          </a:xfrm>
        </p:grpSpPr>
        <p:sp>
          <p:nvSpPr>
            <p:cNvPr id="37903" name="Text Box 15"/>
            <p:cNvSpPr txBox="1">
              <a:spLocks noChangeArrowheads="1"/>
            </p:cNvSpPr>
            <p:nvPr/>
          </p:nvSpPr>
          <p:spPr bwMode="auto">
            <a:xfrm>
              <a:off x="297" y="2965"/>
              <a:ext cx="2243" cy="4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srgbClr val="000099"/>
                  </a:solidFill>
                  <a:latin typeface="Times New Roman" pitchFamily="18" charset="0"/>
                </a:rPr>
                <a:t>Terms with            are also zero</a:t>
              </a:r>
              <a:br>
                <a:rPr lang="en-US" sz="2000" b="1">
                  <a:solidFill>
                    <a:srgbClr val="000099"/>
                  </a:solidFill>
                  <a:latin typeface="Times New Roman" pitchFamily="18" charset="0"/>
                </a:rPr>
              </a:br>
              <a:r>
                <a:rPr lang="en-US" sz="2000" b="1">
                  <a:solidFill>
                    <a:srgbClr val="000099"/>
                  </a:solidFill>
                  <a:latin typeface="Times New Roman" pitchFamily="18" charset="0"/>
                </a:rPr>
                <a:t>because</a:t>
              </a:r>
            </a:p>
          </p:txBody>
        </p:sp>
        <p:graphicFrame>
          <p:nvGraphicFramePr>
            <p:cNvPr id="37904" name="Object 16"/>
            <p:cNvGraphicFramePr>
              <a:graphicFrameLocks noChangeAspect="1"/>
            </p:cNvGraphicFramePr>
            <p:nvPr/>
          </p:nvGraphicFramePr>
          <p:xfrm>
            <a:off x="1185" y="2971"/>
            <a:ext cx="360" cy="25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749" name="Equation" r:id="rId10" imgW="571252" imgH="406224" progId="Equation.DSMT4">
                    <p:embed/>
                  </p:oleObj>
                </mc:Choice>
                <mc:Fallback>
                  <p:oleObj name="Equation" r:id="rId10" imgW="571252" imgH="406224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1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185" y="2971"/>
                          <a:ext cx="360" cy="256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7905" name="Object 17"/>
            <p:cNvGraphicFramePr>
              <a:graphicFrameLocks noChangeAspect="1"/>
            </p:cNvGraphicFramePr>
            <p:nvPr/>
          </p:nvGraphicFramePr>
          <p:xfrm>
            <a:off x="811" y="3481"/>
            <a:ext cx="1344" cy="54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750" name="Equation" r:id="rId12" imgW="2133600" imgH="863600" progId="Equation.DSMT4">
                    <p:embed/>
                  </p:oleObj>
                </mc:Choice>
                <mc:Fallback>
                  <p:oleObj name="Equation" r:id="rId12" imgW="2133600" imgH="8636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811" y="3481"/>
                          <a:ext cx="1344" cy="544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37906" name="Text Box 57"/>
          <p:cNvSpPr txBox="1">
            <a:spLocks noChangeArrowheads="1"/>
          </p:cNvSpPr>
          <p:nvPr/>
        </p:nvSpPr>
        <p:spPr bwMode="auto">
          <a:xfrm>
            <a:off x="7445375" y="6621463"/>
            <a:ext cx="1677988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800" dirty="0">
                <a:solidFill>
                  <a:prstClr val="black"/>
                </a:solidFill>
                <a:latin typeface="Times New Roman" pitchFamily="18" charset="0"/>
              </a:rPr>
              <a:t>Copyright – Michael D. Fayer, </a:t>
            </a:r>
            <a:r>
              <a:rPr lang="en-US" sz="800" dirty="0" smtClean="0">
                <a:solidFill>
                  <a:prstClr val="black"/>
                </a:solidFill>
                <a:latin typeface="Times New Roman" pitchFamily="18" charset="0"/>
              </a:rPr>
              <a:t>2018</a:t>
            </a:r>
            <a:endParaRPr lang="en-US" sz="800" dirty="0">
              <a:solidFill>
                <a:prstClr val="black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421861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Text Box 2"/>
          <p:cNvSpPr txBox="1">
            <a:spLocks noChangeArrowheads="1"/>
          </p:cNvSpPr>
          <p:nvPr/>
        </p:nvSpPr>
        <p:spPr bwMode="auto">
          <a:xfrm>
            <a:off x="433388" y="211138"/>
            <a:ext cx="223202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E80000"/>
                </a:solidFill>
                <a:latin typeface="Times New Roman" pitchFamily="18" charset="0"/>
              </a:rPr>
              <a:t>Only terms left are</a:t>
            </a:r>
          </a:p>
        </p:txBody>
      </p:sp>
      <p:graphicFrame>
        <p:nvGraphicFramePr>
          <p:cNvPr id="39939" name="Object 3"/>
          <p:cNvGraphicFramePr>
            <a:graphicFrameLocks noChangeAspect="1"/>
          </p:cNvGraphicFramePr>
          <p:nvPr/>
        </p:nvGraphicFramePr>
        <p:xfrm>
          <a:off x="306388" y="773113"/>
          <a:ext cx="5778500" cy="167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770" name="Equation" r:id="rId4" imgW="5778500" imgH="1676400" progId="Equation.DSMT4">
                  <p:embed/>
                </p:oleObj>
              </mc:Choice>
              <mc:Fallback>
                <p:oleObj name="Equation" r:id="rId4" imgW="5778500" imgH="16764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6388" y="773113"/>
                        <a:ext cx="5778500" cy="1676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263525" y="2617788"/>
            <a:ext cx="8593138" cy="3578225"/>
            <a:chOff x="166" y="1649"/>
            <a:chExt cx="5413" cy="2254"/>
          </a:xfrm>
        </p:grpSpPr>
        <p:sp>
          <p:nvSpPr>
            <p:cNvPr id="39941" name="Line 5"/>
            <p:cNvSpPr>
              <a:spLocks noChangeShapeType="1"/>
            </p:cNvSpPr>
            <p:nvPr/>
          </p:nvSpPr>
          <p:spPr bwMode="auto">
            <a:xfrm>
              <a:off x="166" y="1649"/>
              <a:ext cx="5413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graphicFrame>
          <p:nvGraphicFramePr>
            <p:cNvPr id="39942" name="Object 6"/>
            <p:cNvGraphicFramePr>
              <a:graphicFrameLocks noChangeAspect="1"/>
            </p:cNvGraphicFramePr>
            <p:nvPr/>
          </p:nvGraphicFramePr>
          <p:xfrm>
            <a:off x="238" y="1726"/>
            <a:ext cx="1496" cy="25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2771" name="Equation" r:id="rId6" imgW="2373870" imgH="406224" progId="Equation.DSMT4">
                    <p:embed/>
                  </p:oleObj>
                </mc:Choice>
                <mc:Fallback>
                  <p:oleObj name="Equation" r:id="rId6" imgW="2373870" imgH="406224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38" y="1726"/>
                          <a:ext cx="1496" cy="256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9943" name="Object 7"/>
            <p:cNvGraphicFramePr>
              <a:graphicFrameLocks noChangeAspect="1"/>
            </p:cNvGraphicFramePr>
            <p:nvPr/>
          </p:nvGraphicFramePr>
          <p:xfrm>
            <a:off x="1969" y="1710"/>
            <a:ext cx="1096" cy="25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2772" name="Equation" r:id="rId8" imgW="1739900" imgH="406400" progId="Equation.DSMT4">
                    <p:embed/>
                  </p:oleObj>
                </mc:Choice>
                <mc:Fallback>
                  <p:oleObj name="Equation" r:id="rId8" imgW="1739900" imgH="4064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969" y="1710"/>
                          <a:ext cx="1096" cy="256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9944" name="Object 8"/>
            <p:cNvGraphicFramePr>
              <a:graphicFrameLocks noChangeAspect="1"/>
            </p:cNvGraphicFramePr>
            <p:nvPr/>
          </p:nvGraphicFramePr>
          <p:xfrm>
            <a:off x="258" y="2134"/>
            <a:ext cx="1816" cy="110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2773" name="Equation" r:id="rId10" imgW="2882900" imgH="1752600" progId="Equation.DSMT4">
                    <p:embed/>
                  </p:oleObj>
                </mc:Choice>
                <mc:Fallback>
                  <p:oleObj name="Equation" r:id="rId10" imgW="2882900" imgH="17526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1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58" y="2134"/>
                          <a:ext cx="1816" cy="1104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9945" name="Object 9"/>
            <p:cNvGraphicFramePr>
              <a:graphicFrameLocks noChangeAspect="1"/>
            </p:cNvGraphicFramePr>
            <p:nvPr/>
          </p:nvGraphicFramePr>
          <p:xfrm>
            <a:off x="2770" y="2145"/>
            <a:ext cx="1984" cy="112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2774" name="Equation" r:id="rId12" imgW="3149600" imgH="1778000" progId="Equation.DSMT4">
                    <p:embed/>
                  </p:oleObj>
                </mc:Choice>
                <mc:Fallback>
                  <p:oleObj name="Equation" r:id="rId12" imgW="3149600" imgH="17780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770" y="2145"/>
                          <a:ext cx="1984" cy="1120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9946" name="Object 10"/>
            <p:cNvGraphicFramePr>
              <a:graphicFrameLocks noChangeAspect="1"/>
            </p:cNvGraphicFramePr>
            <p:nvPr/>
          </p:nvGraphicFramePr>
          <p:xfrm>
            <a:off x="246" y="3495"/>
            <a:ext cx="1432" cy="40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2775" name="Equation" r:id="rId14" imgW="2273300" imgH="647700" progId="Equation.DSMT4">
                    <p:embed/>
                  </p:oleObj>
                </mc:Choice>
                <mc:Fallback>
                  <p:oleObj name="Equation" r:id="rId14" imgW="2273300" imgH="6477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46" y="3495"/>
                          <a:ext cx="1432" cy="408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39947" name="Text Box 11"/>
            <p:cNvSpPr txBox="1">
              <a:spLocks noChangeArrowheads="1"/>
            </p:cNvSpPr>
            <p:nvPr/>
          </p:nvSpPr>
          <p:spPr bwMode="auto">
            <a:xfrm>
              <a:off x="2112" y="3573"/>
              <a:ext cx="2782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srgbClr val="000099"/>
                  </a:solidFill>
                  <a:latin typeface="Times New Roman" pitchFamily="18" charset="0"/>
                </a:rPr>
                <a:t>No integrals.	Must be able to count.</a:t>
              </a:r>
            </a:p>
          </p:txBody>
        </p:sp>
      </p:grpSp>
      <p:sp>
        <p:nvSpPr>
          <p:cNvPr id="39948" name="Text Box 57"/>
          <p:cNvSpPr txBox="1">
            <a:spLocks noChangeArrowheads="1"/>
          </p:cNvSpPr>
          <p:nvPr/>
        </p:nvSpPr>
        <p:spPr bwMode="auto">
          <a:xfrm>
            <a:off x="7445375" y="6621463"/>
            <a:ext cx="1677988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800" dirty="0">
                <a:solidFill>
                  <a:prstClr val="black"/>
                </a:solidFill>
                <a:latin typeface="Times New Roman" pitchFamily="18" charset="0"/>
              </a:rPr>
              <a:t>Copyright – Michael D. Fayer, </a:t>
            </a:r>
            <a:r>
              <a:rPr lang="en-US" sz="800" dirty="0" smtClean="0">
                <a:solidFill>
                  <a:prstClr val="black"/>
                </a:solidFill>
                <a:latin typeface="Times New Roman" pitchFamily="18" charset="0"/>
              </a:rPr>
              <a:t>2018</a:t>
            </a:r>
            <a:endParaRPr lang="en-US" sz="800" dirty="0">
              <a:solidFill>
                <a:prstClr val="black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56167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ext Box 2"/>
          <p:cNvSpPr txBox="1">
            <a:spLocks noChangeArrowheads="1"/>
          </p:cNvSpPr>
          <p:nvPr/>
        </p:nvSpPr>
        <p:spPr bwMode="auto">
          <a:xfrm>
            <a:off x="935038" y="134938"/>
            <a:ext cx="2919412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000099"/>
                </a:solidFill>
                <a:latin typeface="Times New Roman" pitchFamily="18" charset="0"/>
              </a:rPr>
              <a:t>Vibrational Wave Packet</a:t>
            </a:r>
          </a:p>
        </p:txBody>
      </p:sp>
      <p:grpSp>
        <p:nvGrpSpPr>
          <p:cNvPr id="2" name="Group 3"/>
          <p:cNvGrpSpPr>
            <a:grpSpLocks/>
          </p:cNvGrpSpPr>
          <p:nvPr/>
        </p:nvGrpSpPr>
        <p:grpSpPr bwMode="auto">
          <a:xfrm>
            <a:off x="153988" y="701675"/>
            <a:ext cx="5056187" cy="5521325"/>
            <a:chOff x="97" y="442"/>
            <a:chExt cx="3185" cy="3478"/>
          </a:xfrm>
        </p:grpSpPr>
        <p:grpSp>
          <p:nvGrpSpPr>
            <p:cNvPr id="3" name="Group 4"/>
            <p:cNvGrpSpPr>
              <a:grpSpLocks/>
            </p:cNvGrpSpPr>
            <p:nvPr/>
          </p:nvGrpSpPr>
          <p:grpSpPr bwMode="auto">
            <a:xfrm>
              <a:off x="834" y="442"/>
              <a:ext cx="1596" cy="3478"/>
              <a:chOff x="834" y="442"/>
              <a:chExt cx="1596" cy="3478"/>
            </a:xfrm>
          </p:grpSpPr>
          <p:pic>
            <p:nvPicPr>
              <p:cNvPr id="5125" name="Picture 5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/>
              <a:stretch>
                <a:fillRect/>
              </a:stretch>
            </p:blipFill>
            <p:spPr bwMode="auto">
              <a:xfrm>
                <a:off x="885" y="3728"/>
                <a:ext cx="256" cy="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5126" name="Freeform 6"/>
              <p:cNvSpPr>
                <a:spLocks/>
              </p:cNvSpPr>
              <p:nvPr/>
            </p:nvSpPr>
            <p:spPr bwMode="auto">
              <a:xfrm>
                <a:off x="834" y="2612"/>
                <a:ext cx="1099" cy="1308"/>
              </a:xfrm>
              <a:custGeom>
                <a:avLst/>
                <a:gdLst>
                  <a:gd name="T0" fmla="*/ 9 w 1532"/>
                  <a:gd name="T1" fmla="*/ 311 h 1308"/>
                  <a:gd name="T2" fmla="*/ 27 w 1532"/>
                  <a:gd name="T3" fmla="*/ 746 h 1308"/>
                  <a:gd name="T4" fmla="*/ 45 w 1532"/>
                  <a:gd name="T5" fmla="*/ 1011 h 1308"/>
                  <a:gd name="T6" fmla="*/ 63 w 1532"/>
                  <a:gd name="T7" fmla="*/ 1167 h 1308"/>
                  <a:gd name="T8" fmla="*/ 81 w 1532"/>
                  <a:gd name="T9" fmla="*/ 1256 h 1308"/>
                  <a:gd name="T10" fmla="*/ 99 w 1532"/>
                  <a:gd name="T11" fmla="*/ 1298 h 1308"/>
                  <a:gd name="T12" fmla="*/ 117 w 1532"/>
                  <a:gd name="T13" fmla="*/ 1308 h 1308"/>
                  <a:gd name="T14" fmla="*/ 135 w 1532"/>
                  <a:gd name="T15" fmla="*/ 1299 h 1308"/>
                  <a:gd name="T16" fmla="*/ 152 w 1532"/>
                  <a:gd name="T17" fmla="*/ 1276 h 1308"/>
                  <a:gd name="T18" fmla="*/ 170 w 1532"/>
                  <a:gd name="T19" fmla="*/ 1245 h 1308"/>
                  <a:gd name="T20" fmla="*/ 188 w 1532"/>
                  <a:gd name="T21" fmla="*/ 1211 h 1308"/>
                  <a:gd name="T22" fmla="*/ 207 w 1532"/>
                  <a:gd name="T23" fmla="*/ 1173 h 1308"/>
                  <a:gd name="T24" fmla="*/ 224 w 1532"/>
                  <a:gd name="T25" fmla="*/ 1135 h 1308"/>
                  <a:gd name="T26" fmla="*/ 242 w 1532"/>
                  <a:gd name="T27" fmla="*/ 1100 h 1308"/>
                  <a:gd name="T28" fmla="*/ 260 w 1532"/>
                  <a:gd name="T29" fmla="*/ 1067 h 1308"/>
                  <a:gd name="T30" fmla="*/ 278 w 1532"/>
                  <a:gd name="T31" fmla="*/ 1035 h 1308"/>
                  <a:gd name="T32" fmla="*/ 297 w 1532"/>
                  <a:gd name="T33" fmla="*/ 1004 h 1308"/>
                  <a:gd name="T34" fmla="*/ 314 w 1532"/>
                  <a:gd name="T35" fmla="*/ 977 h 1308"/>
                  <a:gd name="T36" fmla="*/ 332 w 1532"/>
                  <a:gd name="T37" fmla="*/ 952 h 1308"/>
                  <a:gd name="T38" fmla="*/ 349 w 1532"/>
                  <a:gd name="T39" fmla="*/ 929 h 1308"/>
                  <a:gd name="T40" fmla="*/ 367 w 1532"/>
                  <a:gd name="T41" fmla="*/ 910 h 1308"/>
                  <a:gd name="T42" fmla="*/ 385 w 1532"/>
                  <a:gd name="T43" fmla="*/ 892 h 1308"/>
                  <a:gd name="T44" fmla="*/ 403 w 1532"/>
                  <a:gd name="T45" fmla="*/ 877 h 1308"/>
                  <a:gd name="T46" fmla="*/ 422 w 1532"/>
                  <a:gd name="T47" fmla="*/ 864 h 1308"/>
                  <a:gd name="T48" fmla="*/ 439 w 1532"/>
                  <a:gd name="T49" fmla="*/ 852 h 1308"/>
                  <a:gd name="T50" fmla="*/ 458 w 1532"/>
                  <a:gd name="T51" fmla="*/ 843 h 1308"/>
                  <a:gd name="T52" fmla="*/ 476 w 1532"/>
                  <a:gd name="T53" fmla="*/ 834 h 1308"/>
                  <a:gd name="T54" fmla="*/ 494 w 1532"/>
                  <a:gd name="T55" fmla="*/ 826 h 1308"/>
                  <a:gd name="T56" fmla="*/ 511 w 1532"/>
                  <a:gd name="T57" fmla="*/ 820 h 1308"/>
                  <a:gd name="T58" fmla="*/ 529 w 1532"/>
                  <a:gd name="T59" fmla="*/ 814 h 1308"/>
                  <a:gd name="T60" fmla="*/ 546 w 1532"/>
                  <a:gd name="T61" fmla="*/ 809 h 1308"/>
                  <a:gd name="T62" fmla="*/ 564 w 1532"/>
                  <a:gd name="T63" fmla="*/ 806 h 1308"/>
                  <a:gd name="T64" fmla="*/ 582 w 1532"/>
                  <a:gd name="T65" fmla="*/ 802 h 1308"/>
                  <a:gd name="T66" fmla="*/ 600 w 1532"/>
                  <a:gd name="T67" fmla="*/ 800 h 1308"/>
                  <a:gd name="T68" fmla="*/ 618 w 1532"/>
                  <a:gd name="T69" fmla="*/ 797 h 1308"/>
                  <a:gd name="T70" fmla="*/ 636 w 1532"/>
                  <a:gd name="T71" fmla="*/ 795 h 1308"/>
                  <a:gd name="T72" fmla="*/ 654 w 1532"/>
                  <a:gd name="T73" fmla="*/ 793 h 1308"/>
                  <a:gd name="T74" fmla="*/ 673 w 1532"/>
                  <a:gd name="T75" fmla="*/ 791 h 1308"/>
                  <a:gd name="T76" fmla="*/ 691 w 1532"/>
                  <a:gd name="T77" fmla="*/ 790 h 1308"/>
                  <a:gd name="T78" fmla="*/ 708 w 1532"/>
                  <a:gd name="T79" fmla="*/ 789 h 1308"/>
                  <a:gd name="T80" fmla="*/ 726 w 1532"/>
                  <a:gd name="T81" fmla="*/ 789 h 1308"/>
                  <a:gd name="T82" fmla="*/ 744 w 1532"/>
                  <a:gd name="T83" fmla="*/ 788 h 1308"/>
                  <a:gd name="T84" fmla="*/ 761 w 1532"/>
                  <a:gd name="T85" fmla="*/ 788 h 1308"/>
                  <a:gd name="T86" fmla="*/ 779 w 1532"/>
                  <a:gd name="T87" fmla="*/ 787 h 1308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w 1532"/>
                  <a:gd name="T133" fmla="*/ 0 h 1308"/>
                  <a:gd name="T134" fmla="*/ 1532 w 1532"/>
                  <a:gd name="T135" fmla="*/ 1308 h 1308"/>
                </a:gdLst>
                <a:ahLst/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T132" t="T133" r="T134" b="T135"/>
                <a:pathLst>
                  <a:path w="1532" h="1308">
                    <a:moveTo>
                      <a:pt x="0" y="0"/>
                    </a:moveTo>
                    <a:lnTo>
                      <a:pt x="18" y="311"/>
                    </a:lnTo>
                    <a:lnTo>
                      <a:pt x="35" y="554"/>
                    </a:lnTo>
                    <a:lnTo>
                      <a:pt x="52" y="746"/>
                    </a:lnTo>
                    <a:lnTo>
                      <a:pt x="70" y="894"/>
                    </a:lnTo>
                    <a:lnTo>
                      <a:pt x="88" y="1011"/>
                    </a:lnTo>
                    <a:lnTo>
                      <a:pt x="105" y="1099"/>
                    </a:lnTo>
                    <a:lnTo>
                      <a:pt x="123" y="1167"/>
                    </a:lnTo>
                    <a:lnTo>
                      <a:pt x="140" y="1218"/>
                    </a:lnTo>
                    <a:lnTo>
                      <a:pt x="158" y="1256"/>
                    </a:lnTo>
                    <a:lnTo>
                      <a:pt x="176" y="1281"/>
                    </a:lnTo>
                    <a:lnTo>
                      <a:pt x="193" y="1298"/>
                    </a:lnTo>
                    <a:lnTo>
                      <a:pt x="210" y="1306"/>
                    </a:lnTo>
                    <a:lnTo>
                      <a:pt x="227" y="1308"/>
                    </a:lnTo>
                    <a:lnTo>
                      <a:pt x="245" y="1306"/>
                    </a:lnTo>
                    <a:lnTo>
                      <a:pt x="262" y="1299"/>
                    </a:lnTo>
                    <a:lnTo>
                      <a:pt x="278" y="1289"/>
                    </a:lnTo>
                    <a:lnTo>
                      <a:pt x="296" y="1276"/>
                    </a:lnTo>
                    <a:lnTo>
                      <a:pt x="313" y="1262"/>
                    </a:lnTo>
                    <a:lnTo>
                      <a:pt x="330" y="1245"/>
                    </a:lnTo>
                    <a:lnTo>
                      <a:pt x="347" y="1229"/>
                    </a:lnTo>
                    <a:lnTo>
                      <a:pt x="365" y="1211"/>
                    </a:lnTo>
                    <a:lnTo>
                      <a:pt x="383" y="1192"/>
                    </a:lnTo>
                    <a:lnTo>
                      <a:pt x="401" y="1173"/>
                    </a:lnTo>
                    <a:lnTo>
                      <a:pt x="418" y="1154"/>
                    </a:lnTo>
                    <a:lnTo>
                      <a:pt x="435" y="1135"/>
                    </a:lnTo>
                    <a:lnTo>
                      <a:pt x="453" y="1117"/>
                    </a:lnTo>
                    <a:lnTo>
                      <a:pt x="471" y="1100"/>
                    </a:lnTo>
                    <a:lnTo>
                      <a:pt x="489" y="1085"/>
                    </a:lnTo>
                    <a:lnTo>
                      <a:pt x="505" y="1067"/>
                    </a:lnTo>
                    <a:lnTo>
                      <a:pt x="523" y="1051"/>
                    </a:lnTo>
                    <a:lnTo>
                      <a:pt x="541" y="1035"/>
                    </a:lnTo>
                    <a:lnTo>
                      <a:pt x="559" y="1020"/>
                    </a:lnTo>
                    <a:lnTo>
                      <a:pt x="577" y="1004"/>
                    </a:lnTo>
                    <a:lnTo>
                      <a:pt x="593" y="990"/>
                    </a:lnTo>
                    <a:lnTo>
                      <a:pt x="611" y="977"/>
                    </a:lnTo>
                    <a:lnTo>
                      <a:pt x="628" y="964"/>
                    </a:lnTo>
                    <a:lnTo>
                      <a:pt x="645" y="952"/>
                    </a:lnTo>
                    <a:lnTo>
                      <a:pt x="662" y="941"/>
                    </a:lnTo>
                    <a:lnTo>
                      <a:pt x="678" y="929"/>
                    </a:lnTo>
                    <a:lnTo>
                      <a:pt x="695" y="920"/>
                    </a:lnTo>
                    <a:lnTo>
                      <a:pt x="713" y="910"/>
                    </a:lnTo>
                    <a:lnTo>
                      <a:pt x="731" y="901"/>
                    </a:lnTo>
                    <a:lnTo>
                      <a:pt x="748" y="892"/>
                    </a:lnTo>
                    <a:lnTo>
                      <a:pt x="765" y="884"/>
                    </a:lnTo>
                    <a:lnTo>
                      <a:pt x="783" y="877"/>
                    </a:lnTo>
                    <a:lnTo>
                      <a:pt x="801" y="871"/>
                    </a:lnTo>
                    <a:lnTo>
                      <a:pt x="819" y="864"/>
                    </a:lnTo>
                    <a:lnTo>
                      <a:pt x="836" y="858"/>
                    </a:lnTo>
                    <a:lnTo>
                      <a:pt x="853" y="852"/>
                    </a:lnTo>
                    <a:lnTo>
                      <a:pt x="871" y="847"/>
                    </a:lnTo>
                    <a:lnTo>
                      <a:pt x="889" y="843"/>
                    </a:lnTo>
                    <a:lnTo>
                      <a:pt x="907" y="838"/>
                    </a:lnTo>
                    <a:lnTo>
                      <a:pt x="924" y="834"/>
                    </a:lnTo>
                    <a:lnTo>
                      <a:pt x="941" y="829"/>
                    </a:lnTo>
                    <a:lnTo>
                      <a:pt x="959" y="826"/>
                    </a:lnTo>
                    <a:lnTo>
                      <a:pt x="977" y="824"/>
                    </a:lnTo>
                    <a:lnTo>
                      <a:pt x="994" y="820"/>
                    </a:lnTo>
                    <a:lnTo>
                      <a:pt x="1011" y="816"/>
                    </a:lnTo>
                    <a:lnTo>
                      <a:pt x="1028" y="814"/>
                    </a:lnTo>
                    <a:lnTo>
                      <a:pt x="1045" y="812"/>
                    </a:lnTo>
                    <a:lnTo>
                      <a:pt x="1061" y="809"/>
                    </a:lnTo>
                    <a:lnTo>
                      <a:pt x="1078" y="808"/>
                    </a:lnTo>
                    <a:lnTo>
                      <a:pt x="1096" y="806"/>
                    </a:lnTo>
                    <a:lnTo>
                      <a:pt x="1114" y="803"/>
                    </a:lnTo>
                    <a:lnTo>
                      <a:pt x="1132" y="802"/>
                    </a:lnTo>
                    <a:lnTo>
                      <a:pt x="1149" y="801"/>
                    </a:lnTo>
                    <a:lnTo>
                      <a:pt x="1166" y="800"/>
                    </a:lnTo>
                    <a:lnTo>
                      <a:pt x="1184" y="799"/>
                    </a:lnTo>
                    <a:lnTo>
                      <a:pt x="1202" y="797"/>
                    </a:lnTo>
                    <a:lnTo>
                      <a:pt x="1219" y="796"/>
                    </a:lnTo>
                    <a:lnTo>
                      <a:pt x="1236" y="795"/>
                    </a:lnTo>
                    <a:lnTo>
                      <a:pt x="1254" y="794"/>
                    </a:lnTo>
                    <a:lnTo>
                      <a:pt x="1272" y="793"/>
                    </a:lnTo>
                    <a:lnTo>
                      <a:pt x="1290" y="793"/>
                    </a:lnTo>
                    <a:lnTo>
                      <a:pt x="1307" y="791"/>
                    </a:lnTo>
                    <a:lnTo>
                      <a:pt x="1324" y="791"/>
                    </a:lnTo>
                    <a:lnTo>
                      <a:pt x="1342" y="790"/>
                    </a:lnTo>
                    <a:lnTo>
                      <a:pt x="1360" y="790"/>
                    </a:lnTo>
                    <a:lnTo>
                      <a:pt x="1376" y="789"/>
                    </a:lnTo>
                    <a:lnTo>
                      <a:pt x="1394" y="789"/>
                    </a:lnTo>
                    <a:lnTo>
                      <a:pt x="1411" y="789"/>
                    </a:lnTo>
                    <a:lnTo>
                      <a:pt x="1429" y="788"/>
                    </a:lnTo>
                    <a:lnTo>
                      <a:pt x="1446" y="788"/>
                    </a:lnTo>
                    <a:lnTo>
                      <a:pt x="1462" y="788"/>
                    </a:lnTo>
                    <a:lnTo>
                      <a:pt x="1479" y="788"/>
                    </a:lnTo>
                    <a:lnTo>
                      <a:pt x="1496" y="787"/>
                    </a:lnTo>
                    <a:lnTo>
                      <a:pt x="1514" y="787"/>
                    </a:lnTo>
                    <a:lnTo>
                      <a:pt x="1532" y="787"/>
                    </a:lnTo>
                  </a:path>
                </a:pathLst>
              </a:custGeom>
              <a:noFill/>
              <a:ln w="1587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5127" name="Line 7"/>
              <p:cNvSpPr>
                <a:spLocks noChangeShapeType="1"/>
              </p:cNvSpPr>
              <p:nvPr/>
            </p:nvSpPr>
            <p:spPr bwMode="auto">
              <a:xfrm flipV="1">
                <a:off x="1015" y="2006"/>
                <a:ext cx="0" cy="1809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5128" name="Line 8"/>
              <p:cNvSpPr>
                <a:spLocks noChangeShapeType="1"/>
              </p:cNvSpPr>
              <p:nvPr/>
            </p:nvSpPr>
            <p:spPr bwMode="auto">
              <a:xfrm>
                <a:off x="934" y="3815"/>
                <a:ext cx="164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grpSp>
            <p:nvGrpSpPr>
              <p:cNvPr id="4" name="Group 9"/>
              <p:cNvGrpSpPr>
                <a:grpSpLocks/>
              </p:cNvGrpSpPr>
              <p:nvPr/>
            </p:nvGrpSpPr>
            <p:grpSpPr bwMode="auto">
              <a:xfrm>
                <a:off x="898" y="442"/>
                <a:ext cx="1532" cy="1845"/>
                <a:chOff x="898" y="442"/>
                <a:chExt cx="1532" cy="1845"/>
              </a:xfrm>
            </p:grpSpPr>
            <p:sp>
              <p:nvSpPr>
                <p:cNvPr id="5130" name="Freeform 10"/>
                <p:cNvSpPr>
                  <a:spLocks/>
                </p:cNvSpPr>
                <p:nvPr/>
              </p:nvSpPr>
              <p:spPr bwMode="auto">
                <a:xfrm>
                  <a:off x="898" y="442"/>
                  <a:ext cx="1532" cy="1845"/>
                </a:xfrm>
                <a:custGeom>
                  <a:avLst/>
                  <a:gdLst>
                    <a:gd name="T0" fmla="*/ 18 w 1532"/>
                    <a:gd name="T1" fmla="*/ 619 h 1308"/>
                    <a:gd name="T2" fmla="*/ 52 w 1532"/>
                    <a:gd name="T3" fmla="*/ 1484 h 1308"/>
                    <a:gd name="T4" fmla="*/ 88 w 1532"/>
                    <a:gd name="T5" fmla="*/ 2011 h 1308"/>
                    <a:gd name="T6" fmla="*/ 123 w 1532"/>
                    <a:gd name="T7" fmla="*/ 2322 h 1308"/>
                    <a:gd name="T8" fmla="*/ 158 w 1532"/>
                    <a:gd name="T9" fmla="*/ 2499 h 1308"/>
                    <a:gd name="T10" fmla="*/ 193 w 1532"/>
                    <a:gd name="T11" fmla="*/ 2583 h 1308"/>
                    <a:gd name="T12" fmla="*/ 227 w 1532"/>
                    <a:gd name="T13" fmla="*/ 2602 h 1308"/>
                    <a:gd name="T14" fmla="*/ 262 w 1532"/>
                    <a:gd name="T15" fmla="*/ 2584 h 1308"/>
                    <a:gd name="T16" fmla="*/ 296 w 1532"/>
                    <a:gd name="T17" fmla="*/ 2539 h 1308"/>
                    <a:gd name="T18" fmla="*/ 330 w 1532"/>
                    <a:gd name="T19" fmla="*/ 2477 h 1308"/>
                    <a:gd name="T20" fmla="*/ 365 w 1532"/>
                    <a:gd name="T21" fmla="*/ 2409 h 1308"/>
                    <a:gd name="T22" fmla="*/ 401 w 1532"/>
                    <a:gd name="T23" fmla="*/ 2334 h 1308"/>
                    <a:gd name="T24" fmla="*/ 435 w 1532"/>
                    <a:gd name="T25" fmla="*/ 2258 h 1308"/>
                    <a:gd name="T26" fmla="*/ 471 w 1532"/>
                    <a:gd name="T27" fmla="*/ 2189 h 1308"/>
                    <a:gd name="T28" fmla="*/ 505 w 1532"/>
                    <a:gd name="T29" fmla="*/ 2123 h 1308"/>
                    <a:gd name="T30" fmla="*/ 541 w 1532"/>
                    <a:gd name="T31" fmla="*/ 2059 h 1308"/>
                    <a:gd name="T32" fmla="*/ 577 w 1532"/>
                    <a:gd name="T33" fmla="*/ 1997 h 1308"/>
                    <a:gd name="T34" fmla="*/ 611 w 1532"/>
                    <a:gd name="T35" fmla="*/ 1944 h 1308"/>
                    <a:gd name="T36" fmla="*/ 645 w 1532"/>
                    <a:gd name="T37" fmla="*/ 1894 h 1308"/>
                    <a:gd name="T38" fmla="*/ 678 w 1532"/>
                    <a:gd name="T39" fmla="*/ 1848 h 1308"/>
                    <a:gd name="T40" fmla="*/ 713 w 1532"/>
                    <a:gd name="T41" fmla="*/ 1811 h 1308"/>
                    <a:gd name="T42" fmla="*/ 748 w 1532"/>
                    <a:gd name="T43" fmla="*/ 1774 h 1308"/>
                    <a:gd name="T44" fmla="*/ 783 w 1532"/>
                    <a:gd name="T45" fmla="*/ 1745 h 1308"/>
                    <a:gd name="T46" fmla="*/ 819 w 1532"/>
                    <a:gd name="T47" fmla="*/ 1719 h 1308"/>
                    <a:gd name="T48" fmla="*/ 853 w 1532"/>
                    <a:gd name="T49" fmla="*/ 1695 h 1308"/>
                    <a:gd name="T50" fmla="*/ 889 w 1532"/>
                    <a:gd name="T51" fmla="*/ 1677 h 1308"/>
                    <a:gd name="T52" fmla="*/ 924 w 1532"/>
                    <a:gd name="T53" fmla="*/ 1659 h 1308"/>
                    <a:gd name="T54" fmla="*/ 959 w 1532"/>
                    <a:gd name="T55" fmla="*/ 1643 h 1308"/>
                    <a:gd name="T56" fmla="*/ 994 w 1532"/>
                    <a:gd name="T57" fmla="*/ 1632 h 1308"/>
                    <a:gd name="T58" fmla="*/ 1028 w 1532"/>
                    <a:gd name="T59" fmla="*/ 1619 h 1308"/>
                    <a:gd name="T60" fmla="*/ 1061 w 1532"/>
                    <a:gd name="T61" fmla="*/ 1609 h 1308"/>
                    <a:gd name="T62" fmla="*/ 1096 w 1532"/>
                    <a:gd name="T63" fmla="*/ 1604 h 1308"/>
                    <a:gd name="T64" fmla="*/ 1132 w 1532"/>
                    <a:gd name="T65" fmla="*/ 1595 h 1308"/>
                    <a:gd name="T66" fmla="*/ 1166 w 1532"/>
                    <a:gd name="T67" fmla="*/ 1591 h 1308"/>
                    <a:gd name="T68" fmla="*/ 1202 w 1532"/>
                    <a:gd name="T69" fmla="*/ 1585 h 1308"/>
                    <a:gd name="T70" fmla="*/ 1236 w 1532"/>
                    <a:gd name="T71" fmla="*/ 1581 h 1308"/>
                    <a:gd name="T72" fmla="*/ 1272 w 1532"/>
                    <a:gd name="T73" fmla="*/ 1578 h 1308"/>
                    <a:gd name="T74" fmla="*/ 1307 w 1532"/>
                    <a:gd name="T75" fmla="*/ 1574 h 1308"/>
                    <a:gd name="T76" fmla="*/ 1342 w 1532"/>
                    <a:gd name="T77" fmla="*/ 1571 h 1308"/>
                    <a:gd name="T78" fmla="*/ 1376 w 1532"/>
                    <a:gd name="T79" fmla="*/ 1570 h 1308"/>
                    <a:gd name="T80" fmla="*/ 1411 w 1532"/>
                    <a:gd name="T81" fmla="*/ 1570 h 1308"/>
                    <a:gd name="T82" fmla="*/ 1446 w 1532"/>
                    <a:gd name="T83" fmla="*/ 1569 h 1308"/>
                    <a:gd name="T84" fmla="*/ 1479 w 1532"/>
                    <a:gd name="T85" fmla="*/ 1569 h 1308"/>
                    <a:gd name="T86" fmla="*/ 1514 w 1532"/>
                    <a:gd name="T87" fmla="*/ 1566 h 1308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w 1532"/>
                    <a:gd name="T133" fmla="*/ 0 h 1308"/>
                    <a:gd name="T134" fmla="*/ 1532 w 1532"/>
                    <a:gd name="T135" fmla="*/ 1308 h 1308"/>
                  </a:gdLst>
                  <a:ahLst/>
                  <a:cxnLst>
                    <a:cxn ang="T88">
                      <a:pos x="T0" y="T1"/>
                    </a:cxn>
                    <a:cxn ang="T89">
                      <a:pos x="T2" y="T3"/>
                    </a:cxn>
                    <a:cxn ang="T90">
                      <a:pos x="T4" y="T5"/>
                    </a:cxn>
                    <a:cxn ang="T91">
                      <a:pos x="T6" y="T7"/>
                    </a:cxn>
                    <a:cxn ang="T92">
                      <a:pos x="T8" y="T9"/>
                    </a:cxn>
                    <a:cxn ang="T93">
                      <a:pos x="T10" y="T11"/>
                    </a:cxn>
                    <a:cxn ang="T94">
                      <a:pos x="T12" y="T13"/>
                    </a:cxn>
                    <a:cxn ang="T95">
                      <a:pos x="T14" y="T15"/>
                    </a:cxn>
                    <a:cxn ang="T96">
                      <a:pos x="T16" y="T17"/>
                    </a:cxn>
                    <a:cxn ang="T97">
                      <a:pos x="T18" y="T19"/>
                    </a:cxn>
                    <a:cxn ang="T98">
                      <a:pos x="T20" y="T21"/>
                    </a:cxn>
                    <a:cxn ang="T99">
                      <a:pos x="T22" y="T23"/>
                    </a:cxn>
                    <a:cxn ang="T100">
                      <a:pos x="T24" y="T25"/>
                    </a:cxn>
                    <a:cxn ang="T101">
                      <a:pos x="T26" y="T27"/>
                    </a:cxn>
                    <a:cxn ang="T102">
                      <a:pos x="T28" y="T29"/>
                    </a:cxn>
                    <a:cxn ang="T103">
                      <a:pos x="T30" y="T31"/>
                    </a:cxn>
                    <a:cxn ang="T104">
                      <a:pos x="T32" y="T33"/>
                    </a:cxn>
                    <a:cxn ang="T105">
                      <a:pos x="T34" y="T35"/>
                    </a:cxn>
                    <a:cxn ang="T106">
                      <a:pos x="T36" y="T37"/>
                    </a:cxn>
                    <a:cxn ang="T107">
                      <a:pos x="T38" y="T39"/>
                    </a:cxn>
                    <a:cxn ang="T108">
                      <a:pos x="T40" y="T41"/>
                    </a:cxn>
                    <a:cxn ang="T109">
                      <a:pos x="T42" y="T43"/>
                    </a:cxn>
                    <a:cxn ang="T110">
                      <a:pos x="T44" y="T45"/>
                    </a:cxn>
                    <a:cxn ang="T111">
                      <a:pos x="T46" y="T47"/>
                    </a:cxn>
                    <a:cxn ang="T112">
                      <a:pos x="T48" y="T49"/>
                    </a:cxn>
                    <a:cxn ang="T113">
                      <a:pos x="T50" y="T51"/>
                    </a:cxn>
                    <a:cxn ang="T114">
                      <a:pos x="T52" y="T53"/>
                    </a:cxn>
                    <a:cxn ang="T115">
                      <a:pos x="T54" y="T55"/>
                    </a:cxn>
                    <a:cxn ang="T116">
                      <a:pos x="T56" y="T57"/>
                    </a:cxn>
                    <a:cxn ang="T117">
                      <a:pos x="T58" y="T59"/>
                    </a:cxn>
                    <a:cxn ang="T118">
                      <a:pos x="T60" y="T61"/>
                    </a:cxn>
                    <a:cxn ang="T119">
                      <a:pos x="T62" y="T63"/>
                    </a:cxn>
                    <a:cxn ang="T120">
                      <a:pos x="T64" y="T65"/>
                    </a:cxn>
                    <a:cxn ang="T121">
                      <a:pos x="T66" y="T67"/>
                    </a:cxn>
                    <a:cxn ang="T122">
                      <a:pos x="T68" y="T69"/>
                    </a:cxn>
                    <a:cxn ang="T123">
                      <a:pos x="T70" y="T71"/>
                    </a:cxn>
                    <a:cxn ang="T124">
                      <a:pos x="T72" y="T73"/>
                    </a:cxn>
                    <a:cxn ang="T125">
                      <a:pos x="T74" y="T75"/>
                    </a:cxn>
                    <a:cxn ang="T126">
                      <a:pos x="T76" y="T77"/>
                    </a:cxn>
                    <a:cxn ang="T127">
                      <a:pos x="T78" y="T79"/>
                    </a:cxn>
                    <a:cxn ang="T128">
                      <a:pos x="T80" y="T81"/>
                    </a:cxn>
                    <a:cxn ang="T129">
                      <a:pos x="T82" y="T83"/>
                    </a:cxn>
                    <a:cxn ang="T130">
                      <a:pos x="T84" y="T85"/>
                    </a:cxn>
                    <a:cxn ang="T131">
                      <a:pos x="T86" y="T87"/>
                    </a:cxn>
                  </a:cxnLst>
                  <a:rect l="T132" t="T133" r="T134" b="T135"/>
                  <a:pathLst>
                    <a:path w="1532" h="1308">
                      <a:moveTo>
                        <a:pt x="0" y="0"/>
                      </a:moveTo>
                      <a:lnTo>
                        <a:pt x="18" y="311"/>
                      </a:lnTo>
                      <a:lnTo>
                        <a:pt x="35" y="554"/>
                      </a:lnTo>
                      <a:lnTo>
                        <a:pt x="52" y="746"/>
                      </a:lnTo>
                      <a:lnTo>
                        <a:pt x="70" y="894"/>
                      </a:lnTo>
                      <a:lnTo>
                        <a:pt x="88" y="1011"/>
                      </a:lnTo>
                      <a:lnTo>
                        <a:pt x="105" y="1099"/>
                      </a:lnTo>
                      <a:lnTo>
                        <a:pt x="123" y="1167"/>
                      </a:lnTo>
                      <a:lnTo>
                        <a:pt x="140" y="1218"/>
                      </a:lnTo>
                      <a:lnTo>
                        <a:pt x="158" y="1256"/>
                      </a:lnTo>
                      <a:lnTo>
                        <a:pt x="176" y="1281"/>
                      </a:lnTo>
                      <a:lnTo>
                        <a:pt x="193" y="1298"/>
                      </a:lnTo>
                      <a:lnTo>
                        <a:pt x="210" y="1306"/>
                      </a:lnTo>
                      <a:lnTo>
                        <a:pt x="227" y="1308"/>
                      </a:lnTo>
                      <a:lnTo>
                        <a:pt x="245" y="1306"/>
                      </a:lnTo>
                      <a:lnTo>
                        <a:pt x="262" y="1299"/>
                      </a:lnTo>
                      <a:lnTo>
                        <a:pt x="278" y="1289"/>
                      </a:lnTo>
                      <a:lnTo>
                        <a:pt x="296" y="1276"/>
                      </a:lnTo>
                      <a:lnTo>
                        <a:pt x="313" y="1262"/>
                      </a:lnTo>
                      <a:lnTo>
                        <a:pt x="330" y="1245"/>
                      </a:lnTo>
                      <a:lnTo>
                        <a:pt x="347" y="1229"/>
                      </a:lnTo>
                      <a:lnTo>
                        <a:pt x="365" y="1211"/>
                      </a:lnTo>
                      <a:lnTo>
                        <a:pt x="383" y="1192"/>
                      </a:lnTo>
                      <a:lnTo>
                        <a:pt x="401" y="1173"/>
                      </a:lnTo>
                      <a:lnTo>
                        <a:pt x="418" y="1154"/>
                      </a:lnTo>
                      <a:lnTo>
                        <a:pt x="435" y="1135"/>
                      </a:lnTo>
                      <a:lnTo>
                        <a:pt x="453" y="1117"/>
                      </a:lnTo>
                      <a:lnTo>
                        <a:pt x="471" y="1100"/>
                      </a:lnTo>
                      <a:lnTo>
                        <a:pt x="489" y="1085"/>
                      </a:lnTo>
                      <a:lnTo>
                        <a:pt x="505" y="1067"/>
                      </a:lnTo>
                      <a:lnTo>
                        <a:pt x="523" y="1051"/>
                      </a:lnTo>
                      <a:lnTo>
                        <a:pt x="541" y="1035"/>
                      </a:lnTo>
                      <a:lnTo>
                        <a:pt x="559" y="1020"/>
                      </a:lnTo>
                      <a:lnTo>
                        <a:pt x="577" y="1004"/>
                      </a:lnTo>
                      <a:lnTo>
                        <a:pt x="593" y="990"/>
                      </a:lnTo>
                      <a:lnTo>
                        <a:pt x="611" y="977"/>
                      </a:lnTo>
                      <a:lnTo>
                        <a:pt x="628" y="964"/>
                      </a:lnTo>
                      <a:lnTo>
                        <a:pt x="645" y="952"/>
                      </a:lnTo>
                      <a:lnTo>
                        <a:pt x="662" y="941"/>
                      </a:lnTo>
                      <a:lnTo>
                        <a:pt x="678" y="929"/>
                      </a:lnTo>
                      <a:lnTo>
                        <a:pt x="695" y="920"/>
                      </a:lnTo>
                      <a:lnTo>
                        <a:pt x="713" y="910"/>
                      </a:lnTo>
                      <a:lnTo>
                        <a:pt x="731" y="901"/>
                      </a:lnTo>
                      <a:lnTo>
                        <a:pt x="748" y="892"/>
                      </a:lnTo>
                      <a:lnTo>
                        <a:pt x="765" y="884"/>
                      </a:lnTo>
                      <a:lnTo>
                        <a:pt x="783" y="877"/>
                      </a:lnTo>
                      <a:lnTo>
                        <a:pt x="801" y="871"/>
                      </a:lnTo>
                      <a:lnTo>
                        <a:pt x="819" y="864"/>
                      </a:lnTo>
                      <a:lnTo>
                        <a:pt x="836" y="858"/>
                      </a:lnTo>
                      <a:lnTo>
                        <a:pt x="853" y="852"/>
                      </a:lnTo>
                      <a:lnTo>
                        <a:pt x="871" y="847"/>
                      </a:lnTo>
                      <a:lnTo>
                        <a:pt x="889" y="843"/>
                      </a:lnTo>
                      <a:lnTo>
                        <a:pt x="907" y="838"/>
                      </a:lnTo>
                      <a:lnTo>
                        <a:pt x="924" y="834"/>
                      </a:lnTo>
                      <a:lnTo>
                        <a:pt x="941" y="829"/>
                      </a:lnTo>
                      <a:lnTo>
                        <a:pt x="959" y="826"/>
                      </a:lnTo>
                      <a:lnTo>
                        <a:pt x="977" y="824"/>
                      </a:lnTo>
                      <a:lnTo>
                        <a:pt x="994" y="820"/>
                      </a:lnTo>
                      <a:lnTo>
                        <a:pt x="1011" y="816"/>
                      </a:lnTo>
                      <a:lnTo>
                        <a:pt x="1028" y="814"/>
                      </a:lnTo>
                      <a:lnTo>
                        <a:pt x="1045" y="812"/>
                      </a:lnTo>
                      <a:lnTo>
                        <a:pt x="1061" y="809"/>
                      </a:lnTo>
                      <a:lnTo>
                        <a:pt x="1078" y="808"/>
                      </a:lnTo>
                      <a:lnTo>
                        <a:pt x="1096" y="806"/>
                      </a:lnTo>
                      <a:lnTo>
                        <a:pt x="1114" y="803"/>
                      </a:lnTo>
                      <a:lnTo>
                        <a:pt x="1132" y="802"/>
                      </a:lnTo>
                      <a:lnTo>
                        <a:pt x="1149" y="801"/>
                      </a:lnTo>
                      <a:lnTo>
                        <a:pt x="1166" y="800"/>
                      </a:lnTo>
                      <a:lnTo>
                        <a:pt x="1184" y="799"/>
                      </a:lnTo>
                      <a:lnTo>
                        <a:pt x="1202" y="797"/>
                      </a:lnTo>
                      <a:lnTo>
                        <a:pt x="1219" y="796"/>
                      </a:lnTo>
                      <a:lnTo>
                        <a:pt x="1236" y="795"/>
                      </a:lnTo>
                      <a:lnTo>
                        <a:pt x="1254" y="794"/>
                      </a:lnTo>
                      <a:lnTo>
                        <a:pt x="1272" y="793"/>
                      </a:lnTo>
                      <a:lnTo>
                        <a:pt x="1290" y="793"/>
                      </a:lnTo>
                      <a:lnTo>
                        <a:pt x="1307" y="791"/>
                      </a:lnTo>
                      <a:lnTo>
                        <a:pt x="1324" y="791"/>
                      </a:lnTo>
                      <a:lnTo>
                        <a:pt x="1342" y="790"/>
                      </a:lnTo>
                      <a:lnTo>
                        <a:pt x="1360" y="790"/>
                      </a:lnTo>
                      <a:lnTo>
                        <a:pt x="1376" y="789"/>
                      </a:lnTo>
                      <a:lnTo>
                        <a:pt x="1394" y="789"/>
                      </a:lnTo>
                      <a:lnTo>
                        <a:pt x="1411" y="789"/>
                      </a:lnTo>
                      <a:lnTo>
                        <a:pt x="1429" y="788"/>
                      </a:lnTo>
                      <a:lnTo>
                        <a:pt x="1446" y="788"/>
                      </a:lnTo>
                      <a:lnTo>
                        <a:pt x="1462" y="788"/>
                      </a:lnTo>
                      <a:lnTo>
                        <a:pt x="1479" y="788"/>
                      </a:lnTo>
                      <a:lnTo>
                        <a:pt x="1496" y="787"/>
                      </a:lnTo>
                      <a:lnTo>
                        <a:pt x="1514" y="787"/>
                      </a:lnTo>
                      <a:lnTo>
                        <a:pt x="1532" y="787"/>
                      </a:lnTo>
                    </a:path>
                  </a:pathLst>
                </a:custGeom>
                <a:noFill/>
                <a:ln w="15875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5131" name="Line 11"/>
                <p:cNvSpPr>
                  <a:spLocks noChangeShapeType="1"/>
                </p:cNvSpPr>
                <p:nvPr/>
              </p:nvSpPr>
              <p:spPr bwMode="auto">
                <a:xfrm>
                  <a:off x="1061" y="2226"/>
                  <a:ext cx="147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5132" name="Line 12"/>
                <p:cNvSpPr>
                  <a:spLocks noChangeShapeType="1"/>
                </p:cNvSpPr>
                <p:nvPr/>
              </p:nvSpPr>
              <p:spPr bwMode="auto">
                <a:xfrm>
                  <a:off x="1052" y="2199"/>
                  <a:ext cx="171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5133" name="Line 13"/>
                <p:cNvSpPr>
                  <a:spLocks noChangeShapeType="1"/>
                </p:cNvSpPr>
                <p:nvPr/>
              </p:nvSpPr>
              <p:spPr bwMode="auto">
                <a:xfrm>
                  <a:off x="1043" y="2169"/>
                  <a:ext cx="213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5134" name="Line 14"/>
                <p:cNvSpPr>
                  <a:spLocks noChangeShapeType="1"/>
                </p:cNvSpPr>
                <p:nvPr/>
              </p:nvSpPr>
              <p:spPr bwMode="auto">
                <a:xfrm>
                  <a:off x="1034" y="2139"/>
                  <a:ext cx="231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5135" name="Line 15"/>
                <p:cNvSpPr>
                  <a:spLocks noChangeShapeType="1"/>
                </p:cNvSpPr>
                <p:nvPr/>
              </p:nvSpPr>
              <p:spPr bwMode="auto">
                <a:xfrm>
                  <a:off x="1031" y="2112"/>
                  <a:ext cx="261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5136" name="Line 16"/>
                <p:cNvSpPr>
                  <a:spLocks noChangeShapeType="1"/>
                </p:cNvSpPr>
                <p:nvPr/>
              </p:nvSpPr>
              <p:spPr bwMode="auto">
                <a:xfrm>
                  <a:off x="1025" y="2088"/>
                  <a:ext cx="276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5137" name="Line 17"/>
                <p:cNvSpPr>
                  <a:spLocks noChangeShapeType="1"/>
                </p:cNvSpPr>
                <p:nvPr/>
              </p:nvSpPr>
              <p:spPr bwMode="auto">
                <a:xfrm>
                  <a:off x="1022" y="2064"/>
                  <a:ext cx="294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5138" name="Line 18"/>
                <p:cNvSpPr>
                  <a:spLocks noChangeShapeType="1"/>
                </p:cNvSpPr>
                <p:nvPr/>
              </p:nvSpPr>
              <p:spPr bwMode="auto">
                <a:xfrm>
                  <a:off x="1016" y="2037"/>
                  <a:ext cx="318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5139" name="Line 19"/>
                <p:cNvSpPr>
                  <a:spLocks noChangeShapeType="1"/>
                </p:cNvSpPr>
                <p:nvPr/>
              </p:nvSpPr>
              <p:spPr bwMode="auto">
                <a:xfrm>
                  <a:off x="1004" y="2013"/>
                  <a:ext cx="351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5140" name="Line 20"/>
                <p:cNvSpPr>
                  <a:spLocks noChangeShapeType="1"/>
                </p:cNvSpPr>
                <p:nvPr/>
              </p:nvSpPr>
              <p:spPr bwMode="auto">
                <a:xfrm>
                  <a:off x="1004" y="1986"/>
                  <a:ext cx="369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5141" name="Line 21"/>
                <p:cNvSpPr>
                  <a:spLocks noChangeShapeType="1"/>
                </p:cNvSpPr>
                <p:nvPr/>
              </p:nvSpPr>
              <p:spPr bwMode="auto">
                <a:xfrm>
                  <a:off x="1001" y="1962"/>
                  <a:ext cx="390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5142" name="Line 22"/>
                <p:cNvSpPr>
                  <a:spLocks noChangeShapeType="1"/>
                </p:cNvSpPr>
                <p:nvPr/>
              </p:nvSpPr>
              <p:spPr bwMode="auto">
                <a:xfrm>
                  <a:off x="1001" y="1938"/>
                  <a:ext cx="408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5143" name="Line 23"/>
                <p:cNvSpPr>
                  <a:spLocks noChangeShapeType="1"/>
                </p:cNvSpPr>
                <p:nvPr/>
              </p:nvSpPr>
              <p:spPr bwMode="auto">
                <a:xfrm>
                  <a:off x="998" y="1914"/>
                  <a:ext cx="429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5144" name="Line 24"/>
                <p:cNvSpPr>
                  <a:spLocks noChangeShapeType="1"/>
                </p:cNvSpPr>
                <p:nvPr/>
              </p:nvSpPr>
              <p:spPr bwMode="auto">
                <a:xfrm>
                  <a:off x="995" y="1893"/>
                  <a:ext cx="453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5145" name="Line 25"/>
                <p:cNvSpPr>
                  <a:spLocks noChangeShapeType="1"/>
                </p:cNvSpPr>
                <p:nvPr/>
              </p:nvSpPr>
              <p:spPr bwMode="auto">
                <a:xfrm>
                  <a:off x="989" y="1869"/>
                  <a:ext cx="474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5146" name="Line 26"/>
                <p:cNvSpPr>
                  <a:spLocks noChangeShapeType="1"/>
                </p:cNvSpPr>
                <p:nvPr/>
              </p:nvSpPr>
              <p:spPr bwMode="auto">
                <a:xfrm>
                  <a:off x="980" y="1845"/>
                  <a:ext cx="510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grpSp>
              <p:nvGrpSpPr>
                <p:cNvPr id="5" name="Group 27"/>
                <p:cNvGrpSpPr>
                  <a:grpSpLocks/>
                </p:cNvGrpSpPr>
                <p:nvPr/>
              </p:nvGrpSpPr>
              <p:grpSpPr bwMode="auto">
                <a:xfrm>
                  <a:off x="1190" y="1682"/>
                  <a:ext cx="27" cy="123"/>
                  <a:chOff x="990" y="1499"/>
                  <a:chExt cx="27" cy="123"/>
                </a:xfrm>
              </p:grpSpPr>
              <p:sp>
                <p:nvSpPr>
                  <p:cNvPr id="5148" name="Oval 28"/>
                  <p:cNvSpPr>
                    <a:spLocks noChangeArrowheads="1"/>
                  </p:cNvSpPr>
                  <p:nvPr/>
                </p:nvSpPr>
                <p:spPr bwMode="auto">
                  <a:xfrm>
                    <a:off x="990" y="1595"/>
                    <a:ext cx="27" cy="27"/>
                  </a:xfrm>
                  <a:prstGeom prst="ellipse">
                    <a:avLst/>
                  </a:prstGeom>
                  <a:solidFill>
                    <a:schemeClr val="tx1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n-US" sz="2400" b="1">
                      <a:solidFill>
                        <a:prstClr val="black"/>
                      </a:solidFill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5149" name="Oval 29"/>
                  <p:cNvSpPr>
                    <a:spLocks noChangeArrowheads="1"/>
                  </p:cNvSpPr>
                  <p:nvPr/>
                </p:nvSpPr>
                <p:spPr bwMode="auto">
                  <a:xfrm>
                    <a:off x="990" y="1544"/>
                    <a:ext cx="27" cy="27"/>
                  </a:xfrm>
                  <a:prstGeom prst="ellipse">
                    <a:avLst/>
                  </a:prstGeom>
                  <a:solidFill>
                    <a:schemeClr val="tx1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n-US" sz="2400" b="1">
                      <a:solidFill>
                        <a:prstClr val="black"/>
                      </a:solidFill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5150" name="Oval 30"/>
                  <p:cNvSpPr>
                    <a:spLocks noChangeArrowheads="1"/>
                  </p:cNvSpPr>
                  <p:nvPr/>
                </p:nvSpPr>
                <p:spPr bwMode="auto">
                  <a:xfrm>
                    <a:off x="990" y="1499"/>
                    <a:ext cx="27" cy="27"/>
                  </a:xfrm>
                  <a:prstGeom prst="ellipse">
                    <a:avLst/>
                  </a:prstGeom>
                  <a:solidFill>
                    <a:schemeClr val="tx1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n-US" sz="2400" b="1">
                      <a:solidFill>
                        <a:prstClr val="black"/>
                      </a:solidFill>
                      <a:latin typeface="Times New Roman" pitchFamily="18" charset="0"/>
                    </a:endParaRPr>
                  </a:p>
                </p:txBody>
              </p:sp>
            </p:grpSp>
            <p:sp>
              <p:nvSpPr>
                <p:cNvPr id="5151" name="Freeform 31"/>
                <p:cNvSpPr>
                  <a:spLocks/>
                </p:cNvSpPr>
                <p:nvPr/>
              </p:nvSpPr>
              <p:spPr bwMode="auto">
                <a:xfrm rot="4750246">
                  <a:off x="902" y="1962"/>
                  <a:ext cx="351" cy="117"/>
                </a:xfrm>
                <a:custGeom>
                  <a:avLst/>
                  <a:gdLst>
                    <a:gd name="T0" fmla="*/ 0 w 1533"/>
                    <a:gd name="T1" fmla="*/ 24 h 564"/>
                    <a:gd name="T2" fmla="*/ 7 w 1533"/>
                    <a:gd name="T3" fmla="*/ 23 h 564"/>
                    <a:gd name="T4" fmla="*/ 12 w 1533"/>
                    <a:gd name="T5" fmla="*/ 22 h 564"/>
                    <a:gd name="T6" fmla="*/ 15 w 1533"/>
                    <a:gd name="T7" fmla="*/ 20 h 564"/>
                    <a:gd name="T8" fmla="*/ 17 w 1533"/>
                    <a:gd name="T9" fmla="*/ 19 h 564"/>
                    <a:gd name="T10" fmla="*/ 21 w 1533"/>
                    <a:gd name="T11" fmla="*/ 16 h 564"/>
                    <a:gd name="T12" fmla="*/ 22 w 1533"/>
                    <a:gd name="T13" fmla="*/ 15 h 564"/>
                    <a:gd name="T14" fmla="*/ 25 w 1533"/>
                    <a:gd name="T15" fmla="*/ 12 h 564"/>
                    <a:gd name="T16" fmla="*/ 27 w 1533"/>
                    <a:gd name="T17" fmla="*/ 10 h 564"/>
                    <a:gd name="T18" fmla="*/ 29 w 1533"/>
                    <a:gd name="T19" fmla="*/ 7 h 564"/>
                    <a:gd name="T20" fmla="*/ 35 w 1533"/>
                    <a:gd name="T21" fmla="*/ 2 h 564"/>
                    <a:gd name="T22" fmla="*/ 38 w 1533"/>
                    <a:gd name="T23" fmla="*/ 1 h 564"/>
                    <a:gd name="T24" fmla="*/ 39 w 1533"/>
                    <a:gd name="T25" fmla="*/ 0 h 564"/>
                    <a:gd name="T26" fmla="*/ 40 w 1533"/>
                    <a:gd name="T27" fmla="*/ 0 h 564"/>
                    <a:gd name="T28" fmla="*/ 42 w 1533"/>
                    <a:gd name="T29" fmla="*/ 1 h 564"/>
                    <a:gd name="T30" fmla="*/ 44 w 1533"/>
                    <a:gd name="T31" fmla="*/ 2 h 564"/>
                    <a:gd name="T32" fmla="*/ 46 w 1533"/>
                    <a:gd name="T33" fmla="*/ 3 h 564"/>
                    <a:gd name="T34" fmla="*/ 48 w 1533"/>
                    <a:gd name="T35" fmla="*/ 5 h 564"/>
                    <a:gd name="T36" fmla="*/ 51 w 1533"/>
                    <a:gd name="T37" fmla="*/ 8 h 564"/>
                    <a:gd name="T38" fmla="*/ 54 w 1533"/>
                    <a:gd name="T39" fmla="*/ 11 h 564"/>
                    <a:gd name="T40" fmla="*/ 55 w 1533"/>
                    <a:gd name="T41" fmla="*/ 13 h 564"/>
                    <a:gd name="T42" fmla="*/ 60 w 1533"/>
                    <a:gd name="T43" fmla="*/ 18 h 564"/>
                    <a:gd name="T44" fmla="*/ 62 w 1533"/>
                    <a:gd name="T45" fmla="*/ 19 h 564"/>
                    <a:gd name="T46" fmla="*/ 65 w 1533"/>
                    <a:gd name="T47" fmla="*/ 21 h 564"/>
                    <a:gd name="T48" fmla="*/ 69 w 1533"/>
                    <a:gd name="T49" fmla="*/ 22 h 564"/>
                    <a:gd name="T50" fmla="*/ 77 w 1533"/>
                    <a:gd name="T51" fmla="*/ 24 h 564"/>
                    <a:gd name="T52" fmla="*/ 80 w 1533"/>
                    <a:gd name="T53" fmla="*/ 24 h 564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w 1533"/>
                    <a:gd name="T82" fmla="*/ 0 h 564"/>
                    <a:gd name="T83" fmla="*/ 1533 w 1533"/>
                    <a:gd name="T84" fmla="*/ 564 h 564"/>
                  </a:gdLst>
                  <a:ahLst/>
                  <a:cxnLst>
                    <a:cxn ang="T54">
                      <a:pos x="T0" y="T1"/>
                    </a:cxn>
                    <a:cxn ang="T55">
                      <a:pos x="T2" y="T3"/>
                    </a:cxn>
                    <a:cxn ang="T56">
                      <a:pos x="T4" y="T5"/>
                    </a:cxn>
                    <a:cxn ang="T57">
                      <a:pos x="T6" y="T7"/>
                    </a:cxn>
                    <a:cxn ang="T58">
                      <a:pos x="T8" y="T9"/>
                    </a:cxn>
                    <a:cxn ang="T59">
                      <a:pos x="T10" y="T11"/>
                    </a:cxn>
                    <a:cxn ang="T60">
                      <a:pos x="T12" y="T13"/>
                    </a:cxn>
                    <a:cxn ang="T61">
                      <a:pos x="T14" y="T15"/>
                    </a:cxn>
                    <a:cxn ang="T62">
                      <a:pos x="T16" y="T17"/>
                    </a:cxn>
                    <a:cxn ang="T63">
                      <a:pos x="T18" y="T19"/>
                    </a:cxn>
                    <a:cxn ang="T64">
                      <a:pos x="T20" y="T21"/>
                    </a:cxn>
                    <a:cxn ang="T65">
                      <a:pos x="T22" y="T23"/>
                    </a:cxn>
                    <a:cxn ang="T66">
                      <a:pos x="T24" y="T25"/>
                    </a:cxn>
                    <a:cxn ang="T67">
                      <a:pos x="T26" y="T27"/>
                    </a:cxn>
                    <a:cxn ang="T68">
                      <a:pos x="T28" y="T29"/>
                    </a:cxn>
                    <a:cxn ang="T69">
                      <a:pos x="T30" y="T31"/>
                    </a:cxn>
                    <a:cxn ang="T70">
                      <a:pos x="T32" y="T33"/>
                    </a:cxn>
                    <a:cxn ang="T71">
                      <a:pos x="T34" y="T35"/>
                    </a:cxn>
                    <a:cxn ang="T72">
                      <a:pos x="T36" y="T37"/>
                    </a:cxn>
                    <a:cxn ang="T73">
                      <a:pos x="T38" y="T39"/>
                    </a:cxn>
                    <a:cxn ang="T74">
                      <a:pos x="T40" y="T41"/>
                    </a:cxn>
                    <a:cxn ang="T75">
                      <a:pos x="T42" y="T43"/>
                    </a:cxn>
                    <a:cxn ang="T76">
                      <a:pos x="T44" y="T45"/>
                    </a:cxn>
                    <a:cxn ang="T77">
                      <a:pos x="T46" y="T47"/>
                    </a:cxn>
                    <a:cxn ang="T78">
                      <a:pos x="T48" y="T49"/>
                    </a:cxn>
                    <a:cxn ang="T79">
                      <a:pos x="T50" y="T51"/>
                    </a:cxn>
                    <a:cxn ang="T80">
                      <a:pos x="T52" y="T53"/>
                    </a:cxn>
                  </a:cxnLst>
                  <a:rect l="T81" t="T82" r="T83" b="T84"/>
                  <a:pathLst>
                    <a:path w="1533" h="564">
                      <a:moveTo>
                        <a:pt x="0" y="555"/>
                      </a:moveTo>
                      <a:cubicBezTo>
                        <a:pt x="55" y="561"/>
                        <a:pt x="43" y="549"/>
                        <a:pt x="126" y="543"/>
                      </a:cubicBezTo>
                      <a:cubicBezTo>
                        <a:pt x="152" y="541"/>
                        <a:pt x="195" y="518"/>
                        <a:pt x="222" y="510"/>
                      </a:cubicBezTo>
                      <a:cubicBezTo>
                        <a:pt x="248" y="502"/>
                        <a:pt x="269" y="473"/>
                        <a:pt x="294" y="462"/>
                      </a:cubicBezTo>
                      <a:cubicBezTo>
                        <a:pt x="306" y="457"/>
                        <a:pt x="330" y="444"/>
                        <a:pt x="330" y="444"/>
                      </a:cubicBezTo>
                      <a:cubicBezTo>
                        <a:pt x="345" y="421"/>
                        <a:pt x="373" y="397"/>
                        <a:pt x="396" y="381"/>
                      </a:cubicBezTo>
                      <a:cubicBezTo>
                        <a:pt x="406" y="374"/>
                        <a:pt x="410" y="364"/>
                        <a:pt x="420" y="357"/>
                      </a:cubicBezTo>
                      <a:cubicBezTo>
                        <a:pt x="436" y="332"/>
                        <a:pt x="460" y="312"/>
                        <a:pt x="477" y="288"/>
                      </a:cubicBezTo>
                      <a:cubicBezTo>
                        <a:pt x="491" y="269"/>
                        <a:pt x="499" y="239"/>
                        <a:pt x="513" y="222"/>
                      </a:cubicBezTo>
                      <a:cubicBezTo>
                        <a:pt x="528" y="204"/>
                        <a:pt x="548" y="184"/>
                        <a:pt x="561" y="165"/>
                      </a:cubicBezTo>
                      <a:cubicBezTo>
                        <a:pt x="580" y="137"/>
                        <a:pt x="631" y="75"/>
                        <a:pt x="660" y="60"/>
                      </a:cubicBezTo>
                      <a:cubicBezTo>
                        <a:pt x="673" y="41"/>
                        <a:pt x="707" y="25"/>
                        <a:pt x="729" y="18"/>
                      </a:cubicBezTo>
                      <a:cubicBezTo>
                        <a:pt x="736" y="16"/>
                        <a:pt x="740" y="8"/>
                        <a:pt x="747" y="6"/>
                      </a:cubicBezTo>
                      <a:cubicBezTo>
                        <a:pt x="753" y="4"/>
                        <a:pt x="765" y="0"/>
                        <a:pt x="765" y="0"/>
                      </a:cubicBezTo>
                      <a:cubicBezTo>
                        <a:pt x="782" y="3"/>
                        <a:pt x="796" y="6"/>
                        <a:pt x="810" y="15"/>
                      </a:cubicBezTo>
                      <a:cubicBezTo>
                        <a:pt x="818" y="28"/>
                        <a:pt x="836" y="33"/>
                        <a:pt x="849" y="42"/>
                      </a:cubicBezTo>
                      <a:cubicBezTo>
                        <a:pt x="855" y="51"/>
                        <a:pt x="882" y="69"/>
                        <a:pt x="882" y="69"/>
                      </a:cubicBezTo>
                      <a:cubicBezTo>
                        <a:pt x="892" y="84"/>
                        <a:pt x="906" y="107"/>
                        <a:pt x="921" y="117"/>
                      </a:cubicBezTo>
                      <a:cubicBezTo>
                        <a:pt x="938" y="142"/>
                        <a:pt x="950" y="162"/>
                        <a:pt x="969" y="186"/>
                      </a:cubicBezTo>
                      <a:cubicBezTo>
                        <a:pt x="991" y="214"/>
                        <a:pt x="1006" y="241"/>
                        <a:pt x="1032" y="267"/>
                      </a:cubicBezTo>
                      <a:cubicBezTo>
                        <a:pt x="1036" y="279"/>
                        <a:pt x="1046" y="296"/>
                        <a:pt x="1056" y="303"/>
                      </a:cubicBezTo>
                      <a:cubicBezTo>
                        <a:pt x="1092" y="348"/>
                        <a:pt x="1102" y="385"/>
                        <a:pt x="1146" y="414"/>
                      </a:cubicBezTo>
                      <a:cubicBezTo>
                        <a:pt x="1154" y="426"/>
                        <a:pt x="1164" y="439"/>
                        <a:pt x="1176" y="447"/>
                      </a:cubicBezTo>
                      <a:cubicBezTo>
                        <a:pt x="1190" y="467"/>
                        <a:pt x="1215" y="478"/>
                        <a:pt x="1236" y="489"/>
                      </a:cubicBezTo>
                      <a:cubicBezTo>
                        <a:pt x="1276" y="511"/>
                        <a:pt x="1274" y="518"/>
                        <a:pt x="1323" y="522"/>
                      </a:cubicBezTo>
                      <a:cubicBezTo>
                        <a:pt x="1372" y="538"/>
                        <a:pt x="1422" y="551"/>
                        <a:pt x="1473" y="558"/>
                      </a:cubicBezTo>
                      <a:cubicBezTo>
                        <a:pt x="1492" y="564"/>
                        <a:pt x="1513" y="564"/>
                        <a:pt x="1533" y="564"/>
                      </a:cubicBezTo>
                    </a:path>
                  </a:pathLst>
                </a:custGeom>
                <a:noFill/>
                <a:ln w="19050" cmpd="sng">
                  <a:solidFill>
                    <a:srgbClr val="E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</p:grpSp>
        </p:grpSp>
        <p:sp>
          <p:nvSpPr>
            <p:cNvPr id="5152" name="Text Box 32"/>
            <p:cNvSpPr txBox="1">
              <a:spLocks noChangeArrowheads="1"/>
            </p:cNvSpPr>
            <p:nvPr/>
          </p:nvSpPr>
          <p:spPr bwMode="auto">
            <a:xfrm>
              <a:off x="1604" y="3454"/>
              <a:ext cx="1678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srgbClr val="000099"/>
                  </a:solidFill>
                  <a:latin typeface="Times New Roman" pitchFamily="18" charset="0"/>
                </a:rPr>
                <a:t>ground electronic state</a:t>
              </a:r>
            </a:p>
          </p:txBody>
        </p:sp>
        <p:sp>
          <p:nvSpPr>
            <p:cNvPr id="5153" name="Text Box 33"/>
            <p:cNvSpPr txBox="1">
              <a:spLocks noChangeArrowheads="1"/>
            </p:cNvSpPr>
            <p:nvPr/>
          </p:nvSpPr>
          <p:spPr bwMode="auto">
            <a:xfrm>
              <a:off x="97" y="1576"/>
              <a:ext cx="781" cy="54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>
                <a:lnSpc>
                  <a:spcPct val="85000"/>
                </a:lnSpc>
              </a:pPr>
              <a:r>
                <a:rPr lang="en-US" sz="2000" b="1">
                  <a:solidFill>
                    <a:srgbClr val="E00000"/>
                  </a:solidFill>
                  <a:latin typeface="Times New Roman" pitchFamily="18" charset="0"/>
                </a:rPr>
                <a:t>excited</a:t>
              </a:r>
              <a:br>
                <a:rPr lang="en-US" sz="2000" b="1">
                  <a:solidFill>
                    <a:srgbClr val="E00000"/>
                  </a:solidFill>
                  <a:latin typeface="Times New Roman" pitchFamily="18" charset="0"/>
                </a:rPr>
              </a:br>
              <a:r>
                <a:rPr lang="en-US" sz="2000" b="1">
                  <a:solidFill>
                    <a:srgbClr val="E00000"/>
                  </a:solidFill>
                  <a:latin typeface="Times New Roman" pitchFamily="18" charset="0"/>
                </a:rPr>
                <a:t>electronic</a:t>
              </a:r>
            </a:p>
            <a:p>
              <a:pPr>
                <a:lnSpc>
                  <a:spcPct val="85000"/>
                </a:lnSpc>
              </a:pPr>
              <a:r>
                <a:rPr lang="en-US" sz="2000" b="1">
                  <a:solidFill>
                    <a:srgbClr val="E00000"/>
                  </a:solidFill>
                  <a:latin typeface="Times New Roman" pitchFamily="18" charset="0"/>
                </a:rPr>
                <a:t>state</a:t>
              </a:r>
            </a:p>
          </p:txBody>
        </p:sp>
        <p:sp>
          <p:nvSpPr>
            <p:cNvPr id="5154" name="Text Box 34"/>
            <p:cNvSpPr txBox="1">
              <a:spLocks noChangeArrowheads="1"/>
            </p:cNvSpPr>
            <p:nvPr/>
          </p:nvSpPr>
          <p:spPr bwMode="auto">
            <a:xfrm>
              <a:off x="1778" y="1900"/>
              <a:ext cx="1282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srgbClr val="990000"/>
                  </a:solidFill>
                  <a:latin typeface="Times New Roman" pitchFamily="18" charset="0"/>
                </a:rPr>
                <a:t>vibrational levels</a:t>
              </a:r>
            </a:p>
          </p:txBody>
        </p:sp>
        <p:sp>
          <p:nvSpPr>
            <p:cNvPr id="5155" name="Line 35"/>
            <p:cNvSpPr>
              <a:spLocks noChangeShapeType="1"/>
            </p:cNvSpPr>
            <p:nvPr/>
          </p:nvSpPr>
          <p:spPr bwMode="auto">
            <a:xfrm flipH="1">
              <a:off x="1315" y="2067"/>
              <a:ext cx="513" cy="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156" name="Text Box 36"/>
            <p:cNvSpPr txBox="1">
              <a:spLocks noChangeArrowheads="1"/>
            </p:cNvSpPr>
            <p:nvPr/>
          </p:nvSpPr>
          <p:spPr bwMode="auto">
            <a:xfrm>
              <a:off x="1052" y="2587"/>
              <a:ext cx="2072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srgbClr val="008000"/>
                  </a:solidFill>
                  <a:latin typeface="Times New Roman" pitchFamily="18" charset="0"/>
                </a:rPr>
                <a:t>short pulse optical excitation</a:t>
              </a:r>
            </a:p>
          </p:txBody>
        </p:sp>
        <p:sp>
          <p:nvSpPr>
            <p:cNvPr id="5157" name="Text Box 37"/>
            <p:cNvSpPr txBox="1">
              <a:spLocks noChangeArrowheads="1"/>
            </p:cNvSpPr>
            <p:nvPr/>
          </p:nvSpPr>
          <p:spPr bwMode="auto">
            <a:xfrm>
              <a:off x="1502" y="1182"/>
              <a:ext cx="1249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srgbClr val="E80000"/>
                  </a:solidFill>
                  <a:latin typeface="Times New Roman" pitchFamily="18" charset="0"/>
                </a:rPr>
                <a:t>pulse bandwidth</a:t>
              </a:r>
            </a:p>
          </p:txBody>
        </p:sp>
        <p:sp>
          <p:nvSpPr>
            <p:cNvPr id="5158" name="Line 38"/>
            <p:cNvSpPr>
              <a:spLocks noChangeShapeType="1"/>
            </p:cNvSpPr>
            <p:nvPr/>
          </p:nvSpPr>
          <p:spPr bwMode="auto">
            <a:xfrm flipH="1">
              <a:off x="1103" y="1404"/>
              <a:ext cx="614" cy="55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  <p:sp>
        <p:nvSpPr>
          <p:cNvPr id="5159" name="Text Box 39"/>
          <p:cNvSpPr txBox="1">
            <a:spLocks noChangeArrowheads="1"/>
          </p:cNvSpPr>
          <p:nvPr/>
        </p:nvSpPr>
        <p:spPr bwMode="auto">
          <a:xfrm>
            <a:off x="1974850" y="711200"/>
            <a:ext cx="4227513" cy="100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3333CC"/>
                </a:solidFill>
                <a:latin typeface="Times New Roman" pitchFamily="18" charset="0"/>
              </a:rPr>
              <a:t>A short optical pulse will excite many</a:t>
            </a:r>
            <a:br>
              <a:rPr lang="en-US" sz="2000" b="1">
                <a:solidFill>
                  <a:srgbClr val="3333CC"/>
                </a:solidFill>
                <a:latin typeface="Times New Roman" pitchFamily="18" charset="0"/>
              </a:rPr>
            </a:br>
            <a:r>
              <a:rPr lang="en-US" sz="2000" b="1">
                <a:solidFill>
                  <a:srgbClr val="3333CC"/>
                </a:solidFill>
                <a:latin typeface="Times New Roman" pitchFamily="18" charset="0"/>
              </a:rPr>
              <a:t>vibrational levels of the excited state</a:t>
            </a:r>
            <a:br>
              <a:rPr lang="en-US" sz="2000" b="1">
                <a:solidFill>
                  <a:srgbClr val="3333CC"/>
                </a:solidFill>
                <a:latin typeface="Times New Roman" pitchFamily="18" charset="0"/>
              </a:rPr>
            </a:br>
            <a:r>
              <a:rPr lang="en-US" sz="2000" b="1">
                <a:solidFill>
                  <a:srgbClr val="3333CC"/>
                </a:solidFill>
                <a:latin typeface="Times New Roman" pitchFamily="18" charset="0"/>
              </a:rPr>
              <a:t>potential surface.</a:t>
            </a:r>
          </a:p>
        </p:txBody>
      </p:sp>
      <p:grpSp>
        <p:nvGrpSpPr>
          <p:cNvPr id="6" name="Group 40"/>
          <p:cNvGrpSpPr>
            <a:grpSpLocks/>
          </p:cNvGrpSpPr>
          <p:nvPr/>
        </p:nvGrpSpPr>
        <p:grpSpPr bwMode="auto">
          <a:xfrm>
            <a:off x="5311775" y="2565400"/>
            <a:ext cx="3382963" cy="3629025"/>
            <a:chOff x="3346" y="1616"/>
            <a:chExt cx="2131" cy="2286"/>
          </a:xfrm>
        </p:grpSpPr>
        <p:pic>
          <p:nvPicPr>
            <p:cNvPr id="5161" name="Picture 41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4028" y="3342"/>
              <a:ext cx="216" cy="15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5162" name="AutoShape 42"/>
            <p:cNvSpPr>
              <a:spLocks noChangeArrowheads="1"/>
            </p:cNvSpPr>
            <p:nvPr/>
          </p:nvSpPr>
          <p:spPr bwMode="auto">
            <a:xfrm>
              <a:off x="3346" y="1681"/>
              <a:ext cx="678" cy="205"/>
            </a:xfrm>
            <a:prstGeom prst="rightArrow">
              <a:avLst>
                <a:gd name="adj1" fmla="val 50000"/>
                <a:gd name="adj2" fmla="val 82683"/>
              </a:avLst>
            </a:prstGeom>
            <a:solidFill>
              <a:srgbClr val="E0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 sz="2400" b="1">
                <a:solidFill>
                  <a:prstClr val="black"/>
                </a:solidFill>
                <a:latin typeface="Times New Roman" pitchFamily="18" charset="0"/>
              </a:endParaRPr>
            </a:p>
          </p:txBody>
        </p:sp>
        <p:sp>
          <p:nvSpPr>
            <p:cNvPr id="5163" name="Text Box 43"/>
            <p:cNvSpPr txBox="1">
              <a:spLocks noChangeArrowheads="1"/>
            </p:cNvSpPr>
            <p:nvPr/>
          </p:nvSpPr>
          <p:spPr bwMode="auto">
            <a:xfrm>
              <a:off x="4195" y="1616"/>
              <a:ext cx="956" cy="63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srgbClr val="3333CC"/>
                  </a:solidFill>
                  <a:latin typeface="Times New Roman" pitchFamily="18" charset="0"/>
                </a:rPr>
                <a:t>Launches</a:t>
              </a:r>
              <a:br>
                <a:rPr lang="en-US" sz="2000" b="1">
                  <a:solidFill>
                    <a:srgbClr val="3333CC"/>
                  </a:solidFill>
                  <a:latin typeface="Times New Roman" pitchFamily="18" charset="0"/>
                </a:rPr>
              </a:br>
              <a:r>
                <a:rPr lang="en-US" sz="2000" b="1">
                  <a:solidFill>
                    <a:srgbClr val="3333CC"/>
                  </a:solidFill>
                  <a:latin typeface="Times New Roman" pitchFamily="18" charset="0"/>
                </a:rPr>
                <a:t>vibrational</a:t>
              </a:r>
              <a:br>
                <a:rPr lang="en-US" sz="2000" b="1">
                  <a:solidFill>
                    <a:srgbClr val="3333CC"/>
                  </a:solidFill>
                  <a:latin typeface="Times New Roman" pitchFamily="18" charset="0"/>
                </a:rPr>
              </a:br>
              <a:r>
                <a:rPr lang="en-US" sz="2000" b="1">
                  <a:solidFill>
                    <a:srgbClr val="3333CC"/>
                  </a:solidFill>
                  <a:latin typeface="Times New Roman" pitchFamily="18" charset="0"/>
                </a:rPr>
                <a:t>wave packet</a:t>
              </a:r>
            </a:p>
          </p:txBody>
        </p:sp>
        <p:sp>
          <p:nvSpPr>
            <p:cNvPr id="5164" name="Freeform 44"/>
            <p:cNvSpPr>
              <a:spLocks/>
            </p:cNvSpPr>
            <p:nvPr/>
          </p:nvSpPr>
          <p:spPr bwMode="auto">
            <a:xfrm>
              <a:off x="3977" y="1987"/>
              <a:ext cx="1500" cy="1915"/>
            </a:xfrm>
            <a:custGeom>
              <a:avLst/>
              <a:gdLst>
                <a:gd name="T0" fmla="*/ 18 w 1532"/>
                <a:gd name="T1" fmla="*/ 666 h 1308"/>
                <a:gd name="T2" fmla="*/ 50 w 1532"/>
                <a:gd name="T3" fmla="*/ 1599 h 1308"/>
                <a:gd name="T4" fmla="*/ 84 w 1532"/>
                <a:gd name="T5" fmla="*/ 2167 h 1308"/>
                <a:gd name="T6" fmla="*/ 117 w 1532"/>
                <a:gd name="T7" fmla="*/ 2502 h 1308"/>
                <a:gd name="T8" fmla="*/ 152 w 1532"/>
                <a:gd name="T9" fmla="*/ 2692 h 1308"/>
                <a:gd name="T10" fmla="*/ 185 w 1532"/>
                <a:gd name="T11" fmla="*/ 2782 h 1308"/>
                <a:gd name="T12" fmla="*/ 217 w 1532"/>
                <a:gd name="T13" fmla="*/ 2804 h 1308"/>
                <a:gd name="T14" fmla="*/ 252 w 1532"/>
                <a:gd name="T15" fmla="*/ 2785 h 1308"/>
                <a:gd name="T16" fmla="*/ 284 w 1532"/>
                <a:gd name="T17" fmla="*/ 2735 h 1308"/>
                <a:gd name="T18" fmla="*/ 316 w 1532"/>
                <a:gd name="T19" fmla="*/ 2669 h 1308"/>
                <a:gd name="T20" fmla="*/ 350 w 1532"/>
                <a:gd name="T21" fmla="*/ 2596 h 1308"/>
                <a:gd name="T22" fmla="*/ 385 w 1532"/>
                <a:gd name="T23" fmla="*/ 2514 h 1308"/>
                <a:gd name="T24" fmla="*/ 417 w 1532"/>
                <a:gd name="T25" fmla="*/ 2433 h 1308"/>
                <a:gd name="T26" fmla="*/ 451 w 1532"/>
                <a:gd name="T27" fmla="*/ 2357 h 1308"/>
                <a:gd name="T28" fmla="*/ 484 w 1532"/>
                <a:gd name="T29" fmla="*/ 2287 h 1308"/>
                <a:gd name="T30" fmla="*/ 519 w 1532"/>
                <a:gd name="T31" fmla="*/ 2218 h 1308"/>
                <a:gd name="T32" fmla="*/ 553 w 1532"/>
                <a:gd name="T33" fmla="*/ 2152 h 1308"/>
                <a:gd name="T34" fmla="*/ 586 w 1532"/>
                <a:gd name="T35" fmla="*/ 2094 h 1308"/>
                <a:gd name="T36" fmla="*/ 619 w 1532"/>
                <a:gd name="T37" fmla="*/ 2041 h 1308"/>
                <a:gd name="T38" fmla="*/ 650 w 1532"/>
                <a:gd name="T39" fmla="*/ 1991 h 1308"/>
                <a:gd name="T40" fmla="*/ 683 w 1532"/>
                <a:gd name="T41" fmla="*/ 1950 h 1308"/>
                <a:gd name="T42" fmla="*/ 717 w 1532"/>
                <a:gd name="T43" fmla="*/ 1912 h 1308"/>
                <a:gd name="T44" fmla="*/ 751 w 1532"/>
                <a:gd name="T45" fmla="*/ 1880 h 1308"/>
                <a:gd name="T46" fmla="*/ 785 w 1532"/>
                <a:gd name="T47" fmla="*/ 1852 h 1308"/>
                <a:gd name="T48" fmla="*/ 818 w 1532"/>
                <a:gd name="T49" fmla="*/ 1826 h 1308"/>
                <a:gd name="T50" fmla="*/ 852 w 1532"/>
                <a:gd name="T51" fmla="*/ 1807 h 1308"/>
                <a:gd name="T52" fmla="*/ 886 w 1532"/>
                <a:gd name="T53" fmla="*/ 1788 h 1308"/>
                <a:gd name="T54" fmla="*/ 919 w 1532"/>
                <a:gd name="T55" fmla="*/ 1770 h 1308"/>
                <a:gd name="T56" fmla="*/ 953 w 1532"/>
                <a:gd name="T57" fmla="*/ 1758 h 1308"/>
                <a:gd name="T58" fmla="*/ 986 w 1532"/>
                <a:gd name="T59" fmla="*/ 1745 h 1308"/>
                <a:gd name="T60" fmla="*/ 1017 w 1532"/>
                <a:gd name="T61" fmla="*/ 1733 h 1308"/>
                <a:gd name="T62" fmla="*/ 1051 w 1532"/>
                <a:gd name="T63" fmla="*/ 1728 h 1308"/>
                <a:gd name="T64" fmla="*/ 1085 w 1532"/>
                <a:gd name="T65" fmla="*/ 1719 h 1308"/>
                <a:gd name="T66" fmla="*/ 1118 w 1532"/>
                <a:gd name="T67" fmla="*/ 1714 h 1308"/>
                <a:gd name="T68" fmla="*/ 1152 w 1532"/>
                <a:gd name="T69" fmla="*/ 1709 h 1308"/>
                <a:gd name="T70" fmla="*/ 1185 w 1532"/>
                <a:gd name="T71" fmla="*/ 1704 h 1308"/>
                <a:gd name="T72" fmla="*/ 1219 w 1532"/>
                <a:gd name="T73" fmla="*/ 1700 h 1308"/>
                <a:gd name="T74" fmla="*/ 1253 w 1532"/>
                <a:gd name="T75" fmla="*/ 1695 h 1308"/>
                <a:gd name="T76" fmla="*/ 1287 w 1532"/>
                <a:gd name="T77" fmla="*/ 1694 h 1308"/>
                <a:gd name="T78" fmla="*/ 1319 w 1532"/>
                <a:gd name="T79" fmla="*/ 1691 h 1308"/>
                <a:gd name="T80" fmla="*/ 1353 w 1532"/>
                <a:gd name="T81" fmla="*/ 1691 h 1308"/>
                <a:gd name="T82" fmla="*/ 1386 w 1532"/>
                <a:gd name="T83" fmla="*/ 1690 h 1308"/>
                <a:gd name="T84" fmla="*/ 1418 w 1532"/>
                <a:gd name="T85" fmla="*/ 1690 h 1308"/>
                <a:gd name="T86" fmla="*/ 1451 w 1532"/>
                <a:gd name="T87" fmla="*/ 1687 h 1308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1532"/>
                <a:gd name="T133" fmla="*/ 0 h 1308"/>
                <a:gd name="T134" fmla="*/ 1532 w 1532"/>
                <a:gd name="T135" fmla="*/ 1308 h 1308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1532" h="1308">
                  <a:moveTo>
                    <a:pt x="0" y="0"/>
                  </a:moveTo>
                  <a:lnTo>
                    <a:pt x="18" y="311"/>
                  </a:lnTo>
                  <a:lnTo>
                    <a:pt x="35" y="554"/>
                  </a:lnTo>
                  <a:lnTo>
                    <a:pt x="52" y="746"/>
                  </a:lnTo>
                  <a:lnTo>
                    <a:pt x="70" y="894"/>
                  </a:lnTo>
                  <a:lnTo>
                    <a:pt x="88" y="1011"/>
                  </a:lnTo>
                  <a:lnTo>
                    <a:pt x="105" y="1099"/>
                  </a:lnTo>
                  <a:lnTo>
                    <a:pt x="123" y="1167"/>
                  </a:lnTo>
                  <a:lnTo>
                    <a:pt x="140" y="1218"/>
                  </a:lnTo>
                  <a:lnTo>
                    <a:pt x="158" y="1256"/>
                  </a:lnTo>
                  <a:lnTo>
                    <a:pt x="176" y="1281"/>
                  </a:lnTo>
                  <a:lnTo>
                    <a:pt x="193" y="1298"/>
                  </a:lnTo>
                  <a:lnTo>
                    <a:pt x="210" y="1306"/>
                  </a:lnTo>
                  <a:lnTo>
                    <a:pt x="227" y="1308"/>
                  </a:lnTo>
                  <a:lnTo>
                    <a:pt x="245" y="1306"/>
                  </a:lnTo>
                  <a:lnTo>
                    <a:pt x="262" y="1299"/>
                  </a:lnTo>
                  <a:lnTo>
                    <a:pt x="278" y="1289"/>
                  </a:lnTo>
                  <a:lnTo>
                    <a:pt x="296" y="1276"/>
                  </a:lnTo>
                  <a:lnTo>
                    <a:pt x="313" y="1262"/>
                  </a:lnTo>
                  <a:lnTo>
                    <a:pt x="330" y="1245"/>
                  </a:lnTo>
                  <a:lnTo>
                    <a:pt x="347" y="1229"/>
                  </a:lnTo>
                  <a:lnTo>
                    <a:pt x="365" y="1211"/>
                  </a:lnTo>
                  <a:lnTo>
                    <a:pt x="383" y="1192"/>
                  </a:lnTo>
                  <a:lnTo>
                    <a:pt x="401" y="1173"/>
                  </a:lnTo>
                  <a:lnTo>
                    <a:pt x="418" y="1154"/>
                  </a:lnTo>
                  <a:lnTo>
                    <a:pt x="435" y="1135"/>
                  </a:lnTo>
                  <a:lnTo>
                    <a:pt x="453" y="1117"/>
                  </a:lnTo>
                  <a:lnTo>
                    <a:pt x="471" y="1100"/>
                  </a:lnTo>
                  <a:lnTo>
                    <a:pt x="489" y="1085"/>
                  </a:lnTo>
                  <a:lnTo>
                    <a:pt x="505" y="1067"/>
                  </a:lnTo>
                  <a:lnTo>
                    <a:pt x="523" y="1051"/>
                  </a:lnTo>
                  <a:lnTo>
                    <a:pt x="541" y="1035"/>
                  </a:lnTo>
                  <a:lnTo>
                    <a:pt x="559" y="1020"/>
                  </a:lnTo>
                  <a:lnTo>
                    <a:pt x="577" y="1004"/>
                  </a:lnTo>
                  <a:lnTo>
                    <a:pt x="593" y="990"/>
                  </a:lnTo>
                  <a:lnTo>
                    <a:pt x="611" y="977"/>
                  </a:lnTo>
                  <a:lnTo>
                    <a:pt x="628" y="964"/>
                  </a:lnTo>
                  <a:lnTo>
                    <a:pt x="645" y="952"/>
                  </a:lnTo>
                  <a:lnTo>
                    <a:pt x="662" y="941"/>
                  </a:lnTo>
                  <a:lnTo>
                    <a:pt x="678" y="929"/>
                  </a:lnTo>
                  <a:lnTo>
                    <a:pt x="695" y="920"/>
                  </a:lnTo>
                  <a:lnTo>
                    <a:pt x="713" y="910"/>
                  </a:lnTo>
                  <a:lnTo>
                    <a:pt x="731" y="901"/>
                  </a:lnTo>
                  <a:lnTo>
                    <a:pt x="748" y="892"/>
                  </a:lnTo>
                  <a:lnTo>
                    <a:pt x="765" y="884"/>
                  </a:lnTo>
                  <a:lnTo>
                    <a:pt x="783" y="877"/>
                  </a:lnTo>
                  <a:lnTo>
                    <a:pt x="801" y="871"/>
                  </a:lnTo>
                  <a:lnTo>
                    <a:pt x="819" y="864"/>
                  </a:lnTo>
                  <a:lnTo>
                    <a:pt x="836" y="858"/>
                  </a:lnTo>
                  <a:lnTo>
                    <a:pt x="853" y="852"/>
                  </a:lnTo>
                  <a:lnTo>
                    <a:pt x="871" y="847"/>
                  </a:lnTo>
                  <a:lnTo>
                    <a:pt x="889" y="843"/>
                  </a:lnTo>
                  <a:lnTo>
                    <a:pt x="907" y="838"/>
                  </a:lnTo>
                  <a:lnTo>
                    <a:pt x="924" y="834"/>
                  </a:lnTo>
                  <a:lnTo>
                    <a:pt x="941" y="829"/>
                  </a:lnTo>
                  <a:lnTo>
                    <a:pt x="959" y="826"/>
                  </a:lnTo>
                  <a:lnTo>
                    <a:pt x="977" y="824"/>
                  </a:lnTo>
                  <a:lnTo>
                    <a:pt x="994" y="820"/>
                  </a:lnTo>
                  <a:lnTo>
                    <a:pt x="1011" y="816"/>
                  </a:lnTo>
                  <a:lnTo>
                    <a:pt x="1028" y="814"/>
                  </a:lnTo>
                  <a:lnTo>
                    <a:pt x="1045" y="812"/>
                  </a:lnTo>
                  <a:lnTo>
                    <a:pt x="1061" y="809"/>
                  </a:lnTo>
                  <a:lnTo>
                    <a:pt x="1078" y="808"/>
                  </a:lnTo>
                  <a:lnTo>
                    <a:pt x="1096" y="806"/>
                  </a:lnTo>
                  <a:lnTo>
                    <a:pt x="1114" y="803"/>
                  </a:lnTo>
                  <a:lnTo>
                    <a:pt x="1132" y="802"/>
                  </a:lnTo>
                  <a:lnTo>
                    <a:pt x="1149" y="801"/>
                  </a:lnTo>
                  <a:lnTo>
                    <a:pt x="1166" y="800"/>
                  </a:lnTo>
                  <a:lnTo>
                    <a:pt x="1184" y="799"/>
                  </a:lnTo>
                  <a:lnTo>
                    <a:pt x="1202" y="797"/>
                  </a:lnTo>
                  <a:lnTo>
                    <a:pt x="1219" y="796"/>
                  </a:lnTo>
                  <a:lnTo>
                    <a:pt x="1236" y="795"/>
                  </a:lnTo>
                  <a:lnTo>
                    <a:pt x="1254" y="794"/>
                  </a:lnTo>
                  <a:lnTo>
                    <a:pt x="1272" y="793"/>
                  </a:lnTo>
                  <a:lnTo>
                    <a:pt x="1290" y="793"/>
                  </a:lnTo>
                  <a:lnTo>
                    <a:pt x="1307" y="791"/>
                  </a:lnTo>
                  <a:lnTo>
                    <a:pt x="1324" y="791"/>
                  </a:lnTo>
                  <a:lnTo>
                    <a:pt x="1342" y="790"/>
                  </a:lnTo>
                  <a:lnTo>
                    <a:pt x="1360" y="790"/>
                  </a:lnTo>
                  <a:lnTo>
                    <a:pt x="1376" y="789"/>
                  </a:lnTo>
                  <a:lnTo>
                    <a:pt x="1394" y="789"/>
                  </a:lnTo>
                  <a:lnTo>
                    <a:pt x="1411" y="789"/>
                  </a:lnTo>
                  <a:lnTo>
                    <a:pt x="1429" y="788"/>
                  </a:lnTo>
                  <a:lnTo>
                    <a:pt x="1446" y="788"/>
                  </a:lnTo>
                  <a:lnTo>
                    <a:pt x="1462" y="788"/>
                  </a:lnTo>
                  <a:lnTo>
                    <a:pt x="1479" y="788"/>
                  </a:lnTo>
                  <a:lnTo>
                    <a:pt x="1496" y="787"/>
                  </a:lnTo>
                  <a:lnTo>
                    <a:pt x="1514" y="787"/>
                  </a:lnTo>
                  <a:lnTo>
                    <a:pt x="1532" y="787"/>
                  </a:lnTo>
                </a:path>
              </a:pathLst>
            </a:custGeom>
            <a:noFill/>
            <a:ln w="1587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165" name="Line 45"/>
            <p:cNvSpPr>
              <a:spLocks noChangeShapeType="1"/>
            </p:cNvSpPr>
            <p:nvPr/>
          </p:nvSpPr>
          <p:spPr bwMode="auto">
            <a:xfrm>
              <a:off x="4064" y="3503"/>
              <a:ext cx="449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166" name="Line 46"/>
            <p:cNvSpPr>
              <a:spLocks noChangeShapeType="1"/>
            </p:cNvSpPr>
            <p:nvPr/>
          </p:nvSpPr>
          <p:spPr bwMode="auto">
            <a:xfrm>
              <a:off x="4221" y="3401"/>
              <a:ext cx="32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167" name="Line 47"/>
            <p:cNvSpPr>
              <a:spLocks noChangeShapeType="1"/>
            </p:cNvSpPr>
            <p:nvPr/>
          </p:nvSpPr>
          <p:spPr bwMode="auto">
            <a:xfrm flipH="1">
              <a:off x="4221" y="2241"/>
              <a:ext cx="608" cy="108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  <p:sp>
        <p:nvSpPr>
          <p:cNvPr id="5168" name="Text Box 57"/>
          <p:cNvSpPr txBox="1">
            <a:spLocks noChangeArrowheads="1"/>
          </p:cNvSpPr>
          <p:nvPr/>
        </p:nvSpPr>
        <p:spPr bwMode="auto">
          <a:xfrm>
            <a:off x="7445375" y="6621463"/>
            <a:ext cx="1677988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800" dirty="0">
                <a:solidFill>
                  <a:prstClr val="black"/>
                </a:solidFill>
                <a:latin typeface="Times New Roman" pitchFamily="18" charset="0"/>
              </a:rPr>
              <a:t>Copyright – Michael D. Fayer, </a:t>
            </a:r>
            <a:r>
              <a:rPr lang="en-US" sz="800" dirty="0" smtClean="0">
                <a:solidFill>
                  <a:prstClr val="black"/>
                </a:solidFill>
                <a:latin typeface="Times New Roman" pitchFamily="18" charset="0"/>
              </a:rPr>
              <a:t>2018</a:t>
            </a:r>
            <a:endParaRPr lang="en-US" sz="800" dirty="0">
              <a:solidFill>
                <a:prstClr val="black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391108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ext Box 2"/>
          <p:cNvSpPr txBox="1">
            <a:spLocks noChangeArrowheads="1"/>
          </p:cNvSpPr>
          <p:nvPr/>
        </p:nvSpPr>
        <p:spPr bwMode="auto">
          <a:xfrm>
            <a:off x="295275" y="547688"/>
            <a:ext cx="2989263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000099"/>
                </a:solidFill>
                <a:latin typeface="Times New Roman" pitchFamily="18" charset="0"/>
              </a:rPr>
              <a:t>Time dependent H. O. ket</a:t>
            </a:r>
          </a:p>
        </p:txBody>
      </p:sp>
      <p:sp>
        <p:nvSpPr>
          <p:cNvPr id="7171" name="Text Box 3"/>
          <p:cNvSpPr txBox="1">
            <a:spLocks noChangeArrowheads="1"/>
          </p:cNvSpPr>
          <p:nvPr/>
        </p:nvSpPr>
        <p:spPr bwMode="auto">
          <a:xfrm>
            <a:off x="258763" y="47625"/>
            <a:ext cx="7069137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E00000"/>
                </a:solidFill>
                <a:latin typeface="Times New Roman" pitchFamily="18" charset="0"/>
              </a:rPr>
              <a:t>Model Excited State Vibrational Wave Packet with H. O. States</a:t>
            </a:r>
          </a:p>
        </p:txBody>
      </p:sp>
      <p:graphicFrame>
        <p:nvGraphicFramePr>
          <p:cNvPr id="7172" name="Object 4"/>
          <p:cNvGraphicFramePr>
            <a:graphicFrameLocks noChangeAspect="1"/>
          </p:cNvGraphicFramePr>
          <p:nvPr/>
        </p:nvGraphicFramePr>
        <p:xfrm>
          <a:off x="461963" y="1049338"/>
          <a:ext cx="2184400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794" name="Equation" r:id="rId4" imgW="2184400" imgH="457200" progId="Equation.DSMT4">
                  <p:embed/>
                </p:oleObj>
              </mc:Choice>
              <mc:Fallback>
                <p:oleObj name="Equation" r:id="rId4" imgW="2184400" imgH="4572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1963" y="1049338"/>
                        <a:ext cx="2184400" cy="457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173" name="Object 5"/>
          <p:cNvGraphicFramePr>
            <a:graphicFrameLocks noChangeAspect="1"/>
          </p:cNvGraphicFramePr>
          <p:nvPr/>
        </p:nvGraphicFramePr>
        <p:xfrm>
          <a:off x="374650" y="2235200"/>
          <a:ext cx="2324100" cy="635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795" name="Equation" r:id="rId6" imgW="2324100" imgH="635000" progId="Equation.DSMT4">
                  <p:embed/>
                </p:oleObj>
              </mc:Choice>
              <mc:Fallback>
                <p:oleObj name="Equation" r:id="rId6" imgW="2324100" imgH="6350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4650" y="2235200"/>
                        <a:ext cx="2324100" cy="635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174" name="Text Box 6"/>
          <p:cNvSpPr txBox="1">
            <a:spLocks noChangeArrowheads="1"/>
          </p:cNvSpPr>
          <p:nvPr/>
        </p:nvSpPr>
        <p:spPr bwMode="auto">
          <a:xfrm>
            <a:off x="358775" y="1676400"/>
            <a:ext cx="65278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prstClr val="black"/>
                </a:solidFill>
                <a:latin typeface="Times New Roman" pitchFamily="18" charset="0"/>
              </a:rPr>
              <a:t>Superposition representing wave packet on excited surface</a:t>
            </a:r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184150" y="2968625"/>
            <a:ext cx="8609013" cy="3552825"/>
            <a:chOff x="116" y="1870"/>
            <a:chExt cx="5423" cy="2238"/>
          </a:xfrm>
        </p:grpSpPr>
        <p:sp>
          <p:nvSpPr>
            <p:cNvPr id="7176" name="Line 8"/>
            <p:cNvSpPr>
              <a:spLocks noChangeShapeType="1"/>
            </p:cNvSpPr>
            <p:nvPr/>
          </p:nvSpPr>
          <p:spPr bwMode="auto">
            <a:xfrm>
              <a:off x="142" y="1870"/>
              <a:ext cx="5397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177" name="Text Box 9"/>
            <p:cNvSpPr txBox="1">
              <a:spLocks noChangeArrowheads="1"/>
            </p:cNvSpPr>
            <p:nvPr/>
          </p:nvSpPr>
          <p:spPr bwMode="auto">
            <a:xfrm>
              <a:off x="116" y="1940"/>
              <a:ext cx="5082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srgbClr val="000099"/>
                  </a:solidFill>
                  <a:latin typeface="Times New Roman" pitchFamily="18" charset="0"/>
                </a:rPr>
                <a:t>Calculate position expectation value - average position - center of packet.</a:t>
              </a:r>
            </a:p>
          </p:txBody>
        </p:sp>
        <p:graphicFrame>
          <p:nvGraphicFramePr>
            <p:cNvPr id="7178" name="Object 10"/>
            <p:cNvGraphicFramePr>
              <a:graphicFrameLocks noChangeAspect="1"/>
            </p:cNvGraphicFramePr>
            <p:nvPr/>
          </p:nvGraphicFramePr>
          <p:xfrm>
            <a:off x="174" y="2224"/>
            <a:ext cx="552" cy="27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3796" name="Equation" r:id="rId8" imgW="876300" imgH="431800" progId="Equation.DSMT4">
                    <p:embed/>
                  </p:oleObj>
                </mc:Choice>
                <mc:Fallback>
                  <p:oleObj name="Equation" r:id="rId8" imgW="876300" imgH="4318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74" y="2224"/>
                          <a:ext cx="552" cy="27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7179" name="Object 11"/>
            <p:cNvGraphicFramePr>
              <a:graphicFrameLocks noChangeAspect="1"/>
            </p:cNvGraphicFramePr>
            <p:nvPr/>
          </p:nvGraphicFramePr>
          <p:xfrm>
            <a:off x="191" y="2569"/>
            <a:ext cx="1384" cy="46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3797" name="Equation" r:id="rId10" imgW="2197100" imgH="736600" progId="Equation.DSMT4">
                    <p:embed/>
                  </p:oleObj>
                </mc:Choice>
                <mc:Fallback>
                  <p:oleObj name="Equation" r:id="rId10" imgW="2197100" imgH="7366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1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91" y="2569"/>
                          <a:ext cx="1384" cy="464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7180" name="Object 12"/>
            <p:cNvGraphicFramePr>
              <a:graphicFrameLocks noChangeAspect="1"/>
            </p:cNvGraphicFramePr>
            <p:nvPr/>
          </p:nvGraphicFramePr>
          <p:xfrm>
            <a:off x="189" y="3149"/>
            <a:ext cx="2520" cy="34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3798" name="Equation" r:id="rId12" imgW="4000500" imgH="546100" progId="Equation.DSMT4">
                    <p:embed/>
                  </p:oleObj>
                </mc:Choice>
                <mc:Fallback>
                  <p:oleObj name="Equation" r:id="rId12" imgW="4000500" imgH="5461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89" y="3149"/>
                          <a:ext cx="2520" cy="344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7181" name="Object 13"/>
            <p:cNvGraphicFramePr>
              <a:graphicFrameLocks noChangeAspect="1"/>
            </p:cNvGraphicFramePr>
            <p:nvPr/>
          </p:nvGraphicFramePr>
          <p:xfrm>
            <a:off x="650" y="3644"/>
            <a:ext cx="2512" cy="46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3799" name="Equation" r:id="rId14" imgW="3987800" imgH="736600" progId="Equation.DSMT4">
                    <p:embed/>
                  </p:oleObj>
                </mc:Choice>
                <mc:Fallback>
                  <p:oleObj name="Equation" r:id="rId14" imgW="3987800" imgH="7366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50" y="3644"/>
                          <a:ext cx="2512" cy="464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7182" name="Text Box 57"/>
          <p:cNvSpPr txBox="1">
            <a:spLocks noChangeArrowheads="1"/>
          </p:cNvSpPr>
          <p:nvPr/>
        </p:nvSpPr>
        <p:spPr bwMode="auto">
          <a:xfrm>
            <a:off x="7445375" y="6621463"/>
            <a:ext cx="1677988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800" dirty="0">
                <a:solidFill>
                  <a:prstClr val="black"/>
                </a:solidFill>
                <a:latin typeface="Times New Roman" pitchFamily="18" charset="0"/>
              </a:rPr>
              <a:t>Copyright – Michael D. Fayer, </a:t>
            </a:r>
            <a:r>
              <a:rPr lang="en-US" sz="800" dirty="0" smtClean="0">
                <a:solidFill>
                  <a:prstClr val="black"/>
                </a:solidFill>
                <a:latin typeface="Times New Roman" pitchFamily="18" charset="0"/>
              </a:rPr>
              <a:t>2018</a:t>
            </a:r>
            <a:endParaRPr lang="en-US" sz="800" dirty="0">
              <a:solidFill>
                <a:prstClr val="black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528766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218" name="Object 2"/>
          <p:cNvGraphicFramePr>
            <a:graphicFrameLocks noChangeAspect="1"/>
          </p:cNvGraphicFramePr>
          <p:nvPr/>
        </p:nvGraphicFramePr>
        <p:xfrm>
          <a:off x="604838" y="322263"/>
          <a:ext cx="1371600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818" name="Equation" r:id="rId4" imgW="1371600" imgH="406400" progId="Equation.DSMT4">
                  <p:embed/>
                </p:oleObj>
              </mc:Choice>
              <mc:Fallback>
                <p:oleObj name="Equation" r:id="rId4" imgW="1371600" imgH="4064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4838" y="322263"/>
                        <a:ext cx="1371600" cy="406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219" name="Object 3"/>
          <p:cNvGraphicFramePr>
            <a:graphicFrameLocks noChangeAspect="1"/>
          </p:cNvGraphicFramePr>
          <p:nvPr/>
        </p:nvGraphicFramePr>
        <p:xfrm>
          <a:off x="942975" y="920750"/>
          <a:ext cx="990600" cy="241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819" name="Equation" r:id="rId6" imgW="990170" imgH="241195" progId="Equation.DSMT4">
                  <p:embed/>
                </p:oleObj>
              </mc:Choice>
              <mc:Fallback>
                <p:oleObj name="Equation" r:id="rId6" imgW="990170" imgH="241195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42975" y="920750"/>
                        <a:ext cx="990600" cy="241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220" name="Object 4"/>
          <p:cNvGraphicFramePr>
            <a:graphicFrameLocks noChangeAspect="1"/>
          </p:cNvGraphicFramePr>
          <p:nvPr/>
        </p:nvGraphicFramePr>
        <p:xfrm>
          <a:off x="481013" y="1806575"/>
          <a:ext cx="7416800" cy="736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820" name="Equation" r:id="rId8" imgW="7416800" imgH="736600" progId="Equation.DSMT4">
                  <p:embed/>
                </p:oleObj>
              </mc:Choice>
              <mc:Fallback>
                <p:oleObj name="Equation" r:id="rId8" imgW="7416800" imgH="7366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1013" y="1806575"/>
                        <a:ext cx="7416800" cy="736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221" name="Object 5"/>
          <p:cNvGraphicFramePr>
            <a:graphicFrameLocks noChangeAspect="1"/>
          </p:cNvGraphicFramePr>
          <p:nvPr/>
        </p:nvGraphicFramePr>
        <p:xfrm>
          <a:off x="1077913" y="2760663"/>
          <a:ext cx="1435100" cy="330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821" name="Equation" r:id="rId10" imgW="1435100" imgH="330200" progId="Equation.DSMT4">
                  <p:embed/>
                </p:oleObj>
              </mc:Choice>
              <mc:Fallback>
                <p:oleObj name="Equation" r:id="rId10" imgW="1435100" imgH="3302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77913" y="2760663"/>
                        <a:ext cx="1435100" cy="330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222" name="Object 6"/>
          <p:cNvGraphicFramePr>
            <a:graphicFrameLocks noChangeAspect="1"/>
          </p:cNvGraphicFramePr>
          <p:nvPr/>
        </p:nvGraphicFramePr>
        <p:xfrm>
          <a:off x="3300413" y="2778125"/>
          <a:ext cx="1587500" cy="330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822" name="Equation" r:id="rId12" imgW="1587500" imgH="330200" progId="Equation.DSMT4">
                  <p:embed/>
                </p:oleObj>
              </mc:Choice>
              <mc:Fallback>
                <p:oleObj name="Equation" r:id="rId12" imgW="1587500" imgH="3302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00413" y="2778125"/>
                        <a:ext cx="1587500" cy="330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223" name="Object 7"/>
          <p:cNvGraphicFramePr>
            <a:graphicFrameLocks noChangeAspect="1"/>
          </p:cNvGraphicFramePr>
          <p:nvPr/>
        </p:nvGraphicFramePr>
        <p:xfrm>
          <a:off x="360363" y="3860800"/>
          <a:ext cx="6159500" cy="736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823" name="Equation" r:id="rId14" imgW="6159500" imgH="736600" progId="Equation.DSMT4">
                  <p:embed/>
                </p:oleObj>
              </mc:Choice>
              <mc:Fallback>
                <p:oleObj name="Equation" r:id="rId14" imgW="6159500" imgH="7366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0363" y="3860800"/>
                        <a:ext cx="6159500" cy="736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224" name="Text Box 8"/>
          <p:cNvSpPr txBox="1">
            <a:spLocks noChangeArrowheads="1"/>
          </p:cNvSpPr>
          <p:nvPr/>
        </p:nvSpPr>
        <p:spPr bwMode="auto">
          <a:xfrm>
            <a:off x="2487613" y="311150"/>
            <a:ext cx="1671637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000099"/>
                </a:solidFill>
                <a:latin typeface="Times New Roman" pitchFamily="18" charset="0"/>
              </a:rPr>
              <a:t>only non-zero</a:t>
            </a:r>
          </a:p>
        </p:txBody>
      </p:sp>
      <p:sp>
        <p:nvSpPr>
          <p:cNvPr id="9225" name="Text Box 9"/>
          <p:cNvSpPr txBox="1">
            <a:spLocks noChangeArrowheads="1"/>
          </p:cNvSpPr>
          <p:nvPr/>
        </p:nvSpPr>
        <p:spPr bwMode="auto">
          <a:xfrm>
            <a:off x="433388" y="836613"/>
            <a:ext cx="338137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000099"/>
                </a:solidFill>
                <a:latin typeface="Times New Roman" pitchFamily="18" charset="0"/>
              </a:rPr>
              <a:t>if</a:t>
            </a:r>
          </a:p>
        </p:txBody>
      </p:sp>
      <p:sp>
        <p:nvSpPr>
          <p:cNvPr id="9226" name="Text Box 10"/>
          <p:cNvSpPr txBox="1">
            <a:spLocks noChangeArrowheads="1"/>
          </p:cNvSpPr>
          <p:nvPr/>
        </p:nvSpPr>
        <p:spPr bwMode="auto">
          <a:xfrm>
            <a:off x="433388" y="1312863"/>
            <a:ext cx="7493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008000"/>
                </a:solidFill>
                <a:latin typeface="Times New Roman" pitchFamily="18" charset="0"/>
              </a:rPr>
              <a:t>Then</a:t>
            </a:r>
          </a:p>
        </p:txBody>
      </p:sp>
      <p:sp>
        <p:nvSpPr>
          <p:cNvPr id="9227" name="Text Box 11"/>
          <p:cNvSpPr txBox="1">
            <a:spLocks noChangeArrowheads="1"/>
          </p:cNvSpPr>
          <p:nvPr/>
        </p:nvSpPr>
        <p:spPr bwMode="auto">
          <a:xfrm>
            <a:off x="307975" y="2703513"/>
            <a:ext cx="579438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E00000"/>
                </a:solidFill>
                <a:latin typeface="Times New Roman" pitchFamily="18" charset="0"/>
              </a:rPr>
              <a:t>But</a:t>
            </a:r>
          </a:p>
        </p:txBody>
      </p:sp>
      <p:sp>
        <p:nvSpPr>
          <p:cNvPr id="9228" name="Text Box 12"/>
          <p:cNvSpPr txBox="1">
            <a:spLocks noChangeArrowheads="1"/>
          </p:cNvSpPr>
          <p:nvPr/>
        </p:nvSpPr>
        <p:spPr bwMode="auto">
          <a:xfrm>
            <a:off x="2638425" y="2728913"/>
            <a:ext cx="59372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E00000"/>
                </a:solidFill>
                <a:latin typeface="Times New Roman" pitchFamily="18" charset="0"/>
              </a:rPr>
              <a:t>and</a:t>
            </a:r>
          </a:p>
        </p:txBody>
      </p:sp>
      <p:sp>
        <p:nvSpPr>
          <p:cNvPr id="9229" name="Line 13"/>
          <p:cNvSpPr>
            <a:spLocks noChangeShapeType="1"/>
          </p:cNvSpPr>
          <p:nvPr/>
        </p:nvSpPr>
        <p:spPr bwMode="auto">
          <a:xfrm>
            <a:off x="5824538" y="2894013"/>
            <a:ext cx="57626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9230" name="Line 14"/>
          <p:cNvSpPr>
            <a:spLocks noChangeShapeType="1"/>
          </p:cNvSpPr>
          <p:nvPr/>
        </p:nvSpPr>
        <p:spPr bwMode="auto">
          <a:xfrm>
            <a:off x="5835650" y="3435350"/>
            <a:ext cx="57626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9231" name="Line 15"/>
          <p:cNvSpPr>
            <a:spLocks noChangeShapeType="1"/>
          </p:cNvSpPr>
          <p:nvPr/>
        </p:nvSpPr>
        <p:spPr bwMode="auto">
          <a:xfrm flipV="1">
            <a:off x="6124575" y="2895600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graphicFrame>
        <p:nvGraphicFramePr>
          <p:cNvPr id="9232" name="Object 16"/>
          <p:cNvGraphicFramePr>
            <a:graphicFrameLocks noChangeAspect="1"/>
          </p:cNvGraphicFramePr>
          <p:nvPr/>
        </p:nvGraphicFramePr>
        <p:xfrm>
          <a:off x="6369050" y="3035300"/>
          <a:ext cx="977900" cy="25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824" name="Equation" r:id="rId16" imgW="977476" imgH="253890" progId="Equation.DSMT4">
                  <p:embed/>
                </p:oleObj>
              </mc:Choice>
              <mc:Fallback>
                <p:oleObj name="Equation" r:id="rId16" imgW="977476" imgH="25389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369050" y="3035300"/>
                        <a:ext cx="977900" cy="254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233" name="Text Box 17"/>
          <p:cNvSpPr txBox="1">
            <a:spLocks noChangeArrowheads="1"/>
          </p:cNvSpPr>
          <p:nvPr/>
        </p:nvSpPr>
        <p:spPr bwMode="auto">
          <a:xfrm>
            <a:off x="333375" y="4883150"/>
            <a:ext cx="7680325" cy="100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000099"/>
                </a:solidFill>
                <a:latin typeface="Times New Roman" pitchFamily="18" charset="0"/>
              </a:rPr>
              <a:t>This expression shows that         time dependent.</a:t>
            </a:r>
            <a:br>
              <a:rPr lang="en-US" sz="2000" b="1">
                <a:solidFill>
                  <a:srgbClr val="000099"/>
                </a:solidFill>
                <a:latin typeface="Times New Roman" pitchFamily="18" charset="0"/>
              </a:rPr>
            </a:br>
            <a:r>
              <a:rPr lang="en-US" sz="2000" b="1">
                <a:solidFill>
                  <a:srgbClr val="000099"/>
                </a:solidFill>
                <a:latin typeface="Times New Roman" pitchFamily="18" charset="0"/>
              </a:rPr>
              <a:t>Time dependence is determined by superposition of vibrational states</a:t>
            </a:r>
          </a:p>
          <a:p>
            <a:r>
              <a:rPr lang="en-US" sz="2000" b="1">
                <a:solidFill>
                  <a:srgbClr val="000099"/>
                </a:solidFill>
                <a:latin typeface="Times New Roman" pitchFamily="18" charset="0"/>
              </a:rPr>
              <a:t>produced by radiation field.  </a:t>
            </a:r>
          </a:p>
        </p:txBody>
      </p:sp>
      <p:graphicFrame>
        <p:nvGraphicFramePr>
          <p:cNvPr id="9234" name="Object 18"/>
          <p:cNvGraphicFramePr>
            <a:graphicFrameLocks noChangeAspect="1"/>
          </p:cNvGraphicFramePr>
          <p:nvPr/>
        </p:nvGraphicFramePr>
        <p:xfrm>
          <a:off x="3360738" y="4918075"/>
          <a:ext cx="393700" cy="381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825" name="Equation" r:id="rId18" imgW="393529" imgH="380835" progId="Equation.DSMT4">
                  <p:embed/>
                </p:oleObj>
              </mc:Choice>
              <mc:Fallback>
                <p:oleObj name="Equation" r:id="rId18" imgW="393529" imgH="380835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60738" y="4918075"/>
                        <a:ext cx="393700" cy="381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235" name="Text Box 57"/>
          <p:cNvSpPr txBox="1">
            <a:spLocks noChangeArrowheads="1"/>
          </p:cNvSpPr>
          <p:nvPr/>
        </p:nvSpPr>
        <p:spPr bwMode="auto">
          <a:xfrm>
            <a:off x="7445375" y="6621463"/>
            <a:ext cx="1677988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800" dirty="0">
                <a:solidFill>
                  <a:prstClr val="black"/>
                </a:solidFill>
                <a:latin typeface="Times New Roman" pitchFamily="18" charset="0"/>
              </a:rPr>
              <a:t>Copyright – Michael D. Fayer, </a:t>
            </a:r>
            <a:r>
              <a:rPr lang="en-US" sz="800" dirty="0" smtClean="0">
                <a:solidFill>
                  <a:prstClr val="black"/>
                </a:solidFill>
                <a:latin typeface="Times New Roman" pitchFamily="18" charset="0"/>
              </a:rPr>
              <a:t>2018</a:t>
            </a:r>
            <a:endParaRPr lang="en-US" sz="800" dirty="0">
              <a:solidFill>
                <a:prstClr val="black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597094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ext Box 2"/>
          <p:cNvSpPr txBox="1">
            <a:spLocks noChangeArrowheads="1"/>
          </p:cNvSpPr>
          <p:nvPr/>
        </p:nvSpPr>
        <p:spPr bwMode="auto">
          <a:xfrm>
            <a:off x="320675" y="160338"/>
            <a:ext cx="2755900" cy="2225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E80000"/>
                </a:solidFill>
                <a:latin typeface="Times New Roman" pitchFamily="18" charset="0"/>
              </a:rPr>
              <a:t>Simplify</a:t>
            </a:r>
            <a:br>
              <a:rPr lang="en-US" sz="2000" b="1">
                <a:solidFill>
                  <a:srgbClr val="E80000"/>
                </a:solidFill>
                <a:latin typeface="Times New Roman" pitchFamily="18" charset="0"/>
              </a:rPr>
            </a:br>
            <a:r>
              <a:rPr lang="en-US" sz="2000" b="1">
                <a:solidFill>
                  <a:prstClr val="black"/>
                </a:solidFill>
                <a:latin typeface="Times New Roman" pitchFamily="18" charset="0"/>
              </a:rPr>
              <a:t>	</a:t>
            </a:r>
            <a:r>
              <a:rPr lang="en-US" sz="2000" b="1">
                <a:solidFill>
                  <a:srgbClr val="008000"/>
                </a:solidFill>
                <a:latin typeface="Times New Roman" pitchFamily="18" charset="0"/>
              </a:rPr>
              <a:t>Take </a:t>
            </a:r>
            <a:r>
              <a:rPr lang="en-US" sz="2000" b="1" i="1">
                <a:solidFill>
                  <a:srgbClr val="008000"/>
                </a:solidFill>
                <a:latin typeface="Times New Roman" pitchFamily="18" charset="0"/>
              </a:rPr>
              <a:t>n</a:t>
            </a:r>
            <a:r>
              <a:rPr lang="en-US" sz="2000" b="1">
                <a:solidFill>
                  <a:srgbClr val="008000"/>
                </a:solidFill>
                <a:latin typeface="Times New Roman" pitchFamily="18" charset="0"/>
              </a:rPr>
              <a:t> large so</a:t>
            </a:r>
            <a:br>
              <a:rPr lang="en-US" sz="2000" b="1">
                <a:solidFill>
                  <a:srgbClr val="008000"/>
                </a:solidFill>
                <a:latin typeface="Times New Roman" pitchFamily="18" charset="0"/>
              </a:rPr>
            </a:br>
            <a:r>
              <a:rPr lang="en-US" sz="2000" b="1">
                <a:solidFill>
                  <a:srgbClr val="008000"/>
                </a:solidFill>
                <a:latin typeface="Times New Roman" pitchFamily="18" charset="0"/>
              </a:rPr>
              <a:t>	</a:t>
            </a:r>
            <a:r>
              <a:rPr lang="en-US" sz="2000" b="1" i="1">
                <a:solidFill>
                  <a:srgbClr val="008000"/>
                </a:solidFill>
                <a:latin typeface="Times New Roman" pitchFamily="18" charset="0"/>
              </a:rPr>
              <a:t>n</a:t>
            </a:r>
            <a:r>
              <a:rPr lang="en-US" sz="2000" b="1">
                <a:solidFill>
                  <a:srgbClr val="008000"/>
                </a:solidFill>
                <a:latin typeface="Times New Roman" pitchFamily="18" charset="0"/>
              </a:rPr>
              <a:t> &gt;1</a:t>
            </a:r>
            <a:br>
              <a:rPr lang="en-US" sz="2000" b="1">
                <a:solidFill>
                  <a:srgbClr val="008000"/>
                </a:solidFill>
                <a:latin typeface="Times New Roman" pitchFamily="18" charset="0"/>
              </a:rPr>
            </a:br>
            <a:r>
              <a:rPr lang="en-US" sz="2000" b="1">
                <a:solidFill>
                  <a:srgbClr val="008000"/>
                </a:solidFill>
                <a:latin typeface="Times New Roman" pitchFamily="18" charset="0"/>
              </a:rPr>
              <a:t>Also,</a:t>
            </a:r>
            <a:br>
              <a:rPr lang="en-US" sz="2000" b="1">
                <a:solidFill>
                  <a:srgbClr val="008000"/>
                </a:solidFill>
                <a:latin typeface="Times New Roman" pitchFamily="18" charset="0"/>
              </a:rPr>
            </a:br>
            <a:r>
              <a:rPr lang="en-US" sz="2000" b="1">
                <a:solidFill>
                  <a:srgbClr val="008000"/>
                </a:solidFill>
                <a:latin typeface="Times New Roman" pitchFamily="18" charset="0"/>
              </a:rPr>
              <a:t>	</a:t>
            </a:r>
            <a:r>
              <a:rPr lang="en-US" sz="2000" b="1" i="1">
                <a:solidFill>
                  <a:srgbClr val="008000"/>
                </a:solidFill>
                <a:latin typeface="Symbol" pitchFamily="18" charset="2"/>
              </a:rPr>
              <a:t>a</a:t>
            </a:r>
            <a:r>
              <a:rPr lang="en-US" sz="2000" b="1" i="1" baseline="-25000">
                <a:solidFill>
                  <a:srgbClr val="008000"/>
                </a:solidFill>
                <a:latin typeface="Times New Roman" pitchFamily="18" charset="0"/>
              </a:rPr>
              <a:t>i</a:t>
            </a:r>
            <a:r>
              <a:rPr lang="en-US" sz="2000" b="1">
                <a:solidFill>
                  <a:srgbClr val="008000"/>
                </a:solidFill>
                <a:latin typeface="Times New Roman" pitchFamily="18" charset="0"/>
              </a:rPr>
              <a:t> = </a:t>
            </a:r>
            <a:r>
              <a:rPr lang="en-US" sz="2000" b="1" i="1">
                <a:solidFill>
                  <a:srgbClr val="008000"/>
                </a:solidFill>
                <a:latin typeface="Symbol" pitchFamily="18" charset="2"/>
              </a:rPr>
              <a:t>a</a:t>
            </a:r>
            <a:r>
              <a:rPr lang="en-US" sz="2000" b="1">
                <a:solidFill>
                  <a:srgbClr val="008000"/>
                </a:solidFill>
                <a:latin typeface="Times New Roman" pitchFamily="18" charset="0"/>
              </a:rPr>
              <a:t/>
            </a:r>
            <a:br>
              <a:rPr lang="en-US" sz="2000" b="1">
                <a:solidFill>
                  <a:srgbClr val="008000"/>
                </a:solidFill>
                <a:latin typeface="Times New Roman" pitchFamily="18" charset="0"/>
              </a:rPr>
            </a:br>
            <a:r>
              <a:rPr lang="en-US" sz="2000" b="1">
                <a:solidFill>
                  <a:srgbClr val="008000"/>
                </a:solidFill>
                <a:latin typeface="Times New Roman" pitchFamily="18" charset="0"/>
              </a:rPr>
              <a:t>Otherwise</a:t>
            </a:r>
            <a:br>
              <a:rPr lang="en-US" sz="2000" b="1">
                <a:solidFill>
                  <a:srgbClr val="008000"/>
                </a:solidFill>
                <a:latin typeface="Times New Roman" pitchFamily="18" charset="0"/>
              </a:rPr>
            </a:br>
            <a:r>
              <a:rPr lang="en-US" sz="2000" b="1">
                <a:solidFill>
                  <a:srgbClr val="008000"/>
                </a:solidFill>
                <a:latin typeface="Times New Roman" pitchFamily="18" charset="0"/>
              </a:rPr>
              <a:t>	</a:t>
            </a:r>
            <a:r>
              <a:rPr lang="en-US" sz="2000" b="1" i="1">
                <a:solidFill>
                  <a:srgbClr val="008000"/>
                </a:solidFill>
                <a:latin typeface="Symbol" pitchFamily="18" charset="2"/>
              </a:rPr>
              <a:t>a</a:t>
            </a:r>
            <a:r>
              <a:rPr lang="en-US" sz="2000" b="1" i="1" baseline="-25000">
                <a:solidFill>
                  <a:srgbClr val="008000"/>
                </a:solidFill>
                <a:latin typeface="Times New Roman" pitchFamily="18" charset="0"/>
              </a:rPr>
              <a:t>j</a:t>
            </a:r>
            <a:r>
              <a:rPr lang="en-US" sz="2000" b="1">
                <a:solidFill>
                  <a:srgbClr val="008000"/>
                </a:solidFill>
                <a:latin typeface="Times New Roman" pitchFamily="18" charset="0"/>
              </a:rPr>
              <a:t> = 0</a:t>
            </a:r>
          </a:p>
        </p:txBody>
      </p:sp>
      <p:sp>
        <p:nvSpPr>
          <p:cNvPr id="11267" name="Text Box 3"/>
          <p:cNvSpPr txBox="1">
            <a:spLocks noChangeArrowheads="1"/>
          </p:cNvSpPr>
          <p:nvPr/>
        </p:nvSpPr>
        <p:spPr bwMode="auto">
          <a:xfrm>
            <a:off x="3227388" y="1412875"/>
            <a:ext cx="488315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3333CC"/>
                </a:solidFill>
                <a:latin typeface="Times New Roman" pitchFamily="18" charset="0"/>
              </a:rPr>
              <a:t>Each state same amplitude in superposition</a:t>
            </a:r>
            <a:br>
              <a:rPr lang="en-US" sz="2000" b="1">
                <a:solidFill>
                  <a:srgbClr val="3333CC"/>
                </a:solidFill>
                <a:latin typeface="Times New Roman" pitchFamily="18" charset="0"/>
              </a:rPr>
            </a:br>
            <a:r>
              <a:rPr lang="en-US" sz="2000" b="1">
                <a:solidFill>
                  <a:srgbClr val="3333CC"/>
                </a:solidFill>
                <a:latin typeface="Times New Roman" pitchFamily="18" charset="0"/>
              </a:rPr>
              <a:t>for some limited set of states.</a:t>
            </a:r>
          </a:p>
        </p:txBody>
      </p:sp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363538" y="2668588"/>
            <a:ext cx="8342312" cy="3306762"/>
            <a:chOff x="229" y="1681"/>
            <a:chExt cx="5255" cy="2083"/>
          </a:xfrm>
        </p:grpSpPr>
        <p:sp>
          <p:nvSpPr>
            <p:cNvPr id="11269" name="Line 5"/>
            <p:cNvSpPr>
              <a:spLocks noChangeShapeType="1"/>
            </p:cNvSpPr>
            <p:nvPr/>
          </p:nvSpPr>
          <p:spPr bwMode="auto">
            <a:xfrm>
              <a:off x="229" y="1681"/>
              <a:ext cx="5255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270" name="Text Box 6"/>
            <p:cNvSpPr txBox="1">
              <a:spLocks noChangeArrowheads="1"/>
            </p:cNvSpPr>
            <p:nvPr/>
          </p:nvSpPr>
          <p:spPr bwMode="auto">
            <a:xfrm>
              <a:off x="289" y="1719"/>
              <a:ext cx="893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srgbClr val="008000"/>
                  </a:solidFill>
                  <a:latin typeface="Times New Roman" pitchFamily="18" charset="0"/>
                </a:rPr>
                <a:t>Using these</a:t>
              </a:r>
            </a:p>
          </p:txBody>
        </p:sp>
        <p:graphicFrame>
          <p:nvGraphicFramePr>
            <p:cNvPr id="11271" name="Object 7"/>
            <p:cNvGraphicFramePr>
              <a:graphicFrameLocks noChangeAspect="1"/>
            </p:cNvGraphicFramePr>
            <p:nvPr/>
          </p:nvGraphicFramePr>
          <p:xfrm>
            <a:off x="292" y="2131"/>
            <a:ext cx="2352" cy="45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5842" name="Equation" r:id="rId4" imgW="3733800" imgH="723900" progId="Equation.DSMT4">
                    <p:embed/>
                  </p:oleObj>
                </mc:Choice>
                <mc:Fallback>
                  <p:oleObj name="Equation" r:id="rId4" imgW="3733800" imgH="7239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92" y="2131"/>
                          <a:ext cx="2352" cy="456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1272" name="Object 8"/>
            <p:cNvGraphicFramePr>
              <a:graphicFrameLocks noChangeAspect="1"/>
            </p:cNvGraphicFramePr>
            <p:nvPr/>
          </p:nvGraphicFramePr>
          <p:xfrm>
            <a:off x="285" y="2897"/>
            <a:ext cx="2176" cy="45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5843" name="Equation" r:id="rId6" imgW="3454400" imgH="723900" progId="Equation.DSMT4">
                    <p:embed/>
                  </p:oleObj>
                </mc:Choice>
                <mc:Fallback>
                  <p:oleObj name="Equation" r:id="rId6" imgW="3454400" imgH="7239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85" y="2897"/>
                          <a:ext cx="2176" cy="456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1273" name="Text Box 9"/>
            <p:cNvSpPr txBox="1">
              <a:spLocks noChangeArrowheads="1"/>
            </p:cNvSpPr>
            <p:nvPr/>
          </p:nvSpPr>
          <p:spPr bwMode="auto">
            <a:xfrm>
              <a:off x="273" y="3514"/>
              <a:ext cx="2052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srgbClr val="E80000"/>
                  </a:solidFill>
                  <a:latin typeface="Times New Roman" pitchFamily="18" charset="0"/>
                </a:rPr>
                <a:t>Position oscillates as cos(</a:t>
              </a:r>
              <a:r>
                <a:rPr lang="en-US" sz="2000" b="1" i="1">
                  <a:solidFill>
                    <a:srgbClr val="E80000"/>
                  </a:solidFill>
                  <a:latin typeface="Symbol" pitchFamily="18" charset="2"/>
                </a:rPr>
                <a:t>w</a:t>
              </a:r>
              <a:r>
                <a:rPr lang="en-US" sz="2000" b="1" i="1">
                  <a:solidFill>
                    <a:srgbClr val="E80000"/>
                  </a:solidFill>
                  <a:latin typeface="Times New Roman" pitchFamily="18" charset="0"/>
                </a:rPr>
                <a:t>t</a:t>
              </a:r>
              <a:r>
                <a:rPr lang="en-US" sz="2000" b="1">
                  <a:solidFill>
                    <a:srgbClr val="E80000"/>
                  </a:solidFill>
                  <a:latin typeface="Times New Roman" pitchFamily="18" charset="0"/>
                </a:rPr>
                <a:t>).</a:t>
              </a:r>
            </a:p>
          </p:txBody>
        </p:sp>
      </p:grpSp>
      <p:sp>
        <p:nvSpPr>
          <p:cNvPr id="11274" name="Text Box 57"/>
          <p:cNvSpPr txBox="1">
            <a:spLocks noChangeArrowheads="1"/>
          </p:cNvSpPr>
          <p:nvPr/>
        </p:nvSpPr>
        <p:spPr bwMode="auto">
          <a:xfrm>
            <a:off x="7445375" y="6621463"/>
            <a:ext cx="1677988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800" dirty="0">
                <a:solidFill>
                  <a:prstClr val="black"/>
                </a:solidFill>
                <a:latin typeface="Times New Roman" pitchFamily="18" charset="0"/>
              </a:rPr>
              <a:t>Copyright – Michael D. Fayer, </a:t>
            </a:r>
            <a:r>
              <a:rPr lang="en-US" sz="800" dirty="0" smtClean="0">
                <a:solidFill>
                  <a:prstClr val="black"/>
                </a:solidFill>
                <a:latin typeface="Times New Roman" pitchFamily="18" charset="0"/>
              </a:rPr>
              <a:t>2018</a:t>
            </a:r>
            <a:endParaRPr lang="en-US" sz="800" dirty="0">
              <a:solidFill>
                <a:prstClr val="black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694426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1498600" y="460375"/>
            <a:ext cx="5891213" cy="3040063"/>
            <a:chOff x="232" y="290"/>
            <a:chExt cx="3711" cy="1915"/>
          </a:xfrm>
        </p:grpSpPr>
        <p:grpSp>
          <p:nvGrpSpPr>
            <p:cNvPr id="3" name="Group 3"/>
            <p:cNvGrpSpPr>
              <a:grpSpLocks/>
            </p:cNvGrpSpPr>
            <p:nvPr/>
          </p:nvGrpSpPr>
          <p:grpSpPr bwMode="auto">
            <a:xfrm>
              <a:off x="232" y="290"/>
              <a:ext cx="1500" cy="1915"/>
              <a:chOff x="853" y="669"/>
              <a:chExt cx="1500" cy="1915"/>
            </a:xfrm>
          </p:grpSpPr>
          <p:pic>
            <p:nvPicPr>
              <p:cNvPr id="13316" name="Picture 4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/>
              <a:stretch>
                <a:fillRect/>
              </a:stretch>
            </p:blipFill>
            <p:spPr bwMode="auto">
              <a:xfrm>
                <a:off x="904" y="2024"/>
                <a:ext cx="216" cy="15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13317" name="Freeform 5"/>
              <p:cNvSpPr>
                <a:spLocks/>
              </p:cNvSpPr>
              <p:nvPr/>
            </p:nvSpPr>
            <p:spPr bwMode="auto">
              <a:xfrm>
                <a:off x="853" y="669"/>
                <a:ext cx="1500" cy="1915"/>
              </a:xfrm>
              <a:custGeom>
                <a:avLst/>
                <a:gdLst>
                  <a:gd name="T0" fmla="*/ 18 w 1532"/>
                  <a:gd name="T1" fmla="*/ 666 h 1308"/>
                  <a:gd name="T2" fmla="*/ 50 w 1532"/>
                  <a:gd name="T3" fmla="*/ 1599 h 1308"/>
                  <a:gd name="T4" fmla="*/ 84 w 1532"/>
                  <a:gd name="T5" fmla="*/ 2167 h 1308"/>
                  <a:gd name="T6" fmla="*/ 117 w 1532"/>
                  <a:gd name="T7" fmla="*/ 2502 h 1308"/>
                  <a:gd name="T8" fmla="*/ 152 w 1532"/>
                  <a:gd name="T9" fmla="*/ 2692 h 1308"/>
                  <a:gd name="T10" fmla="*/ 185 w 1532"/>
                  <a:gd name="T11" fmla="*/ 2782 h 1308"/>
                  <a:gd name="T12" fmla="*/ 217 w 1532"/>
                  <a:gd name="T13" fmla="*/ 2804 h 1308"/>
                  <a:gd name="T14" fmla="*/ 252 w 1532"/>
                  <a:gd name="T15" fmla="*/ 2785 h 1308"/>
                  <a:gd name="T16" fmla="*/ 284 w 1532"/>
                  <a:gd name="T17" fmla="*/ 2735 h 1308"/>
                  <a:gd name="T18" fmla="*/ 316 w 1532"/>
                  <a:gd name="T19" fmla="*/ 2669 h 1308"/>
                  <a:gd name="T20" fmla="*/ 350 w 1532"/>
                  <a:gd name="T21" fmla="*/ 2596 h 1308"/>
                  <a:gd name="T22" fmla="*/ 385 w 1532"/>
                  <a:gd name="T23" fmla="*/ 2514 h 1308"/>
                  <a:gd name="T24" fmla="*/ 417 w 1532"/>
                  <a:gd name="T25" fmla="*/ 2433 h 1308"/>
                  <a:gd name="T26" fmla="*/ 451 w 1532"/>
                  <a:gd name="T27" fmla="*/ 2357 h 1308"/>
                  <a:gd name="T28" fmla="*/ 484 w 1532"/>
                  <a:gd name="T29" fmla="*/ 2287 h 1308"/>
                  <a:gd name="T30" fmla="*/ 519 w 1532"/>
                  <a:gd name="T31" fmla="*/ 2218 h 1308"/>
                  <a:gd name="T32" fmla="*/ 553 w 1532"/>
                  <a:gd name="T33" fmla="*/ 2152 h 1308"/>
                  <a:gd name="T34" fmla="*/ 586 w 1532"/>
                  <a:gd name="T35" fmla="*/ 2094 h 1308"/>
                  <a:gd name="T36" fmla="*/ 619 w 1532"/>
                  <a:gd name="T37" fmla="*/ 2041 h 1308"/>
                  <a:gd name="T38" fmla="*/ 650 w 1532"/>
                  <a:gd name="T39" fmla="*/ 1991 h 1308"/>
                  <a:gd name="T40" fmla="*/ 683 w 1532"/>
                  <a:gd name="T41" fmla="*/ 1950 h 1308"/>
                  <a:gd name="T42" fmla="*/ 717 w 1532"/>
                  <a:gd name="T43" fmla="*/ 1912 h 1308"/>
                  <a:gd name="T44" fmla="*/ 751 w 1532"/>
                  <a:gd name="T45" fmla="*/ 1880 h 1308"/>
                  <a:gd name="T46" fmla="*/ 785 w 1532"/>
                  <a:gd name="T47" fmla="*/ 1852 h 1308"/>
                  <a:gd name="T48" fmla="*/ 818 w 1532"/>
                  <a:gd name="T49" fmla="*/ 1826 h 1308"/>
                  <a:gd name="T50" fmla="*/ 852 w 1532"/>
                  <a:gd name="T51" fmla="*/ 1807 h 1308"/>
                  <a:gd name="T52" fmla="*/ 886 w 1532"/>
                  <a:gd name="T53" fmla="*/ 1788 h 1308"/>
                  <a:gd name="T54" fmla="*/ 919 w 1532"/>
                  <a:gd name="T55" fmla="*/ 1770 h 1308"/>
                  <a:gd name="T56" fmla="*/ 953 w 1532"/>
                  <a:gd name="T57" fmla="*/ 1758 h 1308"/>
                  <a:gd name="T58" fmla="*/ 986 w 1532"/>
                  <a:gd name="T59" fmla="*/ 1745 h 1308"/>
                  <a:gd name="T60" fmla="*/ 1017 w 1532"/>
                  <a:gd name="T61" fmla="*/ 1733 h 1308"/>
                  <a:gd name="T62" fmla="*/ 1051 w 1532"/>
                  <a:gd name="T63" fmla="*/ 1728 h 1308"/>
                  <a:gd name="T64" fmla="*/ 1085 w 1532"/>
                  <a:gd name="T65" fmla="*/ 1719 h 1308"/>
                  <a:gd name="T66" fmla="*/ 1118 w 1532"/>
                  <a:gd name="T67" fmla="*/ 1714 h 1308"/>
                  <a:gd name="T68" fmla="*/ 1152 w 1532"/>
                  <a:gd name="T69" fmla="*/ 1709 h 1308"/>
                  <a:gd name="T70" fmla="*/ 1185 w 1532"/>
                  <a:gd name="T71" fmla="*/ 1704 h 1308"/>
                  <a:gd name="T72" fmla="*/ 1219 w 1532"/>
                  <a:gd name="T73" fmla="*/ 1700 h 1308"/>
                  <a:gd name="T74" fmla="*/ 1253 w 1532"/>
                  <a:gd name="T75" fmla="*/ 1695 h 1308"/>
                  <a:gd name="T76" fmla="*/ 1287 w 1532"/>
                  <a:gd name="T77" fmla="*/ 1694 h 1308"/>
                  <a:gd name="T78" fmla="*/ 1319 w 1532"/>
                  <a:gd name="T79" fmla="*/ 1691 h 1308"/>
                  <a:gd name="T80" fmla="*/ 1353 w 1532"/>
                  <a:gd name="T81" fmla="*/ 1691 h 1308"/>
                  <a:gd name="T82" fmla="*/ 1386 w 1532"/>
                  <a:gd name="T83" fmla="*/ 1690 h 1308"/>
                  <a:gd name="T84" fmla="*/ 1418 w 1532"/>
                  <a:gd name="T85" fmla="*/ 1690 h 1308"/>
                  <a:gd name="T86" fmla="*/ 1451 w 1532"/>
                  <a:gd name="T87" fmla="*/ 1687 h 1308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w 1532"/>
                  <a:gd name="T133" fmla="*/ 0 h 1308"/>
                  <a:gd name="T134" fmla="*/ 1532 w 1532"/>
                  <a:gd name="T135" fmla="*/ 1308 h 1308"/>
                </a:gdLst>
                <a:ahLst/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T132" t="T133" r="T134" b="T135"/>
                <a:pathLst>
                  <a:path w="1532" h="1308">
                    <a:moveTo>
                      <a:pt x="0" y="0"/>
                    </a:moveTo>
                    <a:lnTo>
                      <a:pt x="18" y="311"/>
                    </a:lnTo>
                    <a:lnTo>
                      <a:pt x="35" y="554"/>
                    </a:lnTo>
                    <a:lnTo>
                      <a:pt x="52" y="746"/>
                    </a:lnTo>
                    <a:lnTo>
                      <a:pt x="70" y="894"/>
                    </a:lnTo>
                    <a:lnTo>
                      <a:pt x="88" y="1011"/>
                    </a:lnTo>
                    <a:lnTo>
                      <a:pt x="105" y="1099"/>
                    </a:lnTo>
                    <a:lnTo>
                      <a:pt x="123" y="1167"/>
                    </a:lnTo>
                    <a:lnTo>
                      <a:pt x="140" y="1218"/>
                    </a:lnTo>
                    <a:lnTo>
                      <a:pt x="158" y="1256"/>
                    </a:lnTo>
                    <a:lnTo>
                      <a:pt x="176" y="1281"/>
                    </a:lnTo>
                    <a:lnTo>
                      <a:pt x="193" y="1298"/>
                    </a:lnTo>
                    <a:lnTo>
                      <a:pt x="210" y="1306"/>
                    </a:lnTo>
                    <a:lnTo>
                      <a:pt x="227" y="1308"/>
                    </a:lnTo>
                    <a:lnTo>
                      <a:pt x="245" y="1306"/>
                    </a:lnTo>
                    <a:lnTo>
                      <a:pt x="262" y="1299"/>
                    </a:lnTo>
                    <a:lnTo>
                      <a:pt x="278" y="1289"/>
                    </a:lnTo>
                    <a:lnTo>
                      <a:pt x="296" y="1276"/>
                    </a:lnTo>
                    <a:lnTo>
                      <a:pt x="313" y="1262"/>
                    </a:lnTo>
                    <a:lnTo>
                      <a:pt x="330" y="1245"/>
                    </a:lnTo>
                    <a:lnTo>
                      <a:pt x="347" y="1229"/>
                    </a:lnTo>
                    <a:lnTo>
                      <a:pt x="365" y="1211"/>
                    </a:lnTo>
                    <a:lnTo>
                      <a:pt x="383" y="1192"/>
                    </a:lnTo>
                    <a:lnTo>
                      <a:pt x="401" y="1173"/>
                    </a:lnTo>
                    <a:lnTo>
                      <a:pt x="418" y="1154"/>
                    </a:lnTo>
                    <a:lnTo>
                      <a:pt x="435" y="1135"/>
                    </a:lnTo>
                    <a:lnTo>
                      <a:pt x="453" y="1117"/>
                    </a:lnTo>
                    <a:lnTo>
                      <a:pt x="471" y="1100"/>
                    </a:lnTo>
                    <a:lnTo>
                      <a:pt x="489" y="1085"/>
                    </a:lnTo>
                    <a:lnTo>
                      <a:pt x="505" y="1067"/>
                    </a:lnTo>
                    <a:lnTo>
                      <a:pt x="523" y="1051"/>
                    </a:lnTo>
                    <a:lnTo>
                      <a:pt x="541" y="1035"/>
                    </a:lnTo>
                    <a:lnTo>
                      <a:pt x="559" y="1020"/>
                    </a:lnTo>
                    <a:lnTo>
                      <a:pt x="577" y="1004"/>
                    </a:lnTo>
                    <a:lnTo>
                      <a:pt x="593" y="990"/>
                    </a:lnTo>
                    <a:lnTo>
                      <a:pt x="611" y="977"/>
                    </a:lnTo>
                    <a:lnTo>
                      <a:pt x="628" y="964"/>
                    </a:lnTo>
                    <a:lnTo>
                      <a:pt x="645" y="952"/>
                    </a:lnTo>
                    <a:lnTo>
                      <a:pt x="662" y="941"/>
                    </a:lnTo>
                    <a:lnTo>
                      <a:pt x="678" y="929"/>
                    </a:lnTo>
                    <a:lnTo>
                      <a:pt x="695" y="920"/>
                    </a:lnTo>
                    <a:lnTo>
                      <a:pt x="713" y="910"/>
                    </a:lnTo>
                    <a:lnTo>
                      <a:pt x="731" y="901"/>
                    </a:lnTo>
                    <a:lnTo>
                      <a:pt x="748" y="892"/>
                    </a:lnTo>
                    <a:lnTo>
                      <a:pt x="765" y="884"/>
                    </a:lnTo>
                    <a:lnTo>
                      <a:pt x="783" y="877"/>
                    </a:lnTo>
                    <a:lnTo>
                      <a:pt x="801" y="871"/>
                    </a:lnTo>
                    <a:lnTo>
                      <a:pt x="819" y="864"/>
                    </a:lnTo>
                    <a:lnTo>
                      <a:pt x="836" y="858"/>
                    </a:lnTo>
                    <a:lnTo>
                      <a:pt x="853" y="852"/>
                    </a:lnTo>
                    <a:lnTo>
                      <a:pt x="871" y="847"/>
                    </a:lnTo>
                    <a:lnTo>
                      <a:pt x="889" y="843"/>
                    </a:lnTo>
                    <a:lnTo>
                      <a:pt x="907" y="838"/>
                    </a:lnTo>
                    <a:lnTo>
                      <a:pt x="924" y="834"/>
                    </a:lnTo>
                    <a:lnTo>
                      <a:pt x="941" y="829"/>
                    </a:lnTo>
                    <a:lnTo>
                      <a:pt x="959" y="826"/>
                    </a:lnTo>
                    <a:lnTo>
                      <a:pt x="977" y="824"/>
                    </a:lnTo>
                    <a:lnTo>
                      <a:pt x="994" y="820"/>
                    </a:lnTo>
                    <a:lnTo>
                      <a:pt x="1011" y="816"/>
                    </a:lnTo>
                    <a:lnTo>
                      <a:pt x="1028" y="814"/>
                    </a:lnTo>
                    <a:lnTo>
                      <a:pt x="1045" y="812"/>
                    </a:lnTo>
                    <a:lnTo>
                      <a:pt x="1061" y="809"/>
                    </a:lnTo>
                    <a:lnTo>
                      <a:pt x="1078" y="808"/>
                    </a:lnTo>
                    <a:lnTo>
                      <a:pt x="1096" y="806"/>
                    </a:lnTo>
                    <a:lnTo>
                      <a:pt x="1114" y="803"/>
                    </a:lnTo>
                    <a:lnTo>
                      <a:pt x="1132" y="802"/>
                    </a:lnTo>
                    <a:lnTo>
                      <a:pt x="1149" y="801"/>
                    </a:lnTo>
                    <a:lnTo>
                      <a:pt x="1166" y="800"/>
                    </a:lnTo>
                    <a:lnTo>
                      <a:pt x="1184" y="799"/>
                    </a:lnTo>
                    <a:lnTo>
                      <a:pt x="1202" y="797"/>
                    </a:lnTo>
                    <a:lnTo>
                      <a:pt x="1219" y="796"/>
                    </a:lnTo>
                    <a:lnTo>
                      <a:pt x="1236" y="795"/>
                    </a:lnTo>
                    <a:lnTo>
                      <a:pt x="1254" y="794"/>
                    </a:lnTo>
                    <a:lnTo>
                      <a:pt x="1272" y="793"/>
                    </a:lnTo>
                    <a:lnTo>
                      <a:pt x="1290" y="793"/>
                    </a:lnTo>
                    <a:lnTo>
                      <a:pt x="1307" y="791"/>
                    </a:lnTo>
                    <a:lnTo>
                      <a:pt x="1324" y="791"/>
                    </a:lnTo>
                    <a:lnTo>
                      <a:pt x="1342" y="790"/>
                    </a:lnTo>
                    <a:lnTo>
                      <a:pt x="1360" y="790"/>
                    </a:lnTo>
                    <a:lnTo>
                      <a:pt x="1376" y="789"/>
                    </a:lnTo>
                    <a:lnTo>
                      <a:pt x="1394" y="789"/>
                    </a:lnTo>
                    <a:lnTo>
                      <a:pt x="1411" y="789"/>
                    </a:lnTo>
                    <a:lnTo>
                      <a:pt x="1429" y="788"/>
                    </a:lnTo>
                    <a:lnTo>
                      <a:pt x="1446" y="788"/>
                    </a:lnTo>
                    <a:lnTo>
                      <a:pt x="1462" y="788"/>
                    </a:lnTo>
                    <a:lnTo>
                      <a:pt x="1479" y="788"/>
                    </a:lnTo>
                    <a:lnTo>
                      <a:pt x="1496" y="787"/>
                    </a:lnTo>
                    <a:lnTo>
                      <a:pt x="1514" y="787"/>
                    </a:lnTo>
                    <a:lnTo>
                      <a:pt x="1532" y="787"/>
                    </a:lnTo>
                  </a:path>
                </a:pathLst>
              </a:custGeom>
              <a:noFill/>
              <a:ln w="1587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3318" name="Line 6"/>
              <p:cNvSpPr>
                <a:spLocks noChangeShapeType="1"/>
              </p:cNvSpPr>
              <p:nvPr/>
            </p:nvSpPr>
            <p:spPr bwMode="auto">
              <a:xfrm>
                <a:off x="940" y="2185"/>
                <a:ext cx="449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3319" name="Line 7"/>
              <p:cNvSpPr>
                <a:spLocks noChangeShapeType="1"/>
              </p:cNvSpPr>
              <p:nvPr/>
            </p:nvSpPr>
            <p:spPr bwMode="auto">
              <a:xfrm>
                <a:off x="1097" y="2083"/>
                <a:ext cx="324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3320" name="Line 8"/>
              <p:cNvSpPr>
                <a:spLocks noChangeShapeType="1"/>
              </p:cNvSpPr>
              <p:nvPr/>
            </p:nvSpPr>
            <p:spPr bwMode="auto">
              <a:xfrm flipH="1">
                <a:off x="1215" y="2130"/>
                <a:ext cx="174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</p:grpSp>
        <p:sp>
          <p:nvSpPr>
            <p:cNvPr id="13321" name="Text Box 9"/>
            <p:cNvSpPr txBox="1">
              <a:spLocks noChangeArrowheads="1"/>
            </p:cNvSpPr>
            <p:nvPr/>
          </p:nvSpPr>
          <p:spPr bwMode="auto">
            <a:xfrm>
              <a:off x="899" y="417"/>
              <a:ext cx="3044" cy="4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srgbClr val="E80000"/>
                  </a:solidFill>
                  <a:latin typeface="Times New Roman" pitchFamily="18" charset="0"/>
                </a:rPr>
                <a:t>Wave packet on potential surface,</a:t>
              </a:r>
            </a:p>
            <a:p>
              <a:r>
                <a:rPr lang="en-US" sz="2000" b="1">
                  <a:solidFill>
                    <a:srgbClr val="E80000"/>
                  </a:solidFill>
                  <a:latin typeface="Times New Roman" pitchFamily="18" charset="0"/>
                </a:rPr>
                <a:t>modeled as a harmonic oscillator potential.</a:t>
              </a:r>
            </a:p>
          </p:txBody>
        </p:sp>
        <p:sp>
          <p:nvSpPr>
            <p:cNvPr id="13322" name="Text Box 10"/>
            <p:cNvSpPr txBox="1">
              <a:spLocks noChangeArrowheads="1"/>
            </p:cNvSpPr>
            <p:nvPr/>
          </p:nvSpPr>
          <p:spPr bwMode="auto">
            <a:xfrm>
              <a:off x="1152" y="1616"/>
              <a:ext cx="2137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srgbClr val="000099"/>
                  </a:solidFill>
                  <a:latin typeface="Times New Roman" pitchFamily="18" charset="0"/>
                </a:rPr>
                <a:t>Packet moves back and forth.</a:t>
              </a:r>
            </a:p>
          </p:txBody>
        </p:sp>
      </p:grpSp>
      <p:grpSp>
        <p:nvGrpSpPr>
          <p:cNvPr id="4" name="Group 11"/>
          <p:cNvGrpSpPr>
            <a:grpSpLocks/>
          </p:cNvGrpSpPr>
          <p:nvPr/>
        </p:nvGrpSpPr>
        <p:grpSpPr bwMode="auto">
          <a:xfrm>
            <a:off x="271463" y="3732213"/>
            <a:ext cx="8712200" cy="2713037"/>
            <a:chOff x="171" y="2351"/>
            <a:chExt cx="5488" cy="1709"/>
          </a:xfrm>
        </p:grpSpPr>
        <p:sp>
          <p:nvSpPr>
            <p:cNvPr id="13324" name="Line 12"/>
            <p:cNvSpPr>
              <a:spLocks noChangeShapeType="1"/>
            </p:cNvSpPr>
            <p:nvPr/>
          </p:nvSpPr>
          <p:spPr bwMode="auto">
            <a:xfrm>
              <a:off x="284" y="2351"/>
              <a:ext cx="5145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grpSp>
          <p:nvGrpSpPr>
            <p:cNvPr id="5" name="Group 13"/>
            <p:cNvGrpSpPr>
              <a:grpSpLocks/>
            </p:cNvGrpSpPr>
            <p:nvPr/>
          </p:nvGrpSpPr>
          <p:grpSpPr bwMode="auto">
            <a:xfrm>
              <a:off x="171" y="2397"/>
              <a:ext cx="3356" cy="1125"/>
              <a:chOff x="258" y="2358"/>
              <a:chExt cx="3356" cy="1125"/>
            </a:xfrm>
          </p:grpSpPr>
          <p:sp>
            <p:nvSpPr>
              <p:cNvPr id="13326" name="Text Box 14"/>
              <p:cNvSpPr txBox="1">
                <a:spLocks noChangeArrowheads="1"/>
              </p:cNvSpPr>
              <p:nvPr/>
            </p:nvSpPr>
            <p:spPr bwMode="auto">
              <a:xfrm>
                <a:off x="313" y="2358"/>
                <a:ext cx="838" cy="2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sz="2000" b="1">
                    <a:solidFill>
                      <a:srgbClr val="000099"/>
                    </a:solidFill>
                    <a:latin typeface="Times New Roman" pitchFamily="18" charset="0"/>
                  </a:rPr>
                  <a:t>I</a:t>
                </a:r>
                <a:r>
                  <a:rPr lang="en-US" sz="2000" b="1" baseline="-25000">
                    <a:solidFill>
                      <a:srgbClr val="000099"/>
                    </a:solidFill>
                    <a:latin typeface="Times New Roman" pitchFamily="18" charset="0"/>
                  </a:rPr>
                  <a:t>2</a:t>
                </a:r>
                <a:r>
                  <a:rPr lang="en-US" sz="2000" b="1">
                    <a:solidFill>
                      <a:srgbClr val="000099"/>
                    </a:solidFill>
                    <a:latin typeface="Times New Roman" pitchFamily="18" charset="0"/>
                  </a:rPr>
                  <a:t> example</a:t>
                </a:r>
              </a:p>
            </p:txBody>
          </p:sp>
          <p:sp>
            <p:nvSpPr>
              <p:cNvPr id="13327" name="Text Box 15"/>
              <p:cNvSpPr txBox="1">
                <a:spLocks noChangeArrowheads="1"/>
              </p:cNvSpPr>
              <p:nvPr/>
            </p:nvSpPr>
            <p:spPr bwMode="auto">
              <a:xfrm>
                <a:off x="258" y="2610"/>
                <a:ext cx="3356" cy="63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sz="2000" b="1" dirty="0">
                    <a:solidFill>
                      <a:srgbClr val="008000"/>
                    </a:solidFill>
                    <a:latin typeface="Times New Roman" pitchFamily="18" charset="0"/>
                  </a:rPr>
                  <a:t>Ground state excited to B state</a:t>
                </a:r>
                <a:br>
                  <a:rPr lang="en-US" sz="2000" b="1" dirty="0">
                    <a:solidFill>
                      <a:srgbClr val="008000"/>
                    </a:solidFill>
                    <a:latin typeface="Times New Roman" pitchFamily="18" charset="0"/>
                  </a:rPr>
                </a:br>
                <a:r>
                  <a:rPr lang="en-US" sz="2000" b="1" dirty="0">
                    <a:solidFill>
                      <a:srgbClr val="008000"/>
                    </a:solidFill>
                    <a:latin typeface="Times New Roman" pitchFamily="18" charset="0"/>
                  </a:rPr>
                  <a:t>	</a:t>
                </a:r>
                <a:r>
                  <a:rPr lang="en-US" sz="2000" b="1" dirty="0">
                    <a:solidFill>
                      <a:srgbClr val="008000"/>
                    </a:solidFill>
                    <a:latin typeface="Symbol" pitchFamily="18" charset="2"/>
                  </a:rPr>
                  <a:t>l</a:t>
                </a:r>
                <a:r>
                  <a:rPr lang="en-US" sz="2000" b="1" dirty="0">
                    <a:solidFill>
                      <a:srgbClr val="008000"/>
                    </a:solidFill>
                    <a:latin typeface="Times New Roman" pitchFamily="18" charset="0"/>
                  </a:rPr>
                  <a:t> ~ 565 nm</a:t>
                </a:r>
                <a:br>
                  <a:rPr lang="en-US" sz="2000" b="1" dirty="0">
                    <a:solidFill>
                      <a:srgbClr val="008000"/>
                    </a:solidFill>
                    <a:latin typeface="Times New Roman" pitchFamily="18" charset="0"/>
                  </a:rPr>
                </a:br>
                <a:r>
                  <a:rPr lang="en-US" sz="2000" b="1" dirty="0">
                    <a:solidFill>
                      <a:srgbClr val="008000"/>
                    </a:solidFill>
                    <a:latin typeface="Times New Roman" pitchFamily="18" charset="0"/>
                  </a:rPr>
                  <a:t>	20 fs pulse	</a:t>
                </a:r>
                <a:r>
                  <a:rPr lang="en-US" sz="2000" b="1" dirty="0" smtClean="0">
                    <a:solidFill>
                      <a:srgbClr val="008000"/>
                    </a:solidFill>
                    <a:latin typeface="Times New Roman" pitchFamily="18" charset="0"/>
                  </a:rPr>
                  <a:t>bandwidth  </a:t>
                </a:r>
                <a:r>
                  <a:rPr lang="en-US" sz="2000" b="1" dirty="0">
                    <a:solidFill>
                      <a:srgbClr val="008000"/>
                    </a:solidFill>
                    <a:latin typeface="Times New Roman" pitchFamily="18" charset="0"/>
                  </a:rPr>
                  <a:t>~700 cm</a:t>
                </a:r>
                <a:r>
                  <a:rPr lang="en-US" sz="2000" b="1" baseline="30000" dirty="0">
                    <a:solidFill>
                      <a:srgbClr val="008000"/>
                    </a:solidFill>
                    <a:latin typeface="Times New Roman" pitchFamily="18" charset="0"/>
                  </a:rPr>
                  <a:t>-1</a:t>
                </a:r>
                <a:endParaRPr lang="en-US" sz="2000" b="1" dirty="0">
                  <a:solidFill>
                    <a:srgbClr val="0080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13328" name="Text Box 16"/>
              <p:cNvSpPr txBox="1">
                <a:spLocks noChangeArrowheads="1"/>
              </p:cNvSpPr>
              <p:nvPr/>
            </p:nvSpPr>
            <p:spPr bwMode="auto">
              <a:xfrm>
                <a:off x="305" y="3233"/>
                <a:ext cx="2994" cy="2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sz="2000" b="1">
                    <a:solidFill>
                      <a:srgbClr val="E80000"/>
                    </a:solidFill>
                    <a:latin typeface="Times New Roman" pitchFamily="18" charset="0"/>
                  </a:rPr>
                  <a:t>Level spacing at this energy	~69 cm</a:t>
                </a:r>
                <a:r>
                  <a:rPr lang="en-US" sz="2000" b="1" baseline="30000">
                    <a:solidFill>
                      <a:srgbClr val="E80000"/>
                    </a:solidFill>
                    <a:latin typeface="Times New Roman" pitchFamily="18" charset="0"/>
                  </a:rPr>
                  <a:t>-1</a:t>
                </a:r>
                <a:endParaRPr lang="en-US" sz="2000" b="1">
                  <a:solidFill>
                    <a:srgbClr val="E800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13329" name="Line 17"/>
              <p:cNvSpPr>
                <a:spLocks noChangeShapeType="1"/>
              </p:cNvSpPr>
              <p:nvPr/>
            </p:nvSpPr>
            <p:spPr bwMode="auto">
              <a:xfrm>
                <a:off x="2296" y="3385"/>
                <a:ext cx="332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3330" name="Line 18"/>
              <p:cNvSpPr>
                <a:spLocks noChangeShapeType="1"/>
              </p:cNvSpPr>
              <p:nvPr/>
            </p:nvSpPr>
            <p:spPr bwMode="auto">
              <a:xfrm>
                <a:off x="1641" y="3132"/>
                <a:ext cx="363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</p:grpSp>
        <p:sp>
          <p:nvSpPr>
            <p:cNvPr id="13331" name="Text Box 19"/>
            <p:cNvSpPr txBox="1">
              <a:spLocks noChangeArrowheads="1"/>
            </p:cNvSpPr>
            <p:nvPr/>
          </p:nvSpPr>
          <p:spPr bwMode="auto">
            <a:xfrm>
              <a:off x="234" y="3545"/>
              <a:ext cx="5425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srgbClr val="000099"/>
                  </a:solidFill>
                  <a:latin typeface="Times New Roman" pitchFamily="18" charset="0"/>
                </a:rPr>
                <a:t>Take pulse spectrum to be rectangle and all </a:t>
              </a:r>
              <a:r>
                <a:rPr lang="en-US" sz="2000" b="1" i="1">
                  <a:solidFill>
                    <a:srgbClr val="000099"/>
                  </a:solidFill>
                  <a:latin typeface="Symbol" pitchFamily="18" charset="2"/>
                </a:rPr>
                <a:t>a</a:t>
              </a:r>
              <a:r>
                <a:rPr lang="en-US" sz="2000" b="1">
                  <a:solidFill>
                    <a:srgbClr val="000099"/>
                  </a:solidFill>
                  <a:latin typeface="Times New Roman" pitchFamily="18" charset="0"/>
                </a:rPr>
                <a:t> excited same within bandwidth.</a:t>
              </a:r>
            </a:p>
          </p:txBody>
        </p:sp>
        <p:sp>
          <p:nvSpPr>
            <p:cNvPr id="13332" name="Text Box 20"/>
            <p:cNvSpPr txBox="1">
              <a:spLocks noChangeArrowheads="1"/>
            </p:cNvSpPr>
            <p:nvPr/>
          </p:nvSpPr>
          <p:spPr bwMode="auto">
            <a:xfrm>
              <a:off x="258" y="3810"/>
              <a:ext cx="2256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srgbClr val="E00000"/>
                  </a:solidFill>
                  <a:latin typeface="Times New Roman" pitchFamily="18" charset="0"/>
                </a:rPr>
                <a:t>States </a:t>
              </a:r>
              <a:r>
                <a:rPr lang="en-US" sz="2000" b="1" i="1">
                  <a:solidFill>
                    <a:srgbClr val="E00000"/>
                  </a:solidFill>
                  <a:latin typeface="Times New Roman" pitchFamily="18" charset="0"/>
                </a:rPr>
                <a:t>n</a:t>
              </a:r>
              <a:r>
                <a:rPr lang="en-US" sz="2000" b="1">
                  <a:solidFill>
                    <a:srgbClr val="E00000"/>
                  </a:solidFill>
                  <a:latin typeface="Times New Roman" pitchFamily="18" charset="0"/>
                </a:rPr>
                <a:t> = 15  to  </a:t>
              </a:r>
              <a:r>
                <a:rPr lang="en-US" sz="2000" b="1" i="1">
                  <a:solidFill>
                    <a:srgbClr val="E00000"/>
                  </a:solidFill>
                  <a:latin typeface="Times New Roman" pitchFamily="18" charset="0"/>
                </a:rPr>
                <a:t>n</a:t>
              </a:r>
              <a:r>
                <a:rPr lang="en-US" sz="2000" b="1">
                  <a:solidFill>
                    <a:srgbClr val="E00000"/>
                  </a:solidFill>
                  <a:latin typeface="Times New Roman" pitchFamily="18" charset="0"/>
                </a:rPr>
                <a:t> = 24  excited</a:t>
              </a:r>
            </a:p>
          </p:txBody>
        </p:sp>
        <p:sp>
          <p:nvSpPr>
            <p:cNvPr id="13333" name="Text Box 21"/>
            <p:cNvSpPr txBox="1">
              <a:spLocks noChangeArrowheads="1"/>
            </p:cNvSpPr>
            <p:nvPr/>
          </p:nvSpPr>
          <p:spPr bwMode="auto">
            <a:xfrm>
              <a:off x="3390" y="3794"/>
              <a:ext cx="1510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srgbClr val="008000"/>
                  </a:solidFill>
                  <a:latin typeface="Times New Roman" pitchFamily="18" charset="0"/>
                </a:rPr>
                <a:t>(Could be rectangle)</a:t>
              </a:r>
            </a:p>
          </p:txBody>
        </p:sp>
      </p:grpSp>
      <p:sp>
        <p:nvSpPr>
          <p:cNvPr id="13334" name="Text Box 57"/>
          <p:cNvSpPr txBox="1">
            <a:spLocks noChangeArrowheads="1"/>
          </p:cNvSpPr>
          <p:nvPr/>
        </p:nvSpPr>
        <p:spPr bwMode="auto">
          <a:xfrm>
            <a:off x="7445375" y="6621463"/>
            <a:ext cx="1677988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800" dirty="0">
                <a:solidFill>
                  <a:prstClr val="black"/>
                </a:solidFill>
                <a:latin typeface="Times New Roman" pitchFamily="18" charset="0"/>
              </a:rPr>
              <a:t>Copyright – Michael D. Fayer, </a:t>
            </a:r>
            <a:r>
              <a:rPr lang="en-US" sz="800" dirty="0" smtClean="0">
                <a:solidFill>
                  <a:prstClr val="black"/>
                </a:solidFill>
                <a:latin typeface="Times New Roman" pitchFamily="18" charset="0"/>
              </a:rPr>
              <a:t>2018</a:t>
            </a:r>
            <a:endParaRPr lang="en-US" sz="800" dirty="0">
              <a:solidFill>
                <a:prstClr val="black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687027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ext Box 2"/>
          <p:cNvSpPr txBox="1">
            <a:spLocks noChangeArrowheads="1"/>
          </p:cNvSpPr>
          <p:nvPr/>
        </p:nvSpPr>
        <p:spPr bwMode="auto">
          <a:xfrm>
            <a:off x="358775" y="198438"/>
            <a:ext cx="45720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008000"/>
                </a:solidFill>
                <a:latin typeface="Times New Roman" pitchFamily="18" charset="0"/>
              </a:rPr>
              <a:t>Cos	+1  to  -1</a:t>
            </a:r>
            <a:br>
              <a:rPr lang="en-US" sz="2000" b="1">
                <a:solidFill>
                  <a:srgbClr val="008000"/>
                </a:solidFill>
                <a:latin typeface="Times New Roman" pitchFamily="18" charset="0"/>
              </a:rPr>
            </a:br>
            <a:r>
              <a:rPr lang="en-US" sz="2000" b="1">
                <a:solidFill>
                  <a:srgbClr val="008000"/>
                </a:solidFill>
                <a:latin typeface="Times New Roman" pitchFamily="18" charset="0"/>
              </a:rPr>
              <a:t>distance traveled twice coefficient of Cos</a:t>
            </a:r>
          </a:p>
        </p:txBody>
      </p:sp>
      <p:graphicFrame>
        <p:nvGraphicFramePr>
          <p:cNvPr id="15363" name="Object 3"/>
          <p:cNvGraphicFramePr>
            <a:graphicFrameLocks noChangeAspect="1"/>
          </p:cNvGraphicFramePr>
          <p:nvPr/>
        </p:nvGraphicFramePr>
        <p:xfrm>
          <a:off x="344488" y="1116013"/>
          <a:ext cx="1663700" cy="723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866" name="Equation" r:id="rId4" imgW="1663700" imgH="723900" progId="Equation.DSMT4">
                  <p:embed/>
                </p:oleObj>
              </mc:Choice>
              <mc:Fallback>
                <p:oleObj name="Equation" r:id="rId4" imgW="1663700" imgH="7239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4488" y="1116013"/>
                        <a:ext cx="1663700" cy="723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364" name="Text Box 4"/>
          <p:cNvSpPr txBox="1">
            <a:spLocks noChangeArrowheads="1"/>
          </p:cNvSpPr>
          <p:nvPr/>
        </p:nvSpPr>
        <p:spPr bwMode="auto">
          <a:xfrm>
            <a:off x="396875" y="2227263"/>
            <a:ext cx="298767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E00000"/>
                </a:solidFill>
                <a:latin typeface="Times New Roman" pitchFamily="18" charset="0"/>
              </a:rPr>
              <a:t>10 equal amplitude states.</a:t>
            </a:r>
          </a:p>
        </p:txBody>
      </p:sp>
      <p:graphicFrame>
        <p:nvGraphicFramePr>
          <p:cNvPr id="15365" name="Object 5"/>
          <p:cNvGraphicFramePr>
            <a:graphicFrameLocks noChangeAspect="1"/>
          </p:cNvGraphicFramePr>
          <p:nvPr/>
        </p:nvGraphicFramePr>
        <p:xfrm>
          <a:off x="460375" y="2882900"/>
          <a:ext cx="3314700" cy="1168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867" name="Equation" r:id="rId6" imgW="3314700" imgH="1168400" progId="Equation.DSMT4">
                  <p:embed/>
                </p:oleObj>
              </mc:Choice>
              <mc:Fallback>
                <p:oleObj name="Equation" r:id="rId6" imgW="3314700" imgH="11684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0375" y="2882900"/>
                        <a:ext cx="3314700" cy="1168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366" name="Text Box 6"/>
          <p:cNvSpPr txBox="1">
            <a:spLocks noChangeArrowheads="1"/>
          </p:cNvSpPr>
          <p:nvPr/>
        </p:nvSpPr>
        <p:spPr bwMode="auto">
          <a:xfrm>
            <a:off x="422275" y="4357688"/>
            <a:ext cx="5025735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 b="1" dirty="0">
                <a:solidFill>
                  <a:srgbClr val="E00000"/>
                </a:solidFill>
                <a:latin typeface="Times New Roman" pitchFamily="18" charset="0"/>
              </a:rPr>
              <a:t>Distance traveled  =  1.06 </a:t>
            </a:r>
            <a:r>
              <a:rPr lang="en-US" sz="2400" b="1" dirty="0">
                <a:solidFill>
                  <a:srgbClr val="E00000"/>
                </a:solidFill>
                <a:latin typeface="Times New Roman" pitchFamily="18" charset="0"/>
                <a:cs typeface="Times New Roman" pitchFamily="18" charset="0"/>
              </a:rPr>
              <a:t>Å.</a:t>
            </a:r>
          </a:p>
          <a:p>
            <a:r>
              <a:rPr lang="en-US" sz="2400" b="1" dirty="0">
                <a:solidFill>
                  <a:srgbClr val="E00000"/>
                </a:solidFill>
                <a:latin typeface="Times New Roman" pitchFamily="18" charset="0"/>
                <a:cs typeface="Times New Roman" pitchFamily="18" charset="0"/>
              </a:rPr>
              <a:t>Comparable to bond </a:t>
            </a:r>
            <a:r>
              <a:rPr lang="en-US" sz="2400" b="1" dirty="0" smtClean="0">
                <a:solidFill>
                  <a:srgbClr val="E00000"/>
                </a:solidFill>
                <a:latin typeface="Times New Roman" pitchFamily="18" charset="0"/>
                <a:cs typeface="Times New Roman" pitchFamily="18" charset="0"/>
              </a:rPr>
              <a:t>length – </a:t>
            </a:r>
            <a:r>
              <a:rPr lang="en-US" sz="2400" b="1" dirty="0">
                <a:solidFill>
                  <a:srgbClr val="E00000"/>
                </a:solidFill>
                <a:latin typeface="Times New Roman" pitchFamily="18" charset="0"/>
                <a:cs typeface="Times New Roman" pitchFamily="18" charset="0"/>
              </a:rPr>
              <a:t>2.66 Å.</a:t>
            </a:r>
            <a:endParaRPr lang="en-US" sz="2400" b="1" dirty="0">
              <a:solidFill>
                <a:srgbClr val="E00000"/>
              </a:solidFill>
              <a:latin typeface="Times New Roman" pitchFamily="18" charset="0"/>
            </a:endParaRPr>
          </a:p>
        </p:txBody>
      </p:sp>
      <p:sp>
        <p:nvSpPr>
          <p:cNvPr id="15367" name="Text Box 57"/>
          <p:cNvSpPr txBox="1">
            <a:spLocks noChangeArrowheads="1"/>
          </p:cNvSpPr>
          <p:nvPr/>
        </p:nvSpPr>
        <p:spPr bwMode="auto">
          <a:xfrm>
            <a:off x="7445375" y="6621463"/>
            <a:ext cx="1677988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800" dirty="0">
                <a:solidFill>
                  <a:prstClr val="black"/>
                </a:solidFill>
                <a:latin typeface="Times New Roman" pitchFamily="18" charset="0"/>
              </a:rPr>
              <a:t>Copyright – Michael D. Fayer, </a:t>
            </a:r>
            <a:r>
              <a:rPr lang="en-US" sz="800" dirty="0" smtClean="0">
                <a:solidFill>
                  <a:prstClr val="black"/>
                </a:solidFill>
                <a:latin typeface="Times New Roman" pitchFamily="18" charset="0"/>
              </a:rPr>
              <a:t>2018</a:t>
            </a:r>
            <a:endParaRPr lang="en-US" sz="800" dirty="0">
              <a:solidFill>
                <a:prstClr val="black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489404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3" cstate="print">
            <a:lum contrast="54000"/>
          </a:blip>
          <a:srcRect/>
          <a:stretch>
            <a:fillRect/>
          </a:stretch>
        </p:blipFill>
        <p:spPr bwMode="auto">
          <a:xfrm>
            <a:off x="2290763" y="1009650"/>
            <a:ext cx="4562475" cy="544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411" name="Text Box 4"/>
          <p:cNvSpPr txBox="1">
            <a:spLocks noChangeArrowheads="1"/>
          </p:cNvSpPr>
          <p:nvPr/>
        </p:nvSpPr>
        <p:spPr bwMode="auto">
          <a:xfrm>
            <a:off x="2185988" y="277813"/>
            <a:ext cx="4837112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800" b="1">
                <a:solidFill>
                  <a:srgbClr val="CC0000"/>
                </a:solidFill>
                <a:latin typeface="Times New Roman" pitchFamily="18" charset="0"/>
              </a:rPr>
              <a:t>NaI Photodissociation - Zewail</a:t>
            </a:r>
          </a:p>
        </p:txBody>
      </p:sp>
      <p:sp>
        <p:nvSpPr>
          <p:cNvPr id="17412" name="Text Box 57"/>
          <p:cNvSpPr txBox="1">
            <a:spLocks noChangeArrowheads="1"/>
          </p:cNvSpPr>
          <p:nvPr/>
        </p:nvSpPr>
        <p:spPr bwMode="auto">
          <a:xfrm>
            <a:off x="7445375" y="6621463"/>
            <a:ext cx="1677988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800" dirty="0">
                <a:solidFill>
                  <a:prstClr val="black"/>
                </a:solidFill>
                <a:latin typeface="Times New Roman" pitchFamily="18" charset="0"/>
              </a:rPr>
              <a:t>Copyright – Michael D. Fayer, </a:t>
            </a:r>
            <a:r>
              <a:rPr lang="en-US" sz="800" dirty="0" smtClean="0">
                <a:solidFill>
                  <a:prstClr val="black"/>
                </a:solidFill>
                <a:latin typeface="Times New Roman" pitchFamily="18" charset="0"/>
              </a:rPr>
              <a:t>2018</a:t>
            </a:r>
            <a:endParaRPr lang="en-US" sz="800" dirty="0">
              <a:solidFill>
                <a:prstClr val="black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694082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3" cstate="print">
            <a:lum contrast="42000"/>
          </a:blip>
          <a:srcRect/>
          <a:stretch>
            <a:fillRect/>
          </a:stretch>
        </p:blipFill>
        <p:spPr bwMode="auto">
          <a:xfrm>
            <a:off x="1143000" y="419100"/>
            <a:ext cx="6734175" cy="5372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459" name="Text Box 4"/>
          <p:cNvSpPr txBox="1">
            <a:spLocks noChangeArrowheads="1"/>
          </p:cNvSpPr>
          <p:nvPr/>
        </p:nvSpPr>
        <p:spPr bwMode="auto">
          <a:xfrm>
            <a:off x="835025" y="5578475"/>
            <a:ext cx="7977188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CC0000"/>
                </a:solidFill>
                <a:latin typeface="Times New Roman" pitchFamily="18" charset="0"/>
              </a:rPr>
              <a:t>Every time the wave packets hit the outer potential wall, some tunneling</a:t>
            </a:r>
          </a:p>
          <a:p>
            <a:r>
              <a:rPr lang="en-US" sz="2000" b="1">
                <a:solidFill>
                  <a:srgbClr val="CC0000"/>
                </a:solidFill>
                <a:latin typeface="Times New Roman" pitchFamily="18" charset="0"/>
              </a:rPr>
              <a:t>occurs and a little puff of products, Na + I, comes out.</a:t>
            </a:r>
          </a:p>
        </p:txBody>
      </p:sp>
      <p:sp>
        <p:nvSpPr>
          <p:cNvPr id="19460" name="Text Box 57"/>
          <p:cNvSpPr txBox="1">
            <a:spLocks noChangeArrowheads="1"/>
          </p:cNvSpPr>
          <p:nvPr/>
        </p:nvSpPr>
        <p:spPr bwMode="auto">
          <a:xfrm>
            <a:off x="7445375" y="6621463"/>
            <a:ext cx="1677988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800" dirty="0">
                <a:solidFill>
                  <a:prstClr val="black"/>
                </a:solidFill>
                <a:latin typeface="Times New Roman" pitchFamily="18" charset="0"/>
              </a:rPr>
              <a:t>Copyright – Michael D. Fayer, </a:t>
            </a:r>
            <a:r>
              <a:rPr lang="en-US" sz="800" dirty="0" smtClean="0">
                <a:solidFill>
                  <a:prstClr val="black"/>
                </a:solidFill>
                <a:latin typeface="Times New Roman" pitchFamily="18" charset="0"/>
              </a:rPr>
              <a:t>2018</a:t>
            </a:r>
            <a:endParaRPr lang="en-US" sz="800" dirty="0">
              <a:solidFill>
                <a:prstClr val="black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825385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7650" name="Object 2"/>
          <p:cNvGraphicFramePr>
            <a:graphicFrameLocks noChangeAspect="1"/>
          </p:cNvGraphicFramePr>
          <p:nvPr/>
        </p:nvGraphicFramePr>
        <p:xfrm>
          <a:off x="514350" y="171450"/>
          <a:ext cx="1803400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890" name="Equation" r:id="rId4" imgW="1802618" imgH="406224" progId="Equation.DSMT4">
                  <p:embed/>
                </p:oleObj>
              </mc:Choice>
              <mc:Fallback>
                <p:oleObj name="Equation" r:id="rId4" imgW="1802618" imgH="406224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4350" y="171450"/>
                        <a:ext cx="1803400" cy="406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7651" name="Object 3"/>
          <p:cNvGraphicFramePr>
            <a:graphicFrameLocks noChangeAspect="1"/>
          </p:cNvGraphicFramePr>
          <p:nvPr/>
        </p:nvGraphicFramePr>
        <p:xfrm>
          <a:off x="2925763" y="171450"/>
          <a:ext cx="1663700" cy="381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891" name="Equation" r:id="rId6" imgW="1663700" imgH="381000" progId="Equation.DSMT4">
                  <p:embed/>
                </p:oleObj>
              </mc:Choice>
              <mc:Fallback>
                <p:oleObj name="Equation" r:id="rId6" imgW="1663700" imgH="3810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25763" y="171450"/>
                        <a:ext cx="1663700" cy="381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7652" name="Line 4"/>
          <p:cNvSpPr>
            <a:spLocks noChangeShapeType="1"/>
          </p:cNvSpPr>
          <p:nvPr/>
        </p:nvSpPr>
        <p:spPr bwMode="auto">
          <a:xfrm>
            <a:off x="300038" y="627063"/>
            <a:ext cx="832961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7653" name="Text Box 5"/>
          <p:cNvSpPr txBox="1">
            <a:spLocks noChangeArrowheads="1"/>
          </p:cNvSpPr>
          <p:nvPr/>
        </p:nvSpPr>
        <p:spPr bwMode="auto">
          <a:xfrm>
            <a:off x="371475" y="698500"/>
            <a:ext cx="104457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E80000"/>
                </a:solidFill>
                <a:latin typeface="Times New Roman" pitchFamily="18" charset="0"/>
              </a:rPr>
              <a:t>To find </a:t>
            </a:r>
          </a:p>
        </p:txBody>
      </p:sp>
      <p:graphicFrame>
        <p:nvGraphicFramePr>
          <p:cNvPr id="27654" name="Object 6"/>
          <p:cNvGraphicFramePr>
            <a:graphicFrameLocks noChangeAspect="1"/>
          </p:cNvGraphicFramePr>
          <p:nvPr/>
        </p:nvGraphicFramePr>
        <p:xfrm>
          <a:off x="1420813" y="736600"/>
          <a:ext cx="1104900" cy="330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892" name="Equation" r:id="rId8" imgW="1104900" imgH="330200" progId="Equation.DSMT4">
                  <p:embed/>
                </p:oleObj>
              </mc:Choice>
              <mc:Fallback>
                <p:oleObj name="Equation" r:id="rId8" imgW="1104900" imgH="3302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20813" y="736600"/>
                        <a:ext cx="1104900" cy="330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7655" name="Object 7"/>
          <p:cNvGraphicFramePr>
            <a:graphicFrameLocks noChangeAspect="1"/>
          </p:cNvGraphicFramePr>
          <p:nvPr/>
        </p:nvGraphicFramePr>
        <p:xfrm>
          <a:off x="531813" y="1358900"/>
          <a:ext cx="1778000" cy="838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893" name="Equation" r:id="rId10" imgW="1778000" imgH="838200" progId="Equation.DSMT4">
                  <p:embed/>
                </p:oleObj>
              </mc:Choice>
              <mc:Fallback>
                <p:oleObj name="Equation" r:id="rId10" imgW="1778000" imgH="8382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1813" y="1358900"/>
                        <a:ext cx="1778000" cy="838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7656" name="Text Box 8"/>
          <p:cNvSpPr txBox="1">
            <a:spLocks noChangeArrowheads="1"/>
          </p:cNvSpPr>
          <p:nvPr/>
        </p:nvSpPr>
        <p:spPr bwMode="auto">
          <a:xfrm>
            <a:off x="2914650" y="1789113"/>
            <a:ext cx="2820988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ED7D31"/>
                </a:solidFill>
                <a:latin typeface="Times New Roman" pitchFamily="18" charset="0"/>
              </a:rPr>
              <a:t>Take complex conjugate</a:t>
            </a:r>
          </a:p>
        </p:txBody>
      </p:sp>
      <p:sp>
        <p:nvSpPr>
          <p:cNvPr id="27657" name="Line 9"/>
          <p:cNvSpPr>
            <a:spLocks noChangeShapeType="1"/>
          </p:cNvSpPr>
          <p:nvPr/>
        </p:nvSpPr>
        <p:spPr bwMode="auto">
          <a:xfrm flipH="1">
            <a:off x="2366963" y="1992313"/>
            <a:ext cx="5270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graphicFrame>
        <p:nvGraphicFramePr>
          <p:cNvPr id="27658" name="Object 10"/>
          <p:cNvGraphicFramePr>
            <a:graphicFrameLocks noChangeAspect="1"/>
          </p:cNvGraphicFramePr>
          <p:nvPr/>
        </p:nvGraphicFramePr>
        <p:xfrm>
          <a:off x="630238" y="2551113"/>
          <a:ext cx="2362200" cy="381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894" name="Equation" r:id="rId12" imgW="2362200" imgH="381000" progId="Equation.DSMT4">
                  <p:embed/>
                </p:oleObj>
              </mc:Choice>
              <mc:Fallback>
                <p:oleObj name="Equation" r:id="rId12" imgW="2362200" imgH="3810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30238" y="2551113"/>
                        <a:ext cx="2362200" cy="381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" name="Group 11"/>
          <p:cNvGrpSpPr>
            <a:grpSpLocks/>
          </p:cNvGrpSpPr>
          <p:nvPr/>
        </p:nvGrpSpPr>
        <p:grpSpPr bwMode="auto">
          <a:xfrm>
            <a:off x="384175" y="3081338"/>
            <a:ext cx="8472488" cy="1371600"/>
            <a:chOff x="242" y="1941"/>
            <a:chExt cx="5337" cy="864"/>
          </a:xfrm>
        </p:grpSpPr>
        <p:sp>
          <p:nvSpPr>
            <p:cNvPr id="27660" name="Line 12"/>
            <p:cNvSpPr>
              <a:spLocks noChangeShapeType="1"/>
            </p:cNvSpPr>
            <p:nvPr/>
          </p:nvSpPr>
          <p:spPr bwMode="auto">
            <a:xfrm>
              <a:off x="260" y="1941"/>
              <a:ext cx="5319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7661" name="Text Box 13"/>
            <p:cNvSpPr txBox="1">
              <a:spLocks noChangeArrowheads="1"/>
            </p:cNvSpPr>
            <p:nvPr/>
          </p:nvSpPr>
          <p:spPr bwMode="auto">
            <a:xfrm>
              <a:off x="242" y="2010"/>
              <a:ext cx="428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srgbClr val="E80000"/>
                  </a:solidFill>
                  <a:latin typeface="Times New Roman" pitchFamily="18" charset="0"/>
                </a:rPr>
                <a:t>Now</a:t>
              </a:r>
            </a:p>
          </p:txBody>
        </p:sp>
        <p:graphicFrame>
          <p:nvGraphicFramePr>
            <p:cNvPr id="27662" name="Object 14"/>
            <p:cNvGraphicFramePr>
              <a:graphicFrameLocks noChangeAspect="1"/>
            </p:cNvGraphicFramePr>
            <p:nvPr/>
          </p:nvGraphicFramePr>
          <p:xfrm>
            <a:off x="721" y="2005"/>
            <a:ext cx="2040" cy="8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7895" name="Equation" r:id="rId14" imgW="3238500" imgH="1270000" progId="Equation.DSMT4">
                    <p:embed/>
                  </p:oleObj>
                </mc:Choice>
                <mc:Fallback>
                  <p:oleObj name="Equation" r:id="rId14" imgW="3238500" imgH="12700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721" y="2005"/>
                          <a:ext cx="2040" cy="800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3" name="Group 15"/>
          <p:cNvGrpSpPr>
            <a:grpSpLocks/>
          </p:cNvGrpSpPr>
          <p:nvPr/>
        </p:nvGrpSpPr>
        <p:grpSpPr bwMode="auto">
          <a:xfrm>
            <a:off x="409575" y="3381375"/>
            <a:ext cx="8458200" cy="3014663"/>
            <a:chOff x="258" y="2130"/>
            <a:chExt cx="5328" cy="1899"/>
          </a:xfrm>
        </p:grpSpPr>
        <p:sp>
          <p:nvSpPr>
            <p:cNvPr id="27664" name="Line 16"/>
            <p:cNvSpPr>
              <a:spLocks noChangeShapeType="1"/>
            </p:cNvSpPr>
            <p:nvPr/>
          </p:nvSpPr>
          <p:spPr bwMode="auto">
            <a:xfrm>
              <a:off x="316" y="2864"/>
              <a:ext cx="527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7665" name="Text Box 17"/>
            <p:cNvSpPr txBox="1">
              <a:spLocks noChangeArrowheads="1"/>
            </p:cNvSpPr>
            <p:nvPr/>
          </p:nvSpPr>
          <p:spPr bwMode="auto">
            <a:xfrm>
              <a:off x="258" y="2886"/>
              <a:ext cx="778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srgbClr val="ED7D31"/>
                  </a:solidFill>
                  <a:latin typeface="Times New Roman" pitchFamily="18" charset="0"/>
                </a:rPr>
                <a:t>Work out</a:t>
              </a:r>
            </a:p>
          </p:txBody>
        </p:sp>
        <p:graphicFrame>
          <p:nvGraphicFramePr>
            <p:cNvPr id="27666" name="Object 18"/>
            <p:cNvGraphicFramePr>
              <a:graphicFrameLocks noChangeAspect="1"/>
            </p:cNvGraphicFramePr>
            <p:nvPr/>
          </p:nvGraphicFramePr>
          <p:xfrm>
            <a:off x="827" y="3197"/>
            <a:ext cx="1752" cy="83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7896" name="Equation" r:id="rId16" imgW="2781300" imgH="1320800" progId="Equation.DSMT4">
                    <p:embed/>
                  </p:oleObj>
                </mc:Choice>
                <mc:Fallback>
                  <p:oleObj name="Equation" r:id="rId16" imgW="2781300" imgH="13208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827" y="3197"/>
                          <a:ext cx="1752" cy="832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7667" name="Text Box 19"/>
            <p:cNvSpPr txBox="1">
              <a:spLocks noChangeArrowheads="1"/>
            </p:cNvSpPr>
            <p:nvPr/>
          </p:nvSpPr>
          <p:spPr bwMode="auto">
            <a:xfrm>
              <a:off x="3027" y="3762"/>
              <a:ext cx="795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srgbClr val="ED7D31"/>
                  </a:solidFill>
                  <a:latin typeface="Times New Roman" pitchFamily="18" charset="0"/>
                </a:rPr>
                <a:t>from here</a:t>
              </a:r>
            </a:p>
          </p:txBody>
        </p:sp>
        <p:sp>
          <p:nvSpPr>
            <p:cNvPr id="27668" name="Line 20"/>
            <p:cNvSpPr>
              <a:spLocks noChangeShapeType="1"/>
            </p:cNvSpPr>
            <p:nvPr/>
          </p:nvSpPr>
          <p:spPr bwMode="auto">
            <a:xfrm flipH="1">
              <a:off x="2659" y="3898"/>
              <a:ext cx="316" cy="0"/>
            </a:xfrm>
            <a:prstGeom prst="line">
              <a:avLst/>
            </a:prstGeom>
            <a:noFill/>
            <a:ln w="9525">
              <a:solidFill>
                <a:schemeClr val="accent2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7669" name="Line 21"/>
            <p:cNvSpPr>
              <a:spLocks noChangeShapeType="1"/>
            </p:cNvSpPr>
            <p:nvPr/>
          </p:nvSpPr>
          <p:spPr bwMode="auto">
            <a:xfrm flipV="1">
              <a:off x="3574" y="2130"/>
              <a:ext cx="0" cy="1650"/>
            </a:xfrm>
            <a:prstGeom prst="line">
              <a:avLst/>
            </a:prstGeom>
            <a:noFill/>
            <a:ln w="9525">
              <a:solidFill>
                <a:schemeClr val="accent2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7670" name="Line 22"/>
            <p:cNvSpPr>
              <a:spLocks noChangeShapeType="1"/>
            </p:cNvSpPr>
            <p:nvPr/>
          </p:nvSpPr>
          <p:spPr bwMode="auto">
            <a:xfrm flipH="1">
              <a:off x="2020" y="2132"/>
              <a:ext cx="1554" cy="0"/>
            </a:xfrm>
            <a:prstGeom prst="line">
              <a:avLst/>
            </a:prstGeom>
            <a:noFill/>
            <a:ln w="9525">
              <a:solidFill>
                <a:schemeClr val="accent2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  <p:sp>
        <p:nvSpPr>
          <p:cNvPr id="27671" name="Text Box 57"/>
          <p:cNvSpPr txBox="1">
            <a:spLocks noChangeArrowheads="1"/>
          </p:cNvSpPr>
          <p:nvPr/>
        </p:nvSpPr>
        <p:spPr bwMode="auto">
          <a:xfrm>
            <a:off x="7445375" y="6621463"/>
            <a:ext cx="1677988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800" dirty="0">
                <a:solidFill>
                  <a:prstClr val="black"/>
                </a:solidFill>
                <a:latin typeface="Times New Roman" pitchFamily="18" charset="0"/>
              </a:rPr>
              <a:t>Copyright – Michael D. Fayer, </a:t>
            </a:r>
            <a:r>
              <a:rPr lang="en-US" sz="800" dirty="0" smtClean="0">
                <a:solidFill>
                  <a:prstClr val="black"/>
                </a:solidFill>
                <a:latin typeface="Times New Roman" pitchFamily="18" charset="0"/>
              </a:rPr>
              <a:t>2018</a:t>
            </a:r>
            <a:endParaRPr lang="en-US" sz="800" dirty="0">
              <a:solidFill>
                <a:prstClr val="black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17213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ext Box 2"/>
          <p:cNvSpPr txBox="1">
            <a:spLocks noChangeArrowheads="1"/>
          </p:cNvSpPr>
          <p:nvPr/>
        </p:nvSpPr>
        <p:spPr bwMode="auto">
          <a:xfrm>
            <a:off x="471488" y="717550"/>
            <a:ext cx="579437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ED7D31"/>
                </a:solidFill>
                <a:latin typeface="Times New Roman" pitchFamily="18" charset="0"/>
              </a:rPr>
              <a:t>But</a:t>
            </a:r>
          </a:p>
        </p:txBody>
      </p:sp>
      <p:graphicFrame>
        <p:nvGraphicFramePr>
          <p:cNvPr id="29699" name="Object 3"/>
          <p:cNvGraphicFramePr>
            <a:graphicFrameLocks noChangeAspect="1"/>
          </p:cNvGraphicFramePr>
          <p:nvPr/>
        </p:nvGraphicFramePr>
        <p:xfrm>
          <a:off x="1354138" y="723900"/>
          <a:ext cx="990600" cy="368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914" name="Equation" r:id="rId4" imgW="990600" imgH="368300" progId="Equation.DSMT4">
                  <p:embed/>
                </p:oleObj>
              </mc:Choice>
              <mc:Fallback>
                <p:oleObj name="Equation" r:id="rId4" imgW="990600" imgH="3683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54138" y="723900"/>
                        <a:ext cx="990600" cy="3683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9700" name="Object 4"/>
          <p:cNvGraphicFramePr>
            <a:graphicFrameLocks noChangeAspect="1"/>
          </p:cNvGraphicFramePr>
          <p:nvPr/>
        </p:nvGraphicFramePr>
        <p:xfrm>
          <a:off x="1173163" y="1733550"/>
          <a:ext cx="2501900" cy="901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915" name="Equation" r:id="rId6" imgW="2501900" imgH="901700" progId="Equation.DSMT4">
                  <p:embed/>
                </p:oleObj>
              </mc:Choice>
              <mc:Fallback>
                <p:oleObj name="Equation" r:id="rId6" imgW="2501900" imgH="9017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73163" y="1733550"/>
                        <a:ext cx="2501900" cy="9017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9701" name="Text Box 5"/>
          <p:cNvSpPr txBox="1">
            <a:spLocks noChangeArrowheads="1"/>
          </p:cNvSpPr>
          <p:nvPr/>
        </p:nvSpPr>
        <p:spPr bwMode="auto">
          <a:xfrm>
            <a:off x="433388" y="1724025"/>
            <a:ext cx="7493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008000"/>
                </a:solidFill>
                <a:latin typeface="Times New Roman" pitchFamily="18" charset="0"/>
              </a:rPr>
              <a:t>Then</a:t>
            </a:r>
          </a:p>
        </p:txBody>
      </p:sp>
      <p:sp>
        <p:nvSpPr>
          <p:cNvPr id="29702" name="Text Box 6"/>
          <p:cNvSpPr txBox="1">
            <a:spLocks noChangeArrowheads="1"/>
          </p:cNvSpPr>
          <p:nvPr/>
        </p:nvSpPr>
        <p:spPr bwMode="auto">
          <a:xfrm>
            <a:off x="509588" y="2249488"/>
            <a:ext cx="59372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ED7D31"/>
                </a:solidFill>
                <a:latin typeface="Times New Roman" pitchFamily="18" charset="0"/>
              </a:rPr>
              <a:t>and</a:t>
            </a:r>
          </a:p>
        </p:txBody>
      </p:sp>
      <p:sp>
        <p:nvSpPr>
          <p:cNvPr id="29703" name="Text Box 7"/>
          <p:cNvSpPr txBox="1">
            <a:spLocks noChangeArrowheads="1"/>
          </p:cNvSpPr>
          <p:nvPr/>
        </p:nvSpPr>
        <p:spPr bwMode="auto">
          <a:xfrm>
            <a:off x="484188" y="2989263"/>
            <a:ext cx="13335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990000"/>
                </a:solidFill>
                <a:latin typeface="Times New Roman" pitchFamily="18" charset="0"/>
              </a:rPr>
              <a:t>Therefore,</a:t>
            </a:r>
          </a:p>
        </p:txBody>
      </p:sp>
      <p:graphicFrame>
        <p:nvGraphicFramePr>
          <p:cNvPr id="29704" name="Object 8"/>
          <p:cNvGraphicFramePr>
            <a:graphicFrameLocks noChangeAspect="1"/>
          </p:cNvGraphicFramePr>
          <p:nvPr/>
        </p:nvGraphicFramePr>
        <p:xfrm>
          <a:off x="1414463" y="3584575"/>
          <a:ext cx="2120900" cy="431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916" name="Equation" r:id="rId8" imgW="2120900" imgH="431800" progId="Equation.DSMT4">
                  <p:embed/>
                </p:oleObj>
              </mc:Choice>
              <mc:Fallback>
                <p:oleObj name="Equation" r:id="rId8" imgW="2120900" imgH="4318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14463" y="3584575"/>
                        <a:ext cx="2120900" cy="4318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9705" name="Object 9"/>
          <p:cNvGraphicFramePr>
            <a:graphicFrameLocks noChangeAspect="1"/>
          </p:cNvGraphicFramePr>
          <p:nvPr/>
        </p:nvGraphicFramePr>
        <p:xfrm>
          <a:off x="552450" y="268288"/>
          <a:ext cx="1473200" cy="330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917" name="Equation" r:id="rId10" imgW="1473200" imgH="330200" progId="Equation.DSMT4">
                  <p:embed/>
                </p:oleObj>
              </mc:Choice>
              <mc:Fallback>
                <p:oleObj name="Equation" r:id="rId10" imgW="1473200" imgH="3302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2450" y="268288"/>
                        <a:ext cx="1473200" cy="330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9706" name="Text Box 11"/>
          <p:cNvSpPr txBox="1">
            <a:spLocks noChangeArrowheads="1"/>
          </p:cNvSpPr>
          <p:nvPr/>
        </p:nvSpPr>
        <p:spPr bwMode="auto">
          <a:xfrm>
            <a:off x="534988" y="4556125"/>
            <a:ext cx="938212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E80000"/>
                </a:solidFill>
                <a:latin typeface="Times New Roman" pitchFamily="18" charset="0"/>
              </a:rPr>
              <a:t>True if</a:t>
            </a:r>
          </a:p>
        </p:txBody>
      </p:sp>
      <p:graphicFrame>
        <p:nvGraphicFramePr>
          <p:cNvPr id="29707" name="Object 11"/>
          <p:cNvGraphicFramePr>
            <a:graphicFrameLocks noChangeAspect="1"/>
          </p:cNvGraphicFramePr>
          <p:nvPr/>
        </p:nvGraphicFramePr>
        <p:xfrm>
          <a:off x="1589088" y="5002213"/>
          <a:ext cx="1244600" cy="838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918" name="Equation" r:id="rId12" imgW="1244600" imgH="838200" progId="Equation.DSMT4">
                  <p:embed/>
                </p:oleObj>
              </mc:Choice>
              <mc:Fallback>
                <p:oleObj name="Equation" r:id="rId12" imgW="1244600" imgH="8382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89088" y="5002213"/>
                        <a:ext cx="1244600" cy="838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9708" name="Text Box 57"/>
          <p:cNvSpPr txBox="1">
            <a:spLocks noChangeArrowheads="1"/>
          </p:cNvSpPr>
          <p:nvPr/>
        </p:nvSpPr>
        <p:spPr bwMode="auto">
          <a:xfrm>
            <a:off x="7445375" y="6621463"/>
            <a:ext cx="1677988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800" dirty="0">
                <a:solidFill>
                  <a:prstClr val="black"/>
                </a:solidFill>
                <a:latin typeface="Times New Roman" pitchFamily="18" charset="0"/>
              </a:rPr>
              <a:t>Copyright – Michael D. Fayer, </a:t>
            </a:r>
            <a:r>
              <a:rPr lang="en-US" sz="800" dirty="0" smtClean="0">
                <a:solidFill>
                  <a:prstClr val="black"/>
                </a:solidFill>
                <a:latin typeface="Times New Roman" pitchFamily="18" charset="0"/>
              </a:rPr>
              <a:t>2018</a:t>
            </a:r>
            <a:endParaRPr lang="en-US" sz="800" dirty="0">
              <a:solidFill>
                <a:prstClr val="black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732272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ikes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ikesTheme" id="{A393C5E2-E9A6-43BC-806F-398FA300DAE8}" vid="{123CF2D2-4BE6-4067-A7D6-AAC4927BCF7F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 Theme</Template>
  <TotalTime>0</TotalTime>
  <Words>1850</Words>
  <Application>Microsoft Office PowerPoint</Application>
  <PresentationFormat>On-screen Show (4:3)</PresentationFormat>
  <Paragraphs>504</Paragraphs>
  <Slides>47</Slides>
  <Notes>45</Notes>
  <HiddenSlides>0</HiddenSlides>
  <MMClips>0</MMClips>
  <ScaleCrop>false</ScaleCrop>
  <HeadingPairs>
    <vt:vector size="8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47</vt:i4>
      </vt:variant>
    </vt:vector>
  </HeadingPairs>
  <TitlesOfParts>
    <vt:vector size="55" baseType="lpstr">
      <vt:lpstr>Arial</vt:lpstr>
      <vt:lpstr>Calibri</vt:lpstr>
      <vt:lpstr>Calibri Light</vt:lpstr>
      <vt:lpstr>MT Extra</vt:lpstr>
      <vt:lpstr>Symbol</vt:lpstr>
      <vt:lpstr>Times New Roman</vt:lpstr>
      <vt:lpstr>MikesTheme</vt:lpstr>
      <vt:lpstr>Equation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Stanford University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Fayer, Prof Michael David</dc:creator>
  <cp:lastModifiedBy>Fayer, Prof Michael David</cp:lastModifiedBy>
  <cp:revision>1</cp:revision>
  <dcterms:created xsi:type="dcterms:W3CDTF">2019-08-26T18:57:33Z</dcterms:created>
  <dcterms:modified xsi:type="dcterms:W3CDTF">2019-08-26T18:58:13Z</dcterms:modified>
</cp:coreProperties>
</file>