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08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8FF4C908-9816-413E-BAAD-6BB0EC7E425C}" type="datetimeFigureOut">
              <a:rPr lang="en-US"/>
              <a:pPr/>
              <a:t>4/28/2009</a:t>
            </a:fld>
            <a:endParaRPr lang="en-US"/>
          </a:p>
        </p:txBody>
      </p:sp>
      <p:sp>
        <p:nvSpPr>
          <p:cNvPr id="1434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E5AF3851-A4EE-4707-B08F-E2E15E44C20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DFC33-40CA-42F7-96A9-34B4B081C7D5}" type="datetimeFigureOut">
              <a:rPr lang="en-US"/>
              <a:pPr>
                <a:defRPr/>
              </a:pPr>
              <a:t>4/28/2009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47ECC-B216-4CA5-B06D-008E64112F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10DDE-8F1C-47BB-BBB5-74B69BA2C32A}" type="datetimeFigureOut">
              <a:rPr lang="en-US"/>
              <a:pPr>
                <a:defRPr/>
              </a:pPr>
              <a:t>4/28/2009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B0FAB-9B02-4022-9773-D9AE3E4710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7C642-51BE-49E2-A84A-307F324A9772}" type="datetimeFigureOut">
              <a:rPr lang="en-US"/>
              <a:pPr>
                <a:defRPr/>
              </a:pPr>
              <a:t>4/28/2009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6302F-DA4F-43B1-A84D-0A24DFEE0A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5D43F-C5E6-4B1D-85EA-714696B15D7E}" type="datetimeFigureOut">
              <a:rPr lang="en-US"/>
              <a:pPr>
                <a:defRPr/>
              </a:pPr>
              <a:t>4/28/2009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16569-1252-49B2-ABDA-DB80748046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82CDB-0E69-4FAC-9739-6CC024F9DD79}" type="datetimeFigureOut">
              <a:rPr lang="en-US"/>
              <a:pPr>
                <a:defRPr/>
              </a:pPr>
              <a:t>4/28/2009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B0B05-71CC-4B5C-A3AB-7114CB24F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D6E7F-E35B-4236-9B7B-575FE24F1AB3}" type="datetimeFigureOut">
              <a:rPr lang="en-US"/>
              <a:pPr>
                <a:defRPr/>
              </a:pPr>
              <a:t>4/28/2009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7B423-21FD-4373-A44D-3C49BB34F1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D2865-6752-4C59-85CB-C3EC2A5B638F}" type="datetimeFigureOut">
              <a:rPr lang="en-US"/>
              <a:pPr>
                <a:defRPr/>
              </a:pPr>
              <a:t>4/28/2009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04C45-0342-4374-BB61-F3C7EB7A75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FF6D5-6607-4B86-8901-798B51A61A23}" type="datetimeFigureOut">
              <a:rPr lang="en-US"/>
              <a:pPr>
                <a:defRPr/>
              </a:pPr>
              <a:t>4/28/2009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7EDC4-AFBE-414D-ABDC-6EF0B0BB16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E7867-8030-47DD-AEB7-D6050C3B3BA4}" type="datetimeFigureOut">
              <a:rPr lang="en-US"/>
              <a:pPr>
                <a:defRPr/>
              </a:pPr>
              <a:t>4/28/2009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AB264-3506-4501-AA59-5B1238DDAA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9F08B-EFC0-45C0-96AB-96CBB9F6A8BB}" type="datetimeFigureOut">
              <a:rPr lang="en-US"/>
              <a:pPr>
                <a:defRPr/>
              </a:pPr>
              <a:t>4/28/2009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2BED5-1A03-4D3B-A2BA-669957023E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0BD38-C4C3-4A95-A21B-6DAC1C8E8020}" type="datetimeFigureOut">
              <a:rPr lang="en-US"/>
              <a:pPr>
                <a:defRPr/>
              </a:pPr>
              <a:t>4/28/2009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C1DF3-120D-48C8-A9A4-79859FB164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C3682EB-F9F7-4546-AD07-6ABC537C1C9E}" type="datetimeFigureOut">
              <a:rPr lang="en-US"/>
              <a:pPr>
                <a:defRPr/>
              </a:pPr>
              <a:t>4/28/2009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54F561A-26FB-4846-9232-CE00F17F75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Box 5"/>
          <p:cNvSpPr txBox="1">
            <a:spLocks noChangeArrowheads="1"/>
          </p:cNvSpPr>
          <p:nvPr/>
        </p:nvSpPr>
        <p:spPr bwMode="auto">
          <a:xfrm>
            <a:off x="0" y="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>
                <a:latin typeface="Calibri" pitchFamily="34" charset="0"/>
              </a:rPr>
              <a:t>Umbel, Pearson, Fernandez, and Oiler (1992). Measuring Bilingual Children's Receptive Vocabularies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381000"/>
            <a:ext cx="4419600" cy="2924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Theory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+mn-lt"/>
              </a:rPr>
              <a:t>Bilingual children's receptive vocabulary performance is influenced by home language </a:t>
            </a:r>
            <a:r>
              <a:rPr lang="en-US" sz="1400" b="1" dirty="0">
                <a:latin typeface="+mn-lt"/>
              </a:rPr>
              <a:t>experience.</a:t>
            </a:r>
            <a:endParaRPr lang="en-US" sz="1400" b="1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Method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--105 Spanish-English bilingual 1</a:t>
            </a:r>
            <a:r>
              <a:rPr lang="en-US" sz="1400" baseline="30000" dirty="0">
                <a:latin typeface="+mn-lt"/>
              </a:rPr>
              <a:t>st</a:t>
            </a:r>
            <a:r>
              <a:rPr lang="en-US" sz="1400" dirty="0">
                <a:latin typeface="+mn-lt"/>
              </a:rPr>
              <a:t> graders</a:t>
            </a:r>
            <a:r>
              <a:rPr lang="en-US" sz="1400" dirty="0">
                <a:latin typeface="+mn-lt"/>
              </a:rPr>
              <a:t>: (</a:t>
            </a:r>
            <a:r>
              <a:rPr lang="en-US" sz="1400" dirty="0">
                <a:latin typeface="+mn-lt"/>
              </a:rPr>
              <a:t>OSH </a:t>
            </a:r>
            <a:r>
              <a:rPr lang="en-US" sz="1400" dirty="0">
                <a:latin typeface="+mn-lt"/>
              </a:rPr>
              <a:t>n = 31, </a:t>
            </a:r>
            <a:r>
              <a:rPr lang="en-US" sz="1400" dirty="0">
                <a:latin typeface="+mn-lt"/>
              </a:rPr>
              <a:t>ESH </a:t>
            </a:r>
            <a:r>
              <a:rPr lang="en-US" sz="1400" dirty="0">
                <a:latin typeface="+mn-lt"/>
              </a:rPr>
              <a:t>n = 74 )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--questionnaire provided information </a:t>
            </a:r>
            <a:r>
              <a:rPr lang="en-US" sz="1400" dirty="0">
                <a:latin typeface="+mn-lt"/>
              </a:rPr>
              <a:t>including </a:t>
            </a:r>
            <a:r>
              <a:rPr lang="en-US" sz="1400" dirty="0">
                <a:latin typeface="+mn-lt"/>
              </a:rPr>
              <a:t>language(s) spoken at home and SES</a:t>
            </a:r>
            <a:r>
              <a:rPr lang="en-US" sz="1400" dirty="0">
                <a:latin typeface="+mn-lt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--2 tests administered: </a:t>
            </a:r>
            <a:r>
              <a:rPr lang="en-US" sz="1400" b="1" dirty="0">
                <a:latin typeface="+mn-lt"/>
              </a:rPr>
              <a:t>PPVT-R</a:t>
            </a:r>
            <a:r>
              <a:rPr lang="en-US" sz="1400" dirty="0">
                <a:latin typeface="+mn-lt"/>
              </a:rPr>
              <a:t> and </a:t>
            </a:r>
            <a:r>
              <a:rPr lang="en-US" sz="1400" b="1" dirty="0">
                <a:latin typeface="+mn-lt"/>
              </a:rPr>
              <a:t>TVIP-H</a:t>
            </a:r>
            <a:r>
              <a:rPr lang="en-US" sz="1400" dirty="0">
                <a:latin typeface="+mn-lt"/>
              </a:rPr>
              <a:t> (a Spanish adaptation of the PPVT-R).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</a:t>
            </a:r>
            <a:r>
              <a:rPr lang="en-US" sz="1400" b="1" dirty="0">
                <a:latin typeface="+mn-lt"/>
              </a:rPr>
              <a:t>Translation equivalent </a:t>
            </a:r>
            <a:r>
              <a:rPr lang="en-US" sz="1400" dirty="0">
                <a:latin typeface="+mn-lt"/>
              </a:rPr>
              <a:t>(TE) </a:t>
            </a:r>
            <a:r>
              <a:rPr lang="en-US" sz="1400" dirty="0">
                <a:latin typeface="+mn-lt"/>
              </a:rPr>
              <a:t>analysis to identify “</a:t>
            </a:r>
            <a:r>
              <a:rPr lang="en-US" sz="1400" dirty="0" err="1">
                <a:latin typeface="+mn-lt"/>
              </a:rPr>
              <a:t>singlets</a:t>
            </a:r>
            <a:r>
              <a:rPr lang="en-US" sz="1400" dirty="0">
                <a:latin typeface="+mn-lt"/>
              </a:rPr>
              <a:t>” (words known in one language but not the other)</a:t>
            </a:r>
            <a:endParaRPr lang="en-US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381000"/>
            <a:ext cx="4343400" cy="203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Key Insight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3411538"/>
            <a:ext cx="4419600" cy="33543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Strengths</a:t>
            </a:r>
            <a:endParaRPr lang="en-US" dirty="0"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--Uses cross-linguistic standardized tests to evaluate vocabulary knowledge of children in </a:t>
            </a:r>
            <a:r>
              <a:rPr lang="en-US" sz="1400" b="1" dirty="0">
                <a:latin typeface="+mn-lt"/>
              </a:rPr>
              <a:t>both their languages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--Uses translation equivalents to address </a:t>
            </a:r>
            <a:r>
              <a:rPr lang="en-US" sz="1400" b="1" dirty="0">
                <a:latin typeface="+mn-lt"/>
              </a:rPr>
              <a:t>disjunction</a:t>
            </a:r>
            <a:r>
              <a:rPr lang="en-US" sz="1400" dirty="0">
                <a:latin typeface="+mn-lt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Weaknesses</a:t>
            </a:r>
            <a:r>
              <a:rPr lang="en-US" sz="1400" dirty="0">
                <a:solidFill>
                  <a:srgbClr val="FF0000"/>
                </a:solidFill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--OSH </a:t>
            </a:r>
            <a:r>
              <a:rPr lang="en-US" sz="1400" dirty="0">
                <a:latin typeface="+mn-lt"/>
              </a:rPr>
              <a:t>parents </a:t>
            </a:r>
            <a:r>
              <a:rPr lang="en-US" sz="1400" dirty="0">
                <a:latin typeface="+mn-lt"/>
              </a:rPr>
              <a:t>held lower-status occupations. </a:t>
            </a:r>
            <a:r>
              <a:rPr lang="en-US" sz="1400" b="1" dirty="0">
                <a:latin typeface="+mn-lt"/>
              </a:rPr>
              <a:t>OL</a:t>
            </a:r>
            <a:r>
              <a:rPr lang="en-US" sz="1400" dirty="0">
                <a:latin typeface="+mn-lt"/>
              </a:rPr>
              <a:t> Factor was statistically controlled for, but may be many </a:t>
            </a:r>
            <a:r>
              <a:rPr lang="en-US" sz="1400" b="1" dirty="0">
                <a:latin typeface="+mn-lt"/>
              </a:rPr>
              <a:t>confounding factors </a:t>
            </a:r>
            <a:r>
              <a:rPr lang="en-US" sz="1400" dirty="0">
                <a:latin typeface="+mn-lt"/>
              </a:rPr>
              <a:t>not measured by the study.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--Study did not clearly indicate </a:t>
            </a:r>
            <a:r>
              <a:rPr lang="en-US" sz="1400" b="1" dirty="0">
                <a:latin typeface="+mn-lt"/>
              </a:rPr>
              <a:t>length or degree of exposure </a:t>
            </a:r>
            <a:r>
              <a:rPr lang="en-US" sz="1400" dirty="0">
                <a:latin typeface="+mn-lt"/>
              </a:rPr>
              <a:t>to English within groups.</a:t>
            </a:r>
            <a:r>
              <a:rPr lang="en-US" sz="1400" b="1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</a:t>
            </a:r>
            <a:r>
              <a:rPr lang="en-US" sz="1400" dirty="0" err="1">
                <a:latin typeface="+mn-lt"/>
              </a:rPr>
              <a:t>Tomayo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(1987</a:t>
            </a:r>
            <a:r>
              <a:rPr lang="en-US" sz="1400" dirty="0">
                <a:latin typeface="+mn-lt"/>
              </a:rPr>
              <a:t>): a </a:t>
            </a:r>
            <a:r>
              <a:rPr lang="en-US" sz="1400" dirty="0">
                <a:latin typeface="+mn-lt"/>
              </a:rPr>
              <a:t>test translation that preserves </a:t>
            </a:r>
            <a:r>
              <a:rPr lang="en-US" sz="1400" dirty="0">
                <a:latin typeface="+mn-lt"/>
              </a:rPr>
              <a:t>meaning </a:t>
            </a:r>
            <a:r>
              <a:rPr lang="en-US" sz="1400" dirty="0">
                <a:latin typeface="+mn-lt"/>
              </a:rPr>
              <a:t>of the original items but not their relative frequency has </a:t>
            </a:r>
            <a:r>
              <a:rPr lang="en-US" sz="1400" b="1" dirty="0">
                <a:latin typeface="+mn-lt"/>
              </a:rPr>
              <a:t>poor concurrent validity </a:t>
            </a:r>
            <a:r>
              <a:rPr lang="en-US" sz="1400" dirty="0">
                <a:latin typeface="+mn-lt"/>
              </a:rPr>
              <a:t>w/ the </a:t>
            </a:r>
            <a:r>
              <a:rPr lang="en-US" sz="1400" dirty="0">
                <a:latin typeface="+mn-lt"/>
              </a:rPr>
              <a:t>original instrument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2590800"/>
            <a:ext cx="4267200" cy="40322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Findings: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--Occupation level </a:t>
            </a:r>
            <a:r>
              <a:rPr lang="en-US" sz="1400" dirty="0">
                <a:latin typeface="+mn-lt"/>
              </a:rPr>
              <a:t>was found to be significantly related to PPVT-R </a:t>
            </a:r>
            <a:r>
              <a:rPr lang="en-US" sz="1400" dirty="0">
                <a:latin typeface="+mn-lt"/>
              </a:rPr>
              <a:t>performance, </a:t>
            </a:r>
            <a:r>
              <a:rPr lang="en-US" sz="1400" dirty="0">
                <a:latin typeface="+mn-lt"/>
              </a:rPr>
              <a:t>but not to TVIP-H </a:t>
            </a:r>
            <a:r>
              <a:rPr lang="en-US" sz="1400" dirty="0">
                <a:latin typeface="+mn-lt"/>
              </a:rPr>
              <a:t>performance.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+mn-lt"/>
              </a:rPr>
              <a:t>--</a:t>
            </a:r>
            <a:r>
              <a:rPr lang="en-US" sz="1400" b="1" dirty="0">
                <a:latin typeface="+mn-lt"/>
              </a:rPr>
              <a:t> ESH </a:t>
            </a:r>
            <a:r>
              <a:rPr lang="en-US" sz="1400" b="1" dirty="0">
                <a:latin typeface="+mn-lt"/>
              </a:rPr>
              <a:t>group outperformed </a:t>
            </a:r>
            <a:r>
              <a:rPr lang="en-US" sz="1400" b="1" dirty="0">
                <a:latin typeface="+mn-lt"/>
              </a:rPr>
              <a:t>the OSH </a:t>
            </a:r>
            <a:r>
              <a:rPr lang="en-US" sz="1400" b="1" dirty="0">
                <a:latin typeface="+mn-lt"/>
              </a:rPr>
              <a:t>group on </a:t>
            </a:r>
            <a:r>
              <a:rPr lang="en-US" sz="1400" b="1" dirty="0">
                <a:latin typeface="+mn-lt"/>
              </a:rPr>
              <a:t>the PPVT-R </a:t>
            </a:r>
            <a:r>
              <a:rPr lang="en-US" sz="1400" dirty="0">
                <a:latin typeface="+mn-lt"/>
              </a:rPr>
              <a:t>even after </a:t>
            </a:r>
            <a:r>
              <a:rPr lang="en-US" sz="1400" dirty="0">
                <a:latin typeface="+mn-lt"/>
              </a:rPr>
              <a:t>controlling </a:t>
            </a:r>
            <a:r>
              <a:rPr lang="en-US" sz="1400" dirty="0">
                <a:latin typeface="+mn-lt"/>
              </a:rPr>
              <a:t>for differences on </a:t>
            </a:r>
            <a:r>
              <a:rPr lang="en-US" sz="1400" dirty="0">
                <a:latin typeface="+mn-lt"/>
              </a:rPr>
              <a:t>OL., but </a:t>
            </a:r>
            <a:r>
              <a:rPr lang="en-US" sz="1400" b="1" dirty="0">
                <a:latin typeface="+mn-lt"/>
              </a:rPr>
              <a:t>TVIP-H </a:t>
            </a:r>
            <a:r>
              <a:rPr lang="en-US" sz="1400" b="1" dirty="0">
                <a:latin typeface="+mn-lt"/>
              </a:rPr>
              <a:t>scores were comparable</a:t>
            </a:r>
            <a:r>
              <a:rPr lang="en-US" sz="1400" dirty="0">
                <a:latin typeface="+mn-lt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--PPVT-R performance of both OSH and ESH group children was below that of the </a:t>
            </a:r>
            <a:r>
              <a:rPr lang="en-US" sz="1400" dirty="0" err="1">
                <a:latin typeface="+mn-lt"/>
              </a:rPr>
              <a:t>norming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sample, but TVIP-H was comparable.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--ESH had more </a:t>
            </a:r>
            <a:r>
              <a:rPr lang="en-US" sz="1400" dirty="0">
                <a:latin typeface="+mn-lt"/>
              </a:rPr>
              <a:t>TE words right in both </a:t>
            </a:r>
            <a:r>
              <a:rPr lang="en-US" sz="1400" dirty="0">
                <a:latin typeface="+mn-lt"/>
              </a:rPr>
              <a:t>languages, </a:t>
            </a:r>
            <a:r>
              <a:rPr lang="en-US" sz="1400" dirty="0">
                <a:latin typeface="+mn-lt"/>
              </a:rPr>
              <a:t>and OSH </a:t>
            </a:r>
            <a:r>
              <a:rPr lang="en-US" sz="1400" dirty="0">
                <a:latin typeface="+mn-lt"/>
              </a:rPr>
              <a:t>had more </a:t>
            </a:r>
            <a:r>
              <a:rPr lang="en-US" sz="1400" dirty="0">
                <a:latin typeface="+mn-lt"/>
              </a:rPr>
              <a:t>TE words wrong in both </a:t>
            </a:r>
            <a:r>
              <a:rPr lang="en-US" sz="1400" dirty="0">
                <a:latin typeface="+mn-lt"/>
              </a:rPr>
              <a:t>languages, but </a:t>
            </a:r>
            <a:r>
              <a:rPr lang="en-US" sz="1400" b="1" dirty="0">
                <a:latin typeface="+mn-lt"/>
              </a:rPr>
              <a:t>groups performed similarly on singlet vocabulary</a:t>
            </a:r>
            <a:r>
              <a:rPr lang="en-US" sz="1400" dirty="0">
                <a:latin typeface="+mn-lt"/>
              </a:rPr>
              <a:t>.   </a:t>
            </a:r>
            <a:r>
              <a:rPr lang="en-US" sz="1400" b="1" dirty="0">
                <a:latin typeface="+mn-lt"/>
              </a:rPr>
              <a:t>Suggests </a:t>
            </a:r>
            <a:r>
              <a:rPr lang="en-US" sz="1400" b="1" dirty="0">
                <a:latin typeface="+mn-lt"/>
              </a:rPr>
              <a:t>that </a:t>
            </a:r>
            <a:r>
              <a:rPr lang="en-US" sz="1400" b="1" dirty="0">
                <a:latin typeface="+mn-lt"/>
              </a:rPr>
              <a:t>lexical </a:t>
            </a:r>
            <a:r>
              <a:rPr lang="en-US" sz="1400" b="1" dirty="0">
                <a:latin typeface="+mn-lt"/>
              </a:rPr>
              <a:t>knowledge is distributed </a:t>
            </a:r>
            <a:r>
              <a:rPr lang="en-US" sz="1400" b="1" dirty="0" err="1">
                <a:latin typeface="+mn-lt"/>
              </a:rPr>
              <a:t>disjunc</a:t>
            </a:r>
            <a:r>
              <a:rPr lang="en-US" sz="1400" b="1" dirty="0">
                <a:latin typeface="+mn-lt"/>
              </a:rPr>
              <a:t>- </a:t>
            </a:r>
            <a:r>
              <a:rPr lang="en-US" sz="1400" b="1" dirty="0" err="1">
                <a:latin typeface="+mn-lt"/>
              </a:rPr>
              <a:t>tively</a:t>
            </a:r>
            <a:r>
              <a:rPr lang="en-US" sz="1400" b="1" dirty="0">
                <a:latin typeface="+mn-lt"/>
              </a:rPr>
              <a:t> between two </a:t>
            </a:r>
            <a:r>
              <a:rPr lang="en-US" sz="1400" b="1" dirty="0">
                <a:latin typeface="+mn-lt"/>
              </a:rPr>
              <a:t>languages.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</a:t>
            </a:r>
            <a:r>
              <a:rPr lang="en-US" sz="1400" b="1" dirty="0">
                <a:latin typeface="+mn-lt"/>
              </a:rPr>
              <a:t>cognates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tends to decrease the occurrence of </a:t>
            </a:r>
            <a:r>
              <a:rPr lang="en-US" sz="1400" dirty="0" err="1">
                <a:latin typeface="+mn-lt"/>
              </a:rPr>
              <a:t>singlets</a:t>
            </a:r>
            <a:r>
              <a:rPr lang="en-US" sz="1400" b="1" dirty="0">
                <a:latin typeface="+mn-lt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</a:rPr>
              <a:t>--</a:t>
            </a:r>
            <a:r>
              <a:rPr lang="en-US" sz="1400" dirty="0" err="1">
                <a:latin typeface="+mn-lt"/>
              </a:rPr>
              <a:t>sociocultural</a:t>
            </a:r>
            <a:r>
              <a:rPr lang="en-US" sz="1400" dirty="0">
                <a:latin typeface="+mn-lt"/>
              </a:rPr>
              <a:t> context</a:t>
            </a:r>
            <a:r>
              <a:rPr lang="en-US" sz="1400" b="1" dirty="0">
                <a:latin typeface="+mn-lt"/>
              </a:rPr>
              <a:t>: </a:t>
            </a:r>
            <a:r>
              <a:rPr lang="en-US" sz="1400" b="1" dirty="0" err="1">
                <a:latin typeface="+mn-lt"/>
              </a:rPr>
              <a:t>bilinguality</a:t>
            </a:r>
            <a:r>
              <a:rPr lang="en-US" sz="1400" b="1" dirty="0">
                <a:latin typeface="+mn-lt"/>
              </a:rPr>
              <a:t> in Miami may </a:t>
            </a:r>
            <a:r>
              <a:rPr lang="en-US" sz="1400" b="1" dirty="0">
                <a:latin typeface="+mn-lt"/>
              </a:rPr>
              <a:t>be </a:t>
            </a:r>
            <a:r>
              <a:rPr lang="en-US" sz="1400" b="1" dirty="0">
                <a:latin typeface="+mn-lt"/>
              </a:rPr>
              <a:t>"additive;” </a:t>
            </a:r>
            <a:r>
              <a:rPr lang="en-US" sz="1400" b="1" dirty="0">
                <a:latin typeface="+mn-lt"/>
              </a:rPr>
              <a:t>learning of a majority language does not encroach on the heritage language </a:t>
            </a:r>
            <a:r>
              <a:rPr lang="en-US" sz="1400" b="1" dirty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(Lambert, 1977).</a:t>
            </a:r>
            <a:endParaRPr lang="en-US" sz="1400" dirty="0">
              <a:latin typeface="+mn-lt"/>
            </a:endParaRPr>
          </a:p>
        </p:txBody>
      </p:sp>
      <p:pic>
        <p:nvPicPr>
          <p:cNvPr id="133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685800"/>
            <a:ext cx="4313238" cy="170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283</Words>
  <Application>Microsoft Office PowerPoint</Application>
  <PresentationFormat>On-screen Show (4:3)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Shannon</dc:creator>
  <cp:lastModifiedBy>hakuta</cp:lastModifiedBy>
  <cp:revision>15</cp:revision>
  <dcterms:created xsi:type="dcterms:W3CDTF">2009-04-28T16:07:16Z</dcterms:created>
  <dcterms:modified xsi:type="dcterms:W3CDTF">2009-04-29T02:55:08Z</dcterms:modified>
</cp:coreProperties>
</file>