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29" d="100"/>
          <a:sy n="129" d="100"/>
        </p:scale>
        <p:origin x="-600"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en-US"/>
          </a:p>
        </p:txBody>
      </p:sp>
      <p:sp>
        <p:nvSpPr>
          <p:cNvPr id="143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AEE17A94-B6B1-47DE-A747-422D81C61F79}" type="datetimeFigureOut">
              <a:rPr lang="en-US"/>
              <a:pPr/>
              <a:t>5/4/2009</a:t>
            </a:fld>
            <a:endParaRPr lang="en-US"/>
          </a:p>
        </p:txBody>
      </p:sp>
      <p:sp>
        <p:nvSpPr>
          <p:cNvPr id="1434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en-US"/>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01C878A1-BFF1-409C-9259-47E52E0FF47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Ro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DF2CD62-0EA4-4090-A7C9-87D20CA82D3C}" type="datetimeFigureOut">
              <a:rPr lang="en-US"/>
              <a:pPr>
                <a:defRPr/>
              </a:pPr>
              <a:t>5/4/2009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4972DB-D0AE-4130-BA06-79D1C27A3A8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1B38FA-F396-4B84-8706-3056B3316940}" type="datetimeFigureOut">
              <a:rPr lang="en-US"/>
              <a:pPr>
                <a:defRPr/>
              </a:pPr>
              <a:t>5/4/2009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B57003E-C2D6-4711-837C-E7EFB6A5596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2DEF467-21C8-4BE0-AD5B-3AC719BA990C}" type="datetimeFigureOut">
              <a:rPr lang="en-US"/>
              <a:pPr>
                <a:defRPr/>
              </a:pPr>
              <a:t>5/4/2009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9343AF-F4CE-4D53-B264-71B0E12684A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6EEFF66-E708-40F1-821B-4D4D22C18D9A}" type="datetimeFigureOut">
              <a:rPr lang="en-US"/>
              <a:pPr>
                <a:defRPr/>
              </a:pPr>
              <a:t>5/4/2009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BB058B-EDE8-4600-ABA0-16BB46A59E7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947ED87-80D0-4D8A-B9C7-02FBB4B7B1B7}" type="datetimeFigureOut">
              <a:rPr lang="en-US"/>
              <a:pPr>
                <a:defRPr/>
              </a:pPr>
              <a:t>5/4/2009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D678B6D-FB31-4C4F-A190-A8527CA77B7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85C8019-B88D-4B69-BF58-93F0DEB6E258}" type="datetimeFigureOut">
              <a:rPr lang="en-US"/>
              <a:pPr>
                <a:defRPr/>
              </a:pPr>
              <a:t>5/4/2009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B31319C-6943-4EAD-BE51-639F475C6D5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84436B4-3905-4624-B8DE-FAD489923E18}" type="datetimeFigureOut">
              <a:rPr lang="en-US"/>
              <a:pPr>
                <a:defRPr/>
              </a:pPr>
              <a:t>5/4/2009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3C56620-FD02-4CEE-BAC1-614BC0662C0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DA1D6B3-CEDF-430A-9DD5-D612DD86146C}" type="datetimeFigureOut">
              <a:rPr lang="en-US"/>
              <a:pPr>
                <a:defRPr/>
              </a:pPr>
              <a:t>5/4/2009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D9DF650-0B77-4CE6-B122-762126A006E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08E0EBC-200C-49AD-A6B9-5D5D49EEB283}" type="datetimeFigureOut">
              <a:rPr lang="en-US"/>
              <a:pPr>
                <a:defRPr/>
              </a:pPr>
              <a:t>5/4/2009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9360CB-799C-4C67-B27C-CCD3CE8681F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6D7470F-2E32-4FE6-A7FB-15120095E58F}" type="datetimeFigureOut">
              <a:rPr lang="en-US"/>
              <a:pPr>
                <a:defRPr/>
              </a:pPr>
              <a:t>5/4/2009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3E8AEB-7F89-4BD4-B160-6743992F9B2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82B9B51-A6CC-4846-BDC0-4B4B85A87AE7}" type="datetimeFigureOut">
              <a:rPr lang="en-US"/>
              <a:pPr>
                <a:defRPr/>
              </a:pPr>
              <a:t>5/4/2009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58B6A0-FC22-4EA2-98AD-B77BFAC19CE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35B3622-2BF0-4A78-8978-E510EAC03C9F}" type="datetimeFigureOut">
              <a:rPr lang="en-US"/>
              <a:pPr>
                <a:defRPr/>
              </a:pPr>
              <a:t>5/4/2009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D0F6D703-2FD1-4220-B73F-5F13247CE18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685800"/>
            <a:ext cx="4648200" cy="4216400"/>
          </a:xfrm>
          <a:prstGeom prst="rect">
            <a:avLst/>
          </a:prstGeom>
          <a:solidFill>
            <a:schemeClr val="accent1">
              <a:lumMod val="20000"/>
              <a:lumOff val="80000"/>
            </a:schemeClr>
          </a:solidFill>
          <a:ln>
            <a:solidFill>
              <a:schemeClr val="accent1"/>
            </a:solidFill>
          </a:ln>
        </p:spPr>
        <p:txBody>
          <a:bodyPr>
            <a:spAutoFit/>
          </a:bodyPr>
          <a:lstStyle/>
          <a:p>
            <a:pPr fontAlgn="auto">
              <a:spcBef>
                <a:spcPts val="0"/>
              </a:spcBef>
              <a:spcAft>
                <a:spcPts val="0"/>
              </a:spcAft>
              <a:defRPr/>
            </a:pPr>
            <a:r>
              <a:rPr lang="en-US" dirty="0">
                <a:solidFill>
                  <a:srgbClr val="FF0000"/>
                </a:solidFill>
                <a:latin typeface="+mn-lt"/>
              </a:rPr>
              <a:t>Theory </a:t>
            </a:r>
            <a:r>
              <a:rPr lang="en-US" sz="1400" dirty="0">
                <a:latin typeface="+mn-lt"/>
              </a:rPr>
              <a:t>Infants who have not yet identified surface</a:t>
            </a:r>
          </a:p>
          <a:p>
            <a:pPr fontAlgn="auto">
              <a:spcBef>
                <a:spcPts val="0"/>
              </a:spcBef>
              <a:spcAft>
                <a:spcPts val="0"/>
              </a:spcAft>
              <a:defRPr/>
            </a:pPr>
            <a:r>
              <a:rPr lang="en-US" sz="1400" dirty="0">
                <a:latin typeface="+mn-lt"/>
              </a:rPr>
              <a:t>features (incl. color, pattern) as relevant and do not </a:t>
            </a:r>
          </a:p>
          <a:p>
            <a:pPr fontAlgn="auto">
              <a:spcBef>
                <a:spcPts val="0"/>
              </a:spcBef>
              <a:spcAft>
                <a:spcPts val="0"/>
              </a:spcAft>
              <a:defRPr/>
            </a:pPr>
            <a:r>
              <a:rPr lang="en-US" sz="1400" dirty="0">
                <a:latin typeface="+mn-lt"/>
              </a:rPr>
              <a:t>typically include them in their event representations</a:t>
            </a:r>
          </a:p>
          <a:p>
            <a:pPr fontAlgn="auto">
              <a:spcBef>
                <a:spcPts val="0"/>
              </a:spcBef>
              <a:spcAft>
                <a:spcPts val="0"/>
              </a:spcAft>
              <a:defRPr/>
            </a:pPr>
            <a:r>
              <a:rPr lang="en-US" sz="1400" dirty="0">
                <a:latin typeface="+mn-lt"/>
              </a:rPr>
              <a:t>could be primed to do so in individuation tasks if</a:t>
            </a:r>
          </a:p>
          <a:p>
            <a:pPr fontAlgn="auto">
              <a:spcBef>
                <a:spcPts val="0"/>
              </a:spcBef>
              <a:spcAft>
                <a:spcPts val="0"/>
              </a:spcAft>
              <a:defRPr/>
            </a:pPr>
            <a:r>
              <a:rPr lang="en-US" sz="1400" dirty="0">
                <a:latin typeface="+mn-lt"/>
              </a:rPr>
              <a:t>shown the functional value of attending to this </a:t>
            </a:r>
          </a:p>
          <a:p>
            <a:pPr fontAlgn="auto">
              <a:spcBef>
                <a:spcPts val="0"/>
              </a:spcBef>
              <a:spcAft>
                <a:spcPts val="0"/>
              </a:spcAft>
              <a:defRPr/>
            </a:pPr>
            <a:r>
              <a:rPr lang="en-US" sz="1400" dirty="0">
                <a:latin typeface="+mn-lt"/>
              </a:rPr>
              <a:t>information (as distinct from priming with actions </a:t>
            </a:r>
          </a:p>
          <a:p>
            <a:pPr fontAlgn="auto">
              <a:spcBef>
                <a:spcPts val="0"/>
              </a:spcBef>
              <a:spcAft>
                <a:spcPts val="0"/>
              </a:spcAft>
              <a:defRPr/>
            </a:pPr>
            <a:r>
              <a:rPr lang="en-US" sz="1400" dirty="0">
                <a:latin typeface="+mn-lt"/>
              </a:rPr>
              <a:t>that have no functional value). </a:t>
            </a:r>
          </a:p>
          <a:p>
            <a:pPr fontAlgn="auto">
              <a:spcBef>
                <a:spcPts val="0"/>
              </a:spcBef>
              <a:spcAft>
                <a:spcPts val="0"/>
              </a:spcAft>
              <a:defRPr/>
            </a:pPr>
            <a:endParaRPr lang="en-US" sz="800" dirty="0">
              <a:solidFill>
                <a:srgbClr val="FF0000"/>
              </a:solidFill>
              <a:latin typeface="+mn-lt"/>
            </a:endParaRPr>
          </a:p>
          <a:p>
            <a:pPr fontAlgn="auto">
              <a:spcBef>
                <a:spcPts val="0"/>
              </a:spcBef>
              <a:spcAft>
                <a:spcPts val="0"/>
              </a:spcAft>
              <a:defRPr/>
            </a:pPr>
            <a:r>
              <a:rPr lang="en-US" dirty="0">
                <a:solidFill>
                  <a:srgbClr val="FF0000"/>
                </a:solidFill>
                <a:latin typeface="+mn-lt"/>
              </a:rPr>
              <a:t>Method</a:t>
            </a:r>
            <a:r>
              <a:rPr lang="en-US" dirty="0">
                <a:latin typeface="+mn-lt"/>
              </a:rPr>
              <a:t> </a:t>
            </a:r>
            <a:r>
              <a:rPr lang="en-US" sz="1400" dirty="0">
                <a:latin typeface="+mn-lt"/>
              </a:rPr>
              <a:t>--Five experiments were conducted with infants 4.5 to 9.5 months of age.</a:t>
            </a:r>
          </a:p>
          <a:p>
            <a:pPr fontAlgn="auto">
              <a:spcBef>
                <a:spcPts val="0"/>
              </a:spcBef>
              <a:spcAft>
                <a:spcPts val="0"/>
              </a:spcAft>
              <a:defRPr/>
            </a:pPr>
            <a:r>
              <a:rPr lang="en-US" sz="1400" dirty="0">
                <a:latin typeface="+mn-lt"/>
              </a:rPr>
              <a:t>--infants were first shown events in which the color (1–3) or the pattern (4,5) of an object predicted its function, then presented with the different-color or different-pattern test events, e.g. narrow-screen test.</a:t>
            </a:r>
          </a:p>
          <a:p>
            <a:pPr fontAlgn="auto">
              <a:spcBef>
                <a:spcPts val="0"/>
              </a:spcBef>
              <a:spcAft>
                <a:spcPts val="0"/>
              </a:spcAft>
              <a:defRPr/>
            </a:pPr>
            <a:r>
              <a:rPr lang="en-US" sz="1400" dirty="0">
                <a:latin typeface="+mn-lt"/>
              </a:rPr>
              <a:t>–Example:  9.5 </a:t>
            </a:r>
            <a:r>
              <a:rPr lang="en-US" sz="1400" dirty="0" err="1">
                <a:latin typeface="+mn-lt"/>
              </a:rPr>
              <a:t>mos</a:t>
            </a:r>
            <a:r>
              <a:rPr lang="en-US" sz="1400" dirty="0">
                <a:latin typeface="+mn-lt"/>
              </a:rPr>
              <a:t>-old infants watch a red can [or can &amp; cup] used for pounding, while a green can [or can &amp; cup] are used for pouring, followed by red &amp; green balls used in the “narrow screen test.”  Question: can infant now differentiate based on color alone?</a:t>
            </a:r>
            <a:endParaRPr lang="en-US" sz="1400" dirty="0">
              <a:solidFill>
                <a:srgbClr val="FF0000"/>
              </a:solidFill>
              <a:latin typeface="+mn-lt"/>
            </a:endParaRPr>
          </a:p>
        </p:txBody>
      </p:sp>
      <p:sp>
        <p:nvSpPr>
          <p:cNvPr id="8" name="TextBox 7"/>
          <p:cNvSpPr txBox="1"/>
          <p:nvPr/>
        </p:nvSpPr>
        <p:spPr>
          <a:xfrm>
            <a:off x="4648200" y="685800"/>
            <a:ext cx="4495800" cy="1754188"/>
          </a:xfrm>
          <a:prstGeom prst="rect">
            <a:avLst/>
          </a:prstGeom>
          <a:solidFill>
            <a:schemeClr val="accent3">
              <a:lumMod val="20000"/>
              <a:lumOff val="80000"/>
            </a:schemeClr>
          </a:solidFill>
          <a:ln>
            <a:solidFill>
              <a:schemeClr val="accent2">
                <a:lumMod val="75000"/>
              </a:schemeClr>
            </a:solidFill>
          </a:ln>
        </p:spPr>
        <p:txBody>
          <a:bodyPr>
            <a:spAutoFit/>
          </a:bodyPr>
          <a:lstStyle/>
          <a:p>
            <a:pPr fontAlgn="auto">
              <a:spcBef>
                <a:spcPts val="0"/>
              </a:spcBef>
              <a:spcAft>
                <a:spcPts val="0"/>
              </a:spcAft>
              <a:defRPr/>
            </a:pPr>
            <a:r>
              <a:rPr lang="en-US" dirty="0">
                <a:solidFill>
                  <a:srgbClr val="FF0000"/>
                </a:solidFill>
                <a:latin typeface="+mn-lt"/>
              </a:rPr>
              <a:t>Key Insight</a:t>
            </a:r>
            <a:endParaRPr lang="en-US" dirty="0">
              <a:latin typeface="+mn-lt"/>
            </a:endParaRPr>
          </a:p>
          <a:p>
            <a:pPr fontAlgn="auto">
              <a:spcBef>
                <a:spcPts val="0"/>
              </a:spcBef>
              <a:spcAft>
                <a:spcPts val="0"/>
              </a:spcAft>
              <a:defRPr/>
            </a:pPr>
            <a:endParaRPr lang="en-US" dirty="0">
              <a:latin typeface="+mn-lt"/>
            </a:endParaRPr>
          </a:p>
          <a:p>
            <a:pPr fontAlgn="auto">
              <a:spcBef>
                <a:spcPts val="0"/>
              </a:spcBef>
              <a:spcAft>
                <a:spcPts val="0"/>
              </a:spcAft>
              <a:defRPr/>
            </a:pPr>
            <a:endParaRPr lang="en-US" dirty="0">
              <a:latin typeface="+mn-lt"/>
            </a:endParaRPr>
          </a:p>
          <a:p>
            <a:pPr fontAlgn="auto">
              <a:spcBef>
                <a:spcPts val="0"/>
              </a:spcBef>
              <a:spcAft>
                <a:spcPts val="0"/>
              </a:spcAft>
              <a:defRPr/>
            </a:pPr>
            <a:endParaRPr lang="en-US" dirty="0">
              <a:latin typeface="+mn-lt"/>
            </a:endParaRPr>
          </a:p>
          <a:p>
            <a:pPr fontAlgn="auto">
              <a:spcBef>
                <a:spcPts val="0"/>
              </a:spcBef>
              <a:spcAft>
                <a:spcPts val="0"/>
              </a:spcAft>
              <a:defRPr/>
            </a:pPr>
            <a:endParaRPr lang="en-US" dirty="0">
              <a:latin typeface="+mn-lt"/>
            </a:endParaRPr>
          </a:p>
          <a:p>
            <a:pPr fontAlgn="auto">
              <a:spcBef>
                <a:spcPts val="0"/>
              </a:spcBef>
              <a:spcAft>
                <a:spcPts val="0"/>
              </a:spcAft>
              <a:defRPr/>
            </a:pPr>
            <a:endParaRPr lang="en-US" dirty="0">
              <a:latin typeface="+mn-lt"/>
            </a:endParaRPr>
          </a:p>
        </p:txBody>
      </p:sp>
      <p:sp>
        <p:nvSpPr>
          <p:cNvPr id="9" name="TextBox 8"/>
          <p:cNvSpPr txBox="1"/>
          <p:nvPr/>
        </p:nvSpPr>
        <p:spPr>
          <a:xfrm>
            <a:off x="152400" y="5011738"/>
            <a:ext cx="4419600" cy="1846262"/>
          </a:xfrm>
          <a:prstGeom prst="rect">
            <a:avLst/>
          </a:prstGeom>
          <a:solidFill>
            <a:schemeClr val="accent4">
              <a:lumMod val="20000"/>
              <a:lumOff val="80000"/>
            </a:schemeClr>
          </a:solidFill>
          <a:ln>
            <a:solidFill>
              <a:schemeClr val="accent3">
                <a:lumMod val="75000"/>
              </a:schemeClr>
            </a:solidFill>
          </a:ln>
        </p:spPr>
        <p:txBody>
          <a:bodyPr>
            <a:spAutoFit/>
          </a:bodyPr>
          <a:lstStyle/>
          <a:p>
            <a:pPr fontAlgn="auto">
              <a:spcBef>
                <a:spcPts val="0"/>
              </a:spcBef>
              <a:spcAft>
                <a:spcPts val="0"/>
              </a:spcAft>
              <a:defRPr/>
            </a:pPr>
            <a:r>
              <a:rPr lang="en-US" dirty="0">
                <a:solidFill>
                  <a:srgbClr val="FF0000"/>
                </a:solidFill>
                <a:latin typeface="+mn-lt"/>
              </a:rPr>
              <a:t>Strengths</a:t>
            </a:r>
            <a:r>
              <a:rPr lang="en-US" dirty="0">
                <a:latin typeface="+mn-lt"/>
              </a:rPr>
              <a:t> </a:t>
            </a:r>
            <a:r>
              <a:rPr lang="en-US" sz="1400" dirty="0">
                <a:latin typeface="+mn-lt"/>
              </a:rPr>
              <a:t>Provides insight into the kinds of experiences that alter types of information to which infants attend.</a:t>
            </a:r>
            <a:endParaRPr lang="en-US" sz="1400" dirty="0">
              <a:latin typeface="+mn-lt"/>
            </a:endParaRPr>
          </a:p>
          <a:p>
            <a:pPr fontAlgn="auto">
              <a:spcBef>
                <a:spcPts val="0"/>
              </a:spcBef>
              <a:spcAft>
                <a:spcPts val="0"/>
              </a:spcAft>
              <a:defRPr/>
            </a:pPr>
            <a:endParaRPr lang="en-US" sz="800" dirty="0">
              <a:latin typeface="+mn-lt"/>
            </a:endParaRPr>
          </a:p>
          <a:p>
            <a:pPr fontAlgn="auto">
              <a:spcBef>
                <a:spcPts val="0"/>
              </a:spcBef>
              <a:spcAft>
                <a:spcPts val="0"/>
              </a:spcAft>
              <a:defRPr/>
            </a:pPr>
            <a:r>
              <a:rPr lang="en-US" dirty="0">
                <a:solidFill>
                  <a:srgbClr val="FF0000"/>
                </a:solidFill>
                <a:latin typeface="+mn-lt"/>
              </a:rPr>
              <a:t>Weaknesses  </a:t>
            </a:r>
            <a:r>
              <a:rPr lang="en-US" sz="1400" dirty="0">
                <a:latin typeface="+mn-lt"/>
              </a:rPr>
              <a:t>Small N (32 for each experiment). </a:t>
            </a:r>
          </a:p>
          <a:p>
            <a:pPr fontAlgn="auto">
              <a:spcBef>
                <a:spcPts val="0"/>
              </a:spcBef>
              <a:spcAft>
                <a:spcPts val="0"/>
              </a:spcAft>
              <a:defRPr/>
            </a:pPr>
            <a:r>
              <a:rPr lang="en-US" sz="1400" dirty="0">
                <a:latin typeface="+mn-lt"/>
              </a:rPr>
              <a:t> --Possible confounding factors when distinguishing between function and non-functioning action (e.g. sound, visual complexity).   How specific does the priming of surface features need to be? (i.e. specific colors/patterns?)</a:t>
            </a:r>
          </a:p>
        </p:txBody>
      </p:sp>
      <p:sp>
        <p:nvSpPr>
          <p:cNvPr id="10" name="TextBox 9"/>
          <p:cNvSpPr txBox="1"/>
          <p:nvPr/>
        </p:nvSpPr>
        <p:spPr>
          <a:xfrm>
            <a:off x="4724400" y="2514600"/>
            <a:ext cx="4267200" cy="4246563"/>
          </a:xfrm>
          <a:prstGeom prst="rect">
            <a:avLst/>
          </a:prstGeom>
          <a:solidFill>
            <a:schemeClr val="accent5">
              <a:lumMod val="40000"/>
              <a:lumOff val="60000"/>
            </a:schemeClr>
          </a:solidFill>
          <a:ln>
            <a:solidFill>
              <a:schemeClr val="accent5">
                <a:lumMod val="75000"/>
              </a:schemeClr>
            </a:solidFill>
          </a:ln>
        </p:spPr>
        <p:txBody>
          <a:bodyPr>
            <a:spAutoFit/>
          </a:bodyPr>
          <a:lstStyle/>
          <a:p>
            <a:pPr fontAlgn="auto">
              <a:spcBef>
                <a:spcPts val="0"/>
              </a:spcBef>
              <a:spcAft>
                <a:spcPts val="0"/>
              </a:spcAft>
              <a:defRPr/>
            </a:pPr>
            <a:r>
              <a:rPr lang="en-US" dirty="0">
                <a:solidFill>
                  <a:srgbClr val="FF0000"/>
                </a:solidFill>
                <a:latin typeface="+mn-lt"/>
              </a:rPr>
              <a:t>Findings: </a:t>
            </a:r>
            <a:r>
              <a:rPr lang="en-US" sz="1400" dirty="0">
                <a:latin typeface="+mn-lt"/>
              </a:rPr>
              <a:t>--Main finding of 5 experiments: 9.5- and 7.5-mos-olds can be primed to use color information, and 5.5- and 4.5-mos-olds for pattern information, after viewing  function events, but not after viewing non-functioning action events. Younger infants needed to see more color–function pairings, and the youngest infants need to see simultaneous function events rather than successive.</a:t>
            </a:r>
          </a:p>
          <a:p>
            <a:pPr fontAlgn="auto">
              <a:spcBef>
                <a:spcPts val="0"/>
              </a:spcBef>
              <a:spcAft>
                <a:spcPts val="0"/>
              </a:spcAft>
              <a:defRPr/>
            </a:pPr>
            <a:r>
              <a:rPr lang="en-US" sz="1400" dirty="0">
                <a:latin typeface="+mn-lt"/>
              </a:rPr>
              <a:t>--Example: 9.5-mos-olds in can + cup (two-exemplars condition) looked reliably longer at the narrow- than at the wide-screen test event, as if they (a) perceived green ball and the red ball as distinct objects, (b) recognized the screen was too narrow to hide both balls simultaneously, and, hence, (c) found the narrow-screen event unexpected. (babies in can-only condition failed to individuate balls: one color–function pairing was not</a:t>
            </a:r>
          </a:p>
          <a:p>
            <a:pPr fontAlgn="auto">
              <a:spcBef>
                <a:spcPts val="0"/>
              </a:spcBef>
              <a:spcAft>
                <a:spcPts val="0"/>
              </a:spcAft>
              <a:defRPr/>
            </a:pPr>
            <a:r>
              <a:rPr lang="en-US" sz="1400" dirty="0">
                <a:latin typeface="+mn-lt"/>
              </a:rPr>
              <a:t>sufficient to facilitate use of color information 7.5-mos olds needed 3 exemplars.)</a:t>
            </a:r>
          </a:p>
          <a:p>
            <a:pPr fontAlgn="auto">
              <a:spcBef>
                <a:spcPts val="0"/>
              </a:spcBef>
              <a:spcAft>
                <a:spcPts val="0"/>
              </a:spcAft>
              <a:defRPr/>
            </a:pPr>
            <a:r>
              <a:rPr lang="en-US" sz="1400" dirty="0">
                <a:latin typeface="+mn-lt"/>
              </a:rPr>
              <a:t>--What are the long-term consequences?</a:t>
            </a:r>
          </a:p>
        </p:txBody>
      </p:sp>
      <p:sp>
        <p:nvSpPr>
          <p:cNvPr id="13317" name="TextBox 10"/>
          <p:cNvSpPr txBox="1">
            <a:spLocks noChangeArrowheads="1"/>
          </p:cNvSpPr>
          <p:nvPr/>
        </p:nvSpPr>
        <p:spPr bwMode="auto">
          <a:xfrm>
            <a:off x="0" y="0"/>
            <a:ext cx="9144000" cy="646113"/>
          </a:xfrm>
          <a:prstGeom prst="rect">
            <a:avLst/>
          </a:prstGeom>
          <a:noFill/>
          <a:ln w="9525">
            <a:noFill/>
            <a:miter lim="800000"/>
            <a:headEnd/>
            <a:tailEnd/>
          </a:ln>
        </p:spPr>
        <p:txBody>
          <a:bodyPr>
            <a:spAutoFit/>
          </a:bodyPr>
          <a:lstStyle/>
          <a:p>
            <a:r>
              <a:rPr lang="en-US" b="1">
                <a:latin typeface="Calibri" pitchFamily="34" charset="0"/>
              </a:rPr>
              <a:t>Wilcox &amp; Chapa (rev. 2002). Priming infants to attend to color</a:t>
            </a:r>
          </a:p>
          <a:p>
            <a:r>
              <a:rPr lang="en-US" b="1">
                <a:latin typeface="Calibri" pitchFamily="34" charset="0"/>
              </a:rPr>
              <a:t>and pattern information in an individuation task.</a:t>
            </a:r>
          </a:p>
        </p:txBody>
      </p:sp>
      <p:pic>
        <p:nvPicPr>
          <p:cNvPr id="13318" name="Picture 2"/>
          <p:cNvPicPr>
            <a:picLocks noChangeAspect="1" noChangeArrowheads="1"/>
          </p:cNvPicPr>
          <p:nvPr/>
        </p:nvPicPr>
        <p:blipFill>
          <a:blip r:embed="rId3"/>
          <a:srcRect/>
          <a:stretch>
            <a:fillRect/>
          </a:stretch>
        </p:blipFill>
        <p:spPr bwMode="auto">
          <a:xfrm>
            <a:off x="3962400" y="762000"/>
            <a:ext cx="3006725" cy="1676400"/>
          </a:xfrm>
          <a:prstGeom prst="rect">
            <a:avLst/>
          </a:prstGeom>
          <a:noFill/>
          <a:ln w="9525">
            <a:noFill/>
            <a:miter lim="800000"/>
            <a:headEnd/>
            <a:tailEnd/>
          </a:ln>
        </p:spPr>
      </p:pic>
      <p:pic>
        <p:nvPicPr>
          <p:cNvPr id="13319" name="Picture 3"/>
          <p:cNvPicPr>
            <a:picLocks noChangeAspect="1" noChangeArrowheads="1"/>
          </p:cNvPicPr>
          <p:nvPr/>
        </p:nvPicPr>
        <p:blipFill>
          <a:blip r:embed="rId4"/>
          <a:srcRect/>
          <a:stretch>
            <a:fillRect/>
          </a:stretch>
        </p:blipFill>
        <p:spPr bwMode="auto">
          <a:xfrm>
            <a:off x="7086600" y="152400"/>
            <a:ext cx="1893888" cy="21621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488</TotalTime>
  <Words>353</Words>
  <Application>Microsoft Office PowerPoint</Application>
  <PresentationFormat>On-screen Show (4:3)</PresentationFormat>
  <Paragraphs>25</Paragraphs>
  <Slides>1</Slides>
  <Notes>1</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1</vt:i4>
      </vt:variant>
    </vt:vector>
  </HeadingPairs>
  <TitlesOfParts>
    <vt:vector size="4" baseType="lpstr">
      <vt:lpstr>Calibri</vt:lpstr>
      <vt:lpstr>Arial</vt: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Shannon</dc:creator>
  <cp:lastModifiedBy>hakuta</cp:lastModifiedBy>
  <cp:revision>37</cp:revision>
  <dcterms:created xsi:type="dcterms:W3CDTF">2009-04-28T16:07:16Z</dcterms:created>
  <dcterms:modified xsi:type="dcterms:W3CDTF">2009-05-04T17:00:09Z</dcterms:modified>
</cp:coreProperties>
</file>