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76" d="100"/>
          <a:sy n="76" d="100"/>
        </p:scale>
        <p:origin x="-1032"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A3186022-1DA4-443A-9F27-4A81DBE24D4F}" type="datetimeFigureOut">
              <a:rPr lang="en-US"/>
              <a:pPr>
                <a:defRPr/>
              </a:pPr>
              <a:t>5/11/2009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CE70F61-D9D2-49A7-8D3B-C15C170347D4}"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9CD969FF-8B40-4304-A774-002A210EB37E}" type="datetimeFigureOut">
              <a:rPr lang="en-US"/>
              <a:pPr>
                <a:defRPr/>
              </a:pPr>
              <a:t>5/11/2009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8AFB8D6-6BBD-406B-AF19-1E5AD5687DDB}"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71DA178D-03DD-491A-A418-53E3050B2ADF}" type="datetimeFigureOut">
              <a:rPr lang="en-US"/>
              <a:pPr>
                <a:defRPr/>
              </a:pPr>
              <a:t>5/11/2009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8678895-EDBD-4B27-A8ED-0098D6C325B0}"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EF22EFC4-416B-4CA7-B2A1-2962CEED5EB5}" type="datetimeFigureOut">
              <a:rPr lang="en-US"/>
              <a:pPr>
                <a:defRPr/>
              </a:pPr>
              <a:t>5/11/2009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456635B-7528-4B5F-98EB-1E2CC8CE05F4}"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D159A181-56E2-49E0-A5CD-10E0569A5DA5}" type="datetimeFigureOut">
              <a:rPr lang="en-US"/>
              <a:pPr>
                <a:defRPr/>
              </a:pPr>
              <a:t>5/11/2009</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937B7AAF-BBCA-4D10-8C7D-2910F919FA98}"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EA598AFE-B949-44DA-9536-611D215FC931}" type="datetimeFigureOut">
              <a:rPr lang="en-US"/>
              <a:pPr>
                <a:defRPr/>
              </a:pPr>
              <a:t>5/11/2009</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C285C5B1-9D08-4760-A6D9-82E99382854B}"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0D266D49-C4D7-45B5-8D7F-5E0C05CE068A}" type="datetimeFigureOut">
              <a:rPr lang="en-US"/>
              <a:pPr>
                <a:defRPr/>
              </a:pPr>
              <a:t>5/11/2009</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2BCB98B8-0236-4D38-B909-70F418A476FB}"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D0E9BC30-FCC2-440E-8D49-2F7AB2219402}" type="datetimeFigureOut">
              <a:rPr lang="en-US"/>
              <a:pPr>
                <a:defRPr/>
              </a:pPr>
              <a:t>5/11/2009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4CFB7BE-525B-41A2-9ECD-073EC0A90B63}"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FDA00B36-A098-45F4-88CE-0A4587BA59A1}" type="datetimeFigureOut">
              <a:rPr lang="en-US"/>
              <a:pPr>
                <a:defRPr/>
              </a:pPr>
              <a:t>5/11/2009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82BECB9-0C86-49C6-9942-C9B4AA809616}"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F5C5E516-D163-4710-B9B5-123BD057807C}" type="datetimeFigureOut">
              <a:rPr lang="en-US"/>
              <a:pPr>
                <a:defRPr/>
              </a:pPr>
              <a:t>5/11/2009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3DFD1D8-4B46-4D50-B52E-90712DCFEA15}"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EB9E2254-AF2F-482B-8A4C-4452D344114C}" type="datetimeFigureOut">
              <a:rPr lang="en-US"/>
              <a:pPr>
                <a:defRPr/>
              </a:pPr>
              <a:t>5/11/2009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F0120A8-0D3A-4DFD-A96F-49C1A568D04D}"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a:defRPr/>
            </a:pPr>
            <a:fld id="{706D56BE-A613-42CB-957A-8911509B0654}" type="datetimeFigureOut">
              <a:rPr lang="en-US"/>
              <a:pPr>
                <a:defRPr/>
              </a:pPr>
              <a:t>5/11/2009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pPr>
              <a:defRPr/>
            </a:pPr>
            <a:fld id="{1B5D65B4-1772-4F46-B382-E14B1BA85E31}"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685800"/>
            <a:ext cx="4648200" cy="2586038"/>
          </a:xfrm>
          <a:prstGeom prst="rect">
            <a:avLst/>
          </a:prstGeom>
          <a:solidFill>
            <a:schemeClr val="accent1">
              <a:lumMod val="20000"/>
              <a:lumOff val="80000"/>
            </a:schemeClr>
          </a:solidFill>
          <a:ln>
            <a:solidFill>
              <a:schemeClr val="accent1"/>
            </a:solidFill>
          </a:ln>
        </p:spPr>
        <p:txBody>
          <a:bodyPr>
            <a:spAutoFit/>
          </a:bodyPr>
          <a:lstStyle/>
          <a:p>
            <a:pPr fontAlgn="auto">
              <a:spcBef>
                <a:spcPts val="0"/>
              </a:spcBef>
              <a:spcAft>
                <a:spcPts val="0"/>
              </a:spcAft>
              <a:defRPr/>
            </a:pPr>
            <a:r>
              <a:rPr lang="en-US" dirty="0">
                <a:solidFill>
                  <a:srgbClr val="FF0000"/>
                </a:solidFill>
                <a:latin typeface="+mn-lt"/>
              </a:rPr>
              <a:t>Theory </a:t>
            </a:r>
            <a:r>
              <a:rPr lang="en-US" sz="1400" dirty="0">
                <a:latin typeface="+mn-lt"/>
              </a:rPr>
              <a:t>As early as 9 months of age infants can engage in naive psychological reasoning about behavior relying on the principle of rationality of action.</a:t>
            </a:r>
          </a:p>
          <a:p>
            <a:pPr fontAlgn="auto">
              <a:spcBef>
                <a:spcPts val="0"/>
              </a:spcBef>
              <a:spcAft>
                <a:spcPts val="0"/>
              </a:spcAft>
              <a:defRPr/>
            </a:pPr>
            <a:r>
              <a:rPr lang="en-US" dirty="0">
                <a:solidFill>
                  <a:srgbClr val="FF0000"/>
                </a:solidFill>
                <a:latin typeface="+mn-lt"/>
              </a:rPr>
              <a:t>Method</a:t>
            </a:r>
            <a:r>
              <a:rPr lang="en-US" dirty="0">
                <a:latin typeface="+mn-lt"/>
              </a:rPr>
              <a:t> </a:t>
            </a:r>
            <a:r>
              <a:rPr lang="en-US" sz="1400" dirty="0">
                <a:latin typeface="+mn-lt"/>
              </a:rPr>
              <a:t>--48 9-month-old and 24 6-month-oldinfants participated.</a:t>
            </a:r>
          </a:p>
          <a:p>
            <a:pPr fontAlgn="auto">
              <a:spcBef>
                <a:spcPts val="0"/>
              </a:spcBef>
              <a:spcAft>
                <a:spcPts val="0"/>
              </a:spcAft>
              <a:defRPr/>
            </a:pPr>
            <a:r>
              <a:rPr lang="en-US" sz="1400" dirty="0">
                <a:latin typeface="+mn-lt"/>
              </a:rPr>
              <a:t>--The stimuli were computer-animated visual events. </a:t>
            </a:r>
          </a:p>
          <a:p>
            <a:pPr fontAlgn="auto">
              <a:spcBef>
                <a:spcPts val="0"/>
              </a:spcBef>
              <a:spcAft>
                <a:spcPts val="0"/>
              </a:spcAft>
              <a:defRPr/>
            </a:pPr>
            <a:r>
              <a:rPr lang="en-US" sz="1400" dirty="0">
                <a:latin typeface="+mn-lt"/>
              </a:rPr>
              <a:t>--Habituation event: ball jumps over wall to get to the other side.  Wall is taken away. “Old Action” event: ball still jumps to get to the other side, even though there is no wall.  “New Action” event: ball goes straight to the other side.)</a:t>
            </a:r>
          </a:p>
          <a:p>
            <a:pPr fontAlgn="auto">
              <a:spcBef>
                <a:spcPts val="0"/>
              </a:spcBef>
              <a:spcAft>
                <a:spcPts val="0"/>
              </a:spcAft>
              <a:defRPr/>
            </a:pPr>
            <a:r>
              <a:rPr lang="en-US" sz="1400" dirty="0">
                <a:latin typeface="+mn-lt"/>
              </a:rPr>
              <a:t>--Differential looking times are used to assess incongruity.</a:t>
            </a:r>
          </a:p>
        </p:txBody>
      </p:sp>
      <p:sp>
        <p:nvSpPr>
          <p:cNvPr id="8" name="TextBox 7"/>
          <p:cNvSpPr txBox="1"/>
          <p:nvPr/>
        </p:nvSpPr>
        <p:spPr>
          <a:xfrm>
            <a:off x="4648200" y="685800"/>
            <a:ext cx="4495800" cy="3140075"/>
          </a:xfrm>
          <a:prstGeom prst="rect">
            <a:avLst/>
          </a:prstGeom>
          <a:solidFill>
            <a:schemeClr val="accent3">
              <a:lumMod val="20000"/>
              <a:lumOff val="80000"/>
            </a:schemeClr>
          </a:solidFill>
          <a:ln>
            <a:solidFill>
              <a:schemeClr val="accent2">
                <a:lumMod val="75000"/>
              </a:schemeClr>
            </a:solidFill>
          </a:ln>
        </p:spPr>
        <p:txBody>
          <a:bodyPr>
            <a:spAutoFit/>
          </a:bodyPr>
          <a:lstStyle/>
          <a:p>
            <a:pPr fontAlgn="auto">
              <a:spcBef>
                <a:spcPts val="0"/>
              </a:spcBef>
              <a:spcAft>
                <a:spcPts val="0"/>
              </a:spcAft>
              <a:defRPr/>
            </a:pPr>
            <a:endParaRPr lang="en-US" dirty="0">
              <a:solidFill>
                <a:srgbClr val="FF0000"/>
              </a:solidFill>
              <a:latin typeface="+mn-lt"/>
            </a:endParaRPr>
          </a:p>
          <a:p>
            <a:pPr fontAlgn="auto">
              <a:spcBef>
                <a:spcPts val="0"/>
              </a:spcBef>
              <a:spcAft>
                <a:spcPts val="0"/>
              </a:spcAft>
              <a:defRPr/>
            </a:pPr>
            <a:endParaRPr lang="en-US" dirty="0">
              <a:solidFill>
                <a:srgbClr val="FF0000"/>
              </a:solidFill>
              <a:latin typeface="+mn-lt"/>
            </a:endParaRPr>
          </a:p>
          <a:p>
            <a:pPr fontAlgn="auto">
              <a:spcBef>
                <a:spcPts val="0"/>
              </a:spcBef>
              <a:spcAft>
                <a:spcPts val="0"/>
              </a:spcAft>
              <a:defRPr/>
            </a:pPr>
            <a:endParaRPr lang="en-US" dirty="0">
              <a:solidFill>
                <a:srgbClr val="FF0000"/>
              </a:solidFill>
              <a:latin typeface="+mn-lt"/>
            </a:endParaRPr>
          </a:p>
          <a:p>
            <a:pPr fontAlgn="auto">
              <a:spcBef>
                <a:spcPts val="0"/>
              </a:spcBef>
              <a:spcAft>
                <a:spcPts val="0"/>
              </a:spcAft>
              <a:defRPr/>
            </a:pPr>
            <a:endParaRPr lang="en-US" dirty="0">
              <a:solidFill>
                <a:srgbClr val="FF0000"/>
              </a:solidFill>
              <a:latin typeface="+mn-lt"/>
            </a:endParaRPr>
          </a:p>
          <a:p>
            <a:pPr fontAlgn="auto">
              <a:spcBef>
                <a:spcPts val="0"/>
              </a:spcBef>
              <a:spcAft>
                <a:spcPts val="0"/>
              </a:spcAft>
              <a:defRPr/>
            </a:pPr>
            <a:endParaRPr lang="en-US" dirty="0">
              <a:solidFill>
                <a:srgbClr val="FF0000"/>
              </a:solidFill>
              <a:latin typeface="+mn-lt"/>
            </a:endParaRPr>
          </a:p>
          <a:p>
            <a:pPr fontAlgn="auto">
              <a:spcBef>
                <a:spcPts val="0"/>
              </a:spcBef>
              <a:spcAft>
                <a:spcPts val="0"/>
              </a:spcAft>
              <a:defRPr/>
            </a:pPr>
            <a:endParaRPr lang="en-US" dirty="0">
              <a:solidFill>
                <a:srgbClr val="FF0000"/>
              </a:solidFill>
              <a:latin typeface="+mn-lt"/>
            </a:endParaRPr>
          </a:p>
          <a:p>
            <a:pPr fontAlgn="auto">
              <a:spcBef>
                <a:spcPts val="0"/>
              </a:spcBef>
              <a:spcAft>
                <a:spcPts val="0"/>
              </a:spcAft>
              <a:defRPr/>
            </a:pPr>
            <a:endParaRPr lang="en-US" dirty="0">
              <a:solidFill>
                <a:srgbClr val="FF0000"/>
              </a:solidFill>
              <a:latin typeface="+mn-lt"/>
            </a:endParaRPr>
          </a:p>
          <a:p>
            <a:pPr fontAlgn="auto">
              <a:spcBef>
                <a:spcPts val="0"/>
              </a:spcBef>
              <a:spcAft>
                <a:spcPts val="0"/>
              </a:spcAft>
              <a:defRPr/>
            </a:pPr>
            <a:endParaRPr lang="en-US" dirty="0">
              <a:solidFill>
                <a:srgbClr val="FF0000"/>
              </a:solidFill>
              <a:latin typeface="+mn-lt"/>
            </a:endParaRPr>
          </a:p>
          <a:p>
            <a:pPr fontAlgn="auto">
              <a:spcBef>
                <a:spcPts val="0"/>
              </a:spcBef>
              <a:spcAft>
                <a:spcPts val="0"/>
              </a:spcAft>
              <a:defRPr/>
            </a:pPr>
            <a:endParaRPr lang="en-US" dirty="0">
              <a:solidFill>
                <a:srgbClr val="FF0000"/>
              </a:solidFill>
              <a:latin typeface="+mn-lt"/>
            </a:endParaRPr>
          </a:p>
          <a:p>
            <a:pPr fontAlgn="auto">
              <a:spcBef>
                <a:spcPts val="0"/>
              </a:spcBef>
              <a:spcAft>
                <a:spcPts val="0"/>
              </a:spcAft>
              <a:defRPr/>
            </a:pPr>
            <a:endParaRPr lang="en-US" dirty="0">
              <a:solidFill>
                <a:srgbClr val="FF0000"/>
              </a:solidFill>
              <a:latin typeface="+mn-lt"/>
            </a:endParaRPr>
          </a:p>
          <a:p>
            <a:pPr fontAlgn="auto">
              <a:spcBef>
                <a:spcPts val="0"/>
              </a:spcBef>
              <a:spcAft>
                <a:spcPts val="0"/>
              </a:spcAft>
              <a:defRPr/>
            </a:pPr>
            <a:endParaRPr lang="en-US" dirty="0">
              <a:latin typeface="+mn-lt"/>
            </a:endParaRPr>
          </a:p>
        </p:txBody>
      </p:sp>
      <p:sp>
        <p:nvSpPr>
          <p:cNvPr id="9" name="TextBox 8"/>
          <p:cNvSpPr txBox="1"/>
          <p:nvPr/>
        </p:nvSpPr>
        <p:spPr>
          <a:xfrm>
            <a:off x="0" y="3276600"/>
            <a:ext cx="4419600" cy="3446463"/>
          </a:xfrm>
          <a:prstGeom prst="rect">
            <a:avLst/>
          </a:prstGeom>
          <a:solidFill>
            <a:schemeClr val="accent4">
              <a:lumMod val="20000"/>
              <a:lumOff val="80000"/>
            </a:schemeClr>
          </a:solidFill>
          <a:ln>
            <a:solidFill>
              <a:schemeClr val="accent3">
                <a:lumMod val="75000"/>
              </a:schemeClr>
            </a:solidFill>
          </a:ln>
        </p:spPr>
        <p:txBody>
          <a:bodyPr>
            <a:spAutoFit/>
          </a:bodyPr>
          <a:lstStyle/>
          <a:p>
            <a:pPr fontAlgn="auto">
              <a:spcBef>
                <a:spcPts val="0"/>
              </a:spcBef>
              <a:spcAft>
                <a:spcPts val="0"/>
              </a:spcAft>
              <a:defRPr/>
            </a:pPr>
            <a:r>
              <a:rPr lang="en-US" dirty="0">
                <a:solidFill>
                  <a:srgbClr val="FF0000"/>
                </a:solidFill>
                <a:latin typeface="+mn-lt"/>
              </a:rPr>
              <a:t>Strengths</a:t>
            </a:r>
            <a:r>
              <a:rPr lang="en-US" sz="1400" dirty="0">
                <a:latin typeface="+mn-lt"/>
              </a:rPr>
              <a:t>--Age-differential result fits well into the developmental sequence suggested by other sources, but study proves the psychological interpretation of an other agent's behavior in terms of goals and the principle of rationality is present already at 9 months (earlier than believed before). </a:t>
            </a:r>
          </a:p>
          <a:p>
            <a:pPr fontAlgn="auto">
              <a:spcBef>
                <a:spcPts val="0"/>
              </a:spcBef>
              <a:spcAft>
                <a:spcPts val="0"/>
              </a:spcAft>
              <a:defRPr/>
            </a:pPr>
            <a:r>
              <a:rPr lang="en-US" sz="1400" dirty="0">
                <a:latin typeface="+mn-lt"/>
              </a:rPr>
              <a:t>--follow-up experiments suggest that agency cues such as self-propulsion are not sufficient or necessary for the teleological interpretation of behavior.</a:t>
            </a:r>
            <a:endParaRPr lang="en-US" sz="1400" dirty="0">
              <a:latin typeface="+mn-lt"/>
            </a:endParaRPr>
          </a:p>
          <a:p>
            <a:pPr fontAlgn="auto">
              <a:spcBef>
                <a:spcPts val="0"/>
              </a:spcBef>
              <a:spcAft>
                <a:spcPts val="0"/>
              </a:spcAft>
              <a:defRPr/>
            </a:pPr>
            <a:r>
              <a:rPr lang="en-US" dirty="0">
                <a:solidFill>
                  <a:srgbClr val="FF0000"/>
                </a:solidFill>
                <a:latin typeface="+mn-lt"/>
              </a:rPr>
              <a:t>Weaknesses </a:t>
            </a:r>
            <a:r>
              <a:rPr lang="en-US" sz="1400" dirty="0">
                <a:latin typeface="+mn-lt"/>
              </a:rPr>
              <a:t>–No good explanation for why affect is attenuated in second test.</a:t>
            </a:r>
          </a:p>
          <a:p>
            <a:pPr fontAlgn="auto">
              <a:spcBef>
                <a:spcPts val="0"/>
              </a:spcBef>
              <a:spcAft>
                <a:spcPts val="0"/>
              </a:spcAft>
              <a:defRPr/>
            </a:pPr>
            <a:r>
              <a:rPr lang="en-US" sz="1400" dirty="0">
                <a:latin typeface="+mn-lt"/>
              </a:rPr>
              <a:t>--Still unclear in follow-up experiments how infants determine agency.</a:t>
            </a:r>
          </a:p>
          <a:p>
            <a:pPr fontAlgn="auto">
              <a:spcBef>
                <a:spcPts val="0"/>
              </a:spcBef>
              <a:spcAft>
                <a:spcPts val="0"/>
              </a:spcAft>
              <a:defRPr/>
            </a:pPr>
            <a:r>
              <a:rPr lang="en-US" sz="1400" dirty="0">
                <a:latin typeface="+mn-lt"/>
              </a:rPr>
              <a:t>--May be alternative explanations for null result with 6 </a:t>
            </a:r>
            <a:r>
              <a:rPr lang="en-US" sz="1400" dirty="0" err="1">
                <a:latin typeface="+mn-lt"/>
              </a:rPr>
              <a:t>mos</a:t>
            </a:r>
            <a:r>
              <a:rPr lang="en-US" sz="1400" dirty="0">
                <a:latin typeface="+mn-lt"/>
              </a:rPr>
              <a:t> old infants.</a:t>
            </a:r>
          </a:p>
        </p:txBody>
      </p:sp>
      <p:sp>
        <p:nvSpPr>
          <p:cNvPr id="10" name="TextBox 9"/>
          <p:cNvSpPr txBox="1"/>
          <p:nvPr/>
        </p:nvSpPr>
        <p:spPr>
          <a:xfrm>
            <a:off x="4419600" y="3903663"/>
            <a:ext cx="4267200" cy="2954337"/>
          </a:xfrm>
          <a:prstGeom prst="rect">
            <a:avLst/>
          </a:prstGeom>
          <a:solidFill>
            <a:schemeClr val="accent5">
              <a:lumMod val="40000"/>
              <a:lumOff val="60000"/>
            </a:schemeClr>
          </a:solidFill>
          <a:ln>
            <a:solidFill>
              <a:schemeClr val="accent5">
                <a:lumMod val="75000"/>
              </a:schemeClr>
            </a:solidFill>
          </a:ln>
        </p:spPr>
        <p:txBody>
          <a:bodyPr>
            <a:spAutoFit/>
          </a:bodyPr>
          <a:lstStyle/>
          <a:p>
            <a:pPr fontAlgn="auto">
              <a:spcBef>
                <a:spcPts val="0"/>
              </a:spcBef>
              <a:spcAft>
                <a:spcPts val="0"/>
              </a:spcAft>
              <a:defRPr/>
            </a:pPr>
            <a:r>
              <a:rPr lang="en-US" dirty="0">
                <a:solidFill>
                  <a:srgbClr val="FF0000"/>
                </a:solidFill>
                <a:latin typeface="+mn-lt"/>
              </a:rPr>
              <a:t>Findings:</a:t>
            </a:r>
            <a:endParaRPr lang="en-US" sz="1400" dirty="0">
              <a:latin typeface="+mn-lt"/>
            </a:endParaRPr>
          </a:p>
          <a:p>
            <a:pPr fontAlgn="auto">
              <a:spcBef>
                <a:spcPts val="0"/>
              </a:spcBef>
              <a:spcAft>
                <a:spcPts val="0"/>
              </a:spcAft>
              <a:defRPr/>
            </a:pPr>
            <a:r>
              <a:rPr lang="en-US" sz="1400" dirty="0">
                <a:latin typeface="+mn-lt"/>
              </a:rPr>
              <a:t>—9-mos old infants showed longer looking times for the old action test (jumping circle) event than for the new action test event (no jumping).</a:t>
            </a:r>
          </a:p>
          <a:p>
            <a:pPr fontAlgn="auto">
              <a:spcBef>
                <a:spcPts val="0"/>
              </a:spcBef>
              <a:spcAft>
                <a:spcPts val="0"/>
              </a:spcAft>
              <a:defRPr/>
            </a:pPr>
            <a:r>
              <a:rPr lang="en-US" sz="1400" dirty="0">
                <a:latin typeface="+mn-lt"/>
              </a:rPr>
              <a:t>--The 9-mos old infants expected that (</a:t>
            </a:r>
            <a:r>
              <a:rPr lang="en-US" sz="1400" dirty="0" err="1">
                <a:latin typeface="+mn-lt"/>
              </a:rPr>
              <a:t>i</a:t>
            </a:r>
            <a:r>
              <a:rPr lang="en-US" sz="1400" dirty="0">
                <a:latin typeface="+mn-lt"/>
              </a:rPr>
              <a:t>) the end-state (goal) of the object's behavior would remain unchanged (ii) the goal-directed action of the object would adjust to the new reality (lack of obstacle).</a:t>
            </a:r>
          </a:p>
          <a:p>
            <a:pPr fontAlgn="auto">
              <a:spcBef>
                <a:spcPts val="0"/>
              </a:spcBef>
              <a:spcAft>
                <a:spcPts val="0"/>
              </a:spcAft>
              <a:defRPr/>
            </a:pPr>
            <a:r>
              <a:rPr lang="en-US" sz="1400" dirty="0">
                <a:latin typeface="+mn-lt"/>
              </a:rPr>
              <a:t>--The 6-month-old infants showed no signs of a teleological framework.</a:t>
            </a:r>
          </a:p>
          <a:p>
            <a:pPr fontAlgn="auto">
              <a:spcBef>
                <a:spcPts val="0"/>
              </a:spcBef>
              <a:spcAft>
                <a:spcPts val="0"/>
              </a:spcAft>
              <a:defRPr/>
            </a:pPr>
            <a:r>
              <a:rPr lang="en-US" sz="1400" dirty="0">
                <a:latin typeface="+mn-lt"/>
              </a:rPr>
              <a:t>--Findings indicate that “teleological interpretational strategy” is not restricted to humans or to social interactive contexts.</a:t>
            </a:r>
          </a:p>
        </p:txBody>
      </p:sp>
      <p:sp>
        <p:nvSpPr>
          <p:cNvPr id="13317" name="TextBox 10"/>
          <p:cNvSpPr txBox="1">
            <a:spLocks noChangeArrowheads="1"/>
          </p:cNvSpPr>
          <p:nvPr/>
        </p:nvSpPr>
        <p:spPr bwMode="auto">
          <a:xfrm>
            <a:off x="0" y="0"/>
            <a:ext cx="9144000" cy="923925"/>
          </a:xfrm>
          <a:prstGeom prst="rect">
            <a:avLst/>
          </a:prstGeom>
          <a:noFill/>
          <a:ln w="9525">
            <a:noFill/>
            <a:miter lim="800000"/>
            <a:headEnd/>
            <a:tailEnd/>
          </a:ln>
        </p:spPr>
        <p:txBody>
          <a:bodyPr>
            <a:spAutoFit/>
          </a:bodyPr>
          <a:lstStyle/>
          <a:p>
            <a:r>
              <a:rPr lang="en-US">
                <a:latin typeface="Calibri" pitchFamily="34" charset="0"/>
              </a:rPr>
              <a:t>Csibra, Gergeky, Biro, Koos, Brockbank (1998). Goal attribution without agency cues: the</a:t>
            </a:r>
          </a:p>
          <a:p>
            <a:r>
              <a:rPr lang="en-US">
                <a:latin typeface="Calibri" pitchFamily="34" charset="0"/>
              </a:rPr>
              <a:t>perception of `pure reason' in infancy.</a:t>
            </a:r>
          </a:p>
          <a:p>
            <a:r>
              <a:rPr lang="en-US">
                <a:latin typeface="Calibri" pitchFamily="34" charset="0"/>
              </a:rPr>
              <a:t> </a:t>
            </a:r>
            <a:endParaRPr lang="en-US" b="1">
              <a:latin typeface="Calibri" pitchFamily="34" charset="0"/>
            </a:endParaRPr>
          </a:p>
        </p:txBody>
      </p:sp>
      <p:pic>
        <p:nvPicPr>
          <p:cNvPr id="13318" name="Picture 2"/>
          <p:cNvPicPr>
            <a:picLocks noChangeAspect="1" noChangeArrowheads="1"/>
          </p:cNvPicPr>
          <p:nvPr/>
        </p:nvPicPr>
        <p:blipFill>
          <a:blip r:embed="rId2"/>
          <a:srcRect/>
          <a:stretch>
            <a:fillRect/>
          </a:stretch>
        </p:blipFill>
        <p:spPr bwMode="auto">
          <a:xfrm>
            <a:off x="5486400" y="2286000"/>
            <a:ext cx="3657600" cy="1844675"/>
          </a:xfrm>
          <a:prstGeom prst="rect">
            <a:avLst/>
          </a:prstGeom>
          <a:noFill/>
          <a:ln w="9525">
            <a:noFill/>
            <a:miter lim="800000"/>
            <a:headEnd/>
            <a:tailEnd/>
          </a:ln>
        </p:spPr>
      </p:pic>
      <p:pic>
        <p:nvPicPr>
          <p:cNvPr id="13319" name="Picture 3"/>
          <p:cNvPicPr>
            <a:picLocks noChangeAspect="1" noChangeArrowheads="1"/>
          </p:cNvPicPr>
          <p:nvPr/>
        </p:nvPicPr>
        <p:blipFill>
          <a:blip r:embed="rId3"/>
          <a:srcRect/>
          <a:stretch>
            <a:fillRect/>
          </a:stretch>
        </p:blipFill>
        <p:spPr bwMode="auto">
          <a:xfrm>
            <a:off x="4648200" y="381000"/>
            <a:ext cx="3581400" cy="1968500"/>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652</TotalTime>
  <Words>288</Words>
  <Application>Microsoft Office PowerPoint</Application>
  <PresentationFormat>On-screen Show (4:3)</PresentationFormat>
  <Paragraphs>27</Paragraphs>
  <Slides>1</Slides>
  <Notes>0</Notes>
  <HiddenSlides>0</HiddenSlides>
  <MMClips>0</MMClips>
  <ScaleCrop>false</ScaleCrop>
  <HeadingPairs>
    <vt:vector size="6" baseType="variant">
      <vt:variant>
        <vt:lpstr>Fonts Used</vt:lpstr>
      </vt:variant>
      <vt:variant>
        <vt:i4>2</vt:i4>
      </vt:variant>
      <vt:variant>
        <vt:lpstr>Design Template</vt:lpstr>
      </vt:variant>
      <vt:variant>
        <vt:i4>1</vt:i4>
      </vt:variant>
      <vt:variant>
        <vt:lpstr>Slide Titles</vt:lpstr>
      </vt:variant>
      <vt:variant>
        <vt:i4>1</vt:i4>
      </vt:variant>
    </vt:vector>
  </HeadingPairs>
  <TitlesOfParts>
    <vt:vector size="4" baseType="lpstr">
      <vt:lpstr>Calibri</vt:lpstr>
      <vt:lpstr>Arial</vt:lpstr>
      <vt:lpstr>Office Theme</vt:lpstr>
      <vt:lpstr>Slide 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Shannon</dc:creator>
  <cp:lastModifiedBy>SUSE</cp:lastModifiedBy>
  <cp:revision>52</cp:revision>
  <dcterms:created xsi:type="dcterms:W3CDTF">2009-04-28T16:07:16Z</dcterms:created>
  <dcterms:modified xsi:type="dcterms:W3CDTF">2009-05-11T18:08:06Z</dcterms:modified>
</cp:coreProperties>
</file>