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Default Extension="tiff" ContentType="image/tiff"/>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60"/>
  </p:notesMasterIdLst>
  <p:sldIdLst>
    <p:sldId id="542" r:id="rId2"/>
    <p:sldId id="484" r:id="rId3"/>
    <p:sldId id="592" r:id="rId4"/>
    <p:sldId id="543" r:id="rId5"/>
    <p:sldId id="485" r:id="rId6"/>
    <p:sldId id="486" r:id="rId7"/>
    <p:sldId id="487" r:id="rId8"/>
    <p:sldId id="488" r:id="rId9"/>
    <p:sldId id="489" r:id="rId10"/>
    <p:sldId id="490" r:id="rId11"/>
    <p:sldId id="491" r:id="rId12"/>
    <p:sldId id="492" r:id="rId13"/>
    <p:sldId id="472" r:id="rId14"/>
    <p:sldId id="474" r:id="rId15"/>
    <p:sldId id="494" r:id="rId16"/>
    <p:sldId id="475" r:id="rId17"/>
    <p:sldId id="516" r:id="rId18"/>
    <p:sldId id="477" r:id="rId19"/>
    <p:sldId id="517" r:id="rId20"/>
    <p:sldId id="518" r:id="rId21"/>
    <p:sldId id="479" r:id="rId22"/>
    <p:sldId id="520" r:id="rId23"/>
    <p:sldId id="482" r:id="rId24"/>
    <p:sldId id="519" r:id="rId25"/>
    <p:sldId id="593" r:id="rId26"/>
    <p:sldId id="594" r:id="rId27"/>
    <p:sldId id="595" r:id="rId28"/>
    <p:sldId id="596" r:id="rId29"/>
    <p:sldId id="441" r:id="rId30"/>
    <p:sldId id="442" r:id="rId31"/>
    <p:sldId id="443" r:id="rId32"/>
    <p:sldId id="445" r:id="rId33"/>
    <p:sldId id="446" r:id="rId34"/>
    <p:sldId id="514" r:id="rId35"/>
    <p:sldId id="515" r:id="rId36"/>
    <p:sldId id="483" r:id="rId37"/>
    <p:sldId id="521" r:id="rId38"/>
    <p:sldId id="546" r:id="rId39"/>
    <p:sldId id="547" r:id="rId40"/>
    <p:sldId id="552" r:id="rId41"/>
    <p:sldId id="553" r:id="rId42"/>
    <p:sldId id="555" r:id="rId43"/>
    <p:sldId id="557" r:id="rId44"/>
    <p:sldId id="558" r:id="rId45"/>
    <p:sldId id="559" r:id="rId46"/>
    <p:sldId id="598" r:id="rId47"/>
    <p:sldId id="567" r:id="rId48"/>
    <p:sldId id="572" r:id="rId49"/>
    <p:sldId id="575" r:id="rId50"/>
    <p:sldId id="581" r:id="rId51"/>
    <p:sldId id="584" r:id="rId52"/>
    <p:sldId id="585" r:id="rId53"/>
    <p:sldId id="586" r:id="rId54"/>
    <p:sldId id="590" r:id="rId55"/>
    <p:sldId id="526" r:id="rId56"/>
    <p:sldId id="541" r:id="rId57"/>
    <p:sldId id="530" r:id="rId58"/>
    <p:sldId id="539"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FFB8"/>
    <a:srgbClr val="16D852"/>
    <a:srgbClr val="538022"/>
    <a:srgbClr val="080DE8"/>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8" autoAdjust="0"/>
    <p:restoredTop sz="98644" autoAdjust="0"/>
  </p:normalViewPr>
  <p:slideViewPr>
    <p:cSldViewPr>
      <p:cViewPr varScale="1">
        <p:scale>
          <a:sx n="57" d="100"/>
          <a:sy n="57" d="100"/>
        </p:scale>
        <p:origin x="-87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496"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rlinqua\Desktop\ELEAS\LAUSD%20MasterPlan\cair%20prep.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stacked"/>
        <c:ser>
          <c:idx val="0"/>
          <c:order val="0"/>
          <c:tx>
            <c:strRef>
              <c:f>'LAUSD (2)'!$A$16</c:f>
              <c:strCache>
                <c:ptCount val="1"/>
                <c:pt idx="0">
                  <c:v>EL </c:v>
                </c:pt>
              </c:strCache>
            </c:strRef>
          </c:tx>
          <c:spPr>
            <a:solidFill>
              <a:srgbClr val="0070C0"/>
            </a:solidFill>
          </c:spPr>
          <c:invertIfNegative val="1"/>
          <c:cat>
            <c:strRef>
              <c:f>'LAUSD (2)'!$B$15:$N$15</c:f>
              <c:strCache>
                <c:ptCount val="13"/>
                <c:pt idx="0">
                  <c:v>K</c:v>
                </c:pt>
                <c:pt idx="1">
                  <c:v>1</c:v>
                </c:pt>
                <c:pt idx="2">
                  <c:v>2</c:v>
                </c:pt>
                <c:pt idx="3">
                  <c:v>3</c:v>
                </c:pt>
                <c:pt idx="4">
                  <c:v>4</c:v>
                </c:pt>
                <c:pt idx="5">
                  <c:v>5</c:v>
                </c:pt>
                <c:pt idx="6">
                  <c:v>6</c:v>
                </c:pt>
                <c:pt idx="7">
                  <c:v>7</c:v>
                </c:pt>
                <c:pt idx="8">
                  <c:v>8</c:v>
                </c:pt>
                <c:pt idx="9">
                  <c:v>9</c:v>
                </c:pt>
                <c:pt idx="10">
                  <c:v>10</c:v>
                </c:pt>
                <c:pt idx="11">
                  <c:v>11</c:v>
                </c:pt>
                <c:pt idx="12">
                  <c:v>12</c:v>
                </c:pt>
              </c:strCache>
            </c:strRef>
          </c:cat>
          <c:val>
            <c:numRef>
              <c:f>'LAUSD (2)'!$B$16:$N$16</c:f>
              <c:numCache>
                <c:formatCode>#,##0</c:formatCode>
                <c:ptCount val="13"/>
                <c:pt idx="0">
                  <c:v>184770</c:v>
                </c:pt>
                <c:pt idx="1">
                  <c:v>186337</c:v>
                </c:pt>
                <c:pt idx="2">
                  <c:v>179951</c:v>
                </c:pt>
                <c:pt idx="3">
                  <c:v>150395</c:v>
                </c:pt>
                <c:pt idx="4">
                  <c:v>126063</c:v>
                </c:pt>
                <c:pt idx="5">
                  <c:v>58122.63</c:v>
                </c:pt>
                <c:pt idx="6">
                  <c:v>52938.239999999998</c:v>
                </c:pt>
                <c:pt idx="7">
                  <c:v>46582.200000000004</c:v>
                </c:pt>
                <c:pt idx="8">
                  <c:v>40722.759999999995</c:v>
                </c:pt>
                <c:pt idx="9">
                  <c:v>52419.458000000013</c:v>
                </c:pt>
                <c:pt idx="10">
                  <c:v>44574.09</c:v>
                </c:pt>
                <c:pt idx="11">
                  <c:v>33509.71</c:v>
                </c:pt>
                <c:pt idx="12">
                  <c:v>29068.182000000001</c:v>
                </c:pt>
              </c:numCache>
            </c:numRef>
          </c:val>
        </c:ser>
        <c:ser>
          <c:idx val="1"/>
          <c:order val="1"/>
          <c:tx>
            <c:strRef>
              <c:f>'LAUSD (2)'!$A$17</c:f>
              <c:strCache>
                <c:ptCount val="1"/>
                <c:pt idx="0">
                  <c:v>L-T EL</c:v>
                </c:pt>
              </c:strCache>
            </c:strRef>
          </c:tx>
          <c:spPr>
            <a:solidFill>
              <a:srgbClr val="FF0000"/>
            </a:solidFill>
          </c:spPr>
          <c:cat>
            <c:strRef>
              <c:f>'LAUSD (2)'!$B$15:$N$15</c:f>
              <c:strCache>
                <c:ptCount val="13"/>
                <c:pt idx="0">
                  <c:v>K</c:v>
                </c:pt>
                <c:pt idx="1">
                  <c:v>1</c:v>
                </c:pt>
                <c:pt idx="2">
                  <c:v>2</c:v>
                </c:pt>
                <c:pt idx="3">
                  <c:v>3</c:v>
                </c:pt>
                <c:pt idx="4">
                  <c:v>4</c:v>
                </c:pt>
                <c:pt idx="5">
                  <c:v>5</c:v>
                </c:pt>
                <c:pt idx="6">
                  <c:v>6</c:v>
                </c:pt>
                <c:pt idx="7">
                  <c:v>7</c:v>
                </c:pt>
                <c:pt idx="8">
                  <c:v>8</c:v>
                </c:pt>
                <c:pt idx="9">
                  <c:v>9</c:v>
                </c:pt>
                <c:pt idx="10">
                  <c:v>10</c:v>
                </c:pt>
                <c:pt idx="11">
                  <c:v>11</c:v>
                </c:pt>
                <c:pt idx="12">
                  <c:v>12</c:v>
                </c:pt>
              </c:strCache>
            </c:strRef>
          </c:cat>
          <c:val>
            <c:numRef>
              <c:f>'LAUSD (2)'!$B$17:$N$17</c:f>
              <c:numCache>
                <c:formatCode>#,##0</c:formatCode>
                <c:ptCount val="13"/>
                <c:pt idx="0">
                  <c:v>0</c:v>
                </c:pt>
                <c:pt idx="1">
                  <c:v>0</c:v>
                </c:pt>
                <c:pt idx="2">
                  <c:v>0</c:v>
                </c:pt>
                <c:pt idx="3">
                  <c:v>0</c:v>
                </c:pt>
                <c:pt idx="4">
                  <c:v>0</c:v>
                </c:pt>
                <c:pt idx="5">
                  <c:v>47747.37</c:v>
                </c:pt>
                <c:pt idx="6">
                  <c:v>40757.759999999995</c:v>
                </c:pt>
                <c:pt idx="7">
                  <c:v>42145.799999999996</c:v>
                </c:pt>
                <c:pt idx="8">
                  <c:v>37590.239999999998</c:v>
                </c:pt>
                <c:pt idx="9">
                  <c:v>37033.542000000001</c:v>
                </c:pt>
                <c:pt idx="10">
                  <c:v>31490.91</c:v>
                </c:pt>
                <c:pt idx="11">
                  <c:v>29360.29</c:v>
                </c:pt>
                <c:pt idx="12">
                  <c:v>28378.817999999996</c:v>
                </c:pt>
              </c:numCache>
            </c:numRef>
          </c:val>
        </c:ser>
        <c:ser>
          <c:idx val="2"/>
          <c:order val="2"/>
          <c:tx>
            <c:strRef>
              <c:f>'LAUSD (2)'!$A$18</c:f>
              <c:strCache>
                <c:ptCount val="1"/>
                <c:pt idx="0">
                  <c:v>RFEP</c:v>
                </c:pt>
              </c:strCache>
            </c:strRef>
          </c:tx>
          <c:spPr>
            <a:solidFill>
              <a:srgbClr val="00B050"/>
            </a:solidFill>
          </c:spPr>
          <c:cat>
            <c:strRef>
              <c:f>'LAUSD (2)'!$B$15:$N$15</c:f>
              <c:strCache>
                <c:ptCount val="13"/>
                <c:pt idx="0">
                  <c:v>K</c:v>
                </c:pt>
                <c:pt idx="1">
                  <c:v>1</c:v>
                </c:pt>
                <c:pt idx="2">
                  <c:v>2</c:v>
                </c:pt>
                <c:pt idx="3">
                  <c:v>3</c:v>
                </c:pt>
                <c:pt idx="4">
                  <c:v>4</c:v>
                </c:pt>
                <c:pt idx="5">
                  <c:v>5</c:v>
                </c:pt>
                <c:pt idx="6">
                  <c:v>6</c:v>
                </c:pt>
                <c:pt idx="7">
                  <c:v>7</c:v>
                </c:pt>
                <c:pt idx="8">
                  <c:v>8</c:v>
                </c:pt>
                <c:pt idx="9">
                  <c:v>9</c:v>
                </c:pt>
                <c:pt idx="10">
                  <c:v>10</c:v>
                </c:pt>
                <c:pt idx="11">
                  <c:v>11</c:v>
                </c:pt>
                <c:pt idx="12">
                  <c:v>12</c:v>
                </c:pt>
              </c:strCache>
            </c:strRef>
          </c:cat>
          <c:val>
            <c:numRef>
              <c:f>'LAUSD (2)'!$B$18:$N$18</c:f>
              <c:numCache>
                <c:formatCode>General</c:formatCode>
                <c:ptCount val="13"/>
                <c:pt idx="0">
                  <c:v>0</c:v>
                </c:pt>
                <c:pt idx="1">
                  <c:v>0</c:v>
                </c:pt>
                <c:pt idx="2" formatCode="#,##0">
                  <c:v>8256</c:v>
                </c:pt>
                <c:pt idx="3" formatCode="#,##0">
                  <c:v>21750</c:v>
                </c:pt>
                <c:pt idx="4" formatCode="#,##0">
                  <c:v>35933</c:v>
                </c:pt>
                <c:pt idx="5" formatCode="#,##0">
                  <c:v>54372</c:v>
                </c:pt>
                <c:pt idx="6" formatCode="#,##0">
                  <c:v>74192</c:v>
                </c:pt>
                <c:pt idx="7" formatCode="#,##0">
                  <c:v>84837</c:v>
                </c:pt>
                <c:pt idx="8" formatCode="#,##0">
                  <c:v>90445</c:v>
                </c:pt>
                <c:pt idx="9" formatCode="#,##0">
                  <c:v>94244</c:v>
                </c:pt>
                <c:pt idx="10" formatCode="#,##0">
                  <c:v>91076</c:v>
                </c:pt>
                <c:pt idx="11" formatCode="#,##0">
                  <c:v>87476</c:v>
                </c:pt>
                <c:pt idx="12" formatCode="#,##0">
                  <c:v>94175</c:v>
                </c:pt>
              </c:numCache>
            </c:numRef>
          </c:val>
        </c:ser>
        <c:overlap val="100"/>
        <c:axId val="68904832"/>
        <c:axId val="68906368"/>
      </c:barChart>
      <c:catAx>
        <c:axId val="68904832"/>
        <c:scaling>
          <c:orientation val="minMax"/>
        </c:scaling>
        <c:axPos val="b"/>
        <c:tickLblPos val="nextTo"/>
        <c:crossAx val="68906368"/>
        <c:crosses val="autoZero"/>
        <c:auto val="1"/>
        <c:lblAlgn val="ctr"/>
        <c:lblOffset val="100"/>
      </c:catAx>
      <c:valAx>
        <c:axId val="68906368"/>
        <c:scaling>
          <c:orientation val="minMax"/>
        </c:scaling>
        <c:axPos val="l"/>
        <c:majorGridlines/>
        <c:numFmt formatCode="#,##0" sourceLinked="1"/>
        <c:tickLblPos val="nextTo"/>
        <c:crossAx val="68904832"/>
        <c:crosses val="autoZero"/>
        <c:crossBetween val="between"/>
      </c:valAx>
    </c:plotArea>
    <c:legend>
      <c:legendPos val="r"/>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barChart>
        <c:barDir val="col"/>
        <c:grouping val="clustered"/>
        <c:ser>
          <c:idx val="0"/>
          <c:order val="0"/>
          <c:tx>
            <c:strRef>
              <c:f>Sheet1!$B$1</c:f>
              <c:strCache>
                <c:ptCount val="1"/>
                <c:pt idx="0">
                  <c:v>ELP Assessment</c:v>
                </c:pt>
              </c:strCache>
            </c:strRef>
          </c:tx>
          <c:cat>
            <c:strRef>
              <c:f>Sheet1!$A$2:$A$6</c:f>
              <c:strCache>
                <c:ptCount val="5"/>
                <c:pt idx="0">
                  <c:v>ELP 1</c:v>
                </c:pt>
                <c:pt idx="1">
                  <c:v>ELP 2</c:v>
                </c:pt>
                <c:pt idx="2">
                  <c:v>ELP 3</c:v>
                </c:pt>
                <c:pt idx="3">
                  <c:v>ELP 4</c:v>
                </c:pt>
                <c:pt idx="4">
                  <c:v>ELP 5</c:v>
                </c:pt>
              </c:strCache>
            </c:strRef>
          </c:cat>
          <c:val>
            <c:numRef>
              <c:f>Sheet1!$B$2:$B$6</c:f>
              <c:numCache>
                <c:formatCode>General</c:formatCode>
                <c:ptCount val="5"/>
                <c:pt idx="0">
                  <c:v>100</c:v>
                </c:pt>
                <c:pt idx="1">
                  <c:v>75</c:v>
                </c:pt>
                <c:pt idx="2">
                  <c:v>50</c:v>
                </c:pt>
                <c:pt idx="3">
                  <c:v>25</c:v>
                </c:pt>
                <c:pt idx="4">
                  <c:v>0</c:v>
                </c:pt>
              </c:numCache>
            </c:numRef>
          </c:val>
        </c:ser>
        <c:ser>
          <c:idx val="1"/>
          <c:order val="1"/>
          <c:tx>
            <c:strRef>
              <c:f>Sheet1!$C$1</c:f>
              <c:strCache>
                <c:ptCount val="1"/>
                <c:pt idx="0">
                  <c:v>ELA Assessment</c:v>
                </c:pt>
              </c:strCache>
            </c:strRef>
          </c:tx>
          <c:cat>
            <c:strRef>
              <c:f>Sheet1!$A$2:$A$6</c:f>
              <c:strCache>
                <c:ptCount val="5"/>
                <c:pt idx="0">
                  <c:v>ELP 1</c:v>
                </c:pt>
                <c:pt idx="1">
                  <c:v>ELP 2</c:v>
                </c:pt>
                <c:pt idx="2">
                  <c:v>ELP 3</c:v>
                </c:pt>
                <c:pt idx="3">
                  <c:v>ELP 4</c:v>
                </c:pt>
                <c:pt idx="4">
                  <c:v>ELP 5</c:v>
                </c:pt>
              </c:strCache>
            </c:strRef>
          </c:cat>
          <c:val>
            <c:numRef>
              <c:f>Sheet1!$C$2:$C$6</c:f>
              <c:numCache>
                <c:formatCode>General</c:formatCode>
                <c:ptCount val="5"/>
                <c:pt idx="0">
                  <c:v>0</c:v>
                </c:pt>
                <c:pt idx="1">
                  <c:v>25</c:v>
                </c:pt>
                <c:pt idx="2">
                  <c:v>50</c:v>
                </c:pt>
                <c:pt idx="3">
                  <c:v>75</c:v>
                </c:pt>
                <c:pt idx="4">
                  <c:v>100</c:v>
                </c:pt>
              </c:numCache>
            </c:numRef>
          </c:val>
        </c:ser>
        <c:axId val="106333312"/>
        <c:axId val="106335232"/>
      </c:barChart>
      <c:catAx>
        <c:axId val="106333312"/>
        <c:scaling>
          <c:orientation val="minMax"/>
        </c:scaling>
        <c:axPos val="b"/>
        <c:title>
          <c:tx>
            <c:rich>
              <a:bodyPr/>
              <a:lstStyle/>
              <a:p>
                <a:pPr>
                  <a:defRPr/>
                </a:pPr>
                <a:r>
                  <a:rPr lang="en-US" dirty="0" smtClean="0"/>
                  <a:t>Expected</a:t>
                </a:r>
                <a:r>
                  <a:rPr lang="en-US" baseline="0" dirty="0" smtClean="0"/>
                  <a:t> ELP Level (by Years in State) </a:t>
                </a:r>
              </a:p>
              <a:p>
                <a:pPr>
                  <a:defRPr/>
                </a:pPr>
                <a:r>
                  <a:rPr lang="en-US" baseline="0" dirty="0" smtClean="0"/>
                  <a:t>or Current Level (if higher than Expected)</a:t>
                </a:r>
                <a:endParaRPr lang="en-US" dirty="0"/>
              </a:p>
            </c:rich>
          </c:tx>
          <c:layout/>
        </c:title>
        <c:tickLblPos val="nextTo"/>
        <c:crossAx val="106335232"/>
        <c:crosses val="autoZero"/>
        <c:auto val="1"/>
        <c:lblAlgn val="ctr"/>
        <c:lblOffset val="100"/>
      </c:catAx>
      <c:valAx>
        <c:axId val="106335232"/>
        <c:scaling>
          <c:orientation val="minMax"/>
          <c:max val="100"/>
        </c:scaling>
        <c:axPos val="l"/>
        <c:majorGridlines/>
        <c:title>
          <c:tx>
            <c:rich>
              <a:bodyPr rot="-5400000" vert="horz"/>
              <a:lstStyle/>
              <a:p>
                <a:pPr>
                  <a:defRPr/>
                </a:pPr>
                <a:r>
                  <a:rPr lang="en-US" dirty="0" smtClean="0"/>
                  <a:t>%</a:t>
                </a:r>
                <a:r>
                  <a:rPr lang="en-US" baseline="0" dirty="0" smtClean="0"/>
                  <a:t> Weight Applied</a:t>
                </a:r>
                <a:endParaRPr lang="en-US" dirty="0"/>
              </a:p>
            </c:rich>
          </c:tx>
          <c:layout/>
        </c:title>
        <c:numFmt formatCode="General" sourceLinked="1"/>
        <c:tickLblPos val="nextTo"/>
        <c:crossAx val="106333312"/>
        <c:crosses val="autoZero"/>
        <c:crossBetween val="between"/>
      </c:valAx>
    </c:plotArea>
    <c:legend>
      <c:legendPos val="b"/>
      <c:layout/>
    </c:legend>
    <c:plotVisOnly val="1"/>
  </c:chart>
  <c:txPr>
    <a:bodyPr/>
    <a:lstStyle/>
    <a:p>
      <a:pPr>
        <a:defRPr sz="1800"/>
      </a:pPr>
      <a:endParaRPr lang="en-US"/>
    </a:p>
  </c:txPr>
  <c:externalData r:id="rId2"/>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32B4BD-7158-4641-B8E4-22422B65F4B8}" type="doc">
      <dgm:prSet loTypeId="urn:microsoft.com/office/officeart/2005/8/layout/target2" loCatId="relationship" qsTypeId="urn:microsoft.com/office/officeart/2005/8/quickstyle/simple1" qsCatId="simple" csTypeId="urn:microsoft.com/office/officeart/2005/8/colors/colorful5" csCatId="colorful" phldr="1"/>
      <dgm:spPr/>
      <dgm:t>
        <a:bodyPr/>
        <a:lstStyle/>
        <a:p>
          <a:endParaRPr lang="en-US"/>
        </a:p>
      </dgm:t>
    </dgm:pt>
    <dgm:pt modelId="{9990D3A7-72A5-4894-A4DB-B5740AE2A0F9}">
      <dgm:prSet phldrT="[Text]" custT="1"/>
      <dgm:spPr>
        <a:solidFill>
          <a:srgbClr val="0070C0"/>
        </a:solidFill>
      </dgm:spPr>
      <dgm:t>
        <a:bodyPr/>
        <a:lstStyle/>
        <a:p>
          <a:pPr algn="ctr"/>
          <a:r>
            <a:rPr lang="en-US" sz="3600" dirty="0"/>
            <a:t>Students Who Began as </a:t>
          </a:r>
          <a:r>
            <a:rPr lang="en-US" sz="3600" dirty="0" smtClean="0"/>
            <a:t>ELLs              </a:t>
          </a:r>
          <a:r>
            <a:rPr lang="en-US" sz="2400" dirty="0" smtClean="0"/>
            <a:t>(English Proficient Learners)</a:t>
          </a:r>
          <a:endParaRPr lang="en-US" sz="3700" dirty="0"/>
        </a:p>
      </dgm:t>
    </dgm:pt>
    <dgm:pt modelId="{8BD8342F-DF18-48FA-835A-1C4375B45802}" type="parTrans" cxnId="{F0C14FF9-1046-4EB5-A6D3-411EFC53216B}">
      <dgm:prSet/>
      <dgm:spPr/>
      <dgm:t>
        <a:bodyPr/>
        <a:lstStyle/>
        <a:p>
          <a:endParaRPr lang="en-US"/>
        </a:p>
      </dgm:t>
    </dgm:pt>
    <dgm:pt modelId="{8A352757-989B-4FD6-99FF-F357139176BB}" type="sibTrans" cxnId="{F0C14FF9-1046-4EB5-A6D3-411EFC53216B}">
      <dgm:prSet/>
      <dgm:spPr/>
      <dgm:t>
        <a:bodyPr/>
        <a:lstStyle/>
        <a:p>
          <a:endParaRPr lang="en-US"/>
        </a:p>
      </dgm:t>
    </dgm:pt>
    <dgm:pt modelId="{75BBAB0A-9E45-4D83-A80C-6D93487416E0}">
      <dgm:prSet phldrT="[Text]" custT="1"/>
      <dgm:spPr/>
      <dgm:t>
        <a:bodyPr/>
        <a:lstStyle/>
        <a:p>
          <a:r>
            <a:rPr lang="en-US" sz="1500" dirty="0"/>
            <a:t>Met State's English-language </a:t>
          </a:r>
          <a:r>
            <a:rPr lang="en-US" sz="1500" dirty="0" smtClean="0"/>
            <a:t>proficiency criteria</a:t>
          </a:r>
          <a:endParaRPr lang="en-US" sz="1500" dirty="0"/>
        </a:p>
      </dgm:t>
    </dgm:pt>
    <dgm:pt modelId="{B217C300-5399-41B5-B271-3859A277CA54}" type="parTrans" cxnId="{2D44CE36-29FE-41DA-B7B5-ADE57D516315}">
      <dgm:prSet/>
      <dgm:spPr/>
      <dgm:t>
        <a:bodyPr/>
        <a:lstStyle/>
        <a:p>
          <a:endParaRPr lang="en-US"/>
        </a:p>
      </dgm:t>
    </dgm:pt>
    <dgm:pt modelId="{00C39F31-A4B6-4447-9076-493726B3E2DA}" type="sibTrans" cxnId="{2D44CE36-29FE-41DA-B7B5-ADE57D516315}">
      <dgm:prSet/>
      <dgm:spPr/>
      <dgm:t>
        <a:bodyPr/>
        <a:lstStyle/>
        <a:p>
          <a:endParaRPr lang="en-US"/>
        </a:p>
      </dgm:t>
    </dgm:pt>
    <dgm:pt modelId="{DBAE59E7-AAFB-4D4E-B40D-91BE53487D18}">
      <dgm:prSet phldrT="[Text]" custT="1"/>
      <dgm:spPr/>
      <dgm:t>
        <a:bodyPr/>
        <a:lstStyle/>
        <a:p>
          <a:r>
            <a:rPr lang="en-US" sz="1300" b="1" dirty="0" smtClean="0"/>
            <a:t>Should  meet grade-level proficiency; Counted </a:t>
          </a:r>
          <a:r>
            <a:rPr lang="en-US" sz="1300" b="1" dirty="0"/>
            <a:t>in </a:t>
          </a:r>
          <a:r>
            <a:rPr lang="en-US" sz="1300" b="1" dirty="0" smtClean="0"/>
            <a:t>subgroup </a:t>
          </a:r>
          <a:r>
            <a:rPr lang="en-US" sz="1300" b="1" dirty="0"/>
            <a:t>to holds states accountable for </a:t>
          </a:r>
          <a:r>
            <a:rPr lang="en-US" sz="1300" b="1" dirty="0" smtClean="0"/>
            <a:t>equity &amp; access</a:t>
          </a:r>
          <a:endParaRPr lang="en-US" sz="1300" b="1" dirty="0"/>
        </a:p>
      </dgm:t>
    </dgm:pt>
    <dgm:pt modelId="{3FC91B5B-500C-4A58-B56A-37D99B2D7827}" type="parTrans" cxnId="{F4333DC6-08CE-4BE2-AB9A-D3A8DDB74900}">
      <dgm:prSet/>
      <dgm:spPr/>
      <dgm:t>
        <a:bodyPr/>
        <a:lstStyle/>
        <a:p>
          <a:endParaRPr lang="en-US"/>
        </a:p>
      </dgm:t>
    </dgm:pt>
    <dgm:pt modelId="{26B10600-C755-482B-A0EC-08F7299D9DFD}" type="sibTrans" cxnId="{F4333DC6-08CE-4BE2-AB9A-D3A8DDB74900}">
      <dgm:prSet/>
      <dgm:spPr/>
      <dgm:t>
        <a:bodyPr/>
        <a:lstStyle/>
        <a:p>
          <a:endParaRPr lang="en-US"/>
        </a:p>
      </dgm:t>
    </dgm:pt>
    <dgm:pt modelId="{401B7068-DB80-4D1C-94FF-5205A971B13A}">
      <dgm:prSet phldrT="[Text]"/>
      <dgm:spPr>
        <a:solidFill>
          <a:srgbClr val="487E24"/>
        </a:solidFill>
      </dgm:spPr>
      <dgm:t>
        <a:bodyPr/>
        <a:lstStyle/>
        <a:p>
          <a:pPr algn="ctr"/>
          <a:r>
            <a:rPr lang="en-US" dirty="0"/>
            <a:t>Current ELLs</a:t>
          </a:r>
        </a:p>
      </dgm:t>
    </dgm:pt>
    <dgm:pt modelId="{6B027118-7F66-4C15-BEEE-3E930AEE7CD1}" type="parTrans" cxnId="{B8A92461-AFF4-41C1-9D46-DECBCD5BB71B}">
      <dgm:prSet/>
      <dgm:spPr/>
      <dgm:t>
        <a:bodyPr/>
        <a:lstStyle/>
        <a:p>
          <a:endParaRPr lang="en-US"/>
        </a:p>
      </dgm:t>
    </dgm:pt>
    <dgm:pt modelId="{752BFF10-A7FC-47A9-96BF-B29B7E5ECA8C}" type="sibTrans" cxnId="{B8A92461-AFF4-41C1-9D46-DECBCD5BB71B}">
      <dgm:prSet/>
      <dgm:spPr/>
      <dgm:t>
        <a:bodyPr/>
        <a:lstStyle/>
        <a:p>
          <a:endParaRPr lang="en-US"/>
        </a:p>
      </dgm:t>
    </dgm:pt>
    <dgm:pt modelId="{1B37767E-74B4-45B4-B915-B4BE0D378F8C}">
      <dgm:prSet phldrT="[Text]" custT="1"/>
      <dgm:spPr/>
      <dgm:t>
        <a:bodyPr/>
        <a:lstStyle/>
        <a:p>
          <a:r>
            <a:rPr lang="en-US" sz="1600" dirty="0"/>
            <a:t>1-5 yrs in State's schools </a:t>
          </a:r>
        </a:p>
      </dgm:t>
    </dgm:pt>
    <dgm:pt modelId="{1A79BAD1-BD9C-4814-8B01-92E56B902AA8}" type="parTrans" cxnId="{71179196-ED51-4C03-BFE7-69E4CCD02DF5}">
      <dgm:prSet/>
      <dgm:spPr/>
      <dgm:t>
        <a:bodyPr/>
        <a:lstStyle/>
        <a:p>
          <a:endParaRPr lang="en-US"/>
        </a:p>
      </dgm:t>
    </dgm:pt>
    <dgm:pt modelId="{08587DB7-CB9C-48AC-93C4-3E9C533006AE}" type="sibTrans" cxnId="{71179196-ED51-4C03-BFE7-69E4CCD02DF5}">
      <dgm:prSet/>
      <dgm:spPr/>
      <dgm:t>
        <a:bodyPr/>
        <a:lstStyle/>
        <a:p>
          <a:endParaRPr lang="en-US"/>
        </a:p>
      </dgm:t>
    </dgm:pt>
    <dgm:pt modelId="{D4BF13F3-B431-4333-B473-39EF0EBC22FF}">
      <dgm:prSet phldrT="[Text]" custT="1"/>
      <dgm:spPr/>
      <dgm:t>
        <a:bodyPr/>
        <a:lstStyle/>
        <a:p>
          <a:r>
            <a:rPr lang="en-US" sz="1200" b="1" dirty="0" smtClean="0"/>
            <a:t>Should meet </a:t>
          </a:r>
          <a:r>
            <a:rPr lang="en-US" sz="1200" b="1" dirty="0"/>
            <a:t>annual ELP &amp; </a:t>
          </a:r>
          <a:r>
            <a:rPr lang="en-US" sz="1200" b="1" dirty="0" smtClean="0"/>
            <a:t>academic  </a:t>
          </a:r>
          <a:r>
            <a:rPr lang="en-US" sz="1200" b="1" dirty="0"/>
            <a:t>progress goals</a:t>
          </a:r>
        </a:p>
      </dgm:t>
    </dgm:pt>
    <dgm:pt modelId="{7C5AFCBF-099A-4F10-B38C-CD5F412BDE73}" type="parTrans" cxnId="{5921FB24-F37A-42F8-9E4A-10DFFB7A2B8E}">
      <dgm:prSet/>
      <dgm:spPr/>
      <dgm:t>
        <a:bodyPr/>
        <a:lstStyle/>
        <a:p>
          <a:endParaRPr lang="en-US"/>
        </a:p>
      </dgm:t>
    </dgm:pt>
    <dgm:pt modelId="{E6B08A5F-86DE-47DA-805A-A31470824D59}" type="sibTrans" cxnId="{5921FB24-F37A-42F8-9E4A-10DFFB7A2B8E}">
      <dgm:prSet/>
      <dgm:spPr/>
      <dgm:t>
        <a:bodyPr/>
        <a:lstStyle/>
        <a:p>
          <a:endParaRPr lang="en-US"/>
        </a:p>
      </dgm:t>
    </dgm:pt>
    <dgm:pt modelId="{EE8E01F1-5375-49FE-84A0-33E1E1CDBD16}">
      <dgm:prSet phldrT="[Text]"/>
      <dgm:spPr>
        <a:solidFill>
          <a:srgbClr val="FF0000"/>
        </a:solidFill>
      </dgm:spPr>
      <dgm:t>
        <a:bodyPr/>
        <a:lstStyle/>
        <a:p>
          <a:pPr algn="ctr"/>
          <a:r>
            <a:rPr lang="en-US" dirty="0"/>
            <a:t>Long-term ELLs</a:t>
          </a:r>
        </a:p>
      </dgm:t>
    </dgm:pt>
    <dgm:pt modelId="{071675C5-6C35-45B7-87DE-765EFBD8411C}" type="parTrans" cxnId="{24E4D085-6847-4664-B0A8-39F7FCA7E8FA}">
      <dgm:prSet/>
      <dgm:spPr/>
      <dgm:t>
        <a:bodyPr/>
        <a:lstStyle/>
        <a:p>
          <a:endParaRPr lang="en-US"/>
        </a:p>
      </dgm:t>
    </dgm:pt>
    <dgm:pt modelId="{42AE51EE-CCFE-499D-9E67-B6AA04E1320F}" type="sibTrans" cxnId="{24E4D085-6847-4664-B0A8-39F7FCA7E8FA}">
      <dgm:prSet/>
      <dgm:spPr/>
      <dgm:t>
        <a:bodyPr/>
        <a:lstStyle/>
        <a:p>
          <a:endParaRPr lang="en-US"/>
        </a:p>
      </dgm:t>
    </dgm:pt>
    <dgm:pt modelId="{BFD42A37-A9EC-4A9E-89F1-B96E2B30B0A4}">
      <dgm:prSet phldrT="[Text]" custT="1"/>
      <dgm:spPr/>
      <dgm:t>
        <a:bodyPr/>
        <a:lstStyle/>
        <a:p>
          <a:r>
            <a:rPr lang="en-US" sz="1600" dirty="0"/>
            <a:t>&gt;5 yrs. in State's Schools</a:t>
          </a:r>
        </a:p>
      </dgm:t>
    </dgm:pt>
    <dgm:pt modelId="{A8B42A17-9F63-4D91-BEC5-A86BB3C0F401}" type="parTrans" cxnId="{B4EEBA46-976C-4976-8B53-8790FAE0F1BE}">
      <dgm:prSet/>
      <dgm:spPr/>
      <dgm:t>
        <a:bodyPr/>
        <a:lstStyle/>
        <a:p>
          <a:endParaRPr lang="en-US"/>
        </a:p>
      </dgm:t>
    </dgm:pt>
    <dgm:pt modelId="{203B7289-D64B-4B3F-B92A-F64C7EE2785C}" type="sibTrans" cxnId="{B4EEBA46-976C-4976-8B53-8790FAE0F1BE}">
      <dgm:prSet/>
      <dgm:spPr/>
      <dgm:t>
        <a:bodyPr/>
        <a:lstStyle/>
        <a:p>
          <a:endParaRPr lang="en-US"/>
        </a:p>
      </dgm:t>
    </dgm:pt>
    <dgm:pt modelId="{DC4C4C5E-FC87-4B93-8CC3-5EBE926F8AE3}">
      <dgm:prSet phldrT="[Text]" custT="1"/>
      <dgm:spPr/>
      <dgm:t>
        <a:bodyPr/>
        <a:lstStyle/>
        <a:p>
          <a:r>
            <a:rPr lang="en-US" sz="1600" b="1" dirty="0"/>
            <a:t>% should decrease annually</a:t>
          </a:r>
        </a:p>
      </dgm:t>
    </dgm:pt>
    <dgm:pt modelId="{4D9EC13D-7F37-4517-9375-B41AE27C5396}" type="parTrans" cxnId="{2D6CC41C-2F3F-40CE-A2BE-1DCC4D34E3CB}">
      <dgm:prSet/>
      <dgm:spPr/>
      <dgm:t>
        <a:bodyPr/>
        <a:lstStyle/>
        <a:p>
          <a:endParaRPr lang="en-US"/>
        </a:p>
      </dgm:t>
    </dgm:pt>
    <dgm:pt modelId="{708005E7-260E-4CD5-BC09-0B160746A601}" type="sibTrans" cxnId="{2D6CC41C-2F3F-40CE-A2BE-1DCC4D34E3CB}">
      <dgm:prSet/>
      <dgm:spPr/>
      <dgm:t>
        <a:bodyPr/>
        <a:lstStyle/>
        <a:p>
          <a:endParaRPr lang="en-US"/>
        </a:p>
      </dgm:t>
    </dgm:pt>
    <dgm:pt modelId="{B452AC85-FA7D-48B0-9D3E-D0305841CC4D}" type="pres">
      <dgm:prSet presAssocID="{4232B4BD-7158-4641-B8E4-22422B65F4B8}" presName="Name0" presStyleCnt="0">
        <dgm:presLayoutVars>
          <dgm:chMax val="3"/>
          <dgm:chPref val="1"/>
          <dgm:dir/>
          <dgm:animLvl val="lvl"/>
          <dgm:resizeHandles/>
        </dgm:presLayoutVars>
      </dgm:prSet>
      <dgm:spPr/>
      <dgm:t>
        <a:bodyPr/>
        <a:lstStyle/>
        <a:p>
          <a:endParaRPr lang="en-US"/>
        </a:p>
      </dgm:t>
    </dgm:pt>
    <dgm:pt modelId="{2993D2F4-32BC-449D-B197-FF4D4BA54F4E}" type="pres">
      <dgm:prSet presAssocID="{4232B4BD-7158-4641-B8E4-22422B65F4B8}" presName="outerBox" presStyleCnt="0"/>
      <dgm:spPr/>
    </dgm:pt>
    <dgm:pt modelId="{FED31C49-ABB8-4645-AB12-A3BF4FC03C55}" type="pres">
      <dgm:prSet presAssocID="{4232B4BD-7158-4641-B8E4-22422B65F4B8}" presName="outerBoxParent" presStyleLbl="node1" presStyleIdx="0" presStyleCnt="3" custLinFactNeighborX="952"/>
      <dgm:spPr/>
      <dgm:t>
        <a:bodyPr/>
        <a:lstStyle/>
        <a:p>
          <a:endParaRPr lang="en-US"/>
        </a:p>
      </dgm:t>
    </dgm:pt>
    <dgm:pt modelId="{0B5E5E71-AADB-4C9C-8916-B0234B53DE9B}" type="pres">
      <dgm:prSet presAssocID="{4232B4BD-7158-4641-B8E4-22422B65F4B8}" presName="outerBoxChildren" presStyleCnt="0"/>
      <dgm:spPr/>
    </dgm:pt>
    <dgm:pt modelId="{CDA268A2-D26D-4FD3-A1E5-76D9DD1B3637}" type="pres">
      <dgm:prSet presAssocID="{75BBAB0A-9E45-4D83-A80C-6D93487416E0}" presName="oChild" presStyleLbl="fgAcc1" presStyleIdx="0" presStyleCnt="6" custScaleY="86403" custLinFactY="-1659" custLinFactNeighborY="-100000">
        <dgm:presLayoutVars>
          <dgm:bulletEnabled val="1"/>
        </dgm:presLayoutVars>
      </dgm:prSet>
      <dgm:spPr/>
      <dgm:t>
        <a:bodyPr/>
        <a:lstStyle/>
        <a:p>
          <a:endParaRPr lang="en-US"/>
        </a:p>
      </dgm:t>
    </dgm:pt>
    <dgm:pt modelId="{83623149-BFC0-487B-BDC5-A7001C266530}" type="pres">
      <dgm:prSet presAssocID="{00C39F31-A4B6-4447-9076-493726B3E2DA}" presName="outerSibTrans" presStyleCnt="0"/>
      <dgm:spPr/>
    </dgm:pt>
    <dgm:pt modelId="{C1F75470-F63E-4733-A8A9-3AF800A42485}" type="pres">
      <dgm:prSet presAssocID="{DBAE59E7-AAFB-4D4E-B40D-91BE53487D18}" presName="oChild" presStyleLbl="fgAcc1" presStyleIdx="1" presStyleCnt="6" custScaleY="128042">
        <dgm:presLayoutVars>
          <dgm:bulletEnabled val="1"/>
        </dgm:presLayoutVars>
      </dgm:prSet>
      <dgm:spPr/>
      <dgm:t>
        <a:bodyPr/>
        <a:lstStyle/>
        <a:p>
          <a:endParaRPr lang="en-US"/>
        </a:p>
      </dgm:t>
    </dgm:pt>
    <dgm:pt modelId="{2626A915-7056-469C-8142-F4B287AE82BF}" type="pres">
      <dgm:prSet presAssocID="{4232B4BD-7158-4641-B8E4-22422B65F4B8}" presName="middleBox" presStyleCnt="0"/>
      <dgm:spPr/>
    </dgm:pt>
    <dgm:pt modelId="{FAF90A8E-511B-4E2B-9633-421E60FDD41E}" type="pres">
      <dgm:prSet presAssocID="{4232B4BD-7158-4641-B8E4-22422B65F4B8}" presName="middleBoxParent" presStyleLbl="node1" presStyleIdx="1" presStyleCnt="3"/>
      <dgm:spPr/>
      <dgm:t>
        <a:bodyPr/>
        <a:lstStyle/>
        <a:p>
          <a:endParaRPr lang="en-US"/>
        </a:p>
      </dgm:t>
    </dgm:pt>
    <dgm:pt modelId="{889C48DC-38CB-4B0A-B48F-8CDB9C36254F}" type="pres">
      <dgm:prSet presAssocID="{4232B4BD-7158-4641-B8E4-22422B65F4B8}" presName="middleBoxChildren" presStyleCnt="0"/>
      <dgm:spPr/>
    </dgm:pt>
    <dgm:pt modelId="{CB9F6665-F6BA-432E-9E94-084833341CC1}" type="pres">
      <dgm:prSet presAssocID="{1B37767E-74B4-45B4-B915-B4BE0D378F8C}" presName="mChild" presStyleLbl="fgAcc1" presStyleIdx="2" presStyleCnt="6">
        <dgm:presLayoutVars>
          <dgm:bulletEnabled val="1"/>
        </dgm:presLayoutVars>
      </dgm:prSet>
      <dgm:spPr/>
      <dgm:t>
        <a:bodyPr/>
        <a:lstStyle/>
        <a:p>
          <a:endParaRPr lang="en-US"/>
        </a:p>
      </dgm:t>
    </dgm:pt>
    <dgm:pt modelId="{EAC872BE-CF97-499A-8A7E-8C0BE89FB7D5}" type="pres">
      <dgm:prSet presAssocID="{08587DB7-CB9C-48AC-93C4-3E9C533006AE}" presName="middleSibTrans" presStyleCnt="0"/>
      <dgm:spPr/>
    </dgm:pt>
    <dgm:pt modelId="{0C5675C1-A01D-4D03-9496-F8AFFEB33654}" type="pres">
      <dgm:prSet presAssocID="{D4BF13F3-B431-4333-B473-39EF0EBC22FF}" presName="mChild" presStyleLbl="fgAcc1" presStyleIdx="3" presStyleCnt="6">
        <dgm:presLayoutVars>
          <dgm:bulletEnabled val="1"/>
        </dgm:presLayoutVars>
      </dgm:prSet>
      <dgm:spPr/>
      <dgm:t>
        <a:bodyPr/>
        <a:lstStyle/>
        <a:p>
          <a:endParaRPr lang="en-US"/>
        </a:p>
      </dgm:t>
    </dgm:pt>
    <dgm:pt modelId="{9E1DD55C-D5A6-43CF-AE9C-E3A11784D969}" type="pres">
      <dgm:prSet presAssocID="{4232B4BD-7158-4641-B8E4-22422B65F4B8}" presName="centerBox" presStyleCnt="0"/>
      <dgm:spPr/>
    </dgm:pt>
    <dgm:pt modelId="{47AE4436-98BF-40AF-AB8E-E680DF3FF211}" type="pres">
      <dgm:prSet presAssocID="{4232B4BD-7158-4641-B8E4-22422B65F4B8}" presName="centerBoxParent" presStyleLbl="node1" presStyleIdx="2" presStyleCnt="3"/>
      <dgm:spPr/>
      <dgm:t>
        <a:bodyPr/>
        <a:lstStyle/>
        <a:p>
          <a:endParaRPr lang="en-US"/>
        </a:p>
      </dgm:t>
    </dgm:pt>
    <dgm:pt modelId="{82812048-E73E-4779-B5D8-E6BFB71EFABE}" type="pres">
      <dgm:prSet presAssocID="{4232B4BD-7158-4641-B8E4-22422B65F4B8}" presName="centerBoxChildren" presStyleCnt="0"/>
      <dgm:spPr/>
    </dgm:pt>
    <dgm:pt modelId="{7F1A8535-E715-402C-AA3E-D81EBBD032E9}" type="pres">
      <dgm:prSet presAssocID="{BFD42A37-A9EC-4A9E-89F1-B96E2B30B0A4}" presName="cChild" presStyleLbl="fgAcc1" presStyleIdx="4" presStyleCnt="6">
        <dgm:presLayoutVars>
          <dgm:bulletEnabled val="1"/>
        </dgm:presLayoutVars>
      </dgm:prSet>
      <dgm:spPr/>
      <dgm:t>
        <a:bodyPr/>
        <a:lstStyle/>
        <a:p>
          <a:endParaRPr lang="en-US"/>
        </a:p>
      </dgm:t>
    </dgm:pt>
    <dgm:pt modelId="{2C75C269-7230-48A3-9DEC-7AC7D0DE2F5F}" type="pres">
      <dgm:prSet presAssocID="{203B7289-D64B-4B3F-B92A-F64C7EE2785C}" presName="centerSibTrans" presStyleCnt="0"/>
      <dgm:spPr/>
    </dgm:pt>
    <dgm:pt modelId="{2E73F6E1-731C-4125-BEFF-65CCE0216563}" type="pres">
      <dgm:prSet presAssocID="{DC4C4C5E-FC87-4B93-8CC3-5EBE926F8AE3}" presName="cChild" presStyleLbl="fgAcc1" presStyleIdx="5" presStyleCnt="6">
        <dgm:presLayoutVars>
          <dgm:bulletEnabled val="1"/>
        </dgm:presLayoutVars>
      </dgm:prSet>
      <dgm:spPr/>
      <dgm:t>
        <a:bodyPr/>
        <a:lstStyle/>
        <a:p>
          <a:endParaRPr lang="en-US"/>
        </a:p>
      </dgm:t>
    </dgm:pt>
  </dgm:ptLst>
  <dgm:cxnLst>
    <dgm:cxn modelId="{24E4D085-6847-4664-B0A8-39F7FCA7E8FA}" srcId="{4232B4BD-7158-4641-B8E4-22422B65F4B8}" destId="{EE8E01F1-5375-49FE-84A0-33E1E1CDBD16}" srcOrd="2" destOrd="0" parTransId="{071675C5-6C35-45B7-87DE-765EFBD8411C}" sibTransId="{42AE51EE-CCFE-499D-9E67-B6AA04E1320F}"/>
    <dgm:cxn modelId="{B8A92461-AFF4-41C1-9D46-DECBCD5BB71B}" srcId="{4232B4BD-7158-4641-B8E4-22422B65F4B8}" destId="{401B7068-DB80-4D1C-94FF-5205A971B13A}" srcOrd="1" destOrd="0" parTransId="{6B027118-7F66-4C15-BEEE-3E930AEE7CD1}" sibTransId="{752BFF10-A7FC-47A9-96BF-B29B7E5ECA8C}"/>
    <dgm:cxn modelId="{85793627-E438-49F5-8E18-C79696F8EF01}" type="presOf" srcId="{401B7068-DB80-4D1C-94FF-5205A971B13A}" destId="{FAF90A8E-511B-4E2B-9633-421E60FDD41E}" srcOrd="0" destOrd="0" presId="urn:microsoft.com/office/officeart/2005/8/layout/target2"/>
    <dgm:cxn modelId="{71179196-ED51-4C03-BFE7-69E4CCD02DF5}" srcId="{401B7068-DB80-4D1C-94FF-5205A971B13A}" destId="{1B37767E-74B4-45B4-B915-B4BE0D378F8C}" srcOrd="0" destOrd="0" parTransId="{1A79BAD1-BD9C-4814-8B01-92E56B902AA8}" sibTransId="{08587DB7-CB9C-48AC-93C4-3E9C533006AE}"/>
    <dgm:cxn modelId="{F79D10CD-082F-4F61-A122-789FB941A5C6}" type="presOf" srcId="{1B37767E-74B4-45B4-B915-B4BE0D378F8C}" destId="{CB9F6665-F6BA-432E-9E94-084833341CC1}" srcOrd="0" destOrd="0" presId="urn:microsoft.com/office/officeart/2005/8/layout/target2"/>
    <dgm:cxn modelId="{FC8218A5-A9FB-4616-9CD7-517D68B8D5DB}" type="presOf" srcId="{4232B4BD-7158-4641-B8E4-22422B65F4B8}" destId="{B452AC85-FA7D-48B0-9D3E-D0305841CC4D}" srcOrd="0" destOrd="0" presId="urn:microsoft.com/office/officeart/2005/8/layout/target2"/>
    <dgm:cxn modelId="{5921FB24-F37A-42F8-9E4A-10DFFB7A2B8E}" srcId="{401B7068-DB80-4D1C-94FF-5205A971B13A}" destId="{D4BF13F3-B431-4333-B473-39EF0EBC22FF}" srcOrd="1" destOrd="0" parTransId="{7C5AFCBF-099A-4F10-B38C-CD5F412BDE73}" sibTransId="{E6B08A5F-86DE-47DA-805A-A31470824D59}"/>
    <dgm:cxn modelId="{F4333DC6-08CE-4BE2-AB9A-D3A8DDB74900}" srcId="{9990D3A7-72A5-4894-A4DB-B5740AE2A0F9}" destId="{DBAE59E7-AAFB-4D4E-B40D-91BE53487D18}" srcOrd="1" destOrd="0" parTransId="{3FC91B5B-500C-4A58-B56A-37D99B2D7827}" sibTransId="{26B10600-C755-482B-A0EC-08F7299D9DFD}"/>
    <dgm:cxn modelId="{B34A2C0B-75D7-44E4-81DA-60CC6552FADD}" type="presOf" srcId="{DBAE59E7-AAFB-4D4E-B40D-91BE53487D18}" destId="{C1F75470-F63E-4733-A8A9-3AF800A42485}" srcOrd="0" destOrd="0" presId="urn:microsoft.com/office/officeart/2005/8/layout/target2"/>
    <dgm:cxn modelId="{30DF1945-5A24-43BB-9CB7-0F7841B11DF4}" type="presOf" srcId="{BFD42A37-A9EC-4A9E-89F1-B96E2B30B0A4}" destId="{7F1A8535-E715-402C-AA3E-D81EBBD032E9}" srcOrd="0" destOrd="0" presId="urn:microsoft.com/office/officeart/2005/8/layout/target2"/>
    <dgm:cxn modelId="{2D6CC41C-2F3F-40CE-A2BE-1DCC4D34E3CB}" srcId="{EE8E01F1-5375-49FE-84A0-33E1E1CDBD16}" destId="{DC4C4C5E-FC87-4B93-8CC3-5EBE926F8AE3}" srcOrd="1" destOrd="0" parTransId="{4D9EC13D-7F37-4517-9375-B41AE27C5396}" sibTransId="{708005E7-260E-4CD5-BC09-0B160746A601}"/>
    <dgm:cxn modelId="{E6283D38-F004-49A0-B21C-D21E63662085}" type="presOf" srcId="{EE8E01F1-5375-49FE-84A0-33E1E1CDBD16}" destId="{47AE4436-98BF-40AF-AB8E-E680DF3FF211}" srcOrd="0" destOrd="0" presId="urn:microsoft.com/office/officeart/2005/8/layout/target2"/>
    <dgm:cxn modelId="{766CD6C9-184F-4FE0-9DA0-D5FD6EA77D92}" type="presOf" srcId="{9990D3A7-72A5-4894-A4DB-B5740AE2A0F9}" destId="{FED31C49-ABB8-4645-AB12-A3BF4FC03C55}" srcOrd="0" destOrd="0" presId="urn:microsoft.com/office/officeart/2005/8/layout/target2"/>
    <dgm:cxn modelId="{4796646D-171E-4CFE-8B6B-EB3FDA5D400F}" type="presOf" srcId="{D4BF13F3-B431-4333-B473-39EF0EBC22FF}" destId="{0C5675C1-A01D-4D03-9496-F8AFFEB33654}" srcOrd="0" destOrd="0" presId="urn:microsoft.com/office/officeart/2005/8/layout/target2"/>
    <dgm:cxn modelId="{F0C14FF9-1046-4EB5-A6D3-411EFC53216B}" srcId="{4232B4BD-7158-4641-B8E4-22422B65F4B8}" destId="{9990D3A7-72A5-4894-A4DB-B5740AE2A0F9}" srcOrd="0" destOrd="0" parTransId="{8BD8342F-DF18-48FA-835A-1C4375B45802}" sibTransId="{8A352757-989B-4FD6-99FF-F357139176BB}"/>
    <dgm:cxn modelId="{6A333037-EDCB-440F-BB9D-96AF3997FB49}" type="presOf" srcId="{75BBAB0A-9E45-4D83-A80C-6D93487416E0}" destId="{CDA268A2-D26D-4FD3-A1E5-76D9DD1B3637}" srcOrd="0" destOrd="0" presId="urn:microsoft.com/office/officeart/2005/8/layout/target2"/>
    <dgm:cxn modelId="{B4EEBA46-976C-4976-8B53-8790FAE0F1BE}" srcId="{EE8E01F1-5375-49FE-84A0-33E1E1CDBD16}" destId="{BFD42A37-A9EC-4A9E-89F1-B96E2B30B0A4}" srcOrd="0" destOrd="0" parTransId="{A8B42A17-9F63-4D91-BEC5-A86BB3C0F401}" sibTransId="{203B7289-D64B-4B3F-B92A-F64C7EE2785C}"/>
    <dgm:cxn modelId="{AA3F7133-CAF3-4583-8444-66416D929B1B}" type="presOf" srcId="{DC4C4C5E-FC87-4B93-8CC3-5EBE926F8AE3}" destId="{2E73F6E1-731C-4125-BEFF-65CCE0216563}" srcOrd="0" destOrd="0" presId="urn:microsoft.com/office/officeart/2005/8/layout/target2"/>
    <dgm:cxn modelId="{2D44CE36-29FE-41DA-B7B5-ADE57D516315}" srcId="{9990D3A7-72A5-4894-A4DB-B5740AE2A0F9}" destId="{75BBAB0A-9E45-4D83-A80C-6D93487416E0}" srcOrd="0" destOrd="0" parTransId="{B217C300-5399-41B5-B271-3859A277CA54}" sibTransId="{00C39F31-A4B6-4447-9076-493726B3E2DA}"/>
    <dgm:cxn modelId="{4B53DB5E-9A27-4818-8DD6-7E626CD3BC4E}" type="presParOf" srcId="{B452AC85-FA7D-48B0-9D3E-D0305841CC4D}" destId="{2993D2F4-32BC-449D-B197-FF4D4BA54F4E}" srcOrd="0" destOrd="0" presId="urn:microsoft.com/office/officeart/2005/8/layout/target2"/>
    <dgm:cxn modelId="{384B8D87-22B2-41B8-82FF-BEDCC0648E85}" type="presParOf" srcId="{2993D2F4-32BC-449D-B197-FF4D4BA54F4E}" destId="{FED31C49-ABB8-4645-AB12-A3BF4FC03C55}" srcOrd="0" destOrd="0" presId="urn:microsoft.com/office/officeart/2005/8/layout/target2"/>
    <dgm:cxn modelId="{5E46EE0A-67BF-4C48-B9CB-7160FC96AA62}" type="presParOf" srcId="{2993D2F4-32BC-449D-B197-FF4D4BA54F4E}" destId="{0B5E5E71-AADB-4C9C-8916-B0234B53DE9B}" srcOrd="1" destOrd="0" presId="urn:microsoft.com/office/officeart/2005/8/layout/target2"/>
    <dgm:cxn modelId="{1183217B-9C78-40E4-A6E7-62208C993B4E}" type="presParOf" srcId="{0B5E5E71-AADB-4C9C-8916-B0234B53DE9B}" destId="{CDA268A2-D26D-4FD3-A1E5-76D9DD1B3637}" srcOrd="0" destOrd="0" presId="urn:microsoft.com/office/officeart/2005/8/layout/target2"/>
    <dgm:cxn modelId="{41CF6739-FF35-49F5-B788-37F738418FE0}" type="presParOf" srcId="{0B5E5E71-AADB-4C9C-8916-B0234B53DE9B}" destId="{83623149-BFC0-487B-BDC5-A7001C266530}" srcOrd="1" destOrd="0" presId="urn:microsoft.com/office/officeart/2005/8/layout/target2"/>
    <dgm:cxn modelId="{D705CD36-58A3-4FD1-89E2-032BB9326177}" type="presParOf" srcId="{0B5E5E71-AADB-4C9C-8916-B0234B53DE9B}" destId="{C1F75470-F63E-4733-A8A9-3AF800A42485}" srcOrd="2" destOrd="0" presId="urn:microsoft.com/office/officeart/2005/8/layout/target2"/>
    <dgm:cxn modelId="{71A4A51B-4736-4850-9DA7-AC96DC9A2E6F}" type="presParOf" srcId="{B452AC85-FA7D-48B0-9D3E-D0305841CC4D}" destId="{2626A915-7056-469C-8142-F4B287AE82BF}" srcOrd="1" destOrd="0" presId="urn:microsoft.com/office/officeart/2005/8/layout/target2"/>
    <dgm:cxn modelId="{9A6F3D15-1BCA-4B97-AE1C-142111F2F2D4}" type="presParOf" srcId="{2626A915-7056-469C-8142-F4B287AE82BF}" destId="{FAF90A8E-511B-4E2B-9633-421E60FDD41E}" srcOrd="0" destOrd="0" presId="urn:microsoft.com/office/officeart/2005/8/layout/target2"/>
    <dgm:cxn modelId="{31DA12FC-FD15-4579-9271-98267CECF37F}" type="presParOf" srcId="{2626A915-7056-469C-8142-F4B287AE82BF}" destId="{889C48DC-38CB-4B0A-B48F-8CDB9C36254F}" srcOrd="1" destOrd="0" presId="urn:microsoft.com/office/officeart/2005/8/layout/target2"/>
    <dgm:cxn modelId="{8A747743-68D6-4506-B0AA-7CCD60F3667E}" type="presParOf" srcId="{889C48DC-38CB-4B0A-B48F-8CDB9C36254F}" destId="{CB9F6665-F6BA-432E-9E94-084833341CC1}" srcOrd="0" destOrd="0" presId="urn:microsoft.com/office/officeart/2005/8/layout/target2"/>
    <dgm:cxn modelId="{D7E014CB-EEBF-4449-A519-A49DEAD6AF7A}" type="presParOf" srcId="{889C48DC-38CB-4B0A-B48F-8CDB9C36254F}" destId="{EAC872BE-CF97-499A-8A7E-8C0BE89FB7D5}" srcOrd="1" destOrd="0" presId="urn:microsoft.com/office/officeart/2005/8/layout/target2"/>
    <dgm:cxn modelId="{62D5DC71-A566-49B3-89F3-E4044AB7B3B7}" type="presParOf" srcId="{889C48DC-38CB-4B0A-B48F-8CDB9C36254F}" destId="{0C5675C1-A01D-4D03-9496-F8AFFEB33654}" srcOrd="2" destOrd="0" presId="urn:microsoft.com/office/officeart/2005/8/layout/target2"/>
    <dgm:cxn modelId="{FAE430E4-F544-478C-97F9-B0F71E0646C6}" type="presParOf" srcId="{B452AC85-FA7D-48B0-9D3E-D0305841CC4D}" destId="{9E1DD55C-D5A6-43CF-AE9C-E3A11784D969}" srcOrd="2" destOrd="0" presId="urn:microsoft.com/office/officeart/2005/8/layout/target2"/>
    <dgm:cxn modelId="{C6913F16-3471-4E56-A706-326769F0E074}" type="presParOf" srcId="{9E1DD55C-D5A6-43CF-AE9C-E3A11784D969}" destId="{47AE4436-98BF-40AF-AB8E-E680DF3FF211}" srcOrd="0" destOrd="0" presId="urn:microsoft.com/office/officeart/2005/8/layout/target2"/>
    <dgm:cxn modelId="{C5CE8C3E-3F24-48BB-B312-D0C1537BDBD8}" type="presParOf" srcId="{9E1DD55C-D5A6-43CF-AE9C-E3A11784D969}" destId="{82812048-E73E-4779-B5D8-E6BFB71EFABE}" srcOrd="1" destOrd="0" presId="urn:microsoft.com/office/officeart/2005/8/layout/target2"/>
    <dgm:cxn modelId="{4E39C264-3B11-4C9E-B2AF-262A370A07B4}" type="presParOf" srcId="{82812048-E73E-4779-B5D8-E6BFB71EFABE}" destId="{7F1A8535-E715-402C-AA3E-D81EBBD032E9}" srcOrd="0" destOrd="0" presId="urn:microsoft.com/office/officeart/2005/8/layout/target2"/>
    <dgm:cxn modelId="{B8FE1A0F-9B84-40F4-A623-9B122667AC73}" type="presParOf" srcId="{82812048-E73E-4779-B5D8-E6BFB71EFABE}" destId="{2C75C269-7230-48A3-9DEC-7AC7D0DE2F5F}" srcOrd="1" destOrd="0" presId="urn:microsoft.com/office/officeart/2005/8/layout/target2"/>
    <dgm:cxn modelId="{3E16F18D-FB1E-41E8-BE79-3C1D8CD78642}" type="presParOf" srcId="{82812048-E73E-4779-B5D8-E6BFB71EFABE}" destId="{2E73F6E1-731C-4125-BEFF-65CCE0216563}" srcOrd="2" destOrd="0" presId="urn:microsoft.com/office/officeart/2005/8/layout/targe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D31C49-ABB8-4645-AB12-A3BF4FC03C55}">
      <dsp:nvSpPr>
        <dsp:cNvPr id="0" name=""/>
        <dsp:cNvSpPr/>
      </dsp:nvSpPr>
      <dsp:spPr>
        <a:xfrm>
          <a:off x="0" y="0"/>
          <a:ext cx="8001000" cy="4495800"/>
        </a:xfrm>
        <a:prstGeom prst="roundRect">
          <a:avLst>
            <a:gd name="adj" fmla="val 85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489240" numCol="1" spcCol="1270" anchor="t" anchorCtr="0">
          <a:noAutofit/>
        </a:bodyPr>
        <a:lstStyle/>
        <a:p>
          <a:pPr lvl="0" algn="ctr" defTabSz="1600200">
            <a:lnSpc>
              <a:spcPct val="90000"/>
            </a:lnSpc>
            <a:spcBef>
              <a:spcPct val="0"/>
            </a:spcBef>
            <a:spcAft>
              <a:spcPct val="35000"/>
            </a:spcAft>
          </a:pPr>
          <a:r>
            <a:rPr lang="en-US" sz="3600" kern="1200" dirty="0"/>
            <a:t>Students Who Began as </a:t>
          </a:r>
          <a:r>
            <a:rPr lang="en-US" sz="3600" kern="1200" dirty="0" smtClean="0"/>
            <a:t>ELLs              </a:t>
          </a:r>
          <a:r>
            <a:rPr lang="en-US" sz="2400" kern="1200" dirty="0" smtClean="0"/>
            <a:t>(English Proficient Learners)</a:t>
          </a:r>
          <a:endParaRPr lang="en-US" sz="3700" kern="1200" dirty="0"/>
        </a:p>
      </dsp:txBody>
      <dsp:txXfrm>
        <a:off x="0" y="0"/>
        <a:ext cx="8001000" cy="4495800"/>
      </dsp:txXfrm>
    </dsp:sp>
    <dsp:sp modelId="{CDA268A2-D26D-4FD3-A1E5-76D9DD1B3637}">
      <dsp:nvSpPr>
        <dsp:cNvPr id="0" name=""/>
        <dsp:cNvSpPr/>
      </dsp:nvSpPr>
      <dsp:spPr>
        <a:xfrm>
          <a:off x="200025" y="1045069"/>
          <a:ext cx="1200150" cy="1245393"/>
        </a:xfrm>
        <a:prstGeom prst="roundRect">
          <a:avLst>
            <a:gd name="adj" fmla="val 105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Met State's English-language </a:t>
          </a:r>
          <a:r>
            <a:rPr lang="en-US" sz="1500" kern="1200" dirty="0" smtClean="0"/>
            <a:t>proficiency criteria</a:t>
          </a:r>
          <a:endParaRPr lang="en-US" sz="1500" kern="1200" dirty="0"/>
        </a:p>
      </dsp:txBody>
      <dsp:txXfrm>
        <a:off x="200025" y="1045069"/>
        <a:ext cx="1200150" cy="1245393"/>
      </dsp:txXfrm>
    </dsp:sp>
    <dsp:sp modelId="{C1F75470-F63E-4733-A8A9-3AF800A42485}">
      <dsp:nvSpPr>
        <dsp:cNvPr id="0" name=""/>
        <dsp:cNvSpPr/>
      </dsp:nvSpPr>
      <dsp:spPr>
        <a:xfrm>
          <a:off x="200025" y="2424311"/>
          <a:ext cx="1200150" cy="1845569"/>
        </a:xfrm>
        <a:prstGeom prst="roundRect">
          <a:avLst>
            <a:gd name="adj" fmla="val 10500"/>
          </a:avLst>
        </a:prstGeom>
        <a:solidFill>
          <a:schemeClr val="lt1">
            <a:alpha val="90000"/>
            <a:hueOff val="0"/>
            <a:satOff val="0"/>
            <a:lumOff val="0"/>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smtClean="0"/>
            <a:t>Should  meet grade-level proficiency; Counted </a:t>
          </a:r>
          <a:r>
            <a:rPr lang="en-US" sz="1300" b="1" kern="1200" dirty="0"/>
            <a:t>in </a:t>
          </a:r>
          <a:r>
            <a:rPr lang="en-US" sz="1300" b="1" kern="1200" dirty="0" smtClean="0"/>
            <a:t>subgroup </a:t>
          </a:r>
          <a:r>
            <a:rPr lang="en-US" sz="1300" b="1" kern="1200" dirty="0"/>
            <a:t>to holds states accountable for </a:t>
          </a:r>
          <a:r>
            <a:rPr lang="en-US" sz="1300" b="1" kern="1200" dirty="0" smtClean="0"/>
            <a:t>equity &amp; access</a:t>
          </a:r>
          <a:endParaRPr lang="en-US" sz="1300" b="1" kern="1200" dirty="0"/>
        </a:p>
      </dsp:txBody>
      <dsp:txXfrm>
        <a:off x="200025" y="2424311"/>
        <a:ext cx="1200150" cy="1845569"/>
      </dsp:txXfrm>
    </dsp:sp>
    <dsp:sp modelId="{FAF90A8E-511B-4E2B-9633-421E60FDD41E}">
      <dsp:nvSpPr>
        <dsp:cNvPr id="0" name=""/>
        <dsp:cNvSpPr/>
      </dsp:nvSpPr>
      <dsp:spPr>
        <a:xfrm>
          <a:off x="1600200" y="1123950"/>
          <a:ext cx="6200775" cy="3147060"/>
        </a:xfrm>
        <a:prstGeom prst="roundRect">
          <a:avLst>
            <a:gd name="adj" fmla="val 10500"/>
          </a:avLst>
        </a:prstGeom>
        <a:solidFill>
          <a:srgbClr val="487E2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998383" numCol="1" spcCol="1270" anchor="t" anchorCtr="0">
          <a:noAutofit/>
        </a:bodyPr>
        <a:lstStyle/>
        <a:p>
          <a:pPr lvl="0" algn="ctr" defTabSz="1644650">
            <a:lnSpc>
              <a:spcPct val="90000"/>
            </a:lnSpc>
            <a:spcBef>
              <a:spcPct val="0"/>
            </a:spcBef>
            <a:spcAft>
              <a:spcPct val="35000"/>
            </a:spcAft>
          </a:pPr>
          <a:r>
            <a:rPr lang="en-US" sz="3700" kern="1200" dirty="0"/>
            <a:t>Current ELLs</a:t>
          </a:r>
        </a:p>
      </dsp:txBody>
      <dsp:txXfrm>
        <a:off x="1600200" y="1123950"/>
        <a:ext cx="6200775" cy="3147060"/>
      </dsp:txXfrm>
    </dsp:sp>
    <dsp:sp modelId="{CB9F6665-F6BA-432E-9E94-084833341CC1}">
      <dsp:nvSpPr>
        <dsp:cNvPr id="0" name=""/>
        <dsp:cNvSpPr/>
      </dsp:nvSpPr>
      <dsp:spPr>
        <a:xfrm>
          <a:off x="1755219" y="2225421"/>
          <a:ext cx="1240155" cy="875621"/>
        </a:xfrm>
        <a:prstGeom prst="roundRect">
          <a:avLst>
            <a:gd name="adj" fmla="val 10500"/>
          </a:avLst>
        </a:prstGeom>
        <a:solidFill>
          <a:schemeClr val="lt1">
            <a:alpha val="90000"/>
            <a:hueOff val="0"/>
            <a:satOff val="0"/>
            <a:lumOff val="0"/>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1-5 yrs in State's schools </a:t>
          </a:r>
        </a:p>
      </dsp:txBody>
      <dsp:txXfrm>
        <a:off x="1755219" y="2225421"/>
        <a:ext cx="1240155" cy="875621"/>
      </dsp:txXfrm>
    </dsp:sp>
    <dsp:sp modelId="{0C5675C1-A01D-4D03-9496-F8AFFEB33654}">
      <dsp:nvSpPr>
        <dsp:cNvPr id="0" name=""/>
        <dsp:cNvSpPr/>
      </dsp:nvSpPr>
      <dsp:spPr>
        <a:xfrm>
          <a:off x="1755219" y="3159116"/>
          <a:ext cx="1240155" cy="875621"/>
        </a:xfrm>
        <a:prstGeom prst="roundRect">
          <a:avLst>
            <a:gd name="adj" fmla="val 10500"/>
          </a:avLst>
        </a:prstGeom>
        <a:solidFill>
          <a:schemeClr val="lt1">
            <a:alpha val="90000"/>
            <a:hueOff val="0"/>
            <a:satOff val="0"/>
            <a:lumOff val="0"/>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Should meet </a:t>
          </a:r>
          <a:r>
            <a:rPr lang="en-US" sz="1200" b="1" kern="1200" dirty="0"/>
            <a:t>annual ELP &amp; </a:t>
          </a:r>
          <a:r>
            <a:rPr lang="en-US" sz="1200" b="1" kern="1200" dirty="0" smtClean="0"/>
            <a:t>academic  </a:t>
          </a:r>
          <a:r>
            <a:rPr lang="en-US" sz="1200" b="1" kern="1200" dirty="0"/>
            <a:t>progress goals</a:t>
          </a:r>
        </a:p>
      </dsp:txBody>
      <dsp:txXfrm>
        <a:off x="1755219" y="3159116"/>
        <a:ext cx="1240155" cy="875621"/>
      </dsp:txXfrm>
    </dsp:sp>
    <dsp:sp modelId="{47AE4436-98BF-40AF-AB8E-E680DF3FF211}">
      <dsp:nvSpPr>
        <dsp:cNvPr id="0" name=""/>
        <dsp:cNvSpPr/>
      </dsp:nvSpPr>
      <dsp:spPr>
        <a:xfrm>
          <a:off x="3160395" y="2247900"/>
          <a:ext cx="4440555" cy="1798320"/>
        </a:xfrm>
        <a:prstGeom prst="roundRect">
          <a:avLst>
            <a:gd name="adj" fmla="val 105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015052" numCol="1" spcCol="1270" anchor="t" anchorCtr="0">
          <a:noAutofit/>
        </a:bodyPr>
        <a:lstStyle/>
        <a:p>
          <a:pPr lvl="0" algn="ctr" defTabSz="1644650">
            <a:lnSpc>
              <a:spcPct val="90000"/>
            </a:lnSpc>
            <a:spcBef>
              <a:spcPct val="0"/>
            </a:spcBef>
            <a:spcAft>
              <a:spcPct val="35000"/>
            </a:spcAft>
          </a:pPr>
          <a:r>
            <a:rPr lang="en-US" sz="3700" kern="1200" dirty="0"/>
            <a:t>Long-term ELLs</a:t>
          </a:r>
        </a:p>
      </dsp:txBody>
      <dsp:txXfrm>
        <a:off x="3160395" y="2247900"/>
        <a:ext cx="4440555" cy="1798320"/>
      </dsp:txXfrm>
    </dsp:sp>
    <dsp:sp modelId="{7F1A8535-E715-402C-AA3E-D81EBBD032E9}">
      <dsp:nvSpPr>
        <dsp:cNvPr id="0" name=""/>
        <dsp:cNvSpPr/>
      </dsp:nvSpPr>
      <dsp:spPr>
        <a:xfrm>
          <a:off x="3271408" y="3057144"/>
          <a:ext cx="2078366" cy="809244"/>
        </a:xfrm>
        <a:prstGeom prst="roundRect">
          <a:avLst>
            <a:gd name="adj" fmla="val 10500"/>
          </a:avLst>
        </a:prstGeom>
        <a:solidFill>
          <a:schemeClr val="lt1">
            <a:alpha val="90000"/>
            <a:hueOff val="0"/>
            <a:satOff val="0"/>
            <a:lumOff val="0"/>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&gt;5 yrs. in State's Schools</a:t>
          </a:r>
        </a:p>
      </dsp:txBody>
      <dsp:txXfrm>
        <a:off x="3271408" y="3057144"/>
        <a:ext cx="2078366" cy="809244"/>
      </dsp:txXfrm>
    </dsp:sp>
    <dsp:sp modelId="{2E73F6E1-731C-4125-BEFF-65CCE0216563}">
      <dsp:nvSpPr>
        <dsp:cNvPr id="0" name=""/>
        <dsp:cNvSpPr/>
      </dsp:nvSpPr>
      <dsp:spPr>
        <a:xfrm>
          <a:off x="5408903" y="3057144"/>
          <a:ext cx="2078366" cy="809244"/>
        </a:xfrm>
        <a:prstGeom prst="roundRect">
          <a:avLst>
            <a:gd name="adj" fmla="val 10500"/>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t>% should decrease annually</a:t>
          </a:r>
        </a:p>
      </dsp:txBody>
      <dsp:txXfrm>
        <a:off x="5408903" y="3057144"/>
        <a:ext cx="2078366" cy="809244"/>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2CA6C0-B754-44D8-852F-E65539A4C495}" type="datetimeFigureOut">
              <a:rPr lang="en-US" smtClean="0"/>
              <a:pPr/>
              <a:t>3/28/2011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55FD6B-E0B5-4B33-BDCE-3713A5608A6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smtClean="0"/>
          </a:p>
        </p:txBody>
      </p:sp>
      <p:sp>
        <p:nvSpPr>
          <p:cNvPr id="79876" name="Slide Number Placeholder 3"/>
          <p:cNvSpPr>
            <a:spLocks noGrp="1"/>
          </p:cNvSpPr>
          <p:nvPr>
            <p:ph type="sldNum" sz="quarter" idx="5"/>
          </p:nvPr>
        </p:nvSpPr>
        <p:spPr>
          <a:noFill/>
        </p:spPr>
        <p:txBody>
          <a:bodyPr/>
          <a:lstStyle/>
          <a:p>
            <a:fld id="{41095B21-46D3-42FF-B07D-795E10E90EFC}"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smtClean="0"/>
          </a:p>
        </p:txBody>
      </p:sp>
      <p:sp>
        <p:nvSpPr>
          <p:cNvPr id="79876" name="Slide Number Placeholder 3"/>
          <p:cNvSpPr>
            <a:spLocks noGrp="1"/>
          </p:cNvSpPr>
          <p:nvPr>
            <p:ph type="sldNum" sz="quarter" idx="5"/>
          </p:nvPr>
        </p:nvSpPr>
        <p:spPr>
          <a:noFill/>
        </p:spPr>
        <p:txBody>
          <a:bodyPr/>
          <a:lstStyle/>
          <a:p>
            <a:fld id="{41095B21-46D3-42FF-B07D-795E10E90EFC}"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DFB1AF1C-752A-4E99-B817-09B3BE074C14}" type="slidenum">
              <a:rPr lang="en-US" smtClean="0"/>
              <a:pPr/>
              <a:t>4</a:t>
            </a:fld>
            <a:endParaRPr lang="en-US" smtClean="0"/>
          </a:p>
        </p:txBody>
      </p:sp>
      <p:sp>
        <p:nvSpPr>
          <p:cNvPr id="89091" name="Slide Image Placeholder 1"/>
          <p:cNvSpPr>
            <a:spLocks noGrp="1" noRot="1" noChangeAspect="1" noTextEdit="1"/>
          </p:cNvSpPr>
          <p:nvPr>
            <p:ph type="sldImg"/>
          </p:nvPr>
        </p:nvSpPr>
        <p:spPr>
          <a:ln/>
        </p:spPr>
      </p:sp>
      <p:sp>
        <p:nvSpPr>
          <p:cNvPr id="8909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909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A388E36-A984-49C8-80BE-B32784E83E03}" type="slidenum">
              <a:rPr lang="en-US" sz="1200">
                <a:latin typeface="Calibri" pitchFamily="34" charset="0"/>
              </a:rPr>
              <a:pPr algn="r"/>
              <a:t>4</a:t>
            </a:fld>
            <a:endParaRPr lang="en-US" sz="120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CB1931F-33BD-4102-AD14-68DABE4C9B98}" type="slidenum">
              <a:rPr lang="en-US" smtClean="0"/>
              <a:pPr/>
              <a:t>5</a:t>
            </a:fld>
            <a:endParaRPr lang="en-US" smtClean="0"/>
          </a:p>
        </p:txBody>
      </p:sp>
      <p:sp>
        <p:nvSpPr>
          <p:cNvPr id="82947" name="Slide Image Placeholder 1"/>
          <p:cNvSpPr>
            <a:spLocks noGrp="1" noRot="1" noChangeAspect="1" noTextEdit="1"/>
          </p:cNvSpPr>
          <p:nvPr>
            <p:ph type="sldImg"/>
          </p:nvPr>
        </p:nvSpPr>
        <p:spPr>
          <a:ln/>
        </p:spPr>
      </p:sp>
      <p:sp>
        <p:nvSpPr>
          <p:cNvPr id="82948"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294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88A5E97-4F9D-4C24-9FBB-171A41E7C290}" type="slidenum">
              <a:rPr lang="en-US" sz="1200">
                <a:latin typeface="Calibri" pitchFamily="34" charset="0"/>
              </a:rPr>
              <a:pPr algn="r"/>
              <a:t>5</a:t>
            </a:fld>
            <a:endParaRPr lang="en-US" sz="120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01EEEE9C-435C-4B00-AA72-ADBCB016195F}" type="slidenum">
              <a:rPr lang="en-US" smtClean="0"/>
              <a:pPr/>
              <a:t>6</a:t>
            </a:fld>
            <a:endParaRPr lang="en-US" smtClean="0"/>
          </a:p>
        </p:txBody>
      </p:sp>
      <p:sp>
        <p:nvSpPr>
          <p:cNvPr id="83971" name="Slide Image Placeholder 1"/>
          <p:cNvSpPr>
            <a:spLocks noGrp="1" noRot="1" noChangeAspect="1" noTextEdit="1"/>
          </p:cNvSpPr>
          <p:nvPr>
            <p:ph type="sldImg"/>
          </p:nvPr>
        </p:nvSpPr>
        <p:spPr>
          <a:ln/>
        </p:spPr>
      </p:sp>
      <p:sp>
        <p:nvSpPr>
          <p:cNvPr id="8397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397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89BA822-3441-4C85-8E40-8C5B9149B1A9}" type="slidenum">
              <a:rPr lang="en-US" sz="1200">
                <a:latin typeface="Calibri" pitchFamily="34" charset="0"/>
              </a:rPr>
              <a:pPr algn="r"/>
              <a:t>6</a:t>
            </a:fld>
            <a:endParaRPr lang="en-US" sz="12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F9D5F56-3DD1-4230-902A-47639DEF88E3}" type="slidenum">
              <a:rPr lang="en-US" smtClean="0"/>
              <a:pPr/>
              <a:t>7</a:t>
            </a:fld>
            <a:endParaRPr lang="en-US" smtClean="0"/>
          </a:p>
        </p:txBody>
      </p:sp>
      <p:sp>
        <p:nvSpPr>
          <p:cNvPr id="84995" name="Slide Image Placeholder 1"/>
          <p:cNvSpPr>
            <a:spLocks noGrp="1" noRot="1" noChangeAspect="1" noTextEdit="1"/>
          </p:cNvSpPr>
          <p:nvPr>
            <p:ph type="sldImg"/>
          </p:nvPr>
        </p:nvSpPr>
        <p:spPr>
          <a:ln/>
        </p:spPr>
      </p:sp>
      <p:sp>
        <p:nvSpPr>
          <p:cNvPr id="84996"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499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EA1E7EB-9D3B-4CE9-B8CD-1549BB84B2F0}" type="slidenum">
              <a:rPr lang="en-US" sz="1200">
                <a:latin typeface="Calibri" pitchFamily="34" charset="0"/>
              </a:rPr>
              <a:pPr algn="r"/>
              <a:t>7</a:t>
            </a:fld>
            <a:endParaRPr lang="en-US" sz="120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9106A54-33A6-4865-B6C8-A8FEAC95B4CE}" type="slidenum">
              <a:rPr lang="en-US" smtClean="0"/>
              <a:pPr/>
              <a:t>8</a:t>
            </a:fld>
            <a:endParaRPr lang="en-US" smtClean="0"/>
          </a:p>
        </p:txBody>
      </p:sp>
      <p:sp>
        <p:nvSpPr>
          <p:cNvPr id="86019" name="Slide Image Placeholder 1"/>
          <p:cNvSpPr>
            <a:spLocks noGrp="1" noRot="1" noChangeAspect="1" noTextEdit="1"/>
          </p:cNvSpPr>
          <p:nvPr>
            <p:ph type="sldImg"/>
          </p:nvPr>
        </p:nvSpPr>
        <p:spPr>
          <a:ln/>
        </p:spPr>
      </p:sp>
      <p:sp>
        <p:nvSpPr>
          <p:cNvPr id="86020"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602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A58718B-E325-4D7D-A3FA-C927BC1D6D5F}" type="slidenum">
              <a:rPr lang="en-US" sz="1200">
                <a:latin typeface="Calibri" pitchFamily="34" charset="0"/>
              </a:rPr>
              <a:pPr algn="r"/>
              <a:t>8</a:t>
            </a:fld>
            <a:endParaRPr lang="en-US"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E0BF3D6-EFA7-4E2D-8F19-7A79EADD6088}" type="slidenum">
              <a:rPr lang="en-US" smtClean="0"/>
              <a:pPr/>
              <a:t>9</a:t>
            </a:fld>
            <a:endParaRPr lang="en-US" smtClean="0"/>
          </a:p>
        </p:txBody>
      </p:sp>
      <p:sp>
        <p:nvSpPr>
          <p:cNvPr id="87043" name="Slide Image Placeholder 1"/>
          <p:cNvSpPr>
            <a:spLocks noGrp="1" noRot="1" noChangeAspect="1" noTextEdit="1"/>
          </p:cNvSpPr>
          <p:nvPr>
            <p:ph type="sldImg"/>
          </p:nvPr>
        </p:nvSpPr>
        <p:spPr>
          <a:ln/>
        </p:spPr>
      </p:sp>
      <p:sp>
        <p:nvSpPr>
          <p:cNvPr id="87044" name="Notes Placeholder 2"/>
          <p:cNvSpPr>
            <a:spLocks noGrp="1"/>
          </p:cNvSpPr>
          <p:nvPr>
            <p:ph type="body" idx="1"/>
          </p:nvPr>
        </p:nvSpPr>
        <p:spPr>
          <a:noFill/>
          <a:ln/>
        </p:spPr>
        <p:txBody>
          <a:bodyPr/>
          <a:lstStyle/>
          <a:p>
            <a:pPr eaLnBrk="1" hangingPunct="1">
              <a:spcBef>
                <a:spcPct val="0"/>
              </a:spcBef>
            </a:pPr>
            <a:r>
              <a:rPr lang="en-US" smtClean="0"/>
              <a:t>This is not rocket science, but give us a framework as we think about what is a good district or school practice.</a:t>
            </a:r>
          </a:p>
          <a:p>
            <a:pPr eaLnBrk="1" hangingPunct="1">
              <a:spcBef>
                <a:spcPct val="0"/>
              </a:spcBef>
            </a:pPr>
            <a:endParaRPr lang="en-US" smtClean="0"/>
          </a:p>
          <a:p>
            <a:pPr eaLnBrk="1" hangingPunct="1">
              <a:spcBef>
                <a:spcPct val="0"/>
              </a:spcBef>
            </a:pPr>
            <a:r>
              <a:rPr lang="en-US" smtClean="0"/>
              <a:t>It is important to note that this framework needs to apply to both the English language acquisition needs of the students, and to the academic content needs of the students.  Both are clearly articulated in Lau, as well as most recently in NCLB.</a:t>
            </a:r>
          </a:p>
        </p:txBody>
      </p:sp>
      <p:sp>
        <p:nvSpPr>
          <p:cNvPr id="8704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012B104-C4D8-4A32-8BAB-955805369DC3}" type="slidenum">
              <a:rPr lang="en-US" sz="1200">
                <a:latin typeface="Calibri" pitchFamily="34" charset="0"/>
              </a:rPr>
              <a:pPr algn="r"/>
              <a:t>9</a:t>
            </a:fld>
            <a:endParaRPr lang="en-US"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91B38F1A-6E68-4A59-8389-68DAAD97D9E2}" type="slidenum">
              <a:rPr lang="en-US" smtClean="0"/>
              <a:pPr/>
              <a:t>15</a:t>
            </a:fld>
            <a:endParaRPr lang="en-US" smtClean="0"/>
          </a:p>
        </p:txBody>
      </p:sp>
      <p:sp>
        <p:nvSpPr>
          <p:cNvPr id="88067" name="Slide Image Placeholder 1"/>
          <p:cNvSpPr>
            <a:spLocks noGrp="1" noRot="1" noChangeAspect="1" noTextEdit="1"/>
          </p:cNvSpPr>
          <p:nvPr>
            <p:ph type="sldImg"/>
          </p:nvPr>
        </p:nvSpPr>
        <p:spPr>
          <a:ln/>
        </p:spPr>
      </p:sp>
      <p:sp>
        <p:nvSpPr>
          <p:cNvPr id="88068" name="Notes Placeholder 2"/>
          <p:cNvSpPr>
            <a:spLocks noGrp="1"/>
          </p:cNvSpPr>
          <p:nvPr>
            <p:ph type="body" idx="1"/>
          </p:nvPr>
        </p:nvSpPr>
        <p:spPr>
          <a:noFill/>
          <a:ln/>
        </p:spPr>
        <p:txBody>
          <a:bodyPr/>
          <a:lstStyle/>
          <a:p>
            <a:pPr eaLnBrk="1" hangingPunct="1">
              <a:spcBef>
                <a:spcPct val="0"/>
              </a:spcBef>
            </a:pPr>
            <a:r>
              <a:rPr lang="en-US" smtClean="0"/>
              <a:t>Yet the policy debates in this area have focused on the learning of English and on access to academic content through English, and almost never on bilingualism.  This is most evident in divisive ballot initiatives such as Proposition 227 that is a textbook example of wedge politics.</a:t>
            </a:r>
          </a:p>
        </p:txBody>
      </p:sp>
      <p:sp>
        <p:nvSpPr>
          <p:cNvPr id="8806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2CFA6B4-CE77-4909-B101-EBC3152A478A}" type="slidenum">
              <a:rPr lang="en-US" sz="1200">
                <a:latin typeface="Calibri" charset="0"/>
              </a:rPr>
              <a:pPr algn="r"/>
              <a:t>15</a:t>
            </a:fld>
            <a:endParaRPr lang="en-US" sz="12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r>
              <a:rPr lang="en-US" smtClean="0"/>
              <a:t>Longitudinal picture of high stakes outcomes of EL and RFEP students taking CAHSEE in 10</a:t>
            </a:r>
            <a:r>
              <a:rPr lang="en-US" baseline="30000" smtClean="0"/>
              <a:t>th</a:t>
            </a:r>
            <a:r>
              <a:rPr lang="en-US" smtClean="0"/>
              <a:t> grade in 2009, backward mapping those students’ CELDT scores to 4</a:t>
            </a:r>
            <a:r>
              <a:rPr lang="en-US" baseline="30000" smtClean="0"/>
              <a:t>th</a:t>
            </a:r>
            <a:r>
              <a:rPr lang="en-US" smtClean="0"/>
              <a:t> grade.  Color dots show those who failed CAHSEE in 10</a:t>
            </a:r>
            <a:r>
              <a:rPr lang="en-US" baseline="30000" smtClean="0"/>
              <a:t>th</a:t>
            </a:r>
            <a:r>
              <a:rPr lang="en-US" smtClean="0"/>
              <a:t> grade.  These show that getting kids in grades 4-6  out of CELDT 3 should be a high priority as far as CAHSEE pass likelihood.</a:t>
            </a:r>
          </a:p>
        </p:txBody>
      </p:sp>
      <p:sp>
        <p:nvSpPr>
          <p:cNvPr id="92164" name="Slide Number Placeholder 3"/>
          <p:cNvSpPr>
            <a:spLocks noGrp="1"/>
          </p:cNvSpPr>
          <p:nvPr>
            <p:ph type="sldNum" sz="quarter" idx="5"/>
          </p:nvPr>
        </p:nvSpPr>
        <p:spPr>
          <a:noFill/>
        </p:spPr>
        <p:txBody>
          <a:bodyPr/>
          <a:lstStyle/>
          <a:p>
            <a:fld id="{F7A7C5B9-7EC7-4C74-BBAB-0AE01CBD11DF}" type="slidenum">
              <a:rPr lang="en-US" smtClean="0"/>
              <a:pPr/>
              <a:t>19</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r>
              <a:rPr lang="en-US" smtClean="0"/>
              <a:t>Longitudinal picture of high stakes outcomes of EL and RFEP students taking CAHSEE in 10</a:t>
            </a:r>
            <a:r>
              <a:rPr lang="en-US" baseline="30000" smtClean="0"/>
              <a:t>th</a:t>
            </a:r>
            <a:r>
              <a:rPr lang="en-US" smtClean="0"/>
              <a:t> grade in 2009, backward mapping those students’ CELDT scores to 4</a:t>
            </a:r>
            <a:r>
              <a:rPr lang="en-US" baseline="30000" smtClean="0"/>
              <a:t>th</a:t>
            </a:r>
            <a:r>
              <a:rPr lang="en-US" smtClean="0"/>
              <a:t> grade.  Color dots show those who failed CAHSEE in 10</a:t>
            </a:r>
            <a:r>
              <a:rPr lang="en-US" baseline="30000" smtClean="0"/>
              <a:t>th</a:t>
            </a:r>
            <a:r>
              <a:rPr lang="en-US" smtClean="0"/>
              <a:t> grade.  These show that getting kids in grades 4-6  out of CELDT 3 should be a high priority as far as CAHSEE pass likelihood.</a:t>
            </a:r>
          </a:p>
        </p:txBody>
      </p:sp>
      <p:sp>
        <p:nvSpPr>
          <p:cNvPr id="93188" name="Slide Number Placeholder 3"/>
          <p:cNvSpPr>
            <a:spLocks noGrp="1"/>
          </p:cNvSpPr>
          <p:nvPr>
            <p:ph type="sldNum" sz="quarter" idx="5"/>
          </p:nvPr>
        </p:nvSpPr>
        <p:spPr>
          <a:noFill/>
        </p:spPr>
        <p:txBody>
          <a:bodyPr/>
          <a:lstStyle/>
          <a:p>
            <a:fld id="{E02510B4-0DC9-4148-8A68-8D8CBA682DB1}" type="slidenum">
              <a:rPr lang="en-US" smtClean="0"/>
              <a:pPr/>
              <a:t>20</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D94A85BF-DE02-4B81-BCD3-3F89AA801213}" type="slidenum">
              <a:rPr lang="en-US" smtClean="0"/>
              <a:pPr/>
              <a:t>31</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r>
              <a:rPr lang="en-US" smtClean="0"/>
              <a:t>Time expectations for English proficiency development is key, and policy either ignores this, or has unrealistic expectations, such as that kids should learn English in one year.  This is not realistic.  Data solidly show that even in the best-performing of districts, it takes five or more years for most ELLs to attain proficiency in English.  Look at these data from Sanger.  It is not until the 5</a:t>
            </a:r>
            <a:r>
              <a:rPr lang="en-US" baseline="30000" smtClean="0"/>
              <a:t>th</a:t>
            </a:r>
            <a:r>
              <a:rPr lang="en-US" smtClean="0"/>
              <a:t> grade that most of the ELLs are in the higher levels of English proficiency.  So, we think that 5 years is a realistic but ambitious expectation for most school districts, and that policy should drive toward this expectation.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of looking at CST trends in particular grades over time, comparing district to state data, separating</a:t>
            </a:r>
            <a:r>
              <a:rPr lang="en-US" baseline="0" dirty="0" smtClean="0"/>
              <a:t> out schools.  This can be helpful in visualizing outlier schools and schools improving (Jackson, Fairmont) and those declining (Lone Star).</a:t>
            </a:r>
            <a:endParaRPr lang="en-US" dirty="0"/>
          </a:p>
        </p:txBody>
      </p:sp>
      <p:sp>
        <p:nvSpPr>
          <p:cNvPr id="4" name="Slide Number Placeholder 3"/>
          <p:cNvSpPr>
            <a:spLocks noGrp="1"/>
          </p:cNvSpPr>
          <p:nvPr>
            <p:ph type="sldNum" sz="quarter" idx="10"/>
          </p:nvPr>
        </p:nvSpPr>
        <p:spPr/>
        <p:txBody>
          <a:bodyPr/>
          <a:lstStyle/>
          <a:p>
            <a:fld id="{F1D6F970-1304-444C-9FF4-05D62910E856}" type="slidenum">
              <a:rPr lang="en-US" smtClean="0"/>
              <a:pPr/>
              <a:t>34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Disaggregated</a:t>
            </a:r>
            <a:r>
              <a:rPr lang="en-US" baseline="0" dirty="0" smtClean="0"/>
              <a:t> data for EL’s (including RFEPs) and EO’s over time.  These data show, for example, that the district has been having special success with math but is enjoying less success with ELA.</a:t>
            </a:r>
            <a:endParaRPr lang="en-US" dirty="0"/>
          </a:p>
        </p:txBody>
      </p:sp>
      <p:sp>
        <p:nvSpPr>
          <p:cNvPr id="4" name="Slide Number Placeholder 3"/>
          <p:cNvSpPr>
            <a:spLocks noGrp="1"/>
          </p:cNvSpPr>
          <p:nvPr>
            <p:ph type="sldNum" sz="quarter" idx="10"/>
          </p:nvPr>
        </p:nvSpPr>
        <p:spPr/>
        <p:txBody>
          <a:bodyPr/>
          <a:lstStyle/>
          <a:p>
            <a:fld id="{F1D6F970-1304-444C-9FF4-05D62910E856}" type="slidenum">
              <a:rPr lang="en-US" smtClean="0"/>
              <a:pPr/>
              <a:t>35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Working Group on ELL policy is made up of researchers</a:t>
            </a:r>
            <a:r>
              <a:rPr lang="en-US" baseline="0" dirty="0" smtClean="0"/>
              <a:t> who are working with and have expertise in ELL issues.  The members continue to refine and elaborate on their original recommendations released March 2010.  W</a:t>
            </a:r>
            <a:r>
              <a:rPr lang="en-US" dirty="0" smtClean="0"/>
              <a:t>e very</a:t>
            </a:r>
            <a:r>
              <a:rPr lang="en-US" baseline="0" dirty="0" smtClean="0"/>
              <a:t> much look forward to the perspectives and recommendations of this distinguished panel and congressional staffers is gathered here today.  </a:t>
            </a:r>
            <a:endParaRPr lang="en-US" dirty="0"/>
          </a:p>
        </p:txBody>
      </p:sp>
      <p:sp>
        <p:nvSpPr>
          <p:cNvPr id="4" name="Slide Number Placeholder 3"/>
          <p:cNvSpPr>
            <a:spLocks noGrp="1"/>
          </p:cNvSpPr>
          <p:nvPr>
            <p:ph type="sldNum" sz="quarter" idx="10"/>
          </p:nvPr>
        </p:nvSpPr>
        <p:spPr/>
        <p:txBody>
          <a:bodyPr/>
          <a:lstStyle/>
          <a:p>
            <a:fld id="{AA55FD6B-E0B5-4B33-BDCE-3713A5608A65}" type="slidenum">
              <a:rPr lang="en-US" smtClean="0"/>
              <a:pPr/>
              <a:t>38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678B78B-41A5-874A-9664-CFF7BF93EB35}" type="slidenum">
              <a:rPr lang="en-US" smtClean="0"/>
              <a:pPr>
                <a:defRPr/>
              </a:pPr>
              <a:t>39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678B78B-41A5-874A-9664-CFF7BF93EB35}" type="slidenum">
              <a:rPr lang="en-US" smtClean="0"/>
              <a:pPr>
                <a:defRPr/>
              </a:pPr>
              <a:t>40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Kenji</a:t>
            </a:r>
          </a:p>
          <a:p>
            <a:endParaRPr lang="en-US" dirty="0" smtClean="0"/>
          </a:p>
          <a:p>
            <a:r>
              <a:rPr lang="en-US" dirty="0" smtClean="0"/>
              <a:t>Now, here is what you</a:t>
            </a:r>
            <a:r>
              <a:rPr lang="en-US" baseline="0" dirty="0" smtClean="0"/>
              <a:t> get if you exclude the former ELLs.  The gap increases, and in fact, by 7</a:t>
            </a:r>
            <a:r>
              <a:rPr lang="en-US" baseline="30000" dirty="0" smtClean="0"/>
              <a:t>th</a:t>
            </a:r>
            <a:r>
              <a:rPr lang="en-US" baseline="0" dirty="0" smtClean="0"/>
              <a:t> grade, the Sanger data shows that is </a:t>
            </a:r>
            <a:r>
              <a:rPr lang="en-US" baseline="0" dirty="0" err="1" smtClean="0"/>
              <a:t>is</a:t>
            </a:r>
            <a:r>
              <a:rPr lang="en-US" baseline="0" dirty="0" smtClean="0"/>
              <a:t> doing worse than the state as a whole.  This is because Sanger is successful in reclassifying its ELLs, and therefore a larger proportion of their students are no longer in the ELL category.  Rather than being rewarded for this, their data make them look worse than the state overall.  </a:t>
            </a:r>
          </a:p>
          <a:p>
            <a:endParaRPr lang="en-US" baseline="0" dirty="0" smtClean="0"/>
          </a:p>
          <a:p>
            <a:r>
              <a:rPr lang="en-US" baseline="0" dirty="0" smtClean="0"/>
              <a:t>So, fixing this revolving door problem, while continuing to pay attention to the needs of the low-performing ELLs, is one focus of our recommendations.</a:t>
            </a:r>
          </a:p>
          <a:p>
            <a:endParaRPr lang="en-US" baseline="0" dirty="0" smtClean="0"/>
          </a:p>
          <a:p>
            <a:r>
              <a:rPr lang="en-US" dirty="0" smtClean="0"/>
              <a:t>Fixing the revolving door addresses concerns not just about the low-performing ELLs but also former ELLs:</a:t>
            </a:r>
          </a:p>
          <a:p>
            <a:r>
              <a:rPr lang="en-US" dirty="0" smtClean="0"/>
              <a:t> </a:t>
            </a:r>
          </a:p>
          <a:p>
            <a:pPr>
              <a:buFont typeface="Arial" pitchFamily="34" charset="0"/>
              <a:buChar char="•"/>
            </a:pPr>
            <a:r>
              <a:rPr lang="en-US" dirty="0" smtClean="0"/>
              <a:t>For example, current law (</a:t>
            </a:r>
            <a:r>
              <a:rPr lang="en-US" dirty="0" err="1" smtClean="0"/>
              <a:t>regs</a:t>
            </a:r>
            <a:r>
              <a:rPr lang="en-US" dirty="0" smtClean="0"/>
              <a:t>) calls for subgroup accountability for graduation rates based on tracking cohorts of high school students and accounting for the outcome of each using individual student identifiers. A four year or extended year cohort measure will see too much turnover to reliably calculate graduation rates, but that problem is solved if schools are held accountable after proficiency is attained.</a:t>
            </a:r>
          </a:p>
          <a:p>
            <a:pPr>
              <a:buFont typeface="Arial" pitchFamily="34" charset="0"/>
              <a:buChar char="•"/>
            </a:pPr>
            <a:endParaRPr lang="en-US" dirty="0" smtClean="0"/>
          </a:p>
          <a:p>
            <a:pPr>
              <a:buFont typeface="Arial" pitchFamily="34" charset="0"/>
              <a:buChar char="•"/>
            </a:pPr>
            <a:r>
              <a:rPr lang="en-US" dirty="0" smtClean="0"/>
              <a:t>Also, concerns about inappropriate reclassification of ELLs before they become English proficient, are addressed by keeping all ELLs in the group.</a:t>
            </a:r>
          </a:p>
          <a:p>
            <a:pPr>
              <a:buFont typeface="Arial" pitchFamily="34" charset="0"/>
              <a:buChar char="•"/>
            </a:pPr>
            <a:endParaRPr lang="en-US" dirty="0" smtClean="0"/>
          </a:p>
          <a:p>
            <a:pPr>
              <a:buFont typeface="Arial" pitchFamily="34" charset="0"/>
              <a:buChar char="•"/>
            </a:pPr>
            <a:r>
              <a:rPr lang="en-US" dirty="0" smtClean="0"/>
              <a:t>Finally ...less important, but maybe worth mentioning is that problematic "n" size issues will be greatly diminished...so many schools and districts that serve fewer than 100 ELLS at a time would be held accountable for the more stable ELL group.</a:t>
            </a:r>
          </a:p>
          <a:p>
            <a:endParaRPr lang="en-US" dirty="0"/>
          </a:p>
        </p:txBody>
      </p:sp>
      <p:sp>
        <p:nvSpPr>
          <p:cNvPr id="4" name="Slide Number Placeholder 3"/>
          <p:cNvSpPr>
            <a:spLocks noGrp="1"/>
          </p:cNvSpPr>
          <p:nvPr>
            <p:ph type="sldNum" sz="quarter" idx="10"/>
          </p:nvPr>
        </p:nvSpPr>
        <p:spPr/>
        <p:txBody>
          <a:bodyPr/>
          <a:lstStyle/>
          <a:p>
            <a:fld id="{AA55FD6B-E0B5-4B33-BDCE-3713A5608A65}" type="slidenum">
              <a:rPr lang="en-US" smtClean="0"/>
              <a:pPr/>
              <a:t>41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678B78B-41A5-874A-9664-CFF7BF93EB35}" type="slidenum">
              <a:rPr lang="en-US" smtClean="0"/>
              <a:pPr>
                <a:defRPr/>
              </a:pPr>
              <a:t>42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Ideas:</a:t>
            </a:r>
          </a:p>
          <a:p>
            <a:r>
              <a:rPr lang="en-US" dirty="0" smtClean="0"/>
              <a:t>Say, “we’re going to reflect on this a little later”</a:t>
            </a:r>
          </a:p>
          <a:p>
            <a:endParaRPr lang="en-US" dirty="0" smtClean="0"/>
          </a:p>
          <a:p>
            <a:r>
              <a:rPr lang="en-US" dirty="0" smtClean="0"/>
              <a:t>For</a:t>
            </a:r>
            <a:r>
              <a:rPr lang="en-US" baseline="0" dirty="0" smtClean="0"/>
              <a:t> poll slide: do you agree with these? (all 3) Please provide comments and suggestions. </a:t>
            </a:r>
          </a:p>
          <a:p>
            <a:endParaRPr lang="en-US" dirty="0" smtClean="0"/>
          </a:p>
          <a:p>
            <a:r>
              <a:rPr lang="en-US" dirty="0" smtClean="0"/>
              <a:t> poll .</a:t>
            </a:r>
            <a:r>
              <a:rPr lang="en-US" baseline="0" dirty="0" smtClean="0"/>
              <a:t> Agree/ disagree? </a:t>
            </a:r>
            <a:endParaRPr lang="en-US" dirty="0"/>
          </a:p>
        </p:txBody>
      </p:sp>
      <p:sp>
        <p:nvSpPr>
          <p:cNvPr id="4" name="Slide Number Placeholder 3"/>
          <p:cNvSpPr>
            <a:spLocks noGrp="1"/>
          </p:cNvSpPr>
          <p:nvPr>
            <p:ph type="sldNum" sz="quarter" idx="10"/>
          </p:nvPr>
        </p:nvSpPr>
        <p:spPr/>
        <p:txBody>
          <a:bodyPr/>
          <a:lstStyle/>
          <a:p>
            <a:pPr>
              <a:defRPr/>
            </a:pPr>
            <a:fld id="{2678B78B-41A5-874A-9664-CFF7BF93EB35}" type="slidenum">
              <a:rPr lang="en-US" smtClean="0"/>
              <a:pPr>
                <a:defRPr/>
              </a:pPr>
              <a:t>43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678B78B-41A5-874A-9664-CFF7BF93EB35}" type="slidenum">
              <a:rPr lang="en-US" smtClean="0"/>
              <a:pPr>
                <a:defRPr/>
              </a:pPr>
              <a:t>44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678B78B-41A5-874A-9664-CFF7BF93EB35}" type="slidenum">
              <a:rPr lang="en-US" smtClean="0"/>
              <a:pPr>
                <a:defRPr/>
              </a:pPr>
              <a:t>45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678B78B-41A5-874A-9664-CFF7BF93EB35}" type="slidenum">
              <a:rPr lang="en-US" smtClean="0"/>
              <a:pPr>
                <a:defRPr/>
              </a:pPr>
              <a:t>47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800A76-34AC-454B-A556-281B6D0FD64E}" type="slidenum">
              <a:rPr lang="en-US" smtClean="0"/>
              <a:pPr/>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
        <p:nvSpPr>
          <p:cNvPr id="7" name="Slide Number Placeholder 6"/>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3/27/2011</a:t>
            </a:r>
            <a:endParaRPr lang="en-US"/>
          </a:p>
        </p:txBody>
      </p:sp>
      <p:sp>
        <p:nvSpPr>
          <p:cNvPr id="8" name="Footer Placeholder 7"/>
          <p:cNvSpPr>
            <a:spLocks noGrp="1"/>
          </p:cNvSpPr>
          <p:nvPr>
            <p:ph type="ftr" sz="quarter" idx="11"/>
          </p:nvPr>
        </p:nvSpPr>
        <p:spPr/>
        <p:txBody>
          <a:bodyPr/>
          <a:lstStyle/>
          <a:p>
            <a:r>
              <a:rPr lang="en-US" smtClean="0"/>
              <a:t>ASCD: San Francisco</a:t>
            </a:r>
            <a:endParaRPr lang="en-US"/>
          </a:p>
        </p:txBody>
      </p:sp>
      <p:sp>
        <p:nvSpPr>
          <p:cNvPr id="9" name="Slide Number Placeholder 8"/>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r>
              <a:rPr lang="en-US" smtClean="0"/>
              <a:t>ASCD: San Francisco</a:t>
            </a:r>
            <a:endParaRPr lang="en-US"/>
          </a:p>
        </p:txBody>
      </p:sp>
      <p:sp>
        <p:nvSpPr>
          <p:cNvPr id="5" name="Slide Number Placeholder 4"/>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r>
              <a:rPr lang="en-US" smtClean="0"/>
              <a:t>ASCD: San Francisco</a:t>
            </a:r>
            <a:endParaRPr lang="en-US"/>
          </a:p>
        </p:txBody>
      </p:sp>
      <p:sp>
        <p:nvSpPr>
          <p:cNvPr id="4" name="Slide Number Placeholder 3"/>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
        <p:nvSpPr>
          <p:cNvPr id="7" name="Slide Number Placeholder 6"/>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
        <p:nvSpPr>
          <p:cNvPr id="7" name="Slide Number Placeholder 6"/>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Slide Number Placeholder 5"/>
          <p:cNvSpPr>
            <a:spLocks noGrp="1"/>
          </p:cNvSpPr>
          <p:nvPr>
            <p:ph type="sldNum" sz="quarter" idx="12"/>
          </p:nvPr>
        </p:nvSpPr>
        <p:spPr/>
        <p:txBody>
          <a:bodyPr/>
          <a:lstStyle/>
          <a:p>
            <a:fld id="{BEA1131F-8C6F-4376-A089-58BB021C1EC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3/27/2011</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ASCD: San Francisco</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1131F-8C6F-4376-A089-58BB021C1E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cgcs.org/publications/ELL_Report09.pdf" TargetMode="Externa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hyperlink" Target="http://www.edsource.org/pub_SimStu_EL9-07_lay-report.html"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470025"/>
          </a:xfrm>
        </p:spPr>
        <p:txBody>
          <a:bodyPr>
            <a:noAutofit/>
          </a:bodyPr>
          <a:lstStyle/>
          <a:p>
            <a:r>
              <a:rPr lang="en-US" sz="3200" dirty="0" smtClean="0"/>
              <a:t>English Language Learners and the Elementary and Secondary Education Act</a:t>
            </a:r>
            <a:endParaRPr lang="en-US" sz="2400" dirty="0"/>
          </a:p>
        </p:txBody>
      </p:sp>
      <p:sp>
        <p:nvSpPr>
          <p:cNvPr id="3" name="Subtitle 2"/>
          <p:cNvSpPr>
            <a:spLocks noGrp="1"/>
          </p:cNvSpPr>
          <p:nvPr>
            <p:ph type="subTitle" idx="1"/>
          </p:nvPr>
        </p:nvSpPr>
        <p:spPr/>
        <p:txBody>
          <a:bodyPr>
            <a:normAutofit/>
          </a:bodyPr>
          <a:lstStyle/>
          <a:p>
            <a:r>
              <a:rPr lang="en-US" sz="2800" dirty="0" smtClean="0"/>
              <a:t>Kenji Hakuta</a:t>
            </a:r>
          </a:p>
          <a:p>
            <a:r>
              <a:rPr lang="en-US" sz="2800" dirty="0" smtClean="0"/>
              <a:t>Stanford University</a:t>
            </a:r>
            <a:endParaRPr lang="en-US" sz="2800" dirty="0"/>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FChinese"/>
          <p:cNvPicPr>
            <a:picLocks noChangeAspect="1" noChangeArrowheads="1"/>
          </p:cNvPicPr>
          <p:nvPr/>
        </p:nvPicPr>
        <p:blipFill>
          <a:blip r:embed="rId3" cstate="print"/>
          <a:srcRect/>
          <a:stretch>
            <a:fillRect/>
          </a:stretch>
        </p:blipFill>
        <p:spPr bwMode="auto">
          <a:xfrm>
            <a:off x="1981200" y="2286000"/>
            <a:ext cx="5344778" cy="3498850"/>
          </a:xfrm>
          <a:prstGeom prst="rect">
            <a:avLst/>
          </a:prstGeom>
          <a:noFill/>
          <a:ln w="9525">
            <a:noFill/>
            <a:miter lim="800000"/>
            <a:headEnd/>
            <a:tailEnd/>
          </a:ln>
        </p:spPr>
      </p:pic>
      <p:sp>
        <p:nvSpPr>
          <p:cNvPr id="6147" name="Text Box 3"/>
          <p:cNvSpPr txBox="1">
            <a:spLocks noChangeArrowheads="1"/>
          </p:cNvSpPr>
          <p:nvPr/>
        </p:nvSpPr>
        <p:spPr bwMode="auto">
          <a:xfrm>
            <a:off x="762000" y="5969000"/>
            <a:ext cx="7940675" cy="889000"/>
          </a:xfrm>
          <a:prstGeom prst="rect">
            <a:avLst/>
          </a:prstGeom>
          <a:noFill/>
          <a:ln w="9525">
            <a:noFill/>
            <a:miter lim="800000"/>
            <a:headEnd/>
            <a:tailEnd/>
          </a:ln>
        </p:spPr>
        <p:txBody>
          <a:bodyPr>
            <a:spAutoFit/>
          </a:bodyPr>
          <a:lstStyle/>
          <a:p>
            <a:pPr eaLnBrk="0" hangingPunct="0">
              <a:spcBef>
                <a:spcPts val="500"/>
              </a:spcBef>
              <a:spcAft>
                <a:spcPts val="500"/>
              </a:spcAft>
            </a:pPr>
            <a:r>
              <a:rPr lang="en-US" sz="1600">
                <a:latin typeface="Calibri" pitchFamily="34" charset="0"/>
                <a:cs typeface="Calibri" pitchFamily="34" charset="0"/>
              </a:rPr>
              <a:t>Source: Historical Photograph Collection of San Francisco Public Library's San Francisco History Center.</a:t>
            </a:r>
          </a:p>
          <a:p>
            <a:pPr eaLnBrk="0" hangingPunct="0"/>
            <a:endParaRPr lang="en-US" sz="1600">
              <a:latin typeface="Times New Roman" pitchFamily="18" charset="0"/>
            </a:endParaRPr>
          </a:p>
        </p:txBody>
      </p:sp>
      <p:sp>
        <p:nvSpPr>
          <p:cNvPr id="5125" name="Text Box 5"/>
          <p:cNvSpPr txBox="1">
            <a:spLocks noChangeArrowheads="1"/>
          </p:cNvSpPr>
          <p:nvPr/>
        </p:nvSpPr>
        <p:spPr bwMode="auto">
          <a:xfrm>
            <a:off x="990600" y="358775"/>
            <a:ext cx="7543800" cy="1569660"/>
          </a:xfrm>
          <a:prstGeom prst="rect">
            <a:avLst/>
          </a:prstGeom>
          <a:noFill/>
          <a:ln w="9525">
            <a:noFill/>
            <a:miter lim="800000"/>
            <a:headEnd/>
            <a:tailEnd/>
          </a:ln>
        </p:spPr>
        <p:txBody>
          <a:bodyPr wrap="square">
            <a:spAutoFit/>
          </a:bodyPr>
          <a:lstStyle/>
          <a:p>
            <a:pPr algn="ctr">
              <a:defRPr/>
            </a:pPr>
            <a:r>
              <a:rPr lang="en-US" sz="2800" dirty="0" smtClean="0"/>
              <a:t>English Language Learners </a:t>
            </a:r>
          </a:p>
          <a:p>
            <a:pPr algn="ctr">
              <a:defRPr/>
            </a:pPr>
            <a:r>
              <a:rPr lang="en-US" sz="2800" dirty="0" smtClean="0"/>
              <a:t>and the Elementary and Secondary Education Act</a:t>
            </a:r>
          </a:p>
          <a:p>
            <a:pPr algn="ctr">
              <a:defRPr/>
            </a:pPr>
            <a:r>
              <a:rPr lang="en-US" sz="2000" dirty="0" smtClean="0">
                <a:solidFill>
                  <a:schemeClr val="accent6">
                    <a:lumMod val="75000"/>
                  </a:schemeClr>
                </a:solidFill>
                <a:latin typeface="+mj-lt"/>
              </a:rPr>
              <a:t>Kenji Hakuta</a:t>
            </a:r>
          </a:p>
          <a:p>
            <a:pPr algn="ctr">
              <a:defRPr/>
            </a:pPr>
            <a:r>
              <a:rPr lang="en-US" sz="2000" dirty="0" smtClean="0">
                <a:solidFill>
                  <a:schemeClr val="accent6">
                    <a:lumMod val="75000"/>
                  </a:schemeClr>
                </a:solidFill>
                <a:latin typeface="+mj-lt"/>
              </a:rPr>
              <a:t>Stanford University</a:t>
            </a:r>
            <a:endParaRPr lang="en-US" sz="2000" dirty="0">
              <a:solidFill>
                <a:schemeClr val="accent6">
                  <a:lumMod val="75000"/>
                </a:schemeClr>
              </a:solidFill>
              <a:latin typeface="+mj-lt"/>
            </a:endParaRPr>
          </a:p>
        </p:txBody>
      </p:sp>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FChinese"/>
          <p:cNvPicPr>
            <a:picLocks noChangeAspect="1" noChangeArrowheads="1"/>
          </p:cNvPicPr>
          <p:nvPr/>
        </p:nvPicPr>
        <p:blipFill>
          <a:blip r:embed="rId3" cstate="print"/>
          <a:srcRect/>
          <a:stretch>
            <a:fillRect/>
          </a:stretch>
        </p:blipFill>
        <p:spPr bwMode="auto">
          <a:xfrm>
            <a:off x="1143000" y="1295400"/>
            <a:ext cx="6858000" cy="4489450"/>
          </a:xfrm>
          <a:prstGeom prst="rect">
            <a:avLst/>
          </a:prstGeom>
          <a:noFill/>
          <a:ln w="9525">
            <a:noFill/>
            <a:miter lim="800000"/>
            <a:headEnd/>
            <a:tailEnd/>
          </a:ln>
        </p:spPr>
      </p:pic>
      <p:sp>
        <p:nvSpPr>
          <p:cNvPr id="6147" name="Text Box 3"/>
          <p:cNvSpPr txBox="1">
            <a:spLocks noChangeArrowheads="1"/>
          </p:cNvSpPr>
          <p:nvPr/>
        </p:nvSpPr>
        <p:spPr bwMode="auto">
          <a:xfrm>
            <a:off x="762000" y="5969000"/>
            <a:ext cx="7940675" cy="889000"/>
          </a:xfrm>
          <a:prstGeom prst="rect">
            <a:avLst/>
          </a:prstGeom>
          <a:noFill/>
          <a:ln w="9525">
            <a:noFill/>
            <a:miter lim="800000"/>
            <a:headEnd/>
            <a:tailEnd/>
          </a:ln>
        </p:spPr>
        <p:txBody>
          <a:bodyPr>
            <a:spAutoFit/>
          </a:bodyPr>
          <a:lstStyle/>
          <a:p>
            <a:pPr eaLnBrk="0" hangingPunct="0">
              <a:spcBef>
                <a:spcPts val="500"/>
              </a:spcBef>
              <a:spcAft>
                <a:spcPts val="500"/>
              </a:spcAft>
            </a:pPr>
            <a:r>
              <a:rPr lang="en-US" sz="1600">
                <a:latin typeface="Calibri" pitchFamily="34" charset="0"/>
                <a:cs typeface="Calibri" pitchFamily="34" charset="0"/>
              </a:rPr>
              <a:t>Source: Historical Photograph Collection of San Francisco Public Library's San Francisco History Center.</a:t>
            </a:r>
          </a:p>
          <a:p>
            <a:pPr eaLnBrk="0" hangingPunct="0"/>
            <a:endParaRPr lang="en-US" sz="1600">
              <a:latin typeface="Times New Roman" pitchFamily="18" charset="0"/>
            </a:endParaRPr>
          </a:p>
        </p:txBody>
      </p:sp>
      <p:sp>
        <p:nvSpPr>
          <p:cNvPr id="5125" name="Text Box 5"/>
          <p:cNvSpPr txBox="1">
            <a:spLocks noChangeArrowheads="1"/>
          </p:cNvSpPr>
          <p:nvPr/>
        </p:nvSpPr>
        <p:spPr bwMode="auto">
          <a:xfrm>
            <a:off x="2438400" y="358775"/>
            <a:ext cx="4454525" cy="708025"/>
          </a:xfrm>
          <a:prstGeom prst="rect">
            <a:avLst/>
          </a:prstGeom>
          <a:noFill/>
          <a:ln w="9525">
            <a:noFill/>
            <a:miter lim="800000"/>
            <a:headEnd/>
            <a:tailEnd/>
          </a:ln>
        </p:spPr>
        <p:txBody>
          <a:bodyPr wrap="none">
            <a:spAutoFit/>
          </a:bodyPr>
          <a:lstStyle/>
          <a:p>
            <a:pPr>
              <a:defRPr/>
            </a:pPr>
            <a:r>
              <a:rPr lang="en-US" sz="4000" dirty="0">
                <a:solidFill>
                  <a:schemeClr val="accent6">
                    <a:lumMod val="75000"/>
                  </a:schemeClr>
                </a:solidFill>
                <a:latin typeface="+mj-lt"/>
              </a:rPr>
              <a:t>Lau v. Nichols (1974)</a:t>
            </a:r>
          </a:p>
        </p:txBody>
      </p:sp>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pPr>
              <a:defRPr/>
            </a:pPr>
            <a:r>
              <a:rPr lang="en-US" smtClean="0"/>
              <a:t>ASCD: San Francisco</a:t>
            </a:r>
            <a:endParaRPr lang="en-US"/>
          </a:p>
        </p:txBody>
      </p:sp>
      <p:sp>
        <p:nvSpPr>
          <p:cNvPr id="2" name="Title 1"/>
          <p:cNvSpPr>
            <a:spLocks noGrp="1"/>
          </p:cNvSpPr>
          <p:nvPr>
            <p:ph type="title" idx="4294967295"/>
          </p:nvPr>
        </p:nvSpPr>
        <p:spPr>
          <a:xfrm>
            <a:off x="0" y="274638"/>
            <a:ext cx="8229600" cy="1143000"/>
          </a:xfrm>
        </p:spPr>
        <p:txBody>
          <a:bodyPr rtlCol="0">
            <a:normAutofit fontScale="90000"/>
          </a:bodyPr>
          <a:lstStyle/>
          <a:p>
            <a:pPr eaLnBrk="1" fontAlgn="auto" hangingPunct="1">
              <a:spcAft>
                <a:spcPts val="0"/>
              </a:spcAft>
              <a:defRPr/>
            </a:pPr>
            <a:r>
              <a:rPr lang="en-US" sz="4000" dirty="0" smtClean="0">
                <a:solidFill>
                  <a:schemeClr val="accent6">
                    <a:lumMod val="75000"/>
                  </a:schemeClr>
                </a:solidFill>
                <a:effectLst>
                  <a:outerShdw blurRad="38100" dist="38100" dir="2700000" algn="tl">
                    <a:srgbClr val="C0C0C0"/>
                  </a:outerShdw>
                </a:effectLst>
              </a:rPr>
              <a:t>Policy and Practice: </a:t>
            </a:r>
            <a:br>
              <a:rPr lang="en-US" sz="4000" dirty="0" smtClean="0">
                <a:solidFill>
                  <a:schemeClr val="accent6">
                    <a:lumMod val="75000"/>
                  </a:schemeClr>
                </a:solidFill>
                <a:effectLst>
                  <a:outerShdw blurRad="38100" dist="38100" dir="2700000" algn="tl">
                    <a:srgbClr val="C0C0C0"/>
                  </a:outerShdw>
                </a:effectLst>
              </a:rPr>
            </a:br>
            <a:r>
              <a:rPr lang="en-US" sz="4000" dirty="0" smtClean="0">
                <a:solidFill>
                  <a:schemeClr val="accent6">
                    <a:lumMod val="75000"/>
                  </a:schemeClr>
                </a:solidFill>
                <a:effectLst>
                  <a:outerShdw blurRad="38100" dist="38100" dir="2700000" algn="tl">
                    <a:srgbClr val="C0C0C0"/>
                  </a:outerShdw>
                </a:effectLst>
              </a:rPr>
              <a:t>Carrots and Sticks</a:t>
            </a:r>
          </a:p>
        </p:txBody>
      </p:sp>
      <p:sp>
        <p:nvSpPr>
          <p:cNvPr id="4100" name="Content Placeholder 2"/>
          <p:cNvSpPr>
            <a:spLocks noGrp="1"/>
          </p:cNvSpPr>
          <p:nvPr>
            <p:ph idx="4294967295"/>
          </p:nvPr>
        </p:nvSpPr>
        <p:spPr>
          <a:xfrm>
            <a:off x="990600" y="1752600"/>
            <a:ext cx="7239000" cy="4373563"/>
          </a:xfrm>
        </p:spPr>
        <p:txBody>
          <a:bodyPr/>
          <a:lstStyle/>
          <a:p>
            <a:pPr marL="365125" indent="-282575" eaLnBrk="1" hangingPunct="1">
              <a:lnSpc>
                <a:spcPct val="80000"/>
              </a:lnSpc>
            </a:pPr>
            <a:r>
              <a:rPr lang="en-US" dirty="0" smtClean="0"/>
              <a:t>Civil Rights Act, Lau v. Nichols, EEOA, </a:t>
            </a:r>
            <a:r>
              <a:rPr lang="en-US" dirty="0" err="1" smtClean="0"/>
              <a:t>Castañeda</a:t>
            </a:r>
            <a:r>
              <a:rPr lang="en-US" dirty="0" smtClean="0"/>
              <a:t> interpretation.</a:t>
            </a:r>
          </a:p>
          <a:p>
            <a:pPr marL="365125" indent="-282575" eaLnBrk="1" hangingPunct="1">
              <a:lnSpc>
                <a:spcPct val="80000"/>
              </a:lnSpc>
              <a:buFont typeface="Arial" charset="0"/>
              <a:buNone/>
            </a:pPr>
            <a:endParaRPr lang="en-US" dirty="0" smtClean="0"/>
          </a:p>
          <a:p>
            <a:pPr marL="365125" indent="-282575" eaLnBrk="1" hangingPunct="1">
              <a:lnSpc>
                <a:spcPct val="80000"/>
              </a:lnSpc>
            </a:pPr>
            <a:r>
              <a:rPr lang="en-US" dirty="0" smtClean="0"/>
              <a:t>Elementary and Secondary Education Act Title I, Title III…</a:t>
            </a:r>
          </a:p>
        </p:txBody>
      </p:sp>
      <p:pic>
        <p:nvPicPr>
          <p:cNvPr id="4101" name="Picture 5"/>
          <p:cNvPicPr>
            <a:picLocks noChangeAspect="1" noChangeArrowheads="1"/>
          </p:cNvPicPr>
          <p:nvPr/>
        </p:nvPicPr>
        <p:blipFill>
          <a:blip r:embed="rId3" cstate="print"/>
          <a:srcRect/>
          <a:stretch>
            <a:fillRect/>
          </a:stretch>
        </p:blipFill>
        <p:spPr bwMode="auto">
          <a:xfrm>
            <a:off x="762000" y="2895600"/>
            <a:ext cx="609600" cy="914400"/>
          </a:xfrm>
          <a:prstGeom prst="rect">
            <a:avLst/>
          </a:prstGeom>
          <a:noFill/>
          <a:ln w="9525">
            <a:noFill/>
            <a:miter lim="800000"/>
            <a:headEnd/>
            <a:tailEnd/>
          </a:ln>
        </p:spPr>
      </p:pic>
      <p:pic>
        <p:nvPicPr>
          <p:cNvPr id="4102" name="Picture 6"/>
          <p:cNvPicPr>
            <a:picLocks noChangeAspect="1" noChangeArrowheads="1"/>
          </p:cNvPicPr>
          <p:nvPr/>
        </p:nvPicPr>
        <p:blipFill>
          <a:blip r:embed="rId4" cstate="print"/>
          <a:srcRect/>
          <a:stretch>
            <a:fillRect/>
          </a:stretch>
        </p:blipFill>
        <p:spPr bwMode="auto">
          <a:xfrm>
            <a:off x="7696200" y="152400"/>
            <a:ext cx="1143000" cy="1374775"/>
          </a:xfrm>
          <a:prstGeom prst="rect">
            <a:avLst/>
          </a:prstGeom>
          <a:noFill/>
          <a:ln w="9525">
            <a:noFill/>
            <a:miter lim="800000"/>
            <a:headEnd/>
            <a:tailEnd/>
          </a:ln>
        </p:spPr>
      </p:pic>
      <p:pic>
        <p:nvPicPr>
          <p:cNvPr id="4103" name="Picture 6"/>
          <p:cNvPicPr>
            <a:picLocks noChangeAspect="1" noChangeArrowheads="1"/>
          </p:cNvPicPr>
          <p:nvPr/>
        </p:nvPicPr>
        <p:blipFill>
          <a:blip r:embed="rId5" cstate="print"/>
          <a:srcRect/>
          <a:stretch>
            <a:fillRect/>
          </a:stretch>
        </p:blipFill>
        <p:spPr bwMode="auto">
          <a:xfrm>
            <a:off x="914400" y="1676400"/>
            <a:ext cx="508000" cy="609600"/>
          </a:xfrm>
          <a:prstGeom prst="rect">
            <a:avLst/>
          </a:prstGeom>
          <a:noFill/>
          <a:ln w="9525">
            <a:noFill/>
            <a:miter lim="800000"/>
            <a:headEnd/>
            <a:tailEnd/>
          </a:ln>
        </p:spPr>
      </p:pic>
      <p:pic>
        <p:nvPicPr>
          <p:cNvPr id="4104" name="Picture 5"/>
          <p:cNvPicPr>
            <a:picLocks noChangeAspect="1" noChangeArrowheads="1"/>
          </p:cNvPicPr>
          <p:nvPr/>
        </p:nvPicPr>
        <p:blipFill>
          <a:blip r:embed="rId6" cstate="print"/>
          <a:srcRect/>
          <a:stretch>
            <a:fillRect/>
          </a:stretch>
        </p:blipFill>
        <p:spPr bwMode="auto">
          <a:xfrm>
            <a:off x="457200" y="0"/>
            <a:ext cx="914400" cy="1371600"/>
          </a:xfrm>
          <a:prstGeom prst="rect">
            <a:avLst/>
          </a:prstGeom>
          <a:noFill/>
          <a:ln w="9525">
            <a:noFill/>
            <a:miter lim="800000"/>
            <a:headEnd/>
            <a:tailEnd/>
          </a:ln>
        </p:spPr>
      </p:pic>
      <p:sp>
        <p:nvSpPr>
          <p:cNvPr id="9" name="Date Placeholder 8"/>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t>
            </a:r>
            <a:r>
              <a:rPr lang="en-US" sz="2400" dirty="0" smtClean="0">
                <a:solidFill>
                  <a:srgbClr val="FF6600"/>
                </a:solidFill>
              </a:rPr>
              <a:t>"</a:t>
            </a:r>
            <a:r>
              <a:rPr lang="en-US" sz="2400" dirty="0" smtClean="0">
                <a:solidFill>
                  <a:schemeClr val="accent6">
                    <a:lumMod val="75000"/>
                  </a:schemeClr>
                </a:solidFill>
              </a:rPr>
              <a:t>appropriate action” </a:t>
            </a:r>
            <a:r>
              <a:rPr lang="en-US" sz="2400" dirty="0" smtClean="0"/>
              <a:t>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(1) Whether the school system is pursuing a program informed by </a:t>
            </a:r>
            <a:r>
              <a:rPr lang="en-US" sz="2400" i="1" dirty="0" smtClean="0">
                <a:solidFill>
                  <a:schemeClr val="bg2"/>
                </a:solidFill>
              </a:rPr>
              <a:t>an educational theory recognized as sound </a:t>
            </a:r>
            <a:r>
              <a:rPr lang="en-US" sz="2400" dirty="0" smtClean="0">
                <a:solidFill>
                  <a:schemeClr val="bg2"/>
                </a:solidFill>
              </a:rPr>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(2) Whether the programs and practices actually used by the school system are reasonably calculated to </a:t>
            </a:r>
            <a:r>
              <a:rPr lang="en-US" sz="2400" i="1" dirty="0" smtClean="0">
                <a:solidFill>
                  <a:schemeClr val="bg2"/>
                </a:solidFill>
              </a:rPr>
              <a:t>implement effectively</a:t>
            </a:r>
            <a:r>
              <a:rPr lang="en-US" sz="2400" dirty="0" smtClean="0">
                <a:solidFill>
                  <a:schemeClr val="bg2"/>
                </a:solidFill>
              </a:rPr>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(3) Whether the school's program succeeds, after a legitimate trial, to </a:t>
            </a:r>
            <a:r>
              <a:rPr lang="en-US" sz="2400" i="1" dirty="0" smtClean="0">
                <a:solidFill>
                  <a:schemeClr val="bg2"/>
                </a:solidFill>
              </a:rPr>
              <a:t>produce results</a:t>
            </a:r>
            <a:r>
              <a:rPr lang="en-US" sz="2400" dirty="0" smtClean="0">
                <a:solidFill>
                  <a:schemeClr val="bg2"/>
                </a:solidFill>
              </a:rPr>
              <a:t> indicating that the language barriers confronting students are actually being overcome.</a:t>
            </a:r>
          </a:p>
        </p:txBody>
      </p:sp>
      <p:sp>
        <p:nvSpPr>
          <p:cNvPr id="9221"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pic>
        <p:nvPicPr>
          <p:cNvPr id="9222" name="Picture 7"/>
          <p:cNvPicPr>
            <a:picLocks noChangeAspect="1" noChangeArrowheads="1"/>
          </p:cNvPicPr>
          <p:nvPr/>
        </p:nvPicPr>
        <p:blipFill>
          <a:blip r:embed="rId3" cstate="print"/>
          <a:srcRect/>
          <a:stretch>
            <a:fillRect/>
          </a:stretch>
        </p:blipFill>
        <p:spPr bwMode="auto">
          <a:xfrm>
            <a:off x="5943600" y="3124200"/>
            <a:ext cx="1905000" cy="2419350"/>
          </a:xfrm>
          <a:prstGeom prst="rect">
            <a:avLst/>
          </a:prstGeom>
          <a:noFill/>
          <a:ln w="9525">
            <a:noFill/>
            <a:miter lim="800000"/>
            <a:headEnd/>
            <a:tailEnd/>
          </a:ln>
        </p:spPr>
      </p:pic>
      <p:sp>
        <p:nvSpPr>
          <p:cNvPr id="9223" name="TextBox 7"/>
          <p:cNvSpPr txBox="1">
            <a:spLocks noChangeArrowheads="1"/>
          </p:cNvSpPr>
          <p:nvPr/>
        </p:nvSpPr>
        <p:spPr bwMode="auto">
          <a:xfrm>
            <a:off x="1524000" y="3733800"/>
            <a:ext cx="3198813" cy="369888"/>
          </a:xfrm>
          <a:prstGeom prst="rect">
            <a:avLst/>
          </a:prstGeom>
          <a:noFill/>
          <a:ln w="9525">
            <a:noFill/>
            <a:miter lim="800000"/>
            <a:headEnd/>
            <a:tailEnd/>
          </a:ln>
        </p:spPr>
        <p:txBody>
          <a:bodyPr wrap="none">
            <a:spAutoFit/>
          </a:bodyPr>
          <a:lstStyle/>
          <a:p>
            <a:r>
              <a:rPr lang="en-US"/>
              <a:t>Judge Carolyn Randall (King)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"appropriate action” 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t>(1) Whether the school system is pursuing a program informed by </a:t>
            </a:r>
            <a:r>
              <a:rPr lang="en-US" sz="2400" i="1" dirty="0" smtClean="0">
                <a:solidFill>
                  <a:schemeClr val="accent6"/>
                </a:solidFill>
              </a:rPr>
              <a:t>an educational theory recognized as sound </a:t>
            </a:r>
            <a:r>
              <a:rPr lang="en-US" sz="2400" dirty="0" smtClean="0"/>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(2) Whether the programs and practices actually used by the school system are reasonably calculated to </a:t>
            </a:r>
            <a:r>
              <a:rPr lang="en-US" sz="2400" i="1" dirty="0" smtClean="0">
                <a:solidFill>
                  <a:schemeClr val="bg2"/>
                </a:solidFill>
              </a:rPr>
              <a:t>implement effectively</a:t>
            </a:r>
            <a:r>
              <a:rPr lang="en-US" sz="2400" dirty="0" smtClean="0">
                <a:solidFill>
                  <a:schemeClr val="bg2"/>
                </a:solidFill>
              </a:rPr>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(3) Whether the school's program succeeds, after a legitimate trial, to </a:t>
            </a:r>
            <a:r>
              <a:rPr lang="en-US" sz="2400" i="1" dirty="0" smtClean="0">
                <a:solidFill>
                  <a:schemeClr val="bg2"/>
                </a:solidFill>
              </a:rPr>
              <a:t>produce results</a:t>
            </a:r>
            <a:r>
              <a:rPr lang="en-US" sz="2400" dirty="0" smtClean="0">
                <a:solidFill>
                  <a:schemeClr val="bg2"/>
                </a:solidFill>
              </a:rPr>
              <a:t> indicating that the language barriers confronting students are actually being overcome.</a:t>
            </a:r>
          </a:p>
        </p:txBody>
      </p:sp>
      <p:sp>
        <p:nvSpPr>
          <p:cNvPr id="10245"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a:ln>
            <a:solidFill>
              <a:schemeClr val="accent1"/>
            </a:solidFill>
          </a:ln>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"appropriate action” 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(1) Whether the school system is pursuing a program informed by </a:t>
            </a:r>
            <a:r>
              <a:rPr lang="en-US" sz="2400" i="1" dirty="0" smtClean="0">
                <a:solidFill>
                  <a:schemeClr val="bg2"/>
                </a:solidFill>
              </a:rPr>
              <a:t>an educational theory recognized as sound </a:t>
            </a:r>
            <a:r>
              <a:rPr lang="en-US" sz="2400" dirty="0" smtClean="0">
                <a:solidFill>
                  <a:schemeClr val="bg2"/>
                </a:solidFill>
              </a:rPr>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t>(2) Whether the programs and practices actually used by the school system are reasonably calculated to </a:t>
            </a:r>
            <a:r>
              <a:rPr lang="en-US" sz="2400" i="1" dirty="0" smtClean="0">
                <a:solidFill>
                  <a:schemeClr val="accent6"/>
                </a:solidFill>
              </a:rPr>
              <a:t>implement effectively</a:t>
            </a:r>
            <a:r>
              <a:rPr lang="en-US" sz="2400" dirty="0" smtClean="0"/>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(3) Whether the school's program succeeds, after a legitimate trial, to produce results indicating that the language barriers confronting students are actually being overcome.</a:t>
            </a:r>
          </a:p>
        </p:txBody>
      </p:sp>
      <p:sp>
        <p:nvSpPr>
          <p:cNvPr id="11269"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pPr>
              <a:defRPr/>
            </a:pPr>
            <a:r>
              <a:rPr lang="en-US" smtClean="0"/>
              <a:t>ASCD: San Francisco</a:t>
            </a:r>
            <a:endParaRPr lang="en-US"/>
          </a:p>
        </p:txBody>
      </p:sp>
      <p:sp>
        <p:nvSpPr>
          <p:cNvPr id="208898" name="Rectangle 2"/>
          <p:cNvSpPr>
            <a:spLocks noGrp="1" noChangeArrowheads="1"/>
          </p:cNvSpPr>
          <p:nvPr>
            <p:ph type="title" idx="4294967295"/>
          </p:nvPr>
        </p:nvSpPr>
        <p:spPr>
          <a:xfrm>
            <a:off x="0" y="274638"/>
            <a:ext cx="8229600" cy="1143000"/>
          </a:xfrm>
        </p:spPr>
        <p:txBody>
          <a:bodyPr rtlCol="0">
            <a:normAutofit/>
          </a:bodyPr>
          <a:lstStyle/>
          <a:p>
            <a:pPr eaLnBrk="1" fontAlgn="auto" hangingPunct="1">
              <a:spcAft>
                <a:spcPts val="0"/>
              </a:spcAft>
              <a:defRPr/>
            </a:pPr>
            <a:r>
              <a:rPr lang="en-US" sz="3100" i="1" dirty="0" err="1" smtClean="0">
                <a:solidFill>
                  <a:schemeClr val="accent6">
                    <a:lumMod val="75000"/>
                  </a:schemeClr>
                </a:solidFill>
                <a:effectLst>
                  <a:outerShdw blurRad="38100" dist="38100" dir="2700000" algn="tl">
                    <a:srgbClr val="C0C0C0"/>
                  </a:outerShdw>
                </a:effectLst>
              </a:rPr>
              <a:t>Castañeda</a:t>
            </a:r>
            <a:r>
              <a:rPr lang="en-US" sz="3100" i="1" dirty="0" smtClean="0">
                <a:solidFill>
                  <a:schemeClr val="accent6">
                    <a:lumMod val="75000"/>
                  </a:schemeClr>
                </a:solidFill>
                <a:effectLst>
                  <a:outerShdw blurRad="38100" dist="38100" dir="2700000" algn="tl">
                    <a:srgbClr val="C0C0C0"/>
                  </a:outerShdw>
                </a:effectLst>
              </a:rPr>
              <a:t> v. Pickard</a:t>
            </a:r>
            <a:r>
              <a:rPr lang="en-US" sz="3100" dirty="0" smtClean="0">
                <a:solidFill>
                  <a:schemeClr val="accent6">
                    <a:lumMod val="75000"/>
                  </a:schemeClr>
                </a:solidFill>
                <a:effectLst>
                  <a:outerShdw blurRad="38100" dist="38100" dir="2700000" algn="tl">
                    <a:srgbClr val="C0C0C0"/>
                  </a:outerShdw>
                </a:effectLst>
              </a:rPr>
              <a:t> (1981)</a:t>
            </a:r>
            <a:r>
              <a:rPr lang="en-US" sz="3700" dirty="0" smtClean="0">
                <a:solidFill>
                  <a:schemeClr val="accent6">
                    <a:lumMod val="75000"/>
                  </a:schemeClr>
                </a:solidFill>
                <a:effectLst>
                  <a:outerShdw blurRad="38100" dist="38100" dir="2700000" algn="tl">
                    <a:srgbClr val="C0C0C0"/>
                  </a:outerShdw>
                </a:effectLst>
              </a:rPr>
              <a:t/>
            </a:r>
            <a:br>
              <a:rPr lang="en-US" sz="3700" dirty="0" smtClean="0">
                <a:solidFill>
                  <a:schemeClr val="accent6">
                    <a:lumMod val="75000"/>
                  </a:schemeClr>
                </a:solidFill>
                <a:effectLst>
                  <a:outerShdw blurRad="38100" dist="38100" dir="2700000" algn="tl">
                    <a:srgbClr val="C0C0C0"/>
                  </a:outerShdw>
                </a:effectLst>
              </a:rPr>
            </a:br>
            <a:r>
              <a:rPr lang="en-US" sz="1900" dirty="0" smtClean="0">
                <a:solidFill>
                  <a:schemeClr val="accent6">
                    <a:lumMod val="75000"/>
                  </a:schemeClr>
                </a:solidFill>
                <a:effectLst>
                  <a:outerShdw blurRad="38100" dist="38100" dir="2700000" algn="tl">
                    <a:srgbClr val="C0C0C0"/>
                  </a:outerShdw>
                </a:effectLst>
              </a:rPr>
              <a:t>Fifth Circuit Court of Appeals</a:t>
            </a:r>
            <a:r>
              <a:rPr lang="en-US" sz="3700" dirty="0" smtClean="0">
                <a:solidFill>
                  <a:schemeClr val="accent6">
                    <a:lumMod val="75000"/>
                  </a:schemeClr>
                </a:solidFill>
                <a:effectLst>
                  <a:outerShdw blurRad="38100" dist="38100" dir="2700000" algn="tl">
                    <a:srgbClr val="C0C0C0"/>
                  </a:outerShdw>
                </a:effectLst>
              </a:rPr>
              <a:t> </a:t>
            </a:r>
            <a:endParaRPr lang="en-US" sz="4000" dirty="0" smtClean="0">
              <a:solidFill>
                <a:schemeClr val="accent6">
                  <a:lumMod val="75000"/>
                </a:schemeClr>
              </a:solidFill>
              <a:effectLst>
                <a:outerShdw blurRad="38100" dist="38100" dir="2700000" algn="tl">
                  <a:srgbClr val="C0C0C0"/>
                </a:outerShdw>
              </a:effectLst>
            </a:endParaRPr>
          </a:p>
        </p:txBody>
      </p:sp>
      <p:sp>
        <p:nvSpPr>
          <p:cNvPr id="10244" name="Rectangle 3"/>
          <p:cNvSpPr>
            <a:spLocks noGrp="1" noChangeArrowheads="1"/>
          </p:cNvSpPr>
          <p:nvPr>
            <p:ph idx="4294967295"/>
          </p:nvPr>
        </p:nvSpPr>
        <p:spPr>
          <a:xfrm>
            <a:off x="914400" y="1600200"/>
            <a:ext cx="8229600" cy="4525963"/>
          </a:xfrm>
        </p:spPr>
        <p:txBody>
          <a:bodyPr rtlCol="0">
            <a:normAutofit lnSpcReduction="10000"/>
          </a:bodyPr>
          <a:lstStyle/>
          <a:p>
            <a:pPr marL="365125" indent="-282575" eaLnBrk="1" fontAlgn="auto" hangingPunct="1">
              <a:lnSpc>
                <a:spcPct val="90000"/>
              </a:lnSpc>
              <a:spcAft>
                <a:spcPts val="0"/>
              </a:spcAft>
              <a:buFont typeface="Arial" pitchFamily="34" charset="0"/>
              <a:buNone/>
              <a:defRPr/>
            </a:pPr>
            <a:r>
              <a:rPr lang="en-US" sz="2400" dirty="0" smtClean="0"/>
              <a:t>§ 1703(f) of the EEOA makes it unlawful for an educational agency to fail to take "appropriate action” to overcome language barriers that impede equal participation by its students in its instructional programs."</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(1) Whether the school system is pursuing a program informed by </a:t>
            </a:r>
            <a:r>
              <a:rPr lang="en-US" sz="2400" i="1" dirty="0" smtClean="0">
                <a:solidFill>
                  <a:schemeClr val="bg2"/>
                </a:solidFill>
              </a:rPr>
              <a:t>an educational theory recognized as sound </a:t>
            </a:r>
            <a:r>
              <a:rPr lang="en-US" sz="2400" dirty="0" smtClean="0">
                <a:solidFill>
                  <a:schemeClr val="bg2"/>
                </a:solidFill>
              </a:rPr>
              <a:t>by some experts in the field, or, at least, deemed a legitimate experimental strategy. </a:t>
            </a:r>
          </a:p>
          <a:p>
            <a:pPr marL="365125" indent="-282575" eaLnBrk="1" fontAlgn="auto" hangingPunct="1">
              <a:lnSpc>
                <a:spcPct val="90000"/>
              </a:lnSpc>
              <a:spcAft>
                <a:spcPts val="0"/>
              </a:spcAft>
              <a:buFont typeface="Arial" pitchFamily="34" charset="0"/>
              <a:buChar char="•"/>
              <a:defRPr/>
            </a:pPr>
            <a:r>
              <a:rPr lang="en-US" sz="2400" dirty="0" smtClean="0">
                <a:solidFill>
                  <a:schemeClr val="bg2"/>
                </a:solidFill>
              </a:rPr>
              <a:t>(2) Whether the programs and practices actually used by the school system are reasonably calculated to </a:t>
            </a:r>
            <a:r>
              <a:rPr lang="en-US" sz="2400" i="1" dirty="0" smtClean="0">
                <a:solidFill>
                  <a:schemeClr val="bg2"/>
                </a:solidFill>
              </a:rPr>
              <a:t>implement effectively</a:t>
            </a:r>
            <a:r>
              <a:rPr lang="en-US" sz="2400" dirty="0" smtClean="0">
                <a:solidFill>
                  <a:schemeClr val="bg2"/>
                </a:solidFill>
              </a:rPr>
              <a:t> the educational theory adopted by the school. </a:t>
            </a:r>
          </a:p>
          <a:p>
            <a:pPr marL="365125" indent="-282575" eaLnBrk="1" fontAlgn="auto" hangingPunct="1">
              <a:lnSpc>
                <a:spcPct val="90000"/>
              </a:lnSpc>
              <a:spcAft>
                <a:spcPts val="0"/>
              </a:spcAft>
              <a:buFont typeface="Arial" pitchFamily="34" charset="0"/>
              <a:buChar char="•"/>
              <a:defRPr/>
            </a:pPr>
            <a:r>
              <a:rPr lang="en-US" sz="2400" dirty="0" smtClean="0"/>
              <a:t>(3) Whether the school's program succeeds, after a legitimate trial, to </a:t>
            </a:r>
            <a:r>
              <a:rPr lang="en-US" sz="2400" i="1" dirty="0" smtClean="0">
                <a:solidFill>
                  <a:schemeClr val="accent6"/>
                </a:solidFill>
              </a:rPr>
              <a:t>produce results</a:t>
            </a:r>
            <a:r>
              <a:rPr lang="en-US" sz="2400" dirty="0" smtClean="0">
                <a:solidFill>
                  <a:schemeClr val="accent6"/>
                </a:solidFill>
              </a:rPr>
              <a:t> </a:t>
            </a:r>
            <a:r>
              <a:rPr lang="en-US" sz="2400" dirty="0" smtClean="0"/>
              <a:t>indicating that the language barriers confronting students are actually being overcome.</a:t>
            </a:r>
          </a:p>
        </p:txBody>
      </p:sp>
      <p:sp>
        <p:nvSpPr>
          <p:cNvPr id="12293" name="Text Box 4"/>
          <p:cNvSpPr txBox="1">
            <a:spLocks noChangeArrowheads="1"/>
          </p:cNvSpPr>
          <p:nvPr/>
        </p:nvSpPr>
        <p:spPr bwMode="auto">
          <a:xfrm>
            <a:off x="5013325" y="6056313"/>
            <a:ext cx="2673350" cy="366712"/>
          </a:xfrm>
          <a:prstGeom prst="rect">
            <a:avLst/>
          </a:prstGeom>
          <a:noFill/>
          <a:ln w="9525">
            <a:noFill/>
            <a:miter lim="800000"/>
            <a:headEnd/>
            <a:tailEnd/>
          </a:ln>
        </p:spPr>
        <p:txBody>
          <a:bodyPr wrap="none">
            <a:spAutoFit/>
          </a:bodyPr>
          <a:lstStyle/>
          <a:p>
            <a:r>
              <a:rPr lang="en-US">
                <a:solidFill>
                  <a:schemeClr val="tx2"/>
                </a:solidFill>
                <a:latin typeface="Gill Sans MT" pitchFamily="34" charset="0"/>
              </a:rPr>
              <a:t>648 F.2d 989; 1981 U.S.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752600" y="838200"/>
            <a:ext cx="5791200" cy="3505200"/>
            <a:chOff x="1219200" y="838200"/>
            <a:chExt cx="6781800" cy="4670425"/>
          </a:xfrm>
        </p:grpSpPr>
        <p:sp>
          <p:nvSpPr>
            <p:cNvPr id="13317" name="Oval 2"/>
            <p:cNvSpPr>
              <a:spLocks noChangeArrowheads="1"/>
            </p:cNvSpPr>
            <p:nvPr/>
          </p:nvSpPr>
          <p:spPr bwMode="auto">
            <a:xfrm>
              <a:off x="3505200" y="838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Sound theory</a:t>
              </a:r>
            </a:p>
          </p:txBody>
        </p:sp>
        <p:sp>
          <p:nvSpPr>
            <p:cNvPr id="13318" name="Oval 3"/>
            <p:cNvSpPr>
              <a:spLocks noChangeArrowheads="1"/>
            </p:cNvSpPr>
            <p:nvPr/>
          </p:nvSpPr>
          <p:spPr bwMode="auto">
            <a:xfrm>
              <a:off x="5715000" y="3505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Implementation</a:t>
              </a:r>
            </a:p>
          </p:txBody>
        </p:sp>
        <p:sp>
          <p:nvSpPr>
            <p:cNvPr id="13319" name="Oval 4"/>
            <p:cNvSpPr>
              <a:spLocks noChangeArrowheads="1"/>
            </p:cNvSpPr>
            <p:nvPr/>
          </p:nvSpPr>
          <p:spPr bwMode="auto">
            <a:xfrm>
              <a:off x="1219200" y="3505200"/>
              <a:ext cx="2286000" cy="1905000"/>
            </a:xfrm>
            <a:prstGeom prst="ellipse">
              <a:avLst/>
            </a:prstGeom>
            <a:solidFill>
              <a:schemeClr val="accent1"/>
            </a:solidFill>
            <a:ln w="9525">
              <a:solidFill>
                <a:schemeClr val="tx1"/>
              </a:solidFill>
              <a:round/>
              <a:headEnd/>
              <a:tailEnd/>
            </a:ln>
          </p:spPr>
          <p:txBody>
            <a:bodyPr wrap="none" anchor="ctr"/>
            <a:lstStyle/>
            <a:p>
              <a:pPr algn="ctr"/>
              <a:r>
                <a:rPr lang="en-US">
                  <a:latin typeface="Gill Sans MT" pitchFamily="34" charset="0"/>
                </a:rPr>
                <a:t>Results</a:t>
              </a:r>
            </a:p>
          </p:txBody>
        </p:sp>
        <p:cxnSp>
          <p:nvCxnSpPr>
            <p:cNvPr id="13320" name="AutoShape 5"/>
            <p:cNvCxnSpPr>
              <a:cxnSpLocks noChangeShapeType="1"/>
              <a:stCxn id="13317" idx="5"/>
              <a:endCxn id="13318" idx="0"/>
            </p:cNvCxnSpPr>
            <p:nvPr/>
          </p:nvCxnSpPr>
          <p:spPr bwMode="auto">
            <a:xfrm rot="16200000" flipH="1">
              <a:off x="5636419" y="2283619"/>
              <a:ext cx="1041400" cy="1401762"/>
            </a:xfrm>
            <a:prstGeom prst="curvedConnector3">
              <a:avLst>
                <a:gd name="adj1" fmla="val 63417"/>
              </a:avLst>
            </a:prstGeom>
            <a:noFill/>
            <a:ln w="9525">
              <a:solidFill>
                <a:schemeClr val="tx1"/>
              </a:solidFill>
              <a:round/>
              <a:headEnd/>
              <a:tailEnd type="arrow" w="lg" len="lg"/>
            </a:ln>
          </p:spPr>
        </p:cxnSp>
        <p:cxnSp>
          <p:nvCxnSpPr>
            <p:cNvPr id="13321" name="AutoShape 6"/>
            <p:cNvCxnSpPr>
              <a:cxnSpLocks noChangeShapeType="1"/>
              <a:stCxn id="13318" idx="3"/>
              <a:endCxn id="13319" idx="6"/>
            </p:cNvCxnSpPr>
            <p:nvPr/>
          </p:nvCxnSpPr>
          <p:spPr bwMode="auto">
            <a:xfrm rot="16200000" flipV="1">
              <a:off x="4441032" y="3521868"/>
              <a:ext cx="673100" cy="2544763"/>
            </a:xfrm>
            <a:prstGeom prst="curvedConnector4">
              <a:avLst>
                <a:gd name="adj1" fmla="val -75472"/>
                <a:gd name="adj2" fmla="val 56583"/>
              </a:avLst>
            </a:prstGeom>
            <a:noFill/>
            <a:ln w="9525">
              <a:solidFill>
                <a:schemeClr val="tx1"/>
              </a:solidFill>
              <a:round/>
              <a:headEnd/>
              <a:tailEnd type="arrow" w="lg" len="lg"/>
            </a:ln>
          </p:spPr>
        </p:cxnSp>
        <p:cxnSp>
          <p:nvCxnSpPr>
            <p:cNvPr id="13322" name="AutoShape 7"/>
            <p:cNvCxnSpPr>
              <a:cxnSpLocks noChangeShapeType="1"/>
              <a:stCxn id="13319" idx="0"/>
              <a:endCxn id="13317" idx="3"/>
            </p:cNvCxnSpPr>
            <p:nvPr/>
          </p:nvCxnSpPr>
          <p:spPr bwMode="auto">
            <a:xfrm rot="-5400000">
              <a:off x="2580482" y="2245518"/>
              <a:ext cx="1041400" cy="1477963"/>
            </a:xfrm>
            <a:prstGeom prst="curvedConnector3">
              <a:avLst>
                <a:gd name="adj1" fmla="val 36583"/>
              </a:avLst>
            </a:prstGeom>
            <a:noFill/>
            <a:ln w="9525">
              <a:solidFill>
                <a:schemeClr val="tx1"/>
              </a:solidFill>
              <a:prstDash val="dash"/>
              <a:round/>
              <a:headEnd/>
              <a:tailEnd type="arrow" w="lg" len="lg"/>
            </a:ln>
          </p:spPr>
        </p:cxnSp>
        <p:cxnSp>
          <p:nvCxnSpPr>
            <p:cNvPr id="13323" name="AutoShape 8"/>
            <p:cNvCxnSpPr>
              <a:cxnSpLocks noChangeShapeType="1"/>
              <a:stCxn id="13319" idx="0"/>
              <a:endCxn id="13318" idx="1"/>
            </p:cNvCxnSpPr>
            <p:nvPr/>
          </p:nvCxnSpPr>
          <p:spPr bwMode="auto">
            <a:xfrm rot="5400000" flipV="1">
              <a:off x="4066382" y="1801018"/>
              <a:ext cx="279400" cy="3687763"/>
            </a:xfrm>
            <a:prstGeom prst="curvedConnector3">
              <a:avLst>
                <a:gd name="adj1" fmla="val -81819"/>
              </a:avLst>
            </a:prstGeom>
            <a:noFill/>
            <a:ln w="9525">
              <a:solidFill>
                <a:schemeClr val="tx1"/>
              </a:solidFill>
              <a:prstDash val="dash"/>
              <a:round/>
              <a:headEnd/>
              <a:tailEnd type="arrow" w="lg" len="lg"/>
            </a:ln>
          </p:spPr>
        </p:cxnSp>
        <p:sp>
          <p:nvSpPr>
            <p:cNvPr id="13324" name="Text Box 9"/>
            <p:cNvSpPr txBox="1">
              <a:spLocks noChangeArrowheads="1"/>
            </p:cNvSpPr>
            <p:nvPr/>
          </p:nvSpPr>
          <p:spPr bwMode="auto">
            <a:xfrm>
              <a:off x="5851525" y="2627313"/>
              <a:ext cx="1047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examine</a:t>
              </a:r>
            </a:p>
          </p:txBody>
        </p:sp>
        <p:sp>
          <p:nvSpPr>
            <p:cNvPr id="13325" name="Text Box 10"/>
            <p:cNvSpPr txBox="1">
              <a:spLocks noChangeArrowheads="1"/>
            </p:cNvSpPr>
            <p:nvPr/>
          </p:nvSpPr>
          <p:spPr bwMode="auto">
            <a:xfrm>
              <a:off x="4022725" y="5141913"/>
              <a:ext cx="1047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evaluate</a:t>
              </a:r>
            </a:p>
          </p:txBody>
        </p:sp>
        <p:sp>
          <p:nvSpPr>
            <p:cNvPr id="13326" name="Text Box 11"/>
            <p:cNvSpPr txBox="1">
              <a:spLocks noChangeArrowheads="1"/>
            </p:cNvSpPr>
            <p:nvPr/>
          </p:nvSpPr>
          <p:spPr bwMode="auto">
            <a:xfrm>
              <a:off x="4038600" y="3352800"/>
              <a:ext cx="844550" cy="366713"/>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reform</a:t>
              </a:r>
            </a:p>
          </p:txBody>
        </p:sp>
        <p:sp>
          <p:nvSpPr>
            <p:cNvPr id="13327" name="Text Box 12"/>
            <p:cNvSpPr txBox="1">
              <a:spLocks noChangeArrowheads="1"/>
            </p:cNvSpPr>
            <p:nvPr/>
          </p:nvSpPr>
          <p:spPr bwMode="auto">
            <a:xfrm>
              <a:off x="2727325" y="2703513"/>
              <a:ext cx="793750" cy="366712"/>
            </a:xfrm>
            <a:prstGeom prst="rect">
              <a:avLst/>
            </a:prstGeom>
            <a:noFill/>
            <a:ln w="9525">
              <a:noFill/>
              <a:miter lim="800000"/>
              <a:headEnd/>
              <a:tailEnd/>
            </a:ln>
          </p:spPr>
          <p:txBody>
            <a:bodyPr wrap="none">
              <a:spAutoFit/>
            </a:bodyPr>
            <a:lstStyle/>
            <a:p>
              <a:r>
                <a:rPr lang="en-US" i="1">
                  <a:solidFill>
                    <a:schemeClr val="accent2"/>
                  </a:solidFill>
                  <a:latin typeface="Gill Sans MT" pitchFamily="34" charset="0"/>
                </a:rPr>
                <a:t>revise</a:t>
              </a:r>
            </a:p>
          </p:txBody>
        </p:sp>
      </p:grpSp>
      <p:sp>
        <p:nvSpPr>
          <p:cNvPr id="13315" name="TextBox 14"/>
          <p:cNvSpPr txBox="1">
            <a:spLocks noChangeArrowheads="1"/>
          </p:cNvSpPr>
          <p:nvPr/>
        </p:nvSpPr>
        <p:spPr bwMode="auto">
          <a:xfrm>
            <a:off x="914400" y="4953000"/>
            <a:ext cx="7391400" cy="646113"/>
          </a:xfrm>
          <a:prstGeom prst="rect">
            <a:avLst/>
          </a:prstGeom>
          <a:noFill/>
          <a:ln w="9525">
            <a:noFill/>
            <a:miter lim="800000"/>
            <a:headEnd/>
            <a:tailEnd/>
          </a:ln>
        </p:spPr>
        <p:txBody>
          <a:bodyPr>
            <a:spAutoFit/>
          </a:bodyPr>
          <a:lstStyle/>
          <a:p>
            <a:r>
              <a:rPr lang="en-US"/>
              <a:t>Articulated in OCR policy memoranda issued on Sept. 11, 1984, reiterated successively in 1985, 1990, 1991.</a:t>
            </a:r>
          </a:p>
        </p:txBody>
      </p:sp>
      <p:sp>
        <p:nvSpPr>
          <p:cNvPr id="17" name="Date Placeholder 16"/>
          <p:cNvSpPr>
            <a:spLocks noGrp="1"/>
          </p:cNvSpPr>
          <p:nvPr>
            <p:ph type="dt" sz="half" idx="10"/>
          </p:nvPr>
        </p:nvSpPr>
        <p:spPr/>
        <p:txBody>
          <a:bodyPr/>
          <a:lstStyle/>
          <a:p>
            <a:r>
              <a:rPr lang="en-US" smtClean="0"/>
              <a:t>3/27/2011</a:t>
            </a:r>
            <a:endParaRPr lang="en-US"/>
          </a:p>
        </p:txBody>
      </p:sp>
      <p:sp>
        <p:nvSpPr>
          <p:cNvPr id="16" name="Footer Placeholder 15"/>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6">
                    <a:lumMod val="75000"/>
                  </a:schemeClr>
                </a:solidFill>
              </a:rPr>
              <a:t>No Child Left Behind</a:t>
            </a:r>
            <a:endParaRPr lang="en-US" dirty="0">
              <a:solidFill>
                <a:schemeClr val="accent6">
                  <a:lumMod val="75000"/>
                </a:schemeClr>
              </a:solidFill>
            </a:endParaRPr>
          </a:p>
        </p:txBody>
      </p:sp>
      <p:pic>
        <p:nvPicPr>
          <p:cNvPr id="31748" name="Picture 2"/>
          <p:cNvPicPr>
            <a:picLocks noGrp="1" noChangeAspect="1" noChangeArrowheads="1"/>
          </p:cNvPicPr>
          <p:nvPr>
            <p:ph idx="1"/>
          </p:nvPr>
        </p:nvPicPr>
        <p:blipFill>
          <a:blip r:embed="rId2" cstate="print"/>
          <a:srcRect/>
          <a:stretch>
            <a:fillRect/>
          </a:stretch>
        </p:blipFill>
        <p:spPr>
          <a:xfrm>
            <a:off x="1143000" y="1600200"/>
            <a:ext cx="6781800" cy="4437063"/>
          </a:xfrm>
          <a:noFill/>
        </p:spPr>
      </p:pic>
      <p:sp>
        <p:nvSpPr>
          <p:cNvPr id="5" name="Date Placeholder 4"/>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pPr>
              <a:defRPr/>
            </a:pPr>
            <a:r>
              <a:rPr lang="en-US" smtClean="0"/>
              <a:t>ASCD: San Francisco</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600" dirty="0" smtClean="0">
                <a:solidFill>
                  <a:schemeClr val="accent6">
                    <a:lumMod val="75000"/>
                  </a:schemeClr>
                </a:solidFill>
              </a:rPr>
              <a:t>No Child Left Behind:</a:t>
            </a:r>
            <a:br>
              <a:rPr lang="en-US" sz="3600" dirty="0" smtClean="0">
                <a:solidFill>
                  <a:schemeClr val="accent6">
                    <a:lumMod val="75000"/>
                  </a:schemeClr>
                </a:solidFill>
              </a:rPr>
            </a:br>
            <a:r>
              <a:rPr lang="en-US" sz="2800" dirty="0" smtClean="0">
                <a:solidFill>
                  <a:schemeClr val="accent6">
                    <a:lumMod val="75000"/>
                  </a:schemeClr>
                </a:solidFill>
              </a:rPr>
              <a:t>Three important pieces for ELLs</a:t>
            </a:r>
            <a:endParaRPr lang="en-US" sz="3600" dirty="0">
              <a:solidFill>
                <a:schemeClr val="accent6">
                  <a:lumMod val="75000"/>
                </a:schemeClr>
              </a:solidFill>
            </a:endParaRPr>
          </a:p>
        </p:txBody>
      </p:sp>
      <p:sp>
        <p:nvSpPr>
          <p:cNvPr id="31747" name="Content Placeholder 2"/>
          <p:cNvSpPr>
            <a:spLocks noGrp="1"/>
          </p:cNvSpPr>
          <p:nvPr>
            <p:ph idx="1"/>
          </p:nvPr>
        </p:nvSpPr>
        <p:spPr/>
        <p:txBody>
          <a:bodyPr>
            <a:normAutofit fontScale="92500" lnSpcReduction="10000"/>
          </a:bodyPr>
          <a:lstStyle/>
          <a:p>
            <a:pPr>
              <a:defRPr/>
            </a:pPr>
            <a:r>
              <a:rPr lang="en-US" sz="2000" dirty="0" smtClean="0"/>
              <a:t>Sec. 1111(a)(3)(ix)(III) the </a:t>
            </a:r>
            <a:r>
              <a:rPr lang="en-US" sz="3600" dirty="0" smtClean="0">
                <a:solidFill>
                  <a:schemeClr val="accent6"/>
                </a:solidFill>
              </a:rPr>
              <a:t>inclusion</a:t>
            </a:r>
            <a:r>
              <a:rPr lang="en-US" sz="2000" dirty="0" smtClean="0"/>
              <a:t> of limited English proficient students, who shall be assessed in a valid and reliable manner and provided reasonable accommodations on assessments administered … including, to the extent practicable, assessments in the language and form most likely to yield accurate data…</a:t>
            </a:r>
          </a:p>
          <a:p>
            <a:pPr>
              <a:defRPr/>
            </a:pPr>
            <a:r>
              <a:rPr lang="en-US" sz="2000" dirty="0" smtClean="0"/>
              <a:t>Sec. 1111(a)(3)(xiii) enable results to be </a:t>
            </a:r>
            <a:r>
              <a:rPr lang="en-US" dirty="0" smtClean="0">
                <a:solidFill>
                  <a:schemeClr val="accent6"/>
                </a:solidFill>
              </a:rPr>
              <a:t>disaggregated</a:t>
            </a:r>
            <a:r>
              <a:rPr lang="en-US" sz="2000" dirty="0" smtClean="0"/>
              <a:t> within each State, local educational agency, and school by…English proficiency status.</a:t>
            </a:r>
          </a:p>
          <a:p>
            <a:pPr>
              <a:defRPr/>
            </a:pPr>
            <a:r>
              <a:rPr lang="en-US" sz="2000" dirty="0" smtClean="0"/>
              <a:t>Sec 3113(b)(2) standards and objectives for raising the</a:t>
            </a:r>
            <a:r>
              <a:rPr lang="en-US" sz="2000" dirty="0" smtClean="0">
                <a:solidFill>
                  <a:schemeClr val="accent6"/>
                </a:solidFill>
              </a:rPr>
              <a:t> level of English proficiency</a:t>
            </a:r>
            <a:r>
              <a:rPr lang="en-US" sz="2000" dirty="0" smtClean="0"/>
              <a:t> that are derived from the four recognized domains of speaking, listening, reading, and writing, and that are </a:t>
            </a:r>
            <a:r>
              <a:rPr lang="en-US" sz="4000" dirty="0" smtClean="0">
                <a:solidFill>
                  <a:schemeClr val="accent6"/>
                </a:solidFill>
              </a:rPr>
              <a:t>aligned</a:t>
            </a:r>
            <a:r>
              <a:rPr lang="en-US" sz="2000" dirty="0" smtClean="0">
                <a:solidFill>
                  <a:schemeClr val="accent6"/>
                </a:solidFill>
              </a:rPr>
              <a:t> with achievement of the challenging State </a:t>
            </a:r>
            <a:r>
              <a:rPr lang="en-US" sz="3600" dirty="0" smtClean="0">
                <a:solidFill>
                  <a:schemeClr val="accent6"/>
                </a:solidFill>
              </a:rPr>
              <a:t>academic content</a:t>
            </a:r>
            <a:r>
              <a:rPr lang="en-US" sz="3600" dirty="0" smtClean="0"/>
              <a:t> </a:t>
            </a:r>
            <a:r>
              <a:rPr lang="en-US" sz="2000" dirty="0" smtClean="0"/>
              <a:t>and student academic achievement standards described in section 1111(b)(1).</a:t>
            </a:r>
          </a:p>
          <a:p>
            <a:pPr>
              <a:buFont typeface="Arial" charset="0"/>
              <a:buNone/>
              <a:defRPr/>
            </a:pPr>
            <a:endParaRPr lang="en-US" sz="2000" dirty="0" smtClean="0"/>
          </a:p>
        </p:txBody>
      </p:sp>
      <p:sp>
        <p:nvSpPr>
          <p:cNvPr id="6" name="Date Placeholder 5"/>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pPr>
              <a:defRPr/>
            </a:pPr>
            <a:r>
              <a:rPr lang="en-US" smtClean="0"/>
              <a:t>ASCD: San Francisco</a:t>
            </a:r>
            <a:endParaRPr lang="en-US" dirty="0"/>
          </a:p>
        </p:txBody>
      </p:sp>
      <p:pic>
        <p:nvPicPr>
          <p:cNvPr id="24581" name="Picture 2"/>
          <p:cNvPicPr>
            <a:picLocks noChangeAspect="1" noChangeArrowheads="1"/>
          </p:cNvPicPr>
          <p:nvPr/>
        </p:nvPicPr>
        <p:blipFill>
          <a:blip r:embed="rId2" cstate="print"/>
          <a:srcRect/>
          <a:stretch>
            <a:fillRect/>
          </a:stretch>
        </p:blipFill>
        <p:spPr bwMode="auto">
          <a:xfrm>
            <a:off x="6858000" y="304800"/>
            <a:ext cx="1600200" cy="1046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srcRect/>
          <a:stretch>
            <a:fillRect/>
          </a:stretch>
        </p:blipFill>
        <p:spPr bwMode="auto">
          <a:xfrm>
            <a:off x="762000" y="1066800"/>
            <a:ext cx="7543800" cy="4398963"/>
          </a:xfrm>
          <a:prstGeom prst="rect">
            <a:avLst/>
          </a:prstGeom>
          <a:noFill/>
          <a:ln w="9525">
            <a:noFill/>
            <a:miter lim="800000"/>
            <a:headEnd/>
            <a:tailEnd/>
          </a:ln>
        </p:spPr>
      </p:pic>
      <p:sp>
        <p:nvSpPr>
          <p:cNvPr id="5" name="Title 4"/>
          <p:cNvSpPr>
            <a:spLocks noGrp="1"/>
          </p:cNvSpPr>
          <p:nvPr>
            <p:ph type="title"/>
          </p:nvPr>
        </p:nvSpPr>
        <p:spPr/>
        <p:txBody>
          <a:bodyPr/>
          <a:lstStyle/>
          <a:p>
            <a:pPr>
              <a:defRPr/>
            </a:pPr>
            <a:r>
              <a:rPr lang="en-US" dirty="0" smtClean="0">
                <a:solidFill>
                  <a:schemeClr val="accent6">
                    <a:lumMod val="75000"/>
                  </a:schemeClr>
                </a:solidFill>
              </a:rPr>
              <a:t>NCLB Implementation</a:t>
            </a:r>
            <a:endParaRPr lang="en-US" dirty="0">
              <a:solidFill>
                <a:schemeClr val="accent6">
                  <a:lumMod val="75000"/>
                </a:schemeClr>
              </a:solidFill>
            </a:endParaRPr>
          </a:p>
        </p:txBody>
      </p:sp>
      <p:sp>
        <p:nvSpPr>
          <p:cNvPr id="6" name="Date Placeholder 5"/>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a:p>
        </p:txBody>
      </p:sp>
      <p:sp>
        <p:nvSpPr>
          <p:cNvPr id="35845" name="TextBox 3"/>
          <p:cNvSpPr txBox="1">
            <a:spLocks noChangeArrowheads="1"/>
          </p:cNvSpPr>
          <p:nvPr/>
        </p:nvSpPr>
        <p:spPr bwMode="auto">
          <a:xfrm>
            <a:off x="838200" y="5399088"/>
            <a:ext cx="7696200" cy="1077912"/>
          </a:xfrm>
          <a:prstGeom prst="rect">
            <a:avLst/>
          </a:prstGeom>
          <a:noFill/>
          <a:ln w="9525">
            <a:noFill/>
            <a:miter lim="800000"/>
            <a:headEnd/>
            <a:tailEnd/>
          </a:ln>
        </p:spPr>
        <p:txBody>
          <a:bodyPr>
            <a:spAutoFit/>
          </a:bodyPr>
          <a:lstStyle/>
          <a:p>
            <a:r>
              <a:rPr lang="en-US" sz="1600"/>
              <a:t>Ramsey, A. &amp; O’Day, J. (2010).  Title III Policy: State of the States.  ESEA Evaluation Brief: The English Language Acquisition Act, Language Enhancement, and Academic Achievement Act.  Washington, DC: American Institutes for Research.</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fontScale="90000"/>
          </a:bodyPr>
          <a:lstStyle/>
          <a:p>
            <a:r>
              <a:rPr lang="en-US" dirty="0" smtClean="0">
                <a:solidFill>
                  <a:srgbClr val="FF6600"/>
                </a:solidFill>
              </a:rPr>
              <a:t>What we have learned from research and experience …</a:t>
            </a:r>
          </a:p>
        </p:txBody>
      </p:sp>
      <p:sp>
        <p:nvSpPr>
          <p:cNvPr id="43011" name="Content Placeholder 3"/>
          <p:cNvSpPr>
            <a:spLocks noGrp="1"/>
          </p:cNvSpPr>
          <p:nvPr>
            <p:ph idx="1"/>
          </p:nvPr>
        </p:nvSpPr>
        <p:spPr>
          <a:xfrm>
            <a:off x="457200" y="1371600"/>
            <a:ext cx="8229600" cy="5029200"/>
          </a:xfrm>
        </p:spPr>
        <p:txBody>
          <a:bodyPr/>
          <a:lstStyle/>
          <a:p>
            <a:r>
              <a:rPr lang="en-US" sz="1600" dirty="0" smtClean="0"/>
              <a:t>We don’t need to be scared by bilingualism, although we probably will continue to be, because it’s a cultural thing.</a:t>
            </a:r>
          </a:p>
          <a:p>
            <a:r>
              <a:rPr lang="en-US" sz="1600" dirty="0" smtClean="0"/>
              <a:t>Language of instruction is not the question researchers should focus on, unless bilingualism is the explicit goal.</a:t>
            </a:r>
          </a:p>
          <a:p>
            <a:r>
              <a:rPr lang="en-US" sz="1600" dirty="0" smtClean="0"/>
              <a:t>English language development takes time -- we can be more focused and direct, but it still takes time.</a:t>
            </a:r>
          </a:p>
          <a:p>
            <a:r>
              <a:rPr lang="en-US" sz="1600" dirty="0" smtClean="0"/>
              <a:t>There is something called “academic language” that goes beyond just the vocabulary of the content glossary – and it would be a good thing to get content teachers engaged with its development.</a:t>
            </a:r>
          </a:p>
          <a:p>
            <a:r>
              <a:rPr lang="en-US" sz="1600" dirty="0" smtClean="0"/>
              <a:t>Long-term English learners demand particular attention.</a:t>
            </a:r>
          </a:p>
          <a:p>
            <a:r>
              <a:rPr lang="en-US" sz="1600" dirty="0" smtClean="0"/>
              <a:t>Language proficiency is not the same as mastery of academic content.</a:t>
            </a:r>
          </a:p>
          <a:p>
            <a:r>
              <a:rPr lang="en-US" sz="1600" dirty="0" smtClean="0"/>
              <a:t>Strong relationships exist between English proficiency development and content area achievement, even using imperfect present-day measures.</a:t>
            </a:r>
          </a:p>
          <a:p>
            <a:r>
              <a:rPr lang="en-US" sz="1600" dirty="0" smtClean="0"/>
              <a:t>Appropriate assessment of ELLs remains a challenge – we probably need something like a </a:t>
            </a:r>
            <a:r>
              <a:rPr lang="en-US" sz="1600" dirty="0" err="1" smtClean="0"/>
              <a:t>Castañeda</a:t>
            </a:r>
            <a:r>
              <a:rPr lang="en-US" sz="1600" dirty="0" smtClean="0"/>
              <a:t> standards defining appropriate assessment practices.</a:t>
            </a:r>
          </a:p>
          <a:p>
            <a:r>
              <a:rPr lang="en-US" sz="1600" dirty="0" smtClean="0"/>
              <a:t>Standards, assessment, and accountability practices that are inclusive of ELLs have gained some ground and traction in school and district practice.</a:t>
            </a:r>
          </a:p>
          <a:p>
            <a:r>
              <a:rPr lang="en-US" sz="1600" dirty="0" smtClean="0"/>
              <a:t>School and district organization and leadership to create coherence do seem to matter.</a:t>
            </a:r>
          </a:p>
          <a:p>
            <a:endParaRPr lang="en-US" sz="1600" dirty="0" smtClean="0"/>
          </a:p>
        </p:txBody>
      </p:sp>
      <p:sp>
        <p:nvSpPr>
          <p:cNvPr id="5" name="Date Placeholder 4"/>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solidFill>
                  <a:srgbClr val="FF6600"/>
                </a:solidFill>
              </a:rPr>
              <a:t>What we have learned…</a:t>
            </a:r>
          </a:p>
        </p:txBody>
      </p:sp>
      <p:sp>
        <p:nvSpPr>
          <p:cNvPr id="45059" name="Content Placeholder 3"/>
          <p:cNvSpPr>
            <a:spLocks noGrp="1"/>
          </p:cNvSpPr>
          <p:nvPr>
            <p:ph idx="1"/>
          </p:nvPr>
        </p:nvSpPr>
        <p:spPr>
          <a:xfrm>
            <a:off x="457200" y="1371600"/>
            <a:ext cx="8229600" cy="5029200"/>
          </a:xfrm>
        </p:spPr>
        <p:txBody>
          <a:bodyPr>
            <a:normAutofit fontScale="92500"/>
          </a:bodyPr>
          <a:lstStyle/>
          <a:p>
            <a:r>
              <a:rPr lang="en-US" sz="3600" dirty="0" smtClean="0"/>
              <a:t>Language of instruction is not the question researchers should focus on, unless bilingualism is the explicit goal.</a:t>
            </a:r>
          </a:p>
          <a:p>
            <a:r>
              <a:rPr lang="en-US" sz="1600" dirty="0" smtClean="0"/>
              <a:t>English language development takes time -- we can be more focused and direct, but it still takes time.</a:t>
            </a:r>
          </a:p>
          <a:p>
            <a:r>
              <a:rPr lang="en-US" sz="1600" dirty="0" smtClean="0"/>
              <a:t>There is something called “academic language” that goes beyond just the vocabulary of the content glossary – and it would be a good thing to get content teachers engaged with its development.</a:t>
            </a:r>
          </a:p>
          <a:p>
            <a:r>
              <a:rPr lang="en-US" sz="1600" dirty="0" smtClean="0"/>
              <a:t>Long-term English learners demand particular attention.</a:t>
            </a:r>
          </a:p>
          <a:p>
            <a:r>
              <a:rPr lang="en-US" sz="1600" dirty="0" smtClean="0"/>
              <a:t>Language proficiency is not the same as mastery of academic content.</a:t>
            </a:r>
          </a:p>
          <a:p>
            <a:r>
              <a:rPr lang="en-US" sz="1600" dirty="0" smtClean="0"/>
              <a:t>Strong relationships exist between English proficiency development and content area achievement, even using imperfect present-day measures.</a:t>
            </a:r>
          </a:p>
          <a:p>
            <a:r>
              <a:rPr lang="en-US" sz="1600" dirty="0" smtClean="0"/>
              <a:t>Appropriate assessment of ELLs remains a challenge – we probably need something like a </a:t>
            </a:r>
            <a:r>
              <a:rPr lang="en-US" sz="1600" dirty="0" err="1" smtClean="0"/>
              <a:t>Castañeda</a:t>
            </a:r>
            <a:r>
              <a:rPr lang="en-US" sz="1600" dirty="0" smtClean="0"/>
              <a:t> standards defining appropriate assessment practices.</a:t>
            </a:r>
          </a:p>
          <a:p>
            <a:r>
              <a:rPr lang="en-US" sz="1600" dirty="0" smtClean="0"/>
              <a:t>Standards, assessment, and accountability practices that are inclusive of ELLs have gained some ground and traction in school and district practice.</a:t>
            </a:r>
          </a:p>
          <a:p>
            <a:r>
              <a:rPr lang="en-US" sz="1600" dirty="0" smtClean="0"/>
              <a:t>School and district organization and leadership to create coherence do seem to matter.</a:t>
            </a:r>
          </a:p>
          <a:p>
            <a:endParaRPr lang="en-US" sz="1600" dirty="0" smtClean="0"/>
          </a:p>
        </p:txBody>
      </p:sp>
      <p:sp>
        <p:nvSpPr>
          <p:cNvPr id="5" name="Date Placeholder 4"/>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dirty="0"/>
          </a:p>
        </p:txBody>
      </p:sp>
      <p:graphicFrame>
        <p:nvGraphicFramePr>
          <p:cNvPr id="1027" name="Object 3"/>
          <p:cNvGraphicFramePr>
            <a:graphicFrameLocks noChangeAspect="1"/>
          </p:cNvGraphicFramePr>
          <p:nvPr/>
        </p:nvGraphicFramePr>
        <p:xfrm>
          <a:off x="2286000" y="3124200"/>
          <a:ext cx="3868439" cy="2895600"/>
        </p:xfrm>
        <a:graphic>
          <a:graphicData uri="http://schemas.openxmlformats.org/presentationml/2006/ole">
            <p:oleObj spid="_x0000_s1027" name="Slide" r:id="rId3" imgW="4549320" imgH="3406320" progId="PowerPoint.Slide.8">
              <p:embed/>
            </p:oleObj>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SFChinese"/>
          <p:cNvPicPr>
            <a:picLocks noChangeAspect="1" noChangeArrowheads="1"/>
          </p:cNvPicPr>
          <p:nvPr/>
        </p:nvPicPr>
        <p:blipFill>
          <a:blip r:embed="rId3" cstate="print"/>
          <a:srcRect/>
          <a:stretch>
            <a:fillRect/>
          </a:stretch>
        </p:blipFill>
        <p:spPr bwMode="auto">
          <a:xfrm>
            <a:off x="1143000" y="1371600"/>
            <a:ext cx="5181600" cy="3392488"/>
          </a:xfrm>
          <a:prstGeom prst="rect">
            <a:avLst/>
          </a:prstGeom>
          <a:noFill/>
          <a:ln w="9525">
            <a:noFill/>
            <a:miter lim="800000"/>
            <a:headEnd/>
            <a:tailEnd/>
          </a:ln>
        </p:spPr>
      </p:pic>
      <p:pic>
        <p:nvPicPr>
          <p:cNvPr id="24579" name="Picture 3" descr="unz"/>
          <p:cNvPicPr>
            <a:picLocks noChangeAspect="1" noChangeArrowheads="1"/>
          </p:cNvPicPr>
          <p:nvPr/>
        </p:nvPicPr>
        <p:blipFill>
          <a:blip r:embed="rId4" cstate="print"/>
          <a:srcRect/>
          <a:stretch>
            <a:fillRect/>
          </a:stretch>
        </p:blipFill>
        <p:spPr bwMode="auto">
          <a:xfrm>
            <a:off x="3810000" y="3124200"/>
            <a:ext cx="4724400" cy="3373438"/>
          </a:xfrm>
          <a:prstGeom prst="rect">
            <a:avLst/>
          </a:prstGeom>
          <a:noFill/>
          <a:ln w="9525">
            <a:noFill/>
            <a:miter lim="800000"/>
            <a:headEnd/>
            <a:tailEnd/>
          </a:ln>
        </p:spPr>
      </p:pic>
      <p:sp>
        <p:nvSpPr>
          <p:cNvPr id="25605" name="Text Box 4"/>
          <p:cNvSpPr txBox="1">
            <a:spLocks noChangeArrowheads="1"/>
          </p:cNvSpPr>
          <p:nvPr/>
        </p:nvSpPr>
        <p:spPr bwMode="auto">
          <a:xfrm>
            <a:off x="6629400" y="1976438"/>
            <a:ext cx="806450" cy="461962"/>
          </a:xfrm>
          <a:prstGeom prst="rect">
            <a:avLst/>
          </a:prstGeom>
          <a:noFill/>
          <a:ln w="9525">
            <a:noFill/>
            <a:miter lim="800000"/>
            <a:headEnd/>
            <a:tailEnd/>
          </a:ln>
        </p:spPr>
        <p:txBody>
          <a:bodyPr wrap="none">
            <a:spAutoFit/>
          </a:bodyPr>
          <a:lstStyle/>
          <a:p>
            <a:pPr eaLnBrk="0" hangingPunct="0">
              <a:defRPr/>
            </a:pPr>
            <a:r>
              <a:rPr lang="en-US" sz="2400" dirty="0">
                <a:latin typeface="+mj-lt"/>
              </a:rPr>
              <a:t>1974</a:t>
            </a:r>
          </a:p>
        </p:txBody>
      </p:sp>
      <p:sp>
        <p:nvSpPr>
          <p:cNvPr id="24581" name="Text Box 5"/>
          <p:cNvSpPr txBox="1">
            <a:spLocks noChangeArrowheads="1"/>
          </p:cNvSpPr>
          <p:nvPr/>
        </p:nvSpPr>
        <p:spPr bwMode="auto">
          <a:xfrm>
            <a:off x="2590800" y="5334000"/>
            <a:ext cx="806450" cy="461963"/>
          </a:xfrm>
          <a:prstGeom prst="rect">
            <a:avLst/>
          </a:prstGeom>
          <a:noFill/>
          <a:ln w="9525">
            <a:noFill/>
            <a:miter lim="800000"/>
            <a:headEnd/>
            <a:tailEnd/>
          </a:ln>
        </p:spPr>
        <p:txBody>
          <a:bodyPr wrap="none">
            <a:spAutoFit/>
          </a:bodyPr>
          <a:lstStyle/>
          <a:p>
            <a:pPr eaLnBrk="0" hangingPunct="0"/>
            <a:r>
              <a:rPr lang="en-US" sz="2400">
                <a:latin typeface="Calibri" charset="0"/>
              </a:rPr>
              <a:t>1998</a:t>
            </a:r>
          </a:p>
        </p:txBody>
      </p:sp>
      <p:sp>
        <p:nvSpPr>
          <p:cNvPr id="28678" name="Title 7"/>
          <p:cNvSpPr>
            <a:spLocks noGrp="1"/>
          </p:cNvSpPr>
          <p:nvPr>
            <p:ph type="title"/>
          </p:nvPr>
        </p:nvSpPr>
        <p:spPr/>
        <p:txBody>
          <a:bodyPr>
            <a:normAutofit/>
          </a:bodyPr>
          <a:lstStyle/>
          <a:p>
            <a:pPr eaLnBrk="1" hangingPunct="1">
              <a:defRPr/>
            </a:pPr>
            <a:r>
              <a:rPr lang="en-US" sz="2800" dirty="0" smtClean="0">
                <a:solidFill>
                  <a:schemeClr val="accent6">
                    <a:lumMod val="75000"/>
                  </a:schemeClr>
                </a:solidFill>
              </a:rPr>
              <a:t>Dominance of “language of instruction” debate and time frame expectation.</a:t>
            </a:r>
          </a:p>
        </p:txBody>
      </p:sp>
      <p:sp>
        <p:nvSpPr>
          <p:cNvPr id="8" name="Date Placeholder 7"/>
          <p:cNvSpPr>
            <a:spLocks noGrp="1"/>
          </p:cNvSpPr>
          <p:nvPr>
            <p:ph type="dt" sz="half" idx="10"/>
          </p:nvPr>
        </p:nvSpPr>
        <p:spPr/>
        <p:txBody>
          <a:bodyPr/>
          <a:lstStyle/>
          <a:p>
            <a:r>
              <a:rPr lang="en-US" smtClean="0"/>
              <a:t>3/27/2011</a:t>
            </a:r>
            <a:endParaRPr lang="en-US"/>
          </a:p>
        </p:txBody>
      </p:sp>
      <p:sp>
        <p:nvSpPr>
          <p:cNvPr id="7" name="Footer Placeholder 6"/>
          <p:cNvSpPr>
            <a:spLocks noGrp="1"/>
          </p:cNvSpPr>
          <p:nvPr>
            <p:ph type="ftr" sz="quarter" idx="11"/>
          </p:nvPr>
        </p:nvSpPr>
        <p:spPr/>
        <p:txBody>
          <a:bodyPr/>
          <a:lstStyle/>
          <a:p>
            <a:pPr>
              <a:defRPr/>
            </a:pPr>
            <a:r>
              <a:rPr lang="en-US" smtClean="0"/>
              <a:t>ASCD: San Francisco</a:t>
            </a:r>
            <a:endParaRPr lang="en-US"/>
          </a:p>
        </p:txBody>
      </p:sp>
      <p:sp>
        <p:nvSpPr>
          <p:cNvPr id="9" name="Rectangle 8"/>
          <p:cNvSpPr/>
          <p:nvPr/>
        </p:nvSpPr>
        <p:spPr>
          <a:xfrm rot="19563793">
            <a:off x="220214" y="2798302"/>
            <a:ext cx="8971890" cy="1200329"/>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7200" b="1" dirty="0" smtClean="0">
                <a:ln/>
                <a:solidFill>
                  <a:srgbClr val="FFFF00"/>
                </a:solidFill>
              </a:rPr>
              <a:t>Getting </a:t>
            </a:r>
            <a:r>
              <a:rPr lang="en-US" sz="7200" dirty="0" smtClean="0">
                <a:ln/>
                <a:solidFill>
                  <a:srgbClr val="FFFF00"/>
                </a:solidFill>
              </a:rPr>
              <a:t>b</a:t>
            </a:r>
            <a:r>
              <a:rPr lang="en-US" sz="7200" cap="none" spc="0" dirty="0" smtClean="0">
                <a:ln/>
                <a:solidFill>
                  <a:srgbClr val="FFFF00"/>
                </a:solidFill>
                <a:effectLst/>
              </a:rPr>
              <a:t>eyond</a:t>
            </a:r>
            <a:r>
              <a:rPr lang="en-US" sz="7200" b="1" cap="none" spc="0" dirty="0" smtClean="0">
                <a:ln/>
                <a:solidFill>
                  <a:srgbClr val="FFFF00"/>
                </a:solidFill>
                <a:effectLst/>
              </a:rPr>
              <a:t> this….</a:t>
            </a:r>
            <a:endParaRPr lang="en-US" sz="7200" b="1" cap="none" spc="0" dirty="0">
              <a:ln/>
              <a:solidFill>
                <a:srgbClr val="FFFF00"/>
              </a:solidFill>
              <a:effectLst/>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solidFill>
                  <a:srgbClr val="FF6600"/>
                </a:solidFill>
              </a:rPr>
              <a:t>What we have learned…</a:t>
            </a:r>
          </a:p>
        </p:txBody>
      </p:sp>
      <p:sp>
        <p:nvSpPr>
          <p:cNvPr id="46083" name="Content Placeholder 3"/>
          <p:cNvSpPr>
            <a:spLocks noGrp="1"/>
          </p:cNvSpPr>
          <p:nvPr>
            <p:ph idx="1"/>
          </p:nvPr>
        </p:nvSpPr>
        <p:spPr>
          <a:xfrm>
            <a:off x="457200" y="1371600"/>
            <a:ext cx="8229600" cy="5029200"/>
          </a:xfrm>
        </p:spPr>
        <p:txBody>
          <a:bodyPr/>
          <a:lstStyle/>
          <a:p>
            <a:r>
              <a:rPr lang="en-US" sz="3600" smtClean="0"/>
              <a:t>English language development takes time -- we can be more focused and direct, but it still takes time.</a:t>
            </a:r>
          </a:p>
          <a:p>
            <a:r>
              <a:rPr lang="en-US" sz="1600" smtClean="0"/>
              <a:t>There is something called “academic language” that goes beyond just the vocabulary of the content glossary – and it would be a good thing to get content teachers engaged with its development.</a:t>
            </a:r>
          </a:p>
          <a:p>
            <a:r>
              <a:rPr lang="en-US" sz="1600" smtClean="0"/>
              <a:t>Long-term English learners demand particular attention.</a:t>
            </a:r>
          </a:p>
          <a:p>
            <a:r>
              <a:rPr lang="en-US" sz="1600" smtClean="0"/>
              <a:t>Language proficiency is not the same as mastery of academic content.</a:t>
            </a:r>
          </a:p>
          <a:p>
            <a:r>
              <a:rPr lang="en-US" sz="1600" smtClean="0"/>
              <a:t>Strong relationships exist between English proficiency development and content area achievement, even using imperfect present-day measures.</a:t>
            </a:r>
          </a:p>
          <a:p>
            <a:r>
              <a:rPr lang="en-US" sz="1600" smtClean="0"/>
              <a:t>Appropriate assessment of ELLs remains a challenge – we probably need something like a Castañeda standards defining appropriate assessment practices.</a:t>
            </a:r>
          </a:p>
          <a:p>
            <a:r>
              <a:rPr lang="en-US" sz="1600" smtClean="0"/>
              <a:t>Standards, assessment, and accountability practices that are inclusive of ELLs have gained some ground and traction in school and district practice.</a:t>
            </a:r>
          </a:p>
          <a:p>
            <a:r>
              <a:rPr lang="en-US" sz="1600" smtClean="0"/>
              <a:t>School and district organization and leadership to create coherence do seem to matter.</a:t>
            </a:r>
          </a:p>
          <a:p>
            <a:endParaRPr lang="en-US" sz="1600" smtClean="0"/>
          </a:p>
        </p:txBody>
      </p:sp>
      <p:sp>
        <p:nvSpPr>
          <p:cNvPr id="5" name="Date Placeholder 4"/>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1524000" y="1447800"/>
            <a:ext cx="6067425" cy="4419600"/>
          </a:xfrm>
          <a:prstGeom prst="rect">
            <a:avLst/>
          </a:prstGeom>
          <a:noFill/>
          <a:ln w="9525">
            <a:noFill/>
            <a:miter lim="800000"/>
            <a:headEnd/>
            <a:tailEnd/>
          </a:ln>
        </p:spPr>
      </p:pic>
      <p:sp>
        <p:nvSpPr>
          <p:cNvPr id="4" name="Date Placeholder 3"/>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solidFill>
                  <a:srgbClr val="FF6600"/>
                </a:solidFill>
              </a:rPr>
              <a:t>What we have learned…</a:t>
            </a:r>
          </a:p>
        </p:txBody>
      </p:sp>
      <p:sp>
        <p:nvSpPr>
          <p:cNvPr id="48131" name="Content Placeholder 3"/>
          <p:cNvSpPr>
            <a:spLocks noGrp="1"/>
          </p:cNvSpPr>
          <p:nvPr>
            <p:ph idx="1"/>
          </p:nvPr>
        </p:nvSpPr>
        <p:spPr>
          <a:xfrm>
            <a:off x="457200" y="1371600"/>
            <a:ext cx="8229600" cy="5029200"/>
          </a:xfrm>
        </p:spPr>
        <p:txBody>
          <a:bodyPr/>
          <a:lstStyle/>
          <a:p>
            <a:r>
              <a:rPr lang="en-US" sz="3600" smtClean="0"/>
              <a:t>Long-term English learners demand particular attention.</a:t>
            </a:r>
          </a:p>
          <a:p>
            <a:r>
              <a:rPr lang="en-US" sz="1600" smtClean="0"/>
              <a:t>Language proficiency is not the same as mastery of academic content.</a:t>
            </a:r>
          </a:p>
          <a:p>
            <a:r>
              <a:rPr lang="en-US" sz="1600" smtClean="0"/>
              <a:t>Strong relationships exist between English proficiency development and content area achievement, even using imperfect present-day measures.</a:t>
            </a:r>
          </a:p>
          <a:p>
            <a:r>
              <a:rPr lang="en-US" sz="1600" smtClean="0"/>
              <a:t>Appropriate assessment of ELLs remains a challenge – we probably need something like a Castañeda standards defining appropriate assessment practices.</a:t>
            </a:r>
          </a:p>
          <a:p>
            <a:r>
              <a:rPr lang="en-US" sz="1600" smtClean="0"/>
              <a:t>Standards, assessment, and accountability practices that are inclusive of ELLs have gained some ground and traction in school and district practice.</a:t>
            </a:r>
          </a:p>
          <a:p>
            <a:r>
              <a:rPr lang="en-US" sz="1600" smtClean="0"/>
              <a:t>School and district organization and leadership to create coherence do seem to matter.</a:t>
            </a:r>
          </a:p>
          <a:p>
            <a:endParaRPr lang="en-US" sz="1600" smtClean="0"/>
          </a:p>
        </p:txBody>
      </p:sp>
      <p:sp>
        <p:nvSpPr>
          <p:cNvPr id="5" name="Date Placeholder 4"/>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cstate="print"/>
          <a:srcRect/>
          <a:stretch>
            <a:fillRect/>
          </a:stretch>
        </p:blipFill>
        <p:spPr bwMode="auto">
          <a:xfrm>
            <a:off x="787400" y="1143000"/>
            <a:ext cx="7594600" cy="5521325"/>
          </a:xfrm>
          <a:prstGeom prst="rect">
            <a:avLst/>
          </a:prstGeom>
          <a:noFill/>
          <a:ln w="9525">
            <a:noFill/>
            <a:miter lim="800000"/>
            <a:headEnd/>
            <a:tailEnd/>
          </a:ln>
        </p:spPr>
      </p:pic>
      <p:sp>
        <p:nvSpPr>
          <p:cNvPr id="4" name="Title 3"/>
          <p:cNvSpPr>
            <a:spLocks noGrp="1"/>
          </p:cNvSpPr>
          <p:nvPr>
            <p:ph type="title"/>
          </p:nvPr>
        </p:nvSpPr>
        <p:spPr/>
        <p:txBody>
          <a:bodyPr/>
          <a:lstStyle/>
          <a:p>
            <a:pPr>
              <a:defRPr/>
            </a:pPr>
            <a:r>
              <a:rPr lang="en-US" dirty="0" smtClean="0">
                <a:solidFill>
                  <a:schemeClr val="accent6"/>
                </a:solidFill>
              </a:rPr>
              <a:t>Toward High School Graduation</a:t>
            </a:r>
            <a:endParaRPr lang="en-US" dirty="0">
              <a:solidFill>
                <a:schemeClr val="accent6"/>
              </a:solidFill>
            </a:endParaRPr>
          </a:p>
        </p:txBody>
      </p:sp>
      <p:sp>
        <p:nvSpPr>
          <p:cNvPr id="6" name="Date Placeholder 5"/>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a:p>
        </p:txBody>
      </p:sp>
      <p:pic>
        <p:nvPicPr>
          <p:cNvPr id="51205" name="Picture 2"/>
          <p:cNvPicPr>
            <a:picLocks noChangeAspect="1" noChangeArrowheads="1"/>
          </p:cNvPicPr>
          <p:nvPr/>
        </p:nvPicPr>
        <p:blipFill>
          <a:blip r:embed="rId3" cstate="print"/>
          <a:srcRect/>
          <a:stretch>
            <a:fillRect/>
          </a:stretch>
        </p:blipFill>
        <p:spPr bwMode="auto">
          <a:xfrm>
            <a:off x="762000" y="1143000"/>
            <a:ext cx="7594600" cy="5521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cstate="print"/>
          <a:srcRect/>
          <a:stretch>
            <a:fillRect/>
          </a:stretch>
        </p:blipFill>
        <p:spPr bwMode="auto">
          <a:xfrm>
            <a:off x="787400" y="1143000"/>
            <a:ext cx="7594600" cy="5521325"/>
          </a:xfrm>
          <a:prstGeom prst="rect">
            <a:avLst/>
          </a:prstGeom>
          <a:noFill/>
          <a:ln w="9525">
            <a:noFill/>
            <a:miter lim="800000"/>
            <a:headEnd/>
            <a:tailEnd/>
          </a:ln>
        </p:spPr>
      </p:pic>
      <p:sp>
        <p:nvSpPr>
          <p:cNvPr id="4" name="Title 3"/>
          <p:cNvSpPr>
            <a:spLocks noGrp="1"/>
          </p:cNvSpPr>
          <p:nvPr>
            <p:ph type="title"/>
          </p:nvPr>
        </p:nvSpPr>
        <p:spPr/>
        <p:txBody>
          <a:bodyPr>
            <a:normAutofit/>
          </a:bodyPr>
          <a:lstStyle/>
          <a:p>
            <a:pPr>
              <a:defRPr/>
            </a:pPr>
            <a:r>
              <a:rPr lang="en-US" sz="3600" dirty="0" smtClean="0">
                <a:solidFill>
                  <a:schemeClr val="accent6"/>
                </a:solidFill>
              </a:rPr>
              <a:t>Increasing Risk to High School Graduation…</a:t>
            </a:r>
            <a:endParaRPr lang="en-US" sz="3600" dirty="0">
              <a:solidFill>
                <a:schemeClr val="accent6"/>
              </a:solidFill>
            </a:endParaRPr>
          </a:p>
        </p:txBody>
      </p:sp>
      <p:sp>
        <p:nvSpPr>
          <p:cNvPr id="7" name="Date Placeholder 6"/>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a:p>
        </p:txBody>
      </p:sp>
      <p:pic>
        <p:nvPicPr>
          <p:cNvPr id="52229" name="Picture 2"/>
          <p:cNvPicPr>
            <a:picLocks noChangeAspect="1" noChangeArrowheads="1"/>
          </p:cNvPicPr>
          <p:nvPr/>
        </p:nvPicPr>
        <p:blipFill>
          <a:blip r:embed="rId3" cstate="print"/>
          <a:srcRect/>
          <a:stretch>
            <a:fillRect/>
          </a:stretch>
        </p:blipFill>
        <p:spPr bwMode="auto">
          <a:xfrm>
            <a:off x="762000" y="1143000"/>
            <a:ext cx="7594600" cy="5521325"/>
          </a:xfrm>
          <a:prstGeom prst="rect">
            <a:avLst/>
          </a:prstGeom>
          <a:noFill/>
          <a:ln w="9525">
            <a:noFill/>
            <a:miter lim="800000"/>
            <a:headEnd/>
            <a:tailEnd/>
          </a:ln>
        </p:spPr>
      </p:pic>
      <p:sp>
        <p:nvSpPr>
          <p:cNvPr id="52230" name="TextBox 5"/>
          <p:cNvSpPr txBox="1">
            <a:spLocks noChangeArrowheads="1"/>
          </p:cNvSpPr>
          <p:nvPr/>
        </p:nvSpPr>
        <p:spPr bwMode="auto">
          <a:xfrm>
            <a:off x="1981200" y="3657600"/>
            <a:ext cx="6316663" cy="523875"/>
          </a:xfrm>
          <a:prstGeom prst="rect">
            <a:avLst/>
          </a:prstGeom>
          <a:noFill/>
          <a:ln w="9525">
            <a:noFill/>
            <a:miter lim="800000"/>
            <a:headEnd/>
            <a:tailEnd/>
          </a:ln>
        </p:spPr>
        <p:txBody>
          <a:bodyPr wrap="none">
            <a:spAutoFit/>
          </a:bodyPr>
          <a:lstStyle/>
          <a:p>
            <a:r>
              <a:rPr lang="en-US" sz="2800" b="1">
                <a:solidFill>
                  <a:srgbClr val="FF0000"/>
                </a:solidFill>
              </a:rPr>
              <a:t>19%  35%  38%  52%  59% 55%  70%</a:t>
            </a: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solidFill>
                  <a:srgbClr val="FF6600"/>
                </a:solidFill>
              </a:rPr>
              <a:t>What we have learned…</a:t>
            </a:r>
          </a:p>
        </p:txBody>
      </p:sp>
      <p:sp>
        <p:nvSpPr>
          <p:cNvPr id="50179" name="Content Placeholder 3"/>
          <p:cNvSpPr>
            <a:spLocks noGrp="1"/>
          </p:cNvSpPr>
          <p:nvPr>
            <p:ph idx="1"/>
          </p:nvPr>
        </p:nvSpPr>
        <p:spPr>
          <a:xfrm>
            <a:off x="457200" y="1371600"/>
            <a:ext cx="8229600" cy="5029200"/>
          </a:xfrm>
        </p:spPr>
        <p:txBody>
          <a:bodyPr/>
          <a:lstStyle/>
          <a:p>
            <a:r>
              <a:rPr lang="en-US" sz="3600" smtClean="0"/>
              <a:t>Strong relationships exist between English proficiency development and content area achievement, even using imperfect present-day measures.</a:t>
            </a:r>
          </a:p>
          <a:p>
            <a:r>
              <a:rPr lang="en-US" sz="1600" smtClean="0"/>
              <a:t>Appropriate assessment of ELLs remains a challenge – we probably need something like a Castañeda standards defining appropriate assessment practices.</a:t>
            </a:r>
          </a:p>
          <a:p>
            <a:r>
              <a:rPr lang="en-US" sz="1600" smtClean="0"/>
              <a:t>Standards, assessment, and accountability practices that are inclusive of ELLs have gained some ground and traction in school and district practice.</a:t>
            </a:r>
          </a:p>
          <a:p>
            <a:r>
              <a:rPr lang="en-US" sz="1600" smtClean="0"/>
              <a:t>School and district organization and leadership to create coherence do seem to matter.</a:t>
            </a:r>
          </a:p>
          <a:p>
            <a:endParaRPr lang="en-US" sz="1600" smtClean="0"/>
          </a:p>
        </p:txBody>
      </p:sp>
      <p:sp>
        <p:nvSpPr>
          <p:cNvPr id="5" name="Date Placeholder 4"/>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pic>
        <p:nvPicPr>
          <p:cNvPr id="6" name="Picture 1" descr="7thELA.tif"/>
          <p:cNvPicPr>
            <a:picLocks noChangeAspect="1"/>
          </p:cNvPicPr>
          <p:nvPr/>
        </p:nvPicPr>
        <p:blipFill>
          <a:blip r:embed="rId2" cstate="print"/>
          <a:srcRect/>
          <a:stretch>
            <a:fillRect/>
          </a:stretch>
        </p:blipFill>
        <p:spPr bwMode="auto">
          <a:xfrm>
            <a:off x="1588" y="0"/>
            <a:ext cx="91408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smtClean="0">
                <a:solidFill>
                  <a:srgbClr val="FF6600"/>
                </a:solidFill>
              </a:rPr>
              <a:t>What we have learned…</a:t>
            </a:r>
          </a:p>
        </p:txBody>
      </p:sp>
      <p:sp>
        <p:nvSpPr>
          <p:cNvPr id="53251" name="Content Placeholder 3"/>
          <p:cNvSpPr>
            <a:spLocks noGrp="1"/>
          </p:cNvSpPr>
          <p:nvPr>
            <p:ph idx="1"/>
          </p:nvPr>
        </p:nvSpPr>
        <p:spPr>
          <a:xfrm>
            <a:off x="457200" y="1371600"/>
            <a:ext cx="8229600" cy="5029200"/>
          </a:xfrm>
        </p:spPr>
        <p:txBody>
          <a:bodyPr/>
          <a:lstStyle/>
          <a:p>
            <a:r>
              <a:rPr lang="en-US" sz="3600" smtClean="0"/>
              <a:t>School and district organization and leadership to create coherence do seem to matter.</a:t>
            </a:r>
          </a:p>
          <a:p>
            <a:endParaRPr lang="en-US" sz="1600" smtClean="0"/>
          </a:p>
        </p:txBody>
      </p:sp>
      <p:sp>
        <p:nvSpPr>
          <p:cNvPr id="5" name="Date Placeholder 4"/>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p:cNvPicPr>
            <a:picLocks noChangeAspect="1" noChangeArrowheads="1"/>
          </p:cNvPicPr>
          <p:nvPr/>
        </p:nvPicPr>
        <p:blipFill>
          <a:blip r:embed="rId2" cstate="print"/>
          <a:srcRect/>
          <a:stretch>
            <a:fillRect/>
          </a:stretch>
        </p:blipFill>
        <p:spPr bwMode="auto">
          <a:xfrm>
            <a:off x="609600" y="3733800"/>
            <a:ext cx="3962400" cy="2781300"/>
          </a:xfrm>
          <a:prstGeom prst="rect">
            <a:avLst/>
          </a:prstGeom>
          <a:noFill/>
          <a:ln w="9525">
            <a:noFill/>
            <a:miter lim="800000"/>
            <a:headEnd/>
            <a:tailEnd/>
          </a:ln>
        </p:spPr>
      </p:pic>
      <p:sp>
        <p:nvSpPr>
          <p:cNvPr id="54275" name="TextBox 3"/>
          <p:cNvSpPr txBox="1">
            <a:spLocks noChangeArrowheads="1"/>
          </p:cNvSpPr>
          <p:nvPr/>
        </p:nvSpPr>
        <p:spPr bwMode="auto">
          <a:xfrm>
            <a:off x="762000" y="5029200"/>
            <a:ext cx="3657600" cy="276225"/>
          </a:xfrm>
          <a:prstGeom prst="rect">
            <a:avLst/>
          </a:prstGeom>
          <a:noFill/>
          <a:ln w="9525">
            <a:noFill/>
            <a:miter lim="800000"/>
            <a:headEnd/>
            <a:tailEnd/>
          </a:ln>
        </p:spPr>
        <p:txBody>
          <a:bodyPr>
            <a:spAutoFit/>
          </a:bodyPr>
          <a:lstStyle/>
          <a:p>
            <a:r>
              <a:rPr lang="en-US" sz="1200">
                <a:hlinkClick r:id="rId3"/>
              </a:rPr>
              <a:t>http://www.cgcs.org/publications/ELL_Report09.pdf</a:t>
            </a:r>
            <a:endParaRPr lang="en-US" sz="1200"/>
          </a:p>
        </p:txBody>
      </p:sp>
      <p:pic>
        <p:nvPicPr>
          <p:cNvPr id="54276" name="Picture 4"/>
          <p:cNvPicPr>
            <a:picLocks noChangeAspect="1" noChangeArrowheads="1"/>
          </p:cNvPicPr>
          <p:nvPr/>
        </p:nvPicPr>
        <p:blipFill>
          <a:blip r:embed="rId4" cstate="print"/>
          <a:srcRect/>
          <a:stretch>
            <a:fillRect/>
          </a:stretch>
        </p:blipFill>
        <p:spPr bwMode="auto">
          <a:xfrm>
            <a:off x="5638800" y="990600"/>
            <a:ext cx="3028950" cy="4572000"/>
          </a:xfrm>
          <a:prstGeom prst="rect">
            <a:avLst/>
          </a:prstGeom>
          <a:noFill/>
          <a:ln w="9525">
            <a:noFill/>
            <a:miter lim="800000"/>
            <a:headEnd/>
            <a:tailEnd/>
          </a:ln>
        </p:spPr>
      </p:pic>
      <p:pic>
        <p:nvPicPr>
          <p:cNvPr id="54277" name="Picture 2"/>
          <p:cNvPicPr>
            <a:picLocks noChangeAspect="1" noChangeArrowheads="1"/>
          </p:cNvPicPr>
          <p:nvPr/>
        </p:nvPicPr>
        <p:blipFill>
          <a:blip r:embed="rId5" cstate="print"/>
          <a:srcRect/>
          <a:stretch>
            <a:fillRect/>
          </a:stretch>
        </p:blipFill>
        <p:spPr bwMode="auto">
          <a:xfrm>
            <a:off x="228600" y="533400"/>
            <a:ext cx="5105400" cy="2867025"/>
          </a:xfrm>
          <a:prstGeom prst="rect">
            <a:avLst/>
          </a:prstGeom>
          <a:noFill/>
          <a:ln w="9525">
            <a:noFill/>
            <a:miter lim="800000"/>
            <a:headEnd/>
            <a:tailEnd/>
          </a:ln>
        </p:spPr>
      </p:pic>
      <p:sp>
        <p:nvSpPr>
          <p:cNvPr id="54278" name="Rectangle 6"/>
          <p:cNvSpPr>
            <a:spLocks noChangeArrowheads="1"/>
          </p:cNvSpPr>
          <p:nvPr/>
        </p:nvSpPr>
        <p:spPr bwMode="auto">
          <a:xfrm>
            <a:off x="914400" y="3090863"/>
            <a:ext cx="4114800" cy="261937"/>
          </a:xfrm>
          <a:prstGeom prst="rect">
            <a:avLst/>
          </a:prstGeom>
          <a:noFill/>
          <a:ln w="9525">
            <a:solidFill>
              <a:schemeClr val="accent1"/>
            </a:solidFill>
            <a:miter lim="800000"/>
            <a:headEnd/>
            <a:tailEnd/>
          </a:ln>
        </p:spPr>
        <p:txBody>
          <a:bodyPr>
            <a:spAutoFit/>
          </a:bodyPr>
          <a:lstStyle/>
          <a:p>
            <a:r>
              <a:rPr lang="en-US" sz="1100">
                <a:solidFill>
                  <a:schemeClr val="bg1"/>
                </a:solidFill>
                <a:hlinkClick r:id="rId6"/>
              </a:rPr>
              <a:t>http://www.edsource.org/pub_SimStu_EL9-07_lay-report.html</a:t>
            </a:r>
            <a:endParaRPr lang="en-US" sz="1100">
              <a:solidFill>
                <a:schemeClr val="bg1"/>
              </a:solidFill>
            </a:endParaRPr>
          </a:p>
        </p:txBody>
      </p:sp>
      <p:sp>
        <p:nvSpPr>
          <p:cNvPr id="7" name="Rectangle 6"/>
          <p:cNvSpPr/>
          <p:nvPr/>
        </p:nvSpPr>
        <p:spPr>
          <a:xfrm>
            <a:off x="290768" y="228600"/>
            <a:ext cx="8562472" cy="923330"/>
          </a:xfrm>
          <a:prstGeom prst="rect">
            <a:avLst/>
          </a:prstGeom>
          <a:noFill/>
        </p:spPr>
        <p:txBody>
          <a:bodyPr wrap="none">
            <a:spAutoFit/>
          </a:bodyPr>
          <a:lstStyle/>
          <a:p>
            <a:pPr algn="ctr">
              <a:defRPr/>
            </a:pPr>
            <a:r>
              <a:rPr lang="en-US" sz="5400" dirty="0" err="1">
                <a:ln w="18415" cmpd="sng">
                  <a:solidFill>
                    <a:srgbClr val="FFFFFF"/>
                  </a:solidFill>
                  <a:prstDash val="solid"/>
                </a:ln>
                <a:solidFill>
                  <a:srgbClr val="FF0000"/>
                </a:solidFill>
                <a:effectLst>
                  <a:outerShdw blurRad="63500" dir="3600000" algn="tl" rotWithShape="0">
                    <a:srgbClr val="000000">
                      <a:alpha val="70000"/>
                    </a:srgbClr>
                  </a:outerShdw>
                </a:effectLst>
              </a:rPr>
              <a:t>Schoolwide</a:t>
            </a:r>
            <a:r>
              <a:rPr lang="en-US" sz="5400" dirty="0">
                <a:ln w="18415" cmpd="sng">
                  <a:solidFill>
                    <a:srgbClr val="FFFFFF"/>
                  </a:solidFill>
                  <a:prstDash val="solid"/>
                </a:ln>
                <a:solidFill>
                  <a:srgbClr val="FF0000"/>
                </a:solidFill>
                <a:effectLst>
                  <a:outerShdw blurRad="63500" dir="3600000" algn="tl" rotWithShape="0">
                    <a:srgbClr val="000000">
                      <a:alpha val="70000"/>
                    </a:srgbClr>
                  </a:outerShdw>
                </a:effectLst>
              </a:rPr>
              <a:t> vision and culture</a:t>
            </a:r>
          </a:p>
        </p:txBody>
      </p:sp>
      <p:sp>
        <p:nvSpPr>
          <p:cNvPr id="8" name="Rectangle 7"/>
          <p:cNvSpPr/>
          <p:nvPr/>
        </p:nvSpPr>
        <p:spPr>
          <a:xfrm>
            <a:off x="650201" y="1676400"/>
            <a:ext cx="3941144" cy="923330"/>
          </a:xfrm>
          <a:prstGeom prst="rect">
            <a:avLst/>
          </a:prstGeom>
          <a:noFill/>
        </p:spPr>
        <p:txBody>
          <a:bodyPr wrap="none">
            <a:spAutoFit/>
          </a:bodyPr>
          <a:lstStyle/>
          <a:p>
            <a:pPr algn="ctr">
              <a:defRPr/>
            </a:pPr>
            <a:r>
              <a:rPr lang="en-US" sz="5400" dirty="0">
                <a:ln w="18415" cmpd="sng">
                  <a:solidFill>
                    <a:srgbClr val="FFFFFF"/>
                  </a:solidFill>
                  <a:prstDash val="solid"/>
                </a:ln>
                <a:solidFill>
                  <a:srgbClr val="FF0000"/>
                </a:solidFill>
                <a:effectLst>
                  <a:outerShdw blurRad="63500" dir="3600000" algn="tl" rotWithShape="0">
                    <a:srgbClr val="000000">
                      <a:alpha val="70000"/>
                    </a:srgbClr>
                  </a:outerShdw>
                </a:effectLst>
              </a:rPr>
              <a:t>Staff capacity</a:t>
            </a:r>
          </a:p>
        </p:txBody>
      </p:sp>
      <p:sp>
        <p:nvSpPr>
          <p:cNvPr id="9" name="Rectangle 8"/>
          <p:cNvSpPr/>
          <p:nvPr/>
        </p:nvSpPr>
        <p:spPr>
          <a:xfrm>
            <a:off x="588698" y="4334470"/>
            <a:ext cx="6120137" cy="923330"/>
          </a:xfrm>
          <a:prstGeom prst="rect">
            <a:avLst/>
          </a:prstGeom>
          <a:noFill/>
        </p:spPr>
        <p:txBody>
          <a:bodyPr wrap="none">
            <a:spAutoFit/>
          </a:bodyPr>
          <a:lstStyle/>
          <a:p>
            <a:pPr algn="ctr">
              <a:defRPr/>
            </a:pPr>
            <a:r>
              <a:rPr lang="en-US" sz="5400" dirty="0">
                <a:ln w="18415" cmpd="sng">
                  <a:solidFill>
                    <a:srgbClr val="FFFFFF"/>
                  </a:solidFill>
                  <a:prstDash val="solid"/>
                </a:ln>
                <a:solidFill>
                  <a:srgbClr val="FF0000"/>
                </a:solidFill>
                <a:effectLst>
                  <a:outerShdw blurRad="63500" dir="3600000" algn="tl" rotWithShape="0">
                    <a:srgbClr val="000000">
                      <a:alpha val="70000"/>
                    </a:srgbClr>
                  </a:outerShdw>
                </a:effectLst>
              </a:rPr>
              <a:t>Assessment and data</a:t>
            </a:r>
          </a:p>
        </p:txBody>
      </p:sp>
      <p:sp>
        <p:nvSpPr>
          <p:cNvPr id="12" name="Rectangle 11"/>
          <p:cNvSpPr/>
          <p:nvPr/>
        </p:nvSpPr>
        <p:spPr>
          <a:xfrm>
            <a:off x="2356335" y="2667000"/>
            <a:ext cx="6240811" cy="923330"/>
          </a:xfrm>
          <a:prstGeom prst="rect">
            <a:avLst/>
          </a:prstGeom>
          <a:noFill/>
          <a:ln>
            <a:solidFill>
              <a:schemeClr val="accent1"/>
            </a:solidFill>
          </a:ln>
        </p:spPr>
        <p:txBody>
          <a:bodyPr wrap="none">
            <a:spAutoFit/>
          </a:bodyPr>
          <a:lstStyle/>
          <a:p>
            <a:pPr algn="ctr">
              <a:defRPr/>
            </a:pPr>
            <a:r>
              <a:rPr lang="en-US" sz="5400" dirty="0">
                <a:ln w="18415" cmpd="sng">
                  <a:solidFill>
                    <a:srgbClr val="FFFFFF"/>
                  </a:solidFill>
                  <a:prstDash val="solid"/>
                </a:ln>
                <a:solidFill>
                  <a:srgbClr val="FF0000"/>
                </a:solidFill>
                <a:effectLst>
                  <a:outerShdw blurRad="63500" dir="3600000" algn="tl" rotWithShape="0">
                    <a:srgbClr val="000000">
                      <a:alpha val="70000"/>
                    </a:srgbClr>
                  </a:outerShdw>
                </a:effectLst>
              </a:rPr>
              <a:t>Leadership continuity</a:t>
            </a:r>
          </a:p>
        </p:txBody>
      </p:sp>
      <p:sp>
        <p:nvSpPr>
          <p:cNvPr id="13" name="Rectangle 12"/>
          <p:cNvSpPr/>
          <p:nvPr/>
        </p:nvSpPr>
        <p:spPr>
          <a:xfrm>
            <a:off x="854642" y="5477470"/>
            <a:ext cx="7434728" cy="923330"/>
          </a:xfrm>
          <a:prstGeom prst="rect">
            <a:avLst/>
          </a:prstGeom>
          <a:noFill/>
        </p:spPr>
        <p:txBody>
          <a:bodyPr wrap="none">
            <a:spAutoFit/>
          </a:bodyPr>
          <a:lstStyle/>
          <a:p>
            <a:pPr algn="ctr">
              <a:defRPr/>
            </a:pPr>
            <a:r>
              <a:rPr lang="en-US" sz="5400" dirty="0">
                <a:ln w="18415" cmpd="sng">
                  <a:solidFill>
                    <a:srgbClr val="FFFFFF"/>
                  </a:solidFill>
                  <a:prstDash val="solid"/>
                </a:ln>
                <a:solidFill>
                  <a:srgbClr val="FF0000"/>
                </a:solidFill>
                <a:effectLst>
                  <a:outerShdw blurRad="63500" dir="3600000" algn="tl" rotWithShape="0">
                    <a:srgbClr val="000000">
                      <a:alpha val="70000"/>
                    </a:srgbClr>
                  </a:outerShdw>
                </a:effectLst>
              </a:rPr>
              <a:t>Parents, community, trust</a:t>
            </a:r>
          </a:p>
        </p:txBody>
      </p:sp>
      <p:sp>
        <p:nvSpPr>
          <p:cNvPr id="14" name="Rectangle 13"/>
          <p:cNvSpPr/>
          <p:nvPr/>
        </p:nvSpPr>
        <p:spPr>
          <a:xfrm>
            <a:off x="1268006" y="3496270"/>
            <a:ext cx="7035452" cy="923330"/>
          </a:xfrm>
          <a:prstGeom prst="rect">
            <a:avLst/>
          </a:prstGeom>
          <a:noFill/>
        </p:spPr>
        <p:txBody>
          <a:bodyPr wrap="none">
            <a:spAutoFit/>
          </a:bodyPr>
          <a:lstStyle/>
          <a:p>
            <a:pPr algn="ctr">
              <a:defRPr/>
            </a:pPr>
            <a:r>
              <a:rPr lang="en-US" sz="5400" dirty="0">
                <a:ln w="18415" cmpd="sng">
                  <a:solidFill>
                    <a:srgbClr val="FFFFFF"/>
                  </a:solidFill>
                  <a:prstDash val="solid"/>
                </a:ln>
                <a:solidFill>
                  <a:srgbClr val="FF0000"/>
                </a:solidFill>
                <a:effectLst>
                  <a:outerShdw blurRad="63500" dir="3600000" algn="tl" rotWithShape="0">
                    <a:srgbClr val="000000">
                      <a:alpha val="70000"/>
                    </a:srgbClr>
                  </a:outerShdw>
                </a:effectLst>
              </a:rPr>
              <a:t>ELD and core curriculum</a:t>
            </a:r>
          </a:p>
        </p:txBody>
      </p:sp>
      <p:sp>
        <p:nvSpPr>
          <p:cNvPr id="15" name="Date Placeholder 14"/>
          <p:cNvSpPr>
            <a:spLocks noGrp="1"/>
          </p:cNvSpPr>
          <p:nvPr>
            <p:ph type="dt" sz="half" idx="10"/>
          </p:nvPr>
        </p:nvSpPr>
        <p:spPr/>
        <p:txBody>
          <a:bodyPr/>
          <a:lstStyle/>
          <a:p>
            <a:r>
              <a:rPr lang="en-US" smtClean="0"/>
              <a:t>3/27/2011</a:t>
            </a:r>
            <a:endParaRPr lang="en-US"/>
          </a:p>
        </p:txBody>
      </p:sp>
      <p:sp>
        <p:nvSpPr>
          <p:cNvPr id="16" name="Footer Placeholder 15"/>
          <p:cNvSpPr>
            <a:spLocks noGrp="1"/>
          </p:cNvSpPr>
          <p:nvPr>
            <p:ph type="ftr" sz="quarter" idx="11"/>
          </p:nvPr>
        </p:nvSpPr>
        <p:spPr/>
        <p:txBody>
          <a:bodyPr/>
          <a:lstStyle/>
          <a:p>
            <a:r>
              <a:rPr lang="en-US" smtClean="0"/>
              <a:t>ASCD: San Francisco</a:t>
            </a:r>
            <a:endParaRPr lang="en-US"/>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26627" name="Picture 2"/>
          <p:cNvPicPr>
            <a:picLocks noChangeAspect="1" noChangeArrowheads="1"/>
          </p:cNvPicPr>
          <p:nvPr/>
        </p:nvPicPr>
        <p:blipFill>
          <a:blip r:embed="rId2" cstate="print"/>
          <a:srcRect/>
          <a:stretch>
            <a:fillRect/>
          </a:stretch>
        </p:blipFill>
        <p:spPr bwMode="auto">
          <a:xfrm>
            <a:off x="0" y="633413"/>
            <a:ext cx="9193213" cy="5538787"/>
          </a:xfrm>
          <a:prstGeom prst="rect">
            <a:avLst/>
          </a:prstGeom>
          <a:noFill/>
          <a:ln w="9525">
            <a:noFill/>
            <a:miter lim="800000"/>
            <a:headEnd/>
            <a:tailEnd/>
          </a:ln>
        </p:spPr>
      </p:pic>
      <p:sp>
        <p:nvSpPr>
          <p:cNvPr id="4" name="Date Placeholder 3"/>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27651" name="Picture 3"/>
          <p:cNvPicPr>
            <a:picLocks noChangeAspect="1" noChangeArrowheads="1"/>
          </p:cNvPicPr>
          <p:nvPr/>
        </p:nvPicPr>
        <p:blipFill>
          <a:blip r:embed="rId2" cstate="print"/>
          <a:srcRect/>
          <a:stretch>
            <a:fillRect/>
          </a:stretch>
        </p:blipFill>
        <p:spPr bwMode="auto">
          <a:xfrm>
            <a:off x="9525" y="533400"/>
            <a:ext cx="9134475" cy="5767388"/>
          </a:xfrm>
          <a:prstGeom prst="rect">
            <a:avLst/>
          </a:prstGeom>
          <a:noFill/>
          <a:ln w="9525">
            <a:noFill/>
            <a:miter lim="800000"/>
            <a:headEnd/>
            <a:tailEnd/>
          </a:ln>
        </p:spPr>
      </p:pic>
      <p:sp>
        <p:nvSpPr>
          <p:cNvPr id="4" name="Date Placeholder 3"/>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28675" name="Picture 2"/>
          <p:cNvPicPr>
            <a:picLocks noChangeAspect="1" noChangeArrowheads="1"/>
          </p:cNvPicPr>
          <p:nvPr/>
        </p:nvPicPr>
        <p:blipFill>
          <a:blip r:embed="rId2" cstate="print"/>
          <a:srcRect/>
          <a:stretch>
            <a:fillRect/>
          </a:stretch>
        </p:blipFill>
        <p:spPr bwMode="auto">
          <a:xfrm>
            <a:off x="0" y="581025"/>
            <a:ext cx="9202738" cy="5667375"/>
          </a:xfrm>
          <a:prstGeom prst="rect">
            <a:avLst/>
          </a:prstGeom>
          <a:noFill/>
          <a:ln w="9525">
            <a:noFill/>
            <a:miter lim="800000"/>
            <a:headEnd/>
            <a:tailEnd/>
          </a:ln>
        </p:spPr>
      </p:pic>
      <p:sp>
        <p:nvSpPr>
          <p:cNvPr id="4" name="Date Placeholder 3"/>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29699" name="Picture 2"/>
          <p:cNvPicPr>
            <a:picLocks noChangeAspect="1" noChangeArrowheads="1"/>
          </p:cNvPicPr>
          <p:nvPr/>
        </p:nvPicPr>
        <p:blipFill>
          <a:blip r:embed="rId2" cstate="print"/>
          <a:srcRect/>
          <a:stretch>
            <a:fillRect/>
          </a:stretch>
        </p:blipFill>
        <p:spPr bwMode="auto">
          <a:xfrm>
            <a:off x="0" y="690563"/>
            <a:ext cx="9175750" cy="5557837"/>
          </a:xfrm>
          <a:prstGeom prst="rect">
            <a:avLst/>
          </a:prstGeom>
          <a:noFill/>
          <a:ln w="9525">
            <a:noFill/>
            <a:miter lim="800000"/>
            <a:headEnd/>
            <a:tailEnd/>
          </a:ln>
        </p:spPr>
      </p:pic>
      <p:sp>
        <p:nvSpPr>
          <p:cNvPr id="4" name="Date Placeholder 3"/>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smtClean="0"/>
              <a:t>3/27/2011</a:t>
            </a:r>
            <a:endParaRPr lang="en-US"/>
          </a:p>
        </p:txBody>
      </p:sp>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45059" name="Picture 2" descr="C:\Users\hakuta\Desktop\temp\cvf\IMG_3030.JPG"/>
          <p:cNvPicPr>
            <a:picLocks noChangeAspect="1" noChangeArrowheads="1"/>
          </p:cNvPicPr>
          <p:nvPr/>
        </p:nvPicPr>
        <p:blipFill>
          <a:blip r:embed="rId2" cstate="print"/>
          <a:srcRect/>
          <a:stretch>
            <a:fillRect/>
          </a:stretch>
        </p:blipFill>
        <p:spPr bwMode="auto">
          <a:xfrm>
            <a:off x="685800" y="533400"/>
            <a:ext cx="5384800" cy="4038600"/>
          </a:xfrm>
          <a:prstGeom prst="rect">
            <a:avLst/>
          </a:prstGeom>
          <a:noFill/>
          <a:ln w="9525">
            <a:noFill/>
            <a:miter lim="800000"/>
            <a:headEnd/>
            <a:tailEnd/>
          </a:ln>
        </p:spPr>
      </p:pic>
      <p:pic>
        <p:nvPicPr>
          <p:cNvPr id="45060" name="Picture 3" descr="C:\Users\hakuta\Desktop\temp\cvf\IMG_3032.JPG"/>
          <p:cNvPicPr>
            <a:picLocks noChangeAspect="1" noChangeArrowheads="1"/>
          </p:cNvPicPr>
          <p:nvPr/>
        </p:nvPicPr>
        <p:blipFill>
          <a:blip r:embed="rId3" cstate="print"/>
          <a:srcRect/>
          <a:stretch>
            <a:fillRect/>
          </a:stretch>
        </p:blipFill>
        <p:spPr bwMode="auto">
          <a:xfrm>
            <a:off x="4368800" y="2971800"/>
            <a:ext cx="416560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3/27/2011</a:t>
            </a:r>
            <a:endParaRPr lang="en-US"/>
          </a:p>
        </p:txBody>
      </p:sp>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46083" name="Picture 2" descr="C:\Users\hakuta\Desktop\temp\Collages\cvf.jpg"/>
          <p:cNvPicPr>
            <a:picLocks noChangeAspect="1" noChangeArrowheads="1"/>
          </p:cNvPicPr>
          <p:nvPr/>
        </p:nvPicPr>
        <p:blipFill>
          <a:blip r:embed="rId2" cstate="print"/>
          <a:srcRect/>
          <a:stretch>
            <a:fillRect/>
          </a:stretch>
        </p:blipFill>
        <p:spPr bwMode="auto">
          <a:xfrm>
            <a:off x="152400" y="0"/>
            <a:ext cx="8991600" cy="642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a:grpSpLocks/>
          </p:cNvGrpSpPr>
          <p:nvPr/>
        </p:nvGrpSpPr>
        <p:grpSpPr bwMode="auto">
          <a:xfrm>
            <a:off x="1295400" y="1600200"/>
            <a:ext cx="6858000" cy="5105400"/>
            <a:chOff x="190500" y="142875"/>
            <a:chExt cx="8763000" cy="6572250"/>
          </a:xfrm>
        </p:grpSpPr>
        <p:pic>
          <p:nvPicPr>
            <p:cNvPr id="47109" name="Picture 4"/>
            <p:cNvPicPr>
              <a:picLocks noChangeAspect="1" noChangeArrowheads="1"/>
            </p:cNvPicPr>
            <p:nvPr/>
          </p:nvPicPr>
          <p:blipFill>
            <a:blip r:embed="rId3" cstate="print"/>
            <a:srcRect/>
            <a:stretch>
              <a:fillRect/>
            </a:stretch>
          </p:blipFill>
          <p:spPr bwMode="auto">
            <a:xfrm>
              <a:off x="190500" y="142875"/>
              <a:ext cx="8763000" cy="6572250"/>
            </a:xfrm>
            <a:prstGeom prst="rect">
              <a:avLst/>
            </a:prstGeom>
            <a:noFill/>
            <a:ln w="9525">
              <a:noFill/>
              <a:miter lim="800000"/>
              <a:headEnd/>
              <a:tailEnd/>
            </a:ln>
          </p:spPr>
        </p:pic>
        <p:cxnSp>
          <p:nvCxnSpPr>
            <p:cNvPr id="4" name="Straight Connector 3"/>
            <p:cNvCxnSpPr/>
            <p:nvPr/>
          </p:nvCxnSpPr>
          <p:spPr>
            <a:xfrm rot="5400000" flipH="1" flipV="1">
              <a:off x="913415" y="1980770"/>
              <a:ext cx="611040" cy="4584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448153" y="1599970"/>
              <a:ext cx="456407" cy="30449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1714837" y="1789692"/>
              <a:ext cx="837880" cy="4584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362994" y="2437850"/>
              <a:ext cx="379324" cy="30449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809294" y="2057738"/>
              <a:ext cx="458435" cy="38011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flipV="1">
              <a:off x="4267048" y="1600651"/>
              <a:ext cx="457769"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4458065" y="1790427"/>
              <a:ext cx="913494" cy="3813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105489" y="2437850"/>
              <a:ext cx="533488" cy="2288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6628871" y="2362236"/>
              <a:ext cx="458435" cy="2288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flipH="1" flipV="1">
              <a:off x="6972183" y="1790706"/>
              <a:ext cx="686653"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7467697" y="1751598"/>
              <a:ext cx="533383" cy="3813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925065" y="2208965"/>
              <a:ext cx="456406" cy="2288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989718" y="5333645"/>
              <a:ext cx="458435" cy="756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flipH="1" flipV="1">
              <a:off x="1409665" y="4838751"/>
              <a:ext cx="533382"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1904560" y="4724649"/>
              <a:ext cx="533488" cy="756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362994" y="4724649"/>
              <a:ext cx="3793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3886376" y="5333645"/>
              <a:ext cx="381353" cy="15327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flipH="1" flipV="1">
              <a:off x="4191434" y="4800944"/>
              <a:ext cx="608996" cy="45640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724136" y="4724649"/>
              <a:ext cx="381353" cy="3044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flipH="1" flipV="1">
              <a:off x="5104808" y="4572060"/>
              <a:ext cx="457769" cy="4564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628871" y="5409259"/>
              <a:ext cx="458435" cy="7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flipH="1" flipV="1">
              <a:off x="7162980" y="5028527"/>
              <a:ext cx="380111" cy="3813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7543712" y="4875876"/>
              <a:ext cx="381353" cy="15327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flipH="1" flipV="1">
              <a:off x="7848770" y="4343175"/>
              <a:ext cx="608996" cy="456406"/>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30" name="Title 29"/>
          <p:cNvSpPr>
            <a:spLocks noGrp="1"/>
          </p:cNvSpPr>
          <p:nvPr>
            <p:ph type="title"/>
          </p:nvPr>
        </p:nvSpPr>
        <p:spPr/>
        <p:txBody>
          <a:bodyPr>
            <a:normAutofit fontScale="90000"/>
          </a:bodyPr>
          <a:lstStyle/>
          <a:p>
            <a:pPr>
              <a:defRPr/>
            </a:pPr>
            <a:r>
              <a:rPr lang="en-US" sz="4000" dirty="0" smtClean="0">
                <a:solidFill>
                  <a:schemeClr val="accent6"/>
                </a:solidFill>
              </a:rPr>
              <a:t>Showing Growth in English Language Proficiency Development</a:t>
            </a:r>
            <a:endParaRPr lang="en-US" sz="4000" dirty="0">
              <a:solidFill>
                <a:schemeClr val="accent6"/>
              </a:solidFill>
            </a:endParaRPr>
          </a:p>
        </p:txBody>
      </p:sp>
      <p:sp>
        <p:nvSpPr>
          <p:cNvPr id="32" name="Date Placeholder 31"/>
          <p:cNvSpPr>
            <a:spLocks noGrp="1"/>
          </p:cNvSpPr>
          <p:nvPr>
            <p:ph type="dt" sz="half" idx="10"/>
          </p:nvPr>
        </p:nvSpPr>
        <p:spPr/>
        <p:txBody>
          <a:bodyPr/>
          <a:lstStyle/>
          <a:p>
            <a:r>
              <a:rPr lang="en-US" smtClean="0"/>
              <a:t>3/27/2011</a:t>
            </a:r>
            <a:endParaRPr lang="en-US"/>
          </a:p>
        </p:txBody>
      </p:sp>
      <p:sp>
        <p:nvSpPr>
          <p:cNvPr id="28" name="Footer Placeholder 27"/>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solidFill>
                  <a:schemeClr val="accent6"/>
                </a:solidFill>
              </a:rPr>
              <a:t>CST Relationship with CELDT</a:t>
            </a:r>
            <a:endParaRPr lang="en-US" dirty="0">
              <a:solidFill>
                <a:schemeClr val="accent6"/>
              </a:solidFill>
            </a:endParaRPr>
          </a:p>
        </p:txBody>
      </p:sp>
      <p:sp>
        <p:nvSpPr>
          <p:cNvPr id="5" name="Date Placeholder 4"/>
          <p:cNvSpPr>
            <a:spLocks noGrp="1"/>
          </p:cNvSpPr>
          <p:nvPr>
            <p:ph type="dt" sz="half" idx="10"/>
          </p:nvPr>
        </p:nvSpPr>
        <p:spPr/>
        <p:txBody>
          <a:bodyPr/>
          <a:lstStyle/>
          <a:p>
            <a:r>
              <a:rPr lang="en-US" smtClean="0"/>
              <a:t>3/27/2011</a:t>
            </a:r>
            <a:endParaRPr lang="en-US"/>
          </a:p>
        </p:txBody>
      </p:sp>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49156" name="Picture 5" descr="86AC781F-3E89-4393-A10D-405BD14BCD79@sonic"/>
          <p:cNvPicPr>
            <a:picLocks noChangeAspect="1" noChangeArrowheads="1"/>
          </p:cNvPicPr>
          <p:nvPr/>
        </p:nvPicPr>
        <p:blipFill>
          <a:blip r:embed="rId2" cstate="print"/>
          <a:srcRect/>
          <a:stretch>
            <a:fillRect/>
          </a:stretch>
        </p:blipFill>
        <p:spPr bwMode="auto">
          <a:xfrm>
            <a:off x="1752600" y="1219200"/>
            <a:ext cx="5657850" cy="5057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solidFill>
                  <a:schemeClr val="accent6"/>
                </a:solidFill>
              </a:rPr>
              <a:t>Narrowing the EL-EO Gap</a:t>
            </a:r>
            <a:endParaRPr lang="en-US" dirty="0">
              <a:solidFill>
                <a:schemeClr val="accent6"/>
              </a:solidFill>
            </a:endParaRPr>
          </a:p>
        </p:txBody>
      </p:sp>
      <p:sp>
        <p:nvSpPr>
          <p:cNvPr id="5" name="Date Placeholder 4"/>
          <p:cNvSpPr>
            <a:spLocks noGrp="1"/>
          </p:cNvSpPr>
          <p:nvPr>
            <p:ph type="dt" sz="half" idx="10"/>
          </p:nvPr>
        </p:nvSpPr>
        <p:spPr/>
        <p:txBody>
          <a:bodyPr/>
          <a:lstStyle/>
          <a:p>
            <a:r>
              <a:rPr lang="en-US" smtClean="0"/>
              <a:t>3/27/2011</a:t>
            </a:r>
            <a:endParaRPr lang="en-US"/>
          </a:p>
        </p:txBody>
      </p:sp>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50180" name="Picture 3"/>
          <p:cNvPicPr>
            <a:picLocks noChangeAspect="1" noChangeArrowheads="1"/>
          </p:cNvPicPr>
          <p:nvPr/>
        </p:nvPicPr>
        <p:blipFill>
          <a:blip r:embed="rId2" cstate="print"/>
          <a:srcRect/>
          <a:stretch>
            <a:fillRect/>
          </a:stretch>
        </p:blipFill>
        <p:spPr bwMode="auto">
          <a:xfrm>
            <a:off x="1752600" y="1219200"/>
            <a:ext cx="5670550" cy="51054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rdELA.tif"/>
          <p:cNvPicPr>
            <a:picLocks noChangeAspect="1"/>
          </p:cNvPicPr>
          <p:nvPr/>
        </p:nvPicPr>
        <p:blipFill>
          <a:blip r:embed="rId3" cstate="print"/>
          <a:stretch>
            <a:fillRect/>
          </a:stretch>
        </p:blipFill>
        <p:spPr>
          <a:xfrm>
            <a:off x="381000" y="104785"/>
            <a:ext cx="8229600" cy="6648430"/>
          </a:xfrm>
          <a:prstGeom prst="rect">
            <a:avLst/>
          </a:prstGeom>
        </p:spPr>
      </p:pic>
      <p:sp>
        <p:nvSpPr>
          <p:cNvPr id="3" name="Date Placeholder 2"/>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thMathELA.tif"/>
          <p:cNvPicPr>
            <a:picLocks noChangeAspect="1"/>
          </p:cNvPicPr>
          <p:nvPr/>
        </p:nvPicPr>
        <p:blipFill>
          <a:blip r:embed="rId3" cstate="print"/>
          <a:stretch>
            <a:fillRect/>
          </a:stretch>
        </p:blipFill>
        <p:spPr>
          <a:xfrm>
            <a:off x="0" y="381000"/>
            <a:ext cx="9144000" cy="6096000"/>
          </a:xfrm>
          <a:prstGeom prst="rect">
            <a:avLst/>
          </a:prstGeom>
        </p:spPr>
      </p:pic>
      <p:sp>
        <p:nvSpPr>
          <p:cNvPr id="3" name="Date Placeholder 2"/>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mtClean="0">
                <a:solidFill>
                  <a:srgbClr val="FF6600"/>
                </a:solidFill>
              </a:rPr>
              <a:t>What to look forward to…</a:t>
            </a:r>
          </a:p>
        </p:txBody>
      </p:sp>
      <p:sp>
        <p:nvSpPr>
          <p:cNvPr id="54275" name="Content Placeholder 2"/>
          <p:cNvSpPr>
            <a:spLocks noGrp="1"/>
          </p:cNvSpPr>
          <p:nvPr>
            <p:ph idx="1"/>
          </p:nvPr>
        </p:nvSpPr>
        <p:spPr/>
        <p:txBody>
          <a:bodyPr>
            <a:normAutofit/>
          </a:bodyPr>
          <a:lstStyle/>
          <a:p>
            <a:r>
              <a:rPr lang="en-US" sz="4000" dirty="0" smtClean="0"/>
              <a:t>ESEA reauthorization</a:t>
            </a:r>
          </a:p>
          <a:p>
            <a:r>
              <a:rPr lang="en-US" sz="4000" dirty="0" smtClean="0"/>
              <a:t>Common Core State Standards</a:t>
            </a:r>
          </a:p>
          <a:p>
            <a:r>
              <a:rPr lang="en-US" sz="4000" dirty="0" smtClean="0"/>
              <a:t>Re-alignment of English Language Proficiency Standards to CCSS</a:t>
            </a:r>
          </a:p>
          <a:p>
            <a:r>
              <a:rPr lang="en-US" sz="4000" dirty="0" smtClean="0"/>
              <a:t>Increased attention to school and district organization and leadership.</a:t>
            </a:r>
          </a:p>
        </p:txBody>
      </p:sp>
      <p:sp>
        <p:nvSpPr>
          <p:cNvPr id="5" name="Date Placeholder 4"/>
          <p:cNvSpPr>
            <a:spLocks noGrp="1"/>
          </p:cNvSpPr>
          <p:nvPr>
            <p:ph type="dt" sz="half" idx="10"/>
          </p:nvPr>
        </p:nvSpPr>
        <p:spPr/>
        <p:txBody>
          <a:bodyPr/>
          <a:lstStyle/>
          <a:p>
            <a:r>
              <a:rPr lang="en-US" smtClean="0"/>
              <a:t>3/27/2011</a:t>
            </a:r>
            <a:endParaRPr lang="en-US"/>
          </a:p>
        </p:txBody>
      </p:sp>
      <p:sp>
        <p:nvSpPr>
          <p:cNvPr id="4" name="Footer Placeholder 3"/>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rtlCol="0">
            <a:normAutofit/>
          </a:bodyPr>
          <a:lstStyle/>
          <a:p>
            <a:pPr eaLnBrk="1" fontAlgn="auto" hangingPunct="1">
              <a:spcAft>
                <a:spcPts val="0"/>
              </a:spcAft>
              <a:defRPr/>
            </a:pPr>
            <a:r>
              <a:rPr lang="en-US" dirty="0" smtClean="0">
                <a:solidFill>
                  <a:schemeClr val="accent6"/>
                </a:solidFill>
              </a:rPr>
              <a:t>http://ellpolicy.org</a:t>
            </a:r>
          </a:p>
        </p:txBody>
      </p:sp>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55300" name="Picture 2"/>
          <p:cNvPicPr>
            <a:picLocks noChangeAspect="1" noChangeArrowheads="1"/>
          </p:cNvPicPr>
          <p:nvPr/>
        </p:nvPicPr>
        <p:blipFill>
          <a:blip r:embed="rId2" cstate="print"/>
          <a:srcRect/>
          <a:stretch>
            <a:fillRect/>
          </a:stretch>
        </p:blipFill>
        <p:spPr bwMode="auto">
          <a:xfrm>
            <a:off x="76200" y="823913"/>
            <a:ext cx="8985250" cy="5653087"/>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Working Group on ELL Policy</a:t>
            </a:r>
            <a:endParaRPr lang="en-US" dirty="0"/>
          </a:p>
        </p:txBody>
      </p:sp>
      <p:sp>
        <p:nvSpPr>
          <p:cNvPr id="5" name="Content Placeholder 4"/>
          <p:cNvSpPr>
            <a:spLocks noGrp="1"/>
          </p:cNvSpPr>
          <p:nvPr>
            <p:ph sz="quarter" idx="1"/>
          </p:nvPr>
        </p:nvSpPr>
        <p:spPr/>
        <p:txBody>
          <a:bodyPr>
            <a:normAutofit fontScale="70000" lnSpcReduction="20000"/>
          </a:bodyPr>
          <a:lstStyle/>
          <a:p>
            <a:r>
              <a:rPr lang="en-US" dirty="0" smtClean="0"/>
              <a:t>Diane August (Center for Applied Linguistics)</a:t>
            </a:r>
          </a:p>
          <a:p>
            <a:r>
              <a:rPr lang="en-US" dirty="0" smtClean="0"/>
              <a:t>Steve Barnett (National Institute for Early Education Research)</a:t>
            </a:r>
          </a:p>
          <a:p>
            <a:r>
              <a:rPr lang="en-US" dirty="0" smtClean="0"/>
              <a:t>Donna Christian (Center for Applied Linguistics)</a:t>
            </a:r>
          </a:p>
          <a:p>
            <a:r>
              <a:rPr lang="en-US" dirty="0" smtClean="0"/>
              <a:t>Michael Fix (Migration Policy Institute)</a:t>
            </a:r>
          </a:p>
          <a:p>
            <a:r>
              <a:rPr lang="en-US" dirty="0" smtClean="0"/>
              <a:t>Ellen Frede (National Institute for Early Education Research)</a:t>
            </a:r>
          </a:p>
          <a:p>
            <a:r>
              <a:rPr lang="en-US" dirty="0" smtClean="0"/>
              <a:t>David Francis (University of Houston)</a:t>
            </a:r>
          </a:p>
          <a:p>
            <a:r>
              <a:rPr lang="en-US" dirty="0" smtClean="0"/>
              <a:t>Patricia </a:t>
            </a:r>
            <a:r>
              <a:rPr lang="en-US" dirty="0" err="1" smtClean="0"/>
              <a:t>Gándara</a:t>
            </a:r>
            <a:r>
              <a:rPr lang="en-US" dirty="0" smtClean="0"/>
              <a:t> (University of California, Los Angeles)</a:t>
            </a:r>
          </a:p>
        </p:txBody>
      </p:sp>
      <p:sp>
        <p:nvSpPr>
          <p:cNvPr id="6" name="Content Placeholder 5"/>
          <p:cNvSpPr>
            <a:spLocks noGrp="1"/>
          </p:cNvSpPr>
          <p:nvPr>
            <p:ph sz="quarter" idx="2"/>
          </p:nvPr>
        </p:nvSpPr>
        <p:spPr/>
        <p:txBody>
          <a:bodyPr>
            <a:normAutofit fontScale="70000" lnSpcReduction="20000"/>
          </a:bodyPr>
          <a:lstStyle/>
          <a:p>
            <a:r>
              <a:rPr lang="en-US" dirty="0" smtClean="0"/>
              <a:t>Eugene Garcia (Arizona State University)</a:t>
            </a:r>
          </a:p>
          <a:p>
            <a:r>
              <a:rPr lang="en-US" dirty="0" smtClean="0"/>
              <a:t>Claude Goldenberg (Stanford University)</a:t>
            </a:r>
          </a:p>
          <a:p>
            <a:r>
              <a:rPr lang="en-US" dirty="0" smtClean="0"/>
              <a:t>Kris </a:t>
            </a:r>
            <a:r>
              <a:rPr lang="en-US" dirty="0" err="1" smtClean="0"/>
              <a:t>Gutiérrez</a:t>
            </a:r>
            <a:r>
              <a:rPr lang="en-US" dirty="0" smtClean="0"/>
              <a:t> (University of California, Los Angeles)</a:t>
            </a:r>
          </a:p>
          <a:p>
            <a:r>
              <a:rPr lang="en-US" dirty="0" smtClean="0"/>
              <a:t>Kenji Hakuta (Stanford University)</a:t>
            </a:r>
          </a:p>
          <a:p>
            <a:r>
              <a:rPr lang="en-US" dirty="0" smtClean="0"/>
              <a:t>Janette Klingner (University of Colorado)</a:t>
            </a:r>
          </a:p>
          <a:p>
            <a:r>
              <a:rPr lang="en-US" dirty="0" smtClean="0"/>
              <a:t>Robert Linquanti (</a:t>
            </a:r>
            <a:r>
              <a:rPr lang="en-US" dirty="0" err="1" smtClean="0"/>
              <a:t>WestEd</a:t>
            </a:r>
            <a:r>
              <a:rPr lang="en-US" dirty="0" smtClean="0"/>
              <a:t>)</a:t>
            </a:r>
          </a:p>
          <a:p>
            <a:r>
              <a:rPr lang="en-US" dirty="0" smtClean="0"/>
              <a:t>Jennifer O’Day (American Institutes for Research)</a:t>
            </a:r>
          </a:p>
          <a:p>
            <a:r>
              <a:rPr lang="en-US" dirty="0" smtClean="0"/>
              <a:t>Charlene Rivera (George Washington University)</a:t>
            </a:r>
          </a:p>
          <a:p>
            <a:pPr>
              <a:buNone/>
            </a:pPr>
            <a:endParaRPr lang="en-US" dirty="0" smtClean="0"/>
          </a:p>
          <a:p>
            <a:endParaRPr lang="en-US" dirty="0"/>
          </a:p>
        </p:txBody>
      </p:sp>
      <p:sp>
        <p:nvSpPr>
          <p:cNvPr id="7" name="Date Placeholder 6"/>
          <p:cNvSpPr>
            <a:spLocks noGrp="1"/>
          </p:cNvSpPr>
          <p:nvPr>
            <p:ph type="dt" sz="half" idx="10"/>
          </p:nvPr>
        </p:nvSpPr>
        <p:spPr/>
        <p:txBody>
          <a:bodyPr/>
          <a:lstStyle/>
          <a:p>
            <a:r>
              <a:rPr lang="en-US" smtClean="0"/>
              <a:t>3/27/2011</a:t>
            </a:r>
            <a:endParaRPr lang="en-US"/>
          </a:p>
        </p:txBody>
      </p:sp>
      <p:sp>
        <p:nvSpPr>
          <p:cNvPr id="8" name="Footer Placeholder 7"/>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lwg_resized.jpg"/>
          <p:cNvPicPr>
            <a:picLocks noChangeAspect="1"/>
          </p:cNvPicPr>
          <p:nvPr/>
        </p:nvPicPr>
        <p:blipFill>
          <a:blip r:embed="rId3" cstate="print"/>
          <a:stretch>
            <a:fillRect/>
          </a:stretch>
        </p:blipFill>
        <p:spPr>
          <a:xfrm>
            <a:off x="990600" y="1524000"/>
            <a:ext cx="7162800" cy="4476750"/>
          </a:xfrm>
          <a:prstGeom prst="rect">
            <a:avLst/>
          </a:prstGeom>
        </p:spPr>
      </p:pic>
      <p:sp>
        <p:nvSpPr>
          <p:cNvPr id="3" name="TextBox 2"/>
          <p:cNvSpPr txBox="1"/>
          <p:nvPr/>
        </p:nvSpPr>
        <p:spPr>
          <a:xfrm>
            <a:off x="2286000" y="152400"/>
            <a:ext cx="4287007" cy="1138773"/>
          </a:xfrm>
          <a:prstGeom prst="rect">
            <a:avLst/>
          </a:prstGeom>
          <a:noFill/>
        </p:spPr>
        <p:txBody>
          <a:bodyPr wrap="none" rtlCol="0">
            <a:spAutoFit/>
          </a:bodyPr>
          <a:lstStyle/>
          <a:p>
            <a:pPr algn="ctr"/>
            <a:r>
              <a:rPr lang="en-US" sz="3400" b="1" dirty="0" smtClean="0">
                <a:solidFill>
                  <a:srgbClr val="00B050"/>
                </a:solidFill>
              </a:rPr>
              <a:t>ELL Working Group</a:t>
            </a:r>
          </a:p>
          <a:p>
            <a:pPr algn="ctr"/>
            <a:r>
              <a:rPr lang="en-US" sz="3400" b="1" dirty="0" smtClean="0">
                <a:solidFill>
                  <a:srgbClr val="123062"/>
                </a:solidFill>
              </a:rPr>
              <a:t>http://ellpolicy.org</a:t>
            </a:r>
            <a:endParaRPr lang="en-US" sz="3400" b="1" dirty="0">
              <a:solidFill>
                <a:srgbClr val="123062"/>
              </a:solidFill>
            </a:endParaRPr>
          </a:p>
        </p:txBody>
      </p:sp>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382000" cy="533400"/>
          </a:xfrm>
        </p:spPr>
        <p:txBody>
          <a:bodyPr>
            <a:noAutofit/>
          </a:bodyPr>
          <a:lstStyle/>
          <a:p>
            <a:pPr algn="ctr"/>
            <a:r>
              <a:rPr lang="en-US" sz="2800" dirty="0" smtClean="0"/>
              <a:t/>
            </a:r>
            <a:br>
              <a:rPr lang="en-US" sz="2800" dirty="0" smtClean="0"/>
            </a:br>
            <a:r>
              <a:rPr lang="en-US" sz="3400" dirty="0" smtClean="0"/>
              <a:t>The Revolving Door Problem</a:t>
            </a:r>
            <a:endParaRPr lang="en-US" sz="3400" dirty="0"/>
          </a:p>
        </p:txBody>
      </p:sp>
      <p:pic>
        <p:nvPicPr>
          <p:cNvPr id="3" name="Content Placeholder 2"/>
          <p:cNvPicPr>
            <a:picLocks noGrp="1" noChangeAspect="1" noChangeArrowheads="1"/>
          </p:cNvPicPr>
          <p:nvPr>
            <p:ph sz="quarter" idx="1"/>
          </p:nvPr>
        </p:nvPicPr>
        <p:blipFill>
          <a:blip r:embed="rId3" cstate="print"/>
          <a:srcRect/>
          <a:stretch>
            <a:fillRect/>
          </a:stretch>
        </p:blipFill>
        <p:spPr bwMode="auto">
          <a:xfrm>
            <a:off x="2519363" y="2022872"/>
            <a:ext cx="4562475" cy="3421856"/>
          </a:xfrm>
          <a:prstGeom prst="rect">
            <a:avLst/>
          </a:prstGeom>
          <a:noFill/>
          <a:ln w="9525">
            <a:noFill/>
            <a:miter lim="800000"/>
            <a:headEnd/>
            <a:tailEnd/>
          </a:ln>
        </p:spPr>
      </p:pic>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2"/>
          <p:cNvPicPr>
            <a:picLocks noChangeAspect="1" noChangeArrowheads="1"/>
          </p:cNvPicPr>
          <p:nvPr/>
        </p:nvPicPr>
        <p:blipFill>
          <a:blip r:embed="rId3" cstate="print"/>
          <a:srcRect/>
          <a:stretch>
            <a:fillRect/>
          </a:stretch>
        </p:blipFill>
        <p:spPr bwMode="auto">
          <a:xfrm>
            <a:off x="381000" y="304800"/>
            <a:ext cx="1752600" cy="1085850"/>
          </a:xfrm>
          <a:prstGeom prst="rect">
            <a:avLst/>
          </a:prstGeom>
          <a:noFill/>
          <a:ln w="9525">
            <a:noFill/>
            <a:miter lim="800000"/>
            <a:headEnd/>
            <a:tailEnd/>
          </a:ln>
        </p:spPr>
      </p:pic>
      <p:sp>
        <p:nvSpPr>
          <p:cNvPr id="11" name="TextBox 10"/>
          <p:cNvSpPr txBox="1"/>
          <p:nvPr/>
        </p:nvSpPr>
        <p:spPr>
          <a:xfrm>
            <a:off x="2895600" y="533400"/>
            <a:ext cx="4355679" cy="461665"/>
          </a:xfrm>
          <a:prstGeom prst="rect">
            <a:avLst/>
          </a:prstGeom>
          <a:noFill/>
        </p:spPr>
        <p:txBody>
          <a:bodyPr wrap="square" rtlCol="0">
            <a:spAutoFit/>
          </a:bodyPr>
          <a:lstStyle/>
          <a:p>
            <a:r>
              <a:rPr lang="en-US" dirty="0" smtClean="0">
                <a:solidFill>
                  <a:schemeClr val="tx1">
                    <a:lumMod val="50000"/>
                    <a:lumOff val="50000"/>
                  </a:schemeClr>
                </a:solidFill>
              </a:rPr>
              <a:t> </a:t>
            </a:r>
          </a:p>
        </p:txBody>
      </p:sp>
      <p:sp>
        <p:nvSpPr>
          <p:cNvPr id="14" name="TextBox 13"/>
          <p:cNvSpPr txBox="1"/>
          <p:nvPr/>
        </p:nvSpPr>
        <p:spPr>
          <a:xfrm>
            <a:off x="6400800" y="6019800"/>
            <a:ext cx="2438400" cy="307777"/>
          </a:xfrm>
          <a:prstGeom prst="rect">
            <a:avLst/>
          </a:prstGeom>
          <a:noFill/>
        </p:spPr>
        <p:txBody>
          <a:bodyPr wrap="square" rtlCol="0">
            <a:spAutoFit/>
          </a:bodyPr>
          <a:lstStyle/>
          <a:p>
            <a:pPr algn="r"/>
            <a:r>
              <a:rPr lang="en-US" sz="1400" dirty="0" err="1" smtClean="0"/>
              <a:t>Hakuta</a:t>
            </a:r>
            <a:r>
              <a:rPr lang="en-US" sz="1400" dirty="0" smtClean="0"/>
              <a:t> &amp; Thompson, 2009</a:t>
            </a:r>
            <a:endParaRPr lang="en-US" sz="1400" dirty="0"/>
          </a:p>
        </p:txBody>
      </p:sp>
      <p:pic>
        <p:nvPicPr>
          <p:cNvPr id="16" name="Picture 15" descr="Screen shot 7thgrade..jpg"/>
          <p:cNvPicPr>
            <a:picLocks noChangeAspect="1"/>
          </p:cNvPicPr>
          <p:nvPr/>
        </p:nvPicPr>
        <p:blipFill>
          <a:blip r:embed="rId4" cstate="print"/>
          <a:stretch>
            <a:fillRect/>
          </a:stretch>
        </p:blipFill>
        <p:spPr>
          <a:xfrm>
            <a:off x="914400" y="1905000"/>
            <a:ext cx="7467600" cy="3454400"/>
          </a:xfrm>
          <a:prstGeom prst="rect">
            <a:avLst/>
          </a:prstGeom>
        </p:spPr>
      </p:pic>
      <p:sp>
        <p:nvSpPr>
          <p:cNvPr id="9" name="Title 1"/>
          <p:cNvSpPr txBox="1">
            <a:spLocks/>
          </p:cNvSpPr>
          <p:nvPr/>
        </p:nvSpPr>
        <p:spPr>
          <a:xfrm>
            <a:off x="2209800" y="304800"/>
            <a:ext cx="6705600" cy="1066800"/>
          </a:xfrm>
          <a:prstGeom prst="rect">
            <a:avLst/>
          </a:prstGeom>
        </p:spPr>
        <p:txBody>
          <a:bodyP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69AF50"/>
                </a:solidFill>
                <a:effectLst/>
                <a:uLnTx/>
                <a:uFillTx/>
                <a:latin typeface="+mj-lt"/>
                <a:ea typeface="+mj-ea"/>
                <a:cs typeface="+mj-cs"/>
              </a:rPr>
              <a:t>Which</a:t>
            </a:r>
            <a:r>
              <a:rPr kumimoji="0" lang="en-US" sz="2800" b="1" i="0" u="none" strike="noStrike" kern="0" cap="none" spc="0" normalizeH="0" noProof="0" dirty="0" smtClean="0">
                <a:ln>
                  <a:noFill/>
                </a:ln>
                <a:solidFill>
                  <a:srgbClr val="69AF50"/>
                </a:solidFill>
                <a:effectLst/>
                <a:uLnTx/>
                <a:uFillTx/>
                <a:latin typeface="+mj-lt"/>
                <a:ea typeface="+mj-ea"/>
                <a:cs typeface="+mj-cs"/>
              </a:rPr>
              <a:t> graph</a:t>
            </a:r>
            <a:r>
              <a:rPr kumimoji="0" lang="en-US" sz="2800" b="1" i="0" u="none" strike="noStrike" kern="0" cap="none" spc="0" normalizeH="0" baseline="0" noProof="0" dirty="0" smtClean="0">
                <a:ln>
                  <a:noFill/>
                </a:ln>
                <a:solidFill>
                  <a:srgbClr val="69AF50"/>
                </a:solidFill>
                <a:effectLst/>
                <a:uLnTx/>
                <a:uFillTx/>
                <a:latin typeface="+mj-lt"/>
                <a:ea typeface="+mj-ea"/>
                <a:cs typeface="+mj-cs"/>
              </a:rPr>
              <a:t> more accurately represents </a:t>
            </a:r>
            <a:r>
              <a:rPr kumimoji="0" lang="en-US" sz="2800" b="1" i="0" u="none" strike="noStrike" kern="0" cap="none" spc="0" normalizeH="0" baseline="0" noProof="0" dirty="0" err="1" smtClean="0">
                <a:ln>
                  <a:noFill/>
                </a:ln>
                <a:solidFill>
                  <a:srgbClr val="69AF50"/>
                </a:solidFill>
                <a:effectLst/>
                <a:uLnTx/>
                <a:uFillTx/>
                <a:latin typeface="+mj-lt"/>
                <a:ea typeface="+mj-ea"/>
                <a:cs typeface="+mj-cs"/>
              </a:rPr>
              <a:t>ELLs’</a:t>
            </a:r>
            <a:r>
              <a:rPr kumimoji="0" lang="en-US" sz="2800" b="1" i="0" u="none" strike="noStrike" kern="0" cap="none" spc="0" normalizeH="0" baseline="0" noProof="0" dirty="0" smtClean="0">
                <a:ln>
                  <a:noFill/>
                </a:ln>
                <a:solidFill>
                  <a:srgbClr val="69AF50"/>
                </a:solidFill>
                <a:effectLst/>
                <a:uLnTx/>
                <a:uFillTx/>
                <a:latin typeface="+mj-lt"/>
                <a:ea typeface="+mj-ea"/>
                <a:cs typeface="+mj-cs"/>
              </a:rPr>
              <a:t> progress?</a:t>
            </a:r>
            <a:endParaRPr kumimoji="0" lang="en-US" sz="3400" b="1" i="0" u="none" strike="noStrike" kern="0" cap="none" spc="0" normalizeH="0" baseline="0" noProof="0" dirty="0">
              <a:ln>
                <a:noFill/>
              </a:ln>
              <a:solidFill>
                <a:srgbClr val="69AF50"/>
              </a:solidFill>
              <a:effectLst/>
              <a:uLnTx/>
              <a:uFillTx/>
              <a:latin typeface="+mj-lt"/>
              <a:ea typeface="+mj-ea"/>
              <a:cs typeface="+mj-cs"/>
            </a:endParaRPr>
          </a:p>
        </p:txBody>
      </p:sp>
      <p:sp>
        <p:nvSpPr>
          <p:cNvPr id="10" name="TextBox 9"/>
          <p:cNvSpPr txBox="1"/>
          <p:nvPr/>
        </p:nvSpPr>
        <p:spPr>
          <a:xfrm>
            <a:off x="1524000" y="5257800"/>
            <a:ext cx="4114800" cy="830997"/>
          </a:xfrm>
          <a:prstGeom prst="rect">
            <a:avLst/>
          </a:prstGeom>
          <a:noFill/>
        </p:spPr>
        <p:txBody>
          <a:bodyPr wrap="square" rtlCol="0">
            <a:spAutoFit/>
          </a:bodyPr>
          <a:lstStyle/>
          <a:p>
            <a:r>
              <a:rPr lang="en-US" dirty="0" smtClean="0">
                <a:solidFill>
                  <a:srgbClr val="FF0000"/>
                </a:solidFill>
              </a:rPr>
              <a:t>Red: California </a:t>
            </a:r>
          </a:p>
          <a:p>
            <a:r>
              <a:rPr lang="en-US" dirty="0" smtClean="0">
                <a:solidFill>
                  <a:srgbClr val="0070C0"/>
                </a:solidFill>
              </a:rPr>
              <a:t>Blue: Model District</a:t>
            </a:r>
            <a:endParaRPr lang="en-US" dirty="0">
              <a:solidFill>
                <a:srgbClr val="0070C0"/>
              </a:solidFill>
            </a:endParaRPr>
          </a:p>
        </p:txBody>
      </p:sp>
      <p:sp>
        <p:nvSpPr>
          <p:cNvPr id="12" name="Date Placeholder 11"/>
          <p:cNvSpPr>
            <a:spLocks noGrp="1"/>
          </p:cNvSpPr>
          <p:nvPr>
            <p:ph type="dt" sz="half" idx="10"/>
          </p:nvPr>
        </p:nvSpPr>
        <p:spPr/>
        <p:txBody>
          <a:bodyPr/>
          <a:lstStyle/>
          <a:p>
            <a:r>
              <a:rPr lang="en-US" smtClean="0"/>
              <a:t>3/27/2011</a:t>
            </a:r>
            <a:endParaRPr lang="en-US"/>
          </a:p>
        </p:txBody>
      </p:sp>
      <p:sp>
        <p:nvSpPr>
          <p:cNvPr id="13" name="Footer Placeholder 12"/>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What does this graph tell us about how ELLs fare educationally? </a:t>
            </a:r>
            <a:endParaRPr lang="en-US" sz="2800" dirty="0"/>
          </a:p>
        </p:txBody>
      </p:sp>
      <p:graphicFrame>
        <p:nvGraphicFramePr>
          <p:cNvPr id="4" name="Content Placeholder 3"/>
          <p:cNvGraphicFramePr>
            <a:graphicFrameLocks noGrp="1"/>
          </p:cNvGraphicFramePr>
          <p:nvPr>
            <p:ph idx="1"/>
          </p:nvPr>
        </p:nvGraphicFramePr>
        <p:xfrm>
          <a:off x="685800" y="1600200"/>
          <a:ext cx="77724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Recommendation</a:t>
            </a:r>
            <a:endParaRPr lang="en-US" dirty="0"/>
          </a:p>
        </p:txBody>
      </p:sp>
      <p:sp>
        <p:nvSpPr>
          <p:cNvPr id="5" name="Content Placeholder 4"/>
          <p:cNvSpPr>
            <a:spLocks noGrp="1"/>
          </p:cNvSpPr>
          <p:nvPr>
            <p:ph sz="quarter" idx="1"/>
          </p:nvPr>
        </p:nvSpPr>
        <p:spPr/>
        <p:txBody>
          <a:bodyPr>
            <a:normAutofit/>
          </a:bodyPr>
          <a:lstStyle/>
          <a:p>
            <a:pPr>
              <a:buNone/>
            </a:pPr>
            <a:r>
              <a:rPr lang="en-US" sz="2800" b="1" dirty="0"/>
              <a:t>Require states to establish stable ELL subgroup membership for accountability </a:t>
            </a:r>
            <a:r>
              <a:rPr lang="en-US" sz="2800" b="1" dirty="0" smtClean="0"/>
              <a:t>purposes:</a:t>
            </a:r>
            <a:endParaRPr lang="en-US" sz="2800" b="1" dirty="0"/>
          </a:p>
          <a:p>
            <a:pPr lvl="0"/>
            <a:r>
              <a:rPr lang="en-US" sz="2600" dirty="0" smtClean="0"/>
              <a:t>Designate </a:t>
            </a:r>
            <a:r>
              <a:rPr lang="en-US" sz="2600" dirty="0"/>
              <a:t>students </a:t>
            </a:r>
            <a:r>
              <a:rPr lang="en-US" sz="2600" dirty="0" smtClean="0"/>
              <a:t>based </a:t>
            </a:r>
            <a:r>
              <a:rPr lang="en-US" sz="2600" dirty="0"/>
              <a:t>on their English language proficiency status </a:t>
            </a:r>
            <a:r>
              <a:rPr lang="en-US" sz="2600" i="1" dirty="0"/>
              <a:t>at entry </a:t>
            </a:r>
            <a:r>
              <a:rPr lang="en-US" sz="2600" dirty="0"/>
              <a:t>into </a:t>
            </a:r>
            <a:r>
              <a:rPr lang="en-US" sz="2600" dirty="0" smtClean="0"/>
              <a:t>school</a:t>
            </a:r>
          </a:p>
          <a:p>
            <a:pPr lvl="0"/>
            <a:r>
              <a:rPr lang="en-US" sz="2600" dirty="0" smtClean="0"/>
              <a:t>Distinguish among ELLs by language proficiency level and highlight long term ELLs</a:t>
            </a:r>
            <a:endParaRPr lang="en-US" sz="2600" dirty="0"/>
          </a:p>
          <a:p>
            <a:pPr lvl="0"/>
            <a:r>
              <a:rPr lang="en-US" sz="2600" dirty="0" smtClean="0"/>
              <a:t>Count students who began as </a:t>
            </a:r>
            <a:r>
              <a:rPr lang="en-US" sz="2600" dirty="0"/>
              <a:t>ELLs </a:t>
            </a:r>
            <a:r>
              <a:rPr lang="en-US" sz="2600" dirty="0" smtClean="0"/>
              <a:t>in ELL cohort for duration </a:t>
            </a:r>
            <a:r>
              <a:rPr lang="en-US" sz="2600" dirty="0"/>
              <a:t>of their schooling in the </a:t>
            </a:r>
            <a:r>
              <a:rPr lang="en-US" sz="2600" dirty="0" smtClean="0"/>
              <a:t>state</a:t>
            </a:r>
          </a:p>
          <a:p>
            <a:endParaRPr lang="en-US" dirty="0"/>
          </a:p>
        </p:txBody>
      </p:sp>
      <p:sp>
        <p:nvSpPr>
          <p:cNvPr id="4" name="Date Placeholder 3"/>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Benefits</a:t>
            </a:r>
            <a:endParaRPr lang="en-US" dirty="0"/>
          </a:p>
        </p:txBody>
      </p:sp>
      <p:sp>
        <p:nvSpPr>
          <p:cNvPr id="5" name="Content Placeholder 4"/>
          <p:cNvSpPr>
            <a:spLocks noGrp="1"/>
          </p:cNvSpPr>
          <p:nvPr>
            <p:ph sz="quarter" idx="1"/>
          </p:nvPr>
        </p:nvSpPr>
        <p:spPr/>
        <p:txBody>
          <a:bodyPr>
            <a:normAutofit/>
          </a:bodyPr>
          <a:lstStyle/>
          <a:p>
            <a:r>
              <a:rPr lang="en-US" dirty="0" smtClean="0"/>
              <a:t>Yields more accurate progress and performance information</a:t>
            </a:r>
          </a:p>
          <a:p>
            <a:r>
              <a:rPr lang="en-US" dirty="0" smtClean="0"/>
              <a:t>Supports better service delivery  </a:t>
            </a:r>
          </a:p>
          <a:p>
            <a:r>
              <a:rPr lang="en-US" dirty="0" smtClean="0"/>
              <a:t>Increases fairness and legitimacy of accountability system</a:t>
            </a:r>
          </a:p>
          <a:p>
            <a:endParaRPr lang="en-US" dirty="0"/>
          </a:p>
        </p:txBody>
      </p:sp>
      <p:sp>
        <p:nvSpPr>
          <p:cNvPr id="4" name="Date Placeholder 3"/>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772400" cy="1143000"/>
          </a:xfrm>
        </p:spPr>
        <p:txBody>
          <a:bodyPr>
            <a:normAutofit/>
          </a:bodyPr>
          <a:lstStyle/>
          <a:p>
            <a:r>
              <a:rPr lang="en-US" dirty="0" smtClean="0"/>
              <a:t>Total English Learner (TEL) Group</a:t>
            </a:r>
            <a:endParaRPr lang="en-US" dirty="0"/>
          </a:p>
        </p:txBody>
      </p:sp>
      <p:graphicFrame>
        <p:nvGraphicFramePr>
          <p:cNvPr id="3" name="Diagram 2"/>
          <p:cNvGraphicFramePr/>
          <p:nvPr/>
        </p:nvGraphicFramePr>
        <p:xfrm>
          <a:off x="762000" y="1600200"/>
          <a:ext cx="80010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r>
              <a:rPr lang="en-US" smtClean="0"/>
              <a:t>3/27/2011</a:t>
            </a:r>
            <a:endParaRPr lang="en-US"/>
          </a:p>
        </p:txBody>
      </p:sp>
      <p:sp>
        <p:nvSpPr>
          <p:cNvPr id="5" name="Footer Placeholder 4"/>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1524000" y="1447800"/>
            <a:ext cx="6067425" cy="4419600"/>
          </a:xfrm>
          <a:prstGeom prst="rect">
            <a:avLst/>
          </a:prstGeom>
          <a:noFill/>
          <a:ln w="9525">
            <a:noFill/>
            <a:miter lim="800000"/>
            <a:headEnd/>
            <a:tailEnd/>
          </a:ln>
        </p:spPr>
      </p:pic>
      <p:sp>
        <p:nvSpPr>
          <p:cNvPr id="4" name="Date Placeholder 3"/>
          <p:cNvSpPr>
            <a:spLocks noGrp="1"/>
          </p:cNvSpPr>
          <p:nvPr>
            <p:ph type="dt" sz="half" idx="10"/>
          </p:nvPr>
        </p:nvSpPr>
        <p:spPr/>
        <p:txBody>
          <a:bodyPr/>
          <a:lstStyle/>
          <a:p>
            <a:r>
              <a:rPr lang="en-US" smtClean="0"/>
              <a:t>3/27/2011</a:t>
            </a:r>
            <a:endParaRPr lang="en-US"/>
          </a:p>
        </p:txBody>
      </p:sp>
      <p:sp>
        <p:nvSpPr>
          <p:cNvPr id="3" name="Footer Placeholder 2"/>
          <p:cNvSpPr>
            <a:spLocks noGrp="1"/>
          </p:cNvSpPr>
          <p:nvPr>
            <p:ph type="ftr" sz="quarter" idx="11"/>
          </p:nvPr>
        </p:nvSpPr>
        <p:spPr/>
        <p:txBody>
          <a:bodyPr/>
          <a:lstStyle/>
          <a:p>
            <a:pPr>
              <a:defRPr/>
            </a:pPr>
            <a:r>
              <a:rPr lang="en-US" smtClean="0"/>
              <a:t>ASCD: San Francisco</a:t>
            </a: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sz="2800" b="1" dirty="0" smtClean="0"/>
              <a:t>Incorporate time explicitly into ESEA accountability provisions for acquiring English language proficiency</a:t>
            </a:r>
          </a:p>
          <a:p>
            <a:pPr lvl="1"/>
            <a:r>
              <a:rPr lang="en-US" sz="2400" b="1" dirty="0" smtClean="0">
                <a:solidFill>
                  <a:srgbClr val="FF0000"/>
                </a:solidFill>
              </a:rPr>
              <a:t>Require states to establish expected timeframes </a:t>
            </a:r>
            <a:r>
              <a:rPr lang="en-US" sz="2400" b="1" dirty="0" smtClean="0"/>
              <a:t>for developing </a:t>
            </a:r>
            <a:r>
              <a:rPr lang="en-US" sz="2400" b="1" dirty="0" err="1" smtClean="0"/>
              <a:t>ELLs’</a:t>
            </a:r>
            <a:r>
              <a:rPr lang="en-US" sz="2400" b="1" dirty="0" smtClean="0"/>
              <a:t> English language proficiency</a:t>
            </a:r>
          </a:p>
          <a:p>
            <a:pPr lvl="1"/>
            <a:r>
              <a:rPr lang="en-US" sz="2400" b="1" dirty="0" smtClean="0"/>
              <a:t>Take into account both students’ </a:t>
            </a:r>
            <a:r>
              <a:rPr lang="en-US" sz="2400" b="1" dirty="0" smtClean="0">
                <a:solidFill>
                  <a:srgbClr val="FF0000"/>
                </a:solidFill>
              </a:rPr>
              <a:t>initial English language proficiency </a:t>
            </a:r>
            <a:r>
              <a:rPr lang="en-US" sz="2400" b="1" dirty="0" smtClean="0"/>
              <a:t>level and </a:t>
            </a:r>
            <a:r>
              <a:rPr lang="en-US" sz="2400" b="1" dirty="0" smtClean="0">
                <a:solidFill>
                  <a:srgbClr val="FF0000"/>
                </a:solidFill>
              </a:rPr>
              <a:t>grade </a:t>
            </a:r>
            <a:r>
              <a:rPr lang="en-US" sz="2400" b="1" dirty="0" smtClean="0"/>
              <a:t>when first identified ELL</a:t>
            </a:r>
          </a:p>
          <a:p>
            <a:pPr lvl="1">
              <a:buNone/>
            </a:pPr>
            <a:endParaRPr lang="en-US" sz="2400" dirty="0" smtClean="0"/>
          </a:p>
          <a:p>
            <a:endParaRPr lang="en-US" sz="2800" dirty="0"/>
          </a:p>
        </p:txBody>
      </p:sp>
      <p:sp>
        <p:nvSpPr>
          <p:cNvPr id="4" name="Title 1"/>
          <p:cNvSpPr>
            <a:spLocks noGrp="1"/>
          </p:cNvSpPr>
          <p:nvPr>
            <p:ph type="title"/>
          </p:nvPr>
        </p:nvSpPr>
        <p:spPr>
          <a:xfrm>
            <a:off x="457200" y="274638"/>
            <a:ext cx="8229600" cy="1143000"/>
          </a:xfrm>
        </p:spPr>
        <p:txBody>
          <a:bodyPr>
            <a:noAutofit/>
          </a:bodyPr>
          <a:lstStyle/>
          <a:p>
            <a:pPr marL="514350" indent="-514350"/>
            <a:r>
              <a:rPr lang="en-US" sz="3200" dirty="0" smtClean="0"/>
              <a:t>Accountability: Language and Academic Measurement Recommendations</a:t>
            </a:r>
          </a:p>
        </p:txBody>
      </p:sp>
      <p:sp>
        <p:nvSpPr>
          <p:cNvPr id="5" name="Date Placeholder 4"/>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2800" dirty="0" smtClean="0"/>
              <a:t>One Approach: Set Weights on </a:t>
            </a:r>
            <a:br>
              <a:rPr lang="en-US" sz="2800" dirty="0" smtClean="0"/>
            </a:br>
            <a:r>
              <a:rPr lang="en-US" sz="2800" dirty="0" smtClean="0"/>
              <a:t>ELA Assessment by Expected ELP Level</a:t>
            </a:r>
            <a:endParaRPr lang="en-US" sz="28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Footer Placeholder 4"/>
          <p:cNvSpPr>
            <a:spLocks noGrp="1"/>
          </p:cNvSpPr>
          <p:nvPr>
            <p:ph type="ftr" sz="quarter" idx="11"/>
          </p:nvPr>
        </p:nvSpPr>
        <p:spPr/>
        <p:txBody>
          <a:bodyPr/>
          <a:lstStyle/>
          <a:p>
            <a:r>
              <a:rPr lang="en-US" smtClean="0"/>
              <a:t>ASCD: San Francisco</a:t>
            </a:r>
            <a:endParaRPr lang="en-US"/>
          </a:p>
        </p:txBody>
      </p:sp>
      <p:sp>
        <p:nvSpPr>
          <p:cNvPr id="6" name="TextBox 5"/>
          <p:cNvSpPr txBox="1"/>
          <p:nvPr/>
        </p:nvSpPr>
        <p:spPr>
          <a:xfrm>
            <a:off x="6096000" y="4583668"/>
            <a:ext cx="838200" cy="369332"/>
          </a:xfrm>
          <a:prstGeom prst="rect">
            <a:avLst/>
          </a:prstGeom>
          <a:solidFill>
            <a:srgbClr val="FFFF00"/>
          </a:solidFill>
        </p:spPr>
        <p:txBody>
          <a:bodyPr wrap="square" rtlCol="0">
            <a:spAutoFit/>
          </a:bodyPr>
          <a:lstStyle/>
          <a:p>
            <a:r>
              <a:rPr lang="en-US" sz="1800" dirty="0" smtClean="0"/>
              <a:t>ELP 4</a:t>
            </a:r>
            <a:endParaRPr lang="en-US" sz="1800" dirty="0"/>
          </a:p>
        </p:txBody>
      </p:sp>
      <p:sp>
        <p:nvSpPr>
          <p:cNvPr id="7" name="TextBox 6"/>
          <p:cNvSpPr txBox="1"/>
          <p:nvPr/>
        </p:nvSpPr>
        <p:spPr>
          <a:xfrm>
            <a:off x="533400" y="5181600"/>
            <a:ext cx="2362200" cy="923330"/>
          </a:xfrm>
          <a:prstGeom prst="rect">
            <a:avLst/>
          </a:prstGeom>
          <a:noFill/>
        </p:spPr>
        <p:txBody>
          <a:bodyPr wrap="square" rtlCol="0">
            <a:spAutoFit/>
          </a:bodyPr>
          <a:lstStyle/>
          <a:p>
            <a:r>
              <a:rPr lang="en-US" sz="1800" b="1" dirty="0" smtClean="0">
                <a:solidFill>
                  <a:srgbClr val="FF0000"/>
                </a:solidFill>
              </a:rPr>
              <a:t>Hypothetical weights for illustration only</a:t>
            </a:r>
            <a:endParaRPr lang="en-US" sz="1800" b="1" dirty="0">
              <a:solidFill>
                <a:srgbClr val="FF0000"/>
              </a:solidFill>
            </a:endParaRPr>
          </a:p>
        </p:txBody>
      </p:sp>
      <p:sp>
        <p:nvSpPr>
          <p:cNvPr id="8" name="Date Placeholder 7"/>
          <p:cNvSpPr>
            <a:spLocks noGrp="1"/>
          </p:cNvSpPr>
          <p:nvPr>
            <p:ph type="dt" sz="half" idx="10"/>
          </p:nvPr>
        </p:nvSpPr>
        <p:spPr/>
        <p:txBody>
          <a:bodyPr/>
          <a:lstStyle/>
          <a:p>
            <a:r>
              <a:rPr lang="en-US" smtClean="0"/>
              <a:t>3/27/2011</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3400" y="1600200"/>
            <a:ext cx="4572000" cy="4343400"/>
          </a:xfrm>
        </p:spPr>
        <p:txBody>
          <a:bodyPr/>
          <a:lstStyle/>
          <a:p>
            <a:r>
              <a:rPr lang="en-US" sz="2000" dirty="0" smtClean="0"/>
              <a:t>Require states to implement assessments and assessment practices demonstrated to yield inferences comparable in validity and reliability for ELLs and non-ELLs</a:t>
            </a:r>
          </a:p>
          <a:p>
            <a:r>
              <a:rPr lang="en-US" sz="2000" dirty="0" smtClean="0"/>
              <a:t>Strengthen Federal peer review process on assessments and assessment practices for ELLs</a:t>
            </a:r>
            <a:endParaRPr lang="en-US" sz="2000" dirty="0"/>
          </a:p>
        </p:txBody>
      </p:sp>
      <p:pic>
        <p:nvPicPr>
          <p:cNvPr id="7" name="Picture 2"/>
          <p:cNvPicPr>
            <a:picLocks noGrp="1" noChangeAspect="1" noChangeArrowheads="1"/>
          </p:cNvPicPr>
          <p:nvPr>
            <p:ph sz="half" idx="2"/>
          </p:nvPr>
        </p:nvPicPr>
        <p:blipFill>
          <a:blip r:embed="rId2" cstate="print"/>
          <a:srcRect/>
          <a:stretch>
            <a:fillRect/>
          </a:stretch>
        </p:blipFill>
        <p:spPr bwMode="auto">
          <a:xfrm>
            <a:off x="6629400" y="1371600"/>
            <a:ext cx="1905000" cy="4648200"/>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4914900" y="1371600"/>
            <a:ext cx="1714500" cy="4343400"/>
          </a:xfrm>
          <a:prstGeom prst="rect">
            <a:avLst/>
          </a:prstGeom>
          <a:noFill/>
          <a:ln w="9525">
            <a:noFill/>
            <a:miter lim="800000"/>
            <a:headEnd/>
            <a:tailEnd/>
          </a:ln>
        </p:spPr>
      </p:pic>
      <p:sp>
        <p:nvSpPr>
          <p:cNvPr id="6" name="Title 1"/>
          <p:cNvSpPr>
            <a:spLocks noGrp="1"/>
          </p:cNvSpPr>
          <p:nvPr>
            <p:ph type="title"/>
          </p:nvPr>
        </p:nvSpPr>
        <p:spPr>
          <a:xfrm>
            <a:off x="685800" y="76200"/>
            <a:ext cx="7772400" cy="1143000"/>
          </a:xfrm>
        </p:spPr>
        <p:txBody>
          <a:bodyPr>
            <a:normAutofit fontScale="90000"/>
          </a:bodyPr>
          <a:lstStyle/>
          <a:p>
            <a:r>
              <a:rPr lang="en-US" dirty="0" smtClean="0"/>
              <a:t>Additional Assessment Recommendations</a:t>
            </a:r>
            <a:endParaRPr lang="en-US" dirty="0"/>
          </a:p>
        </p:txBody>
      </p:sp>
      <p:sp>
        <p:nvSpPr>
          <p:cNvPr id="8" name="TextBox 7"/>
          <p:cNvSpPr txBox="1"/>
          <p:nvPr/>
        </p:nvSpPr>
        <p:spPr>
          <a:xfrm>
            <a:off x="4953000" y="6096000"/>
            <a:ext cx="3048000" cy="523220"/>
          </a:xfrm>
          <a:prstGeom prst="rect">
            <a:avLst/>
          </a:prstGeom>
          <a:noFill/>
        </p:spPr>
        <p:txBody>
          <a:bodyPr wrap="square" rtlCol="0">
            <a:spAutoFit/>
          </a:bodyPr>
          <a:lstStyle/>
          <a:p>
            <a:pPr algn="r"/>
            <a:r>
              <a:rPr lang="en-US" sz="1400" dirty="0" smtClean="0"/>
              <a:t>Francis, D., Rivera, M., </a:t>
            </a:r>
            <a:r>
              <a:rPr lang="en-US" sz="1400" dirty="0" err="1" smtClean="0"/>
              <a:t>Lesaux</a:t>
            </a:r>
            <a:r>
              <a:rPr lang="en-US" sz="1400" dirty="0" smtClean="0"/>
              <a:t>, N., </a:t>
            </a:r>
            <a:r>
              <a:rPr lang="en-US" sz="1400" dirty="0" err="1" smtClean="0"/>
              <a:t>Kieffer</a:t>
            </a:r>
            <a:r>
              <a:rPr lang="en-US" sz="1400" dirty="0" smtClean="0"/>
              <a:t>, M., &amp; Rivera, H. (2006).</a:t>
            </a:r>
            <a:endParaRPr lang="en-US" sz="1400" dirty="0"/>
          </a:p>
        </p:txBody>
      </p:sp>
      <p:sp>
        <p:nvSpPr>
          <p:cNvPr id="9" name="Date Placeholder 8"/>
          <p:cNvSpPr>
            <a:spLocks noGrp="1"/>
          </p:cNvSpPr>
          <p:nvPr>
            <p:ph type="dt" sz="half" idx="10"/>
          </p:nvPr>
        </p:nvSpPr>
        <p:spPr/>
        <p:txBody>
          <a:bodyPr/>
          <a:lstStyle/>
          <a:p>
            <a:r>
              <a:rPr lang="en-US" smtClean="0"/>
              <a:t>3/27/2011</a:t>
            </a:r>
            <a:endParaRPr lang="en-US"/>
          </a:p>
        </p:txBody>
      </p:sp>
      <p:sp>
        <p:nvSpPr>
          <p:cNvPr id="10" name="Footer Placeholder 9"/>
          <p:cNvSpPr>
            <a:spLocks noGrp="1"/>
          </p:cNvSpPr>
          <p:nvPr>
            <p:ph type="ftr" sz="quarter" idx="11"/>
          </p:nvPr>
        </p:nvSpPr>
        <p:spPr/>
        <p:txBody>
          <a:bodyPr/>
          <a:lstStyle/>
          <a:p>
            <a:r>
              <a:rPr lang="en-US" smtClean="0"/>
              <a:t>ASCD: San Francisco</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Recommendations related to </a:t>
            </a:r>
            <a:br>
              <a:rPr lang="en-US" sz="3200" dirty="0" smtClean="0"/>
            </a:br>
            <a:r>
              <a:rPr lang="en-US" sz="3200" dirty="0" smtClean="0"/>
              <a:t>Human Capital and Capacity Building</a:t>
            </a:r>
            <a:endParaRPr lang="en-US" sz="3200" dirty="0"/>
          </a:p>
        </p:txBody>
      </p:sp>
      <p:sp>
        <p:nvSpPr>
          <p:cNvPr id="3" name="Content Placeholder 2"/>
          <p:cNvSpPr>
            <a:spLocks noGrp="1"/>
          </p:cNvSpPr>
          <p:nvPr>
            <p:ph sz="quarter" idx="1"/>
          </p:nvPr>
        </p:nvSpPr>
        <p:spPr>
          <a:xfrm>
            <a:off x="685800" y="1600200"/>
            <a:ext cx="7772400" cy="1600200"/>
          </a:xfrm>
        </p:spPr>
        <p:txBody>
          <a:bodyPr/>
          <a:lstStyle/>
          <a:p>
            <a:pPr marL="338138" indent="-338138" algn="ctr">
              <a:buNone/>
            </a:pPr>
            <a:r>
              <a:rPr lang="en-US" sz="2800" dirty="0" smtClean="0"/>
              <a:t>Issue: States Lack Teachers Appropriately Trained to Address ELL Needs</a:t>
            </a:r>
          </a:p>
        </p:txBody>
      </p:sp>
      <p:pic>
        <p:nvPicPr>
          <p:cNvPr id="50179" name="Picture 3"/>
          <p:cNvPicPr>
            <a:picLocks noChangeAspect="1" noChangeArrowheads="1"/>
          </p:cNvPicPr>
          <p:nvPr/>
        </p:nvPicPr>
        <p:blipFill>
          <a:blip r:embed="rId2" cstate="print"/>
          <a:srcRect/>
          <a:stretch>
            <a:fillRect/>
          </a:stretch>
        </p:blipFill>
        <p:spPr bwMode="auto">
          <a:xfrm>
            <a:off x="2362200" y="2667000"/>
            <a:ext cx="4572000" cy="326003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3/27/2011</a:t>
            </a:r>
            <a:endParaRPr lang="en-US"/>
          </a:p>
        </p:txBody>
      </p:sp>
      <p:sp>
        <p:nvSpPr>
          <p:cNvPr id="6" name="Footer Placeholder 5"/>
          <p:cNvSpPr>
            <a:spLocks noGrp="1"/>
          </p:cNvSpPr>
          <p:nvPr>
            <p:ph type="ftr" sz="quarter" idx="11"/>
          </p:nvPr>
        </p:nvSpPr>
        <p:spPr/>
        <p:txBody>
          <a:bodyPr/>
          <a:lstStyle/>
          <a:p>
            <a:r>
              <a:rPr lang="en-US" smtClean="0"/>
              <a:t>ASCD: San Francisco</a:t>
            </a:r>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404813" indent="-404813"/>
            <a:r>
              <a:rPr lang="en-US" dirty="0" smtClean="0"/>
              <a:t>Require states to demonstrate—as a precondition for receiving funds under Title II and Title III—that their credential requirements and alternative routes to certification of core content teachers include components effective in preparing them to address </a:t>
            </a:r>
            <a:r>
              <a:rPr lang="en-US" dirty="0" err="1" smtClean="0"/>
              <a:t>ELLs’</a:t>
            </a:r>
            <a:r>
              <a:rPr lang="en-US" dirty="0" smtClean="0"/>
              <a:t> content </a:t>
            </a:r>
            <a:r>
              <a:rPr lang="en-US" i="1" dirty="0" smtClean="0"/>
              <a:t>and </a:t>
            </a:r>
            <a:r>
              <a:rPr lang="en-US" dirty="0" smtClean="0"/>
              <a:t>academic language needs  </a:t>
            </a:r>
          </a:p>
        </p:txBody>
      </p:sp>
      <p:sp>
        <p:nvSpPr>
          <p:cNvPr id="4" name="Footer Placeholder 3"/>
          <p:cNvSpPr>
            <a:spLocks noGrp="1"/>
          </p:cNvSpPr>
          <p:nvPr>
            <p:ph type="ftr" sz="quarter" idx="11"/>
          </p:nvPr>
        </p:nvSpPr>
        <p:spPr/>
        <p:txBody>
          <a:bodyPr/>
          <a:lstStyle/>
          <a:p>
            <a:r>
              <a:rPr lang="en-US" smtClean="0"/>
              <a:t>ASCD: San Francisco</a:t>
            </a:r>
            <a:endParaRPr lang="en-US"/>
          </a:p>
        </p:txBody>
      </p:sp>
      <p:sp>
        <p:nvSpPr>
          <p:cNvPr id="6" name="Title 1"/>
          <p:cNvSpPr>
            <a:spLocks noGrp="1"/>
          </p:cNvSpPr>
          <p:nvPr>
            <p:ph type="title"/>
          </p:nvPr>
        </p:nvSpPr>
        <p:spPr>
          <a:xfrm>
            <a:off x="3276600" y="152400"/>
            <a:ext cx="4953000" cy="1143000"/>
          </a:xfrm>
        </p:spPr>
        <p:txBody>
          <a:bodyPr>
            <a:normAutofit fontScale="90000"/>
          </a:bodyPr>
          <a:lstStyle/>
          <a:p>
            <a:r>
              <a:rPr lang="en-US" dirty="0" smtClean="0"/>
              <a:t>Other Key Recommendations</a:t>
            </a:r>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457200" y="76200"/>
            <a:ext cx="2347911" cy="121920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smtClean="0"/>
              <a:t>3/27/2011</a:t>
            </a:r>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r>
              <a:rPr lang="en-US" dirty="0" smtClean="0"/>
              <a:t>Define English as a Second Language (ESL) as an </a:t>
            </a:r>
            <a:r>
              <a:rPr lang="en-US" i="1" dirty="0" smtClean="0"/>
              <a:t>additional </a:t>
            </a:r>
            <a:r>
              <a:rPr lang="en-US" dirty="0" smtClean="0"/>
              <a:t>core academic subject for ELLs within ESEA, and apply same Highly Qualified Teacher requirements to teachers of ESL/ELD as to teachers of other core academic content areas</a:t>
            </a:r>
            <a:endParaRPr lang="en-US" dirty="0"/>
          </a:p>
        </p:txBody>
      </p:sp>
      <p:sp>
        <p:nvSpPr>
          <p:cNvPr id="4" name="Footer Placeholder 3"/>
          <p:cNvSpPr>
            <a:spLocks noGrp="1"/>
          </p:cNvSpPr>
          <p:nvPr>
            <p:ph type="ftr" sz="quarter" idx="11"/>
          </p:nvPr>
        </p:nvSpPr>
        <p:spPr/>
        <p:txBody>
          <a:bodyPr/>
          <a:lstStyle/>
          <a:p>
            <a:r>
              <a:rPr lang="en-US" smtClean="0"/>
              <a:t>ASCD: San Francisco</a:t>
            </a:r>
            <a:endParaRPr lang="en-US"/>
          </a:p>
        </p:txBody>
      </p:sp>
      <p:sp>
        <p:nvSpPr>
          <p:cNvPr id="7" name="Title 1"/>
          <p:cNvSpPr>
            <a:spLocks noGrp="1"/>
          </p:cNvSpPr>
          <p:nvPr>
            <p:ph type="title"/>
          </p:nvPr>
        </p:nvSpPr>
        <p:spPr>
          <a:xfrm>
            <a:off x="3276600" y="152400"/>
            <a:ext cx="4953000" cy="1143000"/>
          </a:xfrm>
        </p:spPr>
        <p:txBody>
          <a:bodyPr>
            <a:normAutofit fontScale="90000"/>
          </a:bodyPr>
          <a:lstStyle/>
          <a:p>
            <a:r>
              <a:rPr lang="en-US" dirty="0" smtClean="0"/>
              <a:t>Other Key Recommendations</a:t>
            </a:r>
            <a:endParaRPr lang="en-US" dirty="0"/>
          </a:p>
        </p:txBody>
      </p:sp>
      <p:pic>
        <p:nvPicPr>
          <p:cNvPr id="8" name="Picture 2"/>
          <p:cNvPicPr>
            <a:picLocks noChangeAspect="1" noChangeArrowheads="1"/>
          </p:cNvPicPr>
          <p:nvPr/>
        </p:nvPicPr>
        <p:blipFill>
          <a:blip r:embed="rId2" cstate="print"/>
          <a:srcRect/>
          <a:stretch>
            <a:fillRect/>
          </a:stretch>
        </p:blipFill>
        <p:spPr bwMode="auto">
          <a:xfrm>
            <a:off x="457200" y="76200"/>
            <a:ext cx="2347911" cy="1219200"/>
          </a:xfrm>
          <a:prstGeom prst="rect">
            <a:avLst/>
          </a:prstGeom>
          <a:noFill/>
          <a:ln w="9525">
            <a:noFill/>
            <a:miter lim="800000"/>
            <a:headEnd/>
            <a:tailEnd/>
          </a:ln>
        </p:spPr>
      </p:pic>
      <p:sp>
        <p:nvSpPr>
          <p:cNvPr id="6" name="Date Placeholder 5"/>
          <p:cNvSpPr>
            <a:spLocks noGrp="1"/>
          </p:cNvSpPr>
          <p:nvPr>
            <p:ph type="dt" sz="half" idx="10"/>
          </p:nvPr>
        </p:nvSpPr>
        <p:spPr/>
        <p:txBody>
          <a:bodyPr/>
          <a:lstStyle/>
          <a:p>
            <a:r>
              <a:rPr lang="en-US" smtClean="0"/>
              <a:t>3/27/2011</a:t>
            </a:r>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514350" indent="-514350"/>
            <a:r>
              <a:rPr lang="en-US" dirty="0" smtClean="0"/>
              <a:t>Focus Title III on building national, state, and local capacity to ensure ELLs acquire language competence needed for academic success</a:t>
            </a:r>
          </a:p>
          <a:p>
            <a:pPr marL="914400" lvl="1" indent="-514350"/>
            <a:r>
              <a:rPr lang="en-US" dirty="0" smtClean="0"/>
              <a:t>ESEA Title III should support development of teachers from students’ language communities</a:t>
            </a:r>
          </a:p>
        </p:txBody>
      </p:sp>
      <p:sp>
        <p:nvSpPr>
          <p:cNvPr id="4" name="Footer Placeholder 3"/>
          <p:cNvSpPr>
            <a:spLocks noGrp="1"/>
          </p:cNvSpPr>
          <p:nvPr>
            <p:ph type="ftr" sz="quarter" idx="11"/>
          </p:nvPr>
        </p:nvSpPr>
        <p:spPr/>
        <p:txBody>
          <a:bodyPr/>
          <a:lstStyle/>
          <a:p>
            <a:r>
              <a:rPr lang="en-US" smtClean="0"/>
              <a:t>ASCD: San Francisco</a:t>
            </a:r>
            <a:endParaRPr lang="en-US"/>
          </a:p>
        </p:txBody>
      </p:sp>
      <p:pic>
        <p:nvPicPr>
          <p:cNvPr id="5" name="Picture 2"/>
          <p:cNvPicPr>
            <a:picLocks noChangeAspect="1" noChangeArrowheads="1"/>
          </p:cNvPicPr>
          <p:nvPr/>
        </p:nvPicPr>
        <p:blipFill>
          <a:blip r:embed="rId2" cstate="print"/>
          <a:srcRect/>
          <a:stretch>
            <a:fillRect/>
          </a:stretch>
        </p:blipFill>
        <p:spPr bwMode="auto">
          <a:xfrm>
            <a:off x="381000" y="0"/>
            <a:ext cx="2286000" cy="1295400"/>
          </a:xfrm>
          <a:prstGeom prst="rect">
            <a:avLst/>
          </a:prstGeom>
          <a:noFill/>
          <a:ln w="9525">
            <a:noFill/>
            <a:miter lim="800000"/>
            <a:headEnd/>
            <a:tailEnd/>
          </a:ln>
        </p:spPr>
      </p:pic>
      <p:sp>
        <p:nvSpPr>
          <p:cNvPr id="7" name="Title 1"/>
          <p:cNvSpPr>
            <a:spLocks noGrp="1"/>
          </p:cNvSpPr>
          <p:nvPr>
            <p:ph type="title"/>
          </p:nvPr>
        </p:nvSpPr>
        <p:spPr>
          <a:xfrm>
            <a:off x="3276600" y="152400"/>
            <a:ext cx="4953000" cy="1143000"/>
          </a:xfrm>
        </p:spPr>
        <p:txBody>
          <a:bodyPr>
            <a:normAutofit fontScale="90000"/>
          </a:bodyPr>
          <a:lstStyle/>
          <a:p>
            <a:r>
              <a:rPr lang="en-US" dirty="0" smtClean="0"/>
              <a:t>Other Key Recommendations</a:t>
            </a:r>
            <a:endParaRPr lang="en-US" dirty="0"/>
          </a:p>
        </p:txBody>
      </p:sp>
      <p:sp>
        <p:nvSpPr>
          <p:cNvPr id="6" name="Date Placeholder 5"/>
          <p:cNvSpPr>
            <a:spLocks noGrp="1"/>
          </p:cNvSpPr>
          <p:nvPr>
            <p:ph type="dt" sz="half" idx="10"/>
          </p:nvPr>
        </p:nvSpPr>
        <p:spPr/>
        <p:txBody>
          <a:bodyPr/>
          <a:lstStyle/>
          <a:p>
            <a:r>
              <a:rPr lang="en-US" smtClean="0"/>
              <a:t>3/27/2011</a:t>
            </a: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914400"/>
          </a:xfrm>
        </p:spPr>
        <p:txBody>
          <a:bodyPr>
            <a:normAutofit/>
          </a:bodyPr>
          <a:lstStyle/>
          <a:p>
            <a:r>
              <a:rPr lang="en-US" dirty="0" smtClean="0"/>
              <a:t>Looking Ahead… </a:t>
            </a:r>
            <a:endParaRPr lang="en-US" dirty="0">
              <a:solidFill>
                <a:srgbClr val="FF0000"/>
              </a:solidFill>
            </a:endParaRPr>
          </a:p>
        </p:txBody>
      </p:sp>
      <p:sp>
        <p:nvSpPr>
          <p:cNvPr id="3" name="Content Placeholder 2"/>
          <p:cNvSpPr>
            <a:spLocks noGrp="1"/>
          </p:cNvSpPr>
          <p:nvPr>
            <p:ph sz="quarter" idx="1"/>
          </p:nvPr>
        </p:nvSpPr>
        <p:spPr/>
        <p:txBody>
          <a:bodyPr>
            <a:normAutofit fontScale="92500" lnSpcReduction="20000"/>
          </a:bodyPr>
          <a:lstStyle/>
          <a:p>
            <a:r>
              <a:rPr lang="en-US" dirty="0" smtClean="0"/>
              <a:t>How will states make the Common Core State Standards accessible to ELLs?</a:t>
            </a:r>
          </a:p>
          <a:p>
            <a:r>
              <a:rPr lang="en-US" dirty="0" smtClean="0"/>
              <a:t>How will Race to the Top Assessment Consortia design and implement appropriate assessment systems for ELLs?</a:t>
            </a:r>
          </a:p>
          <a:p>
            <a:r>
              <a:rPr lang="en-US" dirty="0" smtClean="0"/>
              <a:t>How will the next generation ELP assessment systems (EAG-ELP) align/integrate with RTTAC?</a:t>
            </a:r>
          </a:p>
          <a:p>
            <a:r>
              <a:rPr lang="en-US" dirty="0" smtClean="0"/>
              <a:t>How will ESEA reauthorization foster or constrain these efforts?</a:t>
            </a:r>
          </a:p>
          <a:p>
            <a:r>
              <a:rPr lang="en-US" dirty="0" smtClean="0"/>
              <a:t>How will we improve quality and effectiveness of teachers of ELLs? How will value-added work?</a:t>
            </a:r>
          </a:p>
          <a:p>
            <a:endParaRPr lang="en-US" dirty="0"/>
          </a:p>
        </p:txBody>
      </p:sp>
      <p:sp>
        <p:nvSpPr>
          <p:cNvPr id="4" name="Footer Placeholder 3"/>
          <p:cNvSpPr>
            <a:spLocks noGrp="1"/>
          </p:cNvSpPr>
          <p:nvPr>
            <p:ph type="ftr" sz="quarter" idx="11"/>
          </p:nvPr>
        </p:nvSpPr>
        <p:spPr/>
        <p:txBody>
          <a:bodyPr/>
          <a:lstStyle/>
          <a:p>
            <a:r>
              <a:rPr lang="en-US" smtClean="0"/>
              <a:t>ASCD: San Francisco</a:t>
            </a:r>
            <a:endParaRPr lang="en-US"/>
          </a:p>
        </p:txBody>
      </p:sp>
      <p:sp>
        <p:nvSpPr>
          <p:cNvPr id="5" name="Date Placeholder 4"/>
          <p:cNvSpPr>
            <a:spLocks noGrp="1"/>
          </p:cNvSpPr>
          <p:nvPr>
            <p:ph type="dt" sz="half" idx="10"/>
          </p:nvPr>
        </p:nvSpPr>
        <p:spPr/>
        <p:txBody>
          <a:bodyPr/>
          <a:lstStyle/>
          <a:p>
            <a:r>
              <a:rPr lang="en-US" smtClean="0"/>
              <a:t>3/27/2011</a:t>
            </a:r>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ASCD: San Francisco</a:t>
            </a:r>
            <a:endParaRPr lang="en-US"/>
          </a:p>
        </p:txBody>
      </p:sp>
      <p:pic>
        <p:nvPicPr>
          <p:cNvPr id="60419" name="Picture 2"/>
          <p:cNvPicPr>
            <a:picLocks noChangeAspect="1" noChangeArrowheads="1"/>
          </p:cNvPicPr>
          <p:nvPr/>
        </p:nvPicPr>
        <p:blipFill>
          <a:blip r:embed="rId2" cstate="print"/>
          <a:srcRect/>
          <a:stretch>
            <a:fillRect/>
          </a:stretch>
        </p:blipFill>
        <p:spPr bwMode="auto">
          <a:xfrm>
            <a:off x="1143000" y="228600"/>
            <a:ext cx="6919913" cy="5951538"/>
          </a:xfrm>
          <a:prstGeom prst="rect">
            <a:avLst/>
          </a:prstGeom>
          <a:noFill/>
          <a:ln w="9525">
            <a:noFill/>
            <a:miter lim="800000"/>
            <a:headEnd/>
            <a:tailEnd/>
          </a:ln>
        </p:spPr>
      </p:pic>
      <p:sp>
        <p:nvSpPr>
          <p:cNvPr id="4" name="Date Placeholder 3"/>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a:ln>
            <a:solidFill>
              <a:schemeClr val="accent1"/>
            </a:solidFill>
          </a:ln>
        </p:spPr>
        <p:txBody>
          <a:bodyPr>
            <a:normAutofit/>
          </a:bodyPr>
          <a:lstStyle/>
          <a:p>
            <a:r>
              <a:rPr lang="en-US" sz="3200" b="1" dirty="0" smtClean="0">
                <a:solidFill>
                  <a:srgbClr val="C00000"/>
                </a:solidFill>
              </a:rPr>
              <a:t>English Language and Content (</a:t>
            </a:r>
            <a:r>
              <a:rPr lang="en-US" sz="3200" b="1" dirty="0" err="1" smtClean="0">
                <a:solidFill>
                  <a:srgbClr val="C00000"/>
                </a:solidFill>
              </a:rPr>
              <a:t>ELaC</a:t>
            </a:r>
            <a:r>
              <a:rPr lang="en-US" sz="3200" b="1" dirty="0" smtClean="0">
                <a:solidFill>
                  <a:srgbClr val="C00000"/>
                </a:solidFill>
              </a:rPr>
              <a:t>) </a:t>
            </a:r>
            <a:br>
              <a:rPr lang="en-US" sz="3200" b="1" dirty="0" smtClean="0">
                <a:solidFill>
                  <a:srgbClr val="C00000"/>
                </a:solidFill>
              </a:rPr>
            </a:br>
            <a:r>
              <a:rPr lang="en-US" sz="3200" b="1" dirty="0" smtClean="0">
                <a:solidFill>
                  <a:srgbClr val="C00000"/>
                </a:solidFill>
              </a:rPr>
              <a:t>Macro-framework</a:t>
            </a:r>
            <a:endParaRPr lang="en-US" sz="3200" b="1" dirty="0">
              <a:solidFill>
                <a:srgbClr val="C00000"/>
              </a:solidFill>
            </a:endParaRPr>
          </a:p>
        </p:txBody>
      </p:sp>
      <p:pic>
        <p:nvPicPr>
          <p:cNvPr id="1026" name="Picture 2"/>
          <p:cNvPicPr>
            <a:picLocks noGrp="1" noChangeAspect="1" noChangeArrowheads="1"/>
          </p:cNvPicPr>
          <p:nvPr>
            <p:ph idx="1"/>
          </p:nvPr>
        </p:nvPicPr>
        <p:blipFill>
          <a:blip r:embed="rId3" cstate="print"/>
          <a:srcRect/>
          <a:stretch>
            <a:fillRect/>
          </a:stretch>
        </p:blipFill>
        <p:spPr bwMode="auto">
          <a:xfrm rot="21240986">
            <a:off x="628219" y="1536184"/>
            <a:ext cx="2728813" cy="1961795"/>
          </a:xfrm>
          <a:prstGeom prst="rect">
            <a:avLst/>
          </a:prstGeom>
          <a:noFill/>
          <a:ln w="9525">
            <a:noFill/>
            <a:miter lim="800000"/>
            <a:headEnd/>
            <a:tailEnd/>
          </a:ln>
        </p:spPr>
      </p:pic>
      <p:grpSp>
        <p:nvGrpSpPr>
          <p:cNvPr id="2" name="Group 7"/>
          <p:cNvGrpSpPr/>
          <p:nvPr/>
        </p:nvGrpSpPr>
        <p:grpSpPr>
          <a:xfrm>
            <a:off x="762000" y="4038600"/>
            <a:ext cx="2667000" cy="2057400"/>
            <a:chOff x="2133600" y="1607764"/>
            <a:chExt cx="3352799" cy="2354636"/>
          </a:xfrm>
        </p:grpSpPr>
        <p:pic>
          <p:nvPicPr>
            <p:cNvPr id="9" name="Picture 3"/>
            <p:cNvPicPr>
              <a:picLocks noChangeAspect="1" noChangeArrowheads="1"/>
            </p:cNvPicPr>
            <p:nvPr/>
          </p:nvPicPr>
          <p:blipFill>
            <a:blip r:embed="rId4" cstate="print"/>
            <a:srcRect/>
            <a:stretch>
              <a:fillRect/>
            </a:stretch>
          </p:blipFill>
          <p:spPr bwMode="auto">
            <a:xfrm>
              <a:off x="3230091" y="2559807"/>
              <a:ext cx="628185" cy="549113"/>
            </a:xfrm>
            <a:prstGeom prst="rect">
              <a:avLst/>
            </a:prstGeom>
            <a:noFill/>
            <a:ln w="9525">
              <a:noFill/>
              <a:miter lim="800000"/>
              <a:headEnd/>
              <a:tailEnd/>
            </a:ln>
          </p:spPr>
        </p:pic>
        <p:pic>
          <p:nvPicPr>
            <p:cNvPr id="10" name="Picture 2"/>
            <p:cNvPicPr>
              <a:picLocks noChangeAspect="1" noChangeArrowheads="1"/>
            </p:cNvPicPr>
            <p:nvPr/>
          </p:nvPicPr>
          <p:blipFill>
            <a:blip r:embed="rId5" cstate="print"/>
            <a:srcRect/>
            <a:stretch>
              <a:fillRect/>
            </a:stretch>
          </p:blipFill>
          <p:spPr bwMode="auto">
            <a:xfrm>
              <a:off x="3208443" y="1853804"/>
              <a:ext cx="797663" cy="574973"/>
            </a:xfrm>
            <a:prstGeom prst="rect">
              <a:avLst/>
            </a:prstGeom>
            <a:noFill/>
            <a:ln w="9525">
              <a:noFill/>
              <a:miter lim="800000"/>
              <a:headEnd/>
              <a:tailEnd/>
            </a:ln>
          </p:spPr>
        </p:pic>
        <p:pic>
          <p:nvPicPr>
            <p:cNvPr id="11" name="Picture 3"/>
            <p:cNvPicPr>
              <a:picLocks noChangeAspect="1" noChangeArrowheads="1"/>
            </p:cNvPicPr>
            <p:nvPr/>
          </p:nvPicPr>
          <p:blipFill>
            <a:blip r:embed="rId6" cstate="print"/>
            <a:srcRect/>
            <a:stretch>
              <a:fillRect/>
            </a:stretch>
          </p:blipFill>
          <p:spPr bwMode="auto">
            <a:xfrm>
              <a:off x="3266959" y="3159125"/>
              <a:ext cx="890056" cy="793671"/>
            </a:xfrm>
            <a:prstGeom prst="rect">
              <a:avLst/>
            </a:prstGeom>
            <a:noFill/>
            <a:ln w="9525">
              <a:noFill/>
              <a:miter lim="800000"/>
              <a:headEnd/>
              <a:tailEnd/>
            </a:ln>
          </p:spPr>
        </p:pic>
        <p:pic>
          <p:nvPicPr>
            <p:cNvPr id="12" name="Picture 4"/>
            <p:cNvPicPr>
              <a:picLocks noChangeAspect="1" noChangeArrowheads="1"/>
            </p:cNvPicPr>
            <p:nvPr/>
          </p:nvPicPr>
          <p:blipFill>
            <a:blip r:embed="rId7" cstate="print"/>
            <a:srcRect/>
            <a:stretch>
              <a:fillRect/>
            </a:stretch>
          </p:blipFill>
          <p:spPr bwMode="auto">
            <a:xfrm>
              <a:off x="2133600" y="1607764"/>
              <a:ext cx="1117960" cy="647677"/>
            </a:xfrm>
            <a:prstGeom prst="rect">
              <a:avLst/>
            </a:prstGeom>
            <a:noFill/>
            <a:ln w="9525">
              <a:noFill/>
              <a:miter lim="800000"/>
              <a:headEnd/>
              <a:tailEnd/>
            </a:ln>
          </p:spPr>
        </p:pic>
        <p:pic>
          <p:nvPicPr>
            <p:cNvPr id="13" name="Picture 5"/>
            <p:cNvPicPr>
              <a:picLocks noChangeAspect="1" noChangeArrowheads="1"/>
            </p:cNvPicPr>
            <p:nvPr/>
          </p:nvPicPr>
          <p:blipFill>
            <a:blip r:embed="rId8" cstate="print"/>
            <a:srcRect/>
            <a:stretch>
              <a:fillRect/>
            </a:stretch>
          </p:blipFill>
          <p:spPr bwMode="auto">
            <a:xfrm>
              <a:off x="4695977" y="3341118"/>
              <a:ext cx="790422" cy="621282"/>
            </a:xfrm>
            <a:prstGeom prst="rect">
              <a:avLst/>
            </a:prstGeom>
            <a:noFill/>
            <a:ln w="9525">
              <a:noFill/>
              <a:miter lim="800000"/>
              <a:headEnd/>
              <a:tailEnd/>
            </a:ln>
          </p:spPr>
        </p:pic>
        <p:pic>
          <p:nvPicPr>
            <p:cNvPr id="14" name="Picture 6"/>
            <p:cNvPicPr>
              <a:picLocks noChangeAspect="1" noChangeArrowheads="1"/>
            </p:cNvPicPr>
            <p:nvPr/>
          </p:nvPicPr>
          <p:blipFill>
            <a:blip r:embed="rId9" cstate="print"/>
            <a:srcRect/>
            <a:stretch>
              <a:fillRect/>
            </a:stretch>
          </p:blipFill>
          <p:spPr bwMode="auto">
            <a:xfrm>
              <a:off x="3797746" y="2896779"/>
              <a:ext cx="1144613" cy="513370"/>
            </a:xfrm>
            <a:prstGeom prst="rect">
              <a:avLst/>
            </a:prstGeom>
            <a:noFill/>
            <a:ln w="9525">
              <a:noFill/>
              <a:miter lim="800000"/>
              <a:headEnd/>
              <a:tailEnd/>
            </a:ln>
          </p:spPr>
        </p:pic>
        <p:pic>
          <p:nvPicPr>
            <p:cNvPr id="15" name="Picture 7"/>
            <p:cNvPicPr>
              <a:picLocks noChangeAspect="1" noChangeArrowheads="1"/>
            </p:cNvPicPr>
            <p:nvPr/>
          </p:nvPicPr>
          <p:blipFill>
            <a:blip r:embed="rId10" cstate="print"/>
            <a:srcRect/>
            <a:stretch>
              <a:fillRect/>
            </a:stretch>
          </p:blipFill>
          <p:spPr bwMode="auto">
            <a:xfrm>
              <a:off x="4400318" y="2155032"/>
              <a:ext cx="807295" cy="702865"/>
            </a:xfrm>
            <a:prstGeom prst="rect">
              <a:avLst/>
            </a:prstGeom>
            <a:noFill/>
            <a:ln w="9525">
              <a:noFill/>
              <a:miter lim="800000"/>
              <a:headEnd/>
              <a:tailEnd/>
            </a:ln>
          </p:spPr>
        </p:pic>
        <p:sp>
          <p:nvSpPr>
            <p:cNvPr id="16" name="TextBox 15"/>
            <p:cNvSpPr txBox="1"/>
            <p:nvPr/>
          </p:nvSpPr>
          <p:spPr>
            <a:xfrm>
              <a:off x="3276600" y="2743200"/>
              <a:ext cx="286314" cy="243336"/>
            </a:xfrm>
            <a:prstGeom prst="rect">
              <a:avLst/>
            </a:prstGeom>
            <a:noFill/>
          </p:spPr>
          <p:txBody>
            <a:bodyPr wrap="none" rtlCol="0">
              <a:spAutoFit/>
            </a:bodyPr>
            <a:lstStyle/>
            <a:p>
              <a:r>
                <a:rPr lang="en-US" dirty="0" smtClean="0">
                  <a:solidFill>
                    <a:srgbClr val="0070C0"/>
                  </a:solidFill>
                </a:rPr>
                <a:t>AR</a:t>
              </a:r>
              <a:endParaRPr lang="en-US" dirty="0">
                <a:solidFill>
                  <a:srgbClr val="0070C0"/>
                </a:solidFill>
              </a:endParaRPr>
            </a:p>
          </p:txBody>
        </p:sp>
        <p:sp>
          <p:nvSpPr>
            <p:cNvPr id="17" name="TextBox 16"/>
            <p:cNvSpPr txBox="1"/>
            <p:nvPr/>
          </p:nvSpPr>
          <p:spPr>
            <a:xfrm>
              <a:off x="3464065" y="1954213"/>
              <a:ext cx="242777" cy="243336"/>
            </a:xfrm>
            <a:prstGeom prst="rect">
              <a:avLst/>
            </a:prstGeom>
            <a:noFill/>
          </p:spPr>
          <p:txBody>
            <a:bodyPr wrap="none" rtlCol="0">
              <a:spAutoFit/>
            </a:bodyPr>
            <a:lstStyle/>
            <a:p>
              <a:r>
                <a:rPr lang="en-US" dirty="0" smtClean="0">
                  <a:solidFill>
                    <a:srgbClr val="0070C0"/>
                  </a:solidFill>
                </a:rPr>
                <a:t>IA</a:t>
              </a:r>
              <a:endParaRPr lang="en-US" dirty="0">
                <a:solidFill>
                  <a:srgbClr val="0070C0"/>
                </a:solidFill>
              </a:endParaRPr>
            </a:p>
          </p:txBody>
        </p:sp>
        <p:sp>
          <p:nvSpPr>
            <p:cNvPr id="18" name="TextBox 17"/>
            <p:cNvSpPr txBox="1"/>
            <p:nvPr/>
          </p:nvSpPr>
          <p:spPr>
            <a:xfrm>
              <a:off x="2514600" y="1752600"/>
              <a:ext cx="288388" cy="243336"/>
            </a:xfrm>
            <a:prstGeom prst="rect">
              <a:avLst/>
            </a:prstGeom>
            <a:noFill/>
          </p:spPr>
          <p:txBody>
            <a:bodyPr wrap="none" rtlCol="0">
              <a:spAutoFit/>
            </a:bodyPr>
            <a:lstStyle/>
            <a:p>
              <a:r>
                <a:rPr lang="en-US" dirty="0" smtClean="0">
                  <a:solidFill>
                    <a:srgbClr val="0070C0"/>
                  </a:solidFill>
                </a:rPr>
                <a:t>NE</a:t>
              </a:r>
              <a:endParaRPr lang="en-US" dirty="0">
                <a:solidFill>
                  <a:srgbClr val="0070C0"/>
                </a:solidFill>
              </a:endParaRPr>
            </a:p>
          </p:txBody>
        </p:sp>
        <p:sp>
          <p:nvSpPr>
            <p:cNvPr id="19" name="TextBox 18"/>
            <p:cNvSpPr txBox="1"/>
            <p:nvPr/>
          </p:nvSpPr>
          <p:spPr>
            <a:xfrm>
              <a:off x="4495800" y="2406055"/>
              <a:ext cx="337109" cy="243336"/>
            </a:xfrm>
            <a:prstGeom prst="rect">
              <a:avLst/>
            </a:prstGeom>
            <a:noFill/>
          </p:spPr>
          <p:txBody>
            <a:bodyPr wrap="none" rtlCol="0">
              <a:spAutoFit/>
            </a:bodyPr>
            <a:lstStyle/>
            <a:p>
              <a:r>
                <a:rPr lang="en-US" dirty="0" smtClean="0">
                  <a:solidFill>
                    <a:srgbClr val="0070C0"/>
                  </a:solidFill>
                </a:rPr>
                <a:t>WV</a:t>
              </a:r>
              <a:endParaRPr lang="en-US" dirty="0">
                <a:solidFill>
                  <a:srgbClr val="0070C0"/>
                </a:solidFill>
              </a:endParaRPr>
            </a:p>
          </p:txBody>
        </p:sp>
        <p:sp>
          <p:nvSpPr>
            <p:cNvPr id="20" name="TextBox 19"/>
            <p:cNvSpPr txBox="1"/>
            <p:nvPr/>
          </p:nvSpPr>
          <p:spPr>
            <a:xfrm>
              <a:off x="3352800" y="3276600"/>
              <a:ext cx="268691" cy="243336"/>
            </a:xfrm>
            <a:prstGeom prst="rect">
              <a:avLst/>
            </a:prstGeom>
            <a:noFill/>
          </p:spPr>
          <p:txBody>
            <a:bodyPr wrap="none" rtlCol="0">
              <a:spAutoFit/>
            </a:bodyPr>
            <a:lstStyle/>
            <a:p>
              <a:r>
                <a:rPr lang="en-US" dirty="0" smtClean="0">
                  <a:solidFill>
                    <a:srgbClr val="0070C0"/>
                  </a:solidFill>
                </a:rPr>
                <a:t>LA</a:t>
              </a:r>
              <a:endParaRPr lang="en-US" dirty="0">
                <a:solidFill>
                  <a:srgbClr val="0070C0"/>
                </a:solidFill>
              </a:endParaRPr>
            </a:p>
          </p:txBody>
        </p:sp>
        <p:sp>
          <p:nvSpPr>
            <p:cNvPr id="21" name="TextBox 20"/>
            <p:cNvSpPr txBox="1"/>
            <p:nvPr/>
          </p:nvSpPr>
          <p:spPr>
            <a:xfrm>
              <a:off x="4267200" y="2971800"/>
              <a:ext cx="288388" cy="243336"/>
            </a:xfrm>
            <a:prstGeom prst="rect">
              <a:avLst/>
            </a:prstGeom>
            <a:noFill/>
          </p:spPr>
          <p:txBody>
            <a:bodyPr wrap="none" rtlCol="0">
              <a:spAutoFit/>
            </a:bodyPr>
            <a:lstStyle/>
            <a:p>
              <a:r>
                <a:rPr lang="en-US" dirty="0" smtClean="0">
                  <a:solidFill>
                    <a:srgbClr val="0070C0"/>
                  </a:solidFill>
                </a:rPr>
                <a:t>TN</a:t>
              </a:r>
              <a:endParaRPr lang="en-US" dirty="0">
                <a:solidFill>
                  <a:srgbClr val="0070C0"/>
                </a:solidFill>
              </a:endParaRPr>
            </a:p>
          </p:txBody>
        </p:sp>
        <p:sp>
          <p:nvSpPr>
            <p:cNvPr id="22" name="TextBox 21"/>
            <p:cNvSpPr txBox="1"/>
            <p:nvPr/>
          </p:nvSpPr>
          <p:spPr>
            <a:xfrm>
              <a:off x="4953000" y="3429000"/>
              <a:ext cx="267655" cy="243336"/>
            </a:xfrm>
            <a:prstGeom prst="rect">
              <a:avLst/>
            </a:prstGeom>
            <a:noFill/>
          </p:spPr>
          <p:txBody>
            <a:bodyPr wrap="none" rtlCol="0">
              <a:spAutoFit/>
            </a:bodyPr>
            <a:lstStyle/>
            <a:p>
              <a:r>
                <a:rPr lang="en-US" dirty="0" smtClean="0">
                  <a:solidFill>
                    <a:srgbClr val="0070C0"/>
                  </a:solidFill>
                </a:rPr>
                <a:t>SC</a:t>
              </a:r>
              <a:endParaRPr lang="en-US" dirty="0">
                <a:solidFill>
                  <a:srgbClr val="0070C0"/>
                </a:solidFill>
              </a:endParaRPr>
            </a:p>
          </p:txBody>
        </p:sp>
      </p:grpSp>
      <p:grpSp>
        <p:nvGrpSpPr>
          <p:cNvPr id="3" name="Group 26"/>
          <p:cNvGrpSpPr/>
          <p:nvPr/>
        </p:nvGrpSpPr>
        <p:grpSpPr>
          <a:xfrm>
            <a:off x="3276600" y="3037271"/>
            <a:ext cx="1828800" cy="1610929"/>
            <a:chOff x="3657600" y="3037271"/>
            <a:chExt cx="2309052" cy="2140754"/>
          </a:xfrm>
        </p:grpSpPr>
        <p:pic>
          <p:nvPicPr>
            <p:cNvPr id="1028" name="Picture 4"/>
            <p:cNvPicPr>
              <a:picLocks noChangeAspect="1" noChangeArrowheads="1"/>
            </p:cNvPicPr>
            <p:nvPr/>
          </p:nvPicPr>
          <p:blipFill>
            <a:blip r:embed="rId11" cstate="print"/>
            <a:srcRect/>
            <a:stretch>
              <a:fillRect/>
            </a:stretch>
          </p:blipFill>
          <p:spPr bwMode="auto">
            <a:xfrm>
              <a:off x="3657600" y="3037271"/>
              <a:ext cx="990600" cy="1153729"/>
            </a:xfrm>
            <a:prstGeom prst="rect">
              <a:avLst/>
            </a:prstGeom>
            <a:noFill/>
            <a:ln w="9525">
              <a:noFill/>
              <a:miter lim="800000"/>
              <a:headEnd/>
              <a:tailEnd/>
            </a:ln>
          </p:spPr>
        </p:pic>
        <p:pic>
          <p:nvPicPr>
            <p:cNvPr id="1029" name="Picture 5"/>
            <p:cNvPicPr>
              <a:picLocks noChangeAspect="1" noChangeArrowheads="1"/>
            </p:cNvPicPr>
            <p:nvPr/>
          </p:nvPicPr>
          <p:blipFill>
            <a:blip r:embed="rId12" cstate="print"/>
            <a:srcRect/>
            <a:stretch>
              <a:fillRect/>
            </a:stretch>
          </p:blipFill>
          <p:spPr bwMode="auto">
            <a:xfrm>
              <a:off x="5105400" y="4267200"/>
              <a:ext cx="861252" cy="762000"/>
            </a:xfrm>
            <a:prstGeom prst="rect">
              <a:avLst/>
            </a:prstGeom>
            <a:noFill/>
            <a:ln w="9525">
              <a:noFill/>
              <a:miter lim="800000"/>
              <a:headEnd/>
              <a:tailEnd/>
            </a:ln>
          </p:spPr>
        </p:pic>
        <p:pic>
          <p:nvPicPr>
            <p:cNvPr id="1030" name="Picture 6"/>
            <p:cNvPicPr>
              <a:picLocks noChangeAspect="1" noChangeArrowheads="1"/>
            </p:cNvPicPr>
            <p:nvPr/>
          </p:nvPicPr>
          <p:blipFill>
            <a:blip r:embed="rId13" cstate="print"/>
            <a:srcRect/>
            <a:stretch>
              <a:fillRect/>
            </a:stretch>
          </p:blipFill>
          <p:spPr bwMode="auto">
            <a:xfrm>
              <a:off x="4495800" y="3103499"/>
              <a:ext cx="971060" cy="782701"/>
            </a:xfrm>
            <a:prstGeom prst="rect">
              <a:avLst/>
            </a:prstGeom>
            <a:noFill/>
            <a:ln w="9525">
              <a:noFill/>
              <a:miter lim="800000"/>
              <a:headEnd/>
              <a:tailEnd/>
            </a:ln>
          </p:spPr>
        </p:pic>
        <p:pic>
          <p:nvPicPr>
            <p:cNvPr id="1031" name="Picture 7"/>
            <p:cNvPicPr>
              <a:picLocks noChangeAspect="1" noChangeArrowheads="1"/>
            </p:cNvPicPr>
            <p:nvPr/>
          </p:nvPicPr>
          <p:blipFill>
            <a:blip r:embed="rId14" cstate="print"/>
            <a:srcRect/>
            <a:stretch>
              <a:fillRect/>
            </a:stretch>
          </p:blipFill>
          <p:spPr bwMode="auto">
            <a:xfrm>
              <a:off x="4267200" y="4419600"/>
              <a:ext cx="823912" cy="758425"/>
            </a:xfrm>
            <a:prstGeom prst="rect">
              <a:avLst/>
            </a:prstGeom>
            <a:noFill/>
            <a:ln w="9525">
              <a:noFill/>
              <a:miter lim="800000"/>
              <a:headEnd/>
              <a:tailEnd/>
            </a:ln>
          </p:spPr>
        </p:pic>
      </p:grpSp>
      <p:sp>
        <p:nvSpPr>
          <p:cNvPr id="32" name="Freeform 31"/>
          <p:cNvSpPr/>
          <p:nvPr/>
        </p:nvSpPr>
        <p:spPr>
          <a:xfrm>
            <a:off x="5638800" y="990600"/>
            <a:ext cx="3124200" cy="1524000"/>
          </a:xfrm>
          <a:custGeom>
            <a:avLst/>
            <a:gdLst>
              <a:gd name="connsiteX0" fmla="*/ 498764 w 1105279"/>
              <a:gd name="connsiteY0" fmla="*/ 760021 h 760021"/>
              <a:gd name="connsiteX1" fmla="*/ 498764 w 1105279"/>
              <a:gd name="connsiteY1" fmla="*/ 760021 h 760021"/>
              <a:gd name="connsiteX2" fmla="*/ 0 w 1105279"/>
              <a:gd name="connsiteY2" fmla="*/ 320634 h 760021"/>
              <a:gd name="connsiteX3" fmla="*/ 391886 w 1105279"/>
              <a:gd name="connsiteY3" fmla="*/ 71252 h 760021"/>
              <a:gd name="connsiteX4" fmla="*/ 534390 w 1105279"/>
              <a:gd name="connsiteY4" fmla="*/ 35626 h 760021"/>
              <a:gd name="connsiteX5" fmla="*/ 665018 w 1105279"/>
              <a:gd name="connsiteY5" fmla="*/ 0 h 760021"/>
              <a:gd name="connsiteX6" fmla="*/ 938151 w 1105279"/>
              <a:gd name="connsiteY6" fmla="*/ 225631 h 760021"/>
              <a:gd name="connsiteX7" fmla="*/ 1021278 w 1105279"/>
              <a:gd name="connsiteY7" fmla="*/ 308758 h 760021"/>
              <a:gd name="connsiteX8" fmla="*/ 1056904 w 1105279"/>
              <a:gd name="connsiteY8" fmla="*/ 380010 h 760021"/>
              <a:gd name="connsiteX9" fmla="*/ 1056904 w 1105279"/>
              <a:gd name="connsiteY9" fmla="*/ 380010 h 760021"/>
              <a:gd name="connsiteX10" fmla="*/ 1092530 w 1105279"/>
              <a:gd name="connsiteY10" fmla="*/ 486888 h 760021"/>
              <a:gd name="connsiteX11" fmla="*/ 1104405 w 1105279"/>
              <a:gd name="connsiteY11" fmla="*/ 617517 h 760021"/>
              <a:gd name="connsiteX12" fmla="*/ 653143 w 1105279"/>
              <a:gd name="connsiteY12" fmla="*/ 700644 h 760021"/>
              <a:gd name="connsiteX13" fmla="*/ 605642 w 1105279"/>
              <a:gd name="connsiteY13" fmla="*/ 724395 h 760021"/>
              <a:gd name="connsiteX14" fmla="*/ 498764 w 1105279"/>
              <a:gd name="connsiteY14" fmla="*/ 760021 h 76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5279" h="760021">
                <a:moveTo>
                  <a:pt x="498764" y="760021"/>
                </a:moveTo>
                <a:lnTo>
                  <a:pt x="498764" y="760021"/>
                </a:lnTo>
                <a:lnTo>
                  <a:pt x="0" y="320634"/>
                </a:lnTo>
                <a:lnTo>
                  <a:pt x="391886" y="71252"/>
                </a:lnTo>
                <a:cubicBezTo>
                  <a:pt x="519319" y="45765"/>
                  <a:pt x="474532" y="65554"/>
                  <a:pt x="534390" y="35626"/>
                </a:cubicBezTo>
                <a:lnTo>
                  <a:pt x="665018" y="0"/>
                </a:lnTo>
                <a:lnTo>
                  <a:pt x="938151" y="225631"/>
                </a:lnTo>
                <a:cubicBezTo>
                  <a:pt x="965860" y="253340"/>
                  <a:pt x="996464" y="278429"/>
                  <a:pt x="1021278" y="308758"/>
                </a:cubicBezTo>
                <a:lnTo>
                  <a:pt x="1056904" y="380010"/>
                </a:lnTo>
                <a:lnTo>
                  <a:pt x="1056904" y="380010"/>
                </a:lnTo>
                <a:lnTo>
                  <a:pt x="1092530" y="486888"/>
                </a:lnTo>
                <a:cubicBezTo>
                  <a:pt x="1105279" y="601635"/>
                  <a:pt x="1104405" y="557921"/>
                  <a:pt x="1104405" y="617517"/>
                </a:cubicBezTo>
                <a:lnTo>
                  <a:pt x="653143" y="700644"/>
                </a:lnTo>
                <a:lnTo>
                  <a:pt x="605642" y="724395"/>
                </a:lnTo>
                <a:lnTo>
                  <a:pt x="498764" y="760021"/>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rgbClr val="C00000"/>
                </a:solidFill>
              </a:rPr>
              <a:t>CCSS</a:t>
            </a:r>
            <a:endParaRPr lang="en-US" sz="4400" dirty="0">
              <a:solidFill>
                <a:srgbClr val="C00000"/>
              </a:solidFill>
            </a:endParaRPr>
          </a:p>
        </p:txBody>
      </p:sp>
      <p:sp>
        <p:nvSpPr>
          <p:cNvPr id="34" name="Freeform 33"/>
          <p:cNvSpPr/>
          <p:nvPr/>
        </p:nvSpPr>
        <p:spPr>
          <a:xfrm>
            <a:off x="5791200" y="2590800"/>
            <a:ext cx="1313213" cy="1066800"/>
          </a:xfrm>
          <a:custGeom>
            <a:avLst/>
            <a:gdLst>
              <a:gd name="connsiteX0" fmla="*/ 676894 w 1674421"/>
              <a:gd name="connsiteY0" fmla="*/ 71252 h 1092530"/>
              <a:gd name="connsiteX1" fmla="*/ 1116281 w 1674421"/>
              <a:gd name="connsiteY1" fmla="*/ 0 h 1092530"/>
              <a:gd name="connsiteX2" fmla="*/ 1472540 w 1674421"/>
              <a:gd name="connsiteY2" fmla="*/ 213756 h 1092530"/>
              <a:gd name="connsiteX3" fmla="*/ 1674421 w 1674421"/>
              <a:gd name="connsiteY3" fmla="*/ 724395 h 1092530"/>
              <a:gd name="connsiteX4" fmla="*/ 1045029 w 1674421"/>
              <a:gd name="connsiteY4" fmla="*/ 1092530 h 1092530"/>
              <a:gd name="connsiteX5" fmla="*/ 391886 w 1674421"/>
              <a:gd name="connsiteY5" fmla="*/ 961901 h 1092530"/>
              <a:gd name="connsiteX6" fmla="*/ 0 w 1674421"/>
              <a:gd name="connsiteY6" fmla="*/ 558140 h 1092530"/>
              <a:gd name="connsiteX7" fmla="*/ 166255 w 1674421"/>
              <a:gd name="connsiteY7" fmla="*/ 166255 h 1092530"/>
              <a:gd name="connsiteX8" fmla="*/ 463138 w 1674421"/>
              <a:gd name="connsiteY8" fmla="*/ 118753 h 1092530"/>
              <a:gd name="connsiteX9" fmla="*/ 676894 w 1674421"/>
              <a:gd name="connsiteY9" fmla="*/ 71252 h 109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4421" h="1092530">
                <a:moveTo>
                  <a:pt x="676894" y="71252"/>
                </a:moveTo>
                <a:lnTo>
                  <a:pt x="1116281" y="0"/>
                </a:lnTo>
                <a:lnTo>
                  <a:pt x="1472540" y="213756"/>
                </a:lnTo>
                <a:lnTo>
                  <a:pt x="1674421" y="724395"/>
                </a:lnTo>
                <a:lnTo>
                  <a:pt x="1045029" y="1092530"/>
                </a:lnTo>
                <a:lnTo>
                  <a:pt x="391886" y="961901"/>
                </a:lnTo>
                <a:lnTo>
                  <a:pt x="0" y="558140"/>
                </a:lnTo>
                <a:lnTo>
                  <a:pt x="166255" y="166255"/>
                </a:lnTo>
                <a:lnTo>
                  <a:pt x="463138" y="118753"/>
                </a:lnTo>
                <a:lnTo>
                  <a:pt x="676894" y="71252"/>
                </a:lnTo>
                <a:close/>
              </a:path>
            </a:pathLst>
          </a:cu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PARCC</a:t>
            </a:r>
            <a:endParaRPr lang="en-US" b="1" dirty="0">
              <a:solidFill>
                <a:srgbClr val="C00000"/>
              </a:solidFill>
            </a:endParaRPr>
          </a:p>
        </p:txBody>
      </p:sp>
      <p:sp>
        <p:nvSpPr>
          <p:cNvPr id="35" name="Freeform 34"/>
          <p:cNvSpPr/>
          <p:nvPr/>
        </p:nvSpPr>
        <p:spPr>
          <a:xfrm>
            <a:off x="7391400" y="2667000"/>
            <a:ext cx="1406236" cy="892629"/>
          </a:xfrm>
          <a:custGeom>
            <a:avLst/>
            <a:gdLst>
              <a:gd name="connsiteX0" fmla="*/ 59376 w 1567542"/>
              <a:gd name="connsiteY0" fmla="*/ 320634 h 1009403"/>
              <a:gd name="connsiteX1" fmla="*/ 237506 w 1567542"/>
              <a:gd name="connsiteY1" fmla="*/ 71252 h 1009403"/>
              <a:gd name="connsiteX2" fmla="*/ 712519 w 1567542"/>
              <a:gd name="connsiteY2" fmla="*/ 0 h 1009403"/>
              <a:gd name="connsiteX3" fmla="*/ 1045028 w 1567542"/>
              <a:gd name="connsiteY3" fmla="*/ 59377 h 1009403"/>
              <a:gd name="connsiteX4" fmla="*/ 1508166 w 1567542"/>
              <a:gd name="connsiteY4" fmla="*/ 617517 h 1009403"/>
              <a:gd name="connsiteX5" fmla="*/ 1567542 w 1567542"/>
              <a:gd name="connsiteY5" fmla="*/ 831273 h 1009403"/>
              <a:gd name="connsiteX6" fmla="*/ 736270 w 1567542"/>
              <a:gd name="connsiteY6" fmla="*/ 807523 h 1009403"/>
              <a:gd name="connsiteX7" fmla="*/ 736270 w 1567542"/>
              <a:gd name="connsiteY7" fmla="*/ 1009403 h 1009403"/>
              <a:gd name="connsiteX8" fmla="*/ 320633 w 1567542"/>
              <a:gd name="connsiteY8" fmla="*/ 878774 h 1009403"/>
              <a:gd name="connsiteX9" fmla="*/ 296883 w 1567542"/>
              <a:gd name="connsiteY9" fmla="*/ 558141 h 1009403"/>
              <a:gd name="connsiteX10" fmla="*/ 0 w 1567542"/>
              <a:gd name="connsiteY10" fmla="*/ 558141 h 1009403"/>
              <a:gd name="connsiteX11" fmla="*/ 59376 w 1567542"/>
              <a:gd name="connsiteY11" fmla="*/ 320634 h 1009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7542" h="1009403">
                <a:moveTo>
                  <a:pt x="59376" y="320634"/>
                </a:moveTo>
                <a:lnTo>
                  <a:pt x="237506" y="71252"/>
                </a:lnTo>
                <a:lnTo>
                  <a:pt x="712519" y="0"/>
                </a:lnTo>
                <a:lnTo>
                  <a:pt x="1045028" y="59377"/>
                </a:lnTo>
                <a:lnTo>
                  <a:pt x="1508166" y="617517"/>
                </a:lnTo>
                <a:lnTo>
                  <a:pt x="1567542" y="831273"/>
                </a:lnTo>
                <a:lnTo>
                  <a:pt x="736270" y="807523"/>
                </a:lnTo>
                <a:lnTo>
                  <a:pt x="736270" y="1009403"/>
                </a:lnTo>
                <a:lnTo>
                  <a:pt x="320633" y="878774"/>
                </a:lnTo>
                <a:lnTo>
                  <a:pt x="296883" y="558141"/>
                </a:lnTo>
                <a:lnTo>
                  <a:pt x="0" y="558141"/>
                </a:lnTo>
                <a:lnTo>
                  <a:pt x="59376" y="320634"/>
                </a:lnTo>
                <a:close/>
              </a:path>
            </a:pathLst>
          </a:custGeom>
          <a:solidFill>
            <a:schemeClr val="accent1">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SBAC</a:t>
            </a:r>
            <a:endParaRPr lang="en-US" b="1" dirty="0">
              <a:solidFill>
                <a:srgbClr val="C00000"/>
              </a:solidFill>
            </a:endParaRPr>
          </a:p>
        </p:txBody>
      </p:sp>
      <p:sp>
        <p:nvSpPr>
          <p:cNvPr id="38" name="Freeform 37"/>
          <p:cNvSpPr/>
          <p:nvPr/>
        </p:nvSpPr>
        <p:spPr>
          <a:xfrm>
            <a:off x="498765" y="4180114"/>
            <a:ext cx="5216236" cy="1686296"/>
          </a:xfrm>
          <a:custGeom>
            <a:avLst/>
            <a:gdLst>
              <a:gd name="connsiteX0" fmla="*/ 1971304 w 5676405"/>
              <a:gd name="connsiteY0" fmla="*/ 475013 h 1686296"/>
              <a:gd name="connsiteX1" fmla="*/ 2030680 w 5676405"/>
              <a:gd name="connsiteY1" fmla="*/ 451263 h 1686296"/>
              <a:gd name="connsiteX2" fmla="*/ 2066306 w 5676405"/>
              <a:gd name="connsiteY2" fmla="*/ 380011 h 1686296"/>
              <a:gd name="connsiteX3" fmla="*/ 2018805 w 5676405"/>
              <a:gd name="connsiteY3" fmla="*/ 237507 h 1686296"/>
              <a:gd name="connsiteX4" fmla="*/ 2006930 w 5676405"/>
              <a:gd name="connsiteY4" fmla="*/ 190005 h 1686296"/>
              <a:gd name="connsiteX5" fmla="*/ 1876301 w 5676405"/>
              <a:gd name="connsiteY5" fmla="*/ 95003 h 1686296"/>
              <a:gd name="connsiteX6" fmla="*/ 1840675 w 5676405"/>
              <a:gd name="connsiteY6" fmla="*/ 83128 h 1686296"/>
              <a:gd name="connsiteX7" fmla="*/ 1745672 w 5676405"/>
              <a:gd name="connsiteY7" fmla="*/ 47502 h 1686296"/>
              <a:gd name="connsiteX8" fmla="*/ 1686296 w 5676405"/>
              <a:gd name="connsiteY8" fmla="*/ 35626 h 1686296"/>
              <a:gd name="connsiteX9" fmla="*/ 1638794 w 5676405"/>
              <a:gd name="connsiteY9" fmla="*/ 23751 h 1686296"/>
              <a:gd name="connsiteX10" fmla="*/ 1460665 w 5676405"/>
              <a:gd name="connsiteY10" fmla="*/ 0 h 1686296"/>
              <a:gd name="connsiteX11" fmla="*/ 866898 w 5676405"/>
              <a:gd name="connsiteY11" fmla="*/ 11876 h 1686296"/>
              <a:gd name="connsiteX12" fmla="*/ 771896 w 5676405"/>
              <a:gd name="connsiteY12" fmla="*/ 35626 h 1686296"/>
              <a:gd name="connsiteX13" fmla="*/ 724394 w 5676405"/>
              <a:gd name="connsiteY13" fmla="*/ 47502 h 1686296"/>
              <a:gd name="connsiteX14" fmla="*/ 676893 w 5676405"/>
              <a:gd name="connsiteY14" fmla="*/ 71252 h 1686296"/>
              <a:gd name="connsiteX15" fmla="*/ 558140 w 5676405"/>
              <a:gd name="connsiteY15" fmla="*/ 118754 h 1686296"/>
              <a:gd name="connsiteX16" fmla="*/ 403761 w 5676405"/>
              <a:gd name="connsiteY16" fmla="*/ 225631 h 1686296"/>
              <a:gd name="connsiteX17" fmla="*/ 296883 w 5676405"/>
              <a:gd name="connsiteY17" fmla="*/ 332509 h 1686296"/>
              <a:gd name="connsiteX18" fmla="*/ 118753 w 5676405"/>
              <a:gd name="connsiteY18" fmla="*/ 570016 h 1686296"/>
              <a:gd name="connsiteX19" fmla="*/ 23750 w 5676405"/>
              <a:gd name="connsiteY19" fmla="*/ 783772 h 1686296"/>
              <a:gd name="connsiteX20" fmla="*/ 0 w 5676405"/>
              <a:gd name="connsiteY20" fmla="*/ 878774 h 1686296"/>
              <a:gd name="connsiteX21" fmla="*/ 11875 w 5676405"/>
              <a:gd name="connsiteY21" fmla="*/ 1021278 h 1686296"/>
              <a:gd name="connsiteX22" fmla="*/ 47501 w 5676405"/>
              <a:gd name="connsiteY22" fmla="*/ 1068780 h 1686296"/>
              <a:gd name="connsiteX23" fmla="*/ 71252 w 5676405"/>
              <a:gd name="connsiteY23" fmla="*/ 1104405 h 1686296"/>
              <a:gd name="connsiteX24" fmla="*/ 95002 w 5676405"/>
              <a:gd name="connsiteY24" fmla="*/ 1151907 h 1686296"/>
              <a:gd name="connsiteX25" fmla="*/ 201880 w 5676405"/>
              <a:gd name="connsiteY25" fmla="*/ 1270660 h 1686296"/>
              <a:gd name="connsiteX26" fmla="*/ 308758 w 5676405"/>
              <a:gd name="connsiteY26" fmla="*/ 1389413 h 1686296"/>
              <a:gd name="connsiteX27" fmla="*/ 546265 w 5676405"/>
              <a:gd name="connsiteY27" fmla="*/ 1555668 h 1686296"/>
              <a:gd name="connsiteX28" fmla="*/ 676893 w 5676405"/>
              <a:gd name="connsiteY28" fmla="*/ 1638795 h 1686296"/>
              <a:gd name="connsiteX29" fmla="*/ 736270 w 5676405"/>
              <a:gd name="connsiteY29" fmla="*/ 1662546 h 1686296"/>
              <a:gd name="connsiteX30" fmla="*/ 831272 w 5676405"/>
              <a:gd name="connsiteY30" fmla="*/ 1686296 h 1686296"/>
              <a:gd name="connsiteX31" fmla="*/ 1033153 w 5676405"/>
              <a:gd name="connsiteY31" fmla="*/ 1674421 h 1686296"/>
              <a:gd name="connsiteX32" fmla="*/ 1080654 w 5676405"/>
              <a:gd name="connsiteY32" fmla="*/ 1650670 h 1686296"/>
              <a:gd name="connsiteX33" fmla="*/ 1128155 w 5676405"/>
              <a:gd name="connsiteY33" fmla="*/ 1638795 h 1686296"/>
              <a:gd name="connsiteX34" fmla="*/ 1282535 w 5676405"/>
              <a:gd name="connsiteY34" fmla="*/ 1603169 h 1686296"/>
              <a:gd name="connsiteX35" fmla="*/ 1330036 w 5676405"/>
              <a:gd name="connsiteY35" fmla="*/ 1591294 h 1686296"/>
              <a:gd name="connsiteX36" fmla="*/ 1603168 w 5676405"/>
              <a:gd name="connsiteY36" fmla="*/ 1567543 h 1686296"/>
              <a:gd name="connsiteX37" fmla="*/ 1662545 w 5676405"/>
              <a:gd name="connsiteY37" fmla="*/ 1555668 h 1686296"/>
              <a:gd name="connsiteX38" fmla="*/ 1757548 w 5676405"/>
              <a:gd name="connsiteY38" fmla="*/ 1496291 h 1686296"/>
              <a:gd name="connsiteX39" fmla="*/ 1805049 w 5676405"/>
              <a:gd name="connsiteY39" fmla="*/ 1425039 h 1686296"/>
              <a:gd name="connsiteX40" fmla="*/ 1864426 w 5676405"/>
              <a:gd name="connsiteY40" fmla="*/ 1223159 h 1686296"/>
              <a:gd name="connsiteX41" fmla="*/ 1876301 w 5676405"/>
              <a:gd name="connsiteY41" fmla="*/ 1187533 h 1686296"/>
              <a:gd name="connsiteX42" fmla="*/ 1923802 w 5676405"/>
              <a:gd name="connsiteY42" fmla="*/ 1033154 h 1686296"/>
              <a:gd name="connsiteX43" fmla="*/ 1947553 w 5676405"/>
              <a:gd name="connsiteY43" fmla="*/ 985652 h 1686296"/>
              <a:gd name="connsiteX44" fmla="*/ 1995054 w 5676405"/>
              <a:gd name="connsiteY44" fmla="*/ 855024 h 1686296"/>
              <a:gd name="connsiteX45" fmla="*/ 2042555 w 5676405"/>
              <a:gd name="connsiteY45" fmla="*/ 748146 h 1686296"/>
              <a:gd name="connsiteX46" fmla="*/ 2054431 w 5676405"/>
              <a:gd name="connsiteY46" fmla="*/ 712520 h 1686296"/>
              <a:gd name="connsiteX47" fmla="*/ 2078181 w 5676405"/>
              <a:gd name="connsiteY47" fmla="*/ 665018 h 1686296"/>
              <a:gd name="connsiteX48" fmla="*/ 2149433 w 5676405"/>
              <a:gd name="connsiteY48" fmla="*/ 558141 h 1686296"/>
              <a:gd name="connsiteX49" fmla="*/ 2185059 w 5676405"/>
              <a:gd name="connsiteY49" fmla="*/ 486889 h 1686296"/>
              <a:gd name="connsiteX50" fmla="*/ 2196935 w 5676405"/>
              <a:gd name="connsiteY50" fmla="*/ 451263 h 1686296"/>
              <a:gd name="connsiteX51" fmla="*/ 2244436 w 5676405"/>
              <a:gd name="connsiteY51" fmla="*/ 427512 h 1686296"/>
              <a:gd name="connsiteX52" fmla="*/ 2280062 w 5676405"/>
              <a:gd name="connsiteY52" fmla="*/ 391886 h 1686296"/>
              <a:gd name="connsiteX53" fmla="*/ 2375065 w 5676405"/>
              <a:gd name="connsiteY53" fmla="*/ 368135 h 1686296"/>
              <a:gd name="connsiteX54" fmla="*/ 2481942 w 5676405"/>
              <a:gd name="connsiteY54" fmla="*/ 332509 h 1686296"/>
              <a:gd name="connsiteX55" fmla="*/ 2648197 w 5676405"/>
              <a:gd name="connsiteY55" fmla="*/ 308759 h 1686296"/>
              <a:gd name="connsiteX56" fmla="*/ 2707574 w 5676405"/>
              <a:gd name="connsiteY56" fmla="*/ 296883 h 1686296"/>
              <a:gd name="connsiteX57" fmla="*/ 3028207 w 5676405"/>
              <a:gd name="connsiteY57" fmla="*/ 285008 h 1686296"/>
              <a:gd name="connsiteX58" fmla="*/ 3443844 w 5676405"/>
              <a:gd name="connsiteY58" fmla="*/ 296883 h 1686296"/>
              <a:gd name="connsiteX59" fmla="*/ 3966358 w 5676405"/>
              <a:gd name="connsiteY59" fmla="*/ 308759 h 1686296"/>
              <a:gd name="connsiteX60" fmla="*/ 4013859 w 5676405"/>
              <a:gd name="connsiteY60" fmla="*/ 320634 h 1686296"/>
              <a:gd name="connsiteX61" fmla="*/ 4073236 w 5676405"/>
              <a:gd name="connsiteY61" fmla="*/ 332509 h 1686296"/>
              <a:gd name="connsiteX62" fmla="*/ 4203865 w 5676405"/>
              <a:gd name="connsiteY62" fmla="*/ 356260 h 1686296"/>
              <a:gd name="connsiteX63" fmla="*/ 4572000 w 5676405"/>
              <a:gd name="connsiteY63" fmla="*/ 380011 h 1686296"/>
              <a:gd name="connsiteX64" fmla="*/ 4631376 w 5676405"/>
              <a:gd name="connsiteY64" fmla="*/ 391886 h 1686296"/>
              <a:gd name="connsiteX65" fmla="*/ 4726379 w 5676405"/>
              <a:gd name="connsiteY65" fmla="*/ 403761 h 1686296"/>
              <a:gd name="connsiteX66" fmla="*/ 4762005 w 5676405"/>
              <a:gd name="connsiteY66" fmla="*/ 427512 h 1686296"/>
              <a:gd name="connsiteX67" fmla="*/ 4833257 w 5676405"/>
              <a:gd name="connsiteY67" fmla="*/ 451263 h 1686296"/>
              <a:gd name="connsiteX68" fmla="*/ 4868883 w 5676405"/>
              <a:gd name="connsiteY68" fmla="*/ 475013 h 1686296"/>
              <a:gd name="connsiteX69" fmla="*/ 4916384 w 5676405"/>
              <a:gd name="connsiteY69" fmla="*/ 498764 h 1686296"/>
              <a:gd name="connsiteX70" fmla="*/ 4999511 w 5676405"/>
              <a:gd name="connsiteY70" fmla="*/ 546265 h 1686296"/>
              <a:gd name="connsiteX71" fmla="*/ 5035137 w 5676405"/>
              <a:gd name="connsiteY71" fmla="*/ 570016 h 1686296"/>
              <a:gd name="connsiteX72" fmla="*/ 5070763 w 5676405"/>
              <a:gd name="connsiteY72" fmla="*/ 605642 h 1686296"/>
              <a:gd name="connsiteX73" fmla="*/ 5177641 w 5676405"/>
              <a:gd name="connsiteY73" fmla="*/ 641268 h 1686296"/>
              <a:gd name="connsiteX74" fmla="*/ 5308270 w 5676405"/>
              <a:gd name="connsiteY74" fmla="*/ 712520 h 1686296"/>
              <a:gd name="connsiteX75" fmla="*/ 5367646 w 5676405"/>
              <a:gd name="connsiteY75" fmla="*/ 736270 h 1686296"/>
              <a:gd name="connsiteX76" fmla="*/ 5427023 w 5676405"/>
              <a:gd name="connsiteY76" fmla="*/ 771896 h 1686296"/>
              <a:gd name="connsiteX77" fmla="*/ 5462649 w 5676405"/>
              <a:gd name="connsiteY77" fmla="*/ 783772 h 1686296"/>
              <a:gd name="connsiteX78" fmla="*/ 5533901 w 5676405"/>
              <a:gd name="connsiteY78" fmla="*/ 819398 h 1686296"/>
              <a:gd name="connsiteX79" fmla="*/ 5569527 w 5676405"/>
              <a:gd name="connsiteY79" fmla="*/ 795647 h 1686296"/>
              <a:gd name="connsiteX80" fmla="*/ 5605153 w 5676405"/>
              <a:gd name="connsiteY80" fmla="*/ 831273 h 1686296"/>
              <a:gd name="connsiteX81" fmla="*/ 5676405 w 5676405"/>
              <a:gd name="connsiteY81" fmla="*/ 855024 h 168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676405" h="1686296">
                <a:moveTo>
                  <a:pt x="1971304" y="475013"/>
                </a:moveTo>
                <a:cubicBezTo>
                  <a:pt x="1991096" y="467096"/>
                  <a:pt x="2013334" y="463653"/>
                  <a:pt x="2030680" y="451263"/>
                </a:cubicBezTo>
                <a:cubicBezTo>
                  <a:pt x="2050824" y="436875"/>
                  <a:pt x="2059171" y="401416"/>
                  <a:pt x="2066306" y="380011"/>
                </a:cubicBezTo>
                <a:cubicBezTo>
                  <a:pt x="2042163" y="186857"/>
                  <a:pt x="2079666" y="359230"/>
                  <a:pt x="2018805" y="237507"/>
                </a:cubicBezTo>
                <a:cubicBezTo>
                  <a:pt x="2011506" y="222909"/>
                  <a:pt x="2016290" y="203376"/>
                  <a:pt x="2006930" y="190005"/>
                </a:cubicBezTo>
                <a:cubicBezTo>
                  <a:pt x="1959108" y="121687"/>
                  <a:pt x="1942428" y="119800"/>
                  <a:pt x="1876301" y="95003"/>
                </a:cubicBezTo>
                <a:cubicBezTo>
                  <a:pt x="1864580" y="90608"/>
                  <a:pt x="1852439" y="87406"/>
                  <a:pt x="1840675" y="83128"/>
                </a:cubicBezTo>
                <a:cubicBezTo>
                  <a:pt x="1808890" y="71570"/>
                  <a:pt x="1777997" y="57448"/>
                  <a:pt x="1745672" y="47502"/>
                </a:cubicBezTo>
                <a:cubicBezTo>
                  <a:pt x="1726381" y="41566"/>
                  <a:pt x="1705999" y="40005"/>
                  <a:pt x="1686296" y="35626"/>
                </a:cubicBezTo>
                <a:cubicBezTo>
                  <a:pt x="1670363" y="32085"/>
                  <a:pt x="1654798" y="26952"/>
                  <a:pt x="1638794" y="23751"/>
                </a:cubicBezTo>
                <a:cubicBezTo>
                  <a:pt x="1572167" y="10426"/>
                  <a:pt x="1531952" y="7921"/>
                  <a:pt x="1460665" y="0"/>
                </a:cubicBezTo>
                <a:cubicBezTo>
                  <a:pt x="1262743" y="3959"/>
                  <a:pt x="1064596" y="1650"/>
                  <a:pt x="866898" y="11876"/>
                </a:cubicBezTo>
                <a:cubicBezTo>
                  <a:pt x="834300" y="13562"/>
                  <a:pt x="803563" y="27709"/>
                  <a:pt x="771896" y="35626"/>
                </a:cubicBezTo>
                <a:cubicBezTo>
                  <a:pt x="756062" y="39585"/>
                  <a:pt x="738992" y="40203"/>
                  <a:pt x="724394" y="47502"/>
                </a:cubicBezTo>
                <a:cubicBezTo>
                  <a:pt x="708560" y="55419"/>
                  <a:pt x="693329" y="64677"/>
                  <a:pt x="676893" y="71252"/>
                </a:cubicBezTo>
                <a:cubicBezTo>
                  <a:pt x="623922" y="92440"/>
                  <a:pt x="603232" y="89577"/>
                  <a:pt x="558140" y="118754"/>
                </a:cubicBezTo>
                <a:cubicBezTo>
                  <a:pt x="505593" y="152755"/>
                  <a:pt x="442860" y="176758"/>
                  <a:pt x="403761" y="225631"/>
                </a:cubicBezTo>
                <a:cubicBezTo>
                  <a:pt x="229579" y="443357"/>
                  <a:pt x="486896" y="130620"/>
                  <a:pt x="296883" y="332509"/>
                </a:cubicBezTo>
                <a:cubicBezTo>
                  <a:pt x="197809" y="437775"/>
                  <a:pt x="175000" y="463146"/>
                  <a:pt x="118753" y="570016"/>
                </a:cubicBezTo>
                <a:cubicBezTo>
                  <a:pt x="68338" y="665804"/>
                  <a:pt x="49195" y="694715"/>
                  <a:pt x="23750" y="783772"/>
                </a:cubicBezTo>
                <a:cubicBezTo>
                  <a:pt x="14783" y="815158"/>
                  <a:pt x="0" y="878774"/>
                  <a:pt x="0" y="878774"/>
                </a:cubicBezTo>
                <a:cubicBezTo>
                  <a:pt x="3958" y="926275"/>
                  <a:pt x="314" y="975035"/>
                  <a:pt x="11875" y="1021278"/>
                </a:cubicBezTo>
                <a:cubicBezTo>
                  <a:pt x="16675" y="1040479"/>
                  <a:pt x="35997" y="1052674"/>
                  <a:pt x="47501" y="1068780"/>
                </a:cubicBezTo>
                <a:cubicBezTo>
                  <a:pt x="55797" y="1080394"/>
                  <a:pt x="64171" y="1092013"/>
                  <a:pt x="71252" y="1104405"/>
                </a:cubicBezTo>
                <a:cubicBezTo>
                  <a:pt x="80035" y="1119775"/>
                  <a:pt x="85182" y="1137177"/>
                  <a:pt x="95002" y="1151907"/>
                </a:cubicBezTo>
                <a:cubicBezTo>
                  <a:pt x="136864" y="1214700"/>
                  <a:pt x="150119" y="1213723"/>
                  <a:pt x="201880" y="1270660"/>
                </a:cubicBezTo>
                <a:cubicBezTo>
                  <a:pt x="243376" y="1316306"/>
                  <a:pt x="262729" y="1351056"/>
                  <a:pt x="308758" y="1389413"/>
                </a:cubicBezTo>
                <a:cubicBezTo>
                  <a:pt x="379092" y="1448025"/>
                  <a:pt x="472271" y="1506339"/>
                  <a:pt x="546265" y="1555668"/>
                </a:cubicBezTo>
                <a:cubicBezTo>
                  <a:pt x="558942" y="1564120"/>
                  <a:pt x="655933" y="1630411"/>
                  <a:pt x="676893" y="1638795"/>
                </a:cubicBezTo>
                <a:cubicBezTo>
                  <a:pt x="696685" y="1646712"/>
                  <a:pt x="715896" y="1656277"/>
                  <a:pt x="736270" y="1662546"/>
                </a:cubicBezTo>
                <a:cubicBezTo>
                  <a:pt x="767468" y="1672145"/>
                  <a:pt x="831272" y="1686296"/>
                  <a:pt x="831272" y="1686296"/>
                </a:cubicBezTo>
                <a:cubicBezTo>
                  <a:pt x="898566" y="1682338"/>
                  <a:pt x="966421" y="1683954"/>
                  <a:pt x="1033153" y="1674421"/>
                </a:cubicBezTo>
                <a:cubicBezTo>
                  <a:pt x="1050678" y="1671917"/>
                  <a:pt x="1064079" y="1656886"/>
                  <a:pt x="1080654" y="1650670"/>
                </a:cubicBezTo>
                <a:cubicBezTo>
                  <a:pt x="1095936" y="1644939"/>
                  <a:pt x="1112409" y="1643089"/>
                  <a:pt x="1128155" y="1638795"/>
                </a:cubicBezTo>
                <a:cubicBezTo>
                  <a:pt x="1308091" y="1589722"/>
                  <a:pt x="1121315" y="1635412"/>
                  <a:pt x="1282535" y="1603169"/>
                </a:cubicBezTo>
                <a:cubicBezTo>
                  <a:pt x="1298539" y="1599968"/>
                  <a:pt x="1313815" y="1593096"/>
                  <a:pt x="1330036" y="1591294"/>
                </a:cubicBezTo>
                <a:cubicBezTo>
                  <a:pt x="1420865" y="1581202"/>
                  <a:pt x="1603168" y="1567543"/>
                  <a:pt x="1603168" y="1567543"/>
                </a:cubicBezTo>
                <a:cubicBezTo>
                  <a:pt x="1622960" y="1563585"/>
                  <a:pt x="1643397" y="1562051"/>
                  <a:pt x="1662545" y="1555668"/>
                </a:cubicBezTo>
                <a:cubicBezTo>
                  <a:pt x="1701665" y="1542628"/>
                  <a:pt x="1725047" y="1520667"/>
                  <a:pt x="1757548" y="1496291"/>
                </a:cubicBezTo>
                <a:cubicBezTo>
                  <a:pt x="1773382" y="1472540"/>
                  <a:pt x="1792978" y="1450906"/>
                  <a:pt x="1805049" y="1425039"/>
                </a:cubicBezTo>
                <a:cubicBezTo>
                  <a:pt x="1849146" y="1330546"/>
                  <a:pt x="1833176" y="1316911"/>
                  <a:pt x="1864426" y="1223159"/>
                </a:cubicBezTo>
                <a:cubicBezTo>
                  <a:pt x="1868384" y="1211284"/>
                  <a:pt x="1872862" y="1199569"/>
                  <a:pt x="1876301" y="1187533"/>
                </a:cubicBezTo>
                <a:cubicBezTo>
                  <a:pt x="1892461" y="1130971"/>
                  <a:pt x="1894111" y="1092537"/>
                  <a:pt x="1923802" y="1033154"/>
                </a:cubicBezTo>
                <a:cubicBezTo>
                  <a:pt x="1931719" y="1017320"/>
                  <a:pt x="1941503" y="1002289"/>
                  <a:pt x="1947553" y="985652"/>
                </a:cubicBezTo>
                <a:cubicBezTo>
                  <a:pt x="2004783" y="828271"/>
                  <a:pt x="1940838" y="963458"/>
                  <a:pt x="1995054" y="855024"/>
                </a:cubicBezTo>
                <a:cubicBezTo>
                  <a:pt x="2017053" y="745034"/>
                  <a:pt x="1988699" y="842393"/>
                  <a:pt x="2042555" y="748146"/>
                </a:cubicBezTo>
                <a:cubicBezTo>
                  <a:pt x="2048766" y="737278"/>
                  <a:pt x="2049500" y="724026"/>
                  <a:pt x="2054431" y="712520"/>
                </a:cubicBezTo>
                <a:cubicBezTo>
                  <a:pt x="2061404" y="696249"/>
                  <a:pt x="2069584" y="680493"/>
                  <a:pt x="2078181" y="665018"/>
                </a:cubicBezTo>
                <a:cubicBezTo>
                  <a:pt x="2110899" y="606125"/>
                  <a:pt x="2111184" y="609139"/>
                  <a:pt x="2149433" y="558141"/>
                </a:cubicBezTo>
                <a:cubicBezTo>
                  <a:pt x="2179284" y="468594"/>
                  <a:pt x="2139017" y="578972"/>
                  <a:pt x="2185059" y="486889"/>
                </a:cubicBezTo>
                <a:cubicBezTo>
                  <a:pt x="2190657" y="475693"/>
                  <a:pt x="2188084" y="460114"/>
                  <a:pt x="2196935" y="451263"/>
                </a:cubicBezTo>
                <a:cubicBezTo>
                  <a:pt x="2209453" y="438745"/>
                  <a:pt x="2230031" y="437802"/>
                  <a:pt x="2244436" y="427512"/>
                </a:cubicBezTo>
                <a:cubicBezTo>
                  <a:pt x="2258102" y="417750"/>
                  <a:pt x="2266088" y="401202"/>
                  <a:pt x="2280062" y="391886"/>
                </a:cubicBezTo>
                <a:cubicBezTo>
                  <a:pt x="2296905" y="380658"/>
                  <a:pt x="2364577" y="371131"/>
                  <a:pt x="2375065" y="368135"/>
                </a:cubicBezTo>
                <a:cubicBezTo>
                  <a:pt x="2411173" y="357818"/>
                  <a:pt x="2445657" y="342185"/>
                  <a:pt x="2481942" y="332509"/>
                </a:cubicBezTo>
                <a:cubicBezTo>
                  <a:pt x="2516551" y="323280"/>
                  <a:pt x="2619594" y="313159"/>
                  <a:pt x="2648197" y="308759"/>
                </a:cubicBezTo>
                <a:cubicBezTo>
                  <a:pt x="2668147" y="305690"/>
                  <a:pt x="2687429" y="298142"/>
                  <a:pt x="2707574" y="296883"/>
                </a:cubicBezTo>
                <a:cubicBezTo>
                  <a:pt x="2814317" y="290211"/>
                  <a:pt x="2921329" y="288966"/>
                  <a:pt x="3028207" y="285008"/>
                </a:cubicBezTo>
                <a:lnTo>
                  <a:pt x="3443844" y="296883"/>
                </a:lnTo>
                <a:lnTo>
                  <a:pt x="3966358" y="308759"/>
                </a:lnTo>
                <a:cubicBezTo>
                  <a:pt x="3982665" y="309438"/>
                  <a:pt x="3997927" y="317094"/>
                  <a:pt x="4013859" y="320634"/>
                </a:cubicBezTo>
                <a:cubicBezTo>
                  <a:pt x="4033563" y="325012"/>
                  <a:pt x="4053532" y="328130"/>
                  <a:pt x="4073236" y="332509"/>
                </a:cubicBezTo>
                <a:cubicBezTo>
                  <a:pt x="4136551" y="346579"/>
                  <a:pt x="4124029" y="349957"/>
                  <a:pt x="4203865" y="356260"/>
                </a:cubicBezTo>
                <a:cubicBezTo>
                  <a:pt x="4326450" y="365938"/>
                  <a:pt x="4572000" y="380011"/>
                  <a:pt x="4572000" y="380011"/>
                </a:cubicBezTo>
                <a:cubicBezTo>
                  <a:pt x="4591792" y="383969"/>
                  <a:pt x="4611427" y="388817"/>
                  <a:pt x="4631376" y="391886"/>
                </a:cubicBezTo>
                <a:cubicBezTo>
                  <a:pt x="4662919" y="396739"/>
                  <a:pt x="4695589" y="395364"/>
                  <a:pt x="4726379" y="403761"/>
                </a:cubicBezTo>
                <a:cubicBezTo>
                  <a:pt x="4740149" y="407516"/>
                  <a:pt x="4748963" y="421715"/>
                  <a:pt x="4762005" y="427512"/>
                </a:cubicBezTo>
                <a:cubicBezTo>
                  <a:pt x="4784883" y="437680"/>
                  <a:pt x="4810379" y="441095"/>
                  <a:pt x="4833257" y="451263"/>
                </a:cubicBezTo>
                <a:cubicBezTo>
                  <a:pt x="4846299" y="457059"/>
                  <a:pt x="4856491" y="467932"/>
                  <a:pt x="4868883" y="475013"/>
                </a:cubicBezTo>
                <a:cubicBezTo>
                  <a:pt x="4884253" y="483796"/>
                  <a:pt x="4901372" y="489382"/>
                  <a:pt x="4916384" y="498764"/>
                </a:cubicBezTo>
                <a:cubicBezTo>
                  <a:pt x="4998546" y="550116"/>
                  <a:pt x="4929520" y="522935"/>
                  <a:pt x="4999511" y="546265"/>
                </a:cubicBezTo>
                <a:cubicBezTo>
                  <a:pt x="5011386" y="554182"/>
                  <a:pt x="5024173" y="560879"/>
                  <a:pt x="5035137" y="570016"/>
                </a:cubicBezTo>
                <a:cubicBezTo>
                  <a:pt x="5048039" y="580767"/>
                  <a:pt x="5055742" y="598131"/>
                  <a:pt x="5070763" y="605642"/>
                </a:cubicBezTo>
                <a:cubicBezTo>
                  <a:pt x="5104352" y="622436"/>
                  <a:pt x="5145439" y="621947"/>
                  <a:pt x="5177641" y="641268"/>
                </a:cubicBezTo>
                <a:cubicBezTo>
                  <a:pt x="5234824" y="675578"/>
                  <a:pt x="5245093" y="683803"/>
                  <a:pt x="5308270" y="712520"/>
                </a:cubicBezTo>
                <a:cubicBezTo>
                  <a:pt x="5327676" y="721341"/>
                  <a:pt x="5348580" y="726737"/>
                  <a:pt x="5367646" y="736270"/>
                </a:cubicBezTo>
                <a:cubicBezTo>
                  <a:pt x="5388291" y="746592"/>
                  <a:pt x="5406378" y="761574"/>
                  <a:pt x="5427023" y="771896"/>
                </a:cubicBezTo>
                <a:cubicBezTo>
                  <a:pt x="5438219" y="777494"/>
                  <a:pt x="5451453" y="778174"/>
                  <a:pt x="5462649" y="783772"/>
                </a:cubicBezTo>
                <a:cubicBezTo>
                  <a:pt x="5554732" y="829814"/>
                  <a:pt x="5444354" y="789547"/>
                  <a:pt x="5533901" y="819398"/>
                </a:cubicBezTo>
                <a:cubicBezTo>
                  <a:pt x="5545776" y="811481"/>
                  <a:pt x="5555449" y="793301"/>
                  <a:pt x="5569527" y="795647"/>
                </a:cubicBezTo>
                <a:cubicBezTo>
                  <a:pt x="5586093" y="798408"/>
                  <a:pt x="5591487" y="821511"/>
                  <a:pt x="5605153" y="831273"/>
                </a:cubicBezTo>
                <a:cubicBezTo>
                  <a:pt x="5643361" y="858565"/>
                  <a:pt x="5642274" y="855024"/>
                  <a:pt x="5676405" y="85502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Freeform 38"/>
          <p:cNvSpPr/>
          <p:nvPr/>
        </p:nvSpPr>
        <p:spPr>
          <a:xfrm>
            <a:off x="1393683" y="1335834"/>
            <a:ext cx="4397517" cy="2855166"/>
          </a:xfrm>
          <a:custGeom>
            <a:avLst/>
            <a:gdLst>
              <a:gd name="connsiteX0" fmla="*/ 1978909 w 5102120"/>
              <a:gd name="connsiteY0" fmla="*/ 1739875 h 3200540"/>
              <a:gd name="connsiteX1" fmla="*/ 1836405 w 5102120"/>
              <a:gd name="connsiteY1" fmla="*/ 1858628 h 3200540"/>
              <a:gd name="connsiteX2" fmla="*/ 1788904 w 5102120"/>
              <a:gd name="connsiteY2" fmla="*/ 1894254 h 3200540"/>
              <a:gd name="connsiteX3" fmla="*/ 1207013 w 5102120"/>
              <a:gd name="connsiteY3" fmla="*/ 1929880 h 3200540"/>
              <a:gd name="connsiteX4" fmla="*/ 660748 w 5102120"/>
              <a:gd name="connsiteY4" fmla="*/ 1918005 h 3200540"/>
              <a:gd name="connsiteX5" fmla="*/ 541995 w 5102120"/>
              <a:gd name="connsiteY5" fmla="*/ 1894254 h 3200540"/>
              <a:gd name="connsiteX6" fmla="*/ 458868 w 5102120"/>
              <a:gd name="connsiteY6" fmla="*/ 1882379 h 3200540"/>
              <a:gd name="connsiteX7" fmla="*/ 387616 w 5102120"/>
              <a:gd name="connsiteY7" fmla="*/ 1858628 h 3200540"/>
              <a:gd name="connsiteX8" fmla="*/ 280738 w 5102120"/>
              <a:gd name="connsiteY8" fmla="*/ 1834878 h 3200540"/>
              <a:gd name="connsiteX9" fmla="*/ 150109 w 5102120"/>
              <a:gd name="connsiteY9" fmla="*/ 1799252 h 3200540"/>
              <a:gd name="connsiteX10" fmla="*/ 114483 w 5102120"/>
              <a:gd name="connsiteY10" fmla="*/ 1775501 h 3200540"/>
              <a:gd name="connsiteX11" fmla="*/ 66982 w 5102120"/>
              <a:gd name="connsiteY11" fmla="*/ 1680498 h 3200540"/>
              <a:gd name="connsiteX12" fmla="*/ 31356 w 5102120"/>
              <a:gd name="connsiteY12" fmla="*/ 1585496 h 3200540"/>
              <a:gd name="connsiteX13" fmla="*/ 19481 w 5102120"/>
              <a:gd name="connsiteY13" fmla="*/ 1537995 h 3200540"/>
              <a:gd name="connsiteX14" fmla="*/ 19481 w 5102120"/>
              <a:gd name="connsiteY14" fmla="*/ 766098 h 3200540"/>
              <a:gd name="connsiteX15" fmla="*/ 43231 w 5102120"/>
              <a:gd name="connsiteY15" fmla="*/ 659221 h 3200540"/>
              <a:gd name="connsiteX16" fmla="*/ 66982 w 5102120"/>
              <a:gd name="connsiteY16" fmla="*/ 611719 h 3200540"/>
              <a:gd name="connsiteX17" fmla="*/ 78857 w 5102120"/>
              <a:gd name="connsiteY17" fmla="*/ 564218 h 3200540"/>
              <a:gd name="connsiteX18" fmla="*/ 90733 w 5102120"/>
              <a:gd name="connsiteY18" fmla="*/ 504841 h 3200540"/>
              <a:gd name="connsiteX19" fmla="*/ 150109 w 5102120"/>
              <a:gd name="connsiteY19" fmla="*/ 421714 h 3200540"/>
              <a:gd name="connsiteX20" fmla="*/ 173860 w 5102120"/>
              <a:gd name="connsiteY20" fmla="*/ 386088 h 3200540"/>
              <a:gd name="connsiteX21" fmla="*/ 209486 w 5102120"/>
              <a:gd name="connsiteY21" fmla="*/ 338587 h 3200540"/>
              <a:gd name="connsiteX22" fmla="*/ 304488 w 5102120"/>
              <a:gd name="connsiteY22" fmla="*/ 219834 h 3200540"/>
              <a:gd name="connsiteX23" fmla="*/ 351990 w 5102120"/>
              <a:gd name="connsiteY23" fmla="*/ 207958 h 3200540"/>
              <a:gd name="connsiteX24" fmla="*/ 387616 w 5102120"/>
              <a:gd name="connsiteY24" fmla="*/ 184208 h 3200540"/>
              <a:gd name="connsiteX25" fmla="*/ 423242 w 5102120"/>
              <a:gd name="connsiteY25" fmla="*/ 148582 h 3200540"/>
              <a:gd name="connsiteX26" fmla="*/ 458868 w 5102120"/>
              <a:gd name="connsiteY26" fmla="*/ 136706 h 3200540"/>
              <a:gd name="connsiteX27" fmla="*/ 553870 w 5102120"/>
              <a:gd name="connsiteY27" fmla="*/ 77330 h 3200540"/>
              <a:gd name="connsiteX28" fmla="*/ 589496 w 5102120"/>
              <a:gd name="connsiteY28" fmla="*/ 41704 h 3200540"/>
              <a:gd name="connsiteX29" fmla="*/ 648873 w 5102120"/>
              <a:gd name="connsiteY29" fmla="*/ 29828 h 3200540"/>
              <a:gd name="connsiteX30" fmla="*/ 684499 w 5102120"/>
              <a:gd name="connsiteY30" fmla="*/ 17953 h 3200540"/>
              <a:gd name="connsiteX31" fmla="*/ 815127 w 5102120"/>
              <a:gd name="connsiteY31" fmla="*/ 29828 h 3200540"/>
              <a:gd name="connsiteX32" fmla="*/ 886379 w 5102120"/>
              <a:gd name="connsiteY32" fmla="*/ 41704 h 3200540"/>
              <a:gd name="connsiteX33" fmla="*/ 969507 w 5102120"/>
              <a:gd name="connsiteY33" fmla="*/ 53579 h 3200540"/>
              <a:gd name="connsiteX34" fmla="*/ 1468270 w 5102120"/>
              <a:gd name="connsiteY34" fmla="*/ 41704 h 3200540"/>
              <a:gd name="connsiteX35" fmla="*/ 1503896 w 5102120"/>
              <a:gd name="connsiteY35" fmla="*/ 29828 h 3200540"/>
              <a:gd name="connsiteX36" fmla="*/ 1587023 w 5102120"/>
              <a:gd name="connsiteY36" fmla="*/ 6078 h 3200540"/>
              <a:gd name="connsiteX37" fmla="*/ 1788904 w 5102120"/>
              <a:gd name="connsiteY37" fmla="*/ 17953 h 3200540"/>
              <a:gd name="connsiteX38" fmla="*/ 1872031 w 5102120"/>
              <a:gd name="connsiteY38" fmla="*/ 41704 h 3200540"/>
              <a:gd name="connsiteX39" fmla="*/ 1931408 w 5102120"/>
              <a:gd name="connsiteY39" fmla="*/ 53579 h 3200540"/>
              <a:gd name="connsiteX40" fmla="*/ 2014535 w 5102120"/>
              <a:gd name="connsiteY40" fmla="*/ 112956 h 3200540"/>
              <a:gd name="connsiteX41" fmla="*/ 2085787 w 5102120"/>
              <a:gd name="connsiteY41" fmla="*/ 184208 h 3200540"/>
              <a:gd name="connsiteX42" fmla="*/ 2168914 w 5102120"/>
              <a:gd name="connsiteY42" fmla="*/ 255460 h 3200540"/>
              <a:gd name="connsiteX43" fmla="*/ 2240166 w 5102120"/>
              <a:gd name="connsiteY43" fmla="*/ 338587 h 3200540"/>
              <a:gd name="connsiteX44" fmla="*/ 2275792 w 5102120"/>
              <a:gd name="connsiteY44" fmla="*/ 397963 h 3200540"/>
              <a:gd name="connsiteX45" fmla="*/ 2358920 w 5102120"/>
              <a:gd name="connsiteY45" fmla="*/ 504841 h 3200540"/>
              <a:gd name="connsiteX46" fmla="*/ 2394546 w 5102120"/>
              <a:gd name="connsiteY46" fmla="*/ 576093 h 3200540"/>
              <a:gd name="connsiteX47" fmla="*/ 2430172 w 5102120"/>
              <a:gd name="connsiteY47" fmla="*/ 599844 h 3200540"/>
              <a:gd name="connsiteX48" fmla="*/ 2489548 w 5102120"/>
              <a:gd name="connsiteY48" fmla="*/ 671096 h 3200540"/>
              <a:gd name="connsiteX49" fmla="*/ 2560800 w 5102120"/>
              <a:gd name="connsiteY49" fmla="*/ 766098 h 3200540"/>
              <a:gd name="connsiteX50" fmla="*/ 2596426 w 5102120"/>
              <a:gd name="connsiteY50" fmla="*/ 813600 h 3200540"/>
              <a:gd name="connsiteX51" fmla="*/ 2632052 w 5102120"/>
              <a:gd name="connsiteY51" fmla="*/ 837350 h 3200540"/>
              <a:gd name="connsiteX52" fmla="*/ 2679553 w 5102120"/>
              <a:gd name="connsiteY52" fmla="*/ 908602 h 3200540"/>
              <a:gd name="connsiteX53" fmla="*/ 2703304 w 5102120"/>
              <a:gd name="connsiteY53" fmla="*/ 944228 h 3200540"/>
              <a:gd name="connsiteX54" fmla="*/ 2727055 w 5102120"/>
              <a:gd name="connsiteY54" fmla="*/ 1027356 h 3200540"/>
              <a:gd name="connsiteX55" fmla="*/ 2738930 w 5102120"/>
              <a:gd name="connsiteY55" fmla="*/ 1098608 h 3200540"/>
              <a:gd name="connsiteX56" fmla="*/ 2750805 w 5102120"/>
              <a:gd name="connsiteY56" fmla="*/ 1561745 h 3200540"/>
              <a:gd name="connsiteX57" fmla="*/ 2762681 w 5102120"/>
              <a:gd name="connsiteY57" fmla="*/ 1609247 h 3200540"/>
              <a:gd name="connsiteX58" fmla="*/ 2798307 w 5102120"/>
              <a:gd name="connsiteY58" fmla="*/ 1692374 h 3200540"/>
              <a:gd name="connsiteX59" fmla="*/ 2833933 w 5102120"/>
              <a:gd name="connsiteY59" fmla="*/ 1739875 h 3200540"/>
              <a:gd name="connsiteX60" fmla="*/ 2917060 w 5102120"/>
              <a:gd name="connsiteY60" fmla="*/ 1846753 h 3200540"/>
              <a:gd name="connsiteX61" fmla="*/ 2976436 w 5102120"/>
              <a:gd name="connsiteY61" fmla="*/ 1918005 h 3200540"/>
              <a:gd name="connsiteX62" fmla="*/ 3012062 w 5102120"/>
              <a:gd name="connsiteY62" fmla="*/ 1941756 h 3200540"/>
              <a:gd name="connsiteX63" fmla="*/ 3047688 w 5102120"/>
              <a:gd name="connsiteY63" fmla="*/ 1977382 h 3200540"/>
              <a:gd name="connsiteX64" fmla="*/ 3071439 w 5102120"/>
              <a:gd name="connsiteY64" fmla="*/ 2013008 h 3200540"/>
              <a:gd name="connsiteX65" fmla="*/ 3107065 w 5102120"/>
              <a:gd name="connsiteY65" fmla="*/ 2024883 h 3200540"/>
              <a:gd name="connsiteX66" fmla="*/ 3130816 w 5102120"/>
              <a:gd name="connsiteY66" fmla="*/ 2060509 h 3200540"/>
              <a:gd name="connsiteX67" fmla="*/ 3213943 w 5102120"/>
              <a:gd name="connsiteY67" fmla="*/ 2119885 h 3200540"/>
              <a:gd name="connsiteX68" fmla="*/ 3261444 w 5102120"/>
              <a:gd name="connsiteY68" fmla="*/ 2155511 h 3200540"/>
              <a:gd name="connsiteX69" fmla="*/ 3332696 w 5102120"/>
              <a:gd name="connsiteY69" fmla="*/ 2203013 h 3200540"/>
              <a:gd name="connsiteX70" fmla="*/ 3403948 w 5102120"/>
              <a:gd name="connsiteY70" fmla="*/ 2250514 h 3200540"/>
              <a:gd name="connsiteX71" fmla="*/ 3439574 w 5102120"/>
              <a:gd name="connsiteY71" fmla="*/ 2274265 h 3200540"/>
              <a:gd name="connsiteX72" fmla="*/ 3463325 w 5102120"/>
              <a:gd name="connsiteY72" fmla="*/ 2309891 h 3200540"/>
              <a:gd name="connsiteX73" fmla="*/ 3498951 w 5102120"/>
              <a:gd name="connsiteY73" fmla="*/ 2321766 h 3200540"/>
              <a:gd name="connsiteX74" fmla="*/ 3558327 w 5102120"/>
              <a:gd name="connsiteY74" fmla="*/ 2369267 h 3200540"/>
              <a:gd name="connsiteX75" fmla="*/ 3593953 w 5102120"/>
              <a:gd name="connsiteY75" fmla="*/ 2381143 h 3200540"/>
              <a:gd name="connsiteX76" fmla="*/ 3665205 w 5102120"/>
              <a:gd name="connsiteY76" fmla="*/ 2428644 h 3200540"/>
              <a:gd name="connsiteX77" fmla="*/ 3736457 w 5102120"/>
              <a:gd name="connsiteY77" fmla="*/ 2476145 h 3200540"/>
              <a:gd name="connsiteX78" fmla="*/ 3772083 w 5102120"/>
              <a:gd name="connsiteY78" fmla="*/ 2499896 h 3200540"/>
              <a:gd name="connsiteX79" fmla="*/ 3807709 w 5102120"/>
              <a:gd name="connsiteY79" fmla="*/ 2511771 h 3200540"/>
              <a:gd name="connsiteX80" fmla="*/ 3878961 w 5102120"/>
              <a:gd name="connsiteY80" fmla="*/ 2559272 h 3200540"/>
              <a:gd name="connsiteX81" fmla="*/ 3914587 w 5102120"/>
              <a:gd name="connsiteY81" fmla="*/ 2583023 h 3200540"/>
              <a:gd name="connsiteX82" fmla="*/ 3962088 w 5102120"/>
              <a:gd name="connsiteY82" fmla="*/ 2606774 h 3200540"/>
              <a:gd name="connsiteX83" fmla="*/ 3997714 w 5102120"/>
              <a:gd name="connsiteY83" fmla="*/ 2630524 h 3200540"/>
              <a:gd name="connsiteX84" fmla="*/ 4068966 w 5102120"/>
              <a:gd name="connsiteY84" fmla="*/ 2654275 h 3200540"/>
              <a:gd name="connsiteX85" fmla="*/ 4116468 w 5102120"/>
              <a:gd name="connsiteY85" fmla="*/ 2678026 h 3200540"/>
              <a:gd name="connsiteX86" fmla="*/ 4187720 w 5102120"/>
              <a:gd name="connsiteY86" fmla="*/ 2701776 h 3200540"/>
              <a:gd name="connsiteX87" fmla="*/ 4223346 w 5102120"/>
              <a:gd name="connsiteY87" fmla="*/ 2713652 h 3200540"/>
              <a:gd name="connsiteX88" fmla="*/ 4258972 w 5102120"/>
              <a:gd name="connsiteY88" fmla="*/ 2725527 h 3200540"/>
              <a:gd name="connsiteX89" fmla="*/ 4294598 w 5102120"/>
              <a:gd name="connsiteY89" fmla="*/ 2737402 h 3200540"/>
              <a:gd name="connsiteX90" fmla="*/ 4365849 w 5102120"/>
              <a:gd name="connsiteY90" fmla="*/ 2773028 h 3200540"/>
              <a:gd name="connsiteX91" fmla="*/ 4401475 w 5102120"/>
              <a:gd name="connsiteY91" fmla="*/ 2796779 h 3200540"/>
              <a:gd name="connsiteX92" fmla="*/ 4448977 w 5102120"/>
              <a:gd name="connsiteY92" fmla="*/ 2820530 h 3200540"/>
              <a:gd name="connsiteX93" fmla="*/ 4508353 w 5102120"/>
              <a:gd name="connsiteY93" fmla="*/ 2844280 h 3200540"/>
              <a:gd name="connsiteX94" fmla="*/ 4543979 w 5102120"/>
              <a:gd name="connsiteY94" fmla="*/ 2856156 h 3200540"/>
              <a:gd name="connsiteX95" fmla="*/ 4662733 w 5102120"/>
              <a:gd name="connsiteY95" fmla="*/ 2927408 h 3200540"/>
              <a:gd name="connsiteX96" fmla="*/ 4698359 w 5102120"/>
              <a:gd name="connsiteY96" fmla="*/ 2951158 h 3200540"/>
              <a:gd name="connsiteX97" fmla="*/ 4722109 w 5102120"/>
              <a:gd name="connsiteY97" fmla="*/ 2986784 h 3200540"/>
              <a:gd name="connsiteX98" fmla="*/ 4805236 w 5102120"/>
              <a:gd name="connsiteY98" fmla="*/ 3010535 h 3200540"/>
              <a:gd name="connsiteX99" fmla="*/ 4840862 w 5102120"/>
              <a:gd name="connsiteY99" fmla="*/ 3034285 h 3200540"/>
              <a:gd name="connsiteX100" fmla="*/ 4888364 w 5102120"/>
              <a:gd name="connsiteY100" fmla="*/ 3046161 h 3200540"/>
              <a:gd name="connsiteX101" fmla="*/ 4912114 w 5102120"/>
              <a:gd name="connsiteY101" fmla="*/ 3081787 h 3200540"/>
              <a:gd name="connsiteX102" fmla="*/ 4983366 w 5102120"/>
              <a:gd name="connsiteY102" fmla="*/ 3117413 h 3200540"/>
              <a:gd name="connsiteX103" fmla="*/ 5018992 w 5102120"/>
              <a:gd name="connsiteY103" fmla="*/ 3153039 h 3200540"/>
              <a:gd name="connsiteX104" fmla="*/ 5054618 w 5102120"/>
              <a:gd name="connsiteY104" fmla="*/ 3164914 h 3200540"/>
              <a:gd name="connsiteX105" fmla="*/ 5102120 w 5102120"/>
              <a:gd name="connsiteY105" fmla="*/ 3200540 h 32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102120" h="3200540">
                <a:moveTo>
                  <a:pt x="1978909" y="1739875"/>
                </a:moveTo>
                <a:cubicBezTo>
                  <a:pt x="1932893" y="1831910"/>
                  <a:pt x="1974568" y="1769809"/>
                  <a:pt x="1836405" y="1858628"/>
                </a:cubicBezTo>
                <a:cubicBezTo>
                  <a:pt x="1819756" y="1869331"/>
                  <a:pt x="1807974" y="1888957"/>
                  <a:pt x="1788904" y="1894254"/>
                </a:cubicBezTo>
                <a:cubicBezTo>
                  <a:pt x="1649734" y="1932913"/>
                  <a:pt x="1271836" y="1928028"/>
                  <a:pt x="1207013" y="1929880"/>
                </a:cubicBezTo>
                <a:cubicBezTo>
                  <a:pt x="952317" y="1953036"/>
                  <a:pt x="1075175" y="1948329"/>
                  <a:pt x="660748" y="1918005"/>
                </a:cubicBezTo>
                <a:cubicBezTo>
                  <a:pt x="582947" y="1912312"/>
                  <a:pt x="606382" y="1905961"/>
                  <a:pt x="541995" y="1894254"/>
                </a:cubicBezTo>
                <a:cubicBezTo>
                  <a:pt x="514456" y="1889247"/>
                  <a:pt x="486577" y="1886337"/>
                  <a:pt x="458868" y="1882379"/>
                </a:cubicBezTo>
                <a:cubicBezTo>
                  <a:pt x="435117" y="1874462"/>
                  <a:pt x="411596" y="1865822"/>
                  <a:pt x="387616" y="1858628"/>
                </a:cubicBezTo>
                <a:cubicBezTo>
                  <a:pt x="341897" y="1844912"/>
                  <a:pt x="329698" y="1846177"/>
                  <a:pt x="280738" y="1834878"/>
                </a:cubicBezTo>
                <a:cubicBezTo>
                  <a:pt x="193685" y="1814789"/>
                  <a:pt x="208997" y="1818881"/>
                  <a:pt x="150109" y="1799252"/>
                </a:cubicBezTo>
                <a:cubicBezTo>
                  <a:pt x="138234" y="1791335"/>
                  <a:pt x="122668" y="1787193"/>
                  <a:pt x="114483" y="1775501"/>
                </a:cubicBezTo>
                <a:cubicBezTo>
                  <a:pt x="94179" y="1746496"/>
                  <a:pt x="80132" y="1713371"/>
                  <a:pt x="66982" y="1680498"/>
                </a:cubicBezTo>
                <a:cubicBezTo>
                  <a:pt x="54430" y="1649120"/>
                  <a:pt x="40665" y="1618079"/>
                  <a:pt x="31356" y="1585496"/>
                </a:cubicBezTo>
                <a:cubicBezTo>
                  <a:pt x="26872" y="1569803"/>
                  <a:pt x="23439" y="1553829"/>
                  <a:pt x="19481" y="1537995"/>
                </a:cubicBezTo>
                <a:cubicBezTo>
                  <a:pt x="1307" y="1174533"/>
                  <a:pt x="0" y="1262862"/>
                  <a:pt x="19481" y="766098"/>
                </a:cubicBezTo>
                <a:cubicBezTo>
                  <a:pt x="20607" y="737376"/>
                  <a:pt x="30400" y="689160"/>
                  <a:pt x="43231" y="659221"/>
                </a:cubicBezTo>
                <a:cubicBezTo>
                  <a:pt x="50204" y="642949"/>
                  <a:pt x="59065" y="627553"/>
                  <a:pt x="66982" y="611719"/>
                </a:cubicBezTo>
                <a:cubicBezTo>
                  <a:pt x="70940" y="595885"/>
                  <a:pt x="75316" y="580150"/>
                  <a:pt x="78857" y="564218"/>
                </a:cubicBezTo>
                <a:cubicBezTo>
                  <a:pt x="83236" y="544514"/>
                  <a:pt x="83646" y="523740"/>
                  <a:pt x="90733" y="504841"/>
                </a:cubicBezTo>
                <a:cubicBezTo>
                  <a:pt x="95153" y="493054"/>
                  <a:pt x="147950" y="424737"/>
                  <a:pt x="150109" y="421714"/>
                </a:cubicBezTo>
                <a:cubicBezTo>
                  <a:pt x="158405" y="410100"/>
                  <a:pt x="165564" y="397702"/>
                  <a:pt x="173860" y="386088"/>
                </a:cubicBezTo>
                <a:cubicBezTo>
                  <a:pt x="185364" y="369983"/>
                  <a:pt x="198136" y="354801"/>
                  <a:pt x="209486" y="338587"/>
                </a:cubicBezTo>
                <a:cubicBezTo>
                  <a:pt x="234470" y="302896"/>
                  <a:pt x="264210" y="245008"/>
                  <a:pt x="304488" y="219834"/>
                </a:cubicBezTo>
                <a:cubicBezTo>
                  <a:pt x="318328" y="211184"/>
                  <a:pt x="336156" y="211917"/>
                  <a:pt x="351990" y="207958"/>
                </a:cubicBezTo>
                <a:cubicBezTo>
                  <a:pt x="363865" y="200041"/>
                  <a:pt x="376652" y="193345"/>
                  <a:pt x="387616" y="184208"/>
                </a:cubicBezTo>
                <a:cubicBezTo>
                  <a:pt x="400518" y="173457"/>
                  <a:pt x="409268" y="157898"/>
                  <a:pt x="423242" y="148582"/>
                </a:cubicBezTo>
                <a:cubicBezTo>
                  <a:pt x="433657" y="141638"/>
                  <a:pt x="446993" y="140665"/>
                  <a:pt x="458868" y="136706"/>
                </a:cubicBezTo>
                <a:cubicBezTo>
                  <a:pt x="545006" y="50568"/>
                  <a:pt x="433919" y="152299"/>
                  <a:pt x="553870" y="77330"/>
                </a:cubicBezTo>
                <a:cubicBezTo>
                  <a:pt x="568112" y="68429"/>
                  <a:pt x="574475" y="49215"/>
                  <a:pt x="589496" y="41704"/>
                </a:cubicBezTo>
                <a:cubicBezTo>
                  <a:pt x="607549" y="32677"/>
                  <a:pt x="629291" y="34723"/>
                  <a:pt x="648873" y="29828"/>
                </a:cubicBezTo>
                <a:cubicBezTo>
                  <a:pt x="661017" y="26792"/>
                  <a:pt x="672624" y="21911"/>
                  <a:pt x="684499" y="17953"/>
                </a:cubicBezTo>
                <a:cubicBezTo>
                  <a:pt x="728042" y="21911"/>
                  <a:pt x="771704" y="24719"/>
                  <a:pt x="815127" y="29828"/>
                </a:cubicBezTo>
                <a:cubicBezTo>
                  <a:pt x="839040" y="32641"/>
                  <a:pt x="862581" y="38043"/>
                  <a:pt x="886379" y="41704"/>
                </a:cubicBezTo>
                <a:cubicBezTo>
                  <a:pt x="914044" y="45960"/>
                  <a:pt x="941798" y="49621"/>
                  <a:pt x="969507" y="53579"/>
                </a:cubicBezTo>
                <a:cubicBezTo>
                  <a:pt x="1135761" y="49621"/>
                  <a:pt x="1302133" y="49088"/>
                  <a:pt x="1468270" y="41704"/>
                </a:cubicBezTo>
                <a:cubicBezTo>
                  <a:pt x="1480775" y="41148"/>
                  <a:pt x="1491860" y="33267"/>
                  <a:pt x="1503896" y="29828"/>
                </a:cubicBezTo>
                <a:cubicBezTo>
                  <a:pt x="1608293" y="0"/>
                  <a:pt x="1501593" y="34555"/>
                  <a:pt x="1587023" y="6078"/>
                </a:cubicBezTo>
                <a:cubicBezTo>
                  <a:pt x="1654317" y="10036"/>
                  <a:pt x="1721798" y="11562"/>
                  <a:pt x="1788904" y="17953"/>
                </a:cubicBezTo>
                <a:cubicBezTo>
                  <a:pt x="1824794" y="21371"/>
                  <a:pt x="1839141" y="33481"/>
                  <a:pt x="1872031" y="41704"/>
                </a:cubicBezTo>
                <a:cubicBezTo>
                  <a:pt x="1891613" y="46599"/>
                  <a:pt x="1911616" y="49621"/>
                  <a:pt x="1931408" y="53579"/>
                </a:cubicBezTo>
                <a:cubicBezTo>
                  <a:pt x="1956188" y="70099"/>
                  <a:pt x="1993493" y="94018"/>
                  <a:pt x="2014535" y="112956"/>
                </a:cubicBezTo>
                <a:cubicBezTo>
                  <a:pt x="2039501" y="135426"/>
                  <a:pt x="2057839" y="165577"/>
                  <a:pt x="2085787" y="184208"/>
                </a:cubicBezTo>
                <a:cubicBezTo>
                  <a:pt x="2123104" y="209085"/>
                  <a:pt x="2137900" y="215585"/>
                  <a:pt x="2168914" y="255460"/>
                </a:cubicBezTo>
                <a:cubicBezTo>
                  <a:pt x="2238324" y="344702"/>
                  <a:pt x="2168985" y="291133"/>
                  <a:pt x="2240166" y="338587"/>
                </a:cubicBezTo>
                <a:cubicBezTo>
                  <a:pt x="2252041" y="358379"/>
                  <a:pt x="2262376" y="379181"/>
                  <a:pt x="2275792" y="397963"/>
                </a:cubicBezTo>
                <a:cubicBezTo>
                  <a:pt x="2302025" y="434689"/>
                  <a:pt x="2358920" y="504841"/>
                  <a:pt x="2358920" y="504841"/>
                </a:cubicBezTo>
                <a:cubicBezTo>
                  <a:pt x="2368579" y="533818"/>
                  <a:pt x="2371524" y="553071"/>
                  <a:pt x="2394546" y="576093"/>
                </a:cubicBezTo>
                <a:cubicBezTo>
                  <a:pt x="2404638" y="586185"/>
                  <a:pt x="2418297" y="591927"/>
                  <a:pt x="2430172" y="599844"/>
                </a:cubicBezTo>
                <a:cubicBezTo>
                  <a:pt x="2494313" y="696059"/>
                  <a:pt x="2407263" y="570526"/>
                  <a:pt x="2489548" y="671096"/>
                </a:cubicBezTo>
                <a:cubicBezTo>
                  <a:pt x="2514614" y="701732"/>
                  <a:pt x="2537049" y="734431"/>
                  <a:pt x="2560800" y="766098"/>
                </a:cubicBezTo>
                <a:cubicBezTo>
                  <a:pt x="2572675" y="781932"/>
                  <a:pt x="2579958" y="802621"/>
                  <a:pt x="2596426" y="813600"/>
                </a:cubicBezTo>
                <a:lnTo>
                  <a:pt x="2632052" y="837350"/>
                </a:lnTo>
                <a:lnTo>
                  <a:pt x="2679553" y="908602"/>
                </a:lnTo>
                <a:lnTo>
                  <a:pt x="2703304" y="944228"/>
                </a:lnTo>
                <a:cubicBezTo>
                  <a:pt x="2714621" y="978179"/>
                  <a:pt x="2719600" y="990083"/>
                  <a:pt x="2727055" y="1027356"/>
                </a:cubicBezTo>
                <a:cubicBezTo>
                  <a:pt x="2731777" y="1050967"/>
                  <a:pt x="2734972" y="1074857"/>
                  <a:pt x="2738930" y="1098608"/>
                </a:cubicBezTo>
                <a:cubicBezTo>
                  <a:pt x="2742888" y="1252987"/>
                  <a:pt x="2743630" y="1407482"/>
                  <a:pt x="2750805" y="1561745"/>
                </a:cubicBezTo>
                <a:cubicBezTo>
                  <a:pt x="2751563" y="1578049"/>
                  <a:pt x="2758197" y="1593554"/>
                  <a:pt x="2762681" y="1609247"/>
                </a:cubicBezTo>
                <a:cubicBezTo>
                  <a:pt x="2771187" y="1639019"/>
                  <a:pt x="2781640" y="1665706"/>
                  <a:pt x="2798307" y="1692374"/>
                </a:cubicBezTo>
                <a:cubicBezTo>
                  <a:pt x="2808797" y="1709158"/>
                  <a:pt x="2822583" y="1723661"/>
                  <a:pt x="2833933" y="1739875"/>
                </a:cubicBezTo>
                <a:cubicBezTo>
                  <a:pt x="2991502" y="1964974"/>
                  <a:pt x="2801972" y="1708648"/>
                  <a:pt x="2917060" y="1846753"/>
                </a:cubicBezTo>
                <a:cubicBezTo>
                  <a:pt x="2959519" y="1897704"/>
                  <a:pt x="2919667" y="1870697"/>
                  <a:pt x="2976436" y="1918005"/>
                </a:cubicBezTo>
                <a:cubicBezTo>
                  <a:pt x="2987400" y="1927142"/>
                  <a:pt x="3001098" y="1932619"/>
                  <a:pt x="3012062" y="1941756"/>
                </a:cubicBezTo>
                <a:cubicBezTo>
                  <a:pt x="3024964" y="1952507"/>
                  <a:pt x="3036937" y="1964480"/>
                  <a:pt x="3047688" y="1977382"/>
                </a:cubicBezTo>
                <a:cubicBezTo>
                  <a:pt x="3056825" y="1988346"/>
                  <a:pt x="3060294" y="2004092"/>
                  <a:pt x="3071439" y="2013008"/>
                </a:cubicBezTo>
                <a:cubicBezTo>
                  <a:pt x="3081214" y="2020828"/>
                  <a:pt x="3095190" y="2020925"/>
                  <a:pt x="3107065" y="2024883"/>
                </a:cubicBezTo>
                <a:cubicBezTo>
                  <a:pt x="3114982" y="2036758"/>
                  <a:pt x="3120724" y="2050417"/>
                  <a:pt x="3130816" y="2060509"/>
                </a:cubicBezTo>
                <a:cubicBezTo>
                  <a:pt x="3150226" y="2079919"/>
                  <a:pt x="3190339" y="2103025"/>
                  <a:pt x="3213943" y="2119885"/>
                </a:cubicBezTo>
                <a:cubicBezTo>
                  <a:pt x="3230049" y="2131389"/>
                  <a:pt x="3245230" y="2144161"/>
                  <a:pt x="3261444" y="2155511"/>
                </a:cubicBezTo>
                <a:cubicBezTo>
                  <a:pt x="3284829" y="2171881"/>
                  <a:pt x="3312512" y="2182829"/>
                  <a:pt x="3332696" y="2203013"/>
                </a:cubicBezTo>
                <a:cubicBezTo>
                  <a:pt x="3377173" y="2247490"/>
                  <a:pt x="3352390" y="2233328"/>
                  <a:pt x="3403948" y="2250514"/>
                </a:cubicBezTo>
                <a:cubicBezTo>
                  <a:pt x="3415823" y="2258431"/>
                  <a:pt x="3429482" y="2264173"/>
                  <a:pt x="3439574" y="2274265"/>
                </a:cubicBezTo>
                <a:cubicBezTo>
                  <a:pt x="3449666" y="2284357"/>
                  <a:pt x="3452180" y="2300975"/>
                  <a:pt x="3463325" y="2309891"/>
                </a:cubicBezTo>
                <a:cubicBezTo>
                  <a:pt x="3473100" y="2317711"/>
                  <a:pt x="3487076" y="2317808"/>
                  <a:pt x="3498951" y="2321766"/>
                </a:cubicBezTo>
                <a:cubicBezTo>
                  <a:pt x="3518743" y="2337600"/>
                  <a:pt x="3536834" y="2355833"/>
                  <a:pt x="3558327" y="2369267"/>
                </a:cubicBezTo>
                <a:cubicBezTo>
                  <a:pt x="3568942" y="2375901"/>
                  <a:pt x="3584178" y="2373323"/>
                  <a:pt x="3593953" y="2381143"/>
                </a:cubicBezTo>
                <a:cubicBezTo>
                  <a:pt x="3668506" y="2440786"/>
                  <a:pt x="3556117" y="2401373"/>
                  <a:pt x="3665205" y="2428644"/>
                </a:cubicBezTo>
                <a:lnTo>
                  <a:pt x="3736457" y="2476145"/>
                </a:lnTo>
                <a:cubicBezTo>
                  <a:pt x="3748332" y="2484062"/>
                  <a:pt x="3758543" y="2495383"/>
                  <a:pt x="3772083" y="2499896"/>
                </a:cubicBezTo>
                <a:lnTo>
                  <a:pt x="3807709" y="2511771"/>
                </a:lnTo>
                <a:lnTo>
                  <a:pt x="3878961" y="2559272"/>
                </a:lnTo>
                <a:cubicBezTo>
                  <a:pt x="3890836" y="2567189"/>
                  <a:pt x="3901821" y="2576640"/>
                  <a:pt x="3914587" y="2583023"/>
                </a:cubicBezTo>
                <a:cubicBezTo>
                  <a:pt x="3930421" y="2590940"/>
                  <a:pt x="3946718" y="2597991"/>
                  <a:pt x="3962088" y="2606774"/>
                </a:cubicBezTo>
                <a:cubicBezTo>
                  <a:pt x="3974480" y="2613855"/>
                  <a:pt x="3984672" y="2624728"/>
                  <a:pt x="3997714" y="2630524"/>
                </a:cubicBezTo>
                <a:cubicBezTo>
                  <a:pt x="4020592" y="2640692"/>
                  <a:pt x="4046574" y="2643079"/>
                  <a:pt x="4068966" y="2654275"/>
                </a:cubicBezTo>
                <a:cubicBezTo>
                  <a:pt x="4084800" y="2662192"/>
                  <a:pt x="4100031" y="2671451"/>
                  <a:pt x="4116468" y="2678026"/>
                </a:cubicBezTo>
                <a:cubicBezTo>
                  <a:pt x="4139713" y="2687324"/>
                  <a:pt x="4163969" y="2693859"/>
                  <a:pt x="4187720" y="2701776"/>
                </a:cubicBezTo>
                <a:lnTo>
                  <a:pt x="4223346" y="2713652"/>
                </a:lnTo>
                <a:lnTo>
                  <a:pt x="4258972" y="2725527"/>
                </a:lnTo>
                <a:lnTo>
                  <a:pt x="4294598" y="2737402"/>
                </a:lnTo>
                <a:cubicBezTo>
                  <a:pt x="4396689" y="2805465"/>
                  <a:pt x="4267523" y="2723865"/>
                  <a:pt x="4365849" y="2773028"/>
                </a:cubicBezTo>
                <a:cubicBezTo>
                  <a:pt x="4378615" y="2779411"/>
                  <a:pt x="4389083" y="2789698"/>
                  <a:pt x="4401475" y="2796779"/>
                </a:cubicBezTo>
                <a:cubicBezTo>
                  <a:pt x="4416845" y="2805562"/>
                  <a:pt x="4432800" y="2813340"/>
                  <a:pt x="4448977" y="2820530"/>
                </a:cubicBezTo>
                <a:cubicBezTo>
                  <a:pt x="4468456" y="2829187"/>
                  <a:pt x="4488394" y="2836795"/>
                  <a:pt x="4508353" y="2844280"/>
                </a:cubicBezTo>
                <a:cubicBezTo>
                  <a:pt x="4520074" y="2848675"/>
                  <a:pt x="4532473" y="2851225"/>
                  <a:pt x="4543979" y="2856156"/>
                </a:cubicBezTo>
                <a:cubicBezTo>
                  <a:pt x="4595110" y="2878069"/>
                  <a:pt x="4612068" y="2893631"/>
                  <a:pt x="4662733" y="2927408"/>
                </a:cubicBezTo>
                <a:lnTo>
                  <a:pt x="4698359" y="2951158"/>
                </a:lnTo>
                <a:cubicBezTo>
                  <a:pt x="4706276" y="2963033"/>
                  <a:pt x="4710964" y="2977868"/>
                  <a:pt x="4722109" y="2986784"/>
                </a:cubicBezTo>
                <a:cubicBezTo>
                  <a:pt x="4729855" y="2992981"/>
                  <a:pt x="4802129" y="3009758"/>
                  <a:pt x="4805236" y="3010535"/>
                </a:cubicBezTo>
                <a:cubicBezTo>
                  <a:pt x="4817111" y="3018452"/>
                  <a:pt x="4827744" y="3028663"/>
                  <a:pt x="4840862" y="3034285"/>
                </a:cubicBezTo>
                <a:cubicBezTo>
                  <a:pt x="4855864" y="3040714"/>
                  <a:pt x="4874784" y="3037107"/>
                  <a:pt x="4888364" y="3046161"/>
                </a:cubicBezTo>
                <a:cubicBezTo>
                  <a:pt x="4900239" y="3054078"/>
                  <a:pt x="4902022" y="3071695"/>
                  <a:pt x="4912114" y="3081787"/>
                </a:cubicBezTo>
                <a:cubicBezTo>
                  <a:pt x="4935133" y="3104806"/>
                  <a:pt x="4954393" y="3107755"/>
                  <a:pt x="4983366" y="3117413"/>
                </a:cubicBezTo>
                <a:cubicBezTo>
                  <a:pt x="4995241" y="3129288"/>
                  <a:pt x="5005018" y="3143723"/>
                  <a:pt x="5018992" y="3153039"/>
                </a:cubicBezTo>
                <a:cubicBezTo>
                  <a:pt x="5029407" y="3159983"/>
                  <a:pt x="5043422" y="3159316"/>
                  <a:pt x="5054618" y="3164914"/>
                </a:cubicBezTo>
                <a:cubicBezTo>
                  <a:pt x="5081471" y="3178340"/>
                  <a:pt x="5085420" y="3183841"/>
                  <a:pt x="5102120" y="320054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Freeform 40"/>
          <p:cNvSpPr/>
          <p:nvPr/>
        </p:nvSpPr>
        <p:spPr>
          <a:xfrm>
            <a:off x="5334000" y="4120738"/>
            <a:ext cx="1068780" cy="1151906"/>
          </a:xfrm>
          <a:custGeom>
            <a:avLst/>
            <a:gdLst>
              <a:gd name="connsiteX0" fmla="*/ 166255 w 1068780"/>
              <a:gd name="connsiteY0" fmla="*/ 71252 h 1151906"/>
              <a:gd name="connsiteX1" fmla="*/ 391886 w 1068780"/>
              <a:gd name="connsiteY1" fmla="*/ 118753 h 1151906"/>
              <a:gd name="connsiteX2" fmla="*/ 641268 w 1068780"/>
              <a:gd name="connsiteY2" fmla="*/ 0 h 1151906"/>
              <a:gd name="connsiteX3" fmla="*/ 902525 w 1068780"/>
              <a:gd name="connsiteY3" fmla="*/ 95002 h 1151906"/>
              <a:gd name="connsiteX4" fmla="*/ 938151 w 1068780"/>
              <a:gd name="connsiteY4" fmla="*/ 106878 h 1151906"/>
              <a:gd name="connsiteX5" fmla="*/ 997528 w 1068780"/>
              <a:gd name="connsiteY5" fmla="*/ 213756 h 1151906"/>
              <a:gd name="connsiteX6" fmla="*/ 1021278 w 1068780"/>
              <a:gd name="connsiteY6" fmla="*/ 249381 h 1151906"/>
              <a:gd name="connsiteX7" fmla="*/ 1033154 w 1068780"/>
              <a:gd name="connsiteY7" fmla="*/ 285007 h 1151906"/>
              <a:gd name="connsiteX8" fmla="*/ 1068780 w 1068780"/>
              <a:gd name="connsiteY8" fmla="*/ 486888 h 1151906"/>
              <a:gd name="connsiteX9" fmla="*/ 593767 w 1068780"/>
              <a:gd name="connsiteY9" fmla="*/ 878774 h 1151906"/>
              <a:gd name="connsiteX10" fmla="*/ 819398 w 1068780"/>
              <a:gd name="connsiteY10" fmla="*/ 902524 h 1151906"/>
              <a:gd name="connsiteX11" fmla="*/ 712520 w 1068780"/>
              <a:gd name="connsiteY11" fmla="*/ 1151906 h 1151906"/>
              <a:gd name="connsiteX12" fmla="*/ 391886 w 1068780"/>
              <a:gd name="connsiteY12" fmla="*/ 997527 h 1151906"/>
              <a:gd name="connsiteX13" fmla="*/ 296883 w 1068780"/>
              <a:gd name="connsiteY13" fmla="*/ 855023 h 1151906"/>
              <a:gd name="connsiteX14" fmla="*/ 23751 w 1068780"/>
              <a:gd name="connsiteY14" fmla="*/ 605641 h 1151906"/>
              <a:gd name="connsiteX15" fmla="*/ 0 w 1068780"/>
              <a:gd name="connsiteY15" fmla="*/ 451262 h 1151906"/>
              <a:gd name="connsiteX16" fmla="*/ 71252 w 1068780"/>
              <a:gd name="connsiteY16" fmla="*/ 296883 h 1151906"/>
              <a:gd name="connsiteX17" fmla="*/ 166255 w 1068780"/>
              <a:gd name="connsiteY17" fmla="*/ 71252 h 115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8780" h="1151906">
                <a:moveTo>
                  <a:pt x="166255" y="71252"/>
                </a:moveTo>
                <a:lnTo>
                  <a:pt x="391886" y="118753"/>
                </a:lnTo>
                <a:lnTo>
                  <a:pt x="641268" y="0"/>
                </a:lnTo>
                <a:lnTo>
                  <a:pt x="902525" y="95002"/>
                </a:lnTo>
                <a:lnTo>
                  <a:pt x="938151" y="106878"/>
                </a:lnTo>
                <a:cubicBezTo>
                  <a:pt x="957943" y="142504"/>
                  <a:pt x="976993" y="178553"/>
                  <a:pt x="997528" y="213756"/>
                </a:cubicBezTo>
                <a:cubicBezTo>
                  <a:pt x="1004719" y="226084"/>
                  <a:pt x="1014895" y="236616"/>
                  <a:pt x="1021278" y="249381"/>
                </a:cubicBezTo>
                <a:cubicBezTo>
                  <a:pt x="1026876" y="260577"/>
                  <a:pt x="1033154" y="285007"/>
                  <a:pt x="1033154" y="285007"/>
                </a:cubicBezTo>
                <a:lnTo>
                  <a:pt x="1068780" y="486888"/>
                </a:lnTo>
                <a:lnTo>
                  <a:pt x="593767" y="878774"/>
                </a:lnTo>
                <a:lnTo>
                  <a:pt x="819398" y="902524"/>
                </a:lnTo>
                <a:lnTo>
                  <a:pt x="712520" y="1151906"/>
                </a:lnTo>
                <a:lnTo>
                  <a:pt x="391886" y="997527"/>
                </a:lnTo>
                <a:lnTo>
                  <a:pt x="296883" y="855023"/>
                </a:lnTo>
                <a:lnTo>
                  <a:pt x="23751" y="605641"/>
                </a:lnTo>
                <a:lnTo>
                  <a:pt x="0" y="451262"/>
                </a:lnTo>
                <a:lnTo>
                  <a:pt x="71252" y="296883"/>
                </a:lnTo>
                <a:lnTo>
                  <a:pt x="166255" y="71252"/>
                </a:lnTo>
                <a:close/>
              </a:path>
            </a:pathLst>
          </a:custGeom>
          <a:solidFill>
            <a:schemeClr val="accent1">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C00000"/>
                </a:solidFill>
              </a:rPr>
              <a:t>EAG</a:t>
            </a:r>
            <a:endParaRPr lang="en-US" sz="2800" b="1" dirty="0">
              <a:solidFill>
                <a:srgbClr val="C00000"/>
              </a:solidFill>
            </a:endParaRPr>
          </a:p>
        </p:txBody>
      </p:sp>
      <p:sp>
        <p:nvSpPr>
          <p:cNvPr id="42" name="Freeform 41"/>
          <p:cNvSpPr/>
          <p:nvPr/>
        </p:nvSpPr>
        <p:spPr>
          <a:xfrm>
            <a:off x="3886200" y="5334000"/>
            <a:ext cx="3048000" cy="1240971"/>
          </a:xfrm>
          <a:custGeom>
            <a:avLst/>
            <a:gdLst>
              <a:gd name="connsiteX0" fmla="*/ 0 w 1258784"/>
              <a:gd name="connsiteY0" fmla="*/ 308758 h 757204"/>
              <a:gd name="connsiteX1" fmla="*/ 106878 w 1258784"/>
              <a:gd name="connsiteY1" fmla="*/ 71252 h 757204"/>
              <a:gd name="connsiteX2" fmla="*/ 273133 w 1258784"/>
              <a:gd name="connsiteY2" fmla="*/ 0 h 757204"/>
              <a:gd name="connsiteX3" fmla="*/ 617517 w 1258784"/>
              <a:gd name="connsiteY3" fmla="*/ 11875 h 757204"/>
              <a:gd name="connsiteX4" fmla="*/ 926275 w 1258784"/>
              <a:gd name="connsiteY4" fmla="*/ 35626 h 757204"/>
              <a:gd name="connsiteX5" fmla="*/ 1033153 w 1258784"/>
              <a:gd name="connsiteY5" fmla="*/ 95002 h 757204"/>
              <a:gd name="connsiteX6" fmla="*/ 1080655 w 1258784"/>
              <a:gd name="connsiteY6" fmla="*/ 106877 h 757204"/>
              <a:gd name="connsiteX7" fmla="*/ 1080655 w 1258784"/>
              <a:gd name="connsiteY7" fmla="*/ 106877 h 757204"/>
              <a:gd name="connsiteX8" fmla="*/ 1151907 w 1258784"/>
              <a:gd name="connsiteY8" fmla="*/ 249381 h 757204"/>
              <a:gd name="connsiteX9" fmla="*/ 1223158 w 1258784"/>
              <a:gd name="connsiteY9" fmla="*/ 391885 h 757204"/>
              <a:gd name="connsiteX10" fmla="*/ 1258784 w 1258784"/>
              <a:gd name="connsiteY10" fmla="*/ 510639 h 757204"/>
              <a:gd name="connsiteX11" fmla="*/ 1258784 w 1258784"/>
              <a:gd name="connsiteY11" fmla="*/ 605641 h 757204"/>
              <a:gd name="connsiteX12" fmla="*/ 1211283 w 1258784"/>
              <a:gd name="connsiteY12" fmla="*/ 629392 h 757204"/>
              <a:gd name="connsiteX13" fmla="*/ 1140031 w 1258784"/>
              <a:gd name="connsiteY13" fmla="*/ 736270 h 757204"/>
              <a:gd name="connsiteX14" fmla="*/ 1140031 w 1258784"/>
              <a:gd name="connsiteY14" fmla="*/ 736270 h 757204"/>
              <a:gd name="connsiteX15" fmla="*/ 748146 w 1258784"/>
              <a:gd name="connsiteY15" fmla="*/ 748145 h 757204"/>
              <a:gd name="connsiteX16" fmla="*/ 344384 w 1258784"/>
              <a:gd name="connsiteY16" fmla="*/ 665018 h 757204"/>
              <a:gd name="connsiteX17" fmla="*/ 296883 w 1258784"/>
              <a:gd name="connsiteY17" fmla="*/ 641267 h 757204"/>
              <a:gd name="connsiteX18" fmla="*/ 213756 w 1258784"/>
              <a:gd name="connsiteY18" fmla="*/ 748145 h 757204"/>
              <a:gd name="connsiteX19" fmla="*/ 178130 w 1258784"/>
              <a:gd name="connsiteY19" fmla="*/ 748145 h 757204"/>
              <a:gd name="connsiteX20" fmla="*/ 142504 w 1258784"/>
              <a:gd name="connsiteY20" fmla="*/ 712519 h 757204"/>
              <a:gd name="connsiteX21" fmla="*/ 35626 w 1258784"/>
              <a:gd name="connsiteY21" fmla="*/ 403761 h 757204"/>
              <a:gd name="connsiteX22" fmla="*/ 0 w 1258784"/>
              <a:gd name="connsiteY22" fmla="*/ 308758 h 757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8784" h="757204">
                <a:moveTo>
                  <a:pt x="0" y="308758"/>
                </a:moveTo>
                <a:lnTo>
                  <a:pt x="106878" y="71252"/>
                </a:lnTo>
                <a:lnTo>
                  <a:pt x="273133" y="0"/>
                </a:lnTo>
                <a:lnTo>
                  <a:pt x="617517" y="11875"/>
                </a:lnTo>
                <a:lnTo>
                  <a:pt x="926275" y="35626"/>
                </a:lnTo>
                <a:cubicBezTo>
                  <a:pt x="961901" y="55418"/>
                  <a:pt x="996149" y="77924"/>
                  <a:pt x="1033153" y="95002"/>
                </a:cubicBezTo>
                <a:cubicBezTo>
                  <a:pt x="1047972" y="101841"/>
                  <a:pt x="1080655" y="106877"/>
                  <a:pt x="1080655" y="106877"/>
                </a:cubicBezTo>
                <a:lnTo>
                  <a:pt x="1080655" y="106877"/>
                </a:lnTo>
                <a:lnTo>
                  <a:pt x="1151907" y="249381"/>
                </a:lnTo>
                <a:lnTo>
                  <a:pt x="1223158" y="391885"/>
                </a:lnTo>
                <a:lnTo>
                  <a:pt x="1258784" y="510639"/>
                </a:lnTo>
                <a:lnTo>
                  <a:pt x="1258784" y="605641"/>
                </a:lnTo>
                <a:lnTo>
                  <a:pt x="1211283" y="629392"/>
                </a:lnTo>
                <a:cubicBezTo>
                  <a:pt x="1137656" y="727561"/>
                  <a:pt x="1140031" y="684810"/>
                  <a:pt x="1140031" y="736270"/>
                </a:cubicBezTo>
                <a:lnTo>
                  <a:pt x="1140031" y="736270"/>
                </a:lnTo>
                <a:cubicBezTo>
                  <a:pt x="930686" y="757204"/>
                  <a:pt x="1061060" y="748145"/>
                  <a:pt x="748146" y="748145"/>
                </a:cubicBezTo>
                <a:lnTo>
                  <a:pt x="344384" y="665018"/>
                </a:lnTo>
                <a:lnTo>
                  <a:pt x="296883" y="641267"/>
                </a:lnTo>
                <a:cubicBezTo>
                  <a:pt x="261580" y="711873"/>
                  <a:pt x="276679" y="737658"/>
                  <a:pt x="213756" y="748145"/>
                </a:cubicBezTo>
                <a:cubicBezTo>
                  <a:pt x="202042" y="750097"/>
                  <a:pt x="190005" y="748145"/>
                  <a:pt x="178130" y="748145"/>
                </a:cubicBezTo>
                <a:lnTo>
                  <a:pt x="142504" y="712519"/>
                </a:lnTo>
                <a:lnTo>
                  <a:pt x="35626" y="403761"/>
                </a:lnTo>
                <a:lnTo>
                  <a:pt x="0" y="30875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C00000"/>
                </a:solidFill>
              </a:rPr>
              <a:t>Publishers, Professional Groups, Advocacy Groups</a:t>
            </a:r>
            <a:endParaRPr lang="en-US" dirty="0">
              <a:solidFill>
                <a:srgbClr val="C00000"/>
              </a:solidFill>
            </a:endParaRPr>
          </a:p>
        </p:txBody>
      </p:sp>
      <p:sp>
        <p:nvSpPr>
          <p:cNvPr id="44" name="Rounded Rectangle 43"/>
          <p:cNvSpPr/>
          <p:nvPr/>
        </p:nvSpPr>
        <p:spPr>
          <a:xfrm>
            <a:off x="7543800" y="4419600"/>
            <a:ext cx="1143000" cy="13716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1"/>
                </a:solidFill>
              </a:rPr>
              <a:t>ELaC</a:t>
            </a:r>
            <a:endParaRPr lang="en-US" sz="2400" b="1" dirty="0">
              <a:solidFill>
                <a:schemeClr val="bg1"/>
              </a:solidFill>
            </a:endParaRPr>
          </a:p>
        </p:txBody>
      </p:sp>
      <p:cxnSp>
        <p:nvCxnSpPr>
          <p:cNvPr id="46" name="Curved Connector 45"/>
          <p:cNvCxnSpPr/>
          <p:nvPr/>
        </p:nvCxnSpPr>
        <p:spPr>
          <a:xfrm rot="16200000" flipH="1">
            <a:off x="7886700" y="3848100"/>
            <a:ext cx="609600" cy="228600"/>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8" name="Curved Connector 47"/>
          <p:cNvCxnSpPr/>
          <p:nvPr/>
        </p:nvCxnSpPr>
        <p:spPr>
          <a:xfrm rot="16200000" flipH="1">
            <a:off x="6819900" y="3543300"/>
            <a:ext cx="838200" cy="762000"/>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0" name="Curved Connector 49"/>
          <p:cNvCxnSpPr>
            <a:stCxn id="41" idx="8"/>
          </p:cNvCxnSpPr>
          <p:nvPr/>
        </p:nvCxnSpPr>
        <p:spPr>
          <a:xfrm>
            <a:off x="6402780" y="4607626"/>
            <a:ext cx="1064820" cy="497774"/>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2" name="Curved Connector 51"/>
          <p:cNvCxnSpPr/>
          <p:nvPr/>
        </p:nvCxnSpPr>
        <p:spPr>
          <a:xfrm flipV="1">
            <a:off x="6781800" y="5486400"/>
            <a:ext cx="685800" cy="381000"/>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60" name="Curved Connector 59"/>
          <p:cNvCxnSpPr/>
          <p:nvPr/>
        </p:nvCxnSpPr>
        <p:spPr>
          <a:xfrm rot="16200000" flipH="1">
            <a:off x="5867400" y="2209800"/>
            <a:ext cx="609600" cy="1524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Curved Connector 72"/>
          <p:cNvCxnSpPr/>
          <p:nvPr/>
        </p:nvCxnSpPr>
        <p:spPr>
          <a:xfrm rot="5400000">
            <a:off x="8115300" y="2324100"/>
            <a:ext cx="304800" cy="2286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990600" y="2057400"/>
            <a:ext cx="1371600" cy="584775"/>
          </a:xfrm>
          <a:prstGeom prst="rect">
            <a:avLst/>
          </a:prstGeom>
          <a:noFill/>
        </p:spPr>
        <p:txBody>
          <a:bodyPr wrap="square" rtlCol="0">
            <a:spAutoFit/>
          </a:bodyPr>
          <a:lstStyle/>
          <a:p>
            <a:r>
              <a:rPr lang="en-US" sz="3200" b="1" dirty="0" smtClean="0">
                <a:solidFill>
                  <a:srgbClr val="C00000"/>
                </a:solidFill>
              </a:rPr>
              <a:t>WIDA</a:t>
            </a:r>
            <a:endParaRPr lang="en-US" sz="3200" b="1" dirty="0">
              <a:solidFill>
                <a:srgbClr val="C00000"/>
              </a:solidFill>
            </a:endParaRPr>
          </a:p>
        </p:txBody>
      </p:sp>
      <p:sp>
        <p:nvSpPr>
          <p:cNvPr id="76" name="TextBox 75"/>
          <p:cNvSpPr txBox="1"/>
          <p:nvPr/>
        </p:nvSpPr>
        <p:spPr>
          <a:xfrm>
            <a:off x="685800" y="4800600"/>
            <a:ext cx="947311" cy="523220"/>
          </a:xfrm>
          <a:prstGeom prst="rect">
            <a:avLst/>
          </a:prstGeom>
          <a:noFill/>
        </p:spPr>
        <p:txBody>
          <a:bodyPr wrap="none" rtlCol="0">
            <a:spAutoFit/>
          </a:bodyPr>
          <a:lstStyle/>
          <a:p>
            <a:r>
              <a:rPr lang="en-US" sz="2800" b="1" dirty="0" smtClean="0">
                <a:solidFill>
                  <a:srgbClr val="C00000"/>
                </a:solidFill>
              </a:rPr>
              <a:t>ELDA</a:t>
            </a:r>
            <a:endParaRPr lang="en-US" b="1" dirty="0">
              <a:solidFill>
                <a:srgbClr val="C00000"/>
              </a:solidFill>
            </a:endParaRPr>
          </a:p>
        </p:txBody>
      </p:sp>
      <p:sp>
        <p:nvSpPr>
          <p:cNvPr id="77" name="TextBox 76"/>
          <p:cNvSpPr txBox="1"/>
          <p:nvPr/>
        </p:nvSpPr>
        <p:spPr>
          <a:xfrm>
            <a:off x="3429000" y="3733800"/>
            <a:ext cx="1822935" cy="523220"/>
          </a:xfrm>
          <a:prstGeom prst="rect">
            <a:avLst/>
          </a:prstGeom>
          <a:noFill/>
        </p:spPr>
        <p:txBody>
          <a:bodyPr wrap="none" rtlCol="0">
            <a:spAutoFit/>
          </a:bodyPr>
          <a:lstStyle/>
          <a:p>
            <a:r>
              <a:rPr lang="en-US" sz="2800" b="1" dirty="0" smtClean="0">
                <a:solidFill>
                  <a:srgbClr val="C00000"/>
                </a:solidFill>
              </a:rPr>
              <a:t>“Big Solos”</a:t>
            </a:r>
            <a:endParaRPr lang="en-US" sz="2800" b="1" dirty="0">
              <a:solidFill>
                <a:srgbClr val="C00000"/>
              </a:solidFill>
            </a:endParaRPr>
          </a:p>
        </p:txBody>
      </p:sp>
      <p:sp>
        <p:nvSpPr>
          <p:cNvPr id="43" name="Date Placeholder 42"/>
          <p:cNvSpPr>
            <a:spLocks noGrp="1"/>
          </p:cNvSpPr>
          <p:nvPr>
            <p:ph type="dt" sz="half" idx="10"/>
          </p:nvPr>
        </p:nvSpPr>
        <p:spPr/>
        <p:txBody>
          <a:bodyPr/>
          <a:lstStyle/>
          <a:p>
            <a:r>
              <a:rPr lang="en-US" smtClean="0"/>
              <a:t>3/27/2011</a:t>
            </a:r>
            <a:endParaRPr lang="en-US"/>
          </a:p>
        </p:txBody>
      </p:sp>
      <p:sp>
        <p:nvSpPr>
          <p:cNvPr id="45" name="Footer Placeholder 44"/>
          <p:cNvSpPr>
            <a:spLocks noGrp="1"/>
          </p:cNvSpPr>
          <p:nvPr>
            <p:ph type="ftr" sz="quarter" idx="11"/>
          </p:nvPr>
        </p:nvSpPr>
        <p:spPr/>
        <p:txBody>
          <a:bodyPr/>
          <a:lstStyle/>
          <a:p>
            <a:r>
              <a:rPr lang="en-US" smtClean="0"/>
              <a:t>ASCD: San Francisco</a:t>
            </a: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457200" y="-76200"/>
            <a:ext cx="8229600" cy="1143000"/>
          </a:xfrm>
        </p:spPr>
        <p:txBody>
          <a:bodyPr/>
          <a:lstStyle/>
          <a:p>
            <a:r>
              <a:rPr lang="en-US" sz="2800" dirty="0" smtClean="0">
                <a:solidFill>
                  <a:srgbClr val="FF0000"/>
                </a:solidFill>
              </a:rPr>
              <a:t>English Language and Content : The Cartoon</a:t>
            </a:r>
          </a:p>
        </p:txBody>
      </p:sp>
      <p:sp>
        <p:nvSpPr>
          <p:cNvPr id="4" name="Footer Placeholder 3"/>
          <p:cNvSpPr>
            <a:spLocks noGrp="1"/>
          </p:cNvSpPr>
          <p:nvPr>
            <p:ph type="ftr" sz="quarter" idx="11"/>
          </p:nvPr>
        </p:nvSpPr>
        <p:spPr/>
        <p:txBody>
          <a:bodyPr/>
          <a:lstStyle/>
          <a:p>
            <a:pPr>
              <a:defRPr/>
            </a:pPr>
            <a:r>
              <a:rPr lang="en-US" smtClean="0"/>
              <a:t>ASCD: San Francisco</a:t>
            </a:r>
            <a:endParaRPr lang="en-US"/>
          </a:p>
        </p:txBody>
      </p:sp>
      <p:sp>
        <p:nvSpPr>
          <p:cNvPr id="5" name="Oval 4"/>
          <p:cNvSpPr/>
          <p:nvPr/>
        </p:nvSpPr>
        <p:spPr>
          <a:xfrm rot="5400000">
            <a:off x="3276600" y="2590800"/>
            <a:ext cx="1905000" cy="1905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Content Placeholder 5"/>
          <p:cNvSpPr>
            <a:spLocks noGrp="1"/>
          </p:cNvSpPr>
          <p:nvPr>
            <p:ph idx="1"/>
          </p:nvPr>
        </p:nvSpPr>
        <p:spPr>
          <a:xfrm>
            <a:off x="2438400" y="1752600"/>
            <a:ext cx="3581400" cy="3581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en-US" dirty="0"/>
          </a:p>
        </p:txBody>
      </p:sp>
      <p:sp>
        <p:nvSpPr>
          <p:cNvPr id="7" name="Oval 6"/>
          <p:cNvSpPr/>
          <p:nvPr/>
        </p:nvSpPr>
        <p:spPr>
          <a:xfrm>
            <a:off x="3657600" y="2971800"/>
            <a:ext cx="1143000" cy="114300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FF0000"/>
                </a:solidFill>
              </a:rPr>
              <a:t>Content</a:t>
            </a:r>
          </a:p>
        </p:txBody>
      </p:sp>
      <p:sp>
        <p:nvSpPr>
          <p:cNvPr id="8" name="Left Arrow 7"/>
          <p:cNvSpPr/>
          <p:nvPr/>
        </p:nvSpPr>
        <p:spPr>
          <a:xfrm rot="20002505">
            <a:off x="4375150" y="2605088"/>
            <a:ext cx="2268538" cy="679450"/>
          </a:xfrm>
          <a:prstGeom prst="lef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3300"/>
                </a:solidFill>
              </a:rPr>
              <a:t>       Language</a:t>
            </a:r>
          </a:p>
        </p:txBody>
      </p:sp>
      <p:sp>
        <p:nvSpPr>
          <p:cNvPr id="10" name="Oval 9"/>
          <p:cNvSpPr/>
          <p:nvPr/>
        </p:nvSpPr>
        <p:spPr>
          <a:xfrm>
            <a:off x="2895600" y="2209800"/>
            <a:ext cx="2743200" cy="266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521" name="TextBox 10"/>
          <p:cNvSpPr txBox="1">
            <a:spLocks noChangeArrowheads="1"/>
          </p:cNvSpPr>
          <p:nvPr/>
        </p:nvSpPr>
        <p:spPr bwMode="auto">
          <a:xfrm>
            <a:off x="3241675" y="1901825"/>
            <a:ext cx="2016125" cy="307975"/>
          </a:xfrm>
          <a:prstGeom prst="rect">
            <a:avLst/>
          </a:prstGeom>
          <a:noFill/>
          <a:ln w="9525">
            <a:noFill/>
            <a:miter lim="800000"/>
            <a:headEnd/>
            <a:tailEnd/>
          </a:ln>
        </p:spPr>
        <p:txBody>
          <a:bodyPr wrap="none">
            <a:spAutoFit/>
          </a:bodyPr>
          <a:lstStyle/>
          <a:p>
            <a:r>
              <a:rPr lang="en-US" sz="1400">
                <a:solidFill>
                  <a:srgbClr val="FF3300"/>
                </a:solidFill>
              </a:rPr>
              <a:t>Semantics, Pragmatics</a:t>
            </a:r>
          </a:p>
        </p:txBody>
      </p:sp>
      <p:sp>
        <p:nvSpPr>
          <p:cNvPr id="64522" name="TextBox 11"/>
          <p:cNvSpPr txBox="1">
            <a:spLocks noChangeArrowheads="1"/>
          </p:cNvSpPr>
          <p:nvPr/>
        </p:nvSpPr>
        <p:spPr bwMode="auto">
          <a:xfrm>
            <a:off x="3016250" y="2362200"/>
            <a:ext cx="2470150" cy="307975"/>
          </a:xfrm>
          <a:prstGeom prst="rect">
            <a:avLst/>
          </a:prstGeom>
          <a:noFill/>
          <a:ln w="9525">
            <a:noFill/>
            <a:miter lim="800000"/>
            <a:headEnd/>
            <a:tailEnd/>
          </a:ln>
        </p:spPr>
        <p:txBody>
          <a:bodyPr wrap="none">
            <a:spAutoFit/>
          </a:bodyPr>
          <a:lstStyle/>
          <a:p>
            <a:r>
              <a:rPr lang="en-US" sz="1400">
                <a:solidFill>
                  <a:srgbClr val="FF3300"/>
                </a:solidFill>
              </a:rPr>
              <a:t>Morphology, Lexicon, Syntax</a:t>
            </a:r>
          </a:p>
        </p:txBody>
      </p:sp>
      <p:sp>
        <p:nvSpPr>
          <p:cNvPr id="64523" name="TextBox 12"/>
          <p:cNvSpPr txBox="1">
            <a:spLocks noChangeArrowheads="1"/>
          </p:cNvSpPr>
          <p:nvPr/>
        </p:nvSpPr>
        <p:spPr bwMode="auto">
          <a:xfrm>
            <a:off x="3278188" y="2663825"/>
            <a:ext cx="1903412" cy="307975"/>
          </a:xfrm>
          <a:prstGeom prst="rect">
            <a:avLst/>
          </a:prstGeom>
          <a:noFill/>
          <a:ln w="9525">
            <a:noFill/>
            <a:miter lim="800000"/>
            <a:headEnd/>
            <a:tailEnd/>
          </a:ln>
        </p:spPr>
        <p:txBody>
          <a:bodyPr wrap="none">
            <a:spAutoFit/>
          </a:bodyPr>
          <a:lstStyle/>
          <a:p>
            <a:r>
              <a:rPr lang="en-US" sz="1400">
                <a:solidFill>
                  <a:srgbClr val="FF3300"/>
                </a:solidFill>
              </a:rPr>
              <a:t>Phonology, Phonetics</a:t>
            </a:r>
          </a:p>
        </p:txBody>
      </p:sp>
      <p:cxnSp>
        <p:nvCxnSpPr>
          <p:cNvPr id="15" name="Curved Connector 14"/>
          <p:cNvCxnSpPr/>
          <p:nvPr/>
        </p:nvCxnSpPr>
        <p:spPr>
          <a:xfrm rot="16200000" flipV="1">
            <a:off x="5448300" y="2476500"/>
            <a:ext cx="304800" cy="228600"/>
          </a:xfrm>
          <a:prstGeom prst="curvedConnector3">
            <a:avLst>
              <a:gd name="adj1" fmla="val 50000"/>
            </a:avLst>
          </a:prstGeom>
          <a:ln w="34925">
            <a:solidFill>
              <a:schemeClr val="accent6">
                <a:lumMod val="75000"/>
              </a:schemeClr>
            </a:solidFill>
            <a:headEnd type="triangle" w="lg" len="lg"/>
            <a:tailEnd type="none"/>
          </a:ln>
        </p:spPr>
        <p:style>
          <a:lnRef idx="1">
            <a:schemeClr val="accent1"/>
          </a:lnRef>
          <a:fillRef idx="0">
            <a:schemeClr val="accent1"/>
          </a:fillRef>
          <a:effectRef idx="0">
            <a:schemeClr val="accent1"/>
          </a:effectRef>
          <a:fontRef idx="minor">
            <a:schemeClr val="tx1"/>
          </a:fontRef>
        </p:style>
      </p:cxnSp>
      <p:cxnSp>
        <p:nvCxnSpPr>
          <p:cNvPr id="20" name="Curved Connector 19"/>
          <p:cNvCxnSpPr/>
          <p:nvPr/>
        </p:nvCxnSpPr>
        <p:spPr>
          <a:xfrm rot="16200000" flipH="1">
            <a:off x="5105400" y="3124200"/>
            <a:ext cx="304800" cy="304800"/>
          </a:xfrm>
          <a:prstGeom prst="curvedConnector3">
            <a:avLst>
              <a:gd name="adj1" fmla="val 50000"/>
            </a:avLst>
          </a:prstGeom>
          <a:ln w="34925">
            <a:solidFill>
              <a:schemeClr val="accent6">
                <a:lumMod val="75000"/>
              </a:schemeClr>
            </a:solidFill>
            <a:headEnd type="triangle" w="lg" len="lg"/>
            <a:tailEnd type="none"/>
          </a:ln>
        </p:spPr>
        <p:style>
          <a:lnRef idx="1">
            <a:schemeClr val="accent1"/>
          </a:lnRef>
          <a:fillRef idx="0">
            <a:schemeClr val="accent1"/>
          </a:fillRef>
          <a:effectRef idx="0">
            <a:schemeClr val="accent1"/>
          </a:effectRef>
          <a:fontRef idx="minor">
            <a:schemeClr val="tx1"/>
          </a:fontRef>
        </p:style>
      </p:cxnSp>
      <p:cxnSp>
        <p:nvCxnSpPr>
          <p:cNvPr id="21" name="Curved Connector 20"/>
          <p:cNvCxnSpPr/>
          <p:nvPr/>
        </p:nvCxnSpPr>
        <p:spPr>
          <a:xfrm rot="16200000" flipV="1">
            <a:off x="4838700" y="3314700"/>
            <a:ext cx="304800" cy="228600"/>
          </a:xfrm>
          <a:prstGeom prst="curvedConnector3">
            <a:avLst>
              <a:gd name="adj1" fmla="val 50000"/>
            </a:avLst>
          </a:prstGeom>
          <a:ln w="34925">
            <a:solidFill>
              <a:schemeClr val="accent6">
                <a:lumMod val="75000"/>
              </a:schemeClr>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64527" name="TextBox 23"/>
          <p:cNvSpPr txBox="1">
            <a:spLocks noChangeArrowheads="1"/>
          </p:cNvSpPr>
          <p:nvPr/>
        </p:nvSpPr>
        <p:spPr bwMode="auto">
          <a:xfrm rot="-2858023">
            <a:off x="1377157" y="2048669"/>
            <a:ext cx="1377950" cy="369887"/>
          </a:xfrm>
          <a:prstGeom prst="rect">
            <a:avLst/>
          </a:prstGeom>
          <a:noFill/>
          <a:ln w="9525">
            <a:noFill/>
            <a:miter lim="800000"/>
            <a:headEnd/>
            <a:tailEnd/>
          </a:ln>
        </p:spPr>
        <p:txBody>
          <a:bodyPr wrap="none">
            <a:spAutoFit/>
          </a:bodyPr>
          <a:lstStyle/>
          <a:p>
            <a:r>
              <a:rPr lang="en-US" b="1">
                <a:solidFill>
                  <a:schemeClr val="tx2"/>
                </a:solidFill>
              </a:rPr>
              <a:t>Classroom</a:t>
            </a:r>
          </a:p>
        </p:txBody>
      </p:sp>
      <p:sp>
        <p:nvSpPr>
          <p:cNvPr id="64528" name="TextBox 25"/>
          <p:cNvSpPr txBox="1">
            <a:spLocks noChangeArrowheads="1"/>
          </p:cNvSpPr>
          <p:nvPr/>
        </p:nvSpPr>
        <p:spPr bwMode="auto">
          <a:xfrm rot="2214890">
            <a:off x="6069013" y="1839913"/>
            <a:ext cx="1685925" cy="369887"/>
          </a:xfrm>
          <a:prstGeom prst="rect">
            <a:avLst/>
          </a:prstGeom>
          <a:noFill/>
          <a:ln w="9525">
            <a:noFill/>
            <a:miter lim="800000"/>
            <a:headEnd/>
            <a:tailEnd/>
          </a:ln>
        </p:spPr>
        <p:txBody>
          <a:bodyPr wrap="none">
            <a:spAutoFit/>
          </a:bodyPr>
          <a:lstStyle/>
          <a:p>
            <a:r>
              <a:rPr lang="en-US" b="1">
                <a:solidFill>
                  <a:schemeClr val="tx2"/>
                </a:solidFill>
              </a:rPr>
              <a:t>Small Groups</a:t>
            </a:r>
          </a:p>
        </p:txBody>
      </p:sp>
      <p:sp>
        <p:nvSpPr>
          <p:cNvPr id="64529" name="TextBox 26"/>
          <p:cNvSpPr txBox="1">
            <a:spLocks noChangeArrowheads="1"/>
          </p:cNvSpPr>
          <p:nvPr/>
        </p:nvSpPr>
        <p:spPr bwMode="auto">
          <a:xfrm rot="2739409">
            <a:off x="1670844" y="4515644"/>
            <a:ext cx="1095375" cy="369887"/>
          </a:xfrm>
          <a:prstGeom prst="rect">
            <a:avLst/>
          </a:prstGeom>
          <a:noFill/>
          <a:ln w="9525">
            <a:noFill/>
            <a:miter lim="800000"/>
            <a:headEnd/>
            <a:tailEnd/>
          </a:ln>
        </p:spPr>
        <p:txBody>
          <a:bodyPr wrap="none">
            <a:spAutoFit/>
          </a:bodyPr>
          <a:lstStyle/>
          <a:p>
            <a:r>
              <a:rPr lang="en-US" b="1">
                <a:solidFill>
                  <a:schemeClr val="tx2"/>
                </a:solidFill>
              </a:rPr>
              <a:t>Reading</a:t>
            </a:r>
          </a:p>
        </p:txBody>
      </p:sp>
      <p:sp>
        <p:nvSpPr>
          <p:cNvPr id="64530" name="TextBox 28"/>
          <p:cNvSpPr txBox="1">
            <a:spLocks noChangeArrowheads="1"/>
          </p:cNvSpPr>
          <p:nvPr/>
        </p:nvSpPr>
        <p:spPr bwMode="auto">
          <a:xfrm rot="-2858023">
            <a:off x="5430044" y="4715669"/>
            <a:ext cx="1543050" cy="369888"/>
          </a:xfrm>
          <a:prstGeom prst="rect">
            <a:avLst/>
          </a:prstGeom>
          <a:noFill/>
          <a:ln w="9525">
            <a:noFill/>
            <a:miter lim="800000"/>
            <a:headEnd/>
            <a:tailEnd/>
          </a:ln>
        </p:spPr>
        <p:txBody>
          <a:bodyPr wrap="none">
            <a:spAutoFit/>
          </a:bodyPr>
          <a:lstStyle/>
          <a:p>
            <a:r>
              <a:rPr lang="en-US" b="1">
                <a:solidFill>
                  <a:schemeClr val="tx2"/>
                </a:solidFill>
              </a:rPr>
              <a:t>Assessment</a:t>
            </a:r>
          </a:p>
        </p:txBody>
      </p:sp>
      <p:sp>
        <p:nvSpPr>
          <p:cNvPr id="30" name="Cloud 29"/>
          <p:cNvSpPr/>
          <p:nvPr/>
        </p:nvSpPr>
        <p:spPr>
          <a:xfrm>
            <a:off x="533400" y="914400"/>
            <a:ext cx="7543800" cy="5638800"/>
          </a:xfrm>
          <a:prstGeom prst="cloud">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64532" name="Picture 22"/>
          <p:cNvPicPr>
            <a:picLocks noChangeAspect="1" noChangeArrowheads="1"/>
          </p:cNvPicPr>
          <p:nvPr/>
        </p:nvPicPr>
        <p:blipFill>
          <a:blip r:embed="rId3" cstate="print"/>
          <a:srcRect/>
          <a:stretch>
            <a:fillRect/>
          </a:stretch>
        </p:blipFill>
        <p:spPr bwMode="auto">
          <a:xfrm>
            <a:off x="7162800" y="4876800"/>
            <a:ext cx="1981200" cy="1981200"/>
          </a:xfrm>
          <a:prstGeom prst="rect">
            <a:avLst/>
          </a:prstGeom>
          <a:noFill/>
          <a:ln w="9525">
            <a:noFill/>
            <a:miter lim="800000"/>
            <a:headEnd/>
            <a:tailEnd/>
          </a:ln>
        </p:spPr>
      </p:pic>
      <p:sp>
        <p:nvSpPr>
          <p:cNvPr id="22" name="Date Placeholder 21"/>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3600" dirty="0" smtClean="0">
                <a:solidFill>
                  <a:schemeClr val="accent3">
                    <a:lumMod val="50000"/>
                  </a:schemeClr>
                </a:solidFill>
              </a:rPr>
              <a:t>Language as Window into the Human Mind:</a:t>
            </a:r>
            <a:br>
              <a:rPr lang="en-US" sz="3600" dirty="0" smtClean="0">
                <a:solidFill>
                  <a:schemeClr val="accent3">
                    <a:lumMod val="50000"/>
                  </a:schemeClr>
                </a:solidFill>
              </a:rPr>
            </a:br>
            <a:r>
              <a:rPr lang="en-US" sz="3600" dirty="0" smtClean="0">
                <a:solidFill>
                  <a:schemeClr val="accent3">
                    <a:lumMod val="50000"/>
                  </a:schemeClr>
                </a:solidFill>
              </a:rPr>
              <a:t>A field of epistemological linguistics is needed.</a:t>
            </a:r>
            <a:endParaRPr lang="en-US" sz="3600" dirty="0">
              <a:solidFill>
                <a:schemeClr val="accent3">
                  <a:lumMod val="50000"/>
                </a:schemeClr>
              </a:solidFill>
            </a:endParaRPr>
          </a:p>
        </p:txBody>
      </p:sp>
      <p:sp>
        <p:nvSpPr>
          <p:cNvPr id="4" name="Footer Placeholder 3"/>
          <p:cNvSpPr>
            <a:spLocks noGrp="1"/>
          </p:cNvSpPr>
          <p:nvPr>
            <p:ph type="ftr" sz="quarter" idx="11"/>
          </p:nvPr>
        </p:nvSpPr>
        <p:spPr/>
        <p:txBody>
          <a:bodyPr/>
          <a:lstStyle/>
          <a:p>
            <a:pPr>
              <a:defRPr/>
            </a:pPr>
            <a:r>
              <a:rPr lang="en-US" smtClean="0"/>
              <a:t>ASCD: San Francisco</a:t>
            </a:r>
            <a:endParaRPr lang="en-US"/>
          </a:p>
        </p:txBody>
      </p:sp>
      <p:pic>
        <p:nvPicPr>
          <p:cNvPr id="73732" name="Picture 2" descr="C:\Users\hakuta\Desktop\temp\Collages\cvf.jpg"/>
          <p:cNvPicPr>
            <a:picLocks noGrp="1" noChangeAspect="1" noChangeArrowheads="1"/>
          </p:cNvPicPr>
          <p:nvPr>
            <p:ph idx="1"/>
          </p:nvPr>
        </p:nvPicPr>
        <p:blipFill>
          <a:blip r:embed="rId2" cstate="print"/>
          <a:srcRect/>
          <a:stretch>
            <a:fillRect/>
          </a:stretch>
        </p:blipFill>
        <p:spPr>
          <a:xfrm rot="20870302">
            <a:off x="-325438" y="3251200"/>
            <a:ext cx="4443413" cy="3175000"/>
          </a:xfrm>
          <a:noFill/>
        </p:spPr>
      </p:pic>
      <p:pic>
        <p:nvPicPr>
          <p:cNvPr id="73733" name="Picture 2"/>
          <p:cNvPicPr>
            <a:picLocks noChangeAspect="1" noChangeArrowheads="1"/>
          </p:cNvPicPr>
          <p:nvPr/>
        </p:nvPicPr>
        <p:blipFill>
          <a:blip r:embed="rId3" cstate="print"/>
          <a:srcRect/>
          <a:stretch>
            <a:fillRect/>
          </a:stretch>
        </p:blipFill>
        <p:spPr bwMode="auto">
          <a:xfrm rot="1135508">
            <a:off x="3567113" y="3459163"/>
            <a:ext cx="4930775" cy="3081337"/>
          </a:xfrm>
          <a:prstGeom prst="rect">
            <a:avLst/>
          </a:prstGeom>
          <a:noFill/>
          <a:ln w="9525">
            <a:noFill/>
            <a:miter lim="800000"/>
            <a:headEnd/>
            <a:tailEnd/>
          </a:ln>
        </p:spPr>
      </p:pic>
      <p:pic>
        <p:nvPicPr>
          <p:cNvPr id="73734" name="Picture 2"/>
          <p:cNvPicPr>
            <a:picLocks noChangeAspect="1" noChangeArrowheads="1"/>
          </p:cNvPicPr>
          <p:nvPr/>
        </p:nvPicPr>
        <p:blipFill>
          <a:blip r:embed="rId4" cstate="print"/>
          <a:srcRect/>
          <a:stretch>
            <a:fillRect/>
          </a:stretch>
        </p:blipFill>
        <p:spPr bwMode="auto">
          <a:xfrm rot="766188">
            <a:off x="4954588" y="1855788"/>
            <a:ext cx="3963987" cy="2478087"/>
          </a:xfrm>
          <a:prstGeom prst="rect">
            <a:avLst/>
          </a:prstGeom>
          <a:noFill/>
          <a:ln w="9525">
            <a:noFill/>
            <a:miter lim="800000"/>
            <a:headEnd/>
            <a:tailEnd/>
          </a:ln>
        </p:spPr>
      </p:pic>
      <p:pic>
        <p:nvPicPr>
          <p:cNvPr id="73735" name="Picture 7"/>
          <p:cNvPicPr>
            <a:picLocks noChangeAspect="1" noChangeArrowheads="1"/>
          </p:cNvPicPr>
          <p:nvPr/>
        </p:nvPicPr>
        <p:blipFill>
          <a:blip r:embed="rId5" cstate="print"/>
          <a:srcRect/>
          <a:stretch>
            <a:fillRect/>
          </a:stretch>
        </p:blipFill>
        <p:spPr bwMode="auto">
          <a:xfrm rot="701848">
            <a:off x="1022350" y="1647825"/>
            <a:ext cx="3697288" cy="2195513"/>
          </a:xfrm>
          <a:prstGeom prst="rect">
            <a:avLst/>
          </a:prstGeom>
          <a:noFill/>
          <a:ln w="9525">
            <a:noFill/>
            <a:miter lim="800000"/>
            <a:headEnd/>
            <a:tailEnd/>
          </a:ln>
        </p:spPr>
      </p:pic>
      <p:sp>
        <p:nvSpPr>
          <p:cNvPr id="8" name="Date Placeholder 7"/>
          <p:cNvSpPr>
            <a:spLocks noGrp="1"/>
          </p:cNvSpPr>
          <p:nvPr>
            <p:ph type="dt" sz="half" idx="10"/>
          </p:nvPr>
        </p:nvSpPr>
        <p:spPr/>
        <p:txBody>
          <a:bodyPr/>
          <a:lstStyle/>
          <a:p>
            <a:r>
              <a:rPr lang="en-US" smtClean="0"/>
              <a:t>3/27/2011</a:t>
            </a:r>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5847</TotalTime>
  <Words>3493</Words>
  <Application>Microsoft Office PowerPoint</Application>
  <PresentationFormat>On-screen Show (4:3)</PresentationFormat>
  <Paragraphs>400</Paragraphs>
  <Slides>58</Slides>
  <Notes>24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0" baseType="lpstr">
      <vt:lpstr>Office Theme</vt:lpstr>
      <vt:lpstr>Slide</vt:lpstr>
      <vt:lpstr>English Language Learners and the Elementary and Secondary Education Act</vt:lpstr>
      <vt:lpstr>Slide 2</vt:lpstr>
      <vt:lpstr>Slide 3</vt:lpstr>
      <vt:lpstr>Policy and Practice:  Carrots and Sticks</vt:lpstr>
      <vt:lpstr>Castañeda v. Pickard (1981) Fifth Circuit Court of Appeals </vt:lpstr>
      <vt:lpstr>Castañeda v. Pickard (1981) Fifth Circuit Court of Appeals </vt:lpstr>
      <vt:lpstr>Castañeda v. Pickard (1981) Fifth Circuit Court of Appeals </vt:lpstr>
      <vt:lpstr>Castañeda v. Pickard (1981) Fifth Circuit Court of Appeals </vt:lpstr>
      <vt:lpstr>Slide 9</vt:lpstr>
      <vt:lpstr>No Child Left Behind</vt:lpstr>
      <vt:lpstr>No Child Left Behind: Three important pieces for ELLs</vt:lpstr>
      <vt:lpstr>NCLB Implementation</vt:lpstr>
      <vt:lpstr>What we have learned from research and experience …</vt:lpstr>
      <vt:lpstr>What we have learned…</vt:lpstr>
      <vt:lpstr>Dominance of “language of instruction” debate and time frame expectation.</vt:lpstr>
      <vt:lpstr>What we have learned…</vt:lpstr>
      <vt:lpstr>Slide 17</vt:lpstr>
      <vt:lpstr>What we have learned…</vt:lpstr>
      <vt:lpstr>Toward High School Graduation</vt:lpstr>
      <vt:lpstr>Increasing Risk to High School Graduation…</vt:lpstr>
      <vt:lpstr>What we have learned…</vt:lpstr>
      <vt:lpstr>Slide 22</vt:lpstr>
      <vt:lpstr>What we have learned…</vt:lpstr>
      <vt:lpstr>Slide 24</vt:lpstr>
      <vt:lpstr>Slide 25</vt:lpstr>
      <vt:lpstr>Slide 26</vt:lpstr>
      <vt:lpstr>Slide 27</vt:lpstr>
      <vt:lpstr>Slide 28</vt:lpstr>
      <vt:lpstr>Slide 29</vt:lpstr>
      <vt:lpstr>Slide 30</vt:lpstr>
      <vt:lpstr>Showing Growth in English Language Proficiency Development</vt:lpstr>
      <vt:lpstr>CST Relationship with CELDT</vt:lpstr>
      <vt:lpstr>Narrowing the EL-EO Gap</vt:lpstr>
      <vt:lpstr>Slide 34</vt:lpstr>
      <vt:lpstr>Slide 35</vt:lpstr>
      <vt:lpstr>What to look forward to…</vt:lpstr>
      <vt:lpstr>http://ellpolicy.org</vt:lpstr>
      <vt:lpstr>Working Group on ELL Policy</vt:lpstr>
      <vt:lpstr>Slide 39</vt:lpstr>
      <vt:lpstr> The Revolving Door Problem</vt:lpstr>
      <vt:lpstr>Slide 41</vt:lpstr>
      <vt:lpstr>What does this graph tell us about how ELLs fare educationally? </vt:lpstr>
      <vt:lpstr>Recommendation</vt:lpstr>
      <vt:lpstr>Benefits</vt:lpstr>
      <vt:lpstr>Total English Learner (TEL) Group</vt:lpstr>
      <vt:lpstr>Slide 46</vt:lpstr>
      <vt:lpstr>Accountability: Language and Academic Measurement Recommendations</vt:lpstr>
      <vt:lpstr>One Approach: Set Weights on  ELA Assessment by Expected ELP Level</vt:lpstr>
      <vt:lpstr>Additional Assessment Recommendations</vt:lpstr>
      <vt:lpstr>Recommendations related to  Human Capital and Capacity Building</vt:lpstr>
      <vt:lpstr>Other Key Recommendations</vt:lpstr>
      <vt:lpstr>Other Key Recommendations</vt:lpstr>
      <vt:lpstr>Other Key Recommendations</vt:lpstr>
      <vt:lpstr>Looking Ahead… </vt:lpstr>
      <vt:lpstr>Slide 55</vt:lpstr>
      <vt:lpstr>English Language and Content (ELaC)  Macro-framework</vt:lpstr>
      <vt:lpstr>English Language and Content : The Cartoon</vt:lpstr>
      <vt:lpstr>Language as Window into the Human Mind: A field of epistemological linguistics is needed.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hakuta</dc:creator>
  <cp:lastModifiedBy>hakuta</cp:lastModifiedBy>
  <cp:revision>77</cp:revision>
  <dcterms:created xsi:type="dcterms:W3CDTF">2010-03-23T04:44:08Z</dcterms:created>
  <dcterms:modified xsi:type="dcterms:W3CDTF">2011-03-28T14:35:43Z</dcterms:modified>
</cp:coreProperties>
</file>