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xlsx" ContentType="application/vnd.openxmlformats-officedocument.spreadsheetml.sheet"/>
  <Default Extension="jpg" ContentType="image/jpeg"/>
  <Default Extension="vml" ContentType="application/vnd.openxmlformats-officedocument.vmlDrawing"/>
  <Default Extension="rels" ContentType="application/vnd.openxmlformats-package.relationships+xml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9" r:id="rId1"/>
  </p:sldMasterIdLst>
  <p:notesMasterIdLst>
    <p:notesMasterId r:id="rId92"/>
  </p:notesMasterIdLst>
  <p:handoutMasterIdLst>
    <p:handoutMasterId r:id="rId93"/>
  </p:handoutMasterIdLst>
  <p:sldIdLst>
    <p:sldId id="654" r:id="rId2"/>
    <p:sldId id="716" r:id="rId3"/>
    <p:sldId id="717" r:id="rId4"/>
    <p:sldId id="718" r:id="rId5"/>
    <p:sldId id="595" r:id="rId6"/>
    <p:sldId id="620" r:id="rId7"/>
    <p:sldId id="597" r:id="rId8"/>
    <p:sldId id="659" r:id="rId9"/>
    <p:sldId id="660" r:id="rId10"/>
    <p:sldId id="661" r:id="rId11"/>
    <p:sldId id="662" r:id="rId12"/>
    <p:sldId id="622" r:id="rId13"/>
    <p:sldId id="628" r:id="rId14"/>
    <p:sldId id="627" r:id="rId15"/>
    <p:sldId id="629" r:id="rId16"/>
    <p:sldId id="624" r:id="rId17"/>
    <p:sldId id="630" r:id="rId18"/>
    <p:sldId id="663" r:id="rId19"/>
    <p:sldId id="699" r:id="rId20"/>
    <p:sldId id="667" r:id="rId21"/>
    <p:sldId id="625" r:id="rId22"/>
    <p:sldId id="632" r:id="rId23"/>
    <p:sldId id="664" r:id="rId24"/>
    <p:sldId id="633" r:id="rId25"/>
    <p:sldId id="644" r:id="rId26"/>
    <p:sldId id="645" r:id="rId27"/>
    <p:sldId id="635" r:id="rId28"/>
    <p:sldId id="665" r:id="rId29"/>
    <p:sldId id="666" r:id="rId30"/>
    <p:sldId id="646" r:id="rId31"/>
    <p:sldId id="647" r:id="rId32"/>
    <p:sldId id="668" r:id="rId33"/>
    <p:sldId id="674" r:id="rId34"/>
    <p:sldId id="675" r:id="rId35"/>
    <p:sldId id="676" r:id="rId36"/>
    <p:sldId id="669" r:id="rId37"/>
    <p:sldId id="670" r:id="rId38"/>
    <p:sldId id="671" r:id="rId39"/>
    <p:sldId id="677" r:id="rId40"/>
    <p:sldId id="678" r:id="rId41"/>
    <p:sldId id="672" r:id="rId42"/>
    <p:sldId id="679" r:id="rId43"/>
    <p:sldId id="673" r:id="rId44"/>
    <p:sldId id="602" r:id="rId45"/>
    <p:sldId id="603" r:id="rId46"/>
    <p:sldId id="680" r:id="rId47"/>
    <p:sldId id="605" r:id="rId48"/>
    <p:sldId id="681" r:id="rId49"/>
    <p:sldId id="682" r:id="rId50"/>
    <p:sldId id="684" r:id="rId51"/>
    <p:sldId id="683" r:id="rId52"/>
    <p:sldId id="695" r:id="rId53"/>
    <p:sldId id="685" r:id="rId54"/>
    <p:sldId id="686" r:id="rId55"/>
    <p:sldId id="688" r:id="rId56"/>
    <p:sldId id="687" r:id="rId57"/>
    <p:sldId id="689" r:id="rId58"/>
    <p:sldId id="693" r:id="rId59"/>
    <p:sldId id="690" r:id="rId60"/>
    <p:sldId id="694" r:id="rId61"/>
    <p:sldId id="696" r:id="rId62"/>
    <p:sldId id="691" r:id="rId63"/>
    <p:sldId id="692" r:id="rId64"/>
    <p:sldId id="697" r:id="rId65"/>
    <p:sldId id="698" r:id="rId66"/>
    <p:sldId id="700" r:id="rId67"/>
    <p:sldId id="701" r:id="rId68"/>
    <p:sldId id="702" r:id="rId69"/>
    <p:sldId id="705" r:id="rId70"/>
    <p:sldId id="707" r:id="rId71"/>
    <p:sldId id="708" r:id="rId72"/>
    <p:sldId id="703" r:id="rId73"/>
    <p:sldId id="709" r:id="rId74"/>
    <p:sldId id="710" r:id="rId75"/>
    <p:sldId id="706" r:id="rId76"/>
    <p:sldId id="711" r:id="rId77"/>
    <p:sldId id="712" r:id="rId78"/>
    <p:sldId id="713" r:id="rId79"/>
    <p:sldId id="704" r:id="rId80"/>
    <p:sldId id="714" r:id="rId81"/>
    <p:sldId id="715" r:id="rId82"/>
    <p:sldId id="719" r:id="rId83"/>
    <p:sldId id="720" r:id="rId84"/>
    <p:sldId id="722" r:id="rId85"/>
    <p:sldId id="725" r:id="rId86"/>
    <p:sldId id="726" r:id="rId87"/>
    <p:sldId id="721" r:id="rId88"/>
    <p:sldId id="728" r:id="rId89"/>
    <p:sldId id="727" r:id="rId90"/>
    <p:sldId id="729" r:id="rId91"/>
  </p:sldIdLst>
  <p:sldSz cx="9144000" cy="5143500" type="screen16x9"/>
  <p:notesSz cx="6845300" cy="93964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9">
          <p15:clr>
            <a:srgbClr val="A4A3A4"/>
          </p15:clr>
        </p15:guide>
        <p15:guide id="2" pos="215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A4001D"/>
    <a:srgbClr val="A40508"/>
    <a:srgbClr val="A50021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27320" autoAdjust="0"/>
    <p:restoredTop sz="86804" autoAdjust="0"/>
  </p:normalViewPr>
  <p:slideViewPr>
    <p:cSldViewPr>
      <p:cViewPr varScale="1">
        <p:scale>
          <a:sx n="109" d="100"/>
          <a:sy n="109" d="100"/>
        </p:scale>
        <p:origin x="200" y="20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2" d="100"/>
          <a:sy n="62" d="100"/>
        </p:scale>
        <p:origin x="-2224" y="-112"/>
      </p:cViewPr>
      <p:guideLst>
        <p:guide orient="horz" pos="2959"/>
        <p:guide pos="215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notesMaster" Target="notesMasters/notesMaster1.xml"/><Relationship Id="rId93" Type="http://schemas.openxmlformats.org/officeDocument/2006/relationships/handoutMaster" Target="handoutMasters/handoutMaster1.xml"/><Relationship Id="rId94" Type="http://schemas.openxmlformats.org/officeDocument/2006/relationships/presProps" Target="presProps.xml"/><Relationship Id="rId95" Type="http://schemas.openxmlformats.org/officeDocument/2006/relationships/viewProps" Target="viewProps.xml"/><Relationship Id="rId96" Type="http://schemas.openxmlformats.org/officeDocument/2006/relationships/theme" Target="theme/theme1.xml"/><Relationship Id="rId97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jurafsky:Downloads:sagihistorica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78923665791776"/>
          <c:y val="0.0555555555555555"/>
          <c:w val="0.596119422572178"/>
          <c:h val="0.8224693788276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Sheet1!$A$13</c:f>
              <c:strCache>
                <c:ptCount val="1"/>
                <c:pt idx="0">
                  <c:v>&lt;1250</c:v>
                </c:pt>
              </c:strCache>
            </c:strRef>
          </c:tx>
          <c:spPr>
            <a:solidFill>
              <a:schemeClr val="accent2">
                <a:lumMod val="20000"/>
                <a:lumOff val="80000"/>
              </a:schemeClr>
            </a:solidFill>
          </c:spPr>
          <c:invertIfNegative val="0"/>
          <c:cat>
            <c:strRef>
              <c:f>Sheet1!$B$12:$D$12</c:f>
              <c:strCache>
                <c:ptCount val="3"/>
                <c:pt idx="0">
                  <c:v>dog</c:v>
                </c:pt>
                <c:pt idx="1">
                  <c:v>deer</c:v>
                </c:pt>
                <c:pt idx="2">
                  <c:v>hound</c:v>
                </c:pt>
              </c:strCache>
            </c:strRef>
          </c:cat>
          <c:val>
            <c:numRef>
              <c:f>Sheet1!$B$13:$D$13</c:f>
              <c:numCache>
                <c:formatCode>General</c:formatCode>
                <c:ptCount val="3"/>
                <c:pt idx="1">
                  <c:v>38.7</c:v>
                </c:pt>
              </c:numCache>
            </c:numRef>
          </c:val>
        </c:ser>
        <c:ser>
          <c:idx val="1"/>
          <c:order val="1"/>
          <c:tx>
            <c:strRef>
              <c:f>Sheet1!$A$14</c:f>
              <c:strCache>
                <c:ptCount val="1"/>
                <c:pt idx="0">
                  <c:v>Middle 1350-1500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</c:spPr>
          <c:invertIfNegative val="0"/>
          <c:cat>
            <c:strRef>
              <c:f>Sheet1!$B$12:$D$12</c:f>
              <c:strCache>
                <c:ptCount val="3"/>
                <c:pt idx="0">
                  <c:v>dog</c:v>
                </c:pt>
                <c:pt idx="1">
                  <c:v>deer</c:v>
                </c:pt>
                <c:pt idx="2">
                  <c:v>hound</c:v>
                </c:pt>
              </c:strCache>
            </c:strRef>
          </c:cat>
          <c:val>
            <c:numRef>
              <c:f>Sheet1!$B$14:$D$14</c:f>
              <c:numCache>
                <c:formatCode>General</c:formatCode>
                <c:ptCount val="3"/>
                <c:pt idx="0">
                  <c:v>12.8</c:v>
                </c:pt>
                <c:pt idx="1">
                  <c:v>20.6</c:v>
                </c:pt>
                <c:pt idx="2">
                  <c:v>22.8</c:v>
                </c:pt>
              </c:numCache>
            </c:numRef>
          </c:val>
        </c:ser>
        <c:ser>
          <c:idx val="2"/>
          <c:order val="2"/>
          <c:tx>
            <c:strRef>
              <c:f>Sheet1!$A$15</c:f>
              <c:strCache>
                <c:ptCount val="1"/>
                <c:pt idx="0">
                  <c:v>Modern 1500-1710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cat>
            <c:strRef>
              <c:f>Sheet1!$B$12:$D$12</c:f>
              <c:strCache>
                <c:ptCount val="3"/>
                <c:pt idx="0">
                  <c:v>dog</c:v>
                </c:pt>
                <c:pt idx="1">
                  <c:v>deer</c:v>
                </c:pt>
                <c:pt idx="2">
                  <c:v>hound</c:v>
                </c:pt>
              </c:strCache>
            </c:strRef>
          </c:cat>
          <c:val>
            <c:numRef>
              <c:f>Sheet1!$B$15:$D$15</c:f>
              <c:numCache>
                <c:formatCode>General</c:formatCode>
                <c:ptCount val="3"/>
                <c:pt idx="0">
                  <c:v>24.7</c:v>
                </c:pt>
                <c:pt idx="1">
                  <c:v>20.5</c:v>
                </c:pt>
                <c:pt idx="2">
                  <c:v>16.5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-2114814144"/>
        <c:axId val="-2120712624"/>
      </c:barChart>
      <c:catAx>
        <c:axId val="-21148141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-2120712624"/>
        <c:crosses val="autoZero"/>
        <c:auto val="1"/>
        <c:lblAlgn val="ctr"/>
        <c:lblOffset val="100"/>
        <c:noMultiLvlLbl val="0"/>
      </c:catAx>
      <c:valAx>
        <c:axId val="-212071262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600"/>
                  <a:t>Semantic</a:t>
                </a:r>
                <a:r>
                  <a:rPr lang="en-US" sz="1600" baseline="0"/>
                  <a:t> Broadening</a:t>
                </a:r>
                <a:endParaRPr lang="en-US" sz="160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-21148141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416709755030621"/>
          <c:y val="0.110535141440653"/>
          <c:w val="0.272179133858268"/>
          <c:h val="0.278929352580927"/>
        </c:manualLayout>
      </c:layout>
      <c:overlay val="0"/>
      <c:spPr>
        <a:solidFill>
          <a:schemeClr val="bg1"/>
        </a:solidFill>
      </c:spPr>
    </c:legend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10.emf"/><Relationship Id="rId5" Type="http://schemas.openxmlformats.org/officeDocument/2006/relationships/image" Target="../media/image11.emf"/><Relationship Id="rId1" Type="http://schemas.openxmlformats.org/officeDocument/2006/relationships/image" Target="../media/image7.emf"/><Relationship Id="rId2" Type="http://schemas.openxmlformats.org/officeDocument/2006/relationships/image" Target="../media/image8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15.emf"/><Relationship Id="rId5" Type="http://schemas.openxmlformats.org/officeDocument/2006/relationships/image" Target="../media/image16.emf"/><Relationship Id="rId1" Type="http://schemas.openxmlformats.org/officeDocument/2006/relationships/image" Target="../media/image13.png"/><Relationship Id="rId2" Type="http://schemas.openxmlformats.org/officeDocument/2006/relationships/image" Target="../media/image14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Relationship Id="rId2" Type="http://schemas.openxmlformats.org/officeDocument/2006/relationships/image" Target="../media/image18.emf"/><Relationship Id="rId3" Type="http://schemas.openxmlformats.org/officeDocument/2006/relationships/image" Target="../media/image19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Relationship Id="rId2" Type="http://schemas.openxmlformats.org/officeDocument/2006/relationships/image" Target="../media/image22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Relationship Id="rId2" Type="http://schemas.openxmlformats.org/officeDocument/2006/relationships/image" Target="../media/image24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4" Type="http://schemas.openxmlformats.org/officeDocument/2006/relationships/image" Target="../media/image33.emf"/><Relationship Id="rId5" Type="http://schemas.openxmlformats.org/officeDocument/2006/relationships/image" Target="../media/image34.emf"/><Relationship Id="rId6" Type="http://schemas.openxmlformats.org/officeDocument/2006/relationships/image" Target="../media/image35.emf"/><Relationship Id="rId7" Type="http://schemas.openxmlformats.org/officeDocument/2006/relationships/image" Target="../media/image36.emf"/><Relationship Id="rId8" Type="http://schemas.openxmlformats.org/officeDocument/2006/relationships/image" Target="../media/image37.emf"/><Relationship Id="rId1" Type="http://schemas.openxmlformats.org/officeDocument/2006/relationships/image" Target="../media/image29.emf"/><Relationship Id="rId2" Type="http://schemas.openxmlformats.org/officeDocument/2006/relationships/image" Target="../media/image3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fld id="{8A029216-D615-3945-A1F3-D96FC886DA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7263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208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464050"/>
            <a:ext cx="5019675" cy="422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B9031F-EB71-7642-8F3C-6FDC1408CB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273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4003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D408EE-8737-D141-9FE5-8DAEE476D1D6}" type="slidenum">
              <a:rPr lang="en-US"/>
              <a:pPr/>
              <a:t>3</a:t>
            </a:fld>
            <a:endParaRPr lang="en-US"/>
          </a:p>
        </p:txBody>
      </p:sp>
      <p:sp>
        <p:nvSpPr>
          <p:cNvPr id="14407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407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530" y="4463296"/>
            <a:ext cx="5476240" cy="422838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448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10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4160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9031F-EB71-7642-8F3C-6FDC1408CB9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9262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20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8950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7A096E-88F7-E74A-8F4C-E0212635BD33}" type="slidenum">
              <a:rPr lang="en-US"/>
              <a:pPr/>
              <a:t>22</a:t>
            </a:fld>
            <a:endParaRPr lang="en-US"/>
          </a:p>
        </p:txBody>
      </p:sp>
      <p:sp>
        <p:nvSpPr>
          <p:cNvPr id="151347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134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530" y="4463296"/>
            <a:ext cx="5476240" cy="422838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2861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7A096E-88F7-E74A-8F4C-E0212635BD33}" type="slidenum">
              <a:rPr lang="en-US"/>
              <a:pPr/>
              <a:t>23</a:t>
            </a:fld>
            <a:endParaRPr lang="en-US"/>
          </a:p>
        </p:txBody>
      </p:sp>
      <p:sp>
        <p:nvSpPr>
          <p:cNvPr id="151347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134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530" y="4463296"/>
            <a:ext cx="5476240" cy="422838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531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32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770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ABE09E-F152-7744-8C90-5FE0EE9195EA}" type="slidenum">
              <a:rPr lang="en-US" smtClean="0"/>
              <a:pPr/>
              <a:t>36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714763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42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53207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E85AD2-0232-AA4F-9B6D-46957FD49A43}" type="slidenum">
              <a:rPr lang="en-US"/>
              <a:pPr/>
              <a:t>43</a:t>
            </a:fld>
            <a:endParaRPr lang="en-US"/>
          </a:p>
        </p:txBody>
      </p:sp>
      <p:sp>
        <p:nvSpPr>
          <p:cNvPr id="12390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5700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DD1FF1-6918-3748-995C-0E279CB7D72E}" type="slidenum">
              <a:rPr lang="en-US"/>
              <a:pPr/>
              <a:t>47</a:t>
            </a:fld>
            <a:endParaRPr lang="en-US"/>
          </a:p>
        </p:txBody>
      </p:sp>
      <p:sp>
        <p:nvSpPr>
          <p:cNvPr id="11059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9945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50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0646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54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66627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66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42322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82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13282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88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1885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E85AD2-0232-AA4F-9B6D-46957FD49A43}" type="slidenum">
              <a:rPr lang="en-US"/>
              <a:pPr/>
              <a:t>89</a:t>
            </a:fld>
            <a:endParaRPr lang="en-US"/>
          </a:p>
        </p:txBody>
      </p:sp>
      <p:sp>
        <p:nvSpPr>
          <p:cNvPr id="12390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46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510778"/>
            <a:ext cx="3890964" cy="1298972"/>
          </a:xfrm>
        </p:spPr>
        <p:txBody>
          <a:bodyPr/>
          <a:lstStyle>
            <a:lvl1pPr algn="ctr"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2876550"/>
            <a:ext cx="3886200" cy="1676400"/>
          </a:xfrm>
        </p:spPr>
        <p:txBody>
          <a:bodyPr/>
          <a:lstStyle>
            <a:lvl1pPr marL="0" indent="0" algn="ctr">
              <a:spcBef>
                <a:spcPts val="900"/>
              </a:spcBef>
              <a:buFont typeface="Times" pitchFamily="-65" charset="0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239000" y="4705350"/>
            <a:ext cx="12192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334000" y="4705350"/>
            <a:ext cx="19050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572000" y="4705350"/>
            <a:ext cx="765174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74C7FEE-6B48-4643-BCFB-F13B0E13E17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211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33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6176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2BDC8F-D922-0A4E-AAA0-9C7D97FF3D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73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468630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C7A63A-31A1-2C4C-95AA-A445DBCAB17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134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53728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33550"/>
            <a:ext cx="4040188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6" y="1253728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1733550"/>
            <a:ext cx="4041775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75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BC7101-16EA-C942-850C-355264FDE9E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28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28E5E2-1321-4548-96C8-615581C5A8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278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750"/>
            <a:ext cx="3008313" cy="8715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343150"/>
            <a:ext cx="3008313" cy="225147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729988-E849-C549-AA67-252EA40F09C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3127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7882B1-C6D6-A945-BB8B-B7B1B12471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046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DFA8D9-15F1-AF4D-8149-0C26EB27AC9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983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9450" y="285750"/>
            <a:ext cx="2114550" cy="44005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85750"/>
            <a:ext cx="6191250" cy="44005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57BED9-9427-674C-8047-314E304C86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081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7772400" cy="162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3057525"/>
            <a:ext cx="7772400" cy="162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00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Narrow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6858000" cy="333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51816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2860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706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Complete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680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381000"/>
            <a:ext cx="7467600" cy="7429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352550"/>
            <a:ext cx="7772400" cy="33337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480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48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fld id="{91F816EA-24CC-2048-859A-C5EA9F27539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1" r:id="rId13"/>
    <p:sldLayoutId id="2147483712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685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2pPr>
      <a:lvl3pPr marL="1028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4pPr>
      <a:lvl5pPr marL="17145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5pPr>
      <a:lvl6pPr marL="2171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6pPr>
      <a:lvl7pPr marL="26289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7pPr>
      <a:lvl8pPr marL="30861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8pPr>
      <a:lvl9pPr marL="35433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package" Target="../embeddings/Microsoft_Excel_Worksheet1.xlsx"/><Relationship Id="rId5" Type="http://schemas.openxmlformats.org/officeDocument/2006/relationships/image" Target="../media/image3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package" Target="../embeddings/Microsoft_Excel_Worksheet2.xlsx"/><Relationship Id="rId5" Type="http://schemas.openxmlformats.org/officeDocument/2006/relationships/image" Target="../media/image3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package" Target="../embeddings/Microsoft_Excel_Worksheet3.xlsx"/><Relationship Id="rId5" Type="http://schemas.openxmlformats.org/officeDocument/2006/relationships/image" Target="../media/image3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package" Target="../embeddings/Microsoft_Excel_Worksheet4.xlsx"/><Relationship Id="rId5" Type="http://schemas.openxmlformats.org/officeDocument/2006/relationships/image" Target="../media/image3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oleObject" Target="../embeddings/oleObject5.bin"/><Relationship Id="rId5" Type="http://schemas.openxmlformats.org/officeDocument/2006/relationships/package" Target="../embeddings/Microsoft_Excel_Worksheet5.xlsx"/><Relationship Id="rId6" Type="http://schemas.openxmlformats.org/officeDocument/2006/relationships/image" Target="../media/image4.emf"/><Relationship Id="rId7" Type="http://schemas.openxmlformats.org/officeDocument/2006/relationships/image" Target="../media/image5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image" Target="../media/image10.png"/><Relationship Id="rId5" Type="http://schemas.openxmlformats.org/officeDocument/2006/relationships/oleObject" Target="../embeddings/oleObject6.bin"/><Relationship Id="rId6" Type="http://schemas.openxmlformats.org/officeDocument/2006/relationships/image" Target="../media/image6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.emf"/><Relationship Id="rId12" Type="http://schemas.openxmlformats.org/officeDocument/2006/relationships/oleObject" Target="../embeddings/oleObject11.bin"/><Relationship Id="rId13" Type="http://schemas.openxmlformats.org/officeDocument/2006/relationships/image" Target="../media/image11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2.tiff"/><Relationship Id="rId4" Type="http://schemas.openxmlformats.org/officeDocument/2006/relationships/oleObject" Target="../embeddings/oleObject7.bin"/><Relationship Id="rId5" Type="http://schemas.openxmlformats.org/officeDocument/2006/relationships/image" Target="../media/image7.emf"/><Relationship Id="rId6" Type="http://schemas.openxmlformats.org/officeDocument/2006/relationships/oleObject" Target="../embeddings/oleObject8.bin"/><Relationship Id="rId7" Type="http://schemas.openxmlformats.org/officeDocument/2006/relationships/image" Target="../media/image8.emf"/><Relationship Id="rId8" Type="http://schemas.openxmlformats.org/officeDocument/2006/relationships/oleObject" Target="../embeddings/oleObject9.bin"/><Relationship Id="rId9" Type="http://schemas.openxmlformats.org/officeDocument/2006/relationships/image" Target="../media/image9.emf"/><Relationship Id="rId10" Type="http://schemas.openxmlformats.org/officeDocument/2006/relationships/oleObject" Target="../embeddings/oleObject10.bin"/></Relationships>
</file>

<file path=ppt/slides/_rels/slide25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15.bin"/><Relationship Id="rId12" Type="http://schemas.openxmlformats.org/officeDocument/2006/relationships/image" Target="../media/image15.emf"/><Relationship Id="rId13" Type="http://schemas.openxmlformats.org/officeDocument/2006/relationships/oleObject" Target="../embeddings/oleObject16.bin"/><Relationship Id="rId14" Type="http://schemas.openxmlformats.org/officeDocument/2006/relationships/image" Target="../media/image16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12.bin"/><Relationship Id="rId4" Type="http://schemas.openxmlformats.org/officeDocument/2006/relationships/package" Target="../embeddings/Microsoft_Excel_Worksheet6.xlsx"/><Relationship Id="rId5" Type="http://schemas.openxmlformats.org/officeDocument/2006/relationships/image" Target="../media/image13.png"/><Relationship Id="rId6" Type="http://schemas.openxmlformats.org/officeDocument/2006/relationships/oleObject" Target="../embeddings/oleObject13.bin"/><Relationship Id="rId7" Type="http://schemas.openxmlformats.org/officeDocument/2006/relationships/package" Target="../embeddings/Microsoft_Excel_Worksheet7.xlsx"/><Relationship Id="rId8" Type="http://schemas.openxmlformats.org/officeDocument/2006/relationships/image" Target="../media/image14.emf"/><Relationship Id="rId9" Type="http://schemas.openxmlformats.org/officeDocument/2006/relationships/oleObject" Target="../embeddings/oleObject14.bin"/><Relationship Id="rId10" Type="http://schemas.openxmlformats.org/officeDocument/2006/relationships/image" Target="../media/image7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4" Type="http://schemas.openxmlformats.org/officeDocument/2006/relationships/image" Target="../media/image17.emf"/><Relationship Id="rId5" Type="http://schemas.openxmlformats.org/officeDocument/2006/relationships/oleObject" Target="../embeddings/oleObject18.bin"/><Relationship Id="rId6" Type="http://schemas.openxmlformats.org/officeDocument/2006/relationships/package" Target="../embeddings/Microsoft_Excel_Worksheet8.xlsx"/><Relationship Id="rId7" Type="http://schemas.openxmlformats.org/officeDocument/2006/relationships/image" Target="../media/image18.emf"/><Relationship Id="rId8" Type="http://schemas.openxmlformats.org/officeDocument/2006/relationships/oleObject" Target="../embeddings/oleObject19.bin"/><Relationship Id="rId9" Type="http://schemas.openxmlformats.org/officeDocument/2006/relationships/package" Target="../embeddings/Microsoft_Excel_Worksheet9.xlsx"/><Relationship Id="rId10" Type="http://schemas.openxmlformats.org/officeDocument/2006/relationships/image" Target="../media/image19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0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4" Type="http://schemas.openxmlformats.org/officeDocument/2006/relationships/package" Target="../embeddings/Microsoft_Excel_Worksheet10.xlsx"/><Relationship Id="rId5" Type="http://schemas.openxmlformats.org/officeDocument/2006/relationships/image" Target="../media/image21.emf"/><Relationship Id="rId6" Type="http://schemas.openxmlformats.org/officeDocument/2006/relationships/oleObject" Target="../embeddings/oleObject21.bin"/><Relationship Id="rId7" Type="http://schemas.openxmlformats.org/officeDocument/2006/relationships/package" Target="../embeddings/Microsoft_Excel_Worksheet11.xlsx"/><Relationship Id="rId8" Type="http://schemas.openxmlformats.org/officeDocument/2006/relationships/image" Target="../media/image22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4" Type="http://schemas.openxmlformats.org/officeDocument/2006/relationships/package" Target="../embeddings/Microsoft_Excel_Worksheet12.xlsx"/><Relationship Id="rId5" Type="http://schemas.openxmlformats.org/officeDocument/2006/relationships/image" Target="../media/image23.emf"/><Relationship Id="rId6" Type="http://schemas.openxmlformats.org/officeDocument/2006/relationships/oleObject" Target="../embeddings/oleObject23.bin"/><Relationship Id="rId7" Type="http://schemas.openxmlformats.org/officeDocument/2006/relationships/package" Target="../embeddings/Microsoft_Excel_Worksheet13.xlsx"/><Relationship Id="rId8" Type="http://schemas.openxmlformats.org/officeDocument/2006/relationships/image" Target="../media/image24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emf"/><Relationship Id="rId3" Type="http://schemas.openxmlformats.org/officeDocument/2006/relationships/image" Target="../media/image25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emf"/><Relationship Id="rId3" Type="http://schemas.openxmlformats.org/officeDocument/2006/relationships/image" Target="../media/image28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oleObject" Target="../embeddings/oleObject24.bin"/><Relationship Id="rId5" Type="http://schemas.openxmlformats.org/officeDocument/2006/relationships/image" Target="../media/image29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8.bin"/><Relationship Id="rId20" Type="http://schemas.openxmlformats.org/officeDocument/2006/relationships/image" Target="../media/image37.emf"/><Relationship Id="rId21" Type="http://schemas.openxmlformats.org/officeDocument/2006/relationships/image" Target="../media/image39.png"/><Relationship Id="rId22" Type="http://schemas.openxmlformats.org/officeDocument/2006/relationships/image" Target="../media/image40.png"/><Relationship Id="rId23" Type="http://schemas.openxmlformats.org/officeDocument/2006/relationships/image" Target="../media/image41.png"/><Relationship Id="rId10" Type="http://schemas.openxmlformats.org/officeDocument/2006/relationships/oleObject" Target="../embeddings/oleObject29.bin"/><Relationship Id="rId11" Type="http://schemas.openxmlformats.org/officeDocument/2006/relationships/image" Target="../media/image33.emf"/><Relationship Id="rId12" Type="http://schemas.openxmlformats.org/officeDocument/2006/relationships/oleObject" Target="../embeddings/oleObject30.bin"/><Relationship Id="rId13" Type="http://schemas.openxmlformats.org/officeDocument/2006/relationships/oleObject" Target="../embeddings/oleObject31.bin"/><Relationship Id="rId14" Type="http://schemas.openxmlformats.org/officeDocument/2006/relationships/image" Target="../media/image34.emf"/><Relationship Id="rId15" Type="http://schemas.openxmlformats.org/officeDocument/2006/relationships/oleObject" Target="../embeddings/oleObject32.bin"/><Relationship Id="rId16" Type="http://schemas.openxmlformats.org/officeDocument/2006/relationships/image" Target="../media/image35.emf"/><Relationship Id="rId17" Type="http://schemas.openxmlformats.org/officeDocument/2006/relationships/oleObject" Target="../embeddings/oleObject33.bin"/><Relationship Id="rId18" Type="http://schemas.openxmlformats.org/officeDocument/2006/relationships/image" Target="../media/image36.emf"/><Relationship Id="rId19" Type="http://schemas.openxmlformats.org/officeDocument/2006/relationships/oleObject" Target="../embeddings/oleObject34.bin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25.bin"/><Relationship Id="rId4" Type="http://schemas.openxmlformats.org/officeDocument/2006/relationships/image" Target="../media/image29.emf"/><Relationship Id="rId5" Type="http://schemas.openxmlformats.org/officeDocument/2006/relationships/oleObject" Target="../embeddings/oleObject26.bin"/><Relationship Id="rId6" Type="http://schemas.openxmlformats.org/officeDocument/2006/relationships/image" Target="../media/image31.emf"/><Relationship Id="rId7" Type="http://schemas.openxmlformats.org/officeDocument/2006/relationships/oleObject" Target="../embeddings/oleObject27.bin"/><Relationship Id="rId8" Type="http://schemas.openxmlformats.org/officeDocument/2006/relationships/image" Target="../media/image32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e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4" Type="http://schemas.openxmlformats.org/officeDocument/2006/relationships/image" Target="../media/image44.e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emf"/><Relationship Id="rId3" Type="http://schemas.openxmlformats.org/officeDocument/2006/relationships/image" Target="../media/image46.emf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emf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emf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emf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emf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emf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emf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emf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emf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emf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emf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emf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4" Type="http://schemas.openxmlformats.org/officeDocument/2006/relationships/image" Target="../media/image57.emf"/><Relationship Id="rId5" Type="http://schemas.openxmlformats.org/officeDocument/2006/relationships/image" Target="../media/image58.emf"/><Relationship Id="rId6" Type="http://schemas.openxmlformats.org/officeDocument/2006/relationships/image" Target="../media/image5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emf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emf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emf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png"/><Relationship Id="rId3" Type="http://schemas.openxmlformats.org/officeDocument/2006/relationships/image" Target="../media/image62.jp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emf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emf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emf"/><Relationship Id="rId3" Type="http://schemas.openxmlformats.org/officeDocument/2006/relationships/image" Target="../media/image66.emf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-3238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Vector Semantics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810000" y="1809750"/>
            <a:ext cx="5105400" cy="1295400"/>
          </a:xfrm>
        </p:spPr>
        <p:txBody>
          <a:bodyPr/>
          <a:lstStyle/>
          <a:p>
            <a:r>
              <a:rPr lang="en-US" sz="3600" dirty="0" smtClean="0">
                <a:solidFill>
                  <a:srgbClr val="A4001D"/>
                </a:solidFill>
                <a:ea typeface="ＭＳ Ｐゴシック" charset="0"/>
                <a:cs typeface="Calibri"/>
              </a:rPr>
              <a:t>Introduction</a:t>
            </a:r>
            <a:endParaRPr lang="en-US" sz="3600" dirty="0">
              <a:solidFill>
                <a:srgbClr val="A4001D"/>
              </a:solidFill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15180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vector models of meaning?</a:t>
            </a:r>
            <a:br>
              <a:rPr lang="en-US" dirty="0" smtClean="0"/>
            </a:br>
            <a:r>
              <a:rPr lang="en-US" dirty="0" smtClean="0"/>
              <a:t>computing the similarity between words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“</a:t>
            </a:r>
            <a:r>
              <a:rPr lang="en-US" b="1" dirty="0">
                <a:solidFill>
                  <a:srgbClr val="0000FF"/>
                </a:solidFill>
              </a:rPr>
              <a:t>fast</a:t>
            </a:r>
            <a:r>
              <a:rPr lang="en-US" dirty="0"/>
              <a:t>” is similar to “</a:t>
            </a:r>
            <a:r>
              <a:rPr lang="en-US" b="1" dirty="0">
                <a:solidFill>
                  <a:srgbClr val="0000FF"/>
                </a:solidFill>
              </a:rPr>
              <a:t>rapid</a:t>
            </a:r>
            <a:r>
              <a:rPr lang="en-US" dirty="0"/>
              <a:t>”</a:t>
            </a:r>
          </a:p>
          <a:p>
            <a:pPr marL="0" indent="0">
              <a:buNone/>
            </a:pPr>
            <a:r>
              <a:rPr lang="en-US" dirty="0" smtClean="0"/>
              <a:t>“</a:t>
            </a:r>
            <a:r>
              <a:rPr lang="en-US" b="1" dirty="0" smtClean="0">
                <a:solidFill>
                  <a:srgbClr val="0000FF"/>
                </a:solidFill>
              </a:rPr>
              <a:t>tall</a:t>
            </a:r>
            <a:r>
              <a:rPr lang="en-US" dirty="0" smtClean="0"/>
              <a:t>” is similar to “</a:t>
            </a:r>
            <a:r>
              <a:rPr lang="en-US" b="1" dirty="0" smtClean="0">
                <a:solidFill>
                  <a:srgbClr val="0000FF"/>
                </a:solidFill>
              </a:rPr>
              <a:t>height</a:t>
            </a:r>
            <a:r>
              <a:rPr lang="en-US" dirty="0" smtClean="0"/>
              <a:t>”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Question answering:</a:t>
            </a:r>
          </a:p>
          <a:p>
            <a:pPr marL="0" indent="0">
              <a:buNone/>
            </a:pPr>
            <a:r>
              <a:rPr lang="en-US" i="1" dirty="0"/>
              <a:t>Q</a:t>
            </a:r>
            <a:r>
              <a:rPr lang="en-US" i="1" dirty="0" smtClean="0"/>
              <a:t>: “</a:t>
            </a:r>
            <a:r>
              <a:rPr lang="en-US" i="1" dirty="0"/>
              <a:t>How </a:t>
            </a:r>
            <a:r>
              <a:rPr lang="en-US" b="1" i="1" dirty="0">
                <a:solidFill>
                  <a:srgbClr val="0000FF"/>
                </a:solidFill>
              </a:rPr>
              <a:t>tall</a:t>
            </a:r>
            <a:r>
              <a:rPr lang="en-US" i="1" dirty="0">
                <a:solidFill>
                  <a:srgbClr val="0000FF"/>
                </a:solidFill>
              </a:rPr>
              <a:t> </a:t>
            </a:r>
            <a:r>
              <a:rPr lang="en-US" i="1" dirty="0"/>
              <a:t>is Mt. Everest?”</a:t>
            </a:r>
            <a:br>
              <a:rPr lang="en-US" i="1" dirty="0"/>
            </a:br>
            <a:r>
              <a:rPr lang="en-US" i="1" dirty="0" smtClean="0"/>
              <a:t>Candidate A: “The </a:t>
            </a:r>
            <a:r>
              <a:rPr lang="en-US" i="1" dirty="0"/>
              <a:t>official </a:t>
            </a:r>
            <a:r>
              <a:rPr lang="en-US" b="1" i="1" dirty="0">
                <a:solidFill>
                  <a:srgbClr val="0000FF"/>
                </a:solidFill>
              </a:rPr>
              <a:t>height</a:t>
            </a:r>
            <a:r>
              <a:rPr lang="en-US" i="1" dirty="0">
                <a:solidFill>
                  <a:srgbClr val="0000FF"/>
                </a:solidFill>
              </a:rPr>
              <a:t> </a:t>
            </a:r>
            <a:r>
              <a:rPr lang="en-US" i="1" dirty="0"/>
              <a:t>of Mount Everest is 29029 </a:t>
            </a:r>
            <a:r>
              <a:rPr lang="en-US" i="1" dirty="0" smtClean="0"/>
              <a:t>feet”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436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9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09550"/>
            <a:ext cx="7467600" cy="533400"/>
          </a:xfrm>
        </p:spPr>
        <p:txBody>
          <a:bodyPr/>
          <a:lstStyle/>
          <a:p>
            <a:r>
              <a:rPr lang="en-US" dirty="0" smtClean="0"/>
              <a:t>Word similarity for plagiarism detection</a:t>
            </a:r>
            <a:endParaRPr lang="en-US" dirty="0"/>
          </a:p>
        </p:txBody>
      </p:sp>
      <p:sp>
        <p:nvSpPr>
          <p:cNvPr id="143974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9748" name="Picture 4" descr="lsamainfram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971550"/>
            <a:ext cx="6948678" cy="50535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09002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04800"/>
            <a:ext cx="7467600" cy="742950"/>
          </a:xfrm>
        </p:spPr>
        <p:txBody>
          <a:bodyPr/>
          <a:lstStyle/>
          <a:p>
            <a:r>
              <a:rPr lang="en-US" dirty="0" smtClean="0"/>
              <a:t>Word similarity for historical linguistics:</a:t>
            </a:r>
            <a:br>
              <a:rPr lang="en-US" dirty="0" smtClean="0"/>
            </a:br>
            <a:r>
              <a:rPr lang="en-US" dirty="0" smtClean="0"/>
              <a:t>semantic change over time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3390" y="1678781"/>
            <a:ext cx="4624420" cy="2797968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953000" y="1135618"/>
            <a:ext cx="3776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>
                <a:latin typeface="+mn-lt"/>
              </a:rPr>
              <a:t>Kulkarni</a:t>
            </a:r>
            <a:r>
              <a:rPr lang="en-US" sz="1800" dirty="0" smtClean="0">
                <a:latin typeface="+mn-lt"/>
              </a:rPr>
              <a:t>, Al-</a:t>
            </a:r>
            <a:r>
              <a:rPr lang="en-US" sz="1800" dirty="0" err="1" smtClean="0">
                <a:latin typeface="+mn-lt"/>
              </a:rPr>
              <a:t>Rfou</a:t>
            </a:r>
            <a:r>
              <a:rPr lang="en-US" sz="1800" dirty="0" smtClean="0">
                <a:latin typeface="+mn-lt"/>
              </a:rPr>
              <a:t>, </a:t>
            </a:r>
            <a:r>
              <a:rPr lang="en-US" sz="1800" dirty="0" err="1" smtClean="0">
                <a:latin typeface="+mn-lt"/>
              </a:rPr>
              <a:t>Perozzi</a:t>
            </a:r>
            <a:r>
              <a:rPr lang="en-US" sz="1800" dirty="0" smtClean="0">
                <a:latin typeface="+mn-lt"/>
              </a:rPr>
              <a:t>, </a:t>
            </a:r>
            <a:r>
              <a:rPr lang="en-US" sz="1800" dirty="0" err="1" smtClean="0">
                <a:latin typeface="+mn-lt"/>
              </a:rPr>
              <a:t>Skiena</a:t>
            </a:r>
            <a:r>
              <a:rPr lang="en-US" sz="1800" dirty="0" smtClean="0">
                <a:latin typeface="+mn-lt"/>
              </a:rPr>
              <a:t> 2015</a:t>
            </a:r>
            <a:endParaRPr lang="en-US" sz="1800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0600" y="1163419"/>
            <a:ext cx="26768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>
                <a:latin typeface="+mn-lt"/>
              </a:rPr>
              <a:t>Sagi</a:t>
            </a:r>
            <a:r>
              <a:rPr lang="en-US" sz="1800" dirty="0" smtClean="0">
                <a:latin typeface="+mn-lt"/>
              </a:rPr>
              <a:t>, Kaufmann Clark 2013</a:t>
            </a:r>
          </a:p>
          <a:p>
            <a:endParaRPr lang="en-US" sz="1800" dirty="0">
              <a:latin typeface="+mn-lt"/>
            </a:endParaRP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/>
          </p:nvPr>
        </p:nvGraphicFramePr>
        <p:xfrm>
          <a:off x="-381000" y="150495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95235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 with thesaurus-based </a:t>
            </a:r>
            <a:r>
              <a:rPr lang="en-US" dirty="0" smtClean="0"/>
              <a:t>meaning</a:t>
            </a:r>
            <a:endParaRPr lang="en-US" dirty="0"/>
          </a:p>
        </p:txBody>
      </p:sp>
      <p:sp>
        <p:nvSpPr>
          <p:cNvPr id="10035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352550"/>
            <a:ext cx="7391400" cy="3333750"/>
          </a:xfrm>
        </p:spPr>
        <p:txBody>
          <a:bodyPr/>
          <a:lstStyle/>
          <a:p>
            <a:r>
              <a:rPr lang="en-US" sz="2800" dirty="0"/>
              <a:t>We </a:t>
            </a:r>
            <a:r>
              <a:rPr lang="en-US" sz="2800" dirty="0" smtClean="0"/>
              <a:t>don’t </a:t>
            </a:r>
            <a:r>
              <a:rPr lang="en-US" sz="2800" dirty="0"/>
              <a:t>have a thesaurus for every </a:t>
            </a:r>
            <a:r>
              <a:rPr lang="en-US" sz="2800" dirty="0" smtClean="0"/>
              <a:t>language</a:t>
            </a:r>
          </a:p>
          <a:p>
            <a:r>
              <a:rPr lang="en-US" sz="2800" dirty="0" smtClean="0"/>
              <a:t>We can’t have a thesaurus for every year</a:t>
            </a:r>
          </a:p>
          <a:p>
            <a:pPr lvl="1"/>
            <a:r>
              <a:rPr lang="en-US" dirty="0" smtClean="0"/>
              <a:t>For historical linguistics, we need to compare word meanings in year t to year t+1</a:t>
            </a:r>
            <a:endParaRPr lang="en-US" dirty="0"/>
          </a:p>
          <a:p>
            <a:r>
              <a:rPr lang="en-US" sz="2800" dirty="0" smtClean="0"/>
              <a:t>Thesauruses have problems with </a:t>
            </a:r>
            <a:r>
              <a:rPr lang="en-US" sz="2800" b="1" dirty="0" smtClean="0"/>
              <a:t>recall</a:t>
            </a:r>
            <a:endParaRPr lang="en-US" sz="2800" dirty="0" smtClean="0"/>
          </a:p>
          <a:p>
            <a:pPr lvl="1"/>
            <a:r>
              <a:rPr lang="en-US" sz="2400" dirty="0"/>
              <a:t>M</a:t>
            </a:r>
            <a:r>
              <a:rPr lang="en-US" sz="2400" dirty="0" smtClean="0"/>
              <a:t>any </a:t>
            </a:r>
            <a:r>
              <a:rPr lang="en-US" sz="2400" dirty="0"/>
              <a:t>words </a:t>
            </a:r>
            <a:r>
              <a:rPr lang="en-US" sz="2400" dirty="0" smtClean="0"/>
              <a:t>and phrases are missing</a:t>
            </a:r>
          </a:p>
          <a:p>
            <a:pPr lvl="1"/>
            <a:r>
              <a:rPr lang="en-US" sz="2400" dirty="0" smtClean="0"/>
              <a:t>Thesauri work less well for verbs, adjectives</a:t>
            </a:r>
          </a:p>
        </p:txBody>
      </p:sp>
    </p:spTree>
    <p:extLst>
      <p:ext uri="{BB962C8B-B14F-4D97-AF65-F5344CB8AC3E}">
        <p14:creationId xmlns:p14="http://schemas.microsoft.com/office/powerpoint/2010/main" val="1093464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66700"/>
            <a:ext cx="7467600" cy="1238250"/>
          </a:xfrm>
        </p:spPr>
        <p:txBody>
          <a:bodyPr/>
          <a:lstStyle/>
          <a:p>
            <a:r>
              <a:rPr lang="en-US" dirty="0" smtClean="0"/>
              <a:t>Distributional models of </a:t>
            </a:r>
            <a:r>
              <a:rPr lang="en-US" dirty="0"/>
              <a:t>meaning</a:t>
            </a:r>
            <a:br>
              <a:rPr lang="en-US" dirty="0"/>
            </a:br>
            <a:r>
              <a:rPr lang="en-US" dirty="0" smtClean="0"/>
              <a:t>= vector-space </a:t>
            </a:r>
            <a:r>
              <a:rPr lang="en-US" dirty="0"/>
              <a:t>models of </a:t>
            </a:r>
            <a:r>
              <a:rPr lang="en-US"/>
              <a:t>meaning 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= vector </a:t>
            </a:r>
            <a:r>
              <a:rPr lang="en-US" dirty="0" smtClean="0"/>
              <a:t>semantics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382000" cy="348615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Intuitions</a:t>
            </a:r>
            <a:r>
              <a:rPr lang="en-US" dirty="0" smtClean="0"/>
              <a:t>:  </a:t>
            </a:r>
            <a:r>
              <a:rPr lang="en-US" dirty="0" err="1" smtClean="0"/>
              <a:t>Zellig</a:t>
            </a:r>
            <a:r>
              <a:rPr lang="en-US" dirty="0" smtClean="0"/>
              <a:t> </a:t>
            </a:r>
            <a:r>
              <a:rPr lang="en-US" dirty="0"/>
              <a:t>Harris (1954</a:t>
            </a:r>
            <a:r>
              <a:rPr lang="en-US" dirty="0" smtClean="0"/>
              <a:t>):</a:t>
            </a:r>
          </a:p>
          <a:p>
            <a:pPr lvl="1"/>
            <a:r>
              <a:rPr lang="en-US" sz="2400" dirty="0"/>
              <a:t>“oculist and eye-doctor … occur in almost the same environments</a:t>
            </a:r>
            <a:r>
              <a:rPr lang="en-US" sz="2400" dirty="0" smtClean="0"/>
              <a:t>”</a:t>
            </a:r>
          </a:p>
          <a:p>
            <a:pPr lvl="1"/>
            <a:r>
              <a:rPr lang="en-US" sz="2400" dirty="0" smtClean="0"/>
              <a:t>“If A and B have almost identical environments we say that they are synonyms.”</a:t>
            </a:r>
          </a:p>
          <a:p>
            <a:pPr marL="0" indent="0">
              <a:buNone/>
            </a:pPr>
            <a:endParaRPr lang="en-US" sz="1050" dirty="0"/>
          </a:p>
          <a:p>
            <a:pPr marL="0" indent="0">
              <a:buNone/>
            </a:pPr>
            <a:r>
              <a:rPr lang="en-US" dirty="0"/>
              <a:t>Firth (1957): </a:t>
            </a:r>
            <a:endParaRPr lang="en-US" dirty="0" smtClean="0"/>
          </a:p>
          <a:p>
            <a:pPr lvl="1"/>
            <a:r>
              <a:rPr lang="en-US" sz="2400" dirty="0" smtClean="0"/>
              <a:t>“</a:t>
            </a:r>
            <a:r>
              <a:rPr lang="en-US" sz="2400" dirty="0"/>
              <a:t>You shall know a word by the company it keeps!”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798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nip Single Corner Rectangle 1"/>
          <p:cNvSpPr/>
          <p:nvPr/>
        </p:nvSpPr>
        <p:spPr bwMode="auto">
          <a:xfrm>
            <a:off x="990600" y="1809750"/>
            <a:ext cx="5867400" cy="1295400"/>
          </a:xfrm>
          <a:prstGeom prst="snip1Rect">
            <a:avLst/>
          </a:prstGeom>
          <a:solidFill>
            <a:srgbClr val="D5AE4C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0137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371600" y="133350"/>
            <a:ext cx="7467600" cy="742950"/>
          </a:xfrm>
        </p:spPr>
        <p:txBody>
          <a:bodyPr/>
          <a:lstStyle/>
          <a:p>
            <a:r>
              <a:rPr lang="en-US" dirty="0" smtClean="0"/>
              <a:t>Intuition of distributional word </a:t>
            </a:r>
            <a:r>
              <a:rPr lang="en-US" dirty="0"/>
              <a:t>similarity</a:t>
            </a:r>
          </a:p>
        </p:txBody>
      </p:sp>
      <p:sp>
        <p:nvSpPr>
          <p:cNvPr id="101379" name="Rectangle 1027"/>
          <p:cNvSpPr>
            <a:spLocks noGrp="1" noChangeArrowheads="1"/>
          </p:cNvSpPr>
          <p:nvPr>
            <p:ph sz="quarter" idx="1"/>
          </p:nvPr>
        </p:nvSpPr>
        <p:spPr>
          <a:xfrm>
            <a:off x="228600" y="1352550"/>
            <a:ext cx="8382000" cy="3505200"/>
          </a:xfrm>
        </p:spPr>
        <p:txBody>
          <a:bodyPr/>
          <a:lstStyle/>
          <a:p>
            <a:r>
              <a:rPr lang="en-US" dirty="0" err="1"/>
              <a:t>Nida</a:t>
            </a:r>
            <a:r>
              <a:rPr lang="en-US" dirty="0"/>
              <a:t> example</a:t>
            </a:r>
            <a:r>
              <a:rPr lang="en-US" dirty="0" smtClean="0"/>
              <a:t>: Suppose I asked you what is </a:t>
            </a:r>
            <a:r>
              <a:rPr lang="en-US" b="1" i="1" dirty="0" err="1" smtClean="0">
                <a:latin typeface="Courier"/>
                <a:cs typeface="Courier"/>
              </a:rPr>
              <a:t>tesgüino</a:t>
            </a:r>
            <a:r>
              <a:rPr lang="en-US" i="1" dirty="0" smtClean="0">
                <a:latin typeface="Courier"/>
                <a:cs typeface="Courier"/>
              </a:rPr>
              <a:t>?</a:t>
            </a:r>
            <a:r>
              <a:rPr lang="en-US" dirty="0" smtClean="0">
                <a:latin typeface="Courier"/>
                <a:cs typeface="Courier"/>
              </a:rPr>
              <a:t> </a:t>
            </a:r>
            <a:endParaRPr lang="en-US" dirty="0"/>
          </a:p>
          <a:p>
            <a:pPr marL="800100" lvl="2" indent="0">
              <a:lnSpc>
                <a:spcPct val="90000"/>
              </a:lnSpc>
              <a:buNone/>
            </a:pPr>
            <a:r>
              <a:rPr lang="en-US" dirty="0">
                <a:latin typeface="Courier"/>
                <a:cs typeface="Courier"/>
              </a:rPr>
              <a:t>A bottle of </a:t>
            </a:r>
            <a:r>
              <a:rPr lang="en-US" b="1" i="1" dirty="0" err="1" smtClean="0">
                <a:latin typeface="Courier"/>
                <a:cs typeface="Courier"/>
              </a:rPr>
              <a:t>tesgüino</a:t>
            </a:r>
            <a:r>
              <a:rPr lang="en-US" dirty="0" smtClean="0">
                <a:latin typeface="Courier"/>
                <a:cs typeface="Courier"/>
              </a:rPr>
              <a:t> </a:t>
            </a:r>
            <a:r>
              <a:rPr lang="en-US" dirty="0">
                <a:latin typeface="Courier"/>
                <a:cs typeface="Courier"/>
              </a:rPr>
              <a:t>is on the table</a:t>
            </a:r>
          </a:p>
          <a:p>
            <a:pPr marL="800100" lvl="2" indent="0">
              <a:lnSpc>
                <a:spcPct val="90000"/>
              </a:lnSpc>
              <a:buNone/>
            </a:pPr>
            <a:r>
              <a:rPr lang="en-US" dirty="0">
                <a:latin typeface="Courier"/>
                <a:cs typeface="Courier"/>
              </a:rPr>
              <a:t>Everybody likes </a:t>
            </a:r>
            <a:r>
              <a:rPr lang="en-US" b="1" i="1" dirty="0" err="1" smtClean="0">
                <a:latin typeface="Courier"/>
                <a:cs typeface="Courier"/>
              </a:rPr>
              <a:t>tesgüino</a:t>
            </a:r>
            <a:endParaRPr lang="en-US" dirty="0">
              <a:latin typeface="Courier"/>
              <a:cs typeface="Courier"/>
            </a:endParaRPr>
          </a:p>
          <a:p>
            <a:pPr marL="800100" lvl="2" indent="0">
              <a:lnSpc>
                <a:spcPct val="90000"/>
              </a:lnSpc>
              <a:buNone/>
            </a:pPr>
            <a:r>
              <a:rPr lang="en-US" b="1" i="1" dirty="0" err="1" smtClean="0">
                <a:latin typeface="Courier"/>
                <a:cs typeface="Courier"/>
              </a:rPr>
              <a:t>Tesgüino</a:t>
            </a:r>
            <a:r>
              <a:rPr lang="en-US" dirty="0" smtClean="0">
                <a:latin typeface="Courier"/>
                <a:cs typeface="Courier"/>
              </a:rPr>
              <a:t> </a:t>
            </a:r>
            <a:r>
              <a:rPr lang="en-US" dirty="0">
                <a:latin typeface="Courier"/>
                <a:cs typeface="Courier"/>
              </a:rPr>
              <a:t>makes you drunk</a:t>
            </a:r>
          </a:p>
          <a:p>
            <a:pPr marL="800100" lvl="2" indent="0">
              <a:lnSpc>
                <a:spcPct val="90000"/>
              </a:lnSpc>
              <a:buNone/>
            </a:pPr>
            <a:r>
              <a:rPr lang="en-US" dirty="0">
                <a:latin typeface="Courier"/>
                <a:cs typeface="Courier"/>
              </a:rPr>
              <a:t>We make </a:t>
            </a:r>
            <a:r>
              <a:rPr lang="en-US" b="1" i="1" dirty="0" err="1" smtClean="0">
                <a:latin typeface="Courier"/>
                <a:cs typeface="Courier"/>
              </a:rPr>
              <a:t>tesgüino</a:t>
            </a:r>
            <a:r>
              <a:rPr lang="en-US" dirty="0" smtClean="0">
                <a:latin typeface="Courier"/>
                <a:cs typeface="Courier"/>
              </a:rPr>
              <a:t> </a:t>
            </a:r>
            <a:r>
              <a:rPr lang="en-US" dirty="0">
                <a:latin typeface="Courier"/>
                <a:cs typeface="Courier"/>
              </a:rPr>
              <a:t>out of corn.</a:t>
            </a:r>
          </a:p>
          <a:p>
            <a:r>
              <a:rPr lang="en-US" sz="2000" dirty="0" smtClean="0">
                <a:latin typeface="Calibri (Body)"/>
                <a:cs typeface="Calibri (Body)"/>
              </a:rPr>
              <a:t>From context words humans can guess </a:t>
            </a:r>
            <a:r>
              <a:rPr lang="en-US" sz="2000" b="1" i="1" dirty="0" err="1" smtClean="0">
                <a:latin typeface="Calibri (Body)"/>
                <a:cs typeface="Calibri (Body)"/>
              </a:rPr>
              <a:t>tesgüino</a:t>
            </a:r>
            <a:r>
              <a:rPr lang="en-US" sz="2000" dirty="0" smtClean="0">
                <a:latin typeface="Calibri (Body)"/>
                <a:cs typeface="Calibri (Body)"/>
              </a:rPr>
              <a:t> means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n alcoholic beverage like beer</a:t>
            </a:r>
            <a:endParaRPr lang="en-US" dirty="0"/>
          </a:p>
          <a:p>
            <a:r>
              <a:rPr lang="en-US" dirty="0" smtClean="0"/>
              <a:t>Intuition for algorithm: </a:t>
            </a:r>
          </a:p>
          <a:p>
            <a:pPr lvl="1"/>
            <a:r>
              <a:rPr lang="en-US" b="1" dirty="0" smtClean="0"/>
              <a:t>Two words are similar if they have similar word contexts.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65053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Four kinds of vector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Sparse vector representations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Mutual-information weighted word co-occurrence matrices</a:t>
            </a:r>
          </a:p>
          <a:p>
            <a:pPr marL="0" indent="0">
              <a:buNone/>
            </a:pPr>
            <a:r>
              <a:rPr lang="en-US" sz="2800" dirty="0" smtClean="0"/>
              <a:t>Dense vector representations:</a:t>
            </a:r>
          </a:p>
          <a:p>
            <a:pPr marL="914400" lvl="1" indent="-457200">
              <a:buFont typeface="+mj-lt"/>
              <a:buAutoNum type="arabicPeriod" startAt="2"/>
            </a:pPr>
            <a:r>
              <a:rPr lang="en-US" sz="2400" dirty="0" smtClean="0"/>
              <a:t>Singular value decomposition (and Latent Semantic Analysis)</a:t>
            </a:r>
          </a:p>
          <a:p>
            <a:pPr marL="914400" lvl="1" indent="-457200">
              <a:buFont typeface="+mj-lt"/>
              <a:buAutoNum type="arabicPeriod" startAt="2"/>
            </a:pPr>
            <a:r>
              <a:rPr lang="en-US" sz="2400" dirty="0" smtClean="0"/>
              <a:t>Neural-network-inspired models (skip-grams, CBOW)</a:t>
            </a:r>
          </a:p>
          <a:p>
            <a:pPr marL="914400" lvl="1" indent="-457200">
              <a:buFont typeface="+mj-lt"/>
              <a:buAutoNum type="arabicPeriod" startAt="2"/>
            </a:pPr>
            <a:r>
              <a:rPr lang="en-US" sz="2400" dirty="0" smtClean="0"/>
              <a:t>Brown clusters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038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Shared intuition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839200" cy="3333750"/>
          </a:xfrm>
        </p:spPr>
        <p:txBody>
          <a:bodyPr/>
          <a:lstStyle/>
          <a:p>
            <a:r>
              <a:rPr lang="en-US" dirty="0" smtClean="0"/>
              <a:t>Model the meaning of a word by “embedding” in a vector space.</a:t>
            </a:r>
          </a:p>
          <a:p>
            <a:r>
              <a:rPr lang="en-US" dirty="0" smtClean="0"/>
              <a:t>The meaning of a word is a vector of numbers</a:t>
            </a:r>
          </a:p>
          <a:p>
            <a:pPr lvl="1"/>
            <a:r>
              <a:rPr lang="en-US" dirty="0" smtClean="0"/>
              <a:t>Vector models are also called “</a:t>
            </a:r>
            <a:r>
              <a:rPr lang="en-US" b="1" dirty="0" err="1" smtClean="0"/>
              <a:t>embeddings</a:t>
            </a:r>
            <a:r>
              <a:rPr lang="en-US" dirty="0" smtClean="0"/>
              <a:t>”.</a:t>
            </a:r>
          </a:p>
          <a:p>
            <a:r>
              <a:rPr lang="en-US" dirty="0" smtClean="0"/>
              <a:t>Contrast: word meaning is represented in many computational linguistic applications by a vocabulary index (“word number 545”)</a:t>
            </a:r>
          </a:p>
          <a:p>
            <a:r>
              <a:rPr lang="en-US" dirty="0" smtClean="0"/>
              <a:t>Old philosophy joke: </a:t>
            </a:r>
          </a:p>
          <a:p>
            <a:pPr marL="457200" lvl="1" indent="0">
              <a:buNone/>
            </a:pPr>
            <a:r>
              <a:rPr lang="en-US" dirty="0" smtClean="0"/>
              <a:t>Q: What’s the meaning of life?</a:t>
            </a:r>
          </a:p>
          <a:p>
            <a:pPr marL="457200" lvl="1" indent="0">
              <a:buNone/>
            </a:pPr>
            <a:r>
              <a:rPr lang="en-US" dirty="0" smtClean="0"/>
              <a:t>A: LIFE’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670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-3238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Vector Semantics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810000" y="1809750"/>
            <a:ext cx="5105400" cy="1295400"/>
          </a:xfrm>
        </p:spPr>
        <p:txBody>
          <a:bodyPr/>
          <a:lstStyle/>
          <a:p>
            <a:r>
              <a:rPr lang="en-US" sz="3600" dirty="0" smtClean="0">
                <a:solidFill>
                  <a:srgbClr val="A4001D"/>
                </a:solidFill>
                <a:ea typeface="ＭＳ Ｐゴシック" charset="0"/>
                <a:cs typeface="Calibri"/>
              </a:rPr>
              <a:t>Words and co-occurrence vectors</a:t>
            </a:r>
            <a:endParaRPr lang="en-US" sz="3600" dirty="0">
              <a:solidFill>
                <a:srgbClr val="A4001D"/>
              </a:solidFill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267829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Co-occurrence Matrices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We represent how often a word occurs in a document</a:t>
            </a:r>
          </a:p>
          <a:p>
            <a:pPr lvl="1"/>
            <a:r>
              <a:rPr lang="en-US" sz="2800" b="1" dirty="0" smtClean="0"/>
              <a:t>Term-document matrix</a:t>
            </a:r>
          </a:p>
          <a:p>
            <a:r>
              <a:rPr lang="en-US" sz="3200" dirty="0" smtClean="0"/>
              <a:t>Or how often a word occurs with another</a:t>
            </a:r>
          </a:p>
          <a:p>
            <a:pPr lvl="1"/>
            <a:r>
              <a:rPr lang="en-US" sz="2800" b="1" dirty="0" smtClean="0"/>
              <a:t>Term-term matrix </a:t>
            </a:r>
          </a:p>
          <a:p>
            <a:pPr marL="800100" lvl="2" indent="0">
              <a:buNone/>
            </a:pPr>
            <a:r>
              <a:rPr lang="en-US" sz="2800" dirty="0" smtClean="0"/>
              <a:t>(or </a:t>
            </a:r>
            <a:r>
              <a:rPr lang="en-US" sz="2800" b="1" dirty="0" smtClean="0"/>
              <a:t>word-word co-occurrence matrix</a:t>
            </a:r>
            <a:endParaRPr lang="en-US" sz="2800" dirty="0"/>
          </a:p>
          <a:p>
            <a:pPr marL="800100" lvl="2" indent="0">
              <a:buNone/>
            </a:pPr>
            <a:r>
              <a:rPr lang="en-US" sz="2800" dirty="0"/>
              <a:t>o</a:t>
            </a:r>
            <a:r>
              <a:rPr lang="en-US" sz="2800" dirty="0" smtClean="0"/>
              <a:t>r </a:t>
            </a:r>
            <a:r>
              <a:rPr lang="en-US" sz="2800" b="1" dirty="0" smtClean="0"/>
              <a:t>word-context matrix</a:t>
            </a:r>
            <a:r>
              <a:rPr lang="en-US" sz="2800" dirty="0" smtClean="0"/>
              <a:t>)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034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9970879"/>
              </p:ext>
            </p:extLst>
          </p:nvPr>
        </p:nvGraphicFramePr>
        <p:xfrm>
          <a:off x="1262063" y="2655887"/>
          <a:ext cx="6662737" cy="174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5" name="Worksheet" r:id="rId4" imgW="6121400" imgH="1600200" progId="Excel.Sheet.12">
                  <p:embed/>
                </p:oleObj>
              </mc:Choice>
              <mc:Fallback>
                <p:oleObj name="Worksheet" r:id="rId4" imgW="6121400" imgH="16002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62063" y="2655887"/>
                        <a:ext cx="6662737" cy="1744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Term-document matrix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Each cell: count of word </a:t>
            </a:r>
            <a:r>
              <a:rPr lang="en-US" sz="2800" i="1" dirty="0"/>
              <a:t>w</a:t>
            </a:r>
            <a:r>
              <a:rPr lang="en-US" sz="2800" dirty="0" smtClean="0"/>
              <a:t> </a:t>
            </a:r>
            <a:r>
              <a:rPr lang="en-US" sz="2800" dirty="0"/>
              <a:t>in a document </a:t>
            </a:r>
            <a:r>
              <a:rPr lang="en-US" sz="2800" i="1" dirty="0"/>
              <a:t>d</a:t>
            </a:r>
            <a:r>
              <a:rPr lang="en-US" sz="2800" dirty="0" smtClean="0"/>
              <a:t>:</a:t>
            </a:r>
            <a:endParaRPr lang="en-US" sz="2800" dirty="0"/>
          </a:p>
          <a:p>
            <a:pPr lvl="1"/>
            <a:r>
              <a:rPr lang="en-US" sz="2400" dirty="0"/>
              <a:t>Each document is a count vector in </a:t>
            </a:r>
            <a:r>
              <a:rPr lang="en-US" sz="2400" dirty="0" err="1">
                <a:latin typeface="Lucida Sans Unicode" charset="0"/>
                <a:ea typeface="Lucida Sans Unicode" charset="0"/>
                <a:cs typeface="Lucida Sans Unicode" charset="0"/>
              </a:rPr>
              <a:t>ℕ</a:t>
            </a:r>
            <a:r>
              <a:rPr lang="en-US" sz="2400" baseline="30000" dirty="0" err="1"/>
              <a:t>v</a:t>
            </a:r>
            <a:r>
              <a:rPr lang="en-US" sz="2400" dirty="0"/>
              <a:t>: a column below </a:t>
            </a:r>
          </a:p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200400" y="2952750"/>
            <a:ext cx="440826" cy="15240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505200" y="1925625"/>
            <a:ext cx="1600200" cy="377851"/>
          </a:xfrm>
          <a:prstGeom prst="rect">
            <a:avLst/>
          </a:prstGeom>
          <a:noFill/>
          <a:ln w="19050" cap="sq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639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Similarity in term-document matrices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Two documents are similar if their vectors are similar</a:t>
            </a:r>
            <a:endParaRPr lang="en-US" sz="2400" dirty="0"/>
          </a:p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340974" y="2647950"/>
            <a:ext cx="440826" cy="14478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7483974" y="2647950"/>
            <a:ext cx="440826" cy="14478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6363501"/>
              </p:ext>
            </p:extLst>
          </p:nvPr>
        </p:nvGraphicFramePr>
        <p:xfrm>
          <a:off x="1235574" y="2266950"/>
          <a:ext cx="6662737" cy="174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92" name="Worksheet" r:id="rId4" imgW="6121400" imgH="1600200" progId="Excel.Sheet.12">
                  <p:embed/>
                </p:oleObj>
              </mc:Choice>
              <mc:Fallback>
                <p:oleObj name="Worksheet" r:id="rId4" imgW="6121400" imgH="16002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35574" y="2266950"/>
                        <a:ext cx="6662737" cy="1744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7782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words in a term-document matrix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Each word is </a:t>
            </a:r>
            <a:r>
              <a:rPr lang="en-US" sz="2800" dirty="0"/>
              <a:t>a count vector in </a:t>
            </a:r>
            <a:r>
              <a:rPr lang="en-US" sz="2800" dirty="0" smtClean="0">
                <a:latin typeface="Lucida Sans Unicode" charset="0"/>
                <a:ea typeface="Lucida Sans Unicode" charset="0"/>
                <a:cs typeface="Lucida Sans Unicode" charset="0"/>
              </a:rPr>
              <a:t>ℕ</a:t>
            </a:r>
            <a:r>
              <a:rPr lang="en-US" sz="2800" baseline="30000" dirty="0" smtClean="0"/>
              <a:t>D</a:t>
            </a:r>
            <a:r>
              <a:rPr lang="en-US" sz="2800" dirty="0" smtClean="0"/>
              <a:t>: </a:t>
            </a:r>
            <a:r>
              <a:rPr lang="en-US" sz="2800" dirty="0"/>
              <a:t>a </a:t>
            </a:r>
            <a:r>
              <a:rPr lang="en-US" sz="2800" dirty="0" smtClean="0"/>
              <a:t>row below </a:t>
            </a:r>
            <a:endParaRPr lang="en-US" sz="2800" dirty="0"/>
          </a:p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 rot="16200000">
            <a:off x="5223793" y="1005557"/>
            <a:ext cx="296614" cy="4953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877671" y="1349650"/>
            <a:ext cx="1828800" cy="536051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6267705"/>
              </p:ext>
            </p:extLst>
          </p:nvPr>
        </p:nvGraphicFramePr>
        <p:xfrm>
          <a:off x="1143000" y="2266950"/>
          <a:ext cx="6662737" cy="174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8" name="Worksheet" r:id="rId4" imgW="6121400" imgH="1600200" progId="Excel.Sheet.12">
                  <p:embed/>
                </p:oleObj>
              </mc:Choice>
              <mc:Fallback>
                <p:oleObj name="Worksheet" r:id="rId4" imgW="6121400" imgH="16002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43000" y="2266950"/>
                        <a:ext cx="6662737" cy="1744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37191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words in a term-document matrix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Two </a:t>
            </a:r>
            <a:r>
              <a:rPr lang="en-US" sz="2800" b="1" dirty="0" smtClean="0"/>
              <a:t>words</a:t>
            </a:r>
            <a:r>
              <a:rPr lang="en-US" sz="2800" dirty="0" smtClean="0"/>
              <a:t> are </a:t>
            </a:r>
            <a:r>
              <a:rPr lang="en-US" sz="2800" dirty="0"/>
              <a:t>similar if their vectors are similar</a:t>
            </a:r>
            <a:endParaRPr lang="en-US" dirty="0"/>
          </a:p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15</a:t>
            </a:fld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6977"/>
              </p:ext>
            </p:extLst>
          </p:nvPr>
        </p:nvGraphicFramePr>
        <p:xfrm>
          <a:off x="1131761" y="2351087"/>
          <a:ext cx="6662737" cy="174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18" name="Worksheet" r:id="rId4" imgW="6121400" imgH="1600200" progId="Excel.Sheet.12">
                  <p:embed/>
                </p:oleObj>
              </mc:Choice>
              <mc:Fallback>
                <p:oleObj name="Worksheet" r:id="rId4" imgW="6121400" imgH="16002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31761" y="2351087"/>
                        <a:ext cx="6662737" cy="1744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4"/>
          <p:cNvSpPr>
            <a:spLocks noChangeArrowheads="1"/>
          </p:cNvSpPr>
          <p:nvPr/>
        </p:nvSpPr>
        <p:spPr bwMode="auto">
          <a:xfrm rot="16200000">
            <a:off x="5334000" y="1501126"/>
            <a:ext cx="304800" cy="48768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 rot="16200000">
            <a:off x="5322762" y="1131886"/>
            <a:ext cx="304798" cy="48768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248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word-word or word-context matrix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90600" y="1200150"/>
                <a:ext cx="8001000" cy="3333750"/>
              </a:xfrm>
            </p:spPr>
            <p:txBody>
              <a:bodyPr/>
              <a:lstStyle/>
              <a:p>
                <a:r>
                  <a:rPr lang="en-US" sz="2800" dirty="0" smtClean="0"/>
                  <a:t>Instead of entire documents, use smaller contexts</a:t>
                </a:r>
              </a:p>
              <a:p>
                <a:pPr lvl="1"/>
                <a:r>
                  <a:rPr lang="en-US" sz="2400" dirty="0" smtClean="0"/>
                  <a:t>Paragraph</a:t>
                </a:r>
              </a:p>
              <a:p>
                <a:pPr lvl="1"/>
                <a:r>
                  <a:rPr lang="en-US" sz="2400" dirty="0" smtClean="0"/>
                  <a:t>Window of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±</m:t>
                    </m:r>
                  </m:oMath>
                </a14:m>
                <a:r>
                  <a:rPr lang="en-US" sz="2400" dirty="0" smtClean="0"/>
                  <a:t> 4 words</a:t>
                </a:r>
              </a:p>
              <a:p>
                <a:r>
                  <a:rPr lang="en-US" sz="2800" dirty="0" smtClean="0"/>
                  <a:t>A word is now defined by a vector over counts of context words</a:t>
                </a:r>
              </a:p>
              <a:p>
                <a:r>
                  <a:rPr lang="en-US" sz="2800" dirty="0" smtClean="0"/>
                  <a:t>Instead of each vector being of length D</a:t>
                </a:r>
              </a:p>
              <a:p>
                <a:r>
                  <a:rPr lang="en-US" sz="2800" dirty="0" smtClean="0"/>
                  <a:t>Each vector is now of length |V|</a:t>
                </a:r>
              </a:p>
              <a:p>
                <a:r>
                  <a:rPr lang="en-US" sz="2800" dirty="0" smtClean="0"/>
                  <a:t>The word-word matrix is |</a:t>
                </a:r>
                <a:r>
                  <a:rPr lang="en-US" sz="2800" dirty="0" err="1" smtClean="0"/>
                  <a:t>V|x|V</a:t>
                </a:r>
                <a:r>
                  <a:rPr lang="en-US" sz="2800" dirty="0" smtClean="0"/>
                  <a:t>|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90600" y="1200150"/>
                <a:ext cx="8001000" cy="3333750"/>
              </a:xfrm>
              <a:blipFill rotWithShape="0">
                <a:blip r:embed="rId3"/>
                <a:stretch>
                  <a:fillRect l="-1448" t="-1828" b="-21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181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auto">
          <a:xfrm>
            <a:off x="5551359" y="3028950"/>
            <a:ext cx="609600" cy="6096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7151559" y="3028950"/>
            <a:ext cx="609600" cy="6096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3951159" y="3638550"/>
            <a:ext cx="1371600" cy="6096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6465759" y="3638550"/>
            <a:ext cx="609600" cy="6096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smtClean="0"/>
                  <a:t>Word-Word matrix</a:t>
                </a:r>
                <a:br>
                  <a:rPr lang="en-US" dirty="0" smtClean="0"/>
                </a:br>
                <a:r>
                  <a:rPr lang="en-US" dirty="0" smtClean="0"/>
                  <a:t>Sample </a:t>
                </a:r>
                <a:r>
                  <a:rPr lang="en-US" dirty="0"/>
                  <a:t>contexts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±</m:t>
                    </m:r>
                  </m:oMath>
                </a14:m>
                <a:r>
                  <a:rPr lang="en-US" dirty="0"/>
                  <a:t> 7 words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l="-2041" t="-54545" b="-280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8200" y="5086350"/>
            <a:ext cx="1981200" cy="342900"/>
          </a:xfrm>
        </p:spPr>
        <p:txBody>
          <a:bodyPr/>
          <a:lstStyle/>
          <a:p>
            <a:fld id="{10F35DC5-7E65-8247-99AB-4E984F8A921E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 rot="16200000">
            <a:off x="5657849" y="533400"/>
            <a:ext cx="304800" cy="590550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 rot="16200000">
            <a:off x="5646611" y="228600"/>
            <a:ext cx="304798" cy="590550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8388370"/>
              </p:ext>
            </p:extLst>
          </p:nvPr>
        </p:nvGraphicFramePr>
        <p:xfrm>
          <a:off x="598488" y="2647950"/>
          <a:ext cx="7988300" cy="480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51" name="Worksheet" r:id="rId5" imgW="7734300" imgH="4648200" progId="Excel.Sheet.12">
                  <p:embed/>
                </p:oleObj>
              </mc:Choice>
              <mc:Fallback>
                <p:oleObj name="Worksheet" r:id="rId5" imgW="7734300" imgH="46482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98488" y="2647950"/>
                        <a:ext cx="7988300" cy="4800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Content Placeholder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00" y="1400175"/>
            <a:ext cx="8510954" cy="9429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47236" y="4324350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  <a:latin typeface="+mn-lt"/>
              </a:rPr>
              <a:t>…</a:t>
            </a:r>
            <a:endParaRPr lang="en-US" sz="1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19400" y="4379952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  <a:latin typeface="+mn-lt"/>
              </a:rPr>
              <a:t>…</a:t>
            </a:r>
            <a:endParaRPr lang="en-US" sz="1800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94695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8" grpId="0" animBg="1"/>
      <p:bldP spid="8" grpId="1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Word-word matrix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We showed only 4x6, but the real matrix is 50,000 x 50,000</a:t>
                </a:r>
              </a:p>
              <a:p>
                <a:pPr lvl="1"/>
                <a:r>
                  <a:rPr lang="en-US" dirty="0" smtClean="0"/>
                  <a:t>So it’s very </a:t>
                </a:r>
                <a:r>
                  <a:rPr lang="en-US" b="1" dirty="0" smtClean="0"/>
                  <a:t>sparse</a:t>
                </a:r>
              </a:p>
              <a:p>
                <a:pPr lvl="2"/>
                <a:r>
                  <a:rPr lang="en-US" dirty="0" smtClean="0"/>
                  <a:t>Most values are 0.</a:t>
                </a:r>
              </a:p>
              <a:p>
                <a:pPr lvl="1"/>
                <a:r>
                  <a:rPr lang="en-US" dirty="0" smtClean="0"/>
                  <a:t>That’s OK, since there are lots of efficient algorithms for sparse matrices.</a:t>
                </a:r>
              </a:p>
              <a:p>
                <a:r>
                  <a:rPr lang="en-US" dirty="0" smtClean="0"/>
                  <a:t>The size of windows depends on your goals</a:t>
                </a:r>
              </a:p>
              <a:p>
                <a:pPr lvl="1"/>
                <a:r>
                  <a:rPr lang="en-US" dirty="0" smtClean="0"/>
                  <a:t>The shorter the windows , the more </a:t>
                </a:r>
                <a:r>
                  <a:rPr lang="en-US" b="1" dirty="0" smtClean="0"/>
                  <a:t>syntactic</a:t>
                </a:r>
                <a:r>
                  <a:rPr lang="en-US" dirty="0" smtClean="0"/>
                  <a:t> the representation</a:t>
                </a:r>
              </a:p>
              <a:p>
                <a:pPr marL="800100" lvl="2" indent="0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±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1-3 very </a:t>
                </a:r>
                <a:r>
                  <a:rPr lang="en-US" dirty="0" err="1" smtClean="0"/>
                  <a:t>syntacticy</a:t>
                </a:r>
                <a:endParaRPr lang="en-US" dirty="0" smtClean="0"/>
              </a:p>
              <a:p>
                <a:pPr lvl="1"/>
                <a:r>
                  <a:rPr lang="en-US" dirty="0" smtClean="0"/>
                  <a:t>The longer the windows, the more </a:t>
                </a:r>
                <a:r>
                  <a:rPr lang="en-US" b="1" dirty="0" smtClean="0"/>
                  <a:t>semantic</a:t>
                </a:r>
                <a:r>
                  <a:rPr lang="en-US" dirty="0" smtClean="0"/>
                  <a:t> the representation</a:t>
                </a:r>
              </a:p>
              <a:p>
                <a:pPr marL="800100" lvl="2" indent="0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±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4-10 more </a:t>
                </a:r>
                <a:r>
                  <a:rPr lang="en-US" dirty="0" err="1" smtClean="0"/>
                  <a:t>semanticy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00" t="-1463" b="-6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73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361950"/>
          </a:xfrm>
        </p:spPr>
        <p:txBody>
          <a:bodyPr/>
          <a:lstStyle/>
          <a:p>
            <a:r>
              <a:rPr lang="en-US" dirty="0" smtClean="0"/>
              <a:t>2 kinds of co-occurrence between 2 words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839200" cy="3695700"/>
          </a:xfrm>
        </p:spPr>
        <p:txBody>
          <a:bodyPr/>
          <a:lstStyle/>
          <a:p>
            <a:r>
              <a:rPr lang="en-US" sz="2800" dirty="0" smtClean="0"/>
              <a:t>First-order </a:t>
            </a:r>
            <a:r>
              <a:rPr lang="en-US" sz="2800" dirty="0"/>
              <a:t>co-occurrence </a:t>
            </a:r>
            <a:r>
              <a:rPr lang="en-US" sz="2800" dirty="0" smtClean="0"/>
              <a:t>(</a:t>
            </a:r>
            <a:r>
              <a:rPr lang="en-US" sz="2800" b="1" dirty="0" smtClean="0"/>
              <a:t>syntagmatic</a:t>
            </a:r>
            <a:r>
              <a:rPr lang="en-US" sz="2800" dirty="0" smtClean="0"/>
              <a:t> </a:t>
            </a:r>
            <a:r>
              <a:rPr lang="en-US" sz="2800" b="1" dirty="0" smtClean="0"/>
              <a:t>association</a:t>
            </a:r>
            <a:r>
              <a:rPr lang="en-US" sz="2800" dirty="0" smtClean="0"/>
              <a:t>):</a:t>
            </a:r>
          </a:p>
          <a:p>
            <a:pPr lvl="1"/>
            <a:r>
              <a:rPr lang="en-US" sz="2400" dirty="0" smtClean="0"/>
              <a:t>They are </a:t>
            </a:r>
            <a:r>
              <a:rPr lang="en-US" sz="2400" dirty="0"/>
              <a:t>typically nearby each other. </a:t>
            </a:r>
            <a:endParaRPr lang="en-US" sz="2400" dirty="0" smtClean="0"/>
          </a:p>
          <a:p>
            <a:pPr lvl="1"/>
            <a:r>
              <a:rPr lang="en-US" sz="2400" i="1" dirty="0" smtClean="0"/>
              <a:t>wrote </a:t>
            </a:r>
            <a:r>
              <a:rPr lang="en-US" sz="2400" dirty="0"/>
              <a:t>is a first-order associate of </a:t>
            </a:r>
            <a:r>
              <a:rPr lang="en-US" sz="2400" i="1" dirty="0"/>
              <a:t>book </a:t>
            </a:r>
            <a:r>
              <a:rPr lang="en-US" sz="2400" dirty="0"/>
              <a:t>or </a:t>
            </a:r>
            <a:r>
              <a:rPr lang="en-US" sz="2400" i="1" dirty="0"/>
              <a:t>poem</a:t>
            </a:r>
            <a:r>
              <a:rPr lang="en-US" sz="2400" dirty="0"/>
              <a:t>. </a:t>
            </a:r>
            <a:endParaRPr lang="en-US" sz="2400" dirty="0" smtClean="0"/>
          </a:p>
          <a:p>
            <a:r>
              <a:rPr lang="en-US" sz="2800" dirty="0" smtClean="0"/>
              <a:t>Second-order </a:t>
            </a:r>
            <a:r>
              <a:rPr lang="en-US" sz="2800" dirty="0"/>
              <a:t>co-occurrence </a:t>
            </a:r>
            <a:r>
              <a:rPr lang="en-US" sz="2800" dirty="0" smtClean="0"/>
              <a:t>(</a:t>
            </a:r>
            <a:r>
              <a:rPr lang="en-US" sz="2800" b="1" dirty="0" smtClean="0"/>
              <a:t>paradigmatic association</a:t>
            </a:r>
            <a:r>
              <a:rPr lang="en-US" sz="2800" dirty="0" smtClean="0"/>
              <a:t>): </a:t>
            </a:r>
          </a:p>
          <a:p>
            <a:pPr lvl="1"/>
            <a:r>
              <a:rPr lang="en-US" sz="2400" dirty="0" smtClean="0"/>
              <a:t>They have </a:t>
            </a:r>
            <a:r>
              <a:rPr lang="en-US" sz="2400" dirty="0"/>
              <a:t>similar neighbors. </a:t>
            </a:r>
            <a:endParaRPr lang="en-US" sz="2400" dirty="0" smtClean="0"/>
          </a:p>
          <a:p>
            <a:pPr lvl="1"/>
            <a:r>
              <a:rPr lang="en-US" sz="2400" i="1" dirty="0" smtClean="0"/>
              <a:t>wrote </a:t>
            </a:r>
            <a:r>
              <a:rPr lang="en-US" sz="2400" dirty="0"/>
              <a:t>is a second- order associate of words like </a:t>
            </a:r>
            <a:r>
              <a:rPr lang="en-US" sz="2400" i="1" dirty="0"/>
              <a:t>said </a:t>
            </a:r>
            <a:r>
              <a:rPr lang="en-US" sz="2400" dirty="0"/>
              <a:t>or </a:t>
            </a:r>
            <a:r>
              <a:rPr lang="en-US" sz="2400" i="1" dirty="0"/>
              <a:t>remarked</a:t>
            </a:r>
            <a:r>
              <a:rPr lang="en-US" sz="2400" dirty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623484" y="742950"/>
            <a:ext cx="35205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(</a:t>
            </a:r>
            <a:r>
              <a:rPr lang="en-US" sz="1800" dirty="0" err="1"/>
              <a:t>Schütze</a:t>
            </a:r>
            <a:r>
              <a:rPr lang="en-US" sz="1800" dirty="0"/>
              <a:t> and Pedersen, 1993</a:t>
            </a:r>
            <a:r>
              <a:rPr lang="en-US" sz="1800" dirty="0" smtClean="0"/>
              <a:t>)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397713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-3238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Vector Semantics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810000" y="1809750"/>
            <a:ext cx="5105400" cy="1295400"/>
          </a:xfrm>
        </p:spPr>
        <p:txBody>
          <a:bodyPr/>
          <a:lstStyle/>
          <a:p>
            <a:r>
              <a:rPr lang="en-US" sz="3600" dirty="0" smtClean="0">
                <a:solidFill>
                  <a:srgbClr val="A4001D"/>
                </a:solidFill>
                <a:ea typeface="ＭＳ Ｐゴシック" charset="0"/>
                <a:cs typeface="Calibri"/>
              </a:rPr>
              <a:t>Positive </a:t>
            </a:r>
            <a:r>
              <a:rPr lang="en-US" sz="3600" dirty="0" err="1" smtClean="0">
                <a:solidFill>
                  <a:srgbClr val="A4001D"/>
                </a:solidFill>
                <a:ea typeface="ＭＳ Ｐゴシック" charset="0"/>
                <a:cs typeface="Calibri"/>
              </a:rPr>
              <a:t>Pointwise</a:t>
            </a:r>
            <a:r>
              <a:rPr lang="en-US" sz="3600" dirty="0" smtClean="0">
                <a:solidFill>
                  <a:srgbClr val="A4001D"/>
                </a:solidFill>
                <a:ea typeface="ＭＳ Ｐゴシック" charset="0"/>
                <a:cs typeface="Calibri"/>
              </a:rPr>
              <a:t> Mutual Information (PPMI)</a:t>
            </a:r>
            <a:endParaRPr lang="en-US" sz="3600" dirty="0">
              <a:solidFill>
                <a:srgbClr val="A4001D"/>
              </a:solidFill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67233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with raw counts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Raw word frequency is not a great measure of association between words</a:t>
            </a:r>
          </a:p>
          <a:p>
            <a:pPr lvl="1"/>
            <a:r>
              <a:rPr lang="en-US" dirty="0" smtClean="0"/>
              <a:t>It’s very skewed</a:t>
            </a:r>
          </a:p>
          <a:p>
            <a:pPr lvl="2"/>
            <a:r>
              <a:rPr lang="en-US" dirty="0" smtClean="0"/>
              <a:t>“the” and “of” are very frequent, but maybe not the most discriminative</a:t>
            </a:r>
          </a:p>
          <a:p>
            <a:r>
              <a:rPr lang="en-US" dirty="0" smtClean="0"/>
              <a:t>We’d rather have a measure that asks whether a context word is </a:t>
            </a:r>
            <a:r>
              <a:rPr lang="en-US" b="1" dirty="0" smtClean="0"/>
              <a:t>particularly informative </a:t>
            </a:r>
            <a:r>
              <a:rPr lang="en-US" dirty="0" smtClean="0"/>
              <a:t>about the target word.</a:t>
            </a:r>
          </a:p>
          <a:p>
            <a:pPr lvl="1"/>
            <a:r>
              <a:rPr lang="en-US" sz="2400" dirty="0" smtClean="0">
                <a:solidFill>
                  <a:srgbClr val="0000FF"/>
                </a:solidFill>
              </a:rPr>
              <a:t>Positive </a:t>
            </a:r>
            <a:r>
              <a:rPr lang="en-US" sz="2400" dirty="0" err="1" smtClean="0">
                <a:solidFill>
                  <a:srgbClr val="0000FF"/>
                </a:solidFill>
              </a:rPr>
              <a:t>Pointwise</a:t>
            </a:r>
            <a:r>
              <a:rPr lang="en-US" sz="2400" dirty="0" smtClean="0">
                <a:solidFill>
                  <a:srgbClr val="0000FF"/>
                </a:solidFill>
              </a:rPr>
              <a:t> Mutual Information (PPMI)</a:t>
            </a: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85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245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09550"/>
            <a:ext cx="7467600" cy="742950"/>
          </a:xfrm>
        </p:spPr>
        <p:txBody>
          <a:bodyPr/>
          <a:lstStyle/>
          <a:p>
            <a:r>
              <a:rPr lang="en-US" dirty="0" err="1"/>
              <a:t>Pointwise</a:t>
            </a:r>
            <a:r>
              <a:rPr lang="en-US" dirty="0"/>
              <a:t> Mutual Information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12451" name="Rectangle 3"/>
              <p:cNvSpPr>
                <a:spLocks noGrp="1" noChangeArrowheads="1"/>
              </p:cNvSpPr>
              <p:nvPr>
                <p:ph sz="quarter" idx="1"/>
              </p:nvPr>
            </p:nvSpPr>
            <p:spPr>
              <a:xfrm>
                <a:off x="609600" y="1428750"/>
                <a:ext cx="7924800" cy="371475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b="1" dirty="0" smtClean="0"/>
                  <a:t>Pointwise </a:t>
                </a:r>
                <a:r>
                  <a:rPr lang="en-US" b="1" dirty="0"/>
                  <a:t>mutual information</a:t>
                </a:r>
                <a:r>
                  <a:rPr lang="en-US" dirty="0"/>
                  <a:t>: </a:t>
                </a:r>
                <a:endParaRPr lang="en-US" dirty="0" smtClean="0"/>
              </a:p>
              <a:p>
                <a:pPr marL="457200" lvl="1" indent="0">
                  <a:buNone/>
                </a:pPr>
                <a:r>
                  <a:rPr lang="en-US" sz="1800" dirty="0" smtClean="0"/>
                  <a:t>Do events </a:t>
                </a:r>
                <a:r>
                  <a:rPr lang="en-US" sz="1800" dirty="0"/>
                  <a:t>x and y </a:t>
                </a:r>
                <a:r>
                  <a:rPr lang="en-US" sz="1800" dirty="0" smtClean="0"/>
                  <a:t>co-occur more than if they were independent?</a:t>
                </a:r>
              </a:p>
              <a:p>
                <a:pPr lvl="1"/>
                <a:endParaRPr lang="en-US" sz="1100" dirty="0"/>
              </a:p>
              <a:p>
                <a:endParaRPr lang="en-US" b="1" dirty="0" smtClean="0"/>
              </a:p>
              <a:p>
                <a:pPr marL="0" lvl="1" indent="0">
                  <a:buClr>
                    <a:srgbClr val="CC0000"/>
                  </a:buClr>
                  <a:buNone/>
                </a:pPr>
                <a:r>
                  <a:rPr lang="en-US" sz="2400" b="1" dirty="0" smtClean="0"/>
                  <a:t>PMI </a:t>
                </a:r>
                <a:r>
                  <a:rPr lang="en-US" sz="2400" b="1" dirty="0"/>
                  <a:t>between two words</a:t>
                </a:r>
                <a:r>
                  <a:rPr lang="en-US" sz="2400" dirty="0" smtClean="0"/>
                  <a:t>:  </a:t>
                </a:r>
                <a:r>
                  <a:rPr lang="en-US" sz="1600" dirty="0" smtClean="0">
                    <a:solidFill>
                      <a:schemeClr val="bg1">
                        <a:lumMod val="65000"/>
                      </a:schemeClr>
                    </a:solidFill>
                  </a:rPr>
                  <a:t>(</a:t>
                </a:r>
                <a:r>
                  <a:rPr lang="en-US" sz="1600" dirty="0">
                    <a:solidFill>
                      <a:schemeClr val="bg1">
                        <a:lumMod val="65000"/>
                      </a:schemeClr>
                    </a:solidFill>
                  </a:rPr>
                  <a:t>Church &amp; Hanks 1989</a:t>
                </a:r>
                <a:r>
                  <a:rPr lang="en-US" sz="1600" dirty="0" smtClean="0">
                    <a:solidFill>
                      <a:schemeClr val="bg1">
                        <a:lumMod val="65000"/>
                      </a:schemeClr>
                    </a:solidFill>
                  </a:rPr>
                  <a:t>)</a:t>
                </a:r>
                <a:endParaRPr lang="en-US" dirty="0"/>
              </a:p>
              <a:p>
                <a:pPr marL="457200" lvl="1" indent="0">
                  <a:buNone/>
                </a:pPr>
                <a:r>
                  <a:rPr lang="en-US" sz="1800" dirty="0"/>
                  <a:t> Do </a:t>
                </a:r>
                <a:r>
                  <a:rPr lang="en-US" sz="1800" dirty="0" smtClean="0"/>
                  <a:t>words x </a:t>
                </a:r>
                <a:r>
                  <a:rPr lang="en-US" sz="1800" dirty="0"/>
                  <a:t>and y co-occur more than if they were independent</a:t>
                </a:r>
                <a:r>
                  <a:rPr lang="en-US" sz="1800" dirty="0" smtClean="0"/>
                  <a:t>? </a:t>
                </a:r>
                <a:endParaRPr lang="en-US" sz="1800" dirty="0"/>
              </a:p>
              <a:p>
                <a:pPr>
                  <a:buFont typeface="Wingdings" pitchFamily="-65" charset="2"/>
                  <a:buNone/>
                </a:pPr>
                <a:endParaRPr lang="en-US" sz="2000" b="0" i="0" dirty="0" smtClean="0">
                  <a:latin typeface="Cambria Math" charset="0"/>
                </a:endParaRPr>
              </a:p>
              <a:p>
                <a:pPr>
                  <a:buFont typeface="Wingdings" pitchFamily="-65" charset="2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000" b="0" i="0" smtClean="0">
                          <a:latin typeface="Cambria Math" charset="0"/>
                        </a:rPr>
                        <m:t>PMI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charset="0"/>
                                </a:rPr>
                                <m:t>𝑤𝑜𝑟𝑑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charset="0"/>
                                </a:rPr>
                                <m:t>𝑤𝑜𝑟𝑑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sz="2000" b="0" i="0" smtClean="0">
                              <a:latin typeface="Cambria Math" charset="0"/>
                            </a:rPr>
                            <m:t>log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en-US" sz="2000" b="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charset="0"/>
                            </a:rPr>
                            <m:t>𝑃</m:t>
                          </m:r>
                          <m:r>
                            <a:rPr lang="en-US" sz="2000" b="0" i="1" smtClean="0">
                              <a:latin typeface="Cambria Math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charset="0"/>
                                </a:rPr>
                                <m:t>𝑤𝑜𝑟𝑑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latin typeface="Cambria Math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charset="0"/>
                                </a:rPr>
                                <m:t>𝑤𝑜𝑟𝑑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charset="0"/>
                                    </a:rPr>
                                    <m:t>𝑤𝑜𝑟𝑑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000" b="0" i="1" smtClean="0">
                              <a:latin typeface="Cambria Math" charset="0"/>
                            </a:rPr>
                            <m:t>𝑃</m:t>
                          </m:r>
                          <m:r>
                            <a:rPr lang="en-US" sz="2000" b="0" i="1" smtClean="0">
                              <a:latin typeface="Cambria Math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charset="0"/>
                                </a:rPr>
                                <m:t>𝑤𝑜𝑟𝑑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  <a:p>
                <a:pPr>
                  <a:buFont typeface="Wingdings" pitchFamily="-65" charset="2"/>
                  <a:buNone/>
                </a:pPr>
                <a:endParaRPr lang="en-US" sz="1600" dirty="0"/>
              </a:p>
            </p:txBody>
          </p:sp>
        </mc:Choice>
        <mc:Fallback xmlns="">
          <p:sp>
            <p:nvSpPr>
              <p:cNvPr id="151245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609600" y="1428750"/>
                <a:ext cx="7924800" cy="3714750"/>
              </a:xfrm>
              <a:blipFill rotWithShape="0">
                <a:blip r:embed="rId4"/>
                <a:stretch>
                  <a:fillRect l="-1154" t="-13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4674884"/>
              </p:ext>
            </p:extLst>
          </p:nvPr>
        </p:nvGraphicFramePr>
        <p:xfrm>
          <a:off x="2971800" y="2266950"/>
          <a:ext cx="3017838" cy="6360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58" name="Equation" r:id="rId5" imgW="1689100" imgH="355600" progId="Equation.3">
                  <p:embed/>
                </p:oleObj>
              </mc:Choice>
              <mc:Fallback>
                <p:oleObj name="Equation" r:id="rId5" imgW="1689100" imgH="355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2266950"/>
                        <a:ext cx="3017838" cy="636084"/>
                      </a:xfrm>
                      <a:prstGeom prst="rect">
                        <a:avLst/>
                      </a:prstGeom>
                      <a:noFill/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0674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245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-171450"/>
            <a:ext cx="7467600" cy="742950"/>
          </a:xfrm>
        </p:spPr>
        <p:txBody>
          <a:bodyPr/>
          <a:lstStyle/>
          <a:p>
            <a:r>
              <a:rPr lang="en-US" dirty="0" smtClean="0"/>
              <a:t>Positive </a:t>
            </a:r>
            <a:r>
              <a:rPr lang="en-US" dirty="0" err="1" smtClean="0"/>
              <a:t>Pointwise</a:t>
            </a:r>
            <a:r>
              <a:rPr lang="en-US" dirty="0" smtClean="0"/>
              <a:t> </a:t>
            </a:r>
            <a:r>
              <a:rPr lang="en-US" dirty="0"/>
              <a:t>Mutual Information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12451" name="Rectangle 3"/>
              <p:cNvSpPr>
                <a:spLocks noGrp="1" noChangeArrowheads="1"/>
              </p:cNvSpPr>
              <p:nvPr>
                <p:ph sz="quarter" idx="1"/>
              </p:nvPr>
            </p:nvSpPr>
            <p:spPr>
              <a:xfrm>
                <a:off x="1143000" y="666750"/>
                <a:ext cx="8153400" cy="3429000"/>
              </a:xfrm>
            </p:spPr>
            <p:txBody>
              <a:bodyPr/>
              <a:lstStyle/>
              <a:p>
                <a:pPr marL="342900" lvl="1" indent="-342900">
                  <a:buClr>
                    <a:srgbClr val="CC0000"/>
                  </a:buClr>
                </a:pPr>
                <a:r>
                  <a:rPr lang="en-US" sz="2400" dirty="0" smtClean="0"/>
                  <a:t>PMI ranges from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charset="0"/>
                      </a:rPr>
                      <m:t>−</m:t>
                    </m:r>
                    <m:r>
                      <a:rPr lang="en-US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∞  </m:t>
                    </m:r>
                    <m:r>
                      <m:rPr>
                        <m:nor/>
                      </m:rPr>
                      <a:rPr lang="en-US" sz="2400"/>
                      <m:t>to</m:t>
                    </m:r>
                    <m:r>
                      <a:rPr lang="en-US" sz="2400" b="0" i="1" smtClean="0">
                        <a:latin typeface="Cambria Math" charset="0"/>
                      </a:rPr>
                      <m:t> </m:t>
                    </m:r>
                    <m:r>
                      <a:rPr lang="en-US" sz="2400" b="0" i="1">
                        <a:latin typeface="Cambria Math" charset="0"/>
                        <a:ea typeface="Cambria Math" charset="0"/>
                        <a:cs typeface="Cambria Math" charset="0"/>
                      </a:rPr>
                      <m:t>+∞</m:t>
                    </m:r>
                  </m:oMath>
                </a14:m>
                <a:endParaRPr lang="en-US" sz="2400" dirty="0"/>
              </a:p>
              <a:p>
                <a:pPr marL="342900" lvl="1" indent="-342900">
                  <a:buClr>
                    <a:srgbClr val="CC0000"/>
                  </a:buClr>
                </a:pPr>
                <a:r>
                  <a:rPr lang="en-US" sz="2400" dirty="0" smtClean="0"/>
                  <a:t>But the negative values are problematic</a:t>
                </a:r>
              </a:p>
              <a:p>
                <a:pPr marL="685800" lvl="2" indent="-342900"/>
                <a:r>
                  <a:rPr lang="en-US" sz="2400" dirty="0" smtClean="0"/>
                  <a:t>Things are co-occurring </a:t>
                </a:r>
                <a:r>
                  <a:rPr lang="en-US" sz="2400" b="1" dirty="0" smtClean="0"/>
                  <a:t>less than </a:t>
                </a:r>
                <a:r>
                  <a:rPr lang="en-US" sz="2400" dirty="0" smtClean="0"/>
                  <a:t>we expect by chance</a:t>
                </a:r>
              </a:p>
              <a:p>
                <a:pPr marL="685800" lvl="2" indent="-342900"/>
                <a:r>
                  <a:rPr lang="en-US" sz="2400" dirty="0" smtClean="0"/>
                  <a:t>Unreliable without enormous corpora</a:t>
                </a:r>
              </a:p>
              <a:p>
                <a:pPr marL="1028700" lvl="3" indent="-342900"/>
                <a:r>
                  <a:rPr lang="en-US" sz="2000" dirty="0" smtClean="0"/>
                  <a:t>Imagine w1 and w2 whose probability is each 10</a:t>
                </a:r>
                <a:r>
                  <a:rPr lang="en-US" sz="2000" baseline="30000" dirty="0" smtClean="0"/>
                  <a:t>-6</a:t>
                </a:r>
                <a:endParaRPr lang="en-US" sz="2000" dirty="0"/>
              </a:p>
              <a:p>
                <a:pPr marL="1028700" lvl="3" indent="-342900"/>
                <a:r>
                  <a:rPr lang="en-US" sz="2000" dirty="0" smtClean="0"/>
                  <a:t>Hard to be sure p(w1,w2) is significantly different </a:t>
                </a:r>
                <a:r>
                  <a:rPr lang="en-US" sz="2000" dirty="0"/>
                  <a:t>than </a:t>
                </a:r>
                <a:r>
                  <a:rPr lang="en-US" sz="2000" dirty="0" smtClean="0"/>
                  <a:t>10</a:t>
                </a:r>
                <a:r>
                  <a:rPr lang="en-US" sz="2000" baseline="30000" dirty="0" smtClean="0"/>
                  <a:t>-12</a:t>
                </a:r>
                <a:r>
                  <a:rPr lang="en-US" sz="2000" dirty="0" smtClean="0"/>
                  <a:t> </a:t>
                </a:r>
              </a:p>
              <a:p>
                <a:pPr marL="685800" lvl="2" indent="-342900"/>
                <a:r>
                  <a:rPr lang="en-US" sz="2600" dirty="0" smtClean="0"/>
                  <a:t>Plus it’s not clear people are good at “</a:t>
                </a:r>
                <a:r>
                  <a:rPr lang="en-US" sz="2600" dirty="0" err="1" smtClean="0"/>
                  <a:t>unrelatedness</a:t>
                </a:r>
                <a:r>
                  <a:rPr lang="en-US" sz="2600" dirty="0" smtClean="0"/>
                  <a:t>”</a:t>
                </a:r>
                <a:endParaRPr lang="en-US" sz="2600" dirty="0"/>
              </a:p>
              <a:p>
                <a:pPr marL="342900" lvl="1" indent="-342900"/>
                <a:r>
                  <a:rPr lang="en-US" sz="2400" dirty="0" smtClean="0"/>
                  <a:t>So we just replace negative PMI values by 0</a:t>
                </a:r>
              </a:p>
              <a:p>
                <a:pPr marL="342900" lvl="1" indent="-342900"/>
                <a:r>
                  <a:rPr lang="en-US" sz="2400" dirty="0" smtClean="0"/>
                  <a:t>Positive PMI (PPMI) between word1 and word2:</a:t>
                </a:r>
                <a:endParaRPr lang="en-US" sz="2000" dirty="0"/>
              </a:p>
              <a:p>
                <a:pPr>
                  <a:buFont typeface="Wingdings" pitchFamily="-65" charset="2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000">
                          <a:latin typeface="Cambria Math" charset="0"/>
                        </a:rPr>
                        <m:t>P</m:t>
                      </m:r>
                      <m:r>
                        <m:rPr>
                          <m:nor/>
                        </m:rPr>
                        <a:rPr lang="en-US" sz="2000" b="0" i="0" smtClean="0">
                          <a:latin typeface="Cambria Math" charset="0"/>
                        </a:rPr>
                        <m:t>P</m:t>
                      </m:r>
                      <m:r>
                        <m:rPr>
                          <m:nor/>
                        </m:rPr>
                        <a:rPr lang="en-US" sz="2000">
                          <a:latin typeface="Cambria Math" charset="0"/>
                        </a:rPr>
                        <m:t>MI</m:t>
                      </m:r>
                      <m:d>
                        <m:dPr>
                          <m:ctrlPr>
                            <a:rPr lang="en-US" sz="2000" i="1">
                              <a:latin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charset="0"/>
                                </a:rPr>
                                <m:t>𝑤𝑜𝑟𝑑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latin typeface="Cambria Math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charset="0"/>
                                </a:rPr>
                                <m:t>𝑤𝑜𝑟𝑑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000" i="1">
                          <a:latin typeface="Cambria Math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charset="0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ctrlPr>
                                <a:rPr lang="en-US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US" sz="2000">
                                      <a:latin typeface="Cambria Math" charset="0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charset="0"/>
                                    </a:rPr>
                                    <m:t>2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US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 charset="0"/>
                                    </a:rPr>
                                    <m:t>𝑃</m:t>
                                  </m:r>
                                  <m:r>
                                    <a:rPr lang="en-US" sz="2000" i="1">
                                      <a:latin typeface="Cambria Math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charset="0"/>
                                        </a:rPr>
                                        <m:t>𝑤𝑜𝑟𝑑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charset="0"/>
                                    </a:rPr>
                                    <m:t>, 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charset="0"/>
                                        </a:rPr>
                                        <m:t>𝑤𝑜𝑟𝑑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en-US" sz="2000" i="1">
                                      <a:latin typeface="Cambria Math" charset="0"/>
                                    </a:rPr>
                                    <m:t>𝑃</m:t>
                                  </m:r>
                                  <m:d>
                                    <m:dPr>
                                      <m:ctrlPr>
                                        <a:rPr lang="en-US" sz="2000" i="1">
                                          <a:latin typeface="Cambria Math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charset="0"/>
                                            </a:rPr>
                                            <m:t>𝑤𝑜𝑟𝑑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US" sz="2000" i="1">
                                      <a:latin typeface="Cambria Math" charset="0"/>
                                    </a:rPr>
                                    <m:t>𝑃</m:t>
                                  </m:r>
                                  <m:r>
                                    <a:rPr lang="en-US" sz="2000" i="1">
                                      <a:latin typeface="Cambria Math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charset="0"/>
                                        </a:rPr>
                                        <m:t>𝑤𝑜𝑟𝑑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charset="0"/>
                                    </a:rPr>
                                    <m:t>)</m:t>
                                  </m:r>
                                </m:den>
                              </m:f>
                              <m:r>
                                <a:rPr lang="en-US" sz="2000" i="1">
                                  <a:latin typeface="Cambria Math" charset="0"/>
                                </a:rPr>
                                <m:t>,0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800" b="1" dirty="0"/>
              </a:p>
              <a:p>
                <a:pPr lvl="1"/>
                <a:endParaRPr lang="en-US" sz="1800" dirty="0"/>
              </a:p>
              <a:p>
                <a:pPr>
                  <a:buFont typeface="Wingdings" pitchFamily="-65" charset="2"/>
                  <a:buNone/>
                </a:pPr>
                <a:endParaRPr lang="en-US" sz="2000" dirty="0"/>
              </a:p>
              <a:p>
                <a:pPr>
                  <a:buFont typeface="Wingdings" pitchFamily="-65" charset="2"/>
                  <a:buNone/>
                </a:pPr>
                <a:endParaRPr lang="en-US" sz="1600" dirty="0"/>
              </a:p>
            </p:txBody>
          </p:sp>
        </mc:Choice>
        <mc:Fallback xmlns="">
          <p:sp>
            <p:nvSpPr>
              <p:cNvPr id="151245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1143000" y="666750"/>
                <a:ext cx="8153400" cy="3429000"/>
              </a:xfrm>
              <a:blipFill rotWithShape="0">
                <a:blip r:embed="rId3"/>
                <a:stretch>
                  <a:fillRect l="-1122" t="-1421" b="-29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13726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09550"/>
            <a:ext cx="7467600" cy="742950"/>
          </a:xfrm>
        </p:spPr>
        <p:txBody>
          <a:bodyPr/>
          <a:lstStyle/>
          <a:p>
            <a:r>
              <a:rPr lang="en-US" dirty="0" smtClean="0"/>
              <a:t>Computing PPMI on a term-context matrix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00150"/>
            <a:ext cx="8534400" cy="3333750"/>
          </a:xfrm>
        </p:spPr>
        <p:txBody>
          <a:bodyPr/>
          <a:lstStyle/>
          <a:p>
            <a:r>
              <a:rPr lang="en-US" dirty="0" smtClean="0"/>
              <a:t>Matrix </a:t>
            </a:r>
            <a:r>
              <a:rPr lang="en-US" dirty="0" smtClean="0">
                <a:latin typeface="Times New Roman"/>
                <a:cs typeface="Times New Roman"/>
              </a:rPr>
              <a:t>F</a:t>
            </a:r>
            <a:r>
              <a:rPr lang="en-US" dirty="0" smtClean="0"/>
              <a:t> with </a:t>
            </a:r>
            <a:r>
              <a:rPr lang="en-US" dirty="0" smtClean="0">
                <a:latin typeface="Times New Roman"/>
                <a:cs typeface="Times New Roman"/>
              </a:rPr>
              <a:t>W</a:t>
            </a:r>
            <a:r>
              <a:rPr lang="en-US" dirty="0" smtClean="0"/>
              <a:t> rows (words) and </a:t>
            </a:r>
            <a:r>
              <a:rPr lang="en-US" dirty="0" smtClean="0">
                <a:latin typeface="Times New Roman"/>
                <a:cs typeface="Times New Roman"/>
              </a:rPr>
              <a:t>C</a:t>
            </a:r>
            <a:r>
              <a:rPr lang="en-US" dirty="0" smtClean="0"/>
              <a:t> columns (contexts)</a:t>
            </a:r>
          </a:p>
          <a:p>
            <a:r>
              <a:rPr lang="en-US" dirty="0" err="1" smtClean="0">
                <a:latin typeface="Times New Roman"/>
                <a:cs typeface="Times New Roman"/>
              </a:rPr>
              <a:t>f</a:t>
            </a:r>
            <a:r>
              <a:rPr lang="en-US" baseline="-25000" dirty="0" err="1" smtClean="0">
                <a:latin typeface="Times New Roman"/>
                <a:cs typeface="Times New Roman"/>
              </a:rPr>
              <a:t>ij</a:t>
            </a:r>
            <a:r>
              <a:rPr lang="en-US" dirty="0" smtClean="0"/>
              <a:t> is # of times </a:t>
            </a:r>
            <a:r>
              <a:rPr lang="en-US" dirty="0" err="1" smtClean="0">
                <a:latin typeface="Times New Roman"/>
                <a:cs typeface="Times New Roman"/>
              </a:rPr>
              <a:t>w</a:t>
            </a:r>
            <a:r>
              <a:rPr lang="en-US" baseline="-25000" dirty="0" err="1" smtClean="0">
                <a:latin typeface="Times New Roman"/>
                <a:cs typeface="Times New Roman"/>
              </a:rPr>
              <a:t>i</a:t>
            </a:r>
            <a:r>
              <a:rPr lang="en-US" dirty="0" smtClean="0"/>
              <a:t> occurs in context </a:t>
            </a:r>
            <a:r>
              <a:rPr lang="en-US" dirty="0" err="1" smtClean="0">
                <a:latin typeface="Times New Roman"/>
                <a:cs typeface="Times New Roman"/>
              </a:rPr>
              <a:t>c</a:t>
            </a:r>
            <a:r>
              <a:rPr lang="en-US" baseline="-25000" dirty="0" err="1" smtClean="0">
                <a:latin typeface="Times New Roman"/>
                <a:cs typeface="Times New Roman"/>
              </a:rPr>
              <a:t>j</a:t>
            </a:r>
            <a:endParaRPr lang="en-US" baseline="-25000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5" name="Picture 4" descr="matrix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1657350"/>
            <a:ext cx="3505200" cy="831648"/>
          </a:xfrm>
          <a:prstGeom prst="rect">
            <a:avLst/>
          </a:prstGeom>
        </p:spPr>
      </p:pic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2495228"/>
              </p:ext>
            </p:extLst>
          </p:nvPr>
        </p:nvGraphicFramePr>
        <p:xfrm>
          <a:off x="381000" y="2571750"/>
          <a:ext cx="1397907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4" name="Equation" r:id="rId4" imgW="850900" imgH="711200" progId="Equation.3">
                  <p:embed/>
                </p:oleObj>
              </mc:Choice>
              <mc:Fallback>
                <p:oleObj name="Equation" r:id="rId4" imgW="850900" imgH="71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81000" y="2571750"/>
                        <a:ext cx="1397907" cy="1168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1592540"/>
              </p:ext>
            </p:extLst>
          </p:nvPr>
        </p:nvGraphicFramePr>
        <p:xfrm>
          <a:off x="2133600" y="2190750"/>
          <a:ext cx="1418771" cy="16274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5" name="Equation" r:id="rId6" imgW="863600" imgH="990600" progId="Equation.3">
                  <p:embed/>
                </p:oleObj>
              </mc:Choice>
              <mc:Fallback>
                <p:oleObj name="Equation" r:id="rId6" imgW="863600" imgH="990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33600" y="2190750"/>
                        <a:ext cx="1418771" cy="16274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0442358"/>
              </p:ext>
            </p:extLst>
          </p:nvPr>
        </p:nvGraphicFramePr>
        <p:xfrm>
          <a:off x="3886200" y="2190750"/>
          <a:ext cx="1460500" cy="15856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6" name="Equation" r:id="rId8" imgW="889000" imgH="965200" progId="Equation.3">
                  <p:embed/>
                </p:oleObj>
              </mc:Choice>
              <mc:Fallback>
                <p:oleObj name="Equation" r:id="rId8" imgW="889000" imgH="965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886200" y="2190750"/>
                        <a:ext cx="1460500" cy="15856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5418797"/>
              </p:ext>
            </p:extLst>
          </p:nvPr>
        </p:nvGraphicFramePr>
        <p:xfrm>
          <a:off x="741363" y="4105275"/>
          <a:ext cx="1857375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7" name="Equation" r:id="rId10" imgW="1130300" imgH="457200" progId="Equation.3">
                  <p:embed/>
                </p:oleObj>
              </mc:Choice>
              <mc:Fallback>
                <p:oleObj name="Equation" r:id="rId10" imgW="11303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41363" y="4105275"/>
                        <a:ext cx="1857375" cy="752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9825350"/>
              </p:ext>
            </p:extLst>
          </p:nvPr>
        </p:nvGraphicFramePr>
        <p:xfrm>
          <a:off x="3352800" y="4019550"/>
          <a:ext cx="3194050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8" name="Equation" r:id="rId12" imgW="1943100" imgH="546100" progId="Equation.3">
                  <p:embed/>
                </p:oleObj>
              </mc:Choice>
              <mc:Fallback>
                <p:oleObj name="Equation" r:id="rId12" imgW="1943100" imgH="546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352800" y="4019550"/>
                        <a:ext cx="3194050" cy="898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27980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038350"/>
            <a:ext cx="3124200" cy="12954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p(w=</a:t>
            </a:r>
            <a:r>
              <a:rPr lang="en-US" sz="2000" dirty="0" err="1" smtClean="0"/>
              <a:t>information,c</a:t>
            </a:r>
            <a:r>
              <a:rPr lang="en-US" sz="2000" dirty="0" smtClean="0"/>
              <a:t>=data) = </a:t>
            </a:r>
          </a:p>
          <a:p>
            <a:pPr marL="0" indent="0">
              <a:buNone/>
            </a:pPr>
            <a:r>
              <a:rPr lang="en-US" sz="2000" dirty="0" smtClean="0"/>
              <a:t>p(w=information) =</a:t>
            </a:r>
          </a:p>
          <a:p>
            <a:pPr marL="0" indent="0">
              <a:buNone/>
            </a:pPr>
            <a:r>
              <a:rPr lang="en-US" sz="2000" dirty="0" smtClean="0"/>
              <a:t>p(c=data) =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25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4488606"/>
              </p:ext>
            </p:extLst>
          </p:nvPr>
        </p:nvGraphicFramePr>
        <p:xfrm>
          <a:off x="3048000" y="11528"/>
          <a:ext cx="5556250" cy="18439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58" name="Worksheet" r:id="rId4" imgW="5778500" imgH="1917700" progId="Excel.Sheet.12">
                  <p:embed/>
                </p:oleObj>
              </mc:Choice>
              <mc:Fallback>
                <p:oleObj name="Worksheet" r:id="rId4" imgW="5778500" imgH="19177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048000" y="11528"/>
                        <a:ext cx="5556250" cy="18439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2764796"/>
              </p:ext>
            </p:extLst>
          </p:nvPr>
        </p:nvGraphicFramePr>
        <p:xfrm>
          <a:off x="1524000" y="2895250"/>
          <a:ext cx="6096000" cy="22482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59" name="Worksheet" r:id="rId7" imgW="6921500" imgH="2552700" progId="Excel.Sheet.12">
                  <p:embed/>
                </p:oleObj>
              </mc:Choice>
              <mc:Fallback>
                <p:oleObj name="Worksheet" r:id="rId7" imgW="6921500" imgH="25527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24000" y="2895250"/>
                        <a:ext cx="6096000" cy="22482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733800" y="2053120"/>
            <a:ext cx="644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= .32</a:t>
            </a:r>
            <a:endParaRPr lang="en-US" sz="1800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24200" y="2053120"/>
            <a:ext cx="62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6/19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62200" y="2419350"/>
            <a:ext cx="741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11/19</a:t>
            </a:r>
            <a:endParaRPr lang="en-US" sz="1800" dirty="0"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48000" y="241935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= .58</a:t>
            </a:r>
            <a:endParaRPr lang="en-US" sz="1800" dirty="0"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47800" y="2785580"/>
            <a:ext cx="62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7/19</a:t>
            </a:r>
            <a:endParaRPr lang="en-US" sz="1800" dirty="0"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42634" y="2785580"/>
            <a:ext cx="640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+mn-lt"/>
              </a:rPr>
              <a:t>= .37</a:t>
            </a: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3777989"/>
              </p:ext>
            </p:extLst>
          </p:nvPr>
        </p:nvGraphicFramePr>
        <p:xfrm>
          <a:off x="1219200" y="361950"/>
          <a:ext cx="1732188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60" name="Equation" r:id="rId9" imgW="850900" imgH="711200" progId="Equation.3">
                  <p:embed/>
                </p:oleObj>
              </mc:Choice>
              <mc:Fallback>
                <p:oleObj name="Equation" r:id="rId9" imgW="850900" imgH="71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219200" y="361950"/>
                        <a:ext cx="1732188" cy="144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301239"/>
              </p:ext>
            </p:extLst>
          </p:nvPr>
        </p:nvGraphicFramePr>
        <p:xfrm>
          <a:off x="4724400" y="1809750"/>
          <a:ext cx="1321663" cy="1049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61" name="Equation" r:id="rId11" imgW="863600" imgH="685800" progId="Equation.3">
                  <p:embed/>
                </p:oleObj>
              </mc:Choice>
              <mc:Fallback>
                <p:oleObj name="Equation" r:id="rId11" imgW="863600" imgH="685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724400" y="1809750"/>
                        <a:ext cx="1321663" cy="1049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1719153"/>
              </p:ext>
            </p:extLst>
          </p:nvPr>
        </p:nvGraphicFramePr>
        <p:xfrm>
          <a:off x="6553200" y="1809686"/>
          <a:ext cx="1295400" cy="10202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62" name="Equation" r:id="rId13" imgW="838200" imgH="660400" progId="Equation.3">
                  <p:embed/>
                </p:oleObj>
              </mc:Choice>
              <mc:Fallback>
                <p:oleObj name="Equation" r:id="rId13" imgW="838200" imgH="660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553200" y="1809686"/>
                        <a:ext cx="1295400" cy="10202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0085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26</a:t>
            </a:fld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4264558"/>
              </p:ext>
            </p:extLst>
          </p:nvPr>
        </p:nvGraphicFramePr>
        <p:xfrm>
          <a:off x="1276350" y="677863"/>
          <a:ext cx="1855788" cy="750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188" name="Equation" r:id="rId3" imgW="1130300" imgH="457200" progId="Equation.3">
                  <p:embed/>
                </p:oleObj>
              </mc:Choice>
              <mc:Fallback>
                <p:oleObj name="Equation" r:id="rId3" imgW="11303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76350" y="677863"/>
                        <a:ext cx="1855788" cy="750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04800" y="2343150"/>
            <a:ext cx="4267200" cy="609600"/>
          </a:xfrm>
        </p:spPr>
        <p:txBody>
          <a:bodyPr/>
          <a:lstStyle/>
          <a:p>
            <a:r>
              <a:rPr lang="en-US" dirty="0" err="1" smtClean="0"/>
              <a:t>pmi</a:t>
            </a:r>
            <a:r>
              <a:rPr lang="en-US" dirty="0" smtClean="0"/>
              <a:t>(</a:t>
            </a:r>
            <a:r>
              <a:rPr lang="en-US" dirty="0" err="1" smtClean="0"/>
              <a:t>information,data</a:t>
            </a:r>
            <a:r>
              <a:rPr lang="en-US" dirty="0" smtClean="0"/>
              <a:t>) = log</a:t>
            </a:r>
            <a:r>
              <a:rPr lang="en-US" baseline="-25000" dirty="0" smtClean="0"/>
              <a:t>2</a:t>
            </a:r>
            <a:r>
              <a:rPr lang="en-US" dirty="0" smtClean="0"/>
              <a:t> (</a:t>
            </a:r>
            <a:endParaRPr lang="en-US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9324035"/>
              </p:ext>
            </p:extLst>
          </p:nvPr>
        </p:nvGraphicFramePr>
        <p:xfrm>
          <a:off x="3200400" y="133350"/>
          <a:ext cx="5932218" cy="21074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189" name="Worksheet" r:id="rId6" imgW="6756400" imgH="2400300" progId="Excel.Sheet.12">
                  <p:embed/>
                </p:oleObj>
              </mc:Choice>
              <mc:Fallback>
                <p:oleObj name="Worksheet" r:id="rId6" imgW="6756400" imgH="24003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200400" y="133350"/>
                        <a:ext cx="5932218" cy="21074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3796994"/>
              </p:ext>
            </p:extLst>
          </p:nvPr>
        </p:nvGraphicFramePr>
        <p:xfrm>
          <a:off x="838200" y="3016250"/>
          <a:ext cx="5969000" cy="191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190" name="Worksheet" r:id="rId9" imgW="5969000" imgH="1917700" progId="Excel.Sheet.12">
                  <p:embed/>
                </p:oleObj>
              </mc:Choice>
              <mc:Fallback>
                <p:oleObj name="Worksheet" r:id="rId9" imgW="5969000" imgH="19177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38200" y="3016250"/>
                        <a:ext cx="5969000" cy="1917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Content Placeholder 8"/>
          <p:cNvSpPr txBox="1">
            <a:spLocks/>
          </p:cNvSpPr>
          <p:nvPr/>
        </p:nvSpPr>
        <p:spPr bwMode="auto">
          <a:xfrm>
            <a:off x="4343400" y="2343150"/>
            <a:ext cx="7620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marL="0" indent="0">
              <a:buNone/>
            </a:pPr>
            <a:r>
              <a:rPr lang="en-US" dirty="0" smtClean="0"/>
              <a:t>.32 /</a:t>
            </a:r>
            <a:endParaRPr lang="en-US" dirty="0"/>
          </a:p>
        </p:txBody>
      </p:sp>
      <p:sp>
        <p:nvSpPr>
          <p:cNvPr id="13" name="Content Placeholder 8"/>
          <p:cNvSpPr txBox="1">
            <a:spLocks/>
          </p:cNvSpPr>
          <p:nvPr/>
        </p:nvSpPr>
        <p:spPr bwMode="auto">
          <a:xfrm>
            <a:off x="5105400" y="2343150"/>
            <a:ext cx="1524000" cy="6096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marL="0" indent="0">
              <a:buNone/>
            </a:pPr>
            <a:r>
              <a:rPr lang="en-US" dirty="0" smtClean="0"/>
              <a:t>(.37*.58) )</a:t>
            </a:r>
            <a:endParaRPr lang="en-US" dirty="0"/>
          </a:p>
        </p:txBody>
      </p:sp>
      <p:sp>
        <p:nvSpPr>
          <p:cNvPr id="14" name="Content Placeholder 8"/>
          <p:cNvSpPr txBox="1">
            <a:spLocks/>
          </p:cNvSpPr>
          <p:nvPr/>
        </p:nvSpPr>
        <p:spPr bwMode="auto">
          <a:xfrm>
            <a:off x="6400800" y="2343150"/>
            <a:ext cx="2306611" cy="6096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marL="0" indent="0">
              <a:buNone/>
            </a:pPr>
            <a:r>
              <a:rPr lang="en-US" dirty="0" smtClean="0"/>
              <a:t> = .58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648748" y="2812018"/>
            <a:ext cx="22065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rgbClr val="FF0000"/>
                </a:solidFill>
                <a:latin typeface="+mn-lt"/>
              </a:rPr>
              <a:t>(.57 using full precision)</a:t>
            </a:r>
            <a:endParaRPr lang="en-US" sz="1600" i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40015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2" grpId="0"/>
      <p:bldP spid="13" grpId="0"/>
      <p:bldP spid="1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Weighting PMI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PMI is biased toward infrequent events</a:t>
            </a:r>
          </a:p>
          <a:p>
            <a:pPr lvl="1"/>
            <a:r>
              <a:rPr lang="en-US" sz="2800" dirty="0" smtClean="0"/>
              <a:t>Very rare words have very high PMI values</a:t>
            </a:r>
          </a:p>
          <a:p>
            <a:r>
              <a:rPr lang="en-US" sz="3200" dirty="0" smtClean="0"/>
              <a:t>Two solutions:</a:t>
            </a:r>
          </a:p>
          <a:p>
            <a:pPr lvl="1"/>
            <a:r>
              <a:rPr lang="en-US" sz="2800" dirty="0" smtClean="0"/>
              <a:t>Give rare words slightly higher probabilities</a:t>
            </a:r>
          </a:p>
          <a:p>
            <a:pPr lvl="1"/>
            <a:r>
              <a:rPr lang="en-US" sz="2800" dirty="0" smtClean="0"/>
              <a:t>Use add-one smoothing (which has a similar effect)</a:t>
            </a:r>
          </a:p>
          <a:p>
            <a:pPr lvl="1"/>
            <a:endParaRPr lang="en-US" dirty="0" smtClean="0"/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8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33350"/>
            <a:ext cx="7467600" cy="895350"/>
          </a:xfrm>
        </p:spPr>
        <p:txBody>
          <a:bodyPr/>
          <a:lstStyle/>
          <a:p>
            <a:r>
              <a:rPr lang="en-US" dirty="0" smtClean="0"/>
              <a:t>Weighting PMI: Giving rare context words slightly higher probability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200150"/>
                <a:ext cx="8534400" cy="3333750"/>
              </a:xfrm>
            </p:spPr>
            <p:txBody>
              <a:bodyPr/>
              <a:lstStyle/>
              <a:p>
                <a:r>
                  <a:rPr lang="en-US" sz="2800" dirty="0" smtClean="0"/>
                  <a:t>Raise the context probabilities to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𝛼</m:t>
                    </m:r>
                    <m:r>
                      <a:rPr lang="en-US" sz="28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=0.75</m:t>
                    </m:r>
                  </m:oMath>
                </a14:m>
                <a:r>
                  <a:rPr lang="en-US" sz="2800" dirty="0" smtClean="0"/>
                  <a:t>:</a:t>
                </a:r>
              </a:p>
              <a:p>
                <a:endParaRPr lang="en-US" sz="2800" dirty="0"/>
              </a:p>
              <a:p>
                <a:endParaRPr lang="en-US" sz="2800" dirty="0" smtClean="0"/>
              </a:p>
              <a:p>
                <a:endParaRPr lang="en-US" sz="2800" dirty="0"/>
              </a:p>
              <a:p>
                <a:r>
                  <a:rPr lang="en-US" sz="2800" dirty="0" smtClean="0"/>
                  <a:t>This helps because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dirty="0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sz="2800" b="0" i="1" dirty="0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𝑃</m:t>
                        </m:r>
                      </m:e>
                      <m:sub>
                        <m:r>
                          <a:rPr lang="en-US" sz="2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𝛼</m:t>
                        </m:r>
                      </m:sub>
                    </m:sSub>
                    <m:d>
                      <m:dPr>
                        <m:ctrlPr>
                          <a:rPr lang="en-US" sz="28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𝑐</m:t>
                        </m:r>
                      </m:e>
                    </m:d>
                    <m:r>
                      <a:rPr lang="en-US" sz="28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&gt;</m:t>
                    </m:r>
                    <m:r>
                      <a:rPr lang="en-US" sz="28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𝑃</m:t>
                    </m:r>
                    <m:d>
                      <m:dPr>
                        <m:ctrlPr>
                          <a:rPr lang="en-US" sz="28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sz="2800" dirty="0" smtClean="0"/>
                  <a:t> for rare </a:t>
                </a:r>
                <a:r>
                  <a:rPr lang="en-US" sz="2800" i="1" dirty="0" smtClean="0"/>
                  <a:t>c</a:t>
                </a:r>
              </a:p>
              <a:p>
                <a:r>
                  <a:rPr lang="en-US" sz="2800" dirty="0" smtClean="0"/>
                  <a:t>Consider two events, P(a) = .99 and P(b)=.01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sz="28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𝑃</m:t>
                        </m:r>
                      </m:e>
                      <m:sub>
                        <m:r>
                          <a:rPr lang="en-US" sz="2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𝛼</m:t>
                        </m:r>
                      </m:sub>
                    </m:sSub>
                    <m:d>
                      <m:dPr>
                        <m:ctrlPr>
                          <a:rPr lang="en-US" sz="28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</m:d>
                    <m:r>
                      <a:rPr lang="en-US" sz="28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.99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.75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.99</m:t>
                            </m:r>
                          </m:e>
                          <m:sup>
                            <m: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.75</m:t>
                            </m:r>
                          </m:sup>
                        </m:sSup>
                        <m:r>
                          <a:rPr lang="en-US" sz="28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</m:t>
                            </m:r>
                            <m:r>
                              <a:rPr lang="en-US" sz="28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01</m:t>
                            </m:r>
                          </m:e>
                          <m:sup>
                            <m: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.75</m:t>
                            </m:r>
                          </m:sup>
                        </m:sSup>
                      </m:den>
                    </m:f>
                    <m:r>
                      <a:rPr lang="en-US" sz="2800" b="0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=.97</m:t>
                    </m:r>
                  </m:oMath>
                </a14:m>
                <a:r>
                  <a:rPr lang="en-US" sz="2800" dirty="0" smtClean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sz="28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𝑃</m:t>
                        </m:r>
                      </m:e>
                      <m:sub>
                        <m:r>
                          <a:rPr lang="en-US" sz="2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𝛼</m:t>
                        </m:r>
                      </m:sub>
                    </m:sSub>
                    <m:d>
                      <m:dPr>
                        <m:ctrlPr>
                          <a:rPr lang="en-US" sz="2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𝑏</m:t>
                        </m:r>
                      </m:e>
                    </m:d>
                    <m:r>
                      <a:rPr lang="en-US" sz="2800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</m:t>
                            </m:r>
                            <m:r>
                              <a:rPr lang="en-US" sz="28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01</m:t>
                            </m:r>
                          </m:e>
                          <m:sup>
                            <m: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.75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</m:t>
                            </m:r>
                            <m:r>
                              <a:rPr lang="en-US" sz="28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01</m:t>
                            </m:r>
                          </m:e>
                          <m:sup>
                            <m: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.75</m:t>
                            </m:r>
                          </m:sup>
                        </m:sSup>
                        <m:r>
                          <a:rPr lang="en-US" sz="2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.01</m:t>
                            </m:r>
                          </m:e>
                          <m:sup>
                            <m:r>
                              <a:rPr lang="en-US" sz="2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.75</m:t>
                            </m:r>
                          </m:sup>
                        </m:sSup>
                      </m:den>
                    </m:f>
                    <m:r>
                      <a:rPr lang="en-US" sz="2800">
                        <a:latin typeface="Cambria Math" charset="0"/>
                        <a:ea typeface="Cambria Math" charset="0"/>
                        <a:cs typeface="Cambria Math" charset="0"/>
                      </a:rPr>
                      <m:t>=.</m:t>
                    </m:r>
                    <m:r>
                      <a:rPr lang="en-US" sz="2800" b="0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03</m:t>
                    </m:r>
                  </m:oMath>
                </a14:m>
                <a:endParaRPr lang="en-US" sz="2800" dirty="0"/>
              </a:p>
              <a:p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200150"/>
                <a:ext cx="8534400" cy="3333750"/>
              </a:xfrm>
              <a:blipFill rotWithShape="0">
                <a:blip r:embed="rId2"/>
                <a:stretch>
                  <a:fillRect l="-1357" t="-1828" b="-149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657350"/>
            <a:ext cx="4472660" cy="158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376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Laplace (add-1) smoothing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836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30</a:t>
            </a:fld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0615541"/>
              </p:ext>
            </p:extLst>
          </p:nvPr>
        </p:nvGraphicFramePr>
        <p:xfrm>
          <a:off x="1682750" y="361950"/>
          <a:ext cx="5351899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14" name="Worksheet" r:id="rId4" imgW="5778500" imgH="1892300" progId="Excel.Sheet.12">
                  <p:embed/>
                </p:oleObj>
              </mc:Choice>
              <mc:Fallback>
                <p:oleObj name="Worksheet" r:id="rId4" imgW="5778500" imgH="18923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82750" y="361950"/>
                        <a:ext cx="5351899" cy="1752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7618561"/>
              </p:ext>
            </p:extLst>
          </p:nvPr>
        </p:nvGraphicFramePr>
        <p:xfrm>
          <a:off x="304800" y="2571750"/>
          <a:ext cx="6477000" cy="222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15" name="Worksheet" r:id="rId7" imgW="6921500" imgH="2374900" progId="Excel.Sheet.12">
                  <p:embed/>
                </p:oleObj>
              </mc:Choice>
              <mc:Fallback>
                <p:oleObj name="Worksheet" r:id="rId7" imgW="6921500" imgH="23749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04800" y="2571750"/>
                        <a:ext cx="6477000" cy="2222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8977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57150"/>
            <a:ext cx="7467600" cy="742950"/>
          </a:xfrm>
        </p:spPr>
        <p:txBody>
          <a:bodyPr/>
          <a:lstStyle/>
          <a:p>
            <a:r>
              <a:rPr lang="en-US" smtClean="0"/>
              <a:t>PPMI versus add-2 smoothed PPMI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31</a:t>
            </a:fld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7311444"/>
              </p:ext>
            </p:extLst>
          </p:nvPr>
        </p:nvGraphicFramePr>
        <p:xfrm>
          <a:off x="1143000" y="3016250"/>
          <a:ext cx="5778500" cy="191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07" name="Worksheet" r:id="rId4" imgW="5778500" imgH="1917700" progId="Excel.Sheet.12">
                  <p:embed/>
                </p:oleObj>
              </mc:Choice>
              <mc:Fallback>
                <p:oleObj name="Worksheet" r:id="rId4" imgW="5778500" imgH="19177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43000" y="3016250"/>
                        <a:ext cx="5778500" cy="1917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9360014"/>
              </p:ext>
            </p:extLst>
          </p:nvPr>
        </p:nvGraphicFramePr>
        <p:xfrm>
          <a:off x="1041400" y="971550"/>
          <a:ext cx="5969000" cy="191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08" name="Worksheet" r:id="rId7" imgW="5969000" imgH="1917700" progId="Excel.Sheet.12">
                  <p:embed/>
                </p:oleObj>
              </mc:Choice>
              <mc:Fallback>
                <p:oleObj name="Worksheet" r:id="rId7" imgW="5969000" imgH="19177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41400" y="971550"/>
                        <a:ext cx="5969000" cy="1917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34061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-3238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Vector Semantics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810000" y="1809750"/>
            <a:ext cx="5105400" cy="1295400"/>
          </a:xfrm>
        </p:spPr>
        <p:txBody>
          <a:bodyPr/>
          <a:lstStyle/>
          <a:p>
            <a:r>
              <a:rPr lang="en-US" sz="3600" dirty="0" smtClean="0">
                <a:solidFill>
                  <a:srgbClr val="A4001D"/>
                </a:solidFill>
                <a:ea typeface="ＭＳ Ｐゴシック" charset="0"/>
                <a:cs typeface="Calibri"/>
              </a:rPr>
              <a:t>Measuring similarity: the cosine</a:t>
            </a:r>
            <a:endParaRPr lang="en-US" sz="3600" dirty="0">
              <a:solidFill>
                <a:srgbClr val="A4001D"/>
              </a:solidFill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295809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similarity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839200" cy="3695700"/>
          </a:xfrm>
        </p:spPr>
        <p:txBody>
          <a:bodyPr/>
          <a:lstStyle/>
          <a:p>
            <a:r>
              <a:rPr lang="en-US" dirty="0" smtClean="0"/>
              <a:t>Given 2 target words </a:t>
            </a:r>
            <a:r>
              <a:rPr lang="en-US" i="1" dirty="0" smtClean="0"/>
              <a:t>v</a:t>
            </a:r>
            <a:r>
              <a:rPr lang="en-US" dirty="0" smtClean="0"/>
              <a:t> and </a:t>
            </a:r>
            <a:r>
              <a:rPr lang="en-US" i="1" dirty="0" smtClean="0"/>
              <a:t>w</a:t>
            </a:r>
            <a:endParaRPr lang="en-US" dirty="0" smtClean="0"/>
          </a:p>
          <a:p>
            <a:r>
              <a:rPr lang="en-US" dirty="0" smtClean="0"/>
              <a:t>We’ll need a way to measure their similarity.</a:t>
            </a:r>
          </a:p>
          <a:p>
            <a:r>
              <a:rPr lang="en-US" dirty="0" smtClean="0"/>
              <a:t>Most measure of vectors similarity are based on the:</a:t>
            </a:r>
          </a:p>
          <a:p>
            <a:r>
              <a:rPr lang="en-US" b="1" dirty="0" smtClean="0"/>
              <a:t>Dot product </a:t>
            </a:r>
            <a:r>
              <a:rPr lang="en-US" dirty="0" smtClean="0"/>
              <a:t>or </a:t>
            </a:r>
            <a:r>
              <a:rPr lang="en-US" b="1" dirty="0" smtClean="0"/>
              <a:t>inner product</a:t>
            </a:r>
            <a:r>
              <a:rPr lang="en-US" dirty="0" smtClean="0"/>
              <a:t> from linear algebra</a:t>
            </a:r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pPr lvl="1"/>
            <a:r>
              <a:rPr lang="en-US" dirty="0" smtClean="0"/>
              <a:t>High when two </a:t>
            </a:r>
            <a:r>
              <a:rPr lang="en-US" dirty="0"/>
              <a:t>vectors have large values in </a:t>
            </a:r>
            <a:r>
              <a:rPr lang="en-US" dirty="0" smtClean="0"/>
              <a:t>same </a:t>
            </a:r>
            <a:r>
              <a:rPr lang="en-US" dirty="0"/>
              <a:t>dimensions. </a:t>
            </a:r>
            <a:endParaRPr lang="en-US" dirty="0" smtClean="0"/>
          </a:p>
          <a:p>
            <a:pPr lvl="1"/>
            <a:r>
              <a:rPr lang="en-US" dirty="0" smtClean="0"/>
              <a:t>Low (in fact 0) for </a:t>
            </a:r>
            <a:r>
              <a:rPr lang="en-US" b="1" dirty="0"/>
              <a:t>o</a:t>
            </a:r>
            <a:r>
              <a:rPr lang="en-US" b="1" dirty="0" smtClean="0"/>
              <a:t>rthogonal vectors</a:t>
            </a:r>
            <a:r>
              <a:rPr lang="en-US" dirty="0"/>
              <a:t> </a:t>
            </a:r>
            <a:r>
              <a:rPr lang="en-US" dirty="0" smtClean="0"/>
              <a:t>with</a:t>
            </a:r>
            <a:r>
              <a:rPr lang="en-US" b="1" dirty="0" smtClean="0"/>
              <a:t> </a:t>
            </a:r>
            <a:r>
              <a:rPr lang="en-US" dirty="0" err="1" smtClean="0"/>
              <a:t>zeros</a:t>
            </a:r>
            <a:r>
              <a:rPr lang="en-US" dirty="0" smtClean="0"/>
              <a:t> in complementary distribution</a:t>
            </a:r>
            <a:endParaRPr lang="en-US" b="1" dirty="0" smtClean="0"/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995459"/>
            <a:ext cx="7081405" cy="89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7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57150"/>
            <a:ext cx="7467600" cy="742950"/>
          </a:xfrm>
        </p:spPr>
        <p:txBody>
          <a:bodyPr/>
          <a:lstStyle/>
          <a:p>
            <a:r>
              <a:rPr lang="en-US" dirty="0" smtClean="0"/>
              <a:t>Problem with dot product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33550"/>
            <a:ext cx="8534400" cy="3238500"/>
          </a:xfrm>
        </p:spPr>
        <p:txBody>
          <a:bodyPr/>
          <a:lstStyle/>
          <a:p>
            <a:r>
              <a:rPr lang="en-US" dirty="0" smtClean="0"/>
              <a:t>Dot product is longer if the vector is longer. Vector length: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Vectors are longer if they have higher values in each dimension</a:t>
            </a:r>
          </a:p>
          <a:p>
            <a:r>
              <a:rPr lang="en-US" dirty="0" smtClean="0"/>
              <a:t>That means more frequent words will have higher dot products</a:t>
            </a:r>
          </a:p>
          <a:p>
            <a:r>
              <a:rPr lang="en-US" dirty="0" smtClean="0"/>
              <a:t>That’s bad: we don’t want a similarity metric to be sensitive to word frequency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2213742"/>
            <a:ext cx="1600200" cy="11017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995" y="819150"/>
            <a:ext cx="7081405" cy="89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683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Solution: cosine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Just divide the dot product by the length of the two vectors!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This turns out to be the cosine of the angle between them!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1809750"/>
            <a:ext cx="838200" cy="9723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000" y="3212838"/>
            <a:ext cx="2463800" cy="1312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376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Title 1"/>
          <p:cNvSpPr>
            <a:spLocks noGrp="1"/>
          </p:cNvSpPr>
          <p:nvPr>
            <p:ph type="title"/>
          </p:nvPr>
        </p:nvSpPr>
        <p:spPr>
          <a:xfrm>
            <a:off x="1371600" y="0"/>
            <a:ext cx="7467600" cy="74295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charset="-128"/>
                <a:cs typeface="ＭＳ Ｐゴシック" charset="-128"/>
              </a:rPr>
              <a:t>Cosine for computing similarity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graphicFrame>
        <p:nvGraphicFramePr>
          <p:cNvPr id="54274" name="Content Placeholder 3"/>
          <p:cNvGraphicFramePr>
            <a:graphicFrameLocks noGrp="1" noChangeAspect="1"/>
          </p:cNvGraphicFramePr>
          <p:nvPr>
            <p:ph idx="1"/>
            <p:extLst/>
          </p:nvPr>
        </p:nvGraphicFramePr>
        <p:xfrm>
          <a:off x="1498600" y="1839913"/>
          <a:ext cx="5395913" cy="1243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5" name="Equation" r:id="rId4" imgW="2921000" imgH="673100" progId="Equation.3">
                  <p:embed/>
                </p:oleObj>
              </mc:Choice>
              <mc:Fallback>
                <p:oleObj name="Equation" r:id="rId4" imgW="2921000" imgH="673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8600" y="1839913"/>
                        <a:ext cx="5395913" cy="12430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Line Callout 1 4"/>
          <p:cNvSpPr>
            <a:spLocks/>
          </p:cNvSpPr>
          <p:nvPr/>
        </p:nvSpPr>
        <p:spPr bwMode="auto">
          <a:xfrm>
            <a:off x="1821977" y="1230481"/>
            <a:ext cx="1683223" cy="400110"/>
          </a:xfrm>
          <a:prstGeom prst="borderCallout1">
            <a:avLst>
              <a:gd name="adj1" fmla="val 104463"/>
              <a:gd name="adj2" fmla="val 51190"/>
              <a:gd name="adj3" fmla="val 204176"/>
              <a:gd name="adj4" fmla="val 74931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Dot product</a:t>
            </a:r>
          </a:p>
        </p:txBody>
      </p:sp>
      <p:sp>
        <p:nvSpPr>
          <p:cNvPr id="54286" name="Line Callout 2 5"/>
          <p:cNvSpPr>
            <a:spLocks/>
          </p:cNvSpPr>
          <p:nvPr/>
        </p:nvSpPr>
        <p:spPr bwMode="auto">
          <a:xfrm>
            <a:off x="4114801" y="1228696"/>
            <a:ext cx="1668946" cy="400110"/>
          </a:xfrm>
          <a:prstGeom prst="borderCallout2">
            <a:avLst>
              <a:gd name="adj1" fmla="val 97319"/>
              <a:gd name="adj2" fmla="val 8153"/>
              <a:gd name="adj3" fmla="val 159227"/>
              <a:gd name="adj4" fmla="val 7509"/>
              <a:gd name="adj5" fmla="val 192211"/>
              <a:gd name="adj6" fmla="val -6785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Unit vectors</a:t>
            </a:r>
          </a:p>
        </p:txBody>
      </p:sp>
      <p:cxnSp>
        <p:nvCxnSpPr>
          <p:cNvPr id="54287" name="Straight Connector 7"/>
          <p:cNvCxnSpPr>
            <a:cxnSpLocks noChangeShapeType="1"/>
          </p:cNvCxnSpPr>
          <p:nvPr/>
        </p:nvCxnSpPr>
        <p:spPr bwMode="auto">
          <a:xfrm flipH="1">
            <a:off x="4419600" y="1600796"/>
            <a:ext cx="305596" cy="437554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54278" name="TextBox 10"/>
          <p:cNvSpPr txBox="1">
            <a:spLocks noChangeArrowheads="1"/>
          </p:cNvSpPr>
          <p:nvPr/>
        </p:nvSpPr>
        <p:spPr bwMode="auto">
          <a:xfrm>
            <a:off x="304800" y="3364290"/>
            <a:ext cx="86106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i="1" dirty="0" smtClean="0">
                <a:solidFill>
                  <a:srgbClr val="0000FF"/>
                </a:solidFill>
                <a:latin typeface="Calibri (Body)"/>
                <a:cs typeface="Calibri (Body)"/>
              </a:rPr>
              <a:t>v</a:t>
            </a:r>
            <a:r>
              <a:rPr lang="en-US" i="1" baseline="-25000" dirty="0" smtClean="0">
                <a:solidFill>
                  <a:srgbClr val="0000FF"/>
                </a:solidFill>
                <a:latin typeface="Calibri (Body)"/>
                <a:cs typeface="Calibri (Body)"/>
              </a:rPr>
              <a:t>i</a:t>
            </a:r>
            <a:r>
              <a:rPr lang="en-US" dirty="0" smtClean="0">
                <a:solidFill>
                  <a:srgbClr val="0000FF"/>
                </a:solidFill>
                <a:latin typeface="Calibri (Body)"/>
                <a:cs typeface="Calibri (Body)"/>
              </a:rPr>
              <a:t> is the PPMI value for word </a:t>
            </a:r>
            <a:r>
              <a:rPr lang="en-US" i="1" dirty="0">
                <a:solidFill>
                  <a:srgbClr val="0000FF"/>
                </a:solidFill>
                <a:latin typeface="Calibri (Body)"/>
                <a:cs typeface="Calibri (Body)"/>
              </a:rPr>
              <a:t>v</a:t>
            </a:r>
            <a:r>
              <a:rPr lang="en-US" dirty="0" smtClean="0">
                <a:solidFill>
                  <a:srgbClr val="0000FF"/>
                </a:solidFill>
                <a:latin typeface="Calibri (Body)"/>
                <a:cs typeface="Calibri (Body)"/>
              </a:rPr>
              <a:t> in context </a:t>
            </a:r>
            <a:r>
              <a:rPr lang="en-US" i="1" dirty="0" err="1" smtClean="0">
                <a:solidFill>
                  <a:srgbClr val="0000FF"/>
                </a:solidFill>
                <a:latin typeface="Calibri (Body)"/>
                <a:cs typeface="Calibri (Body)"/>
              </a:rPr>
              <a:t>i</a:t>
            </a:r>
            <a:r>
              <a:rPr lang="en-US" dirty="0" smtClean="0">
                <a:solidFill>
                  <a:srgbClr val="0000FF"/>
                </a:solidFill>
                <a:latin typeface="Calibri (Body)"/>
                <a:cs typeface="Calibri (Body)"/>
              </a:rPr>
              <a:t> </a:t>
            </a:r>
          </a:p>
          <a:p>
            <a:r>
              <a:rPr lang="en-US" i="1" dirty="0" err="1">
                <a:solidFill>
                  <a:srgbClr val="0000FF"/>
                </a:solidFill>
                <a:latin typeface="Calibri (Body)"/>
                <a:cs typeface="Calibri (Body)"/>
              </a:rPr>
              <a:t>w</a:t>
            </a:r>
            <a:r>
              <a:rPr lang="en-US" i="1" baseline="-25000" dirty="0" err="1" smtClean="0">
                <a:solidFill>
                  <a:srgbClr val="0000FF"/>
                </a:solidFill>
                <a:latin typeface="Calibri (Body)"/>
                <a:cs typeface="Calibri (Body)"/>
              </a:rPr>
              <a:t>i</a:t>
            </a:r>
            <a:r>
              <a:rPr lang="en-US" dirty="0" smtClean="0">
                <a:solidFill>
                  <a:srgbClr val="0000FF"/>
                </a:solidFill>
                <a:latin typeface="Calibri (Body)"/>
                <a:cs typeface="Calibri (Body)"/>
              </a:rPr>
              <a:t> </a:t>
            </a:r>
            <a:r>
              <a:rPr lang="en-US" dirty="0">
                <a:solidFill>
                  <a:srgbClr val="0000FF"/>
                </a:solidFill>
                <a:latin typeface="Calibri (Body)"/>
                <a:cs typeface="Calibri (Body)"/>
              </a:rPr>
              <a:t>is the PPMI value for word </a:t>
            </a:r>
            <a:r>
              <a:rPr lang="en-US" i="1" dirty="0">
                <a:solidFill>
                  <a:srgbClr val="0000FF"/>
                </a:solidFill>
                <a:latin typeface="Calibri (Body)"/>
                <a:cs typeface="Calibri (Body)"/>
              </a:rPr>
              <a:t>w</a:t>
            </a:r>
            <a:r>
              <a:rPr lang="en-US" dirty="0" smtClean="0">
                <a:solidFill>
                  <a:srgbClr val="0000FF"/>
                </a:solidFill>
                <a:latin typeface="Calibri (Body)"/>
                <a:cs typeface="Calibri (Body)"/>
              </a:rPr>
              <a:t> </a:t>
            </a:r>
            <a:r>
              <a:rPr lang="en-US" dirty="0">
                <a:solidFill>
                  <a:srgbClr val="0000FF"/>
                </a:solidFill>
                <a:latin typeface="Calibri (Body)"/>
                <a:cs typeface="Calibri (Body)"/>
              </a:rPr>
              <a:t>in context </a:t>
            </a:r>
            <a:r>
              <a:rPr lang="en-US" i="1" dirty="0" err="1" smtClean="0">
                <a:solidFill>
                  <a:srgbClr val="0000FF"/>
                </a:solidFill>
                <a:latin typeface="Calibri (Body)"/>
                <a:cs typeface="Calibri (Body)"/>
              </a:rPr>
              <a:t>i</a:t>
            </a:r>
            <a:r>
              <a:rPr lang="en-US" i="1" dirty="0" smtClean="0">
                <a:solidFill>
                  <a:srgbClr val="0000FF"/>
                </a:solidFill>
                <a:latin typeface="Calibri (Body)"/>
                <a:cs typeface="Calibri (Body)"/>
              </a:rPr>
              <a:t>.</a:t>
            </a:r>
            <a:r>
              <a:rPr lang="en-US" dirty="0" smtClean="0">
                <a:solidFill>
                  <a:srgbClr val="0000FF"/>
                </a:solidFill>
                <a:latin typeface="Calibri (Body)"/>
                <a:cs typeface="Calibri (Body)"/>
              </a:rPr>
              <a:t> </a:t>
            </a:r>
            <a:endParaRPr lang="en-US" dirty="0">
              <a:solidFill>
                <a:srgbClr val="0000FF"/>
              </a:solidFill>
              <a:latin typeface="Calibri (Body)"/>
              <a:cs typeface="Calibri (Body)"/>
            </a:endParaRPr>
          </a:p>
          <a:p>
            <a:endParaRPr lang="en-US" dirty="0">
              <a:solidFill>
                <a:srgbClr val="0000FF"/>
              </a:solidFill>
              <a:latin typeface="Calibri (Body)"/>
              <a:cs typeface="Calibri (Body)"/>
            </a:endParaRPr>
          </a:p>
          <a:p>
            <a:r>
              <a:rPr lang="en-US" sz="2800" dirty="0" smtClean="0">
                <a:latin typeface="Calibri (Body)"/>
                <a:cs typeface="Calibri (Body)"/>
              </a:rPr>
              <a:t>Cos(</a:t>
            </a:r>
            <a:r>
              <a:rPr lang="en-US" sz="2800" i="1" dirty="0" err="1">
                <a:latin typeface="Calibri (Body)"/>
                <a:cs typeface="Calibri (Body)"/>
              </a:rPr>
              <a:t>v</a:t>
            </a:r>
            <a:r>
              <a:rPr lang="en-US" sz="2800" i="1" dirty="0" err="1" smtClean="0">
                <a:latin typeface="Calibri (Body)"/>
                <a:cs typeface="Calibri (Body)"/>
              </a:rPr>
              <a:t>,</a:t>
            </a:r>
            <a:r>
              <a:rPr lang="en-US" sz="2800" i="1" dirty="0" err="1">
                <a:latin typeface="Calibri (Body)"/>
                <a:cs typeface="Calibri (Body)"/>
              </a:rPr>
              <a:t>w</a:t>
            </a:r>
            <a:r>
              <a:rPr lang="en-US" sz="2800" dirty="0" smtClean="0">
                <a:latin typeface="Calibri (Body)"/>
                <a:cs typeface="Calibri (Body)"/>
              </a:rPr>
              <a:t>) </a:t>
            </a:r>
            <a:r>
              <a:rPr lang="en-US" sz="2800" dirty="0">
                <a:latin typeface="Calibri (Body)"/>
                <a:cs typeface="Calibri (Body)"/>
              </a:rPr>
              <a:t>is the cosine similarity of </a:t>
            </a:r>
            <a:r>
              <a:rPr lang="en-US" sz="2800" i="1" dirty="0">
                <a:latin typeface="Calibri (Body)"/>
                <a:cs typeface="Calibri (Body)"/>
              </a:rPr>
              <a:t>v</a:t>
            </a:r>
            <a:r>
              <a:rPr lang="en-US" sz="2800" dirty="0" smtClean="0">
                <a:latin typeface="Calibri (Body)"/>
                <a:cs typeface="Calibri (Body)"/>
              </a:rPr>
              <a:t> </a:t>
            </a:r>
            <a:r>
              <a:rPr lang="en-US" sz="2800" dirty="0">
                <a:latin typeface="Calibri (Body)"/>
                <a:cs typeface="Calibri (Body)"/>
              </a:rPr>
              <a:t>and </a:t>
            </a:r>
            <a:r>
              <a:rPr lang="en-US" sz="2800" i="1" dirty="0" smtClean="0">
                <a:latin typeface="Calibri (Body)"/>
                <a:cs typeface="Calibri (Body)"/>
              </a:rPr>
              <a:t>w</a:t>
            </a:r>
            <a:endParaRPr lang="en-US" dirty="0">
              <a:latin typeface="Calibri (Body)"/>
              <a:cs typeface="Calibri (Body)"/>
            </a:endParaRPr>
          </a:p>
        </p:txBody>
      </p:sp>
      <p:cxnSp>
        <p:nvCxnSpPr>
          <p:cNvPr id="54280" name="Straight Arrow Connector 12"/>
          <p:cNvCxnSpPr>
            <a:cxnSpLocks noChangeShapeType="1"/>
          </p:cNvCxnSpPr>
          <p:nvPr/>
        </p:nvCxnSpPr>
        <p:spPr bwMode="auto">
          <a:xfrm>
            <a:off x="5257800" y="4548277"/>
            <a:ext cx="228600" cy="1191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arrow" w="med" len="med"/>
          </a:ln>
        </p:spPr>
      </p:cxnSp>
      <p:cxnSp>
        <p:nvCxnSpPr>
          <p:cNvPr id="54281" name="Straight Arrow Connector 13"/>
          <p:cNvCxnSpPr>
            <a:cxnSpLocks noChangeShapeType="1"/>
          </p:cNvCxnSpPr>
          <p:nvPr/>
        </p:nvCxnSpPr>
        <p:spPr bwMode="auto">
          <a:xfrm>
            <a:off x="6175344" y="4545390"/>
            <a:ext cx="228600" cy="119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arrow" w="med" len="med"/>
          </a:ln>
        </p:spPr>
      </p:cxnSp>
      <p:cxnSp>
        <p:nvCxnSpPr>
          <p:cNvPr id="54283" name="Straight Arrow Connector 15"/>
          <p:cNvCxnSpPr>
            <a:cxnSpLocks noChangeShapeType="1"/>
          </p:cNvCxnSpPr>
          <p:nvPr/>
        </p:nvCxnSpPr>
        <p:spPr bwMode="auto">
          <a:xfrm>
            <a:off x="1336644" y="4545390"/>
            <a:ext cx="228600" cy="1191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arrow" w="med" len="med"/>
          </a:ln>
        </p:spPr>
      </p:cxnSp>
      <p:cxnSp>
        <p:nvCxnSpPr>
          <p:cNvPr id="54284" name="Straight Arrow Connector 16"/>
          <p:cNvCxnSpPr>
            <a:cxnSpLocks noChangeShapeType="1"/>
          </p:cNvCxnSpPr>
          <p:nvPr/>
        </p:nvCxnSpPr>
        <p:spPr bwMode="auto">
          <a:xfrm>
            <a:off x="1055148" y="4546581"/>
            <a:ext cx="228600" cy="1191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arrow" w="med" len="med"/>
          </a:ln>
        </p:spPr>
      </p:cxnSp>
      <p:sp>
        <p:nvSpPr>
          <p:cNvPr id="54285" name="TextBox 14"/>
          <p:cNvSpPr txBox="1">
            <a:spLocks noChangeArrowheads="1"/>
          </p:cNvSpPr>
          <p:nvPr/>
        </p:nvSpPr>
        <p:spPr bwMode="auto">
          <a:xfrm>
            <a:off x="7620001" y="-67479"/>
            <a:ext cx="96883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FBFCFF"/>
                </a:solidFill>
              </a:rPr>
              <a:t>Sec. 6.3</a:t>
            </a:r>
          </a:p>
        </p:txBody>
      </p:sp>
    </p:spTree>
    <p:extLst>
      <p:ext uri="{BB962C8B-B14F-4D97-AF65-F5344CB8AC3E}">
        <p14:creationId xmlns:p14="http://schemas.microsoft.com/office/powerpoint/2010/main" val="386839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428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Cosine as a similarity metric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5334000" cy="3333750"/>
          </a:xfrm>
        </p:spPr>
        <p:txBody>
          <a:bodyPr/>
          <a:lstStyle/>
          <a:p>
            <a:r>
              <a:rPr lang="en-US" dirty="0" smtClean="0"/>
              <a:t>-1: vectors point in opposite directions </a:t>
            </a:r>
          </a:p>
          <a:p>
            <a:r>
              <a:rPr lang="en-US" dirty="0" smtClean="0"/>
              <a:t>+1:  vectors </a:t>
            </a:r>
            <a:r>
              <a:rPr lang="en-US" dirty="0"/>
              <a:t>point in </a:t>
            </a:r>
            <a:r>
              <a:rPr lang="en-US" dirty="0" smtClean="0"/>
              <a:t>same directions</a:t>
            </a:r>
            <a:endParaRPr lang="en-US" dirty="0"/>
          </a:p>
          <a:p>
            <a:r>
              <a:rPr lang="en-US" dirty="0" smtClean="0"/>
              <a:t>0: vectors are orthogonal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Raw frequency or PPMI are non-negative, so  cosine range 0-1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rcRect t="16666" b="16666"/>
          <a:stretch>
            <a:fillRect/>
          </a:stretch>
        </p:blipFill>
        <p:spPr bwMode="auto">
          <a:xfrm>
            <a:off x="5600699" y="1047750"/>
            <a:ext cx="3543301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4272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8374759"/>
              </p:ext>
            </p:extLst>
          </p:nvPr>
        </p:nvGraphicFramePr>
        <p:xfrm>
          <a:off x="4648200" y="209550"/>
          <a:ext cx="4419600" cy="16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838200"/>
                <a:gridCol w="838200"/>
                <a:gridCol w="1295400"/>
              </a:tblGrid>
              <a:tr h="40005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large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data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computer</a:t>
                      </a:r>
                      <a:endParaRPr lang="en-US" sz="2000" dirty="0"/>
                    </a:p>
                  </a:txBody>
                  <a:tcPr/>
                </a:tc>
              </a:tr>
              <a:tr h="40005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apricot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</a:tr>
              <a:tr h="40005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digital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</a:tr>
              <a:tr h="40005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information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8600" y="1809750"/>
            <a:ext cx="8915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Which pair of words is more similar?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latin typeface="+mn-lt"/>
              </a:rPr>
              <a:t>cosine(</a:t>
            </a:r>
            <a:r>
              <a:rPr lang="en-US" dirty="0" err="1" smtClean="0">
                <a:latin typeface="+mn-lt"/>
              </a:rPr>
              <a:t>apricot,information</a:t>
            </a:r>
            <a:r>
              <a:rPr lang="en-US" dirty="0" smtClean="0">
                <a:latin typeface="+mn-lt"/>
              </a:rPr>
              <a:t>) = </a:t>
            </a:r>
          </a:p>
          <a:p>
            <a:pPr>
              <a:lnSpc>
                <a:spcPct val="120000"/>
              </a:lnSpc>
            </a:pPr>
            <a:endParaRPr lang="en-US" dirty="0" smtClean="0">
              <a:latin typeface="+mn-lt"/>
            </a:endParaRPr>
          </a:p>
          <a:p>
            <a:pPr>
              <a:lnSpc>
                <a:spcPct val="120000"/>
              </a:lnSpc>
            </a:pPr>
            <a:r>
              <a:rPr lang="en-US" dirty="0" smtClean="0">
                <a:latin typeface="+mn-lt"/>
              </a:rPr>
              <a:t>cosine(</a:t>
            </a:r>
            <a:r>
              <a:rPr lang="en-US" dirty="0" err="1" smtClean="0">
                <a:latin typeface="+mn-lt"/>
              </a:rPr>
              <a:t>digital,information</a:t>
            </a:r>
            <a:r>
              <a:rPr lang="en-US" dirty="0" smtClean="0">
                <a:latin typeface="+mn-lt"/>
              </a:rPr>
              <a:t>) =</a:t>
            </a:r>
          </a:p>
          <a:p>
            <a:pPr>
              <a:lnSpc>
                <a:spcPct val="120000"/>
              </a:lnSpc>
            </a:pPr>
            <a:endParaRPr lang="en-US" dirty="0" smtClean="0">
              <a:latin typeface="+mn-lt"/>
            </a:endParaRPr>
          </a:p>
          <a:p>
            <a:pPr>
              <a:lnSpc>
                <a:spcPct val="120000"/>
              </a:lnSpc>
            </a:pPr>
            <a:r>
              <a:rPr lang="en-US" dirty="0" smtClean="0">
                <a:latin typeface="+mn-lt"/>
              </a:rPr>
              <a:t>cosine(</a:t>
            </a:r>
            <a:r>
              <a:rPr lang="en-US" dirty="0" err="1" smtClean="0">
                <a:latin typeface="+mn-lt"/>
              </a:rPr>
              <a:t>apricot,digital</a:t>
            </a:r>
            <a:r>
              <a:rPr lang="en-US" dirty="0" smtClean="0">
                <a:latin typeface="+mn-lt"/>
              </a:rPr>
              <a:t>) =</a:t>
            </a:r>
            <a:endParaRPr lang="en-US" dirty="0">
              <a:latin typeface="+mn-lt"/>
            </a:endParaRPr>
          </a:p>
          <a:p>
            <a:endParaRPr lang="en-US" dirty="0" smtClean="0">
              <a:latin typeface="+mn-lt"/>
            </a:endParaRPr>
          </a:p>
        </p:txBody>
      </p:sp>
      <p:graphicFrame>
        <p:nvGraphicFramePr>
          <p:cNvPr id="10" name="Content Placeholder 3"/>
          <p:cNvGraphicFramePr>
            <a:graphicFrameLocks noChangeAspect="1"/>
          </p:cNvGraphicFramePr>
          <p:nvPr>
            <p:extLst/>
          </p:nvPr>
        </p:nvGraphicFramePr>
        <p:xfrm>
          <a:off x="304800" y="971550"/>
          <a:ext cx="4169255" cy="960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51" name="Equation" r:id="rId3" imgW="2921000" imgH="673100" progId="Equation.3">
                  <p:embed/>
                </p:oleObj>
              </mc:Choice>
              <mc:Fallback>
                <p:oleObj name="Equation" r:id="rId3" imgW="2921000" imgH="673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971550"/>
                        <a:ext cx="4169255" cy="9604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/>
          </p:nvPr>
        </p:nvGraphicFramePr>
        <p:xfrm>
          <a:off x="3515011" y="4338126"/>
          <a:ext cx="980789" cy="3402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52" name="Equation" r:id="rId5" imgW="622300" imgH="215900" progId="Equation.3">
                  <p:embed/>
                </p:oleObj>
              </mc:Choice>
              <mc:Fallback>
                <p:oleObj name="Equation" r:id="rId5" imgW="6223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515011" y="4338126"/>
                        <a:ext cx="980789" cy="3402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/>
          </p:nvPr>
        </p:nvGraphicFramePr>
        <p:xfrm>
          <a:off x="5410200" y="3212106"/>
          <a:ext cx="1060854" cy="3402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53" name="Equation" r:id="rId7" imgW="673100" imgH="215900" progId="Equation.3">
                  <p:embed/>
                </p:oleObj>
              </mc:Choice>
              <mc:Fallback>
                <p:oleObj name="Equation" r:id="rId7" imgW="673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410200" y="3212106"/>
                        <a:ext cx="1060854" cy="3402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/>
          </p:nvPr>
        </p:nvGraphicFramePr>
        <p:xfrm>
          <a:off x="5486400" y="2339426"/>
          <a:ext cx="1060854" cy="3402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54" name="Equation" r:id="rId9" imgW="673100" imgH="215900" progId="Equation.3">
                  <p:embed/>
                </p:oleObj>
              </mc:Choice>
              <mc:Fallback>
                <p:oleObj name="Equation" r:id="rId9" imgW="673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486400" y="2339426"/>
                        <a:ext cx="1060854" cy="3402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/>
          </p:nvPr>
        </p:nvGraphicFramePr>
        <p:xfrm>
          <a:off x="4572000" y="4357244"/>
          <a:ext cx="980789" cy="3402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55" name="Equation" r:id="rId10" imgW="622300" imgH="215900" progId="Equation.3">
                  <p:embed/>
                </p:oleObj>
              </mc:Choice>
              <mc:Fallback>
                <p:oleObj name="Equation" r:id="rId10" imgW="6223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572000" y="4357244"/>
                        <a:ext cx="980789" cy="3402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/>
          </p:nvPr>
        </p:nvGraphicFramePr>
        <p:xfrm>
          <a:off x="4353211" y="3212106"/>
          <a:ext cx="980789" cy="3402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56" name="Equation" r:id="rId12" imgW="622300" imgH="215900" progId="Equation.3">
                  <p:embed/>
                </p:oleObj>
              </mc:Choice>
              <mc:Fallback>
                <p:oleObj name="Equation" r:id="rId12" imgW="6223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353211" y="3212106"/>
                        <a:ext cx="980789" cy="3402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/>
          </p:nvPr>
        </p:nvGraphicFramePr>
        <p:xfrm>
          <a:off x="4648200" y="2876550"/>
          <a:ext cx="1458316" cy="618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57" name="Equation" r:id="rId13" imgW="927100" imgH="393700" progId="Equation.3">
                  <p:embed/>
                </p:oleObj>
              </mc:Choice>
              <mc:Fallback>
                <p:oleObj name="Equation" r:id="rId13" imgW="9271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648200" y="2876550"/>
                        <a:ext cx="1458316" cy="6186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/>
          </p:nvPr>
        </p:nvGraphicFramePr>
        <p:xfrm>
          <a:off x="3886200" y="3943350"/>
          <a:ext cx="1458316" cy="618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58" name="Equation" r:id="rId15" imgW="927100" imgH="393700" progId="Equation.3">
                  <p:embed/>
                </p:oleObj>
              </mc:Choice>
              <mc:Fallback>
                <p:oleObj name="Equation" r:id="rId15" imgW="9271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886200" y="3943350"/>
                        <a:ext cx="1458316" cy="6186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/>
          </p:nvPr>
        </p:nvGraphicFramePr>
        <p:xfrm>
          <a:off x="6629400" y="2952750"/>
          <a:ext cx="1500298" cy="6606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59" name="Equation" r:id="rId17" imgW="952500" imgH="419100" progId="Equation.3">
                  <p:embed/>
                </p:oleObj>
              </mc:Choice>
              <mc:Fallback>
                <p:oleObj name="Equation" r:id="rId17" imgW="952500" imgH="419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6629400" y="2952750"/>
                        <a:ext cx="1500298" cy="6606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/>
          </p:nvPr>
        </p:nvGraphicFramePr>
        <p:xfrm>
          <a:off x="6096000" y="4095750"/>
          <a:ext cx="380046" cy="259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60" name="Equation" r:id="rId19" imgW="241300" imgH="165100" progId="Equation.3">
                  <p:embed/>
                </p:oleObj>
              </mc:Choice>
              <mc:Fallback>
                <p:oleObj name="Equation" r:id="rId19" imgW="241300" imgH="165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6096000" y="4095750"/>
                        <a:ext cx="380046" cy="2596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4986194" y="1972161"/>
            <a:ext cx="1301080" cy="304231"/>
            <a:chOff x="7432424" y="4508263"/>
            <a:chExt cx="1301080" cy="30423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TextBox 2"/>
                <p:cNvSpPr txBox="1"/>
                <p:nvPr/>
              </p:nvSpPr>
              <p:spPr>
                <a:xfrm>
                  <a:off x="7584260" y="4508263"/>
                  <a:ext cx="98905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800" i="1">
                            <a:latin typeface="Cambria Math" charset="0"/>
                          </a:rPr>
                          <m:t>2</m:t>
                        </m:r>
                        <m:r>
                          <a:rPr lang="en-US" sz="1800" b="0" i="1" smtClean="0">
                            <a:latin typeface="Cambria Math" charset="0"/>
                          </a:rPr>
                          <m:t>+0+0</m:t>
                        </m:r>
                      </m:oMath>
                    </m:oMathPara>
                  </a14:m>
                  <a:endParaRPr lang="en-US" sz="1800" b="0" dirty="0" smtClean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3" name="TextBox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84260" y="4508263"/>
                  <a:ext cx="989053" cy="276999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 l="-5556" r="-5556" b="-1111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" name="Straight Connector 6"/>
            <p:cNvCxnSpPr/>
            <p:nvPr/>
          </p:nvCxnSpPr>
          <p:spPr bwMode="auto">
            <a:xfrm>
              <a:off x="7432424" y="4812494"/>
              <a:ext cx="1301080" cy="0"/>
            </a:xfrm>
            <a:prstGeom prst="line">
              <a:avLst/>
            </a:prstGeom>
            <a:gradFill rotWithShape="0">
              <a:gsLst>
                <a:gs pos="0">
                  <a:srgbClr val="A50021"/>
                </a:gs>
                <a:gs pos="100000">
                  <a:schemeClr val="tx1"/>
                </a:gs>
              </a:gsLst>
              <a:lin ang="0" scaled="1"/>
            </a:gra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272029" y="2370000"/>
                <a:ext cx="1214371" cy="3097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800" i="1" smtClean="0">
                              <a:latin typeface="Cambria Math" charset="0"/>
                            </a:rPr>
                          </m:ctrlPr>
                        </m:radPr>
                        <m:deg/>
                        <m:e>
                          <m:r>
                            <a:rPr lang="en-US" sz="1800" i="1">
                              <a:latin typeface="Cambria Math" charset="0"/>
                            </a:rPr>
                            <m:t>2+0+0</m:t>
                          </m:r>
                          <m:r>
                            <m:rPr>
                              <m:nor/>
                            </m:rPr>
                            <a:rPr lang="en-US" sz="1800" dirty="0"/>
                            <m:t> </m:t>
                          </m:r>
                        </m:e>
                      </m:rad>
                    </m:oMath>
                  </m:oMathPara>
                </a14:m>
                <a:endParaRPr lang="en-US" sz="1800" b="0" dirty="0" smtClean="0">
                  <a:latin typeface="+mn-lt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2029" y="2370000"/>
                <a:ext cx="1214371" cy="309700"/>
              </a:xfrm>
              <a:prstGeom prst="rect">
                <a:avLst/>
              </a:prstGeom>
              <a:blipFill rotWithShape="0">
                <a:blip r:embed="rId22"/>
                <a:stretch>
                  <a:fillRect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731687" y="2074588"/>
                <a:ext cx="1686552" cy="5733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 charset="0"/>
                        </a:rPr>
                        <m:t>= </m:t>
                      </m:r>
                      <m:f>
                        <m:fPr>
                          <m:ctrlPr>
                            <a:rPr lang="en-US" sz="1800" b="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 charset="0"/>
                            </a:rPr>
                            <m:t>2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800" i="1">
                                  <a:latin typeface="Cambria Math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800" i="1">
                                  <a:latin typeface="Cambria Math" charset="0"/>
                                </a:rPr>
                                <m:t>2</m:t>
                              </m:r>
                            </m:e>
                          </m:rad>
                          <m:rad>
                            <m:radPr>
                              <m:degHide m:val="on"/>
                              <m:ctrlPr>
                                <a:rPr lang="en-US" sz="1800" i="1">
                                  <a:latin typeface="Cambria Math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800" i="1">
                                  <a:latin typeface="Cambria Math" charset="0"/>
                                </a:rPr>
                                <m:t>38</m:t>
                              </m:r>
                            </m:e>
                          </m:rad>
                        </m:den>
                      </m:f>
                      <m:r>
                        <a:rPr lang="en-US" sz="1800" b="0" i="0" smtClean="0">
                          <a:latin typeface="Cambria Math" charset="0"/>
                        </a:rPr>
                        <m:t>= .23</m:t>
                      </m:r>
                    </m:oMath>
                  </m:oMathPara>
                </a14:m>
                <a:endParaRPr lang="en-US" sz="1800" b="0" dirty="0" smtClean="0">
                  <a:latin typeface="+mn-lt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1687" y="2074588"/>
                <a:ext cx="1686552" cy="573362"/>
              </a:xfrm>
              <a:prstGeom prst="rect">
                <a:avLst/>
              </a:prstGeom>
              <a:blipFill rotWithShape="0">
                <a:blip r:embed="rId23"/>
                <a:stretch>
                  <a:fillRect b="-10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3488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1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9981" y="179746"/>
            <a:ext cx="7467600" cy="742950"/>
          </a:xfrm>
        </p:spPr>
        <p:txBody>
          <a:bodyPr/>
          <a:lstStyle/>
          <a:p>
            <a:r>
              <a:rPr lang="en-US" dirty="0" smtClean="0"/>
              <a:t>Visualizing vectors and angles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428750"/>
            <a:ext cx="6045200" cy="3532436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39</a:t>
            </a:fld>
            <a:endParaRPr lang="en-US"/>
          </a:p>
        </p:txBody>
      </p:sp>
      <p:graphicFrame>
        <p:nvGraphicFramePr>
          <p:cNvPr id="6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6164556"/>
              </p:ext>
            </p:extLst>
          </p:nvPr>
        </p:nvGraphicFramePr>
        <p:xfrm>
          <a:off x="5486400" y="1123950"/>
          <a:ext cx="3124200" cy="16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838200"/>
                <a:gridCol w="838200"/>
              </a:tblGrid>
              <a:tr h="40005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large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data</a:t>
                      </a:r>
                      <a:endParaRPr lang="en-US" sz="2000" dirty="0"/>
                    </a:p>
                  </a:txBody>
                  <a:tcPr/>
                </a:tc>
              </a:tr>
              <a:tr h="40005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apricot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</a:tr>
              <a:tr h="40005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digital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</a:tr>
              <a:tr h="40005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information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6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315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438150"/>
            <a:ext cx="4004187" cy="1600200"/>
          </a:xfrm>
        </p:spPr>
        <p:txBody>
          <a:bodyPr/>
          <a:lstStyle/>
          <a:p>
            <a:r>
              <a:rPr lang="en-US" dirty="0" smtClean="0"/>
              <a:t>Clustering vectors to visualize similarity in co-occurrence matrices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8111" y="186121"/>
            <a:ext cx="3615889" cy="4532134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715000" y="4757584"/>
            <a:ext cx="1966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Rohde et al. (2006)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01540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possible similarity </a:t>
            </a:r>
            <a:r>
              <a:rPr lang="en-US" dirty="0"/>
              <a:t>measures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1860" name="Picture 4" descr="si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428750"/>
            <a:ext cx="6794500" cy="3380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6694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-3238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Vector Semantics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810000" y="1809750"/>
            <a:ext cx="5105400" cy="1295400"/>
          </a:xfrm>
        </p:spPr>
        <p:txBody>
          <a:bodyPr/>
          <a:lstStyle/>
          <a:p>
            <a:r>
              <a:rPr lang="en-US" sz="3600" dirty="0" smtClean="0">
                <a:solidFill>
                  <a:srgbClr val="A4001D"/>
                </a:solidFill>
                <a:ea typeface="ＭＳ Ｐゴシック" charset="0"/>
                <a:cs typeface="Calibri"/>
              </a:rPr>
              <a:t>Measuring similarity: the cosine</a:t>
            </a:r>
            <a:endParaRPr lang="en-US" sz="3600" dirty="0">
              <a:solidFill>
                <a:srgbClr val="A4001D"/>
              </a:solidFill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819072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Evaluating </a:t>
            </a:r>
            <a:r>
              <a:rPr lang="en-US" dirty="0" smtClean="0"/>
              <a:t>similarity </a:t>
            </a:r>
            <a:br>
              <a:rPr lang="en-US" dirty="0" smtClean="0"/>
            </a:br>
            <a:r>
              <a:rPr lang="en-US" dirty="0" smtClean="0"/>
              <a:t>(the same as for thesaurus-based)</a:t>
            </a:r>
            <a:endParaRPr lang="en-US" dirty="0"/>
          </a:p>
        </p:txBody>
      </p:sp>
      <p:sp>
        <p:nvSpPr>
          <p:cNvPr id="12288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352550"/>
            <a:ext cx="7239000" cy="3581400"/>
          </a:xfrm>
        </p:spPr>
        <p:txBody>
          <a:bodyPr/>
          <a:lstStyle/>
          <a:p>
            <a:r>
              <a:rPr lang="en-US" dirty="0"/>
              <a:t>Intrinsic Evaluation:</a:t>
            </a:r>
          </a:p>
          <a:p>
            <a:pPr lvl="1"/>
            <a:r>
              <a:rPr lang="en-US" dirty="0" smtClean="0"/>
              <a:t>Correlation between algorithm</a:t>
            </a:r>
            <a:r>
              <a:rPr lang="en-US" dirty="0"/>
              <a:t> </a:t>
            </a:r>
            <a:r>
              <a:rPr lang="en-US" dirty="0" smtClean="0"/>
              <a:t>and human word </a:t>
            </a:r>
            <a:r>
              <a:rPr lang="en-US" dirty="0"/>
              <a:t>similarity </a:t>
            </a:r>
            <a:r>
              <a:rPr lang="en-US" dirty="0" smtClean="0"/>
              <a:t>ratings</a:t>
            </a:r>
          </a:p>
          <a:p>
            <a:r>
              <a:rPr lang="en-US" dirty="0" smtClean="0"/>
              <a:t>Extrinsic </a:t>
            </a:r>
            <a:r>
              <a:rPr lang="en-US" dirty="0"/>
              <a:t>(task-based, end-to-end) Evaluation:</a:t>
            </a:r>
          </a:p>
          <a:p>
            <a:pPr lvl="1"/>
            <a:r>
              <a:rPr lang="en-US" dirty="0" smtClean="0"/>
              <a:t>Spelling error detection, WSD, essay grading</a:t>
            </a:r>
            <a:endParaRPr lang="en-US" dirty="0"/>
          </a:p>
          <a:p>
            <a:pPr lvl="1"/>
            <a:r>
              <a:rPr lang="en-US" dirty="0" smtClean="0"/>
              <a:t>Taking </a:t>
            </a:r>
            <a:r>
              <a:rPr lang="en-US" dirty="0"/>
              <a:t>TOEFL multiple-choice vocabulary </a:t>
            </a:r>
            <a:r>
              <a:rPr lang="en-US" dirty="0" smtClean="0"/>
              <a:t>tests</a:t>
            </a:r>
          </a:p>
          <a:p>
            <a:pPr lvl="1"/>
            <a:endParaRPr lang="en-US" sz="1400" dirty="0" smtClean="0"/>
          </a:p>
          <a:p>
            <a:pPr marL="114300" indent="0">
              <a:buNone/>
            </a:pPr>
            <a:r>
              <a:rPr lang="en-US" sz="1800" dirty="0">
                <a:solidFill>
                  <a:srgbClr val="0000FF"/>
                </a:solidFill>
              </a:rPr>
              <a:t> </a:t>
            </a:r>
            <a:r>
              <a:rPr lang="en-US" sz="1800" u="sng" dirty="0" smtClean="0">
                <a:solidFill>
                  <a:srgbClr val="0000FF"/>
                </a:solidFill>
                <a:latin typeface="Courier"/>
                <a:cs typeface="Courier"/>
              </a:rPr>
              <a:t>Levied</a:t>
            </a:r>
            <a:r>
              <a:rPr lang="en-US" sz="1800" dirty="0" smtClean="0">
                <a:solidFill>
                  <a:srgbClr val="0000FF"/>
                </a:solidFill>
                <a:latin typeface="Courier"/>
                <a:cs typeface="Courier"/>
              </a:rPr>
              <a:t> is closest in meaning to which of these:</a:t>
            </a:r>
          </a:p>
          <a:p>
            <a:pPr marL="457200" lvl="1" indent="0">
              <a:buNone/>
            </a:pPr>
            <a:r>
              <a:rPr lang="en-US" sz="1600" dirty="0" smtClean="0">
                <a:solidFill>
                  <a:srgbClr val="0000FF"/>
                </a:solidFill>
                <a:latin typeface="Courier"/>
                <a:cs typeface="Courier"/>
              </a:rPr>
              <a:t> imposed</a:t>
            </a:r>
            <a:r>
              <a:rPr lang="en-US" sz="1600" dirty="0">
                <a:solidFill>
                  <a:srgbClr val="0000FF"/>
                </a:solidFill>
                <a:latin typeface="Courier"/>
                <a:cs typeface="Courier"/>
              </a:rPr>
              <a:t>, believed, requested, correlated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323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syntax to define a word’s context</a:t>
            </a:r>
            <a:endParaRPr lang="en-US" dirty="0"/>
          </a:p>
        </p:txBody>
      </p:sp>
      <p:sp>
        <p:nvSpPr>
          <p:cNvPr id="1064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28600" y="1200150"/>
            <a:ext cx="8839200" cy="3333750"/>
          </a:xfrm>
        </p:spPr>
        <p:txBody>
          <a:bodyPr/>
          <a:lstStyle/>
          <a:p>
            <a:r>
              <a:rPr lang="en-US" dirty="0" err="1"/>
              <a:t>Zellig</a:t>
            </a:r>
            <a:r>
              <a:rPr lang="en-US" dirty="0"/>
              <a:t> Harris (1968)</a:t>
            </a:r>
          </a:p>
          <a:p>
            <a:pPr marL="457200" lvl="1" indent="0">
              <a:buNone/>
            </a:pPr>
            <a:r>
              <a:rPr lang="en-US" sz="2400" dirty="0" smtClean="0"/>
              <a:t>“The </a:t>
            </a:r>
            <a:r>
              <a:rPr lang="en-US" sz="2400" dirty="0"/>
              <a:t>meaning of entities, and the meaning of grammatical relations among them, is related to the restriction of combinations of these entities relative to other </a:t>
            </a:r>
            <a:r>
              <a:rPr lang="en-US" sz="2400" dirty="0" smtClean="0"/>
              <a:t>entities”</a:t>
            </a:r>
            <a:endParaRPr lang="en-US" sz="2400" dirty="0"/>
          </a:p>
          <a:p>
            <a:r>
              <a:rPr lang="en-US" b="1" dirty="0" smtClean="0"/>
              <a:t>Two words </a:t>
            </a:r>
            <a:r>
              <a:rPr lang="en-US" b="1" dirty="0"/>
              <a:t>are similar if they have similar </a:t>
            </a:r>
            <a:r>
              <a:rPr lang="en-US" b="1" dirty="0" smtClean="0"/>
              <a:t>syntactic contexts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D</a:t>
            </a:r>
            <a:r>
              <a:rPr lang="en-US" b="1" dirty="0" smtClean="0">
                <a:solidFill>
                  <a:srgbClr val="0000FF"/>
                </a:solidFill>
              </a:rPr>
              <a:t>uty</a:t>
            </a:r>
            <a:r>
              <a:rPr lang="en-US" b="1" dirty="0" smtClean="0"/>
              <a:t> </a:t>
            </a:r>
            <a:r>
              <a:rPr lang="en-US" dirty="0"/>
              <a:t>and </a:t>
            </a:r>
            <a:r>
              <a:rPr lang="en-US" b="1" dirty="0" smtClean="0">
                <a:solidFill>
                  <a:srgbClr val="0000FF"/>
                </a:solidFill>
              </a:rPr>
              <a:t>responsibility </a:t>
            </a:r>
            <a:r>
              <a:rPr lang="en-US" dirty="0" smtClean="0"/>
              <a:t>have similar syntactic distribution:</a:t>
            </a:r>
          </a:p>
          <a:p>
            <a:pPr marL="0" indent="0">
              <a:buNone/>
            </a:pPr>
            <a:r>
              <a:rPr lang="en-US" dirty="0" smtClean="0"/>
              <a:t>                                                                 </a:t>
            </a:r>
            <a:endParaRPr lang="en-US" sz="2000" dirty="0">
              <a:solidFill>
                <a:srgbClr val="A6A6A6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849492"/>
              </p:ext>
            </p:extLst>
          </p:nvPr>
        </p:nvGraphicFramePr>
        <p:xfrm>
          <a:off x="381000" y="3836670"/>
          <a:ext cx="8610600" cy="109728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2487507"/>
                <a:gridCol w="6123093"/>
              </a:tblGrid>
              <a:tr h="3200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Modified by adjectives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additional, administrative, assumed, collective, congressional, constitutional …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Objects of verbs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assert, assign, assume, attend to, avoid, become, breach..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46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295400" y="-171450"/>
            <a:ext cx="7848600" cy="914400"/>
          </a:xfrm>
        </p:spPr>
        <p:txBody>
          <a:bodyPr/>
          <a:lstStyle/>
          <a:p>
            <a:r>
              <a:rPr lang="en-US" sz="2600" dirty="0"/>
              <a:t>Co-occurrence vectors based </a:t>
            </a:r>
            <a:r>
              <a:rPr lang="en-US" sz="2600" dirty="0" smtClean="0"/>
              <a:t>on syntactic </a:t>
            </a:r>
            <a:r>
              <a:rPr lang="en-US" sz="2600" dirty="0"/>
              <a:t>dependencies</a:t>
            </a:r>
          </a:p>
        </p:txBody>
      </p:sp>
      <p:sp>
        <p:nvSpPr>
          <p:cNvPr id="107523" name="Rectangle 1027"/>
          <p:cNvSpPr>
            <a:spLocks noGrp="1" noChangeArrowheads="1"/>
          </p:cNvSpPr>
          <p:nvPr>
            <p:ph sz="quarter" idx="1"/>
          </p:nvPr>
        </p:nvSpPr>
        <p:spPr>
          <a:xfrm>
            <a:off x="304800" y="1276350"/>
            <a:ext cx="8823854" cy="3333750"/>
          </a:xfrm>
        </p:spPr>
        <p:txBody>
          <a:bodyPr/>
          <a:lstStyle/>
          <a:p>
            <a:r>
              <a:rPr lang="en-US" smtClean="0"/>
              <a:t>Each dimension: </a:t>
            </a:r>
            <a:r>
              <a:rPr lang="en-US" dirty="0" smtClean="0"/>
              <a:t>a context word </a:t>
            </a:r>
            <a:r>
              <a:rPr lang="en-US" smtClean="0"/>
              <a:t>in one of R grammatical relations</a:t>
            </a:r>
            <a:endParaRPr lang="en-US" dirty="0" smtClean="0"/>
          </a:p>
          <a:p>
            <a:pPr lvl="1">
              <a:lnSpc>
                <a:spcPct val="80000"/>
              </a:lnSpc>
            </a:pPr>
            <a:r>
              <a:rPr lang="en-US" dirty="0" smtClean="0"/>
              <a:t>Subject-of- “absorb”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Instead of a vector of </a:t>
            </a:r>
            <a:r>
              <a:rPr lang="en-US" i="1" dirty="0" smtClean="0"/>
              <a:t>|V| </a:t>
            </a:r>
            <a:r>
              <a:rPr lang="en-US" dirty="0" smtClean="0"/>
              <a:t>features, a vector of </a:t>
            </a:r>
            <a:r>
              <a:rPr lang="en-US" i="1" dirty="0" smtClean="0"/>
              <a:t>R|V|</a:t>
            </a:r>
          </a:p>
          <a:p>
            <a:r>
              <a:rPr lang="en-US" dirty="0" smtClean="0"/>
              <a:t>Example: counts for the word </a:t>
            </a:r>
            <a:r>
              <a:rPr lang="en-US" i="1" dirty="0" smtClean="0"/>
              <a:t>cell</a:t>
            </a:r>
            <a:r>
              <a:rPr lang="en-US" dirty="0"/>
              <a:t> </a:t>
            </a:r>
            <a:r>
              <a:rPr lang="en-US" dirty="0" smtClean="0"/>
              <a:t>:</a:t>
            </a:r>
          </a:p>
        </p:txBody>
      </p:sp>
      <p:pic>
        <p:nvPicPr>
          <p:cNvPr id="107524" name="Picture 1028" descr="cel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2861562"/>
            <a:ext cx="7321804" cy="228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2971800" y="819150"/>
            <a:ext cx="61568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latin typeface="+mn-lt"/>
              </a:rPr>
              <a:t>Dekang</a:t>
            </a:r>
            <a:r>
              <a:rPr lang="en-US" sz="1600" dirty="0" smtClean="0">
                <a:latin typeface="+mn-lt"/>
              </a:rPr>
              <a:t> Lin, 1998 “Automatic Retrieval and Clustering of Similar Words”</a:t>
            </a:r>
            <a:endParaRPr lang="en-US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12359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Syntactic dependencies for dimensions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Alternative (</a:t>
            </a:r>
            <a:r>
              <a:rPr lang="en-US" dirty="0" err="1" smtClean="0"/>
              <a:t>Padó</a:t>
            </a:r>
            <a:r>
              <a:rPr lang="en-US" dirty="0" smtClean="0"/>
              <a:t> and </a:t>
            </a:r>
            <a:r>
              <a:rPr lang="en-US" dirty="0" err="1" smtClean="0"/>
              <a:t>Lapata</a:t>
            </a:r>
            <a:r>
              <a:rPr lang="en-US" dirty="0" smtClean="0"/>
              <a:t> 2007):</a:t>
            </a:r>
          </a:p>
          <a:p>
            <a:pPr lvl="1"/>
            <a:r>
              <a:rPr lang="en-US" dirty="0" smtClean="0"/>
              <a:t>Instead of having a |V| x R|V| matrix</a:t>
            </a:r>
          </a:p>
          <a:p>
            <a:pPr lvl="1"/>
            <a:r>
              <a:rPr lang="en-US" dirty="0" smtClean="0"/>
              <a:t>Have a |V| x |V| matrix</a:t>
            </a:r>
          </a:p>
          <a:p>
            <a:pPr lvl="1"/>
            <a:r>
              <a:rPr lang="en-US" dirty="0" smtClean="0"/>
              <a:t>But the co-occurrence counts aren’t just counts of words in a window</a:t>
            </a:r>
          </a:p>
          <a:p>
            <a:pPr lvl="1"/>
            <a:r>
              <a:rPr lang="en-US" dirty="0" smtClean="0"/>
              <a:t>But counts of words that occur in one of R dependencies (subject, object, </a:t>
            </a:r>
            <a:r>
              <a:rPr lang="en-US" dirty="0" err="1" smtClean="0"/>
              <a:t>etc</a:t>
            </a:r>
            <a:r>
              <a:rPr lang="en-US" dirty="0" smtClean="0"/>
              <a:t>).</a:t>
            </a:r>
          </a:p>
          <a:p>
            <a:pPr lvl="1"/>
            <a:r>
              <a:rPr lang="en-US" dirty="0" smtClean="0"/>
              <a:t>So M(“</a:t>
            </a:r>
            <a:r>
              <a:rPr lang="en-US" dirty="0" err="1" smtClean="0"/>
              <a:t>cell”,”absorb</a:t>
            </a:r>
            <a:r>
              <a:rPr lang="en-US" dirty="0" smtClean="0"/>
              <a:t>”) = count(</a:t>
            </a:r>
            <a:r>
              <a:rPr lang="en-US" dirty="0" err="1" smtClean="0"/>
              <a:t>subj</a:t>
            </a:r>
            <a:r>
              <a:rPr lang="en-US" dirty="0" smtClean="0"/>
              <a:t>(</a:t>
            </a:r>
            <a:r>
              <a:rPr lang="en-US" dirty="0" err="1" smtClean="0"/>
              <a:t>cell,absorb</a:t>
            </a:r>
            <a:r>
              <a:rPr lang="en-US" dirty="0" smtClean="0"/>
              <a:t>)) + count(</a:t>
            </a:r>
            <a:r>
              <a:rPr lang="en-US" dirty="0" err="1" smtClean="0"/>
              <a:t>obj</a:t>
            </a:r>
            <a:r>
              <a:rPr lang="en-US" dirty="0" smtClean="0"/>
              <a:t>(</a:t>
            </a:r>
            <a:r>
              <a:rPr lang="en-US" dirty="0" err="1" smtClean="0"/>
              <a:t>cell,absorb</a:t>
            </a:r>
            <a:r>
              <a:rPr lang="en-US" dirty="0" smtClean="0"/>
              <a:t>)) + count(</a:t>
            </a:r>
            <a:r>
              <a:rPr lang="en-US" dirty="0" err="1" smtClean="0"/>
              <a:t>pobj</a:t>
            </a:r>
            <a:r>
              <a:rPr lang="en-US" dirty="0" smtClean="0"/>
              <a:t>(</a:t>
            </a:r>
            <a:r>
              <a:rPr lang="en-US" dirty="0" err="1" smtClean="0"/>
              <a:t>cell,absorb</a:t>
            </a:r>
            <a:r>
              <a:rPr lang="en-US" dirty="0" smtClean="0"/>
              <a:t>)),  etc.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44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33350"/>
            <a:ext cx="7467600" cy="742950"/>
          </a:xfrm>
        </p:spPr>
        <p:txBody>
          <a:bodyPr/>
          <a:lstStyle/>
          <a:p>
            <a:r>
              <a:rPr lang="en-US" dirty="0" smtClean="0"/>
              <a:t>PMI applied to dependency relations</a:t>
            </a:r>
            <a:endParaRPr lang="en-US" dirty="0"/>
          </a:p>
        </p:txBody>
      </p:sp>
      <p:sp>
        <p:nvSpPr>
          <p:cNvPr id="1095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3867150"/>
            <a:ext cx="70104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200" dirty="0" smtClean="0">
                <a:latin typeface="Courier"/>
                <a:cs typeface="Courier"/>
              </a:rPr>
              <a:t>“Drink it” </a:t>
            </a:r>
            <a:r>
              <a:rPr lang="en-US" sz="2200" dirty="0" smtClean="0"/>
              <a:t>more </a:t>
            </a:r>
            <a:r>
              <a:rPr lang="en-US" sz="2200" dirty="0"/>
              <a:t>common than </a:t>
            </a:r>
            <a:r>
              <a:rPr lang="en-US" sz="2200" dirty="0">
                <a:latin typeface="Courier"/>
                <a:cs typeface="Courier"/>
              </a:rPr>
              <a:t>“drink wine”</a:t>
            </a:r>
          </a:p>
          <a:p>
            <a:pPr>
              <a:lnSpc>
                <a:spcPct val="90000"/>
              </a:lnSpc>
            </a:pPr>
            <a:r>
              <a:rPr lang="en-US" sz="2200" dirty="0"/>
              <a:t>But “</a:t>
            </a:r>
            <a:r>
              <a:rPr lang="en-US" sz="2200" dirty="0">
                <a:latin typeface="Courier"/>
                <a:cs typeface="Courier"/>
              </a:rPr>
              <a:t>wine</a:t>
            </a:r>
            <a:r>
              <a:rPr lang="en-US" sz="2200" dirty="0"/>
              <a:t>” is a better “drinkable” thing than “</a:t>
            </a:r>
            <a:r>
              <a:rPr lang="en-US" sz="2200" dirty="0">
                <a:latin typeface="Courier"/>
                <a:cs typeface="Courier"/>
              </a:rPr>
              <a:t>it</a:t>
            </a:r>
            <a:r>
              <a:rPr lang="en-US" sz="2200" dirty="0" smtClean="0"/>
              <a:t>”</a:t>
            </a:r>
            <a:endParaRPr lang="en-US" sz="22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9890285"/>
              </p:ext>
            </p:extLst>
          </p:nvPr>
        </p:nvGraphicFramePr>
        <p:xfrm>
          <a:off x="2438400" y="1489710"/>
          <a:ext cx="41148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/>
                <a:gridCol w="990600"/>
                <a:gridCol w="1143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Object of “drink”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Count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PMI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anything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5.2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9.3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tea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11.8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liquid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10.5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905000" y="895351"/>
            <a:ext cx="70865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Hindle</a:t>
            </a:r>
            <a:r>
              <a:rPr lang="en-US" sz="1400" dirty="0" smtClean="0"/>
              <a:t>, Don. 1990. Noun Classification from Predicate-Argument Structure. ACL</a:t>
            </a:r>
            <a:endParaRPr lang="en-US" sz="14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7992351"/>
              </p:ext>
            </p:extLst>
          </p:nvPr>
        </p:nvGraphicFramePr>
        <p:xfrm>
          <a:off x="2438400" y="1504950"/>
          <a:ext cx="41148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/>
                <a:gridCol w="990600"/>
                <a:gridCol w="1143000"/>
              </a:tblGrid>
              <a:tr h="218440">
                <a:tc>
                  <a:txBody>
                    <a:bodyPr/>
                    <a:lstStyle/>
                    <a:p>
                      <a:r>
                        <a:rPr lang="en-US" dirty="0" smtClean="0"/>
                        <a:t>Object of “drink”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Count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PMI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tea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11.8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liquid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10.5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9.3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anything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5.2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1.3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6937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 to PPMI for measuring association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619500"/>
          </a:xfrm>
        </p:spPr>
        <p:txBody>
          <a:bodyPr/>
          <a:lstStyle/>
          <a:p>
            <a:r>
              <a:rPr lang="en-US" b="1" dirty="0" err="1" smtClean="0">
                <a:solidFill>
                  <a:srgbClr val="0070C0"/>
                </a:solidFill>
              </a:rPr>
              <a:t>tf-idf</a:t>
            </a:r>
            <a:r>
              <a:rPr lang="en-US" dirty="0" smtClean="0"/>
              <a:t>  (that’s a hyphen not a minus sign)</a:t>
            </a:r>
          </a:p>
          <a:p>
            <a:r>
              <a:rPr lang="en-US" dirty="0" smtClean="0"/>
              <a:t>The combination of two factors</a:t>
            </a:r>
          </a:p>
          <a:p>
            <a:pPr lvl="1"/>
            <a:r>
              <a:rPr lang="en-US" b="1" dirty="0" smtClean="0">
                <a:solidFill>
                  <a:srgbClr val="0070C0"/>
                </a:solidFill>
              </a:rPr>
              <a:t>Term frequency </a:t>
            </a:r>
            <a:r>
              <a:rPr lang="en-US" dirty="0" smtClean="0"/>
              <a:t>(</a:t>
            </a:r>
            <a:r>
              <a:rPr lang="en-US" dirty="0" err="1" smtClean="0"/>
              <a:t>Luhn</a:t>
            </a:r>
            <a:r>
              <a:rPr lang="en-US" dirty="0" smtClean="0"/>
              <a:t> 1957): frequency of the word (can be logged)</a:t>
            </a:r>
          </a:p>
          <a:p>
            <a:pPr lvl="1"/>
            <a:r>
              <a:rPr lang="en-US" b="1" dirty="0" smtClean="0">
                <a:solidFill>
                  <a:srgbClr val="0070C0"/>
                </a:solidFill>
              </a:rPr>
              <a:t>Inverse document frequency </a:t>
            </a:r>
            <a:r>
              <a:rPr lang="en-US" dirty="0" smtClean="0"/>
              <a:t>(IDF) (</a:t>
            </a:r>
            <a:r>
              <a:rPr lang="en-US" dirty="0" err="1" smtClean="0"/>
              <a:t>Sparck</a:t>
            </a:r>
            <a:r>
              <a:rPr lang="en-US" dirty="0" smtClean="0"/>
              <a:t> Jones 1972)</a:t>
            </a:r>
          </a:p>
          <a:p>
            <a:pPr lvl="2"/>
            <a:r>
              <a:rPr lang="en-US" dirty="0"/>
              <a:t>N is the total number of documents</a:t>
            </a:r>
          </a:p>
          <a:p>
            <a:pPr lvl="2"/>
            <a:r>
              <a:rPr lang="en-US" dirty="0" err="1"/>
              <a:t>df</a:t>
            </a:r>
            <a:r>
              <a:rPr lang="en-US" sz="3200" baseline="-25000" dirty="0" err="1"/>
              <a:t>i</a:t>
            </a:r>
            <a:r>
              <a:rPr lang="en-US" dirty="0"/>
              <a:t> = “document frequency of word </a:t>
            </a:r>
            <a:r>
              <a:rPr lang="en-US" i="1" dirty="0" err="1"/>
              <a:t>i</a:t>
            </a:r>
            <a:r>
              <a:rPr lang="en-US" dirty="0"/>
              <a:t>”</a:t>
            </a:r>
          </a:p>
          <a:p>
            <a:pPr lvl="2"/>
            <a:r>
              <a:rPr lang="en-US" dirty="0"/>
              <a:t>    = # of documents with word </a:t>
            </a:r>
            <a:r>
              <a:rPr lang="en-US" i="1" dirty="0" smtClean="0"/>
              <a:t>I</a:t>
            </a:r>
          </a:p>
          <a:p>
            <a:pPr lvl="1"/>
            <a:r>
              <a:rPr lang="en-US" i="1" dirty="0" err="1">
                <a:latin typeface="Times New Roman" charset="0"/>
                <a:ea typeface="Times New Roman" charset="0"/>
                <a:cs typeface="Times New Roman" charset="0"/>
              </a:rPr>
              <a:t>w</a:t>
            </a:r>
            <a:r>
              <a:rPr lang="en-US" sz="2800" i="1" baseline="-25000" dirty="0" err="1" smtClean="0">
                <a:latin typeface="Times New Roman" charset="0"/>
                <a:ea typeface="Times New Roman" charset="0"/>
                <a:cs typeface="Times New Roman" charset="0"/>
              </a:rPr>
              <a:t>ij</a:t>
            </a:r>
            <a:r>
              <a:rPr lang="en-US" i="1" dirty="0" smtClean="0"/>
              <a:t> = word </a:t>
            </a:r>
            <a:r>
              <a:rPr lang="en-US" i="1" dirty="0" err="1" smtClean="0"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i="1" dirty="0" smtClean="0"/>
              <a:t> in document </a:t>
            </a:r>
            <a:r>
              <a:rPr lang="en-US" i="1" dirty="0" smtClean="0">
                <a:latin typeface="Times New Roman" charset="0"/>
                <a:ea typeface="Times New Roman" charset="0"/>
                <a:cs typeface="Times New Roman" charset="0"/>
              </a:rPr>
              <a:t>j</a:t>
            </a:r>
          </a:p>
          <a:p>
            <a:pPr marL="457200" lvl="1" indent="0">
              <a:buNone/>
            </a:pPr>
            <a:r>
              <a:rPr lang="en-US" sz="3000" i="1" dirty="0" smtClean="0">
                <a:latin typeface="Times New Roman" charset="0"/>
                <a:ea typeface="Times New Roman" charset="0"/>
                <a:cs typeface="Times New Roman" charset="0"/>
              </a:rPr>
              <a:t>		</a:t>
            </a:r>
            <a:r>
              <a:rPr lang="en-US" sz="3000" i="1" dirty="0" err="1" smtClean="0">
                <a:latin typeface="Times New Roman" charset="0"/>
                <a:ea typeface="Times New Roman" charset="0"/>
                <a:cs typeface="Times New Roman" charset="0"/>
              </a:rPr>
              <a:t>w</a:t>
            </a:r>
            <a:r>
              <a:rPr lang="en-US" sz="3000" i="1" baseline="-25000" dirty="0" err="1" smtClean="0">
                <a:latin typeface="Times New Roman" charset="0"/>
                <a:ea typeface="Times New Roman" charset="0"/>
                <a:cs typeface="Times New Roman" charset="0"/>
              </a:rPr>
              <a:t>ij</a:t>
            </a:r>
            <a:r>
              <a:rPr lang="en-US" sz="3000" i="1" dirty="0" smtClean="0">
                <a:latin typeface="Times New Roman" charset="0"/>
                <a:ea typeface="Times New Roman" charset="0"/>
                <a:cs typeface="Times New Roman" charset="0"/>
              </a:rPr>
              <a:t>=</a:t>
            </a:r>
            <a:r>
              <a:rPr lang="en-US" sz="3000" i="1" dirty="0" err="1" smtClean="0">
                <a:latin typeface="Times New Roman" charset="0"/>
                <a:ea typeface="Times New Roman" charset="0"/>
                <a:cs typeface="Times New Roman" charset="0"/>
              </a:rPr>
              <a:t>tf</a:t>
            </a:r>
            <a:r>
              <a:rPr lang="en-US" sz="3000" i="1" baseline="-25000" dirty="0" err="1" smtClean="0">
                <a:latin typeface="Times New Roman" charset="0"/>
                <a:ea typeface="Times New Roman" charset="0"/>
                <a:cs typeface="Times New Roman" charset="0"/>
              </a:rPr>
              <a:t>ij</a:t>
            </a:r>
            <a:r>
              <a:rPr lang="en-US" sz="3000" i="1" baseline="-25000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3000" i="1" dirty="0" err="1" smtClean="0">
                <a:latin typeface="Times New Roman" charset="0"/>
                <a:ea typeface="Times New Roman" charset="0"/>
                <a:cs typeface="Times New Roman" charset="0"/>
              </a:rPr>
              <a:t>idf</a:t>
            </a:r>
            <a:r>
              <a:rPr lang="en-US" sz="3200" i="1" baseline="-25000" dirty="0" err="1" smtClean="0">
                <a:latin typeface="Times New Roman" charset="0"/>
                <a:ea typeface="Times New Roman" charset="0"/>
                <a:cs typeface="Times New Roman" charset="0"/>
              </a:rPr>
              <a:t>i</a:t>
            </a:r>
            <a:endParaRPr lang="en-US" sz="3000" i="1" baseline="-25000" dirty="0">
              <a:latin typeface="Times New Roman" charset="0"/>
              <a:ea typeface="Times New Roman" charset="0"/>
              <a:cs typeface="Times New Roman" charset="0"/>
            </a:endParaRP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04800" y="4972050"/>
            <a:ext cx="1981200" cy="342900"/>
          </a:xfrm>
        </p:spPr>
        <p:txBody>
          <a:bodyPr/>
          <a:lstStyle/>
          <a:p>
            <a:fld id="{10F35DC5-7E65-8247-99AB-4E984F8A921E}" type="slidenum">
              <a:rPr lang="en-US" smtClean="0"/>
              <a:pPr/>
              <a:t>48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1416945"/>
              </p:ext>
            </p:extLst>
          </p:nvPr>
        </p:nvGraphicFramePr>
        <p:xfrm>
          <a:off x="5715000" y="2876550"/>
          <a:ext cx="1981200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97" name="Equation" r:id="rId3" imgW="914400" imgH="571500" progId="Equation.3">
                  <p:embed/>
                </p:oleObj>
              </mc:Choice>
              <mc:Fallback>
                <p:oleObj name="Equation" r:id="rId3" imgW="914400" imgH="571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715000" y="2876550"/>
                        <a:ext cx="1981200" cy="1238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4332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</a:t>
            </a:r>
            <a:r>
              <a:rPr lang="en-US" dirty="0" err="1" smtClean="0"/>
              <a:t>f-idf</a:t>
            </a:r>
            <a:r>
              <a:rPr lang="en-US" dirty="0" smtClean="0"/>
              <a:t> not generally used for word-word similarity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But is by far the most common weighting when we are considering the relationship of words to documents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882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-3238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Vector Semantics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810000" y="1809750"/>
            <a:ext cx="5105400" cy="1295400"/>
          </a:xfrm>
        </p:spPr>
        <p:txBody>
          <a:bodyPr/>
          <a:lstStyle/>
          <a:p>
            <a:r>
              <a:rPr lang="en-US" sz="3600" dirty="0" smtClean="0">
                <a:solidFill>
                  <a:srgbClr val="A4001D"/>
                </a:solidFill>
                <a:ea typeface="ＭＳ Ｐゴシック" charset="0"/>
                <a:cs typeface="Calibri"/>
              </a:rPr>
              <a:t>Dense Vectors </a:t>
            </a:r>
            <a:endParaRPr lang="en-US" sz="3600" dirty="0">
              <a:solidFill>
                <a:srgbClr val="A4001D"/>
              </a:solidFill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22187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09550"/>
            <a:ext cx="7467600" cy="742950"/>
          </a:xfrm>
        </p:spPr>
        <p:txBody>
          <a:bodyPr/>
          <a:lstStyle/>
          <a:p>
            <a:r>
              <a:rPr lang="en-US" smtClean="0"/>
              <a:t>Sparse versus dense </a:t>
            </a:r>
            <a:r>
              <a:rPr lang="en-US" dirty="0" smtClean="0"/>
              <a:t>vectors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04950"/>
            <a:ext cx="8534400" cy="2895600"/>
          </a:xfrm>
        </p:spPr>
        <p:txBody>
          <a:bodyPr/>
          <a:lstStyle/>
          <a:p>
            <a:r>
              <a:rPr lang="en-US" sz="2800" dirty="0" smtClean="0"/>
              <a:t>PPMI vectors are</a:t>
            </a:r>
          </a:p>
          <a:p>
            <a:pPr lvl="1"/>
            <a:r>
              <a:rPr lang="en-US" sz="2400" b="1" dirty="0" smtClean="0"/>
              <a:t>long</a:t>
            </a:r>
            <a:r>
              <a:rPr lang="en-US" sz="2400" dirty="0" smtClean="0"/>
              <a:t> (length |V|= 20,000 to 50,000)</a:t>
            </a:r>
          </a:p>
          <a:p>
            <a:pPr lvl="1"/>
            <a:r>
              <a:rPr lang="en-US" sz="2400" b="1" dirty="0"/>
              <a:t>s</a:t>
            </a:r>
            <a:r>
              <a:rPr lang="en-US" sz="2400" b="1" dirty="0" smtClean="0"/>
              <a:t>parse </a:t>
            </a:r>
            <a:r>
              <a:rPr lang="en-US" sz="2400" dirty="0" smtClean="0"/>
              <a:t>(most elements are zero)</a:t>
            </a:r>
          </a:p>
          <a:p>
            <a:r>
              <a:rPr lang="en-US" sz="2800" dirty="0" smtClean="0"/>
              <a:t>Alternative: learn vectors which are</a:t>
            </a:r>
          </a:p>
          <a:p>
            <a:pPr lvl="1"/>
            <a:r>
              <a:rPr lang="en-US" sz="2400" b="1" dirty="0"/>
              <a:t>s</a:t>
            </a:r>
            <a:r>
              <a:rPr lang="en-US" sz="2400" b="1" dirty="0" smtClean="0"/>
              <a:t>hort</a:t>
            </a:r>
            <a:r>
              <a:rPr lang="en-US" sz="2400" dirty="0" smtClean="0"/>
              <a:t> (length 200-1000)</a:t>
            </a:r>
          </a:p>
          <a:p>
            <a:pPr lvl="1"/>
            <a:r>
              <a:rPr lang="en-US" sz="2400" b="1" dirty="0"/>
              <a:t>d</a:t>
            </a:r>
            <a:r>
              <a:rPr lang="en-US" sz="2400" b="1" dirty="0" smtClean="0"/>
              <a:t>ense</a:t>
            </a:r>
            <a:r>
              <a:rPr lang="en-US" sz="2400" dirty="0" smtClean="0"/>
              <a:t> (most elements are non-zero)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740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09550"/>
            <a:ext cx="7467600" cy="742950"/>
          </a:xfrm>
        </p:spPr>
        <p:txBody>
          <a:bodyPr/>
          <a:lstStyle/>
          <a:p>
            <a:r>
              <a:rPr lang="en-US" smtClean="0"/>
              <a:t>Sparse versus dense </a:t>
            </a:r>
            <a:r>
              <a:rPr lang="en-US" dirty="0" smtClean="0"/>
              <a:t>vectors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00150"/>
            <a:ext cx="8839200" cy="3962400"/>
          </a:xfrm>
        </p:spPr>
        <p:txBody>
          <a:bodyPr/>
          <a:lstStyle/>
          <a:p>
            <a:r>
              <a:rPr lang="en-US" dirty="0" smtClean="0"/>
              <a:t>Why dense vectors?</a:t>
            </a:r>
          </a:p>
          <a:p>
            <a:pPr lvl="1"/>
            <a:r>
              <a:rPr lang="en-US" sz="2400" dirty="0" smtClean="0"/>
              <a:t>Short vectors may be easier to use as features in machine learning (less weights to tune)</a:t>
            </a:r>
          </a:p>
          <a:p>
            <a:pPr lvl="1"/>
            <a:r>
              <a:rPr lang="en-US" sz="2400" dirty="0" smtClean="0"/>
              <a:t>Dense vectors may generalize better than storing explicit counts</a:t>
            </a:r>
          </a:p>
          <a:p>
            <a:pPr lvl="1"/>
            <a:r>
              <a:rPr lang="en-US" sz="2400" dirty="0" smtClean="0"/>
              <a:t>They may do better at capturing synonymy:</a:t>
            </a:r>
          </a:p>
          <a:p>
            <a:pPr lvl="2"/>
            <a:r>
              <a:rPr lang="en-US" sz="2400" i="1" dirty="0"/>
              <a:t>c</a:t>
            </a:r>
            <a:r>
              <a:rPr lang="en-US" sz="2400" i="1" dirty="0" smtClean="0"/>
              <a:t>ar</a:t>
            </a:r>
            <a:r>
              <a:rPr lang="en-US" sz="2400" dirty="0" smtClean="0"/>
              <a:t> and </a:t>
            </a:r>
            <a:r>
              <a:rPr lang="en-US" sz="2400" i="1" dirty="0" smtClean="0"/>
              <a:t>automobile</a:t>
            </a:r>
            <a:r>
              <a:rPr lang="en-US" sz="2400" dirty="0" smtClean="0"/>
              <a:t> are synonyms; but are represented as distinct dimensions; this fails to capture similarity between a word with </a:t>
            </a:r>
            <a:r>
              <a:rPr lang="en-US" sz="2400" i="1" dirty="0" smtClean="0"/>
              <a:t>car</a:t>
            </a:r>
            <a:r>
              <a:rPr lang="en-US" sz="2400" dirty="0" smtClean="0"/>
              <a:t> as a neighbor and a word with </a:t>
            </a:r>
            <a:r>
              <a:rPr lang="en-US" sz="2400" i="1" dirty="0" smtClean="0"/>
              <a:t>automobile</a:t>
            </a:r>
            <a:r>
              <a:rPr lang="en-US" sz="2400" dirty="0" smtClean="0"/>
              <a:t> as a neighbor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01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methods for getting short dense vectors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Singular Value Decomposition (SVD)</a:t>
            </a:r>
          </a:p>
          <a:p>
            <a:pPr lvl="1"/>
            <a:r>
              <a:rPr lang="en-US" sz="2400" dirty="0" smtClean="0"/>
              <a:t>A special case of this is called LSA – Latent Semantic Analysis</a:t>
            </a:r>
          </a:p>
          <a:p>
            <a:r>
              <a:rPr lang="en-US" sz="2800" dirty="0" smtClean="0"/>
              <a:t>“Neural Language Model”-inspired predictive models</a:t>
            </a:r>
          </a:p>
          <a:p>
            <a:pPr lvl="1"/>
            <a:r>
              <a:rPr lang="en-US" sz="2400" dirty="0"/>
              <a:t>s</a:t>
            </a:r>
            <a:r>
              <a:rPr lang="en-US" sz="2400" dirty="0" smtClean="0"/>
              <a:t>kip-grams and CBOW</a:t>
            </a:r>
          </a:p>
          <a:p>
            <a:r>
              <a:rPr lang="en-US" sz="2800" dirty="0" smtClean="0"/>
              <a:t>Brown clustering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861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-3238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Vector Semantics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810000" y="1809750"/>
            <a:ext cx="5105400" cy="1295400"/>
          </a:xfrm>
        </p:spPr>
        <p:txBody>
          <a:bodyPr/>
          <a:lstStyle/>
          <a:p>
            <a:r>
              <a:rPr lang="en-US" sz="3600" dirty="0" smtClean="0">
                <a:solidFill>
                  <a:srgbClr val="A4001D"/>
                </a:solidFill>
                <a:ea typeface="ＭＳ Ｐゴシック" charset="0"/>
                <a:cs typeface="Calibri"/>
              </a:rPr>
              <a:t>Dense Vectors via SVD</a:t>
            </a:r>
            <a:endParaRPr lang="en-US" sz="3600" dirty="0">
              <a:solidFill>
                <a:srgbClr val="A4001D"/>
              </a:solidFill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109115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Intuition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47775"/>
            <a:ext cx="8534400" cy="3333750"/>
          </a:xfrm>
        </p:spPr>
        <p:txBody>
          <a:bodyPr/>
          <a:lstStyle/>
          <a:p>
            <a:r>
              <a:rPr lang="en-US" dirty="0" smtClean="0"/>
              <a:t>Approximate an N-dimensional dataset using fewer dimensions</a:t>
            </a:r>
          </a:p>
          <a:p>
            <a:r>
              <a:rPr lang="en-US" dirty="0" smtClean="0"/>
              <a:t>By first rotating the axes into a new space</a:t>
            </a:r>
          </a:p>
          <a:p>
            <a:r>
              <a:rPr lang="en-US" dirty="0" smtClean="0"/>
              <a:t>In which the highest order dimension captures the most variance in the original dataset</a:t>
            </a:r>
          </a:p>
          <a:p>
            <a:r>
              <a:rPr lang="en-US" dirty="0" smtClean="0"/>
              <a:t>And the next dimension captures the next most variance, etc.</a:t>
            </a:r>
          </a:p>
          <a:p>
            <a:r>
              <a:rPr lang="en-US" dirty="0" smtClean="0"/>
              <a:t>Many such (related) methods:</a:t>
            </a:r>
          </a:p>
          <a:p>
            <a:pPr lvl="1">
              <a:spcBef>
                <a:spcPts val="380"/>
              </a:spcBef>
            </a:pPr>
            <a:r>
              <a:rPr lang="en-US" dirty="0" smtClean="0"/>
              <a:t>PCA – principle components analysis</a:t>
            </a:r>
          </a:p>
          <a:p>
            <a:pPr lvl="1">
              <a:spcBef>
                <a:spcPts val="380"/>
              </a:spcBef>
            </a:pPr>
            <a:r>
              <a:rPr lang="en-US" dirty="0" smtClean="0"/>
              <a:t>Factor Analysis</a:t>
            </a:r>
          </a:p>
          <a:p>
            <a:pPr lvl="1">
              <a:spcBef>
                <a:spcPts val="380"/>
              </a:spcBef>
            </a:pPr>
            <a:r>
              <a:rPr lang="en-US" dirty="0" smtClean="0"/>
              <a:t>SVD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56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908" y="19050"/>
            <a:ext cx="5700819" cy="512445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56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19050"/>
            <a:ext cx="5722012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33350"/>
            <a:ext cx="4572000" cy="742950"/>
          </a:xfrm>
        </p:spPr>
        <p:txBody>
          <a:bodyPr/>
          <a:lstStyle/>
          <a:p>
            <a:r>
              <a:rPr lang="en-US" dirty="0" smtClean="0"/>
              <a:t>Dimensionality reduction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04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5403" y="60440"/>
            <a:ext cx="7467600" cy="742950"/>
          </a:xfrm>
        </p:spPr>
        <p:txBody>
          <a:bodyPr/>
          <a:lstStyle/>
          <a:p>
            <a:r>
              <a:rPr lang="en-US" dirty="0" smtClean="0"/>
              <a:t>Singular </a:t>
            </a:r>
            <a:r>
              <a:rPr lang="en-US" smtClean="0"/>
              <a:t>Value Decomposition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57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04800" y="1276350"/>
            <a:ext cx="8534400" cy="3333750"/>
          </a:xfrm>
        </p:spPr>
        <p:txBody>
          <a:bodyPr/>
          <a:lstStyle/>
          <a:p>
            <a:pPr marL="0" indent="0">
              <a:buNone/>
            </a:pPr>
            <a:r>
              <a:rPr lang="en-US" i="1" dirty="0"/>
              <a:t>Any rectangular w x c matrix X </a:t>
            </a:r>
            <a:r>
              <a:rPr lang="en-US" i="1" dirty="0" smtClean="0"/>
              <a:t>equals the product </a:t>
            </a:r>
            <a:r>
              <a:rPr lang="en-US" i="1" dirty="0"/>
              <a:t>of 3 matrices:</a:t>
            </a:r>
          </a:p>
          <a:p>
            <a:pPr marL="0" indent="0">
              <a:buNone/>
            </a:pPr>
            <a:r>
              <a:rPr lang="en-US" b="1" dirty="0"/>
              <a:t>W</a:t>
            </a:r>
            <a:r>
              <a:rPr lang="en-US" dirty="0"/>
              <a:t>: rows corresponding to original but m columns </a:t>
            </a:r>
            <a:r>
              <a:rPr lang="en-US" dirty="0" smtClean="0"/>
              <a:t>represents a dimension in a new latent space, such that </a:t>
            </a:r>
          </a:p>
          <a:p>
            <a:pPr lvl="1">
              <a:buFont typeface="Arial" charset="0"/>
              <a:buChar char="•"/>
            </a:pPr>
            <a:r>
              <a:rPr lang="en-US" dirty="0" smtClean="0"/>
              <a:t>M column vectors are orthogonal to each other</a:t>
            </a:r>
          </a:p>
          <a:p>
            <a:pPr lvl="1">
              <a:buFont typeface="Arial" charset="0"/>
              <a:buChar char="•"/>
            </a:pPr>
            <a:r>
              <a:rPr lang="en-US" dirty="0" smtClean="0"/>
              <a:t>Columns are ordered by the amount of variance in the dataset each new dimension accounts for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S</a:t>
            </a:r>
            <a:r>
              <a:rPr lang="en-US" dirty="0"/>
              <a:t>:  diagonal </a:t>
            </a:r>
            <a:r>
              <a:rPr lang="en-US" i="1" dirty="0"/>
              <a:t>m</a:t>
            </a:r>
            <a:r>
              <a:rPr lang="en-US" dirty="0"/>
              <a:t> x </a:t>
            </a:r>
            <a:r>
              <a:rPr lang="en-US" i="1" dirty="0"/>
              <a:t>m</a:t>
            </a:r>
            <a:r>
              <a:rPr lang="en-US" dirty="0"/>
              <a:t> matrix of </a:t>
            </a:r>
            <a:r>
              <a:rPr lang="en-US" b="1" dirty="0"/>
              <a:t>singular </a:t>
            </a:r>
            <a:r>
              <a:rPr lang="en-US" b="1" dirty="0" smtClean="0"/>
              <a:t>values </a:t>
            </a:r>
            <a:r>
              <a:rPr lang="en-US" dirty="0" smtClean="0"/>
              <a:t>expressing the importance of each dimension.</a:t>
            </a:r>
            <a:endParaRPr lang="en-US" dirty="0"/>
          </a:p>
          <a:p>
            <a:pPr marL="0" indent="0">
              <a:buNone/>
            </a:pPr>
            <a:r>
              <a:rPr lang="en-US" b="1" dirty="0" smtClean="0"/>
              <a:t>C</a:t>
            </a:r>
            <a:r>
              <a:rPr lang="en-US" dirty="0"/>
              <a:t>: columns corresponding to original but m rows corresponding to singular values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01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5403" y="60440"/>
            <a:ext cx="7467600" cy="742950"/>
          </a:xfrm>
        </p:spPr>
        <p:txBody>
          <a:bodyPr/>
          <a:lstStyle/>
          <a:p>
            <a:r>
              <a:rPr lang="en-US" dirty="0" smtClean="0"/>
              <a:t>Singular </a:t>
            </a:r>
            <a:r>
              <a:rPr lang="en-US" smtClean="0"/>
              <a:t>Value Decomposition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465500"/>
            <a:ext cx="5134816" cy="3136235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58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144249" y="4706435"/>
            <a:ext cx="2747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>
                <a:latin typeface="+mn-lt"/>
              </a:rPr>
              <a:t>Landuaer</a:t>
            </a:r>
            <a:r>
              <a:rPr lang="en-US" sz="1800" dirty="0" smtClean="0">
                <a:latin typeface="+mn-lt"/>
              </a:rPr>
              <a:t> and </a:t>
            </a:r>
            <a:r>
              <a:rPr lang="en-US" sz="1800" dirty="0" err="1" smtClean="0">
                <a:latin typeface="+mn-lt"/>
              </a:rPr>
              <a:t>Dumais</a:t>
            </a:r>
            <a:r>
              <a:rPr lang="en-US" sz="1800" dirty="0" smtClean="0">
                <a:latin typeface="+mn-lt"/>
              </a:rPr>
              <a:t> 1997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56253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SVD applied to term-document matrix:</a:t>
            </a:r>
            <a:br>
              <a:rPr lang="en-US" dirty="0" smtClean="0"/>
            </a:br>
            <a:r>
              <a:rPr lang="en-US" dirty="0" smtClean="0"/>
              <a:t>Latent Semantic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533400"/>
          </a:xfrm>
        </p:spPr>
        <p:txBody>
          <a:bodyPr/>
          <a:lstStyle/>
          <a:p>
            <a:r>
              <a:rPr lang="en-US" dirty="0" smtClean="0"/>
              <a:t>If instead of keeping all m dimensions, we just keep the top k singular values. Let’s say 300.</a:t>
            </a:r>
          </a:p>
          <a:p>
            <a:r>
              <a:rPr lang="en-US" dirty="0" smtClean="0"/>
              <a:t>The result is a least-squares approximation to the original X</a:t>
            </a:r>
          </a:p>
          <a:p>
            <a:r>
              <a:rPr lang="en-US" dirty="0" smtClean="0"/>
              <a:t>But instead of multiplying,                                                                    we’ll just make use of W.</a:t>
            </a:r>
          </a:p>
          <a:p>
            <a:r>
              <a:rPr lang="en-US" dirty="0" smtClean="0"/>
              <a:t>Each row of W:</a:t>
            </a:r>
          </a:p>
          <a:p>
            <a:pPr lvl="1"/>
            <a:r>
              <a:rPr lang="en-US" dirty="0" smtClean="0"/>
              <a:t>A k-dimensional vector</a:t>
            </a:r>
          </a:p>
          <a:p>
            <a:pPr lvl="1"/>
            <a:r>
              <a:rPr lang="en-US" dirty="0" smtClean="0"/>
              <a:t>Representing word W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59</a:t>
            </a:fld>
            <a:endParaRPr lang="en-US"/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42584" y="2586670"/>
            <a:ext cx="4220416" cy="2577739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508360" y="4592419"/>
            <a:ext cx="320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+mn-lt"/>
              </a:rPr>
              <a:t>k</a:t>
            </a:r>
          </a:p>
          <a:p>
            <a:r>
              <a:rPr lang="en-US" sz="1800" dirty="0" smtClean="0">
                <a:latin typeface="+mn-lt"/>
              </a:rPr>
              <a:t>/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82027" y="3946578"/>
            <a:ext cx="320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+mn-lt"/>
              </a:rPr>
              <a:t>/</a:t>
            </a:r>
          </a:p>
          <a:p>
            <a:r>
              <a:rPr lang="en-US" sz="1800" dirty="0">
                <a:latin typeface="+mn-lt"/>
              </a:rPr>
              <a:t>k</a:t>
            </a:r>
            <a:endParaRPr lang="en-US" sz="1800" dirty="0" smtClean="0"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954650" y="3875539"/>
            <a:ext cx="320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+mn-lt"/>
              </a:rPr>
              <a:t>/</a:t>
            </a:r>
          </a:p>
          <a:p>
            <a:r>
              <a:rPr lang="en-US" sz="1800" dirty="0">
                <a:latin typeface="+mn-lt"/>
              </a:rPr>
              <a:t>k</a:t>
            </a:r>
            <a:endParaRPr lang="en-US" sz="1800" dirty="0" smtClean="0"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976789" y="3946578"/>
            <a:ext cx="320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+mn-lt"/>
              </a:rPr>
              <a:t>/</a:t>
            </a:r>
          </a:p>
          <a:p>
            <a:r>
              <a:rPr lang="en-US" sz="1800" dirty="0">
                <a:latin typeface="+mn-lt"/>
              </a:rPr>
              <a:t>k</a:t>
            </a:r>
            <a:endParaRPr lang="en-US" sz="1800" dirty="0" smtClean="0">
              <a:latin typeface="+mn-lt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6599984" y="3068908"/>
            <a:ext cx="191790" cy="1449169"/>
          </a:xfrm>
          <a:prstGeom prst="rect">
            <a:avLst/>
          </a:prstGeom>
          <a:pattFill prst="dkUpDiag">
            <a:fgClr>
              <a:schemeClr val="accent1"/>
            </a:fgClr>
            <a:bgClr>
              <a:schemeClr val="bg1"/>
            </a:bgClr>
          </a:pattFill>
          <a:ln w="9525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8018977" y="3615854"/>
            <a:ext cx="638407" cy="221586"/>
          </a:xfrm>
          <a:prstGeom prst="rect">
            <a:avLst/>
          </a:prstGeom>
          <a:pattFill prst="dkUpDiag">
            <a:fgClr>
              <a:schemeClr val="accent1"/>
            </a:fgClr>
            <a:bgClr>
              <a:schemeClr val="bg1"/>
            </a:bgClr>
          </a:pattFill>
          <a:ln w="9525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7086173" y="3615854"/>
            <a:ext cx="580612" cy="221586"/>
          </a:xfrm>
          <a:prstGeom prst="rect">
            <a:avLst/>
          </a:prstGeom>
          <a:pattFill prst="dkUpDiag">
            <a:fgClr>
              <a:schemeClr val="accent1"/>
            </a:fgClr>
            <a:bgClr>
              <a:schemeClr val="bg1"/>
            </a:bgClr>
          </a:pattFill>
          <a:ln w="9525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7482027" y="3068908"/>
            <a:ext cx="184758" cy="768532"/>
          </a:xfrm>
          <a:prstGeom prst="rect">
            <a:avLst/>
          </a:prstGeom>
          <a:pattFill prst="dkUpDiag">
            <a:fgClr>
              <a:schemeClr val="accent1"/>
            </a:fgClr>
            <a:bgClr>
              <a:schemeClr val="bg1"/>
            </a:bgClr>
          </a:pattFill>
          <a:ln w="9525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097966" y="742099"/>
            <a:ext cx="2398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>
                <a:latin typeface="+mn-lt"/>
              </a:rPr>
              <a:t>Deerwester</a:t>
            </a:r>
            <a:r>
              <a:rPr lang="en-US" sz="1800" dirty="0" smtClean="0">
                <a:latin typeface="+mn-lt"/>
              </a:rPr>
              <a:t> et al (1988)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1401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LSA more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52550"/>
            <a:ext cx="8229600" cy="3333750"/>
          </a:xfrm>
        </p:spPr>
        <p:txBody>
          <a:bodyPr/>
          <a:lstStyle/>
          <a:p>
            <a:r>
              <a:rPr lang="en-US" dirty="0" smtClean="0"/>
              <a:t>300 dimensions are commonly used</a:t>
            </a:r>
          </a:p>
          <a:p>
            <a:r>
              <a:rPr lang="en-US" dirty="0" smtClean="0"/>
              <a:t>The cells are commonly weighted by a product of two weights</a:t>
            </a:r>
          </a:p>
          <a:p>
            <a:pPr lvl="1"/>
            <a:r>
              <a:rPr lang="en-US" dirty="0" smtClean="0"/>
              <a:t>Local weight:  Log term frequency</a:t>
            </a:r>
          </a:p>
          <a:p>
            <a:pPr lvl="1"/>
            <a:r>
              <a:rPr lang="en-US" dirty="0" smtClean="0"/>
              <a:t>Global weight: either </a:t>
            </a:r>
            <a:r>
              <a:rPr lang="en-US" dirty="0" err="1" smtClean="0"/>
              <a:t>idf</a:t>
            </a:r>
            <a:r>
              <a:rPr lang="en-US" dirty="0" smtClean="0"/>
              <a:t> or an entropy measure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return to PPMI word-word matrices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we apply to SVD to them?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306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SVD applied to term-term matrix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148" y="1733550"/>
            <a:ext cx="9154274" cy="25146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62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800664" y="4705350"/>
            <a:ext cx="5639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(I’m simplifying here by assuming the matrix has rank |V|)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51405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0"/>
            <a:ext cx="7467600" cy="1123950"/>
          </a:xfrm>
        </p:spPr>
        <p:txBody>
          <a:bodyPr/>
          <a:lstStyle/>
          <a:p>
            <a:r>
              <a:rPr lang="en-US" dirty="0" smtClean="0"/>
              <a:t>Truncated SVD on term-term matrix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89" y="1733550"/>
            <a:ext cx="8229599" cy="25146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521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Truncated SVD produces </a:t>
            </a:r>
            <a:r>
              <a:rPr lang="en-US" dirty="0" err="1" smtClean="0"/>
              <a:t>embeddings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64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1352550"/>
            <a:ext cx="5808512" cy="3333750"/>
          </a:xfrm>
        </p:spPr>
        <p:txBody>
          <a:bodyPr/>
          <a:lstStyle/>
          <a:p>
            <a:r>
              <a:rPr lang="en-US" dirty="0" smtClean="0"/>
              <a:t>Each row of W matrix is a k-dimensional representation of each word </a:t>
            </a:r>
            <a:r>
              <a:rPr lang="en-US" i="1" dirty="0" smtClean="0"/>
              <a:t>w</a:t>
            </a:r>
          </a:p>
          <a:p>
            <a:r>
              <a:rPr lang="en-US" dirty="0" smtClean="0"/>
              <a:t>K might range from 50 to 1000</a:t>
            </a:r>
          </a:p>
          <a:p>
            <a:r>
              <a:rPr lang="en-US" dirty="0" smtClean="0"/>
              <a:t>Generally we keep the top k dimensions, but some experiments suggest that getting rid of the top 1 dimension or  even the top 50 dimensions is helpful (</a:t>
            </a:r>
            <a:r>
              <a:rPr lang="en-US" dirty="0" err="1" smtClean="0"/>
              <a:t>Lapesa</a:t>
            </a:r>
            <a:r>
              <a:rPr lang="en-US" dirty="0" smtClean="0"/>
              <a:t> and Evert 2014).</a:t>
            </a:r>
          </a:p>
          <a:p>
            <a:endParaRPr lang="en-US" dirty="0"/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3312" y="1352550"/>
            <a:ext cx="3064555" cy="2562169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5388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Embeddings</a:t>
            </a:r>
            <a:r>
              <a:rPr lang="en-US" dirty="0" smtClean="0"/>
              <a:t> versus sparse vectors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333750"/>
          </a:xfrm>
        </p:spPr>
        <p:txBody>
          <a:bodyPr/>
          <a:lstStyle/>
          <a:p>
            <a:r>
              <a:rPr lang="en-US" sz="2800" dirty="0" smtClean="0"/>
              <a:t>Dense SVD </a:t>
            </a:r>
            <a:r>
              <a:rPr lang="en-US" sz="2800" dirty="0" err="1" smtClean="0"/>
              <a:t>embeddings</a:t>
            </a:r>
            <a:r>
              <a:rPr lang="en-US" sz="2800" dirty="0" smtClean="0"/>
              <a:t> sometimes work better than sparse PPMI matrices at tasks like word similarity</a:t>
            </a:r>
          </a:p>
          <a:p>
            <a:pPr lvl="1"/>
            <a:r>
              <a:rPr lang="en-US" sz="2200" dirty="0" err="1" smtClean="0"/>
              <a:t>Denoising</a:t>
            </a:r>
            <a:r>
              <a:rPr lang="en-US" sz="2200" dirty="0" smtClean="0"/>
              <a:t>: low-order </a:t>
            </a:r>
            <a:r>
              <a:rPr lang="en-US" sz="2200" dirty="0"/>
              <a:t>dimensions </a:t>
            </a:r>
            <a:r>
              <a:rPr lang="en-US" sz="2200" dirty="0" smtClean="0"/>
              <a:t>may represent </a:t>
            </a:r>
            <a:r>
              <a:rPr lang="en-US" sz="2200" dirty="0"/>
              <a:t>unimportant </a:t>
            </a:r>
            <a:r>
              <a:rPr lang="en-US" sz="2200" dirty="0" smtClean="0"/>
              <a:t>information</a:t>
            </a:r>
          </a:p>
          <a:p>
            <a:pPr lvl="1"/>
            <a:r>
              <a:rPr lang="en-US" sz="2200" dirty="0" smtClean="0"/>
              <a:t>Truncation may help </a:t>
            </a:r>
            <a:r>
              <a:rPr lang="en-US" sz="2200" dirty="0"/>
              <a:t>the models generalize better to unseen data</a:t>
            </a:r>
            <a:r>
              <a:rPr lang="en-US" sz="2200" dirty="0" smtClean="0"/>
              <a:t>.</a:t>
            </a:r>
          </a:p>
          <a:p>
            <a:pPr lvl="1"/>
            <a:r>
              <a:rPr lang="en-US" sz="2200" dirty="0" smtClean="0"/>
              <a:t>Having a </a:t>
            </a:r>
            <a:r>
              <a:rPr lang="en-US" sz="2200" dirty="0"/>
              <a:t>smaller number of dimensions may make it easier for </a:t>
            </a:r>
            <a:r>
              <a:rPr lang="en-US" sz="2200" dirty="0" smtClean="0"/>
              <a:t>classifiers </a:t>
            </a:r>
            <a:r>
              <a:rPr lang="en-US" sz="2200" dirty="0"/>
              <a:t>to properly weight the dimensions for the task</a:t>
            </a:r>
            <a:r>
              <a:rPr lang="en-US" sz="2200" dirty="0" smtClean="0"/>
              <a:t>.</a:t>
            </a:r>
          </a:p>
          <a:p>
            <a:pPr lvl="1"/>
            <a:r>
              <a:rPr lang="en-US" sz="2200" dirty="0" smtClean="0"/>
              <a:t>Dense models </a:t>
            </a:r>
            <a:r>
              <a:rPr lang="en-US" sz="2200" dirty="0"/>
              <a:t>may do better at capturing higher order </a:t>
            </a:r>
            <a:r>
              <a:rPr lang="en-US" sz="2200" dirty="0" smtClean="0"/>
              <a:t>co-occurrence</a:t>
            </a:r>
            <a:r>
              <a:rPr lang="en-US" sz="2200" dirty="0"/>
              <a:t>. </a:t>
            </a:r>
            <a:endParaRPr lang="en-US" sz="2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1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-3238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Vector Semantics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810000" y="1809750"/>
            <a:ext cx="5105400" cy="1295400"/>
          </a:xfrm>
        </p:spPr>
        <p:txBody>
          <a:bodyPr/>
          <a:lstStyle/>
          <a:p>
            <a:r>
              <a:rPr lang="en-US" sz="3600" dirty="0" err="1" smtClean="0">
                <a:solidFill>
                  <a:srgbClr val="A4001D"/>
                </a:solidFill>
                <a:ea typeface="ＭＳ Ｐゴシック" charset="0"/>
                <a:cs typeface="Calibri"/>
              </a:rPr>
              <a:t>Embeddings</a:t>
            </a:r>
            <a:r>
              <a:rPr lang="en-US" sz="3600" dirty="0" smtClean="0">
                <a:solidFill>
                  <a:srgbClr val="A4001D"/>
                </a:solidFill>
                <a:ea typeface="ＭＳ Ｐゴシック" charset="0"/>
                <a:cs typeface="Calibri"/>
              </a:rPr>
              <a:t> inspired by neural language models: skip-grams and CBOW</a:t>
            </a:r>
            <a:endParaRPr lang="en-US" sz="3600" dirty="0">
              <a:solidFill>
                <a:srgbClr val="A4001D"/>
              </a:solidFill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83172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514350"/>
          </a:xfrm>
        </p:spPr>
        <p:txBody>
          <a:bodyPr/>
          <a:lstStyle/>
          <a:p>
            <a:r>
              <a:rPr lang="en-US" dirty="0" smtClean="0"/>
              <a:t>Prediction-based models:</a:t>
            </a:r>
            <a:br>
              <a:rPr lang="en-US" dirty="0" smtClean="0"/>
            </a:br>
            <a:r>
              <a:rPr lang="en-US" dirty="0" smtClean="0"/>
              <a:t>An alternative way to get dense vectors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267" y="1371600"/>
            <a:ext cx="8534400" cy="3257550"/>
          </a:xfrm>
        </p:spPr>
        <p:txBody>
          <a:bodyPr/>
          <a:lstStyle/>
          <a:p>
            <a:r>
              <a:rPr lang="en-US" b="1" dirty="0"/>
              <a:t>Skip-gram</a:t>
            </a:r>
            <a:r>
              <a:rPr lang="en-US" dirty="0"/>
              <a:t> (</a:t>
            </a:r>
            <a:r>
              <a:rPr lang="en-US" dirty="0" err="1"/>
              <a:t>Mikolov</a:t>
            </a:r>
            <a:r>
              <a:rPr lang="en-US" dirty="0"/>
              <a:t> et al. 2013a)  </a:t>
            </a:r>
            <a:r>
              <a:rPr lang="en-US" b="1" dirty="0"/>
              <a:t>CBOW</a:t>
            </a:r>
            <a:r>
              <a:rPr lang="en-US" dirty="0"/>
              <a:t> (</a:t>
            </a:r>
            <a:r>
              <a:rPr lang="en-US" dirty="0" err="1"/>
              <a:t>Mikolov</a:t>
            </a:r>
            <a:r>
              <a:rPr lang="en-US" dirty="0"/>
              <a:t> et al. 2013b)</a:t>
            </a:r>
          </a:p>
          <a:p>
            <a:r>
              <a:rPr lang="en-US" dirty="0" smtClean="0"/>
              <a:t>Learn </a:t>
            </a:r>
            <a:r>
              <a:rPr lang="en-US" dirty="0" err="1" smtClean="0"/>
              <a:t>embeddings</a:t>
            </a:r>
            <a:r>
              <a:rPr lang="en-US" dirty="0" smtClean="0"/>
              <a:t> as part </a:t>
            </a:r>
            <a:r>
              <a:rPr lang="en-US" dirty="0"/>
              <a:t>of the process of word </a:t>
            </a:r>
            <a:r>
              <a:rPr lang="en-US" dirty="0" smtClean="0"/>
              <a:t>prediction.</a:t>
            </a:r>
          </a:p>
          <a:p>
            <a:r>
              <a:rPr lang="en-US" dirty="0" smtClean="0"/>
              <a:t>Train a neural </a:t>
            </a:r>
            <a:r>
              <a:rPr lang="en-US" dirty="0"/>
              <a:t>network to predict neighboring </a:t>
            </a:r>
            <a:r>
              <a:rPr lang="en-US" dirty="0" smtClean="0"/>
              <a:t>words</a:t>
            </a:r>
          </a:p>
          <a:p>
            <a:pPr marL="685800" lvl="2" indent="-342900"/>
            <a:r>
              <a:rPr lang="en-US" dirty="0"/>
              <a:t>Inspired by </a:t>
            </a:r>
            <a:r>
              <a:rPr lang="en-US" b="1" dirty="0"/>
              <a:t>neural net language </a:t>
            </a:r>
            <a:r>
              <a:rPr lang="en-US" b="1" dirty="0" smtClean="0"/>
              <a:t>models</a:t>
            </a:r>
            <a:r>
              <a:rPr lang="en-US" dirty="0" smtClean="0"/>
              <a:t>.</a:t>
            </a:r>
            <a:endParaRPr lang="en-US" dirty="0"/>
          </a:p>
          <a:p>
            <a:pPr marL="685800" lvl="2" indent="-342900"/>
            <a:r>
              <a:rPr lang="en-US" dirty="0" smtClean="0"/>
              <a:t>In so doing, learn </a:t>
            </a:r>
            <a:r>
              <a:rPr lang="en-US" dirty="0"/>
              <a:t>dense </a:t>
            </a:r>
            <a:r>
              <a:rPr lang="en-US" dirty="0" err="1"/>
              <a:t>embeddings</a:t>
            </a:r>
            <a:r>
              <a:rPr lang="en-US" dirty="0"/>
              <a:t> for the words in the training corpus</a:t>
            </a:r>
            <a:r>
              <a:rPr lang="en-US" dirty="0" smtClean="0"/>
              <a:t>.</a:t>
            </a:r>
          </a:p>
          <a:p>
            <a:r>
              <a:rPr lang="en-US" dirty="0" smtClean="0"/>
              <a:t>Advantages:</a:t>
            </a:r>
          </a:p>
          <a:p>
            <a:pPr lvl="1"/>
            <a:r>
              <a:rPr lang="en-US" dirty="0" smtClean="0"/>
              <a:t>Fast, easy to train (much faster than SVD)</a:t>
            </a:r>
          </a:p>
          <a:p>
            <a:pPr lvl="1"/>
            <a:r>
              <a:rPr lang="en-US" dirty="0" smtClean="0"/>
              <a:t>Available online in the 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word2vec</a:t>
            </a:r>
            <a:r>
              <a:rPr lang="en-US" dirty="0" smtClean="0"/>
              <a:t> package</a:t>
            </a:r>
          </a:p>
          <a:p>
            <a:pPr lvl="1"/>
            <a:r>
              <a:rPr lang="en-US" dirty="0" smtClean="0"/>
              <a:t>Including sets of </a:t>
            </a:r>
            <a:r>
              <a:rPr lang="en-US" dirty="0" err="1" smtClean="0"/>
              <a:t>pretrained</a:t>
            </a:r>
            <a:r>
              <a:rPr lang="en-US" dirty="0" smtClean="0"/>
              <a:t> </a:t>
            </a:r>
            <a:r>
              <a:rPr lang="en-US" dirty="0" err="1" smtClean="0"/>
              <a:t>embeddings</a:t>
            </a:r>
            <a:r>
              <a:rPr lang="en-US" dirty="0" smtClean="0"/>
              <a:t>!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649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Skip-grams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Predict each neighboring </a:t>
            </a:r>
            <a:r>
              <a:rPr lang="en-US" sz="2800" dirty="0"/>
              <a:t>word </a:t>
            </a:r>
            <a:endParaRPr lang="en-US" sz="2800" dirty="0" smtClean="0"/>
          </a:p>
          <a:p>
            <a:pPr lvl="1"/>
            <a:r>
              <a:rPr lang="en-US" sz="2400" dirty="0" smtClean="0"/>
              <a:t>in </a:t>
            </a:r>
            <a:r>
              <a:rPr lang="en-US" sz="2400" dirty="0"/>
              <a:t>a context window of 2</a:t>
            </a:r>
            <a:r>
              <a:rPr lang="en-US" sz="2400" i="1" dirty="0"/>
              <a:t>C </a:t>
            </a:r>
            <a:r>
              <a:rPr lang="en-US" sz="2400" dirty="0"/>
              <a:t>words </a:t>
            </a:r>
            <a:endParaRPr lang="en-US" sz="2400" dirty="0" smtClean="0"/>
          </a:p>
          <a:p>
            <a:pPr lvl="1"/>
            <a:r>
              <a:rPr lang="en-US" sz="2400" dirty="0" smtClean="0"/>
              <a:t>from </a:t>
            </a:r>
            <a:r>
              <a:rPr lang="en-US" sz="2400" dirty="0"/>
              <a:t>the current word. </a:t>
            </a:r>
            <a:endParaRPr lang="en-US" sz="2400" dirty="0" smtClean="0"/>
          </a:p>
          <a:p>
            <a:r>
              <a:rPr lang="en-US" sz="2800" dirty="0" smtClean="0"/>
              <a:t>So for C=2, we are given word </a:t>
            </a:r>
            <a:r>
              <a:rPr lang="en-US" sz="2800" dirty="0" err="1" smtClean="0"/>
              <a:t>w</a:t>
            </a:r>
            <a:r>
              <a:rPr lang="en-US" sz="4400" baseline="-25000" dirty="0" err="1" smtClean="0"/>
              <a:t>t</a:t>
            </a:r>
            <a:r>
              <a:rPr lang="en-US" sz="2800" dirty="0" smtClean="0"/>
              <a:t> and predicting these 4 words:</a:t>
            </a:r>
            <a:endParaRPr lang="en-US" sz="28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68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3867150"/>
            <a:ext cx="3788229" cy="55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985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5638800" cy="742950"/>
          </a:xfrm>
        </p:spPr>
        <p:txBody>
          <a:bodyPr/>
          <a:lstStyle/>
          <a:p>
            <a:r>
              <a:rPr lang="en-US" dirty="0" smtClean="0"/>
              <a:t>Skip-grams learn 2 </a:t>
            </a:r>
            <a:r>
              <a:rPr lang="en-US" dirty="0" err="1" smtClean="0"/>
              <a:t>embeddings</a:t>
            </a:r>
            <a:r>
              <a:rPr lang="en-US" dirty="0" smtClean="0"/>
              <a:t> for each 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6096000" cy="333375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input </a:t>
            </a:r>
            <a:r>
              <a:rPr lang="en-US" b="1" dirty="0"/>
              <a:t>embedding </a:t>
            </a:r>
            <a:r>
              <a:rPr lang="en-US" i="1" dirty="0" smtClean="0"/>
              <a:t>v, </a:t>
            </a:r>
            <a:r>
              <a:rPr lang="en-US" dirty="0" smtClean="0"/>
              <a:t>in the input matrix </a:t>
            </a:r>
            <a:r>
              <a:rPr lang="en-US" i="1" dirty="0" smtClean="0"/>
              <a:t>W</a:t>
            </a:r>
          </a:p>
          <a:p>
            <a:r>
              <a:rPr lang="en-US" dirty="0"/>
              <a:t>Column </a:t>
            </a:r>
            <a:r>
              <a:rPr lang="en-US" i="1" dirty="0" err="1"/>
              <a:t>i</a:t>
            </a:r>
            <a:r>
              <a:rPr lang="en-US" dirty="0"/>
              <a:t> of the input matrix </a:t>
            </a:r>
            <a:r>
              <a:rPr lang="en-US" i="1" dirty="0"/>
              <a:t>W </a:t>
            </a:r>
            <a:r>
              <a:rPr lang="en-US" dirty="0"/>
              <a:t>is the 1×</a:t>
            </a:r>
            <a:r>
              <a:rPr lang="en-US" i="1" dirty="0"/>
              <a:t>d </a:t>
            </a:r>
            <a:r>
              <a:rPr lang="en-US" dirty="0"/>
              <a:t>embedding </a:t>
            </a:r>
            <a:r>
              <a:rPr lang="en-US" i="1" dirty="0"/>
              <a:t>v</a:t>
            </a:r>
            <a:r>
              <a:rPr lang="en-US" sz="3600" i="1" baseline="-25000" dirty="0"/>
              <a:t>i</a:t>
            </a:r>
            <a:r>
              <a:rPr lang="en-US" i="1" dirty="0"/>
              <a:t> </a:t>
            </a:r>
            <a:r>
              <a:rPr lang="en-US" dirty="0"/>
              <a:t>for word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dirty="0"/>
              <a:t>in the vocabulary. </a:t>
            </a:r>
            <a:endParaRPr lang="en-US" dirty="0" smtClean="0"/>
          </a:p>
          <a:p>
            <a:endParaRPr lang="en-US" i="1" dirty="0" smtClean="0"/>
          </a:p>
          <a:p>
            <a:pPr marL="0" indent="0">
              <a:buNone/>
            </a:pPr>
            <a:r>
              <a:rPr lang="en-US" b="1" dirty="0" smtClean="0"/>
              <a:t>output </a:t>
            </a:r>
            <a:r>
              <a:rPr lang="en-US" b="1" dirty="0"/>
              <a:t>embedding </a:t>
            </a:r>
            <a:r>
              <a:rPr lang="en-US" i="1" dirty="0"/>
              <a:t>v</a:t>
            </a:r>
            <a:r>
              <a:rPr lang="en-US" dirty="0" smtClean="0"/>
              <a:t>′, in output matrix W’</a:t>
            </a:r>
          </a:p>
          <a:p>
            <a:r>
              <a:rPr lang="en-US" dirty="0" smtClean="0"/>
              <a:t>Row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dirty="0"/>
              <a:t>of the output matrix </a:t>
            </a:r>
            <a:r>
              <a:rPr lang="en-US" i="1" dirty="0" smtClean="0"/>
              <a:t>W</a:t>
            </a:r>
            <a:r>
              <a:rPr lang="en-US" dirty="0" smtClean="0"/>
              <a:t>′ </a:t>
            </a:r>
            <a:r>
              <a:rPr lang="en-US" dirty="0"/>
              <a:t>is a </a:t>
            </a:r>
            <a:r>
              <a:rPr lang="en-US" i="1" dirty="0"/>
              <a:t>d </a:t>
            </a:r>
            <a:r>
              <a:rPr lang="en-US" dirty="0"/>
              <a:t>× 1 vector embedding </a:t>
            </a:r>
            <a:r>
              <a:rPr lang="en-US" i="1" dirty="0" err="1"/>
              <a:t>v</a:t>
            </a:r>
            <a:r>
              <a:rPr lang="en-US" dirty="0" err="1"/>
              <a:t>′</a:t>
            </a:r>
            <a:r>
              <a:rPr lang="en-US" sz="3600" i="1" baseline="-25000" dirty="0" err="1"/>
              <a:t>i</a:t>
            </a:r>
            <a:r>
              <a:rPr lang="en-US" i="1" dirty="0"/>
              <a:t> </a:t>
            </a:r>
            <a:r>
              <a:rPr lang="en-US" dirty="0"/>
              <a:t>for word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dirty="0"/>
              <a:t>in the </a:t>
            </a:r>
            <a:r>
              <a:rPr lang="en-US" dirty="0" smtClean="0"/>
              <a:t>vocabulary.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69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203" y="19050"/>
            <a:ext cx="212792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484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Walking through corpus pointing </a:t>
            </a:r>
            <a:r>
              <a:rPr lang="en-US" dirty="0"/>
              <a:t>at </a:t>
            </a:r>
            <a:r>
              <a:rPr lang="en-US" dirty="0" smtClean="0"/>
              <a:t>word </a:t>
            </a:r>
            <a:r>
              <a:rPr lang="en-US" i="1" dirty="0"/>
              <a:t>w</a:t>
            </a:r>
            <a:r>
              <a:rPr lang="en-US" dirty="0"/>
              <a:t>(</a:t>
            </a:r>
            <a:r>
              <a:rPr lang="en-US" i="1" dirty="0"/>
              <a:t>t</a:t>
            </a:r>
            <a:r>
              <a:rPr lang="en-US" dirty="0"/>
              <a:t>), whose index in the vocabulary is </a:t>
            </a:r>
            <a:r>
              <a:rPr lang="en-US" i="1" dirty="0"/>
              <a:t>j</a:t>
            </a:r>
            <a:r>
              <a:rPr lang="en-US" dirty="0"/>
              <a:t>, so we’ll call it </a:t>
            </a:r>
            <a:r>
              <a:rPr lang="en-US" i="1" dirty="0" err="1" smtClean="0"/>
              <a:t>w</a:t>
            </a:r>
            <a:r>
              <a:rPr lang="en-US" sz="4000" i="1" baseline="-25000" dirty="0" err="1" smtClean="0"/>
              <a:t>j</a:t>
            </a:r>
            <a:r>
              <a:rPr lang="en-US" i="1" dirty="0" smtClean="0"/>
              <a:t> </a:t>
            </a:r>
            <a:r>
              <a:rPr lang="en-US" dirty="0"/>
              <a:t>(1 &lt; </a:t>
            </a:r>
            <a:r>
              <a:rPr lang="en-US" i="1" dirty="0"/>
              <a:t>j </a:t>
            </a:r>
            <a:r>
              <a:rPr lang="en-US" dirty="0"/>
              <a:t>&lt; |</a:t>
            </a:r>
            <a:r>
              <a:rPr lang="en-US" i="1" dirty="0"/>
              <a:t>V </a:t>
            </a:r>
            <a:r>
              <a:rPr lang="en-US" dirty="0"/>
              <a:t>|). </a:t>
            </a:r>
            <a:endParaRPr lang="en-US" dirty="0" smtClean="0"/>
          </a:p>
          <a:p>
            <a:r>
              <a:rPr lang="en-US" dirty="0" smtClean="0"/>
              <a:t>Let’s predict </a:t>
            </a:r>
            <a:r>
              <a:rPr lang="en-US" i="1" dirty="0" smtClean="0"/>
              <a:t>w</a:t>
            </a:r>
            <a:r>
              <a:rPr lang="en-US" dirty="0" smtClean="0"/>
              <a:t>(</a:t>
            </a:r>
            <a:r>
              <a:rPr lang="en-US" i="1" dirty="0" smtClean="0"/>
              <a:t>t</a:t>
            </a:r>
            <a:r>
              <a:rPr lang="en-US" dirty="0" smtClean="0"/>
              <a:t>+1</a:t>
            </a:r>
            <a:r>
              <a:rPr lang="en-US" dirty="0"/>
              <a:t>) , whose index in the vocabulary is </a:t>
            </a:r>
            <a:r>
              <a:rPr lang="en-US" i="1" dirty="0"/>
              <a:t>k </a:t>
            </a:r>
            <a:r>
              <a:rPr lang="en-US" dirty="0"/>
              <a:t>(1 &lt; </a:t>
            </a:r>
            <a:r>
              <a:rPr lang="en-US" i="1" dirty="0"/>
              <a:t>k </a:t>
            </a:r>
            <a:r>
              <a:rPr lang="en-US" dirty="0"/>
              <a:t>&lt; |</a:t>
            </a:r>
            <a:r>
              <a:rPr lang="en-US" i="1" dirty="0"/>
              <a:t>V </a:t>
            </a:r>
            <a:r>
              <a:rPr lang="en-US" dirty="0"/>
              <a:t>|). Hence our task is to compute </a:t>
            </a:r>
            <a:r>
              <a:rPr lang="en-US" i="1" dirty="0"/>
              <a:t>P</a:t>
            </a:r>
            <a:r>
              <a:rPr lang="en-US" dirty="0"/>
              <a:t>(</a:t>
            </a:r>
            <a:r>
              <a:rPr lang="en-US" i="1" dirty="0" err="1"/>
              <a:t>w</a:t>
            </a:r>
            <a:r>
              <a:rPr lang="en-US" sz="3600" i="1" baseline="-25000" dirty="0" err="1"/>
              <a:t>k</a:t>
            </a:r>
            <a:r>
              <a:rPr lang="en-US" dirty="0" err="1"/>
              <a:t>|</a:t>
            </a:r>
            <a:r>
              <a:rPr lang="en-US" i="1" dirty="0" err="1"/>
              <a:t>w</a:t>
            </a:r>
            <a:r>
              <a:rPr lang="en-US" sz="3600" i="1" baseline="-25000" dirty="0" err="1"/>
              <a:t>j</a:t>
            </a:r>
            <a:r>
              <a:rPr lang="en-US" dirty="0"/>
              <a:t>). 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99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One-hot vectors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vector of length |V| </a:t>
            </a:r>
          </a:p>
          <a:p>
            <a:r>
              <a:rPr lang="en-US" dirty="0" smtClean="0"/>
              <a:t>1 for the target word and 0 for other words</a:t>
            </a:r>
          </a:p>
          <a:p>
            <a:r>
              <a:rPr lang="en-US" dirty="0" smtClean="0"/>
              <a:t>So if “popsicle” is vocabulary word 5</a:t>
            </a:r>
          </a:p>
          <a:p>
            <a:r>
              <a:rPr lang="en-US" dirty="0" smtClean="0"/>
              <a:t>The </a:t>
            </a:r>
            <a:r>
              <a:rPr lang="en-US" b="1" dirty="0" smtClean="0"/>
              <a:t>one-hot vector </a:t>
            </a:r>
            <a:r>
              <a:rPr lang="en-US" dirty="0" smtClean="0"/>
              <a:t>is</a:t>
            </a:r>
          </a:p>
          <a:p>
            <a:r>
              <a:rPr lang="en-US" dirty="0" smtClean="0"/>
              <a:t>[0,0,0,0,1,0,0,0,0…….0]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181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618315"/>
            <a:ext cx="6705600" cy="4525185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72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Skip-gram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25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618315"/>
            <a:ext cx="6705600" cy="4525185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73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Skip-gram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389962" y="802062"/>
            <a:ext cx="9525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h = </a:t>
            </a:r>
            <a:r>
              <a:rPr lang="en-US" sz="2800" dirty="0" err="1" smtClean="0">
                <a:latin typeface="+mn-lt"/>
              </a:rPr>
              <a:t>v</a:t>
            </a:r>
            <a:r>
              <a:rPr lang="en-US" sz="4000" baseline="-25000" dirty="0" err="1" smtClean="0">
                <a:latin typeface="+mn-lt"/>
              </a:rPr>
              <a:t>j</a:t>
            </a:r>
            <a:endParaRPr lang="en-US" sz="2800" baseline="-25000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27036" y="1581150"/>
            <a:ext cx="1316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>
                <a:latin typeface="+mn-lt"/>
              </a:rPr>
              <a:t>o = </a:t>
            </a:r>
            <a:r>
              <a:rPr lang="en-US" sz="2800" dirty="0" err="1" smtClean="0">
                <a:latin typeface="+mn-lt"/>
              </a:rPr>
              <a:t>W’h</a:t>
            </a:r>
            <a:endParaRPr lang="en-US" sz="2800" baseline="-25000" dirty="0"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27036" y="3362325"/>
            <a:ext cx="1316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>
                <a:latin typeface="+mn-lt"/>
              </a:rPr>
              <a:t>o = </a:t>
            </a:r>
            <a:r>
              <a:rPr lang="en-US" sz="2800" dirty="0" err="1" smtClean="0">
                <a:latin typeface="+mn-lt"/>
              </a:rPr>
              <a:t>W’h</a:t>
            </a:r>
            <a:endParaRPr lang="en-US" sz="2800" baseline="-25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0701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618315"/>
            <a:ext cx="6705600" cy="4525185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74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-48280"/>
            <a:ext cx="7467600" cy="742950"/>
          </a:xfrm>
        </p:spPr>
        <p:txBody>
          <a:bodyPr/>
          <a:lstStyle/>
          <a:p>
            <a:r>
              <a:rPr lang="en-US" dirty="0" smtClean="0"/>
              <a:t>Skip-gram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484962" y="802062"/>
            <a:ext cx="9525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h = </a:t>
            </a:r>
            <a:r>
              <a:rPr lang="en-US" sz="2800" dirty="0" err="1" smtClean="0">
                <a:latin typeface="+mn-lt"/>
              </a:rPr>
              <a:t>v</a:t>
            </a:r>
            <a:r>
              <a:rPr lang="en-US" sz="4000" baseline="-25000" dirty="0" err="1" smtClean="0">
                <a:latin typeface="+mn-lt"/>
              </a:rPr>
              <a:t>j</a:t>
            </a:r>
            <a:endParaRPr lang="en-US" sz="2800" baseline="-25000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22036" y="1581150"/>
            <a:ext cx="1316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o = </a:t>
            </a:r>
            <a:r>
              <a:rPr lang="en-US" sz="2800" dirty="0" err="1" smtClean="0">
                <a:latin typeface="+mn-lt"/>
              </a:rPr>
              <a:t>W’h</a:t>
            </a:r>
            <a:endParaRPr lang="en-US" sz="2800" baseline="-25000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81800" y="2025021"/>
            <a:ext cx="14469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o</a:t>
            </a:r>
            <a:r>
              <a:rPr lang="en-US" sz="3600" baseline="-25000" dirty="0" smtClean="0">
                <a:latin typeface="+mn-lt"/>
              </a:rPr>
              <a:t>k</a:t>
            </a:r>
            <a:r>
              <a:rPr lang="en-US" sz="2800" dirty="0" smtClean="0">
                <a:latin typeface="+mn-lt"/>
              </a:rPr>
              <a:t> = </a:t>
            </a:r>
            <a:r>
              <a:rPr lang="en-US" sz="2800" dirty="0" err="1" smtClean="0">
                <a:latin typeface="+mn-lt"/>
              </a:rPr>
              <a:t>v’</a:t>
            </a:r>
            <a:r>
              <a:rPr lang="en-US" sz="3600" baseline="-25000" dirty="0" err="1" smtClean="0">
                <a:latin typeface="+mn-lt"/>
              </a:rPr>
              <a:t>k</a:t>
            </a:r>
            <a:r>
              <a:rPr lang="en-US" sz="2800" dirty="0" err="1" smtClean="0">
                <a:latin typeface="+mn-lt"/>
              </a:rPr>
              <a:t>h</a:t>
            </a:r>
            <a:endParaRPr lang="en-US" sz="2800" baseline="-25000" dirty="0"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18064" y="2467630"/>
            <a:ext cx="15848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o</a:t>
            </a:r>
            <a:r>
              <a:rPr lang="en-US" sz="3600" baseline="-25000" dirty="0" smtClean="0">
                <a:latin typeface="+mn-lt"/>
              </a:rPr>
              <a:t>k</a:t>
            </a:r>
            <a:r>
              <a:rPr lang="en-US" sz="2800" dirty="0" smtClean="0">
                <a:latin typeface="+mn-lt"/>
              </a:rPr>
              <a:t> = </a:t>
            </a:r>
            <a:r>
              <a:rPr lang="en-US" sz="2800" dirty="0" err="1" smtClean="0">
                <a:latin typeface="+mn-lt"/>
              </a:rPr>
              <a:t>v’</a:t>
            </a:r>
            <a:r>
              <a:rPr lang="en-US" sz="3600" baseline="-25000" dirty="0" err="1" smtClean="0">
                <a:latin typeface="+mn-lt"/>
              </a:rPr>
              <a:t>k</a:t>
            </a:r>
            <a:r>
              <a:rPr lang="en-US" sz="2800" dirty="0" err="1" smtClean="0">
                <a:latin typeface="+mn-lt"/>
              </a:rPr>
              <a:t>∙v</a:t>
            </a:r>
            <a:r>
              <a:rPr lang="en-US" sz="3600" baseline="-25000" dirty="0" err="1" smtClean="0">
                <a:latin typeface="+mn-lt"/>
              </a:rPr>
              <a:t>j</a:t>
            </a:r>
            <a:endParaRPr lang="en-US" sz="2800" baseline="-25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3057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Turning outputs into probabilities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o</a:t>
            </a:r>
            <a:r>
              <a:rPr lang="en-US" sz="4400" baseline="-25000" dirty="0"/>
              <a:t>k</a:t>
            </a:r>
            <a:r>
              <a:rPr lang="en-US" sz="3600" dirty="0"/>
              <a:t> = </a:t>
            </a:r>
            <a:r>
              <a:rPr lang="en-US" sz="3600" dirty="0" err="1"/>
              <a:t>v’</a:t>
            </a:r>
            <a:r>
              <a:rPr lang="en-US" sz="4400" baseline="-25000" dirty="0" err="1"/>
              <a:t>k</a:t>
            </a:r>
            <a:r>
              <a:rPr lang="en-US" sz="3600" dirty="0" err="1"/>
              <a:t>∙</a:t>
            </a:r>
            <a:r>
              <a:rPr lang="en-US" sz="3600" dirty="0" err="1" smtClean="0"/>
              <a:t>v</a:t>
            </a:r>
            <a:r>
              <a:rPr lang="en-US" sz="4400" baseline="-25000" dirty="0" err="1" smtClean="0"/>
              <a:t>j</a:t>
            </a:r>
            <a:endParaRPr lang="en-US" sz="4400" baseline="-25000" dirty="0" smtClean="0"/>
          </a:p>
          <a:p>
            <a:r>
              <a:rPr lang="en-US" sz="3600" dirty="0" smtClean="0"/>
              <a:t>We use </a:t>
            </a:r>
            <a:r>
              <a:rPr lang="en-US" sz="3600" dirty="0" err="1" smtClean="0"/>
              <a:t>softmax</a:t>
            </a:r>
            <a:r>
              <a:rPr lang="en-US" sz="3600" dirty="0" smtClean="0"/>
              <a:t> to turn into probabilities</a:t>
            </a:r>
          </a:p>
          <a:p>
            <a:endParaRPr lang="en-US" sz="4400" baseline="-25000" dirty="0" smtClean="0"/>
          </a:p>
          <a:p>
            <a:endParaRPr lang="en-US" sz="3600" baseline="-250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75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495550"/>
            <a:ext cx="5221432" cy="127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11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Embeddings</a:t>
            </a:r>
            <a:r>
              <a:rPr lang="en-US" dirty="0" smtClean="0"/>
              <a:t> from W and W’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Since we have two </a:t>
            </a:r>
            <a:r>
              <a:rPr lang="en-US" dirty="0" err="1" smtClean="0"/>
              <a:t>embeddings</a:t>
            </a:r>
            <a:r>
              <a:rPr lang="en-US" dirty="0" smtClean="0"/>
              <a:t>, </a:t>
            </a:r>
            <a:r>
              <a:rPr lang="en-US" dirty="0" err="1" smtClean="0"/>
              <a:t>v</a:t>
            </a:r>
            <a:r>
              <a:rPr lang="en-US" sz="3200" baseline="-25000" dirty="0" err="1" smtClean="0"/>
              <a:t>j</a:t>
            </a:r>
            <a:r>
              <a:rPr lang="en-US" dirty="0" smtClean="0"/>
              <a:t> and </a:t>
            </a:r>
            <a:r>
              <a:rPr lang="en-US" dirty="0" err="1" smtClean="0"/>
              <a:t>v’</a:t>
            </a:r>
            <a:r>
              <a:rPr lang="en-US" sz="3200" baseline="-25000" dirty="0" err="1" smtClean="0"/>
              <a:t>j</a:t>
            </a:r>
            <a:r>
              <a:rPr lang="en-US" dirty="0" smtClean="0"/>
              <a:t> for each word </a:t>
            </a:r>
            <a:r>
              <a:rPr lang="en-US" dirty="0" err="1" smtClean="0"/>
              <a:t>w</a:t>
            </a:r>
            <a:r>
              <a:rPr lang="en-US" sz="3600" baseline="-25000" dirty="0" err="1" smtClean="0"/>
              <a:t>j</a:t>
            </a:r>
            <a:endParaRPr lang="en-US" baseline="-25000" dirty="0" smtClean="0"/>
          </a:p>
          <a:p>
            <a:r>
              <a:rPr lang="en-US" dirty="0" smtClean="0"/>
              <a:t>We can either:</a:t>
            </a:r>
          </a:p>
          <a:p>
            <a:pPr lvl="1"/>
            <a:r>
              <a:rPr lang="en-US" dirty="0" smtClean="0"/>
              <a:t>Just use </a:t>
            </a:r>
            <a:r>
              <a:rPr lang="en-US" dirty="0" err="1" smtClean="0"/>
              <a:t>v</a:t>
            </a:r>
            <a:r>
              <a:rPr lang="en-US" baseline="-25000" dirty="0" err="1" smtClean="0"/>
              <a:t>j</a:t>
            </a:r>
            <a:endParaRPr lang="en-US" baseline="-25000" dirty="0" smtClean="0"/>
          </a:p>
          <a:p>
            <a:pPr lvl="1"/>
            <a:r>
              <a:rPr lang="en-US" dirty="0" smtClean="0"/>
              <a:t>Sum them</a:t>
            </a:r>
          </a:p>
          <a:p>
            <a:pPr lvl="1"/>
            <a:r>
              <a:rPr lang="en-US" dirty="0" smtClean="0"/>
              <a:t>Concatenate them to make a double-length embedding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631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28600"/>
            <a:ext cx="7772400" cy="742950"/>
          </a:xfrm>
        </p:spPr>
        <p:txBody>
          <a:bodyPr/>
          <a:lstStyle/>
          <a:p>
            <a:r>
              <a:rPr lang="en-US" dirty="0" smtClean="0"/>
              <a:t>But wait; how do we learn the </a:t>
            </a:r>
            <a:r>
              <a:rPr lang="en-US" dirty="0" err="1" smtClean="0"/>
              <a:t>embeddings</a:t>
            </a:r>
            <a:r>
              <a:rPr lang="en-US" dirty="0" smtClean="0"/>
              <a:t>?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282" y="1123950"/>
            <a:ext cx="2637518" cy="622336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77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733550"/>
            <a:ext cx="4563864" cy="6699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2571750"/>
            <a:ext cx="3289102" cy="6970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676" y="3383077"/>
            <a:ext cx="4352402" cy="7461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4516" y="4216515"/>
            <a:ext cx="4849635" cy="817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833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 between </a:t>
            </a:r>
            <a:r>
              <a:rPr lang="en-US" dirty="0" err="1" smtClean="0"/>
              <a:t>skipgrams</a:t>
            </a:r>
            <a:r>
              <a:rPr lang="en-US" dirty="0" smtClean="0"/>
              <a:t> and PMI!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we multiply </a:t>
            </a:r>
            <a:r>
              <a:rPr lang="en-US" i="1" dirty="0" smtClean="0"/>
              <a:t>WW’</a:t>
            </a:r>
            <a:r>
              <a:rPr lang="en-US" i="1" baseline="30000" dirty="0" smtClean="0"/>
              <a:t>T</a:t>
            </a:r>
            <a:r>
              <a:rPr lang="en-US" i="1" dirty="0" smtClean="0"/>
              <a:t> </a:t>
            </a:r>
            <a:endParaRPr lang="en-US" dirty="0"/>
          </a:p>
          <a:p>
            <a:r>
              <a:rPr lang="en-US" dirty="0" smtClean="0"/>
              <a:t>We get a |</a:t>
            </a:r>
            <a:r>
              <a:rPr lang="en-US" dirty="0" err="1" smtClean="0"/>
              <a:t>V|x|V</a:t>
            </a:r>
            <a:r>
              <a:rPr lang="en-US" dirty="0" smtClean="0"/>
              <a:t>| matrix </a:t>
            </a:r>
            <a:r>
              <a:rPr lang="en-US" i="1" dirty="0"/>
              <a:t>M</a:t>
            </a:r>
            <a:r>
              <a:rPr lang="en-US" i="1" dirty="0" smtClean="0"/>
              <a:t> </a:t>
            </a:r>
            <a:r>
              <a:rPr lang="en-US" dirty="0"/>
              <a:t>, each entry </a:t>
            </a:r>
            <a:r>
              <a:rPr lang="en-US" i="1" dirty="0" err="1" smtClean="0"/>
              <a:t>m</a:t>
            </a:r>
            <a:r>
              <a:rPr lang="en-US" sz="3600" i="1" baseline="-25000" dirty="0" err="1" smtClean="0"/>
              <a:t>ij</a:t>
            </a:r>
            <a:r>
              <a:rPr lang="en-US" i="1" dirty="0" smtClean="0"/>
              <a:t> </a:t>
            </a:r>
            <a:r>
              <a:rPr lang="en-US" dirty="0"/>
              <a:t>corresponding to some association between input word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dirty="0"/>
              <a:t>and output word </a:t>
            </a:r>
            <a:r>
              <a:rPr lang="en-US" i="1" dirty="0"/>
              <a:t>j </a:t>
            </a:r>
            <a:endParaRPr lang="en-US" i="1" dirty="0" smtClean="0"/>
          </a:p>
          <a:p>
            <a:r>
              <a:rPr lang="en-US" dirty="0" smtClean="0"/>
              <a:t>Levy and Goldberg (2014b) show that skip-gram reaches its optimum just when this matrix is a shifted version of PMI:</a:t>
            </a:r>
          </a:p>
          <a:p>
            <a:pPr marL="0" indent="0">
              <a:buNone/>
            </a:pPr>
            <a:r>
              <a:rPr lang="en-US" i="1" dirty="0" smtClean="0"/>
              <a:t>			WW</a:t>
            </a:r>
            <a:r>
              <a:rPr lang="en-US" dirty="0" smtClean="0"/>
              <a:t>′</a:t>
            </a:r>
            <a:r>
              <a:rPr lang="en-US" i="1" baseline="30000" dirty="0" smtClean="0"/>
              <a:t>T </a:t>
            </a:r>
            <a:r>
              <a:rPr lang="en-US" dirty="0"/>
              <a:t>=</a:t>
            </a:r>
            <a:r>
              <a:rPr lang="en-US" i="1" dirty="0" smtClean="0"/>
              <a:t>M</a:t>
            </a:r>
            <a:r>
              <a:rPr lang="en-US" sz="2800" baseline="30000" dirty="0" smtClean="0"/>
              <a:t>PMI </a:t>
            </a:r>
            <a:r>
              <a:rPr lang="en-US" dirty="0" smtClean="0"/>
              <a:t>−log </a:t>
            </a:r>
            <a:r>
              <a:rPr lang="en-US" i="1" dirty="0" smtClean="0"/>
              <a:t>k </a:t>
            </a:r>
          </a:p>
          <a:p>
            <a:r>
              <a:rPr lang="en-US" dirty="0" smtClean="0"/>
              <a:t>So skip-gram is implicitly factoring a shifted version of the PMI matrix into the two embedding matrices.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86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CBOW (Continuous Bag of Words)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532" y="1316878"/>
            <a:ext cx="4909777" cy="3826622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22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Properties of </a:t>
            </a:r>
            <a:r>
              <a:rPr lang="en-US" dirty="0" err="1" smtClean="0"/>
              <a:t>embeddings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80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Nearest words to some </a:t>
            </a:r>
            <a:r>
              <a:rPr lang="en-US" dirty="0" err="1" smtClean="0"/>
              <a:t>embeddings</a:t>
            </a:r>
            <a:r>
              <a:rPr lang="en-US" dirty="0" smtClean="0"/>
              <a:t> (</a:t>
            </a:r>
            <a:r>
              <a:rPr lang="en-US" dirty="0" err="1" smtClean="0"/>
              <a:t>Mikolov</a:t>
            </a:r>
            <a:r>
              <a:rPr lang="en-US" dirty="0" smtClean="0"/>
              <a:t> et al. 20131)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74" y="2114550"/>
            <a:ext cx="8823326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Embeddings</a:t>
            </a:r>
            <a:r>
              <a:rPr lang="en-US" dirty="0" smtClean="0"/>
              <a:t> capture relational meaning!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352550"/>
                <a:ext cx="8686800" cy="333375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vector(</a:t>
                </a:r>
                <a:r>
                  <a:rPr lang="en-US" i="1" dirty="0"/>
                  <a:t>‘king’</a:t>
                </a:r>
                <a:r>
                  <a:rPr lang="en-US" dirty="0"/>
                  <a:t>) - vector(</a:t>
                </a:r>
                <a:r>
                  <a:rPr lang="en-US" i="1" dirty="0"/>
                  <a:t>‘man’</a:t>
                </a:r>
                <a:r>
                  <a:rPr lang="en-US" dirty="0"/>
                  <a:t>) + vector(</a:t>
                </a:r>
                <a:r>
                  <a:rPr lang="en-US" i="1" dirty="0"/>
                  <a:t>‘woman’</a:t>
                </a:r>
                <a:r>
                  <a:rPr lang="en-US" dirty="0"/>
                  <a:t>) 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≈</m:t>
                    </m:r>
                    <m:r>
                      <a:rPr lang="en-US" b="0" i="1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dirty="0" smtClean="0"/>
                  <a:t>vector(‘queen’)</a:t>
                </a:r>
              </a:p>
              <a:p>
                <a:pPr marL="0" indent="0">
                  <a:buNone/>
                </a:pPr>
                <a:r>
                  <a:rPr lang="en-US" dirty="0"/>
                  <a:t>vector(</a:t>
                </a:r>
                <a:r>
                  <a:rPr lang="en-US" i="1" dirty="0"/>
                  <a:t>‘Paris’</a:t>
                </a:r>
                <a:r>
                  <a:rPr lang="en-US" dirty="0"/>
                  <a:t>) - vector(</a:t>
                </a:r>
                <a:r>
                  <a:rPr lang="en-US" i="1" dirty="0"/>
                  <a:t>‘France’</a:t>
                </a:r>
                <a:r>
                  <a:rPr lang="en-US" dirty="0"/>
                  <a:t>) + vector(</a:t>
                </a:r>
                <a:r>
                  <a:rPr lang="en-US" i="1" dirty="0"/>
                  <a:t>‘Italy’</a:t>
                </a:r>
                <a:r>
                  <a:rPr lang="en-US" dirty="0"/>
                  <a:t>)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≈</m:t>
                    </m:r>
                  </m:oMath>
                </a14:m>
                <a:r>
                  <a:rPr lang="en-US" dirty="0" smtClean="0"/>
                  <a:t> vector(‘Rome’)</a:t>
                </a: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352550"/>
                <a:ext cx="8686800" cy="3333750"/>
              </a:xfrm>
              <a:blipFill rotWithShape="0">
                <a:blip r:embed="rId2"/>
                <a:stretch>
                  <a:fillRect l="-1053" t="-14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81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43" y="2318802"/>
            <a:ext cx="7269513" cy="2588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99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-3238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Vector Semantics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810000" y="1809750"/>
            <a:ext cx="5105400" cy="1295400"/>
          </a:xfrm>
        </p:spPr>
        <p:txBody>
          <a:bodyPr/>
          <a:lstStyle/>
          <a:p>
            <a:r>
              <a:rPr lang="en-US" sz="3600" dirty="0" smtClean="0">
                <a:solidFill>
                  <a:srgbClr val="A4001D"/>
                </a:solidFill>
                <a:ea typeface="ＭＳ Ｐゴシック" charset="0"/>
                <a:cs typeface="Calibri"/>
              </a:rPr>
              <a:t>Brown clustering</a:t>
            </a:r>
            <a:endParaRPr lang="en-US" sz="3600" dirty="0">
              <a:solidFill>
                <a:srgbClr val="A4001D"/>
              </a:solidFill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766731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Brown clustering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agglomerative clustering algorithm that clusters words based on which words precede or follow them</a:t>
            </a:r>
          </a:p>
          <a:p>
            <a:r>
              <a:rPr lang="en-US" dirty="0" smtClean="0"/>
              <a:t>These word clusters can be turned into a kind of vector</a:t>
            </a:r>
          </a:p>
          <a:p>
            <a:r>
              <a:rPr lang="en-US" dirty="0" smtClean="0"/>
              <a:t>We’ll give a very brief sketch 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54131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Brown clustering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word is initially assigned to its own cluster. </a:t>
            </a:r>
          </a:p>
          <a:p>
            <a:r>
              <a:rPr lang="en-US" dirty="0"/>
              <a:t>We now consider consider merging each pair of clusters. </a:t>
            </a:r>
            <a:r>
              <a:rPr lang="en-US" dirty="0" smtClean="0"/>
              <a:t>Highest quality merge is chosen.</a:t>
            </a:r>
          </a:p>
          <a:p>
            <a:pPr lvl="1"/>
            <a:r>
              <a:rPr lang="en-US" dirty="0" smtClean="0"/>
              <a:t>Quality = merges two words that have similar probabilities of preceding and following words</a:t>
            </a: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(More technically quality = smallest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decrease in the likelihood of the corpus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according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to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a class-based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language model) </a:t>
            </a: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dirty="0" smtClean="0"/>
              <a:t>Clustering </a:t>
            </a:r>
            <a:r>
              <a:rPr lang="en-US" dirty="0"/>
              <a:t>proceeds until all words are in one big cluster.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50886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Brown Clusters as vectors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By tracing the order in which clusters are merged, the model builds a binary tree from bottom to </a:t>
            </a:r>
            <a:r>
              <a:rPr lang="en-US" dirty="0" smtClean="0"/>
              <a:t>top.</a:t>
            </a:r>
          </a:p>
          <a:p>
            <a:r>
              <a:rPr lang="en-US" dirty="0" smtClean="0"/>
              <a:t>Each word represented by binary string = path from root to leaf</a:t>
            </a:r>
          </a:p>
          <a:p>
            <a:r>
              <a:rPr lang="en-US" dirty="0" smtClean="0"/>
              <a:t>Each intermediate node is a cluster </a:t>
            </a:r>
          </a:p>
          <a:p>
            <a:r>
              <a:rPr lang="en-US" dirty="0" smtClean="0"/>
              <a:t>Chairman is 0010, “months” = 01, and verbs = 1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85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062" y="3519502"/>
            <a:ext cx="7458075" cy="162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27337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Brown cluster examples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33550"/>
            <a:ext cx="8528799" cy="2528888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37334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Class-based language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Suppose each word was in some class c</a:t>
            </a:r>
            <a:r>
              <a:rPr lang="en-US" baseline="-25000" dirty="0" smtClean="0"/>
              <a:t>i:</a:t>
            </a:r>
            <a:endParaRPr lang="en-US" baseline="-25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87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114550"/>
            <a:ext cx="4941711" cy="6540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927" y="2830512"/>
            <a:ext cx="5065584" cy="119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25026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-3238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Vector Semantics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810000" y="1809750"/>
            <a:ext cx="5105400" cy="1295400"/>
          </a:xfrm>
        </p:spPr>
        <p:txBody>
          <a:bodyPr/>
          <a:lstStyle/>
          <a:p>
            <a:r>
              <a:rPr lang="en-US" sz="3600" dirty="0" smtClean="0">
                <a:solidFill>
                  <a:srgbClr val="A4001D"/>
                </a:solidFill>
                <a:ea typeface="ＭＳ Ｐゴシック" charset="0"/>
                <a:cs typeface="Calibri"/>
              </a:rPr>
              <a:t>Evaluating similarity</a:t>
            </a:r>
            <a:endParaRPr lang="en-US" sz="3600" dirty="0">
              <a:solidFill>
                <a:srgbClr val="A4001D"/>
              </a:solidFill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8605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Evaluating similarity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276350"/>
            <a:ext cx="8610600" cy="3790950"/>
          </a:xfrm>
        </p:spPr>
        <p:txBody>
          <a:bodyPr/>
          <a:lstStyle/>
          <a:p>
            <a:r>
              <a:rPr lang="en-US" dirty="0"/>
              <a:t>Extrinsic (task-based, end-to-end) Evaluation: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Question Answering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Spell Checking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Essay grading</a:t>
            </a:r>
          </a:p>
          <a:p>
            <a:r>
              <a:rPr lang="en-US" dirty="0" smtClean="0"/>
              <a:t>Intrinsic </a:t>
            </a:r>
            <a:r>
              <a:rPr lang="en-US" dirty="0"/>
              <a:t>Evaluation:</a:t>
            </a:r>
          </a:p>
          <a:p>
            <a:pPr lvl="1"/>
            <a:r>
              <a:rPr lang="en-US" dirty="0" smtClean="0"/>
              <a:t>Correlation between algorithm</a:t>
            </a:r>
            <a:r>
              <a:rPr lang="en-US" dirty="0"/>
              <a:t> </a:t>
            </a:r>
            <a:r>
              <a:rPr lang="en-US" dirty="0" smtClean="0"/>
              <a:t>and human word </a:t>
            </a:r>
            <a:r>
              <a:rPr lang="en-US" dirty="0"/>
              <a:t>similarity </a:t>
            </a:r>
            <a:r>
              <a:rPr lang="en-US" dirty="0" smtClean="0"/>
              <a:t>ratings</a:t>
            </a:r>
          </a:p>
          <a:p>
            <a:pPr lvl="2"/>
            <a:r>
              <a:rPr lang="en-US" dirty="0" smtClean="0"/>
              <a:t>Wordsim353: 353 noun pairs rated 0-10.   </a:t>
            </a:r>
            <a:r>
              <a:rPr lang="en-US" i="1" dirty="0" err="1" smtClean="0"/>
              <a:t>sim</a:t>
            </a:r>
            <a:r>
              <a:rPr lang="en-US" i="1" dirty="0" smtClean="0"/>
              <a:t>(</a:t>
            </a:r>
            <a:r>
              <a:rPr lang="en-US" i="1" dirty="0" err="1" smtClean="0"/>
              <a:t>plane,car</a:t>
            </a:r>
            <a:r>
              <a:rPr lang="en-US" i="1" dirty="0" smtClean="0"/>
              <a:t>)=5.77</a:t>
            </a:r>
          </a:p>
          <a:p>
            <a:pPr lvl="1"/>
            <a:r>
              <a:rPr lang="en-US" dirty="0"/>
              <a:t>Taking TOEFL multiple-choice vocabulary </a:t>
            </a:r>
            <a:r>
              <a:rPr lang="en-US" dirty="0" smtClean="0"/>
              <a:t>tests</a:t>
            </a:r>
          </a:p>
          <a:p>
            <a:pPr lvl="2"/>
            <a:r>
              <a:rPr lang="en-US" u="sng" dirty="0">
                <a:solidFill>
                  <a:srgbClr val="0000FF"/>
                </a:solidFill>
                <a:latin typeface="Courier"/>
                <a:cs typeface="Courier"/>
              </a:rPr>
              <a:t>Levied</a:t>
            </a:r>
            <a:r>
              <a:rPr lang="en-US" dirty="0">
                <a:solidFill>
                  <a:srgbClr val="0000FF"/>
                </a:solidFill>
                <a:latin typeface="Courier"/>
                <a:cs typeface="Courier"/>
              </a:rPr>
              <a:t> is closest in meaning to:</a:t>
            </a:r>
          </a:p>
          <a:p>
            <a:pPr marL="800100" lvl="2" indent="0">
              <a:buNone/>
            </a:pPr>
            <a:r>
              <a:rPr lang="en-US" sz="1800" dirty="0">
                <a:solidFill>
                  <a:srgbClr val="0000FF"/>
                </a:solidFill>
                <a:latin typeface="Courier"/>
                <a:cs typeface="Courier"/>
              </a:rPr>
              <a:t> imposed, believed, requested, </a:t>
            </a:r>
            <a:r>
              <a:rPr lang="en-US" sz="1800" dirty="0" smtClean="0">
                <a:solidFill>
                  <a:srgbClr val="0000FF"/>
                </a:solidFill>
                <a:latin typeface="Courier"/>
                <a:cs typeface="Courier"/>
              </a:rPr>
              <a:t>correlated</a:t>
            </a:r>
            <a:endParaRPr lang="en-US" sz="1800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61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695700"/>
          </a:xfrm>
        </p:spPr>
        <p:txBody>
          <a:bodyPr/>
          <a:lstStyle/>
          <a:p>
            <a:r>
              <a:rPr lang="en-US" sz="2800" dirty="0" smtClean="0"/>
              <a:t>Distributional (vector) models of meaning</a:t>
            </a:r>
          </a:p>
          <a:p>
            <a:pPr lvl="1"/>
            <a:r>
              <a:rPr lang="en-US" sz="2400" b="1" dirty="0" smtClean="0"/>
              <a:t>Sparse</a:t>
            </a:r>
            <a:r>
              <a:rPr lang="en-US" sz="2400" dirty="0" smtClean="0"/>
              <a:t> (PPMI-weighted  word-word co-occurrence matrices)</a:t>
            </a:r>
          </a:p>
          <a:p>
            <a:pPr lvl="1"/>
            <a:r>
              <a:rPr lang="en-US" sz="2400" b="1" dirty="0" smtClean="0"/>
              <a:t>Dense</a:t>
            </a:r>
            <a:r>
              <a:rPr lang="en-US" sz="2400" dirty="0" smtClean="0"/>
              <a:t>:</a:t>
            </a:r>
          </a:p>
          <a:p>
            <a:pPr lvl="2"/>
            <a:r>
              <a:rPr lang="en-US" sz="2400" dirty="0" smtClean="0"/>
              <a:t>Word-word  SVD 50-2000 dimensions</a:t>
            </a:r>
          </a:p>
          <a:p>
            <a:pPr lvl="2"/>
            <a:r>
              <a:rPr lang="en-US" sz="2400" dirty="0" smtClean="0"/>
              <a:t>Skip-grams and CBOW </a:t>
            </a:r>
          </a:p>
          <a:p>
            <a:pPr lvl="2"/>
            <a:r>
              <a:rPr lang="en-US" sz="2400" dirty="0" smtClean="0"/>
              <a:t>Brown clusters 5-20 binary dimensions.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596855"/>
      </p:ext>
    </p:extLst>
  </p:cSld>
  <p:clrMapOvr>
    <a:masterClrMapping/>
  </p:clrMapOvr>
</p:sld>
</file>

<file path=ppt/theme/theme1.xml><?xml version="1.0" encoding="utf-8"?>
<a:theme xmlns:a="http://schemas.openxmlformats.org/drawingml/2006/main" name="NLP-jurafsky">
  <a:themeElements>
    <a:clrScheme name="NLP Class">
      <a:dk1>
        <a:sysClr val="windowText" lastClr="000000"/>
      </a:dk1>
      <a:lt1>
        <a:sysClr val="window" lastClr="FFFFFF"/>
      </a:lt1>
      <a:dk2>
        <a:srgbClr val="605435"/>
      </a:dk2>
      <a:lt2>
        <a:srgbClr val="E7D19A"/>
      </a:lt2>
      <a:accent1>
        <a:srgbClr val="A4001D"/>
      </a:accent1>
      <a:accent2>
        <a:srgbClr val="2584BB"/>
      </a:accent2>
      <a:accent3>
        <a:srgbClr val="BB57BE"/>
      </a:accent3>
      <a:accent4>
        <a:srgbClr val="177245"/>
      </a:accent4>
      <a:accent5>
        <a:srgbClr val="35ACA2"/>
      </a:accent5>
      <a:accent6>
        <a:srgbClr val="FF8700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>
            <a:lumMod val="40000"/>
            <a:lumOff val="60000"/>
          </a:schemeClr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A50021"/>
            </a:gs>
            <a:gs pos="100000">
              <a:schemeClr val="tx1"/>
            </a:gs>
          </a:gsLst>
          <a:lin ang="0" scaled="1"/>
        </a:gra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800" dirty="0">
            <a:latin typeface="+mn-lt"/>
          </a:defRPr>
        </a:defPPr>
      </a:lstStyle>
    </a:txDef>
  </a:objectDefaults>
  <a:extraClrSchemeLst>
    <a:extraClrScheme>
      <a:clrScheme name="nlp-lucida-schem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NLP-jurafsky.potx</Template>
  <TotalTime>22804</TotalTime>
  <Words>3239</Words>
  <Application>Microsoft Macintosh PowerPoint</Application>
  <PresentationFormat>On-screen Show (16:9)</PresentationFormat>
  <Paragraphs>594</Paragraphs>
  <Slides>90</Slides>
  <Notes>18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90</vt:i4>
      </vt:variant>
    </vt:vector>
  </HeadingPairs>
  <TitlesOfParts>
    <vt:vector size="106" baseType="lpstr">
      <vt:lpstr>Calibri</vt:lpstr>
      <vt:lpstr>Calibri (Body)</vt:lpstr>
      <vt:lpstr>Calibri (Headings)</vt:lpstr>
      <vt:lpstr>Cambria Math</vt:lpstr>
      <vt:lpstr>Courier</vt:lpstr>
      <vt:lpstr>Lucida Sans</vt:lpstr>
      <vt:lpstr>Lucida Sans Unicode</vt:lpstr>
      <vt:lpstr>ＭＳ Ｐゴシック</vt:lpstr>
      <vt:lpstr>Tahoma</vt:lpstr>
      <vt:lpstr>Times</vt:lpstr>
      <vt:lpstr>Times New Roman</vt:lpstr>
      <vt:lpstr>Wingdings</vt:lpstr>
      <vt:lpstr>Arial</vt:lpstr>
      <vt:lpstr>NLP-jurafsky</vt:lpstr>
      <vt:lpstr>Worksheet</vt:lpstr>
      <vt:lpstr>Equation</vt:lpstr>
      <vt:lpstr>Vector Semantics</vt:lpstr>
      <vt:lpstr>Why vector models of meaning? computing the similarity between words</vt:lpstr>
      <vt:lpstr>Word similarity for plagiarism detection</vt:lpstr>
      <vt:lpstr>Word similarity for historical linguistics: semantic change over time</vt:lpstr>
      <vt:lpstr>Problems with thesaurus-based meaning</vt:lpstr>
      <vt:lpstr>Distributional models of meaning = vector-space models of meaning  = vector semantics</vt:lpstr>
      <vt:lpstr>Intuition of distributional word similarity</vt:lpstr>
      <vt:lpstr>Four kinds of vector models</vt:lpstr>
      <vt:lpstr>Shared intuition</vt:lpstr>
      <vt:lpstr>Vector Semantics</vt:lpstr>
      <vt:lpstr>Co-occurrence Matrices</vt:lpstr>
      <vt:lpstr>Term-document matrix</vt:lpstr>
      <vt:lpstr>Similarity in term-document matrices</vt:lpstr>
      <vt:lpstr>The words in a term-document matrix</vt:lpstr>
      <vt:lpstr>The words in a term-document matrix</vt:lpstr>
      <vt:lpstr>The word-word or word-context matrix</vt:lpstr>
      <vt:lpstr>Word-Word matrix Sample contexts ± 7 words</vt:lpstr>
      <vt:lpstr>Word-word matrix</vt:lpstr>
      <vt:lpstr>2 kinds of co-occurrence between 2 words</vt:lpstr>
      <vt:lpstr>Vector Semantics</vt:lpstr>
      <vt:lpstr>Problem with raw counts</vt:lpstr>
      <vt:lpstr>Pointwise Mutual Information</vt:lpstr>
      <vt:lpstr>Positive Pointwise Mutual Information</vt:lpstr>
      <vt:lpstr>Computing PPMI on a term-context matrix</vt:lpstr>
      <vt:lpstr>PowerPoint Presentation</vt:lpstr>
      <vt:lpstr>PowerPoint Presentation</vt:lpstr>
      <vt:lpstr>Weighting PMI</vt:lpstr>
      <vt:lpstr>Weighting PMI: Giving rare context words slightly higher probability</vt:lpstr>
      <vt:lpstr>Use Laplace (add-1) smoothing</vt:lpstr>
      <vt:lpstr>PowerPoint Presentation</vt:lpstr>
      <vt:lpstr>PPMI versus add-2 smoothed PPMI</vt:lpstr>
      <vt:lpstr>Vector Semantics</vt:lpstr>
      <vt:lpstr>Measuring similarity</vt:lpstr>
      <vt:lpstr>Problem with dot product</vt:lpstr>
      <vt:lpstr>Solution: cosine</vt:lpstr>
      <vt:lpstr>Cosine for computing similarity</vt:lpstr>
      <vt:lpstr>Cosine as a similarity metric</vt:lpstr>
      <vt:lpstr>PowerPoint Presentation</vt:lpstr>
      <vt:lpstr>Visualizing vectors and angles</vt:lpstr>
      <vt:lpstr>Clustering vectors to visualize similarity in co-occurrence matrices</vt:lpstr>
      <vt:lpstr>Other possible similarity measures</vt:lpstr>
      <vt:lpstr>Vector Semantics</vt:lpstr>
      <vt:lpstr>Evaluating similarity  (the same as for thesaurus-based)</vt:lpstr>
      <vt:lpstr>Using syntax to define a word’s context</vt:lpstr>
      <vt:lpstr>Co-occurrence vectors based on syntactic dependencies</vt:lpstr>
      <vt:lpstr>Syntactic dependencies for dimensions</vt:lpstr>
      <vt:lpstr>PMI applied to dependency relations</vt:lpstr>
      <vt:lpstr>Alternative to PPMI for measuring association</vt:lpstr>
      <vt:lpstr>tf-idf not generally used for word-word similarity</vt:lpstr>
      <vt:lpstr>Vector Semantics</vt:lpstr>
      <vt:lpstr>Sparse versus dense vectors</vt:lpstr>
      <vt:lpstr>Sparse versus dense vectors</vt:lpstr>
      <vt:lpstr>Three methods for getting short dense vectors</vt:lpstr>
      <vt:lpstr>Vector Semantics</vt:lpstr>
      <vt:lpstr>Intuition</vt:lpstr>
      <vt:lpstr>Dimensionality reduction</vt:lpstr>
      <vt:lpstr>Singular Value Decomposition</vt:lpstr>
      <vt:lpstr>Singular Value Decomposition</vt:lpstr>
      <vt:lpstr>SVD applied to term-document matrix: Latent Semantic Analysis</vt:lpstr>
      <vt:lpstr>LSA more details</vt:lpstr>
      <vt:lpstr>Let’s return to PPMI word-word matrices</vt:lpstr>
      <vt:lpstr>SVD applied to term-term matrix</vt:lpstr>
      <vt:lpstr>Truncated SVD on term-term matrix</vt:lpstr>
      <vt:lpstr>Truncated SVD produces embeddings</vt:lpstr>
      <vt:lpstr>Embeddings versus sparse vectors</vt:lpstr>
      <vt:lpstr>Vector Semantics</vt:lpstr>
      <vt:lpstr>Prediction-based models: An alternative way to get dense vectors</vt:lpstr>
      <vt:lpstr>Skip-grams</vt:lpstr>
      <vt:lpstr>Skip-grams learn 2 embeddings for each w</vt:lpstr>
      <vt:lpstr>Setup</vt:lpstr>
      <vt:lpstr>One-hot vectors</vt:lpstr>
      <vt:lpstr>Skip-gram</vt:lpstr>
      <vt:lpstr>Skip-gram</vt:lpstr>
      <vt:lpstr>Skip-gram</vt:lpstr>
      <vt:lpstr>Turning outputs into probabilities</vt:lpstr>
      <vt:lpstr>Embeddings from W and W’</vt:lpstr>
      <vt:lpstr>But wait; how do we learn the embeddings?</vt:lpstr>
      <vt:lpstr>Relation between skipgrams and PMI!</vt:lpstr>
      <vt:lpstr>CBOW (Continuous Bag of Words)</vt:lpstr>
      <vt:lpstr>Properties of embeddings</vt:lpstr>
      <vt:lpstr>Embeddings capture relational meaning!</vt:lpstr>
      <vt:lpstr>Vector Semantics</vt:lpstr>
      <vt:lpstr>Brown clustering</vt:lpstr>
      <vt:lpstr>Brown clustering algorithm</vt:lpstr>
      <vt:lpstr>Brown Clusters as vectors</vt:lpstr>
      <vt:lpstr>Brown cluster examples</vt:lpstr>
      <vt:lpstr>Class-based language model</vt:lpstr>
      <vt:lpstr>Vector Semantics</vt:lpstr>
      <vt:lpstr>Evaluating similarity</vt:lpstr>
      <vt:lpstr>Summary</vt:lpstr>
    </vt:vector>
  </TitlesOfParts>
  <Company>Stanford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Extraction</dc:title>
  <dc:creator>Christopher Manning</dc:creator>
  <cp:lastModifiedBy>Dan Jurafsky</cp:lastModifiedBy>
  <cp:revision>606</cp:revision>
  <cp:lastPrinted>2012-05-22T05:13:27Z</cp:lastPrinted>
  <dcterms:created xsi:type="dcterms:W3CDTF">2010-04-19T15:31:24Z</dcterms:created>
  <dcterms:modified xsi:type="dcterms:W3CDTF">2015-08-07T20:06:36Z</dcterms:modified>
</cp:coreProperties>
</file>