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9" r:id="rId1"/>
  </p:sldMasterIdLst>
  <p:notesMasterIdLst>
    <p:notesMasterId r:id="rId48"/>
  </p:notesMasterIdLst>
  <p:handoutMasterIdLst>
    <p:handoutMasterId r:id="rId49"/>
  </p:handoutMasterIdLst>
  <p:sldIdLst>
    <p:sldId id="452" r:id="rId2"/>
    <p:sldId id="405" r:id="rId3"/>
    <p:sldId id="406" r:id="rId4"/>
    <p:sldId id="442" r:id="rId5"/>
    <p:sldId id="444" r:id="rId6"/>
    <p:sldId id="408" r:id="rId7"/>
    <p:sldId id="409" r:id="rId8"/>
    <p:sldId id="411" r:id="rId9"/>
    <p:sldId id="412" r:id="rId10"/>
    <p:sldId id="413" r:id="rId11"/>
    <p:sldId id="415" r:id="rId12"/>
    <p:sldId id="451" r:id="rId13"/>
    <p:sldId id="416" r:id="rId14"/>
    <p:sldId id="417" r:id="rId15"/>
    <p:sldId id="419" r:id="rId16"/>
    <p:sldId id="420" r:id="rId17"/>
    <p:sldId id="421" r:id="rId18"/>
    <p:sldId id="458" r:id="rId19"/>
    <p:sldId id="459" r:id="rId20"/>
    <p:sldId id="460" r:id="rId21"/>
    <p:sldId id="461" r:id="rId22"/>
    <p:sldId id="422" r:id="rId23"/>
    <p:sldId id="423" r:id="rId24"/>
    <p:sldId id="424" r:id="rId25"/>
    <p:sldId id="425" r:id="rId26"/>
    <p:sldId id="426" r:id="rId27"/>
    <p:sldId id="427" r:id="rId28"/>
    <p:sldId id="453" r:id="rId29"/>
    <p:sldId id="428" r:id="rId30"/>
    <p:sldId id="429" r:id="rId31"/>
    <p:sldId id="430" r:id="rId32"/>
    <p:sldId id="431" r:id="rId33"/>
    <p:sldId id="432" r:id="rId34"/>
    <p:sldId id="433" r:id="rId35"/>
    <p:sldId id="434" r:id="rId36"/>
    <p:sldId id="450" r:id="rId37"/>
    <p:sldId id="462" r:id="rId38"/>
    <p:sldId id="435" r:id="rId39"/>
    <p:sldId id="454" r:id="rId40"/>
    <p:sldId id="457" r:id="rId41"/>
    <p:sldId id="437" r:id="rId42"/>
    <p:sldId id="438" r:id="rId43"/>
    <p:sldId id="439" r:id="rId44"/>
    <p:sldId id="440" r:id="rId45"/>
    <p:sldId id="456" r:id="rId46"/>
    <p:sldId id="455" r:id="rId47"/>
  </p:sldIdLst>
  <p:sldSz cx="9144000" cy="5143500" type="screen16x9"/>
  <p:notesSz cx="6845300" cy="93964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9">
          <p15:clr>
            <a:srgbClr val="A4A3A4"/>
          </p15:clr>
        </p15:guide>
        <p15:guide id="2" pos="215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clrMru>
    <a:srgbClr val="A4001D"/>
    <a:srgbClr val="A40508"/>
    <a:srgbClr val="A50021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23318" autoAdjust="0"/>
    <p:restoredTop sz="86851" autoAdjust="0"/>
  </p:normalViewPr>
  <p:slideViewPr>
    <p:cSldViewPr>
      <p:cViewPr varScale="1">
        <p:scale>
          <a:sx n="134" d="100"/>
          <a:sy n="134" d="100"/>
        </p:scale>
        <p:origin x="264" y="16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0240"/>
    </p:cViewPr>
  </p:sorterViewPr>
  <p:notesViewPr>
    <p:cSldViewPr snapToGrid="0" snapToObjects="1">
      <p:cViewPr varScale="1">
        <p:scale>
          <a:sx n="62" d="100"/>
          <a:sy n="62" d="100"/>
        </p:scale>
        <p:origin x="-2224" y="-112"/>
      </p:cViewPr>
      <p:guideLst>
        <p:guide orient="horz" pos="2959"/>
        <p:guide pos="215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presProps" Target="presProps.xml"/><Relationship Id="rId51" Type="http://schemas.openxmlformats.org/officeDocument/2006/relationships/viewProps" Target="viewProps.xml"/><Relationship Id="rId52" Type="http://schemas.openxmlformats.org/officeDocument/2006/relationships/theme" Target="theme/theme1.xml"/><Relationship Id="rId53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notesMaster" Target="notesMasters/notesMaster1.xml"/><Relationship Id="rId4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5.xml"/><Relationship Id="rId4" Type="http://schemas.openxmlformats.org/officeDocument/2006/relationships/slide" Target="slides/slide6.xml"/><Relationship Id="rId5" Type="http://schemas.openxmlformats.org/officeDocument/2006/relationships/slide" Target="slides/slide7.xml"/><Relationship Id="rId1" Type="http://schemas.openxmlformats.org/officeDocument/2006/relationships/slide" Target="slides/slide3.xml"/><Relationship Id="rId2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fld id="{8A029216-D615-3945-A1F3-D96FC886DA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7263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208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464050"/>
            <a:ext cx="5019675" cy="422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B9031F-EB71-7642-8F3C-6FDC1408CB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273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396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64B176-3CE7-6A41-BE1E-57EEC52B0665}" type="slidenum">
              <a:rPr lang="en-US"/>
              <a:pPr/>
              <a:t>2</a:t>
            </a:fld>
            <a:endParaRPr lang="en-US"/>
          </a:p>
        </p:txBody>
      </p:sp>
      <p:sp>
        <p:nvSpPr>
          <p:cNvPr id="7065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545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123507-3658-094F-A348-B086D6EDE221}" type="slidenum">
              <a:rPr lang="en-US"/>
              <a:pPr/>
              <a:t>3</a:t>
            </a:fld>
            <a:endParaRPr lang="en-US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707" y="4463296"/>
            <a:ext cx="5019887" cy="4228386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435" tIns="45718" rIns="91435" bIns="45718"/>
          <a:lstStyle/>
          <a:p>
            <a:pPr eaLnBrk="1" hangingPunct="1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184682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945E12-28F4-EC45-9FE6-6861EFD09E6C}" type="slidenum">
              <a:rPr lang="en-US"/>
              <a:pPr/>
              <a:t>4</a:t>
            </a:fld>
            <a:endParaRPr lang="en-US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707" y="4463296"/>
            <a:ext cx="5019887" cy="4228386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435" tIns="45718" rIns="91435" bIns="45718"/>
          <a:lstStyle/>
          <a:p>
            <a:pPr eaLnBrk="1" hangingPunct="1"/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126923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945E12-28F4-EC45-9FE6-6861EFD09E6C}" type="slidenum">
              <a:rPr lang="en-US"/>
              <a:pPr/>
              <a:t>5</a:t>
            </a:fld>
            <a:endParaRPr lang="en-US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707" y="4463296"/>
            <a:ext cx="5019887" cy="4228386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435" tIns="45718" rIns="91435" bIns="45718"/>
          <a:lstStyle/>
          <a:p>
            <a:pPr eaLnBrk="1" hangingPunct="1"/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17003135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DFDE8B-28E4-4047-85D4-57A6728EBAFF}" type="slidenum">
              <a:rPr lang="en-US"/>
              <a:pPr/>
              <a:t>6</a:t>
            </a:fld>
            <a:endParaRPr lang="en-US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707" y="4463296"/>
            <a:ext cx="5019887" cy="4228386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435" tIns="45718" rIns="91435" bIns="45718"/>
          <a:lstStyle/>
          <a:p>
            <a:pPr eaLnBrk="1" hangingPunct="1"/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18745458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422F39-6D47-7E4A-B2A9-7EB2D50CD805}" type="slidenum">
              <a:rPr lang="en-US"/>
              <a:pPr/>
              <a:t>7</a:t>
            </a:fld>
            <a:endParaRPr lang="en-US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707" y="4463296"/>
            <a:ext cx="5019887" cy="4228386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435" tIns="45718" rIns="91435" bIns="45718"/>
          <a:lstStyle/>
          <a:p>
            <a:pPr eaLnBrk="1" hangingPunct="1"/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12066744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D70C18-464E-3545-9CA1-FC88A632BD18}" type="slidenum">
              <a:rPr lang="en-US"/>
              <a:pPr/>
              <a:t>8</a:t>
            </a:fld>
            <a:endParaRPr lang="en-US"/>
          </a:p>
        </p:txBody>
      </p:sp>
      <p:sp>
        <p:nvSpPr>
          <p:cNvPr id="8294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254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82BD90-5842-9D48-A685-621D2A4C3779}" type="slidenum">
              <a:rPr lang="en-US"/>
              <a:pPr/>
              <a:t>9</a:t>
            </a:fld>
            <a:endParaRPr lang="en-US"/>
          </a:p>
        </p:txBody>
      </p:sp>
      <p:sp>
        <p:nvSpPr>
          <p:cNvPr id="8499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349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149E1A-5C54-D64B-9E9D-5A113A6AF7E6}" type="slidenum">
              <a:rPr lang="en-US"/>
              <a:pPr/>
              <a:t>10</a:t>
            </a:fld>
            <a:endParaRPr lang="en-US"/>
          </a:p>
        </p:txBody>
      </p:sp>
      <p:sp>
        <p:nvSpPr>
          <p:cNvPr id="8704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4620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12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682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13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30162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E9F685-F098-8E4C-B6D8-D94BDE4D6D6B}" type="slidenum">
              <a:rPr lang="en-US"/>
              <a:pPr/>
              <a:t>14</a:t>
            </a:fld>
            <a:endParaRPr lang="en-US"/>
          </a:p>
        </p:txBody>
      </p:sp>
      <p:sp>
        <p:nvSpPr>
          <p:cNvPr id="2150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4204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652608-6990-6E43-AA5F-49A5045801F2}" type="slidenum">
              <a:rPr lang="en-US"/>
              <a:pPr/>
              <a:t>15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3762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E383AF-40C9-E847-ACCB-98F997084513}" type="slidenum">
              <a:rPr lang="en-US"/>
              <a:pPr/>
              <a:t>16</a:t>
            </a:fld>
            <a:endParaRPr lang="en-US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2364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E383AF-40C9-E847-ACCB-98F997084513}" type="slidenum">
              <a:rPr lang="en-US"/>
              <a:pPr/>
              <a:t>17</a:t>
            </a:fld>
            <a:endParaRPr lang="en-US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1677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186323-23FC-C745-A59E-E7A0F69F23C3}" type="slidenum">
              <a:rPr lang="en-US"/>
              <a:pPr/>
              <a:t>25</a:t>
            </a:fld>
            <a:endParaRPr lang="en-US"/>
          </a:p>
        </p:txBody>
      </p:sp>
      <p:sp>
        <p:nvSpPr>
          <p:cNvPr id="3072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1717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C9BB694-CB85-1C42-BB21-6EC89F24E5E0}" type="slidenum">
              <a:rPr lang="en-US"/>
              <a:pPr/>
              <a:t>26</a:t>
            </a:fld>
            <a:endParaRPr lang="en-US"/>
          </a:p>
        </p:txBody>
      </p:sp>
      <p:sp>
        <p:nvSpPr>
          <p:cNvPr id="3277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566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24F83C-53AC-F24F-80E2-C55109AFC467}" type="slidenum">
              <a:rPr lang="en-US"/>
              <a:pPr/>
              <a:t>27</a:t>
            </a:fld>
            <a:endParaRPr lang="en-US"/>
          </a:p>
        </p:txBody>
      </p:sp>
      <p:sp>
        <p:nvSpPr>
          <p:cNvPr id="3481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1307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28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838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346639-C8C4-9A48-A995-2E425D4B1E5C}" type="slidenum">
              <a:rPr lang="en-US"/>
              <a:pPr/>
              <a:t>29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6648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1B9DA1-D091-A64A-A0FC-8E8CCCAFB71C}" type="slidenum">
              <a:rPr lang="en-US"/>
              <a:pPr/>
              <a:t>33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2094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E32076-AB54-DD42-AB81-EE05460AD3D3}" type="slidenum">
              <a:rPr lang="en-US"/>
              <a:pPr/>
              <a:t>38</a:t>
            </a:fld>
            <a:endParaRPr 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0596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346639-C8C4-9A48-A995-2E425D4B1E5C}" type="slidenum">
              <a:rPr lang="en-US"/>
              <a:pPr/>
              <a:t>39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3631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346639-C8C4-9A48-A995-2E425D4B1E5C}" type="slidenum">
              <a:rPr lang="en-US"/>
              <a:pPr/>
              <a:t>40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28870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4D6FAE-BAB2-4B44-B9CF-68A8BE4C6FBA}" type="slidenum">
              <a:rPr lang="en-US"/>
              <a:pPr/>
              <a:t>41</a:t>
            </a:fld>
            <a:endParaRPr lang="en-US"/>
          </a:p>
        </p:txBody>
      </p:sp>
      <p:sp>
        <p:nvSpPr>
          <p:cNvPr id="6041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52984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8F872B-19D4-8F46-BECB-09C895BA15F0}" type="slidenum">
              <a:rPr lang="en-US"/>
              <a:pPr/>
              <a:t>42</a:t>
            </a:fld>
            <a:endParaRPr 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2225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4D052C-C7F7-BA4E-98C4-68051FCD392D}" type="slidenum">
              <a:rPr lang="en-US"/>
              <a:pPr/>
              <a:t>43</a:t>
            </a:fld>
            <a:endParaRPr 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06177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346639-C8C4-9A48-A995-2E425D4B1E5C}" type="slidenum">
              <a:rPr lang="en-US"/>
              <a:pPr/>
              <a:t>46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8695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510778"/>
            <a:ext cx="3890964" cy="1298972"/>
          </a:xfrm>
        </p:spPr>
        <p:txBody>
          <a:bodyPr/>
          <a:lstStyle>
            <a:lvl1pPr algn="ctr"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2876550"/>
            <a:ext cx="3886200" cy="1676400"/>
          </a:xfrm>
        </p:spPr>
        <p:txBody>
          <a:bodyPr/>
          <a:lstStyle>
            <a:lvl1pPr marL="0" indent="0" algn="ctr">
              <a:spcBef>
                <a:spcPts val="900"/>
              </a:spcBef>
              <a:buFont typeface="Times" pitchFamily="-65" charset="0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239000" y="4705350"/>
            <a:ext cx="12192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334000" y="4705350"/>
            <a:ext cx="19050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572000" y="4705350"/>
            <a:ext cx="765174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74C7FEE-6B48-4643-BCFB-F13B0E13E17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211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33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6176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2BDC8F-D922-0A4E-AAA0-9C7D97FF3D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73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468630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C7A63A-31A1-2C4C-95AA-A445DBCAB17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134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53728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33550"/>
            <a:ext cx="4040188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6" y="1253728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1733550"/>
            <a:ext cx="4041775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75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BC7101-16EA-C942-850C-355264FDE9E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28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28E5E2-1321-4548-96C8-615581C5A8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278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750"/>
            <a:ext cx="3008313" cy="8715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343150"/>
            <a:ext cx="3008313" cy="225147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729988-E849-C549-AA67-252EA40F09C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3127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7882B1-C6D6-A945-BB8B-B7B1B12471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046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DFA8D9-15F1-AF4D-8149-0C26EB27AC9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983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9450" y="285750"/>
            <a:ext cx="2114550" cy="44005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85750"/>
            <a:ext cx="6191250" cy="44005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57BED9-9427-674C-8047-314E304C86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081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7772400" cy="162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3057525"/>
            <a:ext cx="7772400" cy="162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00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Narrow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6858000" cy="333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51816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2860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706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Complete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680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381000"/>
            <a:ext cx="7467600" cy="7429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352550"/>
            <a:ext cx="7772400" cy="33337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480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48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fld id="{91F816EA-24CC-2048-859A-C5EA9F27539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1" r:id="rId13"/>
    <p:sldLayoutId id="2147483712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685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2pPr>
      <a:lvl3pPr marL="1028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4pPr>
      <a:lvl5pPr marL="17145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5pPr>
      <a:lvl6pPr marL="2171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6pPr>
      <a:lvl7pPr marL="26289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7pPr>
      <a:lvl8pPr marL="30861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8pPr>
      <a:lvl9pPr marL="35433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572000" y="438150"/>
            <a:ext cx="3890964" cy="1371600"/>
          </a:xfrm>
        </p:spPr>
        <p:txBody>
          <a:bodyPr/>
          <a:lstStyle/>
          <a:p>
            <a:pPr eaLnBrk="1" hangingPunct="1"/>
            <a:r>
              <a:rPr lang="en-US" sz="4000" dirty="0" smtClean="0">
                <a:latin typeface="Calibri (Headings)"/>
                <a:ea typeface="ＭＳ Ｐゴシック" charset="0"/>
                <a:cs typeface="Calibri (Headings)"/>
              </a:rPr>
              <a:t>Basic Text Processing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Regular Expressions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284867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Regular expressions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00150"/>
            <a:ext cx="8534400" cy="3543300"/>
          </a:xfrm>
        </p:spPr>
        <p:txBody>
          <a:bodyPr/>
          <a:lstStyle/>
          <a:p>
            <a:pPr eaLnBrk="1" hangingPunct="1"/>
            <a:r>
              <a:rPr lang="en-US" dirty="0"/>
              <a:t>A formal language for specifying text strings</a:t>
            </a:r>
          </a:p>
          <a:p>
            <a:pPr eaLnBrk="1" hangingPunct="1"/>
            <a:r>
              <a:rPr lang="en-US" dirty="0"/>
              <a:t>How can we search for any of these?</a:t>
            </a:r>
          </a:p>
          <a:p>
            <a:pPr lvl="1" eaLnBrk="1" hangingPunct="1"/>
            <a:r>
              <a:rPr lang="en-US" dirty="0"/>
              <a:t>woodchuck</a:t>
            </a:r>
          </a:p>
          <a:p>
            <a:pPr lvl="1" eaLnBrk="1" hangingPunct="1"/>
            <a:r>
              <a:rPr lang="en-US" dirty="0"/>
              <a:t>woodchucks</a:t>
            </a:r>
          </a:p>
          <a:p>
            <a:pPr lvl="1" eaLnBrk="1" hangingPunct="1"/>
            <a:r>
              <a:rPr lang="en-US" dirty="0"/>
              <a:t>Woodchuck</a:t>
            </a:r>
          </a:p>
          <a:p>
            <a:pPr lvl="1" eaLnBrk="1" hangingPunct="1"/>
            <a:r>
              <a:rPr lang="en-US" dirty="0" smtClean="0"/>
              <a:t>Woodchucks</a:t>
            </a:r>
          </a:p>
          <a:p>
            <a:pPr marL="457200" lvl="1" indent="0" eaLnBrk="1" hangingPunct="1">
              <a:buNone/>
            </a:pPr>
            <a:endParaRPr lang="en-US" dirty="0"/>
          </a:p>
          <a:p>
            <a:pPr eaLnBrk="1" hangingPunct="1"/>
            <a:endParaRPr lang="en-US" dirty="0"/>
          </a:p>
        </p:txBody>
      </p:sp>
      <p:pic>
        <p:nvPicPr>
          <p:cNvPr id="2" name="Picture 1" descr="220px-Groundhog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2190750"/>
            <a:ext cx="36576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743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Regular </a:t>
            </a:r>
            <a:r>
              <a:rPr lang="en-US" dirty="0" smtClean="0"/>
              <a:t>Expressions: Disjunctions</a:t>
            </a:r>
            <a:endParaRPr lang="en-US" dirty="0"/>
          </a:p>
        </p:txBody>
      </p:sp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273969"/>
            <a:ext cx="7786688" cy="3659981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Calibri"/>
                <a:cs typeface="Calibri"/>
              </a:rPr>
              <a:t>Letters inside square brackets []</a:t>
            </a:r>
          </a:p>
          <a:p>
            <a:pPr eaLnBrk="1" hangingPunct="1"/>
            <a:endParaRPr lang="en-US" dirty="0">
              <a:latin typeface="Calibri"/>
              <a:cs typeface="Calibri"/>
            </a:endParaRPr>
          </a:p>
          <a:p>
            <a:pPr eaLnBrk="1" hangingPunct="1"/>
            <a:endParaRPr lang="en-US" dirty="0" smtClean="0">
              <a:latin typeface="Calibri"/>
              <a:cs typeface="Calibri"/>
            </a:endParaRPr>
          </a:p>
          <a:p>
            <a:pPr marL="0" indent="0" eaLnBrk="1" hangingPunct="1">
              <a:buNone/>
            </a:pPr>
            <a:endParaRPr lang="en-US" dirty="0" smtClean="0">
              <a:latin typeface="Calibri"/>
              <a:cs typeface="Calibri"/>
            </a:endParaRPr>
          </a:p>
          <a:p>
            <a:r>
              <a:rPr lang="en-US" dirty="0" smtClean="0"/>
              <a:t>Ranges</a:t>
            </a:r>
            <a:r>
              <a:rPr lang="en-US" sz="2000" dirty="0" smtClean="0"/>
              <a:t> </a:t>
            </a:r>
            <a:r>
              <a:rPr lang="en-US" dirty="0">
                <a:solidFill>
                  <a:srgbClr val="CC0000"/>
                </a:solidFill>
                <a:latin typeface="Courier" charset="0"/>
              </a:rPr>
              <a:t>[A-Z]</a:t>
            </a:r>
          </a:p>
          <a:p>
            <a:pPr eaLnBrk="1" hangingPunct="1"/>
            <a:endParaRPr lang="en-US" dirty="0">
              <a:latin typeface="Calibri"/>
              <a:cs typeface="Calibri"/>
            </a:endParaRPr>
          </a:p>
          <a:p>
            <a:pPr marL="0" indent="0" eaLnBrk="1" hangingPunct="1">
              <a:buNone/>
            </a:pPr>
            <a:r>
              <a:rPr lang="en-US" dirty="0" smtClean="0">
                <a:solidFill>
                  <a:srgbClr val="CC0000"/>
                </a:solidFill>
                <a:latin typeface="Courier New" charset="0"/>
              </a:rPr>
              <a:t>		</a:t>
            </a:r>
          </a:p>
          <a:p>
            <a:pPr eaLnBrk="1" hangingPunct="1"/>
            <a:endParaRPr lang="en-US" b="1" dirty="0">
              <a:solidFill>
                <a:srgbClr val="CC0000"/>
              </a:solidFill>
              <a:latin typeface="Courier New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1687836"/>
              </p:ext>
            </p:extLst>
          </p:nvPr>
        </p:nvGraphicFramePr>
        <p:xfrm>
          <a:off x="1524000" y="1809750"/>
          <a:ext cx="609600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04800">
                <a:tc>
                  <a:txBody>
                    <a:bodyPr/>
                    <a:lstStyle/>
                    <a:p>
                      <a:r>
                        <a:rPr lang="en-US" dirty="0" smtClean="0"/>
                        <a:t>Pattern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Matches</a:t>
                      </a:r>
                      <a:endParaRPr lang="en-US" dirty="0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[</a:t>
                      </a:r>
                      <a:r>
                        <a:rPr lang="en-US" dirty="0" err="1" smtClean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wW</a:t>
                      </a:r>
                      <a:r>
                        <a:rPr lang="en-US" dirty="0" smtClean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]</a:t>
                      </a:r>
                      <a:r>
                        <a:rPr lang="en-US" dirty="0" err="1" smtClean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oodchuck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Woodchuck,</a:t>
                      </a:r>
                      <a:r>
                        <a:rPr lang="en-US" baseline="0" dirty="0" smtClean="0"/>
                        <a:t> woodchuck</a:t>
                      </a:r>
                      <a:endParaRPr lang="en-US" dirty="0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[1234567890]	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Any digit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561915"/>
              </p:ext>
            </p:extLst>
          </p:nvPr>
        </p:nvGraphicFramePr>
        <p:xfrm>
          <a:off x="762000" y="3516630"/>
          <a:ext cx="8000999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6285"/>
                <a:gridCol w="2122715"/>
                <a:gridCol w="4571999"/>
              </a:tblGrid>
              <a:tr h="307546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Pattern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Matches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</a:tr>
              <a:tr h="307546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[A-Z]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An upper case letter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u="sng" dirty="0" smtClean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D</a:t>
                      </a:r>
                      <a:r>
                        <a:rPr lang="en-US" sz="1800" dirty="0" smtClean="0">
                          <a:latin typeface="Courier"/>
                          <a:cs typeface="Courier"/>
                        </a:rPr>
                        <a:t>renched Blossoms</a:t>
                      </a:r>
                      <a:endParaRPr lang="en-US" sz="1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307546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[a-z]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 lower case letter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u="sng" dirty="0" smtClean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m</a:t>
                      </a:r>
                      <a:r>
                        <a:rPr lang="en-US" sz="1800" dirty="0" smtClean="0">
                          <a:latin typeface="Courier"/>
                          <a:cs typeface="Courier"/>
                        </a:rPr>
                        <a:t>y beans were impatient</a:t>
                      </a:r>
                      <a:endParaRPr lang="en-US" sz="1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307546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[0-9]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 single</a:t>
                      </a:r>
                      <a:r>
                        <a:rPr lang="en-US" sz="1800" baseline="0" dirty="0" smtClean="0"/>
                        <a:t> digit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ourier"/>
                          <a:cs typeface="Courier"/>
                        </a:rPr>
                        <a:t>Chapter </a:t>
                      </a:r>
                      <a:r>
                        <a:rPr lang="en-US" sz="1800" u="sng" dirty="0" smtClean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1</a:t>
                      </a:r>
                      <a:r>
                        <a:rPr lang="en-US" sz="1800" dirty="0" smtClean="0">
                          <a:latin typeface="Courier"/>
                          <a:cs typeface="Courier"/>
                        </a:rPr>
                        <a:t>: Down the Rabbit Hole</a:t>
                      </a:r>
                      <a:endParaRPr lang="en-US" sz="1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5220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381000"/>
            <a:ext cx="7772400" cy="742950"/>
          </a:xfrm>
        </p:spPr>
        <p:txBody>
          <a:bodyPr/>
          <a:lstStyle/>
          <a:p>
            <a:pPr eaLnBrk="1" hangingPunct="1"/>
            <a:r>
              <a:rPr lang="en-US" dirty="0" smtClean="0"/>
              <a:t>Regular Expressions: Negation in Disjunction</a:t>
            </a:r>
            <a:endParaRPr lang="en-US" dirty="0"/>
          </a:p>
        </p:txBody>
      </p:sp>
      <p:sp>
        <p:nvSpPr>
          <p:cNvPr id="87043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428750"/>
            <a:ext cx="7620000" cy="4114799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000000"/>
                </a:solidFill>
                <a:latin typeface="Calibri"/>
                <a:cs typeface="Calibri"/>
              </a:rPr>
              <a:t>Negations</a:t>
            </a:r>
            <a:r>
              <a:rPr lang="en-US" dirty="0" smtClean="0">
                <a:solidFill>
                  <a:srgbClr val="CC0000"/>
                </a:solidFill>
                <a:latin typeface="Courier" charset="0"/>
              </a:rPr>
              <a:t> [^</a:t>
            </a:r>
            <a:r>
              <a:rPr lang="en-US" dirty="0" err="1" smtClean="0">
                <a:solidFill>
                  <a:srgbClr val="CC0000"/>
                </a:solidFill>
                <a:latin typeface="Courier" charset="0"/>
              </a:rPr>
              <a:t>Ss</a:t>
            </a:r>
            <a:r>
              <a:rPr lang="en-US" dirty="0" smtClean="0">
                <a:solidFill>
                  <a:srgbClr val="CC0000"/>
                </a:solidFill>
                <a:latin typeface="Courier" charset="0"/>
              </a:rPr>
              <a:t>]</a:t>
            </a:r>
          </a:p>
          <a:p>
            <a:pPr lvl="1"/>
            <a:r>
              <a:rPr lang="en-US" dirty="0" smtClean="0">
                <a:latin typeface="Calibri"/>
                <a:cs typeface="Calibri"/>
              </a:rPr>
              <a:t>Carat means negation only when first in []</a:t>
            </a:r>
          </a:p>
          <a:p>
            <a:pPr eaLnBrk="1" hangingPunct="1"/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641962"/>
              </p:ext>
            </p:extLst>
          </p:nvPr>
        </p:nvGraphicFramePr>
        <p:xfrm>
          <a:off x="609600" y="2495550"/>
          <a:ext cx="79248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960"/>
                <a:gridCol w="2453640"/>
                <a:gridCol w="3886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Pattern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Matches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[^A-Z]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Not</a:t>
                      </a:r>
                      <a:r>
                        <a:rPr lang="en-US" baseline="0" dirty="0" smtClean="0"/>
                        <a:t> an </a:t>
                      </a:r>
                      <a:r>
                        <a:rPr lang="en-US" dirty="0" smtClean="0"/>
                        <a:t>upper case letter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Courier"/>
                          <a:cs typeface="Courier"/>
                        </a:rPr>
                        <a:t>O</a:t>
                      </a:r>
                      <a:r>
                        <a:rPr lang="en-US" u="sng" dirty="0" err="1" smtClean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y</a:t>
                      </a:r>
                      <a:r>
                        <a:rPr lang="en-US" dirty="0" err="1" smtClean="0">
                          <a:latin typeface="Courier"/>
                          <a:cs typeface="Courier"/>
                        </a:rPr>
                        <a:t>fn</a:t>
                      </a:r>
                      <a:r>
                        <a:rPr lang="en-US" dirty="0" smtClean="0">
                          <a:latin typeface="Courier"/>
                          <a:cs typeface="Courier"/>
                        </a:rPr>
                        <a:t> </a:t>
                      </a:r>
                      <a:r>
                        <a:rPr lang="en-US" dirty="0" err="1" smtClean="0">
                          <a:latin typeface="Courier"/>
                          <a:cs typeface="Courier"/>
                        </a:rPr>
                        <a:t>pripetchik</a:t>
                      </a:r>
                      <a:endParaRPr lang="en-US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[^</a:t>
                      </a:r>
                      <a:r>
                        <a:rPr lang="en-US" dirty="0" err="1" smtClean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Ss</a:t>
                      </a:r>
                      <a:r>
                        <a:rPr lang="en-US" dirty="0" smtClean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]	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Neither ‘S’ nor ‘s’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u="sng" dirty="0" smtClean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I</a:t>
                      </a:r>
                      <a:r>
                        <a:rPr lang="en-US" u="none" dirty="0" smtClean="0">
                          <a:solidFill>
                            <a:srgbClr val="000000"/>
                          </a:solidFill>
                          <a:latin typeface="Courier"/>
                          <a:cs typeface="Courier"/>
                        </a:rPr>
                        <a:t> have no exquisite reason”</a:t>
                      </a:r>
                      <a:endParaRPr lang="en-US" u="none" dirty="0">
                        <a:solidFill>
                          <a:srgbClr val="000000"/>
                        </a:solidFill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[^e^]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Neither e nor ^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urier"/>
                          <a:cs typeface="Courier"/>
                        </a:rPr>
                        <a:t>Look h</a:t>
                      </a:r>
                      <a:r>
                        <a:rPr lang="en-US" u="sng" dirty="0" smtClean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e</a:t>
                      </a:r>
                      <a:r>
                        <a:rPr lang="en-US" dirty="0" smtClean="0">
                          <a:latin typeface="Courier"/>
                          <a:cs typeface="Courier"/>
                        </a:rPr>
                        <a:t>re</a:t>
                      </a:r>
                      <a:endParaRPr lang="en-US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a^b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The pattern</a:t>
                      </a:r>
                      <a:r>
                        <a:rPr lang="en-US" baseline="0" dirty="0" smtClean="0"/>
                        <a:t> a</a:t>
                      </a:r>
                      <a:r>
                        <a:rPr lang="en-US" dirty="0" smtClean="0"/>
                        <a:t> carat</a:t>
                      </a:r>
                      <a:r>
                        <a:rPr lang="en-US" baseline="0" dirty="0" smtClean="0"/>
                        <a:t> 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urier"/>
                          <a:cs typeface="Courier"/>
                        </a:rPr>
                        <a:t>Look up </a:t>
                      </a:r>
                      <a:r>
                        <a:rPr lang="en-US" u="sng" dirty="0" err="1" smtClean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a^b</a:t>
                      </a:r>
                      <a:r>
                        <a:rPr lang="en-US" u="sng" dirty="0" smtClean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 </a:t>
                      </a:r>
                      <a:r>
                        <a:rPr lang="en-US" dirty="0" smtClean="0">
                          <a:latin typeface="Courier"/>
                          <a:cs typeface="Courier"/>
                        </a:rPr>
                        <a:t>now</a:t>
                      </a:r>
                      <a:endParaRPr lang="en-US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535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381000"/>
            <a:ext cx="7772400" cy="742950"/>
          </a:xfrm>
        </p:spPr>
        <p:txBody>
          <a:bodyPr/>
          <a:lstStyle/>
          <a:p>
            <a:pPr eaLnBrk="1" hangingPunct="1"/>
            <a:r>
              <a:rPr lang="en-US" dirty="0" smtClean="0"/>
              <a:t>Regular Expressions: More Disjunction</a:t>
            </a:r>
            <a:endParaRPr lang="en-US" dirty="0"/>
          </a:p>
        </p:txBody>
      </p:sp>
      <p:sp>
        <p:nvSpPr>
          <p:cNvPr id="87043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428750"/>
            <a:ext cx="7620000" cy="4114799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000000"/>
                </a:solidFill>
                <a:latin typeface="Calibri"/>
                <a:cs typeface="Calibri"/>
              </a:rPr>
              <a:t>Woodchucks is another name for groundhog</a:t>
            </a:r>
            <a:r>
              <a:rPr lang="en-US" dirty="0" smtClean="0"/>
              <a:t>!</a:t>
            </a:r>
          </a:p>
          <a:p>
            <a:pPr eaLnBrk="1" hangingPunct="1"/>
            <a:r>
              <a:rPr lang="en-US" dirty="0" smtClean="0"/>
              <a:t>The pipe | for disjunction</a:t>
            </a:r>
          </a:p>
          <a:p>
            <a:pPr eaLnBrk="1" hangingPunct="1"/>
            <a:endParaRPr lang="en-US" dirty="0" smtClean="0">
              <a:solidFill>
                <a:srgbClr val="CC0000"/>
              </a:solidFill>
              <a:latin typeface="Courier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2235603"/>
              </p:ext>
            </p:extLst>
          </p:nvPr>
        </p:nvGraphicFramePr>
        <p:xfrm>
          <a:off x="228600" y="2505710"/>
          <a:ext cx="5334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/>
                <a:gridCol w="1371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Pattern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Matches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groundhog</a:t>
                      </a:r>
                      <a:r>
                        <a:rPr lang="en-US" b="1" dirty="0" err="1" smtClean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|</a:t>
                      </a:r>
                      <a:r>
                        <a:rPr lang="en-US" dirty="0" err="1" smtClean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woodchuck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yours</a:t>
                      </a:r>
                      <a:r>
                        <a:rPr lang="en-US" b="1" dirty="0" err="1" smtClean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|</a:t>
                      </a:r>
                      <a:r>
                        <a:rPr lang="en-US" dirty="0" err="1" smtClean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mine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  <a:latin typeface="Courier"/>
                          <a:cs typeface="Courier"/>
                        </a:rPr>
                        <a:t>yours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  <a:latin typeface="Courier"/>
                          <a:cs typeface="Courier"/>
                        </a:rPr>
                        <a:t>   mine</a:t>
                      </a:r>
                      <a:endParaRPr lang="en-US" dirty="0">
                        <a:solidFill>
                          <a:srgbClr val="000000"/>
                        </a:solidFill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a</a:t>
                      </a:r>
                      <a:r>
                        <a:rPr lang="en-US" b="1" dirty="0" err="1" smtClean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|</a:t>
                      </a:r>
                      <a:r>
                        <a:rPr lang="en-US" dirty="0" err="1" smtClean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b</a:t>
                      </a:r>
                      <a:r>
                        <a:rPr lang="en-US" b="1" dirty="0" err="1" smtClean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|</a:t>
                      </a:r>
                      <a:r>
                        <a:rPr lang="en-US" dirty="0" err="1" smtClean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=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[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abc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]</a:t>
                      </a:r>
                      <a:endParaRPr lang="en-US" dirty="0">
                        <a:solidFill>
                          <a:srgbClr val="FF0000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[</a:t>
                      </a:r>
                      <a:r>
                        <a:rPr lang="en-US" dirty="0" err="1" smtClean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gG</a:t>
                      </a:r>
                      <a:r>
                        <a:rPr lang="en-US" dirty="0" smtClean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]</a:t>
                      </a:r>
                      <a:r>
                        <a:rPr lang="en-US" dirty="0" err="1" smtClean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roundhog</a:t>
                      </a:r>
                      <a:r>
                        <a:rPr lang="en-US" b="1" dirty="0" smtClean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|</a:t>
                      </a:r>
                      <a:r>
                        <a:rPr lang="en-US" dirty="0" smtClean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[</a:t>
                      </a:r>
                      <a:r>
                        <a:rPr lang="en-US" dirty="0" err="1" smtClean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Ww</a:t>
                      </a:r>
                      <a:r>
                        <a:rPr lang="en-US" dirty="0" smtClean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]</a:t>
                      </a:r>
                      <a:r>
                        <a:rPr lang="en-US" dirty="0" err="1" smtClean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oodchuck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F0000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6" descr="220px-Groundhog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2495550"/>
            <a:ext cx="294640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643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 Expressions: </a:t>
            </a:r>
            <a:r>
              <a:rPr lang="en-US" dirty="0">
                <a:solidFill>
                  <a:srgbClr val="CC0000"/>
                </a:solidFill>
                <a:latin typeface="Courier New" charset="0"/>
              </a:rPr>
              <a:t>?</a:t>
            </a:r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 smtClean="0">
                <a:solidFill>
                  <a:srgbClr val="CC0000"/>
                </a:solidFill>
                <a:latin typeface="Courier New" charset="0"/>
              </a:rPr>
              <a:t>*  +  .</a:t>
            </a:r>
            <a:endParaRPr lang="en-US" dirty="0"/>
          </a:p>
        </p:txBody>
      </p:sp>
      <p:sp>
        <p:nvSpPr>
          <p:cNvPr id="75780" name="Rectangle 4"/>
          <p:cNvSpPr>
            <a:spLocks noChangeArrowheads="1"/>
          </p:cNvSpPr>
          <p:nvPr/>
        </p:nvSpPr>
        <p:spPr bwMode="auto">
          <a:xfrm>
            <a:off x="1588" y="2445544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5783" name="Rectangle 10"/>
          <p:cNvSpPr>
            <a:spLocks noChangeArrowheads="1"/>
          </p:cNvSpPr>
          <p:nvPr/>
        </p:nvSpPr>
        <p:spPr bwMode="auto">
          <a:xfrm>
            <a:off x="1219200" y="3714750"/>
            <a:ext cx="70104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95000"/>
              <a:buFont typeface="Wingdings" charset="2"/>
              <a:buNone/>
            </a:pPr>
            <a:endParaRPr lang="en-US" sz="2400" b="1" dirty="0">
              <a:solidFill>
                <a:srgbClr val="CC0000"/>
              </a:solidFill>
              <a:latin typeface="Courier New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6800" y="1428750"/>
            <a:ext cx="1556710" cy="22161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39000" y="3790950"/>
            <a:ext cx="1827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Stephen C </a:t>
            </a:r>
            <a:r>
              <a:rPr lang="en-US" sz="1800" dirty="0" err="1" smtClean="0">
                <a:latin typeface="+mn-lt"/>
              </a:rPr>
              <a:t>Kleene</a:t>
            </a:r>
            <a:endParaRPr lang="en-US" sz="1800" dirty="0">
              <a:latin typeface="+mn-lt"/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463564"/>
              </p:ext>
            </p:extLst>
          </p:nvPr>
        </p:nvGraphicFramePr>
        <p:xfrm>
          <a:off x="304800" y="1733550"/>
          <a:ext cx="6477000" cy="3032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1524000"/>
                <a:gridCol w="3505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Pattern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Matches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colou?r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Optional</a:t>
                      </a:r>
                      <a:r>
                        <a:rPr lang="en-US" baseline="0" dirty="0" smtClean="0"/>
                        <a:t> previous char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u="sng" dirty="0" smtClean="0">
                          <a:solidFill>
                            <a:srgbClr val="0000FF"/>
                          </a:solidFill>
                          <a:latin typeface="Courier"/>
                          <a:cs typeface="Courier"/>
                        </a:rPr>
                        <a:t>color</a:t>
                      </a:r>
                      <a:r>
                        <a:rPr lang="en-US" u="none" dirty="0" smtClean="0">
                          <a:latin typeface="Courier"/>
                          <a:cs typeface="Courier"/>
                        </a:rPr>
                        <a:t>    </a:t>
                      </a:r>
                      <a:r>
                        <a:rPr lang="en-US" u="sng" dirty="0" err="1" smtClean="0">
                          <a:solidFill>
                            <a:srgbClr val="0000FF"/>
                          </a:solidFill>
                          <a:latin typeface="Courier"/>
                          <a:cs typeface="Courier"/>
                        </a:rPr>
                        <a:t>colour</a:t>
                      </a:r>
                      <a:endParaRPr lang="en-US" u="sng" dirty="0">
                        <a:solidFill>
                          <a:srgbClr val="0000FF"/>
                        </a:solidFill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oo</a:t>
                      </a:r>
                      <a:r>
                        <a:rPr lang="en-US" dirty="0" smtClean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*h!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 or more of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previous char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u="sng" dirty="0" smtClean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oh!</a:t>
                      </a:r>
                      <a:r>
                        <a:rPr lang="en-US" u="none" dirty="0" smtClean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 </a:t>
                      </a:r>
                      <a:r>
                        <a:rPr lang="en-US" u="sng" dirty="0" smtClean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ooh!</a:t>
                      </a:r>
                      <a:r>
                        <a:rPr lang="en-US" u="none" dirty="0" smtClean="0">
                          <a:solidFill>
                            <a:srgbClr val="000000"/>
                          </a:solidFill>
                          <a:latin typeface="Courier"/>
                          <a:cs typeface="Courier"/>
                        </a:rPr>
                        <a:t>  </a:t>
                      </a:r>
                      <a:r>
                        <a:rPr lang="en-US" u="sng" dirty="0" err="1" smtClean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oooh</a:t>
                      </a:r>
                      <a:r>
                        <a:rPr lang="en-US" u="sng" dirty="0" smtClean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!</a:t>
                      </a:r>
                      <a:r>
                        <a:rPr lang="en-US" u="none" dirty="0" smtClean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 </a:t>
                      </a:r>
                      <a:r>
                        <a:rPr lang="en-US" u="sng" dirty="0" err="1" smtClean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ooooh</a:t>
                      </a:r>
                      <a:r>
                        <a:rPr lang="en-US" u="sng" dirty="0" smtClean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!</a:t>
                      </a:r>
                      <a:endParaRPr lang="en-US" u="none" dirty="0" smtClean="0">
                        <a:solidFill>
                          <a:srgbClr val="000000"/>
                        </a:solidFill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o+h</a:t>
                      </a:r>
                      <a:r>
                        <a:rPr lang="en-US" dirty="0" smtClean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!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 or more of previous char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u="sng" dirty="0" smtClean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oh!</a:t>
                      </a:r>
                      <a:r>
                        <a:rPr lang="en-US" u="none" dirty="0" smtClean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 </a:t>
                      </a:r>
                      <a:r>
                        <a:rPr lang="en-US" u="sng" dirty="0" smtClean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ooh!</a:t>
                      </a:r>
                      <a:r>
                        <a:rPr lang="en-US" u="none" dirty="0" smtClean="0">
                          <a:solidFill>
                            <a:srgbClr val="000000"/>
                          </a:solidFill>
                          <a:latin typeface="Courier"/>
                          <a:cs typeface="Courier"/>
                        </a:rPr>
                        <a:t>  </a:t>
                      </a:r>
                      <a:r>
                        <a:rPr lang="en-US" u="sng" dirty="0" err="1" smtClean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oooh</a:t>
                      </a:r>
                      <a:r>
                        <a:rPr lang="en-US" u="sng" dirty="0" smtClean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!</a:t>
                      </a:r>
                      <a:r>
                        <a:rPr lang="en-US" u="none" dirty="0" smtClean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 </a:t>
                      </a:r>
                      <a:r>
                        <a:rPr lang="en-US" u="sng" dirty="0" err="1" smtClean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ooooh</a:t>
                      </a:r>
                      <a:r>
                        <a:rPr lang="en-US" u="sng" dirty="0" smtClean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!</a:t>
                      </a:r>
                      <a:endParaRPr lang="en-US" u="none" dirty="0" smtClean="0">
                        <a:solidFill>
                          <a:srgbClr val="000000"/>
                        </a:solidFill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baa+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u="sng" dirty="0" smtClean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baa</a:t>
                      </a:r>
                      <a:r>
                        <a:rPr lang="en-US" u="none" baseline="0" dirty="0" smtClean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 </a:t>
                      </a:r>
                      <a:r>
                        <a:rPr lang="en-US" u="sng" baseline="0" dirty="0" err="1" smtClean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baaa</a:t>
                      </a:r>
                      <a:r>
                        <a:rPr lang="en-US" u="none" baseline="0" dirty="0" smtClean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 </a:t>
                      </a:r>
                      <a:r>
                        <a:rPr lang="en-US" u="sng" baseline="0" dirty="0" err="1" smtClean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baaaa</a:t>
                      </a:r>
                      <a:r>
                        <a:rPr lang="en-US" u="none" baseline="0" dirty="0" smtClean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 </a:t>
                      </a:r>
                      <a:r>
                        <a:rPr lang="en-US" u="sng" baseline="0" dirty="0" err="1" smtClean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baaaaa</a:t>
                      </a:r>
                      <a:endParaRPr lang="en-US" u="none" dirty="0" smtClean="0">
                        <a:solidFill>
                          <a:srgbClr val="000000"/>
                        </a:solidFill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beg.n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u="sng" dirty="0" smtClean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begin </a:t>
                      </a:r>
                      <a:r>
                        <a:rPr lang="en-US" u="sng" baseline="0" dirty="0" smtClean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begun begun beg3n</a:t>
                      </a:r>
                      <a:endParaRPr lang="en-US" u="none" dirty="0" smtClean="0">
                        <a:solidFill>
                          <a:srgbClr val="000000"/>
                        </a:solidFill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086600" y="4324350"/>
            <a:ext cx="2010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>
                <a:latin typeface="+mn-lt"/>
              </a:rPr>
              <a:t>Kleene</a:t>
            </a:r>
            <a:r>
              <a:rPr lang="en-US" sz="1800" dirty="0" smtClean="0">
                <a:latin typeface="+mn-lt"/>
              </a:rPr>
              <a:t> *,   </a:t>
            </a:r>
            <a:r>
              <a:rPr lang="en-US" sz="1800" dirty="0" err="1" smtClean="0">
                <a:latin typeface="+mn-lt"/>
              </a:rPr>
              <a:t>Kleene</a:t>
            </a:r>
            <a:r>
              <a:rPr lang="en-US" sz="1800" dirty="0" smtClean="0">
                <a:latin typeface="+mn-lt"/>
              </a:rPr>
              <a:t> +   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48838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Regular </a:t>
            </a:r>
            <a:r>
              <a:rPr lang="en-US" dirty="0" smtClean="0"/>
              <a:t>Expressions: Anchors  </a:t>
            </a:r>
            <a:r>
              <a:rPr lang="en-US" dirty="0" smtClean="0">
                <a:solidFill>
                  <a:srgbClr val="FF0000"/>
                </a:solidFill>
              </a:rPr>
              <a:t>^   $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7827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314450"/>
            <a:ext cx="7848600" cy="35433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</a:pPr>
            <a:endParaRPr lang="en-US" sz="2400" dirty="0">
              <a:latin typeface="Courier New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2483843"/>
              </p:ext>
            </p:extLst>
          </p:nvPr>
        </p:nvGraphicFramePr>
        <p:xfrm>
          <a:off x="1905000" y="1809750"/>
          <a:ext cx="4953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/>
                <a:gridCol w="2971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Pattern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Matches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C3300"/>
                          </a:solidFill>
                          <a:latin typeface="Courier"/>
                          <a:cs typeface="Courier"/>
                        </a:rPr>
                        <a:t>^</a:t>
                      </a:r>
                      <a:r>
                        <a:rPr lang="en-US" sz="1800" dirty="0" smtClean="0">
                          <a:latin typeface="Courier"/>
                          <a:cs typeface="Courier"/>
                        </a:rPr>
                        <a:t>[A-Z]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u="sng" dirty="0" smtClean="0">
                          <a:solidFill>
                            <a:srgbClr val="0000FF"/>
                          </a:solidFill>
                          <a:latin typeface="Courier"/>
                          <a:cs typeface="Courier"/>
                        </a:rPr>
                        <a:t>P</a:t>
                      </a:r>
                      <a:r>
                        <a:rPr lang="en-US" u="none" dirty="0" smtClean="0">
                          <a:solidFill>
                            <a:srgbClr val="000000"/>
                          </a:solidFill>
                          <a:latin typeface="Courier"/>
                          <a:cs typeface="Courier"/>
                        </a:rPr>
                        <a:t>alo</a:t>
                      </a:r>
                      <a:r>
                        <a:rPr lang="en-US" u="none" baseline="0" dirty="0" smtClean="0">
                          <a:solidFill>
                            <a:srgbClr val="000000"/>
                          </a:solidFill>
                          <a:latin typeface="Courier"/>
                          <a:cs typeface="Courier"/>
                        </a:rPr>
                        <a:t> Alto</a:t>
                      </a:r>
                      <a:endParaRPr lang="en-US" u="none" dirty="0">
                        <a:solidFill>
                          <a:srgbClr val="000000"/>
                        </a:solidFill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C3300"/>
                          </a:solidFill>
                          <a:latin typeface="Courier"/>
                          <a:cs typeface="Courier"/>
                        </a:rPr>
                        <a:t>^</a:t>
                      </a:r>
                      <a:r>
                        <a:rPr lang="en-US" sz="1800" dirty="0" smtClean="0">
                          <a:latin typeface="Courier"/>
                          <a:cs typeface="Courier"/>
                        </a:rPr>
                        <a:t>[^A-</a:t>
                      </a:r>
                      <a:r>
                        <a:rPr lang="en-US" sz="1800" dirty="0" err="1" smtClean="0">
                          <a:latin typeface="Courier"/>
                          <a:cs typeface="Courier"/>
                        </a:rPr>
                        <a:t>Za</a:t>
                      </a:r>
                      <a:r>
                        <a:rPr lang="en-US" sz="1800" dirty="0" smtClean="0">
                          <a:latin typeface="Courier"/>
                          <a:cs typeface="Courier"/>
                        </a:rPr>
                        <a:t>-z]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u="sng" dirty="0" smtClean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1</a:t>
                      </a:r>
                      <a:r>
                        <a:rPr lang="en-US" u="none" baseline="0" dirty="0" smtClean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    </a:t>
                      </a:r>
                      <a:r>
                        <a:rPr lang="en-US" u="sng" baseline="0" dirty="0" smtClean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“</a:t>
                      </a:r>
                      <a:r>
                        <a:rPr lang="en-US" u="sng" baseline="0" dirty="0" smtClean="0">
                          <a:solidFill>
                            <a:srgbClr val="000000"/>
                          </a:solidFill>
                          <a:latin typeface="Courier"/>
                          <a:cs typeface="Courier"/>
                        </a:rPr>
                        <a:t>Hello”</a:t>
                      </a:r>
                      <a:endParaRPr lang="en-US" u="sng" dirty="0" smtClean="0">
                        <a:solidFill>
                          <a:srgbClr val="000000"/>
                        </a:solidFill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ourier"/>
                          <a:cs typeface="Courier"/>
                          <a:sym typeface="Wingdings" charset="2"/>
                        </a:rPr>
                        <a:t>\.</a:t>
                      </a:r>
                      <a:r>
                        <a:rPr lang="en-US" sz="1800" dirty="0" smtClean="0">
                          <a:solidFill>
                            <a:srgbClr val="CC3300"/>
                          </a:solidFill>
                          <a:latin typeface="Courier"/>
                          <a:cs typeface="Courier"/>
                          <a:sym typeface="Wingdings" charset="2"/>
                        </a:rPr>
                        <a:t>$</a:t>
                      </a:r>
                      <a:r>
                        <a:rPr lang="en-US" sz="1800" dirty="0" smtClean="0">
                          <a:latin typeface="Courier"/>
                          <a:cs typeface="Courier"/>
                          <a:sym typeface="Wingdings" charset="2"/>
                        </a:rPr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u="none" dirty="0" smtClean="0">
                          <a:solidFill>
                            <a:schemeClr val="tx1"/>
                          </a:solidFill>
                          <a:latin typeface="Courier"/>
                          <a:cs typeface="Courier"/>
                        </a:rPr>
                        <a:t>The end</a:t>
                      </a:r>
                      <a:r>
                        <a:rPr lang="en-US" u="sng" dirty="0" smtClean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.</a:t>
                      </a:r>
                      <a:endParaRPr lang="en-US" u="none" dirty="0" smtClean="0">
                        <a:solidFill>
                          <a:srgbClr val="000000"/>
                        </a:solidFill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Courier"/>
                          <a:cs typeface="Courier"/>
                          <a:sym typeface="Wingdings" charset="2"/>
                        </a:rPr>
                        <a:t>.</a:t>
                      </a:r>
                      <a:r>
                        <a:rPr lang="en-US" sz="1800" dirty="0" smtClean="0">
                          <a:solidFill>
                            <a:srgbClr val="CC3300"/>
                          </a:solidFill>
                          <a:latin typeface="Courier"/>
                          <a:cs typeface="Courier"/>
                          <a:sym typeface="Wingdings" charset="2"/>
                        </a:rPr>
                        <a:t>$</a:t>
                      </a:r>
                      <a:r>
                        <a:rPr lang="en-US" sz="1800" dirty="0" smtClean="0">
                          <a:latin typeface="Courier"/>
                          <a:cs typeface="Courier"/>
                          <a:sym typeface="Wingdings" charset="2"/>
                        </a:rPr>
                        <a:t> 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u="none" dirty="0" smtClean="0">
                          <a:solidFill>
                            <a:schemeClr val="tx1"/>
                          </a:solidFill>
                          <a:latin typeface="Courier"/>
                          <a:cs typeface="Courier"/>
                        </a:rPr>
                        <a:t>The end</a:t>
                      </a:r>
                      <a:r>
                        <a:rPr lang="en-US" u="sng" dirty="0" smtClean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?</a:t>
                      </a:r>
                      <a:r>
                        <a:rPr lang="en-US" u="none" baseline="0" dirty="0" smtClean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  </a:t>
                      </a:r>
                      <a:r>
                        <a:rPr lang="en-US" u="none" dirty="0" smtClean="0">
                          <a:solidFill>
                            <a:schemeClr val="tx1"/>
                          </a:solidFill>
                          <a:latin typeface="Courier"/>
                          <a:cs typeface="Courier"/>
                        </a:rPr>
                        <a:t>The end</a:t>
                      </a:r>
                      <a:r>
                        <a:rPr lang="en-US" u="sng" dirty="0" smtClean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!</a:t>
                      </a:r>
                      <a:endParaRPr lang="en-US" u="none" dirty="0" smtClean="0">
                        <a:solidFill>
                          <a:srgbClr val="000000"/>
                        </a:solidFill>
                        <a:latin typeface="Courier"/>
                        <a:cs typeface="Courier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u="none" dirty="0" smtClean="0">
                        <a:solidFill>
                          <a:srgbClr val="000000"/>
                        </a:solidFill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9607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Find me all instances of the word “the” in a text.</a:t>
            </a:r>
          </a:p>
          <a:p>
            <a:pPr marL="457200" lvl="1" indent="0" eaLnBrk="1" hangingPunct="1">
              <a:buNone/>
            </a:pPr>
            <a:r>
              <a:rPr lang="en-US" dirty="0" smtClean="0">
                <a:solidFill>
                  <a:srgbClr val="A50021"/>
                </a:solidFill>
                <a:latin typeface="Courier"/>
                <a:cs typeface="Courier"/>
              </a:rPr>
              <a:t>the</a:t>
            </a:r>
            <a:endParaRPr lang="en-US" dirty="0">
              <a:solidFill>
                <a:srgbClr val="A50021"/>
              </a:solidFill>
              <a:latin typeface="Courier"/>
              <a:cs typeface="Courier"/>
            </a:endParaRPr>
          </a:p>
          <a:p>
            <a:pPr marL="800100" lvl="2" indent="0" eaLnBrk="1" hangingPunct="1">
              <a:buNone/>
            </a:pPr>
            <a:r>
              <a:rPr lang="en-US" dirty="0" smtClean="0">
                <a:solidFill>
                  <a:srgbClr val="000000"/>
                </a:solidFill>
                <a:latin typeface="Calibri"/>
                <a:cs typeface="Calibri"/>
              </a:rPr>
              <a:t>                                                Misses </a:t>
            </a:r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capitalized examples</a:t>
            </a:r>
          </a:p>
          <a:p>
            <a:pPr marL="457200" lvl="1" indent="0" eaLnBrk="1" hangingPunct="1">
              <a:buNone/>
            </a:pPr>
            <a:r>
              <a:rPr lang="en-US" dirty="0" smtClean="0">
                <a:solidFill>
                  <a:srgbClr val="009900"/>
                </a:solidFill>
                <a:latin typeface="Courier"/>
                <a:cs typeface="Courier"/>
              </a:rPr>
              <a:t>[</a:t>
            </a:r>
            <a:r>
              <a:rPr lang="en-US" dirty="0" err="1">
                <a:solidFill>
                  <a:srgbClr val="009900"/>
                </a:solidFill>
                <a:latin typeface="Courier"/>
                <a:cs typeface="Courier"/>
              </a:rPr>
              <a:t>tT</a:t>
            </a:r>
            <a:r>
              <a:rPr lang="en-US" dirty="0">
                <a:solidFill>
                  <a:srgbClr val="009900"/>
                </a:solidFill>
                <a:latin typeface="Courier"/>
                <a:cs typeface="Courier"/>
              </a:rPr>
              <a:t>]</a:t>
            </a:r>
            <a:r>
              <a:rPr lang="en-US" dirty="0" smtClean="0">
                <a:solidFill>
                  <a:srgbClr val="009900"/>
                </a:solidFill>
                <a:latin typeface="Courier"/>
                <a:cs typeface="Courier"/>
              </a:rPr>
              <a:t>he</a:t>
            </a:r>
            <a:endParaRPr lang="en-US" dirty="0">
              <a:solidFill>
                <a:srgbClr val="009900"/>
              </a:solidFill>
              <a:latin typeface="Courier"/>
              <a:cs typeface="Courier"/>
            </a:endParaRPr>
          </a:p>
          <a:p>
            <a:pPr marL="800100" lvl="2" indent="0" eaLnBrk="1" hangingPunct="1">
              <a:buNone/>
            </a:pPr>
            <a:r>
              <a:rPr lang="en-US" dirty="0" smtClean="0">
                <a:latin typeface="Calibri"/>
                <a:cs typeface="Calibri"/>
              </a:rPr>
              <a:t>                                               </a:t>
            </a:r>
            <a:r>
              <a:rPr lang="en-US" smtClean="0">
                <a:latin typeface="Calibri"/>
                <a:cs typeface="Calibri"/>
              </a:rPr>
              <a:t> </a:t>
            </a:r>
            <a:r>
              <a:rPr lang="en-US">
                <a:latin typeface="Calibri"/>
                <a:cs typeface="Calibri"/>
              </a:rPr>
              <a:t>I</a:t>
            </a:r>
            <a:r>
              <a:rPr lang="en-US" smtClean="0">
                <a:latin typeface="Calibri"/>
                <a:cs typeface="Calibri"/>
              </a:rPr>
              <a:t>ncorrectly </a:t>
            </a:r>
            <a:r>
              <a:rPr lang="en-US" dirty="0">
                <a:latin typeface="Calibri"/>
                <a:cs typeface="Calibri"/>
              </a:rPr>
              <a:t>r</a:t>
            </a:r>
            <a:r>
              <a:rPr lang="en-US" dirty="0" smtClean="0">
                <a:latin typeface="Calibri"/>
                <a:cs typeface="Calibri"/>
              </a:rPr>
              <a:t>eturns </a:t>
            </a:r>
            <a:r>
              <a:rPr lang="en-US" dirty="0">
                <a:latin typeface="Courier"/>
                <a:cs typeface="Courier"/>
              </a:rPr>
              <a:t>other</a:t>
            </a:r>
            <a:r>
              <a:rPr lang="en-US" dirty="0">
                <a:latin typeface="Calibri"/>
                <a:cs typeface="Calibri"/>
              </a:rPr>
              <a:t> or </a:t>
            </a:r>
            <a:r>
              <a:rPr lang="en-US" dirty="0">
                <a:latin typeface="Courier"/>
                <a:cs typeface="Courier"/>
              </a:rPr>
              <a:t>theology</a:t>
            </a:r>
          </a:p>
          <a:p>
            <a:pPr marL="457200" lvl="1" indent="0" eaLnBrk="1" hangingPunct="1">
              <a:buNone/>
            </a:pPr>
            <a:r>
              <a:rPr lang="en-US" dirty="0" smtClean="0">
                <a:solidFill>
                  <a:srgbClr val="0066FF"/>
                </a:solidFill>
                <a:latin typeface="Courier"/>
                <a:cs typeface="Courier"/>
              </a:rPr>
              <a:t>[</a:t>
            </a:r>
            <a:r>
              <a:rPr lang="en-US" dirty="0">
                <a:solidFill>
                  <a:srgbClr val="0066FF"/>
                </a:solidFill>
                <a:latin typeface="Courier"/>
                <a:cs typeface="Courier"/>
              </a:rPr>
              <a:t>^a-</a:t>
            </a:r>
            <a:r>
              <a:rPr lang="en-US" dirty="0" err="1">
                <a:solidFill>
                  <a:srgbClr val="0066FF"/>
                </a:solidFill>
                <a:latin typeface="Courier"/>
                <a:cs typeface="Courier"/>
              </a:rPr>
              <a:t>zA</a:t>
            </a:r>
            <a:r>
              <a:rPr lang="en-US" dirty="0">
                <a:solidFill>
                  <a:srgbClr val="0066FF"/>
                </a:solidFill>
                <a:latin typeface="Courier"/>
                <a:cs typeface="Courier"/>
              </a:rPr>
              <a:t>-Z]</a:t>
            </a:r>
            <a:r>
              <a:rPr lang="en-US" dirty="0">
                <a:solidFill>
                  <a:srgbClr val="CC3300"/>
                </a:solidFill>
                <a:latin typeface="Courier"/>
                <a:cs typeface="Courier"/>
              </a:rPr>
              <a:t>[</a:t>
            </a:r>
            <a:r>
              <a:rPr lang="en-US" dirty="0" err="1">
                <a:solidFill>
                  <a:srgbClr val="CC3300"/>
                </a:solidFill>
                <a:latin typeface="Courier"/>
                <a:cs typeface="Courier"/>
              </a:rPr>
              <a:t>tT</a:t>
            </a:r>
            <a:r>
              <a:rPr lang="en-US" dirty="0">
                <a:solidFill>
                  <a:srgbClr val="CC3300"/>
                </a:solidFill>
                <a:latin typeface="Courier"/>
                <a:cs typeface="Courier"/>
              </a:rPr>
              <a:t>]</a:t>
            </a:r>
            <a:r>
              <a:rPr lang="en-US" dirty="0">
                <a:latin typeface="Courier"/>
                <a:cs typeface="Courier"/>
              </a:rPr>
              <a:t>he</a:t>
            </a:r>
            <a:r>
              <a:rPr lang="en-US" dirty="0">
                <a:solidFill>
                  <a:srgbClr val="0066FF"/>
                </a:solidFill>
                <a:latin typeface="Courier"/>
                <a:cs typeface="Courier"/>
              </a:rPr>
              <a:t>[^a-</a:t>
            </a:r>
            <a:r>
              <a:rPr lang="en-US" dirty="0" err="1">
                <a:solidFill>
                  <a:srgbClr val="0066FF"/>
                </a:solidFill>
                <a:latin typeface="Courier"/>
                <a:cs typeface="Courier"/>
              </a:rPr>
              <a:t>zA</a:t>
            </a:r>
            <a:r>
              <a:rPr lang="en-US" dirty="0">
                <a:solidFill>
                  <a:srgbClr val="0066FF"/>
                </a:solidFill>
                <a:latin typeface="Courier"/>
                <a:cs typeface="Courier"/>
              </a:rPr>
              <a:t>-Z</a:t>
            </a:r>
            <a:r>
              <a:rPr lang="en-US" dirty="0" smtClean="0">
                <a:solidFill>
                  <a:srgbClr val="0066FF"/>
                </a:solidFill>
                <a:latin typeface="Courier"/>
                <a:cs typeface="Courier"/>
              </a:rPr>
              <a:t>]</a:t>
            </a:r>
            <a:endParaRPr lang="en-US" dirty="0">
              <a:latin typeface="Courier"/>
              <a:cs typeface="Courier"/>
            </a:endParaRPr>
          </a:p>
          <a:p>
            <a:pPr marL="800100" lvl="2" indent="0" eaLnBrk="1" hangingPunct="1">
              <a:buNone/>
            </a:pPr>
            <a:r>
              <a:rPr lang="en-US" dirty="0" smtClean="0">
                <a:latin typeface="Calibri"/>
                <a:cs typeface="Calibri"/>
              </a:rPr>
              <a:t>                                          </a:t>
            </a:r>
            <a:endParaRPr lang="en-US" dirty="0">
              <a:solidFill>
                <a:srgbClr val="CC00CC"/>
              </a:solidFill>
              <a:latin typeface="Courier New" charset="0"/>
            </a:endParaRPr>
          </a:p>
          <a:p>
            <a:pPr lvl="1" eaLnBrk="1" hangingPunct="1"/>
            <a:endParaRPr lang="en-US" dirty="0"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177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Errors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800" dirty="0"/>
              <a:t>The process we just went through was based on </a:t>
            </a:r>
            <a:r>
              <a:rPr lang="en-US" sz="2800" dirty="0" smtClean="0">
                <a:solidFill>
                  <a:srgbClr val="A50021"/>
                </a:solidFill>
              </a:rPr>
              <a:t>fixing two kinds </a:t>
            </a:r>
            <a:r>
              <a:rPr lang="en-US" sz="2800" dirty="0">
                <a:solidFill>
                  <a:srgbClr val="A50021"/>
                </a:solidFill>
              </a:rPr>
              <a:t>of errors</a:t>
            </a:r>
          </a:p>
          <a:p>
            <a:pPr lvl="1" eaLnBrk="1" hangingPunct="1"/>
            <a:r>
              <a:rPr lang="en-US" sz="2400" dirty="0"/>
              <a:t>Matching strings that we should not have matched (</a:t>
            </a:r>
            <a:r>
              <a:rPr lang="en-US" sz="2400" dirty="0">
                <a:solidFill>
                  <a:srgbClr val="A50021"/>
                </a:solidFill>
              </a:rPr>
              <a:t>the</a:t>
            </a:r>
            <a:r>
              <a:rPr lang="en-US" sz="2400" dirty="0"/>
              <a:t>re, </a:t>
            </a:r>
            <a:r>
              <a:rPr lang="en-US" sz="2400" dirty="0">
                <a:solidFill>
                  <a:srgbClr val="A50021"/>
                </a:solidFill>
              </a:rPr>
              <a:t>the</a:t>
            </a:r>
            <a:r>
              <a:rPr lang="en-US" sz="2400" dirty="0"/>
              <a:t>n, o</a:t>
            </a:r>
            <a:r>
              <a:rPr lang="en-US" sz="2400" dirty="0">
                <a:solidFill>
                  <a:srgbClr val="A50021"/>
                </a:solidFill>
              </a:rPr>
              <a:t>the</a:t>
            </a:r>
            <a:r>
              <a:rPr lang="en-US" sz="2400" dirty="0"/>
              <a:t>r)</a:t>
            </a:r>
          </a:p>
          <a:p>
            <a:pPr lvl="2" eaLnBrk="1" hangingPunct="1"/>
            <a:r>
              <a:rPr lang="en-US" sz="2400" dirty="0">
                <a:solidFill>
                  <a:srgbClr val="A50021"/>
                </a:solidFill>
              </a:rPr>
              <a:t>False positives (Type I)</a:t>
            </a:r>
          </a:p>
          <a:p>
            <a:pPr lvl="1" eaLnBrk="1" hangingPunct="1"/>
            <a:r>
              <a:rPr lang="en-US" sz="2400" dirty="0"/>
              <a:t>Not matching things that we should have matched (The)</a:t>
            </a:r>
          </a:p>
          <a:p>
            <a:pPr lvl="2" eaLnBrk="1" hangingPunct="1"/>
            <a:r>
              <a:rPr lang="en-US" sz="2400" dirty="0">
                <a:solidFill>
                  <a:srgbClr val="A50021"/>
                </a:solidFill>
              </a:rPr>
              <a:t>False negatives (Type II)</a:t>
            </a:r>
          </a:p>
        </p:txBody>
      </p:sp>
    </p:spTree>
    <p:extLst>
      <p:ext uri="{BB962C8B-B14F-4D97-AF65-F5344CB8AC3E}">
        <p14:creationId xmlns:p14="http://schemas.microsoft.com/office/powerpoint/2010/main" val="58255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Errors cont.</a:t>
            </a:r>
            <a:endParaRPr lang="en-US" dirty="0"/>
          </a:p>
        </p:txBody>
      </p:sp>
      <p:sp>
        <p:nvSpPr>
          <p:cNvPr id="860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In NLP we are always dealing with these kinds of errors.</a:t>
            </a:r>
          </a:p>
          <a:p>
            <a:r>
              <a:rPr lang="en-US" sz="2800" dirty="0" smtClean="0"/>
              <a:t>Reducing the error rate for an application often involves two antagonistic efforts: </a:t>
            </a:r>
          </a:p>
          <a:p>
            <a:pPr lvl="1"/>
            <a:r>
              <a:rPr lang="en-US" sz="2400" dirty="0" smtClean="0">
                <a:solidFill>
                  <a:srgbClr val="008000"/>
                </a:solidFill>
              </a:rPr>
              <a:t>Increasing accuracy or precision </a:t>
            </a:r>
            <a:r>
              <a:rPr lang="en-US" sz="2400" dirty="0" smtClean="0"/>
              <a:t>(minimizing false positives)</a:t>
            </a:r>
          </a:p>
          <a:p>
            <a:pPr lvl="1"/>
            <a:r>
              <a:rPr lang="en-US" sz="2400" dirty="0" smtClean="0">
                <a:solidFill>
                  <a:srgbClr val="008000"/>
                </a:solidFill>
              </a:rPr>
              <a:t>Increasing coverage or recall </a:t>
            </a:r>
            <a:r>
              <a:rPr lang="en-US" sz="2400" dirty="0" smtClean="0"/>
              <a:t>(minimizing false negatives).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26071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</a:p>
        </p:txBody>
      </p:sp>
      <p:sp>
        <p:nvSpPr>
          <p:cNvPr id="901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Regular expressions play a surprisingly large role</a:t>
            </a:r>
          </a:p>
          <a:p>
            <a:pPr lvl="1"/>
            <a:r>
              <a:rPr lang="en-US" dirty="0" smtClean="0"/>
              <a:t>Sophisticated sequences </a:t>
            </a:r>
            <a:r>
              <a:rPr lang="en-US" dirty="0"/>
              <a:t>of regular expressions are often the first model </a:t>
            </a:r>
            <a:r>
              <a:rPr lang="en-US" dirty="0" smtClean="0"/>
              <a:t>for any text processing text</a:t>
            </a:r>
          </a:p>
          <a:p>
            <a:r>
              <a:rPr lang="en-US" dirty="0"/>
              <a:t>For many hard tasks, we use machine learning </a:t>
            </a:r>
            <a:r>
              <a:rPr lang="en-US" dirty="0" smtClean="0"/>
              <a:t>classifiers</a:t>
            </a:r>
          </a:p>
          <a:p>
            <a:pPr lvl="1"/>
            <a:r>
              <a:rPr lang="en-US" dirty="0" smtClean="0"/>
              <a:t>But regular expressions are used as features in the classifiers</a:t>
            </a:r>
          </a:p>
          <a:p>
            <a:pPr lvl="1"/>
            <a:r>
              <a:rPr lang="en-US" dirty="0" smtClean="0"/>
              <a:t>Can be very useful in capturing generalizations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901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B8C8334-E00B-3A45-A77B-332115BBC150}" type="slidenum">
              <a:rPr lang="en-US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820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572000" y="438150"/>
            <a:ext cx="3890964" cy="1371600"/>
          </a:xfrm>
        </p:spPr>
        <p:txBody>
          <a:bodyPr/>
          <a:lstStyle/>
          <a:p>
            <a:pPr eaLnBrk="1" hangingPunct="1"/>
            <a:r>
              <a:rPr lang="en-US" sz="4000" dirty="0" smtClean="0">
                <a:latin typeface="Calibri (Headings)"/>
                <a:ea typeface="ＭＳ Ｐゴシック" charset="0"/>
                <a:cs typeface="Calibri (Headings)"/>
              </a:rPr>
              <a:t>Basic Text Processing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Regular Expressions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590920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648200" cy="1905000"/>
          </a:xfrm>
        </p:spPr>
        <p:txBody>
          <a:bodyPr/>
          <a:lstStyle/>
          <a:p>
            <a:r>
              <a:rPr lang="en-US" sz="4400" dirty="0" smtClean="0"/>
              <a:t>Basic Text Processing</a:t>
            </a:r>
            <a:endParaRPr lang="en-US" sz="4400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3600" dirty="0" smtClean="0">
                <a:solidFill>
                  <a:srgbClr val="A4001D"/>
                </a:solidFill>
                <a:latin typeface="Calibri" charset="0"/>
              </a:rPr>
              <a:t>Word </a:t>
            </a:r>
            <a:r>
              <a:rPr lang="en-US" sz="3600" dirty="0">
                <a:solidFill>
                  <a:srgbClr val="A4001D"/>
                </a:solidFill>
                <a:latin typeface="Calibri" charset="0"/>
              </a:rPr>
              <a:t>tokenization</a:t>
            </a:r>
          </a:p>
          <a:p>
            <a:pPr eaLnBrk="1" hangingPunct="1">
              <a:buFont typeface="Times" charset="0"/>
              <a:buNone/>
            </a:pPr>
            <a:endParaRPr lang="en-US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39954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16914"/>
            <a:ext cx="7772400" cy="857250"/>
          </a:xfrm>
        </p:spPr>
        <p:txBody>
          <a:bodyPr/>
          <a:lstStyle/>
          <a:p>
            <a:r>
              <a:rPr lang="en-US" dirty="0" smtClean="0"/>
              <a:t>Text Normalization</a:t>
            </a:r>
            <a:endParaRPr lang="en-US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971550"/>
            <a:ext cx="7772400" cy="3429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dirty="0" smtClean="0"/>
              <a:t>Every NLP task needs to do text normalization: </a:t>
            </a:r>
          </a:p>
          <a:p>
            <a:pPr marL="914400" lvl="1" indent="-457200">
              <a:lnSpc>
                <a:spcPct val="90000"/>
              </a:lnSpc>
              <a:buFont typeface="+mj-lt"/>
              <a:buAutoNum type="arabicPeriod"/>
            </a:pPr>
            <a:r>
              <a:rPr lang="en-US" sz="2800" dirty="0" smtClean="0"/>
              <a:t>Segmenting/tokenizing words in running text</a:t>
            </a:r>
          </a:p>
          <a:p>
            <a:pPr marL="914400" lvl="1" indent="-457200">
              <a:lnSpc>
                <a:spcPct val="90000"/>
              </a:lnSpc>
              <a:buFont typeface="+mj-lt"/>
              <a:buAutoNum type="arabicPeriod"/>
            </a:pPr>
            <a:r>
              <a:rPr lang="en-US" sz="2800" dirty="0" smtClean="0"/>
              <a:t>Normalizing word formats</a:t>
            </a:r>
          </a:p>
          <a:p>
            <a:pPr marL="914400" lvl="1" indent="-457200">
              <a:lnSpc>
                <a:spcPct val="90000"/>
              </a:lnSpc>
              <a:buFont typeface="+mj-lt"/>
              <a:buAutoNum type="arabicPeriod"/>
            </a:pPr>
            <a:r>
              <a:rPr lang="en-US" sz="2800" dirty="0" smtClean="0"/>
              <a:t>Segmenting sentences in running text</a:t>
            </a:r>
            <a:endParaRPr lang="en-US" sz="3200" b="1" dirty="0" smtClean="0"/>
          </a:p>
          <a:p>
            <a:pPr lvl="1">
              <a:lnSpc>
                <a:spcPct val="90000"/>
              </a:lnSpc>
              <a:buFont typeface="Wingdings" charset="2"/>
              <a:buNone/>
            </a:pPr>
            <a:endParaRPr lang="en-US" sz="2000" b="1" dirty="0">
              <a:latin typeface="Courier" charset="0"/>
            </a:endParaRPr>
          </a:p>
          <a:p>
            <a:pPr>
              <a:lnSpc>
                <a:spcPct val="90000"/>
              </a:lnSpc>
            </a:pPr>
            <a:endParaRPr lang="en-US" sz="1800" b="1" dirty="0">
              <a:latin typeface="Courier" charset="0"/>
            </a:endParaRPr>
          </a:p>
          <a:p>
            <a:pPr>
              <a:lnSpc>
                <a:spcPct val="90000"/>
              </a:lnSpc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306790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many words?</a:t>
            </a: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dirty="0"/>
              <a:t>I do uh main- mainly business data processing</a:t>
            </a:r>
          </a:p>
          <a:p>
            <a:pPr lvl="1"/>
            <a:r>
              <a:rPr lang="en-US" sz="2400" dirty="0" smtClean="0"/>
              <a:t>Fragments, filled pauses</a:t>
            </a:r>
            <a:endParaRPr lang="en-US" sz="2400" dirty="0"/>
          </a:p>
          <a:p>
            <a:r>
              <a:rPr lang="en-US" sz="2800" dirty="0" smtClean="0"/>
              <a:t>Seuss’s </a:t>
            </a:r>
            <a:r>
              <a:rPr lang="en-US" sz="2800" dirty="0" smtClean="0">
                <a:solidFill>
                  <a:srgbClr val="FF0000"/>
                </a:solidFill>
              </a:rPr>
              <a:t>cat </a:t>
            </a:r>
            <a:r>
              <a:rPr lang="en-US" sz="2800" dirty="0" smtClean="0"/>
              <a:t>in the hat is different from other</a:t>
            </a:r>
            <a:r>
              <a:rPr lang="en-US" sz="2800" dirty="0" smtClean="0">
                <a:solidFill>
                  <a:srgbClr val="FF0000"/>
                </a:solidFill>
              </a:rPr>
              <a:t> cats! </a:t>
            </a:r>
            <a:endParaRPr lang="en-US" sz="2800" dirty="0"/>
          </a:p>
          <a:p>
            <a:pPr lvl="1"/>
            <a:r>
              <a:rPr lang="en-US" sz="2400" b="1" dirty="0" smtClean="0"/>
              <a:t>Lemma</a:t>
            </a:r>
            <a:r>
              <a:rPr lang="en-US" sz="2400" dirty="0"/>
              <a:t>: </a:t>
            </a:r>
            <a:r>
              <a:rPr lang="en-US" sz="2400" dirty="0" smtClean="0"/>
              <a:t>same </a:t>
            </a:r>
            <a:r>
              <a:rPr lang="en-US" sz="2400" dirty="0"/>
              <a:t>stem, </a:t>
            </a:r>
            <a:r>
              <a:rPr lang="en-US" sz="2400" dirty="0" smtClean="0"/>
              <a:t>part </a:t>
            </a:r>
            <a:r>
              <a:rPr lang="en-US" sz="2400" dirty="0"/>
              <a:t>of speech, </a:t>
            </a:r>
            <a:r>
              <a:rPr lang="en-US" sz="2400" dirty="0" smtClean="0"/>
              <a:t>rough word </a:t>
            </a:r>
            <a:r>
              <a:rPr lang="en-US" sz="2400" dirty="0"/>
              <a:t>sense</a:t>
            </a:r>
          </a:p>
          <a:p>
            <a:pPr lvl="2"/>
            <a:r>
              <a:rPr lang="en-US" sz="2000" dirty="0" smtClean="0">
                <a:solidFill>
                  <a:srgbClr val="FF0000"/>
                </a:solidFill>
              </a:rPr>
              <a:t>cat </a:t>
            </a:r>
            <a:r>
              <a:rPr lang="en-US" sz="2000" dirty="0"/>
              <a:t>and </a:t>
            </a:r>
            <a:r>
              <a:rPr lang="en-US" sz="2000" dirty="0">
                <a:solidFill>
                  <a:srgbClr val="FF0000"/>
                </a:solidFill>
              </a:rPr>
              <a:t>cats </a:t>
            </a:r>
            <a:r>
              <a:rPr lang="en-US" sz="2000" dirty="0"/>
              <a:t>= same lemma</a:t>
            </a:r>
          </a:p>
          <a:p>
            <a:pPr lvl="1"/>
            <a:r>
              <a:rPr lang="en-US" sz="2400" b="1" dirty="0" err="1"/>
              <a:t>Wordform</a:t>
            </a:r>
            <a:r>
              <a:rPr lang="en-US" sz="2400" dirty="0"/>
              <a:t>: the full inflected surface </a:t>
            </a:r>
            <a:r>
              <a:rPr lang="en-US" sz="2400" dirty="0" smtClean="0"/>
              <a:t>form</a:t>
            </a:r>
            <a:endParaRPr lang="en-US" sz="2400" dirty="0"/>
          </a:p>
          <a:p>
            <a:pPr lvl="2"/>
            <a:r>
              <a:rPr lang="en-US" sz="2000" dirty="0" smtClean="0">
                <a:solidFill>
                  <a:srgbClr val="FF0000"/>
                </a:solidFill>
              </a:rPr>
              <a:t>cat </a:t>
            </a:r>
            <a:r>
              <a:rPr lang="en-US" sz="2000" dirty="0"/>
              <a:t>and </a:t>
            </a:r>
            <a:r>
              <a:rPr lang="en-US" sz="2000" dirty="0">
                <a:solidFill>
                  <a:srgbClr val="FF0000"/>
                </a:solidFill>
              </a:rPr>
              <a:t>cats </a:t>
            </a:r>
            <a:r>
              <a:rPr lang="en-US" sz="2000" dirty="0"/>
              <a:t>= different </a:t>
            </a:r>
            <a:r>
              <a:rPr lang="en-US" sz="2000" dirty="0" err="1" smtClean="0"/>
              <a:t>wordforms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77914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many words?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314450"/>
            <a:ext cx="8534400" cy="3543300"/>
          </a:xfrm>
        </p:spPr>
        <p:txBody>
          <a:bodyPr/>
          <a:lstStyle/>
          <a:p>
            <a:pPr marL="0" indent="0">
              <a:buNone/>
            </a:pPr>
            <a:r>
              <a:rPr lang="en-US" sz="2200" dirty="0">
                <a:solidFill>
                  <a:srgbClr val="FF0000"/>
                </a:solidFill>
              </a:rPr>
              <a:t>they lay back on the San Francisco grass and looked at the stars and </a:t>
            </a:r>
            <a:r>
              <a:rPr lang="en-US" sz="2200" dirty="0" smtClean="0">
                <a:solidFill>
                  <a:srgbClr val="FF0000"/>
                </a:solidFill>
              </a:rPr>
              <a:t>their</a:t>
            </a:r>
          </a:p>
          <a:p>
            <a:endParaRPr lang="en-US" dirty="0" smtClean="0">
              <a:solidFill>
                <a:srgbClr val="FF0000"/>
              </a:solidFill>
            </a:endParaRPr>
          </a:p>
          <a:p>
            <a:r>
              <a:rPr lang="en-US" b="1" dirty="0" smtClean="0">
                <a:solidFill>
                  <a:srgbClr val="000000"/>
                </a:solidFill>
              </a:rPr>
              <a:t>Type</a:t>
            </a:r>
            <a:r>
              <a:rPr lang="en-US" dirty="0" smtClean="0">
                <a:solidFill>
                  <a:srgbClr val="000000"/>
                </a:solidFill>
              </a:rPr>
              <a:t>: an element of the vocabulary.</a:t>
            </a:r>
            <a:endParaRPr lang="en-US" b="1" dirty="0" smtClean="0">
              <a:solidFill>
                <a:srgbClr val="000000"/>
              </a:solidFill>
            </a:endParaRPr>
          </a:p>
          <a:p>
            <a:r>
              <a:rPr lang="en-US" b="1" dirty="0" smtClean="0">
                <a:solidFill>
                  <a:srgbClr val="000000"/>
                </a:solidFill>
              </a:rPr>
              <a:t>Token</a:t>
            </a:r>
            <a:r>
              <a:rPr lang="en-US" dirty="0" smtClean="0">
                <a:solidFill>
                  <a:srgbClr val="000000"/>
                </a:solidFill>
              </a:rPr>
              <a:t>: an instance of that type in running text.</a:t>
            </a:r>
            <a:endParaRPr lang="en-US" dirty="0">
              <a:solidFill>
                <a:srgbClr val="000000"/>
              </a:solidFill>
            </a:endParaRPr>
          </a:p>
          <a:p>
            <a:r>
              <a:rPr lang="en-US" dirty="0" smtClean="0"/>
              <a:t>How many?</a:t>
            </a:r>
          </a:p>
          <a:p>
            <a:pPr lvl="1"/>
            <a:r>
              <a:rPr lang="en-US" dirty="0" smtClean="0"/>
              <a:t>15 </a:t>
            </a:r>
            <a:r>
              <a:rPr lang="en-US" dirty="0"/>
              <a:t>tokens (or 14)</a:t>
            </a:r>
          </a:p>
          <a:p>
            <a:pPr lvl="1"/>
            <a:r>
              <a:rPr lang="en-US" dirty="0"/>
              <a:t>13 types (or 12) (or 11?</a:t>
            </a:r>
            <a:r>
              <a:rPr lang="en-US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75226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many words?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428750"/>
            <a:ext cx="8458200" cy="3886200"/>
          </a:xfrm>
        </p:spPr>
        <p:txBody>
          <a:bodyPr/>
          <a:lstStyle/>
          <a:p>
            <a:pPr marL="0" indent="0">
              <a:buNone/>
            </a:pPr>
            <a:r>
              <a:rPr lang="en-US" b="1" i="1" dirty="0" smtClean="0"/>
              <a:t>N</a:t>
            </a:r>
            <a:r>
              <a:rPr lang="en-US" dirty="0" smtClean="0"/>
              <a:t> = number of tokens</a:t>
            </a:r>
          </a:p>
          <a:p>
            <a:pPr marL="0" indent="0">
              <a:buNone/>
            </a:pPr>
            <a:r>
              <a:rPr lang="en-US" b="1" i="1" dirty="0" smtClean="0"/>
              <a:t>V</a:t>
            </a:r>
            <a:r>
              <a:rPr lang="en-US" dirty="0" smtClean="0"/>
              <a:t> = vocabulary = set of types</a:t>
            </a:r>
          </a:p>
          <a:p>
            <a:pPr marL="457200" lvl="1" indent="0">
              <a:buNone/>
            </a:pPr>
            <a:r>
              <a:rPr lang="en-US" sz="1800" dirty="0" smtClean="0"/>
              <a:t>|</a:t>
            </a:r>
            <a:r>
              <a:rPr lang="en-US" sz="1800" i="1" dirty="0" smtClean="0"/>
              <a:t>V</a:t>
            </a:r>
            <a:r>
              <a:rPr lang="en-US" sz="1800" dirty="0" smtClean="0"/>
              <a:t>|</a:t>
            </a:r>
            <a:r>
              <a:rPr lang="en-US" sz="1800" i="1" dirty="0" smtClean="0"/>
              <a:t> </a:t>
            </a:r>
            <a:r>
              <a:rPr lang="en-US" sz="1800" dirty="0" smtClean="0"/>
              <a:t>is the size of the vocabulary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2989096"/>
              </p:ext>
            </p:extLst>
          </p:nvPr>
        </p:nvGraphicFramePr>
        <p:xfrm>
          <a:off x="838200" y="2952750"/>
          <a:ext cx="7010400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6800"/>
                <a:gridCol w="2336800"/>
                <a:gridCol w="23368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Tokens = 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Types = |V|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Switchboard phone</a:t>
                      </a:r>
                      <a:r>
                        <a:rPr lang="en-US" baseline="0" dirty="0" smtClean="0"/>
                        <a:t> conversations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2.4 million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r>
                        <a:rPr lang="en-US" baseline="0" dirty="0" smtClean="0"/>
                        <a:t> thousand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Shakespeare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884,000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31</a:t>
                      </a:r>
                      <a:r>
                        <a:rPr lang="en-US" baseline="0" dirty="0" smtClean="0"/>
                        <a:t> thousand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Google N-grams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 trillion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13 million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495800" y="1657350"/>
            <a:ext cx="432011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libri"/>
                <a:cs typeface="Calibri"/>
              </a:rPr>
              <a:t>Church and Gale (1990)</a:t>
            </a:r>
            <a:r>
              <a:rPr lang="en-US" dirty="0" smtClean="0">
                <a:latin typeface="Calibri"/>
                <a:cs typeface="Calibri"/>
              </a:rPr>
              <a:t>: </a:t>
            </a:r>
            <a:r>
              <a:rPr lang="en-US" dirty="0">
                <a:latin typeface="Calibri"/>
                <a:cs typeface="Calibri"/>
              </a:rPr>
              <a:t>|V| </a:t>
            </a:r>
            <a:r>
              <a:rPr lang="en-US" dirty="0" smtClean="0">
                <a:latin typeface="Calibri"/>
                <a:cs typeface="Calibri"/>
              </a:rPr>
              <a:t>&gt; </a:t>
            </a:r>
            <a:r>
              <a:rPr lang="en-US" dirty="0">
                <a:latin typeface="Calibri"/>
                <a:cs typeface="Calibri"/>
              </a:rPr>
              <a:t>O</a:t>
            </a:r>
            <a:r>
              <a:rPr lang="en-US" dirty="0" smtClean="0">
                <a:latin typeface="Calibri"/>
                <a:cs typeface="Calibri"/>
              </a:rPr>
              <a:t>(N</a:t>
            </a:r>
            <a:r>
              <a:rPr lang="en-US" baseline="30000" dirty="0" smtClean="0">
                <a:latin typeface="Calibri"/>
                <a:cs typeface="Calibri"/>
              </a:rPr>
              <a:t>½</a:t>
            </a:r>
            <a:r>
              <a:rPr lang="en-US" dirty="0" smtClean="0">
                <a:latin typeface="Calibri"/>
                <a:cs typeface="Calibri"/>
              </a:rPr>
              <a:t>)</a:t>
            </a:r>
            <a:endParaRPr lang="en-US" dirty="0">
              <a:latin typeface="Calibri"/>
              <a:cs typeface="Calibri"/>
            </a:endParaRPr>
          </a:p>
          <a:p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08335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Tokenization in UNIX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790950"/>
          </a:xfrm>
        </p:spPr>
        <p:txBody>
          <a:bodyPr/>
          <a:lstStyle/>
          <a:p>
            <a:r>
              <a:rPr lang="en-US" dirty="0" smtClean="0"/>
              <a:t>(Inspired by Ken Church’s UNIX for Poets.)</a:t>
            </a:r>
          </a:p>
          <a:p>
            <a:r>
              <a:rPr lang="en-US" dirty="0" smtClean="0"/>
              <a:t>Given a text file, output the word tokens and their frequencies</a:t>
            </a:r>
            <a:endParaRPr lang="en-US" dirty="0"/>
          </a:p>
          <a:p>
            <a:pPr marL="0" indent="0">
              <a:buNone/>
            </a:pPr>
            <a:r>
              <a:rPr lang="fr-FR" sz="2000" dirty="0">
                <a:latin typeface="Courier"/>
                <a:cs typeface="Courier"/>
              </a:rPr>
              <a:t>tr -</a:t>
            </a:r>
            <a:r>
              <a:rPr lang="fr-FR" sz="2000" dirty="0" err="1">
                <a:latin typeface="Courier"/>
                <a:cs typeface="Courier"/>
              </a:rPr>
              <a:t>sc</a:t>
            </a:r>
            <a:r>
              <a:rPr lang="fr-FR" sz="2000" dirty="0">
                <a:latin typeface="Courier"/>
                <a:cs typeface="Courier"/>
              </a:rPr>
              <a:t> ’A-</a:t>
            </a:r>
            <a:r>
              <a:rPr lang="fr-FR" sz="2000" dirty="0" err="1">
                <a:latin typeface="Courier"/>
                <a:cs typeface="Courier"/>
              </a:rPr>
              <a:t>Za</a:t>
            </a:r>
            <a:r>
              <a:rPr lang="fr-FR" sz="2000" dirty="0">
                <a:latin typeface="Courier"/>
                <a:cs typeface="Courier"/>
              </a:rPr>
              <a:t>-z’ ’</a:t>
            </a:r>
            <a:r>
              <a:rPr lang="fr-FR" sz="2000" dirty="0" smtClean="0">
                <a:latin typeface="Courier"/>
                <a:cs typeface="Courier"/>
              </a:rPr>
              <a:t>\n’ </a:t>
            </a:r>
            <a:r>
              <a:rPr lang="fr-FR" sz="2000" dirty="0">
                <a:latin typeface="Courier"/>
                <a:cs typeface="Courier"/>
              </a:rPr>
              <a:t>&lt; </a:t>
            </a:r>
            <a:r>
              <a:rPr lang="fr-FR" sz="2000" dirty="0" err="1" smtClean="0">
                <a:latin typeface="Courier"/>
                <a:cs typeface="Courier"/>
              </a:rPr>
              <a:t>shakes.txt</a:t>
            </a:r>
            <a:r>
              <a:rPr lang="fr-FR" sz="2000" dirty="0" smtClean="0">
                <a:latin typeface="Courier"/>
                <a:cs typeface="Courier"/>
              </a:rPr>
              <a:t> </a:t>
            </a:r>
          </a:p>
          <a:p>
            <a:pPr marL="0" indent="0">
              <a:buNone/>
            </a:pPr>
            <a:r>
              <a:rPr lang="fr-FR" sz="2000" dirty="0">
                <a:latin typeface="Courier"/>
                <a:cs typeface="Courier"/>
              </a:rPr>
              <a:t> </a:t>
            </a:r>
            <a:r>
              <a:rPr lang="fr-FR" sz="2000" dirty="0" smtClean="0">
                <a:latin typeface="Courier"/>
                <a:cs typeface="Courier"/>
              </a:rPr>
              <a:t>    | </a:t>
            </a:r>
            <a:r>
              <a:rPr lang="en-US" sz="2000" dirty="0" smtClean="0">
                <a:latin typeface="Courier"/>
                <a:cs typeface="Courier"/>
              </a:rPr>
              <a:t>sort </a:t>
            </a:r>
          </a:p>
          <a:p>
            <a:pPr marL="0" indent="0">
              <a:buNone/>
            </a:pP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    | </a:t>
            </a:r>
            <a:r>
              <a:rPr lang="en-US" sz="2000" dirty="0" err="1" smtClean="0">
                <a:latin typeface="Courier"/>
                <a:cs typeface="Courier"/>
              </a:rPr>
              <a:t>uniq</a:t>
            </a:r>
            <a:r>
              <a:rPr lang="en-US" sz="2000" dirty="0" smtClean="0">
                <a:latin typeface="Courier"/>
                <a:cs typeface="Courier"/>
              </a:rPr>
              <a:t> –c </a:t>
            </a:r>
          </a:p>
          <a:p>
            <a:pPr marL="0" indent="0">
              <a:buNone/>
            </a:pPr>
            <a:endParaRPr lang="en-US" sz="140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400" dirty="0">
                <a:latin typeface="Courier"/>
                <a:cs typeface="Courier"/>
              </a:rPr>
              <a:t>1945 A</a:t>
            </a:r>
          </a:p>
          <a:p>
            <a:pPr marL="0" indent="0">
              <a:buNone/>
            </a:pPr>
            <a:r>
              <a:rPr lang="en-US" sz="1400" dirty="0">
                <a:latin typeface="Courier"/>
                <a:cs typeface="Courier"/>
              </a:rPr>
              <a:t>  72 AARON</a:t>
            </a:r>
          </a:p>
          <a:p>
            <a:pPr marL="0" indent="0">
              <a:buNone/>
            </a:pPr>
            <a:r>
              <a:rPr lang="en-US" sz="1400" dirty="0">
                <a:latin typeface="Courier"/>
                <a:cs typeface="Courier"/>
              </a:rPr>
              <a:t>  19 ABBESS</a:t>
            </a:r>
          </a:p>
          <a:p>
            <a:pPr marL="0" indent="0">
              <a:buNone/>
            </a:pPr>
            <a:r>
              <a:rPr lang="en-US" sz="1400" dirty="0">
                <a:latin typeface="Courier"/>
                <a:cs typeface="Courier"/>
              </a:rPr>
              <a:t>   5 </a:t>
            </a:r>
            <a:r>
              <a:rPr lang="en-US" sz="1400" dirty="0" smtClean="0">
                <a:latin typeface="Courier"/>
                <a:cs typeface="Courier"/>
              </a:rPr>
              <a:t>ABBOT</a:t>
            </a:r>
          </a:p>
          <a:p>
            <a:pPr marL="0" indent="0">
              <a:buNone/>
            </a:pPr>
            <a:r>
              <a:rPr lang="en-US" sz="1400" dirty="0" smtClean="0">
                <a:latin typeface="Courier"/>
                <a:cs typeface="Courier"/>
              </a:rPr>
              <a:t> ... ...</a:t>
            </a:r>
          </a:p>
          <a:p>
            <a:pPr marL="0" indent="0">
              <a:buNone/>
            </a:pPr>
            <a:r>
              <a:rPr lang="it-IT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  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905000" y="3543062"/>
            <a:ext cx="1154320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None/>
            </a:pPr>
            <a:r>
              <a:rPr lang="it-IT" sz="1400" dirty="0">
                <a:latin typeface="Courier"/>
                <a:cs typeface="Courier"/>
              </a:rPr>
              <a:t>25 Aaron</a:t>
            </a:r>
          </a:p>
          <a:p>
            <a:pPr marL="0" indent="0">
              <a:buNone/>
            </a:pPr>
            <a:r>
              <a:rPr lang="it-IT" sz="1400" dirty="0">
                <a:latin typeface="Courier"/>
                <a:cs typeface="Courier"/>
              </a:rPr>
              <a:t> </a:t>
            </a:r>
            <a:r>
              <a:rPr lang="it-IT" sz="1400" dirty="0" smtClean="0">
                <a:latin typeface="Courier"/>
                <a:cs typeface="Courier"/>
              </a:rPr>
              <a:t>6 </a:t>
            </a:r>
            <a:r>
              <a:rPr lang="it-IT" sz="1400" dirty="0">
                <a:latin typeface="Courier"/>
                <a:cs typeface="Courier"/>
              </a:rPr>
              <a:t>Abate</a:t>
            </a:r>
          </a:p>
          <a:p>
            <a:pPr marL="0" indent="0">
              <a:buNone/>
            </a:pPr>
            <a:r>
              <a:rPr lang="it-IT" sz="1400" dirty="0">
                <a:latin typeface="Courier"/>
                <a:cs typeface="Courier"/>
              </a:rPr>
              <a:t> </a:t>
            </a:r>
            <a:r>
              <a:rPr lang="it-IT" sz="1400" dirty="0" smtClean="0">
                <a:latin typeface="Courier"/>
                <a:cs typeface="Courier"/>
              </a:rPr>
              <a:t>1 </a:t>
            </a:r>
            <a:r>
              <a:rPr lang="it-IT" sz="1400" dirty="0" err="1" smtClean="0">
                <a:latin typeface="Courier"/>
                <a:cs typeface="Courier"/>
              </a:rPr>
              <a:t>Abates</a:t>
            </a:r>
            <a:endParaRPr lang="it-IT" sz="140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it-IT" sz="1400" dirty="0" smtClean="0">
                <a:latin typeface="Courier"/>
                <a:cs typeface="Courier"/>
              </a:rPr>
              <a:t> 5 </a:t>
            </a:r>
            <a:r>
              <a:rPr lang="it-IT" sz="1400" dirty="0" err="1">
                <a:latin typeface="Courier"/>
                <a:cs typeface="Courier"/>
              </a:rPr>
              <a:t>Abbess</a:t>
            </a:r>
            <a:endParaRPr lang="it-IT" sz="140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it-IT" sz="1400" dirty="0">
                <a:latin typeface="Courier"/>
                <a:cs typeface="Courier"/>
              </a:rPr>
              <a:t> </a:t>
            </a:r>
            <a:r>
              <a:rPr lang="it-IT" sz="1400" dirty="0" smtClean="0">
                <a:latin typeface="Courier"/>
                <a:cs typeface="Courier"/>
              </a:rPr>
              <a:t>6 </a:t>
            </a:r>
            <a:r>
              <a:rPr lang="it-IT" sz="1400" dirty="0">
                <a:latin typeface="Courier"/>
                <a:cs typeface="Courier"/>
              </a:rPr>
              <a:t>Abbey</a:t>
            </a:r>
          </a:p>
          <a:p>
            <a:pPr marL="0" indent="0">
              <a:buNone/>
            </a:pPr>
            <a:r>
              <a:rPr lang="it-IT" sz="1400" dirty="0">
                <a:latin typeface="Courier"/>
                <a:cs typeface="Courier"/>
              </a:rPr>
              <a:t> </a:t>
            </a:r>
            <a:r>
              <a:rPr lang="it-IT" sz="1400" dirty="0" smtClean="0">
                <a:latin typeface="Courier"/>
                <a:cs typeface="Courier"/>
              </a:rPr>
              <a:t>3 Abbot</a:t>
            </a:r>
            <a:endParaRPr lang="en-US" sz="1400" dirty="0">
              <a:latin typeface="+mn-lt"/>
            </a:endParaRPr>
          </a:p>
          <a:p>
            <a:pPr marL="0" indent="0">
              <a:buNone/>
            </a:pPr>
            <a:r>
              <a:rPr lang="en-US" sz="1400" dirty="0" smtClean="0">
                <a:latin typeface="+mn-lt"/>
                <a:cs typeface="Courier"/>
              </a:rPr>
              <a:t>....   …</a:t>
            </a:r>
            <a:endParaRPr lang="en-US" sz="1400" dirty="0">
              <a:latin typeface="Courier"/>
              <a:cs typeface="Courier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715000" y="2266950"/>
            <a:ext cx="3429000" cy="304800"/>
          </a:xfrm>
          <a:prstGeom prst="rect">
            <a:avLst/>
          </a:prstGeom>
          <a:solidFill>
            <a:srgbClr val="FFCC66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latin typeface="Lucida Sans" pitchFamily="-65" charset="0"/>
              </a:rPr>
              <a:t>Change all non-alpha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-65" charset="0"/>
              </a:rPr>
              <a:t>to</a:t>
            </a:r>
            <a:r>
              <a:rPr kumimoji="0" lang="en-U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-65" charset="0"/>
              </a:rPr>
              <a:t> newlines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2667000" y="2647950"/>
            <a:ext cx="2743200" cy="304800"/>
          </a:xfrm>
          <a:prstGeom prst="rect">
            <a:avLst/>
          </a:prstGeom>
          <a:solidFill>
            <a:srgbClr val="FFCC66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latin typeface="Lucida Sans" pitchFamily="-65" charset="0"/>
              </a:rPr>
              <a:t>Sort in alphabetical order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3048000" y="3028950"/>
            <a:ext cx="2971800" cy="304800"/>
          </a:xfrm>
          <a:prstGeom prst="rect">
            <a:avLst/>
          </a:prstGeom>
          <a:solidFill>
            <a:srgbClr val="FFCC66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latin typeface="Lucida Sans" pitchFamily="-65" charset="0"/>
              </a:rPr>
              <a:t>Merge and count each type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669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first step: tokenizing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000" dirty="0" smtClean="0">
                <a:latin typeface="Courier"/>
                <a:cs typeface="Courier"/>
              </a:rPr>
              <a:t>tr </a:t>
            </a:r>
            <a:r>
              <a:rPr lang="fr-FR" sz="2000" dirty="0">
                <a:latin typeface="Courier"/>
                <a:cs typeface="Courier"/>
              </a:rPr>
              <a:t>-</a:t>
            </a:r>
            <a:r>
              <a:rPr lang="fr-FR" sz="2000" dirty="0" err="1">
                <a:latin typeface="Courier"/>
                <a:cs typeface="Courier"/>
              </a:rPr>
              <a:t>sc</a:t>
            </a:r>
            <a:r>
              <a:rPr lang="fr-FR" sz="2000" dirty="0">
                <a:latin typeface="Courier"/>
                <a:cs typeface="Courier"/>
              </a:rPr>
              <a:t> ’A-</a:t>
            </a:r>
            <a:r>
              <a:rPr lang="fr-FR" sz="2000" dirty="0" err="1">
                <a:latin typeface="Courier"/>
                <a:cs typeface="Courier"/>
              </a:rPr>
              <a:t>Za</a:t>
            </a:r>
            <a:r>
              <a:rPr lang="fr-FR" sz="2000" dirty="0">
                <a:latin typeface="Courier"/>
                <a:cs typeface="Courier"/>
              </a:rPr>
              <a:t>-z’ ’</a:t>
            </a:r>
            <a:r>
              <a:rPr lang="fr-FR" sz="2000" dirty="0" smtClean="0">
                <a:latin typeface="Courier"/>
                <a:cs typeface="Courier"/>
              </a:rPr>
              <a:t>\n’ </a:t>
            </a:r>
            <a:r>
              <a:rPr lang="fr-FR" sz="2000" dirty="0">
                <a:latin typeface="Courier"/>
                <a:cs typeface="Courier"/>
              </a:rPr>
              <a:t>&lt; </a:t>
            </a:r>
            <a:r>
              <a:rPr lang="fr-FR" sz="2000" dirty="0" err="1" smtClean="0">
                <a:latin typeface="Courier"/>
                <a:cs typeface="Courier"/>
              </a:rPr>
              <a:t>shakes.txt</a:t>
            </a:r>
            <a:r>
              <a:rPr lang="fr-FR" sz="2000" dirty="0" smtClean="0">
                <a:latin typeface="Courier"/>
                <a:cs typeface="Courier"/>
              </a:rPr>
              <a:t> | </a:t>
            </a:r>
            <a:r>
              <a:rPr lang="fr-FR" sz="2000" dirty="0" err="1" smtClean="0">
                <a:latin typeface="Courier"/>
                <a:cs typeface="Courier"/>
              </a:rPr>
              <a:t>head</a:t>
            </a:r>
            <a:endParaRPr lang="fr-FR" sz="2000" dirty="0" smtClean="0">
              <a:latin typeface="Courier"/>
              <a:cs typeface="Courier"/>
            </a:endParaRPr>
          </a:p>
          <a:p>
            <a:pPr marL="0" indent="0">
              <a:buNone/>
            </a:pPr>
            <a:endParaRPr lang="fr-FR" sz="140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fr-FR" sz="1400" dirty="0" smtClean="0">
                <a:latin typeface="Courier"/>
                <a:cs typeface="Courier"/>
              </a:rPr>
              <a:t>THE</a:t>
            </a:r>
            <a:endParaRPr lang="fr-FR" sz="140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fr-FR" sz="1400" dirty="0">
                <a:latin typeface="Courier"/>
                <a:cs typeface="Courier"/>
              </a:rPr>
              <a:t>SONNETS</a:t>
            </a:r>
          </a:p>
          <a:p>
            <a:pPr marL="0" indent="0">
              <a:buNone/>
            </a:pPr>
            <a:r>
              <a:rPr lang="fr-FR" sz="1400" dirty="0">
                <a:latin typeface="Courier"/>
                <a:cs typeface="Courier"/>
              </a:rPr>
              <a:t>by</a:t>
            </a:r>
          </a:p>
          <a:p>
            <a:pPr marL="0" indent="0">
              <a:buNone/>
            </a:pPr>
            <a:r>
              <a:rPr lang="fr-FR" sz="1400" dirty="0">
                <a:latin typeface="Courier"/>
                <a:cs typeface="Courier"/>
              </a:rPr>
              <a:t>William</a:t>
            </a:r>
          </a:p>
          <a:p>
            <a:pPr marL="0" indent="0">
              <a:buNone/>
            </a:pPr>
            <a:r>
              <a:rPr lang="fr-FR" sz="1400" dirty="0">
                <a:latin typeface="Courier"/>
                <a:cs typeface="Courier"/>
              </a:rPr>
              <a:t>Shakespeare</a:t>
            </a:r>
          </a:p>
          <a:p>
            <a:pPr marL="0" indent="0">
              <a:buNone/>
            </a:pPr>
            <a:r>
              <a:rPr lang="fr-FR" sz="1400" dirty="0" err="1">
                <a:latin typeface="Courier"/>
                <a:cs typeface="Courier"/>
              </a:rPr>
              <a:t>From</a:t>
            </a:r>
            <a:endParaRPr lang="fr-FR" sz="140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fr-FR" sz="1400" dirty="0" err="1">
                <a:latin typeface="Courier"/>
                <a:cs typeface="Courier"/>
              </a:rPr>
              <a:t>fairest</a:t>
            </a:r>
            <a:endParaRPr lang="fr-FR" sz="140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fr-FR" sz="1400" dirty="0" err="1">
                <a:latin typeface="Courier"/>
                <a:cs typeface="Courier"/>
              </a:rPr>
              <a:t>creatures</a:t>
            </a:r>
            <a:endParaRPr lang="fr-FR" sz="140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400" dirty="0" smtClean="0">
                <a:latin typeface="Courier"/>
                <a:cs typeface="Courier"/>
              </a:rPr>
              <a:t>W</a:t>
            </a:r>
            <a:r>
              <a:rPr lang="fr-FR" sz="1400" dirty="0" smtClean="0">
                <a:latin typeface="Courier"/>
                <a:cs typeface="Courier"/>
              </a:rPr>
              <a:t>e</a:t>
            </a:r>
          </a:p>
          <a:p>
            <a:pPr marL="0" indent="0">
              <a:buNone/>
            </a:pPr>
            <a:r>
              <a:rPr lang="fr-FR" sz="1400" dirty="0" smtClean="0">
                <a:latin typeface="Courier"/>
                <a:cs typeface="Courier"/>
              </a:rPr>
              <a:t>...</a:t>
            </a:r>
            <a:r>
              <a:rPr lang="it-IT" sz="1000" dirty="0" smtClean="0">
                <a:latin typeface="Courier"/>
                <a:cs typeface="Courier"/>
              </a:rPr>
              <a:t> </a:t>
            </a:r>
            <a:r>
              <a:rPr lang="en-US" sz="1000" dirty="0" smtClean="0">
                <a:latin typeface="Courier"/>
                <a:cs typeface="Courier"/>
              </a:rPr>
              <a:t>  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88748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second step: sorting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000" dirty="0" smtClean="0">
                <a:latin typeface="Courier"/>
                <a:cs typeface="Courier"/>
              </a:rPr>
              <a:t>tr </a:t>
            </a:r>
            <a:r>
              <a:rPr lang="fr-FR" sz="2000" dirty="0">
                <a:latin typeface="Courier"/>
                <a:cs typeface="Courier"/>
              </a:rPr>
              <a:t>-</a:t>
            </a:r>
            <a:r>
              <a:rPr lang="fr-FR" sz="2000" dirty="0" err="1">
                <a:latin typeface="Courier"/>
                <a:cs typeface="Courier"/>
              </a:rPr>
              <a:t>sc</a:t>
            </a:r>
            <a:r>
              <a:rPr lang="fr-FR" sz="2000" dirty="0">
                <a:latin typeface="Courier"/>
                <a:cs typeface="Courier"/>
              </a:rPr>
              <a:t> ’A-</a:t>
            </a:r>
            <a:r>
              <a:rPr lang="fr-FR" sz="2000" dirty="0" err="1">
                <a:latin typeface="Courier"/>
                <a:cs typeface="Courier"/>
              </a:rPr>
              <a:t>Za</a:t>
            </a:r>
            <a:r>
              <a:rPr lang="fr-FR" sz="2000" dirty="0">
                <a:latin typeface="Courier"/>
                <a:cs typeface="Courier"/>
              </a:rPr>
              <a:t>-z’ ’</a:t>
            </a:r>
            <a:r>
              <a:rPr lang="fr-FR" sz="2000" dirty="0" smtClean="0">
                <a:latin typeface="Courier"/>
                <a:cs typeface="Courier"/>
              </a:rPr>
              <a:t>\n’ </a:t>
            </a:r>
            <a:r>
              <a:rPr lang="fr-FR" sz="2000" dirty="0">
                <a:latin typeface="Courier"/>
                <a:cs typeface="Courier"/>
              </a:rPr>
              <a:t>&lt; </a:t>
            </a:r>
            <a:r>
              <a:rPr lang="fr-FR" sz="2000" dirty="0" err="1" smtClean="0">
                <a:latin typeface="Courier"/>
                <a:cs typeface="Courier"/>
              </a:rPr>
              <a:t>shakes.txt</a:t>
            </a:r>
            <a:r>
              <a:rPr lang="fr-FR" sz="2000" dirty="0" smtClean="0">
                <a:latin typeface="Courier"/>
                <a:cs typeface="Courier"/>
              </a:rPr>
              <a:t> | sort | </a:t>
            </a:r>
            <a:r>
              <a:rPr lang="fr-FR" sz="2000" dirty="0" err="1" smtClean="0">
                <a:latin typeface="Courier"/>
                <a:cs typeface="Courier"/>
              </a:rPr>
              <a:t>head</a:t>
            </a:r>
            <a:endParaRPr lang="fr-FR" sz="2000" dirty="0" smtClean="0">
              <a:latin typeface="Courier"/>
              <a:cs typeface="Courier"/>
            </a:endParaRPr>
          </a:p>
          <a:p>
            <a:pPr marL="0" indent="0">
              <a:buNone/>
            </a:pPr>
            <a:endParaRPr lang="fr-FR" sz="140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400" dirty="0">
                <a:latin typeface="Courier"/>
                <a:cs typeface="Courier"/>
              </a:rPr>
              <a:t>A</a:t>
            </a:r>
          </a:p>
          <a:p>
            <a:pPr marL="0" indent="0">
              <a:buNone/>
            </a:pPr>
            <a:r>
              <a:rPr lang="en-US" sz="1400" dirty="0">
                <a:latin typeface="Courier"/>
                <a:cs typeface="Courier"/>
              </a:rPr>
              <a:t>A</a:t>
            </a:r>
          </a:p>
          <a:p>
            <a:pPr marL="0" indent="0">
              <a:buNone/>
            </a:pPr>
            <a:r>
              <a:rPr lang="en-US" sz="1400" dirty="0">
                <a:latin typeface="Courier"/>
                <a:cs typeface="Courier"/>
              </a:rPr>
              <a:t>A</a:t>
            </a:r>
          </a:p>
          <a:p>
            <a:pPr marL="0" indent="0">
              <a:buNone/>
            </a:pPr>
            <a:r>
              <a:rPr lang="en-US" sz="1400" dirty="0">
                <a:latin typeface="Courier"/>
                <a:cs typeface="Courier"/>
              </a:rPr>
              <a:t>A</a:t>
            </a:r>
          </a:p>
          <a:p>
            <a:pPr marL="0" indent="0">
              <a:buNone/>
            </a:pPr>
            <a:r>
              <a:rPr lang="en-US" sz="1400" dirty="0">
                <a:latin typeface="Courier"/>
                <a:cs typeface="Courier"/>
              </a:rPr>
              <a:t>A</a:t>
            </a:r>
          </a:p>
          <a:p>
            <a:pPr marL="0" indent="0">
              <a:buNone/>
            </a:pPr>
            <a:r>
              <a:rPr lang="en-US" sz="1400" dirty="0">
                <a:latin typeface="Courier"/>
                <a:cs typeface="Courier"/>
              </a:rPr>
              <a:t>A</a:t>
            </a:r>
          </a:p>
          <a:p>
            <a:pPr marL="0" indent="0">
              <a:buNone/>
            </a:pPr>
            <a:r>
              <a:rPr lang="en-US" sz="1400" dirty="0">
                <a:latin typeface="Courier"/>
                <a:cs typeface="Courier"/>
              </a:rPr>
              <a:t>A</a:t>
            </a:r>
          </a:p>
          <a:p>
            <a:pPr marL="0" indent="0">
              <a:buNone/>
            </a:pPr>
            <a:r>
              <a:rPr lang="en-US" sz="1400" dirty="0">
                <a:latin typeface="Courier"/>
                <a:cs typeface="Courier"/>
              </a:rPr>
              <a:t>A</a:t>
            </a:r>
          </a:p>
          <a:p>
            <a:pPr marL="0" indent="0">
              <a:buNone/>
            </a:pPr>
            <a:r>
              <a:rPr lang="en-US" sz="1400" dirty="0" smtClean="0">
                <a:latin typeface="Courier"/>
                <a:cs typeface="Courier"/>
              </a:rPr>
              <a:t>A</a:t>
            </a:r>
          </a:p>
          <a:p>
            <a:pPr marL="0" indent="0">
              <a:buNone/>
            </a:pPr>
            <a:r>
              <a:rPr lang="en-US" sz="1400" dirty="0" smtClean="0">
                <a:latin typeface="Courier"/>
                <a:cs typeface="Courier"/>
              </a:rPr>
              <a:t>...</a:t>
            </a:r>
            <a:r>
              <a:rPr lang="en-US" sz="1000" dirty="0" smtClean="0">
                <a:latin typeface="Courier"/>
                <a:cs typeface="Courier"/>
              </a:rPr>
              <a:t>  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175960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85750"/>
            <a:ext cx="7467600" cy="742950"/>
          </a:xfrm>
        </p:spPr>
        <p:txBody>
          <a:bodyPr/>
          <a:lstStyle/>
          <a:p>
            <a:r>
              <a:rPr lang="en-US" dirty="0" smtClean="0"/>
              <a:t>More counting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23950"/>
            <a:ext cx="8763000" cy="3333750"/>
          </a:xfrm>
        </p:spPr>
        <p:txBody>
          <a:bodyPr/>
          <a:lstStyle/>
          <a:p>
            <a:r>
              <a:rPr lang="en-US" dirty="0" smtClean="0"/>
              <a:t>Merging upper and lower case</a:t>
            </a:r>
            <a:endParaRPr lang="en-US" sz="120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Courier"/>
                <a:cs typeface="Courier"/>
              </a:rPr>
              <a:t>tr</a:t>
            </a:r>
            <a:r>
              <a:rPr lang="en-US" sz="1600" dirty="0" smtClean="0">
                <a:latin typeface="Courier"/>
                <a:cs typeface="Courier"/>
              </a:rPr>
              <a:t> </a:t>
            </a:r>
            <a:r>
              <a:rPr lang="en-US" sz="1600" dirty="0">
                <a:latin typeface="Courier"/>
                <a:cs typeface="Courier"/>
              </a:rPr>
              <a:t>‘A-Z’ ‘a-z</a:t>
            </a:r>
            <a:r>
              <a:rPr lang="fr-FR" sz="1600" dirty="0">
                <a:latin typeface="Courier"/>
                <a:cs typeface="Courier"/>
              </a:rPr>
              <a:t>’ &lt; </a:t>
            </a:r>
            <a:r>
              <a:rPr lang="fr-FR" sz="1600" dirty="0" err="1">
                <a:latin typeface="Courier"/>
                <a:cs typeface="Courier"/>
              </a:rPr>
              <a:t>shakes.txt</a:t>
            </a:r>
            <a:r>
              <a:rPr lang="fr-FR" sz="1600" dirty="0">
                <a:latin typeface="Courier"/>
                <a:cs typeface="Courier"/>
              </a:rPr>
              <a:t> | tr </a:t>
            </a:r>
            <a:r>
              <a:rPr lang="en-US" sz="1600" dirty="0">
                <a:latin typeface="Courier"/>
                <a:cs typeface="Courier"/>
              </a:rPr>
              <a:t>–</a:t>
            </a:r>
            <a:r>
              <a:rPr lang="fr-FR" sz="1600" dirty="0" err="1">
                <a:latin typeface="Courier"/>
                <a:cs typeface="Courier"/>
              </a:rPr>
              <a:t>sc</a:t>
            </a:r>
            <a:r>
              <a:rPr lang="fr-FR" sz="1600" dirty="0">
                <a:latin typeface="Courier"/>
                <a:cs typeface="Courier"/>
              </a:rPr>
              <a:t> ‘A-</a:t>
            </a:r>
            <a:r>
              <a:rPr lang="fr-FR" sz="1600" dirty="0" err="1">
                <a:latin typeface="Courier"/>
                <a:cs typeface="Courier"/>
              </a:rPr>
              <a:t>Za</a:t>
            </a:r>
            <a:r>
              <a:rPr lang="fr-FR" sz="1600" dirty="0">
                <a:latin typeface="Courier"/>
                <a:cs typeface="Courier"/>
              </a:rPr>
              <a:t>-z’ ‘\n’ | sort | </a:t>
            </a:r>
            <a:r>
              <a:rPr lang="fr-FR" sz="1600" dirty="0" err="1">
                <a:latin typeface="Courier"/>
                <a:cs typeface="Courier"/>
              </a:rPr>
              <a:t>uniq</a:t>
            </a:r>
            <a:r>
              <a:rPr lang="fr-FR" sz="1600" dirty="0">
                <a:latin typeface="Courier"/>
                <a:cs typeface="Courier"/>
              </a:rPr>
              <a:t> </a:t>
            </a:r>
            <a:r>
              <a:rPr lang="en-US" sz="1600" dirty="0">
                <a:latin typeface="Courier"/>
                <a:cs typeface="Courier"/>
              </a:rPr>
              <a:t>–</a:t>
            </a:r>
            <a:r>
              <a:rPr lang="fr-FR" sz="1600" dirty="0">
                <a:latin typeface="Courier"/>
                <a:cs typeface="Courier"/>
              </a:rPr>
              <a:t>c </a:t>
            </a:r>
            <a:endParaRPr lang="en-US" dirty="0"/>
          </a:p>
          <a:p>
            <a:r>
              <a:rPr lang="en-US" dirty="0" smtClean="0"/>
              <a:t>Sorting the counts</a:t>
            </a:r>
            <a:endParaRPr lang="en-US" dirty="0"/>
          </a:p>
          <a:p>
            <a:pPr marL="0" indent="0">
              <a:buNone/>
            </a:pPr>
            <a:r>
              <a:rPr lang="en-US" sz="1400" dirty="0" err="1">
                <a:latin typeface="Courier"/>
                <a:cs typeface="Courier"/>
              </a:rPr>
              <a:t>tr</a:t>
            </a:r>
            <a:r>
              <a:rPr lang="en-US" sz="1400" dirty="0">
                <a:latin typeface="Courier"/>
                <a:cs typeface="Courier"/>
              </a:rPr>
              <a:t> ‘A-Z’ ‘a-z</a:t>
            </a:r>
            <a:r>
              <a:rPr lang="fr-FR" sz="1400" dirty="0">
                <a:latin typeface="Courier"/>
                <a:cs typeface="Courier"/>
              </a:rPr>
              <a:t>’ &lt; </a:t>
            </a:r>
            <a:r>
              <a:rPr lang="fr-FR" sz="1400" dirty="0" err="1">
                <a:latin typeface="Courier"/>
                <a:cs typeface="Courier"/>
              </a:rPr>
              <a:t>shakes.txt</a:t>
            </a:r>
            <a:r>
              <a:rPr lang="fr-FR" sz="1400" dirty="0">
                <a:latin typeface="Courier"/>
                <a:cs typeface="Courier"/>
              </a:rPr>
              <a:t> | tr </a:t>
            </a:r>
            <a:r>
              <a:rPr lang="en-US" sz="1400" dirty="0">
                <a:latin typeface="Courier"/>
                <a:cs typeface="Courier"/>
              </a:rPr>
              <a:t>–</a:t>
            </a:r>
            <a:r>
              <a:rPr lang="fr-FR" sz="1400" dirty="0" err="1">
                <a:latin typeface="Courier"/>
                <a:cs typeface="Courier"/>
              </a:rPr>
              <a:t>sc</a:t>
            </a:r>
            <a:r>
              <a:rPr lang="fr-FR" sz="1400" dirty="0">
                <a:latin typeface="Courier"/>
                <a:cs typeface="Courier"/>
              </a:rPr>
              <a:t> ‘A-</a:t>
            </a:r>
            <a:r>
              <a:rPr lang="fr-FR" sz="1400" dirty="0" err="1">
                <a:latin typeface="Courier"/>
                <a:cs typeface="Courier"/>
              </a:rPr>
              <a:t>Za</a:t>
            </a:r>
            <a:r>
              <a:rPr lang="fr-FR" sz="1400" dirty="0">
                <a:latin typeface="Courier"/>
                <a:cs typeface="Courier"/>
              </a:rPr>
              <a:t>-z’ ‘\n’ | sort | </a:t>
            </a:r>
            <a:r>
              <a:rPr lang="fr-FR" sz="1400" dirty="0" err="1">
                <a:latin typeface="Courier"/>
                <a:cs typeface="Courier"/>
              </a:rPr>
              <a:t>uniq</a:t>
            </a:r>
            <a:r>
              <a:rPr lang="fr-FR" sz="1400" dirty="0">
                <a:latin typeface="Courier"/>
                <a:cs typeface="Courier"/>
              </a:rPr>
              <a:t> </a:t>
            </a:r>
            <a:r>
              <a:rPr lang="en-US" sz="1400" dirty="0">
                <a:latin typeface="Courier"/>
                <a:cs typeface="Courier"/>
              </a:rPr>
              <a:t>–</a:t>
            </a:r>
            <a:r>
              <a:rPr lang="fr-FR" sz="1400" dirty="0">
                <a:latin typeface="Courier"/>
                <a:cs typeface="Courier"/>
              </a:rPr>
              <a:t>c </a:t>
            </a:r>
            <a:r>
              <a:rPr lang="fr-FR" sz="1400" dirty="0" smtClean="0">
                <a:latin typeface="Courier"/>
                <a:cs typeface="Courier"/>
              </a:rPr>
              <a:t>| sort </a:t>
            </a:r>
            <a:r>
              <a:rPr lang="en-US" sz="1400" dirty="0" smtClean="0">
                <a:latin typeface="Courier"/>
                <a:cs typeface="Courier"/>
              </a:rPr>
              <a:t>–</a:t>
            </a:r>
            <a:r>
              <a:rPr lang="fr-FR" sz="1400" dirty="0" smtClean="0">
                <a:latin typeface="Courier"/>
                <a:cs typeface="Courier"/>
              </a:rPr>
              <a:t>n </a:t>
            </a:r>
            <a:r>
              <a:rPr lang="en-US" sz="1400" dirty="0" smtClean="0">
                <a:latin typeface="Courier"/>
                <a:cs typeface="Courier"/>
              </a:rPr>
              <a:t>–</a:t>
            </a:r>
            <a:r>
              <a:rPr lang="fr-FR" sz="1400" dirty="0" smtClean="0">
                <a:latin typeface="Courier"/>
                <a:cs typeface="Courier"/>
              </a:rPr>
              <a:t>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76400" y="2608610"/>
            <a:ext cx="1292842" cy="25622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1600" dirty="0">
                <a:latin typeface="Courier"/>
                <a:cs typeface="Courier"/>
              </a:rPr>
              <a:t>23243 the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600" dirty="0">
                <a:latin typeface="Courier"/>
                <a:cs typeface="Courier"/>
              </a:rPr>
              <a:t>22225 </a:t>
            </a:r>
            <a:r>
              <a:rPr lang="en-US" sz="1600" dirty="0" err="1" smtClean="0">
                <a:latin typeface="Courier"/>
                <a:cs typeface="Courier"/>
              </a:rPr>
              <a:t>i</a:t>
            </a:r>
            <a:endParaRPr lang="en-US" sz="1600" dirty="0">
              <a:latin typeface="Courier"/>
              <a:cs typeface="Courier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1600" dirty="0">
                <a:latin typeface="Courier"/>
                <a:cs typeface="Courier"/>
              </a:rPr>
              <a:t>18618 and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600" dirty="0">
                <a:latin typeface="Courier"/>
                <a:cs typeface="Courier"/>
              </a:rPr>
              <a:t>16339 to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600" dirty="0">
                <a:latin typeface="Courier"/>
                <a:cs typeface="Courier"/>
              </a:rPr>
              <a:t>15687 of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600" dirty="0">
                <a:latin typeface="Courier"/>
                <a:cs typeface="Courier"/>
              </a:rPr>
              <a:t>12780 a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600" dirty="0">
                <a:latin typeface="Courier"/>
                <a:cs typeface="Courier"/>
              </a:rPr>
              <a:t>12163 you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600" dirty="0">
                <a:latin typeface="Courier"/>
                <a:cs typeface="Courier"/>
              </a:rPr>
              <a:t>10839 my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600" dirty="0">
                <a:latin typeface="Courier"/>
                <a:cs typeface="Courier"/>
              </a:rPr>
              <a:t>10005 in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600" dirty="0">
                <a:latin typeface="Courier"/>
                <a:cs typeface="Courier"/>
              </a:rPr>
              <a:t>8954 </a:t>
            </a:r>
            <a:r>
              <a:rPr lang="en-US" sz="1600" dirty="0" smtClean="0">
                <a:latin typeface="Courier"/>
                <a:cs typeface="Courier"/>
              </a:rPr>
              <a:t> d</a:t>
            </a:r>
            <a:endParaRPr lang="en-US" sz="1600" dirty="0">
              <a:latin typeface="Courier"/>
              <a:cs typeface="Courier"/>
            </a:endParaRPr>
          </a:p>
          <a:p>
            <a:pPr>
              <a:lnSpc>
                <a:spcPct val="90000"/>
              </a:lnSpc>
            </a:pPr>
            <a:endParaRPr lang="en-US" sz="1800" dirty="0">
              <a:latin typeface="+mn-lt"/>
            </a:endParaRPr>
          </a:p>
        </p:txBody>
      </p:sp>
      <p:sp>
        <p:nvSpPr>
          <p:cNvPr id="6" name="Rounded Rectangular Callout 5"/>
          <p:cNvSpPr/>
          <p:nvPr/>
        </p:nvSpPr>
        <p:spPr bwMode="auto">
          <a:xfrm>
            <a:off x="4648200" y="3867150"/>
            <a:ext cx="3429000" cy="609600"/>
          </a:xfrm>
          <a:prstGeom prst="wedgeRoundRectCallout">
            <a:avLst>
              <a:gd name="adj1" fmla="val -105310"/>
              <a:gd name="adj2" fmla="val 108014"/>
              <a:gd name="adj3" fmla="val 16667"/>
            </a:avLst>
          </a:prstGeom>
          <a:solidFill>
            <a:srgbClr val="FFCC66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-65" charset="0"/>
              </a:rPr>
              <a:t>What happened here?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08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Issues in Tokenization</a:t>
            </a:r>
          </a:p>
        </p:txBody>
      </p:sp>
      <p:sp>
        <p:nvSpPr>
          <p:cNvPr id="26627" name="Rectangle 2051"/>
          <p:cNvSpPr>
            <a:spLocks noGrp="1" noChangeArrowheads="1"/>
          </p:cNvSpPr>
          <p:nvPr>
            <p:ph sz="quarter" idx="1"/>
          </p:nvPr>
        </p:nvSpPr>
        <p:spPr>
          <a:xfrm>
            <a:off x="304800" y="1352550"/>
            <a:ext cx="8839200" cy="3333750"/>
          </a:xfrm>
        </p:spPr>
        <p:txBody>
          <a:bodyPr/>
          <a:lstStyle/>
          <a:p>
            <a:r>
              <a:rPr lang="en-US" sz="2000" dirty="0">
                <a:latin typeface="Courier"/>
                <a:cs typeface="Courier"/>
              </a:rPr>
              <a:t>Finland’s capital </a:t>
            </a:r>
            <a:r>
              <a:rPr lang="en-US" sz="2000" dirty="0" smtClean="0">
                <a:latin typeface="Courier"/>
                <a:cs typeface="Courier"/>
                <a:sym typeface="Symbol" charset="2"/>
              </a:rPr>
              <a:t>   </a:t>
            </a:r>
            <a:r>
              <a:rPr lang="en-US" sz="2000" i="1" dirty="0" smtClean="0">
                <a:latin typeface="Courier"/>
                <a:cs typeface="Courier"/>
                <a:sym typeface="Symbol" charset="2"/>
              </a:rPr>
              <a:t>  </a:t>
            </a:r>
            <a:r>
              <a:rPr lang="en-US" sz="2000" dirty="0" smtClean="0">
                <a:latin typeface="Courier"/>
                <a:cs typeface="Courier"/>
                <a:sym typeface="Symbol" charset="2"/>
              </a:rPr>
              <a:t>Finland </a:t>
            </a:r>
            <a:r>
              <a:rPr lang="en-US" sz="2000" dirty="0" err="1" smtClean="0">
                <a:latin typeface="Courier"/>
                <a:cs typeface="Courier"/>
                <a:sym typeface="Symbol" charset="2"/>
              </a:rPr>
              <a:t>Finlands</a:t>
            </a:r>
            <a:r>
              <a:rPr lang="en-US" sz="2000" dirty="0" smtClean="0">
                <a:latin typeface="Courier"/>
                <a:cs typeface="Courier"/>
                <a:sym typeface="Symbol" charset="2"/>
              </a:rPr>
              <a:t> Finland’s </a:t>
            </a:r>
            <a:r>
              <a:rPr lang="en-US" sz="2000" dirty="0" smtClean="0">
                <a:latin typeface="Calibri"/>
                <a:cs typeface="Calibri"/>
                <a:sym typeface="Symbol" charset="2"/>
              </a:rPr>
              <a:t> </a:t>
            </a:r>
            <a:r>
              <a:rPr lang="en-US" sz="2000" i="1" dirty="0" smtClean="0">
                <a:latin typeface="Calibri"/>
                <a:cs typeface="Calibri"/>
                <a:sym typeface="Symbol" charset="2"/>
              </a:rPr>
              <a:t>?</a:t>
            </a:r>
            <a:endParaRPr lang="en-US" sz="2000" dirty="0">
              <a:latin typeface="Calibri"/>
              <a:cs typeface="Calibri"/>
              <a:sym typeface="Symbol" charset="2"/>
            </a:endParaRPr>
          </a:p>
          <a:p>
            <a:r>
              <a:rPr lang="en-US" sz="2000" dirty="0">
                <a:latin typeface="Courier"/>
                <a:cs typeface="Courier"/>
              </a:rPr>
              <a:t>what’re, I’m, </a:t>
            </a:r>
            <a:r>
              <a:rPr lang="en-US" sz="2000" dirty="0" smtClean="0">
                <a:latin typeface="Courier"/>
                <a:cs typeface="Courier"/>
              </a:rPr>
              <a:t>isn’t</a:t>
            </a: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  <a:sym typeface="Symbol" charset="2"/>
              </a:rPr>
              <a:t></a:t>
            </a:r>
            <a:r>
              <a:rPr lang="en-US" sz="2000" i="1" dirty="0" smtClean="0">
                <a:latin typeface="Courier"/>
                <a:cs typeface="Courier"/>
              </a:rPr>
              <a:t>  </a:t>
            </a:r>
            <a:r>
              <a:rPr lang="en-US" sz="2000" dirty="0" smtClean="0">
                <a:latin typeface="Courier"/>
                <a:cs typeface="Courier"/>
                <a:sym typeface="Symbol" charset="2"/>
              </a:rPr>
              <a:t>What </a:t>
            </a:r>
            <a:r>
              <a:rPr lang="en-US" sz="2000" dirty="0">
                <a:latin typeface="Courier"/>
                <a:cs typeface="Courier"/>
                <a:sym typeface="Symbol" charset="2"/>
              </a:rPr>
              <a:t>are, I am, is not</a:t>
            </a:r>
          </a:p>
          <a:p>
            <a:r>
              <a:rPr lang="en-US" sz="2000" dirty="0">
                <a:latin typeface="Courier"/>
                <a:cs typeface="Courier"/>
                <a:sym typeface="Symbol" charset="2"/>
              </a:rPr>
              <a:t>Hewlett-Packard </a:t>
            </a:r>
            <a:r>
              <a:rPr lang="en-US" sz="2000" dirty="0" smtClean="0">
                <a:latin typeface="Courier"/>
                <a:cs typeface="Courier"/>
                <a:sym typeface="Symbol" charset="2"/>
              </a:rPr>
              <a:t>       Hewlett Packard </a:t>
            </a:r>
            <a:r>
              <a:rPr lang="en-US" sz="2000" dirty="0" smtClean="0">
                <a:cs typeface="Calibri"/>
                <a:sym typeface="Symbol" charset="2"/>
              </a:rPr>
              <a:t>?</a:t>
            </a:r>
            <a:endParaRPr lang="en-US" sz="2000" dirty="0" smtClean="0">
              <a:latin typeface="Courier"/>
              <a:cs typeface="Courier"/>
              <a:sym typeface="Symbol" charset="2"/>
            </a:endParaRPr>
          </a:p>
          <a:p>
            <a:r>
              <a:rPr lang="en-US" sz="2000" dirty="0" smtClean="0">
                <a:latin typeface="Courier"/>
                <a:cs typeface="Courier"/>
                <a:sym typeface="Symbol" charset="2"/>
              </a:rPr>
              <a:t>state-of-the-art     </a:t>
            </a:r>
            <a:r>
              <a:rPr lang="en-US" sz="2000" dirty="0">
                <a:latin typeface="Courier"/>
                <a:cs typeface="Courier"/>
                <a:sym typeface="Symbol" charset="2"/>
              </a:rPr>
              <a:t> </a:t>
            </a:r>
            <a:r>
              <a:rPr lang="en-US" sz="2000" dirty="0" smtClean="0">
                <a:latin typeface="Courier"/>
                <a:cs typeface="Courier"/>
                <a:sym typeface="Symbol" charset="2"/>
              </a:rPr>
              <a:t> state of the art </a:t>
            </a:r>
            <a:r>
              <a:rPr lang="en-US" sz="2000" dirty="0" smtClean="0">
                <a:latin typeface="Calibri"/>
                <a:cs typeface="Calibri"/>
                <a:sym typeface="Symbol" charset="2"/>
              </a:rPr>
              <a:t>?</a:t>
            </a:r>
          </a:p>
          <a:p>
            <a:r>
              <a:rPr lang="en-US" sz="2000" dirty="0">
                <a:latin typeface="Courier"/>
                <a:cs typeface="Courier"/>
                <a:sym typeface="Symbol" charset="2"/>
              </a:rPr>
              <a:t>Lowercase		</a:t>
            </a:r>
            <a:r>
              <a:rPr lang="en-US" sz="2000" dirty="0" smtClean="0">
                <a:latin typeface="Courier"/>
                <a:cs typeface="Courier"/>
                <a:sym typeface="Symbol" charset="2"/>
              </a:rPr>
              <a:t>  lower-case lowercase lower case </a:t>
            </a:r>
            <a:r>
              <a:rPr lang="en-US" sz="2000" dirty="0" smtClean="0">
                <a:latin typeface="Calibri"/>
                <a:cs typeface="Calibri"/>
                <a:sym typeface="Symbol" charset="2"/>
              </a:rPr>
              <a:t>?</a:t>
            </a:r>
          </a:p>
          <a:p>
            <a:r>
              <a:rPr lang="en-US" sz="2000" dirty="0">
                <a:latin typeface="Courier"/>
                <a:cs typeface="Courier"/>
                <a:sym typeface="Symbol" charset="2"/>
              </a:rPr>
              <a:t>San Francisco	</a:t>
            </a:r>
            <a:r>
              <a:rPr lang="en-US" sz="2000" dirty="0" smtClean="0">
                <a:latin typeface="Courier"/>
                <a:cs typeface="Courier"/>
                <a:sym typeface="Symbol" charset="2"/>
              </a:rPr>
              <a:t>  </a:t>
            </a:r>
            <a:r>
              <a:rPr lang="en-US" sz="2200" dirty="0" smtClean="0">
                <a:latin typeface="Calibri"/>
                <a:cs typeface="Calibri"/>
                <a:sym typeface="Symbol" charset="2"/>
              </a:rPr>
              <a:t>one token or two?</a:t>
            </a:r>
          </a:p>
          <a:p>
            <a:r>
              <a:rPr lang="en-US" sz="2000" dirty="0" smtClean="0">
                <a:latin typeface="Calibri"/>
                <a:cs typeface="Calibri"/>
                <a:sym typeface="Symbol" charset="2"/>
              </a:rPr>
              <a:t>m.p.h., PhD.		</a:t>
            </a:r>
            <a:r>
              <a:rPr lang="en-US" sz="2000" dirty="0" smtClean="0">
                <a:latin typeface="Courier"/>
                <a:cs typeface="Courier"/>
                <a:sym typeface="Symbol" charset="2"/>
              </a:rPr>
              <a:t>  </a:t>
            </a:r>
            <a:r>
              <a:rPr lang="en-US" sz="2000" dirty="0" smtClean="0">
                <a:latin typeface="Calibri"/>
                <a:cs typeface="Calibri"/>
                <a:sym typeface="Symbol" charset="2"/>
              </a:rPr>
              <a:t>??</a:t>
            </a:r>
          </a:p>
        </p:txBody>
      </p:sp>
    </p:spTree>
    <p:extLst>
      <p:ext uri="{BB962C8B-B14F-4D97-AF65-F5344CB8AC3E}">
        <p14:creationId xmlns:p14="http://schemas.microsoft.com/office/powerpoint/2010/main" val="39644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Tokenization: language issues</a:t>
            </a:r>
          </a:p>
        </p:txBody>
      </p:sp>
      <p:sp>
        <p:nvSpPr>
          <p:cNvPr id="27651" name="Rectangle 1027"/>
          <p:cNvSpPr>
            <a:spLocks noGrp="1" noChangeArrowheads="1"/>
          </p:cNvSpPr>
          <p:nvPr>
            <p:ph sz="quarter" idx="1"/>
          </p:nvPr>
        </p:nvSpPr>
        <p:spPr>
          <a:xfrm>
            <a:off x="304800" y="1352550"/>
            <a:ext cx="8534400" cy="3581400"/>
          </a:xfrm>
        </p:spPr>
        <p:txBody>
          <a:bodyPr/>
          <a:lstStyle/>
          <a:p>
            <a:pPr eaLnBrk="1" hangingPunct="1"/>
            <a:r>
              <a:rPr lang="en-US" dirty="0"/>
              <a:t>French</a:t>
            </a:r>
          </a:p>
          <a:p>
            <a:pPr lvl="1" eaLnBrk="1" hangingPunct="1"/>
            <a:r>
              <a:rPr lang="en-US" b="1" i="1" dirty="0" err="1"/>
              <a:t>L'ensemble</a:t>
            </a:r>
            <a:r>
              <a:rPr lang="en-US" dirty="0"/>
              <a:t> </a:t>
            </a:r>
            <a:r>
              <a:rPr lang="en-US" dirty="0">
                <a:sym typeface="Symbol" charset="2"/>
              </a:rPr>
              <a:t> one token or two?</a:t>
            </a:r>
          </a:p>
          <a:p>
            <a:pPr lvl="2" eaLnBrk="1" hangingPunct="1"/>
            <a:r>
              <a:rPr lang="en-US" b="1" i="1" dirty="0">
                <a:sym typeface="Symbol" charset="2"/>
              </a:rPr>
              <a:t>L </a:t>
            </a:r>
            <a:r>
              <a:rPr lang="en-US" dirty="0">
                <a:sym typeface="Symbol" charset="2"/>
              </a:rPr>
              <a:t>? </a:t>
            </a:r>
            <a:r>
              <a:rPr lang="en-US" b="1" i="1" dirty="0">
                <a:sym typeface="Symbol" charset="2"/>
              </a:rPr>
              <a:t>L’ </a:t>
            </a:r>
            <a:r>
              <a:rPr lang="en-US" dirty="0">
                <a:sym typeface="Symbol" charset="2"/>
              </a:rPr>
              <a:t>? </a:t>
            </a:r>
            <a:r>
              <a:rPr lang="en-US" b="1" i="1" dirty="0">
                <a:sym typeface="Symbol" charset="2"/>
              </a:rPr>
              <a:t>Le </a:t>
            </a:r>
            <a:r>
              <a:rPr lang="en-US" dirty="0">
                <a:sym typeface="Symbol" charset="2"/>
              </a:rPr>
              <a:t>?</a:t>
            </a:r>
          </a:p>
          <a:p>
            <a:pPr lvl="2" eaLnBrk="1" hangingPunct="1"/>
            <a:r>
              <a:rPr lang="en-US" dirty="0">
                <a:sym typeface="Symbol" charset="2"/>
              </a:rPr>
              <a:t>Want </a:t>
            </a:r>
            <a:r>
              <a:rPr lang="en-US" b="1" i="1" dirty="0" err="1">
                <a:sym typeface="Symbol" charset="2"/>
              </a:rPr>
              <a:t>l’ensemble</a:t>
            </a:r>
            <a:r>
              <a:rPr lang="en-US" dirty="0">
                <a:sym typeface="Symbol" charset="2"/>
              </a:rPr>
              <a:t> to match with </a:t>
            </a:r>
            <a:r>
              <a:rPr lang="en-US" b="1" i="1" dirty="0">
                <a:sym typeface="Symbol" charset="2"/>
              </a:rPr>
              <a:t>un ensemble</a:t>
            </a:r>
          </a:p>
          <a:p>
            <a:pPr lvl="1" eaLnBrk="1" hangingPunct="1"/>
            <a:endParaRPr lang="en-US" b="1" i="1" dirty="0">
              <a:sym typeface="Symbol" charset="2"/>
            </a:endParaRPr>
          </a:p>
          <a:p>
            <a:pPr eaLnBrk="1" hangingPunct="1"/>
            <a:r>
              <a:rPr lang="en-US" dirty="0">
                <a:sym typeface="Symbol" charset="2"/>
              </a:rPr>
              <a:t>German noun compounds are not segmented</a:t>
            </a:r>
          </a:p>
          <a:p>
            <a:pPr lvl="1" eaLnBrk="1" hangingPunct="1"/>
            <a:r>
              <a:rPr lang="en-US" sz="2000" b="1" i="1" dirty="0" err="1">
                <a:sym typeface="Symbol" charset="2"/>
              </a:rPr>
              <a:t>Lebensversicherungsgesellschaftsangestellter</a:t>
            </a:r>
            <a:endParaRPr lang="en-US" sz="2000" b="1" i="1" dirty="0">
              <a:sym typeface="Symbol" charset="2"/>
            </a:endParaRPr>
          </a:p>
          <a:p>
            <a:pPr lvl="1" eaLnBrk="1" hangingPunct="1"/>
            <a:r>
              <a:rPr lang="en-US" sz="2000" dirty="0">
                <a:sym typeface="Symbol" charset="2"/>
              </a:rPr>
              <a:t>‘life insurance company employee’</a:t>
            </a:r>
          </a:p>
          <a:p>
            <a:pPr lvl="1" eaLnBrk="1" hangingPunct="1"/>
            <a:r>
              <a:rPr lang="en-US" sz="2000" dirty="0">
                <a:sym typeface="Symbol" charset="2"/>
              </a:rPr>
              <a:t>German </a:t>
            </a:r>
            <a:r>
              <a:rPr lang="en-US" sz="2000" dirty="0" smtClean="0">
                <a:sym typeface="Symbol" charset="2"/>
              </a:rPr>
              <a:t>information retrieval needs </a:t>
            </a:r>
            <a:r>
              <a:rPr lang="en-US" sz="2000" b="1" dirty="0">
                <a:sym typeface="Symbol" charset="2"/>
              </a:rPr>
              <a:t>compound </a:t>
            </a:r>
            <a:r>
              <a:rPr lang="en-US" sz="2000" b="1" dirty="0" smtClean="0">
                <a:sym typeface="Symbol" charset="2"/>
              </a:rPr>
              <a:t>splitter</a:t>
            </a:r>
            <a:endParaRPr lang="en-US" sz="2000" dirty="0">
              <a:sym typeface="Symbol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9001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219200" y="-171450"/>
            <a:ext cx="7772400" cy="857250"/>
          </a:xfrm>
        </p:spPr>
        <p:txBody>
          <a:bodyPr/>
          <a:lstStyle/>
          <a:p>
            <a:pPr eaLnBrk="1" hangingPunct="1"/>
            <a:r>
              <a:rPr lang="en-US" dirty="0"/>
              <a:t>Tokenization: language issues</a:t>
            </a:r>
          </a:p>
        </p:txBody>
      </p:sp>
      <p:sp>
        <p:nvSpPr>
          <p:cNvPr id="1255427" name="Rectangle 1027"/>
          <p:cNvSpPr>
            <a:spLocks noGrp="1" noChangeArrowheads="1"/>
          </p:cNvSpPr>
          <p:nvPr>
            <p:ph sz="quarter" idx="1"/>
          </p:nvPr>
        </p:nvSpPr>
        <p:spPr>
          <a:xfrm>
            <a:off x="1219200" y="800100"/>
            <a:ext cx="8610600" cy="4343400"/>
          </a:xfrm>
        </p:spPr>
        <p:txBody>
          <a:bodyPr/>
          <a:lstStyle/>
          <a:p>
            <a:pPr eaLnBrk="1" hangingPunct="1"/>
            <a:r>
              <a:rPr lang="en-US" dirty="0">
                <a:sym typeface="Symbol" charset="2"/>
              </a:rPr>
              <a:t>Chinese and Japanese no spaces between words:</a:t>
            </a:r>
          </a:p>
          <a:p>
            <a:pPr lvl="1" eaLnBrk="1" hangingPunct="1"/>
            <a:r>
              <a:rPr lang="ja-JP" altLang="en-US" dirty="0" smtClean="0">
                <a:latin typeface="华文黑体"/>
                <a:ea typeface="华文黑体"/>
                <a:cs typeface="华文黑体"/>
                <a:sym typeface="Symbol" charset="2"/>
              </a:rPr>
              <a:t>莎拉波娃现在</a:t>
            </a:r>
            <a:r>
              <a:rPr lang="ja-JP" altLang="en-US" dirty="0">
                <a:latin typeface="华文黑体"/>
                <a:ea typeface="华文黑体"/>
                <a:cs typeface="华文黑体"/>
                <a:sym typeface="Symbol" charset="2"/>
              </a:rPr>
              <a:t>居住在美国东南部的佛罗里达。</a:t>
            </a:r>
            <a:endParaRPr lang="en-US" altLang="ja-JP" dirty="0">
              <a:latin typeface="华文黑体"/>
              <a:ea typeface="华文黑体"/>
              <a:cs typeface="华文黑体"/>
              <a:sym typeface="Symbol" charset="2"/>
            </a:endParaRPr>
          </a:p>
          <a:p>
            <a:pPr lvl="1" eaLnBrk="1" hangingPunct="1"/>
            <a:r>
              <a:rPr lang="ja-JP" altLang="en-US" dirty="0">
                <a:latin typeface="华文黑体"/>
                <a:ea typeface="华文黑体"/>
                <a:cs typeface="华文黑体"/>
                <a:sym typeface="Symbol" charset="2"/>
              </a:rPr>
              <a:t>莎拉波娃</a:t>
            </a:r>
            <a:r>
              <a:rPr lang="en-US" altLang="ja-JP" dirty="0">
                <a:latin typeface="华文黑体"/>
                <a:ea typeface="华文黑体"/>
                <a:cs typeface="华文黑体"/>
                <a:sym typeface="Symbol" charset="2"/>
              </a:rPr>
              <a:t>  </a:t>
            </a:r>
            <a:r>
              <a:rPr lang="ja-JP" altLang="en-US" dirty="0">
                <a:latin typeface="华文黑体"/>
                <a:ea typeface="华文黑体"/>
                <a:cs typeface="华文黑体"/>
                <a:sym typeface="Symbol" charset="2"/>
              </a:rPr>
              <a:t>现在</a:t>
            </a:r>
            <a:r>
              <a:rPr lang="en-US" altLang="ja-JP" dirty="0">
                <a:latin typeface="华文黑体"/>
                <a:ea typeface="华文黑体"/>
                <a:cs typeface="华文黑体"/>
                <a:sym typeface="Symbol" charset="2"/>
              </a:rPr>
              <a:t>   </a:t>
            </a:r>
            <a:r>
              <a:rPr lang="ja-JP" altLang="en-US" dirty="0">
                <a:latin typeface="华文黑体"/>
                <a:ea typeface="华文黑体"/>
                <a:cs typeface="华文黑体"/>
                <a:sym typeface="Symbol" charset="2"/>
              </a:rPr>
              <a:t>居住</a:t>
            </a:r>
            <a:r>
              <a:rPr lang="en-US" altLang="ja-JP" dirty="0">
                <a:latin typeface="华文黑体"/>
                <a:ea typeface="华文黑体"/>
                <a:cs typeface="华文黑体"/>
                <a:sym typeface="Symbol" charset="2"/>
              </a:rPr>
              <a:t>  </a:t>
            </a:r>
            <a:r>
              <a:rPr lang="ja-JP" altLang="en-US" dirty="0">
                <a:latin typeface="华文黑体"/>
                <a:ea typeface="华文黑体"/>
                <a:cs typeface="华文黑体"/>
                <a:sym typeface="Symbol" charset="2"/>
              </a:rPr>
              <a:t>在</a:t>
            </a:r>
            <a:r>
              <a:rPr lang="en-US" altLang="ja-JP" dirty="0">
                <a:latin typeface="华文黑体"/>
                <a:ea typeface="华文黑体"/>
                <a:cs typeface="华文黑体"/>
                <a:sym typeface="Symbol" charset="2"/>
              </a:rPr>
              <a:t>  </a:t>
            </a:r>
            <a:r>
              <a:rPr lang="en-US" altLang="ja-JP" dirty="0" smtClean="0">
                <a:latin typeface="华文黑体"/>
                <a:ea typeface="华文黑体"/>
                <a:cs typeface="华文黑体"/>
                <a:sym typeface="Symbol" charset="2"/>
              </a:rPr>
              <a:t>  </a:t>
            </a:r>
            <a:r>
              <a:rPr lang="ja-JP" altLang="en-US" dirty="0" smtClean="0">
                <a:latin typeface="华文黑体"/>
                <a:ea typeface="华文黑体"/>
                <a:cs typeface="华文黑体"/>
                <a:sym typeface="Symbol" charset="2"/>
              </a:rPr>
              <a:t>美</a:t>
            </a:r>
            <a:r>
              <a:rPr lang="ja-JP" altLang="en-US" dirty="0">
                <a:latin typeface="华文黑体"/>
                <a:ea typeface="华文黑体"/>
                <a:cs typeface="华文黑体"/>
                <a:sym typeface="Symbol" charset="2"/>
              </a:rPr>
              <a:t>国</a:t>
            </a:r>
            <a:r>
              <a:rPr lang="en-US" altLang="ja-JP" dirty="0">
                <a:latin typeface="华文黑体"/>
                <a:ea typeface="华文黑体"/>
                <a:cs typeface="华文黑体"/>
                <a:sym typeface="Symbol" charset="2"/>
              </a:rPr>
              <a:t>   </a:t>
            </a:r>
            <a:r>
              <a:rPr lang="ja-JP" altLang="en-US" dirty="0">
                <a:latin typeface="华文黑体"/>
                <a:ea typeface="华文黑体"/>
                <a:cs typeface="华文黑体"/>
                <a:sym typeface="Symbol" charset="2"/>
              </a:rPr>
              <a:t>东南部</a:t>
            </a:r>
            <a:r>
              <a:rPr lang="en-US" altLang="ja-JP" dirty="0">
                <a:latin typeface="华文黑体"/>
                <a:ea typeface="华文黑体"/>
                <a:cs typeface="华文黑体"/>
                <a:sym typeface="Symbol" charset="2"/>
              </a:rPr>
              <a:t>     </a:t>
            </a:r>
            <a:r>
              <a:rPr lang="ja-JP" altLang="en-US" dirty="0">
                <a:latin typeface="华文黑体"/>
                <a:ea typeface="华文黑体"/>
                <a:cs typeface="华文黑体"/>
                <a:sym typeface="Symbol" charset="2"/>
              </a:rPr>
              <a:t>的</a:t>
            </a:r>
            <a:r>
              <a:rPr lang="en-US" altLang="ja-JP" dirty="0">
                <a:latin typeface="华文黑体"/>
                <a:ea typeface="华文黑体"/>
                <a:cs typeface="华文黑体"/>
                <a:sym typeface="Symbol" charset="2"/>
              </a:rPr>
              <a:t>  </a:t>
            </a:r>
            <a:r>
              <a:rPr lang="en-US" altLang="ja-JP" dirty="0" smtClean="0">
                <a:latin typeface="华文黑体"/>
                <a:ea typeface="华文黑体"/>
                <a:cs typeface="华文黑体"/>
                <a:sym typeface="Symbol" charset="2"/>
              </a:rPr>
              <a:t>  </a:t>
            </a:r>
            <a:r>
              <a:rPr lang="ja-JP" altLang="en-US" dirty="0" smtClean="0">
                <a:latin typeface="华文黑体"/>
                <a:ea typeface="华文黑体"/>
                <a:cs typeface="华文黑体"/>
                <a:sym typeface="Symbol" charset="2"/>
              </a:rPr>
              <a:t>佛罗里达</a:t>
            </a:r>
            <a:endParaRPr lang="ja-JP" altLang="en-US" dirty="0">
              <a:latin typeface="华文黑体"/>
              <a:ea typeface="华文黑体"/>
              <a:cs typeface="华文黑体"/>
              <a:sym typeface="Symbol" charset="2"/>
            </a:endParaRPr>
          </a:p>
          <a:p>
            <a:pPr lvl="1" eaLnBrk="1" hangingPunct="1"/>
            <a:r>
              <a:rPr lang="en-US" dirty="0" err="1">
                <a:solidFill>
                  <a:srgbClr val="595959"/>
                </a:solidFill>
                <a:sym typeface="Symbol" charset="2"/>
              </a:rPr>
              <a:t>Sharapova</a:t>
            </a:r>
            <a:r>
              <a:rPr lang="en-US" dirty="0">
                <a:solidFill>
                  <a:srgbClr val="595959"/>
                </a:solidFill>
                <a:sym typeface="Symbol" charset="2"/>
              </a:rPr>
              <a:t> now </a:t>
            </a:r>
            <a:r>
              <a:rPr lang="en-US" dirty="0" smtClean="0">
                <a:solidFill>
                  <a:srgbClr val="595959"/>
                </a:solidFill>
                <a:sym typeface="Symbol" charset="2"/>
              </a:rPr>
              <a:t>    </a:t>
            </a:r>
            <a:r>
              <a:rPr lang="en-US" dirty="0">
                <a:solidFill>
                  <a:srgbClr val="595959"/>
                </a:solidFill>
                <a:sym typeface="Symbol" charset="2"/>
              </a:rPr>
              <a:t>lives in    </a:t>
            </a:r>
            <a:r>
              <a:rPr lang="en-US" dirty="0" smtClean="0">
                <a:solidFill>
                  <a:srgbClr val="595959"/>
                </a:solidFill>
                <a:sym typeface="Symbol" charset="2"/>
              </a:rPr>
              <a:t>   US       southeastern     </a:t>
            </a:r>
            <a:r>
              <a:rPr lang="en-US" dirty="0">
                <a:solidFill>
                  <a:srgbClr val="595959"/>
                </a:solidFill>
                <a:sym typeface="Symbol" charset="2"/>
              </a:rPr>
              <a:t>Florida</a:t>
            </a:r>
          </a:p>
          <a:p>
            <a:pPr eaLnBrk="1" hangingPunct="1"/>
            <a:r>
              <a:rPr lang="en-US" dirty="0">
                <a:sym typeface="Symbol" charset="2"/>
              </a:rPr>
              <a:t>Further complicated in Japanese, with multiple alphabets intermingled</a:t>
            </a:r>
          </a:p>
          <a:p>
            <a:pPr lvl="1" eaLnBrk="1" hangingPunct="1"/>
            <a:r>
              <a:rPr lang="en-US" dirty="0">
                <a:sym typeface="Symbol" charset="2"/>
              </a:rPr>
              <a:t>Dates/amounts in multiple formats</a:t>
            </a:r>
          </a:p>
        </p:txBody>
      </p:sp>
      <p:sp>
        <p:nvSpPr>
          <p:cNvPr id="1255437" name="Text Box 1037"/>
          <p:cNvSpPr txBox="1">
            <a:spLocks noChangeArrowheads="1"/>
          </p:cNvSpPr>
          <p:nvPr/>
        </p:nvSpPr>
        <p:spPr bwMode="auto">
          <a:xfrm>
            <a:off x="381000" y="3638550"/>
            <a:ext cx="8307275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lvl="1">
              <a:spcBef>
                <a:spcPct val="20000"/>
              </a:spcBef>
              <a:buClr>
                <a:schemeClr val="tx1"/>
              </a:buClr>
              <a:buSzPct val="55000"/>
              <a:buFont typeface="Wingdings" charset="2"/>
              <a:buNone/>
            </a:pPr>
            <a:r>
              <a:rPr lang="ja-JP" altLang="en-US" sz="2100" b="1" i="1" dirty="0"/>
              <a:t>フォーチュン</a:t>
            </a:r>
            <a:r>
              <a:rPr lang="en-US" altLang="ja-JP" sz="2100" b="1" i="1" dirty="0"/>
              <a:t>500</a:t>
            </a:r>
            <a:r>
              <a:rPr lang="ja-JP" altLang="en-US" sz="2100" b="1" i="1" dirty="0"/>
              <a:t>社は情報不足のため時間あた</a:t>
            </a:r>
            <a:r>
              <a:rPr lang="en-US" altLang="ja-JP" sz="2100" b="1" i="1" dirty="0"/>
              <a:t>$500K(</a:t>
            </a:r>
            <a:r>
              <a:rPr lang="ja-JP" altLang="en-US" sz="2100" b="1" i="1" dirty="0"/>
              <a:t>約</a:t>
            </a:r>
            <a:r>
              <a:rPr lang="en-US" altLang="ja-JP" sz="2100" b="1" i="1" dirty="0"/>
              <a:t>6,000</a:t>
            </a:r>
            <a:r>
              <a:rPr lang="ja-JP" altLang="en-US" sz="2100" b="1" i="1" dirty="0"/>
              <a:t>万円</a:t>
            </a:r>
            <a:r>
              <a:rPr lang="en-US" altLang="ja-JP" sz="2100" b="1" i="1" dirty="0"/>
              <a:t>)</a:t>
            </a:r>
            <a:endParaRPr lang="en-US" sz="2100" b="1" i="1" dirty="0"/>
          </a:p>
        </p:txBody>
      </p:sp>
      <p:grpSp>
        <p:nvGrpSpPr>
          <p:cNvPr id="28677" name="Group 1032"/>
          <p:cNvGrpSpPr>
            <a:grpSpLocks/>
          </p:cNvGrpSpPr>
          <p:nvPr/>
        </p:nvGrpSpPr>
        <p:grpSpPr bwMode="auto">
          <a:xfrm>
            <a:off x="1676401" y="4229100"/>
            <a:ext cx="5435600" cy="400050"/>
            <a:chOff x="422" y="3792"/>
            <a:chExt cx="3424" cy="336"/>
          </a:xfrm>
        </p:grpSpPr>
        <p:sp>
          <p:nvSpPr>
            <p:cNvPr id="28691" name="Text Box 1028"/>
            <p:cNvSpPr txBox="1">
              <a:spLocks noChangeArrowheads="1"/>
            </p:cNvSpPr>
            <p:nvPr/>
          </p:nvSpPr>
          <p:spPr bwMode="auto">
            <a:xfrm>
              <a:off x="422" y="3792"/>
              <a:ext cx="722" cy="336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>
                  <a:latin typeface="Calibri"/>
                  <a:cs typeface="Calibri"/>
                </a:rPr>
                <a:t>Katakana</a:t>
              </a:r>
            </a:p>
          </p:txBody>
        </p:sp>
        <p:sp>
          <p:nvSpPr>
            <p:cNvPr id="28692" name="Text Box 1029"/>
            <p:cNvSpPr txBox="1">
              <a:spLocks noChangeArrowheads="1"/>
            </p:cNvSpPr>
            <p:nvPr/>
          </p:nvSpPr>
          <p:spPr bwMode="auto">
            <a:xfrm>
              <a:off x="1499" y="3792"/>
              <a:ext cx="703" cy="336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latin typeface="Calibri"/>
                  <a:cs typeface="Calibri"/>
                </a:rPr>
                <a:t>Hiragana</a:t>
              </a:r>
            </a:p>
          </p:txBody>
        </p:sp>
        <p:sp>
          <p:nvSpPr>
            <p:cNvPr id="28693" name="Text Box 1030"/>
            <p:cNvSpPr txBox="1">
              <a:spLocks noChangeArrowheads="1"/>
            </p:cNvSpPr>
            <p:nvPr/>
          </p:nvSpPr>
          <p:spPr bwMode="auto">
            <a:xfrm>
              <a:off x="2603" y="3792"/>
              <a:ext cx="438" cy="336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latin typeface="Calibri"/>
                  <a:cs typeface="Calibri"/>
                </a:rPr>
                <a:t>Kanji</a:t>
              </a:r>
            </a:p>
          </p:txBody>
        </p:sp>
        <p:sp>
          <p:nvSpPr>
            <p:cNvPr id="28694" name="Text Box 1031"/>
            <p:cNvSpPr txBox="1">
              <a:spLocks noChangeArrowheads="1"/>
            </p:cNvSpPr>
            <p:nvPr/>
          </p:nvSpPr>
          <p:spPr bwMode="auto">
            <a:xfrm>
              <a:off x="3275" y="3792"/>
              <a:ext cx="571" cy="336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 err="1">
                  <a:latin typeface="Calibri"/>
                  <a:cs typeface="Calibri"/>
                </a:rPr>
                <a:t>Romaji</a:t>
              </a:r>
              <a:endParaRPr lang="en-US" sz="2000" dirty="0">
                <a:latin typeface="Calibri"/>
                <a:cs typeface="Calibri"/>
              </a:endParaRPr>
            </a:p>
          </p:txBody>
        </p:sp>
      </p:grpSp>
      <p:sp>
        <p:nvSpPr>
          <p:cNvPr id="28678" name="Rectangle 1040"/>
          <p:cNvSpPr>
            <a:spLocks noChangeArrowheads="1"/>
          </p:cNvSpPr>
          <p:nvPr/>
        </p:nvSpPr>
        <p:spPr bwMode="auto">
          <a:xfrm>
            <a:off x="914400" y="3600005"/>
            <a:ext cx="1447800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cxnSp>
        <p:nvCxnSpPr>
          <p:cNvPr id="28679" name="AutoShape 1041"/>
          <p:cNvCxnSpPr>
            <a:cxnSpLocks noChangeShapeType="1"/>
            <a:stCxn id="28691" idx="0"/>
            <a:endCxn id="28678" idx="2"/>
          </p:cNvCxnSpPr>
          <p:nvPr/>
        </p:nvCxnSpPr>
        <p:spPr bwMode="auto">
          <a:xfrm flipH="1" flipV="1">
            <a:off x="1638300" y="4061670"/>
            <a:ext cx="611189" cy="16743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28680" name="Rectangle 1044"/>
          <p:cNvSpPr>
            <a:spLocks noChangeArrowheads="1"/>
          </p:cNvSpPr>
          <p:nvPr/>
        </p:nvSpPr>
        <p:spPr bwMode="auto">
          <a:xfrm>
            <a:off x="4724400" y="3600005"/>
            <a:ext cx="533400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cxnSp>
        <p:nvCxnSpPr>
          <p:cNvPr id="28681" name="AutoShape 1045"/>
          <p:cNvCxnSpPr>
            <a:cxnSpLocks noChangeShapeType="1"/>
            <a:stCxn id="28692" idx="0"/>
            <a:endCxn id="28680" idx="2"/>
          </p:cNvCxnSpPr>
          <p:nvPr/>
        </p:nvCxnSpPr>
        <p:spPr bwMode="auto">
          <a:xfrm flipV="1">
            <a:off x="3944146" y="4061670"/>
            <a:ext cx="1046954" cy="16743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28682" name="Rectangle 1046"/>
          <p:cNvSpPr>
            <a:spLocks noChangeArrowheads="1"/>
          </p:cNvSpPr>
          <p:nvPr/>
        </p:nvSpPr>
        <p:spPr bwMode="auto">
          <a:xfrm>
            <a:off x="5257800" y="3600005"/>
            <a:ext cx="533400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cxnSp>
        <p:nvCxnSpPr>
          <p:cNvPr id="28683" name="AutoShape 1047"/>
          <p:cNvCxnSpPr>
            <a:cxnSpLocks noChangeShapeType="1"/>
            <a:stCxn id="28693" idx="0"/>
            <a:endCxn id="28682" idx="2"/>
          </p:cNvCxnSpPr>
          <p:nvPr/>
        </p:nvCxnSpPr>
        <p:spPr bwMode="auto">
          <a:xfrm flipV="1">
            <a:off x="5486402" y="4061670"/>
            <a:ext cx="38098" cy="16743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28684" name="Rectangle 1048"/>
          <p:cNvSpPr>
            <a:spLocks noChangeArrowheads="1"/>
          </p:cNvSpPr>
          <p:nvPr/>
        </p:nvSpPr>
        <p:spPr bwMode="auto">
          <a:xfrm>
            <a:off x="6934200" y="3569643"/>
            <a:ext cx="228600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cxnSp>
        <p:nvCxnSpPr>
          <p:cNvPr id="28685" name="AutoShape 1049"/>
          <p:cNvCxnSpPr>
            <a:cxnSpLocks noChangeShapeType="1"/>
            <a:stCxn id="28694" idx="0"/>
            <a:endCxn id="28684" idx="2"/>
          </p:cNvCxnSpPr>
          <p:nvPr/>
        </p:nvCxnSpPr>
        <p:spPr bwMode="auto">
          <a:xfrm flipV="1">
            <a:off x="6658771" y="4031308"/>
            <a:ext cx="389729" cy="197792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1255451" name="Text Box 1051"/>
          <p:cNvSpPr txBox="1">
            <a:spLocks noChangeArrowheads="1"/>
          </p:cNvSpPr>
          <p:nvPr/>
        </p:nvSpPr>
        <p:spPr bwMode="auto">
          <a:xfrm>
            <a:off x="1062038" y="4629150"/>
            <a:ext cx="620208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End-user can express query entirely in hiragana!</a:t>
            </a:r>
          </a:p>
        </p:txBody>
      </p:sp>
    </p:spTree>
    <p:extLst>
      <p:ext uri="{BB962C8B-B14F-4D97-AF65-F5344CB8AC3E}">
        <p14:creationId xmlns:p14="http://schemas.microsoft.com/office/powerpoint/2010/main" val="2745674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5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5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5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5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5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5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5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5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5437" grpId="0"/>
      <p:bldP spid="28678" grpId="0" animBg="1"/>
      <p:bldP spid="28680" grpId="0" animBg="1"/>
      <p:bldP spid="28682" grpId="0" animBg="1"/>
      <p:bldP spid="28684" grpId="0" animBg="1"/>
      <p:bldP spid="125545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</a:t>
            </a:r>
            <a:r>
              <a:rPr lang="en-US" dirty="0" smtClean="0"/>
              <a:t>Tokenization in </a:t>
            </a:r>
            <a:r>
              <a:rPr lang="en-US" dirty="0"/>
              <a:t>Chinese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Also called </a:t>
            </a:r>
            <a:r>
              <a:rPr lang="en-US" b="1" dirty="0" smtClean="0"/>
              <a:t>Word Segmentation</a:t>
            </a:r>
          </a:p>
          <a:p>
            <a:r>
              <a:rPr lang="en-US" dirty="0" smtClean="0"/>
              <a:t>Chinese </a:t>
            </a:r>
            <a:r>
              <a:rPr lang="en-US" dirty="0"/>
              <a:t>w</a:t>
            </a:r>
            <a:r>
              <a:rPr lang="en-US" dirty="0" smtClean="0"/>
              <a:t>ords are composed </a:t>
            </a:r>
            <a:r>
              <a:rPr lang="en-US" dirty="0"/>
              <a:t>of characters</a:t>
            </a:r>
          </a:p>
          <a:p>
            <a:pPr lvl="1"/>
            <a:r>
              <a:rPr lang="en-US" dirty="0"/>
              <a:t>Characters are generally 1 syllable and 1 morpheme.</a:t>
            </a:r>
          </a:p>
          <a:p>
            <a:pPr lvl="1"/>
            <a:r>
              <a:rPr lang="en-US" dirty="0"/>
              <a:t>Average word is 2.4 characters long.</a:t>
            </a:r>
          </a:p>
          <a:p>
            <a:r>
              <a:rPr lang="en-US" dirty="0"/>
              <a:t>Standard </a:t>
            </a:r>
            <a:r>
              <a:rPr lang="en-US" dirty="0" smtClean="0"/>
              <a:t>baseline segmentation </a:t>
            </a:r>
            <a:r>
              <a:rPr lang="en-US" dirty="0"/>
              <a:t>algorithm: </a:t>
            </a:r>
          </a:p>
          <a:p>
            <a:pPr lvl="1"/>
            <a:r>
              <a:rPr lang="en-US" dirty="0"/>
              <a:t>Maximum Matching </a:t>
            </a:r>
            <a:r>
              <a:rPr lang="en-US" dirty="0" smtClean="0"/>
              <a:t> (</a:t>
            </a:r>
            <a:r>
              <a:rPr lang="en-US" dirty="0"/>
              <a:t>also called Greedy)</a:t>
            </a:r>
          </a:p>
        </p:txBody>
      </p:sp>
    </p:spTree>
    <p:extLst>
      <p:ext uri="{BB962C8B-B14F-4D97-AF65-F5344CB8AC3E}">
        <p14:creationId xmlns:p14="http://schemas.microsoft.com/office/powerpoint/2010/main" val="1627273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Maximum Matching</a:t>
            </a:r>
            <a:br>
              <a:rPr lang="en-US"/>
            </a:br>
            <a:r>
              <a:rPr lang="en-US"/>
              <a:t>Word Segmentation Algorithm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533400" indent="-533400"/>
            <a:r>
              <a:rPr lang="en-US"/>
              <a:t>Given a wordlist of Chinese, and a string.</a:t>
            </a:r>
          </a:p>
          <a:p>
            <a:pPr marL="533400" indent="-533400">
              <a:buClr>
                <a:schemeClr val="tx1"/>
              </a:buClr>
              <a:buFont typeface="Arial" charset="0"/>
              <a:buAutoNum type="arabicParenR"/>
            </a:pPr>
            <a:r>
              <a:rPr lang="en-US"/>
              <a:t>Start a pointer at the beginning of the string</a:t>
            </a:r>
          </a:p>
          <a:p>
            <a:pPr marL="533400" indent="-533400">
              <a:buClr>
                <a:schemeClr val="tx1"/>
              </a:buClr>
              <a:buFont typeface="Arial" charset="0"/>
              <a:buAutoNum type="arabicParenR"/>
            </a:pPr>
            <a:r>
              <a:rPr lang="en-US"/>
              <a:t>Find the longest word in dictionary that matches the string starting at pointer</a:t>
            </a:r>
          </a:p>
          <a:p>
            <a:pPr marL="533400" indent="-533400">
              <a:buClr>
                <a:schemeClr val="tx1"/>
              </a:buClr>
              <a:buFont typeface="Arial" charset="0"/>
              <a:buAutoNum type="arabicParenR"/>
            </a:pPr>
            <a:r>
              <a:rPr lang="en-US"/>
              <a:t>Move the pointer over the word in string</a:t>
            </a:r>
          </a:p>
          <a:p>
            <a:pPr marL="533400" indent="-533400">
              <a:buClr>
                <a:schemeClr val="tx1"/>
              </a:buClr>
              <a:buFont typeface="Arial" charset="0"/>
              <a:buAutoNum type="arabicParenR"/>
            </a:pPr>
            <a:r>
              <a:rPr lang="en-US"/>
              <a:t>Go to 2</a:t>
            </a:r>
          </a:p>
        </p:txBody>
      </p:sp>
    </p:spTree>
    <p:extLst>
      <p:ext uri="{BB962C8B-B14F-4D97-AF65-F5344CB8AC3E}">
        <p14:creationId xmlns:p14="http://schemas.microsoft.com/office/powerpoint/2010/main" val="51017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-171450"/>
            <a:ext cx="7772400" cy="857250"/>
          </a:xfrm>
        </p:spPr>
        <p:txBody>
          <a:bodyPr/>
          <a:lstStyle/>
          <a:p>
            <a:r>
              <a:rPr lang="en-US" dirty="0" smtClean="0"/>
              <a:t>Max-match segmentation illustration</a:t>
            </a:r>
            <a:endParaRPr lang="en-US" dirty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3400" y="990600"/>
            <a:ext cx="8763000" cy="4152900"/>
          </a:xfrm>
        </p:spPr>
        <p:txBody>
          <a:bodyPr/>
          <a:lstStyle/>
          <a:p>
            <a:r>
              <a:rPr lang="en-US" sz="2800" dirty="0" err="1" smtClean="0"/>
              <a:t>Thecat</a:t>
            </a:r>
            <a:r>
              <a:rPr lang="en-US" sz="2800" dirty="0" err="1"/>
              <a:t>i</a:t>
            </a:r>
            <a:r>
              <a:rPr lang="en-US" sz="2800" dirty="0" err="1" smtClean="0"/>
              <a:t>nthehat</a:t>
            </a:r>
            <a:endParaRPr lang="en-US" sz="2800" dirty="0" smtClean="0"/>
          </a:p>
          <a:p>
            <a:r>
              <a:rPr lang="en-US" sz="2800" dirty="0" err="1" smtClean="0"/>
              <a:t>Thetabledownthere</a:t>
            </a:r>
            <a:endParaRPr lang="en-US" sz="2800" dirty="0" smtClean="0"/>
          </a:p>
          <a:p>
            <a:endParaRPr lang="en-US" dirty="0" smtClean="0"/>
          </a:p>
          <a:p>
            <a:r>
              <a:rPr lang="en-US" dirty="0" smtClean="0"/>
              <a:t>Doesn’t </a:t>
            </a:r>
            <a:r>
              <a:rPr lang="en-US" dirty="0"/>
              <a:t>generally work in </a:t>
            </a:r>
            <a:r>
              <a:rPr lang="en-US" dirty="0" smtClean="0"/>
              <a:t>English</a:t>
            </a:r>
            <a:r>
              <a:rPr lang="en-US" dirty="0"/>
              <a:t>!</a:t>
            </a:r>
          </a:p>
          <a:p>
            <a:endParaRPr lang="en-US" dirty="0" smtClean="0"/>
          </a:p>
          <a:p>
            <a:r>
              <a:rPr lang="en-US" dirty="0" smtClean="0"/>
              <a:t>But </a:t>
            </a:r>
            <a:r>
              <a:rPr lang="en-US" dirty="0"/>
              <a:t>works astonishingly well in Chinese</a:t>
            </a:r>
          </a:p>
          <a:p>
            <a:pPr lvl="1" eaLnBrk="1" hangingPunct="1"/>
            <a:r>
              <a:rPr lang="ja-JP" altLang="en-US" dirty="0">
                <a:cs typeface="ＭＳ Ｐゴシック" charset="-128"/>
                <a:sym typeface="Symbol" charset="2"/>
              </a:rPr>
              <a:t>莎拉波娃现在居住在美国东南部的佛罗里达。</a:t>
            </a:r>
            <a:endParaRPr lang="en-US" altLang="ja-JP" dirty="0">
              <a:cs typeface="ＭＳ Ｐゴシック" charset="-128"/>
              <a:sym typeface="Symbol" charset="2"/>
            </a:endParaRPr>
          </a:p>
          <a:p>
            <a:pPr lvl="1" eaLnBrk="1" hangingPunct="1"/>
            <a:r>
              <a:rPr lang="ja-JP" altLang="en-US" dirty="0">
                <a:cs typeface="ＭＳ Ｐゴシック" charset="-128"/>
                <a:sym typeface="Symbol" charset="2"/>
              </a:rPr>
              <a:t>莎拉波娃</a:t>
            </a:r>
            <a:r>
              <a:rPr lang="en-US" altLang="ja-JP" dirty="0">
                <a:cs typeface="ＭＳ Ｐゴシック" charset="-128"/>
                <a:sym typeface="Symbol" charset="2"/>
              </a:rPr>
              <a:t>  </a:t>
            </a:r>
            <a:r>
              <a:rPr lang="ja-JP" altLang="en-US" dirty="0">
                <a:cs typeface="ＭＳ Ｐゴシック" charset="-128"/>
                <a:sym typeface="Symbol" charset="2"/>
              </a:rPr>
              <a:t>现在</a:t>
            </a:r>
            <a:r>
              <a:rPr lang="en-US" altLang="ja-JP" dirty="0">
                <a:cs typeface="ＭＳ Ｐゴシック" charset="-128"/>
                <a:sym typeface="Symbol" charset="2"/>
              </a:rPr>
              <a:t>   </a:t>
            </a:r>
            <a:r>
              <a:rPr lang="ja-JP" altLang="en-US" dirty="0">
                <a:cs typeface="ＭＳ Ｐゴシック" charset="-128"/>
                <a:sym typeface="Symbol" charset="2"/>
              </a:rPr>
              <a:t>居住</a:t>
            </a:r>
            <a:r>
              <a:rPr lang="en-US" altLang="ja-JP" dirty="0">
                <a:cs typeface="ＭＳ Ｐゴシック" charset="-128"/>
                <a:sym typeface="Symbol" charset="2"/>
              </a:rPr>
              <a:t>   </a:t>
            </a:r>
            <a:r>
              <a:rPr lang="ja-JP" altLang="en-US" dirty="0">
                <a:cs typeface="ＭＳ Ｐゴシック" charset="-128"/>
                <a:sym typeface="Symbol" charset="2"/>
              </a:rPr>
              <a:t>在</a:t>
            </a:r>
            <a:r>
              <a:rPr lang="en-US" altLang="ja-JP" dirty="0">
                <a:cs typeface="ＭＳ Ｐゴシック" charset="-128"/>
                <a:sym typeface="Symbol" charset="2"/>
              </a:rPr>
              <a:t>  </a:t>
            </a:r>
            <a:r>
              <a:rPr lang="ja-JP" altLang="en-US" dirty="0">
                <a:cs typeface="ＭＳ Ｐゴシック" charset="-128"/>
                <a:sym typeface="Symbol" charset="2"/>
              </a:rPr>
              <a:t>美国</a:t>
            </a:r>
            <a:r>
              <a:rPr lang="en-US" altLang="ja-JP" dirty="0">
                <a:cs typeface="ＭＳ Ｐゴシック" charset="-128"/>
                <a:sym typeface="Symbol" charset="2"/>
              </a:rPr>
              <a:t>   </a:t>
            </a:r>
            <a:r>
              <a:rPr lang="ja-JP" altLang="en-US" dirty="0">
                <a:cs typeface="ＭＳ Ｐゴシック" charset="-128"/>
                <a:sym typeface="Symbol" charset="2"/>
              </a:rPr>
              <a:t>东南部</a:t>
            </a:r>
            <a:r>
              <a:rPr lang="en-US" altLang="ja-JP" dirty="0">
                <a:cs typeface="ＭＳ Ｐゴシック" charset="-128"/>
                <a:sym typeface="Symbol" charset="2"/>
              </a:rPr>
              <a:t>     </a:t>
            </a:r>
            <a:r>
              <a:rPr lang="ja-JP" altLang="en-US" dirty="0">
                <a:cs typeface="ＭＳ Ｐゴシック" charset="-128"/>
                <a:sym typeface="Symbol" charset="2"/>
              </a:rPr>
              <a:t>的</a:t>
            </a:r>
            <a:r>
              <a:rPr lang="en-US" altLang="ja-JP" dirty="0">
                <a:cs typeface="ＭＳ Ｐゴシック" charset="-128"/>
                <a:sym typeface="Symbol" charset="2"/>
              </a:rPr>
              <a:t>  </a:t>
            </a:r>
            <a:r>
              <a:rPr lang="ja-JP" altLang="en-US" dirty="0">
                <a:cs typeface="ＭＳ Ｐゴシック" charset="-128"/>
                <a:sym typeface="Symbol" charset="2"/>
              </a:rPr>
              <a:t>佛罗里达</a:t>
            </a:r>
            <a:endParaRPr lang="en-US" altLang="ja-JP" sz="2400" dirty="0"/>
          </a:p>
          <a:p>
            <a:r>
              <a:rPr lang="en-US" dirty="0" smtClean="0"/>
              <a:t>Modern probabilistic segmentation </a:t>
            </a:r>
            <a:r>
              <a:rPr lang="en-US" dirty="0"/>
              <a:t>algorithms </a:t>
            </a:r>
            <a:r>
              <a:rPr lang="en-US" dirty="0" smtClean="0"/>
              <a:t>even better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953000" y="1504950"/>
            <a:ext cx="3352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2000" dirty="0"/>
              <a:t>the table down </a:t>
            </a:r>
            <a:r>
              <a:rPr lang="en-US" sz="2000" dirty="0" smtClean="0"/>
              <a:t>there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4953000" y="1047750"/>
            <a:ext cx="2971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2000" dirty="0" smtClean="0"/>
              <a:t>the cat in the hat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953000" y="1962150"/>
            <a:ext cx="3352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2000" dirty="0"/>
              <a:t>t</a:t>
            </a:r>
            <a:r>
              <a:rPr lang="en-US" sz="2000" dirty="0" smtClean="0"/>
              <a:t>heta bled own there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25100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/>
      <p:bldP spid="2" grpId="0"/>
      <p:bldP spid="5" grpId="0"/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648200" cy="1905000"/>
          </a:xfrm>
        </p:spPr>
        <p:txBody>
          <a:bodyPr/>
          <a:lstStyle/>
          <a:p>
            <a:r>
              <a:rPr lang="en-US" sz="4400" dirty="0" smtClean="0"/>
              <a:t>Basic Text Processing</a:t>
            </a:r>
            <a:endParaRPr lang="en-US" sz="4400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3600" dirty="0" smtClean="0">
                <a:solidFill>
                  <a:srgbClr val="A4001D"/>
                </a:solidFill>
                <a:latin typeface="Calibri" charset="0"/>
              </a:rPr>
              <a:t>Word </a:t>
            </a:r>
            <a:r>
              <a:rPr lang="en-US" sz="3600" dirty="0">
                <a:solidFill>
                  <a:srgbClr val="A4001D"/>
                </a:solidFill>
                <a:latin typeface="Calibri" charset="0"/>
              </a:rPr>
              <a:t>tokenization</a:t>
            </a:r>
          </a:p>
          <a:p>
            <a:pPr eaLnBrk="1" hangingPunct="1">
              <a:buFont typeface="Times" charset="0"/>
              <a:buNone/>
            </a:pPr>
            <a:endParaRPr lang="en-US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3862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510778"/>
            <a:ext cx="4800600" cy="1298972"/>
          </a:xfrm>
        </p:spPr>
        <p:txBody>
          <a:bodyPr/>
          <a:lstStyle/>
          <a:p>
            <a:r>
              <a:rPr lang="en-US" sz="4400" dirty="0" smtClean="0"/>
              <a:t>Basic Text Processing</a:t>
            </a:r>
            <a:endParaRPr lang="en-US" sz="4400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 smtClean="0">
                <a:solidFill>
                  <a:srgbClr val="A50021"/>
                </a:solidFill>
                <a:latin typeface="Calibri" charset="0"/>
              </a:rPr>
              <a:t>Word Normalization and Stemming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4030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050"/>
          <p:cNvSpPr>
            <a:spLocks noGrp="1" noChangeArrowheads="1"/>
          </p:cNvSpPr>
          <p:nvPr>
            <p:ph type="title"/>
          </p:nvPr>
        </p:nvSpPr>
        <p:spPr>
          <a:xfrm>
            <a:off x="1371600" y="209550"/>
            <a:ext cx="7467600" cy="742950"/>
          </a:xfrm>
        </p:spPr>
        <p:txBody>
          <a:bodyPr/>
          <a:lstStyle/>
          <a:p>
            <a:pPr eaLnBrk="1" hangingPunct="1"/>
            <a:r>
              <a:rPr lang="en-US" dirty="0"/>
              <a:t>Normalization</a:t>
            </a:r>
          </a:p>
        </p:txBody>
      </p:sp>
      <p:sp>
        <p:nvSpPr>
          <p:cNvPr id="35843" name="Rectangle 2051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sym typeface="Symbol" charset="2"/>
              </a:rPr>
              <a:t>Need to “normalize” terms </a:t>
            </a:r>
          </a:p>
          <a:p>
            <a:pPr lvl="1" eaLnBrk="1" hangingPunct="1"/>
            <a:r>
              <a:rPr lang="en-US" dirty="0" smtClean="0">
                <a:sym typeface="Symbol" charset="2"/>
              </a:rPr>
              <a:t>Information Retrieval: </a:t>
            </a:r>
            <a:r>
              <a:rPr lang="en-US" dirty="0">
                <a:sym typeface="Symbol" charset="2"/>
              </a:rPr>
              <a:t>indexed text &amp; query terms must have same form.</a:t>
            </a:r>
          </a:p>
          <a:p>
            <a:pPr lvl="2" eaLnBrk="1" hangingPunct="1"/>
            <a:r>
              <a:rPr lang="en-US" sz="1800" dirty="0">
                <a:sym typeface="Symbol" charset="2"/>
              </a:rPr>
              <a:t>We want to match </a:t>
            </a:r>
            <a:r>
              <a:rPr lang="en-US" sz="1800" b="1" i="1" dirty="0">
                <a:sym typeface="Symbol" charset="2"/>
              </a:rPr>
              <a:t>U.S.A.</a:t>
            </a:r>
            <a:r>
              <a:rPr lang="en-US" sz="1800" dirty="0">
                <a:sym typeface="Symbol" charset="2"/>
              </a:rPr>
              <a:t> and </a:t>
            </a:r>
            <a:r>
              <a:rPr lang="en-US" sz="1800" b="1" i="1" dirty="0">
                <a:sym typeface="Symbol" charset="2"/>
              </a:rPr>
              <a:t>USA</a:t>
            </a:r>
            <a:endParaRPr lang="en-US" sz="1800" dirty="0">
              <a:sym typeface="Symbol" charset="2"/>
            </a:endParaRPr>
          </a:p>
          <a:p>
            <a:pPr eaLnBrk="1" hangingPunct="1"/>
            <a:r>
              <a:rPr lang="en-US" dirty="0" smtClean="0">
                <a:sym typeface="Symbol" charset="2"/>
              </a:rPr>
              <a:t>We implicitly define </a:t>
            </a:r>
            <a:r>
              <a:rPr lang="en-US" dirty="0">
                <a:sym typeface="Symbol" charset="2"/>
              </a:rPr>
              <a:t>equivalence classes of terms</a:t>
            </a:r>
          </a:p>
          <a:p>
            <a:pPr lvl="1" eaLnBrk="1" hangingPunct="1"/>
            <a:r>
              <a:rPr lang="en-US" dirty="0">
                <a:sym typeface="Symbol" charset="2"/>
              </a:rPr>
              <a:t>e.g., </a:t>
            </a:r>
            <a:r>
              <a:rPr lang="en-US" dirty="0" smtClean="0">
                <a:sym typeface="Symbol" charset="2"/>
              </a:rPr>
              <a:t>deleting </a:t>
            </a:r>
            <a:r>
              <a:rPr lang="en-US" dirty="0">
                <a:sym typeface="Symbol" charset="2"/>
              </a:rPr>
              <a:t>periods in a term</a:t>
            </a:r>
          </a:p>
          <a:p>
            <a:pPr eaLnBrk="1" hangingPunct="1"/>
            <a:r>
              <a:rPr lang="en-US" dirty="0" smtClean="0">
                <a:sym typeface="Symbol" charset="2"/>
              </a:rPr>
              <a:t>Alternative: asymmetric </a:t>
            </a:r>
            <a:r>
              <a:rPr lang="en-US" dirty="0">
                <a:sym typeface="Symbol" charset="2"/>
              </a:rPr>
              <a:t>expansion:</a:t>
            </a:r>
          </a:p>
          <a:p>
            <a:pPr lvl="1" eaLnBrk="1" hangingPunct="1"/>
            <a:r>
              <a:rPr lang="en-US" sz="1600" dirty="0">
                <a:sym typeface="Symbol" charset="2"/>
              </a:rPr>
              <a:t>Enter: </a:t>
            </a:r>
            <a:r>
              <a:rPr lang="en-US" sz="1600" b="1" i="1" dirty="0">
                <a:sym typeface="Symbol" charset="2"/>
              </a:rPr>
              <a:t>window</a:t>
            </a:r>
            <a:r>
              <a:rPr lang="en-US" sz="1600" dirty="0">
                <a:sym typeface="Symbol" charset="2"/>
              </a:rPr>
              <a:t>	Search: </a:t>
            </a:r>
            <a:r>
              <a:rPr lang="en-US" sz="1600" b="1" i="1" dirty="0">
                <a:sym typeface="Symbol" charset="2"/>
              </a:rPr>
              <a:t>window, windows</a:t>
            </a:r>
          </a:p>
          <a:p>
            <a:pPr lvl="1" eaLnBrk="1" hangingPunct="1"/>
            <a:r>
              <a:rPr lang="en-US" sz="1600" dirty="0">
                <a:sym typeface="Symbol" charset="2"/>
              </a:rPr>
              <a:t>Enter: </a:t>
            </a:r>
            <a:r>
              <a:rPr lang="en-US" sz="1600" b="1" i="1" dirty="0">
                <a:sym typeface="Symbol" charset="2"/>
              </a:rPr>
              <a:t>windows</a:t>
            </a:r>
            <a:r>
              <a:rPr lang="en-US" sz="1600" dirty="0">
                <a:sym typeface="Symbol" charset="2"/>
              </a:rPr>
              <a:t>	Search: </a:t>
            </a:r>
            <a:r>
              <a:rPr lang="en-US" sz="1600" b="1" i="1" dirty="0">
                <a:sym typeface="Symbol" charset="2"/>
              </a:rPr>
              <a:t>Windows, windows, window</a:t>
            </a:r>
          </a:p>
          <a:p>
            <a:pPr lvl="1" eaLnBrk="1" hangingPunct="1"/>
            <a:r>
              <a:rPr lang="en-US" sz="1600" dirty="0">
                <a:sym typeface="Symbol" charset="2"/>
              </a:rPr>
              <a:t>Enter: </a:t>
            </a:r>
            <a:r>
              <a:rPr lang="en-US" sz="1600" b="1" i="1" dirty="0">
                <a:sym typeface="Symbol" charset="2"/>
              </a:rPr>
              <a:t>Windows</a:t>
            </a:r>
            <a:r>
              <a:rPr lang="en-US" sz="1600" dirty="0">
                <a:sym typeface="Symbol" charset="2"/>
              </a:rPr>
              <a:t>	Search: </a:t>
            </a:r>
            <a:r>
              <a:rPr lang="en-US" sz="1600" b="1" i="1" dirty="0">
                <a:sym typeface="Symbol" charset="2"/>
              </a:rPr>
              <a:t>Windows</a:t>
            </a:r>
          </a:p>
          <a:p>
            <a:pPr eaLnBrk="1" hangingPunct="1"/>
            <a:r>
              <a:rPr lang="en-US" dirty="0">
                <a:sym typeface="Symbol" charset="2"/>
              </a:rPr>
              <a:t>Potentially more powerful, but less efficient</a:t>
            </a:r>
          </a:p>
          <a:p>
            <a:pPr lvl="1" eaLnBrk="1" hangingPunct="1"/>
            <a:endParaRPr lang="en-US" sz="1800" dirty="0">
              <a:sym typeface="Symbol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543184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Case folding</a:t>
            </a:r>
          </a:p>
        </p:txBody>
      </p:sp>
      <p:sp>
        <p:nvSpPr>
          <p:cNvPr id="36867" name="Rectangle 7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sz="2800" dirty="0" smtClean="0"/>
              <a:t>Applications like IR: reduce </a:t>
            </a:r>
            <a:r>
              <a:rPr lang="en-US" sz="2800" dirty="0"/>
              <a:t>all letters to lower case</a:t>
            </a:r>
          </a:p>
          <a:p>
            <a:pPr lvl="1" eaLnBrk="1" hangingPunct="1"/>
            <a:r>
              <a:rPr lang="en-US" sz="2400" dirty="0" smtClean="0"/>
              <a:t>Since users tend to use lower case</a:t>
            </a:r>
          </a:p>
          <a:p>
            <a:pPr lvl="1" eaLnBrk="1" hangingPunct="1"/>
            <a:r>
              <a:rPr lang="en-US" sz="2400" dirty="0" smtClean="0"/>
              <a:t>Possible exception</a:t>
            </a:r>
            <a:r>
              <a:rPr lang="en-US" sz="2400" dirty="0"/>
              <a:t>: upper case in mid-sentence?</a:t>
            </a:r>
          </a:p>
          <a:p>
            <a:pPr lvl="2" eaLnBrk="1" hangingPunct="1"/>
            <a:r>
              <a:rPr lang="en-US" sz="2000" dirty="0"/>
              <a:t>e.g., </a:t>
            </a:r>
            <a:r>
              <a:rPr lang="en-US" sz="2000" b="1" i="1" dirty="0"/>
              <a:t>General Motors</a:t>
            </a:r>
          </a:p>
          <a:p>
            <a:pPr lvl="2" eaLnBrk="1" hangingPunct="1"/>
            <a:r>
              <a:rPr lang="en-US" sz="2000" b="1" i="1" dirty="0"/>
              <a:t>Fed</a:t>
            </a:r>
            <a:r>
              <a:rPr lang="en-US" sz="2000" dirty="0"/>
              <a:t> vs. </a:t>
            </a:r>
            <a:r>
              <a:rPr lang="en-US" sz="2000" b="1" i="1" dirty="0"/>
              <a:t>fed</a:t>
            </a:r>
          </a:p>
          <a:p>
            <a:pPr lvl="2" eaLnBrk="1" hangingPunct="1"/>
            <a:r>
              <a:rPr lang="en-US" sz="2000" b="1" i="1" dirty="0"/>
              <a:t>SAIL</a:t>
            </a:r>
            <a:r>
              <a:rPr lang="en-US" sz="2000" dirty="0"/>
              <a:t> vs. </a:t>
            </a:r>
            <a:r>
              <a:rPr lang="en-US" sz="2000" b="1" i="1" dirty="0"/>
              <a:t>sail</a:t>
            </a:r>
          </a:p>
          <a:p>
            <a:r>
              <a:rPr lang="en-US" sz="2800" dirty="0" smtClean="0"/>
              <a:t>For </a:t>
            </a:r>
            <a:r>
              <a:rPr lang="en-US" sz="2800" dirty="0"/>
              <a:t>sentiment analysis, MT, </a:t>
            </a:r>
            <a:r>
              <a:rPr lang="en-US" sz="2800" dirty="0" smtClean="0"/>
              <a:t>Information </a:t>
            </a:r>
            <a:r>
              <a:rPr lang="en-US" sz="2800" dirty="0"/>
              <a:t>extraction</a:t>
            </a:r>
          </a:p>
          <a:p>
            <a:pPr lvl="1"/>
            <a:r>
              <a:rPr lang="en-US" sz="2400" dirty="0"/>
              <a:t>Case is helpful </a:t>
            </a:r>
            <a:r>
              <a:rPr lang="en-US" sz="2400" dirty="0" smtClean="0"/>
              <a:t>(</a:t>
            </a:r>
            <a:r>
              <a:rPr lang="en-US" sz="2400" b="1" i="1" dirty="0" smtClean="0"/>
              <a:t>US</a:t>
            </a:r>
            <a:r>
              <a:rPr lang="en-US" sz="2400" dirty="0" smtClean="0"/>
              <a:t> versus </a:t>
            </a:r>
            <a:r>
              <a:rPr lang="en-US" sz="2400" b="1" i="1" dirty="0" smtClean="0"/>
              <a:t>us </a:t>
            </a:r>
            <a:r>
              <a:rPr lang="en-US" sz="2400" dirty="0" smtClean="0"/>
              <a:t>is </a:t>
            </a:r>
            <a:r>
              <a:rPr lang="en-US" sz="2400" dirty="0"/>
              <a:t>important)</a:t>
            </a:r>
          </a:p>
        </p:txBody>
      </p:sp>
    </p:spTree>
    <p:extLst>
      <p:ext uri="{BB962C8B-B14F-4D97-AF65-F5344CB8AC3E}">
        <p14:creationId xmlns:p14="http://schemas.microsoft.com/office/powerpoint/2010/main" val="3891634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Lemmatization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52400" y="1352550"/>
            <a:ext cx="8686800" cy="3333750"/>
          </a:xfrm>
        </p:spPr>
        <p:txBody>
          <a:bodyPr/>
          <a:lstStyle/>
          <a:p>
            <a:pPr eaLnBrk="1" hangingPunct="1"/>
            <a:r>
              <a:rPr lang="en-US" dirty="0"/>
              <a:t>Reduce </a:t>
            </a:r>
            <a:r>
              <a:rPr lang="en-US" dirty="0" smtClean="0"/>
              <a:t>inflections or variant </a:t>
            </a:r>
            <a:r>
              <a:rPr lang="en-US" dirty="0"/>
              <a:t>forms to base form</a:t>
            </a:r>
          </a:p>
          <a:p>
            <a:pPr lvl="1" eaLnBrk="1" hangingPunct="1">
              <a:spcBef>
                <a:spcPts val="500"/>
              </a:spcBef>
              <a:spcAft>
                <a:spcPts val="500"/>
              </a:spcAft>
            </a:pPr>
            <a:r>
              <a:rPr lang="en-US" sz="2400" i="1" dirty="0" smtClean="0"/>
              <a:t>am</a:t>
            </a:r>
            <a:r>
              <a:rPr lang="en-US" sz="2400" i="1" dirty="0"/>
              <a:t>, are,</a:t>
            </a:r>
            <a:r>
              <a:rPr lang="en-US" sz="2400" dirty="0"/>
              <a:t> </a:t>
            </a:r>
            <a:r>
              <a:rPr lang="en-US" sz="2400" i="1" dirty="0"/>
              <a:t>is </a:t>
            </a:r>
            <a:r>
              <a:rPr lang="en-US" sz="2400" dirty="0">
                <a:sym typeface="Symbol" charset="2"/>
              </a:rPr>
              <a:t></a:t>
            </a:r>
            <a:r>
              <a:rPr lang="en-US" sz="2400" dirty="0"/>
              <a:t> </a:t>
            </a:r>
            <a:r>
              <a:rPr lang="en-US" sz="2400" i="1" dirty="0"/>
              <a:t>be</a:t>
            </a:r>
            <a:endParaRPr lang="en-US" sz="2400" dirty="0"/>
          </a:p>
          <a:p>
            <a:pPr lvl="1" eaLnBrk="1" hangingPunct="1">
              <a:spcBef>
                <a:spcPts val="500"/>
              </a:spcBef>
              <a:spcAft>
                <a:spcPts val="500"/>
              </a:spcAft>
            </a:pPr>
            <a:r>
              <a:rPr lang="en-US" sz="2400" i="1" dirty="0"/>
              <a:t>car, cars, car's</a:t>
            </a:r>
            <a:r>
              <a:rPr lang="en-US" sz="2400" dirty="0"/>
              <a:t>, </a:t>
            </a:r>
            <a:r>
              <a:rPr lang="en-US" sz="2400" i="1" dirty="0"/>
              <a:t>cars'</a:t>
            </a:r>
            <a:r>
              <a:rPr lang="en-US" sz="2400" dirty="0"/>
              <a:t> </a:t>
            </a:r>
            <a:r>
              <a:rPr lang="en-US" sz="2400" dirty="0">
                <a:sym typeface="Symbol" charset="2"/>
              </a:rPr>
              <a:t></a:t>
            </a:r>
            <a:r>
              <a:rPr lang="en-US" sz="2400" dirty="0"/>
              <a:t> </a:t>
            </a:r>
            <a:r>
              <a:rPr lang="en-US" sz="2400" i="1" dirty="0"/>
              <a:t>car</a:t>
            </a:r>
          </a:p>
          <a:p>
            <a:pPr eaLnBrk="1" hangingPunct="1">
              <a:spcBef>
                <a:spcPts val="500"/>
              </a:spcBef>
              <a:spcAft>
                <a:spcPts val="500"/>
              </a:spcAft>
            </a:pPr>
            <a:r>
              <a:rPr lang="en-US" i="1" dirty="0"/>
              <a:t>the boy's cars are different colors</a:t>
            </a:r>
            <a:r>
              <a:rPr lang="en-US" dirty="0"/>
              <a:t> </a:t>
            </a:r>
            <a:r>
              <a:rPr lang="en-US" dirty="0">
                <a:sym typeface="Symbol" charset="2"/>
              </a:rPr>
              <a:t></a:t>
            </a:r>
            <a:r>
              <a:rPr lang="en-US" dirty="0"/>
              <a:t> </a:t>
            </a:r>
            <a:r>
              <a:rPr lang="en-US" i="1" dirty="0"/>
              <a:t>the boy car be different color</a:t>
            </a:r>
          </a:p>
          <a:p>
            <a:pPr eaLnBrk="1" hangingPunct="1">
              <a:spcBef>
                <a:spcPts val="500"/>
              </a:spcBef>
              <a:spcAft>
                <a:spcPts val="500"/>
              </a:spcAft>
            </a:pPr>
            <a:r>
              <a:rPr lang="en-US" dirty="0" smtClean="0"/>
              <a:t>Lemmatization: have to find correct dictionary </a:t>
            </a:r>
            <a:r>
              <a:rPr lang="en-US" dirty="0"/>
              <a:t>headword </a:t>
            </a:r>
            <a:r>
              <a:rPr lang="en-US" dirty="0" smtClean="0"/>
              <a:t>form</a:t>
            </a:r>
          </a:p>
          <a:p>
            <a:pPr>
              <a:lnSpc>
                <a:spcPct val="90000"/>
              </a:lnSpc>
            </a:pPr>
            <a:r>
              <a:rPr lang="en-US" dirty="0"/>
              <a:t>Machine translation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Spanish </a:t>
            </a:r>
            <a:r>
              <a:rPr lang="en-US" dirty="0" err="1" smtClean="0">
                <a:solidFill>
                  <a:srgbClr val="A50021"/>
                </a:solidFill>
              </a:rPr>
              <a:t>quiero</a:t>
            </a:r>
            <a:r>
              <a:rPr lang="en-US" dirty="0" smtClean="0"/>
              <a:t> </a:t>
            </a:r>
            <a:r>
              <a:rPr lang="en-US" dirty="0"/>
              <a:t>(‘I want’</a:t>
            </a:r>
            <a:r>
              <a:rPr lang="en-US" dirty="0" smtClean="0"/>
              <a:t>), </a:t>
            </a:r>
            <a:r>
              <a:rPr lang="en-US" dirty="0" err="1" smtClean="0">
                <a:solidFill>
                  <a:srgbClr val="A50021"/>
                </a:solidFill>
              </a:rPr>
              <a:t>quieres</a:t>
            </a:r>
            <a:r>
              <a:rPr lang="en-US" dirty="0" smtClean="0"/>
              <a:t> </a:t>
            </a:r>
            <a:r>
              <a:rPr lang="en-US" dirty="0"/>
              <a:t>(‘you want’) </a:t>
            </a:r>
            <a:r>
              <a:rPr lang="en-US" dirty="0" smtClean="0"/>
              <a:t>same lemma as </a:t>
            </a:r>
            <a:r>
              <a:rPr lang="en-US" dirty="0" err="1" smtClean="0">
                <a:solidFill>
                  <a:srgbClr val="A50021"/>
                </a:solidFill>
              </a:rPr>
              <a:t>querer</a:t>
            </a:r>
            <a:r>
              <a:rPr lang="en-US" dirty="0" smtClean="0"/>
              <a:t> </a:t>
            </a:r>
            <a:r>
              <a:rPr lang="en-US" dirty="0"/>
              <a:t>‘want’</a:t>
            </a:r>
          </a:p>
          <a:p>
            <a:pPr lvl="1">
              <a:spcBef>
                <a:spcPts val="500"/>
              </a:spcBef>
              <a:spcAft>
                <a:spcPts val="5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706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Morphology</a:t>
            </a:r>
            <a:endParaRPr lang="en-US" dirty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b="1" dirty="0" smtClean="0"/>
              <a:t>Morphemes</a:t>
            </a:r>
            <a:r>
              <a:rPr lang="en-US" sz="2800" dirty="0" smtClean="0"/>
              <a:t>:</a:t>
            </a:r>
          </a:p>
          <a:p>
            <a:pPr lvl="1"/>
            <a:r>
              <a:rPr lang="en-US" sz="2400" dirty="0" smtClean="0"/>
              <a:t>The small meaningful units that make up words</a:t>
            </a:r>
          </a:p>
          <a:p>
            <a:pPr lvl="1"/>
            <a:r>
              <a:rPr lang="en-US" sz="2400" b="1" dirty="0" smtClean="0">
                <a:solidFill>
                  <a:srgbClr val="FF0000"/>
                </a:solidFill>
              </a:rPr>
              <a:t>Stems</a:t>
            </a:r>
            <a:r>
              <a:rPr lang="en-US" sz="2400" dirty="0"/>
              <a:t>: The core </a:t>
            </a:r>
            <a:r>
              <a:rPr lang="en-US" sz="2400" dirty="0" smtClean="0"/>
              <a:t>meaning-bearing </a:t>
            </a:r>
            <a:r>
              <a:rPr lang="en-US" sz="2400" dirty="0"/>
              <a:t>units</a:t>
            </a:r>
          </a:p>
          <a:p>
            <a:pPr lvl="1"/>
            <a:r>
              <a:rPr lang="en-US" sz="2400" b="1" dirty="0">
                <a:solidFill>
                  <a:srgbClr val="FF0000"/>
                </a:solidFill>
              </a:rPr>
              <a:t>Affixes</a:t>
            </a:r>
            <a:r>
              <a:rPr lang="en-US" sz="2400" dirty="0"/>
              <a:t>: Bits and pieces that adhere to </a:t>
            </a:r>
            <a:r>
              <a:rPr lang="en-US" sz="2400" dirty="0" smtClean="0"/>
              <a:t>stems</a:t>
            </a:r>
          </a:p>
          <a:p>
            <a:pPr lvl="2"/>
            <a:r>
              <a:rPr lang="en-US" sz="2400" dirty="0" smtClean="0"/>
              <a:t>Often with grammatical </a:t>
            </a:r>
            <a:r>
              <a:rPr lang="en-US" sz="2400" dirty="0"/>
              <a:t>functions</a:t>
            </a:r>
          </a:p>
        </p:txBody>
      </p:sp>
    </p:spTree>
    <p:extLst>
      <p:ext uri="{BB962C8B-B14F-4D97-AF65-F5344CB8AC3E}">
        <p14:creationId xmlns:p14="http://schemas.microsoft.com/office/powerpoint/2010/main" val="1226545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Stemming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Reduce terms to their </a:t>
            </a:r>
            <a:r>
              <a:rPr lang="en-US" dirty="0" smtClean="0"/>
              <a:t>stems in information retrieval</a:t>
            </a:r>
            <a:endParaRPr lang="en-US" dirty="0"/>
          </a:p>
          <a:p>
            <a:pPr eaLnBrk="1" hangingPunct="1"/>
            <a:r>
              <a:rPr lang="en-US" i="1" dirty="0" smtClean="0"/>
              <a:t>Stemming</a:t>
            </a:r>
            <a:r>
              <a:rPr lang="en-US" dirty="0" smtClean="0"/>
              <a:t> is </a:t>
            </a:r>
            <a:r>
              <a:rPr lang="en-US" dirty="0"/>
              <a:t>crude chopping of </a:t>
            </a:r>
            <a:r>
              <a:rPr lang="en-US" dirty="0" smtClean="0"/>
              <a:t>affixes</a:t>
            </a:r>
            <a:endParaRPr lang="en-US" dirty="0"/>
          </a:p>
          <a:p>
            <a:pPr lvl="1" eaLnBrk="1" hangingPunct="1"/>
            <a:r>
              <a:rPr lang="en-US" dirty="0"/>
              <a:t>language dependent</a:t>
            </a:r>
          </a:p>
          <a:p>
            <a:pPr lvl="1" eaLnBrk="1" hangingPunct="1"/>
            <a:r>
              <a:rPr lang="en-US" dirty="0"/>
              <a:t>e.g., </a:t>
            </a:r>
            <a:r>
              <a:rPr lang="en-US" b="1" i="1" dirty="0"/>
              <a:t>automate(s), automatic, automation</a:t>
            </a:r>
            <a:r>
              <a:rPr lang="en-US" dirty="0"/>
              <a:t> all reduced to </a:t>
            </a:r>
            <a:r>
              <a:rPr lang="en-US" b="1" i="1" dirty="0"/>
              <a:t>automat</a:t>
            </a:r>
            <a:r>
              <a:rPr lang="en-US" dirty="0"/>
              <a:t>.</a:t>
            </a: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777875" y="1253729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Arial" charset="0"/>
            </a:endParaRPr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381000" y="3312765"/>
            <a:ext cx="3581400" cy="1384995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r>
              <a:rPr lang="en-US" sz="2100" i="1" dirty="0">
                <a:solidFill>
                  <a:srgbClr val="404040"/>
                </a:solidFill>
                <a:latin typeface="Calibri"/>
                <a:cs typeface="Calibri"/>
              </a:rPr>
              <a:t>for example compressed </a:t>
            </a:r>
          </a:p>
          <a:p>
            <a:r>
              <a:rPr lang="en-US" sz="2100" i="1" dirty="0">
                <a:solidFill>
                  <a:srgbClr val="404040"/>
                </a:solidFill>
                <a:latin typeface="Calibri"/>
                <a:cs typeface="Calibri"/>
              </a:rPr>
              <a:t>and compression are both </a:t>
            </a:r>
          </a:p>
          <a:p>
            <a:r>
              <a:rPr lang="en-US" sz="2100" i="1" dirty="0">
                <a:solidFill>
                  <a:srgbClr val="404040"/>
                </a:solidFill>
                <a:latin typeface="Calibri"/>
                <a:cs typeface="Calibri"/>
              </a:rPr>
              <a:t>accepted as equivalent to </a:t>
            </a:r>
          </a:p>
          <a:p>
            <a:r>
              <a:rPr lang="en-US" sz="2100" i="1" dirty="0">
                <a:solidFill>
                  <a:srgbClr val="404040"/>
                </a:solidFill>
                <a:latin typeface="Calibri"/>
                <a:cs typeface="Calibri"/>
              </a:rPr>
              <a:t>compress</a:t>
            </a:r>
            <a:r>
              <a:rPr lang="en-US" sz="210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</a:p>
        </p:txBody>
      </p:sp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5000626" y="3429000"/>
            <a:ext cx="3609975" cy="11430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</a:bodyPr>
          <a:lstStyle/>
          <a:p>
            <a:r>
              <a:rPr lang="en-US" sz="2100" dirty="0">
                <a:solidFill>
                  <a:srgbClr val="404040"/>
                </a:solidFill>
                <a:latin typeface="Calibri"/>
                <a:cs typeface="Calibri"/>
              </a:rPr>
              <a:t>for </a:t>
            </a:r>
            <a:r>
              <a:rPr lang="en-US" sz="2100" dirty="0" err="1">
                <a:solidFill>
                  <a:srgbClr val="404040"/>
                </a:solidFill>
                <a:latin typeface="Calibri"/>
                <a:cs typeface="Calibri"/>
              </a:rPr>
              <a:t>exampl</a:t>
            </a:r>
            <a:r>
              <a:rPr lang="en-US" sz="2100" dirty="0">
                <a:solidFill>
                  <a:srgbClr val="404040"/>
                </a:solidFill>
                <a:latin typeface="Calibri"/>
                <a:cs typeface="Calibri"/>
              </a:rPr>
              <a:t> compress and</a:t>
            </a:r>
          </a:p>
          <a:p>
            <a:r>
              <a:rPr lang="en-US" sz="2100" dirty="0">
                <a:solidFill>
                  <a:srgbClr val="404040"/>
                </a:solidFill>
                <a:latin typeface="Calibri"/>
                <a:cs typeface="Calibri"/>
              </a:rPr>
              <a:t>compress </a:t>
            </a:r>
            <a:r>
              <a:rPr lang="en-US" sz="2100" dirty="0" err="1">
                <a:solidFill>
                  <a:srgbClr val="404040"/>
                </a:solidFill>
                <a:latin typeface="Calibri"/>
                <a:cs typeface="Calibri"/>
              </a:rPr>
              <a:t>ar</a:t>
            </a:r>
            <a:r>
              <a:rPr lang="en-US" sz="2100" dirty="0">
                <a:solidFill>
                  <a:srgbClr val="404040"/>
                </a:solidFill>
                <a:latin typeface="Calibri"/>
                <a:cs typeface="Calibri"/>
              </a:rPr>
              <a:t> both accept</a:t>
            </a:r>
          </a:p>
          <a:p>
            <a:r>
              <a:rPr lang="en-US" sz="2100" dirty="0">
                <a:solidFill>
                  <a:srgbClr val="404040"/>
                </a:solidFill>
                <a:latin typeface="Calibri"/>
                <a:cs typeface="Calibri"/>
              </a:rPr>
              <a:t>as </a:t>
            </a:r>
            <a:r>
              <a:rPr lang="en-US" sz="2100" dirty="0" err="1">
                <a:solidFill>
                  <a:srgbClr val="404040"/>
                </a:solidFill>
                <a:latin typeface="Calibri"/>
                <a:cs typeface="Calibri"/>
              </a:rPr>
              <a:t>equival</a:t>
            </a:r>
            <a:r>
              <a:rPr lang="en-US" sz="2100" dirty="0">
                <a:solidFill>
                  <a:srgbClr val="404040"/>
                </a:solidFill>
                <a:latin typeface="Calibri"/>
                <a:cs typeface="Calibri"/>
              </a:rPr>
              <a:t> to compress</a:t>
            </a:r>
          </a:p>
        </p:txBody>
      </p:sp>
      <p:sp>
        <p:nvSpPr>
          <p:cNvPr id="38919" name="AutoShape 7"/>
          <p:cNvSpPr>
            <a:spLocks noChangeArrowheads="1"/>
          </p:cNvSpPr>
          <p:nvPr/>
        </p:nvSpPr>
        <p:spPr bwMode="auto">
          <a:xfrm>
            <a:off x="4419600" y="3829051"/>
            <a:ext cx="304800" cy="364331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258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7" grpId="0" animBg="1"/>
      <p:bldP spid="38918" grpId="0" animBg="1"/>
      <p:bldP spid="3891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Porter’s </a:t>
            </a:r>
            <a:r>
              <a:rPr lang="en-US" dirty="0" smtClean="0"/>
              <a:t>algorithm</a:t>
            </a:r>
            <a:br>
              <a:rPr lang="en-US" dirty="0" smtClean="0"/>
            </a:br>
            <a:r>
              <a:rPr lang="en-US" dirty="0" smtClean="0"/>
              <a:t>The most common English stemmer</a:t>
            </a:r>
            <a:endParaRPr lang="en-US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-76200" y="1352550"/>
            <a:ext cx="4876800" cy="333375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   Step 1a</a:t>
            </a:r>
          </a:p>
          <a:p>
            <a:pPr marL="457200" lvl="1" indent="0">
              <a:buNone/>
            </a:pPr>
            <a:r>
              <a:rPr lang="en-US" sz="1600" dirty="0" err="1" smtClean="0">
                <a:latin typeface="Courier"/>
                <a:cs typeface="Courier"/>
              </a:rPr>
              <a:t>sses</a:t>
            </a:r>
            <a:r>
              <a:rPr lang="en-US" sz="1600" dirty="0" smtClean="0">
                <a:latin typeface="Courier"/>
                <a:cs typeface="Courier"/>
              </a:rPr>
              <a:t> </a:t>
            </a:r>
            <a:r>
              <a:rPr lang="en-US" sz="1600" dirty="0" smtClean="0">
                <a:latin typeface="Courier"/>
                <a:cs typeface="Courier"/>
                <a:sym typeface="Symbol" charset="2"/>
              </a:rPr>
              <a:t> </a:t>
            </a:r>
            <a:r>
              <a:rPr lang="en-US" sz="1600" dirty="0" err="1" smtClean="0">
                <a:latin typeface="Courier"/>
                <a:cs typeface="Courier"/>
                <a:sym typeface="Symbol" charset="2"/>
              </a:rPr>
              <a:t>ss</a:t>
            </a:r>
            <a:r>
              <a:rPr lang="en-US" sz="1600" dirty="0" smtClean="0">
                <a:latin typeface="Courier"/>
                <a:cs typeface="Courier"/>
                <a:sym typeface="Symbol" charset="2"/>
              </a:rPr>
              <a:t>	 </a:t>
            </a:r>
            <a:r>
              <a:rPr lang="en-US" sz="1600" dirty="0" smtClean="0">
                <a:solidFill>
                  <a:schemeClr val="accent5">
                    <a:lumMod val="75000"/>
                  </a:schemeClr>
                </a:solidFill>
                <a:latin typeface="Courier"/>
                <a:cs typeface="Courier"/>
                <a:sym typeface="Symbol" charset="2"/>
              </a:rPr>
              <a:t>caresses  caress</a:t>
            </a:r>
          </a:p>
          <a:p>
            <a:pPr marL="457200" lvl="1" indent="0">
              <a:buNone/>
            </a:pPr>
            <a:r>
              <a:rPr lang="en-US" sz="1600" dirty="0" err="1" smtClean="0">
                <a:latin typeface="Courier"/>
                <a:cs typeface="Courier"/>
              </a:rPr>
              <a:t>ies</a:t>
            </a:r>
            <a:r>
              <a:rPr lang="en-US" sz="1600" dirty="0" smtClean="0">
                <a:latin typeface="Courier"/>
                <a:cs typeface="Courier"/>
              </a:rPr>
              <a:t>  </a:t>
            </a:r>
            <a:r>
              <a:rPr lang="en-US" sz="1600" dirty="0" smtClean="0">
                <a:latin typeface="Courier"/>
                <a:cs typeface="Courier"/>
                <a:sym typeface="Symbol" charset="2"/>
              </a:rPr>
              <a:t> </a:t>
            </a:r>
            <a:r>
              <a:rPr lang="en-US" sz="1600" dirty="0" err="1" smtClean="0">
                <a:latin typeface="Courier"/>
                <a:cs typeface="Courier"/>
                <a:sym typeface="Symbol" charset="2"/>
              </a:rPr>
              <a:t>i</a:t>
            </a:r>
            <a:r>
              <a:rPr lang="en-US" sz="1600" dirty="0" smtClean="0">
                <a:latin typeface="Courier"/>
                <a:cs typeface="Courier"/>
                <a:sym typeface="Symbol" charset="2"/>
              </a:rPr>
              <a:t>	 </a:t>
            </a:r>
            <a:r>
              <a:rPr lang="en-US" sz="1600" dirty="0" smtClean="0">
                <a:solidFill>
                  <a:schemeClr val="accent5">
                    <a:lumMod val="75000"/>
                  </a:schemeClr>
                </a:solidFill>
                <a:latin typeface="Courier"/>
                <a:cs typeface="Courier"/>
                <a:sym typeface="Symbol" charset="2"/>
              </a:rPr>
              <a:t>ponies    </a:t>
            </a:r>
            <a:r>
              <a:rPr lang="en-US" sz="1600" dirty="0" err="1" smtClean="0">
                <a:solidFill>
                  <a:schemeClr val="accent5">
                    <a:lumMod val="75000"/>
                  </a:schemeClr>
                </a:solidFill>
                <a:latin typeface="Courier"/>
                <a:cs typeface="Courier"/>
                <a:sym typeface="Symbol" charset="2"/>
              </a:rPr>
              <a:t>poni</a:t>
            </a:r>
            <a:endParaRPr lang="en-US" sz="1600" dirty="0" smtClean="0">
              <a:solidFill>
                <a:schemeClr val="accent5">
                  <a:lumMod val="75000"/>
                </a:schemeClr>
              </a:solidFill>
              <a:latin typeface="Courier"/>
              <a:cs typeface="Courier"/>
              <a:sym typeface="Symbol" charset="2"/>
            </a:endParaRPr>
          </a:p>
          <a:p>
            <a:pPr marL="457200" lvl="1" indent="0">
              <a:buNone/>
            </a:pPr>
            <a:r>
              <a:rPr lang="en-US" sz="1600" dirty="0" err="1" smtClean="0">
                <a:latin typeface="Courier"/>
                <a:cs typeface="Courier"/>
                <a:sym typeface="Symbol" charset="2"/>
              </a:rPr>
              <a:t>ss</a:t>
            </a:r>
            <a:r>
              <a:rPr lang="en-US" sz="1600" dirty="0" smtClean="0">
                <a:latin typeface="Courier"/>
                <a:cs typeface="Courier"/>
                <a:sym typeface="Symbol" charset="2"/>
              </a:rPr>
              <a:t>    </a:t>
            </a:r>
            <a:r>
              <a:rPr lang="en-US" sz="1600" dirty="0" err="1" smtClean="0">
                <a:latin typeface="Courier"/>
                <a:cs typeface="Courier"/>
                <a:sym typeface="Symbol" charset="2"/>
              </a:rPr>
              <a:t>ss</a:t>
            </a:r>
            <a:r>
              <a:rPr lang="en-US" sz="1600" dirty="0" smtClean="0">
                <a:latin typeface="Courier"/>
                <a:cs typeface="Courier"/>
                <a:sym typeface="Symbol" charset="2"/>
              </a:rPr>
              <a:t>	 </a:t>
            </a:r>
            <a:r>
              <a:rPr lang="en-US" sz="1600" dirty="0" smtClean="0">
                <a:solidFill>
                  <a:schemeClr val="accent5">
                    <a:lumMod val="75000"/>
                  </a:schemeClr>
                </a:solidFill>
                <a:latin typeface="Courier"/>
                <a:cs typeface="Courier"/>
                <a:sym typeface="Symbol" charset="2"/>
              </a:rPr>
              <a:t>caress    caress</a:t>
            </a:r>
          </a:p>
          <a:p>
            <a:pPr marL="457200" lvl="1" indent="0">
              <a:buNone/>
            </a:pPr>
            <a:r>
              <a:rPr lang="en-US" sz="1600" dirty="0" smtClean="0">
                <a:latin typeface="Courier"/>
                <a:cs typeface="Courier"/>
                <a:sym typeface="Symbol" charset="2"/>
              </a:rPr>
              <a:t>s     </a:t>
            </a:r>
            <a:r>
              <a:rPr lang="en-US" sz="1600" dirty="0" err="1" smtClean="0">
                <a:sym typeface="Symbol" charset="2"/>
              </a:rPr>
              <a:t>ø</a:t>
            </a:r>
            <a:r>
              <a:rPr lang="en-US" sz="1600" dirty="0" smtClean="0">
                <a:sym typeface="Symbol" charset="2"/>
              </a:rPr>
              <a:t>         </a:t>
            </a:r>
            <a:r>
              <a:rPr lang="en-US" sz="1600" dirty="0" smtClean="0">
                <a:solidFill>
                  <a:schemeClr val="accent5">
                    <a:lumMod val="75000"/>
                  </a:schemeClr>
                </a:solidFill>
                <a:latin typeface="Courier"/>
                <a:cs typeface="Courier"/>
                <a:sym typeface="Symbol" charset="2"/>
              </a:rPr>
              <a:t>cats       cat</a:t>
            </a:r>
          </a:p>
          <a:p>
            <a:pPr marL="0" indent="0">
              <a:buNone/>
            </a:pPr>
            <a:r>
              <a:rPr lang="en-US" sz="2000" dirty="0" smtClean="0">
                <a:latin typeface="Calibri"/>
                <a:cs typeface="Calibri"/>
                <a:sym typeface="Symbol" charset="2"/>
              </a:rPr>
              <a:t>  Step 1b</a:t>
            </a:r>
          </a:p>
          <a:p>
            <a:pPr marL="457200" lvl="1" indent="0">
              <a:buNone/>
            </a:pPr>
            <a:r>
              <a:rPr lang="en-US" sz="1600" dirty="0" smtClean="0">
                <a:latin typeface="Courier"/>
                <a:cs typeface="Courier"/>
                <a:sym typeface="Symbol" charset="2"/>
              </a:rPr>
              <a:t>(</a:t>
            </a:r>
            <a:r>
              <a:rPr lang="en-US" sz="1600" dirty="0">
                <a:latin typeface="Courier"/>
                <a:cs typeface="Courier"/>
                <a:sym typeface="Symbol" charset="2"/>
              </a:rPr>
              <a:t>*v*</a:t>
            </a:r>
            <a:r>
              <a:rPr lang="en-US" sz="1600" dirty="0" smtClean="0">
                <a:latin typeface="Courier"/>
                <a:cs typeface="Courier"/>
                <a:sym typeface="Symbol" charset="2"/>
              </a:rPr>
              <a:t>)</a:t>
            </a:r>
            <a:r>
              <a:rPr lang="en-US" sz="1600" dirty="0" err="1" smtClean="0">
                <a:latin typeface="Courier"/>
                <a:cs typeface="Courier"/>
                <a:sym typeface="Symbol" charset="2"/>
              </a:rPr>
              <a:t>ing</a:t>
            </a:r>
            <a:r>
              <a:rPr lang="en-US" sz="1600" dirty="0" smtClean="0">
                <a:latin typeface="Courier"/>
                <a:cs typeface="Courier"/>
                <a:sym typeface="Symbol" charset="2"/>
              </a:rPr>
              <a:t>  </a:t>
            </a:r>
            <a:r>
              <a:rPr lang="en-US" sz="1600" dirty="0" err="1">
                <a:sym typeface="Symbol" charset="2"/>
              </a:rPr>
              <a:t>ø</a:t>
            </a:r>
            <a:r>
              <a:rPr lang="en-US" sz="1600" dirty="0">
                <a:sym typeface="Symbol" charset="2"/>
              </a:rPr>
              <a:t>    </a:t>
            </a:r>
            <a:r>
              <a:rPr lang="en-US" sz="1600" dirty="0" smtClean="0">
                <a:solidFill>
                  <a:schemeClr val="accent5">
                    <a:lumMod val="75000"/>
                  </a:schemeClr>
                </a:solidFill>
                <a:latin typeface="Courier"/>
                <a:cs typeface="Courier"/>
                <a:sym typeface="Symbol" charset="2"/>
              </a:rPr>
              <a:t>walking    walk</a:t>
            </a:r>
          </a:p>
          <a:p>
            <a:pPr marL="457200" lvl="1" indent="0">
              <a:buNone/>
            </a:pPr>
            <a:r>
              <a:rPr lang="en-US" sz="1600" dirty="0">
                <a:solidFill>
                  <a:schemeClr val="accent5">
                    <a:lumMod val="75000"/>
                  </a:schemeClr>
                </a:solidFill>
                <a:latin typeface="Courier"/>
                <a:cs typeface="Courier"/>
                <a:sym typeface="Symbol" charset="2"/>
              </a:rPr>
              <a:t> </a:t>
            </a:r>
            <a:r>
              <a:rPr lang="en-US" sz="1600" dirty="0" smtClean="0">
                <a:solidFill>
                  <a:schemeClr val="accent5">
                    <a:lumMod val="75000"/>
                  </a:schemeClr>
                </a:solidFill>
                <a:latin typeface="Courier"/>
                <a:cs typeface="Courier"/>
                <a:sym typeface="Symbol" charset="2"/>
              </a:rPr>
              <a:t>             sing       sing</a:t>
            </a:r>
          </a:p>
          <a:p>
            <a:pPr marL="457200" lvl="1" indent="0">
              <a:buNone/>
            </a:pPr>
            <a:r>
              <a:rPr lang="en-US" sz="1600" dirty="0">
                <a:latin typeface="Courier"/>
                <a:cs typeface="Courier"/>
                <a:sym typeface="Symbol" charset="2"/>
              </a:rPr>
              <a:t>(*v*)</a:t>
            </a:r>
            <a:r>
              <a:rPr lang="en-US" sz="1600" dirty="0" err="1">
                <a:latin typeface="Courier"/>
                <a:cs typeface="Courier"/>
                <a:sym typeface="Symbol" charset="2"/>
              </a:rPr>
              <a:t>ed</a:t>
            </a:r>
            <a:r>
              <a:rPr lang="en-US" sz="1600" dirty="0">
                <a:latin typeface="Courier"/>
                <a:cs typeface="Courier"/>
                <a:sym typeface="Symbol" charset="2"/>
              </a:rPr>
              <a:t>   </a:t>
            </a:r>
            <a:r>
              <a:rPr lang="en-US" sz="1600" dirty="0" err="1">
                <a:sym typeface="Symbol" charset="2"/>
              </a:rPr>
              <a:t>ø</a:t>
            </a:r>
            <a:r>
              <a:rPr lang="en-US" sz="1600" dirty="0">
                <a:sym typeface="Symbol" charset="2"/>
              </a:rPr>
              <a:t>    </a:t>
            </a:r>
            <a:r>
              <a:rPr lang="en-US" sz="1600" dirty="0">
                <a:solidFill>
                  <a:schemeClr val="accent5">
                    <a:lumMod val="75000"/>
                  </a:schemeClr>
                </a:solidFill>
                <a:latin typeface="Courier"/>
                <a:cs typeface="Courier"/>
                <a:sym typeface="Symbol" charset="2"/>
              </a:rPr>
              <a:t>plastered  plaster</a:t>
            </a:r>
          </a:p>
          <a:p>
            <a:pPr marL="457200" lvl="1" indent="0">
              <a:buNone/>
            </a:pPr>
            <a:r>
              <a:rPr lang="en-US" sz="1800" dirty="0" smtClean="0">
                <a:solidFill>
                  <a:schemeClr val="accent5">
                    <a:lumMod val="75000"/>
                  </a:schemeClr>
                </a:solidFill>
                <a:latin typeface="Courier"/>
                <a:cs typeface="Courier"/>
                <a:sym typeface="Symbol" charset="2"/>
              </a:rPr>
              <a:t>…</a:t>
            </a:r>
            <a:endParaRPr lang="en-US" sz="1800" dirty="0">
              <a:solidFill>
                <a:schemeClr val="accent5">
                  <a:lumMod val="75000"/>
                </a:schemeClr>
              </a:solidFill>
              <a:latin typeface="Courier"/>
              <a:cs typeface="Courier"/>
              <a:sym typeface="Symbol" charset="2"/>
            </a:endParaRPr>
          </a:p>
          <a:p>
            <a:endParaRPr lang="en-US" sz="2200" dirty="0">
              <a:latin typeface="Courier"/>
              <a:cs typeface="Courier"/>
              <a:sym typeface="Symbol" charset="2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267200" y="1428750"/>
            <a:ext cx="4876800" cy="33337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marL="0" indent="0">
              <a:buFont typeface="Times" charset="0"/>
              <a:buNone/>
            </a:pPr>
            <a:r>
              <a:rPr lang="en-US" sz="2000" dirty="0" smtClean="0"/>
              <a:t>   Step 2 (for long stems)</a:t>
            </a:r>
          </a:p>
          <a:p>
            <a:pPr marL="457200" lvl="1" indent="0">
              <a:buFont typeface="Times" charset="0"/>
              <a:buNone/>
            </a:pPr>
            <a:r>
              <a:rPr lang="en-US" sz="1600" dirty="0" err="1" smtClean="0">
                <a:latin typeface="Courier"/>
                <a:cs typeface="Courier"/>
              </a:rPr>
              <a:t>ational</a:t>
            </a:r>
            <a:r>
              <a:rPr lang="en-US" sz="1600" dirty="0" smtClean="0">
                <a:latin typeface="Courier"/>
                <a:cs typeface="Courier"/>
                <a:sym typeface="Symbol" charset="2"/>
              </a:rPr>
              <a:t> ate </a:t>
            </a:r>
            <a:r>
              <a:rPr lang="en-US" sz="1600" dirty="0" smtClean="0">
                <a:solidFill>
                  <a:schemeClr val="accent5">
                    <a:lumMod val="75000"/>
                  </a:schemeClr>
                </a:solidFill>
                <a:latin typeface="Courier"/>
                <a:cs typeface="Courier"/>
                <a:sym typeface="Symbol" charset="2"/>
              </a:rPr>
              <a:t>relational relate</a:t>
            </a:r>
          </a:p>
          <a:p>
            <a:pPr marL="457200" lvl="1" indent="0">
              <a:buFont typeface="Times" charset="0"/>
              <a:buNone/>
            </a:pPr>
            <a:r>
              <a:rPr lang="en-US" sz="1600" dirty="0" err="1" smtClean="0">
                <a:latin typeface="Courier"/>
                <a:cs typeface="Courier"/>
              </a:rPr>
              <a:t>izer</a:t>
            </a:r>
            <a:r>
              <a:rPr lang="en-US" sz="1600" dirty="0" smtClean="0">
                <a:latin typeface="Courier"/>
                <a:cs typeface="Courier"/>
                <a:sym typeface="Symbol" charset="2"/>
              </a:rPr>
              <a:t> </a:t>
            </a:r>
            <a:r>
              <a:rPr lang="en-US" sz="1600" dirty="0" err="1" smtClean="0">
                <a:latin typeface="Courier"/>
                <a:cs typeface="Courier"/>
                <a:sym typeface="Symbol" charset="2"/>
              </a:rPr>
              <a:t>ize</a:t>
            </a:r>
            <a:r>
              <a:rPr lang="en-US" sz="1600" dirty="0" smtClean="0">
                <a:latin typeface="Courier"/>
                <a:cs typeface="Courier"/>
                <a:sym typeface="Symbol" charset="2"/>
              </a:rPr>
              <a:t>	  </a:t>
            </a:r>
            <a:r>
              <a:rPr lang="en-US" sz="1600" dirty="0" smtClean="0">
                <a:solidFill>
                  <a:schemeClr val="accent5">
                    <a:lumMod val="75000"/>
                  </a:schemeClr>
                </a:solidFill>
                <a:latin typeface="Courier"/>
                <a:cs typeface="Courier"/>
                <a:sym typeface="Symbol" charset="2"/>
              </a:rPr>
              <a:t>digitizer  digitize</a:t>
            </a:r>
          </a:p>
          <a:p>
            <a:pPr marL="457200" lvl="1" indent="0">
              <a:buFont typeface="Times" charset="0"/>
              <a:buNone/>
            </a:pPr>
            <a:r>
              <a:rPr lang="en-US" sz="1600" dirty="0" err="1" smtClean="0">
                <a:latin typeface="Courier"/>
                <a:cs typeface="Courier"/>
                <a:sym typeface="Symbol" charset="2"/>
              </a:rPr>
              <a:t>ator</a:t>
            </a:r>
            <a:r>
              <a:rPr lang="en-US" sz="1600" dirty="0" smtClean="0">
                <a:latin typeface="Courier"/>
                <a:cs typeface="Courier"/>
                <a:sym typeface="Symbol" charset="2"/>
              </a:rPr>
              <a:t> ate	  </a:t>
            </a:r>
            <a:r>
              <a:rPr lang="en-US" sz="1600" dirty="0" smtClean="0">
                <a:solidFill>
                  <a:schemeClr val="accent5">
                    <a:lumMod val="75000"/>
                  </a:schemeClr>
                </a:solidFill>
                <a:latin typeface="Courier"/>
                <a:cs typeface="Courier"/>
                <a:sym typeface="Symbol" charset="2"/>
              </a:rPr>
              <a:t>operator   operate</a:t>
            </a:r>
          </a:p>
          <a:p>
            <a:pPr marL="457200" lvl="1" indent="0">
              <a:buFont typeface="Times" charset="0"/>
              <a:buNone/>
            </a:pPr>
            <a:r>
              <a:rPr lang="en-US" sz="1600" dirty="0" smtClean="0">
                <a:latin typeface="Courier"/>
                <a:cs typeface="Courier"/>
                <a:sym typeface="Symbol" charset="2"/>
              </a:rPr>
              <a:t>…</a:t>
            </a:r>
            <a:endParaRPr lang="en-US" sz="1600" dirty="0" smtClean="0">
              <a:solidFill>
                <a:schemeClr val="accent5">
                  <a:lumMod val="75000"/>
                </a:schemeClr>
              </a:solidFill>
              <a:latin typeface="Courier"/>
              <a:cs typeface="Courier"/>
              <a:sym typeface="Symbol" charset="2"/>
            </a:endParaRPr>
          </a:p>
          <a:p>
            <a:pPr marL="0" indent="0">
              <a:buFont typeface="Times" charset="0"/>
              <a:buNone/>
            </a:pPr>
            <a:r>
              <a:rPr lang="en-US" sz="2000" dirty="0" smtClean="0">
                <a:latin typeface="Calibri"/>
                <a:cs typeface="Calibri"/>
                <a:sym typeface="Symbol" charset="2"/>
              </a:rPr>
              <a:t>    Step 3 (for longer stems)</a:t>
            </a:r>
          </a:p>
          <a:p>
            <a:pPr marL="457200" lvl="1" indent="0">
              <a:buFont typeface="Times" charset="0"/>
              <a:buNone/>
            </a:pPr>
            <a:r>
              <a:rPr lang="en-US" sz="1600" dirty="0" smtClean="0">
                <a:latin typeface="Courier"/>
                <a:cs typeface="Courier"/>
                <a:sym typeface="Symbol" charset="2"/>
              </a:rPr>
              <a:t>al     </a:t>
            </a:r>
            <a:r>
              <a:rPr lang="en-US" sz="1600" dirty="0" err="1" smtClean="0">
                <a:sym typeface="Symbol" charset="2"/>
              </a:rPr>
              <a:t>ø</a:t>
            </a:r>
            <a:r>
              <a:rPr lang="en-US" sz="1600" dirty="0" smtClean="0">
                <a:sym typeface="Symbol" charset="2"/>
              </a:rPr>
              <a:t>      </a:t>
            </a:r>
            <a:r>
              <a:rPr lang="en-US" sz="1600" dirty="0" smtClean="0">
                <a:solidFill>
                  <a:schemeClr val="accent5">
                    <a:lumMod val="75000"/>
                  </a:schemeClr>
                </a:solidFill>
                <a:latin typeface="Courier"/>
                <a:cs typeface="Courier"/>
                <a:sym typeface="Symbol" charset="2"/>
              </a:rPr>
              <a:t>revival     </a:t>
            </a:r>
            <a:r>
              <a:rPr lang="en-US" sz="1600" dirty="0" err="1" smtClean="0">
                <a:solidFill>
                  <a:schemeClr val="accent5">
                    <a:lumMod val="75000"/>
                  </a:schemeClr>
                </a:solidFill>
                <a:latin typeface="Courier"/>
                <a:cs typeface="Courier"/>
                <a:sym typeface="Symbol" charset="2"/>
              </a:rPr>
              <a:t>reviv</a:t>
            </a:r>
            <a:endParaRPr lang="en-US" sz="1600" dirty="0" smtClean="0">
              <a:solidFill>
                <a:schemeClr val="accent5">
                  <a:lumMod val="75000"/>
                </a:schemeClr>
              </a:solidFill>
              <a:latin typeface="Courier"/>
              <a:cs typeface="Courier"/>
              <a:sym typeface="Symbol" charset="2"/>
            </a:endParaRPr>
          </a:p>
          <a:p>
            <a:pPr marL="457200" lvl="1" indent="0">
              <a:buFont typeface="Times" charset="0"/>
              <a:buNone/>
            </a:pPr>
            <a:r>
              <a:rPr lang="en-US" sz="1600" dirty="0" smtClean="0">
                <a:latin typeface="Courier"/>
                <a:cs typeface="Courier"/>
                <a:sym typeface="Symbol" charset="2"/>
              </a:rPr>
              <a:t>able   </a:t>
            </a:r>
            <a:r>
              <a:rPr lang="en-US" sz="1600" dirty="0" err="1" smtClean="0">
                <a:sym typeface="Symbol" charset="2"/>
              </a:rPr>
              <a:t>ø</a:t>
            </a:r>
            <a:r>
              <a:rPr lang="en-US" sz="1600" dirty="0" smtClean="0">
                <a:sym typeface="Symbol" charset="2"/>
              </a:rPr>
              <a:t>      </a:t>
            </a:r>
            <a:r>
              <a:rPr lang="en-US" sz="1600" dirty="0" smtClean="0">
                <a:solidFill>
                  <a:schemeClr val="accent5">
                    <a:lumMod val="75000"/>
                  </a:schemeClr>
                </a:solidFill>
                <a:latin typeface="Courier"/>
                <a:cs typeface="Courier"/>
                <a:sym typeface="Symbol" charset="2"/>
              </a:rPr>
              <a:t>adjustable  adjust</a:t>
            </a:r>
          </a:p>
          <a:p>
            <a:pPr marL="457200" lvl="1" indent="0">
              <a:buNone/>
            </a:pPr>
            <a:r>
              <a:rPr lang="en-US" sz="1600" dirty="0" smtClean="0">
                <a:latin typeface="Courier"/>
                <a:cs typeface="Courier"/>
                <a:sym typeface="Symbol" charset="2"/>
              </a:rPr>
              <a:t>ate    </a:t>
            </a:r>
            <a:r>
              <a:rPr lang="en-US" sz="1600" dirty="0" err="1">
                <a:latin typeface="Courier"/>
                <a:cs typeface="Courier"/>
                <a:sym typeface="Symbol" charset="2"/>
              </a:rPr>
              <a:t>ø</a:t>
            </a:r>
            <a:r>
              <a:rPr lang="en-US" sz="1600" dirty="0">
                <a:latin typeface="Courier"/>
                <a:cs typeface="Courier"/>
                <a:sym typeface="Symbol" charset="2"/>
              </a:rPr>
              <a:t>  </a:t>
            </a:r>
            <a:r>
              <a:rPr lang="en-US" sz="1600" dirty="0" smtClean="0">
                <a:solidFill>
                  <a:schemeClr val="accent5">
                    <a:lumMod val="75000"/>
                  </a:schemeClr>
                </a:solidFill>
                <a:latin typeface="Courier"/>
                <a:cs typeface="Courier"/>
                <a:sym typeface="Symbol" charset="2"/>
              </a:rPr>
              <a:t>activate    </a:t>
            </a:r>
            <a:r>
              <a:rPr lang="en-US" sz="1600" dirty="0" err="1" smtClean="0">
                <a:solidFill>
                  <a:schemeClr val="accent5">
                    <a:lumMod val="75000"/>
                  </a:schemeClr>
                </a:solidFill>
                <a:latin typeface="Courier"/>
                <a:cs typeface="Courier"/>
                <a:sym typeface="Symbol" charset="2"/>
              </a:rPr>
              <a:t>activ</a:t>
            </a:r>
            <a:endParaRPr lang="en-US" sz="1600" dirty="0" smtClean="0">
              <a:solidFill>
                <a:schemeClr val="accent5">
                  <a:lumMod val="75000"/>
                </a:schemeClr>
              </a:solidFill>
              <a:latin typeface="Courier"/>
              <a:cs typeface="Courier"/>
              <a:sym typeface="Symbol" charset="2"/>
            </a:endParaRPr>
          </a:p>
          <a:p>
            <a:pPr marL="457200" lvl="1" indent="0">
              <a:buNone/>
            </a:pPr>
            <a:r>
              <a:rPr lang="en-US" sz="1600" dirty="0" smtClean="0">
                <a:latin typeface="Courier"/>
                <a:cs typeface="Courier"/>
                <a:sym typeface="Symbol" charset="2"/>
              </a:rPr>
              <a:t>…</a:t>
            </a:r>
            <a:endParaRPr lang="en-US" sz="1600" dirty="0">
              <a:solidFill>
                <a:schemeClr val="accent5">
                  <a:lumMod val="75000"/>
                </a:schemeClr>
              </a:solidFill>
              <a:latin typeface="Courier"/>
              <a:cs typeface="Courier"/>
              <a:sym typeface="Symbol" charset="2"/>
            </a:endParaRPr>
          </a:p>
          <a:p>
            <a:endParaRPr lang="en-US" sz="2200" dirty="0">
              <a:latin typeface="Courier"/>
              <a:cs typeface="Courier"/>
              <a:sym typeface="Symbol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448098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Viewing morphology in a corpus</a:t>
            </a:r>
            <a:br>
              <a:rPr lang="en-US" dirty="0" smtClean="0"/>
            </a:br>
            <a:r>
              <a:rPr lang="en-US" dirty="0" smtClean="0"/>
              <a:t>Why only strip –</a:t>
            </a:r>
            <a:r>
              <a:rPr lang="en-US" dirty="0" err="1" smtClean="0"/>
              <a:t>ing</a:t>
            </a:r>
            <a:r>
              <a:rPr lang="en-US" dirty="0" smtClean="0"/>
              <a:t> if there is a vowel?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66950"/>
            <a:ext cx="8077200" cy="762000"/>
          </a:xfrm>
        </p:spPr>
        <p:txBody>
          <a:bodyPr/>
          <a:lstStyle/>
          <a:p>
            <a:pPr marL="457200" lvl="1" indent="0">
              <a:buNone/>
            </a:pPr>
            <a:r>
              <a:rPr lang="en-US" sz="2800" dirty="0">
                <a:latin typeface="Courier"/>
                <a:cs typeface="Courier"/>
                <a:sym typeface="Symbol" charset="2"/>
              </a:rPr>
              <a:t>(*v*)</a:t>
            </a:r>
            <a:r>
              <a:rPr lang="en-US" sz="2800" dirty="0" err="1">
                <a:latin typeface="Courier"/>
                <a:cs typeface="Courier"/>
                <a:sym typeface="Symbol" charset="2"/>
              </a:rPr>
              <a:t>ing</a:t>
            </a:r>
            <a:r>
              <a:rPr lang="en-US" sz="2800" dirty="0">
                <a:latin typeface="Courier"/>
                <a:cs typeface="Courier"/>
                <a:sym typeface="Symbol" charset="2"/>
              </a:rPr>
              <a:t>  </a:t>
            </a:r>
            <a:r>
              <a:rPr lang="en-US" sz="2800" dirty="0" err="1">
                <a:sym typeface="Symbol" charset="2"/>
              </a:rPr>
              <a:t>ø</a:t>
            </a:r>
            <a:r>
              <a:rPr lang="en-US" sz="2800" dirty="0">
                <a:sym typeface="Symbol" charset="2"/>
              </a:rPr>
              <a:t>    </a:t>
            </a:r>
            <a:r>
              <a:rPr lang="en-US" sz="2800" dirty="0">
                <a:solidFill>
                  <a:schemeClr val="accent5">
                    <a:lumMod val="75000"/>
                  </a:schemeClr>
                </a:solidFill>
                <a:latin typeface="Courier"/>
                <a:cs typeface="Courier"/>
                <a:sym typeface="Symbol" charset="2"/>
              </a:rPr>
              <a:t>walking    walk</a:t>
            </a:r>
          </a:p>
          <a:p>
            <a:pPr marL="457200" lvl="1" indent="0">
              <a:buNone/>
            </a:pPr>
            <a:r>
              <a:rPr lang="en-US" sz="2800" dirty="0">
                <a:solidFill>
                  <a:schemeClr val="accent5">
                    <a:lumMod val="75000"/>
                  </a:schemeClr>
                </a:solidFill>
                <a:latin typeface="Courier"/>
                <a:cs typeface="Courier"/>
                <a:sym typeface="Symbol" charset="2"/>
              </a:rPr>
              <a:t>              sing       </a:t>
            </a:r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  <a:latin typeface="Courier"/>
                <a:cs typeface="Courier"/>
                <a:sym typeface="Symbol" charset="2"/>
              </a:rPr>
              <a:t>sing</a:t>
            </a:r>
          </a:p>
          <a:p>
            <a:pPr marL="457200" lvl="1" indent="0">
              <a:buNone/>
            </a:pPr>
            <a:endParaRPr lang="en-US" sz="1600" dirty="0">
              <a:solidFill>
                <a:schemeClr val="accent5">
                  <a:lumMod val="75000"/>
                </a:schemeClr>
              </a:solidFill>
              <a:latin typeface="Courier"/>
              <a:cs typeface="Courier"/>
              <a:sym typeface="Symbol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31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Viewing morphology in a corpus</a:t>
            </a:r>
            <a:br>
              <a:rPr lang="en-US" dirty="0" smtClean="0"/>
            </a:br>
            <a:r>
              <a:rPr lang="en-US" dirty="0" smtClean="0"/>
              <a:t>Why only strip –</a:t>
            </a:r>
            <a:r>
              <a:rPr lang="en-US" dirty="0" err="1" smtClean="0"/>
              <a:t>ing</a:t>
            </a:r>
            <a:r>
              <a:rPr lang="en-US" dirty="0" smtClean="0"/>
              <a:t> if there is a vowel?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52550"/>
            <a:ext cx="8077200" cy="762000"/>
          </a:xfrm>
        </p:spPr>
        <p:txBody>
          <a:bodyPr/>
          <a:lstStyle/>
          <a:p>
            <a:pPr marL="457200" lvl="1" indent="0">
              <a:buNone/>
            </a:pPr>
            <a:r>
              <a:rPr lang="en-US" sz="1600" dirty="0">
                <a:latin typeface="Courier"/>
                <a:cs typeface="Courier"/>
                <a:sym typeface="Symbol" charset="2"/>
              </a:rPr>
              <a:t>(*v*)</a:t>
            </a:r>
            <a:r>
              <a:rPr lang="en-US" sz="1600" dirty="0" err="1">
                <a:latin typeface="Courier"/>
                <a:cs typeface="Courier"/>
                <a:sym typeface="Symbol" charset="2"/>
              </a:rPr>
              <a:t>ing</a:t>
            </a:r>
            <a:r>
              <a:rPr lang="en-US" sz="1600" dirty="0">
                <a:latin typeface="Courier"/>
                <a:cs typeface="Courier"/>
                <a:sym typeface="Symbol" charset="2"/>
              </a:rPr>
              <a:t>  </a:t>
            </a:r>
            <a:r>
              <a:rPr lang="en-US" sz="1600" dirty="0" err="1">
                <a:sym typeface="Symbol" charset="2"/>
              </a:rPr>
              <a:t>ø</a:t>
            </a:r>
            <a:r>
              <a:rPr lang="en-US" sz="1600" dirty="0">
                <a:sym typeface="Symbol" charset="2"/>
              </a:rPr>
              <a:t>    </a:t>
            </a:r>
            <a:r>
              <a:rPr lang="en-US" sz="1600" dirty="0">
                <a:solidFill>
                  <a:schemeClr val="accent5">
                    <a:lumMod val="75000"/>
                  </a:schemeClr>
                </a:solidFill>
                <a:latin typeface="Courier"/>
                <a:cs typeface="Courier"/>
                <a:sym typeface="Symbol" charset="2"/>
              </a:rPr>
              <a:t>walking    walk</a:t>
            </a:r>
          </a:p>
          <a:p>
            <a:pPr marL="457200" lvl="1" indent="0">
              <a:buNone/>
            </a:pPr>
            <a:r>
              <a:rPr lang="en-US" sz="1600" dirty="0">
                <a:solidFill>
                  <a:schemeClr val="accent5">
                    <a:lumMod val="75000"/>
                  </a:schemeClr>
                </a:solidFill>
                <a:latin typeface="Courier"/>
                <a:cs typeface="Courier"/>
                <a:sym typeface="Symbol" charset="2"/>
              </a:rPr>
              <a:t>              sing       </a:t>
            </a:r>
            <a:r>
              <a:rPr lang="en-US" sz="1600" dirty="0" smtClean="0">
                <a:solidFill>
                  <a:schemeClr val="accent5">
                    <a:lumMod val="75000"/>
                  </a:schemeClr>
                </a:solidFill>
                <a:latin typeface="Courier"/>
                <a:cs typeface="Courier"/>
                <a:sym typeface="Symbol" charset="2"/>
              </a:rPr>
              <a:t>sing</a:t>
            </a:r>
          </a:p>
          <a:p>
            <a:pPr marL="457200" lvl="1" indent="0">
              <a:buNone/>
            </a:pPr>
            <a:endParaRPr lang="en-US" sz="1600" dirty="0">
              <a:solidFill>
                <a:schemeClr val="accent5">
                  <a:lumMod val="75000"/>
                </a:schemeClr>
              </a:solidFill>
              <a:latin typeface="Courier"/>
              <a:cs typeface="Courier"/>
              <a:sym typeface="Symbol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5999" y="2266950"/>
            <a:ext cx="9108001" cy="27432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1400" dirty="0" err="1" smtClean="0">
                <a:latin typeface="Courier"/>
                <a:cs typeface="Courier"/>
              </a:rPr>
              <a:t>tr</a:t>
            </a:r>
            <a:r>
              <a:rPr lang="en-US" sz="1400" dirty="0" smtClean="0">
                <a:latin typeface="Courier"/>
                <a:cs typeface="Courier"/>
              </a:rPr>
              <a:t> </a:t>
            </a:r>
            <a:r>
              <a:rPr lang="en-US" sz="1400" dirty="0">
                <a:latin typeface="Courier"/>
                <a:cs typeface="Courier"/>
              </a:rPr>
              <a:t>-</a:t>
            </a:r>
            <a:r>
              <a:rPr lang="en-US" sz="1400" dirty="0" err="1">
                <a:latin typeface="Courier"/>
                <a:cs typeface="Courier"/>
              </a:rPr>
              <a:t>sc</a:t>
            </a:r>
            <a:r>
              <a:rPr lang="en-US" sz="1400" dirty="0">
                <a:latin typeface="Courier"/>
                <a:cs typeface="Courier"/>
              </a:rPr>
              <a:t> 'A-</a:t>
            </a:r>
            <a:r>
              <a:rPr lang="en-US" sz="1400" dirty="0" err="1">
                <a:latin typeface="Courier"/>
                <a:cs typeface="Courier"/>
              </a:rPr>
              <a:t>Za</a:t>
            </a:r>
            <a:r>
              <a:rPr lang="en-US" sz="1400" dirty="0">
                <a:latin typeface="Courier"/>
                <a:cs typeface="Courier"/>
              </a:rPr>
              <a:t>-z' '\n' &lt; </a:t>
            </a:r>
            <a:r>
              <a:rPr lang="en-US" sz="1400" dirty="0" err="1" smtClean="0">
                <a:latin typeface="Courier"/>
                <a:cs typeface="Courier"/>
              </a:rPr>
              <a:t>shakes.txt</a:t>
            </a:r>
            <a:r>
              <a:rPr lang="en-US" sz="1400" dirty="0" smtClean="0">
                <a:latin typeface="Courier"/>
                <a:cs typeface="Courier"/>
              </a:rPr>
              <a:t> | </a:t>
            </a:r>
            <a:r>
              <a:rPr lang="en-US" sz="1400" dirty="0" err="1">
                <a:latin typeface="Courier"/>
                <a:cs typeface="Courier"/>
              </a:rPr>
              <a:t>grep</a:t>
            </a:r>
            <a:r>
              <a:rPr lang="en-US" sz="1400" dirty="0">
                <a:latin typeface="Courier"/>
                <a:cs typeface="Courier"/>
              </a:rPr>
              <a:t> </a:t>
            </a:r>
            <a:r>
              <a:rPr lang="en-US" sz="1400" dirty="0" smtClean="0">
                <a:latin typeface="Courier"/>
                <a:cs typeface="Courier"/>
              </a:rPr>
              <a:t>’</a:t>
            </a:r>
            <a:r>
              <a:rPr lang="en-US" sz="1400" dirty="0" err="1" smtClean="0">
                <a:latin typeface="Courier"/>
                <a:cs typeface="Courier"/>
              </a:rPr>
              <a:t>ing</a:t>
            </a:r>
            <a:r>
              <a:rPr lang="en-US" sz="1400" dirty="0">
                <a:latin typeface="Courier"/>
                <a:cs typeface="Courier"/>
              </a:rPr>
              <a:t>$' | sort | </a:t>
            </a:r>
            <a:r>
              <a:rPr lang="en-US" sz="1400" dirty="0" err="1">
                <a:latin typeface="Courier"/>
                <a:cs typeface="Courier"/>
              </a:rPr>
              <a:t>uniq</a:t>
            </a:r>
            <a:r>
              <a:rPr lang="en-US" sz="1400" dirty="0">
                <a:latin typeface="Courier"/>
                <a:cs typeface="Courier"/>
              </a:rPr>
              <a:t> -c | sort </a:t>
            </a:r>
            <a:r>
              <a:rPr lang="en-US" sz="1400" dirty="0" smtClean="0">
                <a:latin typeface="Courier"/>
                <a:cs typeface="Courier"/>
              </a:rPr>
              <a:t>–nr </a:t>
            </a:r>
          </a:p>
          <a:p>
            <a:pPr marL="0" indent="0">
              <a:lnSpc>
                <a:spcPct val="90000"/>
              </a:lnSpc>
              <a:buNone/>
            </a:pPr>
            <a:endParaRPr lang="en-US" sz="1400" dirty="0">
              <a:latin typeface="Courier"/>
              <a:cs typeface="Courier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1400" dirty="0" smtClean="0">
              <a:latin typeface="Courier"/>
              <a:cs typeface="Courier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1400" dirty="0" smtClean="0">
              <a:latin typeface="Courier"/>
              <a:cs typeface="Courier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1400" dirty="0">
              <a:latin typeface="Courier"/>
              <a:cs typeface="Courier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1400" dirty="0" smtClean="0">
              <a:solidFill>
                <a:schemeClr val="accent5">
                  <a:lumMod val="60000"/>
                  <a:lumOff val="40000"/>
                </a:schemeClr>
              </a:solidFill>
              <a:latin typeface="Courier"/>
              <a:cs typeface="Courier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1400" dirty="0" smtClean="0">
              <a:latin typeface="Courier"/>
              <a:cs typeface="Courier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1400" dirty="0" smtClean="0">
              <a:latin typeface="Courier"/>
              <a:cs typeface="Courier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1400" dirty="0">
              <a:latin typeface="Courier"/>
              <a:cs typeface="Courier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1350" dirty="0" err="1" smtClean="0">
                <a:latin typeface="Courier"/>
                <a:cs typeface="Courier"/>
              </a:rPr>
              <a:t>tr</a:t>
            </a:r>
            <a:r>
              <a:rPr lang="en-US" sz="1350" dirty="0" smtClean="0">
                <a:latin typeface="Courier"/>
                <a:cs typeface="Courier"/>
              </a:rPr>
              <a:t> </a:t>
            </a:r>
            <a:r>
              <a:rPr lang="en-US" sz="1350" dirty="0">
                <a:latin typeface="Courier"/>
                <a:cs typeface="Courier"/>
              </a:rPr>
              <a:t>-</a:t>
            </a:r>
            <a:r>
              <a:rPr lang="en-US" sz="1350" dirty="0" err="1">
                <a:latin typeface="Courier"/>
                <a:cs typeface="Courier"/>
              </a:rPr>
              <a:t>sc</a:t>
            </a:r>
            <a:r>
              <a:rPr lang="en-US" sz="1350" dirty="0">
                <a:latin typeface="Courier"/>
                <a:cs typeface="Courier"/>
              </a:rPr>
              <a:t> 'A-</a:t>
            </a:r>
            <a:r>
              <a:rPr lang="en-US" sz="1350" dirty="0" err="1">
                <a:latin typeface="Courier"/>
                <a:cs typeface="Courier"/>
              </a:rPr>
              <a:t>Za</a:t>
            </a:r>
            <a:r>
              <a:rPr lang="en-US" sz="1350" dirty="0">
                <a:latin typeface="Courier"/>
                <a:cs typeface="Courier"/>
              </a:rPr>
              <a:t>-z' '\n' &lt; </a:t>
            </a:r>
            <a:r>
              <a:rPr lang="en-US" sz="1350" dirty="0" err="1" smtClean="0">
                <a:latin typeface="Courier"/>
                <a:cs typeface="Courier"/>
              </a:rPr>
              <a:t>shakes.txt</a:t>
            </a:r>
            <a:r>
              <a:rPr lang="en-US" sz="1350" dirty="0" smtClean="0">
                <a:latin typeface="Courier"/>
                <a:cs typeface="Courier"/>
              </a:rPr>
              <a:t> | </a:t>
            </a:r>
            <a:r>
              <a:rPr lang="en-US" sz="1350" dirty="0" err="1" smtClean="0">
                <a:latin typeface="Courier"/>
                <a:cs typeface="Courier"/>
              </a:rPr>
              <a:t>grep</a:t>
            </a:r>
            <a:r>
              <a:rPr lang="en-US" sz="1350" dirty="0" smtClean="0">
                <a:latin typeface="Courier"/>
                <a:cs typeface="Courier"/>
              </a:rPr>
              <a:t> </a:t>
            </a:r>
            <a:r>
              <a:rPr lang="en-US" sz="1350" dirty="0">
                <a:latin typeface="Courier"/>
                <a:cs typeface="Courier"/>
              </a:rPr>
              <a:t>'[</a:t>
            </a:r>
            <a:r>
              <a:rPr lang="en-US" sz="1350" dirty="0" err="1">
                <a:latin typeface="Courier"/>
                <a:cs typeface="Courier"/>
              </a:rPr>
              <a:t>aeiou</a:t>
            </a:r>
            <a:r>
              <a:rPr lang="en-US" sz="1350" dirty="0" smtClean="0">
                <a:latin typeface="Courier"/>
                <a:cs typeface="Courier"/>
              </a:rPr>
              <a:t>].*</a:t>
            </a:r>
            <a:r>
              <a:rPr lang="en-US" sz="1350" dirty="0" err="1" smtClean="0">
                <a:latin typeface="Courier"/>
                <a:cs typeface="Courier"/>
              </a:rPr>
              <a:t>ing</a:t>
            </a:r>
            <a:r>
              <a:rPr lang="en-US" sz="1350" dirty="0">
                <a:latin typeface="Courier"/>
                <a:cs typeface="Courier"/>
              </a:rPr>
              <a:t>$' | sort | </a:t>
            </a:r>
            <a:r>
              <a:rPr lang="en-US" sz="1350" dirty="0" err="1">
                <a:latin typeface="Courier"/>
                <a:cs typeface="Courier"/>
              </a:rPr>
              <a:t>uniq</a:t>
            </a:r>
            <a:r>
              <a:rPr lang="en-US" sz="1350" dirty="0">
                <a:latin typeface="Courier"/>
                <a:cs typeface="Courier"/>
              </a:rPr>
              <a:t> -c | sort </a:t>
            </a:r>
            <a:r>
              <a:rPr lang="en-US" sz="1350" dirty="0" smtClean="0">
                <a:latin typeface="Courier"/>
                <a:cs typeface="Courier"/>
              </a:rPr>
              <a:t>–nr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38600" y="2571750"/>
            <a:ext cx="1385190" cy="17574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1200" dirty="0">
                <a:latin typeface="Courier"/>
                <a:cs typeface="Courier"/>
              </a:rPr>
              <a:t>548 being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200" dirty="0" smtClean="0">
                <a:solidFill>
                  <a:srgbClr val="A6A6A6"/>
                </a:solidFill>
                <a:latin typeface="Courier"/>
                <a:cs typeface="Courier"/>
              </a:rPr>
              <a:t>541 </a:t>
            </a:r>
            <a:r>
              <a:rPr lang="en-US" sz="1200" dirty="0">
                <a:solidFill>
                  <a:srgbClr val="A6A6A6"/>
                </a:solidFill>
                <a:latin typeface="Courier"/>
                <a:cs typeface="Courier"/>
              </a:rPr>
              <a:t>nothing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200" dirty="0" smtClean="0">
                <a:solidFill>
                  <a:srgbClr val="A6A6A6"/>
                </a:solidFill>
                <a:latin typeface="Courier"/>
                <a:cs typeface="Courier"/>
              </a:rPr>
              <a:t>152 </a:t>
            </a:r>
            <a:r>
              <a:rPr lang="en-US" sz="1200" dirty="0">
                <a:solidFill>
                  <a:srgbClr val="A6A6A6"/>
                </a:solidFill>
                <a:latin typeface="Courier"/>
                <a:cs typeface="Courier"/>
              </a:rPr>
              <a:t>something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200" dirty="0" smtClean="0">
                <a:latin typeface="Courier"/>
                <a:cs typeface="Courier"/>
              </a:rPr>
              <a:t>145 </a:t>
            </a:r>
            <a:r>
              <a:rPr lang="en-US" sz="1200" dirty="0">
                <a:latin typeface="Courier"/>
                <a:cs typeface="Courier"/>
              </a:rPr>
              <a:t>coming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200" dirty="0" smtClean="0">
                <a:solidFill>
                  <a:srgbClr val="A6A6A6"/>
                </a:solidFill>
                <a:latin typeface="Courier"/>
                <a:cs typeface="Courier"/>
              </a:rPr>
              <a:t>130 </a:t>
            </a:r>
            <a:r>
              <a:rPr lang="en-US" sz="1200" dirty="0">
                <a:solidFill>
                  <a:srgbClr val="A6A6A6"/>
                </a:solidFill>
                <a:latin typeface="Courier"/>
                <a:cs typeface="Courier"/>
              </a:rPr>
              <a:t>morning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200" dirty="0" smtClean="0">
                <a:latin typeface="Courier"/>
                <a:cs typeface="Courier"/>
              </a:rPr>
              <a:t>122 </a:t>
            </a:r>
            <a:r>
              <a:rPr lang="en-US" sz="1200" dirty="0">
                <a:latin typeface="Courier"/>
                <a:cs typeface="Courier"/>
              </a:rPr>
              <a:t>having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200" dirty="0" smtClean="0">
                <a:latin typeface="Courier"/>
                <a:cs typeface="Courier"/>
              </a:rPr>
              <a:t>120 </a:t>
            </a:r>
            <a:r>
              <a:rPr lang="en-US" sz="1200" dirty="0">
                <a:latin typeface="Courier"/>
                <a:cs typeface="Courier"/>
              </a:rPr>
              <a:t>living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200" dirty="0" smtClean="0">
                <a:latin typeface="Courier"/>
                <a:cs typeface="Courier"/>
              </a:rPr>
              <a:t>117 </a:t>
            </a:r>
            <a:r>
              <a:rPr lang="en-US" sz="1200" dirty="0">
                <a:latin typeface="Courier"/>
                <a:cs typeface="Courier"/>
              </a:rPr>
              <a:t>loving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200" dirty="0" smtClean="0">
                <a:latin typeface="Courier"/>
                <a:cs typeface="Courier"/>
              </a:rPr>
              <a:t>116 </a:t>
            </a:r>
            <a:r>
              <a:rPr lang="en-US" sz="1200" dirty="0">
                <a:latin typeface="Courier"/>
                <a:cs typeface="Courier"/>
              </a:rPr>
              <a:t>Being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200" dirty="0" smtClean="0">
                <a:latin typeface="Courier"/>
                <a:cs typeface="Courier"/>
              </a:rPr>
              <a:t>102 going</a:t>
            </a:r>
            <a:endParaRPr lang="en-US" sz="1200" dirty="0">
              <a:latin typeface="Courier"/>
              <a:cs typeface="Courier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28800" y="2571750"/>
            <a:ext cx="1479892" cy="17574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urier"/>
                <a:cs typeface="Courier"/>
              </a:rPr>
              <a:t>1312 King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200" dirty="0">
                <a:latin typeface="Courier"/>
                <a:cs typeface="Courier"/>
              </a:rPr>
              <a:t> 548 being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7CD7CF"/>
                </a:solidFill>
                <a:latin typeface="Courier"/>
                <a:cs typeface="Courier"/>
              </a:rPr>
              <a:t>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urier"/>
                <a:cs typeface="Courier"/>
              </a:rPr>
              <a:t>541 nothing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urier"/>
                <a:cs typeface="Courier"/>
              </a:rPr>
              <a:t> 388 king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urier"/>
                <a:cs typeface="Courier"/>
              </a:rPr>
              <a:t> 375 bring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urier"/>
                <a:cs typeface="Courier"/>
              </a:rPr>
              <a:t> 358 thing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urier"/>
                <a:cs typeface="Courier"/>
              </a:rPr>
              <a:t> 307 ring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urier"/>
                <a:cs typeface="Courier"/>
              </a:rPr>
              <a:t> 152 something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200" dirty="0">
                <a:latin typeface="Courier"/>
                <a:cs typeface="Courier"/>
              </a:rPr>
              <a:t> 145 coming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urier"/>
                <a:cs typeface="Courier"/>
              </a:rPr>
              <a:t> 130 morning </a:t>
            </a:r>
          </a:p>
        </p:txBody>
      </p:sp>
    </p:spTree>
    <p:extLst>
      <p:ext uri="{BB962C8B-B14F-4D97-AF65-F5344CB8AC3E}">
        <p14:creationId xmlns:p14="http://schemas.microsoft.com/office/powerpoint/2010/main" val="1539964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Dealing with complex morphology is sometimes necessary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352550"/>
            <a:ext cx="8686800" cy="333375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2800" dirty="0" smtClean="0"/>
              <a:t>Some languages </a:t>
            </a:r>
            <a:r>
              <a:rPr lang="en-US" sz="2800" dirty="0"/>
              <a:t>requires </a:t>
            </a:r>
            <a:r>
              <a:rPr lang="en-US" sz="2800" dirty="0" smtClean="0"/>
              <a:t>complex morpheme segmentation</a:t>
            </a:r>
            <a:endParaRPr lang="en-US" sz="2800" dirty="0"/>
          </a:p>
          <a:p>
            <a:pPr lvl="1"/>
            <a:r>
              <a:rPr lang="en-US" sz="2400" dirty="0"/>
              <a:t>Turkish</a:t>
            </a:r>
          </a:p>
          <a:p>
            <a:pPr lvl="1"/>
            <a:r>
              <a:rPr lang="en-US" sz="2400" dirty="0" err="1">
                <a:solidFill>
                  <a:srgbClr val="FF0000"/>
                </a:solidFill>
              </a:rPr>
              <a:t>Uygarlastiramadiklarimizdanmissinizcasina</a:t>
            </a:r>
            <a:endParaRPr lang="en-US" sz="2400" dirty="0">
              <a:solidFill>
                <a:srgbClr val="FF0000"/>
              </a:solidFill>
            </a:endParaRPr>
          </a:p>
          <a:p>
            <a:pPr lvl="1"/>
            <a:r>
              <a:rPr lang="en-US" sz="2400" dirty="0"/>
              <a:t>`(behaving) as if you are among those whom we could not civilize’</a:t>
            </a:r>
          </a:p>
          <a:p>
            <a:pPr lvl="1"/>
            <a:r>
              <a:rPr lang="en-US" sz="2400" dirty="0" err="1">
                <a:solidFill>
                  <a:srgbClr val="FF0000"/>
                </a:solidFill>
              </a:rPr>
              <a:t>Uygar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`civilized’ + </a:t>
            </a:r>
            <a:r>
              <a:rPr lang="en-US" sz="2400" dirty="0" err="1">
                <a:solidFill>
                  <a:srgbClr val="FF0000"/>
                </a:solidFill>
              </a:rPr>
              <a:t>las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`become’ </a:t>
            </a:r>
          </a:p>
          <a:p>
            <a:pPr lvl="2">
              <a:buFont typeface="Wingdings" charset="2"/>
              <a:buNone/>
            </a:pPr>
            <a:r>
              <a:rPr lang="en-US" sz="2000" dirty="0"/>
              <a:t>+ </a:t>
            </a:r>
            <a:r>
              <a:rPr lang="en-US" sz="2000" dirty="0" err="1">
                <a:solidFill>
                  <a:srgbClr val="FF0000"/>
                </a:solidFill>
              </a:rPr>
              <a:t>tir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`cause’ + </a:t>
            </a:r>
            <a:r>
              <a:rPr lang="en-US" sz="2000" dirty="0" err="1">
                <a:solidFill>
                  <a:srgbClr val="FF0000"/>
                </a:solidFill>
              </a:rPr>
              <a:t>ama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`not able’ </a:t>
            </a:r>
          </a:p>
          <a:p>
            <a:pPr lvl="2">
              <a:buFont typeface="Wingdings" charset="2"/>
              <a:buNone/>
            </a:pPr>
            <a:r>
              <a:rPr lang="en-US" sz="2000" dirty="0"/>
              <a:t>+ </a:t>
            </a:r>
            <a:r>
              <a:rPr lang="en-US" sz="2000" dirty="0" err="1">
                <a:solidFill>
                  <a:srgbClr val="FF0000"/>
                </a:solidFill>
              </a:rPr>
              <a:t>dik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`past’ + </a:t>
            </a:r>
            <a:r>
              <a:rPr lang="en-US" sz="2000" dirty="0" err="1">
                <a:solidFill>
                  <a:srgbClr val="FF0000"/>
                </a:solidFill>
              </a:rPr>
              <a:t>lar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‘plural’</a:t>
            </a:r>
          </a:p>
          <a:p>
            <a:pPr lvl="2">
              <a:buFont typeface="Wingdings" charset="2"/>
              <a:buNone/>
            </a:pPr>
            <a:r>
              <a:rPr lang="en-US" sz="2000" dirty="0"/>
              <a:t>+ </a:t>
            </a:r>
            <a:r>
              <a:rPr lang="en-US" sz="2000" dirty="0" err="1">
                <a:solidFill>
                  <a:srgbClr val="FF0000"/>
                </a:solidFill>
              </a:rPr>
              <a:t>imiz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‘p1pl’ + </a:t>
            </a:r>
            <a:r>
              <a:rPr lang="en-US" sz="2000" dirty="0" err="1">
                <a:solidFill>
                  <a:srgbClr val="FF0000"/>
                </a:solidFill>
              </a:rPr>
              <a:t>dan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‘</a:t>
            </a:r>
            <a:r>
              <a:rPr lang="en-US" sz="2000" dirty="0" err="1"/>
              <a:t>abl</a:t>
            </a:r>
            <a:r>
              <a:rPr lang="en-US" sz="2000" dirty="0"/>
              <a:t>’ </a:t>
            </a:r>
          </a:p>
          <a:p>
            <a:pPr lvl="2">
              <a:buFont typeface="Wingdings" charset="2"/>
              <a:buNone/>
            </a:pPr>
            <a:r>
              <a:rPr lang="en-US" sz="2000" dirty="0"/>
              <a:t>+ </a:t>
            </a:r>
            <a:r>
              <a:rPr lang="en-US" sz="2000" dirty="0" err="1">
                <a:solidFill>
                  <a:srgbClr val="FF0000"/>
                </a:solidFill>
              </a:rPr>
              <a:t>mis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‘past’ + </a:t>
            </a:r>
            <a:r>
              <a:rPr lang="en-US" sz="2000" dirty="0" err="1">
                <a:solidFill>
                  <a:srgbClr val="FF0000"/>
                </a:solidFill>
              </a:rPr>
              <a:t>siniz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‘2pl’ + </a:t>
            </a:r>
            <a:r>
              <a:rPr lang="en-US" sz="2000" dirty="0" err="1">
                <a:solidFill>
                  <a:srgbClr val="FF0000"/>
                </a:solidFill>
              </a:rPr>
              <a:t>casina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‘as if’ </a:t>
            </a:r>
          </a:p>
          <a:p>
            <a:pPr marL="0" indent="0">
              <a:lnSpc>
                <a:spcPct val="90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257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510778"/>
            <a:ext cx="4800600" cy="1298972"/>
          </a:xfrm>
        </p:spPr>
        <p:txBody>
          <a:bodyPr/>
          <a:lstStyle/>
          <a:p>
            <a:r>
              <a:rPr lang="en-US" sz="4400" dirty="0" smtClean="0"/>
              <a:t>Basic Text Processing</a:t>
            </a:r>
            <a:endParaRPr lang="en-US" sz="4400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 smtClean="0">
                <a:solidFill>
                  <a:srgbClr val="A50021"/>
                </a:solidFill>
                <a:latin typeface="Calibri" charset="0"/>
              </a:rPr>
              <a:t>Word Normalization and Stemming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69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510778"/>
            <a:ext cx="4800600" cy="1298972"/>
          </a:xfrm>
        </p:spPr>
        <p:txBody>
          <a:bodyPr/>
          <a:lstStyle/>
          <a:p>
            <a:r>
              <a:rPr lang="en-US" sz="4400" dirty="0" smtClean="0"/>
              <a:t>Basic Text Processing</a:t>
            </a:r>
            <a:endParaRPr lang="en-US" sz="4400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 smtClean="0">
                <a:solidFill>
                  <a:srgbClr val="A50021"/>
                </a:solidFill>
                <a:latin typeface="Calibri" charset="0"/>
              </a:rPr>
              <a:t>Sentence Segmentation and Decision Trees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790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Sentence Segmentation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352550"/>
            <a:ext cx="8534400" cy="3657600"/>
          </a:xfrm>
        </p:spPr>
        <p:txBody>
          <a:bodyPr/>
          <a:lstStyle/>
          <a:p>
            <a:r>
              <a:rPr lang="en-US" dirty="0"/>
              <a:t>!, ? </a:t>
            </a:r>
            <a:r>
              <a:rPr lang="en-US" dirty="0" smtClean="0"/>
              <a:t>are relatively </a:t>
            </a:r>
            <a:r>
              <a:rPr lang="en-US" dirty="0"/>
              <a:t>unambiguous</a:t>
            </a:r>
          </a:p>
          <a:p>
            <a:r>
              <a:rPr lang="en-US" dirty="0"/>
              <a:t>Period “.” is quite ambiguous</a:t>
            </a:r>
          </a:p>
          <a:p>
            <a:pPr lvl="1"/>
            <a:r>
              <a:rPr lang="en-US" dirty="0"/>
              <a:t>Sentence boundary</a:t>
            </a:r>
          </a:p>
          <a:p>
            <a:pPr lvl="1"/>
            <a:r>
              <a:rPr lang="en-US" dirty="0"/>
              <a:t>Abbreviations like Inc. or Dr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Numbers like .02% or 4.3</a:t>
            </a:r>
            <a:endParaRPr lang="en-US" dirty="0"/>
          </a:p>
          <a:p>
            <a:r>
              <a:rPr lang="en-US" dirty="0" smtClean="0"/>
              <a:t>Build a binary classifier</a:t>
            </a:r>
            <a:endParaRPr lang="en-US" dirty="0"/>
          </a:p>
          <a:p>
            <a:pPr lvl="1"/>
            <a:r>
              <a:rPr lang="en-US" dirty="0" smtClean="0"/>
              <a:t>Looks </a:t>
            </a:r>
            <a:r>
              <a:rPr lang="en-US" dirty="0"/>
              <a:t>at a “.”</a:t>
            </a:r>
          </a:p>
          <a:p>
            <a:pPr lvl="1"/>
            <a:r>
              <a:rPr lang="en-US" dirty="0"/>
              <a:t>Decides </a:t>
            </a:r>
            <a:r>
              <a:rPr lang="en-US" dirty="0" err="1" smtClean="0"/>
              <a:t>EndOfSentence</a:t>
            </a:r>
            <a:r>
              <a:rPr lang="en-US" dirty="0" smtClean="0"/>
              <a:t>/</a:t>
            </a:r>
            <a:r>
              <a:rPr lang="en-US" dirty="0" err="1" smtClean="0"/>
              <a:t>NotEndOfSentence</a:t>
            </a:r>
            <a:endParaRPr lang="en-US" dirty="0"/>
          </a:p>
          <a:p>
            <a:pPr lvl="1"/>
            <a:r>
              <a:rPr lang="en-US" dirty="0" smtClean="0"/>
              <a:t>Classifiers: hand</a:t>
            </a:r>
            <a:r>
              <a:rPr lang="en-US" dirty="0"/>
              <a:t>-written rules, </a:t>
            </a:r>
            <a:r>
              <a:rPr lang="en-US" dirty="0" smtClean="0"/>
              <a:t>regular </a:t>
            </a:r>
            <a:r>
              <a:rPr lang="en-US" dirty="0"/>
              <a:t>expressions, or machine-learning</a:t>
            </a:r>
          </a:p>
        </p:txBody>
      </p:sp>
    </p:spTree>
    <p:extLst>
      <p:ext uri="{BB962C8B-B14F-4D97-AF65-F5344CB8AC3E}">
        <p14:creationId xmlns:p14="http://schemas.microsoft.com/office/powerpoint/2010/main" val="3722384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133350"/>
            <a:ext cx="7239000" cy="8572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/>
              <a:t>Determining if a word is </a:t>
            </a:r>
            <a:r>
              <a:rPr lang="en-US" dirty="0" smtClean="0"/>
              <a:t>end</a:t>
            </a:r>
            <a:r>
              <a:rPr lang="en-US" dirty="0"/>
              <a:t>-of</a:t>
            </a:r>
            <a:r>
              <a:rPr lang="en-US" dirty="0" smtClean="0"/>
              <a:t>-sentence: </a:t>
            </a:r>
            <a:r>
              <a:rPr lang="en-US" dirty="0"/>
              <a:t>a Decision Tree</a:t>
            </a:r>
          </a:p>
        </p:txBody>
      </p:sp>
      <p:pic>
        <p:nvPicPr>
          <p:cNvPr id="4" name="Picture 3" descr="periodD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5000" y="1123950"/>
            <a:ext cx="4496062" cy="3708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63014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sophisticated decision tree features</a:t>
            </a:r>
          </a:p>
        </p:txBody>
      </p:sp>
      <p:sp>
        <p:nvSpPr>
          <p:cNvPr id="63492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/>
              <a:t>Case </a:t>
            </a:r>
            <a:r>
              <a:rPr lang="en-US" sz="2800" dirty="0"/>
              <a:t>of word with “.”: Upper, Lower, Cap, Number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Case of word after “.”: Upper, Lower, Cap, </a:t>
            </a:r>
            <a:r>
              <a:rPr lang="en-US" sz="2800" dirty="0" smtClean="0"/>
              <a:t>Number</a:t>
            </a:r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Numeric features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Length </a:t>
            </a:r>
            <a:r>
              <a:rPr lang="en-US" sz="2400" dirty="0"/>
              <a:t>of word with “.</a:t>
            </a:r>
            <a:r>
              <a:rPr lang="en-US" sz="2400" dirty="0" smtClean="0"/>
              <a:t>”</a:t>
            </a:r>
            <a:endParaRPr lang="en-US" sz="2400" dirty="0"/>
          </a:p>
          <a:p>
            <a:pPr lvl="1">
              <a:lnSpc>
                <a:spcPct val="90000"/>
              </a:lnSpc>
            </a:pPr>
            <a:r>
              <a:rPr lang="en-US" sz="2400" dirty="0" smtClean="0"/>
              <a:t>Probability(</a:t>
            </a:r>
            <a:r>
              <a:rPr lang="en-US" sz="2400" dirty="0"/>
              <a:t>word with “.” occurs at end-of-s)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Probability(</a:t>
            </a:r>
            <a:r>
              <a:rPr lang="en-US" sz="2400" dirty="0"/>
              <a:t>word after “.” occurs at </a:t>
            </a:r>
            <a:r>
              <a:rPr lang="en-US" sz="2400" dirty="0" smtClean="0"/>
              <a:t>beginning-</a:t>
            </a:r>
            <a:r>
              <a:rPr lang="en-US" sz="2400" dirty="0"/>
              <a:t>of-</a:t>
            </a:r>
            <a:r>
              <a:rPr lang="en-US" sz="2400" dirty="0" smtClean="0"/>
              <a:t>s</a:t>
            </a:r>
            <a:r>
              <a:rPr lang="en-US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69158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Decision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decision tree is just an if-then-else statement</a:t>
            </a:r>
          </a:p>
          <a:p>
            <a:r>
              <a:rPr lang="en-US" dirty="0" smtClean="0"/>
              <a:t>The interesting research is choosing the features</a:t>
            </a:r>
          </a:p>
          <a:p>
            <a:r>
              <a:rPr lang="en-US" dirty="0" smtClean="0"/>
              <a:t>Setting up the structure is often too hard to do by hand</a:t>
            </a:r>
          </a:p>
          <a:p>
            <a:pPr lvl="1"/>
            <a:r>
              <a:rPr lang="en-US" dirty="0" smtClean="0"/>
              <a:t>Hand</a:t>
            </a:r>
            <a:r>
              <a:rPr lang="en-US" dirty="0"/>
              <a:t>-building only possible for very simple features, </a:t>
            </a:r>
            <a:r>
              <a:rPr lang="en-US" dirty="0" smtClean="0"/>
              <a:t>domains</a:t>
            </a:r>
          </a:p>
          <a:p>
            <a:pPr lvl="2"/>
            <a:r>
              <a:rPr lang="en-US" dirty="0" smtClean="0"/>
              <a:t>For numeric features, it’s too hard to pick each threshold</a:t>
            </a:r>
            <a:endParaRPr lang="en-US" dirty="0"/>
          </a:p>
          <a:p>
            <a:pPr lvl="1"/>
            <a:r>
              <a:rPr lang="en-US" dirty="0" smtClean="0"/>
              <a:t>Instead, structure usually learned by machine learning from a training corpus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89633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Trees and other classifiers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We can think of the questions in a decision tree</a:t>
            </a:r>
          </a:p>
          <a:p>
            <a:r>
              <a:rPr lang="en-US" sz="2800" dirty="0" smtClean="0"/>
              <a:t>As features that could be exploited by any kind of classifier</a:t>
            </a:r>
          </a:p>
          <a:p>
            <a:pPr lvl="1"/>
            <a:r>
              <a:rPr lang="en-US" sz="2400" dirty="0" smtClean="0"/>
              <a:t>Logistic regression</a:t>
            </a:r>
          </a:p>
          <a:p>
            <a:pPr lvl="1"/>
            <a:r>
              <a:rPr lang="en-US" sz="2400" dirty="0" smtClean="0"/>
              <a:t>SVM</a:t>
            </a:r>
          </a:p>
          <a:p>
            <a:pPr lvl="1"/>
            <a:r>
              <a:rPr lang="en-US" sz="2400" dirty="0" smtClean="0"/>
              <a:t>Neural Nets</a:t>
            </a:r>
            <a:endParaRPr lang="en-US" sz="2400" dirty="0"/>
          </a:p>
          <a:p>
            <a:pPr lvl="1"/>
            <a:r>
              <a:rPr lang="en-US" sz="2400" dirty="0"/>
              <a:t>e</a:t>
            </a:r>
            <a:r>
              <a:rPr lang="en-US" sz="2400" dirty="0" smtClean="0"/>
              <a:t>tc.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138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510778"/>
            <a:ext cx="4800600" cy="1298972"/>
          </a:xfrm>
        </p:spPr>
        <p:txBody>
          <a:bodyPr/>
          <a:lstStyle/>
          <a:p>
            <a:r>
              <a:rPr lang="en-US" sz="4400" dirty="0" smtClean="0"/>
              <a:t>Basic Text Processing</a:t>
            </a:r>
            <a:endParaRPr lang="en-US" sz="4400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 smtClean="0">
                <a:solidFill>
                  <a:srgbClr val="A50021"/>
                </a:solidFill>
                <a:latin typeface="Calibri" charset="0"/>
              </a:rPr>
              <a:t>Sentence Segmentation and Decision Trees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184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LP-jurafsky">
  <a:themeElements>
    <a:clrScheme name="NLP Class">
      <a:dk1>
        <a:sysClr val="windowText" lastClr="000000"/>
      </a:dk1>
      <a:lt1>
        <a:sysClr val="window" lastClr="FFFFFF"/>
      </a:lt1>
      <a:dk2>
        <a:srgbClr val="605435"/>
      </a:dk2>
      <a:lt2>
        <a:srgbClr val="E7D19A"/>
      </a:lt2>
      <a:accent1>
        <a:srgbClr val="A4001D"/>
      </a:accent1>
      <a:accent2>
        <a:srgbClr val="2584BB"/>
      </a:accent2>
      <a:accent3>
        <a:srgbClr val="BB57BE"/>
      </a:accent3>
      <a:accent4>
        <a:srgbClr val="177245"/>
      </a:accent4>
      <a:accent5>
        <a:srgbClr val="35ACA2"/>
      </a:accent5>
      <a:accent6>
        <a:srgbClr val="FF8700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>
            <a:lumMod val="40000"/>
            <a:lumOff val="60000"/>
          </a:schemeClr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A50021"/>
            </a:gs>
            <a:gs pos="100000">
              <a:schemeClr val="tx1"/>
            </a:gs>
          </a:gsLst>
          <a:lin ang="0" scaled="1"/>
        </a:gra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800" dirty="0">
            <a:latin typeface="+mn-lt"/>
          </a:defRPr>
        </a:defPPr>
      </a:lstStyle>
    </a:txDef>
  </a:objectDefaults>
  <a:extraClrSchemeLst>
    <a:extraClrScheme>
      <a:clrScheme name="nlp-lucida-schem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NLP-jurafsky.potx</Template>
  <TotalTime>10296</TotalTime>
  <Words>2000</Words>
  <Application>Microsoft Macintosh PowerPoint</Application>
  <PresentationFormat>On-screen Show (16:9)</PresentationFormat>
  <Paragraphs>476</Paragraphs>
  <Slides>46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9" baseType="lpstr">
      <vt:lpstr>Calibri</vt:lpstr>
      <vt:lpstr>Calibri (Headings)</vt:lpstr>
      <vt:lpstr>Courier</vt:lpstr>
      <vt:lpstr>Courier New</vt:lpstr>
      <vt:lpstr>Lucida Sans</vt:lpstr>
      <vt:lpstr>ＭＳ Ｐゴシック</vt:lpstr>
      <vt:lpstr>Symbol</vt:lpstr>
      <vt:lpstr>Tahoma</vt:lpstr>
      <vt:lpstr>Times</vt:lpstr>
      <vt:lpstr>Wingdings</vt:lpstr>
      <vt:lpstr>华文黑体</vt:lpstr>
      <vt:lpstr>Arial</vt:lpstr>
      <vt:lpstr>NLP-jurafsky</vt:lpstr>
      <vt:lpstr>Basic Text Processing</vt:lpstr>
      <vt:lpstr>Regular expressions</vt:lpstr>
      <vt:lpstr>Regular Expressions: Disjunctions</vt:lpstr>
      <vt:lpstr>Regular Expressions: Negation in Disjunction</vt:lpstr>
      <vt:lpstr>Regular Expressions: More Disjunction</vt:lpstr>
      <vt:lpstr>Regular Expressions: ?    *  +  .</vt:lpstr>
      <vt:lpstr>Regular Expressions: Anchors  ^   $</vt:lpstr>
      <vt:lpstr>Example</vt:lpstr>
      <vt:lpstr>Errors</vt:lpstr>
      <vt:lpstr>Errors cont.</vt:lpstr>
      <vt:lpstr>Summary</vt:lpstr>
      <vt:lpstr>Basic Text Processing</vt:lpstr>
      <vt:lpstr>Basic Text Processing</vt:lpstr>
      <vt:lpstr>Text Normalization</vt:lpstr>
      <vt:lpstr>How many words?</vt:lpstr>
      <vt:lpstr>How many words?</vt:lpstr>
      <vt:lpstr>How many words?</vt:lpstr>
      <vt:lpstr>Simple Tokenization in UNIX</vt:lpstr>
      <vt:lpstr>The first step: tokenizing</vt:lpstr>
      <vt:lpstr>The second step: sorting</vt:lpstr>
      <vt:lpstr>More counting</vt:lpstr>
      <vt:lpstr>Issues in Tokenization</vt:lpstr>
      <vt:lpstr>Tokenization: language issues</vt:lpstr>
      <vt:lpstr>Tokenization: language issues</vt:lpstr>
      <vt:lpstr>Word Tokenization in Chinese</vt:lpstr>
      <vt:lpstr>Maximum Matching Word Segmentation Algorithm</vt:lpstr>
      <vt:lpstr>Max-match segmentation illustration</vt:lpstr>
      <vt:lpstr>Basic Text Processing</vt:lpstr>
      <vt:lpstr>Basic Text Processing</vt:lpstr>
      <vt:lpstr>Normalization</vt:lpstr>
      <vt:lpstr>Case folding</vt:lpstr>
      <vt:lpstr>Lemmatization</vt:lpstr>
      <vt:lpstr>Morphology</vt:lpstr>
      <vt:lpstr>Stemming</vt:lpstr>
      <vt:lpstr>Porter’s algorithm The most common English stemmer</vt:lpstr>
      <vt:lpstr>Viewing morphology in a corpus Why only strip –ing if there is a vowel?</vt:lpstr>
      <vt:lpstr>Viewing morphology in a corpus Why only strip –ing if there is a vowel?</vt:lpstr>
      <vt:lpstr>Dealing with complex morphology is sometimes necessary</vt:lpstr>
      <vt:lpstr>Basic Text Processing</vt:lpstr>
      <vt:lpstr>Basic Text Processing</vt:lpstr>
      <vt:lpstr>Sentence Segmentation</vt:lpstr>
      <vt:lpstr>Determining if a word is end-of-sentence: a Decision Tree</vt:lpstr>
      <vt:lpstr>More sophisticated decision tree features</vt:lpstr>
      <vt:lpstr>Implementing Decision Trees</vt:lpstr>
      <vt:lpstr>Decision Trees and other classifiers</vt:lpstr>
      <vt:lpstr>Basic Text Processing</vt:lpstr>
    </vt:vector>
  </TitlesOfParts>
  <Company>Stanford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Extraction</dc:title>
  <dc:creator>Christopher Manning</dc:creator>
  <cp:lastModifiedBy>Dan Jurafsky</cp:lastModifiedBy>
  <cp:revision>141</cp:revision>
  <cp:lastPrinted>2011-11-15T22:45:48Z</cp:lastPrinted>
  <dcterms:created xsi:type="dcterms:W3CDTF">2010-04-19T15:31:24Z</dcterms:created>
  <dcterms:modified xsi:type="dcterms:W3CDTF">2015-08-08T02:10:32Z</dcterms:modified>
</cp:coreProperties>
</file>