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2" r:id="rId1"/>
  </p:sldMasterIdLst>
  <p:notesMasterIdLst>
    <p:notesMasterId r:id="rId65"/>
  </p:notesMasterIdLst>
  <p:handoutMasterIdLst>
    <p:handoutMasterId r:id="rId66"/>
  </p:handoutMasterIdLst>
  <p:sldIdLst>
    <p:sldId id="452" r:id="rId2"/>
    <p:sldId id="405" r:id="rId3"/>
    <p:sldId id="406" r:id="rId4"/>
    <p:sldId id="442" r:id="rId5"/>
    <p:sldId id="444" r:id="rId6"/>
    <p:sldId id="408" r:id="rId7"/>
    <p:sldId id="409" r:id="rId8"/>
    <p:sldId id="411" r:id="rId9"/>
    <p:sldId id="412" r:id="rId10"/>
    <p:sldId id="413" r:id="rId11"/>
    <p:sldId id="463" r:id="rId12"/>
    <p:sldId id="464" r:id="rId13"/>
    <p:sldId id="465" r:id="rId14"/>
    <p:sldId id="466" r:id="rId15"/>
    <p:sldId id="467" r:id="rId16"/>
    <p:sldId id="468" r:id="rId17"/>
    <p:sldId id="469" r:id="rId18"/>
    <p:sldId id="415" r:id="rId19"/>
    <p:sldId id="470" r:id="rId20"/>
    <p:sldId id="451" r:id="rId21"/>
    <p:sldId id="416" r:id="rId22"/>
    <p:sldId id="419" r:id="rId23"/>
    <p:sldId id="420" r:id="rId24"/>
    <p:sldId id="421" r:id="rId25"/>
    <p:sldId id="473" r:id="rId26"/>
    <p:sldId id="474" r:id="rId27"/>
    <p:sldId id="475" r:id="rId28"/>
    <p:sldId id="471" r:id="rId29"/>
    <p:sldId id="472" r:id="rId30"/>
    <p:sldId id="458" r:id="rId31"/>
    <p:sldId id="459" r:id="rId32"/>
    <p:sldId id="460" r:id="rId33"/>
    <p:sldId id="461" r:id="rId34"/>
    <p:sldId id="476" r:id="rId35"/>
    <p:sldId id="477" r:id="rId36"/>
    <p:sldId id="478" r:id="rId37"/>
    <p:sldId id="479" r:id="rId38"/>
    <p:sldId id="480" r:id="rId39"/>
    <p:sldId id="481" r:id="rId40"/>
    <p:sldId id="482" r:id="rId41"/>
    <p:sldId id="483" r:id="rId42"/>
    <p:sldId id="484" r:id="rId43"/>
    <p:sldId id="485" r:id="rId44"/>
    <p:sldId id="486" r:id="rId45"/>
    <p:sldId id="493" r:id="rId46"/>
    <p:sldId id="487" r:id="rId47"/>
    <p:sldId id="488" r:id="rId48"/>
    <p:sldId id="489" r:id="rId49"/>
    <p:sldId id="490" r:id="rId50"/>
    <p:sldId id="491" r:id="rId51"/>
    <p:sldId id="492" r:id="rId52"/>
    <p:sldId id="494" r:id="rId53"/>
    <p:sldId id="495" r:id="rId54"/>
    <p:sldId id="499" r:id="rId55"/>
    <p:sldId id="429" r:id="rId56"/>
    <p:sldId id="430" r:id="rId57"/>
    <p:sldId id="431" r:id="rId58"/>
    <p:sldId id="432" r:id="rId59"/>
    <p:sldId id="433" r:id="rId60"/>
    <p:sldId id="497" r:id="rId61"/>
    <p:sldId id="435" r:id="rId62"/>
    <p:sldId id="500" r:id="rId63"/>
    <p:sldId id="498" r:id="rId64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94" autoAdjust="0"/>
    <p:restoredTop sz="86871" autoAdjust="0"/>
  </p:normalViewPr>
  <p:slideViewPr>
    <p:cSldViewPr>
      <p:cViewPr varScale="1">
        <p:scale>
          <a:sx n="141" d="100"/>
          <a:sy n="141" d="100"/>
        </p:scale>
        <p:origin x="744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24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3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64B176-3CE7-6A41-BE1E-57EEC52B0665}" type="slidenum">
              <a:rPr lang="en-US"/>
              <a:pPr/>
              <a:t>2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123507-3658-094F-A348-B086D6EDE221}" type="slidenum">
              <a:rPr lang="en-US"/>
              <a:pPr/>
              <a:t>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846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45E12-28F4-EC45-9FE6-6861EFD09E6C}" type="slidenum">
              <a:rPr lang="en-US"/>
              <a:pPr/>
              <a:t>4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692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45E12-28F4-EC45-9FE6-6861EFD09E6C}" type="slidenum">
              <a:rPr lang="en-US"/>
              <a:pPr/>
              <a:t>5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70031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DFDE8B-28E4-4047-85D4-57A6728EBAFF}" type="slidenum">
              <a:rPr lang="en-US"/>
              <a:pPr/>
              <a:t>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874545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422F39-6D47-7E4A-B2A9-7EB2D50CD805}" type="slidenum">
              <a:rPr lang="en-US"/>
              <a:pPr/>
              <a:t>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8" rIns="91435" bIns="45718"/>
          <a:lstStyle/>
          <a:p>
            <a:pPr eaLnBrk="1" hangingPunct="1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06674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D70C18-464E-3545-9CA1-FC88A632BD18}" type="slidenum">
              <a:rPr lang="en-US"/>
              <a:pPr/>
              <a:t>8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5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82BD90-5842-9D48-A685-621D2A4C3779}" type="slidenum">
              <a:rPr lang="en-US"/>
              <a:pPr/>
              <a:t>9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4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49E1A-5C54-D64B-9E9D-5A113A6AF7E6}" type="slidenum">
              <a:rPr lang="en-US"/>
              <a:pPr/>
              <a:t>10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6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16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52608-6990-6E43-AA5F-49A5045801F2}" type="slidenum">
              <a:rPr lang="en-US"/>
              <a:pPr/>
              <a:t>22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76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E383AF-40C9-E847-ACCB-98F997084513}" type="slidenum">
              <a:rPr lang="en-US"/>
              <a:pPr/>
              <a:t>23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36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E383AF-40C9-E847-ACCB-98F997084513}" type="slidenum">
              <a:rPr lang="en-US"/>
              <a:pPr/>
              <a:t>24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67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957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9F685-F098-8E4C-B6D8-D94BDE4D6D6B}" type="slidenum">
              <a:rPr lang="en-US"/>
              <a:pPr/>
              <a:t>29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03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02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96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996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81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B9DA1-D091-A64A-A0FC-8E8CCCAFB71C}" type="slidenum">
              <a:rPr lang="en-US"/>
              <a:pPr/>
              <a:t>58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09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32076-AB54-DD42-AB81-EE05460AD3D3}" type="slidenum">
              <a:rPr lang="en-US"/>
              <a:pPr/>
              <a:t>61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59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D6FAE-BAB2-4B44-B9CF-68A8BE4C6FBA}" type="slidenum">
              <a:rPr lang="en-US"/>
              <a:pPr/>
              <a:t>62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420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312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57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045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2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0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49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1/6/21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2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9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02" r:id="rId10"/>
    <p:sldLayoutId id="2147483709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 (Headings)"/>
                <a:ea typeface="ＭＳ Ｐゴシック" charset="0"/>
                <a:cs typeface="Calibri (Headings)"/>
              </a:rPr>
              <a:t>Basic Text Processing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2800350"/>
            <a:ext cx="5009393" cy="169164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Regular Expressions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75E902-FA31-A14D-9EDA-DACF849E9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867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14953"/>
            <a:ext cx="7543800" cy="680397"/>
          </a:xfrm>
        </p:spPr>
        <p:txBody>
          <a:bodyPr/>
          <a:lstStyle/>
          <a:p>
            <a:pPr eaLnBrk="1" hangingPunct="1"/>
            <a:r>
              <a:rPr lang="en-US" dirty="0"/>
              <a:t>Regular expressions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00150"/>
            <a:ext cx="8534400" cy="3543300"/>
          </a:xfrm>
        </p:spPr>
        <p:txBody>
          <a:bodyPr/>
          <a:lstStyle/>
          <a:p>
            <a:pPr eaLnBrk="1" hangingPunct="1"/>
            <a:r>
              <a:rPr lang="en-US" sz="2400" dirty="0"/>
              <a:t>A formal language for specifying text strings</a:t>
            </a:r>
          </a:p>
          <a:p>
            <a:pPr eaLnBrk="1" hangingPunct="1"/>
            <a:r>
              <a:rPr lang="en-US" sz="2400" dirty="0"/>
              <a:t>How can we search for any of these?</a:t>
            </a:r>
          </a:p>
          <a:p>
            <a:pPr lvl="1" eaLnBrk="1" hangingPunct="1"/>
            <a:r>
              <a:rPr lang="en-US" sz="2400" dirty="0"/>
              <a:t>woodchuck</a:t>
            </a:r>
          </a:p>
          <a:p>
            <a:pPr lvl="1" eaLnBrk="1" hangingPunct="1"/>
            <a:r>
              <a:rPr lang="en-US" sz="2400" dirty="0"/>
              <a:t>woodchucks</a:t>
            </a:r>
          </a:p>
          <a:p>
            <a:pPr lvl="1" eaLnBrk="1" hangingPunct="1"/>
            <a:r>
              <a:rPr lang="en-US" sz="2400" dirty="0"/>
              <a:t>Woodchuck</a:t>
            </a:r>
          </a:p>
          <a:p>
            <a:pPr lvl="1" eaLnBrk="1" hangingPunct="1"/>
            <a:r>
              <a:rPr lang="en-US" sz="2400" dirty="0"/>
              <a:t>Woodchucks</a:t>
            </a:r>
          </a:p>
          <a:p>
            <a:pPr marL="457200" lvl="1" indent="0" eaLnBrk="1" hangingPunct="1"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2" name="Picture 1" descr="220px-Groundho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19075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43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pPr eaLnBrk="1" hangingPunct="1"/>
            <a:r>
              <a:rPr lang="en-US" dirty="0"/>
              <a:t>Regular Expressions: Disjunctions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23951"/>
            <a:ext cx="7786688" cy="3810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Letters inside square brackets []</a:t>
            </a:r>
          </a:p>
          <a:p>
            <a:pPr eaLnBrk="1" hangingPunct="1"/>
            <a:endParaRPr lang="en-US" sz="1400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sz="2400" dirty="0"/>
              <a:t>Ranges </a:t>
            </a:r>
            <a:r>
              <a:rPr lang="en-US" sz="2400" dirty="0">
                <a:solidFill>
                  <a:srgbClr val="CC0000"/>
                </a:solidFill>
                <a:latin typeface="Courier" charset="0"/>
              </a:rPr>
              <a:t>[A-Z]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r>
              <a:rPr lang="en-US" dirty="0">
                <a:solidFill>
                  <a:srgbClr val="CC0000"/>
                </a:solidFill>
                <a:latin typeface="Courier New" charset="0"/>
              </a:rPr>
              <a:t>		</a:t>
            </a:r>
          </a:p>
          <a:p>
            <a:pPr eaLnBrk="1" hangingPunct="1"/>
            <a:endParaRPr lang="en-US" b="1" dirty="0">
              <a:solidFill>
                <a:srgbClr val="CC0000"/>
              </a:solidFill>
              <a:latin typeface="Courier New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630076"/>
              </p:ext>
            </p:extLst>
          </p:nvPr>
        </p:nvGraphicFramePr>
        <p:xfrm>
          <a:off x="1524000" y="1809750"/>
          <a:ext cx="6096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/>
                        <a:t>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Matches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</a:t>
                      </a:r>
                      <a:r>
                        <a:rPr lang="en-US" sz="18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wW</a:t>
                      </a:r>
                      <a:r>
                        <a:rPr lang="en-US" sz="18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</a:t>
                      </a:r>
                      <a:r>
                        <a:rPr lang="en-US" sz="18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oodchuck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Woodchuck,</a:t>
                      </a:r>
                      <a:r>
                        <a:rPr lang="en-US" sz="1800" baseline="0" dirty="0"/>
                        <a:t> woodchuck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[1234567890]	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Any digit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703075"/>
              </p:ext>
            </p:extLst>
          </p:nvPr>
        </p:nvGraphicFramePr>
        <p:xfrm>
          <a:off x="762000" y="3516630"/>
          <a:ext cx="8000999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1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546">
                <a:tc>
                  <a:txBody>
                    <a:bodyPr/>
                    <a:lstStyle/>
                    <a:p>
                      <a:r>
                        <a:rPr lang="en-US" sz="1800" dirty="0"/>
                        <a:t>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[A-Z]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 upper case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D</a:t>
                      </a:r>
                      <a:r>
                        <a:rPr lang="en-US" sz="1800" dirty="0">
                          <a:latin typeface="Courier"/>
                          <a:cs typeface="Courier"/>
                        </a:rPr>
                        <a:t>renched Blossoms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[a-z]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 lower case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m</a:t>
                      </a:r>
                      <a:r>
                        <a:rPr lang="en-US" sz="1800" dirty="0">
                          <a:latin typeface="Courier"/>
                          <a:cs typeface="Courier"/>
                        </a:rPr>
                        <a:t>y beans were impatient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[0-9]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 single</a:t>
                      </a:r>
                      <a:r>
                        <a:rPr lang="en-US" sz="1800" baseline="0" dirty="0"/>
                        <a:t> digit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urier"/>
                          <a:cs typeface="Courier"/>
                        </a:rPr>
                        <a:t>Chapter </a:t>
                      </a:r>
                      <a:r>
                        <a:rPr lang="en-US" sz="18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1</a:t>
                      </a:r>
                      <a:r>
                        <a:rPr lang="en-US" sz="1800" dirty="0">
                          <a:latin typeface="Courier"/>
                          <a:cs typeface="Courier"/>
                        </a:rPr>
                        <a:t>: Down the Rabbit Hole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22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610600" cy="742950"/>
          </a:xfrm>
        </p:spPr>
        <p:txBody>
          <a:bodyPr/>
          <a:lstStyle/>
          <a:p>
            <a:pPr eaLnBrk="1" hangingPunct="1"/>
            <a:r>
              <a:rPr lang="en-US" dirty="0"/>
              <a:t>Regular Expressions: Negation in Disjunction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28750"/>
            <a:ext cx="7620000" cy="4114799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Negations</a:t>
            </a:r>
            <a:r>
              <a:rPr lang="en-US" sz="2800" dirty="0">
                <a:solidFill>
                  <a:srgbClr val="CC0000"/>
                </a:solidFill>
                <a:latin typeface="Courier" charset="0"/>
              </a:rPr>
              <a:t> [^</a:t>
            </a:r>
            <a:r>
              <a:rPr lang="en-US" sz="2800" dirty="0" err="1">
                <a:solidFill>
                  <a:srgbClr val="CC0000"/>
                </a:solidFill>
                <a:latin typeface="Courier" charset="0"/>
              </a:rPr>
              <a:t>Ss</a:t>
            </a:r>
            <a:r>
              <a:rPr lang="en-US" sz="2800" dirty="0">
                <a:solidFill>
                  <a:srgbClr val="CC0000"/>
                </a:solidFill>
                <a:latin typeface="Courier" charset="0"/>
              </a:rPr>
              <a:t>]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Carat means negation only when first in []</a:t>
            </a:r>
          </a:p>
          <a:p>
            <a:pPr eaLnBrk="1" hangingPunct="1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60380"/>
              </p:ext>
            </p:extLst>
          </p:nvPr>
        </p:nvGraphicFramePr>
        <p:xfrm>
          <a:off x="457200" y="2495550"/>
          <a:ext cx="8382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3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[^A-Z]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Not</a:t>
                      </a:r>
                      <a:r>
                        <a:rPr lang="en-US" sz="2000" baseline="0" dirty="0"/>
                        <a:t> an </a:t>
                      </a:r>
                      <a:r>
                        <a:rPr lang="en-US" sz="2000" dirty="0"/>
                        <a:t>upper case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urier"/>
                          <a:cs typeface="Courier"/>
                        </a:rPr>
                        <a:t>O</a:t>
                      </a:r>
                      <a:r>
                        <a:rPr lang="en-US" sz="2000" u="sng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y</a:t>
                      </a:r>
                      <a:r>
                        <a:rPr lang="en-US" sz="2000" dirty="0" err="1">
                          <a:latin typeface="Courier"/>
                          <a:cs typeface="Courier"/>
                        </a:rPr>
                        <a:t>fn</a:t>
                      </a:r>
                      <a:r>
                        <a:rPr lang="en-US" sz="2000" dirty="0"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dirty="0" err="1">
                          <a:latin typeface="Courier"/>
                          <a:cs typeface="Courier"/>
                        </a:rPr>
                        <a:t>pripetchik</a:t>
                      </a:r>
                      <a:endParaRPr lang="en-US" sz="20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[^</a:t>
                      </a: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Ss</a:t>
                      </a:r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	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Neither ‘S’ nor ‘s’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I</a:t>
                      </a:r>
                      <a:r>
                        <a:rPr lang="en-US" sz="2000" u="none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have no exquisite reason”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[^e^]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Neither e nor 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urier"/>
                          <a:cs typeface="Courier"/>
                        </a:rPr>
                        <a:t>Look h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e</a:t>
                      </a:r>
                      <a:r>
                        <a:rPr lang="en-US" sz="2000" dirty="0">
                          <a:latin typeface="Courier"/>
                          <a:cs typeface="Courier"/>
                        </a:rPr>
                        <a:t>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a^b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The pattern</a:t>
                      </a:r>
                      <a:r>
                        <a:rPr lang="en-US" sz="2000" baseline="0" dirty="0"/>
                        <a:t> a</a:t>
                      </a:r>
                      <a:r>
                        <a:rPr lang="en-US" sz="2000" dirty="0"/>
                        <a:t> carat</a:t>
                      </a:r>
                      <a:r>
                        <a:rPr lang="en-US" sz="2000" baseline="0" dirty="0"/>
                        <a:t> b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urier"/>
                          <a:cs typeface="Courier"/>
                        </a:rPr>
                        <a:t>Look up </a:t>
                      </a:r>
                      <a:r>
                        <a:rPr lang="en-US" sz="2000" u="sng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a^b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dirty="0">
                          <a:latin typeface="Courier"/>
                          <a:cs typeface="Courier"/>
                        </a:rPr>
                        <a:t>now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35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09575"/>
            <a:ext cx="7772400" cy="742950"/>
          </a:xfrm>
        </p:spPr>
        <p:txBody>
          <a:bodyPr/>
          <a:lstStyle/>
          <a:p>
            <a:pPr eaLnBrk="1" hangingPunct="1"/>
            <a:r>
              <a:rPr lang="en-US" dirty="0"/>
              <a:t>Regular Expressions: More Disjunction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28750"/>
            <a:ext cx="7620000" cy="4114799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Woodchuck is another name for groundhog</a:t>
            </a:r>
            <a:r>
              <a:rPr lang="en-US" sz="2400" dirty="0"/>
              <a:t>!</a:t>
            </a:r>
          </a:p>
          <a:p>
            <a:pPr eaLnBrk="1" hangingPunct="1"/>
            <a:r>
              <a:rPr lang="en-US" sz="2400" dirty="0"/>
              <a:t>The pipe | for disjunction</a:t>
            </a:r>
          </a:p>
          <a:p>
            <a:pPr eaLnBrk="1" hangingPunct="1"/>
            <a:endParaRPr lang="en-US" dirty="0">
              <a:solidFill>
                <a:srgbClr val="CC0000"/>
              </a:solidFill>
              <a:latin typeface="Courier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757201"/>
              </p:ext>
            </p:extLst>
          </p:nvPr>
        </p:nvGraphicFramePr>
        <p:xfrm>
          <a:off x="304800" y="2724150"/>
          <a:ext cx="56388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Matches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groundhog</a:t>
                      </a:r>
                      <a:r>
                        <a:rPr lang="en-US" sz="2000" b="1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woodchuck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urier" pitchFamily="2" charset="0"/>
                        </a:rPr>
                        <a:t>woodchuck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yours</a:t>
                      </a:r>
                      <a:r>
                        <a:rPr lang="en-US" sz="2000" b="1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mine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yours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a</a:t>
                      </a:r>
                      <a:r>
                        <a:rPr lang="en-US" sz="2000" b="1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b</a:t>
                      </a:r>
                      <a:r>
                        <a:rPr lang="en-US" sz="2000" b="1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=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[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abc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</a:t>
                      </a:r>
                      <a:r>
                        <a:rPr lang="en-US" sz="19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gG</a:t>
                      </a:r>
                      <a:r>
                        <a:rPr lang="en-US" sz="19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</a:t>
                      </a:r>
                      <a:r>
                        <a:rPr lang="en-US" sz="19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roundhog</a:t>
                      </a:r>
                      <a:r>
                        <a:rPr lang="en-US" sz="1900" b="1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|</a:t>
                      </a:r>
                      <a:r>
                        <a:rPr lang="en-US" sz="19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[</a:t>
                      </a:r>
                      <a:r>
                        <a:rPr lang="en-US" sz="19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Ww</a:t>
                      </a:r>
                      <a:r>
                        <a:rPr lang="en-US" sz="19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]</a:t>
                      </a:r>
                      <a:r>
                        <a:rPr lang="en-US" sz="19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oodchuck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urier" pitchFamily="2" charset="0"/>
                        </a:rPr>
                        <a:t>Woodchuck</a:t>
                      </a:r>
                      <a:endParaRPr lang="en-US" sz="2000" dirty="0">
                        <a:solidFill>
                          <a:srgbClr val="FF0000"/>
                        </a:solidFill>
                        <a:latin typeface="Courier" pitchFamily="2" charset="0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220px-Groundho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71" y="2724149"/>
            <a:ext cx="2749991" cy="206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43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Expressions: </a:t>
            </a:r>
            <a:r>
              <a:rPr lang="en-US" dirty="0">
                <a:solidFill>
                  <a:srgbClr val="CC0000"/>
                </a:solidFill>
                <a:latin typeface="Courier New" charset="0"/>
              </a:rPr>
              <a:t>?</a:t>
            </a:r>
            <a:r>
              <a:rPr lang="en-US" dirty="0"/>
              <a:t> </a:t>
            </a:r>
            <a:r>
              <a:rPr lang="en-US" dirty="0">
                <a:solidFill>
                  <a:srgbClr val="CC0000"/>
                </a:solidFill>
                <a:latin typeface="Courier New" charset="0"/>
              </a:rPr>
              <a:t>*+.</a:t>
            </a:r>
            <a:endParaRPr lang="en-US" dirty="0"/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1588" y="244554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83" name="Rectangle 10"/>
          <p:cNvSpPr>
            <a:spLocks noChangeArrowheads="1"/>
          </p:cNvSpPr>
          <p:nvPr/>
        </p:nvSpPr>
        <p:spPr bwMode="auto">
          <a:xfrm>
            <a:off x="1219200" y="3714750"/>
            <a:ext cx="701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None/>
            </a:pPr>
            <a:endParaRPr lang="en-US" sz="2400" b="1" dirty="0">
              <a:solidFill>
                <a:srgbClr val="CC0000"/>
              </a:solidFill>
              <a:latin typeface="Courier New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200212"/>
            <a:ext cx="1824339" cy="2597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000" y="3790950"/>
            <a:ext cx="1827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Stephen C </a:t>
            </a:r>
            <a:r>
              <a:rPr lang="en-US" sz="1800" dirty="0" err="1">
                <a:latin typeface="+mn-lt"/>
              </a:rPr>
              <a:t>Kleene</a:t>
            </a:r>
            <a:endParaRPr lang="en-US" sz="1800" dirty="0">
              <a:latin typeface="+mn-lt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791750"/>
              </p:ext>
            </p:extLst>
          </p:nvPr>
        </p:nvGraphicFramePr>
        <p:xfrm>
          <a:off x="304800" y="1047750"/>
          <a:ext cx="6858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colou?r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Optional</a:t>
                      </a:r>
                      <a:r>
                        <a:rPr lang="en-US" sz="2000" baseline="0" dirty="0"/>
                        <a:t> previous char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rgbClr val="0000FF"/>
                          </a:solidFill>
                          <a:latin typeface="Courier"/>
                          <a:cs typeface="Courier"/>
                        </a:rPr>
                        <a:t>color</a:t>
                      </a:r>
                      <a:r>
                        <a:rPr lang="en-US" sz="2000" u="none" dirty="0">
                          <a:latin typeface="Courier"/>
                          <a:cs typeface="Courier"/>
                        </a:rPr>
                        <a:t>    </a:t>
                      </a:r>
                      <a:r>
                        <a:rPr lang="en-US" sz="2000" u="sng" dirty="0" err="1">
                          <a:solidFill>
                            <a:srgbClr val="0000FF"/>
                          </a:solidFill>
                          <a:latin typeface="Courier"/>
                          <a:cs typeface="Courier"/>
                        </a:rPr>
                        <a:t>colour</a:t>
                      </a:r>
                      <a:endParaRPr lang="en-US" sz="2000" u="sng" dirty="0">
                        <a:solidFill>
                          <a:srgbClr val="0000FF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oo</a:t>
                      </a:r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*h!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0 or more of</a:t>
                      </a:r>
                      <a:r>
                        <a:rPr lang="en-US" sz="200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previous 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oh!</a:t>
                      </a:r>
                      <a:r>
                        <a:rPr lang="en-US" sz="2000" u="none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ooh!</a:t>
                      </a:r>
                      <a:r>
                        <a:rPr lang="en-US" sz="2000" u="none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 </a:t>
                      </a:r>
                      <a:r>
                        <a:rPr lang="en-US" sz="2000" u="sng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oooh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r>
                        <a:rPr lang="en-US" sz="2000" u="none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ooooh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o+h</a:t>
                      </a:r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 or more of previous 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oh!</a:t>
                      </a:r>
                      <a:r>
                        <a:rPr lang="en-US" sz="2000" u="none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ooh!</a:t>
                      </a:r>
                      <a:r>
                        <a:rPr lang="en-US" sz="2000" u="none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 </a:t>
                      </a:r>
                      <a:r>
                        <a:rPr lang="en-US" sz="2000" u="sng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oooh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r>
                        <a:rPr lang="en-US" sz="2000" u="none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ooooh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baa+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</a:t>
                      </a:r>
                      <a:r>
                        <a:rPr lang="en-US" sz="2000" u="none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baseline="0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baaa</a:t>
                      </a:r>
                      <a:r>
                        <a:rPr lang="en-US" sz="2000" u="none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baseline="0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baaaa</a:t>
                      </a:r>
                      <a:r>
                        <a:rPr lang="en-US" sz="2000" u="none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</a:t>
                      </a:r>
                      <a:r>
                        <a:rPr lang="en-US" sz="2000" u="sng" baseline="0" dirty="0" err="1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baaaaa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CC0000"/>
                          </a:solidFill>
                          <a:latin typeface="Courier"/>
                          <a:cs typeface="Courier"/>
                        </a:rPr>
                        <a:t>beg.n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begin </a:t>
                      </a:r>
                      <a:r>
                        <a:rPr lang="en-US" sz="2000" u="sng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begun begun beg3n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086600" y="4324350"/>
            <a:ext cx="201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+mn-lt"/>
              </a:rPr>
              <a:t>Kleene</a:t>
            </a:r>
            <a:r>
              <a:rPr lang="en-US" sz="1800" dirty="0">
                <a:latin typeface="+mn-lt"/>
              </a:rPr>
              <a:t> *,   </a:t>
            </a:r>
            <a:r>
              <a:rPr lang="en-US" sz="1800" dirty="0" err="1">
                <a:latin typeface="+mn-lt"/>
              </a:rPr>
              <a:t>Kleene</a:t>
            </a:r>
            <a:r>
              <a:rPr lang="en-US" sz="1800" dirty="0">
                <a:latin typeface="+mn-lt"/>
              </a:rPr>
              <a:t> +   </a:t>
            </a:r>
          </a:p>
        </p:txBody>
      </p:sp>
    </p:spTree>
    <p:extLst>
      <p:ext uri="{BB962C8B-B14F-4D97-AF65-F5344CB8AC3E}">
        <p14:creationId xmlns:p14="http://schemas.microsoft.com/office/powerpoint/2010/main" val="2148838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Regular Expressions: Anchors  </a:t>
            </a:r>
            <a:r>
              <a:rPr lang="en-US" dirty="0">
                <a:solidFill>
                  <a:srgbClr val="FF0000"/>
                </a:solidFill>
              </a:rPr>
              <a:t>^   $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14450"/>
            <a:ext cx="7848600" cy="35433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endParaRPr lang="en-US" sz="2400" dirty="0">
              <a:latin typeface="Courier New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645780"/>
              </p:ext>
            </p:extLst>
          </p:nvPr>
        </p:nvGraphicFramePr>
        <p:xfrm>
          <a:off x="1905000" y="1809750"/>
          <a:ext cx="4953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Matches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C3300"/>
                          </a:solidFill>
                          <a:latin typeface="Courier"/>
                          <a:cs typeface="Courier"/>
                        </a:rPr>
                        <a:t>^</a:t>
                      </a:r>
                      <a:r>
                        <a:rPr lang="en-US" sz="2000" dirty="0">
                          <a:latin typeface="Courier"/>
                          <a:cs typeface="Courier"/>
                        </a:rPr>
                        <a:t>[A-Z]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rgbClr val="0000FF"/>
                          </a:solidFill>
                          <a:latin typeface="Courier"/>
                          <a:cs typeface="Courier"/>
                        </a:rPr>
                        <a:t>P</a:t>
                      </a:r>
                      <a:r>
                        <a:rPr lang="en-US" sz="2000" u="none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alo</a:t>
                      </a:r>
                      <a:r>
                        <a:rPr lang="en-US" sz="2000" u="none" baseline="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 Alto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C3300"/>
                          </a:solidFill>
                          <a:latin typeface="Courier"/>
                          <a:cs typeface="Courier"/>
                        </a:rPr>
                        <a:t>^</a:t>
                      </a:r>
                      <a:r>
                        <a:rPr lang="en-US" sz="2000" dirty="0">
                          <a:latin typeface="Courier"/>
                          <a:cs typeface="Courier"/>
                        </a:rPr>
                        <a:t>[^A-</a:t>
                      </a:r>
                      <a:r>
                        <a:rPr lang="en-US" sz="2000" dirty="0" err="1">
                          <a:latin typeface="Courier"/>
                          <a:cs typeface="Courier"/>
                        </a:rPr>
                        <a:t>Za</a:t>
                      </a:r>
                      <a:r>
                        <a:rPr lang="en-US" sz="2000" dirty="0">
                          <a:latin typeface="Courier"/>
                          <a:cs typeface="Courier"/>
                        </a:rPr>
                        <a:t>-z]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1</a:t>
                      </a:r>
                      <a:r>
                        <a:rPr lang="en-US" sz="2000" u="none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   </a:t>
                      </a:r>
                      <a:r>
                        <a:rPr lang="en-US" sz="2000" u="sng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“</a:t>
                      </a:r>
                      <a:r>
                        <a:rPr lang="en-US" sz="2000" u="none" baseline="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Hello”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urier"/>
                          <a:cs typeface="Courier"/>
                          <a:sym typeface="Wingdings" charset="2"/>
                        </a:rPr>
                        <a:t>\.</a:t>
                      </a:r>
                      <a:r>
                        <a:rPr lang="en-US" sz="2000" dirty="0">
                          <a:solidFill>
                            <a:srgbClr val="CC3300"/>
                          </a:solidFill>
                          <a:latin typeface="Courier"/>
                          <a:cs typeface="Courier"/>
                          <a:sym typeface="Wingdings" charset="2"/>
                        </a:rPr>
                        <a:t>$</a:t>
                      </a:r>
                      <a:r>
                        <a:rPr lang="en-US" sz="2000" dirty="0">
                          <a:latin typeface="Courier"/>
                          <a:cs typeface="Courier"/>
                          <a:sym typeface="Wingdings" charset="2"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>
                          <a:solidFill>
                            <a:schemeClr val="tx1"/>
                          </a:solidFill>
                          <a:latin typeface="Courier"/>
                          <a:cs typeface="Courier"/>
                        </a:rPr>
                        <a:t>The end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.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ourier"/>
                          <a:cs typeface="Courier"/>
                          <a:sym typeface="Wingdings" charset="2"/>
                        </a:rPr>
                        <a:t>.</a:t>
                      </a:r>
                      <a:r>
                        <a:rPr lang="en-US" sz="2000" dirty="0">
                          <a:solidFill>
                            <a:srgbClr val="CC3300"/>
                          </a:solidFill>
                          <a:latin typeface="Courier"/>
                          <a:cs typeface="Courier"/>
                          <a:sym typeface="Wingdings" charset="2"/>
                        </a:rPr>
                        <a:t>$</a:t>
                      </a:r>
                      <a:r>
                        <a:rPr lang="en-US" sz="2000" dirty="0">
                          <a:latin typeface="Courier"/>
                          <a:cs typeface="Courier"/>
                          <a:sym typeface="Wingdings" charset="2"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>
                          <a:solidFill>
                            <a:schemeClr val="tx1"/>
                          </a:solidFill>
                          <a:latin typeface="Courier"/>
                          <a:cs typeface="Courier"/>
                        </a:rPr>
                        <a:t>The end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?</a:t>
                      </a:r>
                      <a:r>
                        <a:rPr lang="en-US" sz="2000" u="none" baseline="0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  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  <a:latin typeface="Courier"/>
                          <a:cs typeface="Courier"/>
                        </a:rPr>
                        <a:t>The end</a:t>
                      </a:r>
                      <a:r>
                        <a:rPr lang="en-US" sz="2000" u="sng" dirty="0">
                          <a:solidFill>
                            <a:srgbClr val="3366FF"/>
                          </a:solidFill>
                          <a:latin typeface="Courier"/>
                          <a:cs typeface="Courier"/>
                        </a:rPr>
                        <a:t>!</a:t>
                      </a: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u="none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60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Find me all instances of the word “the” in a text.</a:t>
            </a:r>
          </a:p>
          <a:p>
            <a:pPr marL="457200" lvl="1" indent="0" eaLnBrk="1" hangingPunct="1">
              <a:buNone/>
            </a:pPr>
            <a:r>
              <a:rPr lang="en-US" sz="2800" dirty="0">
                <a:solidFill>
                  <a:srgbClr val="A50021"/>
                </a:solidFill>
                <a:latin typeface="Courier"/>
                <a:cs typeface="Courier"/>
              </a:rPr>
              <a:t>the</a:t>
            </a:r>
          </a:p>
          <a:p>
            <a:pPr marL="800100" lvl="2" indent="0" eaLnBrk="1" hangingPunct="1">
              <a:buNone/>
            </a:pPr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Misses capitalized examples</a:t>
            </a:r>
          </a:p>
          <a:p>
            <a:pPr marL="457200" lvl="1" indent="0" eaLnBrk="1" hangingPunct="1">
              <a:buNone/>
            </a:pPr>
            <a:r>
              <a:rPr lang="en-US" sz="2800" dirty="0">
                <a:solidFill>
                  <a:srgbClr val="009900"/>
                </a:solidFill>
                <a:latin typeface="Courier"/>
                <a:cs typeface="Courier"/>
              </a:rPr>
              <a:t>[</a:t>
            </a:r>
            <a:r>
              <a:rPr lang="en-US" sz="2800" dirty="0" err="1">
                <a:solidFill>
                  <a:srgbClr val="009900"/>
                </a:solidFill>
                <a:latin typeface="Courier"/>
                <a:cs typeface="Courier"/>
              </a:rPr>
              <a:t>tT</a:t>
            </a:r>
            <a:r>
              <a:rPr lang="en-US" sz="2800" dirty="0">
                <a:solidFill>
                  <a:srgbClr val="009900"/>
                </a:solidFill>
                <a:latin typeface="Courier"/>
                <a:cs typeface="Courier"/>
              </a:rPr>
              <a:t>]he</a:t>
            </a:r>
          </a:p>
          <a:p>
            <a:pPr marL="800100" lvl="2" indent="0" eaLnBrk="1" hangingPunct="1">
              <a:buNone/>
            </a:pPr>
            <a:r>
              <a:rPr lang="en-US" sz="2800" dirty="0">
                <a:latin typeface="Calibri"/>
                <a:cs typeface="Calibri"/>
              </a:rPr>
              <a:t>Incorrectly returns </a:t>
            </a:r>
            <a:r>
              <a:rPr lang="en-US" sz="2800" dirty="0">
                <a:latin typeface="Courier"/>
                <a:cs typeface="Courier"/>
              </a:rPr>
              <a:t>other</a:t>
            </a:r>
            <a:r>
              <a:rPr lang="en-US" sz="2800" dirty="0">
                <a:latin typeface="Calibri"/>
                <a:cs typeface="Calibri"/>
              </a:rPr>
              <a:t> or </a:t>
            </a:r>
            <a:r>
              <a:rPr lang="en-US" sz="2800" dirty="0">
                <a:latin typeface="Courier"/>
                <a:cs typeface="Courier"/>
              </a:rPr>
              <a:t>theology</a:t>
            </a:r>
          </a:p>
          <a:p>
            <a:pPr marL="457200" lvl="1" indent="0" eaLnBrk="1" hangingPunct="1">
              <a:buNone/>
            </a:pPr>
            <a:r>
              <a:rPr lang="en-US" sz="2800" dirty="0">
                <a:solidFill>
                  <a:srgbClr val="0066FF"/>
                </a:solidFill>
                <a:latin typeface="Courier"/>
                <a:cs typeface="Courier"/>
              </a:rPr>
              <a:t>[^a-</a:t>
            </a:r>
            <a:r>
              <a:rPr lang="en-US" sz="2800" dirty="0" err="1">
                <a:solidFill>
                  <a:srgbClr val="0066FF"/>
                </a:solidFill>
                <a:latin typeface="Courier"/>
                <a:cs typeface="Courier"/>
              </a:rPr>
              <a:t>zA</a:t>
            </a:r>
            <a:r>
              <a:rPr lang="en-US" sz="2800" dirty="0">
                <a:solidFill>
                  <a:srgbClr val="0066FF"/>
                </a:solidFill>
                <a:latin typeface="Courier"/>
                <a:cs typeface="Courier"/>
              </a:rPr>
              <a:t>-Z]</a:t>
            </a:r>
            <a:r>
              <a:rPr lang="en-US" sz="2800" dirty="0">
                <a:solidFill>
                  <a:srgbClr val="CC3300"/>
                </a:solidFill>
                <a:latin typeface="Courier"/>
                <a:cs typeface="Courier"/>
              </a:rPr>
              <a:t>[</a:t>
            </a:r>
            <a:r>
              <a:rPr lang="en-US" sz="2800" dirty="0" err="1">
                <a:solidFill>
                  <a:srgbClr val="CC3300"/>
                </a:solidFill>
                <a:latin typeface="Courier"/>
                <a:cs typeface="Courier"/>
              </a:rPr>
              <a:t>tT</a:t>
            </a:r>
            <a:r>
              <a:rPr lang="en-US" sz="2800" dirty="0">
                <a:solidFill>
                  <a:srgbClr val="CC3300"/>
                </a:solidFill>
                <a:latin typeface="Courier"/>
                <a:cs typeface="Courier"/>
              </a:rPr>
              <a:t>]</a:t>
            </a:r>
            <a:r>
              <a:rPr lang="en-US" sz="2800" dirty="0">
                <a:latin typeface="Courier"/>
                <a:cs typeface="Courier"/>
              </a:rPr>
              <a:t>he</a:t>
            </a:r>
            <a:r>
              <a:rPr lang="en-US" sz="2800" dirty="0">
                <a:solidFill>
                  <a:srgbClr val="0066FF"/>
                </a:solidFill>
                <a:latin typeface="Courier"/>
                <a:cs typeface="Courier"/>
              </a:rPr>
              <a:t>[^a-</a:t>
            </a:r>
            <a:r>
              <a:rPr lang="en-US" sz="2800" dirty="0" err="1">
                <a:solidFill>
                  <a:srgbClr val="0066FF"/>
                </a:solidFill>
                <a:latin typeface="Courier"/>
                <a:cs typeface="Courier"/>
              </a:rPr>
              <a:t>zA</a:t>
            </a:r>
            <a:r>
              <a:rPr lang="en-US" sz="2800" dirty="0">
                <a:solidFill>
                  <a:srgbClr val="0066FF"/>
                </a:solidFill>
                <a:latin typeface="Courier"/>
                <a:cs typeface="Courier"/>
              </a:rPr>
              <a:t>-Z]</a:t>
            </a:r>
            <a:endParaRPr lang="en-US" sz="2800" dirty="0">
              <a:latin typeface="Courier"/>
              <a:cs typeface="Courier"/>
            </a:endParaRPr>
          </a:p>
          <a:p>
            <a:pPr marL="800100" lvl="2" indent="0" eaLnBrk="1" hangingPunct="1">
              <a:buNone/>
            </a:pPr>
            <a:r>
              <a:rPr lang="en-US" dirty="0">
                <a:latin typeface="Calibri"/>
                <a:cs typeface="Calibri"/>
              </a:rPr>
              <a:t>                                          </a:t>
            </a:r>
            <a:endParaRPr lang="en-US" dirty="0">
              <a:solidFill>
                <a:srgbClr val="CC00CC"/>
              </a:solidFill>
              <a:latin typeface="Courier New" charset="0"/>
            </a:endParaRPr>
          </a:p>
          <a:p>
            <a:pPr lvl="1" eaLnBrk="1" hangingPunct="1"/>
            <a:endParaRPr lang="en-US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7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Errors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047750"/>
            <a:ext cx="7543801" cy="3581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/>
              <a:t>The process we just went through was based on </a:t>
            </a:r>
            <a:r>
              <a:rPr lang="en-US" sz="2800" dirty="0">
                <a:solidFill>
                  <a:srgbClr val="A50021"/>
                </a:solidFill>
              </a:rPr>
              <a:t>fixing two kinds of errors:</a:t>
            </a:r>
          </a:p>
          <a:p>
            <a:pPr eaLnBrk="1" hangingPunct="1"/>
            <a:endParaRPr lang="en-US" sz="2800" dirty="0">
              <a:solidFill>
                <a:srgbClr val="A50021"/>
              </a:solidFill>
            </a:endParaRPr>
          </a:p>
          <a:p>
            <a:pPr marL="608076" lvl="1" indent="-457200" eaLnBrk="1" hangingPunct="1">
              <a:buFont typeface="+mj-lt"/>
              <a:buAutoNum type="arabicPeriod"/>
            </a:pPr>
            <a:r>
              <a:rPr lang="en-US" sz="2400" dirty="0"/>
              <a:t>Matching strings that we should not have matched (</a:t>
            </a:r>
            <a:r>
              <a:rPr lang="en-US" sz="2400" dirty="0">
                <a:solidFill>
                  <a:srgbClr val="A50021"/>
                </a:solidFill>
              </a:rPr>
              <a:t>the</a:t>
            </a:r>
            <a:r>
              <a:rPr lang="en-US" sz="2400" dirty="0"/>
              <a:t>re, </a:t>
            </a:r>
            <a:r>
              <a:rPr lang="en-US" sz="2400" dirty="0">
                <a:solidFill>
                  <a:srgbClr val="A50021"/>
                </a:solidFill>
              </a:rPr>
              <a:t>the</a:t>
            </a:r>
            <a:r>
              <a:rPr lang="en-US" sz="2400" dirty="0"/>
              <a:t>n, o</a:t>
            </a:r>
            <a:r>
              <a:rPr lang="en-US" sz="2400" dirty="0">
                <a:solidFill>
                  <a:srgbClr val="A50021"/>
                </a:solidFill>
              </a:rPr>
              <a:t>the</a:t>
            </a:r>
            <a:r>
              <a:rPr lang="en-US" sz="2400" dirty="0"/>
              <a:t>r)</a:t>
            </a:r>
          </a:p>
          <a:p>
            <a:pPr marL="288036" lvl="2" indent="0" eaLnBrk="1" hangingPunct="1">
              <a:buNone/>
            </a:pPr>
            <a:r>
              <a:rPr lang="en-US" sz="2400" b="1" dirty="0">
                <a:solidFill>
                  <a:srgbClr val="A50021"/>
                </a:solidFill>
              </a:rPr>
              <a:t>False positives (Type I errors)</a:t>
            </a:r>
          </a:p>
          <a:p>
            <a:pPr lvl="2" eaLnBrk="1" hangingPunct="1"/>
            <a:endParaRPr lang="en-US" sz="2400" dirty="0">
              <a:solidFill>
                <a:srgbClr val="A50021"/>
              </a:solidFill>
            </a:endParaRPr>
          </a:p>
          <a:p>
            <a:pPr marL="608076" lvl="1" indent="-457200" eaLnBrk="1" hangingPunct="1">
              <a:buFont typeface="+mj-lt"/>
              <a:buAutoNum type="arabicPeriod"/>
            </a:pPr>
            <a:r>
              <a:rPr lang="en-US" sz="2400" dirty="0"/>
              <a:t>Not matching things that we should have matched (The)</a:t>
            </a:r>
          </a:p>
          <a:p>
            <a:pPr marL="288036" lvl="2" indent="0" eaLnBrk="1" hangingPunct="1">
              <a:buNone/>
            </a:pPr>
            <a:r>
              <a:rPr lang="en-US" sz="2400" b="1" dirty="0">
                <a:solidFill>
                  <a:srgbClr val="A50021"/>
                </a:solidFill>
              </a:rPr>
              <a:t>False negatives (Type II errors)</a:t>
            </a:r>
          </a:p>
        </p:txBody>
      </p:sp>
    </p:spTree>
    <p:extLst>
      <p:ext uri="{BB962C8B-B14F-4D97-AF65-F5344CB8AC3E}">
        <p14:creationId xmlns:p14="http://schemas.microsoft.com/office/powerpoint/2010/main" val="58255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Errors cont.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 NLP we are always dealing with these kinds of errors.</a:t>
            </a:r>
          </a:p>
          <a:p>
            <a:r>
              <a:rPr lang="en-US" sz="2800" dirty="0"/>
              <a:t>Reducing the error rate for an application often involves two antagonistic efforts: </a:t>
            </a:r>
          </a:p>
          <a:p>
            <a:pPr lvl="1"/>
            <a:r>
              <a:rPr lang="en-US" sz="2400" dirty="0">
                <a:solidFill>
                  <a:srgbClr val="008000"/>
                </a:solidFill>
              </a:rPr>
              <a:t>Increasing accuracy or precision </a:t>
            </a:r>
            <a:r>
              <a:rPr lang="en-US" sz="2400" dirty="0"/>
              <a:t>(minimizing false positives)</a:t>
            </a:r>
          </a:p>
          <a:p>
            <a:pPr lvl="1"/>
            <a:r>
              <a:rPr lang="en-US" sz="2400" dirty="0">
                <a:solidFill>
                  <a:srgbClr val="008000"/>
                </a:solidFill>
              </a:rPr>
              <a:t>Increasing coverage or recall </a:t>
            </a:r>
            <a:r>
              <a:rPr lang="en-US" sz="2400" dirty="0"/>
              <a:t>(minimizing false negatives).</a:t>
            </a:r>
          </a:p>
        </p:txBody>
      </p:sp>
    </p:spTree>
    <p:extLst>
      <p:ext uri="{BB962C8B-B14F-4D97-AF65-F5344CB8AC3E}">
        <p14:creationId xmlns:p14="http://schemas.microsoft.com/office/powerpoint/2010/main" val="2926071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7FF0D-4852-8048-A9B1-C3391943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Substitutions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C7D4C-A915-2641-A45A-49F4CB7C1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Substitution in Python and UNIX commands:</a:t>
            </a:r>
          </a:p>
          <a:p>
            <a:endParaRPr lang="en-US" dirty="0">
              <a:latin typeface="Courier" pitchFamily="2" charset="0"/>
            </a:endParaRPr>
          </a:p>
          <a:p>
            <a:r>
              <a:rPr lang="en-US" dirty="0">
                <a:latin typeface="Courier" pitchFamily="2" charset="0"/>
              </a:rPr>
              <a:t>s/regexp1/pattern/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e.g.:</a:t>
            </a:r>
          </a:p>
          <a:p>
            <a:r>
              <a:rPr lang="en-US" dirty="0">
                <a:latin typeface="Courier" pitchFamily="2" charset="0"/>
              </a:rPr>
              <a:t>s/</a:t>
            </a:r>
            <a:r>
              <a:rPr lang="en-US" dirty="0" err="1">
                <a:latin typeface="Courier" pitchFamily="2" charset="0"/>
              </a:rPr>
              <a:t>colour</a:t>
            </a:r>
            <a:r>
              <a:rPr lang="en-US" dirty="0">
                <a:latin typeface="Courier" pitchFamily="2" charset="0"/>
              </a:rPr>
              <a:t>/color/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4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7FF0D-4852-8048-A9B1-C3391943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C7D4C-A915-2641-A45A-49F4CB7C1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863840" cy="3429000"/>
          </a:xfrm>
        </p:spPr>
        <p:txBody>
          <a:bodyPr/>
          <a:lstStyle/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Say we want to put angles around all numbers:</a:t>
            </a:r>
          </a:p>
          <a:p>
            <a:pPr marL="219456" lvl="1" indent="0">
              <a:buNone/>
            </a:pPr>
            <a:r>
              <a:rPr lang="en-US" sz="2800" i="1" dirty="0"/>
              <a:t>           </a:t>
            </a:r>
            <a:r>
              <a:rPr lang="en-US" sz="2800" i="1" dirty="0">
                <a:highlight>
                  <a:srgbClr val="C0C0C0"/>
                </a:highlight>
              </a:rPr>
              <a:t>the 35 boxes</a:t>
            </a:r>
            <a:r>
              <a:rPr lang="en-US" sz="2800" i="1" dirty="0"/>
              <a:t> </a:t>
            </a:r>
            <a:r>
              <a:rPr lang="en-US" sz="2800" i="1" dirty="0">
                <a:sym typeface="Wingdings" pitchFamily="2" charset="2"/>
              </a:rPr>
              <a:t></a:t>
            </a:r>
            <a:r>
              <a:rPr lang="en-US" sz="2800" dirty="0"/>
              <a:t> </a:t>
            </a:r>
            <a:r>
              <a:rPr lang="en-US" sz="2800" i="1" dirty="0">
                <a:highlight>
                  <a:srgbClr val="C0C0C0"/>
                </a:highlight>
              </a:rPr>
              <a:t>the </a:t>
            </a:r>
            <a:r>
              <a:rPr lang="en-US" sz="2800" dirty="0">
                <a:highlight>
                  <a:srgbClr val="C0C0C0"/>
                </a:highlight>
              </a:rPr>
              <a:t>&lt;</a:t>
            </a:r>
            <a:r>
              <a:rPr lang="en-US" sz="2800" i="1" dirty="0">
                <a:highlight>
                  <a:srgbClr val="C0C0C0"/>
                </a:highlight>
              </a:rPr>
              <a:t>35</a:t>
            </a:r>
            <a:r>
              <a:rPr lang="en-US" sz="2800" dirty="0">
                <a:highlight>
                  <a:srgbClr val="C0C0C0"/>
                </a:highlight>
              </a:rPr>
              <a:t>&gt; </a:t>
            </a:r>
            <a:r>
              <a:rPr lang="en-US" sz="2800" i="1" dirty="0">
                <a:highlight>
                  <a:srgbClr val="C0C0C0"/>
                </a:highlight>
              </a:rPr>
              <a:t>boxes </a:t>
            </a:r>
            <a:endParaRPr lang="en-US" sz="2800" dirty="0">
              <a:highlight>
                <a:srgbClr val="C0C0C0"/>
              </a:highlight>
            </a:endParaRP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parens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() to "capture" a pattern into a numbered register (1, 2, 3…)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 \1  to refer to the contents of the register</a:t>
            </a:r>
          </a:p>
          <a:p>
            <a:pPr marL="219456" lvl="1" indent="0">
              <a:buNone/>
            </a:pPr>
            <a:r>
              <a:rPr lang="en-US" sz="3200" dirty="0">
                <a:latin typeface="Courier" pitchFamily="2" charset="0"/>
              </a:rPr>
              <a:t>s/([0-9]+)/&lt;\1&gt;/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975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25FA-9DD8-6943-8090-55A911091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Capture groups: multiple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699C7-9364-4D43-B45A-FA8854ED2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863840" cy="3429000"/>
          </a:xfrm>
        </p:spPr>
        <p:txBody>
          <a:bodyPr/>
          <a:lstStyle/>
          <a:p>
            <a:r>
              <a:rPr lang="en-US" sz="2600" dirty="0">
                <a:latin typeface="Courier" pitchFamily="2" charset="0"/>
              </a:rPr>
              <a:t>/the (.*)er they (.*), the \1er we \2/ </a:t>
            </a:r>
          </a:p>
          <a:p>
            <a:r>
              <a:rPr lang="en-US" dirty="0"/>
              <a:t>Matches</a:t>
            </a:r>
          </a:p>
          <a:p>
            <a:r>
              <a:rPr lang="en-US" i="1" dirty="0"/>
              <a:t>     the </a:t>
            </a:r>
            <a:r>
              <a:rPr lang="en-US" i="1" dirty="0">
                <a:solidFill>
                  <a:srgbClr val="0070C0"/>
                </a:solidFill>
              </a:rPr>
              <a:t>fast</a:t>
            </a:r>
            <a:r>
              <a:rPr lang="en-US" i="1" dirty="0"/>
              <a:t>er they </a:t>
            </a:r>
            <a:r>
              <a:rPr lang="en-US" i="1" dirty="0">
                <a:solidFill>
                  <a:srgbClr val="C00000"/>
                </a:solidFill>
              </a:rPr>
              <a:t>ran</a:t>
            </a:r>
            <a:r>
              <a:rPr lang="en-US" i="1" dirty="0"/>
              <a:t>, the </a:t>
            </a:r>
            <a:r>
              <a:rPr lang="en-US" i="1" dirty="0">
                <a:solidFill>
                  <a:srgbClr val="0070C0"/>
                </a:solidFill>
              </a:rPr>
              <a:t>fast</a:t>
            </a:r>
            <a:r>
              <a:rPr lang="en-US" i="1" dirty="0"/>
              <a:t>er we </a:t>
            </a:r>
            <a:r>
              <a:rPr lang="en-US" i="1" dirty="0">
                <a:solidFill>
                  <a:srgbClr val="C00000"/>
                </a:solidFill>
              </a:rPr>
              <a:t>ran</a:t>
            </a:r>
            <a:r>
              <a:rPr lang="en-US" i="1" dirty="0"/>
              <a:t> </a:t>
            </a:r>
          </a:p>
          <a:p>
            <a:r>
              <a:rPr lang="en-US" i="1" dirty="0"/>
              <a:t>But not</a:t>
            </a:r>
          </a:p>
          <a:p>
            <a:r>
              <a:rPr lang="en-US" i="1" dirty="0"/>
              <a:t>     the </a:t>
            </a:r>
            <a:r>
              <a:rPr lang="en-US" i="1" dirty="0">
                <a:solidFill>
                  <a:srgbClr val="0070C0"/>
                </a:solidFill>
              </a:rPr>
              <a:t>fast</a:t>
            </a:r>
            <a:r>
              <a:rPr lang="en-US" i="1" dirty="0"/>
              <a:t>er they </a:t>
            </a:r>
            <a:r>
              <a:rPr lang="en-US" i="1" dirty="0">
                <a:solidFill>
                  <a:srgbClr val="C00000"/>
                </a:solidFill>
              </a:rPr>
              <a:t>ran</a:t>
            </a:r>
            <a:r>
              <a:rPr lang="en-US" i="1" dirty="0"/>
              <a:t>, the </a:t>
            </a:r>
            <a:r>
              <a:rPr lang="en-US" i="1" dirty="0">
                <a:solidFill>
                  <a:srgbClr val="0070C0"/>
                </a:solidFill>
              </a:rPr>
              <a:t>fast</a:t>
            </a:r>
            <a:r>
              <a:rPr lang="en-US" i="1" dirty="0"/>
              <a:t>er we ate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89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D9020-F9BD-3845-90F1-E9845365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suppose we don't want to capture?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7A1F5-E883-8041-A08E-E9AE2DCA0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8168640" cy="3429000"/>
          </a:xfrm>
        </p:spPr>
        <p:txBody>
          <a:bodyPr>
            <a:normAutofit/>
          </a:bodyPr>
          <a:lstStyle/>
          <a:p>
            <a:r>
              <a:rPr lang="en-US" sz="2400" dirty="0"/>
              <a:t>Parentheses have a double function: grouping terms, and capturing</a:t>
            </a:r>
          </a:p>
          <a:p>
            <a:r>
              <a:rPr lang="en-US" sz="2400" dirty="0"/>
              <a:t>Non-capturing groups: add a ?: after </a:t>
            </a:r>
            <a:r>
              <a:rPr lang="en-US" sz="2400" dirty="0" err="1"/>
              <a:t>paren</a:t>
            </a:r>
            <a:r>
              <a:rPr lang="en-US" sz="2400" dirty="0"/>
              <a:t>:</a:t>
            </a:r>
          </a:p>
          <a:p>
            <a:r>
              <a:rPr lang="en-US" sz="2400" dirty="0">
                <a:latin typeface="Courier" pitchFamily="2" charset="0"/>
              </a:rPr>
              <a:t>/(?:</a:t>
            </a:r>
            <a:r>
              <a:rPr lang="en-US" sz="2400" dirty="0" err="1">
                <a:latin typeface="Courier" pitchFamily="2" charset="0"/>
              </a:rPr>
              <a:t>some|a</a:t>
            </a:r>
            <a:r>
              <a:rPr lang="en-US" sz="2400" dirty="0">
                <a:latin typeface="Courier" pitchFamily="2" charset="0"/>
              </a:rPr>
              <a:t> few) (</a:t>
            </a:r>
            <a:r>
              <a:rPr lang="en-US" sz="2400" dirty="0" err="1">
                <a:latin typeface="Courier" pitchFamily="2" charset="0"/>
              </a:rPr>
              <a:t>people|cats</a:t>
            </a:r>
            <a:r>
              <a:rPr lang="en-US" sz="2400" dirty="0">
                <a:latin typeface="Courier" pitchFamily="2" charset="0"/>
              </a:rPr>
              <a:t>) like some \1/ </a:t>
            </a:r>
          </a:p>
          <a:p>
            <a:r>
              <a:rPr lang="en-US" sz="2400" dirty="0"/>
              <a:t>matches </a:t>
            </a:r>
          </a:p>
          <a:p>
            <a:pPr lvl="1"/>
            <a:r>
              <a:rPr lang="en-US" dirty="0">
                <a:latin typeface="Courier" pitchFamily="2" charset="0"/>
              </a:rPr>
              <a:t>some cats like some cats </a:t>
            </a:r>
          </a:p>
          <a:p>
            <a:r>
              <a:rPr lang="en-US" sz="2400" dirty="0"/>
              <a:t>But not </a:t>
            </a:r>
          </a:p>
          <a:p>
            <a:pPr lvl="1"/>
            <a:r>
              <a:rPr lang="en-US" dirty="0">
                <a:latin typeface="Courier" pitchFamily="2" charset="0"/>
              </a:rPr>
              <a:t>some cats like some a few </a:t>
            </a:r>
          </a:p>
        </p:txBody>
      </p:sp>
    </p:spTree>
    <p:extLst>
      <p:ext uri="{BB962C8B-B14F-4D97-AF65-F5344CB8AC3E}">
        <p14:creationId xmlns:p14="http://schemas.microsoft.com/office/powerpoint/2010/main" val="1100062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71F1-759D-C248-88B3-ADB0259A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Application: ELIZA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F93A5-B9A5-DC48-8FAB-5840888DF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7940040" cy="3429000"/>
          </a:xfrm>
        </p:spPr>
        <p:txBody>
          <a:bodyPr>
            <a:noAutofit/>
          </a:bodyPr>
          <a:lstStyle/>
          <a:p>
            <a:r>
              <a:rPr lang="en-US" dirty="0"/>
              <a:t>Early NLP system that imitated a Rogerian psychotherapist (</a:t>
            </a:r>
            <a:r>
              <a:rPr lang="en-US" dirty="0" err="1"/>
              <a:t>Weizenbaum</a:t>
            </a:r>
            <a:r>
              <a:rPr lang="en-US" dirty="0"/>
              <a:t>, 1966). </a:t>
            </a:r>
          </a:p>
          <a:p>
            <a:endParaRPr lang="en-US" dirty="0"/>
          </a:p>
          <a:p>
            <a:r>
              <a:rPr lang="en-US" dirty="0"/>
              <a:t>Uses pattern matching to match, e.g.,: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“I need X” </a:t>
            </a:r>
          </a:p>
          <a:p>
            <a:pPr marL="150876" lvl="1" indent="0">
              <a:buNone/>
            </a:pPr>
            <a:r>
              <a:rPr lang="en-US" sz="2800" dirty="0"/>
              <a:t>and translates them into, e.g.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“What would it mean to you if you got X? </a:t>
            </a:r>
          </a:p>
        </p:txBody>
      </p:sp>
    </p:spTree>
    <p:extLst>
      <p:ext uri="{BB962C8B-B14F-4D97-AF65-F5344CB8AC3E}">
        <p14:creationId xmlns:p14="http://schemas.microsoft.com/office/powerpoint/2010/main" val="3847098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71F1-759D-C248-88B3-ADB0259A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Application: ELIZA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F93A5-B9A5-DC48-8FAB-5840888DF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7543801" cy="3429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/>
              <a:t>Men are all alike.</a:t>
            </a:r>
            <a:br>
              <a:rPr lang="en-US" sz="2600" dirty="0"/>
            </a:br>
            <a:r>
              <a:rPr lang="en-US" sz="2600" dirty="0">
                <a:solidFill>
                  <a:srgbClr val="00B050"/>
                </a:solidFill>
              </a:rPr>
              <a:t>IN WHAT WAY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They're always bugging us about something or other. </a:t>
            </a:r>
            <a:r>
              <a:rPr lang="en-US" sz="2600" dirty="0">
                <a:solidFill>
                  <a:srgbClr val="00B050"/>
                </a:solidFill>
              </a:rPr>
              <a:t>CAN YOU THINK OF A SPECIFIC EXAMPLE </a:t>
            </a:r>
          </a:p>
          <a:p>
            <a:pPr marL="0" indent="0">
              <a:buNone/>
            </a:pPr>
            <a:r>
              <a:rPr lang="en-US" sz="2600" dirty="0"/>
              <a:t>Well, my boyfriend made me come here.</a:t>
            </a:r>
            <a:br>
              <a:rPr lang="en-US" sz="2600" dirty="0"/>
            </a:br>
            <a:r>
              <a:rPr lang="en-US" sz="2600" dirty="0">
                <a:solidFill>
                  <a:srgbClr val="00B050"/>
                </a:solidFill>
              </a:rPr>
              <a:t>YOUR BOYFRIEND MADE YOU COME HERE </a:t>
            </a:r>
          </a:p>
          <a:p>
            <a:pPr marL="0" indent="0">
              <a:buNone/>
            </a:pPr>
            <a:r>
              <a:rPr lang="en-US" sz="2600" dirty="0"/>
              <a:t>He says I'm depressed much of the time.</a:t>
            </a:r>
            <a:br>
              <a:rPr lang="en-US" sz="2600" dirty="0"/>
            </a:br>
            <a:r>
              <a:rPr lang="en-US" sz="2600" dirty="0">
                <a:solidFill>
                  <a:srgbClr val="00B050"/>
                </a:solidFill>
              </a:rPr>
              <a:t>I AM SORRY TO HEAR YOU ARE DEPRESSED </a:t>
            </a:r>
          </a:p>
        </p:txBody>
      </p:sp>
    </p:spTree>
    <p:extLst>
      <p:ext uri="{BB962C8B-B14F-4D97-AF65-F5344CB8AC3E}">
        <p14:creationId xmlns:p14="http://schemas.microsoft.com/office/powerpoint/2010/main" val="2161748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F1DCC-7DC2-CB45-B174-F86CD1C6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ELIZA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54953-485B-6B45-91CE-A27B6E7F6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940040" cy="3429000"/>
          </a:xfrm>
        </p:spPr>
        <p:txBody>
          <a:bodyPr/>
          <a:lstStyle/>
          <a:p>
            <a:r>
              <a:rPr lang="en-US" sz="2400" dirty="0"/>
              <a:t>s/.* I’M (</a:t>
            </a:r>
            <a:r>
              <a:rPr lang="en-US" sz="2400" dirty="0" err="1"/>
              <a:t>depressed|sad</a:t>
            </a:r>
            <a:r>
              <a:rPr lang="en-US" sz="2400" dirty="0"/>
              <a:t>) .*/I AM SORRY TO HEAR YOU ARE \1/ </a:t>
            </a:r>
          </a:p>
          <a:p>
            <a:r>
              <a:rPr lang="en-US" sz="2400" dirty="0"/>
              <a:t>s/.* I AM (</a:t>
            </a:r>
            <a:r>
              <a:rPr lang="en-US" sz="2400" dirty="0" err="1"/>
              <a:t>depressed|sad</a:t>
            </a:r>
            <a:r>
              <a:rPr lang="en-US" sz="2400" dirty="0"/>
              <a:t>) .*/WHY DO YOU THINK YOU ARE \1/</a:t>
            </a:r>
          </a:p>
          <a:p>
            <a:r>
              <a:rPr lang="en-US" sz="2400" dirty="0"/>
              <a:t>s/.* all .*/IN WHAT WAY?/ </a:t>
            </a:r>
          </a:p>
          <a:p>
            <a:r>
              <a:rPr lang="en-US" sz="2400" dirty="0"/>
              <a:t>s/.* always .*/CAN YOU THINK OF A SPECIFIC EXAMPLE?/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654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Regular expressions play a surprisingly large role</a:t>
            </a:r>
          </a:p>
          <a:p>
            <a:pPr lvl="1"/>
            <a:r>
              <a:rPr lang="en-US" sz="2400" dirty="0"/>
              <a:t>Sophisticated sequences of regular expressions are often the first model for any text processing text</a:t>
            </a:r>
          </a:p>
          <a:p>
            <a:r>
              <a:rPr lang="en-US" sz="2800" dirty="0"/>
              <a:t>For hard tasks, we use machine learning classifiers</a:t>
            </a:r>
          </a:p>
          <a:p>
            <a:pPr lvl="1"/>
            <a:r>
              <a:rPr lang="en-US" sz="2400" dirty="0"/>
              <a:t>But regular expressions are still used for pre-processing, or as features in the classifiers</a:t>
            </a:r>
          </a:p>
          <a:p>
            <a:pPr lvl="1"/>
            <a:r>
              <a:rPr lang="en-US" sz="2400" dirty="0"/>
              <a:t>Can be very useful in capturing generalizations</a:t>
            </a:r>
          </a:p>
          <a:p>
            <a:pPr lvl="1"/>
            <a:endParaRPr lang="en-US" dirty="0"/>
          </a:p>
        </p:txBody>
      </p:sp>
      <p:sp>
        <p:nvSpPr>
          <p:cNvPr id="901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8C8334-E00B-3A45-A77B-332115BBC150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20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19603-F345-034C-9DFC-4FA105BD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Lookahead assertions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5AC33-30DF-874B-91DD-24AA80356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(?= pattern) </a:t>
            </a:r>
            <a:r>
              <a:rPr lang="en-US" dirty="0"/>
              <a:t>is true if pattern matches, but is </a:t>
            </a:r>
            <a:r>
              <a:rPr lang="en-US" b="1" dirty="0"/>
              <a:t>zero-width; doesn't advance character pointer</a:t>
            </a:r>
          </a:p>
          <a:p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(?! pattern) </a:t>
            </a:r>
            <a:r>
              <a:rPr lang="en-US" dirty="0"/>
              <a:t>true if a pattern does not match </a:t>
            </a:r>
          </a:p>
          <a:p>
            <a:r>
              <a:rPr lang="en-US" dirty="0"/>
              <a:t>How to match, at the beginning of a line, any single word that doesn’t start with “Volcano”: </a:t>
            </a:r>
          </a:p>
          <a:p>
            <a:r>
              <a:rPr lang="en-US" dirty="0">
                <a:solidFill>
                  <a:srgbClr val="0070C0"/>
                </a:solidFill>
                <a:latin typeface="Courier" pitchFamily="2" charset="0"/>
              </a:rPr>
              <a:t>/ˆ(?!Volcano)[A-Za-z]+/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697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 (Headings)"/>
                <a:ea typeface="ＭＳ Ｐゴシック" charset="0"/>
                <a:cs typeface="Calibri (Headings)"/>
              </a:rPr>
              <a:t>Basic Text Processing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257550"/>
            <a:ext cx="5009393" cy="123444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Regular Expressions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BD3B14-D265-A74B-80D1-0D065A287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9202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Words and Corpora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9545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words?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"I do uh main- mainly business data processing"</a:t>
            </a:r>
          </a:p>
          <a:p>
            <a:pPr lvl="1"/>
            <a:r>
              <a:rPr lang="en-US" sz="2400" dirty="0"/>
              <a:t>Fragments, filled pauses</a:t>
            </a:r>
          </a:p>
          <a:p>
            <a:r>
              <a:rPr lang="en-US" sz="2800" dirty="0"/>
              <a:t>"Seuss’s </a:t>
            </a:r>
            <a:r>
              <a:rPr lang="en-US" sz="2800" dirty="0">
                <a:solidFill>
                  <a:srgbClr val="FF0000"/>
                </a:solidFill>
              </a:rPr>
              <a:t>cat </a:t>
            </a:r>
            <a:r>
              <a:rPr lang="en-US" sz="2800" dirty="0"/>
              <a:t>in the hat is different from other</a:t>
            </a:r>
            <a:r>
              <a:rPr lang="en-US" sz="2800" dirty="0">
                <a:solidFill>
                  <a:srgbClr val="FF0000"/>
                </a:solidFill>
              </a:rPr>
              <a:t> cats!" </a:t>
            </a:r>
            <a:endParaRPr lang="en-US" sz="2800" dirty="0"/>
          </a:p>
          <a:p>
            <a:pPr lvl="1"/>
            <a:r>
              <a:rPr lang="en-US" sz="2400" b="1" dirty="0"/>
              <a:t>Lemma</a:t>
            </a:r>
            <a:r>
              <a:rPr lang="en-US" sz="2400" dirty="0"/>
              <a:t>: same stem, part of speech, rough word sense</a:t>
            </a:r>
          </a:p>
          <a:p>
            <a:pPr lvl="2"/>
            <a:r>
              <a:rPr lang="en-US" sz="2000" dirty="0">
                <a:solidFill>
                  <a:srgbClr val="FF0000"/>
                </a:solidFill>
              </a:rPr>
              <a:t>cat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FF0000"/>
                </a:solidFill>
              </a:rPr>
              <a:t>cats </a:t>
            </a:r>
            <a:r>
              <a:rPr lang="en-US" sz="2000" dirty="0"/>
              <a:t>= same lemma</a:t>
            </a:r>
          </a:p>
          <a:p>
            <a:pPr lvl="1"/>
            <a:r>
              <a:rPr lang="en-US" sz="2400" b="1" dirty="0" err="1"/>
              <a:t>Wordform</a:t>
            </a:r>
            <a:r>
              <a:rPr lang="en-US" sz="2400" dirty="0"/>
              <a:t>: the full inflected surface form</a:t>
            </a:r>
          </a:p>
          <a:p>
            <a:pPr lvl="2"/>
            <a:r>
              <a:rPr lang="en-US" sz="2000" dirty="0">
                <a:solidFill>
                  <a:srgbClr val="FF0000"/>
                </a:solidFill>
              </a:rPr>
              <a:t>cat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FF0000"/>
                </a:solidFill>
              </a:rPr>
              <a:t>cats </a:t>
            </a:r>
            <a:r>
              <a:rPr lang="en-US" sz="2000" dirty="0"/>
              <a:t>= different </a:t>
            </a:r>
            <a:r>
              <a:rPr lang="en-US" sz="2000" dirty="0" err="1"/>
              <a:t>wordforms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791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words?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14450"/>
            <a:ext cx="8534400" cy="35433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they lay back on the San Francisco grass and looked at the stars and their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Type</a:t>
            </a:r>
            <a:r>
              <a:rPr lang="en-US" dirty="0">
                <a:solidFill>
                  <a:srgbClr val="000000"/>
                </a:solidFill>
              </a:rPr>
              <a:t>: an element of the vocabulary.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Token</a:t>
            </a:r>
            <a:r>
              <a:rPr lang="en-US" dirty="0">
                <a:solidFill>
                  <a:srgbClr val="000000"/>
                </a:solidFill>
              </a:rPr>
              <a:t>: an instance of that type in running text.</a:t>
            </a:r>
          </a:p>
          <a:p>
            <a:r>
              <a:rPr lang="en-US" dirty="0"/>
              <a:t>How many?</a:t>
            </a:r>
          </a:p>
          <a:p>
            <a:pPr lvl="1"/>
            <a:r>
              <a:rPr lang="en-US" dirty="0"/>
              <a:t>15 tokens (or 14)</a:t>
            </a:r>
          </a:p>
          <a:p>
            <a:pPr lvl="1"/>
            <a:r>
              <a:rPr lang="en-US" dirty="0"/>
              <a:t>13 types (or 12) (or 11?)</a:t>
            </a:r>
          </a:p>
        </p:txBody>
      </p:sp>
    </p:spTree>
    <p:extLst>
      <p:ext uri="{BB962C8B-B14F-4D97-AF65-F5344CB8AC3E}">
        <p14:creationId xmlns:p14="http://schemas.microsoft.com/office/powerpoint/2010/main" val="377522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words?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95350"/>
            <a:ext cx="84582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i="1" dirty="0"/>
              <a:t>N</a:t>
            </a:r>
            <a:r>
              <a:rPr lang="en-US" sz="2400" dirty="0"/>
              <a:t> = number of tokens</a:t>
            </a:r>
          </a:p>
          <a:p>
            <a:pPr marL="0" indent="0">
              <a:buNone/>
            </a:pPr>
            <a:r>
              <a:rPr lang="en-US" sz="2400" b="1" i="1" dirty="0"/>
              <a:t>V</a:t>
            </a:r>
            <a:r>
              <a:rPr lang="en-US" sz="2400" dirty="0"/>
              <a:t> = vocabulary = set of types, </a:t>
            </a:r>
            <a:r>
              <a:rPr lang="en-US" sz="2400" b="1" dirty="0"/>
              <a:t>|</a:t>
            </a:r>
            <a:r>
              <a:rPr lang="en-US" sz="2400" b="1" i="1" dirty="0"/>
              <a:t>V</a:t>
            </a:r>
            <a:r>
              <a:rPr lang="en-US" sz="2400" b="1" dirty="0"/>
              <a:t>|</a:t>
            </a:r>
            <a:r>
              <a:rPr lang="en-US" sz="2400" i="1" dirty="0"/>
              <a:t> </a:t>
            </a:r>
            <a:r>
              <a:rPr lang="en-US" sz="2400" dirty="0"/>
              <a:t>is size of vocabulary</a:t>
            </a:r>
          </a:p>
          <a:p>
            <a:pPr marL="0" indent="0">
              <a:buNone/>
            </a:pPr>
            <a:r>
              <a:rPr lang="en-US" sz="2000" dirty="0"/>
              <a:t>Heaps Law = </a:t>
            </a:r>
            <a:r>
              <a:rPr lang="en-US" sz="2000" dirty="0" err="1"/>
              <a:t>Herdan's</a:t>
            </a:r>
            <a:r>
              <a:rPr lang="en-US" sz="2000" dirty="0"/>
              <a:t> Law =                                 where often .67 &lt; β &lt; .75</a:t>
            </a:r>
          </a:p>
          <a:p>
            <a:pPr marL="0" indent="0">
              <a:buNone/>
            </a:pPr>
            <a:r>
              <a:rPr lang="en-US" sz="2000" dirty="0"/>
              <a:t>i.e., vocabulary size grows with &gt; square root of the number of word tokens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457539"/>
              </p:ext>
            </p:extLst>
          </p:nvPr>
        </p:nvGraphicFramePr>
        <p:xfrm>
          <a:off x="685800" y="2724150"/>
          <a:ext cx="7848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Tokens =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Types = |V|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Switchboard phone</a:t>
                      </a:r>
                      <a:r>
                        <a:rPr lang="en-US" sz="2000" baseline="0" dirty="0"/>
                        <a:t> conversations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2.4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20</a:t>
                      </a:r>
                      <a:r>
                        <a:rPr lang="en-US" sz="2000" baseline="0" dirty="0"/>
                        <a:t> thousand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Shakespeare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884,000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31</a:t>
                      </a:r>
                      <a:r>
                        <a:rPr lang="en-US" sz="2000" baseline="0" dirty="0"/>
                        <a:t> thousand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COCA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440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78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Google N-grams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 trillion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13+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C190645-10DD-3842-AC2E-8F06C1260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792025"/>
            <a:ext cx="1778907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3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61BB2-01A8-744B-91FD-B2F4EB762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2A4EB-78DA-7E49-A1DB-7F627AC57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Words don't appear out of nowhere. </a:t>
            </a:r>
          </a:p>
          <a:p>
            <a:r>
              <a:rPr lang="en-US" dirty="0"/>
              <a:t>A text is produced by a specific writer(s), at a specific time, in a specific variety of a specific language, for a specific function.</a:t>
            </a:r>
          </a:p>
        </p:txBody>
      </p:sp>
    </p:spTree>
    <p:extLst>
      <p:ext uri="{BB962C8B-B14F-4D97-AF65-F5344CB8AC3E}">
        <p14:creationId xmlns:p14="http://schemas.microsoft.com/office/powerpoint/2010/main" val="4193529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61BB2-01A8-744B-91FD-B2F4EB762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 vary along dimension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2A4EB-78DA-7E49-A1DB-7F627AC57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895350"/>
            <a:ext cx="7543801" cy="37338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b="1" dirty="0"/>
              <a:t>Language</a:t>
            </a:r>
            <a:r>
              <a:rPr lang="en-US" dirty="0"/>
              <a:t>: 7097 languages in the world</a:t>
            </a:r>
          </a:p>
          <a:p>
            <a:pPr lvl="1"/>
            <a:r>
              <a:rPr lang="en-US" b="1" dirty="0"/>
              <a:t>Variety</a:t>
            </a:r>
            <a:r>
              <a:rPr lang="en-US" dirty="0"/>
              <a:t>, like African American Language varieties.</a:t>
            </a:r>
          </a:p>
          <a:p>
            <a:pPr lvl="2"/>
            <a:r>
              <a:rPr lang="en-US" dirty="0"/>
              <a:t>AAL Twitter posts might include forms like "</a:t>
            </a:r>
            <a:r>
              <a:rPr lang="en-US" i="1" dirty="0" err="1"/>
              <a:t>iont</a:t>
            </a:r>
            <a:r>
              <a:rPr lang="en-US" i="1" dirty="0"/>
              <a:t>" (I don't)</a:t>
            </a:r>
          </a:p>
          <a:p>
            <a:pPr lvl="1"/>
            <a:r>
              <a:rPr lang="en-US" b="1" dirty="0"/>
              <a:t>Code switching</a:t>
            </a:r>
            <a:r>
              <a:rPr lang="en-US" dirty="0"/>
              <a:t>, e.g., Spanish/English, Hindi/English:</a:t>
            </a:r>
          </a:p>
          <a:p>
            <a:pPr marL="261938" lvl="2" indent="0">
              <a:buNone/>
            </a:pPr>
            <a:r>
              <a:rPr lang="en-US" sz="1600" dirty="0"/>
              <a:t>S/E: Por </a:t>
            </a:r>
            <a:r>
              <a:rPr lang="en-US" sz="1600" dirty="0" err="1"/>
              <a:t>primera</a:t>
            </a:r>
            <a:r>
              <a:rPr lang="en-US" sz="1600" dirty="0"/>
              <a:t> </a:t>
            </a:r>
            <a:r>
              <a:rPr lang="en-US" sz="1600" dirty="0" err="1"/>
              <a:t>vez</a:t>
            </a:r>
            <a:r>
              <a:rPr lang="en-US" sz="1600" dirty="0"/>
              <a:t> </a:t>
            </a:r>
            <a:r>
              <a:rPr lang="en-US" sz="1600" dirty="0" err="1"/>
              <a:t>veo</a:t>
            </a:r>
            <a:r>
              <a:rPr lang="en-US" sz="1600" dirty="0"/>
              <a:t> a @username actually being hateful! It was beautiful:) </a:t>
            </a:r>
          </a:p>
          <a:p>
            <a:pPr marL="261938" lvl="2" indent="0">
              <a:buNone/>
            </a:pPr>
            <a:r>
              <a:rPr lang="en-US" sz="1600" i="1" dirty="0"/>
              <a:t>[For the first time I get to see @username actually being hateful! it was beautiful:) ] </a:t>
            </a:r>
            <a:endParaRPr lang="en-US" sz="1600" dirty="0"/>
          </a:p>
          <a:p>
            <a:pPr marL="261938" lvl="2" indent="0">
              <a:buNone/>
            </a:pPr>
            <a:r>
              <a:rPr lang="en-US" sz="1600" dirty="0"/>
              <a:t>H/E: dost </a:t>
            </a:r>
            <a:r>
              <a:rPr lang="en-US" sz="1600" dirty="0" err="1"/>
              <a:t>tha</a:t>
            </a:r>
            <a:r>
              <a:rPr lang="en-US" sz="1600" dirty="0"/>
              <a:t> or ra- </a:t>
            </a:r>
            <a:r>
              <a:rPr lang="en-US" sz="1600" dirty="0" err="1"/>
              <a:t>hega</a:t>
            </a:r>
            <a:r>
              <a:rPr lang="en-US" sz="1600" dirty="0"/>
              <a:t> ... </a:t>
            </a:r>
            <a:r>
              <a:rPr lang="en-US" sz="1600" dirty="0" err="1"/>
              <a:t>dont</a:t>
            </a:r>
            <a:r>
              <a:rPr lang="en-US" sz="1600" dirty="0"/>
              <a:t> </a:t>
            </a:r>
            <a:r>
              <a:rPr lang="en-US" sz="1600" dirty="0" err="1"/>
              <a:t>wory</a:t>
            </a:r>
            <a:r>
              <a:rPr lang="en-US" sz="1600" dirty="0"/>
              <a:t> ... but </a:t>
            </a:r>
            <a:r>
              <a:rPr lang="en-US" sz="1600" dirty="0" err="1"/>
              <a:t>dherya</a:t>
            </a:r>
            <a:r>
              <a:rPr lang="en-US" sz="1600" dirty="0"/>
              <a:t> </a:t>
            </a:r>
            <a:r>
              <a:rPr lang="en-US" sz="1600" dirty="0" err="1"/>
              <a:t>rakhe</a:t>
            </a:r>
            <a:r>
              <a:rPr lang="en-US" sz="1600" dirty="0"/>
              <a:t> </a:t>
            </a:r>
          </a:p>
          <a:p>
            <a:pPr marL="261938" lvl="2" indent="0">
              <a:buNone/>
            </a:pPr>
            <a:r>
              <a:rPr lang="en-US" sz="1600" i="1" dirty="0"/>
              <a:t>[“he was and will remain a friend ... don’t worry ... but have faith”] </a:t>
            </a:r>
          </a:p>
          <a:p>
            <a:pPr marL="436563" lvl="1" indent="-285750"/>
            <a:r>
              <a:rPr lang="en-US" b="1" dirty="0"/>
              <a:t>Genre: </a:t>
            </a:r>
            <a:r>
              <a:rPr lang="en-US" dirty="0"/>
              <a:t>newswire, fiction, non-fiction, scientific articles, Wikipedia</a:t>
            </a:r>
          </a:p>
          <a:p>
            <a:pPr marL="436563" lvl="1" indent="-285750"/>
            <a:r>
              <a:rPr lang="en-US" b="1" dirty="0"/>
              <a:t>Author Demographics</a:t>
            </a:r>
            <a:r>
              <a:rPr lang="en-US" dirty="0"/>
              <a:t>: writer's age, gender, race, socioeconomic status, etc. </a:t>
            </a:r>
          </a:p>
          <a:p>
            <a:pPr marL="436563" lvl="1" indent="-285750"/>
            <a:endParaRPr lang="en-US" b="1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308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39D9-527A-104B-9350-C0FF34608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61950"/>
            <a:ext cx="7962900" cy="680397"/>
          </a:xfrm>
        </p:spPr>
        <p:txBody>
          <a:bodyPr/>
          <a:lstStyle/>
          <a:p>
            <a:r>
              <a:rPr lang="en-US" dirty="0"/>
              <a:t>Corpus </a:t>
            </a:r>
            <a:r>
              <a:rPr lang="en-US" b="1" dirty="0"/>
              <a:t>datasheets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CFBA6-B74B-CA45-B8B6-E75CDDAF9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581150"/>
            <a:ext cx="7543801" cy="3048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Motivation</a:t>
            </a:r>
            <a:r>
              <a:rPr lang="en-US" dirty="0"/>
              <a:t>: Why was the corpus collected, by whom, and who funded it? </a:t>
            </a:r>
          </a:p>
          <a:p>
            <a:r>
              <a:rPr lang="en-US" b="1" dirty="0"/>
              <a:t>Situation</a:t>
            </a:r>
            <a:r>
              <a:rPr lang="en-US" dirty="0"/>
              <a:t>: In what situation was the text written?</a:t>
            </a:r>
          </a:p>
          <a:p>
            <a:r>
              <a:rPr lang="en-US" b="1" dirty="0"/>
              <a:t>Collection process</a:t>
            </a:r>
            <a:r>
              <a:rPr lang="en-US" dirty="0"/>
              <a:t>: If it is a subsample how was it sampled? Was there consent? Pre-processing?</a:t>
            </a:r>
          </a:p>
          <a:p>
            <a:r>
              <a:rPr lang="en-US" dirty="0"/>
              <a:t>+</a:t>
            </a:r>
            <a:r>
              <a:rPr lang="en-US" b="1" dirty="0"/>
              <a:t>Annotation process, Language variety, speaker demographics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759ACA-793C-0748-83C7-C81875E2F7FD}"/>
              </a:ext>
            </a:extLst>
          </p:cNvPr>
          <p:cNvSpPr txBox="1"/>
          <p:nvPr/>
        </p:nvSpPr>
        <p:spPr>
          <a:xfrm>
            <a:off x="1371600" y="1042347"/>
            <a:ext cx="7348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Gebru</a:t>
            </a:r>
            <a:r>
              <a:rPr lang="en-US" dirty="0">
                <a:solidFill>
                  <a:srgbClr val="0070C0"/>
                </a:solidFill>
              </a:rPr>
              <a:t> et al (2020), Bender and Friedman (2018)</a:t>
            </a:r>
          </a:p>
        </p:txBody>
      </p:sp>
    </p:spTree>
    <p:extLst>
      <p:ext uri="{BB962C8B-B14F-4D97-AF65-F5344CB8AC3E}">
        <p14:creationId xmlns:p14="http://schemas.microsoft.com/office/powerpoint/2010/main" val="2211490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Word tokenization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828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6914"/>
            <a:ext cx="7772400" cy="857250"/>
          </a:xfrm>
        </p:spPr>
        <p:txBody>
          <a:bodyPr/>
          <a:lstStyle/>
          <a:p>
            <a:r>
              <a:rPr lang="en-US" dirty="0"/>
              <a:t>Text Normalization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57350"/>
            <a:ext cx="7772400" cy="2743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Every NLP task requires text normalization: 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/>
              <a:t>Tokenzing</a:t>
            </a:r>
            <a:r>
              <a:rPr lang="en-US" sz="2800" dirty="0"/>
              <a:t> (segmenting) words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/>
              <a:t>Normalizing word formats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/>
              <a:t>Segmenting sentences</a:t>
            </a:r>
            <a:endParaRPr lang="en-US" sz="2000" b="1" dirty="0">
              <a:latin typeface="Courier" charset="0"/>
            </a:endParaRPr>
          </a:p>
          <a:p>
            <a:pPr>
              <a:lnSpc>
                <a:spcPct val="90000"/>
              </a:lnSpc>
            </a:pPr>
            <a:endParaRPr lang="en-US" sz="1800" b="1" dirty="0">
              <a:latin typeface="Courier" charset="0"/>
            </a:endParaRP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154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Tokenization in UNIX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52475"/>
            <a:ext cx="8534400" cy="37909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(Inspired by Ken Church’s UNIX for Poets.)</a:t>
            </a:r>
          </a:p>
          <a:p>
            <a:r>
              <a:rPr lang="en-US" dirty="0"/>
              <a:t>Given a text file, output the word tokens and their frequencies</a:t>
            </a:r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tr -</a:t>
            </a:r>
            <a:r>
              <a:rPr lang="fr-FR" sz="2000" dirty="0" err="1">
                <a:latin typeface="Courier"/>
                <a:cs typeface="Courier"/>
              </a:rPr>
              <a:t>sc</a:t>
            </a:r>
            <a:r>
              <a:rPr lang="fr-FR" sz="2000" dirty="0">
                <a:latin typeface="Courier"/>
                <a:cs typeface="Courier"/>
              </a:rPr>
              <a:t> ’A-</a:t>
            </a:r>
            <a:r>
              <a:rPr lang="fr-FR" sz="2000" dirty="0" err="1">
                <a:latin typeface="Courier"/>
                <a:cs typeface="Courier"/>
              </a:rPr>
              <a:t>Za</a:t>
            </a:r>
            <a:r>
              <a:rPr lang="fr-FR" sz="2000" dirty="0">
                <a:latin typeface="Courier"/>
                <a:cs typeface="Courier"/>
              </a:rPr>
              <a:t>-z’ ’\n’ &lt; </a:t>
            </a:r>
            <a:r>
              <a:rPr lang="fr-FR" sz="2000" dirty="0" err="1">
                <a:latin typeface="Courier"/>
                <a:cs typeface="Courier"/>
              </a:rPr>
              <a:t>shakes.txt</a:t>
            </a:r>
            <a:r>
              <a:rPr lang="fr-FR" sz="2000" dirty="0">
                <a:latin typeface="Courier"/>
                <a:cs typeface="Courier"/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     | </a:t>
            </a:r>
            <a:r>
              <a:rPr lang="en-US" sz="2000" dirty="0">
                <a:latin typeface="Courier"/>
                <a:cs typeface="Courier"/>
              </a:rPr>
              <a:t>sort </a:t>
            </a:r>
          </a:p>
          <a:p>
            <a:pPr marL="0" indent="0">
              <a:buNone/>
            </a:pPr>
            <a:r>
              <a:rPr lang="en-US" sz="2000" dirty="0">
                <a:latin typeface="Courier"/>
                <a:cs typeface="Courier"/>
              </a:rPr>
              <a:t>     | </a:t>
            </a:r>
            <a:r>
              <a:rPr lang="en-US" sz="2000" dirty="0" err="1">
                <a:latin typeface="Courier"/>
                <a:cs typeface="Courier"/>
              </a:rPr>
              <a:t>uniq</a:t>
            </a:r>
            <a:r>
              <a:rPr lang="en-US" sz="2000" dirty="0">
                <a:latin typeface="Courier"/>
                <a:cs typeface="Courier"/>
              </a:rPr>
              <a:t> –c </a:t>
            </a:r>
          </a:p>
          <a:p>
            <a:pPr marL="0" indent="0">
              <a:buNone/>
            </a:pPr>
            <a:endParaRPr lang="en-US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1945 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 72 AARON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 19 ABBESS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  5 ABBOT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 ... ...</a:t>
            </a:r>
          </a:p>
          <a:p>
            <a:pPr marL="0" indent="0">
              <a:buNone/>
            </a:pPr>
            <a:r>
              <a:rPr lang="it-IT" sz="1200" dirty="0">
                <a:latin typeface="Courier"/>
                <a:cs typeface="Courier"/>
              </a:rPr>
              <a:t> </a:t>
            </a:r>
            <a:r>
              <a:rPr lang="en-US" sz="1200" dirty="0">
                <a:latin typeface="Courier"/>
                <a:cs typeface="Courier"/>
              </a:rPr>
              <a:t>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3543062"/>
            <a:ext cx="115432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25 Aaron</a:t>
            </a: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6 Abate</a:t>
            </a: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1 </a:t>
            </a:r>
            <a:r>
              <a:rPr lang="it-IT" sz="1400" dirty="0" err="1">
                <a:latin typeface="Courier"/>
                <a:cs typeface="Courier"/>
              </a:rPr>
              <a:t>Abates</a:t>
            </a:r>
            <a:endParaRPr lang="it-IT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5 </a:t>
            </a:r>
            <a:r>
              <a:rPr lang="it-IT" sz="1400" dirty="0" err="1">
                <a:latin typeface="Courier"/>
                <a:cs typeface="Courier"/>
              </a:rPr>
              <a:t>Abbess</a:t>
            </a:r>
            <a:endParaRPr lang="it-IT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6 Abbey</a:t>
            </a:r>
          </a:p>
          <a:p>
            <a:pPr marL="0" indent="0">
              <a:buNone/>
            </a:pPr>
            <a:r>
              <a:rPr lang="it-IT" sz="1400" dirty="0">
                <a:latin typeface="Courier"/>
                <a:cs typeface="Courier"/>
              </a:rPr>
              <a:t> 3 Abbot</a:t>
            </a:r>
            <a:endParaRPr lang="en-US" sz="1400" dirty="0">
              <a:latin typeface="+mn-lt"/>
            </a:endParaRPr>
          </a:p>
          <a:p>
            <a:pPr marL="0" indent="0">
              <a:buNone/>
            </a:pPr>
            <a:r>
              <a:rPr lang="en-US" sz="1400" dirty="0">
                <a:latin typeface="+mn-lt"/>
                <a:cs typeface="Courier"/>
              </a:rPr>
              <a:t>....   …</a:t>
            </a:r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715000" y="2266950"/>
            <a:ext cx="3429000" cy="3048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Lucida Sans" pitchFamily="-65" charset="0"/>
              </a:rPr>
              <a:t>Change all non-alpha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to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 newlines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667000" y="2647950"/>
            <a:ext cx="2743200" cy="3048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Lucida Sans" pitchFamily="-65" charset="0"/>
              </a:rPr>
              <a:t>Sort in alphabetical order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00400" y="3028950"/>
            <a:ext cx="2971800" cy="304800"/>
          </a:xfrm>
          <a:prstGeom prst="rect">
            <a:avLst/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Lucida Sans" pitchFamily="-65" charset="0"/>
              </a:rPr>
              <a:t>Merge and count each type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6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step: tokenizing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tr -</a:t>
            </a:r>
            <a:r>
              <a:rPr lang="fr-FR" sz="2000" dirty="0" err="1">
                <a:latin typeface="Courier"/>
                <a:cs typeface="Courier"/>
              </a:rPr>
              <a:t>sc</a:t>
            </a:r>
            <a:r>
              <a:rPr lang="fr-FR" sz="2000" dirty="0">
                <a:latin typeface="Courier"/>
                <a:cs typeface="Courier"/>
              </a:rPr>
              <a:t> ’A-</a:t>
            </a:r>
            <a:r>
              <a:rPr lang="fr-FR" sz="2000" dirty="0" err="1">
                <a:latin typeface="Courier"/>
                <a:cs typeface="Courier"/>
              </a:rPr>
              <a:t>Za</a:t>
            </a:r>
            <a:r>
              <a:rPr lang="fr-FR" sz="2000" dirty="0">
                <a:latin typeface="Courier"/>
                <a:cs typeface="Courier"/>
              </a:rPr>
              <a:t>-z’ ’\n’ &lt; </a:t>
            </a:r>
            <a:r>
              <a:rPr lang="fr-FR" sz="2000" dirty="0" err="1">
                <a:latin typeface="Courier"/>
                <a:cs typeface="Courier"/>
              </a:rPr>
              <a:t>shakes.txt</a:t>
            </a:r>
            <a:r>
              <a:rPr lang="fr-FR" sz="2000" dirty="0">
                <a:latin typeface="Courier"/>
                <a:cs typeface="Courier"/>
              </a:rPr>
              <a:t> | </a:t>
            </a:r>
            <a:r>
              <a:rPr lang="fr-FR" sz="2000" dirty="0" err="1">
                <a:latin typeface="Courier"/>
                <a:cs typeface="Courier"/>
              </a:rPr>
              <a:t>head</a:t>
            </a:r>
            <a:endParaRPr lang="fr-FR" sz="20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THE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SONNETS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by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William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Shakespeare</a:t>
            </a:r>
          </a:p>
          <a:p>
            <a:pPr marL="0" indent="0">
              <a:buNone/>
            </a:pPr>
            <a:r>
              <a:rPr lang="fr-FR" sz="1400" dirty="0" err="1">
                <a:latin typeface="Courier"/>
                <a:cs typeface="Courier"/>
              </a:rPr>
              <a:t>From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 err="1">
                <a:latin typeface="Courier"/>
                <a:cs typeface="Courier"/>
              </a:rPr>
              <a:t>fairest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fr-FR" sz="1400" dirty="0" err="1">
                <a:latin typeface="Courier"/>
                <a:cs typeface="Courier"/>
              </a:rPr>
              <a:t>creatures</a:t>
            </a: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W</a:t>
            </a:r>
            <a:r>
              <a:rPr lang="fr-FR" sz="1400" dirty="0">
                <a:latin typeface="Courier"/>
                <a:cs typeface="Courier"/>
              </a:rPr>
              <a:t>e</a:t>
            </a:r>
          </a:p>
          <a:p>
            <a:pPr marL="0" indent="0">
              <a:buNone/>
            </a:pPr>
            <a:r>
              <a:rPr lang="fr-FR" sz="1400" dirty="0">
                <a:latin typeface="Courier"/>
                <a:cs typeface="Courier"/>
              </a:rPr>
              <a:t>...</a:t>
            </a:r>
            <a:r>
              <a:rPr lang="it-IT" sz="1000" dirty="0">
                <a:latin typeface="Courier"/>
                <a:cs typeface="Courier"/>
              </a:rPr>
              <a:t> </a:t>
            </a:r>
            <a:r>
              <a:rPr lang="en-US" sz="1000" dirty="0">
                <a:latin typeface="Courier"/>
                <a:cs typeface="Courier"/>
              </a:rPr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8748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second step: sorting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000" dirty="0">
                <a:latin typeface="Courier"/>
                <a:cs typeface="Courier"/>
              </a:rPr>
              <a:t>tr -</a:t>
            </a:r>
            <a:r>
              <a:rPr lang="fr-FR" sz="2000" dirty="0" err="1">
                <a:latin typeface="Courier"/>
                <a:cs typeface="Courier"/>
              </a:rPr>
              <a:t>sc</a:t>
            </a:r>
            <a:r>
              <a:rPr lang="fr-FR" sz="2000" dirty="0">
                <a:latin typeface="Courier"/>
                <a:cs typeface="Courier"/>
              </a:rPr>
              <a:t> ’A-</a:t>
            </a:r>
            <a:r>
              <a:rPr lang="fr-FR" sz="2000" dirty="0" err="1">
                <a:latin typeface="Courier"/>
                <a:cs typeface="Courier"/>
              </a:rPr>
              <a:t>Za</a:t>
            </a:r>
            <a:r>
              <a:rPr lang="fr-FR" sz="2000" dirty="0">
                <a:latin typeface="Courier"/>
                <a:cs typeface="Courier"/>
              </a:rPr>
              <a:t>-z’ ’\n’ &lt; </a:t>
            </a:r>
            <a:r>
              <a:rPr lang="fr-FR" sz="2000" dirty="0" err="1">
                <a:latin typeface="Courier"/>
                <a:cs typeface="Courier"/>
              </a:rPr>
              <a:t>shakes.txt</a:t>
            </a:r>
            <a:r>
              <a:rPr lang="fr-FR" sz="2000" dirty="0">
                <a:latin typeface="Courier"/>
                <a:cs typeface="Courier"/>
              </a:rPr>
              <a:t> | sort | </a:t>
            </a:r>
            <a:r>
              <a:rPr lang="fr-FR" sz="2000" dirty="0" err="1">
                <a:latin typeface="Courier"/>
                <a:cs typeface="Courier"/>
              </a:rPr>
              <a:t>head</a:t>
            </a:r>
            <a:endParaRPr lang="fr-FR" sz="20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fr-FR" sz="14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A</a:t>
            </a:r>
          </a:p>
          <a:p>
            <a:pPr marL="0" indent="0">
              <a:buNone/>
            </a:pPr>
            <a:r>
              <a:rPr lang="en-US" sz="1400" dirty="0">
                <a:latin typeface="Courier"/>
                <a:cs typeface="Courier"/>
              </a:rPr>
              <a:t>...</a:t>
            </a:r>
            <a:r>
              <a:rPr lang="en-US" sz="1000" dirty="0">
                <a:latin typeface="Courier"/>
                <a:cs typeface="Courier"/>
              </a:rPr>
              <a:t>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5960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More 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3950"/>
            <a:ext cx="8763000" cy="3333750"/>
          </a:xfrm>
        </p:spPr>
        <p:txBody>
          <a:bodyPr/>
          <a:lstStyle/>
          <a:p>
            <a:r>
              <a:rPr lang="en-US" dirty="0"/>
              <a:t>Merging upper and lower case</a:t>
            </a:r>
            <a:endParaRPr lang="en-US" sz="12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600" dirty="0" err="1">
                <a:latin typeface="Courier"/>
                <a:cs typeface="Courier"/>
              </a:rPr>
              <a:t>tr</a:t>
            </a:r>
            <a:r>
              <a:rPr lang="en-US" sz="1600" dirty="0">
                <a:latin typeface="Courier"/>
                <a:cs typeface="Courier"/>
              </a:rPr>
              <a:t> ‘A-Z’ ‘a-z</a:t>
            </a:r>
            <a:r>
              <a:rPr lang="fr-FR" sz="1600" dirty="0">
                <a:latin typeface="Courier"/>
                <a:cs typeface="Courier"/>
              </a:rPr>
              <a:t>’ &lt; </a:t>
            </a:r>
            <a:r>
              <a:rPr lang="fr-FR" sz="1600" dirty="0" err="1">
                <a:latin typeface="Courier"/>
                <a:cs typeface="Courier"/>
              </a:rPr>
              <a:t>shakes.txt</a:t>
            </a:r>
            <a:r>
              <a:rPr lang="fr-FR" sz="1600" dirty="0">
                <a:latin typeface="Courier"/>
                <a:cs typeface="Courier"/>
              </a:rPr>
              <a:t> | tr </a:t>
            </a:r>
            <a:r>
              <a:rPr lang="en-US" sz="1600" dirty="0">
                <a:latin typeface="Courier"/>
                <a:cs typeface="Courier"/>
              </a:rPr>
              <a:t>–</a:t>
            </a:r>
            <a:r>
              <a:rPr lang="fr-FR" sz="1600" dirty="0" err="1">
                <a:latin typeface="Courier"/>
                <a:cs typeface="Courier"/>
              </a:rPr>
              <a:t>sc</a:t>
            </a:r>
            <a:r>
              <a:rPr lang="fr-FR" sz="1600" dirty="0">
                <a:latin typeface="Courier"/>
                <a:cs typeface="Courier"/>
              </a:rPr>
              <a:t> ‘A-</a:t>
            </a:r>
            <a:r>
              <a:rPr lang="fr-FR" sz="1600" dirty="0" err="1">
                <a:latin typeface="Courier"/>
                <a:cs typeface="Courier"/>
              </a:rPr>
              <a:t>Za</a:t>
            </a:r>
            <a:r>
              <a:rPr lang="fr-FR" sz="1600" dirty="0">
                <a:latin typeface="Courier"/>
                <a:cs typeface="Courier"/>
              </a:rPr>
              <a:t>-z’ ‘\n’ | sort | </a:t>
            </a:r>
            <a:r>
              <a:rPr lang="fr-FR" sz="1600" dirty="0" err="1">
                <a:latin typeface="Courier"/>
                <a:cs typeface="Courier"/>
              </a:rPr>
              <a:t>uniq</a:t>
            </a:r>
            <a:r>
              <a:rPr lang="fr-FR" sz="1600" dirty="0">
                <a:latin typeface="Courier"/>
                <a:cs typeface="Courier"/>
              </a:rPr>
              <a:t> </a:t>
            </a:r>
            <a:r>
              <a:rPr lang="en-US" sz="1600" dirty="0">
                <a:latin typeface="Courier"/>
                <a:cs typeface="Courier"/>
              </a:rPr>
              <a:t>–</a:t>
            </a:r>
            <a:r>
              <a:rPr lang="fr-FR" sz="1600" dirty="0">
                <a:latin typeface="Courier"/>
                <a:cs typeface="Courier"/>
              </a:rPr>
              <a:t>c </a:t>
            </a:r>
            <a:endParaRPr lang="en-US" dirty="0"/>
          </a:p>
          <a:p>
            <a:r>
              <a:rPr lang="en-US" dirty="0"/>
              <a:t>Sorting the counts</a:t>
            </a:r>
          </a:p>
          <a:p>
            <a:pPr marL="0" indent="0">
              <a:buNone/>
            </a:pPr>
            <a:r>
              <a:rPr lang="en-US" sz="1400" dirty="0" err="1">
                <a:latin typeface="Courier"/>
                <a:cs typeface="Courier"/>
              </a:rPr>
              <a:t>tr</a:t>
            </a:r>
            <a:r>
              <a:rPr lang="en-US" sz="1400" dirty="0">
                <a:latin typeface="Courier"/>
                <a:cs typeface="Courier"/>
              </a:rPr>
              <a:t> ‘A-Z’ ‘a-z</a:t>
            </a:r>
            <a:r>
              <a:rPr lang="fr-FR" sz="1400" dirty="0">
                <a:latin typeface="Courier"/>
                <a:cs typeface="Courier"/>
              </a:rPr>
              <a:t>’ &lt; </a:t>
            </a:r>
            <a:r>
              <a:rPr lang="fr-FR" sz="1400" dirty="0" err="1">
                <a:latin typeface="Courier"/>
                <a:cs typeface="Courier"/>
              </a:rPr>
              <a:t>shakes.txt</a:t>
            </a:r>
            <a:r>
              <a:rPr lang="fr-FR" sz="1400" dirty="0">
                <a:latin typeface="Courier"/>
                <a:cs typeface="Courier"/>
              </a:rPr>
              <a:t> | tr </a:t>
            </a:r>
            <a:r>
              <a:rPr lang="en-US" sz="1400" dirty="0">
                <a:latin typeface="Courier"/>
                <a:cs typeface="Courier"/>
              </a:rPr>
              <a:t>–</a:t>
            </a:r>
            <a:r>
              <a:rPr lang="fr-FR" sz="1400" dirty="0" err="1">
                <a:latin typeface="Courier"/>
                <a:cs typeface="Courier"/>
              </a:rPr>
              <a:t>sc</a:t>
            </a:r>
            <a:r>
              <a:rPr lang="fr-FR" sz="1400" dirty="0">
                <a:latin typeface="Courier"/>
                <a:cs typeface="Courier"/>
              </a:rPr>
              <a:t> ‘A-</a:t>
            </a:r>
            <a:r>
              <a:rPr lang="fr-FR" sz="1400" dirty="0" err="1">
                <a:latin typeface="Courier"/>
                <a:cs typeface="Courier"/>
              </a:rPr>
              <a:t>Za</a:t>
            </a:r>
            <a:r>
              <a:rPr lang="fr-FR" sz="1400" dirty="0">
                <a:latin typeface="Courier"/>
                <a:cs typeface="Courier"/>
              </a:rPr>
              <a:t>-z’ ‘\n’ | sort | </a:t>
            </a:r>
            <a:r>
              <a:rPr lang="fr-FR" sz="1400" dirty="0" err="1">
                <a:latin typeface="Courier"/>
                <a:cs typeface="Courier"/>
              </a:rPr>
              <a:t>uniq</a:t>
            </a:r>
            <a:r>
              <a:rPr lang="fr-FR" sz="1400" dirty="0">
                <a:latin typeface="Courier"/>
                <a:cs typeface="Courier"/>
              </a:rPr>
              <a:t> </a:t>
            </a:r>
            <a:r>
              <a:rPr lang="en-US" sz="1400" dirty="0">
                <a:latin typeface="Courier"/>
                <a:cs typeface="Courier"/>
              </a:rPr>
              <a:t>–</a:t>
            </a:r>
            <a:r>
              <a:rPr lang="fr-FR" sz="1400" dirty="0">
                <a:latin typeface="Courier"/>
                <a:cs typeface="Courier"/>
              </a:rPr>
              <a:t>c | sort </a:t>
            </a:r>
            <a:r>
              <a:rPr lang="en-US" sz="1400" dirty="0">
                <a:latin typeface="Courier"/>
                <a:cs typeface="Courier"/>
              </a:rPr>
              <a:t>–</a:t>
            </a:r>
            <a:r>
              <a:rPr lang="fr-FR" sz="1400" dirty="0">
                <a:latin typeface="Courier"/>
                <a:cs typeface="Courier"/>
              </a:rPr>
              <a:t>n </a:t>
            </a:r>
            <a:r>
              <a:rPr lang="en-US" sz="1400" dirty="0">
                <a:latin typeface="Courier"/>
                <a:cs typeface="Courier"/>
              </a:rPr>
              <a:t>–</a:t>
            </a:r>
            <a:r>
              <a:rPr lang="fr-FR" sz="1400" dirty="0">
                <a:latin typeface="Courier"/>
                <a:cs typeface="Courier"/>
              </a:rPr>
              <a:t>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6400" y="2608610"/>
            <a:ext cx="1292842" cy="256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23243 the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22225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endParaRPr lang="en-US" sz="1600" dirty="0">
              <a:latin typeface="Courier"/>
              <a:cs typeface="Courier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18618 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16339 to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15687 of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12780 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12163 you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10839 my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10005 in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Courier"/>
                <a:cs typeface="Courier"/>
              </a:rPr>
              <a:t>8954  d</a:t>
            </a:r>
          </a:p>
          <a:p>
            <a:pPr>
              <a:lnSpc>
                <a:spcPct val="90000"/>
              </a:lnSpc>
            </a:pPr>
            <a:endParaRPr lang="en-US" sz="1800" dirty="0">
              <a:latin typeface="+mn-lt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4648200" y="3867150"/>
            <a:ext cx="3429000" cy="609600"/>
          </a:xfrm>
          <a:prstGeom prst="wedgeRoundRectCallout">
            <a:avLst>
              <a:gd name="adj1" fmla="val -105310"/>
              <a:gd name="adj2" fmla="val 108014"/>
              <a:gd name="adj3" fmla="val 16667"/>
            </a:avLst>
          </a:prstGeom>
          <a:solidFill>
            <a:srgbClr val="FFCC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What happened here?</a:t>
            </a:r>
          </a:p>
        </p:txBody>
      </p:sp>
    </p:spTree>
    <p:extLst>
      <p:ext uri="{BB962C8B-B14F-4D97-AF65-F5344CB8AC3E}">
        <p14:creationId xmlns:p14="http://schemas.microsoft.com/office/powerpoint/2010/main" val="11230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B9BE-8B11-6A4D-B09A-61BA89812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in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2AD46-57B9-E94B-B914-E43733267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Can't just blindly remove punctuation: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m.p.h., Ph.D., AT&amp;T, </a:t>
            </a:r>
            <a:r>
              <a:rPr lang="en-US" dirty="0" err="1">
                <a:solidFill>
                  <a:srgbClr val="0070C0"/>
                </a:solidFill>
              </a:rPr>
              <a:t>cap’n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prices </a:t>
            </a:r>
            <a:r>
              <a:rPr lang="en-US" dirty="0">
                <a:solidFill>
                  <a:srgbClr val="0070C0"/>
                </a:solidFill>
              </a:rPr>
              <a:t>($45.55</a:t>
            </a:r>
            <a:r>
              <a:rPr lang="en-US" dirty="0"/>
              <a:t>) and dates (</a:t>
            </a:r>
            <a:r>
              <a:rPr lang="en-US" dirty="0">
                <a:solidFill>
                  <a:srgbClr val="0070C0"/>
                </a:solidFill>
              </a:rPr>
              <a:t>01/02/06</a:t>
            </a:r>
            <a:r>
              <a:rPr lang="en-US" dirty="0"/>
              <a:t>); URLs; (</a:t>
            </a:r>
            <a:r>
              <a:rPr lang="en-US" dirty="0">
                <a:solidFill>
                  <a:srgbClr val="0070C0"/>
                </a:solidFill>
              </a:rPr>
              <a:t>http://</a:t>
            </a:r>
            <a:r>
              <a:rPr lang="en-US" dirty="0" err="1">
                <a:solidFill>
                  <a:srgbClr val="0070C0"/>
                </a:solidFill>
              </a:rPr>
              <a:t>www.stanford.edu</a:t>
            </a:r>
            <a:r>
              <a:rPr lang="en-US" dirty="0"/>
              <a:t>), hashtags (</a:t>
            </a:r>
            <a:r>
              <a:rPr lang="en-US" dirty="0">
                <a:solidFill>
                  <a:srgbClr val="0070C0"/>
                </a:solidFill>
              </a:rPr>
              <a:t>#</a:t>
            </a:r>
            <a:r>
              <a:rPr lang="en-US" dirty="0" err="1">
                <a:solidFill>
                  <a:srgbClr val="0070C0"/>
                </a:solidFill>
              </a:rPr>
              <a:t>nlproc</a:t>
            </a:r>
            <a:r>
              <a:rPr lang="en-US" dirty="0"/>
              <a:t>), email addresses (</a:t>
            </a:r>
            <a:r>
              <a:rPr lang="en-US" dirty="0" err="1">
                <a:solidFill>
                  <a:srgbClr val="0070C0"/>
                </a:solidFill>
              </a:rPr>
              <a:t>someone@cs.colorado.edu</a:t>
            </a:r>
            <a:r>
              <a:rPr lang="en-US" dirty="0"/>
              <a:t>). </a:t>
            </a:r>
          </a:p>
          <a:p>
            <a:r>
              <a:rPr lang="en-US" dirty="0"/>
              <a:t>Clitics: a part of a word that can't stand on its own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we're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we are, French </a:t>
            </a:r>
            <a:r>
              <a:rPr lang="en-US" dirty="0" err="1">
                <a:solidFill>
                  <a:srgbClr val="0070C0"/>
                </a:solidFill>
                <a:sym typeface="Wingdings" pitchFamily="2" charset="2"/>
              </a:rPr>
              <a:t>j'ai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en-US" dirty="0" err="1">
                <a:solidFill>
                  <a:srgbClr val="0070C0"/>
                </a:solidFill>
                <a:sym typeface="Wingdings" pitchFamily="2" charset="2"/>
              </a:rPr>
              <a:t>l'honneur</a:t>
            </a:r>
            <a:endParaRPr lang="en-US" dirty="0">
              <a:solidFill>
                <a:srgbClr val="0070C0"/>
              </a:solidFill>
              <a:sym typeface="Wingdings" pitchFamily="2" charset="2"/>
            </a:endParaRPr>
          </a:p>
          <a:p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Can "Multiword Expressions (MWE) be words?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New York, rock ’n’ roll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829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A6D2-8EE5-0342-972F-66164E730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 in NLTK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EFFD7-883C-8C4E-81DC-88CA42651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2D168F-4EBE-1143-A9C1-9DCDEFE55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276350"/>
            <a:ext cx="8098625" cy="30702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B0F141-57C8-F84C-A3E5-EBBADDCC748A}"/>
              </a:ext>
            </a:extLst>
          </p:cNvPr>
          <p:cNvSpPr txBox="1"/>
          <p:nvPr/>
        </p:nvSpPr>
        <p:spPr>
          <a:xfrm>
            <a:off x="3581400" y="738485"/>
            <a:ext cx="2683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Bird et al. (2009)</a:t>
            </a:r>
          </a:p>
        </p:txBody>
      </p:sp>
    </p:spTree>
    <p:extLst>
      <p:ext uri="{BB962C8B-B14F-4D97-AF65-F5344CB8AC3E}">
        <p14:creationId xmlns:p14="http://schemas.microsoft.com/office/powerpoint/2010/main" val="3336225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E770B-C3D5-8549-A182-47BF19B6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 without spaces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3CF6-57D8-B14D-ABE4-124A7C4B8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Chinese, Japanese, Thai, don't use spaces to separate words</a:t>
            </a:r>
          </a:p>
        </p:txBody>
      </p:sp>
    </p:spTree>
    <p:extLst>
      <p:ext uri="{BB962C8B-B14F-4D97-AF65-F5344CB8AC3E}">
        <p14:creationId xmlns:p14="http://schemas.microsoft.com/office/powerpoint/2010/main" val="1604621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0F04-44A7-DC4D-8788-37DA0F961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tokenization in Chinese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94314-FDE4-4349-8378-3366BCD9E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Chinese words are composed of characters called </a:t>
            </a:r>
            <a:r>
              <a:rPr lang="en-US" b="1" dirty="0" err="1"/>
              <a:t>hanzi</a:t>
            </a:r>
            <a:endParaRPr lang="en-US" b="1" dirty="0"/>
          </a:p>
          <a:p>
            <a:r>
              <a:rPr lang="en-US" dirty="0"/>
              <a:t>Each one represents a meaning unit called a morpheme.</a:t>
            </a:r>
          </a:p>
          <a:p>
            <a:r>
              <a:rPr lang="en-US" dirty="0"/>
              <a:t>Each word has on average 2.4 of them.</a:t>
            </a:r>
          </a:p>
          <a:p>
            <a:r>
              <a:rPr lang="en-US" dirty="0"/>
              <a:t>But deciding what counts as a word is complex and not agreed upon.</a:t>
            </a:r>
          </a:p>
        </p:txBody>
      </p:sp>
    </p:spTree>
    <p:extLst>
      <p:ext uri="{BB962C8B-B14F-4D97-AF65-F5344CB8AC3E}">
        <p14:creationId xmlns:p14="http://schemas.microsoft.com/office/powerpoint/2010/main" val="868555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8C21D-98DE-AE4C-8FBD-A50914E02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word tokenization in Chinese?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945F3-D5D6-D740-85CC-D2FC4FC6D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1047750"/>
            <a:ext cx="7543801" cy="34290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2000"/>
              <a:t>姚明进入总决赛</a:t>
            </a:r>
            <a:r>
              <a:rPr lang="en-US" altLang="ja-JP" sz="2000" dirty="0"/>
              <a:t>  </a:t>
            </a:r>
            <a:r>
              <a:rPr lang="ja-JP" altLang="en-US" sz="2000"/>
              <a:t>“</a:t>
            </a:r>
            <a:r>
              <a:rPr lang="en-US" sz="2000" dirty="0"/>
              <a:t>Yao Ming reaches the finals”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3 words?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2000"/>
              <a:t>姚明</a:t>
            </a:r>
            <a:r>
              <a:rPr lang="en-US" altLang="ja-JP" sz="2000" dirty="0"/>
              <a:t>         </a:t>
            </a:r>
            <a:r>
              <a:rPr lang="ja-JP" altLang="en-US" sz="2000"/>
              <a:t> 进入 </a:t>
            </a:r>
            <a:r>
              <a:rPr lang="en-US" altLang="ja-JP" sz="2000" dirty="0"/>
              <a:t>   </a:t>
            </a:r>
            <a:r>
              <a:rPr lang="ja-JP" altLang="en-US" sz="2000"/>
              <a:t>总决赛 </a:t>
            </a:r>
            <a:endParaRPr lang="en-US" altLang="ja-JP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YaoMing</a:t>
            </a:r>
            <a:r>
              <a:rPr lang="en-US" sz="2000" dirty="0"/>
              <a:t>  reaches  finals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5 words?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2000"/>
              <a:t>姚</a:t>
            </a:r>
            <a:r>
              <a:rPr lang="en-US" altLang="ja-JP" sz="2000" dirty="0"/>
              <a:t>      </a:t>
            </a:r>
            <a:r>
              <a:rPr lang="ja-JP" altLang="en-US" sz="2000"/>
              <a:t> 明 </a:t>
            </a:r>
            <a:r>
              <a:rPr lang="en-US" altLang="ja-JP" sz="2000" dirty="0"/>
              <a:t>     </a:t>
            </a:r>
            <a:r>
              <a:rPr lang="ja-JP" altLang="en-US" sz="2000"/>
              <a:t>进入 </a:t>
            </a:r>
            <a:r>
              <a:rPr lang="en-US" altLang="ja-JP" sz="2000" dirty="0"/>
              <a:t>        </a:t>
            </a:r>
            <a:r>
              <a:rPr lang="ja-JP" altLang="en-US" sz="2000"/>
              <a:t>总 </a:t>
            </a:r>
            <a:r>
              <a:rPr lang="en-US" altLang="ja-JP" sz="2000" dirty="0"/>
              <a:t>     </a:t>
            </a:r>
            <a:r>
              <a:rPr lang="ja-JP" altLang="en-US" sz="2000"/>
              <a:t>决赛 </a:t>
            </a:r>
            <a:endParaRPr lang="en-US" altLang="ja-JP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Yao    Ming reaches overall    finals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7 characters? (don't use words at all):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2000"/>
              <a:t>姚 </a:t>
            </a:r>
            <a:r>
              <a:rPr lang="en-US" altLang="ja-JP" sz="2000" dirty="0"/>
              <a:t>  </a:t>
            </a:r>
            <a:r>
              <a:rPr lang="ja-JP" altLang="en-US" sz="2000"/>
              <a:t>明 </a:t>
            </a:r>
            <a:r>
              <a:rPr lang="en-US" altLang="ja-JP" sz="2000" dirty="0"/>
              <a:t>       </a:t>
            </a:r>
            <a:r>
              <a:rPr lang="ja-JP" altLang="en-US" sz="2000"/>
              <a:t>进 </a:t>
            </a:r>
            <a:r>
              <a:rPr lang="en-US" altLang="ja-JP" sz="2000" dirty="0"/>
              <a:t>     </a:t>
            </a:r>
            <a:r>
              <a:rPr lang="ja-JP" altLang="en-US" sz="2000"/>
              <a:t>入 </a:t>
            </a:r>
            <a:r>
              <a:rPr lang="en-US" altLang="ja-JP" sz="2000" dirty="0"/>
              <a:t>      </a:t>
            </a:r>
            <a:r>
              <a:rPr lang="ja-JP" altLang="en-US" sz="2000"/>
              <a:t>总 </a:t>
            </a:r>
            <a:r>
              <a:rPr lang="en-US" altLang="ja-JP" sz="2000" dirty="0"/>
              <a:t>        </a:t>
            </a:r>
            <a:r>
              <a:rPr lang="ja-JP" altLang="en-US" sz="2000"/>
              <a:t>决 </a:t>
            </a:r>
            <a:r>
              <a:rPr lang="en-US" altLang="ja-JP" sz="2000" dirty="0"/>
              <a:t>        </a:t>
            </a:r>
            <a:r>
              <a:rPr lang="ja-JP" altLang="en-US" sz="2000"/>
              <a:t>赛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Yao Ming enter enter overall decision game </a:t>
            </a:r>
          </a:p>
          <a:p>
            <a:r>
              <a:rPr lang="en-US" sz="2000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12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E2C92-2541-0E44-93DB-9508FAC0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6B4AA-FAC2-5544-9D0A-8546AA441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in Chinese it's common not to do word segmentation at all</a:t>
            </a:r>
          </a:p>
          <a:p>
            <a:r>
              <a:rPr lang="en-US" dirty="0"/>
              <a:t>But in Thai and Japanese, it's required</a:t>
            </a:r>
          </a:p>
          <a:p>
            <a:r>
              <a:rPr lang="en-US" dirty="0"/>
              <a:t>The standard algorithms are neural sequence models trained by supervised machine learning.</a:t>
            </a:r>
          </a:p>
        </p:txBody>
      </p:sp>
    </p:spTree>
    <p:extLst>
      <p:ext uri="{BB962C8B-B14F-4D97-AF65-F5344CB8AC3E}">
        <p14:creationId xmlns:p14="http://schemas.microsoft.com/office/powerpoint/2010/main" val="3256842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Word tokenization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0706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Byte Pair Encoding tokenization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47072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E2C92-2541-0E44-93DB-9508FAC0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third option for word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6B4AA-FAC2-5544-9D0A-8546AA441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the data to tell us how to tokenize.</a:t>
            </a:r>
          </a:p>
          <a:p>
            <a:r>
              <a:rPr lang="en-US" b="1" dirty="0" err="1"/>
              <a:t>Subword</a:t>
            </a:r>
            <a:r>
              <a:rPr lang="en-US" b="1" dirty="0"/>
              <a:t> tokenization </a:t>
            </a:r>
            <a:r>
              <a:rPr lang="en-US" dirty="0"/>
              <a:t>(because tokens are often parts of words)</a:t>
            </a:r>
          </a:p>
          <a:p>
            <a:r>
              <a:rPr lang="en-US" dirty="0"/>
              <a:t>Can include common morphemes like </a:t>
            </a:r>
            <a:r>
              <a:rPr lang="en-US" i="1" dirty="0"/>
              <a:t>-</a:t>
            </a:r>
            <a:r>
              <a:rPr lang="en-US" i="1" dirty="0" err="1"/>
              <a:t>est</a:t>
            </a:r>
            <a:r>
              <a:rPr lang="en-US" i="1" dirty="0"/>
              <a:t> </a:t>
            </a:r>
            <a:r>
              <a:rPr lang="en-US" dirty="0"/>
              <a:t>or </a:t>
            </a:r>
            <a:r>
              <a:rPr lang="en-US" i="1" dirty="0"/>
              <a:t>-er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(A morpheme is the smallest meaning-bearing unit of a language; </a:t>
            </a:r>
            <a:r>
              <a:rPr lang="en-US" i="1" dirty="0"/>
              <a:t>unlikeliest </a:t>
            </a:r>
            <a:r>
              <a:rPr lang="en-US" dirty="0"/>
              <a:t>has morphemes </a:t>
            </a:r>
            <a:r>
              <a:rPr lang="en-US" i="1" dirty="0"/>
              <a:t>un-</a:t>
            </a:r>
            <a:r>
              <a:rPr lang="en-US" dirty="0"/>
              <a:t>, </a:t>
            </a:r>
            <a:r>
              <a:rPr lang="en-US" i="1" dirty="0"/>
              <a:t>likely</a:t>
            </a:r>
            <a:r>
              <a:rPr lang="en-US" dirty="0"/>
              <a:t>, and </a:t>
            </a:r>
            <a:r>
              <a:rPr lang="en-US" i="1" dirty="0"/>
              <a:t>-est</a:t>
            </a:r>
            <a:r>
              <a:rPr lang="en-US" dirty="0"/>
              <a:t>.)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662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80E2F-EE2A-E642-BFD0-9E347330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Subword</a:t>
            </a:r>
            <a:r>
              <a:rPr lang="en-US" dirty="0"/>
              <a:t>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8749E-F2D9-8A47-AD4D-D41E36DCE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200150"/>
            <a:ext cx="794004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Three common algorithms:</a:t>
            </a:r>
          </a:p>
          <a:p>
            <a:pPr lvl="1"/>
            <a:r>
              <a:rPr lang="en-US" sz="2800" b="1" dirty="0"/>
              <a:t>Byte-Pair Encoding (BPE) </a:t>
            </a:r>
            <a:r>
              <a:rPr lang="en-US" sz="2800" dirty="0"/>
              <a:t>(</a:t>
            </a:r>
            <a:r>
              <a:rPr lang="en-US" sz="2800" dirty="0" err="1"/>
              <a:t>Sennrich</a:t>
            </a:r>
            <a:r>
              <a:rPr lang="en-US" sz="2800" dirty="0"/>
              <a:t> et al., 2016)</a:t>
            </a:r>
          </a:p>
          <a:p>
            <a:pPr lvl="1"/>
            <a:r>
              <a:rPr lang="en-US" sz="2800" b="1" dirty="0"/>
              <a:t>unigram language modeling tokenization </a:t>
            </a:r>
            <a:r>
              <a:rPr lang="en-US" sz="2800" dirty="0"/>
              <a:t>(Kudo, 2018)</a:t>
            </a:r>
          </a:p>
          <a:p>
            <a:pPr lvl="1"/>
            <a:r>
              <a:rPr lang="en-US" sz="2800" b="1" dirty="0" err="1"/>
              <a:t>WordPiece</a:t>
            </a:r>
            <a:r>
              <a:rPr lang="en-US" sz="2800" b="1" dirty="0"/>
              <a:t> </a:t>
            </a:r>
            <a:r>
              <a:rPr lang="en-US" sz="2800" dirty="0"/>
              <a:t>(Schuster and Nakajima, 2012)</a:t>
            </a:r>
          </a:p>
          <a:p>
            <a:r>
              <a:rPr lang="en-US" sz="3000" dirty="0"/>
              <a:t>All have 2 parts:</a:t>
            </a:r>
          </a:p>
          <a:p>
            <a:pPr lvl="1"/>
            <a:r>
              <a:rPr lang="en-US" sz="2600" dirty="0"/>
              <a:t>A token </a:t>
            </a:r>
            <a:r>
              <a:rPr lang="en-US" sz="2600" b="1" dirty="0"/>
              <a:t>learner</a:t>
            </a:r>
            <a:r>
              <a:rPr lang="en-US" sz="2600" dirty="0"/>
              <a:t> that takes a raw training corpus and induces a vocabulary (a set of tokens). </a:t>
            </a:r>
          </a:p>
          <a:p>
            <a:pPr lvl="1"/>
            <a:r>
              <a:rPr lang="en-US" sz="2600" dirty="0"/>
              <a:t>A token </a:t>
            </a:r>
            <a:r>
              <a:rPr lang="en-US" sz="2600" b="1" dirty="0" err="1"/>
              <a:t>segmenter</a:t>
            </a:r>
            <a:r>
              <a:rPr lang="en-US" sz="2600" dirty="0"/>
              <a:t> that takes a raw test sentence and tokenizes it according to that vocabulary</a:t>
            </a:r>
            <a:endParaRPr lang="en-US" sz="3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6255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06DBC-1841-5A4A-8BA4-FBF3E9823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Pair Encoding (BPE)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05ACC-321F-EA41-89C7-743AA17FB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Let vocabulary be the set of all individual characters </a:t>
            </a:r>
          </a:p>
          <a:p>
            <a:pPr marL="0" indent="0">
              <a:buNone/>
            </a:pPr>
            <a:r>
              <a:rPr lang="en-US" dirty="0"/>
              <a:t>	= {A, B, C, D,…,a, b, c, d….}</a:t>
            </a:r>
          </a:p>
          <a:p>
            <a:r>
              <a:rPr lang="en-US" dirty="0"/>
              <a:t>Repeat:</a:t>
            </a:r>
          </a:p>
          <a:p>
            <a:pPr lvl="1"/>
            <a:r>
              <a:rPr lang="en-US" dirty="0"/>
              <a:t>choose the two symbols that are most frequently adjacent in training corpus (say ‘A’, ‘B’), </a:t>
            </a:r>
          </a:p>
          <a:p>
            <a:pPr lvl="1"/>
            <a:r>
              <a:rPr lang="en-US" dirty="0"/>
              <a:t>adds a new merged symbol ‘AB’ to the vocabulary</a:t>
            </a:r>
          </a:p>
          <a:p>
            <a:pPr lvl="1"/>
            <a:r>
              <a:rPr lang="en-US" dirty="0"/>
              <a:t>replace every adjacent ’A’ ’B’ in corpus with ‘AB’. </a:t>
            </a:r>
          </a:p>
          <a:p>
            <a:r>
              <a:rPr lang="en-US" dirty="0"/>
              <a:t>Until </a:t>
            </a:r>
            <a:r>
              <a:rPr lang="en-US" i="1" dirty="0"/>
              <a:t>k </a:t>
            </a:r>
            <a:r>
              <a:rPr lang="en-US" dirty="0"/>
              <a:t>merges have been done.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5532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429E5-EBD9-2046-8D47-165ECF0A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token learner algorithm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8AC05B-9311-E047-9AE9-2A8C66589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552" y="1276350"/>
            <a:ext cx="8798896" cy="3168650"/>
          </a:xfrm>
        </p:spPr>
      </p:pic>
    </p:spTree>
    <p:extLst>
      <p:ext uri="{BB962C8B-B14F-4D97-AF65-F5344CB8AC3E}">
        <p14:creationId xmlns:p14="http://schemas.microsoft.com/office/powerpoint/2010/main" val="6018077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78A24-0632-6C4C-9278-CCFE919BD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Pair Encoding (BPE)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FD168-797C-4143-B522-B6C4D3E19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</a:t>
            </a:r>
            <a:r>
              <a:rPr lang="en-US" dirty="0" err="1"/>
              <a:t>subword</a:t>
            </a:r>
            <a:r>
              <a:rPr lang="en-US" dirty="0"/>
              <a:t> algorithms are run inside white-space separated tokens. </a:t>
            </a:r>
          </a:p>
          <a:p>
            <a:r>
              <a:rPr lang="en-US" dirty="0"/>
              <a:t>So first add a special end-of-word symbol '__' before whitespace in training corpus</a:t>
            </a:r>
          </a:p>
          <a:p>
            <a:r>
              <a:rPr lang="en-US" dirty="0"/>
              <a:t>Next, separate into letters.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766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A588-CF79-6845-A0A9-764B0043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token learner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7611C3-7B80-1C45-B664-B5629AD86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510" y="3028950"/>
            <a:ext cx="7378700" cy="18446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C99552-7DC1-C54E-B3E5-539CFEA0A21D}"/>
              </a:ext>
            </a:extLst>
          </p:cNvPr>
          <p:cNvSpPr txBox="1"/>
          <p:nvPr/>
        </p:nvSpPr>
        <p:spPr>
          <a:xfrm>
            <a:off x="685800" y="895350"/>
            <a:ext cx="830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Original (very fascinating🙄) corpus:</a:t>
            </a:r>
          </a:p>
          <a:p>
            <a:endParaRPr lang="en-US" sz="1200" dirty="0"/>
          </a:p>
          <a:p>
            <a:r>
              <a:rPr lang="en-US" dirty="0">
                <a:solidFill>
                  <a:srgbClr val="0070C0"/>
                </a:solidFill>
              </a:rPr>
              <a:t> low low low low low lowest lowest newer newer newer        newer newer newer wider wider wider new new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8FC4DC-36F7-3844-B27C-2F5130CA0D7E}"/>
              </a:ext>
            </a:extLst>
          </p:cNvPr>
          <p:cNvSpPr txBox="1"/>
          <p:nvPr/>
        </p:nvSpPr>
        <p:spPr>
          <a:xfrm>
            <a:off x="685800" y="2423815"/>
            <a:ext cx="5921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end-of-word tokens and segment:</a:t>
            </a:r>
          </a:p>
        </p:txBody>
      </p:sp>
    </p:spTree>
    <p:extLst>
      <p:ext uri="{BB962C8B-B14F-4D97-AF65-F5344CB8AC3E}">
        <p14:creationId xmlns:p14="http://schemas.microsoft.com/office/powerpoint/2010/main" val="28129189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A588-CF79-6845-A0A9-764B0043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token learner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7611C3-7B80-1C45-B664-B5629AD86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201" y="963612"/>
            <a:ext cx="6432550" cy="16081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8FC4DC-36F7-3844-B27C-2F5130CA0D7E}"/>
              </a:ext>
            </a:extLst>
          </p:cNvPr>
          <p:cNvSpPr txBox="1"/>
          <p:nvPr/>
        </p:nvSpPr>
        <p:spPr>
          <a:xfrm>
            <a:off x="609600" y="2660989"/>
            <a:ext cx="240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Merge </a:t>
            </a:r>
            <a:r>
              <a:rPr lang="en-US" dirty="0">
                <a:solidFill>
                  <a:srgbClr val="0070C0"/>
                </a:solidFill>
              </a:rPr>
              <a:t>e r</a:t>
            </a:r>
            <a:r>
              <a:rPr lang="en-US" dirty="0"/>
              <a:t> to </a:t>
            </a:r>
            <a:r>
              <a:rPr lang="en-US" dirty="0">
                <a:solidFill>
                  <a:srgbClr val="0070C0"/>
                </a:solidFill>
              </a:rPr>
              <a:t>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D99515-8604-9541-A4AB-613A44530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201" y="3317277"/>
            <a:ext cx="7061823" cy="16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337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A588-CF79-6845-A0A9-764B0043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8FC4DC-36F7-3844-B27C-2F5130CA0D7E}"/>
              </a:ext>
            </a:extLst>
          </p:cNvPr>
          <p:cNvSpPr txBox="1"/>
          <p:nvPr/>
        </p:nvSpPr>
        <p:spPr>
          <a:xfrm>
            <a:off x="609600" y="2660989"/>
            <a:ext cx="2808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Merge </a:t>
            </a:r>
            <a:r>
              <a:rPr lang="en-US" dirty="0">
                <a:solidFill>
                  <a:srgbClr val="0070C0"/>
                </a:solidFill>
              </a:rPr>
              <a:t>er  _</a:t>
            </a:r>
            <a:r>
              <a:rPr lang="en-US" dirty="0"/>
              <a:t> to </a:t>
            </a:r>
            <a:r>
              <a:rPr lang="en-US" dirty="0">
                <a:solidFill>
                  <a:srgbClr val="0070C0"/>
                </a:solidFill>
              </a:rPr>
              <a:t>er_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D99515-8604-9541-A4AB-613A44530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053181"/>
            <a:ext cx="7061823" cy="1608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5EFE4E-8F11-7E47-BFCD-4990551A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25" y="3282258"/>
            <a:ext cx="6187440" cy="16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275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A588-CF79-6845-A0A9-764B0043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8FC4DC-36F7-3844-B27C-2F5130CA0D7E}"/>
              </a:ext>
            </a:extLst>
          </p:cNvPr>
          <p:cNvSpPr txBox="1"/>
          <p:nvPr/>
        </p:nvSpPr>
        <p:spPr>
          <a:xfrm>
            <a:off x="609600" y="2660989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Merge </a:t>
            </a:r>
            <a:r>
              <a:rPr lang="en-US" dirty="0">
                <a:solidFill>
                  <a:srgbClr val="0070C0"/>
                </a:solidFill>
              </a:rPr>
              <a:t>n  e  </a:t>
            </a:r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5EFE4E-8F11-7E47-BFCD-4990551A4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4" y="1044867"/>
            <a:ext cx="6187440" cy="16161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608184-02FD-BF40-ADBB-FA548AF57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72" y="3181350"/>
            <a:ext cx="6510663" cy="16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223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A588-CF79-6845-A0A9-764B0043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8FC4DC-36F7-3844-B27C-2F5130CA0D7E}"/>
              </a:ext>
            </a:extLst>
          </p:cNvPr>
          <p:cNvSpPr txBox="1"/>
          <p:nvPr/>
        </p:nvSpPr>
        <p:spPr>
          <a:xfrm>
            <a:off x="512264" y="1234353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next merges are: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0A4A93-7DFF-3846-92BE-BD84C7DA0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05861"/>
            <a:ext cx="8677547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815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429E5-EBD9-2046-8D47-165ECF0A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token </a:t>
            </a:r>
            <a:r>
              <a:rPr lang="en-US"/>
              <a:t>learner algorithm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B8AEF-E371-1D41-B310-325C6FF25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971550"/>
            <a:ext cx="7940040" cy="4052248"/>
          </a:xfrm>
        </p:spPr>
        <p:txBody>
          <a:bodyPr>
            <a:normAutofit/>
          </a:bodyPr>
          <a:lstStyle/>
          <a:p>
            <a:r>
              <a:rPr lang="en-US" dirty="0"/>
              <a:t>On the test data, run each merge learned from the training data:</a:t>
            </a:r>
          </a:p>
          <a:p>
            <a:pPr lvl="1"/>
            <a:r>
              <a:rPr lang="en-US" dirty="0"/>
              <a:t>Greedily</a:t>
            </a:r>
          </a:p>
          <a:p>
            <a:pPr lvl="1"/>
            <a:r>
              <a:rPr lang="en-US" dirty="0"/>
              <a:t>In the order we learned them</a:t>
            </a:r>
          </a:p>
          <a:p>
            <a:pPr lvl="1"/>
            <a:r>
              <a:rPr lang="en-US" dirty="0"/>
              <a:t>(test frequencies don't play a role)</a:t>
            </a:r>
          </a:p>
          <a:p>
            <a:r>
              <a:rPr lang="en-US" dirty="0"/>
              <a:t>So: merge every </a:t>
            </a:r>
            <a:r>
              <a:rPr lang="en-US" dirty="0">
                <a:solidFill>
                  <a:srgbClr val="0070C0"/>
                </a:solidFill>
              </a:rPr>
              <a:t>e r</a:t>
            </a:r>
            <a:r>
              <a:rPr lang="en-US" dirty="0"/>
              <a:t> to </a:t>
            </a:r>
            <a:r>
              <a:rPr lang="en-US" dirty="0">
                <a:solidFill>
                  <a:srgbClr val="0070C0"/>
                </a:solidFill>
              </a:rPr>
              <a:t>er</a:t>
            </a:r>
            <a:r>
              <a:rPr lang="en-US" dirty="0"/>
              <a:t>, then merge </a:t>
            </a:r>
            <a:r>
              <a:rPr lang="en-US" dirty="0">
                <a:solidFill>
                  <a:srgbClr val="0070C0"/>
                </a:solidFill>
              </a:rPr>
              <a:t>er _</a:t>
            </a:r>
            <a:r>
              <a:rPr lang="en-US" dirty="0"/>
              <a:t> to </a:t>
            </a:r>
            <a:r>
              <a:rPr lang="en-US" dirty="0">
                <a:solidFill>
                  <a:srgbClr val="0070C0"/>
                </a:solidFill>
              </a:rPr>
              <a:t>er_</a:t>
            </a:r>
            <a:r>
              <a:rPr lang="en-US" dirty="0"/>
              <a:t>, etc.</a:t>
            </a:r>
          </a:p>
          <a:p>
            <a:r>
              <a:rPr lang="en-US" dirty="0"/>
              <a:t>Result: </a:t>
            </a:r>
          </a:p>
          <a:p>
            <a:pPr lvl="1"/>
            <a:r>
              <a:rPr lang="en-US" dirty="0"/>
              <a:t>Test set "n e w e r _" would be tokenized as a full word </a:t>
            </a:r>
          </a:p>
          <a:p>
            <a:pPr lvl="1"/>
            <a:r>
              <a:rPr lang="en-US" dirty="0"/>
              <a:t>Test set "l o w e r _" would be two tokens: "low er_"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252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Byte Pair Encoding tokenization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795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Word Normalization and other issues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97687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Word Normalization</a:t>
            </a:r>
          </a:p>
        </p:txBody>
      </p:sp>
      <p:sp>
        <p:nvSpPr>
          <p:cNvPr id="35843" name="Rectangle 2051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sym typeface="Symbol" charset="2"/>
              </a:rPr>
              <a:t>Putting words/tokens in a standard format</a:t>
            </a:r>
          </a:p>
          <a:p>
            <a:pPr lvl="2" eaLnBrk="1" hangingPunct="1"/>
            <a:r>
              <a:rPr lang="en-US" sz="2400" dirty="0">
                <a:sym typeface="Symbol" charset="2"/>
              </a:rPr>
              <a:t>U.S.A. or USA</a:t>
            </a:r>
          </a:p>
          <a:p>
            <a:pPr lvl="2" eaLnBrk="1" hangingPunct="1"/>
            <a:r>
              <a:rPr lang="en-US" sz="2400" dirty="0" err="1">
                <a:sym typeface="Symbol" charset="2"/>
              </a:rPr>
              <a:t>uhhuh</a:t>
            </a:r>
            <a:r>
              <a:rPr lang="en-US" sz="2400" dirty="0">
                <a:sym typeface="Symbol" charset="2"/>
              </a:rPr>
              <a:t> or uh-huh</a:t>
            </a:r>
          </a:p>
          <a:p>
            <a:pPr lvl="2" eaLnBrk="1" hangingPunct="1"/>
            <a:r>
              <a:rPr lang="en-US" sz="2400" dirty="0">
                <a:sym typeface="Symbol" charset="2"/>
              </a:rPr>
              <a:t>Fed or fed</a:t>
            </a:r>
          </a:p>
          <a:p>
            <a:pPr lvl="2" eaLnBrk="1" hangingPunct="1"/>
            <a:r>
              <a:rPr lang="en-US" sz="2400" dirty="0">
                <a:sym typeface="Symbol" charset="2"/>
              </a:rPr>
              <a:t>am, is be, are </a:t>
            </a:r>
          </a:p>
          <a:p>
            <a:pPr lvl="1" eaLnBrk="1" hangingPunct="1"/>
            <a:endParaRPr lang="en-US" sz="18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4318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Case folding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Applications like IR: reduce all letters to lower case</a:t>
            </a:r>
          </a:p>
          <a:p>
            <a:pPr lvl="1" eaLnBrk="1" hangingPunct="1"/>
            <a:r>
              <a:rPr lang="en-US" sz="2400" dirty="0"/>
              <a:t>Since users tend to use lower case</a:t>
            </a:r>
          </a:p>
          <a:p>
            <a:pPr lvl="1" eaLnBrk="1" hangingPunct="1"/>
            <a:r>
              <a:rPr lang="en-US" sz="2400" dirty="0"/>
              <a:t>Possible exception: upper case in mid-sentence?</a:t>
            </a:r>
          </a:p>
          <a:p>
            <a:pPr lvl="2" eaLnBrk="1" hangingPunct="1"/>
            <a:r>
              <a:rPr lang="en-US" sz="2000" dirty="0"/>
              <a:t>e.g., </a:t>
            </a:r>
            <a:r>
              <a:rPr lang="en-US" sz="2000" b="1" i="1" dirty="0"/>
              <a:t>General Motors</a:t>
            </a:r>
          </a:p>
          <a:p>
            <a:pPr lvl="2" eaLnBrk="1" hangingPunct="1"/>
            <a:r>
              <a:rPr lang="en-US" sz="2000" b="1" i="1" dirty="0"/>
              <a:t>Fed</a:t>
            </a:r>
            <a:r>
              <a:rPr lang="en-US" sz="2000" dirty="0"/>
              <a:t> vs. </a:t>
            </a:r>
            <a:r>
              <a:rPr lang="en-US" sz="2000" b="1" i="1" dirty="0"/>
              <a:t>fed</a:t>
            </a:r>
          </a:p>
          <a:p>
            <a:pPr lvl="2" eaLnBrk="1" hangingPunct="1"/>
            <a:r>
              <a:rPr lang="en-US" sz="2000" b="1" i="1" dirty="0"/>
              <a:t>SAIL</a:t>
            </a:r>
            <a:r>
              <a:rPr lang="en-US" sz="2000" dirty="0"/>
              <a:t> vs. </a:t>
            </a:r>
            <a:r>
              <a:rPr lang="en-US" sz="2000" b="1" i="1" dirty="0"/>
              <a:t>sail</a:t>
            </a:r>
          </a:p>
          <a:p>
            <a:r>
              <a:rPr lang="en-US" sz="2800" dirty="0"/>
              <a:t>For sentiment analysis, MT, Information extraction</a:t>
            </a:r>
          </a:p>
          <a:p>
            <a:pPr lvl="1"/>
            <a:r>
              <a:rPr lang="en-US" sz="2400" dirty="0"/>
              <a:t>Case is helpful (</a:t>
            </a:r>
            <a:r>
              <a:rPr lang="en-US" sz="2400" b="1" i="1" dirty="0"/>
              <a:t>US</a:t>
            </a:r>
            <a:r>
              <a:rPr lang="en-US" sz="2400" dirty="0"/>
              <a:t> versus </a:t>
            </a:r>
            <a:r>
              <a:rPr lang="en-US" sz="2400" b="1" i="1" dirty="0"/>
              <a:t>us </a:t>
            </a:r>
            <a:r>
              <a:rPr lang="en-US" sz="2400" dirty="0"/>
              <a:t>is important)</a:t>
            </a:r>
          </a:p>
        </p:txBody>
      </p:sp>
    </p:spTree>
    <p:extLst>
      <p:ext uri="{BB962C8B-B14F-4D97-AF65-F5344CB8AC3E}">
        <p14:creationId xmlns:p14="http://schemas.microsoft.com/office/powerpoint/2010/main" val="389163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Lemmatization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352550"/>
            <a:ext cx="8321040" cy="3581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Represent all words as their shared root, = dictionary headword form:</a:t>
            </a:r>
          </a:p>
          <a:p>
            <a:pPr lvl="1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sz="2400" i="1" dirty="0"/>
              <a:t>am, are,</a:t>
            </a:r>
            <a:r>
              <a:rPr lang="en-US" sz="2400" dirty="0"/>
              <a:t> </a:t>
            </a:r>
            <a:r>
              <a:rPr lang="en-US" sz="2400" i="1" dirty="0"/>
              <a:t>is </a:t>
            </a:r>
            <a:r>
              <a:rPr lang="en-US" sz="2400" dirty="0">
                <a:sym typeface="Symbol" charset="2"/>
              </a:rPr>
              <a:t></a:t>
            </a:r>
            <a:r>
              <a:rPr lang="en-US" sz="2400" dirty="0"/>
              <a:t> </a:t>
            </a:r>
            <a:r>
              <a:rPr lang="en-US" sz="2400" i="1" dirty="0"/>
              <a:t>be</a:t>
            </a:r>
            <a:endParaRPr lang="en-US" sz="2400" dirty="0"/>
          </a:p>
          <a:p>
            <a:pPr lvl="1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sz="2400" i="1" dirty="0"/>
              <a:t>car, cars, car's</a:t>
            </a:r>
            <a:r>
              <a:rPr lang="en-US" sz="2400" dirty="0"/>
              <a:t>, </a:t>
            </a:r>
            <a:r>
              <a:rPr lang="en-US" sz="2400" i="1" dirty="0"/>
              <a:t>cars'</a:t>
            </a:r>
            <a:r>
              <a:rPr lang="en-US" sz="2400" dirty="0"/>
              <a:t> </a:t>
            </a:r>
            <a:r>
              <a:rPr lang="en-US" sz="2400" dirty="0">
                <a:sym typeface="Symbol" charset="2"/>
              </a:rPr>
              <a:t></a:t>
            </a:r>
            <a:r>
              <a:rPr lang="en-US" sz="2400" dirty="0"/>
              <a:t> </a:t>
            </a:r>
            <a:r>
              <a:rPr lang="en-US" sz="2400" i="1" dirty="0"/>
              <a:t>car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dirty="0"/>
              <a:t>Spanish </a:t>
            </a:r>
            <a:r>
              <a:rPr lang="en-US" dirty="0" err="1">
                <a:solidFill>
                  <a:srgbClr val="A50021"/>
                </a:solidFill>
              </a:rPr>
              <a:t>quiero</a:t>
            </a:r>
            <a:r>
              <a:rPr lang="en-US" dirty="0"/>
              <a:t> (‘I want’), </a:t>
            </a:r>
            <a:r>
              <a:rPr lang="en-US" dirty="0" err="1">
                <a:solidFill>
                  <a:srgbClr val="A50021"/>
                </a:solidFill>
              </a:rPr>
              <a:t>quieres</a:t>
            </a:r>
            <a:r>
              <a:rPr lang="en-US" dirty="0"/>
              <a:t> (‘you want’) </a:t>
            </a:r>
            <a:r>
              <a:rPr lang="en-US" dirty="0">
                <a:sym typeface="Symbol" charset="2"/>
              </a:rPr>
              <a:t></a:t>
            </a:r>
            <a:r>
              <a:rPr lang="en-US" dirty="0"/>
              <a:t> </a:t>
            </a:r>
            <a:r>
              <a:rPr lang="en-US" dirty="0" err="1">
                <a:solidFill>
                  <a:srgbClr val="A50021"/>
                </a:solidFill>
              </a:rPr>
              <a:t>querer</a:t>
            </a:r>
            <a:r>
              <a:rPr lang="en-US" dirty="0"/>
              <a:t> ‘want'</a:t>
            </a:r>
            <a:endParaRPr lang="en-US" sz="2400" i="1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i="1" dirty="0"/>
              <a:t>He is reading detective stories </a:t>
            </a:r>
            <a:r>
              <a:rPr lang="en-US" dirty="0">
                <a:sym typeface="Symbol" charset="2"/>
              </a:rPr>
              <a:t></a:t>
            </a:r>
            <a:r>
              <a:rPr lang="en-US" dirty="0"/>
              <a:t> </a:t>
            </a:r>
            <a:r>
              <a:rPr lang="en-US" i="1" dirty="0"/>
              <a:t>He be read detective story </a:t>
            </a:r>
          </a:p>
        </p:txBody>
      </p:sp>
    </p:spTree>
    <p:extLst>
      <p:ext uri="{BB962C8B-B14F-4D97-AF65-F5344CB8AC3E}">
        <p14:creationId xmlns:p14="http://schemas.microsoft.com/office/powerpoint/2010/main" val="239970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119702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Lemmatization is done by Morphological Parsing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200150"/>
            <a:ext cx="7543801" cy="36576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Morphemes:</a:t>
            </a:r>
          </a:p>
          <a:p>
            <a:pPr lvl="1"/>
            <a:r>
              <a:rPr lang="en-US" sz="2400" dirty="0"/>
              <a:t>The small meaningful units that make up words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Stems</a:t>
            </a:r>
            <a:r>
              <a:rPr lang="en-US" sz="2400" dirty="0"/>
              <a:t>: The core meaning-bearing units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Affixes</a:t>
            </a:r>
            <a:r>
              <a:rPr lang="en-US" sz="2400" dirty="0"/>
              <a:t>: </a:t>
            </a:r>
            <a:r>
              <a:rPr lang="en-US" dirty="0"/>
              <a:t>Parts</a:t>
            </a:r>
            <a:r>
              <a:rPr lang="en-US" sz="2400" dirty="0"/>
              <a:t> that adhere to stems, often with grammatical functions</a:t>
            </a:r>
          </a:p>
          <a:p>
            <a:r>
              <a:rPr lang="en-US" sz="3000" dirty="0"/>
              <a:t>Morphological Parsers:</a:t>
            </a:r>
          </a:p>
          <a:p>
            <a:pPr lvl="1"/>
            <a:r>
              <a:rPr lang="en-US" dirty="0"/>
              <a:t>Parse</a:t>
            </a:r>
            <a:r>
              <a:rPr lang="en-US" i="1" dirty="0"/>
              <a:t>  cats </a:t>
            </a:r>
            <a:r>
              <a:rPr lang="en-US" dirty="0"/>
              <a:t>into two morphemes </a:t>
            </a:r>
            <a:r>
              <a:rPr lang="en-US" i="1" dirty="0"/>
              <a:t>cat </a:t>
            </a:r>
            <a:r>
              <a:rPr lang="en-US" dirty="0"/>
              <a:t>and </a:t>
            </a:r>
            <a:r>
              <a:rPr lang="en-US" i="1" dirty="0"/>
              <a:t>s</a:t>
            </a:r>
            <a:endParaRPr lang="en-US" dirty="0"/>
          </a:p>
          <a:p>
            <a:pPr lvl="1"/>
            <a:r>
              <a:rPr lang="en-US" dirty="0"/>
              <a:t>Parse Spanish </a:t>
            </a:r>
            <a:r>
              <a:rPr lang="en-US" i="1" dirty="0" err="1"/>
              <a:t>amaren</a:t>
            </a:r>
            <a:r>
              <a:rPr lang="en-US" i="1" dirty="0"/>
              <a:t> </a:t>
            </a:r>
            <a:r>
              <a:rPr lang="en-US" dirty="0"/>
              <a:t>(‘if in the future they would love’) into morpheme </a:t>
            </a:r>
            <a:r>
              <a:rPr lang="en-US" i="1" dirty="0" err="1"/>
              <a:t>amar</a:t>
            </a:r>
            <a:r>
              <a:rPr lang="en-US" i="1" dirty="0"/>
              <a:t> </a:t>
            </a:r>
            <a:r>
              <a:rPr lang="en-US" dirty="0"/>
              <a:t>‘to love’, and the morphological features </a:t>
            </a:r>
            <a:r>
              <a:rPr lang="en-US" i="1" dirty="0"/>
              <a:t>3PL </a:t>
            </a:r>
            <a:r>
              <a:rPr lang="en-US" dirty="0"/>
              <a:t>and </a:t>
            </a:r>
            <a:r>
              <a:rPr lang="en-US" i="1" dirty="0"/>
              <a:t>future subjunctive</a:t>
            </a:r>
            <a:r>
              <a:rPr lang="en-US" dirty="0"/>
              <a:t>. 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65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Stemming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822324" y="950118"/>
            <a:ext cx="7543801" cy="3429000"/>
          </a:xfrm>
        </p:spPr>
        <p:txBody>
          <a:bodyPr/>
          <a:lstStyle/>
          <a:p>
            <a:pPr eaLnBrk="1" hangingPunct="1"/>
            <a:r>
              <a:rPr lang="en-US" dirty="0"/>
              <a:t>Reduce terms to stems, chopping off affixes crudely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77875" y="125372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49250" y="1581150"/>
            <a:ext cx="4084320" cy="34163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r>
              <a:rPr lang="en-US" dirty="0"/>
              <a:t>This was not the map we found in Billy </a:t>
            </a:r>
            <a:r>
              <a:rPr lang="en-US" dirty="0" err="1"/>
              <a:t>Bones’s</a:t>
            </a:r>
            <a:r>
              <a:rPr lang="en-US" dirty="0"/>
              <a:t> chest, but an accurate copy, complete in all things-names and heights and soundings-with the single exception of the red crosses and the written notes. </a:t>
            </a:r>
            <a:endParaRPr lang="en-US" sz="2000" dirty="0"/>
          </a:p>
        </p:txBody>
      </p:sp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4535788" y="2800350"/>
            <a:ext cx="304800" cy="116443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40AF25E-FE00-574A-AA00-973D384B2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7280" y="1765816"/>
            <a:ext cx="4084320" cy="3046988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Thi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not the map we found in Billi Bone s chest but an </a:t>
            </a:r>
            <a:r>
              <a:rPr lang="en-US" dirty="0" err="1"/>
              <a:t>accur</a:t>
            </a:r>
            <a:r>
              <a:rPr lang="en-US" dirty="0"/>
              <a:t> </a:t>
            </a:r>
            <a:r>
              <a:rPr lang="en-US" dirty="0" err="1"/>
              <a:t>copi</a:t>
            </a:r>
            <a:r>
              <a:rPr lang="en-US" dirty="0"/>
              <a:t> </a:t>
            </a:r>
            <a:r>
              <a:rPr lang="en-US" dirty="0" err="1"/>
              <a:t>complet</a:t>
            </a:r>
            <a:r>
              <a:rPr lang="en-US" dirty="0"/>
              <a:t> in all thing name and height and sound with the </a:t>
            </a:r>
            <a:r>
              <a:rPr lang="en-US" dirty="0" err="1"/>
              <a:t>singl</a:t>
            </a:r>
            <a:r>
              <a:rPr lang="en-US" dirty="0"/>
              <a:t> except of the red cross and the written note </a:t>
            </a:r>
          </a:p>
          <a:p>
            <a:r>
              <a:rPr lang="en-US" dirty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5625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nimBg="1"/>
      <p:bldP spid="38919" grpId="0" animBg="1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BEC9-4AEF-BF46-B21F-4AA4EEA7E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Porter Stemmer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4089B-B66C-C947-B7FA-036B0705A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a series of rewrite rules run in series</a:t>
            </a:r>
          </a:p>
          <a:p>
            <a:pPr lvl="1"/>
            <a:r>
              <a:rPr lang="en-US" dirty="0"/>
              <a:t>A cascade, in which output of each pass fed to next pass</a:t>
            </a:r>
          </a:p>
          <a:p>
            <a:r>
              <a:rPr lang="en-US" dirty="0"/>
              <a:t>Some sample rules: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1CD69-469D-4041-9C66-74F7D8552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876550"/>
            <a:ext cx="6708987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382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9702"/>
            <a:ext cx="7833360" cy="928048"/>
          </a:xfrm>
        </p:spPr>
        <p:txBody>
          <a:bodyPr>
            <a:normAutofit fontScale="90000"/>
          </a:bodyPr>
          <a:lstStyle/>
          <a:p>
            <a:r>
              <a:rPr lang="en-US" dirty="0"/>
              <a:t>Dealing with complex morphology is necessary for many languages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52550"/>
            <a:ext cx="8686800" cy="333375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E.g., the Turkish word:</a:t>
            </a:r>
          </a:p>
          <a:p>
            <a:pPr lvl="1"/>
            <a:r>
              <a:rPr lang="en-US" sz="2400" dirty="0" err="1">
                <a:solidFill>
                  <a:srgbClr val="FF0000"/>
                </a:solidFill>
              </a:rPr>
              <a:t>Uygarlastiramadiklarimizdanmissinizcasina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400" dirty="0"/>
              <a:t>`(behaving) as if you are among those whom we could not civilize’</a:t>
            </a:r>
          </a:p>
          <a:p>
            <a:pPr lvl="1"/>
            <a:r>
              <a:rPr lang="en-US" sz="2400" dirty="0" err="1">
                <a:solidFill>
                  <a:srgbClr val="FF0000"/>
                </a:solidFill>
              </a:rPr>
              <a:t>Uygar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`civilized’ + </a:t>
            </a:r>
            <a:r>
              <a:rPr lang="en-US" sz="2400" dirty="0" err="1">
                <a:solidFill>
                  <a:srgbClr val="FF0000"/>
                </a:solidFill>
              </a:rPr>
              <a:t>las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`become’ 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tir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`cause’ + </a:t>
            </a:r>
            <a:r>
              <a:rPr lang="en-US" sz="2000" dirty="0" err="1">
                <a:solidFill>
                  <a:srgbClr val="FF0000"/>
                </a:solidFill>
              </a:rPr>
              <a:t>ama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`not able’ 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dik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`past’ + </a:t>
            </a:r>
            <a:r>
              <a:rPr lang="en-US" sz="2000" dirty="0" err="1">
                <a:solidFill>
                  <a:srgbClr val="FF0000"/>
                </a:solidFill>
              </a:rPr>
              <a:t>lar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‘plural’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imiz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‘p1pl’ + </a:t>
            </a:r>
            <a:r>
              <a:rPr lang="en-US" sz="2000" dirty="0" err="1">
                <a:solidFill>
                  <a:srgbClr val="FF0000"/>
                </a:solidFill>
              </a:rPr>
              <a:t>dan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</a:t>
            </a:r>
            <a:r>
              <a:rPr lang="en-US" sz="2000" dirty="0" err="1"/>
              <a:t>abl</a:t>
            </a:r>
            <a:r>
              <a:rPr lang="en-US" sz="2000" dirty="0"/>
              <a:t>’ </a:t>
            </a:r>
          </a:p>
          <a:p>
            <a:pPr lvl="2">
              <a:buFont typeface="Wingdings" charset="2"/>
              <a:buNone/>
            </a:pPr>
            <a:r>
              <a:rPr lang="en-US" sz="2000" dirty="0"/>
              <a:t>+ </a:t>
            </a:r>
            <a:r>
              <a:rPr lang="en-US" sz="2000" dirty="0" err="1">
                <a:solidFill>
                  <a:srgbClr val="FF0000"/>
                </a:solidFill>
              </a:rPr>
              <a:t>mis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‘past’ + </a:t>
            </a:r>
            <a:r>
              <a:rPr lang="en-US" sz="2000" dirty="0" err="1">
                <a:solidFill>
                  <a:srgbClr val="FF0000"/>
                </a:solidFill>
              </a:rPr>
              <a:t>siniz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‘2pl’ + </a:t>
            </a:r>
            <a:r>
              <a:rPr lang="en-US" sz="2000" dirty="0" err="1">
                <a:solidFill>
                  <a:srgbClr val="FF0000"/>
                </a:solidFill>
              </a:rPr>
              <a:t>casina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‘as if’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2574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Sentence Segmentation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1398"/>
            <a:ext cx="8382000" cy="37201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!, ? are relatively unambiguous but </a:t>
            </a:r>
            <a:r>
              <a:rPr lang="en-US" b="1" dirty="0"/>
              <a:t>period</a:t>
            </a:r>
            <a:r>
              <a:rPr lang="en-US" dirty="0"/>
              <a:t> “.” is quite ambiguous</a:t>
            </a:r>
          </a:p>
          <a:p>
            <a:pPr lvl="1"/>
            <a:r>
              <a:rPr lang="en-US" dirty="0"/>
              <a:t>Sentence boundary</a:t>
            </a:r>
          </a:p>
          <a:p>
            <a:pPr lvl="1"/>
            <a:r>
              <a:rPr lang="en-US" dirty="0"/>
              <a:t>Abbreviations like Inc. or Dr.</a:t>
            </a:r>
          </a:p>
          <a:p>
            <a:pPr lvl="1"/>
            <a:r>
              <a:rPr lang="en-US" dirty="0"/>
              <a:t>Numbers like .02% or 4.3</a:t>
            </a:r>
          </a:p>
          <a:p>
            <a:r>
              <a:rPr lang="en-US" dirty="0"/>
              <a:t>Common Algorithm: decide (using rules or ML) whether a period is part of the word or is a sentence-boundary marker. </a:t>
            </a:r>
          </a:p>
          <a:p>
            <a:pPr lvl="1"/>
            <a:r>
              <a:rPr lang="en-US" dirty="0"/>
              <a:t>An abbreviation dictionary can help</a:t>
            </a:r>
          </a:p>
          <a:p>
            <a:r>
              <a:rPr lang="en-US" dirty="0"/>
              <a:t>Sentence segmentation can then often be done by rules based on this tokenization.</a:t>
            </a:r>
          </a:p>
        </p:txBody>
      </p:sp>
    </p:spTree>
    <p:extLst>
      <p:ext uri="{BB962C8B-B14F-4D97-AF65-F5344CB8AC3E}">
        <p14:creationId xmlns:p14="http://schemas.microsoft.com/office/powerpoint/2010/main" val="232219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Basic Text Processing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>
          <a:xfrm>
            <a:off x="3460238" y="3028950"/>
            <a:ext cx="5009393" cy="1463040"/>
          </a:xfrm>
        </p:spPr>
        <p:txBody>
          <a:bodyPr/>
          <a:lstStyle/>
          <a:p>
            <a:r>
              <a:rPr lang="en-US" sz="3600" dirty="0">
                <a:solidFill>
                  <a:srgbClr val="A4001D"/>
                </a:solidFill>
                <a:latin typeface="Calibri" charset="0"/>
              </a:rPr>
              <a:t>Word Normalization and other issues</a:t>
            </a:r>
          </a:p>
          <a:p>
            <a:pPr eaLnBrk="1" hangingPunct="1">
              <a:buFont typeface="Times" charset="0"/>
              <a:buNone/>
            </a:pP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9648BA-D7BB-1940-92DD-8DBDCD8E9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7247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10730</TotalTime>
  <Words>2910</Words>
  <Application>Microsoft Macintosh PowerPoint</Application>
  <PresentationFormat>On-screen Show (16:9)</PresentationFormat>
  <Paragraphs>486</Paragraphs>
  <Slides>63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Calibri (Headings)</vt:lpstr>
      <vt:lpstr>Arial</vt:lpstr>
      <vt:lpstr>Calibri</vt:lpstr>
      <vt:lpstr>Calibri Light</vt:lpstr>
      <vt:lpstr>Courier</vt:lpstr>
      <vt:lpstr>Courier New</vt:lpstr>
      <vt:lpstr>Lucida Sans</vt:lpstr>
      <vt:lpstr>Tahoma</vt:lpstr>
      <vt:lpstr>Times</vt:lpstr>
      <vt:lpstr>Wingdings</vt:lpstr>
      <vt:lpstr>Retrospect</vt:lpstr>
      <vt:lpstr>Basic Text Processing</vt:lpstr>
      <vt:lpstr>Regular expressions</vt:lpstr>
      <vt:lpstr>Regular Expressions: Disjunctions</vt:lpstr>
      <vt:lpstr>Regular Expressions: Negation in Disjunction</vt:lpstr>
      <vt:lpstr>Regular Expressions: More Disjunction</vt:lpstr>
      <vt:lpstr>Regular Expressions: ? *+.</vt:lpstr>
      <vt:lpstr>Regular Expressions: Anchors  ^   $</vt:lpstr>
      <vt:lpstr>Example</vt:lpstr>
      <vt:lpstr>Errors</vt:lpstr>
      <vt:lpstr>Errors cont.</vt:lpstr>
      <vt:lpstr>Substitutions</vt:lpstr>
      <vt:lpstr>Capture Groups</vt:lpstr>
      <vt:lpstr>Capture groups: multiple registers</vt:lpstr>
      <vt:lpstr>But suppose we don't want to capture?</vt:lpstr>
      <vt:lpstr>Simple Application: ELIZA</vt:lpstr>
      <vt:lpstr>Simple Application: ELIZA</vt:lpstr>
      <vt:lpstr>How ELIZA works</vt:lpstr>
      <vt:lpstr>Summary</vt:lpstr>
      <vt:lpstr>Lookahead assertions</vt:lpstr>
      <vt:lpstr>Basic Text Processing</vt:lpstr>
      <vt:lpstr>Basic Text Processing</vt:lpstr>
      <vt:lpstr>How many words?</vt:lpstr>
      <vt:lpstr>How many words?</vt:lpstr>
      <vt:lpstr>How many words?</vt:lpstr>
      <vt:lpstr>Corpora</vt:lpstr>
      <vt:lpstr>Corpora vary along dimension like</vt:lpstr>
      <vt:lpstr>Corpus datasheets</vt:lpstr>
      <vt:lpstr>Basic Text Processing</vt:lpstr>
      <vt:lpstr>Text Normalization</vt:lpstr>
      <vt:lpstr>Simple Tokenization in UNIX</vt:lpstr>
      <vt:lpstr>The first step: tokenizing</vt:lpstr>
      <vt:lpstr>The second step: sorting</vt:lpstr>
      <vt:lpstr>More counting</vt:lpstr>
      <vt:lpstr>Issues in Tokenization</vt:lpstr>
      <vt:lpstr>Tokenization in NLTK</vt:lpstr>
      <vt:lpstr>Tokenization without spaces </vt:lpstr>
      <vt:lpstr>Word tokenization in Chinese</vt:lpstr>
      <vt:lpstr>How to do word tokenization in Chinese?</vt:lpstr>
      <vt:lpstr>Word tokenization</vt:lpstr>
      <vt:lpstr>Basic Text Processing</vt:lpstr>
      <vt:lpstr>Basic Text Processing</vt:lpstr>
      <vt:lpstr>A third option for word segmentation</vt:lpstr>
      <vt:lpstr>Subword tokenization</vt:lpstr>
      <vt:lpstr>Byte Pair Encoding (BPE)</vt:lpstr>
      <vt:lpstr>BPE token learner algorithm</vt:lpstr>
      <vt:lpstr>Byte Pair Encoding (BPE)</vt:lpstr>
      <vt:lpstr>BPE token learner</vt:lpstr>
      <vt:lpstr>BPE token learner</vt:lpstr>
      <vt:lpstr>BPE</vt:lpstr>
      <vt:lpstr>BPE</vt:lpstr>
      <vt:lpstr>BPE</vt:lpstr>
      <vt:lpstr>BPE token learner algorithm</vt:lpstr>
      <vt:lpstr>Basic Text Processing</vt:lpstr>
      <vt:lpstr>Basic Text Processing</vt:lpstr>
      <vt:lpstr>Word Normalization</vt:lpstr>
      <vt:lpstr>Case folding</vt:lpstr>
      <vt:lpstr>Lemmatization</vt:lpstr>
      <vt:lpstr>Lemmatization is done by Morphological Parsing</vt:lpstr>
      <vt:lpstr>Stemming</vt:lpstr>
      <vt:lpstr>Porter Stemmer</vt:lpstr>
      <vt:lpstr>Dealing with complex morphology is necessary for many languages</vt:lpstr>
      <vt:lpstr>Sentence Segmentation</vt:lpstr>
      <vt:lpstr>Basic Text Processing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165</cp:revision>
  <cp:lastPrinted>2011-11-15T22:45:48Z</cp:lastPrinted>
  <dcterms:created xsi:type="dcterms:W3CDTF">2010-04-19T15:31:24Z</dcterms:created>
  <dcterms:modified xsi:type="dcterms:W3CDTF">2021-01-07T03:26:30Z</dcterms:modified>
</cp:coreProperties>
</file>