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" ContentType="image/t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8" r:id="rId1"/>
  </p:sldMasterIdLst>
  <p:notesMasterIdLst>
    <p:notesMasterId r:id="rId103"/>
  </p:notesMasterIdLst>
  <p:handoutMasterIdLst>
    <p:handoutMasterId r:id="rId104"/>
  </p:handoutMasterIdLst>
  <p:sldIdLst>
    <p:sldId id="256" r:id="rId2"/>
    <p:sldId id="340" r:id="rId3"/>
    <p:sldId id="341" r:id="rId4"/>
    <p:sldId id="342" r:id="rId5"/>
    <p:sldId id="344" r:id="rId6"/>
    <p:sldId id="430" r:id="rId7"/>
    <p:sldId id="431" r:id="rId8"/>
    <p:sldId id="432" r:id="rId9"/>
    <p:sldId id="479" r:id="rId10"/>
    <p:sldId id="434" r:id="rId11"/>
    <p:sldId id="446" r:id="rId12"/>
    <p:sldId id="480" r:id="rId13"/>
    <p:sldId id="455" r:id="rId14"/>
    <p:sldId id="481" r:id="rId15"/>
    <p:sldId id="447" r:id="rId16"/>
    <p:sldId id="448" r:id="rId17"/>
    <p:sldId id="449" r:id="rId18"/>
    <p:sldId id="450" r:id="rId19"/>
    <p:sldId id="451" r:id="rId20"/>
    <p:sldId id="452" r:id="rId21"/>
    <p:sldId id="482" r:id="rId22"/>
    <p:sldId id="456" r:id="rId23"/>
    <p:sldId id="348" r:id="rId24"/>
    <p:sldId id="350" r:id="rId25"/>
    <p:sldId id="351" r:id="rId26"/>
    <p:sldId id="352" r:id="rId27"/>
    <p:sldId id="353" r:id="rId28"/>
    <p:sldId id="354" r:id="rId29"/>
    <p:sldId id="478" r:id="rId30"/>
    <p:sldId id="429" r:id="rId31"/>
    <p:sldId id="453" r:id="rId32"/>
    <p:sldId id="359" r:id="rId33"/>
    <p:sldId id="360" r:id="rId34"/>
    <p:sldId id="454" r:id="rId35"/>
    <p:sldId id="361" r:id="rId36"/>
    <p:sldId id="457" r:id="rId37"/>
    <p:sldId id="483" r:id="rId38"/>
    <p:sldId id="484" r:id="rId39"/>
    <p:sldId id="459" r:id="rId40"/>
    <p:sldId id="461" r:id="rId41"/>
    <p:sldId id="485" r:id="rId42"/>
    <p:sldId id="486" r:id="rId43"/>
    <p:sldId id="487" r:id="rId44"/>
    <p:sldId id="488" r:id="rId45"/>
    <p:sldId id="489" r:id="rId46"/>
    <p:sldId id="490" r:id="rId47"/>
    <p:sldId id="388" r:id="rId48"/>
    <p:sldId id="491" r:id="rId49"/>
    <p:sldId id="492" r:id="rId50"/>
    <p:sldId id="390" r:id="rId51"/>
    <p:sldId id="391" r:id="rId52"/>
    <p:sldId id="392" r:id="rId53"/>
    <p:sldId id="493" r:id="rId54"/>
    <p:sldId id="494" r:id="rId55"/>
    <p:sldId id="495" r:id="rId56"/>
    <p:sldId id="496" r:id="rId57"/>
    <p:sldId id="463" r:id="rId58"/>
    <p:sldId id="393" r:id="rId59"/>
    <p:sldId id="394" r:id="rId60"/>
    <p:sldId id="465" r:id="rId61"/>
    <p:sldId id="397" r:id="rId62"/>
    <p:sldId id="464" r:id="rId63"/>
    <p:sldId id="497" r:id="rId64"/>
    <p:sldId id="398" r:id="rId65"/>
    <p:sldId id="399" r:id="rId66"/>
    <p:sldId id="503" r:id="rId67"/>
    <p:sldId id="400" r:id="rId68"/>
    <p:sldId id="499" r:id="rId69"/>
    <p:sldId id="500" r:id="rId70"/>
    <p:sldId id="501" r:id="rId71"/>
    <p:sldId id="502" r:id="rId72"/>
    <p:sldId id="498" r:id="rId73"/>
    <p:sldId id="504" r:id="rId74"/>
    <p:sldId id="505" r:id="rId75"/>
    <p:sldId id="506" r:id="rId76"/>
    <p:sldId id="404" r:id="rId77"/>
    <p:sldId id="470" r:id="rId78"/>
    <p:sldId id="408" r:id="rId79"/>
    <p:sldId id="507" r:id="rId80"/>
    <p:sldId id="474" r:id="rId81"/>
    <p:sldId id="508" r:id="rId82"/>
    <p:sldId id="471" r:id="rId83"/>
    <p:sldId id="1765" r:id="rId84"/>
    <p:sldId id="412" r:id="rId85"/>
    <p:sldId id="413" r:id="rId86"/>
    <p:sldId id="472" r:id="rId87"/>
    <p:sldId id="473" r:id="rId88"/>
    <p:sldId id="416" r:id="rId89"/>
    <p:sldId id="420" r:id="rId90"/>
    <p:sldId id="421" r:id="rId91"/>
    <p:sldId id="425" r:id="rId92"/>
    <p:sldId id="509" r:id="rId93"/>
    <p:sldId id="415" r:id="rId94"/>
    <p:sldId id="510" r:id="rId95"/>
    <p:sldId id="513" r:id="rId96"/>
    <p:sldId id="512" r:id="rId97"/>
    <p:sldId id="1761" r:id="rId98"/>
    <p:sldId id="1762" r:id="rId99"/>
    <p:sldId id="1763" r:id="rId100"/>
    <p:sldId id="1764" r:id="rId101"/>
    <p:sldId id="475" r:id="rId102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66"/>
    <a:srgbClr val="008000"/>
    <a:srgbClr val="D60093"/>
    <a:srgbClr val="33CC33"/>
    <a:srgbClr val="FF0000"/>
    <a:srgbClr val="CC0066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19" autoAdjust="0"/>
    <p:restoredTop sz="88302" autoAdjust="0"/>
  </p:normalViewPr>
  <p:slideViewPr>
    <p:cSldViewPr>
      <p:cViewPr varScale="1">
        <p:scale>
          <a:sx n="102" d="100"/>
          <a:sy n="102" d="100"/>
        </p:scale>
        <p:origin x="168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1" d="100"/>
        <a:sy n="51" d="100"/>
      </p:scale>
      <p:origin x="0" y="3768"/>
    </p:cViewPr>
  </p:sorterViewPr>
  <p:notesViewPr>
    <p:cSldViewPr>
      <p:cViewPr varScale="1">
        <p:scale>
          <a:sx n="53" d="100"/>
          <a:sy n="53" d="100"/>
        </p:scale>
        <p:origin x="-1836" y="-84"/>
      </p:cViewPr>
      <p:guideLst>
        <p:guide orient="horz" pos="3024"/>
        <p:guide pos="2305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theme" Target="theme/theme1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notesMaster" Target="notesMasters/notesMaster1.xml"/><Relationship Id="rId108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37.emf"/><Relationship Id="rId3" Type="http://schemas.openxmlformats.org/officeDocument/2006/relationships/image" Target="../media/image32.emf"/><Relationship Id="rId7" Type="http://schemas.openxmlformats.org/officeDocument/2006/relationships/image" Target="../media/image36.emf"/><Relationship Id="rId2" Type="http://schemas.openxmlformats.org/officeDocument/2006/relationships/image" Target="../media/image31.emf"/><Relationship Id="rId1" Type="http://schemas.openxmlformats.org/officeDocument/2006/relationships/image" Target="../media/image30.emf"/><Relationship Id="rId6" Type="http://schemas.openxmlformats.org/officeDocument/2006/relationships/image" Target="../media/image35.emf"/><Relationship Id="rId5" Type="http://schemas.openxmlformats.org/officeDocument/2006/relationships/image" Target="../media/image34.emf"/><Relationship Id="rId10" Type="http://schemas.openxmlformats.org/officeDocument/2006/relationships/image" Target="../media/image39.emf"/><Relationship Id="rId4" Type="http://schemas.openxmlformats.org/officeDocument/2006/relationships/image" Target="../media/image33.emf"/><Relationship Id="rId9" Type="http://schemas.openxmlformats.org/officeDocument/2006/relationships/image" Target="../media/image3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170238" cy="479425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1"/>
            <a:ext cx="3170238" cy="479425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r">
              <a:defRPr sz="1200"/>
            </a:lvl1pPr>
          </a:lstStyle>
          <a:p>
            <a:fld id="{D3E28C4F-4FE9-4D22-93D8-487A4D01D983}" type="datetimeFigureOut">
              <a:rPr lang="en-US" smtClean="0"/>
              <a:pPr/>
              <a:t>8/13/18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120189"/>
            <a:ext cx="3170238" cy="479425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9"/>
            <a:ext cx="3170238" cy="479425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r">
              <a:defRPr sz="1200"/>
            </a:lvl1pPr>
          </a:lstStyle>
          <a:p>
            <a:fld id="{BD5F390F-F66B-4732-9C46-6C80D0575F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4960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0060"/>
          </a:xfrm>
          <a:prstGeom prst="rect">
            <a:avLst/>
          </a:prstGeom>
        </p:spPr>
        <p:txBody>
          <a:bodyPr vert="horz" lIns="96651" tIns="48326" rIns="96651" bIns="48326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1"/>
            <a:ext cx="3169920" cy="480060"/>
          </a:xfrm>
          <a:prstGeom prst="rect">
            <a:avLst/>
          </a:prstGeom>
        </p:spPr>
        <p:txBody>
          <a:bodyPr vert="horz" lIns="96651" tIns="48326" rIns="96651" bIns="48326" rtlCol="0"/>
          <a:lstStyle>
            <a:lvl1pPr algn="r">
              <a:defRPr sz="1300"/>
            </a:lvl1pPr>
          </a:lstStyle>
          <a:p>
            <a:fld id="{EE18CB36-612C-4E4A-AC83-E89476AEC2BF}" type="datetimeFigureOut">
              <a:rPr lang="en-US" smtClean="0"/>
              <a:pPr/>
              <a:t>8/13/18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1" tIns="48326" rIns="96651" bIns="4832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</p:spPr>
        <p:txBody>
          <a:bodyPr vert="horz" lIns="96651" tIns="48326" rIns="96651" bIns="48326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0060"/>
          </a:xfrm>
          <a:prstGeom prst="rect">
            <a:avLst/>
          </a:prstGeom>
        </p:spPr>
        <p:txBody>
          <a:bodyPr vert="horz" lIns="96651" tIns="48326" rIns="96651" bIns="4832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5"/>
            <a:ext cx="3169920" cy="480060"/>
          </a:xfrm>
          <a:prstGeom prst="rect">
            <a:avLst/>
          </a:prstGeom>
        </p:spPr>
        <p:txBody>
          <a:bodyPr vert="horz" lIns="96651" tIns="48326" rIns="96651" bIns="48326" rtlCol="0" anchor="b"/>
          <a:lstStyle>
            <a:lvl1pPr algn="r">
              <a:defRPr sz="1300"/>
            </a:lvl1pPr>
          </a:lstStyle>
          <a:p>
            <a:fld id="{EE707532-839C-41A2-9E71-D5288AEAE6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649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07532-839C-41A2-9E71-D5288AEAE66A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8957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131D9D-3987-4743-ACA8-3340374092C6}" type="slidenum">
              <a:rPr lang="en-US"/>
              <a:pPr/>
              <a:t>7</a:t>
            </a:fld>
            <a:endParaRPr lang="en-US"/>
          </a:p>
        </p:txBody>
      </p:sp>
      <p:sp>
        <p:nvSpPr>
          <p:cNvPr id="43011" name="Rectangle 1026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3012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460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F4EB77-EF9A-D548-A1B8-FC40CBAEA682}" type="slidenum">
              <a:rPr lang="en-US"/>
              <a:pPr/>
              <a:t>8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2888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F4EB77-EF9A-D548-A1B8-FC40CBAEA682}" type="slidenum">
              <a:rPr lang="en-US"/>
              <a:pPr/>
              <a:t>9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2778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AF7090-B501-694D-8635-028277A3FDB6}" type="slidenum">
              <a:rPr lang="en-US"/>
              <a:pPr/>
              <a:t>10</a:t>
            </a:fld>
            <a:endParaRPr lang="en-US"/>
          </a:p>
        </p:txBody>
      </p:sp>
      <p:sp>
        <p:nvSpPr>
          <p:cNvPr id="49155" name="Rectangle 1026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9156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1718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D56A17-8CE6-F84F-A9EC-C05920D725B4}" type="slidenum">
              <a:rPr lang="en-US"/>
              <a:pPr/>
              <a:t>15</a:t>
            </a:fld>
            <a:endParaRPr lang="en-US"/>
          </a:p>
        </p:txBody>
      </p:sp>
      <p:sp>
        <p:nvSpPr>
          <p:cNvPr id="51203" name="Rectangle 1026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4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477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pPr eaLnBrk="1" hangingPunct="1"/>
            <a:fld id="{D74EF021-3440-0F4A-9CFD-E3E2802C1E76}" type="slidenum">
              <a:rPr lang="en-US" altLang="en-US" sz="1200"/>
              <a:pPr eaLnBrk="1" hangingPunct="1"/>
              <a:t>18</a:t>
            </a:fld>
            <a:endParaRPr lang="en-US" altLang="en-US" sz="120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 altLang="en-US">
                <a:latin typeface="Times New Roman" charset="0"/>
              </a:rPr>
              <a:t>So if you look at the  hierarchical category structure for, say, furniture.</a:t>
            </a:r>
          </a:p>
          <a:p>
            <a:pPr eaLnBrk="1" hangingPunct="1">
              <a:buFontTx/>
              <a:buChar char="•"/>
            </a:pPr>
            <a:endParaRPr lang="en-US" altLang="en-US">
              <a:latin typeface="Times New Roman" charset="0"/>
            </a:endParaRPr>
          </a:p>
          <a:p>
            <a:pPr eaLnBrk="1" hangingPunct="1">
              <a:buFontTx/>
              <a:buChar char="•"/>
            </a:pPr>
            <a:r>
              <a:rPr lang="en-US" altLang="en-US">
                <a:latin typeface="Times New Roman" charset="0"/>
              </a:rPr>
              <a:t>At one end, have furniture, and at the other end, very specific types of furniture {read}.  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Times New Roman" charset="0"/>
              </a:rPr>
              <a:t>In between, in the middle level – e.g. chair, table, lamp – are basic-level categories 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Times New Roman" charset="0"/>
              </a:rPr>
              <a:t>The other levels can be named too:</a:t>
            </a:r>
          </a:p>
          <a:p>
            <a:pPr lvl="1" eaLnBrk="1" hangingPunct="1">
              <a:buFontTx/>
              <a:buChar char="•"/>
            </a:pPr>
            <a:r>
              <a:rPr lang="en-US" altLang="en-US">
                <a:latin typeface="Times New Roman" charset="0"/>
                <a:ea typeface="ＭＳ Ｐゴシック" charset="-128"/>
              </a:rPr>
              <a:t>Superordinate –  the level above the basic-level category, contains basic level categories </a:t>
            </a:r>
          </a:p>
          <a:p>
            <a:pPr lvl="1" eaLnBrk="1" hangingPunct="1">
              <a:buFontTx/>
              <a:buChar char="•"/>
            </a:pPr>
            <a:r>
              <a:rPr lang="en-US" altLang="en-US">
                <a:latin typeface="Times New Roman" charset="0"/>
                <a:ea typeface="ＭＳ Ｐゴシック" charset="-128"/>
              </a:rPr>
              <a:t>Subordinate is the level below</a:t>
            </a:r>
          </a:p>
          <a:p>
            <a:pPr eaLnBrk="1" hangingPunct="1">
              <a:buFontTx/>
              <a:buChar char="•"/>
            </a:pPr>
            <a:endParaRPr lang="en-US" altLang="en-US">
              <a:latin typeface="Times New Roman" charset="0"/>
            </a:endParaRPr>
          </a:p>
          <a:p>
            <a:pPr eaLnBrk="1" hangingPunct="1">
              <a:buFontTx/>
              <a:buChar char="•"/>
            </a:pPr>
            <a:r>
              <a:rPr lang="en-US" altLang="en-US">
                <a:latin typeface="Times New Roman" charset="0"/>
              </a:rPr>
              <a:t>But in what respects are these basic-level categories considered psychologically or cognitively basic? [next slide]</a:t>
            </a:r>
          </a:p>
        </p:txBody>
      </p:sp>
    </p:spTree>
    <p:extLst>
      <p:ext uri="{BB962C8B-B14F-4D97-AF65-F5344CB8AC3E}">
        <p14:creationId xmlns:p14="http://schemas.microsoft.com/office/powerpoint/2010/main" val="28478494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ea typeface="ＭＳ Ｐゴシック" charset="-128"/>
                <a:cs typeface="ＭＳ Ｐゴシック" charset="-128"/>
              </a:rPr>
              <a:t>See Law of Cosines (Cosine Rule) wikipedia page</a:t>
            </a:r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ABE09E-F152-7744-8C90-5FE0EE9195EA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216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8/13/18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 rot="16200000">
            <a:off x="-3406514" y="3331563"/>
            <a:ext cx="6858002" cy="19487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 userDrawn="1"/>
        </p:nvSpPr>
        <p:spPr>
          <a:xfrm rot="16200000" flipV="1">
            <a:off x="-3299855" y="3421128"/>
            <a:ext cx="6858003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38412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8/13/18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64639" y="6705600"/>
            <a:ext cx="3617103" cy="119311"/>
          </a:xfrm>
        </p:spPr>
        <p:txBody>
          <a:bodyPr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Slides adapted from Jure </a:t>
            </a:r>
            <a:r>
              <a:rPr lang="en-US" dirty="0" err="1"/>
              <a:t>Leskovec</a:t>
            </a:r>
            <a:endParaRPr lang="en-US" sz="700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6866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8/13/18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 userDrawn="1"/>
        </p:nvSpPr>
        <p:spPr>
          <a:xfrm rot="16200000">
            <a:off x="-3414009" y="3339058"/>
            <a:ext cx="6858002" cy="1798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 userDrawn="1"/>
        </p:nvSpPr>
        <p:spPr>
          <a:xfrm rot="16200000" flipV="1">
            <a:off x="-3329835" y="3406138"/>
            <a:ext cx="6858003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56283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8/13/18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748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8/13/18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670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8/13/18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63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240CDC23-E565-C848-9AF6-12BD09C53D91}" type="datetimeFigureOut">
              <a:rPr lang="en-US" smtClean="0"/>
              <a:t>8/13/18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714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8/13/18</a:t>
            </a:fld>
            <a:r>
              <a:rPr lang="en-US" dirty="0" err="1"/>
              <a:t>sss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Slides adapted from Jure </a:t>
            </a:r>
            <a:r>
              <a:rPr lang="en-US" dirty="0" err="1"/>
              <a:t>Leskovec</a:t>
            </a:r>
            <a:endParaRPr lang="en-US" sz="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987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681037"/>
            <a:ext cx="3890964" cy="1731963"/>
          </a:xfrm>
        </p:spPr>
        <p:txBody>
          <a:bodyPr/>
          <a:lstStyle>
            <a:lvl1pPr algn="ctr"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3835400"/>
            <a:ext cx="3886200" cy="2235200"/>
          </a:xfrm>
        </p:spPr>
        <p:txBody>
          <a:bodyPr/>
          <a:lstStyle>
            <a:lvl1pPr marL="0" indent="0" algn="ctr">
              <a:spcBef>
                <a:spcPts val="900"/>
              </a:spcBef>
              <a:buFont typeface="Times" pitchFamily="-65" charset="0"/>
              <a:buNone/>
              <a:defRPr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239000" y="6273800"/>
            <a:ext cx="12192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334000" y="6273800"/>
            <a:ext cx="19050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572000" y="6273800"/>
            <a:ext cx="765174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74C7FEE-6B48-4643-BCFB-F13B0E13E17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856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892969" y="2268141"/>
            <a:ext cx="7358063" cy="2321719"/>
          </a:xfrm>
          <a:prstGeom prst="rect">
            <a:avLst/>
          </a:prstGeom>
        </p:spPr>
        <p:txBody>
          <a:bodyPr/>
          <a:lstStyle/>
          <a:p>
            <a:r>
              <a:rPr dirty="0"/>
              <a:t>Title Text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0296695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16200000">
            <a:off x="-3375856" y="3330886"/>
            <a:ext cx="6858002" cy="1962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 rot="16200000" flipV="1">
            <a:off x="-3299855" y="3421128"/>
            <a:ext cx="6858003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40CDC23-E565-C848-9AF6-12BD09C53D91}" type="datetimeFigureOut">
              <a:rPr lang="en-US" smtClean="0"/>
              <a:t>8/13/18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94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8" r:id="rId9"/>
    <p:sldLayoutId id="2147483689" r:id="rId10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ed.co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emf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oleObject" Target="../embeddings/oleObject7.bin"/><Relationship Id="rId18" Type="http://schemas.openxmlformats.org/officeDocument/2006/relationships/oleObject" Target="../embeddings/oleObject10.bin"/><Relationship Id="rId3" Type="http://schemas.openxmlformats.org/officeDocument/2006/relationships/oleObject" Target="../embeddings/oleObject1.bin"/><Relationship Id="rId21" Type="http://schemas.openxmlformats.org/officeDocument/2006/relationships/image" Target="../media/image37.emf"/><Relationship Id="rId7" Type="http://schemas.openxmlformats.org/officeDocument/2006/relationships/oleObject" Target="../embeddings/oleObject3.bin"/><Relationship Id="rId12" Type="http://schemas.openxmlformats.org/officeDocument/2006/relationships/image" Target="../media/image33.emf"/><Relationship Id="rId17" Type="http://schemas.openxmlformats.org/officeDocument/2006/relationships/image" Target="../media/image35.emf"/><Relationship Id="rId25" Type="http://schemas.openxmlformats.org/officeDocument/2006/relationships/image" Target="../media/image39.e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9.bin"/><Relationship Id="rId20" Type="http://schemas.openxmlformats.org/officeDocument/2006/relationships/oleObject" Target="../embeddings/oleObject11.bin"/><Relationship Id="rId1" Type="http://schemas.openxmlformats.org/officeDocument/2006/relationships/vmlDrawing" Target="../drawings/vmlDrawing2.vml"/><Relationship Id="rId6" Type="http://schemas.openxmlformats.org/officeDocument/2006/relationships/image" Target="../media/image31.emf"/><Relationship Id="rId11" Type="http://schemas.openxmlformats.org/officeDocument/2006/relationships/oleObject" Target="../embeddings/oleObject6.bin"/><Relationship Id="rId24" Type="http://schemas.openxmlformats.org/officeDocument/2006/relationships/oleObject" Target="../embeddings/oleObject13.bin"/><Relationship Id="rId5" Type="http://schemas.openxmlformats.org/officeDocument/2006/relationships/oleObject" Target="../embeddings/oleObject2.bin"/><Relationship Id="rId15" Type="http://schemas.openxmlformats.org/officeDocument/2006/relationships/image" Target="../media/image34.emf"/><Relationship Id="rId23" Type="http://schemas.openxmlformats.org/officeDocument/2006/relationships/image" Target="../media/image38.emf"/><Relationship Id="rId10" Type="http://schemas.openxmlformats.org/officeDocument/2006/relationships/oleObject" Target="../embeddings/oleObject5.bin"/><Relationship Id="rId19" Type="http://schemas.openxmlformats.org/officeDocument/2006/relationships/image" Target="../media/image36.emf"/><Relationship Id="rId4" Type="http://schemas.openxmlformats.org/officeDocument/2006/relationships/image" Target="../media/image30.emf"/><Relationship Id="rId9" Type="http://schemas.openxmlformats.org/officeDocument/2006/relationships/image" Target="../media/image32.emf"/><Relationship Id="rId14" Type="http://schemas.openxmlformats.org/officeDocument/2006/relationships/oleObject" Target="../embeddings/oleObject8.bin"/><Relationship Id="rId22" Type="http://schemas.openxmlformats.org/officeDocument/2006/relationships/oleObject" Target="../embeddings/oleObject12.bin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hyperlink" Target="http://nlp.stanford.edu/projects/glove/" TargetMode="External"/><Relationship Id="rId7" Type="http://schemas.openxmlformats.org/officeDocument/2006/relationships/image" Target="../media/image47.jpg"/><Relationship Id="rId2" Type="http://schemas.openxmlformats.org/officeDocument/2006/relationships/hyperlink" Target="https://code.google.com/archive/p/word2vec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image" Target="../media/image44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tif"/><Relationship Id="rId3" Type="http://schemas.openxmlformats.org/officeDocument/2006/relationships/image" Target="../media/image66.jpeg"/><Relationship Id="rId7" Type="http://schemas.openxmlformats.org/officeDocument/2006/relationships/image" Target="../media/image70.tif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jpeg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emf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1142798"/>
            <a:ext cx="6324600" cy="3487620"/>
          </a:xfrm>
        </p:spPr>
        <p:txBody>
          <a:bodyPr>
            <a:normAutofit/>
          </a:bodyPr>
          <a:lstStyle/>
          <a:p>
            <a:r>
              <a:rPr lang="en-US" sz="3200" dirty="0"/>
              <a:t>Dan Jurafsky and James Martin</a:t>
            </a:r>
          </a:p>
          <a:p>
            <a:r>
              <a:rPr lang="en-US" sz="3200" dirty="0"/>
              <a:t>Speech and Language Processing</a:t>
            </a:r>
          </a:p>
          <a:p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600200" y="3307181"/>
            <a:ext cx="72053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C00000"/>
                </a:solidFill>
              </a:rPr>
              <a:t>Chapter 6:</a:t>
            </a:r>
          </a:p>
          <a:p>
            <a:r>
              <a:rPr lang="en-US" sz="4000" dirty="0">
                <a:solidFill>
                  <a:srgbClr val="C00000"/>
                </a:solidFill>
              </a:rPr>
              <a:t>Vector Semantics</a:t>
            </a:r>
            <a:endParaRPr lang="en-US" sz="2400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words mean?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2286000"/>
            <a:ext cx="7772400" cy="3733800"/>
          </a:xfrm>
        </p:spPr>
        <p:txBody>
          <a:bodyPr/>
          <a:lstStyle/>
          <a:p>
            <a:r>
              <a:rPr lang="en-US" sz="3200" dirty="0"/>
              <a:t>First thought: look in a dictionary</a:t>
            </a:r>
          </a:p>
          <a:p>
            <a:endParaRPr lang="en-US" sz="3200" dirty="0">
              <a:hlinkClick r:id="rId2"/>
            </a:endParaRPr>
          </a:p>
          <a:p>
            <a:r>
              <a:rPr lang="en-US" sz="3200" dirty="0">
                <a:hlinkClick r:id="rId2"/>
              </a:rPr>
              <a:t>http://www.oed.com/</a:t>
            </a:r>
            <a:endParaRPr lang="en-US" sz="32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6451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056" y="184515"/>
            <a:ext cx="8301744" cy="721741"/>
          </a:xfrm>
        </p:spPr>
        <p:txBody>
          <a:bodyPr>
            <a:normAutofit fontScale="90000"/>
          </a:bodyPr>
          <a:lstStyle/>
          <a:p>
            <a:r>
              <a:rPr lang="en-US" dirty="0"/>
              <a:t>Words, Lemmas, Senses</a:t>
            </a:r>
            <a:r>
              <a:rPr lang="en-US"/>
              <a:t>, Definitions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78" y="1499935"/>
            <a:ext cx="4239017" cy="299224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78" y="4678882"/>
            <a:ext cx="3920169" cy="19647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458" y="2018974"/>
            <a:ext cx="4798580" cy="2434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458" y="2686184"/>
            <a:ext cx="4498542" cy="188409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059989" y="948839"/>
            <a:ext cx="1213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>
                <a:solidFill>
                  <a:srgbClr val="0432FF"/>
                </a:solidFill>
              </a:rPr>
              <a:t>sense</a:t>
            </a:r>
            <a:endParaRPr lang="en-US" b="1" dirty="0">
              <a:solidFill>
                <a:srgbClr val="0432FF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14297" y="3068408"/>
            <a:ext cx="280388" cy="234664"/>
          </a:xfrm>
          <a:custGeom>
            <a:avLst/>
            <a:gdLst>
              <a:gd name="connsiteX0" fmla="*/ 85725 w 280388"/>
              <a:gd name="connsiteY0" fmla="*/ 3412 h 234664"/>
              <a:gd name="connsiteX1" fmla="*/ 57150 w 280388"/>
              <a:gd name="connsiteY1" fmla="*/ 203437 h 234664"/>
              <a:gd name="connsiteX2" fmla="*/ 142875 w 280388"/>
              <a:gd name="connsiteY2" fmla="*/ 232012 h 234664"/>
              <a:gd name="connsiteX3" fmla="*/ 271463 w 280388"/>
              <a:gd name="connsiteY3" fmla="*/ 217725 h 234664"/>
              <a:gd name="connsiteX4" fmla="*/ 257175 w 280388"/>
              <a:gd name="connsiteY4" fmla="*/ 117712 h 234664"/>
              <a:gd name="connsiteX5" fmla="*/ 185738 w 280388"/>
              <a:gd name="connsiteY5" fmla="*/ 3412 h 234664"/>
              <a:gd name="connsiteX6" fmla="*/ 0 w 280388"/>
              <a:gd name="connsiteY6" fmla="*/ 3412 h 234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0388" h="234664">
                <a:moveTo>
                  <a:pt x="85725" y="3412"/>
                </a:moveTo>
                <a:cubicBezTo>
                  <a:pt x="76200" y="70087"/>
                  <a:pt x="40815" y="138096"/>
                  <a:pt x="57150" y="203437"/>
                </a:cubicBezTo>
                <a:cubicBezTo>
                  <a:pt x="64455" y="232658"/>
                  <a:pt x="142875" y="232012"/>
                  <a:pt x="142875" y="232012"/>
                </a:cubicBezTo>
                <a:cubicBezTo>
                  <a:pt x="185738" y="227250"/>
                  <a:pt x="240968" y="248220"/>
                  <a:pt x="271463" y="217725"/>
                </a:cubicBezTo>
                <a:cubicBezTo>
                  <a:pt x="295276" y="193912"/>
                  <a:pt x="264747" y="150526"/>
                  <a:pt x="257175" y="117712"/>
                </a:cubicBezTo>
                <a:cubicBezTo>
                  <a:pt x="249280" y="83500"/>
                  <a:pt x="238777" y="10042"/>
                  <a:pt x="185738" y="3412"/>
                </a:cubicBezTo>
                <a:cubicBezTo>
                  <a:pt x="124303" y="-4267"/>
                  <a:pt x="61913" y="3412"/>
                  <a:pt x="0" y="3412"/>
                </a:cubicBezTo>
              </a:path>
            </a:pathLst>
          </a:custGeom>
          <a:noFill/>
          <a:ln w="22225">
            <a:solidFill>
              <a:srgbClr val="043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4645458" y="2018974"/>
            <a:ext cx="280388" cy="234664"/>
          </a:xfrm>
          <a:custGeom>
            <a:avLst/>
            <a:gdLst>
              <a:gd name="connsiteX0" fmla="*/ 85725 w 280388"/>
              <a:gd name="connsiteY0" fmla="*/ 3412 h 234664"/>
              <a:gd name="connsiteX1" fmla="*/ 57150 w 280388"/>
              <a:gd name="connsiteY1" fmla="*/ 203437 h 234664"/>
              <a:gd name="connsiteX2" fmla="*/ 142875 w 280388"/>
              <a:gd name="connsiteY2" fmla="*/ 232012 h 234664"/>
              <a:gd name="connsiteX3" fmla="*/ 271463 w 280388"/>
              <a:gd name="connsiteY3" fmla="*/ 217725 h 234664"/>
              <a:gd name="connsiteX4" fmla="*/ 257175 w 280388"/>
              <a:gd name="connsiteY4" fmla="*/ 117712 h 234664"/>
              <a:gd name="connsiteX5" fmla="*/ 185738 w 280388"/>
              <a:gd name="connsiteY5" fmla="*/ 3412 h 234664"/>
              <a:gd name="connsiteX6" fmla="*/ 0 w 280388"/>
              <a:gd name="connsiteY6" fmla="*/ 3412 h 234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0388" h="234664">
                <a:moveTo>
                  <a:pt x="85725" y="3412"/>
                </a:moveTo>
                <a:cubicBezTo>
                  <a:pt x="76200" y="70087"/>
                  <a:pt x="40815" y="138096"/>
                  <a:pt x="57150" y="203437"/>
                </a:cubicBezTo>
                <a:cubicBezTo>
                  <a:pt x="64455" y="232658"/>
                  <a:pt x="142875" y="232012"/>
                  <a:pt x="142875" y="232012"/>
                </a:cubicBezTo>
                <a:cubicBezTo>
                  <a:pt x="185738" y="227250"/>
                  <a:pt x="240968" y="248220"/>
                  <a:pt x="271463" y="217725"/>
                </a:cubicBezTo>
                <a:cubicBezTo>
                  <a:pt x="295276" y="193912"/>
                  <a:pt x="264747" y="150526"/>
                  <a:pt x="257175" y="117712"/>
                </a:cubicBezTo>
                <a:cubicBezTo>
                  <a:pt x="249280" y="83500"/>
                  <a:pt x="238777" y="10042"/>
                  <a:pt x="185738" y="3412"/>
                </a:cubicBezTo>
                <a:cubicBezTo>
                  <a:pt x="124303" y="-4267"/>
                  <a:pt x="61913" y="3412"/>
                  <a:pt x="0" y="3412"/>
                </a:cubicBezTo>
              </a:path>
            </a:pathLst>
          </a:custGeom>
          <a:noFill/>
          <a:ln w="22225">
            <a:solidFill>
              <a:srgbClr val="043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104668" y="4783212"/>
            <a:ext cx="280388" cy="234664"/>
          </a:xfrm>
          <a:custGeom>
            <a:avLst/>
            <a:gdLst>
              <a:gd name="connsiteX0" fmla="*/ 85725 w 280388"/>
              <a:gd name="connsiteY0" fmla="*/ 3412 h 234664"/>
              <a:gd name="connsiteX1" fmla="*/ 57150 w 280388"/>
              <a:gd name="connsiteY1" fmla="*/ 203437 h 234664"/>
              <a:gd name="connsiteX2" fmla="*/ 142875 w 280388"/>
              <a:gd name="connsiteY2" fmla="*/ 232012 h 234664"/>
              <a:gd name="connsiteX3" fmla="*/ 271463 w 280388"/>
              <a:gd name="connsiteY3" fmla="*/ 217725 h 234664"/>
              <a:gd name="connsiteX4" fmla="*/ 257175 w 280388"/>
              <a:gd name="connsiteY4" fmla="*/ 117712 h 234664"/>
              <a:gd name="connsiteX5" fmla="*/ 185738 w 280388"/>
              <a:gd name="connsiteY5" fmla="*/ 3412 h 234664"/>
              <a:gd name="connsiteX6" fmla="*/ 0 w 280388"/>
              <a:gd name="connsiteY6" fmla="*/ 3412 h 234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0388" h="234664">
                <a:moveTo>
                  <a:pt x="85725" y="3412"/>
                </a:moveTo>
                <a:cubicBezTo>
                  <a:pt x="76200" y="70087"/>
                  <a:pt x="40815" y="138096"/>
                  <a:pt x="57150" y="203437"/>
                </a:cubicBezTo>
                <a:cubicBezTo>
                  <a:pt x="64455" y="232658"/>
                  <a:pt x="142875" y="232012"/>
                  <a:pt x="142875" y="232012"/>
                </a:cubicBezTo>
                <a:cubicBezTo>
                  <a:pt x="185738" y="227250"/>
                  <a:pt x="240968" y="248220"/>
                  <a:pt x="271463" y="217725"/>
                </a:cubicBezTo>
                <a:cubicBezTo>
                  <a:pt x="295276" y="193912"/>
                  <a:pt x="264747" y="150526"/>
                  <a:pt x="257175" y="117712"/>
                </a:cubicBezTo>
                <a:cubicBezTo>
                  <a:pt x="249280" y="83500"/>
                  <a:pt x="238777" y="10042"/>
                  <a:pt x="185738" y="3412"/>
                </a:cubicBezTo>
                <a:cubicBezTo>
                  <a:pt x="124303" y="-4267"/>
                  <a:pt x="61913" y="3412"/>
                  <a:pt x="0" y="3412"/>
                </a:cubicBezTo>
              </a:path>
            </a:pathLst>
          </a:custGeom>
          <a:noFill/>
          <a:ln w="22225">
            <a:solidFill>
              <a:srgbClr val="043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4683554" y="2614297"/>
            <a:ext cx="280388" cy="234664"/>
          </a:xfrm>
          <a:custGeom>
            <a:avLst/>
            <a:gdLst>
              <a:gd name="connsiteX0" fmla="*/ 85725 w 280388"/>
              <a:gd name="connsiteY0" fmla="*/ 3412 h 234664"/>
              <a:gd name="connsiteX1" fmla="*/ 57150 w 280388"/>
              <a:gd name="connsiteY1" fmla="*/ 203437 h 234664"/>
              <a:gd name="connsiteX2" fmla="*/ 142875 w 280388"/>
              <a:gd name="connsiteY2" fmla="*/ 232012 h 234664"/>
              <a:gd name="connsiteX3" fmla="*/ 271463 w 280388"/>
              <a:gd name="connsiteY3" fmla="*/ 217725 h 234664"/>
              <a:gd name="connsiteX4" fmla="*/ 257175 w 280388"/>
              <a:gd name="connsiteY4" fmla="*/ 117712 h 234664"/>
              <a:gd name="connsiteX5" fmla="*/ 185738 w 280388"/>
              <a:gd name="connsiteY5" fmla="*/ 3412 h 234664"/>
              <a:gd name="connsiteX6" fmla="*/ 0 w 280388"/>
              <a:gd name="connsiteY6" fmla="*/ 3412 h 234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0388" h="234664">
                <a:moveTo>
                  <a:pt x="85725" y="3412"/>
                </a:moveTo>
                <a:cubicBezTo>
                  <a:pt x="76200" y="70087"/>
                  <a:pt x="40815" y="138096"/>
                  <a:pt x="57150" y="203437"/>
                </a:cubicBezTo>
                <a:cubicBezTo>
                  <a:pt x="64455" y="232658"/>
                  <a:pt x="142875" y="232012"/>
                  <a:pt x="142875" y="232012"/>
                </a:cubicBezTo>
                <a:cubicBezTo>
                  <a:pt x="185738" y="227250"/>
                  <a:pt x="240968" y="248220"/>
                  <a:pt x="271463" y="217725"/>
                </a:cubicBezTo>
                <a:cubicBezTo>
                  <a:pt x="295276" y="193912"/>
                  <a:pt x="264747" y="150526"/>
                  <a:pt x="257175" y="117712"/>
                </a:cubicBezTo>
                <a:cubicBezTo>
                  <a:pt x="249280" y="83500"/>
                  <a:pt x="238777" y="10042"/>
                  <a:pt x="185738" y="3412"/>
                </a:cubicBezTo>
                <a:cubicBezTo>
                  <a:pt x="124303" y="-4267"/>
                  <a:pt x="61913" y="3412"/>
                  <a:pt x="0" y="3412"/>
                </a:cubicBezTo>
              </a:path>
            </a:pathLst>
          </a:custGeom>
          <a:noFill/>
          <a:ln w="22225">
            <a:solidFill>
              <a:srgbClr val="043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85612" y="6121480"/>
            <a:ext cx="280388" cy="234664"/>
          </a:xfrm>
          <a:custGeom>
            <a:avLst/>
            <a:gdLst>
              <a:gd name="connsiteX0" fmla="*/ 85725 w 280388"/>
              <a:gd name="connsiteY0" fmla="*/ 3412 h 234664"/>
              <a:gd name="connsiteX1" fmla="*/ 57150 w 280388"/>
              <a:gd name="connsiteY1" fmla="*/ 203437 h 234664"/>
              <a:gd name="connsiteX2" fmla="*/ 142875 w 280388"/>
              <a:gd name="connsiteY2" fmla="*/ 232012 h 234664"/>
              <a:gd name="connsiteX3" fmla="*/ 271463 w 280388"/>
              <a:gd name="connsiteY3" fmla="*/ 217725 h 234664"/>
              <a:gd name="connsiteX4" fmla="*/ 257175 w 280388"/>
              <a:gd name="connsiteY4" fmla="*/ 117712 h 234664"/>
              <a:gd name="connsiteX5" fmla="*/ 185738 w 280388"/>
              <a:gd name="connsiteY5" fmla="*/ 3412 h 234664"/>
              <a:gd name="connsiteX6" fmla="*/ 0 w 280388"/>
              <a:gd name="connsiteY6" fmla="*/ 3412 h 234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0388" h="234664">
                <a:moveTo>
                  <a:pt x="85725" y="3412"/>
                </a:moveTo>
                <a:cubicBezTo>
                  <a:pt x="76200" y="70087"/>
                  <a:pt x="40815" y="138096"/>
                  <a:pt x="57150" y="203437"/>
                </a:cubicBezTo>
                <a:cubicBezTo>
                  <a:pt x="64455" y="232658"/>
                  <a:pt x="142875" y="232012"/>
                  <a:pt x="142875" y="232012"/>
                </a:cubicBezTo>
                <a:cubicBezTo>
                  <a:pt x="185738" y="227250"/>
                  <a:pt x="240968" y="248220"/>
                  <a:pt x="271463" y="217725"/>
                </a:cubicBezTo>
                <a:cubicBezTo>
                  <a:pt x="295276" y="193912"/>
                  <a:pt x="264747" y="150526"/>
                  <a:pt x="257175" y="117712"/>
                </a:cubicBezTo>
                <a:cubicBezTo>
                  <a:pt x="249280" y="83500"/>
                  <a:pt x="238777" y="10042"/>
                  <a:pt x="185738" y="3412"/>
                </a:cubicBezTo>
                <a:cubicBezTo>
                  <a:pt x="124303" y="-4267"/>
                  <a:pt x="61913" y="3412"/>
                  <a:pt x="0" y="3412"/>
                </a:cubicBezTo>
              </a:path>
            </a:pathLst>
          </a:custGeom>
          <a:noFill/>
          <a:ln w="22225">
            <a:solidFill>
              <a:srgbClr val="043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" name="Group 34"/>
          <p:cNvGrpSpPr/>
          <p:nvPr/>
        </p:nvGrpSpPr>
        <p:grpSpPr>
          <a:xfrm>
            <a:off x="42837" y="996380"/>
            <a:ext cx="3031723" cy="860994"/>
            <a:chOff x="42837" y="996380"/>
            <a:chExt cx="3031723" cy="860994"/>
          </a:xfrm>
        </p:grpSpPr>
        <p:sp>
          <p:nvSpPr>
            <p:cNvPr id="8" name="Freeform 7"/>
            <p:cNvSpPr/>
            <p:nvPr/>
          </p:nvSpPr>
          <p:spPr>
            <a:xfrm>
              <a:off x="42837" y="1272549"/>
              <a:ext cx="1471874" cy="584825"/>
            </a:xfrm>
            <a:custGeom>
              <a:avLst/>
              <a:gdLst>
                <a:gd name="connsiteX0" fmla="*/ 800126 w 1471874"/>
                <a:gd name="connsiteY0" fmla="*/ 117050 h 688550"/>
                <a:gd name="connsiteX1" fmla="*/ 200051 w 1471874"/>
                <a:gd name="connsiteY1" fmla="*/ 145625 h 688550"/>
                <a:gd name="connsiteX2" fmla="*/ 28601 w 1471874"/>
                <a:gd name="connsiteY2" fmla="*/ 174200 h 688550"/>
                <a:gd name="connsiteX3" fmla="*/ 26 w 1471874"/>
                <a:gd name="connsiteY3" fmla="*/ 217063 h 688550"/>
                <a:gd name="connsiteX4" fmla="*/ 28601 w 1471874"/>
                <a:gd name="connsiteY4" fmla="*/ 345650 h 688550"/>
                <a:gd name="connsiteX5" fmla="*/ 71463 w 1471874"/>
                <a:gd name="connsiteY5" fmla="*/ 388513 h 688550"/>
                <a:gd name="connsiteX6" fmla="*/ 128613 w 1471874"/>
                <a:gd name="connsiteY6" fmla="*/ 474238 h 688550"/>
                <a:gd name="connsiteX7" fmla="*/ 214338 w 1471874"/>
                <a:gd name="connsiteY7" fmla="*/ 545675 h 688550"/>
                <a:gd name="connsiteX8" fmla="*/ 342926 w 1471874"/>
                <a:gd name="connsiteY8" fmla="*/ 631400 h 688550"/>
                <a:gd name="connsiteX9" fmla="*/ 385788 w 1471874"/>
                <a:gd name="connsiteY9" fmla="*/ 659975 h 688550"/>
                <a:gd name="connsiteX10" fmla="*/ 442938 w 1471874"/>
                <a:gd name="connsiteY10" fmla="*/ 674263 h 688550"/>
                <a:gd name="connsiteX11" fmla="*/ 485801 w 1471874"/>
                <a:gd name="connsiteY11" fmla="*/ 688550 h 688550"/>
                <a:gd name="connsiteX12" fmla="*/ 1014438 w 1471874"/>
                <a:gd name="connsiteY12" fmla="*/ 674263 h 688550"/>
                <a:gd name="connsiteX13" fmla="*/ 1171601 w 1471874"/>
                <a:gd name="connsiteY13" fmla="*/ 645688 h 688550"/>
                <a:gd name="connsiteX14" fmla="*/ 1271613 w 1471874"/>
                <a:gd name="connsiteY14" fmla="*/ 631400 h 688550"/>
                <a:gd name="connsiteX15" fmla="*/ 1428776 w 1471874"/>
                <a:gd name="connsiteY15" fmla="*/ 588538 h 688550"/>
                <a:gd name="connsiteX16" fmla="*/ 1471638 w 1471874"/>
                <a:gd name="connsiteY16" fmla="*/ 502813 h 688550"/>
                <a:gd name="connsiteX17" fmla="*/ 1400201 w 1471874"/>
                <a:gd name="connsiteY17" fmla="*/ 402800 h 688550"/>
                <a:gd name="connsiteX18" fmla="*/ 1257326 w 1471874"/>
                <a:gd name="connsiteY18" fmla="*/ 317075 h 688550"/>
                <a:gd name="connsiteX19" fmla="*/ 1128738 w 1471874"/>
                <a:gd name="connsiteY19" fmla="*/ 245638 h 688550"/>
                <a:gd name="connsiteX20" fmla="*/ 1000151 w 1471874"/>
                <a:gd name="connsiteY20" fmla="*/ 174200 h 688550"/>
                <a:gd name="connsiteX21" fmla="*/ 943001 w 1471874"/>
                <a:gd name="connsiteY21" fmla="*/ 131338 h 688550"/>
                <a:gd name="connsiteX22" fmla="*/ 900138 w 1471874"/>
                <a:gd name="connsiteY22" fmla="*/ 102763 h 688550"/>
                <a:gd name="connsiteX23" fmla="*/ 842988 w 1471874"/>
                <a:gd name="connsiteY23" fmla="*/ 59900 h 688550"/>
                <a:gd name="connsiteX24" fmla="*/ 800126 w 1471874"/>
                <a:gd name="connsiteY24" fmla="*/ 45613 h 688550"/>
                <a:gd name="connsiteX25" fmla="*/ 757263 w 1471874"/>
                <a:gd name="connsiteY25" fmla="*/ 17038 h 688550"/>
                <a:gd name="connsiteX26" fmla="*/ 600101 w 1471874"/>
                <a:gd name="connsiteY26" fmla="*/ 2750 h 688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471874" h="688550">
                  <a:moveTo>
                    <a:pt x="800126" y="117050"/>
                  </a:moveTo>
                  <a:cubicBezTo>
                    <a:pt x="-55360" y="140814"/>
                    <a:pt x="507686" y="101677"/>
                    <a:pt x="200051" y="145625"/>
                  </a:cubicBezTo>
                  <a:cubicBezTo>
                    <a:pt x="43973" y="167922"/>
                    <a:pt x="134402" y="147751"/>
                    <a:pt x="28601" y="174200"/>
                  </a:cubicBezTo>
                  <a:cubicBezTo>
                    <a:pt x="19076" y="188488"/>
                    <a:pt x="1922" y="199996"/>
                    <a:pt x="26" y="217063"/>
                  </a:cubicBezTo>
                  <a:cubicBezTo>
                    <a:pt x="-715" y="223735"/>
                    <a:pt x="14252" y="324126"/>
                    <a:pt x="28601" y="345650"/>
                  </a:cubicBezTo>
                  <a:cubicBezTo>
                    <a:pt x="39809" y="362462"/>
                    <a:pt x="59058" y="372564"/>
                    <a:pt x="71463" y="388513"/>
                  </a:cubicBezTo>
                  <a:cubicBezTo>
                    <a:pt x="92547" y="415622"/>
                    <a:pt x="100038" y="455188"/>
                    <a:pt x="128613" y="474238"/>
                  </a:cubicBezTo>
                  <a:cubicBezTo>
                    <a:pt x="223344" y="537391"/>
                    <a:pt x="118085" y="463172"/>
                    <a:pt x="214338" y="545675"/>
                  </a:cubicBezTo>
                  <a:cubicBezTo>
                    <a:pt x="265561" y="589581"/>
                    <a:pt x="283889" y="594502"/>
                    <a:pt x="342926" y="631400"/>
                  </a:cubicBezTo>
                  <a:cubicBezTo>
                    <a:pt x="357487" y="640501"/>
                    <a:pt x="370005" y="653211"/>
                    <a:pt x="385788" y="659975"/>
                  </a:cubicBezTo>
                  <a:cubicBezTo>
                    <a:pt x="403837" y="667710"/>
                    <a:pt x="424057" y="668869"/>
                    <a:pt x="442938" y="674263"/>
                  </a:cubicBezTo>
                  <a:cubicBezTo>
                    <a:pt x="457419" y="678400"/>
                    <a:pt x="471513" y="683788"/>
                    <a:pt x="485801" y="688550"/>
                  </a:cubicBezTo>
                  <a:lnTo>
                    <a:pt x="1014438" y="674263"/>
                  </a:lnTo>
                  <a:cubicBezTo>
                    <a:pt x="1125574" y="669211"/>
                    <a:pt x="1086629" y="661137"/>
                    <a:pt x="1171601" y="645688"/>
                  </a:cubicBezTo>
                  <a:cubicBezTo>
                    <a:pt x="1204734" y="639664"/>
                    <a:pt x="1238591" y="638004"/>
                    <a:pt x="1271613" y="631400"/>
                  </a:cubicBezTo>
                  <a:cubicBezTo>
                    <a:pt x="1352178" y="615287"/>
                    <a:pt x="1367195" y="609064"/>
                    <a:pt x="1428776" y="588538"/>
                  </a:cubicBezTo>
                  <a:cubicBezTo>
                    <a:pt x="1439256" y="572818"/>
                    <a:pt x="1475118" y="527170"/>
                    <a:pt x="1471638" y="502813"/>
                  </a:cubicBezTo>
                  <a:cubicBezTo>
                    <a:pt x="1466431" y="466363"/>
                    <a:pt x="1427382" y="423941"/>
                    <a:pt x="1400201" y="402800"/>
                  </a:cubicBezTo>
                  <a:cubicBezTo>
                    <a:pt x="1313063" y="335026"/>
                    <a:pt x="1335079" y="360271"/>
                    <a:pt x="1257326" y="317075"/>
                  </a:cubicBezTo>
                  <a:cubicBezTo>
                    <a:pt x="1095864" y="227375"/>
                    <a:pt x="1265764" y="314151"/>
                    <a:pt x="1128738" y="245638"/>
                  </a:cubicBezTo>
                  <a:cubicBezTo>
                    <a:pt x="1041125" y="158022"/>
                    <a:pt x="1140007" y="244127"/>
                    <a:pt x="1000151" y="174200"/>
                  </a:cubicBezTo>
                  <a:cubicBezTo>
                    <a:pt x="978853" y="163551"/>
                    <a:pt x="962378" y="145179"/>
                    <a:pt x="943001" y="131338"/>
                  </a:cubicBezTo>
                  <a:cubicBezTo>
                    <a:pt x="929028" y="121357"/>
                    <a:pt x="914111" y="112744"/>
                    <a:pt x="900138" y="102763"/>
                  </a:cubicBezTo>
                  <a:cubicBezTo>
                    <a:pt x="880761" y="88922"/>
                    <a:pt x="863663" y="71714"/>
                    <a:pt x="842988" y="59900"/>
                  </a:cubicBezTo>
                  <a:cubicBezTo>
                    <a:pt x="829912" y="52428"/>
                    <a:pt x="814413" y="50375"/>
                    <a:pt x="800126" y="45613"/>
                  </a:cubicBezTo>
                  <a:cubicBezTo>
                    <a:pt x="785838" y="36088"/>
                    <a:pt x="772622" y="24717"/>
                    <a:pt x="757263" y="17038"/>
                  </a:cubicBezTo>
                  <a:cubicBezTo>
                    <a:pt x="704590" y="-9299"/>
                    <a:pt x="662841" y="2750"/>
                    <a:pt x="600101" y="2750"/>
                  </a:cubicBezTo>
                </a:path>
              </a:pathLst>
            </a:custGeom>
            <a:noFill/>
            <a:ln w="28575">
              <a:solidFill>
                <a:srgbClr val="0432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586652" y="996380"/>
              <a:ext cx="148790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>
                  <a:solidFill>
                    <a:srgbClr val="0432FF"/>
                  </a:solidFill>
                </a:rPr>
                <a:t>lemma</a:t>
              </a:r>
              <a:endParaRPr lang="en-US" b="1" dirty="0">
                <a:solidFill>
                  <a:srgbClr val="0432FF"/>
                </a:solidFill>
              </a:endParaRPr>
            </a:p>
          </p:txBody>
        </p:sp>
        <p:cxnSp>
          <p:nvCxnSpPr>
            <p:cNvPr id="18" name="Straight Arrow Connector 17"/>
            <p:cNvCxnSpPr>
              <a:endCxn id="8" idx="20"/>
            </p:cNvCxnSpPr>
            <p:nvPr/>
          </p:nvCxnSpPr>
          <p:spPr>
            <a:xfrm flipH="1">
              <a:off x="1042988" y="1356105"/>
              <a:ext cx="685800" cy="64402"/>
            </a:xfrm>
            <a:prstGeom prst="straightConnector1">
              <a:avLst/>
            </a:prstGeom>
            <a:ln w="22225">
              <a:solidFill>
                <a:srgbClr val="0432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Straight Arrow Connector 19"/>
          <p:cNvCxnSpPr>
            <a:endCxn id="13" idx="0"/>
          </p:cNvCxnSpPr>
          <p:nvPr/>
        </p:nvCxnSpPr>
        <p:spPr>
          <a:xfrm>
            <a:off x="4402889" y="1435533"/>
            <a:ext cx="328294" cy="586853"/>
          </a:xfrm>
          <a:prstGeom prst="straightConnector1">
            <a:avLst/>
          </a:prstGeom>
          <a:ln w="22225">
            <a:solidFill>
              <a:srgbClr val="0432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394686" y="1427714"/>
            <a:ext cx="4069146" cy="1648633"/>
          </a:xfrm>
          <a:prstGeom prst="straightConnector1">
            <a:avLst/>
          </a:prstGeom>
          <a:ln w="22225">
            <a:solidFill>
              <a:srgbClr val="0432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366001" y="1455469"/>
            <a:ext cx="4059735" cy="3327743"/>
          </a:xfrm>
          <a:prstGeom prst="straightConnector1">
            <a:avLst/>
          </a:prstGeom>
          <a:ln w="22225">
            <a:solidFill>
              <a:srgbClr val="0432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endCxn id="16" idx="5"/>
          </p:cNvCxnSpPr>
          <p:nvPr/>
        </p:nvCxnSpPr>
        <p:spPr>
          <a:xfrm flipH="1">
            <a:off x="271350" y="1442740"/>
            <a:ext cx="4179445" cy="4682152"/>
          </a:xfrm>
          <a:prstGeom prst="straightConnector1">
            <a:avLst/>
          </a:prstGeom>
          <a:ln w="22225">
            <a:solidFill>
              <a:srgbClr val="0432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endCxn id="15" idx="6"/>
          </p:cNvCxnSpPr>
          <p:nvPr/>
        </p:nvCxnSpPr>
        <p:spPr>
          <a:xfrm>
            <a:off x="4382480" y="1455469"/>
            <a:ext cx="301074" cy="1162240"/>
          </a:xfrm>
          <a:prstGeom prst="straightConnector1">
            <a:avLst/>
          </a:prstGeom>
          <a:ln w="22225">
            <a:solidFill>
              <a:srgbClr val="0432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766497" y="971566"/>
            <a:ext cx="20553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432FF"/>
                </a:solidFill>
              </a:rPr>
              <a:t>definition</a:t>
            </a:r>
            <a:endParaRPr lang="en-US" b="1" dirty="0">
              <a:solidFill>
                <a:srgbClr val="0432FF"/>
              </a:solidFill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flipH="1">
            <a:off x="6309097" y="1595170"/>
            <a:ext cx="244104" cy="423804"/>
          </a:xfrm>
          <a:prstGeom prst="straightConnector1">
            <a:avLst/>
          </a:prstGeom>
          <a:ln w="22225">
            <a:solidFill>
              <a:srgbClr val="0432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4359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3" grpId="0" animBg="1"/>
      <p:bldP spid="14" grpId="0" animBg="1"/>
      <p:bldP spid="15" grpId="0" animBg="1"/>
      <p:bldP spid="16" grpId="0" animBg="1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Lemma pepper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dirty="0"/>
              <a:t>Sense 1: spice from pepper plant</a:t>
            </a:r>
          </a:p>
          <a:p>
            <a:pPr marL="0" indent="0">
              <a:buNone/>
            </a:pPr>
            <a:r>
              <a:rPr lang="en-US" sz="3200" dirty="0"/>
              <a:t>Sense 2: the pepper plant itself</a:t>
            </a:r>
          </a:p>
          <a:p>
            <a:pPr marL="0" indent="0">
              <a:buNone/>
            </a:pPr>
            <a:r>
              <a:rPr lang="en-US" sz="3200" dirty="0"/>
              <a:t>Sense 3: another similar plant (Jamaican pepper)</a:t>
            </a:r>
          </a:p>
          <a:p>
            <a:pPr marL="0" indent="0">
              <a:buNone/>
            </a:pPr>
            <a:r>
              <a:rPr lang="en-US" sz="3200" dirty="0"/>
              <a:t>Sense 4: another plant with peppercorns (California pepper)</a:t>
            </a:r>
          </a:p>
          <a:p>
            <a:pPr marL="0" indent="0">
              <a:buNone/>
            </a:pPr>
            <a:r>
              <a:rPr lang="en-US" sz="3200" dirty="0"/>
              <a:t>Sense 5: </a:t>
            </a:r>
            <a:r>
              <a:rPr lang="en-US" sz="3200" i="1" dirty="0"/>
              <a:t>capsicum</a:t>
            </a:r>
            <a:r>
              <a:rPr lang="en-US" sz="3200" dirty="0"/>
              <a:t> (i.e. chili, paprika, bell pepper, </a:t>
            </a:r>
            <a:r>
              <a:rPr lang="en-US" sz="3200" dirty="0" err="1"/>
              <a:t>etc</a:t>
            </a:r>
            <a:r>
              <a:rPr lang="en-US" sz="32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784595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sense or “concept” is the meaning component of a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3738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There are relations between senses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1635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762000"/>
            <a:ext cx="7467600" cy="152400"/>
          </a:xfrm>
        </p:spPr>
        <p:txBody>
          <a:bodyPr>
            <a:normAutofit fontScale="90000"/>
          </a:bodyPr>
          <a:lstStyle/>
          <a:p>
            <a:r>
              <a:rPr lang="en-US" dirty="0"/>
              <a:t>Relation: </a:t>
            </a:r>
            <a:r>
              <a:rPr lang="en-US" dirty="0" err="1"/>
              <a:t>Synonymity</a:t>
            </a:r>
            <a:endParaRPr lang="en-US" dirty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81000" y="1371600"/>
            <a:ext cx="8534400" cy="3333750"/>
          </a:xfrm>
        </p:spPr>
        <p:txBody>
          <a:bodyPr>
            <a:noAutofit/>
          </a:bodyPr>
          <a:lstStyle/>
          <a:p>
            <a:r>
              <a:rPr lang="en-US" sz="3600" dirty="0"/>
              <a:t>Synonyms have the same meaning in some or all contexts.</a:t>
            </a:r>
          </a:p>
          <a:p>
            <a:pPr lvl="1">
              <a:lnSpc>
                <a:spcPct val="90000"/>
              </a:lnSpc>
            </a:pPr>
            <a:r>
              <a:rPr lang="en-US" sz="3200" dirty="0"/>
              <a:t>filbert / hazelnut</a:t>
            </a:r>
          </a:p>
          <a:p>
            <a:pPr lvl="1">
              <a:lnSpc>
                <a:spcPct val="90000"/>
              </a:lnSpc>
            </a:pPr>
            <a:r>
              <a:rPr lang="en-US" sz="3200" dirty="0"/>
              <a:t>couch / sofa</a:t>
            </a:r>
          </a:p>
          <a:p>
            <a:pPr lvl="1">
              <a:lnSpc>
                <a:spcPct val="90000"/>
              </a:lnSpc>
            </a:pPr>
            <a:r>
              <a:rPr lang="en-US" sz="3200" dirty="0"/>
              <a:t>big / large</a:t>
            </a:r>
          </a:p>
          <a:p>
            <a:pPr lvl="1">
              <a:lnSpc>
                <a:spcPct val="90000"/>
              </a:lnSpc>
            </a:pPr>
            <a:r>
              <a:rPr lang="en-US" sz="3200" dirty="0"/>
              <a:t>automobile / car</a:t>
            </a:r>
          </a:p>
          <a:p>
            <a:pPr lvl="1">
              <a:lnSpc>
                <a:spcPct val="90000"/>
              </a:lnSpc>
            </a:pPr>
            <a:r>
              <a:rPr lang="en-US" sz="3200" dirty="0"/>
              <a:t>vomit / throw up</a:t>
            </a:r>
          </a:p>
          <a:p>
            <a:pPr lvl="1">
              <a:lnSpc>
                <a:spcPct val="90000"/>
              </a:lnSpc>
            </a:pPr>
            <a:r>
              <a:rPr lang="en-US" sz="3200" dirty="0"/>
              <a:t>Water / H</a:t>
            </a:r>
            <a:r>
              <a:rPr lang="en-US" sz="3200" baseline="-25000" dirty="0"/>
              <a:t>2</a:t>
            </a:r>
            <a:r>
              <a:rPr lang="en-US" sz="3200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7577199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Relation: </a:t>
            </a:r>
            <a:r>
              <a:rPr lang="en-US" dirty="0" err="1"/>
              <a:t>Synonymity</a:t>
            </a:r>
            <a:endParaRPr lang="en-US" dirty="0"/>
          </a:p>
        </p:txBody>
      </p:sp>
      <p:sp>
        <p:nvSpPr>
          <p:cNvPr id="145817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Note that there are probably no examples of perfect synonymy.</a:t>
            </a:r>
          </a:p>
          <a:p>
            <a:pPr lvl="1"/>
            <a:r>
              <a:rPr lang="en-US" sz="2800" dirty="0"/>
              <a:t>Even if many aspects of meaning are identical</a:t>
            </a:r>
          </a:p>
          <a:p>
            <a:pPr lvl="1"/>
            <a:r>
              <a:rPr lang="en-US" sz="2800" dirty="0"/>
              <a:t>Still may not preserve the acceptability based on notions of politeness, slang, register, genre, etc.</a:t>
            </a:r>
          </a:p>
          <a:p>
            <a:r>
              <a:rPr lang="en-US" sz="3200" dirty="0"/>
              <a:t>The Linguistic Principle of Contrast:</a:t>
            </a:r>
          </a:p>
          <a:p>
            <a:pPr lvl="1"/>
            <a:r>
              <a:rPr lang="en-US" sz="2600" dirty="0"/>
              <a:t>Difference in form -&gt; difference in meaning</a:t>
            </a:r>
          </a:p>
        </p:txBody>
      </p:sp>
    </p:spTree>
    <p:extLst>
      <p:ext uri="{BB962C8B-B14F-4D97-AF65-F5344CB8AC3E}">
        <p14:creationId xmlns:p14="http://schemas.microsoft.com/office/powerpoint/2010/main" val="656461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Relation: </a:t>
            </a:r>
            <a:r>
              <a:rPr lang="en-US" dirty="0" err="1"/>
              <a:t>Synonymity</a:t>
            </a:r>
            <a:r>
              <a:rPr lang="en-US" dirty="0"/>
              <a:t>?</a:t>
            </a:r>
          </a:p>
        </p:txBody>
      </p:sp>
      <p:sp>
        <p:nvSpPr>
          <p:cNvPr id="145817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201168" lvl="1" indent="0">
              <a:buNone/>
            </a:pPr>
            <a:r>
              <a:rPr lang="en-US" sz="4000" dirty="0"/>
              <a:t>Water/H</a:t>
            </a:r>
            <a:r>
              <a:rPr lang="en-US" sz="4000" baseline="-25000" dirty="0"/>
              <a:t>2</a:t>
            </a:r>
            <a:r>
              <a:rPr lang="en-US" sz="4000" dirty="0"/>
              <a:t>0</a:t>
            </a:r>
          </a:p>
          <a:p>
            <a:pPr marL="201168" lvl="1" indent="0">
              <a:buNone/>
            </a:pPr>
            <a:r>
              <a:rPr lang="en-US" sz="4000" dirty="0"/>
              <a:t>Big/large</a:t>
            </a:r>
          </a:p>
          <a:p>
            <a:pPr marL="201168" lvl="1" indent="0">
              <a:buNone/>
            </a:pPr>
            <a:r>
              <a:rPr lang="en-US" sz="4000" dirty="0"/>
              <a:t>Brave/courageous</a:t>
            </a:r>
          </a:p>
        </p:txBody>
      </p:sp>
    </p:spTree>
    <p:extLst>
      <p:ext uri="{BB962C8B-B14F-4D97-AF65-F5344CB8AC3E}">
        <p14:creationId xmlns:p14="http://schemas.microsoft.com/office/powerpoint/2010/main" val="3918825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8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8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817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822960" y="286605"/>
            <a:ext cx="7543800" cy="932596"/>
          </a:xfrm>
        </p:spPr>
        <p:txBody>
          <a:bodyPr/>
          <a:lstStyle/>
          <a:p>
            <a:r>
              <a:rPr lang="en-US" dirty="0"/>
              <a:t>Relation: </a:t>
            </a:r>
            <a:r>
              <a:rPr lang="en-US" dirty="0" err="1"/>
              <a:t>Antonymy</a:t>
            </a:r>
            <a:endParaRPr lang="en-US" dirty="0"/>
          </a:p>
        </p:txBody>
      </p:sp>
      <p:sp>
        <p:nvSpPr>
          <p:cNvPr id="481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737361"/>
            <a:ext cx="9144000" cy="4130039"/>
          </a:xfrm>
        </p:spPr>
        <p:txBody>
          <a:bodyPr>
            <a:noAutofit/>
          </a:bodyPr>
          <a:lstStyle/>
          <a:p>
            <a:r>
              <a:rPr lang="en-US" sz="2800" dirty="0"/>
              <a:t>Senses that are opposites with respect to one feature of meaning</a:t>
            </a:r>
          </a:p>
          <a:p>
            <a:r>
              <a:rPr lang="en-US" sz="2800" dirty="0"/>
              <a:t>Otherwise, they are very similar!</a:t>
            </a:r>
          </a:p>
          <a:p>
            <a:pPr marL="457200" lvl="1" indent="0">
              <a:buNone/>
            </a:pPr>
            <a:r>
              <a:rPr lang="en-US" sz="2400" dirty="0">
                <a:latin typeface="Courier"/>
                <a:cs typeface="Courier"/>
              </a:rPr>
              <a:t>dark/light   short/long	fast/slow	rise/fall</a:t>
            </a:r>
          </a:p>
          <a:p>
            <a:pPr marL="457200" lvl="1" indent="0">
              <a:buNone/>
            </a:pPr>
            <a:r>
              <a:rPr lang="en-US" sz="2400" dirty="0">
                <a:latin typeface="Courier"/>
                <a:cs typeface="Courier"/>
              </a:rPr>
              <a:t>hot/cold	    up/down	      in/out</a:t>
            </a:r>
          </a:p>
          <a:p>
            <a:r>
              <a:rPr lang="en-US" sz="2800" dirty="0"/>
              <a:t>More formally: antonyms can</a:t>
            </a:r>
          </a:p>
          <a:p>
            <a:pPr lvl="1">
              <a:lnSpc>
                <a:spcPct val="70000"/>
              </a:lnSpc>
            </a:pPr>
            <a:r>
              <a:rPr lang="en-US" sz="2800" dirty="0"/>
              <a:t>define a binary opposition</a:t>
            </a:r>
          </a:p>
          <a:p>
            <a:pPr marL="800100" lvl="2" indent="0">
              <a:lnSpc>
                <a:spcPct val="70000"/>
              </a:lnSpc>
              <a:buNone/>
            </a:pPr>
            <a:r>
              <a:rPr lang="en-US" sz="2800" dirty="0"/>
              <a:t> or be at opposite ends of a scale</a:t>
            </a:r>
          </a:p>
          <a:p>
            <a:pPr lvl="2"/>
            <a:r>
              <a:rPr lang="en-US" sz="2400" dirty="0"/>
              <a:t> </a:t>
            </a:r>
            <a:r>
              <a:rPr lang="en-US" sz="2400" dirty="0">
                <a:latin typeface="Courier"/>
                <a:cs typeface="Courier"/>
              </a:rPr>
              <a:t>long/short, fast/slow</a:t>
            </a:r>
          </a:p>
          <a:p>
            <a:pPr lvl="1"/>
            <a:r>
              <a:rPr lang="en-US" sz="2800" dirty="0"/>
              <a:t>Be </a:t>
            </a:r>
            <a:r>
              <a:rPr lang="en-US" sz="2800" i="1" dirty="0" err="1"/>
              <a:t>reversives</a:t>
            </a:r>
            <a:r>
              <a:rPr lang="en-US" sz="2800" dirty="0"/>
              <a:t>:</a:t>
            </a:r>
          </a:p>
          <a:p>
            <a:pPr lvl="2"/>
            <a:r>
              <a:rPr lang="en-US" sz="2400" dirty="0">
                <a:latin typeface="Courier"/>
                <a:cs typeface="Courier"/>
              </a:rPr>
              <a:t> rise/fall, up/down</a:t>
            </a:r>
            <a:endParaRPr lang="en-US" sz="4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693685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Relation: Similarity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" lvl="2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US" sz="3200" dirty="0">
                <a:latin typeface="Calibri" charset="0"/>
                <a:ea typeface="Calibri" charset="0"/>
                <a:cs typeface="Calibri" charset="0"/>
              </a:rPr>
              <a:t>Words with similar meanings.  Not synonyms, but sharing some element of meaning</a:t>
            </a:r>
          </a:p>
          <a:p>
            <a:pPr marL="91440" lvl="2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endParaRPr lang="en-US" sz="2400" dirty="0">
              <a:latin typeface="Courier"/>
              <a:cs typeface="Courier"/>
            </a:endParaRPr>
          </a:p>
          <a:p>
            <a:pPr marL="91440" lvl="2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car, bicycle</a:t>
            </a:r>
          </a:p>
          <a:p>
            <a:pPr marL="91440" lvl="2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cow, horse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0504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83F85-09BA-164B-8C1A-C230ABE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Ask humans how similar 2 words are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55544A2-008D-E345-808D-5AE802E8E6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1688062"/>
              </p:ext>
            </p:extLst>
          </p:nvPr>
        </p:nvGraphicFramePr>
        <p:xfrm>
          <a:off x="1447800" y="1846262"/>
          <a:ext cx="6918325" cy="39417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9125">
                  <a:extLst>
                    <a:ext uri="{9D8B030D-6E8A-4147-A177-3AD203B41FA5}">
                      <a16:colId xmlns:a16="http://schemas.microsoft.com/office/drawing/2014/main" val="4069172633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3213786418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592160975"/>
                    </a:ext>
                  </a:extLst>
                </a:gridCol>
              </a:tblGrid>
              <a:tr h="466990">
                <a:tc>
                  <a:txBody>
                    <a:bodyPr/>
                    <a:lstStyle/>
                    <a:p>
                      <a:r>
                        <a:rPr lang="en-US" sz="2400" dirty="0"/>
                        <a:t>word1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word2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similarity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492860"/>
                  </a:ext>
                </a:extLst>
              </a:tr>
              <a:tr h="466990">
                <a:tc>
                  <a:txBody>
                    <a:bodyPr/>
                    <a:lstStyle/>
                    <a:p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vanish</a:t>
                      </a:r>
                      <a:endParaRPr lang="en-US" sz="6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disappear</a:t>
                      </a:r>
                      <a:endParaRPr lang="en-US" sz="6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9.8 </a:t>
                      </a:r>
                      <a:endParaRPr lang="en-US" sz="6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18428773"/>
                  </a:ext>
                </a:extLst>
              </a:tr>
              <a:tr h="466990">
                <a:tc>
                  <a:txBody>
                    <a:bodyPr/>
                    <a:lstStyle/>
                    <a:p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behave</a:t>
                      </a:r>
                      <a:endParaRPr lang="en-US" sz="6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obey</a:t>
                      </a:r>
                      <a:endParaRPr lang="en-US" sz="6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7.3 </a:t>
                      </a:r>
                      <a:endParaRPr lang="en-US" sz="6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23566929"/>
                  </a:ext>
                </a:extLst>
              </a:tr>
              <a:tr h="466990">
                <a:tc>
                  <a:txBody>
                    <a:bodyPr/>
                    <a:lstStyle/>
                    <a:p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belief</a:t>
                      </a:r>
                      <a:endParaRPr lang="en-US" sz="6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impression </a:t>
                      </a:r>
                      <a:endParaRPr lang="en-US" sz="6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5.95 </a:t>
                      </a:r>
                      <a:endParaRPr lang="en-US" sz="6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12151455"/>
                  </a:ext>
                </a:extLst>
              </a:tr>
              <a:tr h="466990">
                <a:tc>
                  <a:txBody>
                    <a:bodyPr/>
                    <a:lstStyle/>
                    <a:p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muscle</a:t>
                      </a:r>
                      <a:endParaRPr lang="en-US" sz="6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bone </a:t>
                      </a:r>
                      <a:endParaRPr lang="en-US" sz="6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3.65 </a:t>
                      </a:r>
                      <a:endParaRPr lang="en-US" sz="6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33697757"/>
                  </a:ext>
                </a:extLst>
              </a:tr>
              <a:tr h="466990">
                <a:tc>
                  <a:txBody>
                    <a:bodyPr/>
                    <a:lstStyle/>
                    <a:p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modest</a:t>
                      </a:r>
                      <a:endParaRPr lang="en-US" sz="6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flexible</a:t>
                      </a:r>
                      <a:endParaRPr lang="en-US" sz="6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0.98 </a:t>
                      </a:r>
                      <a:endParaRPr lang="en-US" sz="6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2353346"/>
                  </a:ext>
                </a:extLst>
              </a:tr>
              <a:tr h="466990">
                <a:tc>
                  <a:txBody>
                    <a:bodyPr/>
                    <a:lstStyle/>
                    <a:p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hole</a:t>
                      </a:r>
                      <a:endParaRPr lang="en-US" sz="6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agreement</a:t>
                      </a:r>
                      <a:endParaRPr lang="en-US" sz="6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 </a:t>
                      </a:r>
                      <a:endParaRPr lang="en-US" sz="6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9584449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CDD254D-28BE-7E43-89B0-7BDDC061A516}"/>
              </a:ext>
            </a:extLst>
          </p:cNvPr>
          <p:cNvSpPr txBox="1"/>
          <p:nvPr/>
        </p:nvSpPr>
        <p:spPr>
          <a:xfrm>
            <a:off x="2514600" y="6248400"/>
            <a:ext cx="3646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SimLex-999 dataset (Hill et al., 2015) </a:t>
            </a:r>
          </a:p>
        </p:txBody>
      </p:sp>
    </p:spTree>
    <p:extLst>
      <p:ext uri="{BB962C8B-B14F-4D97-AF65-F5344CB8AC3E}">
        <p14:creationId xmlns:p14="http://schemas.microsoft.com/office/powerpoint/2010/main" val="22821491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822960" y="286605"/>
            <a:ext cx="7543800" cy="780196"/>
          </a:xfrm>
        </p:spPr>
        <p:txBody>
          <a:bodyPr/>
          <a:lstStyle/>
          <a:p>
            <a:r>
              <a:rPr lang="en-US" dirty="0"/>
              <a:t>Relation: Word relatedness</a:t>
            </a:r>
          </a:p>
        </p:txBody>
      </p:sp>
      <p:sp>
        <p:nvSpPr>
          <p:cNvPr id="82947" name="Rectangle 1027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200" dirty="0"/>
              <a:t>Also called "word association"</a:t>
            </a:r>
          </a:p>
          <a:p>
            <a:pPr>
              <a:lnSpc>
                <a:spcPct val="90000"/>
              </a:lnSpc>
            </a:pPr>
            <a:r>
              <a:rPr lang="en-US" sz="3200" dirty="0"/>
              <a:t>Words be related in any way, perhaps via a semantic frame or field</a:t>
            </a:r>
            <a:endParaRPr lang="en-US" sz="3200" b="1" dirty="0"/>
          </a:p>
          <a:p>
            <a:pPr lvl="2">
              <a:lnSpc>
                <a:spcPct val="90000"/>
              </a:lnSpc>
            </a:pPr>
            <a:endParaRPr lang="en-US" sz="2800" dirty="0">
              <a:latin typeface="Courier"/>
              <a:cs typeface="Courier"/>
            </a:endParaRPr>
          </a:p>
          <a:p>
            <a:pPr lvl="2">
              <a:lnSpc>
                <a:spcPct val="90000"/>
              </a:lnSpc>
            </a:pPr>
            <a:r>
              <a:rPr lang="en-US" sz="2800" dirty="0">
                <a:latin typeface="Courier"/>
                <a:cs typeface="Courier"/>
              </a:rPr>
              <a:t>car, bicycle</a:t>
            </a:r>
            <a:r>
              <a:rPr lang="en-US" sz="2800" dirty="0"/>
              <a:t>:    </a:t>
            </a:r>
            <a:r>
              <a:rPr lang="en-US" sz="2800" b="1" dirty="0"/>
              <a:t>similar</a:t>
            </a:r>
          </a:p>
          <a:p>
            <a:pPr lvl="2">
              <a:lnSpc>
                <a:spcPct val="90000"/>
              </a:lnSpc>
            </a:pPr>
            <a:r>
              <a:rPr lang="en-US" sz="2800" dirty="0">
                <a:latin typeface="Courier"/>
                <a:cs typeface="Courier"/>
              </a:rPr>
              <a:t>car, gasoline</a:t>
            </a:r>
            <a:r>
              <a:rPr lang="en-US" sz="2800" dirty="0"/>
              <a:t>:   </a:t>
            </a:r>
            <a:r>
              <a:rPr lang="en-US" sz="2800" b="1" dirty="0"/>
              <a:t>related</a:t>
            </a:r>
            <a:r>
              <a:rPr lang="en-US" sz="2800" dirty="0"/>
              <a:t>, not similar</a:t>
            </a:r>
          </a:p>
        </p:txBody>
      </p:sp>
    </p:spTree>
    <p:extLst>
      <p:ext uri="{BB962C8B-B14F-4D97-AF65-F5344CB8AC3E}">
        <p14:creationId xmlns:p14="http://schemas.microsoft.com/office/powerpoint/2010/main" val="10103982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7B46D-E5D5-824F-B603-A61C517EB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32596"/>
          </a:xfrm>
        </p:spPr>
        <p:txBody>
          <a:bodyPr/>
          <a:lstStyle/>
          <a:p>
            <a:r>
              <a:rPr lang="en-US" dirty="0"/>
              <a:t>Semantic field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06519E-6C4A-B147-A367-F9B7C4EE1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1845734"/>
            <a:ext cx="7863841" cy="4555066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/>
              <a:t>Words that </a:t>
            </a:r>
          </a:p>
          <a:p>
            <a:pPr lvl="1"/>
            <a:r>
              <a:rPr lang="en-US" sz="3200" dirty="0"/>
              <a:t>cover a particular semantic domain </a:t>
            </a:r>
          </a:p>
          <a:p>
            <a:pPr lvl="1"/>
            <a:r>
              <a:rPr lang="en-US" sz="3200" dirty="0"/>
              <a:t>bear structured relations with each other. </a:t>
            </a:r>
          </a:p>
          <a:p>
            <a:pPr lvl="1"/>
            <a:endParaRPr lang="en-US" sz="3200" dirty="0"/>
          </a:p>
          <a:p>
            <a:pPr marL="292608" lvl="1" indent="0">
              <a:buNone/>
            </a:pPr>
            <a:r>
              <a:rPr lang="en-US" sz="3200" b="1" dirty="0"/>
              <a:t>hospitals</a:t>
            </a:r>
          </a:p>
          <a:p>
            <a:pPr marL="292608" lvl="1" indent="0">
              <a:buNone/>
            </a:pPr>
            <a:r>
              <a:rPr lang="en-US" sz="3200" i="1" dirty="0"/>
              <a:t>	surgeon</a:t>
            </a:r>
            <a:r>
              <a:rPr lang="en-US" sz="3200" dirty="0"/>
              <a:t>, </a:t>
            </a:r>
            <a:r>
              <a:rPr lang="en-US" sz="3200" i="1" dirty="0"/>
              <a:t>scalpel</a:t>
            </a:r>
            <a:r>
              <a:rPr lang="en-US" sz="3200" dirty="0"/>
              <a:t>, </a:t>
            </a:r>
            <a:r>
              <a:rPr lang="en-US" sz="3200" i="1" dirty="0"/>
              <a:t>nurse</a:t>
            </a:r>
            <a:r>
              <a:rPr lang="en-US" sz="3200" dirty="0"/>
              <a:t>, </a:t>
            </a:r>
            <a:r>
              <a:rPr lang="en-US" sz="3200" i="1" dirty="0" err="1"/>
              <a:t>anaesthetic</a:t>
            </a:r>
            <a:r>
              <a:rPr lang="en-US" sz="3200" dirty="0"/>
              <a:t>, </a:t>
            </a:r>
            <a:r>
              <a:rPr lang="en-US" sz="3200" i="1" dirty="0"/>
              <a:t>hospital</a:t>
            </a:r>
            <a:endParaRPr lang="en-US" sz="3200" dirty="0"/>
          </a:p>
          <a:p>
            <a:pPr marL="292608" lvl="1" indent="0">
              <a:buNone/>
            </a:pPr>
            <a:r>
              <a:rPr lang="en-US" sz="3200" b="1" dirty="0"/>
              <a:t>restaurants</a:t>
            </a:r>
            <a:r>
              <a:rPr lang="en-US" sz="3200" dirty="0"/>
              <a:t> </a:t>
            </a:r>
          </a:p>
          <a:p>
            <a:pPr marL="292608" lvl="1" indent="0">
              <a:buNone/>
            </a:pPr>
            <a:r>
              <a:rPr lang="en-US" sz="3200" i="1" dirty="0"/>
              <a:t>	waiter</a:t>
            </a:r>
            <a:r>
              <a:rPr lang="en-US" sz="3200" dirty="0"/>
              <a:t>, </a:t>
            </a:r>
            <a:r>
              <a:rPr lang="en-US" sz="3200" i="1" dirty="0"/>
              <a:t>menu</a:t>
            </a:r>
            <a:r>
              <a:rPr lang="en-US" sz="3200" dirty="0"/>
              <a:t>, </a:t>
            </a:r>
            <a:r>
              <a:rPr lang="en-US" sz="3200" i="1" dirty="0"/>
              <a:t>plate</a:t>
            </a:r>
            <a:r>
              <a:rPr lang="en-US" sz="3200" dirty="0"/>
              <a:t>, </a:t>
            </a:r>
            <a:r>
              <a:rPr lang="en-US" sz="3200" i="1" dirty="0"/>
              <a:t>food</a:t>
            </a:r>
            <a:r>
              <a:rPr lang="en-US" sz="3200" dirty="0"/>
              <a:t>, </a:t>
            </a:r>
            <a:r>
              <a:rPr lang="en-US" sz="3200" i="1" dirty="0"/>
              <a:t>menu,</a:t>
            </a:r>
            <a:r>
              <a:rPr lang="en-US" sz="3200" dirty="0"/>
              <a:t> </a:t>
            </a:r>
            <a:r>
              <a:rPr lang="en-US" sz="3200" i="1" dirty="0"/>
              <a:t>chef</a:t>
            </a:r>
            <a:r>
              <a:rPr lang="en-US" sz="3200" dirty="0"/>
              <a:t>), </a:t>
            </a:r>
          </a:p>
          <a:p>
            <a:pPr marL="292608" lvl="1" indent="0">
              <a:buNone/>
            </a:pPr>
            <a:r>
              <a:rPr lang="en-US" sz="3200" b="1" dirty="0"/>
              <a:t>houses</a:t>
            </a:r>
          </a:p>
          <a:p>
            <a:pPr marL="292608" lvl="1" indent="0">
              <a:buNone/>
            </a:pPr>
            <a:r>
              <a:rPr lang="en-US" sz="3200" i="1" dirty="0"/>
              <a:t>	door</a:t>
            </a:r>
            <a:r>
              <a:rPr lang="en-US" sz="3200" dirty="0"/>
              <a:t>, </a:t>
            </a:r>
            <a:r>
              <a:rPr lang="en-US" sz="3200" i="1" dirty="0"/>
              <a:t>roof</a:t>
            </a:r>
            <a:r>
              <a:rPr lang="en-US" sz="3200" dirty="0"/>
              <a:t>, </a:t>
            </a:r>
            <a:r>
              <a:rPr lang="en-US" sz="3200" i="1" dirty="0"/>
              <a:t>kitchen</a:t>
            </a:r>
            <a:r>
              <a:rPr lang="en-US" sz="3200" dirty="0"/>
              <a:t>, </a:t>
            </a:r>
            <a:r>
              <a:rPr lang="en-US" sz="3200" i="1" dirty="0"/>
              <a:t>family</a:t>
            </a:r>
            <a:r>
              <a:rPr lang="en-US" sz="3200" dirty="0"/>
              <a:t>, </a:t>
            </a:r>
            <a:r>
              <a:rPr lang="en-US" sz="3200" i="1" dirty="0"/>
              <a:t>bed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2216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Relation: Superordinate/ subordinate</a:t>
            </a:r>
          </a:p>
        </p:txBody>
      </p:sp>
      <p:sp>
        <p:nvSpPr>
          <p:cNvPr id="50179" name="Rectangle 1027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/>
              <a:t>One sense is a </a:t>
            </a:r>
            <a:r>
              <a:rPr lang="en-US" sz="2800" b="1" dirty="0">
                <a:solidFill>
                  <a:srgbClr val="0000FF"/>
                </a:solidFill>
              </a:rPr>
              <a:t>subordinate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/>
              <a:t>of another if the first sense is more specific, denoting a subclass of the other</a:t>
            </a:r>
          </a:p>
          <a:p>
            <a:pPr lvl="1"/>
            <a:r>
              <a:rPr lang="en-US" sz="2400" i="1" dirty="0">
                <a:latin typeface="Calibri (Body)"/>
                <a:cs typeface="Calibri (Body)"/>
              </a:rPr>
              <a:t>car</a:t>
            </a:r>
            <a:r>
              <a:rPr lang="en-US" sz="2400" dirty="0"/>
              <a:t> is a subordinate of </a:t>
            </a:r>
            <a:r>
              <a:rPr lang="en-US" sz="2400" i="1" dirty="0"/>
              <a:t>vehicle</a:t>
            </a:r>
            <a:endParaRPr lang="en-US" sz="2400" dirty="0"/>
          </a:p>
          <a:p>
            <a:pPr lvl="1"/>
            <a:r>
              <a:rPr lang="en-US" sz="2400" i="1" dirty="0"/>
              <a:t>mango</a:t>
            </a:r>
            <a:r>
              <a:rPr lang="en-US" sz="2400" dirty="0"/>
              <a:t> is a subordinate of </a:t>
            </a:r>
            <a:r>
              <a:rPr lang="en-US" sz="2400" i="1" dirty="0"/>
              <a:t>fruit</a:t>
            </a:r>
          </a:p>
          <a:p>
            <a:pPr marL="0" indent="0">
              <a:buNone/>
            </a:pPr>
            <a:r>
              <a:rPr lang="en-US" sz="2800" dirty="0"/>
              <a:t>Conversely </a:t>
            </a:r>
            <a:r>
              <a:rPr lang="en-US" sz="2800" b="1" dirty="0">
                <a:solidFill>
                  <a:srgbClr val="0000FF"/>
                </a:solidFill>
              </a:rPr>
              <a:t>superordinate</a:t>
            </a:r>
            <a:endParaRPr lang="en-US" sz="2800" dirty="0"/>
          </a:p>
          <a:p>
            <a:pPr lvl="1"/>
            <a:r>
              <a:rPr lang="en-US" sz="2400" i="1" dirty="0"/>
              <a:t>vehicle</a:t>
            </a:r>
            <a:r>
              <a:rPr lang="en-US" sz="2400" dirty="0"/>
              <a:t> is a superordinate of </a:t>
            </a:r>
            <a:r>
              <a:rPr lang="en-US" sz="2400" i="1" dirty="0"/>
              <a:t>car</a:t>
            </a:r>
            <a:endParaRPr lang="en-US" sz="2400" dirty="0"/>
          </a:p>
          <a:p>
            <a:pPr lvl="1"/>
            <a:r>
              <a:rPr lang="en-US" sz="2400" i="1" dirty="0"/>
              <a:t>fruit</a:t>
            </a:r>
            <a:r>
              <a:rPr lang="en-US" sz="2400" dirty="0"/>
              <a:t> is a </a:t>
            </a:r>
            <a:r>
              <a:rPr lang="en-US" sz="2400" dirty="0" err="1"/>
              <a:t>subodinate</a:t>
            </a:r>
            <a:r>
              <a:rPr lang="en-US" sz="2400" dirty="0"/>
              <a:t> of </a:t>
            </a:r>
            <a:r>
              <a:rPr lang="en-US" sz="2400" i="1" dirty="0"/>
              <a:t>mango</a:t>
            </a:r>
            <a:endParaRPr lang="en-US" sz="2400" dirty="0"/>
          </a:p>
          <a:p>
            <a:endParaRPr lang="en-US" sz="1500" dirty="0">
              <a:solidFill>
                <a:srgbClr val="008000"/>
              </a:solidFill>
            </a:endParaRPr>
          </a:p>
        </p:txBody>
      </p:sp>
      <p:graphicFrame>
        <p:nvGraphicFramePr>
          <p:cNvPr id="1466372" name="Group 1028"/>
          <p:cNvGraphicFramePr>
            <a:graphicFrameLocks noGrp="1"/>
          </p:cNvGraphicFramePr>
          <p:nvPr>
            <p:extLst/>
          </p:nvPr>
        </p:nvGraphicFramePr>
        <p:xfrm>
          <a:off x="1219199" y="5638799"/>
          <a:ext cx="7010400" cy="966172"/>
        </p:xfrm>
        <a:graphic>
          <a:graphicData uri="http://schemas.openxmlformats.org/drawingml/2006/table">
            <a:tbl>
              <a:tblPr/>
              <a:tblGrid>
                <a:gridCol w="26670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01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30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charset="0"/>
                        </a:rPr>
                        <a:t>Superordinate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ahoma" charset="0"/>
                      </a:endParaRPr>
                    </a:p>
                  </a:txBody>
                  <a:tcPr marL="68580" marR="68580" marT="25718" marB="2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charset="0"/>
                        </a:rPr>
                        <a:t>vehicle</a:t>
                      </a:r>
                    </a:p>
                  </a:txBody>
                  <a:tcPr marL="68580" marR="68580" marT="25718" marB="2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charset="0"/>
                        </a:rPr>
                        <a:t>fruit</a:t>
                      </a:r>
                    </a:p>
                  </a:txBody>
                  <a:tcPr marL="68580" marR="68580" marT="25718" marB="2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charset="0"/>
                        </a:rPr>
                        <a:t>furniture</a:t>
                      </a:r>
                    </a:p>
                  </a:txBody>
                  <a:tcPr marL="68580" marR="68580" marT="25718" marB="2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30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charset="0"/>
                        </a:rPr>
                        <a:t>Subordinate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ahoma" charset="0"/>
                      </a:endParaRPr>
                    </a:p>
                  </a:txBody>
                  <a:tcPr marL="68580" marR="68580" marT="25718" marB="2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charset="0"/>
                        </a:rPr>
                        <a:t>car</a:t>
                      </a:r>
                    </a:p>
                  </a:txBody>
                  <a:tcPr marL="68580" marR="68580" marT="25718" marB="2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charset="0"/>
                        </a:rPr>
                        <a:t>mango</a:t>
                      </a:r>
                    </a:p>
                  </a:txBody>
                  <a:tcPr marL="68580" marR="68580" marT="25718" marB="2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charset="0"/>
                        </a:rPr>
                        <a:t>chair</a:t>
                      </a:r>
                    </a:p>
                  </a:txBody>
                  <a:tcPr marL="68580" marR="68580" marT="25718" marB="2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07112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7858" y="1063229"/>
            <a:ext cx="7617542" cy="857250"/>
          </a:xfrm>
        </p:spPr>
        <p:txBody>
          <a:bodyPr>
            <a:noAutofit/>
          </a:bodyPr>
          <a:lstStyle/>
          <a:p>
            <a:r>
              <a:rPr lang="en-US" sz="4400" dirty="0"/>
              <a:t>These levels are </a:t>
            </a:r>
            <a:r>
              <a:rPr lang="en-US" sz="4400"/>
              <a:t>not symmetric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90534" y="2109020"/>
            <a:ext cx="5829300" cy="3429000"/>
          </a:xfrm>
        </p:spPr>
        <p:txBody>
          <a:bodyPr>
            <a:normAutofit/>
          </a:bodyPr>
          <a:lstStyle/>
          <a:p>
            <a:r>
              <a:rPr lang="en-US" sz="3200" dirty="0"/>
              <a:t>One level of category is distinguished from the others</a:t>
            </a:r>
          </a:p>
          <a:p>
            <a:r>
              <a:rPr lang="en-US" sz="3200" dirty="0"/>
              <a:t>The "basic level"</a:t>
            </a:r>
          </a:p>
        </p:txBody>
      </p:sp>
    </p:spTree>
    <p:extLst>
      <p:ext uri="{BB962C8B-B14F-4D97-AF65-F5344CB8AC3E}">
        <p14:creationId xmlns:p14="http://schemas.microsoft.com/office/powerpoint/2010/main" val="5594186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Name these items</a:t>
            </a:r>
          </a:p>
        </p:txBody>
      </p:sp>
      <p:pic>
        <p:nvPicPr>
          <p:cNvPr id="15257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69608" y="2245490"/>
            <a:ext cx="2442426" cy="1539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2576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31434" y="3794965"/>
            <a:ext cx="1974056" cy="197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2576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14195" y="953595"/>
            <a:ext cx="2386805" cy="1790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2576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06826" y="3417746"/>
            <a:ext cx="2351274" cy="2351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25767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94094" y="2072438"/>
            <a:ext cx="2517763" cy="1885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3054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25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25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257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257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257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257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25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25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25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25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580582" y="1166531"/>
            <a:ext cx="8298611" cy="994475"/>
          </a:xfrm>
        </p:spPr>
        <p:txBody>
          <a:bodyPr>
            <a:normAutofit/>
          </a:bodyPr>
          <a:lstStyle/>
          <a:p>
            <a:pPr eaLnBrk="1" hangingPunct="1"/>
            <a:endParaRPr lang="en-US" altLang="en-US" sz="3600" dirty="0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84312" y="929516"/>
            <a:ext cx="8458200" cy="53340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altLang="en-US" sz="3200" b="1" dirty="0">
                <a:solidFill>
                  <a:srgbClr val="A50021"/>
                </a:solidFill>
              </a:rPr>
              <a:t>Superordinate        Basic	           Subordinate</a:t>
            </a:r>
          </a:p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altLang="en-US" sz="3200" dirty="0"/>
          </a:p>
          <a:p>
            <a:pPr eaLnBrk="1" hangingPunct="1">
              <a:lnSpc>
                <a:spcPct val="90000"/>
              </a:lnSpc>
              <a:buFont typeface="Wingdings" charset="2"/>
              <a:buNone/>
            </a:pPr>
            <a:r>
              <a:rPr lang="en-US" altLang="en-US" sz="3200" dirty="0"/>
              <a:t>			        chair		   office chair </a:t>
            </a:r>
          </a:p>
          <a:p>
            <a:pPr eaLnBrk="1" hangingPunct="1">
              <a:lnSpc>
                <a:spcPct val="90000"/>
              </a:lnSpc>
              <a:buFont typeface="Wingdings" charset="2"/>
              <a:buNone/>
            </a:pPr>
            <a:r>
              <a:rPr lang="en-US" altLang="en-US" sz="3200" dirty="0"/>
              <a:t>					               piano chair 					  	            rocking chair	</a:t>
            </a:r>
          </a:p>
          <a:p>
            <a:pPr eaLnBrk="1" hangingPunct="1">
              <a:lnSpc>
                <a:spcPct val="90000"/>
              </a:lnSpc>
              <a:buFont typeface="Wingdings" charset="2"/>
              <a:buNone/>
            </a:pPr>
            <a:r>
              <a:rPr lang="en-US" altLang="en-US" sz="3200" dirty="0"/>
              <a:t>furniture	           lamp	         torchiere</a:t>
            </a:r>
          </a:p>
          <a:p>
            <a:pPr eaLnBrk="1" hangingPunct="1">
              <a:lnSpc>
                <a:spcPct val="90000"/>
              </a:lnSpc>
              <a:buFont typeface="Wingdings" charset="2"/>
              <a:buNone/>
            </a:pPr>
            <a:r>
              <a:rPr lang="en-US" altLang="en-US" sz="3200" dirty="0"/>
              <a:t>						    desk lamp</a:t>
            </a:r>
          </a:p>
          <a:p>
            <a:pPr eaLnBrk="1" hangingPunct="1">
              <a:lnSpc>
                <a:spcPct val="90000"/>
              </a:lnSpc>
              <a:buFont typeface="Wingdings" charset="2"/>
              <a:buNone/>
            </a:pPr>
            <a:r>
              <a:rPr lang="en-US" altLang="en-US" sz="3200" dirty="0"/>
              <a:t>	 		            table 	   end table					  		      coffee table </a:t>
            </a:r>
          </a:p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altLang="en-US" sz="3200" dirty="0"/>
          </a:p>
        </p:txBody>
      </p:sp>
      <p:sp>
        <p:nvSpPr>
          <p:cNvPr id="59396" name="Line 4"/>
          <p:cNvSpPr>
            <a:spLocks noChangeShapeType="1"/>
          </p:cNvSpPr>
          <p:nvPr/>
        </p:nvSpPr>
        <p:spPr bwMode="auto">
          <a:xfrm flipH="1">
            <a:off x="2059608" y="2743200"/>
            <a:ext cx="988392" cy="13337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397" name="Line 5"/>
          <p:cNvSpPr>
            <a:spLocks noChangeShapeType="1"/>
          </p:cNvSpPr>
          <p:nvPr/>
        </p:nvSpPr>
        <p:spPr bwMode="auto">
          <a:xfrm flipH="1" flipV="1">
            <a:off x="2133364" y="4076950"/>
            <a:ext cx="1348213" cy="134473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398" name="Line 6"/>
          <p:cNvSpPr>
            <a:spLocks noChangeShapeType="1"/>
          </p:cNvSpPr>
          <p:nvPr/>
        </p:nvSpPr>
        <p:spPr bwMode="auto">
          <a:xfrm flipH="1">
            <a:off x="2099505" y="4076950"/>
            <a:ext cx="111712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399" name="Line 7"/>
          <p:cNvSpPr>
            <a:spLocks noChangeShapeType="1"/>
          </p:cNvSpPr>
          <p:nvPr/>
        </p:nvSpPr>
        <p:spPr bwMode="auto">
          <a:xfrm flipV="1">
            <a:off x="4051635" y="2398021"/>
            <a:ext cx="1356504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0" name="Line 8"/>
          <p:cNvSpPr>
            <a:spLocks noChangeShapeType="1"/>
          </p:cNvSpPr>
          <p:nvPr/>
        </p:nvSpPr>
        <p:spPr bwMode="auto">
          <a:xfrm flipH="1">
            <a:off x="4472067" y="4076950"/>
            <a:ext cx="111712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1" name="Line 9"/>
          <p:cNvSpPr>
            <a:spLocks noChangeShapeType="1"/>
          </p:cNvSpPr>
          <p:nvPr/>
        </p:nvSpPr>
        <p:spPr bwMode="auto">
          <a:xfrm>
            <a:off x="4354039" y="5257800"/>
            <a:ext cx="111712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2" name="Line 10"/>
          <p:cNvSpPr>
            <a:spLocks noChangeShapeType="1"/>
          </p:cNvSpPr>
          <p:nvPr/>
        </p:nvSpPr>
        <p:spPr bwMode="auto">
          <a:xfrm flipH="1" flipV="1">
            <a:off x="4254851" y="4129680"/>
            <a:ext cx="1117122" cy="63284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3" name="Line 11"/>
          <p:cNvSpPr>
            <a:spLocks noChangeShapeType="1"/>
          </p:cNvSpPr>
          <p:nvPr/>
        </p:nvSpPr>
        <p:spPr bwMode="auto">
          <a:xfrm>
            <a:off x="3992137" y="2382662"/>
            <a:ext cx="1353179" cy="54244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4" name="Line 12"/>
          <p:cNvSpPr>
            <a:spLocks noChangeShapeType="1"/>
          </p:cNvSpPr>
          <p:nvPr/>
        </p:nvSpPr>
        <p:spPr bwMode="auto">
          <a:xfrm>
            <a:off x="4000508" y="2398021"/>
            <a:ext cx="1371465" cy="108488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5" name="Line 13"/>
          <p:cNvSpPr>
            <a:spLocks noChangeShapeType="1"/>
          </p:cNvSpPr>
          <p:nvPr/>
        </p:nvSpPr>
        <p:spPr bwMode="auto">
          <a:xfrm>
            <a:off x="4354039" y="5386056"/>
            <a:ext cx="1353179" cy="45203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342168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Cluster of Interactional Properties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22959" y="1845734"/>
            <a:ext cx="7543801" cy="4707466"/>
          </a:xfrm>
        </p:spPr>
        <p:txBody>
          <a:bodyPr>
            <a:normAutofit lnSpcReduction="10000"/>
          </a:bodyPr>
          <a:lstStyle/>
          <a:p>
            <a:r>
              <a:rPr lang="en-US" sz="3600" dirty="0"/>
              <a:t>Basic level things are “human-sized”</a:t>
            </a:r>
          </a:p>
          <a:p>
            <a:r>
              <a:rPr lang="en-US" sz="3600" dirty="0"/>
              <a:t>Consider chairs</a:t>
            </a:r>
          </a:p>
          <a:p>
            <a:pPr lvl="1"/>
            <a:r>
              <a:rPr lang="en-US" sz="3600" dirty="0"/>
              <a:t>We know how to interact with a chair (sitting)</a:t>
            </a:r>
          </a:p>
          <a:p>
            <a:pPr lvl="1"/>
            <a:r>
              <a:rPr lang="en-US" sz="3600" dirty="0"/>
              <a:t>Not so clear for superordinate categories like furniture</a:t>
            </a:r>
          </a:p>
          <a:p>
            <a:pPr lvl="2"/>
            <a:r>
              <a:rPr lang="en-US" sz="3200" dirty="0"/>
              <a:t>“Imagine a furniture without thinking of a bed/table/chair/specific basic-level category”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5158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008796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/>
              <a:t>basic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Is the level of distinctive actions</a:t>
            </a:r>
          </a:p>
          <a:p>
            <a:r>
              <a:rPr lang="en-US" sz="3200" dirty="0"/>
              <a:t>Is the level which is learned earliest and at which things are first named</a:t>
            </a:r>
          </a:p>
          <a:p>
            <a:r>
              <a:rPr lang="en-US" sz="3200" dirty="0"/>
              <a:t>It is the level at which names are shortest and used most frequently</a:t>
            </a:r>
          </a:p>
        </p:txBody>
      </p:sp>
    </p:spTree>
    <p:extLst>
      <p:ext uri="{BB962C8B-B14F-4D97-AF65-F5344CB8AC3E}">
        <p14:creationId xmlns:p14="http://schemas.microsoft.com/office/powerpoint/2010/main" val="16770028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EB6AD-E8AA-7441-9B5A-E80FE4F36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962CD6-C9E4-9A4D-A9C2-7F3B39DD38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Words have </a:t>
            </a:r>
            <a:r>
              <a:rPr lang="en-US" sz="3600" b="1" dirty="0"/>
              <a:t>affective</a:t>
            </a:r>
            <a:r>
              <a:rPr lang="en-US" sz="3600" dirty="0"/>
              <a:t> meanings</a:t>
            </a:r>
          </a:p>
          <a:p>
            <a:r>
              <a:rPr lang="en-US" sz="3200" dirty="0"/>
              <a:t>positive connotations (</a:t>
            </a:r>
            <a:r>
              <a:rPr lang="en-US" sz="3200" i="1" dirty="0"/>
              <a:t>happy</a:t>
            </a:r>
            <a:r>
              <a:rPr lang="en-US" sz="3200" dirty="0"/>
              <a:t>) </a:t>
            </a:r>
          </a:p>
          <a:p>
            <a:r>
              <a:rPr lang="en-US" sz="3200" dirty="0"/>
              <a:t>negative connotations (</a:t>
            </a:r>
            <a:r>
              <a:rPr lang="en-US" sz="3200" i="1" dirty="0"/>
              <a:t>sad</a:t>
            </a:r>
            <a:r>
              <a:rPr lang="en-US" sz="3200" dirty="0"/>
              <a:t>)</a:t>
            </a:r>
          </a:p>
          <a:p>
            <a:endParaRPr lang="en-US" sz="3200" dirty="0"/>
          </a:p>
          <a:p>
            <a:r>
              <a:rPr lang="en-US" sz="3200" dirty="0"/>
              <a:t>positive evaluation (</a:t>
            </a:r>
            <a:r>
              <a:rPr lang="en-US" sz="3200" i="1" dirty="0"/>
              <a:t>great</a:t>
            </a:r>
            <a:r>
              <a:rPr lang="en-US" sz="3200" dirty="0"/>
              <a:t>, </a:t>
            </a:r>
            <a:r>
              <a:rPr lang="en-US" sz="3200" i="1" dirty="0"/>
              <a:t>love</a:t>
            </a:r>
            <a:r>
              <a:rPr lang="en-US" sz="3200" dirty="0"/>
              <a:t>) </a:t>
            </a:r>
          </a:p>
          <a:p>
            <a:r>
              <a:rPr lang="en-US" sz="3200" dirty="0"/>
              <a:t>negative evaluation (</a:t>
            </a:r>
            <a:r>
              <a:rPr lang="en-US" sz="3200" i="1" dirty="0"/>
              <a:t>terrible</a:t>
            </a:r>
            <a:r>
              <a:rPr lang="en-US" sz="3200" dirty="0"/>
              <a:t>, </a:t>
            </a:r>
            <a:r>
              <a:rPr lang="en-US" sz="3200" i="1" dirty="0"/>
              <a:t>hate</a:t>
            </a:r>
            <a:r>
              <a:rPr lang="en-US" sz="3200" dirty="0"/>
              <a:t>).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3638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 far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b="1" dirty="0"/>
              <a:t>Concepts</a:t>
            </a:r>
            <a:r>
              <a:rPr lang="en-US" sz="2800" dirty="0"/>
              <a:t> or word senses</a:t>
            </a:r>
          </a:p>
          <a:p>
            <a:pPr lvl="1"/>
            <a:r>
              <a:rPr lang="en-US" sz="2400" dirty="0"/>
              <a:t>Have a complex many-to-many association with </a:t>
            </a:r>
            <a:r>
              <a:rPr lang="en-US" sz="2400" b="1" dirty="0"/>
              <a:t>words</a:t>
            </a:r>
            <a:r>
              <a:rPr lang="en-US" sz="2400" dirty="0"/>
              <a:t> (homonymy, multiple senses)</a:t>
            </a:r>
          </a:p>
          <a:p>
            <a:r>
              <a:rPr lang="en-US" sz="2800" dirty="0"/>
              <a:t>Have relations with each other</a:t>
            </a:r>
          </a:p>
          <a:p>
            <a:pPr lvl="1"/>
            <a:r>
              <a:rPr lang="en-US" sz="2400" dirty="0"/>
              <a:t>Synonymy</a:t>
            </a:r>
          </a:p>
          <a:p>
            <a:pPr lvl="1"/>
            <a:r>
              <a:rPr lang="en-US" sz="2400" dirty="0" err="1"/>
              <a:t>Antonymy</a:t>
            </a:r>
            <a:endParaRPr lang="en-US" sz="2400" dirty="0"/>
          </a:p>
          <a:p>
            <a:pPr lvl="1"/>
            <a:r>
              <a:rPr lang="en-US" sz="2400" dirty="0"/>
              <a:t>Similarity</a:t>
            </a:r>
          </a:p>
          <a:p>
            <a:pPr lvl="1"/>
            <a:r>
              <a:rPr lang="en-US" sz="2400" dirty="0"/>
              <a:t>Relatedness</a:t>
            </a:r>
          </a:p>
          <a:p>
            <a:pPr lvl="1"/>
            <a:r>
              <a:rPr lang="en-US" sz="2400" dirty="0"/>
              <a:t>Superordinate/subordinate</a:t>
            </a:r>
          </a:p>
          <a:p>
            <a:pPr lvl="1"/>
            <a:r>
              <a:rPr lang="en-US" sz="2400" dirty="0"/>
              <a:t>Connotation</a:t>
            </a:r>
          </a:p>
        </p:txBody>
      </p:sp>
    </p:spTree>
    <p:extLst>
      <p:ext uri="{BB962C8B-B14F-4D97-AF65-F5344CB8AC3E}">
        <p14:creationId xmlns:p14="http://schemas.microsoft.com/office/powerpoint/2010/main" val="4653279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how to define a concept?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090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" y="274639"/>
            <a:ext cx="8658225" cy="525461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Classical (“Aristotelian”) Theory of Concepts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0037" y="1042988"/>
            <a:ext cx="8920163" cy="596741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300" dirty="0"/>
              <a:t>The meaning of a word:</a:t>
            </a:r>
          </a:p>
          <a:p>
            <a:pPr marL="0" indent="0">
              <a:buNone/>
            </a:pPr>
            <a:r>
              <a:rPr lang="en-US" sz="2300" dirty="0">
                <a:solidFill>
                  <a:srgbClr val="FF0000"/>
                </a:solidFill>
              </a:rPr>
              <a:t>a concept defined by </a:t>
            </a:r>
            <a:r>
              <a:rPr lang="en-US" sz="2300" b="1" dirty="0">
                <a:solidFill>
                  <a:srgbClr val="FF0000"/>
                </a:solidFill>
              </a:rPr>
              <a:t>necessary</a:t>
            </a:r>
            <a:r>
              <a:rPr lang="en-US" sz="2300" dirty="0">
                <a:solidFill>
                  <a:srgbClr val="FF0000"/>
                </a:solidFill>
              </a:rPr>
              <a:t> and </a:t>
            </a:r>
            <a:r>
              <a:rPr lang="en-US" sz="2300" b="1" dirty="0">
                <a:solidFill>
                  <a:srgbClr val="FF0000"/>
                </a:solidFill>
              </a:rPr>
              <a:t>sufficient</a:t>
            </a:r>
            <a:r>
              <a:rPr lang="en-US" sz="2300" dirty="0">
                <a:solidFill>
                  <a:srgbClr val="FF0000"/>
                </a:solidFill>
              </a:rPr>
              <a:t> conditions</a:t>
            </a:r>
          </a:p>
          <a:p>
            <a:r>
              <a:rPr lang="en-US" sz="2300" dirty="0"/>
              <a:t>A </a:t>
            </a:r>
            <a:r>
              <a:rPr lang="en-US" sz="2300" b="1" dirty="0"/>
              <a:t>necessary</a:t>
            </a:r>
            <a:r>
              <a:rPr lang="en-US" sz="2300" dirty="0"/>
              <a:t> condition for being an X is a condition C that X must satisfy in order for it to be an X.</a:t>
            </a:r>
          </a:p>
          <a:p>
            <a:pPr lvl="2"/>
            <a:r>
              <a:rPr lang="en-US" sz="2000" dirty="0"/>
              <a:t>If not C, then not X</a:t>
            </a:r>
          </a:p>
          <a:p>
            <a:pPr lvl="2"/>
            <a:r>
              <a:rPr lang="en-US" sz="2000" dirty="0"/>
              <a:t>”Having four sides” is necessary to be a square.</a:t>
            </a:r>
          </a:p>
          <a:p>
            <a:r>
              <a:rPr lang="en-US" sz="2300" dirty="0"/>
              <a:t>A </a:t>
            </a:r>
            <a:r>
              <a:rPr lang="en-US" sz="2300" b="1" dirty="0"/>
              <a:t>sufficient</a:t>
            </a:r>
            <a:r>
              <a:rPr lang="en-US" sz="2300" dirty="0"/>
              <a:t> condition for being an X is condition such that if something satisfies condition C, then it must be an X.</a:t>
            </a:r>
          </a:p>
          <a:p>
            <a:pPr lvl="2"/>
            <a:r>
              <a:rPr lang="en-US" sz="2000" dirty="0"/>
              <a:t>If and only if C, then X</a:t>
            </a:r>
          </a:p>
          <a:p>
            <a:pPr lvl="2"/>
            <a:r>
              <a:rPr lang="en-US" sz="2000" dirty="0"/>
              <a:t>The following necessary conditions, jointly, are sufficient to be a square</a:t>
            </a:r>
          </a:p>
          <a:p>
            <a:pPr lvl="3">
              <a:lnSpc>
                <a:spcPts val="2000"/>
              </a:lnSpc>
              <a:spcBef>
                <a:spcPts val="0"/>
              </a:spcBef>
            </a:pPr>
            <a:r>
              <a:rPr lang="en-US" sz="2000" dirty="0"/>
              <a:t>x has (exactly) four sides</a:t>
            </a:r>
          </a:p>
          <a:p>
            <a:pPr lvl="3">
              <a:lnSpc>
                <a:spcPts val="2000"/>
              </a:lnSpc>
              <a:spcBef>
                <a:spcPts val="0"/>
              </a:spcBef>
            </a:pPr>
            <a:r>
              <a:rPr lang="en-US" sz="2000" dirty="0"/>
              <a:t>each of x's sides is straight</a:t>
            </a:r>
          </a:p>
          <a:p>
            <a:pPr lvl="3">
              <a:lnSpc>
                <a:spcPts val="2000"/>
              </a:lnSpc>
              <a:spcBef>
                <a:spcPts val="0"/>
              </a:spcBef>
            </a:pPr>
            <a:r>
              <a:rPr lang="en-US" sz="2000" dirty="0"/>
              <a:t>x is a closed figure</a:t>
            </a:r>
          </a:p>
          <a:p>
            <a:pPr lvl="3">
              <a:lnSpc>
                <a:spcPts val="2000"/>
              </a:lnSpc>
              <a:spcBef>
                <a:spcPts val="0"/>
              </a:spcBef>
            </a:pPr>
            <a:r>
              <a:rPr lang="en-US" sz="2000" dirty="0"/>
              <a:t>x lies in a plane</a:t>
            </a:r>
          </a:p>
          <a:p>
            <a:pPr lvl="3">
              <a:lnSpc>
                <a:spcPts val="2000"/>
              </a:lnSpc>
              <a:spcBef>
                <a:spcPts val="0"/>
              </a:spcBef>
            </a:pPr>
            <a:r>
              <a:rPr lang="en-US" sz="2000" dirty="0"/>
              <a:t>each of x's sides is equal in length to each of the others</a:t>
            </a:r>
          </a:p>
          <a:p>
            <a:pPr lvl="3">
              <a:lnSpc>
                <a:spcPts val="2000"/>
              </a:lnSpc>
              <a:spcBef>
                <a:spcPts val="0"/>
              </a:spcBef>
            </a:pPr>
            <a:r>
              <a:rPr lang="en-US" sz="2000" dirty="0"/>
              <a:t>each of x's interior angles is equal to the others (right angles)</a:t>
            </a:r>
          </a:p>
          <a:p>
            <a:pPr lvl="3">
              <a:lnSpc>
                <a:spcPts val="2000"/>
              </a:lnSpc>
              <a:spcBef>
                <a:spcPts val="0"/>
              </a:spcBef>
            </a:pPr>
            <a:r>
              <a:rPr lang="en-US" sz="2000" dirty="0"/>
              <a:t>the sides of x are joined at their ends</a:t>
            </a:r>
          </a:p>
          <a:p>
            <a:pPr lvl="2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950991" y="5177471"/>
            <a:ext cx="10072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Example from </a:t>
            </a:r>
            <a:r>
              <a:rPr lang="en-US" dirty="0"/>
              <a:t>Norman Swartz, SFU</a:t>
            </a:r>
          </a:p>
        </p:txBody>
      </p:sp>
    </p:spTree>
    <p:extLst>
      <p:ext uri="{BB962C8B-B14F-4D97-AF65-F5344CB8AC3E}">
        <p14:creationId xmlns:p14="http://schemas.microsoft.com/office/powerpoint/2010/main" val="14297814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8382000" cy="1257912"/>
          </a:xfrm>
        </p:spPr>
        <p:txBody>
          <a:bodyPr>
            <a:normAutofit/>
          </a:bodyPr>
          <a:lstStyle/>
          <a:p>
            <a:r>
              <a:rPr lang="en-US" sz="4000" dirty="0"/>
              <a:t>Problem 1: The features are complex and may be context-dependent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200" dirty="0"/>
              <a:t>William </a:t>
            </a:r>
            <a:r>
              <a:rPr lang="en-US" sz="3200" dirty="0" err="1"/>
              <a:t>Labov</a:t>
            </a:r>
            <a:r>
              <a:rPr lang="en-US" sz="3200" dirty="0"/>
              <a:t>. 1975</a:t>
            </a:r>
          </a:p>
          <a:p>
            <a:endParaRPr lang="en-US" sz="3200" dirty="0"/>
          </a:p>
          <a:p>
            <a:r>
              <a:rPr lang="en-US" sz="3200" dirty="0"/>
              <a:t>What are these?</a:t>
            </a:r>
          </a:p>
          <a:p>
            <a:r>
              <a:rPr lang="en-US" sz="3200" dirty="0"/>
              <a:t>Cup or bowl?</a:t>
            </a: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237035"/>
            <a:ext cx="4028358" cy="562096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1" y="4856560"/>
            <a:ext cx="2001439" cy="2001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6652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9380" y="274639"/>
            <a:ext cx="8052619" cy="944562"/>
          </a:xfrm>
        </p:spPr>
        <p:txBody>
          <a:bodyPr>
            <a:normAutofit fontScale="90000"/>
          </a:bodyPr>
          <a:lstStyle/>
          <a:p>
            <a:r>
              <a:rPr lang="en-US" dirty="0"/>
              <a:t>The category depends on complex features of the object (diameter,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92" y="1143000"/>
            <a:ext cx="8833399" cy="5714999"/>
          </a:xfrm>
        </p:spPr>
      </p:pic>
    </p:spTree>
    <p:extLst>
      <p:ext uri="{BB962C8B-B14F-4D97-AF65-F5344CB8AC3E}">
        <p14:creationId xmlns:p14="http://schemas.microsoft.com/office/powerpoint/2010/main" val="9936258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9380" y="274639"/>
            <a:ext cx="8472388" cy="944562"/>
          </a:xfrm>
        </p:spPr>
        <p:txBody>
          <a:bodyPr>
            <a:normAutofit fontScale="90000"/>
          </a:bodyPr>
          <a:lstStyle/>
          <a:p>
            <a:r>
              <a:rPr lang="en-US" dirty="0"/>
              <a:t>The category depends on the context! (If there is food in it, it’s a bowl)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78" y="1284458"/>
            <a:ext cx="8804722" cy="5696445"/>
          </a:xfrm>
        </p:spPr>
      </p:pic>
    </p:spTree>
    <p:extLst>
      <p:ext uri="{BB962C8B-B14F-4D97-AF65-F5344CB8AC3E}">
        <p14:creationId xmlns:p14="http://schemas.microsoft.com/office/powerpoint/2010/main" val="10366538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008796"/>
          </a:xfrm>
        </p:spPr>
        <p:txBody>
          <a:bodyPr/>
          <a:lstStyle/>
          <a:p>
            <a:r>
              <a:rPr lang="en-US" dirty="0" err="1"/>
              <a:t>Labov’s</a:t>
            </a:r>
            <a:r>
              <a:rPr lang="en-US" dirty="0"/>
              <a:t> definition of cup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70" y="1828800"/>
            <a:ext cx="8796180" cy="4410074"/>
          </a:xfrm>
        </p:spPr>
      </p:pic>
    </p:spTree>
    <p:extLst>
      <p:ext uri="{BB962C8B-B14F-4D97-AF65-F5344CB8AC3E}">
        <p14:creationId xmlns:p14="http://schemas.microsoft.com/office/powerpoint/2010/main" val="5057229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Ludwig Wittgenstein (1889-1951)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914400" y="1981200"/>
            <a:ext cx="4029075" cy="4038600"/>
          </a:xfrm>
        </p:spPr>
        <p:txBody>
          <a:bodyPr/>
          <a:lstStyle/>
          <a:p>
            <a:r>
              <a:rPr lang="en-US" sz="3200" dirty="0"/>
              <a:t>Philosopher of language</a:t>
            </a:r>
          </a:p>
          <a:p>
            <a:r>
              <a:rPr lang="en-US" sz="3200" dirty="0"/>
              <a:t>In his late years, a proponent of studying “ordinary language</a:t>
            </a:r>
            <a:r>
              <a:rPr lang="en-US" dirty="0"/>
              <a:t>”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482" y="1447800"/>
            <a:ext cx="3563938" cy="5215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249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90600"/>
            <a:ext cx="7543800" cy="1450757"/>
          </a:xfrm>
        </p:spPr>
        <p:txBody>
          <a:bodyPr>
            <a:normAutofit fontScale="90000"/>
          </a:bodyPr>
          <a:lstStyle/>
          <a:p>
            <a:r>
              <a:rPr lang="en-US" dirty="0"/>
              <a:t>Wittgenstein (1945)</a:t>
            </a:r>
            <a:br>
              <a:rPr lang="en-US" dirty="0"/>
            </a:br>
            <a:r>
              <a:rPr lang="en-US" i="1" dirty="0"/>
              <a:t>Philosophical</a:t>
            </a:r>
            <a:br>
              <a:rPr lang="en-US" i="1" dirty="0"/>
            </a:br>
            <a:r>
              <a:rPr lang="en-US" i="1" dirty="0"/>
              <a:t>Investigations.</a:t>
            </a:r>
            <a:br>
              <a:rPr lang="en-US" dirty="0"/>
            </a:br>
            <a:r>
              <a:rPr lang="en-US" dirty="0"/>
              <a:t>Paragraphs 66,67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286604"/>
            <a:ext cx="3972242" cy="6620403"/>
          </a:xfrm>
        </p:spPr>
      </p:pic>
    </p:spTree>
    <p:extLst>
      <p:ext uri="{BB962C8B-B14F-4D97-AF65-F5344CB8AC3E}">
        <p14:creationId xmlns:p14="http://schemas.microsoft.com/office/powerpoint/2010/main" val="4707456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game?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2529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206" y="286605"/>
            <a:ext cx="8898194" cy="1084995"/>
          </a:xfrm>
        </p:spPr>
        <p:txBody>
          <a:bodyPr>
            <a:normAutofit fontScale="90000"/>
          </a:bodyPr>
          <a:lstStyle/>
          <a:p>
            <a:r>
              <a:rPr lang="en-US" dirty="0"/>
              <a:t>Wittgenstein’s thought experiment on "What is a game”: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8206" y="1447800"/>
            <a:ext cx="8583562" cy="45720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dirty="0"/>
              <a:t>PI #66: </a:t>
            </a:r>
          </a:p>
          <a:p>
            <a:pPr marL="319088" lvl="1" indent="0">
              <a:buNone/>
            </a:pPr>
            <a:r>
              <a:rPr lang="en-US" sz="2800" dirty="0"/>
              <a:t>”Don’t say “there must be something common, or they would not be called `games’”—but </a:t>
            </a:r>
            <a:r>
              <a:rPr lang="en-US" sz="2800" i="1" dirty="0"/>
              <a:t>look and see </a:t>
            </a:r>
            <a:r>
              <a:rPr lang="en-US" sz="2800" dirty="0"/>
              <a:t>whether there is anything common to all”</a:t>
            </a:r>
          </a:p>
          <a:p>
            <a:pPr marL="319088" lvl="1" indent="0">
              <a:buNone/>
            </a:pPr>
            <a:endParaRPr lang="en-US" sz="1800" dirty="0"/>
          </a:p>
          <a:p>
            <a:pPr marL="593725" lvl="2" indent="0">
              <a:spcBef>
                <a:spcPts val="175"/>
              </a:spcBef>
              <a:buNone/>
            </a:pPr>
            <a:r>
              <a:rPr lang="en-US" sz="2800" dirty="0"/>
              <a:t>Is it amusing?</a:t>
            </a:r>
          </a:p>
          <a:p>
            <a:pPr marL="593725" lvl="2" indent="0">
              <a:spcBef>
                <a:spcPts val="175"/>
              </a:spcBef>
              <a:buNone/>
            </a:pPr>
            <a:r>
              <a:rPr lang="en-US" sz="2800" dirty="0"/>
              <a:t>Is there competition?</a:t>
            </a:r>
          </a:p>
          <a:p>
            <a:pPr marL="593725" lvl="2" indent="0">
              <a:spcBef>
                <a:spcPts val="175"/>
              </a:spcBef>
              <a:buNone/>
            </a:pPr>
            <a:r>
              <a:rPr lang="en-US" sz="2800" dirty="0"/>
              <a:t>Is there long-term strategy?</a:t>
            </a:r>
          </a:p>
          <a:p>
            <a:pPr marL="593725" lvl="2" indent="0">
              <a:spcBef>
                <a:spcPts val="175"/>
              </a:spcBef>
              <a:buNone/>
            </a:pPr>
            <a:r>
              <a:rPr lang="en-US" sz="2800" dirty="0"/>
              <a:t>Is skill required?</a:t>
            </a:r>
          </a:p>
          <a:p>
            <a:pPr marL="593725" lvl="2" indent="0">
              <a:spcBef>
                <a:spcPts val="175"/>
              </a:spcBef>
              <a:buNone/>
            </a:pPr>
            <a:r>
              <a:rPr lang="en-US" sz="2800" dirty="0"/>
              <a:t>Must luck play a role?</a:t>
            </a:r>
          </a:p>
          <a:p>
            <a:pPr marL="593725" lvl="2" indent="0">
              <a:spcBef>
                <a:spcPts val="175"/>
              </a:spcBef>
              <a:buNone/>
            </a:pPr>
            <a:r>
              <a:rPr lang="en-US" sz="2800" dirty="0"/>
              <a:t>Are there cards?</a:t>
            </a:r>
          </a:p>
          <a:p>
            <a:pPr marL="593725" lvl="2" indent="0">
              <a:spcBef>
                <a:spcPts val="175"/>
              </a:spcBef>
              <a:buNone/>
            </a:pPr>
            <a:r>
              <a:rPr lang="en-US" sz="2800" dirty="0"/>
              <a:t>Is there a ball?</a:t>
            </a:r>
          </a:p>
        </p:txBody>
      </p:sp>
    </p:spTree>
    <p:extLst>
      <p:ext uri="{BB962C8B-B14F-4D97-AF65-F5344CB8AC3E}">
        <p14:creationId xmlns:p14="http://schemas.microsoft.com/office/powerpoint/2010/main" val="6519682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Family Resemblance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/>
          </p:nvPr>
        </p:nvGraphicFramePr>
        <p:xfrm>
          <a:off x="728662" y="2262188"/>
          <a:ext cx="7772400" cy="12801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43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Calibri" charset="0"/>
                          <a:ea typeface="Calibri" charset="0"/>
                          <a:cs typeface="Calibri" charset="0"/>
                        </a:rPr>
                        <a:t>Game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Calibri" charset="0"/>
                          <a:ea typeface="Calibri" charset="0"/>
                          <a:cs typeface="Calibri" charset="0"/>
                        </a:rPr>
                        <a:t>Game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Calibri" charset="0"/>
                          <a:ea typeface="Calibri" charset="0"/>
                          <a:cs typeface="Calibri" charset="0"/>
                        </a:rPr>
                        <a:t>Game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Calibri" charset="0"/>
                          <a:ea typeface="Calibri" charset="0"/>
                          <a:cs typeface="Calibri" charset="0"/>
                        </a:rPr>
                        <a:t>Game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Calibri" charset="0"/>
                          <a:ea typeface="Calibri" charset="0"/>
                          <a:cs typeface="Calibri" charset="0"/>
                        </a:rPr>
                        <a:t>ABC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Calibri" charset="0"/>
                          <a:ea typeface="Calibri" charset="0"/>
                          <a:cs typeface="Calibri" charset="0"/>
                        </a:rPr>
                        <a:t>BCD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Calibri" charset="0"/>
                          <a:ea typeface="Calibri" charset="0"/>
                          <a:cs typeface="Calibri" charset="0"/>
                        </a:rPr>
                        <a:t>ACD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Calibri" charset="0"/>
                          <a:ea typeface="Calibri" charset="0"/>
                          <a:cs typeface="Calibri" charset="0"/>
                        </a:rPr>
                        <a:t>ABD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50374" y="4365523"/>
            <a:ext cx="735068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charset="0"/>
                <a:ea typeface="Calibri" charset="0"/>
                <a:cs typeface="Calibri" charset="0"/>
              </a:rPr>
              <a:t>“each item has at least one, and probably several, elements in common with one or more items, but no, or few, elements are common to all items”    </a:t>
            </a:r>
            <a:r>
              <a:rPr lang="en-US" sz="3200" dirty="0" err="1">
                <a:latin typeface="Calibri" charset="0"/>
                <a:ea typeface="Calibri" charset="0"/>
                <a:cs typeface="Calibri" charset="0"/>
              </a:rPr>
              <a:t>Rosch</a:t>
            </a:r>
            <a:r>
              <a:rPr lang="en-US" sz="3200" dirty="0">
                <a:latin typeface="Calibri" charset="0"/>
                <a:ea typeface="Calibri" charset="0"/>
                <a:cs typeface="Calibri" charset="0"/>
              </a:rPr>
              <a:t> and </a:t>
            </a:r>
            <a:r>
              <a:rPr lang="en-US" sz="3200" dirty="0" err="1">
                <a:latin typeface="Calibri" charset="0"/>
                <a:ea typeface="Calibri" charset="0"/>
                <a:cs typeface="Calibri" charset="0"/>
              </a:rPr>
              <a:t>Mervis</a:t>
            </a:r>
            <a:endParaRPr lang="en-US" sz="3200" dirty="0"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96174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about a radically different approach?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7287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32596"/>
          </a:xfrm>
        </p:spPr>
        <p:txBody>
          <a:bodyPr/>
          <a:lstStyle/>
          <a:p>
            <a:r>
              <a:rPr lang="en-US" dirty="0"/>
              <a:t>Ludwig Wittgenstein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2209800"/>
            <a:ext cx="7772400" cy="3809999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/>
              <a:t>PI #43: </a:t>
            </a:r>
          </a:p>
          <a:p>
            <a:pPr marL="319088" lvl="1" indent="0">
              <a:buNone/>
            </a:pPr>
            <a:r>
              <a:rPr lang="en-US" sz="3600" dirty="0"/>
              <a:t>"The meaning of a word is its use in the language"</a:t>
            </a:r>
          </a:p>
        </p:txBody>
      </p:sp>
    </p:spTree>
    <p:extLst>
      <p:ext uri="{BB962C8B-B14F-4D97-AF65-F5344CB8AC3E}">
        <p14:creationId xmlns:p14="http://schemas.microsoft.com/office/powerpoint/2010/main" val="18433670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Let's define words by their usages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In particular, words are defined by their environments (the words around them)</a:t>
            </a:r>
          </a:p>
          <a:p>
            <a:endParaRPr lang="en-US" sz="3200" dirty="0"/>
          </a:p>
          <a:p>
            <a:r>
              <a:rPr lang="en-US" sz="3200" dirty="0" err="1"/>
              <a:t>Zellig</a:t>
            </a:r>
            <a:r>
              <a:rPr lang="en-US" sz="3200" dirty="0"/>
              <a:t> Harris (1954): </a:t>
            </a:r>
            <a:r>
              <a:rPr lang="en-US" sz="3200" b="1" dirty="0"/>
              <a:t>If A and B have almost identical environments we say that they are synonyms</a:t>
            </a:r>
            <a:r>
              <a:rPr lang="en-US" sz="3200" dirty="0"/>
              <a:t>.</a:t>
            </a:r>
          </a:p>
          <a:p>
            <a:pPr marL="0" indent="0">
              <a:buNone/>
            </a:pP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8593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7927F-2600-7A4D-B368-5069E69F7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</a:t>
            </a:r>
            <a:r>
              <a:rPr lang="en-US" dirty="0" err="1"/>
              <a:t>ongchoi</a:t>
            </a:r>
            <a:r>
              <a:rPr lang="en-US" dirty="0"/>
              <a:t> mean?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57E7B-DC19-F34F-9290-2382F44E27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631266"/>
          </a:xfrm>
        </p:spPr>
        <p:txBody>
          <a:bodyPr>
            <a:normAutofit lnSpcReduction="10000"/>
          </a:bodyPr>
          <a:lstStyle/>
          <a:p>
            <a:pPr marL="123825" indent="0">
              <a:buNone/>
            </a:pPr>
            <a:r>
              <a:rPr lang="en-US" sz="2800" dirty="0"/>
              <a:t>Suppose you see these sentences:</a:t>
            </a:r>
          </a:p>
          <a:p>
            <a:pPr marL="285750" indent="-161925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Ong </a:t>
            </a:r>
            <a:r>
              <a:rPr lang="en-US" sz="2400" dirty="0" err="1"/>
              <a:t>choi</a:t>
            </a:r>
            <a:r>
              <a:rPr lang="en-US" sz="2400" dirty="0"/>
              <a:t> is delicious </a:t>
            </a:r>
            <a:r>
              <a:rPr lang="en-US" sz="2400" b="1" dirty="0"/>
              <a:t>sautéed</a:t>
            </a:r>
            <a:r>
              <a:rPr lang="en-US" sz="2400" dirty="0"/>
              <a:t> </a:t>
            </a:r>
            <a:r>
              <a:rPr lang="en-US" sz="2400" b="1" dirty="0"/>
              <a:t>with</a:t>
            </a:r>
            <a:r>
              <a:rPr lang="en-US" sz="2400" dirty="0"/>
              <a:t> </a:t>
            </a:r>
            <a:r>
              <a:rPr lang="en-US" sz="2400" b="1" dirty="0"/>
              <a:t>garlic</a:t>
            </a:r>
            <a:r>
              <a:rPr lang="en-US" sz="2400" dirty="0"/>
              <a:t>. </a:t>
            </a:r>
          </a:p>
          <a:p>
            <a:pPr marL="285750" indent="-161925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Ong </a:t>
            </a:r>
            <a:r>
              <a:rPr lang="en-US" sz="2400" dirty="0" err="1"/>
              <a:t>choi</a:t>
            </a:r>
            <a:r>
              <a:rPr lang="en-US" sz="2400" dirty="0"/>
              <a:t> is superb </a:t>
            </a:r>
            <a:r>
              <a:rPr lang="en-US" sz="2400" b="1" dirty="0"/>
              <a:t>over rice</a:t>
            </a:r>
          </a:p>
          <a:p>
            <a:pPr marL="285750" indent="-161925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Ong </a:t>
            </a:r>
            <a:r>
              <a:rPr lang="en-US" sz="2400" dirty="0" err="1"/>
              <a:t>choi</a:t>
            </a:r>
            <a:r>
              <a:rPr lang="en-US" sz="2400" dirty="0"/>
              <a:t> </a:t>
            </a:r>
            <a:r>
              <a:rPr lang="en-US" sz="2400" b="1" dirty="0"/>
              <a:t>leaves</a:t>
            </a:r>
            <a:r>
              <a:rPr lang="en-US" sz="2400" dirty="0"/>
              <a:t> with salty sauces</a:t>
            </a:r>
          </a:p>
          <a:p>
            <a:r>
              <a:rPr lang="en-US" sz="2800" dirty="0"/>
              <a:t>And you've also seen these:</a:t>
            </a:r>
          </a:p>
          <a:p>
            <a:pPr marL="347663" indent="-223838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…spinach </a:t>
            </a:r>
            <a:r>
              <a:rPr lang="en-US" sz="2400" b="1" dirty="0"/>
              <a:t>sautéed</a:t>
            </a:r>
            <a:r>
              <a:rPr lang="en-US" sz="2400" dirty="0"/>
              <a:t> </a:t>
            </a:r>
            <a:r>
              <a:rPr lang="en-US" sz="2400" b="1" dirty="0"/>
              <a:t>with</a:t>
            </a:r>
            <a:r>
              <a:rPr lang="en-US" sz="2400" dirty="0"/>
              <a:t> </a:t>
            </a:r>
            <a:r>
              <a:rPr lang="en-US" sz="2400" b="1" dirty="0"/>
              <a:t>garlic</a:t>
            </a:r>
            <a:r>
              <a:rPr lang="en-US" sz="2400" dirty="0"/>
              <a:t> </a:t>
            </a:r>
            <a:r>
              <a:rPr lang="en-US" sz="2400" b="1" dirty="0"/>
              <a:t>over rice</a:t>
            </a:r>
          </a:p>
          <a:p>
            <a:pPr marL="347663" indent="-223838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Chard stems and </a:t>
            </a:r>
            <a:r>
              <a:rPr lang="en-US" sz="2400" b="1" dirty="0"/>
              <a:t>leaves</a:t>
            </a:r>
            <a:r>
              <a:rPr lang="en-US" sz="2400" dirty="0"/>
              <a:t> are </a:t>
            </a:r>
            <a:r>
              <a:rPr lang="en-US" sz="2400" b="1" dirty="0"/>
              <a:t>delicious</a:t>
            </a:r>
          </a:p>
          <a:p>
            <a:pPr marL="347663" indent="-223838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Collard greens and other </a:t>
            </a:r>
            <a:r>
              <a:rPr lang="en-US" sz="2400" b="1" dirty="0"/>
              <a:t>salty</a:t>
            </a:r>
            <a:r>
              <a:rPr lang="en-US" sz="2400" dirty="0"/>
              <a:t> leafy greens</a:t>
            </a:r>
          </a:p>
          <a:p>
            <a:r>
              <a:rPr lang="en-US" sz="2800" dirty="0"/>
              <a:t>Conclusion:</a:t>
            </a:r>
          </a:p>
          <a:p>
            <a:pPr lvl="1"/>
            <a:r>
              <a:rPr lang="en-US" sz="2400" dirty="0" err="1"/>
              <a:t>Ongchoi</a:t>
            </a:r>
            <a:r>
              <a:rPr lang="en-US" sz="2400" dirty="0"/>
              <a:t> is a leafy green like spinach, chard, or collard greens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892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7BC9D-C67D-D74D-AC6B-B7F1F9CA0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Ong </a:t>
            </a:r>
            <a:r>
              <a:rPr lang="en-US" dirty="0" err="1"/>
              <a:t>choi</a:t>
            </a:r>
            <a:r>
              <a:rPr lang="en-US" dirty="0"/>
              <a:t>: </a:t>
            </a:r>
            <a:r>
              <a:rPr lang="en-US" i="1" dirty="0"/>
              <a:t>Ipomoea </a:t>
            </a:r>
            <a:r>
              <a:rPr lang="en-US" i="1" dirty="0" err="1"/>
              <a:t>aquatica</a:t>
            </a:r>
            <a:r>
              <a:rPr lang="en-US" i="1" dirty="0"/>
              <a:t> </a:t>
            </a:r>
            <a:br>
              <a:rPr lang="en-US" i="1" dirty="0"/>
            </a:br>
            <a:r>
              <a:rPr lang="en-US" i="1" dirty="0"/>
              <a:t>"Water Spinach"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023B201-95EA-D042-8357-5FC3688E61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737361"/>
            <a:ext cx="5680075" cy="4721102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E12895-FB05-3C42-AE96-C867F6A157DF}"/>
              </a:ext>
            </a:extLst>
          </p:cNvPr>
          <p:cNvSpPr txBox="1"/>
          <p:nvPr/>
        </p:nvSpPr>
        <p:spPr>
          <a:xfrm>
            <a:off x="4584422" y="6462638"/>
            <a:ext cx="32235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Yamaguchi, Wikimedia Commons, public domain</a:t>
            </a:r>
          </a:p>
        </p:txBody>
      </p:sp>
    </p:spTree>
    <p:extLst>
      <p:ext uri="{BB962C8B-B14F-4D97-AF65-F5344CB8AC3E}">
        <p14:creationId xmlns:p14="http://schemas.microsoft.com/office/powerpoint/2010/main" val="18387245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FC6DC75-6F7E-2940-9046-D9B48B47EC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990" y="3481208"/>
            <a:ext cx="6294121" cy="339349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BC16081-C1F9-DE4B-879C-2C9DEC6719FE}"/>
              </a:ext>
            </a:extLst>
          </p:cNvPr>
          <p:cNvSpPr/>
          <p:nvPr/>
        </p:nvSpPr>
        <p:spPr>
          <a:xfrm>
            <a:off x="760330" y="3481208"/>
            <a:ext cx="6477000" cy="3429000"/>
          </a:xfrm>
          <a:prstGeom prst="rect">
            <a:avLst/>
          </a:prstGeom>
          <a:solidFill>
            <a:srgbClr val="00B0F0">
              <a:alpha val="10000"/>
            </a:srgbClr>
          </a:solidFill>
          <a:ln>
            <a:solidFill>
              <a:srgbClr val="00B0F0">
                <a:alpha val="4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237396"/>
          </a:xfrm>
        </p:spPr>
        <p:txBody>
          <a:bodyPr>
            <a:normAutofit fontScale="90000"/>
          </a:bodyPr>
          <a:lstStyle/>
          <a:p>
            <a:r>
              <a:rPr lang="en-US" dirty="0"/>
              <a:t>We'll build a new model of meaning focusing on similarity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752600"/>
            <a:ext cx="7940041" cy="4953000"/>
          </a:xfrm>
          <a:noFill/>
        </p:spPr>
        <p:txBody>
          <a:bodyPr>
            <a:normAutofit/>
          </a:bodyPr>
          <a:lstStyle/>
          <a:p>
            <a:r>
              <a:rPr lang="en-US" sz="3200" dirty="0"/>
              <a:t>Each word = a vector </a:t>
            </a:r>
          </a:p>
          <a:p>
            <a:pPr lvl="1"/>
            <a:r>
              <a:rPr lang="en-US" sz="3000" dirty="0"/>
              <a:t>Not just "word" or word45.</a:t>
            </a:r>
          </a:p>
          <a:p>
            <a:r>
              <a:rPr lang="en-US" sz="3200" dirty="0"/>
              <a:t>Similar words are "nearby in space"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948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define a word as a vector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2057400"/>
            <a:ext cx="7940041" cy="4648200"/>
          </a:xfrm>
        </p:spPr>
        <p:txBody>
          <a:bodyPr>
            <a:normAutofit/>
          </a:bodyPr>
          <a:lstStyle/>
          <a:p>
            <a:r>
              <a:rPr lang="en-US" sz="3200" dirty="0"/>
              <a:t>Called an "embedding" because it's embedded into a space</a:t>
            </a:r>
          </a:p>
          <a:p>
            <a:r>
              <a:rPr lang="en-US" sz="3200" dirty="0"/>
              <a:t>The standard way to represent meaning in NLP</a:t>
            </a:r>
          </a:p>
          <a:p>
            <a:r>
              <a:rPr lang="en-US" sz="3200" dirty="0"/>
              <a:t>Fine-grained model of meaning for similarity </a:t>
            </a:r>
          </a:p>
          <a:p>
            <a:pPr lvl="1"/>
            <a:r>
              <a:rPr lang="en-US" sz="2800" dirty="0"/>
              <a:t>NLP tasks like sentiment analysis</a:t>
            </a:r>
          </a:p>
          <a:p>
            <a:pPr lvl="2"/>
            <a:r>
              <a:rPr lang="en-US" sz="2400" dirty="0"/>
              <a:t>With words,  requires </a:t>
            </a:r>
            <a:r>
              <a:rPr lang="en-US" sz="2400" b="1" dirty="0"/>
              <a:t>same</a:t>
            </a:r>
            <a:r>
              <a:rPr lang="en-US" sz="2400" dirty="0"/>
              <a:t> word to be in training and test</a:t>
            </a:r>
          </a:p>
          <a:p>
            <a:pPr lvl="2"/>
            <a:r>
              <a:rPr lang="en-US" sz="2400" dirty="0"/>
              <a:t>With embeddings: ok if </a:t>
            </a:r>
            <a:r>
              <a:rPr lang="en-US" sz="2400" b="1" dirty="0"/>
              <a:t>similar</a:t>
            </a:r>
            <a:r>
              <a:rPr lang="en-US" sz="2400" dirty="0"/>
              <a:t> words occurred!!! </a:t>
            </a:r>
          </a:p>
          <a:p>
            <a:pPr lvl="1"/>
            <a:r>
              <a:rPr lang="en-US" sz="2800" dirty="0"/>
              <a:t>Question answering, conversational agents, </a:t>
            </a:r>
            <a:r>
              <a:rPr lang="en-US" sz="2800" dirty="0" err="1"/>
              <a:t>etc</a:t>
            </a:r>
            <a:endParaRPr lang="en-US" sz="2800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1438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18BE4-92B8-FD4A-9CFC-7E5F79896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We'll introduce 2 kinds of embeddings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3C9F9A-F83A-1845-89F9-1002B5D6CF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>
                <a:solidFill>
                  <a:srgbClr val="0000FF"/>
                </a:solidFill>
              </a:rPr>
              <a:t>Tf-idf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</a:p>
          <a:p>
            <a:pPr lvl="1"/>
            <a:r>
              <a:rPr lang="en-US" sz="2400" dirty="0"/>
              <a:t>A common baseline model</a:t>
            </a:r>
          </a:p>
          <a:p>
            <a:pPr lvl="1"/>
            <a:r>
              <a:rPr lang="en-US" sz="2400" dirty="0"/>
              <a:t>Sparse vectors</a:t>
            </a:r>
          </a:p>
          <a:p>
            <a:pPr lvl="1"/>
            <a:r>
              <a:rPr lang="en-US" sz="2400" dirty="0"/>
              <a:t>Words are represented by a simple function of the counts of nearby words</a:t>
            </a:r>
          </a:p>
          <a:p>
            <a:r>
              <a:rPr lang="en-US" sz="2800" dirty="0">
                <a:solidFill>
                  <a:srgbClr val="0000FF"/>
                </a:solidFill>
              </a:rPr>
              <a:t>Word2vec</a:t>
            </a:r>
          </a:p>
          <a:p>
            <a:pPr lvl="1"/>
            <a:r>
              <a:rPr lang="en-US" sz="2400" dirty="0"/>
              <a:t>Dense vectors</a:t>
            </a:r>
          </a:p>
          <a:p>
            <a:pPr lvl="1"/>
            <a:r>
              <a:rPr lang="en-US" sz="2400" dirty="0"/>
              <a:t>Representation is created by training a classifier to distinguish nearby and far-away words</a:t>
            </a:r>
          </a:p>
        </p:txBody>
      </p:sp>
    </p:spTree>
    <p:extLst>
      <p:ext uri="{BB962C8B-B14F-4D97-AF65-F5344CB8AC3E}">
        <p14:creationId xmlns:p14="http://schemas.microsoft.com/office/powerpoint/2010/main" val="38484077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F286E-F625-8846-8581-8C04EC853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words, vectors, and co-occurrence matrices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CD31AE-E201-4D49-AB98-DF55DEABF2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0712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FC371-A20E-3449-A100-5603F9AAB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Term-document matrix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CB4F4FE-2007-E043-B405-8FB245FCD8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265" y="3200400"/>
            <a:ext cx="8737487" cy="148272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F32829-5579-0044-B177-C8647F9451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028" y="3213638"/>
            <a:ext cx="8763960" cy="145624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8DD1A96-C2E5-0943-ADD9-A7A57A074AA9}"/>
              </a:ext>
            </a:extLst>
          </p:cNvPr>
          <p:cNvSpPr txBox="1"/>
          <p:nvPr/>
        </p:nvSpPr>
        <p:spPr>
          <a:xfrm>
            <a:off x="822960" y="2207270"/>
            <a:ext cx="76388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Each document is represented by a vector of words</a:t>
            </a:r>
          </a:p>
        </p:txBody>
      </p:sp>
    </p:spTree>
    <p:extLst>
      <p:ext uri="{BB962C8B-B14F-4D97-AF65-F5344CB8AC3E}">
        <p14:creationId xmlns:p14="http://schemas.microsoft.com/office/powerpoint/2010/main" val="14008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E7582-C8D6-4B4C-974A-95CC0FA77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Visualizing document vectors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26F0B48-3189-D046-A474-331B62D1B6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643" y="2057400"/>
            <a:ext cx="8548434" cy="3733799"/>
          </a:xfrm>
        </p:spPr>
      </p:pic>
    </p:spTree>
    <p:extLst>
      <p:ext uri="{BB962C8B-B14F-4D97-AF65-F5344CB8AC3E}">
        <p14:creationId xmlns:p14="http://schemas.microsoft.com/office/powerpoint/2010/main" val="26300247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A3447-D06E-7F4F-96AD-52B28B1DD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822950"/>
          </a:xfrm>
        </p:spPr>
        <p:txBody>
          <a:bodyPr>
            <a:normAutofit fontScale="90000"/>
          </a:bodyPr>
          <a:lstStyle/>
          <a:p>
            <a:r>
              <a:rPr lang="en-US" dirty="0"/>
              <a:t>Vectors are the basis of information retrieval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9097A0E-6E21-AB4B-A49A-EFDC8AF9CD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524000"/>
            <a:ext cx="8254539" cy="13716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79B99D0-E0B8-DA4F-A6BC-50A75EDCF204}"/>
              </a:ext>
            </a:extLst>
          </p:cNvPr>
          <p:cNvSpPr txBox="1"/>
          <p:nvPr/>
        </p:nvSpPr>
        <p:spPr>
          <a:xfrm>
            <a:off x="685800" y="3317353"/>
            <a:ext cx="74676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Vectors are similar for the two comedies</a:t>
            </a:r>
          </a:p>
          <a:p>
            <a:r>
              <a:rPr lang="en-US" sz="2800" i="1" dirty="0"/>
              <a:t>	As You like It  </a:t>
            </a:r>
            <a:r>
              <a:rPr lang="en-US" sz="2800" dirty="0"/>
              <a:t>[1,2,37,5], </a:t>
            </a:r>
          </a:p>
          <a:p>
            <a:r>
              <a:rPr lang="en-US" sz="2800" i="1" dirty="0"/>
              <a:t>	Twelfth Night </a:t>
            </a:r>
            <a:r>
              <a:rPr lang="en-US" sz="2800" dirty="0"/>
              <a:t>[1,2,58,117]</a:t>
            </a:r>
          </a:p>
          <a:p>
            <a:r>
              <a:rPr lang="en-US" sz="2800" dirty="0"/>
              <a:t>Different than the history:</a:t>
            </a:r>
          </a:p>
          <a:p>
            <a:r>
              <a:rPr lang="en-US" sz="2800" i="1" dirty="0"/>
              <a:t>	Henry V </a:t>
            </a:r>
            <a:r>
              <a:rPr lang="en-US" sz="2800" dirty="0"/>
              <a:t>[15,36,5,0]</a:t>
            </a:r>
          </a:p>
          <a:p>
            <a:endParaRPr lang="en-US" sz="2000" dirty="0"/>
          </a:p>
          <a:p>
            <a:r>
              <a:rPr lang="en-US" sz="3200" dirty="0"/>
              <a:t>Comedies have more fools and clowns and fewer soldiers and battles.</a:t>
            </a:r>
          </a:p>
        </p:txBody>
      </p:sp>
    </p:spTree>
    <p:extLst>
      <p:ext uri="{BB962C8B-B14F-4D97-AF65-F5344CB8AC3E}">
        <p14:creationId xmlns:p14="http://schemas.microsoft.com/office/powerpoint/2010/main" val="3764924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EC7D5-F149-BE46-BEF9-7AC27820D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Words can be vectors too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B1322EE-EEB3-A445-A71F-40BC0BB672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" y="2514600"/>
            <a:ext cx="8610600" cy="146119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F27C6AF-7C63-BA43-9D3B-9299FAF3169E}"/>
              </a:ext>
            </a:extLst>
          </p:cNvPr>
          <p:cNvSpPr txBox="1"/>
          <p:nvPr/>
        </p:nvSpPr>
        <p:spPr>
          <a:xfrm>
            <a:off x="1143000" y="4572000"/>
            <a:ext cx="699996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/>
              <a:t>Battle</a:t>
            </a:r>
            <a:r>
              <a:rPr lang="en-US" sz="2800" dirty="0"/>
              <a:t> is "the kind of word that occurs in Julius Caesar and Henry V"</a:t>
            </a:r>
          </a:p>
          <a:p>
            <a:endParaRPr lang="en-US" sz="2800" dirty="0"/>
          </a:p>
          <a:p>
            <a:r>
              <a:rPr lang="en-US" sz="2800" i="1" dirty="0"/>
              <a:t>Clown</a:t>
            </a:r>
            <a:r>
              <a:rPr lang="en-US" sz="2800" dirty="0"/>
              <a:t> is "the kind of word that occurs a lot in Twelfth Night and a bit in As You Like It"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8792F8A3-05AD-3C4F-BAF9-E3C756EA4D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" y="2057400"/>
            <a:ext cx="8610600" cy="1461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29208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auto">
          <a:xfrm>
            <a:off x="5577909" y="5181600"/>
            <a:ext cx="609600" cy="6096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Lucida Sans" pitchFamily="-65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7178109" y="5181600"/>
            <a:ext cx="609600" cy="6096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Lucida Sans" pitchFamily="-65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3977709" y="5791200"/>
            <a:ext cx="1371600" cy="6096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Lucida Sans" pitchFamily="-65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6492309" y="5791200"/>
            <a:ext cx="609600" cy="6096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Lucida Sans" pitchFamily="-65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316" y="286604"/>
            <a:ext cx="8521284" cy="1450757"/>
          </a:xfrm>
        </p:spPr>
        <p:txBody>
          <a:bodyPr>
            <a:normAutofit/>
          </a:bodyPr>
          <a:lstStyle/>
          <a:p>
            <a:r>
              <a:rPr lang="en-US" dirty="0"/>
              <a:t>More common: word-word matrix</a:t>
            </a:r>
            <a:br>
              <a:rPr lang="en-US" dirty="0"/>
            </a:br>
            <a:r>
              <a:rPr lang="en-US" dirty="0"/>
              <a:t>(or "term-context matrix")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33600"/>
            <a:ext cx="8534400" cy="3333750"/>
          </a:xfrm>
        </p:spPr>
        <p:txBody>
          <a:bodyPr/>
          <a:lstStyle/>
          <a:p>
            <a:r>
              <a:rPr lang="en-US" sz="2800" dirty="0"/>
              <a:t>Two </a:t>
            </a:r>
            <a:r>
              <a:rPr lang="en-US" sz="2800" b="1" dirty="0"/>
              <a:t>words</a:t>
            </a:r>
            <a:r>
              <a:rPr lang="en-US" sz="2800" dirty="0"/>
              <a:t> are similar in meaning if their context vectors are similar</a:t>
            </a:r>
            <a:endParaRPr lang="en-US" dirty="0"/>
          </a:p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4750" y="7239000"/>
            <a:ext cx="1981200" cy="342900"/>
          </a:xfrm>
          <a:prstGeom prst="rect">
            <a:avLst/>
          </a:prstGeom>
        </p:spPr>
        <p:txBody>
          <a:bodyPr/>
          <a:lstStyle/>
          <a:p>
            <a:fld id="{10F35DC5-7E65-8247-99AB-4E984F8A921E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 rot="16200000">
            <a:off x="5684399" y="2686050"/>
            <a:ext cx="304800" cy="590550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 rot="16200000">
            <a:off x="5673161" y="2381250"/>
            <a:ext cx="304798" cy="590550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6937000"/>
              </p:ext>
            </p:extLst>
          </p:nvPr>
        </p:nvGraphicFramePr>
        <p:xfrm>
          <a:off x="649266" y="4800600"/>
          <a:ext cx="7987884" cy="480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" name="Worksheet" r:id="rId3" imgW="7734300" imgH="4648200" progId="Excel.Sheet.12">
                  <p:embed/>
                </p:oleObj>
              </mc:Choice>
              <mc:Fallback>
                <p:oleObj name="Worksheet" r:id="rId3" imgW="7734300" imgH="46482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49266" y="4800600"/>
                        <a:ext cx="7987884" cy="4800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75F3EF14-D0EA-3648-A881-4A59866597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0600" y="3323990"/>
            <a:ext cx="7397599" cy="87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894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8" grpId="0" animBg="1"/>
      <p:bldP spid="8" grpId="1" animBg="1"/>
      <p:bldP spid="9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5F2B2-DA96-F749-AC1D-9C11BF68E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B414293-A28B-0B4A-860A-D4AA3E9B15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438400"/>
            <a:ext cx="5674287" cy="3749675"/>
          </a:xfrm>
        </p:spPr>
      </p:pic>
    </p:spTree>
    <p:extLst>
      <p:ext uri="{BB962C8B-B14F-4D97-AF65-F5344CB8AC3E}">
        <p14:creationId xmlns:p14="http://schemas.microsoft.com/office/powerpoint/2010/main" val="92500999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2B04-9355-334F-AD9A-6B6EA8357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Reminders from linear algebra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CEEEBFA-13AF-7348-B6DB-F3B6F631E1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260" y="2667000"/>
            <a:ext cx="8839200" cy="11630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829FBEB-6490-CC44-B388-9468134F7DF8}"/>
              </a:ext>
            </a:extLst>
          </p:cNvPr>
          <p:cNvSpPr txBox="1"/>
          <p:nvPr/>
        </p:nvSpPr>
        <p:spPr>
          <a:xfrm>
            <a:off x="1098313" y="4872335"/>
            <a:ext cx="17972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vector length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7E96976-8783-DD49-B051-A534C92959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4191000"/>
            <a:ext cx="2199525" cy="165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2562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Title 1"/>
          <p:cNvSpPr>
            <a:spLocks noGrp="1"/>
          </p:cNvSpPr>
          <p:nvPr>
            <p:ph type="title"/>
          </p:nvPr>
        </p:nvSpPr>
        <p:spPr>
          <a:xfrm>
            <a:off x="685800" y="857250"/>
            <a:ext cx="8686800" cy="449619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Cosine for computing similarity</a:t>
            </a:r>
          </a:p>
        </p:txBody>
      </p:sp>
      <p:sp>
        <p:nvSpPr>
          <p:cNvPr id="54278" name="TextBox 10"/>
          <p:cNvSpPr txBox="1">
            <a:spLocks noChangeArrowheads="1"/>
          </p:cNvSpPr>
          <p:nvPr/>
        </p:nvSpPr>
        <p:spPr bwMode="auto">
          <a:xfrm>
            <a:off x="304800" y="4221541"/>
            <a:ext cx="86106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800" i="1" dirty="0">
                <a:solidFill>
                  <a:srgbClr val="0000FF"/>
                </a:solidFill>
                <a:latin typeface="Calibri (Body)"/>
                <a:cs typeface="Calibri (Body)"/>
              </a:rPr>
              <a:t>v</a:t>
            </a:r>
            <a:r>
              <a:rPr lang="en-US" sz="2800" i="1" baseline="-25000" dirty="0">
                <a:solidFill>
                  <a:srgbClr val="0000FF"/>
                </a:solidFill>
                <a:latin typeface="Calibri (Body)"/>
                <a:cs typeface="Calibri (Body)"/>
              </a:rPr>
              <a:t>i</a:t>
            </a:r>
            <a:r>
              <a:rPr lang="en-US" sz="2800" dirty="0">
                <a:solidFill>
                  <a:srgbClr val="0000FF"/>
                </a:solidFill>
                <a:latin typeface="Calibri (Body)"/>
                <a:cs typeface="Calibri (Body)"/>
              </a:rPr>
              <a:t> is the count for word </a:t>
            </a:r>
            <a:r>
              <a:rPr lang="en-US" sz="2800" i="1" dirty="0">
                <a:solidFill>
                  <a:srgbClr val="0000FF"/>
                </a:solidFill>
                <a:latin typeface="Calibri (Body)"/>
                <a:cs typeface="Calibri (Body)"/>
              </a:rPr>
              <a:t>v</a:t>
            </a:r>
            <a:r>
              <a:rPr lang="en-US" sz="2800" dirty="0">
                <a:solidFill>
                  <a:srgbClr val="0000FF"/>
                </a:solidFill>
                <a:latin typeface="Calibri (Body)"/>
                <a:cs typeface="Calibri (Body)"/>
              </a:rPr>
              <a:t> in context </a:t>
            </a:r>
            <a:r>
              <a:rPr lang="en-US" sz="2800" i="1" dirty="0" err="1">
                <a:solidFill>
                  <a:srgbClr val="0000FF"/>
                </a:solidFill>
                <a:latin typeface="Calibri (Body)"/>
                <a:cs typeface="Calibri (Body)"/>
              </a:rPr>
              <a:t>i</a:t>
            </a:r>
            <a:r>
              <a:rPr lang="en-US" sz="2800" dirty="0">
                <a:solidFill>
                  <a:srgbClr val="0000FF"/>
                </a:solidFill>
                <a:latin typeface="Calibri (Body)"/>
                <a:cs typeface="Calibri (Body)"/>
              </a:rPr>
              <a:t> </a:t>
            </a:r>
          </a:p>
          <a:p>
            <a:r>
              <a:rPr lang="en-US" sz="2800" i="1" dirty="0" err="1">
                <a:solidFill>
                  <a:srgbClr val="0000FF"/>
                </a:solidFill>
                <a:latin typeface="Calibri (Body)"/>
                <a:cs typeface="Calibri (Body)"/>
              </a:rPr>
              <a:t>w</a:t>
            </a:r>
            <a:r>
              <a:rPr lang="en-US" sz="2800" i="1" baseline="-25000" dirty="0" err="1">
                <a:solidFill>
                  <a:srgbClr val="0000FF"/>
                </a:solidFill>
                <a:latin typeface="Calibri (Body)"/>
                <a:cs typeface="Calibri (Body)"/>
              </a:rPr>
              <a:t>i</a:t>
            </a:r>
            <a:r>
              <a:rPr lang="en-US" sz="2800" dirty="0">
                <a:solidFill>
                  <a:srgbClr val="0000FF"/>
                </a:solidFill>
                <a:latin typeface="Calibri (Body)"/>
                <a:cs typeface="Calibri (Body)"/>
              </a:rPr>
              <a:t> is the count for word </a:t>
            </a:r>
            <a:r>
              <a:rPr lang="en-US" sz="2800" i="1" dirty="0">
                <a:solidFill>
                  <a:srgbClr val="0000FF"/>
                </a:solidFill>
                <a:latin typeface="Calibri (Body)"/>
                <a:cs typeface="Calibri (Body)"/>
              </a:rPr>
              <a:t>w</a:t>
            </a:r>
            <a:r>
              <a:rPr lang="en-US" sz="2800" dirty="0">
                <a:solidFill>
                  <a:srgbClr val="0000FF"/>
                </a:solidFill>
                <a:latin typeface="Calibri (Body)"/>
                <a:cs typeface="Calibri (Body)"/>
              </a:rPr>
              <a:t> in context </a:t>
            </a:r>
            <a:r>
              <a:rPr lang="en-US" sz="2800" i="1" dirty="0" err="1">
                <a:solidFill>
                  <a:srgbClr val="0000FF"/>
                </a:solidFill>
                <a:latin typeface="Calibri (Body)"/>
                <a:cs typeface="Calibri (Body)"/>
              </a:rPr>
              <a:t>i</a:t>
            </a:r>
            <a:r>
              <a:rPr lang="en-US" sz="2800" i="1" dirty="0">
                <a:solidFill>
                  <a:srgbClr val="0000FF"/>
                </a:solidFill>
                <a:latin typeface="Calibri (Body)"/>
                <a:cs typeface="Calibri (Body)"/>
              </a:rPr>
              <a:t>.</a:t>
            </a:r>
            <a:r>
              <a:rPr lang="en-US" sz="2800" dirty="0">
                <a:solidFill>
                  <a:srgbClr val="0000FF"/>
                </a:solidFill>
                <a:latin typeface="Calibri (Body)"/>
                <a:cs typeface="Calibri (Body)"/>
              </a:rPr>
              <a:t> </a:t>
            </a:r>
          </a:p>
          <a:p>
            <a:endParaRPr lang="en-US" sz="2800" dirty="0">
              <a:solidFill>
                <a:srgbClr val="0000FF"/>
              </a:solidFill>
              <a:latin typeface="Calibri (Body)"/>
              <a:cs typeface="Calibri (Body)"/>
            </a:endParaRPr>
          </a:p>
          <a:p>
            <a:r>
              <a:rPr lang="en-US" sz="2800" dirty="0">
                <a:latin typeface="Calibri (Body)"/>
                <a:cs typeface="Calibri (Body)"/>
              </a:rPr>
              <a:t>Cos(</a:t>
            </a:r>
            <a:r>
              <a:rPr lang="en-US" sz="2800" i="1" dirty="0" err="1">
                <a:latin typeface="Calibri (Body)"/>
                <a:cs typeface="Calibri (Body)"/>
              </a:rPr>
              <a:t>v,w</a:t>
            </a:r>
            <a:r>
              <a:rPr lang="en-US" sz="2800" dirty="0">
                <a:latin typeface="Calibri (Body)"/>
                <a:cs typeface="Calibri (Body)"/>
              </a:rPr>
              <a:t>) is the cosine similarity of </a:t>
            </a:r>
            <a:r>
              <a:rPr lang="en-US" sz="2800" i="1" dirty="0">
                <a:latin typeface="Calibri (Body)"/>
                <a:cs typeface="Calibri (Body)"/>
              </a:rPr>
              <a:t>v</a:t>
            </a:r>
            <a:r>
              <a:rPr lang="en-US" sz="2800" dirty="0">
                <a:latin typeface="Calibri (Body)"/>
                <a:cs typeface="Calibri (Body)"/>
              </a:rPr>
              <a:t> and </a:t>
            </a:r>
            <a:r>
              <a:rPr lang="en-US" sz="2800" i="1" dirty="0">
                <a:latin typeface="Calibri (Body)"/>
                <a:cs typeface="Calibri (Body)"/>
              </a:rPr>
              <a:t>w</a:t>
            </a:r>
            <a:endParaRPr lang="en-US" sz="3200" dirty="0">
              <a:latin typeface="Calibri (Body)"/>
              <a:cs typeface="Calibri (Body)"/>
            </a:endParaRPr>
          </a:p>
        </p:txBody>
      </p:sp>
      <p:cxnSp>
        <p:nvCxnSpPr>
          <p:cNvPr id="54280" name="Straight Arrow Connector 12"/>
          <p:cNvCxnSpPr>
            <a:cxnSpLocks noChangeShapeType="1"/>
          </p:cNvCxnSpPr>
          <p:nvPr/>
        </p:nvCxnSpPr>
        <p:spPr bwMode="auto">
          <a:xfrm>
            <a:off x="5029200" y="5405023"/>
            <a:ext cx="228600" cy="1191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arrow" w="med" len="med"/>
          </a:ln>
        </p:spPr>
      </p:cxnSp>
      <p:cxnSp>
        <p:nvCxnSpPr>
          <p:cNvPr id="54281" name="Straight Arrow Connector 13"/>
          <p:cNvCxnSpPr>
            <a:cxnSpLocks noChangeShapeType="1"/>
          </p:cNvCxnSpPr>
          <p:nvPr/>
        </p:nvCxnSpPr>
        <p:spPr bwMode="auto">
          <a:xfrm>
            <a:off x="5867400" y="5405022"/>
            <a:ext cx="228600" cy="119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arrow" w="med" len="med"/>
          </a:ln>
        </p:spPr>
      </p:cxnSp>
      <p:cxnSp>
        <p:nvCxnSpPr>
          <p:cNvPr id="54283" name="Straight Arrow Connector 15"/>
          <p:cNvCxnSpPr>
            <a:cxnSpLocks noChangeShapeType="1"/>
          </p:cNvCxnSpPr>
          <p:nvPr/>
        </p:nvCxnSpPr>
        <p:spPr bwMode="auto">
          <a:xfrm>
            <a:off x="1336644" y="5402641"/>
            <a:ext cx="228600" cy="1191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arrow" w="med" len="med"/>
          </a:ln>
        </p:spPr>
      </p:cxnSp>
      <p:cxnSp>
        <p:nvCxnSpPr>
          <p:cNvPr id="54284" name="Straight Arrow Connector 16"/>
          <p:cNvCxnSpPr>
            <a:cxnSpLocks noChangeShapeType="1"/>
          </p:cNvCxnSpPr>
          <p:nvPr/>
        </p:nvCxnSpPr>
        <p:spPr bwMode="auto">
          <a:xfrm>
            <a:off x="1055148" y="5403832"/>
            <a:ext cx="228600" cy="1191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arrow" w="med" len="med"/>
          </a:ln>
        </p:spPr>
      </p:cxnSp>
      <p:sp>
        <p:nvSpPr>
          <p:cNvPr id="54285" name="TextBox 14"/>
          <p:cNvSpPr txBox="1">
            <a:spLocks noChangeArrowheads="1"/>
          </p:cNvSpPr>
          <p:nvPr/>
        </p:nvSpPr>
        <p:spPr bwMode="auto">
          <a:xfrm>
            <a:off x="7620002" y="728216"/>
            <a:ext cx="11432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rgbClr val="FBFCFF"/>
                </a:solidFill>
              </a:rPr>
              <a:t>Sec. 6.3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495F18-CCD4-9C49-8134-63FE16811E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0295" y="4803279"/>
            <a:ext cx="2397446" cy="11987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AE8DA65-28F6-6F41-A908-3E2DCE16D2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3310" y="1435903"/>
            <a:ext cx="6595708" cy="2524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17507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Cosine as a similarity metric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09800"/>
            <a:ext cx="5334000" cy="3333750"/>
          </a:xfrm>
        </p:spPr>
        <p:txBody>
          <a:bodyPr/>
          <a:lstStyle/>
          <a:p>
            <a:r>
              <a:rPr lang="en-US" dirty="0"/>
              <a:t>-1: vectors point in opposite directions </a:t>
            </a:r>
          </a:p>
          <a:p>
            <a:r>
              <a:rPr lang="en-US" dirty="0"/>
              <a:t>+1:  vectors point in same directions</a:t>
            </a:r>
          </a:p>
          <a:p>
            <a:r>
              <a:rPr lang="en-US" dirty="0"/>
              <a:t>0: vectors are orthogonal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Frequency is non-negative, so  cosine range 0-1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304800" y="5562600"/>
            <a:ext cx="1981200" cy="342900"/>
          </a:xfrm>
          <a:prstGeom prst="rect">
            <a:avLst/>
          </a:prstGeom>
        </p:spPr>
        <p:txBody>
          <a:bodyPr/>
          <a:lstStyle/>
          <a:p>
            <a:fld id="{10F35DC5-7E65-8247-99AB-4E984F8A921E}" type="slidenum">
              <a:rPr lang="en-US" smtClean="0"/>
              <a:pPr/>
              <a:t>51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rcRect t="16666" b="16666"/>
          <a:stretch>
            <a:fillRect/>
          </a:stretch>
        </p:blipFill>
        <p:spPr bwMode="auto">
          <a:xfrm>
            <a:off x="5600700" y="1905000"/>
            <a:ext cx="3543301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2881497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4648200" y="1066800"/>
          <a:ext cx="4419600" cy="160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005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large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computer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lang="en-US" sz="2000" dirty="0"/>
                        <a:t>apricot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lang="en-US" sz="2000" dirty="0"/>
                        <a:t>digital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lang="en-US" sz="2000" dirty="0"/>
                        <a:t>information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304800" y="5562600"/>
            <a:ext cx="1981200" cy="342900"/>
          </a:xfrm>
          <a:prstGeom prst="rect">
            <a:avLst/>
          </a:prstGeom>
        </p:spPr>
        <p:txBody>
          <a:bodyPr/>
          <a:lstStyle/>
          <a:p>
            <a:fld id="{10F35DC5-7E65-8247-99AB-4E984F8A921E}" type="slidenum">
              <a:rPr lang="en-US" smtClean="0"/>
              <a:pPr/>
              <a:t>52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8600" y="2667000"/>
            <a:ext cx="8915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Which pair of words is more similar?</a:t>
            </a:r>
          </a:p>
          <a:p>
            <a:pPr>
              <a:lnSpc>
                <a:spcPct val="120000"/>
              </a:lnSpc>
            </a:pPr>
            <a:r>
              <a:rPr lang="en-US" dirty="0"/>
              <a:t>cosine(</a:t>
            </a:r>
            <a:r>
              <a:rPr lang="en-US" dirty="0" err="1"/>
              <a:t>apricot,information</a:t>
            </a:r>
            <a:r>
              <a:rPr lang="en-US" dirty="0"/>
              <a:t>) = </a:t>
            </a:r>
          </a:p>
          <a:p>
            <a:pPr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</a:pPr>
            <a:r>
              <a:rPr lang="en-US" dirty="0"/>
              <a:t>cosine(</a:t>
            </a:r>
            <a:r>
              <a:rPr lang="en-US" dirty="0" err="1"/>
              <a:t>digital,information</a:t>
            </a:r>
            <a:r>
              <a:rPr lang="en-US" dirty="0"/>
              <a:t>) =</a:t>
            </a:r>
          </a:p>
          <a:p>
            <a:pPr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</a:pPr>
            <a:r>
              <a:rPr lang="en-US" dirty="0"/>
              <a:t>cosine(</a:t>
            </a:r>
            <a:r>
              <a:rPr lang="en-US" dirty="0" err="1"/>
              <a:t>apricot,digital</a:t>
            </a:r>
            <a:r>
              <a:rPr lang="en-US" dirty="0"/>
              <a:t>) =</a:t>
            </a:r>
          </a:p>
          <a:p>
            <a:endParaRPr lang="en-US" dirty="0"/>
          </a:p>
        </p:txBody>
      </p:sp>
      <p:graphicFrame>
        <p:nvGraphicFramePr>
          <p:cNvPr id="10" name="Content Placeholder 3"/>
          <p:cNvGraphicFramePr>
            <a:graphicFrameLocks noChangeAspect="1"/>
          </p:cNvGraphicFramePr>
          <p:nvPr>
            <p:extLst/>
          </p:nvPr>
        </p:nvGraphicFramePr>
        <p:xfrm>
          <a:off x="304801" y="1828801"/>
          <a:ext cx="4169255" cy="960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245" name="Equation" r:id="rId3" imgW="2921000" imgH="673100" progId="Equation.3">
                  <p:embed/>
                </p:oleObj>
              </mc:Choice>
              <mc:Fallback>
                <p:oleObj name="Equation" r:id="rId3" imgW="2921000" imgH="673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1" y="1828801"/>
                        <a:ext cx="4169255" cy="9604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/>
          </p:nvPr>
        </p:nvGraphicFramePr>
        <p:xfrm>
          <a:off x="4495801" y="3196676"/>
          <a:ext cx="980789" cy="3402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246" name="Equation" r:id="rId5" imgW="622300" imgH="215900" progId="Equation.3">
                  <p:embed/>
                </p:oleObj>
              </mc:Choice>
              <mc:Fallback>
                <p:oleObj name="Equation" r:id="rId5" imgW="6223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495801" y="3196676"/>
                        <a:ext cx="980789" cy="3402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/>
          </p:nvPr>
        </p:nvGraphicFramePr>
        <p:xfrm>
          <a:off x="3515012" y="5195376"/>
          <a:ext cx="980789" cy="3402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247" name="Equation" r:id="rId7" imgW="622300" imgH="215900" progId="Equation.3">
                  <p:embed/>
                </p:oleObj>
              </mc:Choice>
              <mc:Fallback>
                <p:oleObj name="Equation" r:id="rId7" imgW="6223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515012" y="5195376"/>
                        <a:ext cx="980789" cy="3402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/>
          </p:nvPr>
        </p:nvGraphicFramePr>
        <p:xfrm>
          <a:off x="5410200" y="4069356"/>
          <a:ext cx="1060854" cy="3402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248" name="Equation" r:id="rId8" imgW="673100" imgH="215900" progId="Equation.3">
                  <p:embed/>
                </p:oleObj>
              </mc:Choice>
              <mc:Fallback>
                <p:oleObj name="Equation" r:id="rId8" imgW="673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410200" y="4069356"/>
                        <a:ext cx="1060854" cy="3402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/>
          </p:nvPr>
        </p:nvGraphicFramePr>
        <p:xfrm>
          <a:off x="5486400" y="3196676"/>
          <a:ext cx="1060854" cy="3402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249" name="Equation" r:id="rId10" imgW="673100" imgH="215900" progId="Equation.3">
                  <p:embed/>
                </p:oleObj>
              </mc:Choice>
              <mc:Fallback>
                <p:oleObj name="Equation" r:id="rId10" imgW="673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486400" y="3196676"/>
                        <a:ext cx="1060854" cy="3402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/>
          </p:nvPr>
        </p:nvGraphicFramePr>
        <p:xfrm>
          <a:off x="4572001" y="5214494"/>
          <a:ext cx="980789" cy="3402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250" name="Equation" r:id="rId11" imgW="622300" imgH="215900" progId="Equation.3">
                  <p:embed/>
                </p:oleObj>
              </mc:Choice>
              <mc:Fallback>
                <p:oleObj name="Equation" r:id="rId11" imgW="6223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572001" y="5214494"/>
                        <a:ext cx="980789" cy="3402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/>
          </p:nvPr>
        </p:nvGraphicFramePr>
        <p:xfrm>
          <a:off x="4353212" y="4069356"/>
          <a:ext cx="980789" cy="3402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251" name="Equation" r:id="rId13" imgW="622300" imgH="215900" progId="Equation.3">
                  <p:embed/>
                </p:oleObj>
              </mc:Choice>
              <mc:Fallback>
                <p:oleObj name="Equation" r:id="rId13" imgW="6223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353212" y="4069356"/>
                        <a:ext cx="980789" cy="3402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/>
          </p:nvPr>
        </p:nvGraphicFramePr>
        <p:xfrm>
          <a:off x="4800600" y="2861120"/>
          <a:ext cx="1418544" cy="618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252" name="Equation" r:id="rId14" imgW="901700" imgH="393700" progId="Equation.3">
                  <p:embed/>
                </p:oleObj>
              </mc:Choice>
              <mc:Fallback>
                <p:oleObj name="Equation" r:id="rId14" imgW="9017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4800600" y="2861120"/>
                        <a:ext cx="1418544" cy="6186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/>
          </p:nvPr>
        </p:nvGraphicFramePr>
        <p:xfrm>
          <a:off x="4648200" y="3733800"/>
          <a:ext cx="1458316" cy="618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253" name="Equation" r:id="rId16" imgW="927100" imgH="393700" progId="Equation.3">
                  <p:embed/>
                </p:oleObj>
              </mc:Choice>
              <mc:Fallback>
                <p:oleObj name="Equation" r:id="rId16" imgW="9271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4648200" y="3733800"/>
                        <a:ext cx="1458316" cy="6186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/>
          </p:nvPr>
        </p:nvGraphicFramePr>
        <p:xfrm>
          <a:off x="3886200" y="4800600"/>
          <a:ext cx="1458316" cy="618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254" name="Equation" r:id="rId18" imgW="927100" imgH="393700" progId="Equation.3">
                  <p:embed/>
                </p:oleObj>
              </mc:Choice>
              <mc:Fallback>
                <p:oleObj name="Equation" r:id="rId18" imgW="9271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3886200" y="4800600"/>
                        <a:ext cx="1458316" cy="6186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/>
          </p:nvPr>
        </p:nvGraphicFramePr>
        <p:xfrm>
          <a:off x="6858001" y="2920740"/>
          <a:ext cx="1220787" cy="6606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255" name="Equation" r:id="rId20" imgW="774700" imgH="419100" progId="Equation.3">
                  <p:embed/>
                </p:oleObj>
              </mc:Choice>
              <mc:Fallback>
                <p:oleObj name="Equation" r:id="rId20" imgW="774700" imgH="419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6858001" y="2920740"/>
                        <a:ext cx="1220787" cy="6606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/>
          </p:nvPr>
        </p:nvGraphicFramePr>
        <p:xfrm>
          <a:off x="6629400" y="3810001"/>
          <a:ext cx="1500298" cy="6606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256" name="Equation" r:id="rId22" imgW="952500" imgH="419100" progId="Equation.3">
                  <p:embed/>
                </p:oleObj>
              </mc:Choice>
              <mc:Fallback>
                <p:oleObj name="Equation" r:id="rId22" imgW="952500" imgH="419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6629400" y="3810001"/>
                        <a:ext cx="1500298" cy="6606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/>
          </p:nvPr>
        </p:nvGraphicFramePr>
        <p:xfrm>
          <a:off x="6096000" y="4953000"/>
          <a:ext cx="380046" cy="259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257" name="Equation" r:id="rId24" imgW="241300" imgH="165100" progId="Equation.3">
                  <p:embed/>
                </p:oleObj>
              </mc:Choice>
              <mc:Fallback>
                <p:oleObj name="Equation" r:id="rId24" imgW="241300" imgH="165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6096000" y="4953000"/>
                        <a:ext cx="380046" cy="2596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22780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C1098-6E16-1E45-BAEF-458E5DA5F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Visualizing cosines </a:t>
            </a:r>
            <a:br>
              <a:rPr lang="en-US" dirty="0"/>
            </a:br>
            <a:r>
              <a:rPr lang="en-US" dirty="0"/>
              <a:t>(well, angles)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20D0F5D-49EF-864D-B2EF-D35EDB6298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99" y="2209800"/>
            <a:ext cx="7242863" cy="4232275"/>
          </a:xfrm>
        </p:spPr>
      </p:pic>
    </p:spTree>
    <p:extLst>
      <p:ext uri="{BB962C8B-B14F-4D97-AF65-F5344CB8AC3E}">
        <p14:creationId xmlns:p14="http://schemas.microsoft.com/office/powerpoint/2010/main" val="35671260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83C39-A3FB-7848-82D3-74D9643E8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 But raw frequency is a bad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A7AC3A-0656-4741-9877-4E979E583B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Frequency is clearly useful; if </a:t>
            </a:r>
            <a:r>
              <a:rPr lang="en-US" sz="2800" i="1" dirty="0"/>
              <a:t>sugar</a:t>
            </a:r>
            <a:r>
              <a:rPr lang="en-US" sz="2800" dirty="0"/>
              <a:t> appears a lot near </a:t>
            </a:r>
            <a:r>
              <a:rPr lang="en-US" sz="2800" i="1" dirty="0"/>
              <a:t>apricot</a:t>
            </a:r>
            <a:r>
              <a:rPr lang="en-US" sz="2800" dirty="0"/>
              <a:t>, that's useful information.</a:t>
            </a:r>
          </a:p>
          <a:p>
            <a:pPr marL="0" indent="0">
              <a:buNone/>
            </a:pPr>
            <a:r>
              <a:rPr lang="en-US" sz="2800" dirty="0"/>
              <a:t>But overly frequent words like </a:t>
            </a:r>
            <a:r>
              <a:rPr lang="en-US" sz="2800" i="1" dirty="0"/>
              <a:t>the</a:t>
            </a:r>
            <a:r>
              <a:rPr lang="en-US" sz="2800" dirty="0"/>
              <a:t>, </a:t>
            </a:r>
            <a:r>
              <a:rPr lang="en-US" sz="2800" i="1" dirty="0"/>
              <a:t>it,</a:t>
            </a:r>
            <a:r>
              <a:rPr lang="en-US" sz="2800" dirty="0"/>
              <a:t> or </a:t>
            </a:r>
            <a:r>
              <a:rPr lang="en-US" sz="2800" i="1" dirty="0"/>
              <a:t>they</a:t>
            </a:r>
            <a:r>
              <a:rPr lang="en-US" sz="2800" dirty="0"/>
              <a:t> are not very informative about the context</a:t>
            </a:r>
          </a:p>
          <a:p>
            <a:pPr marL="0" indent="0">
              <a:buNone/>
            </a:pPr>
            <a:r>
              <a:rPr lang="en-US" sz="2800" dirty="0"/>
              <a:t>Need a function that resolves this frequency paradox!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52346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08DA2-DBE7-5A40-A49E-7B1B1888D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tf-idf</a:t>
            </a:r>
            <a:r>
              <a:rPr lang="en-US" dirty="0"/>
              <a:t>: combine two factors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5147B1-128E-E448-9977-833E13470A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 err="1"/>
              <a:t>tf</a:t>
            </a:r>
            <a:r>
              <a:rPr lang="en-US" sz="2400" b="1" dirty="0"/>
              <a:t>: term frequency</a:t>
            </a:r>
            <a:r>
              <a:rPr lang="en-US" sz="2400" dirty="0"/>
              <a:t>.  Just raw frequency count (or possible log frequency)</a:t>
            </a:r>
          </a:p>
          <a:p>
            <a:r>
              <a:rPr lang="en-US" sz="2400" b="1" dirty="0" err="1"/>
              <a:t>Idf</a:t>
            </a:r>
            <a:r>
              <a:rPr lang="en-US" sz="2400" b="1" dirty="0"/>
              <a:t>: inverse document frequency: </a:t>
            </a:r>
            <a:r>
              <a:rPr lang="en-US" sz="2400" b="1" dirty="0" err="1"/>
              <a:t>tf</a:t>
            </a:r>
            <a:r>
              <a:rPr lang="en-US" sz="2400" b="1" dirty="0"/>
              <a:t>-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82C7C5-816F-394B-BF1D-93480012B9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2895600"/>
            <a:ext cx="2800350" cy="129478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BC2382A-3C9B-6849-BAA4-89D7C68CFA83}"/>
              </a:ext>
            </a:extLst>
          </p:cNvPr>
          <p:cNvSpPr txBox="1"/>
          <p:nvPr/>
        </p:nvSpPr>
        <p:spPr>
          <a:xfrm>
            <a:off x="5791200" y="2895600"/>
            <a:ext cx="2777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Total # of  docs in collection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5A3EB6-B508-0846-9384-BD0BB5456EBD}"/>
              </a:ext>
            </a:extLst>
          </p:cNvPr>
          <p:cNvSpPr txBox="1"/>
          <p:nvPr/>
        </p:nvSpPr>
        <p:spPr>
          <a:xfrm>
            <a:off x="5653197" y="4437180"/>
            <a:ext cx="2713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 of  docs that have word </a:t>
            </a:r>
            <a:r>
              <a:rPr lang="en-US" dirty="0" err="1"/>
              <a:t>i</a:t>
            </a:r>
            <a:endParaRPr lang="en-US" dirty="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423397A6-9D76-F14A-BE2C-C759DF61ED2C}"/>
              </a:ext>
            </a:extLst>
          </p:cNvPr>
          <p:cNvSpPr/>
          <p:nvPr/>
        </p:nvSpPr>
        <p:spPr>
          <a:xfrm>
            <a:off x="4960307" y="3068877"/>
            <a:ext cx="864296" cy="388307"/>
          </a:xfrm>
          <a:custGeom>
            <a:avLst/>
            <a:gdLst>
              <a:gd name="connsiteX0" fmla="*/ 864296 w 864296"/>
              <a:gd name="connsiteY0" fmla="*/ 0 h 388307"/>
              <a:gd name="connsiteX1" fmla="*/ 363255 w 864296"/>
              <a:gd name="connsiteY1" fmla="*/ 187890 h 388307"/>
              <a:gd name="connsiteX2" fmla="*/ 0 w 864296"/>
              <a:gd name="connsiteY2" fmla="*/ 388307 h 388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4296" h="388307">
                <a:moveTo>
                  <a:pt x="864296" y="0"/>
                </a:moveTo>
                <a:cubicBezTo>
                  <a:pt x="685800" y="61586"/>
                  <a:pt x="507304" y="123172"/>
                  <a:pt x="363255" y="187890"/>
                </a:cubicBezTo>
                <a:cubicBezTo>
                  <a:pt x="219206" y="252608"/>
                  <a:pt x="109603" y="320457"/>
                  <a:pt x="0" y="388307"/>
                </a:cubicBezTo>
              </a:path>
            </a:pathLst>
          </a:custGeom>
          <a:noFill/>
          <a:ln w="349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F4FFB37-2E57-2A45-973F-10F199A5A1D5}"/>
              </a:ext>
            </a:extLst>
          </p:cNvPr>
          <p:cNvSpPr/>
          <p:nvPr/>
        </p:nvSpPr>
        <p:spPr>
          <a:xfrm flipV="1">
            <a:off x="4876800" y="4114800"/>
            <a:ext cx="776397" cy="457200"/>
          </a:xfrm>
          <a:custGeom>
            <a:avLst/>
            <a:gdLst>
              <a:gd name="connsiteX0" fmla="*/ 864296 w 864296"/>
              <a:gd name="connsiteY0" fmla="*/ 0 h 388307"/>
              <a:gd name="connsiteX1" fmla="*/ 363255 w 864296"/>
              <a:gd name="connsiteY1" fmla="*/ 187890 h 388307"/>
              <a:gd name="connsiteX2" fmla="*/ 0 w 864296"/>
              <a:gd name="connsiteY2" fmla="*/ 388307 h 388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4296" h="388307">
                <a:moveTo>
                  <a:pt x="864296" y="0"/>
                </a:moveTo>
                <a:cubicBezTo>
                  <a:pt x="685800" y="61586"/>
                  <a:pt x="507304" y="123172"/>
                  <a:pt x="363255" y="187890"/>
                </a:cubicBezTo>
                <a:cubicBezTo>
                  <a:pt x="219206" y="252608"/>
                  <a:pt x="109603" y="320457"/>
                  <a:pt x="0" y="388307"/>
                </a:cubicBezTo>
              </a:path>
            </a:pathLst>
          </a:custGeom>
          <a:noFill/>
          <a:ln w="349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AF68A65-07F6-9842-8CA4-96AE954ED5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6161" y="5726495"/>
            <a:ext cx="2711573" cy="91776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36229F8-9A5B-FD4C-A22D-C3B6720AC912}"/>
              </a:ext>
            </a:extLst>
          </p:cNvPr>
          <p:cNvSpPr txBox="1"/>
          <p:nvPr/>
        </p:nvSpPr>
        <p:spPr>
          <a:xfrm>
            <a:off x="822959" y="5128892"/>
            <a:ext cx="54373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tf-idf</a:t>
            </a:r>
            <a:r>
              <a:rPr lang="en-US" sz="2800" dirty="0"/>
              <a:t> value for word </a:t>
            </a:r>
            <a:r>
              <a:rPr lang="en-US" sz="2800" dirty="0" err="1"/>
              <a:t>i</a:t>
            </a:r>
            <a:r>
              <a:rPr lang="en-US" sz="2800" dirty="0"/>
              <a:t> in document j: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EDD5F20-0050-234C-8683-5819C1CF644B}"/>
              </a:ext>
            </a:extLst>
          </p:cNvPr>
          <p:cNvSpPr txBox="1"/>
          <p:nvPr/>
        </p:nvSpPr>
        <p:spPr>
          <a:xfrm>
            <a:off x="475254" y="4413704"/>
            <a:ext cx="3359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Words like "the" have very low </a:t>
            </a:r>
            <a:r>
              <a:rPr lang="en-US" dirty="0" err="1">
                <a:solidFill>
                  <a:srgbClr val="0000FF"/>
                </a:solidFill>
              </a:rPr>
              <a:t>idf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26225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9248B-1848-9F49-9FC0-B9CD13B27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Summary: </a:t>
            </a:r>
            <a:r>
              <a:rPr lang="en-US" dirty="0" err="1"/>
              <a:t>tf-idf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5638B3-8744-0347-A4D7-CD726FB6EC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Compare two words using </a:t>
            </a:r>
            <a:r>
              <a:rPr lang="en-US" sz="3200" dirty="0" err="1"/>
              <a:t>tf-idf</a:t>
            </a:r>
            <a:r>
              <a:rPr lang="en-US" sz="3200" dirty="0"/>
              <a:t> cosine to see if they are similar</a:t>
            </a:r>
          </a:p>
          <a:p>
            <a:r>
              <a:rPr lang="en-US" sz="3200" dirty="0"/>
              <a:t>Compare two documents</a:t>
            </a:r>
          </a:p>
          <a:p>
            <a:pPr lvl="1"/>
            <a:r>
              <a:rPr lang="en-US" sz="2800" dirty="0"/>
              <a:t>Take the centroid of vectors of all the words in the document</a:t>
            </a:r>
          </a:p>
          <a:p>
            <a:pPr lvl="1"/>
            <a:r>
              <a:rPr lang="en-US" sz="2800" dirty="0"/>
              <a:t>Centroid document vector is: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17FDC8-7FBA-7B4C-8459-A4FF8D6FDB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4876800"/>
            <a:ext cx="5064125" cy="14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55138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8016240" cy="1084996"/>
          </a:xfrm>
        </p:spPr>
        <p:txBody>
          <a:bodyPr/>
          <a:lstStyle/>
          <a:p>
            <a:r>
              <a:rPr lang="en-US" dirty="0" err="1"/>
              <a:t>Tf-idf</a:t>
            </a:r>
            <a:r>
              <a:rPr lang="en-US" dirty="0"/>
              <a:t> is a sparse representation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Tf-idf</a:t>
            </a:r>
            <a:r>
              <a:rPr lang="en-US" sz="4000" dirty="0"/>
              <a:t> vectors are</a:t>
            </a:r>
          </a:p>
          <a:p>
            <a:pPr lvl="1"/>
            <a:r>
              <a:rPr lang="en-US" sz="2800" b="1" dirty="0"/>
              <a:t>long</a:t>
            </a:r>
            <a:r>
              <a:rPr lang="en-US" sz="2800" dirty="0"/>
              <a:t> (length |V|= 20,000 to 50,000)</a:t>
            </a:r>
          </a:p>
          <a:p>
            <a:pPr lvl="1"/>
            <a:r>
              <a:rPr lang="en-US" sz="2800" b="1" dirty="0"/>
              <a:t>sparse </a:t>
            </a:r>
            <a:r>
              <a:rPr lang="en-US" sz="2800" dirty="0"/>
              <a:t>(most elements are zero)</a:t>
            </a:r>
          </a:p>
        </p:txBody>
      </p:sp>
    </p:spTree>
    <p:extLst>
      <p:ext uri="{BB962C8B-B14F-4D97-AF65-F5344CB8AC3E}">
        <p14:creationId xmlns:p14="http://schemas.microsoft.com/office/powerpoint/2010/main" val="186925613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1066800"/>
            <a:ext cx="7467600" cy="742950"/>
          </a:xfrm>
        </p:spPr>
        <p:txBody>
          <a:bodyPr/>
          <a:lstStyle/>
          <a:p>
            <a:r>
              <a:rPr lang="en-US" dirty="0"/>
              <a:t>Alternative: dense vectors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2362200"/>
            <a:ext cx="7620000" cy="2895600"/>
          </a:xfrm>
        </p:spPr>
        <p:txBody>
          <a:bodyPr>
            <a:normAutofit/>
          </a:bodyPr>
          <a:lstStyle/>
          <a:p>
            <a:r>
              <a:rPr lang="en-US" sz="4000" dirty="0"/>
              <a:t>vectors which are</a:t>
            </a:r>
          </a:p>
          <a:p>
            <a:pPr lvl="1"/>
            <a:r>
              <a:rPr lang="en-US" sz="2800" b="1" dirty="0"/>
              <a:t>short</a:t>
            </a:r>
            <a:r>
              <a:rPr lang="en-US" sz="2800" dirty="0"/>
              <a:t> (length 50-1000)</a:t>
            </a:r>
          </a:p>
          <a:p>
            <a:pPr lvl="1"/>
            <a:r>
              <a:rPr lang="en-US" sz="2800" b="1" dirty="0"/>
              <a:t>dense</a:t>
            </a:r>
            <a:r>
              <a:rPr lang="en-US" sz="2800" dirty="0"/>
              <a:t> (most elements are non-zero)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304800" y="5562600"/>
            <a:ext cx="1981200" cy="342900"/>
          </a:xfrm>
          <a:prstGeom prst="rect">
            <a:avLst/>
          </a:prstGeom>
        </p:spPr>
        <p:txBody>
          <a:bodyPr/>
          <a:lstStyle/>
          <a:p>
            <a:fld id="{10F35DC5-7E65-8247-99AB-4E984F8A921E}" type="slidenum">
              <a:rPr lang="en-US" smtClean="0"/>
              <a:pPr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78849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1066800"/>
            <a:ext cx="7467600" cy="742950"/>
          </a:xfrm>
        </p:spPr>
        <p:txBody>
          <a:bodyPr/>
          <a:lstStyle/>
          <a:p>
            <a:r>
              <a:rPr lang="en-US"/>
              <a:t>Sparse versus dense </a:t>
            </a:r>
            <a:r>
              <a:rPr lang="en-US" dirty="0"/>
              <a:t>vectors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057400"/>
            <a:ext cx="8839200" cy="4572000"/>
          </a:xfrm>
        </p:spPr>
        <p:txBody>
          <a:bodyPr>
            <a:normAutofit/>
          </a:bodyPr>
          <a:lstStyle/>
          <a:p>
            <a:r>
              <a:rPr lang="en-US" sz="3200" dirty="0"/>
              <a:t>Why dense vectors?</a:t>
            </a:r>
          </a:p>
          <a:p>
            <a:pPr lvl="1"/>
            <a:r>
              <a:rPr lang="en-US" sz="2800" dirty="0"/>
              <a:t>Short vectors may be easier to use as </a:t>
            </a:r>
            <a:r>
              <a:rPr lang="en-US" sz="2800" b="1" dirty="0"/>
              <a:t>features</a:t>
            </a:r>
            <a:r>
              <a:rPr lang="en-US" sz="2800" dirty="0"/>
              <a:t> in machine learning (less weights to tune)</a:t>
            </a:r>
          </a:p>
          <a:p>
            <a:pPr lvl="1"/>
            <a:r>
              <a:rPr lang="en-US" sz="2800" dirty="0"/>
              <a:t>Dense vectors may </a:t>
            </a:r>
            <a:r>
              <a:rPr lang="en-US" sz="2800" b="1" dirty="0"/>
              <a:t>generalize</a:t>
            </a:r>
            <a:r>
              <a:rPr lang="en-US" sz="2800" dirty="0"/>
              <a:t> better than storing explicit counts</a:t>
            </a:r>
          </a:p>
          <a:p>
            <a:pPr lvl="1"/>
            <a:r>
              <a:rPr lang="en-US" sz="2800" dirty="0"/>
              <a:t>They may do better at capturing synonymy:</a:t>
            </a:r>
          </a:p>
          <a:p>
            <a:pPr lvl="2"/>
            <a:r>
              <a:rPr lang="en-US" sz="2400" i="1" dirty="0"/>
              <a:t>car</a:t>
            </a:r>
            <a:r>
              <a:rPr lang="en-US" sz="2400" dirty="0"/>
              <a:t> and </a:t>
            </a:r>
            <a:r>
              <a:rPr lang="en-US" sz="2400" i="1" dirty="0"/>
              <a:t>automobile</a:t>
            </a:r>
            <a:r>
              <a:rPr lang="en-US" sz="2400" dirty="0"/>
              <a:t> are synonyms; but are distinct dimensions</a:t>
            </a:r>
          </a:p>
          <a:p>
            <a:pPr lvl="3"/>
            <a:r>
              <a:rPr lang="en-US" sz="2400" dirty="0"/>
              <a:t>a word with </a:t>
            </a:r>
            <a:r>
              <a:rPr lang="en-US" sz="2400" i="1" dirty="0"/>
              <a:t>car</a:t>
            </a:r>
            <a:r>
              <a:rPr lang="en-US" sz="2400" dirty="0"/>
              <a:t> as a neighbor and a word with </a:t>
            </a:r>
            <a:r>
              <a:rPr lang="en-US" sz="2400" i="1" dirty="0"/>
              <a:t>automobile</a:t>
            </a:r>
            <a:r>
              <a:rPr lang="en-US" sz="2400" dirty="0"/>
              <a:t> as a neighbor should be similar, but aren't</a:t>
            </a:r>
          </a:p>
          <a:p>
            <a:pPr lvl="1"/>
            <a:r>
              <a:rPr lang="en-US" sz="2800" b="1" dirty="0"/>
              <a:t>In practice, they work better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304800" y="5562600"/>
            <a:ext cx="1981200" cy="342900"/>
          </a:xfrm>
          <a:prstGeom prst="rect">
            <a:avLst/>
          </a:prstGeom>
        </p:spPr>
        <p:txBody>
          <a:bodyPr/>
          <a:lstStyle/>
          <a:p>
            <a:fld id="{10F35DC5-7E65-8247-99AB-4E984F8A921E}" type="slidenum">
              <a:rPr lang="en-US" smtClean="0"/>
              <a:pPr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53453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161196"/>
          </a:xfrm>
        </p:spPr>
        <p:txBody>
          <a:bodyPr>
            <a:normAutofit fontScale="90000"/>
          </a:bodyPr>
          <a:lstStyle/>
          <a:p>
            <a:r>
              <a:rPr lang="en-US" dirty="0"/>
              <a:t>Dense embeddings you can download!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2057400"/>
            <a:ext cx="8092441" cy="3811694"/>
          </a:xfrm>
        </p:spPr>
        <p:txBody>
          <a:bodyPr/>
          <a:lstStyle/>
          <a:p>
            <a:r>
              <a:rPr lang="en-US" sz="3200" dirty="0"/>
              <a:t>Word2vec (</a:t>
            </a:r>
            <a:r>
              <a:rPr lang="en-US" sz="3200" dirty="0" err="1"/>
              <a:t>Mikolov</a:t>
            </a:r>
            <a:r>
              <a:rPr lang="en-US" sz="3200" dirty="0"/>
              <a:t> et al.)</a:t>
            </a:r>
          </a:p>
          <a:p>
            <a:r>
              <a:rPr lang="en-US" sz="3200" dirty="0">
                <a:hlinkClick r:id="rId2"/>
              </a:rPr>
              <a:t>https://code.google.com/archive/p/word2vec/</a:t>
            </a:r>
            <a:endParaRPr lang="en-US" sz="3200" dirty="0"/>
          </a:p>
          <a:p>
            <a:endParaRPr lang="en-US" sz="3200" dirty="0"/>
          </a:p>
          <a:p>
            <a:r>
              <a:rPr lang="en-US" sz="3200" dirty="0"/>
              <a:t>Glove (Pennington, </a:t>
            </a:r>
            <a:r>
              <a:rPr lang="en-US" sz="3200" dirty="0" err="1"/>
              <a:t>Socher</a:t>
            </a:r>
            <a:r>
              <a:rPr lang="en-US" sz="3200" dirty="0"/>
              <a:t>, Manning)</a:t>
            </a:r>
          </a:p>
          <a:p>
            <a:r>
              <a:rPr lang="en-US" sz="3200" dirty="0">
                <a:hlinkClick r:id="rId3"/>
              </a:rPr>
              <a:t>http://nlp.stanford.edu/projects/glove/</a:t>
            </a:r>
            <a:endParaRPr lang="en-US" sz="3200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3703760"/>
            <a:ext cx="1676400" cy="2514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999" y="5257800"/>
            <a:ext cx="1610611" cy="161061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300" y="914400"/>
            <a:ext cx="1613144" cy="178479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A27D3FF-A40E-BB42-85A5-84DF154B0E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5122" y="5257800"/>
            <a:ext cx="1138233" cy="141140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DCD39F7-E001-704F-9C7F-70B6861FC1B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59" y="5257801"/>
            <a:ext cx="1362163" cy="1414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3632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084996"/>
          </a:xfrm>
        </p:spPr>
        <p:txBody>
          <a:bodyPr/>
          <a:lstStyle/>
          <a:p>
            <a:r>
              <a:rPr lang="en-US" b="0" dirty="0"/>
              <a:t>Word2vec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845734"/>
            <a:ext cx="8168641" cy="4555066"/>
          </a:xfrm>
        </p:spPr>
        <p:txBody>
          <a:bodyPr>
            <a:normAutofit/>
          </a:bodyPr>
          <a:lstStyle/>
          <a:p>
            <a:r>
              <a:rPr lang="en-US" sz="4400" dirty="0"/>
              <a:t>Popular embedding method</a:t>
            </a:r>
          </a:p>
          <a:p>
            <a:r>
              <a:rPr lang="en-US" sz="4400" dirty="0"/>
              <a:t>Very fast to train</a:t>
            </a:r>
          </a:p>
          <a:p>
            <a:r>
              <a:rPr lang="en-US" sz="4400" dirty="0"/>
              <a:t>Code available on the web</a:t>
            </a:r>
          </a:p>
          <a:p>
            <a:r>
              <a:rPr lang="en-US" sz="4400" dirty="0"/>
              <a:t>Idea: </a:t>
            </a:r>
            <a:r>
              <a:rPr lang="en-US" sz="4400" b="1" dirty="0"/>
              <a:t>predict</a:t>
            </a:r>
            <a:r>
              <a:rPr lang="en-US" sz="4400" dirty="0"/>
              <a:t> rather than </a:t>
            </a:r>
            <a:r>
              <a:rPr lang="en-US" sz="4400" b="1" dirty="0"/>
              <a:t>count </a:t>
            </a:r>
          </a:p>
        </p:txBody>
      </p:sp>
    </p:spTree>
    <p:extLst>
      <p:ext uri="{BB962C8B-B14F-4D97-AF65-F5344CB8AC3E}">
        <p14:creationId xmlns:p14="http://schemas.microsoft.com/office/powerpoint/2010/main" val="188738476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237396"/>
          </a:xfrm>
        </p:spPr>
        <p:txBody>
          <a:bodyPr/>
          <a:lstStyle/>
          <a:p>
            <a:r>
              <a:rPr lang="en-US" dirty="0"/>
              <a:t>Word2vec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845734"/>
            <a:ext cx="8016241" cy="5012266"/>
          </a:xfrm>
        </p:spPr>
        <p:txBody>
          <a:bodyPr>
            <a:normAutofit lnSpcReduction="10000"/>
          </a:bodyPr>
          <a:lstStyle/>
          <a:p>
            <a:pPr lvl="1"/>
            <a:r>
              <a:rPr lang="en-US" sz="4000" dirty="0"/>
              <a:t>Instead of </a:t>
            </a:r>
            <a:r>
              <a:rPr lang="en-US" sz="4000" b="1" dirty="0"/>
              <a:t>counting</a:t>
            </a:r>
            <a:r>
              <a:rPr lang="en-US" sz="4000" dirty="0"/>
              <a:t> how often each word </a:t>
            </a:r>
            <a:r>
              <a:rPr lang="en-US" sz="4000" i="1" dirty="0"/>
              <a:t>w</a:t>
            </a:r>
            <a:r>
              <a:rPr lang="en-US" sz="4000" dirty="0"/>
              <a:t> occurs near "</a:t>
            </a:r>
            <a:r>
              <a:rPr lang="en-US" sz="4000" i="1" dirty="0"/>
              <a:t>apricot"</a:t>
            </a:r>
          </a:p>
          <a:p>
            <a:pPr lvl="1"/>
            <a:r>
              <a:rPr lang="en-US" sz="4000" dirty="0"/>
              <a:t>Train a classifier on a binary </a:t>
            </a:r>
            <a:r>
              <a:rPr lang="en-US" sz="4000" b="1" dirty="0"/>
              <a:t>prediction</a:t>
            </a:r>
            <a:r>
              <a:rPr lang="en-US" sz="4000" dirty="0"/>
              <a:t> task:</a:t>
            </a:r>
          </a:p>
          <a:p>
            <a:pPr lvl="2"/>
            <a:r>
              <a:rPr lang="en-US" sz="3200" dirty="0"/>
              <a:t>Is </a:t>
            </a:r>
            <a:r>
              <a:rPr lang="en-US" sz="3200" i="1" dirty="0"/>
              <a:t>w </a:t>
            </a:r>
            <a:r>
              <a:rPr lang="en-US" sz="3200" dirty="0"/>
              <a:t>likely to show up near "</a:t>
            </a:r>
            <a:r>
              <a:rPr lang="en-US" sz="3200" i="1" dirty="0"/>
              <a:t>apricot"</a:t>
            </a:r>
            <a:r>
              <a:rPr lang="en-US" sz="3200" dirty="0"/>
              <a:t>?</a:t>
            </a:r>
          </a:p>
          <a:p>
            <a:pPr lvl="1"/>
            <a:endParaRPr lang="en-US" sz="3600" dirty="0"/>
          </a:p>
          <a:p>
            <a:pPr lvl="1"/>
            <a:r>
              <a:rPr lang="en-US" sz="3600" dirty="0"/>
              <a:t>We don’t actually care about this task</a:t>
            </a:r>
          </a:p>
          <a:p>
            <a:pPr lvl="2"/>
            <a:r>
              <a:rPr lang="en-US" sz="3200" dirty="0"/>
              <a:t>But we'll take the learned classifier weights as the word </a:t>
            </a:r>
            <a:r>
              <a:rPr lang="en-US" sz="3200" dirty="0" err="1"/>
              <a:t>embeddings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859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40472-79BA-A447-9ECC-EDE5274BB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760738"/>
            <a:ext cx="7819789" cy="610862"/>
          </a:xfrm>
        </p:spPr>
        <p:txBody>
          <a:bodyPr>
            <a:normAutofit fontScale="90000"/>
          </a:bodyPr>
          <a:lstStyle/>
          <a:p>
            <a:r>
              <a:rPr lang="en-US" dirty="0"/>
              <a:t>Brilliant insight: Use running text as implicitly supervised training data!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3E27B6-F21E-174C-B5D3-2D10632EC8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402666"/>
          </a:xfrm>
        </p:spPr>
        <p:txBody>
          <a:bodyPr>
            <a:normAutofit lnSpcReduction="10000"/>
          </a:bodyPr>
          <a:lstStyle/>
          <a:p>
            <a:pPr marL="460375" indent="-287338">
              <a:buFont typeface="Arial" panose="020B0604020202020204" pitchFamily="34" charset="0"/>
              <a:buChar char="•"/>
            </a:pPr>
            <a:r>
              <a:rPr lang="en-US" sz="3200" dirty="0"/>
              <a:t>A word </a:t>
            </a:r>
            <a:r>
              <a:rPr lang="en-US" sz="3200" i="1" dirty="0"/>
              <a:t>s </a:t>
            </a:r>
            <a:r>
              <a:rPr lang="en-US" sz="3200" dirty="0"/>
              <a:t>near </a:t>
            </a:r>
            <a:r>
              <a:rPr lang="en-US" sz="3200" i="1" dirty="0"/>
              <a:t>apricot </a:t>
            </a:r>
          </a:p>
          <a:p>
            <a:pPr marL="752983" lvl="1" indent="-287338">
              <a:buFont typeface="Arial" panose="020B0604020202020204" pitchFamily="34" charset="0"/>
              <a:buChar char="•"/>
            </a:pPr>
            <a:r>
              <a:rPr lang="en-US" sz="3000" dirty="0"/>
              <a:t>Acts as gold ‘correct answer’ to the question </a:t>
            </a:r>
          </a:p>
          <a:p>
            <a:pPr marL="752983" lvl="1" indent="-287338">
              <a:buFont typeface="Arial" panose="020B0604020202020204" pitchFamily="34" charset="0"/>
              <a:buChar char="•"/>
            </a:pPr>
            <a:r>
              <a:rPr lang="en-US" sz="3000" dirty="0"/>
              <a:t>“Is word </a:t>
            </a:r>
            <a:r>
              <a:rPr lang="en-US" sz="3000" i="1" dirty="0"/>
              <a:t>w </a:t>
            </a:r>
            <a:r>
              <a:rPr lang="en-US" sz="3000" dirty="0"/>
              <a:t>likely to show up near </a:t>
            </a:r>
            <a:r>
              <a:rPr lang="en-US" sz="3000" i="1" dirty="0"/>
              <a:t>apricot</a:t>
            </a:r>
            <a:r>
              <a:rPr lang="en-US" sz="3000" dirty="0"/>
              <a:t>?” </a:t>
            </a:r>
          </a:p>
          <a:p>
            <a:pPr marL="460375" indent="-287338">
              <a:buFont typeface="Arial" panose="020B0604020202020204" pitchFamily="34" charset="0"/>
              <a:buChar char="•"/>
            </a:pPr>
            <a:r>
              <a:rPr lang="en-US" sz="3200" dirty="0"/>
              <a:t>No need for hand-labeled supervision</a:t>
            </a:r>
          </a:p>
          <a:p>
            <a:pPr marL="460375" indent="-287338">
              <a:buFont typeface="Arial" panose="020B0604020202020204" pitchFamily="34" charset="0"/>
              <a:buChar char="•"/>
            </a:pPr>
            <a:r>
              <a:rPr lang="en-US" sz="3200" dirty="0"/>
              <a:t>The idea comes from </a:t>
            </a:r>
            <a:r>
              <a:rPr lang="en-US" sz="3200" b="1" dirty="0"/>
              <a:t>neural language modeling </a:t>
            </a:r>
          </a:p>
          <a:p>
            <a:pPr marL="752983" lvl="1" indent="-287338">
              <a:buFont typeface="Arial" panose="020B0604020202020204" pitchFamily="34" charset="0"/>
              <a:buChar char="•"/>
            </a:pPr>
            <a:r>
              <a:rPr lang="en-US" sz="3200" dirty="0" err="1"/>
              <a:t>Bengio</a:t>
            </a:r>
            <a:r>
              <a:rPr lang="en-US" sz="3200" dirty="0"/>
              <a:t> et al. (2003)</a:t>
            </a:r>
          </a:p>
          <a:p>
            <a:pPr marL="752983" lvl="1" indent="-287338">
              <a:buFont typeface="Arial" panose="020B0604020202020204" pitchFamily="34" charset="0"/>
              <a:buChar char="•"/>
            </a:pPr>
            <a:r>
              <a:rPr lang="en-US" sz="3200" dirty="0" err="1"/>
              <a:t>Collobert</a:t>
            </a:r>
            <a:r>
              <a:rPr lang="en-US" sz="3200" dirty="0"/>
              <a:t> et al. (2011) </a:t>
            </a:r>
          </a:p>
          <a:p>
            <a:pPr marL="752983" lvl="1" indent="-287338">
              <a:buFont typeface="Arial" panose="020B0604020202020204" pitchFamily="34" charset="0"/>
              <a:buChar char="•"/>
            </a:pPr>
            <a:endParaRPr lang="en-US" sz="30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306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Word2Vec: </a:t>
            </a:r>
            <a:r>
              <a:rPr lang="en-US" b="1" dirty="0"/>
              <a:t>Skip-Gram</a:t>
            </a:r>
            <a:r>
              <a:rPr lang="en-US" b="0" dirty="0"/>
              <a:t> Task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286000"/>
            <a:ext cx="8229600" cy="4114800"/>
          </a:xfrm>
        </p:spPr>
        <p:txBody>
          <a:bodyPr>
            <a:noAutofit/>
          </a:bodyPr>
          <a:lstStyle/>
          <a:p>
            <a:r>
              <a:rPr lang="en-US" sz="2800" dirty="0"/>
              <a:t>Word2vec provides a variety of options. Let's do</a:t>
            </a:r>
          </a:p>
          <a:p>
            <a:pPr lvl="1"/>
            <a:r>
              <a:rPr lang="en-US" sz="2600" dirty="0"/>
              <a:t> "skip-gram with negative sampling" (SGNS)</a:t>
            </a:r>
          </a:p>
        </p:txBody>
      </p:sp>
    </p:spTree>
    <p:extLst>
      <p:ext uri="{BB962C8B-B14F-4D97-AF65-F5344CB8AC3E}">
        <p14:creationId xmlns:p14="http://schemas.microsoft.com/office/powerpoint/2010/main" val="79484593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Skip-gram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/>
              <a:t>Treat the target word and a neighboring context word as positive examples.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Randomly sample other words in the lexicon to get negative samples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Use logistic regression to train a classifier to distinguish those two cases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Use the weights as the </a:t>
            </a:r>
            <a:r>
              <a:rPr lang="en-US" sz="3200" dirty="0" err="1"/>
              <a:t>embeddings</a:t>
            </a:r>
            <a:endParaRPr lang="en-US" sz="32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1A785C-C965-5D40-AAFE-C6AFD50D11D0}" type="datetime1">
              <a:rPr lang="en-US" smtClean="0"/>
              <a:pPr>
                <a:defRPr/>
              </a:pPr>
              <a:t>8/13/18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686800" y="5772150"/>
            <a:ext cx="4572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13DD8BE-556E-3440-9013-11CC5588178D}" type="slidenum">
              <a:rPr lang="en-US" smtClean="0"/>
              <a:pPr>
                <a:defRPr/>
              </a:pPr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41243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Skip-Gram Training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Training sentence:</a:t>
            </a:r>
          </a:p>
          <a:p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... lemon, a </a:t>
            </a:r>
            <a:r>
              <a:rPr lang="en-US" sz="2800" dirty="0">
                <a:solidFill>
                  <a:srgbClr val="0000FF"/>
                </a:solidFill>
              </a:rPr>
              <a:t>tablespoon of </a:t>
            </a:r>
            <a:r>
              <a:rPr lang="en-US" sz="2800" b="1" dirty="0">
                <a:solidFill>
                  <a:srgbClr val="FF0066"/>
                </a:solidFill>
              </a:rPr>
              <a:t>apricot</a:t>
            </a:r>
            <a:r>
              <a:rPr lang="en-US" sz="2800" dirty="0">
                <a:solidFill>
                  <a:srgbClr val="0000FF"/>
                </a:solidFill>
              </a:rPr>
              <a:t> jam   a</a:t>
            </a:r>
            <a:r>
              <a:rPr lang="en-US" sz="2800" dirty="0"/>
              <a:t>   </a:t>
            </a:r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pinch ... </a:t>
            </a:r>
          </a:p>
          <a:p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                         </a:t>
            </a:r>
            <a:r>
              <a:rPr lang="en-US" sz="2800" dirty="0">
                <a:solidFill>
                  <a:srgbClr val="0000FF"/>
                </a:solidFill>
              </a:rPr>
              <a:t>c1            c2   </a:t>
            </a:r>
            <a:r>
              <a:rPr lang="en-US" sz="2800" dirty="0">
                <a:solidFill>
                  <a:srgbClr val="C00000"/>
                </a:solidFill>
              </a:rPr>
              <a:t>target</a:t>
            </a:r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r>
              <a:rPr lang="en-US" sz="2800" dirty="0">
                <a:solidFill>
                  <a:srgbClr val="0000FF"/>
                </a:solidFill>
              </a:rPr>
              <a:t>c3    c4</a:t>
            </a:r>
          </a:p>
          <a:p>
            <a:endParaRPr lang="en-US" sz="3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1A785C-C965-5D40-AAFE-C6AFD50D11D0}" type="datetime1">
              <a:rPr lang="en-US" smtClean="0"/>
              <a:pPr>
                <a:defRPr/>
              </a:pPr>
              <a:t>8/13/18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686800" y="5772150"/>
            <a:ext cx="4572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13DD8BE-556E-3440-9013-11CC5588178D}" type="slidenum">
              <a:rPr lang="en-US" smtClean="0"/>
              <a:pPr>
                <a:defRPr/>
              </a:pPr>
              <a:t>66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BF3B17-D3CC-D947-AFB2-4BB69E8F44CA}"/>
              </a:ext>
            </a:extLst>
          </p:cNvPr>
          <p:cNvSpPr txBox="1"/>
          <p:nvPr/>
        </p:nvSpPr>
        <p:spPr>
          <a:xfrm>
            <a:off x="1678488" y="4809994"/>
            <a:ext cx="64749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Asssume</a:t>
            </a:r>
            <a:r>
              <a:rPr lang="en-US" sz="2800" dirty="0"/>
              <a:t> context words are those in +/- 2 word window</a:t>
            </a:r>
          </a:p>
        </p:txBody>
      </p:sp>
    </p:spTree>
    <p:extLst>
      <p:ext uri="{BB962C8B-B14F-4D97-AF65-F5344CB8AC3E}">
        <p14:creationId xmlns:p14="http://schemas.microsoft.com/office/powerpoint/2010/main" val="129850010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68438"/>
          </a:xfrm>
        </p:spPr>
        <p:txBody>
          <a:bodyPr/>
          <a:lstStyle/>
          <a:p>
            <a:r>
              <a:rPr lang="en-US" b="0" dirty="0"/>
              <a:t>Skip-Gram Goal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845734"/>
            <a:ext cx="8092441" cy="4023360"/>
          </a:xfrm>
        </p:spPr>
        <p:txBody>
          <a:bodyPr>
            <a:normAutofit fontScale="32500" lnSpcReduction="20000"/>
          </a:bodyPr>
          <a:lstStyle/>
          <a:p>
            <a:pPr>
              <a:spcAft>
                <a:spcPts val="1400"/>
              </a:spcAft>
            </a:pPr>
            <a:r>
              <a:rPr lang="en-US" sz="9600" dirty="0"/>
              <a:t>Given a tuple (</a:t>
            </a:r>
            <a:r>
              <a:rPr lang="en-US" sz="9600" dirty="0" err="1"/>
              <a:t>t,c</a:t>
            </a:r>
            <a:r>
              <a:rPr lang="en-US" sz="9600" dirty="0"/>
              <a:t>)  = target, context</a:t>
            </a:r>
          </a:p>
          <a:p>
            <a:pPr lvl="1"/>
            <a:r>
              <a:rPr lang="en-US" sz="9400" dirty="0"/>
              <a:t>(</a:t>
            </a:r>
            <a:r>
              <a:rPr lang="en-US" sz="9400" i="1" dirty="0">
                <a:solidFill>
                  <a:srgbClr val="C00000"/>
                </a:solidFill>
              </a:rPr>
              <a:t>apricot</a:t>
            </a:r>
            <a:r>
              <a:rPr lang="en-US" sz="9400" i="1" dirty="0"/>
              <a:t>, </a:t>
            </a:r>
            <a:r>
              <a:rPr lang="en-US" sz="9400" i="1" dirty="0">
                <a:solidFill>
                  <a:srgbClr val="0000FF"/>
                </a:solidFill>
              </a:rPr>
              <a:t>jam</a:t>
            </a:r>
            <a:r>
              <a:rPr lang="en-US" sz="9400" dirty="0"/>
              <a:t>)</a:t>
            </a:r>
          </a:p>
          <a:p>
            <a:pPr lvl="1"/>
            <a:r>
              <a:rPr lang="en-US" sz="9400" dirty="0"/>
              <a:t>(</a:t>
            </a:r>
            <a:r>
              <a:rPr lang="en-US" sz="9400" i="1" dirty="0">
                <a:solidFill>
                  <a:srgbClr val="C00000"/>
                </a:solidFill>
              </a:rPr>
              <a:t>apricot</a:t>
            </a:r>
            <a:r>
              <a:rPr lang="en-US" sz="9400" i="1" dirty="0"/>
              <a:t>, </a:t>
            </a:r>
            <a:r>
              <a:rPr lang="en-US" sz="9400" i="1" dirty="0">
                <a:solidFill>
                  <a:srgbClr val="0000FF"/>
                </a:solidFill>
              </a:rPr>
              <a:t>aardvark</a:t>
            </a:r>
            <a:r>
              <a:rPr lang="en-US" sz="9400" dirty="0"/>
              <a:t>)</a:t>
            </a:r>
          </a:p>
          <a:p>
            <a:r>
              <a:rPr lang="en-US" sz="9600" dirty="0"/>
              <a:t>Return probability that c is a real context word:</a:t>
            </a:r>
          </a:p>
          <a:p>
            <a:endParaRPr lang="en-US" sz="9600" dirty="0"/>
          </a:p>
          <a:p>
            <a:r>
              <a:rPr lang="en-US" sz="9800" dirty="0"/>
              <a:t>P(+|</a:t>
            </a:r>
            <a:r>
              <a:rPr lang="en-US" sz="9800" dirty="0" err="1"/>
              <a:t>t,c</a:t>
            </a:r>
            <a:r>
              <a:rPr lang="en-US" sz="9800" dirty="0"/>
              <a:t>)</a:t>
            </a:r>
          </a:p>
          <a:p>
            <a:r>
              <a:rPr lang="en-US" sz="9800" i="1" dirty="0"/>
              <a:t>P</a:t>
            </a:r>
            <a:r>
              <a:rPr lang="en-US" sz="9800" dirty="0"/>
              <a:t>(−|</a:t>
            </a:r>
            <a:r>
              <a:rPr lang="en-US" sz="9800" i="1" dirty="0" err="1"/>
              <a:t>t</a:t>
            </a:r>
            <a:r>
              <a:rPr lang="en-US" sz="9800" dirty="0" err="1"/>
              <a:t>,</a:t>
            </a:r>
            <a:r>
              <a:rPr lang="en-US" sz="9800" i="1" dirty="0" err="1"/>
              <a:t>c</a:t>
            </a:r>
            <a:r>
              <a:rPr lang="en-US" sz="9800" dirty="0"/>
              <a:t>) = 1−</a:t>
            </a:r>
            <a:r>
              <a:rPr lang="en-US" sz="9800" i="1" dirty="0"/>
              <a:t>P</a:t>
            </a:r>
            <a:r>
              <a:rPr lang="en-US" sz="9800" dirty="0"/>
              <a:t>(+|</a:t>
            </a:r>
            <a:r>
              <a:rPr lang="en-US" sz="9800" i="1" dirty="0" err="1"/>
              <a:t>t</a:t>
            </a:r>
            <a:r>
              <a:rPr lang="en-US" sz="9800" dirty="0" err="1"/>
              <a:t>,</a:t>
            </a:r>
            <a:r>
              <a:rPr lang="en-US" sz="9800" i="1" dirty="0" err="1"/>
              <a:t>c</a:t>
            </a:r>
            <a:r>
              <a:rPr lang="en-US" sz="9800" dirty="0"/>
              <a:t>)</a:t>
            </a:r>
          </a:p>
          <a:p>
            <a:endParaRPr lang="en-US" sz="3200" dirty="0"/>
          </a:p>
          <a:p>
            <a:endParaRPr lang="en-US" sz="3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1A785C-C965-5D40-AAFE-C6AFD50D11D0}" type="datetime1">
              <a:rPr lang="en-US" smtClean="0"/>
              <a:pPr>
                <a:defRPr/>
              </a:pPr>
              <a:t>8/13/18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686800" y="5772150"/>
            <a:ext cx="4572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13DD8BE-556E-3440-9013-11CC5588178D}" type="slidenum">
              <a:rPr lang="en-US" smtClean="0"/>
              <a:pPr>
                <a:defRPr/>
              </a:pPr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03323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63D9D-DF6A-A74D-9A7B-B9CC8A707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compute p(+|</a:t>
            </a:r>
            <a:r>
              <a:rPr lang="en-US" dirty="0" err="1"/>
              <a:t>t,c</a:t>
            </a:r>
            <a:r>
              <a:rPr lang="en-US" dirty="0"/>
              <a:t>)?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E4F3A-A530-C44F-941F-6816ADC957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Intuition:</a:t>
            </a:r>
          </a:p>
          <a:p>
            <a:pPr lvl="1"/>
            <a:r>
              <a:rPr lang="en-US" sz="2800" dirty="0"/>
              <a:t>Words are likely to appear near similar words</a:t>
            </a:r>
          </a:p>
          <a:p>
            <a:pPr lvl="1"/>
            <a:r>
              <a:rPr lang="en-US" sz="2800" dirty="0"/>
              <a:t>Model similarity with dot-product!</a:t>
            </a:r>
          </a:p>
          <a:p>
            <a:pPr lvl="1"/>
            <a:r>
              <a:rPr lang="en-US" sz="2800" dirty="0"/>
              <a:t>Similarity(</a:t>
            </a:r>
            <a:r>
              <a:rPr lang="en-US" sz="2800" dirty="0" err="1"/>
              <a:t>t,c</a:t>
            </a:r>
            <a:r>
              <a:rPr lang="en-US" sz="2800" dirty="0"/>
              <a:t>)  ∝ t</a:t>
            </a:r>
            <a:r>
              <a:rPr lang="en-US" sz="2800" baseline="-25000" dirty="0"/>
              <a:t> </a:t>
            </a:r>
            <a:r>
              <a:rPr lang="en-US" sz="2800" dirty="0"/>
              <a:t>∙ c</a:t>
            </a:r>
            <a:endParaRPr lang="en-US" sz="2800" baseline="-25000" dirty="0"/>
          </a:p>
          <a:p>
            <a:r>
              <a:rPr lang="en-US" sz="3400" i="1" dirty="0"/>
              <a:t>Problem:</a:t>
            </a:r>
          </a:p>
          <a:p>
            <a:pPr lvl="1"/>
            <a:r>
              <a:rPr lang="en-US" sz="3200" i="1" dirty="0"/>
              <a:t>Dot product is not a probability!</a:t>
            </a:r>
          </a:p>
          <a:p>
            <a:pPr lvl="2"/>
            <a:r>
              <a:rPr lang="en-US" sz="2800" i="1" dirty="0"/>
              <a:t>(Neither is cosine)</a:t>
            </a:r>
          </a:p>
          <a:p>
            <a:pPr marL="384048" lvl="2" indent="0">
              <a:buNone/>
            </a:pPr>
            <a:r>
              <a:rPr lang="en-US" sz="2800" i="1" dirty="0"/>
              <a:t>	 </a:t>
            </a:r>
            <a:r>
              <a:rPr lang="en-US" sz="2800" dirty="0"/>
              <a:t>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35881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7F3AA-3634-9D4E-AB40-C7415094B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Turning dot product into a probability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E2C0E-61C9-5E4C-973B-FFF6886E65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sigmoid lies between 0 and 1: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50DA86-05DE-2347-A314-A71A84638A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2098464"/>
            <a:ext cx="3993292" cy="17589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DAD202-F263-B043-914F-F1E2C57549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888729"/>
            <a:ext cx="6553200" cy="295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98883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7F3AA-3634-9D4E-AB40-C7415094B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Turning dot product into a probability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E2C0E-61C9-5E4C-973B-FFF6886E65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4AB5DA-2BE0-D74A-A52C-3AE8D70142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7027" y="2300394"/>
            <a:ext cx="4866331" cy="16827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ADAD43D-7A4A-284E-AD5B-4724F13D2E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5873" y="4437804"/>
            <a:ext cx="5238750" cy="188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68787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AEC9F-BB6E-5C4D-8208-07A09CD05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 all the context words: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BB1A2-5034-9247-A2E4-A73FA2FF4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Assume all context words are independent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E76DFE-3BCA-2448-9659-6BD44C557E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1" y="3429000"/>
            <a:ext cx="6838920" cy="2986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13932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Skip-Gram Training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Training sentence:</a:t>
            </a:r>
          </a:p>
          <a:p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... lemon, a </a:t>
            </a:r>
            <a:r>
              <a:rPr lang="en-US" sz="2800" dirty="0">
                <a:solidFill>
                  <a:srgbClr val="0000FF"/>
                </a:solidFill>
              </a:rPr>
              <a:t>tablespoon of </a:t>
            </a:r>
            <a:r>
              <a:rPr lang="en-US" sz="2800" b="1" dirty="0">
                <a:solidFill>
                  <a:srgbClr val="FF0066"/>
                </a:solidFill>
              </a:rPr>
              <a:t>apricot</a:t>
            </a:r>
            <a:r>
              <a:rPr lang="en-US" sz="2800" dirty="0">
                <a:solidFill>
                  <a:srgbClr val="0000FF"/>
                </a:solidFill>
              </a:rPr>
              <a:t> jam   a</a:t>
            </a:r>
            <a:r>
              <a:rPr lang="en-US" sz="2800" dirty="0"/>
              <a:t>   </a:t>
            </a:r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pinch ... </a:t>
            </a:r>
          </a:p>
          <a:p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                         </a:t>
            </a:r>
            <a:r>
              <a:rPr lang="en-US" sz="2800" dirty="0">
                <a:solidFill>
                  <a:srgbClr val="0000FF"/>
                </a:solidFill>
              </a:rPr>
              <a:t>c1              c2     </a:t>
            </a:r>
            <a:r>
              <a:rPr lang="en-US" sz="2800" dirty="0">
                <a:solidFill>
                  <a:srgbClr val="C00000"/>
                </a:solidFill>
              </a:rPr>
              <a:t>t</a:t>
            </a:r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        </a:t>
            </a:r>
            <a:r>
              <a:rPr lang="en-US" sz="2800" dirty="0">
                <a:solidFill>
                  <a:srgbClr val="0000FF"/>
                </a:solidFill>
              </a:rPr>
              <a:t>c3    c4</a:t>
            </a:r>
          </a:p>
          <a:p>
            <a:endParaRPr lang="en-US" sz="3200" dirty="0"/>
          </a:p>
          <a:p>
            <a:r>
              <a:rPr lang="en-US" sz="3200" dirty="0"/>
              <a:t>Training data: input/output pairs centering on </a:t>
            </a:r>
            <a:r>
              <a:rPr lang="en-US" sz="3200" i="1" dirty="0">
                <a:solidFill>
                  <a:srgbClr val="009900"/>
                </a:solidFill>
              </a:rPr>
              <a:t>apricot</a:t>
            </a:r>
            <a:r>
              <a:rPr lang="en-US" sz="3200" i="1" dirty="0"/>
              <a:t> </a:t>
            </a:r>
          </a:p>
          <a:p>
            <a:r>
              <a:rPr lang="en-US" sz="3200" dirty="0" err="1"/>
              <a:t>Asssume</a:t>
            </a:r>
            <a:r>
              <a:rPr lang="en-US" sz="3200" dirty="0"/>
              <a:t> a +/- 2 word window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1A785C-C965-5D40-AAFE-C6AFD50D11D0}" type="datetime1">
              <a:rPr lang="en-US" smtClean="0"/>
              <a:pPr>
                <a:defRPr/>
              </a:pPr>
              <a:t>8/13/18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686800" y="5772150"/>
            <a:ext cx="4572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13DD8BE-556E-3440-9013-11CC5588178D}" type="slidenum">
              <a:rPr lang="en-US" smtClean="0"/>
              <a:pPr>
                <a:defRPr/>
              </a:pPr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72742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Skip-Gram Training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863090"/>
            <a:ext cx="7543801" cy="2175510"/>
          </a:xfrm>
        </p:spPr>
        <p:txBody>
          <a:bodyPr>
            <a:normAutofit/>
          </a:bodyPr>
          <a:lstStyle/>
          <a:p>
            <a:r>
              <a:rPr lang="en-US" sz="3200" dirty="0"/>
              <a:t>Training sentence:</a:t>
            </a:r>
          </a:p>
          <a:p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... lemon, a </a:t>
            </a:r>
            <a:r>
              <a:rPr lang="en-US" sz="2800" dirty="0">
                <a:solidFill>
                  <a:srgbClr val="0000FF"/>
                </a:solidFill>
              </a:rPr>
              <a:t>tablespoon of </a:t>
            </a:r>
            <a:r>
              <a:rPr lang="en-US" sz="2800" b="1" dirty="0">
                <a:solidFill>
                  <a:srgbClr val="FF0066"/>
                </a:solidFill>
              </a:rPr>
              <a:t>apricot</a:t>
            </a:r>
            <a:r>
              <a:rPr lang="en-US" sz="2800" dirty="0">
                <a:solidFill>
                  <a:srgbClr val="0000FF"/>
                </a:solidFill>
              </a:rPr>
              <a:t> jam   a</a:t>
            </a:r>
            <a:r>
              <a:rPr lang="en-US" sz="2800" dirty="0"/>
              <a:t>   </a:t>
            </a:r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pinch ... </a:t>
            </a:r>
          </a:p>
          <a:p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                         </a:t>
            </a:r>
            <a:r>
              <a:rPr lang="en-US" sz="2800" dirty="0">
                <a:solidFill>
                  <a:srgbClr val="0000FF"/>
                </a:solidFill>
              </a:rPr>
              <a:t>c1              c2     </a:t>
            </a:r>
            <a:r>
              <a:rPr lang="en-US" sz="2800" dirty="0">
                <a:solidFill>
                  <a:srgbClr val="C00000"/>
                </a:solidFill>
              </a:rPr>
              <a:t>t</a:t>
            </a:r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        </a:t>
            </a:r>
            <a:r>
              <a:rPr lang="en-US" sz="2800" dirty="0">
                <a:solidFill>
                  <a:srgbClr val="0000FF"/>
                </a:solidFill>
              </a:rPr>
              <a:t>c3    c4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1A785C-C965-5D40-AAFE-C6AFD50D11D0}" type="datetime1">
              <a:rPr lang="en-US" smtClean="0"/>
              <a:pPr>
                <a:defRPr/>
              </a:pPr>
              <a:t>8/13/18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686800" y="5772150"/>
            <a:ext cx="4572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13DD8BE-556E-3440-9013-11CC5588178D}" type="slidenum">
              <a:rPr lang="en-US" smtClean="0"/>
              <a:pPr>
                <a:defRPr/>
              </a:pPr>
              <a:t>73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A3BE19-49A1-6941-8FD0-DC7760DB80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8335" y="3966659"/>
            <a:ext cx="2917658" cy="24638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B9DAFE1-71BD-6648-84D9-27905691965A}"/>
              </a:ext>
            </a:extLst>
          </p:cNvPr>
          <p:cNvSpPr txBox="1"/>
          <p:nvPr/>
        </p:nvSpPr>
        <p:spPr>
          <a:xfrm>
            <a:off x="4531369" y="4121063"/>
            <a:ext cx="4536431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indent="-111125">
              <a:buFont typeface="Arial" panose="020B0604020202020204" pitchFamily="34" charset="0"/>
              <a:buChar char="•"/>
            </a:pPr>
            <a:r>
              <a:rPr lang="en-US" sz="2800" dirty="0"/>
              <a:t>For each positive example, we'll create </a:t>
            </a:r>
            <a:r>
              <a:rPr lang="en-US" sz="2800" i="1" dirty="0"/>
              <a:t>k</a:t>
            </a:r>
            <a:r>
              <a:rPr lang="en-US" sz="2800" dirty="0"/>
              <a:t> negative examples.</a:t>
            </a:r>
          </a:p>
          <a:p>
            <a:pPr marL="173038" indent="-111125">
              <a:buFont typeface="Arial" panose="020B0604020202020204" pitchFamily="34" charset="0"/>
              <a:buChar char="•"/>
            </a:pPr>
            <a:r>
              <a:rPr lang="en-US" sz="2800" dirty="0"/>
              <a:t>Using </a:t>
            </a:r>
            <a:r>
              <a:rPr lang="en-US" sz="2800" i="1" dirty="0"/>
              <a:t>noise</a:t>
            </a:r>
            <a:r>
              <a:rPr lang="en-US" sz="2800" dirty="0"/>
              <a:t> words</a:t>
            </a:r>
          </a:p>
          <a:p>
            <a:pPr marL="173038" lvl="1" indent="-111125">
              <a:buFont typeface="Arial" panose="020B0604020202020204" pitchFamily="34" charset="0"/>
              <a:buChar char="•"/>
            </a:pPr>
            <a:r>
              <a:rPr lang="en-US" sz="2800" dirty="0"/>
              <a:t>Any random word that isn't</a:t>
            </a:r>
            <a:r>
              <a:rPr lang="en-US" sz="2800" i="1" dirty="0"/>
              <a:t> 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02109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Skip-Gram Training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863090"/>
            <a:ext cx="7543801" cy="2175510"/>
          </a:xfrm>
        </p:spPr>
        <p:txBody>
          <a:bodyPr>
            <a:normAutofit/>
          </a:bodyPr>
          <a:lstStyle/>
          <a:p>
            <a:r>
              <a:rPr lang="en-US" sz="3200" dirty="0"/>
              <a:t>Training sentence:</a:t>
            </a:r>
          </a:p>
          <a:p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... lemon, a </a:t>
            </a:r>
            <a:r>
              <a:rPr lang="en-US" sz="2800" dirty="0">
                <a:solidFill>
                  <a:srgbClr val="0000FF"/>
                </a:solidFill>
              </a:rPr>
              <a:t>tablespoon of </a:t>
            </a:r>
            <a:r>
              <a:rPr lang="en-US" sz="2800" b="1" dirty="0">
                <a:solidFill>
                  <a:srgbClr val="FF0066"/>
                </a:solidFill>
              </a:rPr>
              <a:t>apricot</a:t>
            </a:r>
            <a:r>
              <a:rPr lang="en-US" sz="2800" dirty="0">
                <a:solidFill>
                  <a:srgbClr val="0000FF"/>
                </a:solidFill>
              </a:rPr>
              <a:t> jam   a</a:t>
            </a:r>
            <a:r>
              <a:rPr lang="en-US" sz="2800" dirty="0"/>
              <a:t>   </a:t>
            </a:r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pinch ... </a:t>
            </a:r>
          </a:p>
          <a:p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                         </a:t>
            </a:r>
            <a:r>
              <a:rPr lang="en-US" sz="2800" dirty="0">
                <a:solidFill>
                  <a:srgbClr val="0000FF"/>
                </a:solidFill>
              </a:rPr>
              <a:t>c1              c2     </a:t>
            </a:r>
            <a:r>
              <a:rPr lang="en-US" sz="2800" dirty="0">
                <a:solidFill>
                  <a:srgbClr val="C00000"/>
                </a:solidFill>
              </a:rPr>
              <a:t>t</a:t>
            </a:r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        </a:t>
            </a:r>
            <a:r>
              <a:rPr lang="en-US" sz="2800" dirty="0">
                <a:solidFill>
                  <a:srgbClr val="0000FF"/>
                </a:solidFill>
              </a:rPr>
              <a:t>c3    c4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1A785C-C965-5D40-AAFE-C6AFD50D11D0}" type="datetime1">
              <a:rPr lang="en-US" smtClean="0"/>
              <a:pPr>
                <a:defRPr/>
              </a:pPr>
              <a:t>8/13/18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686800" y="5772150"/>
            <a:ext cx="4572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13DD8BE-556E-3440-9013-11CC5588178D}" type="slidenum">
              <a:rPr lang="en-US" smtClean="0"/>
              <a:pPr>
                <a:defRPr/>
              </a:pPr>
              <a:t>74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A3BE19-49A1-6941-8FD0-DC7760DB80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8335" y="3966659"/>
            <a:ext cx="2917658" cy="2463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D07A3C9-AE98-1E41-8F56-6A11C1C561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6150" y="3966659"/>
            <a:ext cx="4495800" cy="234288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342C8FA-10B3-AD44-9B6B-9D75978EB7D2}"/>
              </a:ext>
            </a:extLst>
          </p:cNvPr>
          <p:cNvSpPr txBox="1"/>
          <p:nvPr/>
        </p:nvSpPr>
        <p:spPr>
          <a:xfrm>
            <a:off x="8279704" y="3820438"/>
            <a:ext cx="521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k=2</a:t>
            </a:r>
          </a:p>
        </p:txBody>
      </p:sp>
    </p:spTree>
    <p:extLst>
      <p:ext uri="{BB962C8B-B14F-4D97-AF65-F5344CB8AC3E}">
        <p14:creationId xmlns:p14="http://schemas.microsoft.com/office/powerpoint/2010/main" val="193199200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5BD92-E14C-CD40-B489-9A25858FF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32596"/>
          </a:xfrm>
        </p:spPr>
        <p:txBody>
          <a:bodyPr/>
          <a:lstStyle/>
          <a:p>
            <a:r>
              <a:rPr lang="en-US" dirty="0"/>
              <a:t>Choosing noise words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B28E31-57AF-2B4F-8897-1D61143347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750931"/>
            <a:ext cx="7543801" cy="4023360"/>
          </a:xfrm>
        </p:spPr>
        <p:txBody>
          <a:bodyPr/>
          <a:lstStyle/>
          <a:p>
            <a:r>
              <a:rPr lang="en-US" dirty="0"/>
              <a:t>Could pick w according to their unigram frequency P(w)</a:t>
            </a:r>
          </a:p>
          <a:p>
            <a:r>
              <a:rPr lang="en-US" dirty="0"/>
              <a:t>More common to chosen then according to p</a:t>
            </a:r>
            <a:r>
              <a:rPr lang="en-US" baseline="-25000" dirty="0"/>
              <a:t>α</a:t>
            </a:r>
            <a:r>
              <a:rPr lang="en-US" dirty="0"/>
              <a:t>(w)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α= ¾ works well because it gives rare noise words slightly higher probability</a:t>
            </a:r>
          </a:p>
          <a:p>
            <a:r>
              <a:rPr lang="en-US" dirty="0"/>
              <a:t>To show this, imagine two events p(a)=.99 and p(b) = .01: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C81F38-C70B-9541-B5D3-1BA59515CE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2647565"/>
            <a:ext cx="3577281" cy="12255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9A72408-2FDF-8D40-8538-17DDC9CFB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5208308"/>
            <a:ext cx="3412773" cy="1462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01989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Setup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800" dirty="0"/>
              <a:t>Let's represent words as vectors of some length (say 300), randomly initialized. </a:t>
            </a:r>
          </a:p>
          <a:p>
            <a:r>
              <a:rPr lang="en-US" sz="2800" dirty="0"/>
              <a:t>So we start with 300 * V random parameters</a:t>
            </a:r>
          </a:p>
          <a:p>
            <a:r>
              <a:rPr lang="en-US" sz="2800" dirty="0"/>
              <a:t>Over the entire training set, we’d like to adjust those word vectors such that we</a:t>
            </a:r>
          </a:p>
          <a:p>
            <a:pPr lvl="1"/>
            <a:r>
              <a:rPr lang="en-US" sz="2800" dirty="0"/>
              <a:t>Maximize the similarity of the </a:t>
            </a:r>
            <a:r>
              <a:rPr lang="en-US" sz="2800" dirty="0">
                <a:solidFill>
                  <a:srgbClr val="009900"/>
                </a:solidFill>
              </a:rPr>
              <a:t>target word</a:t>
            </a:r>
            <a:r>
              <a:rPr lang="en-US" sz="2800" dirty="0"/>
              <a:t>, </a:t>
            </a:r>
            <a:r>
              <a:rPr lang="en-US" sz="2800" dirty="0">
                <a:solidFill>
                  <a:srgbClr val="009900"/>
                </a:solidFill>
              </a:rPr>
              <a:t>context word</a:t>
            </a:r>
            <a:r>
              <a:rPr lang="en-US" sz="2800" dirty="0"/>
              <a:t> pairs (</a:t>
            </a:r>
            <a:r>
              <a:rPr lang="en-US" sz="2800" dirty="0" err="1"/>
              <a:t>t,c</a:t>
            </a:r>
            <a:r>
              <a:rPr lang="en-US" sz="2800" dirty="0"/>
              <a:t>) drawn from the positive data</a:t>
            </a:r>
          </a:p>
          <a:p>
            <a:pPr lvl="1"/>
            <a:r>
              <a:rPr lang="en-US" sz="2800" dirty="0"/>
              <a:t>Minimize the similarity of the (</a:t>
            </a:r>
            <a:r>
              <a:rPr lang="en-US" sz="2800" dirty="0" err="1"/>
              <a:t>t,c</a:t>
            </a:r>
            <a:r>
              <a:rPr lang="en-US" sz="2800" dirty="0"/>
              <a:t>) pairs drawn from the negative data</a:t>
            </a:r>
            <a:r>
              <a:rPr lang="en-US" dirty="0"/>
              <a:t>. </a:t>
            </a:r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1A785C-C965-5D40-AAFE-C6AFD50D11D0}" type="datetime1">
              <a:rPr lang="en-US" smtClean="0"/>
              <a:pPr>
                <a:defRPr/>
              </a:pPr>
              <a:t>8/13/18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686800" y="5772150"/>
            <a:ext cx="4572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13DD8BE-556E-3440-9013-11CC5588178D}" type="slidenum">
              <a:rPr lang="en-US" smtClean="0"/>
              <a:pPr>
                <a:defRPr/>
              </a:pPr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4786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the classifier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Iterative process.</a:t>
            </a:r>
          </a:p>
          <a:p>
            <a:r>
              <a:rPr lang="en-US" sz="3200" dirty="0"/>
              <a:t>We’ll start with 0 or random weights</a:t>
            </a:r>
          </a:p>
          <a:p>
            <a:r>
              <a:rPr lang="en-US" sz="3200" dirty="0"/>
              <a:t>Then adjust the word weights to</a:t>
            </a:r>
          </a:p>
          <a:p>
            <a:pPr lvl="1"/>
            <a:r>
              <a:rPr lang="en-US" sz="2800" dirty="0"/>
              <a:t>make the positive pairs more likely </a:t>
            </a:r>
          </a:p>
          <a:p>
            <a:pPr lvl="1"/>
            <a:r>
              <a:rPr lang="en-US" sz="2800" dirty="0"/>
              <a:t>and the negative pairs less likely</a:t>
            </a:r>
          </a:p>
          <a:p>
            <a:r>
              <a:rPr lang="en-US" sz="3000" dirty="0"/>
              <a:t>over the entire training set: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25408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Objective Criteria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326466"/>
          </a:xfrm>
        </p:spPr>
        <p:txBody>
          <a:bodyPr>
            <a:normAutofit/>
          </a:bodyPr>
          <a:lstStyle/>
          <a:p>
            <a:r>
              <a:rPr lang="en-US" sz="2800" dirty="0"/>
              <a:t>We want to maximize</a:t>
            </a:r>
            <a:r>
              <a:rPr lang="mr-IN" sz="2800" dirty="0"/>
              <a:t>…</a:t>
            </a:r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Maximize the + label for the pairs from the positive training data, and the </a:t>
            </a:r>
            <a:r>
              <a:rPr lang="mr-IN" sz="2800" dirty="0"/>
              <a:t>–</a:t>
            </a:r>
            <a:r>
              <a:rPr lang="en-US" sz="2800" dirty="0"/>
              <a:t> label for the pairs sample from the negative data.</a:t>
            </a:r>
          </a:p>
          <a:p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1A785C-C965-5D40-AAFE-C6AFD50D11D0}" type="datetime1">
              <a:rPr lang="en-US" smtClean="0"/>
              <a:pPr>
                <a:defRPr/>
              </a:pPr>
              <a:t>8/13/18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686800" y="5772150"/>
            <a:ext cx="4572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13DD8BE-556E-3440-9013-11CC5588178D}" type="slidenum">
              <a:rPr lang="en-US" smtClean="0"/>
              <a:pPr>
                <a:defRPr/>
              </a:pPr>
              <a:t>78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2466743"/>
            <a:ext cx="6026150" cy="845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65450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205BA-0E29-0C4F-9164-9FEF62A40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Focusing on one target word t: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05E4AD-4539-D64E-8A73-2854A5128C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01C6EE-7383-9347-A64E-8AE159FFEF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4125" y="2666999"/>
            <a:ext cx="6143135" cy="331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442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30" y="1592375"/>
            <a:ext cx="8911647" cy="3667752"/>
          </a:xfrm>
        </p:spPr>
      </p:pic>
      <p:sp>
        <p:nvSpPr>
          <p:cNvPr id="5" name="Rectangle 4"/>
          <p:cNvSpPr/>
          <p:nvPr/>
        </p:nvSpPr>
        <p:spPr>
          <a:xfrm>
            <a:off x="314793" y="4901784"/>
            <a:ext cx="1169233" cy="3447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76853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F1B21-9E8C-9540-A7C9-616266578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 using gradient descent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D25EA6-7E13-914B-AD14-E10ED2BA61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Actually learns two separate embedding matrices W and C</a:t>
            </a:r>
          </a:p>
          <a:p>
            <a:r>
              <a:rPr lang="en-US" dirty="0"/>
              <a:t>Can use W and throw away C, or merge them somehow</a:t>
            </a:r>
          </a:p>
        </p:txBody>
      </p:sp>
    </p:spTree>
    <p:extLst>
      <p:ext uri="{BB962C8B-B14F-4D97-AF65-F5344CB8AC3E}">
        <p14:creationId xmlns:p14="http://schemas.microsoft.com/office/powerpoint/2010/main" val="284667107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Summary: How to learn word2vec (skip-gram) </a:t>
            </a:r>
            <a:r>
              <a:rPr lang="en-US" dirty="0" err="1"/>
              <a:t>embeddings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Start with V random 300-dimensional vectors as initial </a:t>
            </a:r>
            <a:r>
              <a:rPr lang="en-US" sz="2800" dirty="0" err="1"/>
              <a:t>embeddings</a:t>
            </a:r>
            <a:endParaRPr lang="en-US" sz="2800" dirty="0"/>
          </a:p>
          <a:p>
            <a:r>
              <a:rPr lang="en-US" sz="2800" dirty="0"/>
              <a:t>Use logistic regression, the second most basic classifier used in machine learning after naïve </a:t>
            </a:r>
            <a:r>
              <a:rPr lang="en-US" sz="2800" dirty="0" err="1"/>
              <a:t>bayes</a:t>
            </a:r>
            <a:endParaRPr lang="en-US" sz="2800" dirty="0"/>
          </a:p>
          <a:p>
            <a:pPr lvl="1"/>
            <a:r>
              <a:rPr lang="en-US" sz="2400" dirty="0"/>
              <a:t>Take a corpus and take pairs of words that co-occur as positive examples</a:t>
            </a:r>
          </a:p>
          <a:p>
            <a:pPr lvl="1"/>
            <a:r>
              <a:rPr lang="en-US" sz="2400" dirty="0"/>
              <a:t>Take pairs of words that don't co-occur as negative examples</a:t>
            </a:r>
          </a:p>
          <a:p>
            <a:pPr lvl="1"/>
            <a:r>
              <a:rPr lang="en-US" sz="2400" dirty="0"/>
              <a:t>Train the classifier to distinguish these by slowly adjusting all the </a:t>
            </a:r>
            <a:r>
              <a:rPr lang="en-US" sz="2400" dirty="0" err="1"/>
              <a:t>embeddings</a:t>
            </a:r>
            <a:r>
              <a:rPr lang="en-US" sz="2400" dirty="0"/>
              <a:t> to improve the classifier performance</a:t>
            </a:r>
          </a:p>
          <a:p>
            <a:pPr lvl="1"/>
            <a:r>
              <a:rPr lang="en-US" sz="2400" dirty="0"/>
              <a:t>Throw away the classifier code and keep the </a:t>
            </a:r>
            <a:r>
              <a:rPr lang="en-US" sz="2400" dirty="0" err="1"/>
              <a:t>embeddings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8095717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EC931-C4D3-6543-803C-212CE025F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Evaluating embeddings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E1B482-CFE4-6341-8AD4-AC9F3BDD32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Compare to human scores on word similarity-type tasks:</a:t>
            </a:r>
          </a:p>
          <a:p>
            <a:pPr marL="285750" indent="-223838">
              <a:buFont typeface="Arial" panose="020B0604020202020204" pitchFamily="34" charset="0"/>
              <a:buChar char="•"/>
            </a:pPr>
            <a:r>
              <a:rPr lang="en-US" sz="2400" dirty="0"/>
              <a:t>WordSim-353 (Finkelstein et al., 2002)</a:t>
            </a:r>
          </a:p>
          <a:p>
            <a:pPr marL="285750" indent="-223838">
              <a:buFont typeface="Arial" panose="020B0604020202020204" pitchFamily="34" charset="0"/>
              <a:buChar char="•"/>
            </a:pPr>
            <a:r>
              <a:rPr lang="en-US" sz="2400" dirty="0"/>
              <a:t>SimLex-999 (Hill et al., 2015)</a:t>
            </a:r>
          </a:p>
          <a:p>
            <a:pPr marL="285750" indent="-223838">
              <a:buFont typeface="Arial" panose="020B0604020202020204" pitchFamily="34" charset="0"/>
              <a:buChar char="•"/>
            </a:pPr>
            <a:r>
              <a:rPr lang="en-US" sz="2400" dirty="0"/>
              <a:t>Stanford Contextual Word Similarity (SCWS) dataset (Huang et al., 2012) </a:t>
            </a:r>
          </a:p>
          <a:p>
            <a:pPr marL="285750" indent="-223838">
              <a:buFont typeface="Arial" panose="020B0604020202020204" pitchFamily="34" charset="0"/>
              <a:buChar char="•"/>
            </a:pPr>
            <a:r>
              <a:rPr lang="en-US" sz="2400" dirty="0"/>
              <a:t>TOEFL dataset: </a:t>
            </a:r>
            <a:r>
              <a:rPr lang="en-US" sz="2400" i="1" dirty="0"/>
              <a:t>Levied is closest in meaning to: imposed, believed, requested, correlated 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66310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703996"/>
          </a:xfrm>
        </p:spPr>
        <p:txBody>
          <a:bodyPr>
            <a:normAutofit fontScale="90000"/>
          </a:bodyPr>
          <a:lstStyle/>
          <a:p>
            <a:r>
              <a:rPr lang="en-US" dirty="0"/>
              <a:t>Properties of </a:t>
            </a:r>
            <a:r>
              <a:rPr lang="en-US" dirty="0" err="1"/>
              <a:t>embeddings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304800" y="5562600"/>
            <a:ext cx="1981200" cy="342900"/>
          </a:xfrm>
          <a:prstGeom prst="rect">
            <a:avLst/>
          </a:prstGeom>
        </p:spPr>
        <p:txBody>
          <a:bodyPr/>
          <a:lstStyle/>
          <a:p>
            <a:fld id="{10F35DC5-7E65-8247-99AB-4E984F8A921E}" type="slidenum">
              <a:rPr lang="en-US" smtClean="0"/>
              <a:pPr/>
              <a:t>84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22959" y="2590800"/>
            <a:ext cx="7543801" cy="3278294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C = ±2 The nearest words to </a:t>
            </a:r>
            <a:r>
              <a:rPr lang="en-US" sz="3200" i="1" dirty="0"/>
              <a:t>Hogwarts:</a:t>
            </a:r>
          </a:p>
          <a:p>
            <a:pPr lvl="1"/>
            <a:r>
              <a:rPr lang="en-US" sz="2800" i="1" dirty="0"/>
              <a:t>Sunnydale</a:t>
            </a:r>
          </a:p>
          <a:p>
            <a:pPr lvl="1"/>
            <a:r>
              <a:rPr lang="en-US" sz="2800" i="1" dirty="0" err="1"/>
              <a:t>Evernight</a:t>
            </a:r>
            <a:endParaRPr lang="en-US" sz="2800" i="1" dirty="0"/>
          </a:p>
          <a:p>
            <a:r>
              <a:rPr lang="en-US" sz="3200" dirty="0"/>
              <a:t>C = ±5 The nearest words to </a:t>
            </a:r>
            <a:r>
              <a:rPr lang="en-US" sz="3200" i="1" dirty="0"/>
              <a:t>Hogwarts:</a:t>
            </a:r>
          </a:p>
          <a:p>
            <a:pPr lvl="1"/>
            <a:r>
              <a:rPr lang="en-US" sz="2800" i="1" dirty="0"/>
              <a:t>Dumbledore</a:t>
            </a:r>
          </a:p>
          <a:p>
            <a:pPr lvl="1"/>
            <a:r>
              <a:rPr lang="en-US" sz="2800" i="1" dirty="0"/>
              <a:t>Malfoy</a:t>
            </a:r>
          </a:p>
          <a:p>
            <a:pPr lvl="1"/>
            <a:r>
              <a:rPr lang="en-US" sz="2800" i="1" dirty="0" err="1"/>
              <a:t>halfblood</a:t>
            </a:r>
            <a:endParaRPr lang="en-US" sz="2800" i="1" dirty="0"/>
          </a:p>
          <a:p>
            <a:pPr lvl="1"/>
            <a:endParaRPr lang="en-US" sz="2200" i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F812D2-77F0-6942-B278-E40C9CCEAD9F}"/>
              </a:ext>
            </a:extLst>
          </p:cNvPr>
          <p:cNvSpPr txBox="1"/>
          <p:nvPr/>
        </p:nvSpPr>
        <p:spPr>
          <a:xfrm>
            <a:off x="1878904" y="1478071"/>
            <a:ext cx="47114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Similarity depends on window size C</a:t>
            </a:r>
          </a:p>
        </p:txBody>
      </p:sp>
    </p:spTree>
    <p:extLst>
      <p:ext uri="{BB962C8B-B14F-4D97-AF65-F5344CB8AC3E}">
        <p14:creationId xmlns:p14="http://schemas.microsoft.com/office/powerpoint/2010/main" val="140748629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Analogy: Embeddings capture relational meaning!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2209800"/>
                <a:ext cx="8686800" cy="333375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vector(</a:t>
                </a:r>
                <a:r>
                  <a:rPr lang="en-US" i="1" dirty="0"/>
                  <a:t>‘king’</a:t>
                </a:r>
                <a:r>
                  <a:rPr lang="en-US" dirty="0"/>
                  <a:t>) - vector(</a:t>
                </a:r>
                <a:r>
                  <a:rPr lang="en-US" i="1" dirty="0"/>
                  <a:t>‘man’</a:t>
                </a:r>
                <a:r>
                  <a:rPr lang="en-US" dirty="0"/>
                  <a:t>) + vector(</a:t>
                </a:r>
                <a:r>
                  <a:rPr lang="en-US" i="1" dirty="0"/>
                  <a:t>‘woman’</a:t>
                </a:r>
                <a:r>
                  <a:rPr lang="en-US" dirty="0"/>
                  <a:t>)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≈</m:t>
                    </m:r>
                    <m:r>
                      <a:rPr lang="en-US" b="0" i="1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dirty="0"/>
                  <a:t>vector(‘queen’)</a:t>
                </a:r>
              </a:p>
              <a:p>
                <a:pPr marL="0" indent="0">
                  <a:buNone/>
                </a:pPr>
                <a:r>
                  <a:rPr lang="en-US" dirty="0"/>
                  <a:t>vector(</a:t>
                </a:r>
                <a:r>
                  <a:rPr lang="en-US" i="1" dirty="0"/>
                  <a:t>‘Paris’</a:t>
                </a:r>
                <a:r>
                  <a:rPr lang="en-US" dirty="0"/>
                  <a:t>) - vector(</a:t>
                </a:r>
                <a:r>
                  <a:rPr lang="en-US" i="1" dirty="0"/>
                  <a:t>‘France’</a:t>
                </a:r>
                <a:r>
                  <a:rPr lang="en-US" dirty="0"/>
                  <a:t>) + vector(</a:t>
                </a:r>
                <a:r>
                  <a:rPr lang="en-US" i="1" dirty="0"/>
                  <a:t>‘Italy’</a:t>
                </a:r>
                <a:r>
                  <a:rPr lang="en-US" dirty="0"/>
                  <a:t>)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≈</m:t>
                    </m:r>
                  </m:oMath>
                </a14:m>
                <a:r>
                  <a:rPr lang="en-US" dirty="0"/>
                  <a:t> vector(‘Rome’)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352550"/>
                <a:ext cx="8686800" cy="3333750"/>
              </a:xfrm>
              <a:blipFill rotWithShape="0">
                <a:blip r:embed="rId2"/>
                <a:stretch>
                  <a:fillRect l="-1053" t="-14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304800" y="5562600"/>
            <a:ext cx="1981200" cy="342900"/>
          </a:xfrm>
          <a:prstGeom prst="rect">
            <a:avLst/>
          </a:prstGeom>
        </p:spPr>
        <p:txBody>
          <a:bodyPr/>
          <a:lstStyle/>
          <a:p>
            <a:fld id="{10F35DC5-7E65-8247-99AB-4E984F8A921E}" type="slidenum">
              <a:rPr lang="en-US" smtClean="0"/>
              <a:pPr/>
              <a:t>85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44" y="3176053"/>
            <a:ext cx="7269513" cy="2588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72113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570" y="122453"/>
            <a:ext cx="8691030" cy="6735548"/>
          </a:xfrm>
        </p:spPr>
      </p:pic>
    </p:spTree>
    <p:extLst>
      <p:ext uri="{BB962C8B-B14F-4D97-AF65-F5344CB8AC3E}">
        <p14:creationId xmlns:p14="http://schemas.microsoft.com/office/powerpoint/2010/main" val="66062813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1" y="152400"/>
            <a:ext cx="8343755" cy="6483099"/>
          </a:xfrm>
        </p:spPr>
      </p:pic>
    </p:spTree>
    <p:extLst>
      <p:ext uri="{BB962C8B-B14F-4D97-AF65-F5344CB8AC3E}">
        <p14:creationId xmlns:p14="http://schemas.microsoft.com/office/powerpoint/2010/main" val="205729636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Embeddings can help study word history!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Train </a:t>
            </a:r>
            <a:r>
              <a:rPr lang="en-US" sz="3600" dirty="0" err="1"/>
              <a:t>embeddings</a:t>
            </a:r>
            <a:r>
              <a:rPr lang="en-US" sz="3600" dirty="0"/>
              <a:t> on old books to study changes in word meaning!!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4526" y="3162152"/>
            <a:ext cx="1758997" cy="175899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84526" y="5073041"/>
            <a:ext cx="1465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Will Hamilton</a:t>
            </a:r>
          </a:p>
        </p:txBody>
      </p:sp>
    </p:spTree>
    <p:extLst>
      <p:ext uri="{BB962C8B-B14F-4D97-AF65-F5344CB8AC3E}">
        <p14:creationId xmlns:p14="http://schemas.microsoft.com/office/powerpoint/2010/main" val="39304826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/>
          </p:cNvSpPr>
          <p:nvPr>
            <p:ph type="title"/>
          </p:nvPr>
        </p:nvSpPr>
        <p:spPr>
          <a:xfrm>
            <a:off x="883081" y="349746"/>
            <a:ext cx="7783768" cy="921453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>
              <a:defRPr sz="1800"/>
            </a:pPr>
            <a:r>
              <a:rPr sz="4400" dirty="0"/>
              <a:t>Diachronic word embeddings</a:t>
            </a:r>
            <a:r>
              <a:rPr lang="en-US" sz="4400" dirty="0"/>
              <a:t> for studying language change!</a:t>
            </a:r>
            <a:endParaRPr sz="4400" dirty="0"/>
          </a:p>
        </p:txBody>
      </p:sp>
      <p:sp>
        <p:nvSpPr>
          <p:cNvPr id="102" name="Shape 102"/>
          <p:cNvSpPr>
            <a:spLocks noGrp="1"/>
          </p:cNvSpPr>
          <p:nvPr>
            <p:ph type="sldNum" sz="quarter" idx="2"/>
          </p:nvPr>
        </p:nvSpPr>
        <p:spPr>
          <a:xfrm>
            <a:off x="8756166" y="6465094"/>
            <a:ext cx="89298" cy="139375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/>
            </a:pPr>
            <a:fld id="{86CB4B4D-7CA3-9044-876B-883B54F8677D}" type="slidenum">
              <a:rPr sz="2200"/>
              <a:t>89</a:t>
            </a:fld>
            <a:endParaRPr sz="2200"/>
          </a:p>
        </p:txBody>
      </p:sp>
      <p:sp>
        <p:nvSpPr>
          <p:cNvPr id="103" name="Shape 103"/>
          <p:cNvSpPr/>
          <p:nvPr/>
        </p:nvSpPr>
        <p:spPr>
          <a:xfrm>
            <a:off x="4504405" y="5363812"/>
            <a:ext cx="99386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18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lvl="0"/>
            <a:r>
              <a:rPr sz="2200"/>
              <a:t>￼</a:t>
            </a:r>
          </a:p>
        </p:txBody>
      </p:sp>
      <p:sp>
        <p:nvSpPr>
          <p:cNvPr id="104" name="Shape 104"/>
          <p:cNvSpPr/>
          <p:nvPr/>
        </p:nvSpPr>
        <p:spPr>
          <a:xfrm>
            <a:off x="4374759" y="5093777"/>
            <a:ext cx="179382" cy="2831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/>
          <a:lstStyle>
            <a:lvl1pPr>
              <a:defRPr sz="18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lvl="0"/>
            <a:r>
              <a:rPr sz="2200"/>
              <a:t>￼</a:t>
            </a:r>
          </a:p>
        </p:txBody>
      </p:sp>
      <p:sp>
        <p:nvSpPr>
          <p:cNvPr id="105" name="Shape 105"/>
          <p:cNvSpPr/>
          <p:nvPr/>
        </p:nvSpPr>
        <p:spPr>
          <a:xfrm>
            <a:off x="300682" y="4668159"/>
            <a:ext cx="8577183" cy="151473"/>
          </a:xfrm>
          <a:prstGeom prst="leftRightArrow">
            <a:avLst>
              <a:gd name="adj1" fmla="val 32000"/>
              <a:gd name="adj2" fmla="val 274132"/>
            </a:avLst>
          </a:prstGeom>
          <a:solidFill/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200"/>
          </a:p>
        </p:txBody>
      </p:sp>
      <p:pic>
        <p:nvPicPr>
          <p:cNvPr id="106" name="book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0447" y="4813638"/>
            <a:ext cx="973337" cy="7300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open-book.jpg"/>
          <p:cNvPicPr/>
          <p:nvPr/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4111855" y="4825985"/>
            <a:ext cx="1221633" cy="817887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" name="kindle-voyage-100441320-orig.jp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011620" y="4813638"/>
            <a:ext cx="655229" cy="749418"/>
          </a:xfrm>
          <a:prstGeom prst="rect">
            <a:avLst/>
          </a:prstGeom>
          <a:ln w="12700">
            <a:miter lim="400000"/>
          </a:ln>
        </p:spPr>
      </p:pic>
      <p:sp>
        <p:nvSpPr>
          <p:cNvPr id="109" name="Shape 109"/>
          <p:cNvSpPr/>
          <p:nvPr/>
        </p:nvSpPr>
        <p:spPr>
          <a:xfrm>
            <a:off x="634784" y="4374807"/>
            <a:ext cx="799000" cy="28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20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lvl="0">
              <a:defRPr sz="1800"/>
            </a:pPr>
            <a:r>
              <a:rPr sz="2200" dirty="0"/>
              <a:t>1900</a:t>
            </a:r>
          </a:p>
        </p:txBody>
      </p:sp>
      <p:sp>
        <p:nvSpPr>
          <p:cNvPr id="110" name="Shape 110"/>
          <p:cNvSpPr/>
          <p:nvPr/>
        </p:nvSpPr>
        <p:spPr>
          <a:xfrm>
            <a:off x="4336924" y="4374808"/>
            <a:ext cx="712401" cy="2199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20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lvl="0">
              <a:defRPr sz="1800"/>
            </a:pPr>
            <a:r>
              <a:rPr sz="2200"/>
              <a:t>1950</a:t>
            </a:r>
          </a:p>
        </p:txBody>
      </p:sp>
      <p:sp>
        <p:nvSpPr>
          <p:cNvPr id="111" name="Shape 111"/>
          <p:cNvSpPr/>
          <p:nvPr/>
        </p:nvSpPr>
        <p:spPr>
          <a:xfrm>
            <a:off x="8039064" y="4374807"/>
            <a:ext cx="707707" cy="2676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20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lvl="0">
              <a:defRPr sz="1800"/>
            </a:pPr>
            <a:r>
              <a:rPr sz="2200" dirty="0"/>
              <a:t>2000</a:t>
            </a:r>
          </a:p>
        </p:txBody>
      </p:sp>
      <p:pic>
        <p:nvPicPr>
          <p:cNvPr id="112" name="pasted-image.tif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327" y="3222650"/>
            <a:ext cx="1210212" cy="97417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13" name="pasted-image.tif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024" y="3222650"/>
            <a:ext cx="1201578" cy="974137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14" name="Shape 114"/>
          <p:cNvSpPr/>
          <p:nvPr/>
        </p:nvSpPr>
        <p:spPr>
          <a:xfrm flipV="1">
            <a:off x="2816408" y="4222411"/>
            <a:ext cx="1" cy="497824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pPr lvl="0"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200"/>
          </a:p>
        </p:txBody>
      </p:sp>
      <p:sp>
        <p:nvSpPr>
          <p:cNvPr id="115" name="Shape 115"/>
          <p:cNvSpPr/>
          <p:nvPr/>
        </p:nvSpPr>
        <p:spPr>
          <a:xfrm flipV="1">
            <a:off x="7496813" y="4222456"/>
            <a:ext cx="1" cy="497824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pPr lvl="0"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200"/>
          </a:p>
        </p:txBody>
      </p:sp>
      <p:grpSp>
        <p:nvGrpSpPr>
          <p:cNvPr id="122" name="Group 122"/>
          <p:cNvGrpSpPr/>
          <p:nvPr/>
        </p:nvGrpSpPr>
        <p:grpSpPr>
          <a:xfrm>
            <a:off x="2251275" y="2790980"/>
            <a:ext cx="4633786" cy="1535943"/>
            <a:chOff x="0" y="-1"/>
            <a:chExt cx="6590271" cy="2184451"/>
          </a:xfrm>
        </p:grpSpPr>
        <p:sp>
          <p:nvSpPr>
            <p:cNvPr id="137" name="Shape 137"/>
            <p:cNvSpPr/>
            <p:nvPr/>
          </p:nvSpPr>
          <p:spPr>
            <a:xfrm>
              <a:off x="0" y="-1"/>
              <a:ext cx="3562040" cy="6542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68" extrusionOk="0">
                  <a:moveTo>
                    <a:pt x="0" y="12338"/>
                  </a:moveTo>
                  <a:cubicBezTo>
                    <a:pt x="7402" y="-5332"/>
                    <a:pt x="14602" y="-4022"/>
                    <a:pt x="21600" y="16268"/>
                  </a:cubicBez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/>
            <a:lstStyle/>
            <a:p>
              <a:pPr lvl="0"/>
              <a:endParaRPr sz="2200"/>
            </a:p>
          </p:txBody>
        </p:sp>
        <p:sp>
          <p:nvSpPr>
            <p:cNvPr id="138" name="Shape 138"/>
            <p:cNvSpPr/>
            <p:nvPr/>
          </p:nvSpPr>
          <p:spPr>
            <a:xfrm>
              <a:off x="3669834" y="1130289"/>
              <a:ext cx="2920437" cy="10541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6" h="16361" extrusionOk="0">
                  <a:moveTo>
                    <a:pt x="21" y="5852"/>
                  </a:moveTo>
                  <a:cubicBezTo>
                    <a:pt x="-434" y="21600"/>
                    <a:pt x="6614" y="19649"/>
                    <a:pt x="21166" y="0"/>
                  </a:cubicBez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/>
            <a:lstStyle/>
            <a:p>
              <a:pPr lvl="0"/>
              <a:endParaRPr sz="2200"/>
            </a:p>
          </p:txBody>
        </p:sp>
        <p:pic>
          <p:nvPicPr>
            <p:cNvPr id="119" name="pasted-image.tif"/>
            <p:cNvPicPr/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 rot="16200000">
              <a:off x="3574718" y="146806"/>
              <a:ext cx="173758" cy="13843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0" name="pasted-image.tif"/>
            <p:cNvPicPr/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 rot="16200000">
              <a:off x="3566826" y="614524"/>
              <a:ext cx="189542" cy="13843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21" name="Shape 121"/>
            <p:cNvSpPr/>
            <p:nvPr/>
          </p:nvSpPr>
          <p:spPr>
            <a:xfrm>
              <a:off x="3466486" y="831516"/>
              <a:ext cx="512961" cy="4814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1700"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pPr lvl="0">
                <a:defRPr sz="1800"/>
              </a:pPr>
              <a:r>
                <a:rPr sz="2200"/>
                <a:t>vs.</a:t>
              </a:r>
            </a:p>
          </p:txBody>
        </p:sp>
      </p:grpSp>
      <p:grpSp>
        <p:nvGrpSpPr>
          <p:cNvPr id="128" name="Group 128"/>
          <p:cNvGrpSpPr/>
          <p:nvPr/>
        </p:nvGrpSpPr>
        <p:grpSpPr>
          <a:xfrm>
            <a:off x="1347561" y="1934102"/>
            <a:ext cx="7836830" cy="1232455"/>
            <a:chOff x="-73281" y="-37549"/>
            <a:chExt cx="11145712" cy="1752824"/>
          </a:xfrm>
        </p:grpSpPr>
        <p:grpSp>
          <p:nvGrpSpPr>
            <p:cNvPr id="125" name="Group 125"/>
            <p:cNvGrpSpPr/>
            <p:nvPr/>
          </p:nvGrpSpPr>
          <p:grpSpPr>
            <a:xfrm>
              <a:off x="-73281" y="125914"/>
              <a:ext cx="3976016" cy="1589361"/>
              <a:chOff x="-73280" y="-37549"/>
              <a:chExt cx="3976015" cy="1589359"/>
            </a:xfrm>
          </p:grpSpPr>
          <p:sp>
            <p:nvSpPr>
              <p:cNvPr id="123" name="Shape 123"/>
              <p:cNvSpPr/>
              <p:nvPr/>
            </p:nvSpPr>
            <p:spPr>
              <a:xfrm>
                <a:off x="1241412" y="488300"/>
                <a:ext cx="376818" cy="106351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lvl="0">
                  <a:defRPr sz="2400"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2200"/>
              </a:p>
            </p:txBody>
          </p:sp>
          <p:sp>
            <p:nvSpPr>
              <p:cNvPr id="124" name="Shape 124"/>
              <p:cNvSpPr/>
              <p:nvPr/>
            </p:nvSpPr>
            <p:spPr>
              <a:xfrm>
                <a:off x="-73280" y="-37549"/>
                <a:ext cx="3976015" cy="48149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0" tIns="0" rIns="0" bIns="0" numCol="1" anchor="ctr">
                <a:spAutoFit/>
              </a:bodyPr>
              <a:lstStyle>
                <a:lvl1pPr>
                  <a:defRPr sz="2000">
                    <a:latin typeface="Helvetica Light"/>
                    <a:ea typeface="Helvetica Light"/>
                    <a:cs typeface="Helvetica Light"/>
                    <a:sym typeface="Helvetica Light"/>
                  </a:defRPr>
                </a:lvl1pPr>
              </a:lstStyle>
              <a:p>
                <a:pPr lvl="0">
                  <a:defRPr sz="1800"/>
                </a:pPr>
                <a:r>
                  <a:rPr sz="2200" dirty="0"/>
                  <a:t>Word vectors for 1920</a:t>
                </a:r>
              </a:p>
            </p:txBody>
          </p:sp>
        </p:grpSp>
        <p:sp>
          <p:nvSpPr>
            <p:cNvPr id="126" name="Shape 126"/>
            <p:cNvSpPr/>
            <p:nvPr/>
          </p:nvSpPr>
          <p:spPr>
            <a:xfrm flipH="1">
              <a:off x="8574013" y="473969"/>
              <a:ext cx="212815" cy="1064749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 lvl="0">
                <a:defRPr sz="24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200"/>
            </a:p>
          </p:txBody>
        </p:sp>
        <p:sp>
          <p:nvSpPr>
            <p:cNvPr id="127" name="Shape 127"/>
            <p:cNvSpPr/>
            <p:nvPr/>
          </p:nvSpPr>
          <p:spPr>
            <a:xfrm>
              <a:off x="7677769" y="-37549"/>
              <a:ext cx="3394662" cy="4814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2000"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pPr lvl="0">
                <a:defRPr sz="1800"/>
              </a:pPr>
              <a:r>
                <a:rPr sz="2200" dirty="0"/>
                <a:t>Word vectors 1990</a:t>
              </a:r>
            </a:p>
          </p:txBody>
        </p:sp>
      </p:grpSp>
      <p:grpSp>
        <p:nvGrpSpPr>
          <p:cNvPr id="131" name="Group 131"/>
          <p:cNvGrpSpPr/>
          <p:nvPr/>
        </p:nvGrpSpPr>
        <p:grpSpPr>
          <a:xfrm>
            <a:off x="2204792" y="3143518"/>
            <a:ext cx="4822878" cy="1132227"/>
            <a:chOff x="0" y="0"/>
            <a:chExt cx="6859202" cy="1610277"/>
          </a:xfrm>
        </p:grpSpPr>
        <p:sp>
          <p:nvSpPr>
            <p:cNvPr id="129" name="Shape 129"/>
            <p:cNvSpPr/>
            <p:nvPr/>
          </p:nvSpPr>
          <p:spPr>
            <a:xfrm>
              <a:off x="0" y="0"/>
              <a:ext cx="179635" cy="1610278"/>
            </a:xfrm>
            <a:prstGeom prst="rect">
              <a:avLst/>
            </a:prstGeom>
            <a:noFill/>
            <a:ln w="12700" cap="flat">
              <a:solidFill>
                <a:srgbClr val="C82506"/>
              </a:solidFill>
              <a:prstDash val="solid"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200"/>
            </a:p>
          </p:txBody>
        </p:sp>
        <p:sp>
          <p:nvSpPr>
            <p:cNvPr id="130" name="Shape 130"/>
            <p:cNvSpPr/>
            <p:nvPr/>
          </p:nvSpPr>
          <p:spPr>
            <a:xfrm>
              <a:off x="6679567" y="0"/>
              <a:ext cx="179636" cy="1610278"/>
            </a:xfrm>
            <a:prstGeom prst="rect">
              <a:avLst/>
            </a:prstGeom>
            <a:noFill/>
            <a:ln w="12700" cap="flat">
              <a:solidFill>
                <a:srgbClr val="C82506"/>
              </a:solidFill>
              <a:prstDash val="solid"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200"/>
            </a:p>
          </p:txBody>
        </p:sp>
      </p:grpSp>
      <p:grpSp>
        <p:nvGrpSpPr>
          <p:cNvPr id="136" name="Group 136"/>
          <p:cNvGrpSpPr/>
          <p:nvPr/>
        </p:nvGrpSpPr>
        <p:grpSpPr>
          <a:xfrm>
            <a:off x="266134" y="2222561"/>
            <a:ext cx="7728023" cy="1361286"/>
            <a:chOff x="-1" y="-37549"/>
            <a:chExt cx="10990964" cy="1936050"/>
          </a:xfrm>
        </p:grpSpPr>
        <p:sp>
          <p:nvSpPr>
            <p:cNvPr id="132" name="Shape 132"/>
            <p:cNvSpPr/>
            <p:nvPr/>
          </p:nvSpPr>
          <p:spPr>
            <a:xfrm>
              <a:off x="1408671" y="1195865"/>
              <a:ext cx="1210309" cy="702636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 lvl="0">
                <a:defRPr sz="24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200"/>
            </a:p>
          </p:txBody>
        </p:sp>
        <p:sp>
          <p:nvSpPr>
            <p:cNvPr id="133" name="Shape 133"/>
            <p:cNvSpPr/>
            <p:nvPr/>
          </p:nvSpPr>
          <p:spPr>
            <a:xfrm>
              <a:off x="-1" y="670016"/>
              <a:ext cx="4265555" cy="4814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2000"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pPr lvl="0">
                <a:defRPr sz="1800"/>
              </a:pPr>
              <a:r>
                <a:rPr sz="2200" dirty="0"/>
                <a:t>“dog” 1920 word vector</a:t>
              </a:r>
            </a:p>
          </p:txBody>
        </p:sp>
        <p:sp>
          <p:nvSpPr>
            <p:cNvPr id="134" name="Shape 134"/>
            <p:cNvSpPr/>
            <p:nvPr/>
          </p:nvSpPr>
          <p:spPr>
            <a:xfrm>
              <a:off x="8134080" y="488301"/>
              <a:ext cx="1210159" cy="778503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 lvl="0">
                <a:defRPr sz="24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200"/>
            </a:p>
          </p:txBody>
        </p:sp>
        <p:sp>
          <p:nvSpPr>
            <p:cNvPr id="135" name="Shape 135"/>
            <p:cNvSpPr/>
            <p:nvPr/>
          </p:nvSpPr>
          <p:spPr>
            <a:xfrm>
              <a:off x="6725408" y="-37549"/>
              <a:ext cx="4265555" cy="4814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2000"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pPr lvl="0">
                <a:defRPr sz="1800"/>
              </a:pPr>
              <a:r>
                <a:rPr sz="2200"/>
                <a:t>“dog” 1990 word vector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66484189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 animBg="1" advAuto="0"/>
      <p:bldP spid="128" grpId="0" animBg="1" advAuto="0"/>
      <p:bldP spid="128" grpId="1" animBg="1" advAuto="0"/>
      <p:bldP spid="131" grpId="0" animBg="1" advAuto="0"/>
      <p:bldP spid="136" grpId="0" animBg="1" advAuto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136" y="890102"/>
            <a:ext cx="8066207" cy="612807"/>
          </a:xfrm>
        </p:spPr>
        <p:txBody>
          <a:bodyPr>
            <a:normAutofit fontScale="90000"/>
          </a:bodyPr>
          <a:lstStyle/>
          <a:p>
            <a:r>
              <a:rPr lang="en-US" dirty="0"/>
              <a:t>Visualizing changes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59370" y="1888604"/>
            <a:ext cx="731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Project 300 dimensions down into 2</a:t>
            </a:r>
          </a:p>
        </p:txBody>
      </p:sp>
      <p:sp>
        <p:nvSpPr>
          <p:cNvPr id="6" name="Shape 168"/>
          <p:cNvSpPr/>
          <p:nvPr/>
        </p:nvSpPr>
        <p:spPr>
          <a:xfrm>
            <a:off x="959370" y="6382542"/>
            <a:ext cx="4700710" cy="349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2400"/>
            </a:lvl1pPr>
          </a:lstStyle>
          <a:p>
            <a:r>
              <a:rPr lang="en-US" sz="1800" dirty="0"/>
              <a:t>~30 million books, 1850-1990, Google Books data</a:t>
            </a:r>
          </a:p>
        </p:txBody>
      </p:sp>
      <p:pic>
        <p:nvPicPr>
          <p:cNvPr id="7" name="wordpaths-final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8601" y="3049747"/>
            <a:ext cx="8839200" cy="294875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46943792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2" name="Shape 292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/>
            </a:pPr>
            <a:fld id="{86CB4B4D-7CA3-9044-876B-883B54F8677D}" type="slidenum">
              <a:rPr sz="984"/>
              <a:t>91</a:t>
            </a:fld>
            <a:endParaRPr sz="984"/>
          </a:p>
        </p:txBody>
      </p:sp>
      <p:pic>
        <p:nvPicPr>
          <p:cNvPr id="294" name="pasted-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03613" y="1595033"/>
            <a:ext cx="6296400" cy="5047315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03234" y="270157"/>
            <a:ext cx="8321041" cy="734184"/>
          </a:xfrm>
        </p:spPr>
        <p:txBody>
          <a:bodyPr>
            <a:normAutofit/>
          </a:bodyPr>
          <a:lstStyle/>
          <a:p>
            <a:r>
              <a:rPr lang="en-US" dirty="0"/>
              <a:t>The evolution of sentiment words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517345" y="1133368"/>
            <a:ext cx="6389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Negative words change faster than positive words</a:t>
            </a:r>
          </a:p>
        </p:txBody>
      </p:sp>
    </p:spTree>
    <p:extLst>
      <p:ext uri="{BB962C8B-B14F-4D97-AF65-F5344CB8AC3E}">
        <p14:creationId xmlns:p14="http://schemas.microsoft.com/office/powerpoint/2010/main" val="22394561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DD5A4-05BD-2A44-A2BB-10E89FA55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Embeddings and bias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C40453-6BC0-D64A-888D-B5495ADF79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54868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627795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Embeddings</a:t>
            </a:r>
            <a:r>
              <a:rPr lang="en-US" dirty="0"/>
              <a:t> reflect cultural bias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22959" y="2590800"/>
            <a:ext cx="8321041" cy="3810000"/>
          </a:xfrm>
        </p:spPr>
        <p:txBody>
          <a:bodyPr>
            <a:normAutofit/>
          </a:bodyPr>
          <a:lstStyle/>
          <a:p>
            <a:r>
              <a:rPr lang="en-US" sz="3200" dirty="0"/>
              <a:t>Ask </a:t>
            </a:r>
            <a:r>
              <a:rPr lang="en-US" sz="2800" dirty="0"/>
              <a:t>“Paris : France :: Tokyo : x” </a:t>
            </a:r>
          </a:p>
          <a:p>
            <a:pPr lvl="1"/>
            <a:r>
              <a:rPr lang="en-US" sz="2800" dirty="0"/>
              <a:t>x = Japan</a:t>
            </a:r>
          </a:p>
          <a:p>
            <a:r>
              <a:rPr lang="en-US" sz="3200" dirty="0"/>
              <a:t>Ask </a:t>
            </a:r>
            <a:r>
              <a:rPr lang="en-US" sz="2800" dirty="0"/>
              <a:t>“father : doctor :: mother : x” </a:t>
            </a:r>
          </a:p>
          <a:p>
            <a:pPr lvl="1"/>
            <a:r>
              <a:rPr lang="en-US" sz="2800" dirty="0"/>
              <a:t>x = nurse</a:t>
            </a:r>
          </a:p>
          <a:p>
            <a:r>
              <a:rPr lang="en-US" sz="3200" dirty="0"/>
              <a:t>Ask “man : computer programmer :: woman : x” </a:t>
            </a:r>
          </a:p>
          <a:p>
            <a:pPr lvl="1"/>
            <a:r>
              <a:rPr lang="en-US" sz="2800" dirty="0"/>
              <a:t>x = homemaker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057400" y="990600"/>
            <a:ext cx="69237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Bolukbasi</a:t>
            </a:r>
            <a:r>
              <a:rPr lang="en-US" dirty="0"/>
              <a:t>, </a:t>
            </a:r>
            <a:r>
              <a:rPr lang="en-US" dirty="0" err="1"/>
              <a:t>Tolga</a:t>
            </a:r>
            <a:r>
              <a:rPr lang="en-US" dirty="0"/>
              <a:t>, Kai-Wei Chang, James Y. Zou, </a:t>
            </a:r>
            <a:r>
              <a:rPr lang="en-US" dirty="0" err="1"/>
              <a:t>Venkatesh</a:t>
            </a:r>
            <a:r>
              <a:rPr lang="en-US" dirty="0"/>
              <a:t> </a:t>
            </a:r>
            <a:r>
              <a:rPr lang="en-US" dirty="0" err="1"/>
              <a:t>Saligrama</a:t>
            </a:r>
            <a:r>
              <a:rPr lang="en-US" dirty="0"/>
              <a:t>, and Adam T. </a:t>
            </a:r>
            <a:r>
              <a:rPr lang="en-US" dirty="0" err="1"/>
              <a:t>Kalai</a:t>
            </a:r>
            <a:r>
              <a:rPr lang="en-US" dirty="0"/>
              <a:t>. "Man is to computer programmer as woman is to homemaker? </a:t>
            </a:r>
            <a:r>
              <a:rPr lang="en-US" dirty="0" err="1"/>
              <a:t>debiasing</a:t>
            </a:r>
            <a:r>
              <a:rPr lang="en-US" dirty="0"/>
              <a:t> word </a:t>
            </a:r>
            <a:r>
              <a:rPr lang="en-US" dirty="0" err="1"/>
              <a:t>embeddings</a:t>
            </a:r>
            <a:r>
              <a:rPr lang="en-US" dirty="0"/>
              <a:t>." In </a:t>
            </a:r>
            <a:r>
              <a:rPr lang="en-US" i="1" dirty="0"/>
              <a:t>Advances in Neural Information Processing Systems</a:t>
            </a:r>
            <a:r>
              <a:rPr lang="en-US" dirty="0"/>
              <a:t>, pp. 4349-4357. 2016.</a:t>
            </a:r>
          </a:p>
        </p:txBody>
      </p:sp>
    </p:spTree>
    <p:extLst>
      <p:ext uri="{BB962C8B-B14F-4D97-AF65-F5344CB8AC3E}">
        <p14:creationId xmlns:p14="http://schemas.microsoft.com/office/powerpoint/2010/main" val="1185695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627795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Embeddings</a:t>
            </a:r>
            <a:r>
              <a:rPr lang="en-US" dirty="0"/>
              <a:t> reflect cultural bias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1" y="1752600"/>
            <a:ext cx="8686800" cy="46482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Implicit Association test (Greenwald et al 1998): How associated are </a:t>
            </a:r>
          </a:p>
          <a:p>
            <a:pPr lvl="1"/>
            <a:r>
              <a:rPr lang="en-US" dirty="0"/>
              <a:t>concepts (</a:t>
            </a:r>
            <a:r>
              <a:rPr lang="en-US" i="1" dirty="0"/>
              <a:t>flowers</a:t>
            </a:r>
            <a:r>
              <a:rPr lang="en-US" dirty="0"/>
              <a:t>, </a:t>
            </a:r>
            <a:r>
              <a:rPr lang="en-US" i="1" dirty="0"/>
              <a:t>insects</a:t>
            </a:r>
            <a:r>
              <a:rPr lang="en-US" dirty="0"/>
              <a:t>) &amp;  attributes (</a:t>
            </a:r>
            <a:r>
              <a:rPr lang="en-US" i="1" dirty="0"/>
              <a:t>pleasantness</a:t>
            </a:r>
            <a:r>
              <a:rPr lang="en-US" dirty="0"/>
              <a:t>, </a:t>
            </a:r>
            <a:r>
              <a:rPr lang="en-US" i="1" dirty="0"/>
              <a:t>unpleasantness</a:t>
            </a:r>
            <a:r>
              <a:rPr lang="en-US" dirty="0"/>
              <a:t>)?</a:t>
            </a:r>
          </a:p>
          <a:p>
            <a:pPr lvl="1"/>
            <a:r>
              <a:rPr lang="en-US" dirty="0"/>
              <a:t>Studied by measuring timing latencies for categorization.</a:t>
            </a:r>
          </a:p>
          <a:p>
            <a:r>
              <a:rPr lang="en-US" dirty="0"/>
              <a:t>Psychological findings on US participants:</a:t>
            </a:r>
          </a:p>
          <a:p>
            <a:pPr lvl="1"/>
            <a:r>
              <a:rPr lang="en-US" dirty="0"/>
              <a:t>African-American names are associated with unpleasant words (more than European-American names)</a:t>
            </a:r>
          </a:p>
          <a:p>
            <a:pPr lvl="1"/>
            <a:r>
              <a:rPr lang="en-US" dirty="0"/>
              <a:t>Male names associated more with math, female names with arts</a:t>
            </a:r>
          </a:p>
          <a:p>
            <a:pPr lvl="1"/>
            <a:r>
              <a:rPr lang="en-US" dirty="0"/>
              <a:t>Old people's names with unpleasant words, young people with pleasant words.</a:t>
            </a:r>
          </a:p>
          <a:p>
            <a:r>
              <a:rPr lang="en-US" sz="2800" dirty="0" err="1"/>
              <a:t>Caliskan</a:t>
            </a:r>
            <a:r>
              <a:rPr lang="en-US" sz="2800" dirty="0"/>
              <a:t> et al. replication with embeddings:</a:t>
            </a:r>
          </a:p>
          <a:p>
            <a:pPr lvl="1"/>
            <a:r>
              <a:rPr lang="en-US" sz="2400" dirty="0"/>
              <a:t>African-American names (</a:t>
            </a:r>
            <a:r>
              <a:rPr lang="en-US" sz="2400" i="1" dirty="0"/>
              <a:t>Leroy, Shaniqua</a:t>
            </a:r>
            <a:r>
              <a:rPr lang="en-US" sz="2400" dirty="0"/>
              <a:t>) had a higher </a:t>
            </a:r>
            <a:r>
              <a:rPr lang="en-US" sz="2400" dirty="0" err="1"/>
              <a:t>GloVe</a:t>
            </a:r>
            <a:r>
              <a:rPr lang="en-US" sz="2400" dirty="0"/>
              <a:t> cosine with unpleasant words  (</a:t>
            </a:r>
            <a:r>
              <a:rPr lang="en-US" sz="2400" i="1" dirty="0"/>
              <a:t>abuse, stink, ugly</a:t>
            </a:r>
            <a:r>
              <a:rPr lang="en-US" sz="2400" dirty="0"/>
              <a:t>)</a:t>
            </a:r>
          </a:p>
          <a:p>
            <a:pPr lvl="1"/>
            <a:r>
              <a:rPr lang="en-US" sz="2400" dirty="0"/>
              <a:t>European American names (</a:t>
            </a:r>
            <a:r>
              <a:rPr lang="en-US" sz="2400" i="1" dirty="0"/>
              <a:t>Brad, Greg, Courtney</a:t>
            </a:r>
            <a:r>
              <a:rPr lang="en-US" sz="2400" dirty="0"/>
              <a:t>) had a higher cosine with pleasant words (</a:t>
            </a:r>
            <a:r>
              <a:rPr lang="en-US" sz="2400" i="1" dirty="0"/>
              <a:t>love, peace, miracle</a:t>
            </a:r>
            <a:r>
              <a:rPr lang="en-US" sz="2400" dirty="0"/>
              <a:t>)</a:t>
            </a:r>
          </a:p>
          <a:p>
            <a:r>
              <a:rPr lang="en-US" sz="2600" dirty="0"/>
              <a:t>Embeddings reflect and replicate all sorts of pernicious biases.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24000" y="967770"/>
            <a:ext cx="7482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Caliskan</a:t>
            </a:r>
            <a:r>
              <a:rPr lang="en-US" sz="1400" dirty="0"/>
              <a:t>, Aylin, Joanna J. </a:t>
            </a:r>
            <a:r>
              <a:rPr lang="en-US" sz="1400" dirty="0" err="1"/>
              <a:t>Bruson</a:t>
            </a:r>
            <a:r>
              <a:rPr lang="en-US" sz="1400" dirty="0"/>
              <a:t> and Arvind Narayanan. 2017. Semantics derived automatically from language corpora contain human-like biases. Science 356:6334, 183-186.</a:t>
            </a:r>
          </a:p>
        </p:txBody>
      </p:sp>
    </p:spTree>
    <p:extLst>
      <p:ext uri="{BB962C8B-B14F-4D97-AF65-F5344CB8AC3E}">
        <p14:creationId xmlns:p14="http://schemas.microsoft.com/office/powerpoint/2010/main" val="405751989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5F679-433C-9748-85CA-19F6D9F43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B3E126-25B8-C745-AE37-7C30EFF59A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Debiasing algorithms for embeddings</a:t>
            </a:r>
          </a:p>
          <a:p>
            <a:pPr lvl="1"/>
            <a:r>
              <a:rPr lang="en-US" sz="2400" dirty="0" err="1"/>
              <a:t>Bolukbasi</a:t>
            </a:r>
            <a:r>
              <a:rPr lang="en-US" sz="2400" dirty="0"/>
              <a:t>, </a:t>
            </a:r>
            <a:r>
              <a:rPr lang="en-US" sz="2400" dirty="0" err="1"/>
              <a:t>Tolga</a:t>
            </a:r>
            <a:r>
              <a:rPr lang="en-US" sz="2400" dirty="0"/>
              <a:t>, Chang, Kai-Wei, Zou, James Y., </a:t>
            </a:r>
            <a:r>
              <a:rPr lang="en-US" sz="2400" dirty="0" err="1"/>
              <a:t>Saligrama</a:t>
            </a:r>
            <a:r>
              <a:rPr lang="en-US" sz="2400" dirty="0"/>
              <a:t>, Venkatesh, and </a:t>
            </a:r>
            <a:r>
              <a:rPr lang="en-US" sz="2400" dirty="0" err="1"/>
              <a:t>Kalai</a:t>
            </a:r>
            <a:r>
              <a:rPr lang="en-US" sz="2400" dirty="0"/>
              <a:t>, Adam T. (2016). Man is to computer programmer as woman is to homemaker? debiasing word embeddings. In </a:t>
            </a:r>
            <a:r>
              <a:rPr lang="en-US" sz="2400" i="1" dirty="0"/>
              <a:t>Advances in Neural Infor- </a:t>
            </a:r>
            <a:r>
              <a:rPr lang="en-US" sz="2400" i="1" dirty="0" err="1"/>
              <a:t>mation</a:t>
            </a:r>
            <a:r>
              <a:rPr lang="en-US" sz="2400" i="1" dirty="0"/>
              <a:t> Processing Systems</a:t>
            </a:r>
            <a:r>
              <a:rPr lang="en-US" sz="2400" dirty="0"/>
              <a:t>, pp. 4349–4357. </a:t>
            </a:r>
          </a:p>
          <a:p>
            <a:r>
              <a:rPr lang="en-US" sz="2800" dirty="0"/>
              <a:t>Use embeddings as a historical tool to study bias</a:t>
            </a:r>
          </a:p>
        </p:txBody>
      </p:sp>
    </p:spTree>
    <p:extLst>
      <p:ext uri="{BB962C8B-B14F-4D97-AF65-F5344CB8AC3E}">
        <p14:creationId xmlns:p14="http://schemas.microsoft.com/office/powerpoint/2010/main" val="203332482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86605"/>
            <a:ext cx="8549639" cy="627795"/>
          </a:xfrm>
        </p:spPr>
        <p:txBody>
          <a:bodyPr>
            <a:normAutofit fontScale="90000"/>
          </a:bodyPr>
          <a:lstStyle/>
          <a:p>
            <a:r>
              <a:rPr lang="en-US" dirty="0"/>
              <a:t>Embeddings as a window onto history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1" y="1752600"/>
            <a:ext cx="8686800" cy="4648200"/>
          </a:xfrm>
        </p:spPr>
        <p:txBody>
          <a:bodyPr>
            <a:normAutofit/>
          </a:bodyPr>
          <a:lstStyle/>
          <a:p>
            <a:r>
              <a:rPr lang="en-US" sz="3200" dirty="0"/>
              <a:t>Use the Hamilton historical embeddings</a:t>
            </a:r>
          </a:p>
          <a:p>
            <a:r>
              <a:rPr lang="en-US" sz="3200" dirty="0"/>
              <a:t>The cosine similarity of embeddings for decade X for occupations (like teacher) to male vs female names</a:t>
            </a:r>
          </a:p>
          <a:p>
            <a:pPr lvl="1"/>
            <a:r>
              <a:rPr lang="en-US" sz="2800" dirty="0"/>
              <a:t>Is correlated with the actual percentage of women teachers in decade X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24000" y="967770"/>
            <a:ext cx="7482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Garg, Nikhil, </a:t>
            </a:r>
            <a:r>
              <a:rPr lang="en-US" sz="1200" dirty="0" err="1"/>
              <a:t>Schiebinger</a:t>
            </a:r>
            <a:r>
              <a:rPr lang="en-US" sz="1200" dirty="0"/>
              <a:t>, </a:t>
            </a:r>
            <a:r>
              <a:rPr lang="en-US" sz="1200" dirty="0" err="1"/>
              <a:t>Londa</a:t>
            </a:r>
            <a:r>
              <a:rPr lang="en-US" sz="1200" dirty="0"/>
              <a:t>, Jurafsky, Dan, and Zou, James (2018). Word embeddings quantify 100 years of gender and ethnic stereotypes. </a:t>
            </a:r>
            <a:r>
              <a:rPr lang="en-US" sz="1200" i="1" dirty="0"/>
              <a:t>Proceedings of the National Academy of Sciences</a:t>
            </a:r>
            <a:r>
              <a:rPr lang="en-US" sz="1200" dirty="0"/>
              <a:t>, </a:t>
            </a:r>
            <a:r>
              <a:rPr lang="en-US" sz="1200" i="1" dirty="0"/>
              <a:t>115</a:t>
            </a:r>
            <a:r>
              <a:rPr lang="en-US" sz="1200" dirty="0"/>
              <a:t>(16), E3635–E3644 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62296049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8183880" cy="932595"/>
          </a:xfrm>
        </p:spPr>
        <p:txBody>
          <a:bodyPr>
            <a:normAutofit fontScale="90000"/>
          </a:bodyPr>
          <a:lstStyle/>
          <a:p>
            <a:r>
              <a:rPr lang="en-US" dirty="0"/>
              <a:t>History of biased framings of women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2514600"/>
            <a:ext cx="7543801" cy="4697941"/>
          </a:xfrm>
        </p:spPr>
        <p:txBody>
          <a:bodyPr/>
          <a:lstStyle/>
          <a:p>
            <a:r>
              <a:rPr lang="en-US" sz="3200" dirty="0" err="1"/>
              <a:t>Embeddings</a:t>
            </a:r>
            <a:r>
              <a:rPr lang="en-US" sz="3200" dirty="0"/>
              <a:t> for competence adjectives are biased toward men</a:t>
            </a:r>
          </a:p>
          <a:p>
            <a:pPr lvl="1"/>
            <a:r>
              <a:rPr lang="en-US" sz="3000" i="1" dirty="0"/>
              <a:t>Smart, wise, brilliant, intelligent, resourceful, thoughtful, logical, etc.</a:t>
            </a:r>
          </a:p>
          <a:p>
            <a:r>
              <a:rPr lang="en-US" sz="3200" dirty="0"/>
              <a:t>This bias is slowly decreasing 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18424D-76FB-844E-AD46-DC8C6DD6949F}"/>
              </a:ext>
            </a:extLst>
          </p:cNvPr>
          <p:cNvSpPr txBox="1"/>
          <p:nvPr/>
        </p:nvSpPr>
        <p:spPr>
          <a:xfrm>
            <a:off x="1524000" y="1219200"/>
            <a:ext cx="7482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Garg, Nikhil, </a:t>
            </a:r>
            <a:r>
              <a:rPr lang="en-US" sz="1200" dirty="0" err="1"/>
              <a:t>Schiebinger</a:t>
            </a:r>
            <a:r>
              <a:rPr lang="en-US" sz="1200" dirty="0"/>
              <a:t>, </a:t>
            </a:r>
            <a:r>
              <a:rPr lang="en-US" sz="1200" dirty="0" err="1"/>
              <a:t>Londa</a:t>
            </a:r>
            <a:r>
              <a:rPr lang="en-US" sz="1200" dirty="0"/>
              <a:t>, Jurafsky, Dan, and Zou, James (2018). Word embeddings quantify 100 years of gender and ethnic stereotypes. </a:t>
            </a:r>
            <a:r>
              <a:rPr lang="en-US" sz="1200" i="1" dirty="0"/>
              <a:t>Proceedings of the National Academy of Sciences</a:t>
            </a:r>
            <a:r>
              <a:rPr lang="en-US" sz="1200" dirty="0"/>
              <a:t>, </a:t>
            </a:r>
            <a:r>
              <a:rPr lang="en-US" sz="1200" i="1" dirty="0"/>
              <a:t>115</a:t>
            </a:r>
            <a:r>
              <a:rPr lang="en-US" sz="1200" dirty="0"/>
              <a:t>(16), E3635–E3644 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49389726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645" y="286604"/>
            <a:ext cx="7992428" cy="1450757"/>
          </a:xfrm>
        </p:spPr>
        <p:txBody>
          <a:bodyPr/>
          <a:lstStyle/>
          <a:p>
            <a:r>
              <a:rPr lang="en-US" dirty="0" err="1"/>
              <a:t>Embeddings</a:t>
            </a:r>
            <a:r>
              <a:rPr lang="en-US" dirty="0"/>
              <a:t> reflect ethnic stereotypes over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2417234"/>
            <a:ext cx="7543801" cy="4023360"/>
          </a:xfrm>
        </p:spPr>
        <p:txBody>
          <a:bodyPr>
            <a:normAutofit/>
          </a:bodyPr>
          <a:lstStyle/>
          <a:p>
            <a:pPr marL="298450" indent="-228600">
              <a:buFont typeface="Arial" charset="0"/>
              <a:buChar char="•"/>
            </a:pPr>
            <a:r>
              <a:rPr lang="en-US" sz="3200" dirty="0"/>
              <a:t>Princeton trilogy experiments</a:t>
            </a:r>
          </a:p>
          <a:p>
            <a:pPr marL="298450" indent="-228600">
              <a:buFont typeface="Arial" charset="0"/>
              <a:buChar char="•"/>
            </a:pPr>
            <a:r>
              <a:rPr lang="en-US" sz="3200" dirty="0"/>
              <a:t>Attitudes toward ethnic groups (1933, 1951, 1969) scores for adjectives</a:t>
            </a:r>
          </a:p>
          <a:p>
            <a:pPr marL="481330" lvl="2" indent="-228600">
              <a:buFont typeface="Arial" charset="0"/>
              <a:buChar char="•"/>
            </a:pPr>
            <a:r>
              <a:rPr lang="en-US" sz="3000" i="1" dirty="0"/>
              <a:t>industrious, superstitious, nationalistic</a:t>
            </a:r>
            <a:r>
              <a:rPr lang="en-US" sz="3000" dirty="0"/>
              <a:t>, </a:t>
            </a:r>
            <a:r>
              <a:rPr lang="en-US" sz="3000" dirty="0" err="1"/>
              <a:t>etc</a:t>
            </a:r>
            <a:endParaRPr lang="en-US" sz="3000" dirty="0"/>
          </a:p>
          <a:p>
            <a:pPr marL="298450" indent="-228600">
              <a:buFont typeface="Arial" charset="0"/>
              <a:buChar char="•"/>
            </a:pPr>
            <a:r>
              <a:rPr lang="en-US" sz="3200" dirty="0"/>
              <a:t>Cosine of Chinese name embeddings with those adjective embeddings correlates with human ratings.</a:t>
            </a:r>
          </a:p>
          <a:p>
            <a:endParaRPr lang="is-I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B06755-AB9F-7F4C-BFEA-7E1A273530B3}"/>
              </a:ext>
            </a:extLst>
          </p:cNvPr>
          <p:cNvSpPr txBox="1"/>
          <p:nvPr/>
        </p:nvSpPr>
        <p:spPr>
          <a:xfrm>
            <a:off x="1524000" y="1740493"/>
            <a:ext cx="7482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Garg, Nikhil, </a:t>
            </a:r>
            <a:r>
              <a:rPr lang="en-US" sz="1200" dirty="0" err="1"/>
              <a:t>Schiebinger</a:t>
            </a:r>
            <a:r>
              <a:rPr lang="en-US" sz="1200" dirty="0"/>
              <a:t>, </a:t>
            </a:r>
            <a:r>
              <a:rPr lang="en-US" sz="1200" dirty="0" err="1"/>
              <a:t>Londa</a:t>
            </a:r>
            <a:r>
              <a:rPr lang="en-US" sz="1200" dirty="0"/>
              <a:t>, Jurafsky, Dan, and Zou, James (2018). Word embeddings quantify 100 years of gender and ethnic stereotypes. </a:t>
            </a:r>
            <a:r>
              <a:rPr lang="en-US" sz="1200" i="1" dirty="0"/>
              <a:t>Proceedings of the National Academy of Sciences</a:t>
            </a:r>
            <a:r>
              <a:rPr lang="en-US" sz="1200" dirty="0"/>
              <a:t>, </a:t>
            </a:r>
            <a:r>
              <a:rPr lang="en-US" sz="1200" i="1" dirty="0"/>
              <a:t>115</a:t>
            </a:r>
            <a:r>
              <a:rPr lang="en-US" sz="1200" dirty="0"/>
              <a:t>(16), E3635–E3644 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69805836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 in linguistic framing 1910-1990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081" y="3198812"/>
            <a:ext cx="6082490" cy="3659187"/>
          </a:xfrm>
        </p:spPr>
      </p:pic>
      <p:sp>
        <p:nvSpPr>
          <p:cNvPr id="3" name="TextBox 2"/>
          <p:cNvSpPr txBox="1"/>
          <p:nvPr/>
        </p:nvSpPr>
        <p:spPr>
          <a:xfrm>
            <a:off x="501491" y="2256961"/>
            <a:ext cx="86425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Change in association of Chinese names with adjectives framed as "othering" (</a:t>
            </a:r>
            <a:r>
              <a:rPr lang="en-US" sz="2800" i="1" dirty="0"/>
              <a:t>barbaric</a:t>
            </a:r>
            <a:r>
              <a:rPr lang="en-US" sz="2800" dirty="0"/>
              <a:t>, </a:t>
            </a:r>
            <a:r>
              <a:rPr lang="en-US" sz="2800" i="1" dirty="0"/>
              <a:t>monstrous</a:t>
            </a:r>
            <a:r>
              <a:rPr lang="en-US" sz="2800" dirty="0"/>
              <a:t>, </a:t>
            </a:r>
            <a:r>
              <a:rPr lang="en-US" sz="2800" i="1" dirty="0"/>
              <a:t>bizarre</a:t>
            </a:r>
            <a:r>
              <a:rPr lang="en-US" sz="2800" dirty="0"/>
              <a:t>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A9C93A-61D1-3942-998B-777BEB9C29E2}"/>
              </a:ext>
            </a:extLst>
          </p:cNvPr>
          <p:cNvSpPr txBox="1"/>
          <p:nvPr/>
        </p:nvSpPr>
        <p:spPr>
          <a:xfrm>
            <a:off x="1524000" y="1740493"/>
            <a:ext cx="7482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Garg, Nikhil, </a:t>
            </a:r>
            <a:r>
              <a:rPr lang="en-US" sz="1200" dirty="0" err="1"/>
              <a:t>Schiebinger</a:t>
            </a:r>
            <a:r>
              <a:rPr lang="en-US" sz="1200" dirty="0"/>
              <a:t>, </a:t>
            </a:r>
            <a:r>
              <a:rPr lang="en-US" sz="1200" dirty="0" err="1"/>
              <a:t>Londa</a:t>
            </a:r>
            <a:r>
              <a:rPr lang="en-US" sz="1200" dirty="0"/>
              <a:t>, Jurafsky, Dan, and Zou, James (2018). Word embeddings quantify 100 years of gender and ethnic stereotypes. </a:t>
            </a:r>
            <a:r>
              <a:rPr lang="en-US" sz="1200" i="1" dirty="0"/>
              <a:t>Proceedings of the National Academy of Sciences</a:t>
            </a:r>
            <a:r>
              <a:rPr lang="en-US" sz="1200" dirty="0"/>
              <a:t>, </a:t>
            </a:r>
            <a:r>
              <a:rPr lang="en-US" sz="1200" i="1" dirty="0"/>
              <a:t>115</a:t>
            </a:r>
            <a:r>
              <a:rPr lang="en-US" sz="1200" dirty="0"/>
              <a:t>(16), E3635–E3644 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84744588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286604"/>
            <a:ext cx="8601074" cy="1450757"/>
          </a:xfrm>
        </p:spPr>
        <p:txBody>
          <a:bodyPr>
            <a:normAutofit/>
          </a:bodyPr>
          <a:lstStyle/>
          <a:p>
            <a:r>
              <a:rPr lang="en-US" dirty="0"/>
              <a:t>Changes in framing:</a:t>
            </a:r>
            <a:br>
              <a:rPr lang="en-US" dirty="0"/>
            </a:br>
            <a:r>
              <a:rPr lang="en-US" dirty="0"/>
              <a:t>adjectives associated with Chinese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96" y="2286000"/>
            <a:ext cx="8213467" cy="4057649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7D244A3-909B-D642-9B6F-F7F5021BD292}"/>
              </a:ext>
            </a:extLst>
          </p:cNvPr>
          <p:cNvSpPr txBox="1"/>
          <p:nvPr/>
        </p:nvSpPr>
        <p:spPr>
          <a:xfrm>
            <a:off x="1524000" y="1740493"/>
            <a:ext cx="7482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Garg, Nikhil, </a:t>
            </a:r>
            <a:r>
              <a:rPr lang="en-US" sz="1200" dirty="0" err="1"/>
              <a:t>Schiebinger</a:t>
            </a:r>
            <a:r>
              <a:rPr lang="en-US" sz="1200" dirty="0"/>
              <a:t>, </a:t>
            </a:r>
            <a:r>
              <a:rPr lang="en-US" sz="1200" dirty="0" err="1"/>
              <a:t>Londa</a:t>
            </a:r>
            <a:r>
              <a:rPr lang="en-US" sz="1200" dirty="0"/>
              <a:t>, Jurafsky, Dan, and Zou, James (2018). Word embeddings quantify 100 years of gender and ethnic stereotypes. </a:t>
            </a:r>
            <a:r>
              <a:rPr lang="en-US" sz="1200" i="1" dirty="0"/>
              <a:t>Proceedings of the National Academy of Sciences</a:t>
            </a:r>
            <a:r>
              <a:rPr lang="en-US" sz="1200" dirty="0"/>
              <a:t>, </a:t>
            </a:r>
            <a:r>
              <a:rPr lang="en-US" sz="1200" i="1" dirty="0"/>
              <a:t>115</a:t>
            </a:r>
            <a:r>
              <a:rPr lang="en-US" sz="1200" dirty="0"/>
              <a:t>(16), E3635–E3644 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18579435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856396"/>
          </a:xfrm>
        </p:spPr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524000"/>
            <a:ext cx="8016241" cy="5257800"/>
          </a:xfrm>
        </p:spPr>
        <p:txBody>
          <a:bodyPr>
            <a:normAutofit lnSpcReduction="10000"/>
          </a:bodyPr>
          <a:lstStyle/>
          <a:p>
            <a:r>
              <a:rPr lang="en-US" sz="2800" b="1" dirty="0"/>
              <a:t>Concepts</a:t>
            </a:r>
            <a:r>
              <a:rPr lang="en-US" sz="2800" dirty="0"/>
              <a:t> or word senses</a:t>
            </a:r>
          </a:p>
          <a:p>
            <a:pPr lvl="1"/>
            <a:r>
              <a:rPr lang="en-US" sz="2400" dirty="0"/>
              <a:t>Have a complex many-to-many association with </a:t>
            </a:r>
            <a:r>
              <a:rPr lang="en-US" sz="2400" b="1" dirty="0"/>
              <a:t>words</a:t>
            </a:r>
            <a:r>
              <a:rPr lang="en-US" sz="2400" dirty="0"/>
              <a:t> (homonymy, multiple senses)</a:t>
            </a:r>
          </a:p>
          <a:p>
            <a:pPr lvl="1"/>
            <a:r>
              <a:rPr lang="en-US" sz="2400" dirty="0"/>
              <a:t>Have relations with each other</a:t>
            </a:r>
          </a:p>
          <a:p>
            <a:pPr lvl="2"/>
            <a:r>
              <a:rPr lang="en-US" sz="2000" dirty="0"/>
              <a:t>Synonymy, </a:t>
            </a:r>
            <a:r>
              <a:rPr lang="en-US" sz="2000" dirty="0" err="1"/>
              <a:t>Antonymy</a:t>
            </a:r>
            <a:r>
              <a:rPr lang="en-US" sz="2000" dirty="0"/>
              <a:t>, Superordinate</a:t>
            </a:r>
          </a:p>
          <a:p>
            <a:pPr lvl="1"/>
            <a:r>
              <a:rPr lang="en-US" sz="2400" dirty="0"/>
              <a:t>But are hard to define formally (necessary &amp; sufficient conditions)</a:t>
            </a:r>
          </a:p>
          <a:p>
            <a:r>
              <a:rPr lang="en-US" sz="2600" b="1" dirty="0" err="1"/>
              <a:t>Embeddings</a:t>
            </a:r>
            <a:r>
              <a:rPr lang="en-US" sz="2600" dirty="0"/>
              <a:t> = vector models of meaning</a:t>
            </a:r>
          </a:p>
          <a:p>
            <a:pPr lvl="1"/>
            <a:r>
              <a:rPr lang="en-US" sz="2400" dirty="0"/>
              <a:t>More fine-grained than just a string or index</a:t>
            </a:r>
          </a:p>
          <a:p>
            <a:pPr lvl="1"/>
            <a:r>
              <a:rPr lang="en-US" sz="2400" dirty="0"/>
              <a:t>Especially good at modeling similarity/analogy</a:t>
            </a:r>
          </a:p>
          <a:p>
            <a:pPr lvl="2"/>
            <a:r>
              <a:rPr lang="en-US" sz="2000" dirty="0"/>
              <a:t>Just download them and use cosines!!</a:t>
            </a:r>
          </a:p>
          <a:p>
            <a:pPr lvl="1"/>
            <a:r>
              <a:rPr lang="en-US" sz="2400" dirty="0"/>
              <a:t>Can use sparse models (</a:t>
            </a:r>
            <a:r>
              <a:rPr lang="en-US" sz="2400" dirty="0" err="1"/>
              <a:t>tf-idf</a:t>
            </a:r>
            <a:r>
              <a:rPr lang="en-US" sz="2400" dirty="0"/>
              <a:t>) or dense models (word2vec, </a:t>
            </a:r>
            <a:r>
              <a:rPr lang="en-US" sz="2400" dirty="0" err="1"/>
              <a:t>GLoVE</a:t>
            </a:r>
            <a:r>
              <a:rPr lang="en-US" sz="2400" dirty="0"/>
              <a:t>)</a:t>
            </a:r>
          </a:p>
          <a:p>
            <a:pPr lvl="1"/>
            <a:r>
              <a:rPr lang="en-US" sz="2400" dirty="0"/>
              <a:t>Useful in practice but know they encode cultural stereotypes</a:t>
            </a:r>
          </a:p>
        </p:txBody>
      </p:sp>
    </p:spTree>
    <p:extLst>
      <p:ext uri="{BB962C8B-B14F-4D97-AF65-F5344CB8AC3E}">
        <p14:creationId xmlns:p14="http://schemas.microsoft.com/office/powerpoint/2010/main" val="192579046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35092</TotalTime>
  <Words>3773</Words>
  <Application>Microsoft Macintosh PowerPoint</Application>
  <PresentationFormat>On-screen Show (4:3)</PresentationFormat>
  <Paragraphs>586</Paragraphs>
  <Slides>101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101</vt:i4>
      </vt:variant>
    </vt:vector>
  </HeadingPairs>
  <TitlesOfParts>
    <vt:vector size="118" baseType="lpstr">
      <vt:lpstr>Calibri (Body)</vt:lpstr>
      <vt:lpstr>ＭＳ Ｐゴシック</vt:lpstr>
      <vt:lpstr>Arial</vt:lpstr>
      <vt:lpstr>Calibri</vt:lpstr>
      <vt:lpstr>Calibri Light</vt:lpstr>
      <vt:lpstr>Cambria Math</vt:lpstr>
      <vt:lpstr>Courier</vt:lpstr>
      <vt:lpstr>Helvetica Light</vt:lpstr>
      <vt:lpstr>Lucida Sans</vt:lpstr>
      <vt:lpstr>Mangal</vt:lpstr>
      <vt:lpstr>Tahoma</vt:lpstr>
      <vt:lpstr>Times</vt:lpstr>
      <vt:lpstr>Times New Roman</vt:lpstr>
      <vt:lpstr>Wingdings</vt:lpstr>
      <vt:lpstr>Retrospect</vt:lpstr>
      <vt:lpstr>Worksheet</vt:lpstr>
      <vt:lpstr>Equation</vt:lpstr>
      <vt:lpstr>PowerPoint Presentation</vt:lpstr>
      <vt:lpstr>What do words mean?</vt:lpstr>
      <vt:lpstr>Words, Lemmas, Senses, Definitions</vt:lpstr>
      <vt:lpstr>Lemma pepper</vt:lpstr>
      <vt:lpstr>A sense or “concept” is the meaning component of a word</vt:lpstr>
      <vt:lpstr>There are relations between senses</vt:lpstr>
      <vt:lpstr>Relation: Synonymity</vt:lpstr>
      <vt:lpstr>Relation: Synonymity</vt:lpstr>
      <vt:lpstr>Relation: Synonymity?</vt:lpstr>
      <vt:lpstr>Relation: Antonymy</vt:lpstr>
      <vt:lpstr>Relation: Similarity</vt:lpstr>
      <vt:lpstr>Ask humans how similar 2 words are</vt:lpstr>
      <vt:lpstr>Relation: Word relatedness</vt:lpstr>
      <vt:lpstr>Semantic field</vt:lpstr>
      <vt:lpstr>Relation: Superordinate/ subordinate</vt:lpstr>
      <vt:lpstr>These levels are not symmetric</vt:lpstr>
      <vt:lpstr>Name these items</vt:lpstr>
      <vt:lpstr>PowerPoint Presentation</vt:lpstr>
      <vt:lpstr>Cluster of Interactional Properties</vt:lpstr>
      <vt:lpstr>The basic level</vt:lpstr>
      <vt:lpstr>Connotation</vt:lpstr>
      <vt:lpstr>So far</vt:lpstr>
      <vt:lpstr>But how to define a concept?</vt:lpstr>
      <vt:lpstr>Classical (“Aristotelian”) Theory of Concepts</vt:lpstr>
      <vt:lpstr>Problem 1: The features are complex and may be context-dependent</vt:lpstr>
      <vt:lpstr>The category depends on complex features of the object (diameter, etc)</vt:lpstr>
      <vt:lpstr>The category depends on the context! (If there is food in it, it’s a bowl)</vt:lpstr>
      <vt:lpstr>Labov’s definition of cup</vt:lpstr>
      <vt:lpstr>Ludwig Wittgenstein (1889-1951)</vt:lpstr>
      <vt:lpstr>Wittgenstein (1945) Philosophical Investigations. Paragraphs 66,67</vt:lpstr>
      <vt:lpstr>What is a game?</vt:lpstr>
      <vt:lpstr>Wittgenstein’s thought experiment on "What is a game”:</vt:lpstr>
      <vt:lpstr>Family Resemblance</vt:lpstr>
      <vt:lpstr>How about a radically different approach?</vt:lpstr>
      <vt:lpstr>Ludwig Wittgenstein</vt:lpstr>
      <vt:lpstr>Let's define words by their usages</vt:lpstr>
      <vt:lpstr>What does ongchoi mean?</vt:lpstr>
      <vt:lpstr>Ong choi: Ipomoea aquatica  "Water Spinach"</vt:lpstr>
      <vt:lpstr>We'll build a new model of meaning focusing on similarity</vt:lpstr>
      <vt:lpstr>We define a word as a vector</vt:lpstr>
      <vt:lpstr>We'll introduce 2 kinds of embeddings</vt:lpstr>
      <vt:lpstr>Review: words, vectors, and co-occurrence matrices</vt:lpstr>
      <vt:lpstr>Term-document matrix</vt:lpstr>
      <vt:lpstr>Visualizing document vectors</vt:lpstr>
      <vt:lpstr>Vectors are the basis of information retrieval</vt:lpstr>
      <vt:lpstr>Words can be vectors too</vt:lpstr>
      <vt:lpstr>More common: word-word matrix (or "term-context matrix")</vt:lpstr>
      <vt:lpstr>PowerPoint Presentation</vt:lpstr>
      <vt:lpstr>Reminders from linear algebra</vt:lpstr>
      <vt:lpstr>Cosine for computing similarity</vt:lpstr>
      <vt:lpstr>Cosine as a similarity metric</vt:lpstr>
      <vt:lpstr>PowerPoint Presentation</vt:lpstr>
      <vt:lpstr>Visualizing cosines  (well, angles)</vt:lpstr>
      <vt:lpstr> But raw frequency is a bad representation</vt:lpstr>
      <vt:lpstr>tf-idf: combine two factors</vt:lpstr>
      <vt:lpstr>Summary: tf-idf</vt:lpstr>
      <vt:lpstr>Tf-idf is a sparse representation</vt:lpstr>
      <vt:lpstr>Alternative: dense vectors</vt:lpstr>
      <vt:lpstr>Sparse versus dense vectors</vt:lpstr>
      <vt:lpstr>Dense embeddings you can download!</vt:lpstr>
      <vt:lpstr>Word2vec</vt:lpstr>
      <vt:lpstr>Word2vec</vt:lpstr>
      <vt:lpstr>Brilliant insight: Use running text as implicitly supervised training data!</vt:lpstr>
      <vt:lpstr>Word2Vec: Skip-Gram Task</vt:lpstr>
      <vt:lpstr>Skip-gram algorithm</vt:lpstr>
      <vt:lpstr>Skip-Gram Training Data</vt:lpstr>
      <vt:lpstr>Skip-Gram Goal</vt:lpstr>
      <vt:lpstr>How to compute p(+|t,c)?</vt:lpstr>
      <vt:lpstr>Turning dot product into a probability</vt:lpstr>
      <vt:lpstr>Turning dot product into a probability</vt:lpstr>
      <vt:lpstr>For all the context words:</vt:lpstr>
      <vt:lpstr>Skip-Gram Training Data</vt:lpstr>
      <vt:lpstr>Skip-Gram Training</vt:lpstr>
      <vt:lpstr>Skip-Gram Training</vt:lpstr>
      <vt:lpstr>Choosing noise words</vt:lpstr>
      <vt:lpstr>Setup</vt:lpstr>
      <vt:lpstr>Learning the classifier</vt:lpstr>
      <vt:lpstr>Objective Criteria</vt:lpstr>
      <vt:lpstr>Focusing on one target word t:</vt:lpstr>
      <vt:lpstr>PowerPoint Presentation</vt:lpstr>
      <vt:lpstr>Train using gradient descent</vt:lpstr>
      <vt:lpstr>Summary: How to learn word2vec (skip-gram) embeddings</vt:lpstr>
      <vt:lpstr>Evaluating embeddings</vt:lpstr>
      <vt:lpstr>Properties of embeddings</vt:lpstr>
      <vt:lpstr>Analogy: Embeddings capture relational meaning!</vt:lpstr>
      <vt:lpstr>PowerPoint Presentation</vt:lpstr>
      <vt:lpstr>PowerPoint Presentation</vt:lpstr>
      <vt:lpstr>Embeddings can help study word history!</vt:lpstr>
      <vt:lpstr>Diachronic word embeddings for studying language change!</vt:lpstr>
      <vt:lpstr>Visualizing changes</vt:lpstr>
      <vt:lpstr>The evolution of sentiment words</vt:lpstr>
      <vt:lpstr>Embeddings and bias</vt:lpstr>
      <vt:lpstr>Embeddings reflect cultural bias</vt:lpstr>
      <vt:lpstr>Embeddings reflect cultural bias</vt:lpstr>
      <vt:lpstr>Directions</vt:lpstr>
      <vt:lpstr>Embeddings as a window onto history</vt:lpstr>
      <vt:lpstr>History of biased framings of women</vt:lpstr>
      <vt:lpstr>Embeddings reflect ethnic stereotypes over time</vt:lpstr>
      <vt:lpstr>Change in linguistic framing 1910-1990</vt:lpstr>
      <vt:lpstr>Changes in framing: adjectives associated with Chinese</vt:lpstr>
      <vt:lpstr>Conclusion</vt:lpstr>
    </vt:vector>
  </TitlesOfParts>
  <Company>Carnegie Mellon University</Company>
  <LinksUpToDate>false</LinksUpToDate>
  <SharedDoc>false</SharedDoc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jure</dc:creator>
  <cp:lastModifiedBy>Microsoft Office User</cp:lastModifiedBy>
  <cp:revision>1676</cp:revision>
  <cp:lastPrinted>2018-08-13T23:14:25Z</cp:lastPrinted>
  <dcterms:created xsi:type="dcterms:W3CDTF">2009-06-12T17:14:38Z</dcterms:created>
  <dcterms:modified xsi:type="dcterms:W3CDTF">2018-08-13T23:15:30Z</dcterms:modified>
</cp:coreProperties>
</file>