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43"/>
  </p:notesMasterIdLst>
  <p:handoutMasterIdLst>
    <p:handoutMasterId r:id="rId44"/>
  </p:handoutMasterIdLst>
  <p:sldIdLst>
    <p:sldId id="699" r:id="rId2"/>
    <p:sldId id="700" r:id="rId3"/>
    <p:sldId id="701" r:id="rId4"/>
    <p:sldId id="702" r:id="rId5"/>
    <p:sldId id="706" r:id="rId6"/>
    <p:sldId id="707" r:id="rId7"/>
    <p:sldId id="708" r:id="rId8"/>
    <p:sldId id="709" r:id="rId9"/>
    <p:sldId id="710" r:id="rId10"/>
    <p:sldId id="711" r:id="rId11"/>
    <p:sldId id="712" r:id="rId12"/>
    <p:sldId id="713" r:id="rId13"/>
    <p:sldId id="714" r:id="rId14"/>
    <p:sldId id="715" r:id="rId15"/>
    <p:sldId id="716" r:id="rId16"/>
    <p:sldId id="717" r:id="rId17"/>
    <p:sldId id="718" r:id="rId18"/>
    <p:sldId id="719" r:id="rId19"/>
    <p:sldId id="720" r:id="rId20"/>
    <p:sldId id="721" r:id="rId21"/>
    <p:sldId id="722" r:id="rId22"/>
    <p:sldId id="740" r:id="rId23"/>
    <p:sldId id="742" r:id="rId24"/>
    <p:sldId id="741" r:id="rId25"/>
    <p:sldId id="745" r:id="rId26"/>
    <p:sldId id="743" r:id="rId27"/>
    <p:sldId id="744" r:id="rId28"/>
    <p:sldId id="723" r:id="rId29"/>
    <p:sldId id="725" r:id="rId30"/>
    <p:sldId id="746" r:id="rId31"/>
    <p:sldId id="747" r:id="rId32"/>
    <p:sldId id="748" r:id="rId33"/>
    <p:sldId id="730" r:id="rId34"/>
    <p:sldId id="732" r:id="rId35"/>
    <p:sldId id="733" r:id="rId36"/>
    <p:sldId id="734" r:id="rId37"/>
    <p:sldId id="735" r:id="rId38"/>
    <p:sldId id="736" r:id="rId39"/>
    <p:sldId id="737" r:id="rId40"/>
    <p:sldId id="738" r:id="rId41"/>
    <p:sldId id="739" r:id="rId42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8" autoAdjust="0"/>
    <p:restoredTop sz="86861" autoAdjust="0"/>
  </p:normalViewPr>
  <p:slideViewPr>
    <p:cSldViewPr>
      <p:cViewPr varScale="1">
        <p:scale>
          <a:sx n="101" d="100"/>
          <a:sy n="101" d="100"/>
        </p:scale>
        <p:origin x="94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4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5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888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518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534400" cy="2895600"/>
          </a:xfrm>
        </p:spPr>
        <p:txBody>
          <a:bodyPr/>
          <a:lstStyle/>
          <a:p>
            <a:r>
              <a:rPr lang="en-US" sz="2800" dirty="0" smtClean="0"/>
              <a:t>PPMI vectors are</a:t>
            </a:r>
          </a:p>
          <a:p>
            <a:pPr lvl="1"/>
            <a:r>
              <a:rPr lang="en-US" sz="2400" b="1" dirty="0" smtClean="0"/>
              <a:t>long</a:t>
            </a:r>
            <a:r>
              <a:rPr lang="en-US" sz="2400" dirty="0" smtClean="0"/>
              <a:t> (length |V|= 20,000 to 50,000)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parse </a:t>
            </a:r>
            <a:r>
              <a:rPr lang="en-US" sz="2400" dirty="0" smtClean="0"/>
              <a:t>(most elements are zero)</a:t>
            </a:r>
          </a:p>
          <a:p>
            <a:r>
              <a:rPr lang="en-US" sz="2800" dirty="0" smtClean="0"/>
              <a:t>Alternative: learn vectors which are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hort</a:t>
            </a:r>
            <a:r>
              <a:rPr lang="en-US" sz="2400" dirty="0" smtClean="0"/>
              <a:t> (length 200-1000)</a:t>
            </a:r>
          </a:p>
          <a:p>
            <a:pPr lvl="1"/>
            <a:r>
              <a:rPr lang="en-US" sz="2400" b="1" dirty="0"/>
              <a:t>d</a:t>
            </a:r>
            <a:r>
              <a:rPr lang="en-US" sz="2400" b="1" dirty="0" smtClean="0"/>
              <a:t>ense</a:t>
            </a:r>
            <a:r>
              <a:rPr lang="en-US" sz="2400" dirty="0" smtClean="0"/>
              <a:t> (most elements are non-zero)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839200" cy="3962400"/>
          </a:xfrm>
        </p:spPr>
        <p:txBody>
          <a:bodyPr/>
          <a:lstStyle/>
          <a:p>
            <a:r>
              <a:rPr lang="en-US" dirty="0" smtClean="0"/>
              <a:t>Why dense vectors?</a:t>
            </a:r>
          </a:p>
          <a:p>
            <a:pPr lvl="1"/>
            <a:r>
              <a:rPr lang="en-US" sz="2400" dirty="0" smtClean="0"/>
              <a:t>Short vectors may be easier to use as features in machine learning (less weights to tune)</a:t>
            </a:r>
          </a:p>
          <a:p>
            <a:pPr lvl="1"/>
            <a:r>
              <a:rPr lang="en-US" sz="2400" dirty="0" smtClean="0"/>
              <a:t>Dense vectors may generalize better than storing explicit counts</a:t>
            </a:r>
          </a:p>
          <a:p>
            <a:pPr lvl="1"/>
            <a:r>
              <a:rPr lang="en-US" sz="2400" dirty="0" smtClean="0"/>
              <a:t>They may do better at capturing synonymy:</a:t>
            </a:r>
          </a:p>
          <a:p>
            <a:pPr lvl="2"/>
            <a:r>
              <a:rPr lang="en-US" sz="2400" i="1" dirty="0"/>
              <a:t>c</a:t>
            </a:r>
            <a:r>
              <a:rPr lang="en-US" sz="2400" i="1" dirty="0" smtClean="0"/>
              <a:t>ar</a:t>
            </a:r>
            <a:r>
              <a:rPr lang="en-US" sz="2400" dirty="0" smtClean="0"/>
              <a:t> and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are synonyms; but are represented as distinct dimensions; this fails to capture similarity between a word with </a:t>
            </a:r>
            <a:r>
              <a:rPr lang="en-US" sz="2400" i="1" dirty="0" smtClean="0"/>
              <a:t>car</a:t>
            </a:r>
            <a:r>
              <a:rPr lang="en-US" sz="2400" dirty="0" smtClean="0"/>
              <a:t> as a neighbor and a word with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as a neighbor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3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methods for getting short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Singular Value Decomposition (SVD)</a:t>
            </a:r>
          </a:p>
          <a:p>
            <a:pPr lvl="1"/>
            <a:r>
              <a:rPr lang="en-US" sz="2400" dirty="0" smtClean="0"/>
              <a:t>A special case of this is called LSA – Latent Semantic Analysis</a:t>
            </a:r>
          </a:p>
          <a:p>
            <a:r>
              <a:rPr lang="en-US" sz="2800" dirty="0" smtClean="0"/>
              <a:t>“Neural Language Model”-inspired predictive models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kip-grams and CBOW</a:t>
            </a:r>
          </a:p>
          <a:p>
            <a:r>
              <a:rPr lang="en-US" sz="2800" dirty="0" smtClean="0"/>
              <a:t>Brown clustering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1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via SVD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657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775"/>
            <a:ext cx="8534400" cy="3333750"/>
          </a:xfrm>
        </p:spPr>
        <p:txBody>
          <a:bodyPr/>
          <a:lstStyle/>
          <a:p>
            <a:r>
              <a:rPr lang="en-US" dirty="0" smtClean="0"/>
              <a:t>Approximate an N-dimensional dataset using fewer dimensions</a:t>
            </a:r>
          </a:p>
          <a:p>
            <a:r>
              <a:rPr lang="en-US" dirty="0" smtClean="0"/>
              <a:t>By first rotating the axes into a new space</a:t>
            </a:r>
          </a:p>
          <a:p>
            <a:r>
              <a:rPr lang="en-US" dirty="0" smtClean="0"/>
              <a:t>In which the highest order dimension captures the most variance in the original dataset</a:t>
            </a:r>
          </a:p>
          <a:p>
            <a:r>
              <a:rPr lang="en-US" dirty="0" smtClean="0"/>
              <a:t>And the next dimension captures the next most variance, etc.</a:t>
            </a:r>
          </a:p>
          <a:p>
            <a:r>
              <a:rPr lang="en-US" dirty="0" smtClean="0"/>
              <a:t>Many such (related) methods: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PCA – principle components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Factor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SVD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08" y="19050"/>
            <a:ext cx="5700819" cy="51244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9050"/>
            <a:ext cx="5722012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4572000" cy="742950"/>
          </a:xfrm>
        </p:spPr>
        <p:txBody>
          <a:bodyPr/>
          <a:lstStyle/>
          <a:p>
            <a:r>
              <a:rPr lang="en-US" dirty="0" smtClean="0"/>
              <a:t>Dimensionality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3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Any rectangular w x c matrix X </a:t>
            </a:r>
            <a:r>
              <a:rPr lang="en-US" i="1" dirty="0" smtClean="0"/>
              <a:t>equals the product </a:t>
            </a:r>
            <a:r>
              <a:rPr lang="en-US" i="1" dirty="0"/>
              <a:t>of 3 matrices:</a:t>
            </a:r>
          </a:p>
          <a:p>
            <a:pPr marL="0" indent="0">
              <a:buNone/>
            </a:pPr>
            <a:r>
              <a:rPr lang="en-US" b="1" dirty="0"/>
              <a:t>W</a:t>
            </a:r>
            <a:r>
              <a:rPr lang="en-US" dirty="0"/>
              <a:t>: rows corresponding to original but m columns </a:t>
            </a:r>
            <a:r>
              <a:rPr lang="en-US" dirty="0" smtClean="0"/>
              <a:t>represents a dimension in a new latent space, such that 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M column vectors are orthogonal to each other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Columns are ordered by the amount of variance in the dataset each new dimension accounts for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dirty="0"/>
              <a:t>:  diagonal </a:t>
            </a:r>
            <a:r>
              <a:rPr lang="en-US" i="1" dirty="0"/>
              <a:t>m</a:t>
            </a:r>
            <a:r>
              <a:rPr lang="en-US" dirty="0"/>
              <a:t> x </a:t>
            </a:r>
            <a:r>
              <a:rPr lang="en-US" i="1" dirty="0"/>
              <a:t>m</a:t>
            </a:r>
            <a:r>
              <a:rPr lang="en-US" dirty="0"/>
              <a:t> matrix of </a:t>
            </a:r>
            <a:r>
              <a:rPr lang="en-US" b="1" dirty="0"/>
              <a:t>singular </a:t>
            </a:r>
            <a:r>
              <a:rPr lang="en-US" b="1" dirty="0" smtClean="0"/>
              <a:t>values </a:t>
            </a:r>
            <a:r>
              <a:rPr lang="en-US" dirty="0" smtClean="0"/>
              <a:t>expressing the importance of each dimension.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C</a:t>
            </a:r>
            <a:r>
              <a:rPr lang="en-US" dirty="0"/>
              <a:t>: columns corresponding to original but m rows corresponding to singular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65500"/>
            <a:ext cx="5134816" cy="313623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44249" y="4706435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Landuaer</a:t>
            </a:r>
            <a:r>
              <a:rPr lang="en-US" sz="1800" dirty="0" smtClean="0">
                <a:latin typeface="+mn-lt"/>
              </a:rPr>
              <a:t> and </a:t>
            </a:r>
            <a:r>
              <a:rPr lang="en-US" sz="1800" dirty="0" err="1" smtClean="0">
                <a:latin typeface="+mn-lt"/>
              </a:rPr>
              <a:t>Dumais</a:t>
            </a:r>
            <a:r>
              <a:rPr lang="en-US" sz="1800" dirty="0" smtClean="0">
                <a:latin typeface="+mn-lt"/>
              </a:rPr>
              <a:t> 1997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09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term-document matrix:</a:t>
            </a:r>
            <a:br>
              <a:rPr lang="en-US" dirty="0" smtClean="0"/>
            </a:br>
            <a:r>
              <a:rPr lang="en-US" dirty="0" smtClean="0"/>
              <a:t>Latent Semantic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533400"/>
          </a:xfrm>
        </p:spPr>
        <p:txBody>
          <a:bodyPr/>
          <a:lstStyle/>
          <a:p>
            <a:r>
              <a:rPr lang="en-US" dirty="0" smtClean="0"/>
              <a:t>If instead of keeping all m dimensions, we just keep the top k singular values. Let’s say 300.</a:t>
            </a:r>
          </a:p>
          <a:p>
            <a:r>
              <a:rPr lang="en-US" dirty="0" smtClean="0"/>
              <a:t>The result is a least-squares approximation to the original X</a:t>
            </a:r>
          </a:p>
          <a:p>
            <a:r>
              <a:rPr lang="en-US" dirty="0" smtClean="0"/>
              <a:t>But instead of multiplying,                                                                    we’ll just make use of W.</a:t>
            </a:r>
          </a:p>
          <a:p>
            <a:r>
              <a:rPr lang="en-US" dirty="0" smtClean="0"/>
              <a:t>Each row of W:</a:t>
            </a:r>
          </a:p>
          <a:p>
            <a:pPr lvl="1"/>
            <a:r>
              <a:rPr lang="en-US" dirty="0" smtClean="0"/>
              <a:t>A k-dimensional vector</a:t>
            </a:r>
          </a:p>
          <a:p>
            <a:pPr lvl="1"/>
            <a:r>
              <a:rPr lang="en-US" dirty="0" smtClean="0"/>
              <a:t>Representing word 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2584" y="2586670"/>
            <a:ext cx="4220416" cy="257773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08360" y="459241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k</a:t>
            </a:r>
          </a:p>
          <a:p>
            <a:r>
              <a:rPr lang="en-US" sz="1800" dirty="0" smtClean="0">
                <a:latin typeface="+mn-lt"/>
              </a:rPr>
              <a:t>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82027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4650" y="387553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76789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599984" y="3068908"/>
            <a:ext cx="191790" cy="1449169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018977" y="3615854"/>
            <a:ext cx="638407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86173" y="3615854"/>
            <a:ext cx="580612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482027" y="3068908"/>
            <a:ext cx="184758" cy="768532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7966" y="742099"/>
            <a:ext cx="239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Deerwester</a:t>
            </a:r>
            <a:r>
              <a:rPr lang="en-US" sz="1800" dirty="0" smtClean="0">
                <a:latin typeface="+mn-lt"/>
              </a:rPr>
              <a:t> et al (1988)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828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LSA 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8229600" cy="3333750"/>
          </a:xfrm>
        </p:spPr>
        <p:txBody>
          <a:bodyPr/>
          <a:lstStyle/>
          <a:p>
            <a:r>
              <a:rPr lang="en-US" dirty="0" smtClean="0"/>
              <a:t>300 dimensions are commonly used</a:t>
            </a:r>
          </a:p>
          <a:p>
            <a:r>
              <a:rPr lang="en-US" dirty="0" smtClean="0"/>
              <a:t>The cells are commonly weighted by a product of two weights</a:t>
            </a:r>
          </a:p>
          <a:p>
            <a:pPr lvl="1"/>
            <a:r>
              <a:rPr lang="en-US" dirty="0" smtClean="0"/>
              <a:t>Local weight:  Log term frequency</a:t>
            </a:r>
          </a:p>
          <a:p>
            <a:pPr lvl="1"/>
            <a:r>
              <a:rPr lang="en-US" dirty="0" smtClean="0"/>
              <a:t>Global weight: either </a:t>
            </a:r>
            <a:r>
              <a:rPr lang="en-US" dirty="0" err="1" smtClean="0"/>
              <a:t>idf</a:t>
            </a:r>
            <a:r>
              <a:rPr lang="en-US" dirty="0" smtClean="0"/>
              <a:t> or an entropy measure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return to PPMI word-word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apply to SVD to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7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48" y="1733550"/>
            <a:ext cx="9154274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00664" y="4705350"/>
            <a:ext cx="563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(I’m simplifying here by assuming the matrix has rank |V|)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770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Truncated SVD on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9" y="1733550"/>
            <a:ext cx="8229599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9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Truncated SVD produces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52550"/>
            <a:ext cx="5808512" cy="3333750"/>
          </a:xfrm>
        </p:spPr>
        <p:txBody>
          <a:bodyPr/>
          <a:lstStyle/>
          <a:p>
            <a:r>
              <a:rPr lang="en-US" dirty="0" smtClean="0"/>
              <a:t>Each row of W matrix is a k-dimensional representation of each word </a:t>
            </a:r>
            <a:r>
              <a:rPr lang="en-US" i="1" dirty="0" smtClean="0"/>
              <a:t>w</a:t>
            </a:r>
          </a:p>
          <a:p>
            <a:r>
              <a:rPr lang="en-US" dirty="0" smtClean="0"/>
              <a:t>K might range from 50 to 1000</a:t>
            </a:r>
          </a:p>
          <a:p>
            <a:r>
              <a:rPr lang="en-US" dirty="0" smtClean="0"/>
              <a:t>Generally we keep the top k dimensions, but some experiments suggest that getting rid of the top 1 dimension or  even the top 50 dimensions is helpful (</a:t>
            </a:r>
            <a:r>
              <a:rPr lang="en-US" dirty="0" err="1" smtClean="0"/>
              <a:t>Lapesa</a:t>
            </a:r>
            <a:r>
              <a:rPr lang="en-US" dirty="0" smtClean="0"/>
              <a:t> and Evert 2014).</a:t>
            </a:r>
          </a:p>
          <a:p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3312" y="1352550"/>
            <a:ext cx="3064555" cy="256216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6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versus sparse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r>
              <a:rPr lang="en-US" sz="2800" dirty="0" smtClean="0"/>
              <a:t>Dense SVD </a:t>
            </a:r>
            <a:r>
              <a:rPr lang="en-US" sz="2800" dirty="0" err="1" smtClean="0"/>
              <a:t>embeddings</a:t>
            </a:r>
            <a:r>
              <a:rPr lang="en-US" sz="2800" dirty="0" smtClean="0"/>
              <a:t> sometimes work better than sparse PPMI matrices at tasks like word similarity</a:t>
            </a:r>
          </a:p>
          <a:p>
            <a:pPr lvl="1"/>
            <a:r>
              <a:rPr lang="en-US" sz="2200" dirty="0" err="1" smtClean="0"/>
              <a:t>Denoising</a:t>
            </a:r>
            <a:r>
              <a:rPr lang="en-US" sz="2200" dirty="0" smtClean="0"/>
              <a:t>: low-order </a:t>
            </a:r>
            <a:r>
              <a:rPr lang="en-US" sz="2200" dirty="0"/>
              <a:t>dimensions </a:t>
            </a:r>
            <a:r>
              <a:rPr lang="en-US" sz="2200" dirty="0" smtClean="0"/>
              <a:t>may represent </a:t>
            </a:r>
            <a:r>
              <a:rPr lang="en-US" sz="2200" dirty="0"/>
              <a:t>unimportant </a:t>
            </a:r>
            <a:r>
              <a:rPr lang="en-US" sz="2200" dirty="0" smtClean="0"/>
              <a:t>information</a:t>
            </a:r>
          </a:p>
          <a:p>
            <a:pPr lvl="1"/>
            <a:r>
              <a:rPr lang="en-US" sz="2200" dirty="0" smtClean="0"/>
              <a:t>Truncation may help </a:t>
            </a:r>
            <a:r>
              <a:rPr lang="en-US" sz="2200" dirty="0"/>
              <a:t>the models generalize better to unseen data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Having a </a:t>
            </a:r>
            <a:r>
              <a:rPr lang="en-US" sz="2200" dirty="0"/>
              <a:t>smaller number of dimensions may make it easier for </a:t>
            </a:r>
            <a:r>
              <a:rPr lang="en-US" sz="2200" dirty="0" smtClean="0"/>
              <a:t>classifiers </a:t>
            </a:r>
            <a:r>
              <a:rPr lang="en-US" sz="2200" dirty="0"/>
              <a:t>to properly weight the dimensions for the task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Dense models </a:t>
            </a:r>
            <a:r>
              <a:rPr lang="en-US" sz="2200" dirty="0"/>
              <a:t>may do better at capturing higher order </a:t>
            </a:r>
            <a:r>
              <a:rPr lang="en-US" sz="2200" dirty="0" smtClean="0"/>
              <a:t>co-occurrence</a:t>
            </a:r>
            <a:r>
              <a:rPr lang="en-US" sz="2200" dirty="0"/>
              <a:t>. 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2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Embeddings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inspired by neural language models: skip-grams and CBOW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6175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/>
          <a:lstStyle/>
          <a:p>
            <a:r>
              <a:rPr lang="en-US" dirty="0" smtClean="0"/>
              <a:t>Prediction-based models:</a:t>
            </a:r>
            <a:br>
              <a:rPr lang="en-US" dirty="0" smtClean="0"/>
            </a:br>
            <a:r>
              <a:rPr lang="en-US" dirty="0" smtClean="0"/>
              <a:t>An alternative way to get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267" y="1371600"/>
            <a:ext cx="8534400" cy="3257550"/>
          </a:xfrm>
        </p:spPr>
        <p:txBody>
          <a:bodyPr/>
          <a:lstStyle/>
          <a:p>
            <a:r>
              <a:rPr lang="en-US" b="1" dirty="0"/>
              <a:t>Skip-gram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2013a)  </a:t>
            </a:r>
            <a:r>
              <a:rPr lang="en-US" b="1" dirty="0"/>
              <a:t>CBOW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2013b)</a:t>
            </a:r>
          </a:p>
          <a:p>
            <a:r>
              <a:rPr lang="en-US" dirty="0" smtClean="0"/>
              <a:t>Learn </a:t>
            </a:r>
            <a:r>
              <a:rPr lang="en-US" dirty="0" err="1" smtClean="0"/>
              <a:t>embeddings</a:t>
            </a:r>
            <a:r>
              <a:rPr lang="en-US" dirty="0" smtClean="0"/>
              <a:t> as part </a:t>
            </a:r>
            <a:r>
              <a:rPr lang="en-US" dirty="0"/>
              <a:t>of the process of word </a:t>
            </a:r>
            <a:r>
              <a:rPr lang="en-US" dirty="0" smtClean="0"/>
              <a:t>prediction.</a:t>
            </a:r>
          </a:p>
          <a:p>
            <a:r>
              <a:rPr lang="en-US" dirty="0" smtClean="0"/>
              <a:t>Train a neural </a:t>
            </a:r>
            <a:r>
              <a:rPr lang="en-US" dirty="0"/>
              <a:t>network to predict neighboring </a:t>
            </a:r>
            <a:r>
              <a:rPr lang="en-US" dirty="0" smtClean="0"/>
              <a:t>words</a:t>
            </a:r>
          </a:p>
          <a:p>
            <a:pPr marL="685800" lvl="2" indent="-342900"/>
            <a:r>
              <a:rPr lang="en-US" dirty="0"/>
              <a:t>Inspired by </a:t>
            </a:r>
            <a:r>
              <a:rPr lang="en-US" b="1" dirty="0"/>
              <a:t>neural net language </a:t>
            </a:r>
            <a:r>
              <a:rPr lang="en-US" b="1" dirty="0" smtClean="0"/>
              <a:t>models</a:t>
            </a:r>
            <a:r>
              <a:rPr lang="en-US" dirty="0" smtClean="0"/>
              <a:t>.</a:t>
            </a:r>
            <a:endParaRPr lang="en-US" dirty="0"/>
          </a:p>
          <a:p>
            <a:pPr marL="685800" lvl="2" indent="-342900"/>
            <a:r>
              <a:rPr lang="en-US" dirty="0" smtClean="0"/>
              <a:t>In so doing, learn </a:t>
            </a:r>
            <a:r>
              <a:rPr lang="en-US" dirty="0"/>
              <a:t>dense </a:t>
            </a:r>
            <a:r>
              <a:rPr lang="en-US" dirty="0" err="1"/>
              <a:t>embeddings</a:t>
            </a:r>
            <a:r>
              <a:rPr lang="en-US" dirty="0"/>
              <a:t> for the words in the training corpus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Fast, easy to train (much faster than SVD)</a:t>
            </a:r>
          </a:p>
          <a:p>
            <a:pPr lvl="1"/>
            <a:r>
              <a:rPr lang="en-US" dirty="0" smtClean="0"/>
              <a:t>Available online in the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word2vec</a:t>
            </a:r>
            <a:r>
              <a:rPr lang="en-US" dirty="0" smtClean="0"/>
              <a:t> package</a:t>
            </a:r>
          </a:p>
          <a:p>
            <a:pPr lvl="1"/>
            <a:r>
              <a:rPr lang="en-US" dirty="0" smtClean="0"/>
              <a:t>Including sets of </a:t>
            </a:r>
            <a:r>
              <a:rPr lang="en-US" dirty="0" err="1" smtClean="0"/>
              <a:t>pretrained</a:t>
            </a:r>
            <a:r>
              <a:rPr lang="en-US" dirty="0" smtClean="0"/>
              <a:t> </a:t>
            </a:r>
            <a:r>
              <a:rPr lang="en-US" dirty="0" err="1" smtClean="0"/>
              <a:t>embeddings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0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Predict each neighboring </a:t>
            </a:r>
            <a:r>
              <a:rPr lang="en-US" sz="2800" dirty="0"/>
              <a:t>word </a:t>
            </a:r>
            <a:endParaRPr lang="en-US" sz="2800" dirty="0" smtClean="0"/>
          </a:p>
          <a:p>
            <a:pPr lvl="1"/>
            <a:r>
              <a:rPr lang="en-US" sz="2400" dirty="0" smtClean="0"/>
              <a:t>in </a:t>
            </a:r>
            <a:r>
              <a:rPr lang="en-US" sz="2400" dirty="0"/>
              <a:t>a context window of 2</a:t>
            </a:r>
            <a:r>
              <a:rPr lang="en-US" sz="2400" i="1" dirty="0"/>
              <a:t>C </a:t>
            </a:r>
            <a:r>
              <a:rPr lang="en-US" sz="2400" dirty="0"/>
              <a:t>words </a:t>
            </a:r>
            <a:endParaRPr lang="en-US" sz="2400" dirty="0" smtClean="0"/>
          </a:p>
          <a:p>
            <a:pPr lvl="1"/>
            <a:r>
              <a:rPr lang="en-US" sz="2400" dirty="0" smtClean="0"/>
              <a:t>from </a:t>
            </a:r>
            <a:r>
              <a:rPr lang="en-US" sz="2400" dirty="0"/>
              <a:t>the current word. </a:t>
            </a:r>
            <a:endParaRPr lang="en-US" sz="2400" dirty="0" smtClean="0"/>
          </a:p>
          <a:p>
            <a:r>
              <a:rPr lang="en-US" sz="2800" dirty="0" smtClean="0"/>
              <a:t>So for C=2, we are given word </a:t>
            </a:r>
            <a:r>
              <a:rPr lang="en-US" sz="2800" dirty="0" err="1" smtClean="0"/>
              <a:t>w</a:t>
            </a:r>
            <a:r>
              <a:rPr lang="en-US" sz="4400" baseline="-25000" dirty="0" err="1" smtClean="0"/>
              <a:t>t</a:t>
            </a:r>
            <a:r>
              <a:rPr lang="en-US" sz="2800" dirty="0" smtClean="0"/>
              <a:t> and predicting these 4 words: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867150"/>
            <a:ext cx="3788229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1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5638800" cy="742950"/>
          </a:xfrm>
        </p:spPr>
        <p:txBody>
          <a:bodyPr/>
          <a:lstStyle/>
          <a:p>
            <a:r>
              <a:rPr lang="en-US" dirty="0" smtClean="0"/>
              <a:t>Skip-grams learn 2 </a:t>
            </a:r>
            <a:r>
              <a:rPr lang="en-US" dirty="0" err="1" smtClean="0"/>
              <a:t>embeddings</a:t>
            </a:r>
            <a:r>
              <a:rPr lang="en-US" dirty="0" smtClean="0"/>
              <a:t> for each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096000" cy="3333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input </a:t>
            </a:r>
            <a:r>
              <a:rPr lang="en-US" b="1" dirty="0"/>
              <a:t>embedding </a:t>
            </a:r>
            <a:r>
              <a:rPr lang="en-US" i="1" dirty="0" smtClean="0"/>
              <a:t>v, </a:t>
            </a:r>
            <a:r>
              <a:rPr lang="en-US" dirty="0" smtClean="0"/>
              <a:t>in the input matrix </a:t>
            </a:r>
            <a:r>
              <a:rPr lang="en-US" i="1" dirty="0" smtClean="0"/>
              <a:t>W</a:t>
            </a:r>
          </a:p>
          <a:p>
            <a:r>
              <a:rPr lang="en-US" dirty="0"/>
              <a:t>Column </a:t>
            </a:r>
            <a:r>
              <a:rPr lang="en-US" i="1" dirty="0" err="1"/>
              <a:t>i</a:t>
            </a:r>
            <a:r>
              <a:rPr lang="en-US" dirty="0"/>
              <a:t> of the input matrix </a:t>
            </a:r>
            <a:r>
              <a:rPr lang="en-US" i="1" dirty="0"/>
              <a:t>W </a:t>
            </a:r>
            <a:r>
              <a:rPr lang="en-US" dirty="0"/>
              <a:t>is the 1×</a:t>
            </a:r>
            <a:r>
              <a:rPr lang="en-US" i="1" dirty="0"/>
              <a:t>d </a:t>
            </a:r>
            <a:r>
              <a:rPr lang="en-US" dirty="0"/>
              <a:t>embedding </a:t>
            </a:r>
            <a:r>
              <a:rPr lang="en-US" i="1" dirty="0"/>
              <a:t>v</a:t>
            </a:r>
            <a:r>
              <a:rPr lang="en-US" sz="3600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vocabulary. </a:t>
            </a:r>
            <a:endParaRPr lang="en-US" dirty="0" smtClean="0"/>
          </a:p>
          <a:p>
            <a:endParaRPr lang="en-US" i="1" dirty="0" smtClean="0"/>
          </a:p>
          <a:p>
            <a:pPr marL="0" indent="0">
              <a:buNone/>
            </a:pPr>
            <a:r>
              <a:rPr lang="en-US" b="1" dirty="0" smtClean="0"/>
              <a:t>output </a:t>
            </a:r>
            <a:r>
              <a:rPr lang="en-US" b="1" dirty="0"/>
              <a:t>embedding </a:t>
            </a:r>
            <a:r>
              <a:rPr lang="en-US" i="1" dirty="0"/>
              <a:t>v</a:t>
            </a:r>
            <a:r>
              <a:rPr lang="en-US" dirty="0" smtClean="0"/>
              <a:t>′, in output matrix W’</a:t>
            </a:r>
          </a:p>
          <a:p>
            <a:r>
              <a:rPr lang="en-US" dirty="0" smtClean="0"/>
              <a:t>Row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of the output matrix </a:t>
            </a:r>
            <a:r>
              <a:rPr lang="en-US" i="1" dirty="0" smtClean="0"/>
              <a:t>W</a:t>
            </a:r>
            <a:r>
              <a:rPr lang="en-US" dirty="0" smtClean="0"/>
              <a:t>′ </a:t>
            </a:r>
            <a:r>
              <a:rPr lang="en-US" dirty="0"/>
              <a:t>is a </a:t>
            </a:r>
            <a:r>
              <a:rPr lang="en-US" i="1" dirty="0"/>
              <a:t>d </a:t>
            </a:r>
            <a:r>
              <a:rPr lang="en-US" dirty="0"/>
              <a:t>× 1 vector embedding </a:t>
            </a:r>
            <a:r>
              <a:rPr lang="en-US" i="1" dirty="0" err="1"/>
              <a:t>v</a:t>
            </a:r>
            <a:r>
              <a:rPr lang="en-US" dirty="0" err="1"/>
              <a:t>′</a:t>
            </a:r>
            <a:r>
              <a:rPr lang="en-US" sz="3600" i="1" baseline="-25000" dirty="0" err="1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</a:t>
            </a:r>
            <a:r>
              <a:rPr lang="en-US" dirty="0" smtClean="0"/>
              <a:t>vocabulary.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203" y="19050"/>
            <a:ext cx="21279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Walking through corpus pointing </a:t>
            </a:r>
            <a:r>
              <a:rPr lang="en-US" dirty="0"/>
              <a:t>at </a:t>
            </a:r>
            <a:r>
              <a:rPr lang="en-US" dirty="0" smtClean="0"/>
              <a:t>word </a:t>
            </a:r>
            <a:r>
              <a:rPr lang="en-US" i="1" dirty="0"/>
              <a:t>w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 whose index in the vocabulary is </a:t>
            </a:r>
            <a:r>
              <a:rPr lang="en-US" i="1" dirty="0"/>
              <a:t>j</a:t>
            </a:r>
            <a:r>
              <a:rPr lang="en-US" dirty="0"/>
              <a:t>, so we’ll call it </a:t>
            </a:r>
            <a:r>
              <a:rPr lang="en-US" i="1" dirty="0" err="1" smtClean="0"/>
              <a:t>w</a:t>
            </a:r>
            <a:r>
              <a:rPr lang="en-US" sz="4000" i="1" baseline="-25000" dirty="0" err="1" smtClean="0"/>
              <a:t>j</a:t>
            </a:r>
            <a:r>
              <a:rPr lang="en-US" i="1" dirty="0" smtClean="0"/>
              <a:t> </a:t>
            </a:r>
            <a:r>
              <a:rPr lang="en-US" dirty="0"/>
              <a:t>(1 &lt; </a:t>
            </a:r>
            <a:r>
              <a:rPr lang="en-US" i="1" dirty="0"/>
              <a:t>j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</a:t>
            </a:r>
            <a:endParaRPr lang="en-US" dirty="0" smtClean="0"/>
          </a:p>
          <a:p>
            <a:r>
              <a:rPr lang="en-US" dirty="0" smtClean="0"/>
              <a:t>Let’s predict </a:t>
            </a:r>
            <a:r>
              <a:rPr lang="en-US" i="1" dirty="0" smtClean="0"/>
              <a:t>w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</a:t>
            </a:r>
            <a:r>
              <a:rPr lang="en-US" dirty="0"/>
              <a:t>) , whose index in the vocabulary is </a:t>
            </a:r>
            <a:r>
              <a:rPr lang="en-US" i="1" dirty="0"/>
              <a:t>k </a:t>
            </a:r>
            <a:r>
              <a:rPr lang="en-US" dirty="0"/>
              <a:t>(1 &lt; </a:t>
            </a:r>
            <a:r>
              <a:rPr lang="en-US" i="1" dirty="0"/>
              <a:t>k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Hence our task is to compute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w</a:t>
            </a:r>
            <a:r>
              <a:rPr lang="en-US" sz="3600" i="1" baseline="-25000" dirty="0" err="1"/>
              <a:t>k</a:t>
            </a:r>
            <a:r>
              <a:rPr lang="en-US" dirty="0" err="1"/>
              <a:t>|</a:t>
            </a:r>
            <a:r>
              <a:rPr lang="en-US" i="1" dirty="0" err="1"/>
              <a:t>w</a:t>
            </a:r>
            <a:r>
              <a:rPr lang="en-US" sz="3600" i="1" baseline="-25000" dirty="0" err="1"/>
              <a:t>j</a:t>
            </a:r>
            <a:r>
              <a:rPr lang="en-US" dirty="0"/>
              <a:t>).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696200" cy="742950"/>
          </a:xfrm>
        </p:spPr>
        <p:txBody>
          <a:bodyPr/>
          <a:lstStyle/>
          <a:p>
            <a:r>
              <a:rPr lang="en-US" dirty="0" smtClean="0"/>
              <a:t>Intuition: similarity </a:t>
            </a:r>
            <a:r>
              <a:rPr lang="en-US" smtClean="0"/>
              <a:t>as dot-product</a:t>
            </a:r>
            <a:br>
              <a:rPr lang="en-US" smtClean="0"/>
            </a:br>
            <a:r>
              <a:rPr lang="en-US" smtClean="0"/>
              <a:t>between a target vector and context vector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52" y="1352550"/>
            <a:ext cx="6439296" cy="33337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12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is computed from dot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Remember: two vectors are similar if they have a high dot product</a:t>
            </a:r>
          </a:p>
          <a:p>
            <a:pPr lvl="1"/>
            <a:r>
              <a:rPr lang="en-US" sz="2400" dirty="0" smtClean="0"/>
              <a:t>Cosine is just a normalized dot product</a:t>
            </a:r>
          </a:p>
          <a:p>
            <a:r>
              <a:rPr lang="en-US" sz="2800" dirty="0" smtClean="0"/>
              <a:t>So:</a:t>
            </a:r>
          </a:p>
          <a:p>
            <a:pPr lvl="1"/>
            <a:r>
              <a:rPr lang="en-US" sz="2400" dirty="0"/>
              <a:t>Similarity(</a:t>
            </a:r>
            <a:r>
              <a:rPr lang="en-US" sz="2400" dirty="0" err="1"/>
              <a:t>j,k</a:t>
            </a:r>
            <a:r>
              <a:rPr lang="en-US" sz="2400" dirty="0" smtClean="0"/>
              <a:t>)</a:t>
            </a:r>
            <a:r>
              <a:rPr lang="en-US" sz="2400" dirty="0"/>
              <a:t> </a:t>
            </a:r>
            <a:r>
              <a:rPr lang="en-US" sz="2400" dirty="0" smtClean="0"/>
              <a:t> ∝ </a:t>
            </a:r>
            <a:r>
              <a:rPr lang="en-US" sz="2400" dirty="0" err="1" smtClean="0"/>
              <a:t>c</a:t>
            </a:r>
            <a:r>
              <a:rPr lang="en-US" sz="3200" baseline="-25000" dirty="0" err="1" smtClean="0"/>
              <a:t>k</a:t>
            </a:r>
            <a:r>
              <a:rPr lang="en-US" sz="3200" baseline="-25000" dirty="0" smtClean="0"/>
              <a:t> </a:t>
            </a:r>
            <a:r>
              <a:rPr lang="en-US" sz="2400" dirty="0" smtClean="0"/>
              <a:t>∙ </a:t>
            </a:r>
            <a:r>
              <a:rPr lang="en-US" sz="2400" dirty="0" err="1" smtClean="0"/>
              <a:t>v</a:t>
            </a:r>
            <a:r>
              <a:rPr lang="en-US" sz="3200" baseline="-25000" dirty="0" err="1" smtClean="0"/>
              <a:t>j</a:t>
            </a:r>
            <a:endParaRPr lang="en-US" sz="3200" baseline="-25000" dirty="0"/>
          </a:p>
          <a:p>
            <a:r>
              <a:rPr lang="en-US" sz="2800" dirty="0" smtClean="0"/>
              <a:t>We’ll need to normalize to get a probability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87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</a:t>
            </a:r>
            <a:r>
              <a:rPr lang="en-US" dirty="0" smtClean="0"/>
              <a:t>dot products into </a:t>
            </a:r>
            <a:r>
              <a:rPr lang="en-US" dirty="0" smtClean="0"/>
              <a:t>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Similarity(</a:t>
            </a:r>
            <a:r>
              <a:rPr lang="en-US" sz="3600" dirty="0" err="1" smtClean="0">
                <a:latin typeface="Times New Roman" charset="0"/>
                <a:ea typeface="Times New Roman" charset="0"/>
                <a:cs typeface="Times New Roman" charset="0"/>
              </a:rPr>
              <a:t>j,k</a:t>
            </a:r>
            <a:r>
              <a:rPr lang="en-US" sz="3600" dirty="0" smtClean="0">
                <a:latin typeface="Times New Roman" charset="0"/>
                <a:ea typeface="Times New Roman" charset="0"/>
                <a:cs typeface="Times New Roman" charset="0"/>
              </a:rPr>
              <a:t>) = </a:t>
            </a:r>
            <a:r>
              <a:rPr lang="en-US" sz="3600" i="1" dirty="0" err="1" smtClean="0"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en-US" sz="44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en-US" sz="4400" i="1" baseline="-25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600" i="1" dirty="0" smtClean="0">
                <a:latin typeface="Times New Roman" charset="0"/>
                <a:ea typeface="Times New Roman" charset="0"/>
                <a:cs typeface="Times New Roman" charset="0"/>
              </a:rPr>
              <a:t>∙ </a:t>
            </a:r>
            <a:r>
              <a:rPr lang="en-US" sz="3600" i="1" dirty="0" err="1" smtClean="0">
                <a:latin typeface="Times New Roman" charset="0"/>
                <a:ea typeface="Times New Roman" charset="0"/>
                <a:cs typeface="Times New Roman" charset="0"/>
              </a:rPr>
              <a:t>v</a:t>
            </a:r>
            <a:r>
              <a:rPr lang="en-US" sz="44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j</a:t>
            </a:r>
            <a:endParaRPr lang="en-US" sz="4400" i="1" baseline="-250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sz="4400" baseline="-25000" dirty="0" smtClean="0"/>
          </a:p>
          <a:p>
            <a:r>
              <a:rPr lang="en-US" sz="3600" dirty="0" smtClean="0"/>
              <a:t>We use </a:t>
            </a:r>
            <a:r>
              <a:rPr lang="en-US" sz="3600" dirty="0" err="1" smtClean="0"/>
              <a:t>softmax</a:t>
            </a:r>
            <a:r>
              <a:rPr lang="en-US" sz="3600" dirty="0" smtClean="0"/>
              <a:t> to turn into probabilities</a:t>
            </a:r>
          </a:p>
          <a:p>
            <a:endParaRPr lang="en-US" sz="4400" baseline="-25000" dirty="0" smtClean="0"/>
          </a:p>
          <a:p>
            <a:endParaRPr lang="en-US" sz="3600" baseline="-25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11778"/>
            <a:ext cx="5221432" cy="127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7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from W and W’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we have two </a:t>
            </a:r>
            <a:r>
              <a:rPr lang="en-US" dirty="0" err="1" smtClean="0"/>
              <a:t>embeddings</a:t>
            </a:r>
            <a:r>
              <a:rPr lang="en-US" dirty="0" smtClean="0"/>
              <a:t>, </a:t>
            </a:r>
            <a:r>
              <a:rPr lang="en-US" dirty="0" err="1" smtClean="0"/>
              <a:t>v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and </a:t>
            </a:r>
            <a:r>
              <a:rPr lang="en-US" dirty="0" err="1"/>
              <a:t>c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</a:t>
            </a:r>
            <a:r>
              <a:rPr lang="en-US" dirty="0" smtClean="0"/>
              <a:t>for each word </a:t>
            </a:r>
            <a:r>
              <a:rPr lang="en-US" dirty="0" err="1" smtClean="0"/>
              <a:t>w</a:t>
            </a:r>
            <a:r>
              <a:rPr lang="en-US" sz="3600" baseline="-25000" dirty="0" err="1" smtClean="0"/>
              <a:t>j</a:t>
            </a:r>
            <a:endParaRPr lang="en-US" baseline="-25000" dirty="0" smtClean="0"/>
          </a:p>
          <a:p>
            <a:r>
              <a:rPr lang="en-US" dirty="0" smtClean="0"/>
              <a:t>We can either:</a:t>
            </a:r>
          </a:p>
          <a:p>
            <a:pPr lvl="1"/>
            <a:r>
              <a:rPr lang="en-US" dirty="0" smtClean="0"/>
              <a:t>Just use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en-US" baseline="-25000" dirty="0" smtClean="0"/>
          </a:p>
          <a:p>
            <a:pPr lvl="1"/>
            <a:r>
              <a:rPr lang="en-US" dirty="0" smtClean="0"/>
              <a:t>Sum them</a:t>
            </a:r>
          </a:p>
          <a:p>
            <a:pPr lvl="1"/>
            <a:r>
              <a:rPr lang="en-US" dirty="0" smtClean="0"/>
              <a:t>Concatenate them to make a double-length embedding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some initial </a:t>
            </a:r>
            <a:r>
              <a:rPr lang="en-US" dirty="0" err="1" smtClean="0"/>
              <a:t>embeddings</a:t>
            </a:r>
            <a:r>
              <a:rPr lang="en-US" dirty="0" smtClean="0"/>
              <a:t> (e.g., random)</a:t>
            </a:r>
          </a:p>
          <a:p>
            <a:r>
              <a:rPr lang="en-US" dirty="0" smtClean="0"/>
              <a:t>iteratively </a:t>
            </a:r>
            <a:r>
              <a:rPr lang="en-US" dirty="0"/>
              <a:t>make the </a:t>
            </a:r>
            <a:r>
              <a:rPr lang="en-US" dirty="0" err="1"/>
              <a:t>embeddings</a:t>
            </a:r>
            <a:r>
              <a:rPr lang="en-US" dirty="0"/>
              <a:t> for a word </a:t>
            </a:r>
            <a:endParaRPr lang="en-US" dirty="0" smtClean="0"/>
          </a:p>
          <a:p>
            <a:pPr lvl="1"/>
            <a:r>
              <a:rPr lang="en-US" dirty="0" smtClean="0"/>
              <a:t>more </a:t>
            </a:r>
            <a:r>
              <a:rPr lang="en-US" dirty="0"/>
              <a:t>like the </a:t>
            </a:r>
            <a:r>
              <a:rPr lang="en-US" dirty="0" err="1"/>
              <a:t>embeddings</a:t>
            </a:r>
            <a:r>
              <a:rPr lang="en-US" dirty="0"/>
              <a:t> of its neighbors </a:t>
            </a:r>
            <a:endParaRPr lang="en-US" dirty="0" smtClean="0"/>
          </a:p>
          <a:p>
            <a:pPr lvl="1"/>
            <a:r>
              <a:rPr lang="en-US" dirty="0" smtClean="0"/>
              <a:t>less </a:t>
            </a:r>
            <a:r>
              <a:rPr lang="en-US" dirty="0"/>
              <a:t>like the </a:t>
            </a:r>
            <a:r>
              <a:rPr lang="en-US" dirty="0" err="1"/>
              <a:t>embeddings</a:t>
            </a:r>
            <a:r>
              <a:rPr lang="en-US" dirty="0"/>
              <a:t> of other words.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08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Visualizing W and C as a network for doing error </a:t>
            </a:r>
            <a:r>
              <a:rPr lang="en-US" dirty="0" err="1" smtClean="0"/>
              <a:t>backprop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8" y="1352550"/>
            <a:ext cx="7181303" cy="33337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9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One-hot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vector of length |V| </a:t>
            </a:r>
          </a:p>
          <a:p>
            <a:r>
              <a:rPr lang="en-US" dirty="0" smtClean="0"/>
              <a:t>1 for the target word and 0 for other words</a:t>
            </a:r>
          </a:p>
          <a:p>
            <a:r>
              <a:rPr lang="en-US" dirty="0" smtClean="0"/>
              <a:t>So if “popsicle” is vocabulary word 5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one-hot vector </a:t>
            </a:r>
            <a:r>
              <a:rPr lang="en-US" dirty="0" smtClean="0"/>
              <a:t>is</a:t>
            </a:r>
          </a:p>
          <a:p>
            <a:r>
              <a:rPr lang="en-US" dirty="0" smtClean="0"/>
              <a:t>[0,0,0,0,1,0,0,0,0…….0]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822700"/>
            <a:ext cx="58420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1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67200" y="810280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h = </a:t>
            </a:r>
            <a:r>
              <a:rPr lang="en-US" sz="2800" dirty="0" err="1" smtClean="0">
                <a:latin typeface="+mn-lt"/>
              </a:rPr>
              <a:t>v</a:t>
            </a:r>
            <a:r>
              <a:rPr lang="en-US" sz="40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8064" y="220200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Ch</a:t>
            </a:r>
            <a:endParaRPr lang="en-US" sz="2800" baseline="-25000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50" y="1494243"/>
            <a:ext cx="7632700" cy="35433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079979" y="700391"/>
            <a:ext cx="133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>
                <a:latin typeface="+mn-lt"/>
              </a:rPr>
              <a:t>c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6243" y="1143000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>
                <a:latin typeface="+mn-lt"/>
              </a:rPr>
              <a:t>c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∙v</a:t>
            </a:r>
            <a:r>
              <a:rPr lang="en-US" sz="36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697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the </a:t>
            </a:r>
            <a:r>
              <a:rPr lang="en-US" dirty="0" err="1" smtClean="0"/>
              <a:t>softamx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denominator: have to compute over every word in vocab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Instead: just sample a few of those negative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84" y="1962150"/>
            <a:ext cx="5221432" cy="127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85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in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534400" cy="3790950"/>
          </a:xfrm>
        </p:spPr>
        <p:txBody>
          <a:bodyPr/>
          <a:lstStyle/>
          <a:p>
            <a:r>
              <a:rPr lang="en-US" sz="2800" dirty="0" smtClean="0"/>
              <a:t>Make the word like the context words</a:t>
            </a:r>
          </a:p>
          <a:p>
            <a:endParaRPr lang="en-US" sz="2800" dirty="0"/>
          </a:p>
          <a:p>
            <a:r>
              <a:rPr lang="en-US" sz="2800" dirty="0" smtClean="0"/>
              <a:t>We want this to be high:</a:t>
            </a:r>
          </a:p>
          <a:p>
            <a:endParaRPr lang="en-US" sz="2800" dirty="0" smtClean="0"/>
          </a:p>
          <a:p>
            <a:r>
              <a:rPr lang="en-US" sz="2800" dirty="0" smtClean="0"/>
              <a:t>And not like </a:t>
            </a:r>
            <a:r>
              <a:rPr lang="en-US" sz="2800" i="1" dirty="0" smtClean="0"/>
              <a:t>k</a:t>
            </a:r>
            <a:r>
              <a:rPr lang="en-US" sz="2800" dirty="0" smtClean="0"/>
              <a:t> randomly selected “noise words”</a:t>
            </a:r>
          </a:p>
          <a:p>
            <a:endParaRPr lang="en-US" sz="2800" dirty="0"/>
          </a:p>
          <a:p>
            <a:r>
              <a:rPr lang="en-US" sz="2800" dirty="0" smtClean="0"/>
              <a:t>We want this to be low: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73" y="1657350"/>
            <a:ext cx="5471948" cy="622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559628"/>
            <a:ext cx="8634563" cy="6250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1517650"/>
            <a:ext cx="1859643" cy="5207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752600" y="2724150"/>
            <a:ext cx="5061857" cy="393700"/>
            <a:chOff x="3683000" y="2482850"/>
            <a:chExt cx="2286000" cy="1778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83000" y="2495550"/>
              <a:ext cx="1778000" cy="152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86400" y="2482850"/>
              <a:ext cx="482600" cy="17780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8583" y="4705350"/>
            <a:ext cx="3585034" cy="37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01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Skipgram</a:t>
            </a:r>
            <a:r>
              <a:rPr lang="en-US" dirty="0" smtClean="0"/>
              <a:t> with </a:t>
            </a:r>
            <a:r>
              <a:rPr lang="en-US" smtClean="0"/>
              <a:t>negative sampling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Loss function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199" y="2038350"/>
            <a:ext cx="7660967" cy="13493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2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</a:t>
            </a:r>
            <a:r>
              <a:rPr lang="en-US" dirty="0" err="1" smtClean="0"/>
              <a:t>skipgrams</a:t>
            </a:r>
            <a:r>
              <a:rPr lang="en-US" dirty="0" smtClean="0"/>
              <a:t> and PMI!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multiply </a:t>
            </a:r>
            <a:r>
              <a:rPr lang="en-US" i="1" dirty="0" smtClean="0"/>
              <a:t>WW’</a:t>
            </a:r>
            <a:r>
              <a:rPr lang="en-US" i="1" baseline="30000" dirty="0" smtClean="0"/>
              <a:t>T</a:t>
            </a:r>
            <a:r>
              <a:rPr lang="en-US" i="1" dirty="0" smtClean="0"/>
              <a:t> </a:t>
            </a:r>
            <a:endParaRPr lang="en-US" dirty="0"/>
          </a:p>
          <a:p>
            <a:r>
              <a:rPr lang="en-US" dirty="0" smtClean="0"/>
              <a:t>We get a |</a:t>
            </a:r>
            <a:r>
              <a:rPr lang="en-US" dirty="0" err="1" smtClean="0"/>
              <a:t>V|x|V</a:t>
            </a:r>
            <a:r>
              <a:rPr lang="en-US" dirty="0" smtClean="0"/>
              <a:t>| matrix </a:t>
            </a:r>
            <a:r>
              <a:rPr lang="en-US" i="1" dirty="0"/>
              <a:t>M</a:t>
            </a:r>
            <a:r>
              <a:rPr lang="en-US" i="1" dirty="0" smtClean="0"/>
              <a:t> </a:t>
            </a:r>
            <a:r>
              <a:rPr lang="en-US" dirty="0"/>
              <a:t>, each entry </a:t>
            </a:r>
            <a:r>
              <a:rPr lang="en-US" i="1" dirty="0" err="1" smtClean="0"/>
              <a:t>m</a:t>
            </a:r>
            <a:r>
              <a:rPr lang="en-US" sz="3600" i="1" baseline="-25000" dirty="0" err="1" smtClean="0"/>
              <a:t>ij</a:t>
            </a:r>
            <a:r>
              <a:rPr lang="en-US" i="1" dirty="0" smtClean="0"/>
              <a:t> </a:t>
            </a:r>
            <a:r>
              <a:rPr lang="en-US" dirty="0"/>
              <a:t>corresponding to some association between input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and output word </a:t>
            </a:r>
            <a:r>
              <a:rPr lang="en-US" i="1" dirty="0"/>
              <a:t>j </a:t>
            </a:r>
            <a:endParaRPr lang="en-US" i="1" dirty="0" smtClean="0"/>
          </a:p>
          <a:p>
            <a:r>
              <a:rPr lang="en-US" dirty="0" smtClean="0"/>
              <a:t>Levy and Goldberg (2014b) show that skip-gram reaches its optimum just when this matrix is a shifted version of PMI:</a:t>
            </a:r>
          </a:p>
          <a:p>
            <a:pPr marL="0" indent="0">
              <a:buNone/>
            </a:pPr>
            <a:r>
              <a:rPr lang="en-US" i="1" dirty="0" smtClean="0"/>
              <a:t>			WW</a:t>
            </a:r>
            <a:r>
              <a:rPr lang="en-US" dirty="0" smtClean="0"/>
              <a:t>′</a:t>
            </a:r>
            <a:r>
              <a:rPr lang="en-US" i="1" baseline="30000" dirty="0" smtClean="0"/>
              <a:t>T </a:t>
            </a:r>
            <a:r>
              <a:rPr lang="en-US" dirty="0"/>
              <a:t>=</a:t>
            </a:r>
            <a:r>
              <a:rPr lang="en-US" i="1" dirty="0" smtClean="0"/>
              <a:t>M</a:t>
            </a:r>
            <a:r>
              <a:rPr lang="en-US" sz="2800" baseline="30000" dirty="0" smtClean="0"/>
              <a:t>PMI </a:t>
            </a:r>
            <a:r>
              <a:rPr lang="en-US" dirty="0" smtClean="0"/>
              <a:t>−log </a:t>
            </a:r>
            <a:r>
              <a:rPr lang="en-US" i="1" dirty="0" smtClean="0"/>
              <a:t>k </a:t>
            </a:r>
          </a:p>
          <a:p>
            <a:r>
              <a:rPr lang="en-US" dirty="0" smtClean="0"/>
              <a:t>So skip-gram is implicitly factoring a shifted version of the PMI matrix into the two embedding matrices.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words to some </a:t>
            </a:r>
            <a:r>
              <a:rPr lang="en-US" dirty="0" err="1" smtClean="0"/>
              <a:t>embeddings</a:t>
            </a:r>
            <a:r>
              <a:rPr lang="en-US" dirty="0" smtClean="0"/>
              <a:t> (</a:t>
            </a:r>
            <a:r>
              <a:rPr lang="en-US" dirty="0" err="1" smtClean="0"/>
              <a:t>Mikolov</a:t>
            </a:r>
            <a:r>
              <a:rPr lang="en-US" dirty="0" smtClean="0"/>
              <a:t> et al. 20131)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4" y="2114550"/>
            <a:ext cx="8823326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capture relational meaning!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vector(</a:t>
                </a:r>
                <a:r>
                  <a:rPr lang="en-US" i="1" dirty="0"/>
                  <a:t>‘king’</a:t>
                </a:r>
                <a:r>
                  <a:rPr lang="en-US" dirty="0"/>
                  <a:t>) - vector(</a:t>
                </a:r>
                <a:r>
                  <a:rPr lang="en-US" i="1" dirty="0"/>
                  <a:t>‘man’</a:t>
                </a:r>
                <a:r>
                  <a:rPr lang="en-US" dirty="0"/>
                  <a:t>) + vector(</a:t>
                </a:r>
                <a:r>
                  <a:rPr lang="en-US" i="1" dirty="0"/>
                  <a:t>‘woman’</a:t>
                </a:r>
                <a:r>
                  <a:rPr lang="en-US" dirty="0"/>
                  <a:t>)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 smtClean="0"/>
                  <a:t>vector(‘queen’)</a:t>
                </a:r>
              </a:p>
              <a:p>
                <a:pPr marL="0" indent="0">
                  <a:buNone/>
                </a:pPr>
                <a:r>
                  <a:rPr lang="en-US" dirty="0"/>
                  <a:t>vector(</a:t>
                </a:r>
                <a:r>
                  <a:rPr lang="en-US" i="1" dirty="0"/>
                  <a:t>‘Paris’</a:t>
                </a:r>
                <a:r>
                  <a:rPr lang="en-US" dirty="0"/>
                  <a:t>) - vector(</a:t>
                </a:r>
                <a:r>
                  <a:rPr lang="en-US" i="1" dirty="0"/>
                  <a:t>‘France’</a:t>
                </a:r>
                <a:r>
                  <a:rPr lang="en-US" dirty="0"/>
                  <a:t>) + vector(</a:t>
                </a:r>
                <a:r>
                  <a:rPr lang="en-US" i="1" dirty="0"/>
                  <a:t>‘Italy’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</m:oMath>
                </a14:m>
                <a:r>
                  <a:rPr lang="en-US" dirty="0" smtClean="0"/>
                  <a:t> vector(‘Rome’)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  <a:blipFill rotWithShape="0">
                <a:blip r:embed="rId2"/>
                <a:stretch>
                  <a:fillRect l="-1053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3" y="2318802"/>
            <a:ext cx="7269513" cy="25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Brown clustering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9779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agglomerative clustering algorithm that clusters words based on which words precede or follow them</a:t>
            </a:r>
          </a:p>
          <a:p>
            <a:r>
              <a:rPr lang="en-US" dirty="0" smtClean="0"/>
              <a:t>These word clusters can be turned into a kind of vector</a:t>
            </a:r>
          </a:p>
          <a:p>
            <a:r>
              <a:rPr lang="en-US" dirty="0" smtClean="0"/>
              <a:t>We’ll give a very brief sketch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0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word is initially assigned to its own cluster. </a:t>
            </a:r>
          </a:p>
          <a:p>
            <a:r>
              <a:rPr lang="en-US" dirty="0"/>
              <a:t>We now consider consider merging each pair of clusters. </a:t>
            </a:r>
            <a:r>
              <a:rPr lang="en-US" dirty="0" smtClean="0"/>
              <a:t>Highest quality merge is chosen.</a:t>
            </a:r>
          </a:p>
          <a:p>
            <a:pPr lvl="1"/>
            <a:r>
              <a:rPr lang="en-US" dirty="0" smtClean="0"/>
              <a:t>Quality = merges two words that have similar probabilities of preceding and following words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(More technically quality = smallest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decrease in the likelihood of the corpus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according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 class-based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language model) 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/>
              <a:t>Clustering </a:t>
            </a:r>
            <a:r>
              <a:rPr lang="en-US" dirty="0"/>
              <a:t>proceeds until all words are in one big cluster.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210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Clusters as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tracing the order in which clusters are merged, the model builds a binary tree from bottom to </a:t>
            </a:r>
            <a:r>
              <a:rPr lang="en-US" dirty="0" smtClean="0"/>
              <a:t>top.</a:t>
            </a:r>
          </a:p>
          <a:p>
            <a:r>
              <a:rPr lang="en-US" dirty="0" smtClean="0"/>
              <a:t>Each word represented by binary string = path from root to leaf</a:t>
            </a:r>
          </a:p>
          <a:p>
            <a:r>
              <a:rPr lang="en-US" dirty="0" smtClean="0"/>
              <a:t>Each intermediate node is a cluster </a:t>
            </a:r>
          </a:p>
          <a:p>
            <a:r>
              <a:rPr lang="en-US" dirty="0" smtClean="0"/>
              <a:t>Chairman is 0010, “months” = 01, and verbs =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2" y="3519502"/>
            <a:ext cx="7458075" cy="16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12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 examples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3550"/>
            <a:ext cx="8528799" cy="25288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888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Class-based language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each word was in some class c</a:t>
            </a:r>
            <a:r>
              <a:rPr lang="en-US" baseline="-25000" dirty="0" smtClean="0"/>
              <a:t>i: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14550"/>
            <a:ext cx="4941711" cy="654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27" y="2830512"/>
            <a:ext cx="5065584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4199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22047</TotalTime>
  <Words>1454</Words>
  <Application>Microsoft Macintosh PowerPoint</Application>
  <PresentationFormat>On-screen Show (16:9)</PresentationFormat>
  <Paragraphs>226</Paragraphs>
  <Slides>41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Calibri</vt:lpstr>
      <vt:lpstr>Calibri (Headings)</vt:lpstr>
      <vt:lpstr>Cambria Math</vt:lpstr>
      <vt:lpstr>Courier</vt:lpstr>
      <vt:lpstr>Lucida Sans</vt:lpstr>
      <vt:lpstr>ＭＳ Ｐゴシック</vt:lpstr>
      <vt:lpstr>Tahoma</vt:lpstr>
      <vt:lpstr>Times</vt:lpstr>
      <vt:lpstr>Times New Roman</vt:lpstr>
      <vt:lpstr>Arial</vt:lpstr>
      <vt:lpstr>NLP-jurafsky</vt:lpstr>
      <vt:lpstr>Vector Semantics</vt:lpstr>
      <vt:lpstr>Sparse versus dense vectors</vt:lpstr>
      <vt:lpstr>Sparse versus dense vectors</vt:lpstr>
      <vt:lpstr>Three methods for getting short dense vectors</vt:lpstr>
      <vt:lpstr>Vector Semantics</vt:lpstr>
      <vt:lpstr>Intuition</vt:lpstr>
      <vt:lpstr>Dimensionality reduction</vt:lpstr>
      <vt:lpstr>Singular Value Decomposition</vt:lpstr>
      <vt:lpstr>Singular Value Decomposition</vt:lpstr>
      <vt:lpstr>SVD applied to term-document matrix: Latent Semantic Analysis</vt:lpstr>
      <vt:lpstr>LSA more details</vt:lpstr>
      <vt:lpstr>Let’s return to PPMI word-word matrices</vt:lpstr>
      <vt:lpstr>SVD applied to term-term matrix</vt:lpstr>
      <vt:lpstr>Truncated SVD on term-term matrix</vt:lpstr>
      <vt:lpstr>Truncated SVD produces embeddings</vt:lpstr>
      <vt:lpstr>Embeddings versus sparse vectors</vt:lpstr>
      <vt:lpstr>Vector Semantics</vt:lpstr>
      <vt:lpstr>Prediction-based models: An alternative way to get dense vectors</vt:lpstr>
      <vt:lpstr>Skip-grams</vt:lpstr>
      <vt:lpstr>Skip-grams learn 2 embeddings for each w</vt:lpstr>
      <vt:lpstr>Setup</vt:lpstr>
      <vt:lpstr>Intuition: similarity as dot-product between a target vector and context vector</vt:lpstr>
      <vt:lpstr>Similarity is computed from dot product</vt:lpstr>
      <vt:lpstr>Turning dot products into probabilities</vt:lpstr>
      <vt:lpstr>Embeddings from W and W’</vt:lpstr>
      <vt:lpstr>Learning</vt:lpstr>
      <vt:lpstr>Visualizing W and C as a network for doing error backprop</vt:lpstr>
      <vt:lpstr>One-hot vectors</vt:lpstr>
      <vt:lpstr>Skip-gram</vt:lpstr>
      <vt:lpstr>Problem with the softamx</vt:lpstr>
      <vt:lpstr>Goal in learning</vt:lpstr>
      <vt:lpstr>Skipgram with negative sampling: Loss function</vt:lpstr>
      <vt:lpstr>Relation between skipgrams and PMI!</vt:lpstr>
      <vt:lpstr>Properties of embeddings</vt:lpstr>
      <vt:lpstr>Embeddings capture relational meaning!</vt:lpstr>
      <vt:lpstr>Vector Semantics</vt:lpstr>
      <vt:lpstr>Brown clustering</vt:lpstr>
      <vt:lpstr>Brown clustering algorithm</vt:lpstr>
      <vt:lpstr>Brown Clusters as vectors</vt:lpstr>
      <vt:lpstr>Brown cluster examples</vt:lpstr>
      <vt:lpstr>Class-based language model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486</cp:revision>
  <cp:lastPrinted>2012-05-22T05:13:27Z</cp:lastPrinted>
  <dcterms:created xsi:type="dcterms:W3CDTF">2010-04-19T15:31:24Z</dcterms:created>
  <dcterms:modified xsi:type="dcterms:W3CDTF">2016-04-11T19:05:10Z</dcterms:modified>
</cp:coreProperties>
</file>