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114"/>
  </p:notesMasterIdLst>
  <p:handoutMasterIdLst>
    <p:handoutMasterId r:id="rId115"/>
  </p:handoutMasterIdLst>
  <p:sldIdLst>
    <p:sldId id="416" r:id="rId2"/>
    <p:sldId id="515" r:id="rId3"/>
    <p:sldId id="419" r:id="rId4"/>
    <p:sldId id="420" r:id="rId5"/>
    <p:sldId id="516" r:id="rId6"/>
    <p:sldId id="518" r:id="rId7"/>
    <p:sldId id="519" r:id="rId8"/>
    <p:sldId id="523" r:id="rId9"/>
    <p:sldId id="517" r:id="rId10"/>
    <p:sldId id="524" r:id="rId11"/>
    <p:sldId id="421" r:id="rId12"/>
    <p:sldId id="528" r:id="rId13"/>
    <p:sldId id="525" r:id="rId14"/>
    <p:sldId id="526" r:id="rId15"/>
    <p:sldId id="527" r:id="rId16"/>
    <p:sldId id="529" r:id="rId17"/>
    <p:sldId id="530" r:id="rId18"/>
    <p:sldId id="533" r:id="rId19"/>
    <p:sldId id="532" r:id="rId20"/>
    <p:sldId id="534" r:id="rId21"/>
    <p:sldId id="535" r:id="rId22"/>
    <p:sldId id="536" r:id="rId23"/>
    <p:sldId id="537" r:id="rId24"/>
    <p:sldId id="538" r:id="rId25"/>
    <p:sldId id="539" r:id="rId26"/>
    <p:sldId id="540" r:id="rId27"/>
    <p:sldId id="531" r:id="rId28"/>
    <p:sldId id="541" r:id="rId29"/>
    <p:sldId id="553" r:id="rId30"/>
    <p:sldId id="554" r:id="rId31"/>
    <p:sldId id="557" r:id="rId32"/>
    <p:sldId id="555" r:id="rId33"/>
    <p:sldId id="556" r:id="rId34"/>
    <p:sldId id="558" r:id="rId35"/>
    <p:sldId id="559" r:id="rId36"/>
    <p:sldId id="560" r:id="rId37"/>
    <p:sldId id="561" r:id="rId38"/>
    <p:sldId id="562" r:id="rId39"/>
    <p:sldId id="563" r:id="rId40"/>
    <p:sldId id="564" r:id="rId41"/>
    <p:sldId id="565" r:id="rId42"/>
    <p:sldId id="542" r:id="rId43"/>
    <p:sldId id="576" r:id="rId44"/>
    <p:sldId id="505" r:id="rId45"/>
    <p:sldId id="566" r:id="rId46"/>
    <p:sldId id="506" r:id="rId47"/>
    <p:sldId id="507" r:id="rId48"/>
    <p:sldId id="568" r:id="rId49"/>
    <p:sldId id="493" r:id="rId50"/>
    <p:sldId id="508" r:id="rId51"/>
    <p:sldId id="488" r:id="rId52"/>
    <p:sldId id="489" r:id="rId53"/>
    <p:sldId id="569" r:id="rId54"/>
    <p:sldId id="570" r:id="rId55"/>
    <p:sldId id="492" r:id="rId56"/>
    <p:sldId id="494" r:id="rId57"/>
    <p:sldId id="571" r:id="rId58"/>
    <p:sldId id="572" r:id="rId59"/>
    <p:sldId id="574" r:id="rId60"/>
    <p:sldId id="575" r:id="rId61"/>
    <p:sldId id="543" r:id="rId62"/>
    <p:sldId id="548" r:id="rId63"/>
    <p:sldId id="472" r:id="rId64"/>
    <p:sldId id="503" r:id="rId65"/>
    <p:sldId id="577" r:id="rId66"/>
    <p:sldId id="477" r:id="rId67"/>
    <p:sldId id="500" r:id="rId68"/>
    <p:sldId id="458" r:id="rId69"/>
    <p:sldId id="483" r:id="rId70"/>
    <p:sldId id="459" r:id="rId71"/>
    <p:sldId id="460" r:id="rId72"/>
    <p:sldId id="461" r:id="rId73"/>
    <p:sldId id="545" r:id="rId74"/>
    <p:sldId id="546" r:id="rId75"/>
    <p:sldId id="473" r:id="rId76"/>
    <p:sldId id="581" r:id="rId77"/>
    <p:sldId id="474" r:id="rId78"/>
    <p:sldId id="578" r:id="rId79"/>
    <p:sldId id="579" r:id="rId80"/>
    <p:sldId id="580" r:id="rId81"/>
    <p:sldId id="475" r:id="rId82"/>
    <p:sldId id="547" r:id="rId83"/>
    <p:sldId id="549" r:id="rId84"/>
    <p:sldId id="512" r:id="rId85"/>
    <p:sldId id="582" r:id="rId86"/>
    <p:sldId id="583" r:id="rId87"/>
    <p:sldId id="514" r:id="rId88"/>
    <p:sldId id="405" r:id="rId89"/>
    <p:sldId id="406" r:id="rId90"/>
    <p:sldId id="442" r:id="rId91"/>
    <p:sldId id="584" r:id="rId92"/>
    <p:sldId id="585" r:id="rId93"/>
    <p:sldId id="409" r:id="rId94"/>
    <p:sldId id="444" r:id="rId95"/>
    <p:sldId id="511" r:id="rId96"/>
    <p:sldId id="513" r:id="rId97"/>
    <p:sldId id="412" r:id="rId98"/>
    <p:sldId id="413" r:id="rId99"/>
    <p:sldId id="415" r:id="rId100"/>
    <p:sldId id="550" r:id="rId101"/>
    <p:sldId id="551" r:id="rId102"/>
    <p:sldId id="463" r:id="rId103"/>
    <p:sldId id="587" r:id="rId104"/>
    <p:sldId id="588" r:id="rId105"/>
    <p:sldId id="589" r:id="rId106"/>
    <p:sldId id="590" r:id="rId107"/>
    <p:sldId id="466" r:id="rId108"/>
    <p:sldId id="470" r:id="rId109"/>
    <p:sldId id="467" r:id="rId110"/>
    <p:sldId id="468" r:id="rId111"/>
    <p:sldId id="469" r:id="rId112"/>
    <p:sldId id="586" r:id="rId113"/>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849" autoAdjust="0"/>
  </p:normalViewPr>
  <p:slideViewPr>
    <p:cSldViewPr>
      <p:cViewPr varScale="1">
        <p:scale>
          <a:sx n="140" d="100"/>
          <a:sy n="140" d="100"/>
        </p:scale>
        <p:origin x="280" y="192"/>
      </p:cViewPr>
      <p:guideLst>
        <p:guide orient="horz" pos="162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_rels/viewProps.xml.rels><?xml version="1.0" encoding="UTF-8" standalone="yes"?>
<Relationships xmlns="http://schemas.openxmlformats.org/package/2006/relationships"><Relationship Id="rId3" Type="http://schemas.openxmlformats.org/officeDocument/2006/relationships/slide" Target="slides/slide93.xml"/><Relationship Id="rId2" Type="http://schemas.openxmlformats.org/officeDocument/2006/relationships/slide" Target="slides/slide90.xml"/><Relationship Id="rId1" Type="http://schemas.openxmlformats.org/officeDocument/2006/relationships/slide" Target="slides/slide89.xml"/><Relationship Id="rId5" Type="http://schemas.openxmlformats.org/officeDocument/2006/relationships/slide" Target="slides/slide95.xml"/><Relationship Id="rId4" Type="http://schemas.openxmlformats.org/officeDocument/2006/relationships/slide" Target="slides/slide9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01432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4139E-1F75-216E-1DF5-A0703F8C87A9}"/>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2EE4C09B-BC01-675A-63B3-11BDD1BBB35B}"/>
              </a:ext>
            </a:extLst>
          </p:cNvPr>
          <p:cNvSpPr>
            <a:spLocks noGrp="1" noChangeArrowheads="1"/>
          </p:cNvSpPr>
          <p:nvPr>
            <p:ph type="sldNum" sz="quarter" idx="5"/>
          </p:nvPr>
        </p:nvSpPr>
        <p:spPr>
          <a:noFill/>
        </p:spPr>
        <p:txBody>
          <a:bodyPr/>
          <a:lstStyle/>
          <a:p>
            <a:fld id="{ABE383AF-40C9-E847-ACCB-98F997084513}" type="slidenum">
              <a:rPr lang="en-US"/>
              <a:pPr/>
              <a:t>2</a:t>
            </a:fld>
            <a:endParaRPr lang="en-US"/>
          </a:p>
        </p:txBody>
      </p:sp>
      <p:sp>
        <p:nvSpPr>
          <p:cNvPr id="25603" name="Rectangle 2">
            <a:extLst>
              <a:ext uri="{FF2B5EF4-FFF2-40B4-BE49-F238E27FC236}">
                <a16:creationId xmlns:a16="http://schemas.microsoft.com/office/drawing/2014/main" id="{B34EF6B1-618F-7BA8-1516-60D19496D17D}"/>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88D405C7-3BA3-68F7-F332-9CB02643244F}"/>
              </a:ext>
            </a:extLst>
          </p:cNvPr>
          <p:cNvSpPr>
            <a:spLocks noGrp="1" noChangeArrowheads="1"/>
          </p:cNvSpPr>
          <p:nvPr>
            <p:ph type="body" idx="1"/>
          </p:nvPr>
        </p:nvSpPr>
        <p:spPr>
          <a:noFill/>
          <a:ln/>
        </p:spPr>
        <p:txBody>
          <a:bodyPr/>
          <a:lstStyle/>
          <a:p>
            <a:r>
              <a:rPr lang="en-US" dirty="0"/>
              <a:t>Let's look at a part of another sentence. How many words are in this sentence?  Pause the video and count for yourself. Again, it depends how you count. We could count word types, the number of unique words that occur in the sentence.  By that count we only count "the" once, even though it appears twice.  Word tokens we're counting every word token on the page, so the two "</a:t>
            </a:r>
            <a:r>
              <a:rPr lang="en-US" dirty="0" err="1"/>
              <a:t>the"s</a:t>
            </a:r>
            <a:r>
              <a:rPr lang="en-US" dirty="0"/>
              <a:t> count twice.  And what about San Francisco?  One word or two?  And how about "they and their". Different  wordforms, same lemma. Again, it depends on our goals, and it's important to make that clear whenever you report word counts</a:t>
            </a:r>
          </a:p>
        </p:txBody>
      </p:sp>
    </p:spTree>
    <p:extLst>
      <p:ext uri="{BB962C8B-B14F-4D97-AF65-F5344CB8AC3E}">
        <p14:creationId xmlns:p14="http://schemas.microsoft.com/office/powerpoint/2010/main" val="1225957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AA652608-6990-6E43-AA5F-49A5045801F2}" type="slidenum">
              <a:rPr lang="en-US"/>
              <a:pPr/>
              <a:t>3</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Let's start by asking how many words are in just one sentence? Here's a sentence: </a:t>
            </a:r>
            <a:r>
              <a:rPr lang="en-US" sz="1200" dirty="0"/>
              <a:t>"I do uh main- mainly business data processing". How many words are in that sentence? It's a complicated question.  Is "uh" a word? What about the cutoff "main" the first time I started to say "mainly". We call things like "main" here a fragment, and we call "uh" and "um" filled pauses. So for certain applications, like speech applications, we might want to be counting these.  Or how about "cat" and "cats" in this Dr. Seuss sentence?   It will help to introduce the distinction between "lemma" and "wordform". Two words are the same lemma if they have the same stem, the same part of speech, the same sense.  Whereas wordform is the exact surface form of the word, with all its inflections or endings.  So if we're counting lemmas, "cat" and "cats" count as the same lemma.  If we're counting wordforms, "cat" and "cats" are different.</a:t>
            </a:r>
          </a:p>
          <a:p>
            <a:endParaRPr lang="en-US" dirty="0"/>
          </a:p>
          <a:p>
            <a:endParaRPr lang="en-US" dirty="0"/>
          </a:p>
        </p:txBody>
      </p:sp>
    </p:spTree>
    <p:extLst>
      <p:ext uri="{BB962C8B-B14F-4D97-AF65-F5344CB8AC3E}">
        <p14:creationId xmlns:p14="http://schemas.microsoft.com/office/powerpoint/2010/main" val="986911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4</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r>
              <a:rPr lang="en-US" dirty="0"/>
              <a:t>Let's look at a part of another sentence. How many words are in this sentence?  Pause the video and count for yourself. Again, it depends how you count. We could count word types, the number of unique words that occur in the sentence.  By that count we only count "the" once, even though it appears twice.  Word instances we're counting every word instance on the page, so the two "</a:t>
            </a:r>
            <a:r>
              <a:rPr lang="en-US" dirty="0" err="1"/>
              <a:t>the"s</a:t>
            </a:r>
            <a:r>
              <a:rPr lang="en-US" dirty="0"/>
              <a:t> count twice.  And what about </a:t>
            </a:r>
            <a:r>
              <a:rPr lang="en-US" dirty="0" err="1"/>
              <a:t>captalization</a:t>
            </a:r>
            <a:r>
              <a:rPr lang="en-US" dirty="0"/>
              <a:t>?  Should They and they be </a:t>
            </a:r>
            <a:r>
              <a:rPr lang="en-US" dirty="0" err="1"/>
              <a:t>th</a:t>
            </a:r>
            <a:r>
              <a:rPr lang="en-US" dirty="0"/>
              <a:t> same word? </a:t>
            </a:r>
          </a:p>
        </p:txBody>
      </p:sp>
    </p:spTree>
    <p:extLst>
      <p:ext uri="{BB962C8B-B14F-4D97-AF65-F5344CB8AC3E}">
        <p14:creationId xmlns:p14="http://schemas.microsoft.com/office/powerpoint/2010/main" val="818183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F9407-628B-7B89-C712-B691C3413C38}"/>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2CE0B0D5-B828-4A00-43E3-E1D53DDC7BD3}"/>
              </a:ext>
            </a:extLst>
          </p:cNvPr>
          <p:cNvSpPr>
            <a:spLocks noGrp="1" noChangeArrowheads="1"/>
          </p:cNvSpPr>
          <p:nvPr>
            <p:ph type="sldNum" sz="quarter" idx="5"/>
          </p:nvPr>
        </p:nvSpPr>
        <p:spPr>
          <a:noFill/>
        </p:spPr>
        <p:txBody>
          <a:bodyPr/>
          <a:lstStyle/>
          <a:p>
            <a:fld id="{ABE383AF-40C9-E847-ACCB-98F997084513}" type="slidenum">
              <a:rPr lang="en-US"/>
              <a:pPr/>
              <a:t>5</a:t>
            </a:fld>
            <a:endParaRPr lang="en-US"/>
          </a:p>
        </p:txBody>
      </p:sp>
      <p:sp>
        <p:nvSpPr>
          <p:cNvPr id="25603" name="Rectangle 2">
            <a:extLst>
              <a:ext uri="{FF2B5EF4-FFF2-40B4-BE49-F238E27FC236}">
                <a16:creationId xmlns:a16="http://schemas.microsoft.com/office/drawing/2014/main" id="{F49AC0EB-3827-18FA-51E1-9FD0CD4DFD04}"/>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B89B41D1-2B45-3638-90D4-41B33B98D31C}"/>
              </a:ext>
            </a:extLst>
          </p:cNvPr>
          <p:cNvSpPr>
            <a:spLocks noGrp="1" noChangeArrowheads="1"/>
          </p:cNvSpPr>
          <p:nvPr>
            <p:ph type="body" idx="1"/>
          </p:nvPr>
        </p:nvSpPr>
        <p:spPr>
          <a:noFill/>
          <a:ln/>
        </p:spPr>
        <p:txBody>
          <a:bodyPr/>
          <a:lstStyle/>
          <a:p>
            <a:r>
              <a:rPr lang="en-US" dirty="0"/>
              <a:t>Let's look at a part of another sentence. How many words are in this sentence?  Pause the video and count for yourself. Again, it depends how you count. We could count word types, the number of unique words that occur in the sentence.  By that count we only count "the" once, even though it appears twice.  Word instances we're counting every word instance on the page, so the two "</a:t>
            </a:r>
            <a:r>
              <a:rPr lang="en-US" dirty="0" err="1"/>
              <a:t>the"s</a:t>
            </a:r>
            <a:r>
              <a:rPr lang="en-US" dirty="0"/>
              <a:t> count twice.  And what about </a:t>
            </a:r>
            <a:r>
              <a:rPr lang="en-US" dirty="0" err="1"/>
              <a:t>captalization</a:t>
            </a:r>
            <a:r>
              <a:rPr lang="en-US" dirty="0"/>
              <a:t>?  Should They and they be </a:t>
            </a:r>
            <a:r>
              <a:rPr lang="en-US" dirty="0" err="1"/>
              <a:t>th</a:t>
            </a:r>
            <a:r>
              <a:rPr lang="en-US" dirty="0"/>
              <a:t> same word? </a:t>
            </a:r>
          </a:p>
        </p:txBody>
      </p:sp>
    </p:spTree>
    <p:extLst>
      <p:ext uri="{BB962C8B-B14F-4D97-AF65-F5344CB8AC3E}">
        <p14:creationId xmlns:p14="http://schemas.microsoft.com/office/powerpoint/2010/main" val="1542747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70A6C-46D0-445E-FEBE-D8A26A2D286B}"/>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5759FFC0-FE45-0CE1-8F98-A35E840543AB}"/>
              </a:ext>
            </a:extLst>
          </p:cNvPr>
          <p:cNvSpPr>
            <a:spLocks noGrp="1" noChangeArrowheads="1"/>
          </p:cNvSpPr>
          <p:nvPr>
            <p:ph type="sldNum" sz="quarter" idx="5"/>
          </p:nvPr>
        </p:nvSpPr>
        <p:spPr>
          <a:noFill/>
        </p:spPr>
        <p:txBody>
          <a:bodyPr/>
          <a:lstStyle/>
          <a:p>
            <a:fld id="{ABE383AF-40C9-E847-ACCB-98F997084513}" type="slidenum">
              <a:rPr lang="en-US"/>
              <a:pPr/>
              <a:t>10</a:t>
            </a:fld>
            <a:endParaRPr lang="en-US"/>
          </a:p>
        </p:txBody>
      </p:sp>
      <p:sp>
        <p:nvSpPr>
          <p:cNvPr id="25603" name="Rectangle 2">
            <a:extLst>
              <a:ext uri="{FF2B5EF4-FFF2-40B4-BE49-F238E27FC236}">
                <a16:creationId xmlns:a16="http://schemas.microsoft.com/office/drawing/2014/main" id="{38DAF9CA-2559-D304-134D-68968629A2A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FA4063CA-7374-6490-A2DA-6C5862B7B8EA}"/>
              </a:ext>
            </a:extLst>
          </p:cNvPr>
          <p:cNvSpPr>
            <a:spLocks noGrp="1" noChangeArrowheads="1"/>
          </p:cNvSpPr>
          <p:nvPr>
            <p:ph type="body" idx="1"/>
          </p:nvPr>
        </p:nvSpPr>
        <p:spPr>
          <a:noFill/>
          <a:ln/>
        </p:spPr>
        <p:txBody>
          <a:bodyPr/>
          <a:lstStyle/>
          <a:p>
            <a:r>
              <a:rPr lang="en-US" dirty="0"/>
              <a:t>In general, we'll refer to the number of tokens with capital N. And we'll use capital V to mean the vocabulary, the set of all words.  So the cardinality of V is the size of vocabulary, the number of word types. although sometimes for simplification, we'll just use capital V to mean the vocabulary size when it's not ambiguous. There's a relationship between these two in running text, called Heaps Law or </a:t>
            </a:r>
            <a:r>
              <a:rPr lang="en-US" dirty="0" err="1"/>
              <a:t>Herdan's</a:t>
            </a:r>
            <a:r>
              <a:rPr lang="en-US" dirty="0"/>
              <a:t> Law, which is that the size of the vocabulary grows with </a:t>
            </a:r>
            <a:r>
              <a:rPr lang="en-US" dirty="0" err="1"/>
              <a:t>spmething</a:t>
            </a:r>
            <a:r>
              <a:rPr lang="en-US" dirty="0"/>
              <a:t> over the square root of the number of word tokens.  So a large corpus of N words tokens, you can expect to see N to the .7 word types.  Here are the numbers for some common corpora,…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switchboard corpus of phone conversations has 2.4 million word tokens. And there's 20,000 word types in those 2.4</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millions words. Shakespeare has just under a million word tokens. Shakespeare is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a small corpus. He wrote, 800,000 words in his lifetime. And in that less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than a million words, he actually used 31,000 distinct words. So he had a very,</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very broad vocabulary famously. And if you look at a very huge corpus,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N-grams corpus that has a trillion different tokens, a very large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there's. Thirteen million types, so how many words are there in English? Well,</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if you look at conversation, 20,000 different words. If you look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Shakespeare, 30,000 words. And if you combine the two, probably somewhere, not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the sum of the two, but some larger number. But if you look at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engrams, we have thirteen million. And of course, some of those are probably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urls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And email addresses, but even if you eliminate all of those, the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in a language is very large, maybe there's a million words of English.</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81560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11</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r>
              <a:rPr lang="en-US" dirty="0"/>
              <a:t>In general, we'll refer to the number of tokens with capital N. And we'll use capital V to mean the vocabulary, the set of all words.  So the cardinality of V is the size of vocabulary, the number of word types. although sometimes for simplification, we'll just use capital V to mean the vocabulary size when it's not ambiguous. There's a relationship between these two in running text, called Heaps Law or </a:t>
            </a:r>
            <a:r>
              <a:rPr lang="en-US" dirty="0" err="1"/>
              <a:t>Herdan's</a:t>
            </a:r>
            <a:r>
              <a:rPr lang="en-US" dirty="0"/>
              <a:t> Law, which is that the size of the vocabulary grows with </a:t>
            </a:r>
            <a:r>
              <a:rPr lang="en-US" dirty="0" err="1"/>
              <a:t>spmething</a:t>
            </a:r>
            <a:r>
              <a:rPr lang="en-US" dirty="0"/>
              <a:t> over the square root of the number of word tokens.  So a large corpus of N words tokens, you can expect to see N to the .7 word types.  Here are the numbers for some common corpora,…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switchboard corpus of phone conversations has 2.4 million word tokens. And there's 20,000 word types in those 2.4</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millions words. Shakespeare has just under a million word tokens. Shakespeare is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a small corpus. He wrote, 800,000 words in his lifetime. And in that less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than a million words, he actually used 31,000 distinct words. So he had a very,</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very broad vocabulary famously. And if you look at a very huge corpus,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N-grams corpus that has a trillion different tokens, a very large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there's. Thirteen million types, so how many words are there in English? Well,</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if you look at conversation, 20,000 different words. If you look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Shakespeare, 30,000 words. And if you combine the two, probably somewhere, not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the sum of the two, but some larger number. But if you look at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engrams, we have thirteen million. And of course, some of those are probably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urls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And email addresses, but even if you eliminate all of those, the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in a language is very large, maybe there's a million words of English.</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214043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1D5F5-3702-BC01-DB0C-FE61E225044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BAADA36-FC31-3902-122A-9A44BB867191}"/>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16</a:t>
            </a:fld>
            <a:endParaRPr lang="en-US" sz="1200"/>
          </a:p>
        </p:txBody>
      </p:sp>
      <p:sp>
        <p:nvSpPr>
          <p:cNvPr id="17411" name="Rectangle 2">
            <a:extLst>
              <a:ext uri="{FF2B5EF4-FFF2-40B4-BE49-F238E27FC236}">
                <a16:creationId xmlns:a16="http://schemas.microsoft.com/office/drawing/2014/main" id="{C5A978C5-7C0C-E1BC-C950-EC131C0B3B4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6B3F84E0-BF42-594F-D5C9-F835EE5F935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40956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5BA9A-EF1E-915C-0EDE-C08E3DF4942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6C72758-6C25-EBA3-11B0-9502E9E337F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17</a:t>
            </a:fld>
            <a:endParaRPr lang="en-US" sz="1200"/>
          </a:p>
        </p:txBody>
      </p:sp>
      <p:sp>
        <p:nvSpPr>
          <p:cNvPr id="17411" name="Rectangle 2">
            <a:extLst>
              <a:ext uri="{FF2B5EF4-FFF2-40B4-BE49-F238E27FC236}">
                <a16:creationId xmlns:a16="http://schemas.microsoft.com/office/drawing/2014/main" id="{4E600775-1D33-B146-7AB2-561C6E68A0E2}"/>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9BD9BD28-F8BB-E2A9-2F4A-4B71566D07C0}"/>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362645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4AE2B-B263-75E6-F3BF-15E0742CF347}"/>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123D9A7F-049A-D2DE-6EBE-F6D87484700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27</a:t>
            </a:fld>
            <a:endParaRPr lang="en-US" sz="1200"/>
          </a:p>
        </p:txBody>
      </p:sp>
      <p:sp>
        <p:nvSpPr>
          <p:cNvPr id="17411" name="Rectangle 2">
            <a:extLst>
              <a:ext uri="{FF2B5EF4-FFF2-40B4-BE49-F238E27FC236}">
                <a16:creationId xmlns:a16="http://schemas.microsoft.com/office/drawing/2014/main" id="{05C2A9F5-22C3-AFF2-60C0-13020BE96EA9}"/>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91AA26C-67F5-69E4-730D-3E1F6C709EBD}"/>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1766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F10CB-365E-0531-6E53-FD51997D702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4225DFB2-AFEC-BF7E-31EC-E742117AAEB1}"/>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28</a:t>
            </a:fld>
            <a:endParaRPr lang="en-US" sz="1200"/>
          </a:p>
        </p:txBody>
      </p:sp>
      <p:sp>
        <p:nvSpPr>
          <p:cNvPr id="17411" name="Rectangle 2">
            <a:extLst>
              <a:ext uri="{FF2B5EF4-FFF2-40B4-BE49-F238E27FC236}">
                <a16:creationId xmlns:a16="http://schemas.microsoft.com/office/drawing/2014/main" id="{2738BE68-5368-345A-C1E5-0F1B95EF2D3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7EABC37-1D73-19D7-4297-30E8069BB990}"/>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776426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7E48C-D781-CDDB-4986-4606E4BDEED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E77FA88A-D00A-B52C-1C77-4B151902EBD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42</a:t>
            </a:fld>
            <a:endParaRPr lang="en-US" sz="1200"/>
          </a:p>
        </p:txBody>
      </p:sp>
      <p:sp>
        <p:nvSpPr>
          <p:cNvPr id="17411" name="Rectangle 2">
            <a:extLst>
              <a:ext uri="{FF2B5EF4-FFF2-40B4-BE49-F238E27FC236}">
                <a16:creationId xmlns:a16="http://schemas.microsoft.com/office/drawing/2014/main" id="{863BAA4C-5546-319B-FBE3-C4E4856A0C5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7EAC5195-A02C-1649-0FB9-E9C9C375EE0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64666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41CE7-AE40-8B6F-3013-A2995F5AC7F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78A8C99-7890-83BE-1009-FF1F5A600A9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43</a:t>
            </a:fld>
            <a:endParaRPr lang="en-US" sz="1200"/>
          </a:p>
        </p:txBody>
      </p:sp>
      <p:sp>
        <p:nvSpPr>
          <p:cNvPr id="17411" name="Rectangle 2">
            <a:extLst>
              <a:ext uri="{FF2B5EF4-FFF2-40B4-BE49-F238E27FC236}">
                <a16:creationId xmlns:a16="http://schemas.microsoft.com/office/drawing/2014/main" id="{8C32050D-61C0-991D-B9FD-EFDC8782000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8544F9D-568D-79C2-CE1D-02889521217E}"/>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In this lecture, we introduce the Byte Pair Encoding or BPE algorithm that uses corpus statistics to decide how to segment a text into tokens.</a:t>
            </a:r>
          </a:p>
        </p:txBody>
      </p:sp>
    </p:spTree>
    <p:extLst>
      <p:ext uri="{BB962C8B-B14F-4D97-AF65-F5344CB8AC3E}">
        <p14:creationId xmlns:p14="http://schemas.microsoft.com/office/powerpoint/2010/main" val="2536229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BE090-0B55-3C5D-D2FC-6525DE1BB24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C596694-0CAC-8681-516B-2A33491D78A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61</a:t>
            </a:fld>
            <a:endParaRPr lang="en-US" sz="1200"/>
          </a:p>
        </p:txBody>
      </p:sp>
      <p:sp>
        <p:nvSpPr>
          <p:cNvPr id="17411" name="Rectangle 2">
            <a:extLst>
              <a:ext uri="{FF2B5EF4-FFF2-40B4-BE49-F238E27FC236}">
                <a16:creationId xmlns:a16="http://schemas.microsoft.com/office/drawing/2014/main" id="{CC17F0BF-4EA0-9A85-56BF-A4EA18AE5BC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47ED9F1-6564-1428-BFB4-CEC7228A92E6}"/>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In this lecture, we introduce the Byte Pair Encoding or BPE algorithm that uses corpus statistics to decide how to segment a text into tokens.</a:t>
            </a:r>
          </a:p>
        </p:txBody>
      </p:sp>
    </p:spTree>
    <p:extLst>
      <p:ext uri="{BB962C8B-B14F-4D97-AF65-F5344CB8AC3E}">
        <p14:creationId xmlns:p14="http://schemas.microsoft.com/office/powerpoint/2010/main" val="4010016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53895-85AF-A065-1B02-4F8217CDF971}"/>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7F09DAB-81DB-88DA-5E0A-450FAC6B231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62</a:t>
            </a:fld>
            <a:endParaRPr lang="en-US" sz="1200"/>
          </a:p>
        </p:txBody>
      </p:sp>
      <p:sp>
        <p:nvSpPr>
          <p:cNvPr id="17411" name="Rectangle 2">
            <a:extLst>
              <a:ext uri="{FF2B5EF4-FFF2-40B4-BE49-F238E27FC236}">
                <a16:creationId xmlns:a16="http://schemas.microsoft.com/office/drawing/2014/main" id="{761BF737-F23A-5879-0A30-0466DE9473B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B9CDB0F6-4020-521B-4C15-6D05ED0F2690}"/>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211356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D4E9F685-F098-8E4C-B6D8-D94BDE4D6D6B}" type="slidenum">
              <a:rPr lang="en-US"/>
              <a:pPr/>
              <a:t>63</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644720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tokenization in most real situations isn't as simple as I've suggested with the simple UNIX tools.</a:t>
            </a:r>
          </a:p>
        </p:txBody>
      </p:sp>
      <p:sp>
        <p:nvSpPr>
          <p:cNvPr id="4" name="Slide Number Placeholder 3"/>
          <p:cNvSpPr>
            <a:spLocks noGrp="1"/>
          </p:cNvSpPr>
          <p:nvPr>
            <p:ph type="sldNum" sz="quarter" idx="5"/>
          </p:nvPr>
        </p:nvSpPr>
        <p:spPr/>
        <p:txBody>
          <a:bodyPr/>
          <a:lstStyle/>
          <a:p>
            <a:fld id="{3EB9031F-EB71-7642-8F3C-6FDC1408CB92}" type="slidenum">
              <a:rPr lang="en-US" smtClean="0"/>
              <a:pPr/>
              <a:t>64</a:t>
            </a:fld>
            <a:endParaRPr lang="en-US"/>
          </a:p>
        </p:txBody>
      </p:sp>
    </p:spTree>
    <p:extLst>
      <p:ext uri="{BB962C8B-B14F-4D97-AF65-F5344CB8AC3E}">
        <p14:creationId xmlns:p14="http://schemas.microsoft.com/office/powerpoint/2010/main" val="992222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most standard tokenization programs for English or languages with similar writing systems need to deal with each of these issues. Here's a simple python tokenizer in the Natural Language Toolkit that has little regular expressions for dealing with </a:t>
            </a:r>
            <a:r>
              <a:rPr lang="en-US" dirty="0" err="1"/>
              <a:t>hypthens</a:t>
            </a:r>
            <a:r>
              <a:rPr lang="en-US" dirty="0"/>
              <a:t>, and currency, and whatnot</a:t>
            </a:r>
          </a:p>
        </p:txBody>
      </p:sp>
      <p:sp>
        <p:nvSpPr>
          <p:cNvPr id="4" name="Slide Number Placeholder 3"/>
          <p:cNvSpPr>
            <a:spLocks noGrp="1"/>
          </p:cNvSpPr>
          <p:nvPr>
            <p:ph type="sldNum" sz="quarter" idx="5"/>
          </p:nvPr>
        </p:nvSpPr>
        <p:spPr/>
        <p:txBody>
          <a:bodyPr/>
          <a:lstStyle/>
          <a:p>
            <a:fld id="{3EB9031F-EB71-7642-8F3C-6FDC1408CB92}" type="slidenum">
              <a:rPr lang="en-US" smtClean="0"/>
              <a:pPr/>
              <a:t>66</a:t>
            </a:fld>
            <a:endParaRPr lang="en-US"/>
          </a:p>
        </p:txBody>
      </p:sp>
    </p:spTree>
    <p:extLst>
      <p:ext uri="{BB962C8B-B14F-4D97-AF65-F5344CB8AC3E}">
        <p14:creationId xmlns:p14="http://schemas.microsoft.com/office/powerpoint/2010/main" val="2812144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874D6FAE-BAB2-4B44-B9CF-68A8BE4C6FBA}" type="slidenum">
              <a:rPr lang="en-US"/>
              <a:pPr/>
              <a:t>67</a:t>
            </a:fld>
            <a:endParaRPr lang="en-US"/>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227665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now introduce some simple Unix tools for text processing, starting with the UNIX "tr" command for space-based word tokenization. Our goal will be to take a text file and output word tokens and their frequencies.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68</a:t>
            </a:fld>
            <a:endParaRPr lang="en-US"/>
          </a:p>
        </p:txBody>
      </p:sp>
    </p:spTree>
    <p:extLst>
      <p:ext uri="{BB962C8B-B14F-4D97-AF65-F5344CB8AC3E}">
        <p14:creationId xmlns:p14="http://schemas.microsoft.com/office/powerpoint/2010/main" val="632316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764F-5E4C-580E-0755-5EFD668B365D}"/>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04D4403-17B6-820D-EEDB-5827EE0035A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73</a:t>
            </a:fld>
            <a:endParaRPr lang="en-US" sz="1200"/>
          </a:p>
        </p:txBody>
      </p:sp>
      <p:sp>
        <p:nvSpPr>
          <p:cNvPr id="17411" name="Rectangle 2">
            <a:extLst>
              <a:ext uri="{FF2B5EF4-FFF2-40B4-BE49-F238E27FC236}">
                <a16:creationId xmlns:a16="http://schemas.microsoft.com/office/drawing/2014/main" id="{FBF03DE9-709F-AAA3-230D-EB07F58CA94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03258B99-2E2B-EFD0-26BD-08D96AD846EF}"/>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712702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72AF5-2A15-0E21-2D71-707B3D49CB24}"/>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864E004-F9D0-2F7D-8545-029EDAF725C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74</a:t>
            </a:fld>
            <a:endParaRPr lang="en-US" sz="1200"/>
          </a:p>
        </p:txBody>
      </p:sp>
      <p:sp>
        <p:nvSpPr>
          <p:cNvPr id="17411" name="Rectangle 2">
            <a:extLst>
              <a:ext uri="{FF2B5EF4-FFF2-40B4-BE49-F238E27FC236}">
                <a16:creationId xmlns:a16="http://schemas.microsoft.com/office/drawing/2014/main" id="{39BBC40D-35C2-31C8-F241-DE5A792909F1}"/>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B8562713-DE8A-37A8-5BA2-49268512A2A3}"/>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In this lecture, we introduce the Byte Pair Encoding or BPE algorithm that uses corpus statistics to decide how to segment a text into tokens.</a:t>
            </a:r>
          </a:p>
        </p:txBody>
      </p:sp>
    </p:spTree>
    <p:extLst>
      <p:ext uri="{BB962C8B-B14F-4D97-AF65-F5344CB8AC3E}">
        <p14:creationId xmlns:p14="http://schemas.microsoft.com/office/powerpoint/2010/main" val="667889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these corpora come from?  …. These characteristics of a text influence properties of the text.</a:t>
            </a:r>
          </a:p>
        </p:txBody>
      </p:sp>
      <p:sp>
        <p:nvSpPr>
          <p:cNvPr id="4" name="Slide Number Placeholder 3"/>
          <p:cNvSpPr>
            <a:spLocks noGrp="1"/>
          </p:cNvSpPr>
          <p:nvPr>
            <p:ph type="sldNum" sz="quarter" idx="5"/>
          </p:nvPr>
        </p:nvSpPr>
        <p:spPr/>
        <p:txBody>
          <a:bodyPr/>
          <a:lstStyle/>
          <a:p>
            <a:fld id="{3EB9031F-EB71-7642-8F3C-6FDC1408CB92}" type="slidenum">
              <a:rPr lang="en-US" smtClean="0"/>
              <a:pPr/>
              <a:t>75</a:t>
            </a:fld>
            <a:endParaRPr lang="en-US"/>
          </a:p>
        </p:txBody>
      </p:sp>
    </p:spTree>
    <p:extLst>
      <p:ext uri="{BB962C8B-B14F-4D97-AF65-F5344CB8AC3E}">
        <p14:creationId xmlns:p14="http://schemas.microsoft.com/office/powerpoint/2010/main" val="3585165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677CC-3D82-453A-A0B0-994C7C57C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A50F6-C9BE-CFDA-7AF6-48F917C30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4B470-0F18-8D9D-ED5F-6A3B67DA7C4A}"/>
              </a:ext>
            </a:extLst>
          </p:cNvPr>
          <p:cNvSpPr>
            <a:spLocks noGrp="1"/>
          </p:cNvSpPr>
          <p:nvPr>
            <p:ph type="body" idx="1"/>
          </p:nvPr>
        </p:nvSpPr>
        <p:spPr/>
        <p:txBody>
          <a:bodyPr/>
          <a:lstStyle/>
          <a:p>
            <a:r>
              <a:rPr lang="en-US" dirty="0"/>
              <a:t>For example, what language is the text in?  As we'll see when we get to talking about word tokenization, what counts as a word can be different in different languages.</a:t>
            </a:r>
          </a:p>
        </p:txBody>
      </p:sp>
      <p:sp>
        <p:nvSpPr>
          <p:cNvPr id="4" name="Slide Number Placeholder 3">
            <a:extLst>
              <a:ext uri="{FF2B5EF4-FFF2-40B4-BE49-F238E27FC236}">
                <a16:creationId xmlns:a16="http://schemas.microsoft.com/office/drawing/2014/main" id="{516B2775-0826-AB6B-6AEE-3D97EBBF47FF}"/>
              </a:ext>
            </a:extLst>
          </p:cNvPr>
          <p:cNvSpPr>
            <a:spLocks noGrp="1"/>
          </p:cNvSpPr>
          <p:nvPr>
            <p:ph type="sldNum" sz="quarter" idx="5"/>
          </p:nvPr>
        </p:nvSpPr>
        <p:spPr/>
        <p:txBody>
          <a:bodyPr/>
          <a:lstStyle/>
          <a:p>
            <a:fld id="{3EB9031F-EB71-7642-8F3C-6FDC1408CB92}" type="slidenum">
              <a:rPr lang="en-US" smtClean="0"/>
              <a:pPr/>
              <a:t>76</a:t>
            </a:fld>
            <a:endParaRPr lang="en-US"/>
          </a:p>
        </p:txBody>
      </p:sp>
    </p:spTree>
    <p:extLst>
      <p:ext uri="{BB962C8B-B14F-4D97-AF65-F5344CB8AC3E}">
        <p14:creationId xmlns:p14="http://schemas.microsoft.com/office/powerpoint/2010/main" val="2128225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what language is the text in?  As we'll see when we get to talking about word tokenization, what counts as a word can be different in different languages.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77</a:t>
            </a:fld>
            <a:endParaRPr lang="en-US"/>
          </a:p>
        </p:txBody>
      </p:sp>
    </p:spTree>
    <p:extLst>
      <p:ext uri="{BB962C8B-B14F-4D97-AF65-F5344CB8AC3E}">
        <p14:creationId xmlns:p14="http://schemas.microsoft.com/office/powerpoint/2010/main" val="3026994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DFADD-7EC4-41DD-0FA5-616BCB485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AC44D-FCB5-1FB9-3BD8-B30D6A6EA1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BCDD0-271C-3A4B-5DBB-5C1DD44E2A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97D098-98CD-0F58-0846-2392C441E8D1}"/>
              </a:ext>
            </a:extLst>
          </p:cNvPr>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2415995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4543E-05CE-9010-362C-4F6871AC5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93642-5667-1838-2A60-184187F51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11C65-339C-FFAA-4F30-8DB3A498D5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22E68C-E251-F1CC-925B-326173DE17A3}"/>
              </a:ext>
            </a:extLst>
          </p:cNvPr>
          <p:cNvSpPr>
            <a:spLocks noGrp="1"/>
          </p:cNvSpPr>
          <p:nvPr>
            <p:ph type="sldNum" sz="quarter" idx="5"/>
          </p:nvPr>
        </p:nvSpPr>
        <p:spPr/>
        <p:txBody>
          <a:bodyPr/>
          <a:lstStyle/>
          <a:p>
            <a:fld id="{3EB9031F-EB71-7642-8F3C-6FDC1408CB92}" type="slidenum">
              <a:rPr lang="en-US" smtClean="0"/>
              <a:pPr/>
              <a:t>79</a:t>
            </a:fld>
            <a:endParaRPr lang="en-US"/>
          </a:p>
        </p:txBody>
      </p:sp>
    </p:spTree>
    <p:extLst>
      <p:ext uri="{BB962C8B-B14F-4D97-AF65-F5344CB8AC3E}">
        <p14:creationId xmlns:p14="http://schemas.microsoft.com/office/powerpoint/2010/main" val="890427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914E3-DD0D-03BA-BAC4-EEDF6BE96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B650A9-82B2-43F4-E3BD-E417A4D687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F37E34-E8A5-9457-ACB7-33FF2B8BD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E8E545-A164-D2FC-E8A4-0C56ED9522AB}"/>
              </a:ext>
            </a:extLst>
          </p:cNvPr>
          <p:cNvSpPr>
            <a:spLocks noGrp="1"/>
          </p:cNvSpPr>
          <p:nvPr>
            <p:ph type="sldNum" sz="quarter" idx="5"/>
          </p:nvPr>
        </p:nvSpPr>
        <p:spPr/>
        <p:txBody>
          <a:bodyPr/>
          <a:lstStyle/>
          <a:p>
            <a:fld id="{3EB9031F-EB71-7642-8F3C-6FDC1408CB92}" type="slidenum">
              <a:rPr lang="en-US" smtClean="0"/>
              <a:pPr/>
              <a:t>80</a:t>
            </a:fld>
            <a:endParaRPr lang="en-US"/>
          </a:p>
        </p:txBody>
      </p:sp>
    </p:spTree>
    <p:extLst>
      <p:ext uri="{BB962C8B-B14F-4D97-AF65-F5344CB8AC3E}">
        <p14:creationId xmlns:p14="http://schemas.microsoft.com/office/powerpoint/2010/main" val="30442928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need to make sure you consider all those properties of a text when you are using it for processing purposes.  And there are even more properties of corpora that it's important to consider.  Who collected this corpus? </a:t>
            </a:r>
          </a:p>
          <a:p>
            <a:r>
              <a:rPr lang="en-US" dirty="0"/>
              <a:t>Whenever you build a corpus, you should be documenting these decisions in a datasheet for the corpus.</a:t>
            </a:r>
          </a:p>
        </p:txBody>
      </p:sp>
      <p:sp>
        <p:nvSpPr>
          <p:cNvPr id="4" name="Slide Number Placeholder 3"/>
          <p:cNvSpPr>
            <a:spLocks noGrp="1"/>
          </p:cNvSpPr>
          <p:nvPr>
            <p:ph type="sldNum" sz="quarter" idx="5"/>
          </p:nvPr>
        </p:nvSpPr>
        <p:spPr/>
        <p:txBody>
          <a:bodyPr/>
          <a:lstStyle/>
          <a:p>
            <a:fld id="{3EB9031F-EB71-7642-8F3C-6FDC1408CB92}" type="slidenum">
              <a:rPr lang="en-US" smtClean="0"/>
              <a:pPr/>
              <a:t>81</a:t>
            </a:fld>
            <a:endParaRPr lang="en-US"/>
          </a:p>
        </p:txBody>
      </p:sp>
    </p:spTree>
    <p:extLst>
      <p:ext uri="{BB962C8B-B14F-4D97-AF65-F5344CB8AC3E}">
        <p14:creationId xmlns:p14="http://schemas.microsoft.com/office/powerpoint/2010/main" val="12985934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04ABC-9293-A20A-3A87-5E2C626F44D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28814BE5-C3C1-0B0F-E753-FF109CDD72C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82</a:t>
            </a:fld>
            <a:endParaRPr lang="en-US" sz="1200"/>
          </a:p>
        </p:txBody>
      </p:sp>
      <p:sp>
        <p:nvSpPr>
          <p:cNvPr id="17411" name="Rectangle 2">
            <a:extLst>
              <a:ext uri="{FF2B5EF4-FFF2-40B4-BE49-F238E27FC236}">
                <a16:creationId xmlns:a16="http://schemas.microsoft.com/office/drawing/2014/main" id="{A80A0D31-6CB4-E2E3-34B8-F077E52F062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C8C17AC-6529-65D1-B274-BD24D8D7BDA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86496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2828D-75B5-5C48-DBA3-F70B840BB6F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88F9B798-ABC7-18DE-686E-7CA3D47067C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83</a:t>
            </a:fld>
            <a:endParaRPr lang="en-US" sz="1200"/>
          </a:p>
        </p:txBody>
      </p:sp>
      <p:sp>
        <p:nvSpPr>
          <p:cNvPr id="17411" name="Rectangle 2">
            <a:extLst>
              <a:ext uri="{FF2B5EF4-FFF2-40B4-BE49-F238E27FC236}">
                <a16:creationId xmlns:a16="http://schemas.microsoft.com/office/drawing/2014/main" id="{BDB38CDC-C115-CE2D-D63B-E163D6C4DF7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B941DB3-481F-779A-22B1-5580CBB5E76D}"/>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253227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effectLst/>
                <a:latin typeface="Monaco" pitchFamily="2" charset="77"/>
              </a:rPr>
              <a:t>Regular expressions are used everywhere in text processing, in every standard NLP toolkit and library, every programming language, and every industrial application of NLP.  They are particularly useful for searching in text, and play a huge role in analyzing text data, in web scraping, in pattern-matching, in data formatting, and as a  preprocessing step before applying some more sophisticated algorithms.</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84</a:t>
            </a:fld>
            <a:endParaRPr lang="en-US"/>
          </a:p>
        </p:txBody>
      </p:sp>
    </p:spTree>
    <p:extLst>
      <p:ext uri="{BB962C8B-B14F-4D97-AF65-F5344CB8AC3E}">
        <p14:creationId xmlns:p14="http://schemas.microsoft.com/office/powerpoint/2010/main" val="4213817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87</a:t>
            </a:fld>
            <a:endParaRPr lang="en-US"/>
          </a:p>
        </p:txBody>
      </p:sp>
    </p:spTree>
    <p:extLst>
      <p:ext uri="{BB962C8B-B14F-4D97-AF65-F5344CB8AC3E}">
        <p14:creationId xmlns:p14="http://schemas.microsoft.com/office/powerpoint/2010/main" val="41670498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2E64B176-3CE7-6A41-BE1E-57EEC52B0665}" type="slidenum">
              <a:rPr lang="en-US"/>
              <a:pPr/>
              <a:t>88</a:t>
            </a:fld>
            <a:endParaRPr lang="en-US"/>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000000"/>
                </a:solidFill>
                <a:effectLst/>
                <a:latin typeface="Monaco" pitchFamily="2" charset="77"/>
              </a:rPr>
              <a:t>Suppose we're searching for mentions of woodchucks, the delightful small mammal also known as the groundhog. But they could appear with lower-case or upper-case w, with a final s or not, and as the synonym groundhog! Can we write a formal specification that accounts for all of these?</a:t>
            </a:r>
          </a:p>
          <a:p>
            <a:pPr eaLnBrk="1" hangingPunct="1"/>
            <a:endParaRPr lang="en-US" dirty="0"/>
          </a:p>
        </p:txBody>
      </p:sp>
    </p:spTree>
    <p:extLst>
      <p:ext uri="{BB962C8B-B14F-4D97-AF65-F5344CB8AC3E}">
        <p14:creationId xmlns:p14="http://schemas.microsoft.com/office/powerpoint/2010/main" val="316554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D123507-3658-094F-A348-B086D6EDE221}" type="slidenum">
              <a:rPr lang="en-US"/>
              <a:pPr/>
              <a:t>89</a:t>
            </a:fld>
            <a:endParaRPr lang="en-US"/>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r>
              <a:rPr lang="en-US" dirty="0">
                <a:solidFill>
                  <a:srgbClr val="000000"/>
                </a:solidFill>
                <a:effectLst/>
                <a:latin typeface="Monaco" pitchFamily="2" charset="77"/>
              </a:rPr>
              <a:t>Let's start with the square brackets which mean "any one character inside these brackets."      So [</a:t>
            </a:r>
            <a:r>
              <a:rPr lang="en-US" dirty="0" err="1">
                <a:solidFill>
                  <a:srgbClr val="000000"/>
                </a:solidFill>
                <a:effectLst/>
                <a:latin typeface="Monaco" pitchFamily="2" charset="77"/>
              </a:rPr>
              <a:t>wW</a:t>
            </a:r>
            <a:r>
              <a:rPr lang="en-US" dirty="0">
                <a:solidFill>
                  <a:srgbClr val="000000"/>
                </a:solidFill>
                <a:effectLst/>
                <a:latin typeface="Monaco" pitchFamily="2" charset="77"/>
              </a:rPr>
              <a:t>] means "either lower w or upper W"  and [1234567890] means "any digit"</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It's a bit inefficient to write all that out, so we can use the dash or hyphen to specify a range.  So [A-Z] means "any one uppercase letter" and [0-9] means "a digit". Note in the examples on the right we're showing in blue underline the first instance of a match; if we were showing all of them, we would also show the B in Blossoms</a:t>
            </a:r>
          </a:p>
          <a:p>
            <a:pPr eaLnBrk="1" hangingPunct="1"/>
            <a:endParaRPr lang="en-US" b="1" dirty="0"/>
          </a:p>
        </p:txBody>
      </p:sp>
    </p:spTree>
    <p:extLst>
      <p:ext uri="{BB962C8B-B14F-4D97-AF65-F5344CB8AC3E}">
        <p14:creationId xmlns:p14="http://schemas.microsoft.com/office/powerpoint/2010/main" val="14184682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90</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It's sometimes convenient to talk about characters we *don't* want to match.  Maybe we want to search for any letter that is neither uppercase S or lowercase s.  For that we use the special character carat, immediately after the open-square-bracket. So [^Ss] means "neither S nor s'.  Or [^A-Z] means "not a capital letter". Or [^.] means any 1 character that is not a period.  The carat has this negation meaning only immediately after the open-square bracket. So if use it later like in the pattern [e^] it means literally e or carat.  IN a moment we'll introduce some special characters, like the period, a special wildcard regular expression that means "any character". But inside the square brackets, it just means "period".</a:t>
            </a:r>
          </a:p>
        </p:txBody>
      </p:sp>
    </p:spTree>
    <p:extLst>
      <p:ext uri="{BB962C8B-B14F-4D97-AF65-F5344CB8AC3E}">
        <p14:creationId xmlns:p14="http://schemas.microsoft.com/office/powerpoint/2010/main" val="12692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B422F39-6D47-7E4A-B2A9-7EB2D50CD805}" type="slidenum">
              <a:rPr lang="en-US"/>
              <a:pPr/>
              <a:t>93</a:t>
            </a:fld>
            <a:endParaRPr lang="en-US"/>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1" dirty="0"/>
              <a:t>And finally, two special characters that are about lines: The carat matches the start of the line, and the $ matches the end of the line.  So carat [A-Z] means "a capital letter at the start of a line" (the carat has different meanings depending on placement;  if we put the carat inside the square brackets, instead of meaning start, it means negation).  Finally, we saw that dot means any character, so how do we refer to a literal period?  By using the backslash command.  Backlash period means a literally period.  So \.$ matches a period at the end of a line.  While just .$ matches anything at the end of </a:t>
            </a:r>
            <a:r>
              <a:rPr lang="en-US" b="1" dirty="0" err="1"/>
              <a:t>ht</a:t>
            </a:r>
            <a:r>
              <a:rPr lang="en-US" b="1" dirty="0"/>
              <a:t> </a:t>
            </a:r>
            <a:r>
              <a:rPr lang="en-US" b="1" dirty="0" err="1"/>
              <a:t>eline</a:t>
            </a:r>
            <a:endParaRPr lang="en-US" b="1" dirty="0"/>
          </a:p>
        </p:txBody>
      </p:sp>
    </p:spTree>
    <p:extLst>
      <p:ext uri="{BB962C8B-B14F-4D97-AF65-F5344CB8AC3E}">
        <p14:creationId xmlns:p14="http://schemas.microsoft.com/office/powerpoint/2010/main" val="3801544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94</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Another useful tool is the pipe symbol, the vertical bar, sometimes called just "or".  It's used when we want to choose between two strings.  So the square brackets choose between individual characters, but the pipe chooses between strings of characters.  So this disjunction means "either the string groundhog or the string woodchuck".  If we did want to </a:t>
            </a:r>
            <a:r>
              <a:rPr lang="en-US" b="0" dirty="0" err="1"/>
              <a:t>speciy</a:t>
            </a:r>
            <a:r>
              <a:rPr lang="en-US" b="0" dirty="0"/>
              <a:t> disjunctions of single letters we could use either the square brackets or the pipe.  And we can combine both like in this pattern that finds lower or </a:t>
            </a:r>
            <a:r>
              <a:rPr lang="en-US" b="0" dirty="0" err="1"/>
              <a:t>iupper</a:t>
            </a:r>
            <a:r>
              <a:rPr lang="en-US" b="0" dirty="0"/>
              <a:t> case, groundhog or woodchuck.</a:t>
            </a:r>
          </a:p>
        </p:txBody>
      </p:sp>
    </p:spTree>
    <p:extLst>
      <p:ext uri="{BB962C8B-B14F-4D97-AF65-F5344CB8AC3E}">
        <p14:creationId xmlns:p14="http://schemas.microsoft.com/office/powerpoint/2010/main" val="17003135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95</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Finally, we can use a special character, the backslash, to make even more aliases.  So \d means "any one digit", \s means whitespace and \w means any alphanumeric (plus the underbar, slightly confusing). Using the capital letter means negated, so \D means any non-digit.</a:t>
            </a:r>
          </a:p>
        </p:txBody>
      </p:sp>
    </p:spTree>
    <p:extLst>
      <p:ext uri="{BB962C8B-B14F-4D97-AF65-F5344CB8AC3E}">
        <p14:creationId xmlns:p14="http://schemas.microsoft.com/office/powerpoint/2010/main" val="3040778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0D70C18-464E-3545-9CA1-FC88A632BD18}" type="slidenum">
              <a:rPr lang="en-US"/>
              <a:pPr/>
              <a:t>96</a:t>
            </a:fld>
            <a:endParaRPr lang="en-US"/>
          </a:p>
        </p:txBody>
      </p:sp>
      <p:sp>
        <p:nvSpPr>
          <p:cNvPr id="82947" name="Rectangle 2"/>
          <p:cNvSpPr>
            <a:spLocks noGrp="1" noRot="1" noChangeAspect="1" noChangeArrowheads="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5493939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82BD90-5842-9D48-A685-621D2A4C3779}" type="slidenum">
              <a:rPr lang="en-US"/>
              <a:pPr/>
              <a:t>97</a:t>
            </a:fld>
            <a:endParaRPr lang="en-US"/>
          </a:p>
        </p:txBody>
      </p:sp>
      <p:sp>
        <p:nvSpPr>
          <p:cNvPr id="84995" name="Rectangle 2"/>
          <p:cNvSpPr>
            <a:spLocks noGrp="1" noRot="1" noChangeAspect="1" noChangeArrowheads="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642349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0149E1A-5C54-D64B-9E9D-5A113A6AF7E6}" type="slidenum">
              <a:rPr lang="en-US"/>
              <a:pPr/>
              <a:t>98</a:t>
            </a:fld>
            <a:endParaRPr lang="en-US"/>
          </a:p>
        </p:txBody>
      </p:sp>
      <p:sp>
        <p:nvSpPr>
          <p:cNvPr id="87043" name="Rectangle 2"/>
          <p:cNvSpPr>
            <a:spLocks noGrp="1" noRot="1" noChangeAspect="1" noChangeArrowheads="1"/>
          </p:cNvSpPr>
          <p:nvPr>
            <p:ph type="sldImg"/>
          </p:nvPr>
        </p:nvSpPr>
        <p:spPr>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It turns out in natural language processing we are constantly dealing with these kinds of errors. So reducing</a:t>
            </a:r>
          </a:p>
        </p:txBody>
      </p:sp>
    </p:spTree>
    <p:extLst>
      <p:ext uri="{BB962C8B-B14F-4D97-AF65-F5344CB8AC3E}">
        <p14:creationId xmlns:p14="http://schemas.microsoft.com/office/powerpoint/2010/main" val="16384620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43B74-D00C-4C39-94F9-E9F4E75F555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60434BFB-1F68-66DA-B372-7827515B0A6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100</a:t>
            </a:fld>
            <a:endParaRPr lang="en-US" sz="1200"/>
          </a:p>
        </p:txBody>
      </p:sp>
      <p:sp>
        <p:nvSpPr>
          <p:cNvPr id="17411" name="Rectangle 2">
            <a:extLst>
              <a:ext uri="{FF2B5EF4-FFF2-40B4-BE49-F238E27FC236}">
                <a16:creationId xmlns:a16="http://schemas.microsoft.com/office/drawing/2014/main" id="{F8046478-3060-866E-62A9-6A4520A15DD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614D4EF3-1216-4227-9F82-189AF8523BC8}"/>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2801786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43B23-21B3-2AA1-EC09-AE3279903B8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F89B1E7-C063-A44A-B9FA-3D798046732A}"/>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101</a:t>
            </a:fld>
            <a:endParaRPr lang="en-US" sz="1200"/>
          </a:p>
        </p:txBody>
      </p:sp>
      <p:sp>
        <p:nvSpPr>
          <p:cNvPr id="17411" name="Rectangle 2">
            <a:extLst>
              <a:ext uri="{FF2B5EF4-FFF2-40B4-BE49-F238E27FC236}">
                <a16:creationId xmlns:a16="http://schemas.microsoft.com/office/drawing/2014/main" id="{2D16BD6E-0E07-1DD7-98EC-F723310A49F1}"/>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AF1D8C5-AC80-76DF-87F7-A5BBB18D43E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8836021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102</a:t>
            </a:fld>
            <a:endParaRPr lang="en-US"/>
          </a:p>
        </p:txBody>
      </p:sp>
    </p:spTree>
    <p:extLst>
      <p:ext uri="{BB962C8B-B14F-4D97-AF65-F5344CB8AC3E}">
        <p14:creationId xmlns:p14="http://schemas.microsoft.com/office/powerpoint/2010/main" val="671126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problem: parenthesis are used to specify capture groups.  But they are also how we group terms, for example for disjunctions, like an expression for a string matching "people" or "cats".  How do we specify that we are using the capture groups just for grouping and not for capturing?  We simply add a "question mark colon" after the open paren.</a:t>
            </a:r>
          </a:p>
        </p:txBody>
      </p:sp>
      <p:sp>
        <p:nvSpPr>
          <p:cNvPr id="4" name="Slide Number Placeholder 3"/>
          <p:cNvSpPr>
            <a:spLocks noGrp="1"/>
          </p:cNvSpPr>
          <p:nvPr>
            <p:ph type="sldNum" sz="quarter" idx="5"/>
          </p:nvPr>
        </p:nvSpPr>
        <p:spPr/>
        <p:txBody>
          <a:bodyPr/>
          <a:lstStyle/>
          <a:p>
            <a:fld id="{3EB9031F-EB71-7642-8F3C-6FDC1408CB92}" type="slidenum">
              <a:rPr lang="en-US" smtClean="0"/>
              <a:pPr/>
              <a:t>107</a:t>
            </a:fld>
            <a:endParaRPr lang="en-US"/>
          </a:p>
        </p:txBody>
      </p:sp>
    </p:spTree>
    <p:extLst>
      <p:ext uri="{BB962C8B-B14F-4D97-AF65-F5344CB8AC3E}">
        <p14:creationId xmlns:p14="http://schemas.microsoft.com/office/powerpoint/2010/main" val="28402358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Finally, there will be times when we need to predict the future: look ahead in the text to see if some pattern matches, but not advance the match cursor, so that we can then deal with the pattern if it occurs.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These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lookahead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assertions" make use of the (? syntax that we just introduced for non-capture groups. The operator (?= pattern) is true if the pattern occurs, but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zero-width</a:t>
            </a:r>
            <a:r>
              <a:rPr kumimoji="1" lang="en-US" sz="1200" kern="1200" dirty="0">
                <a:solidFill>
                  <a:schemeClr val="tx1"/>
                </a:solidFill>
                <a:effectLst/>
                <a:latin typeface="Arial" pitchFamily="-65" charset="0"/>
                <a:ea typeface="ＭＳ Ｐゴシック" pitchFamily="-65" charset="-128"/>
                <a:cs typeface="ＭＳ Ｐゴシック" pitchFamily="-65" charset="-128"/>
              </a:rPr>
              <a:t>, meaning the match pointer doesn’t advance. And the negative lookahead, ?! pattern only returns true if a pattern does not match, but again is zero-width. Negative lookahead is commonly used when we are parsing some complex pattern but want to rule out a special case. For example this last pattern here matches, at the beginning of a line, any single word that doesn’t start with “T”.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108</a:t>
            </a:fld>
            <a:endParaRPr lang="en-US"/>
          </a:p>
        </p:txBody>
      </p:sp>
    </p:spTree>
    <p:extLst>
      <p:ext uri="{BB962C8B-B14F-4D97-AF65-F5344CB8AC3E}">
        <p14:creationId xmlns:p14="http://schemas.microsoft.com/office/powerpoint/2010/main" val="37956160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Substitutions and capture groups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very useful in implementing simple chat-bots like ELIZA. ELIZA , one of the most important historical NLP systems, was created by pioneering AI researcher Joseph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1966, and simulates a Rogerian psychologist, a kind of therapist who emphasizes  mirroring back what they hear. ELIZA is a surprisingly simple program that uses pattern matching to recognize phrases like “I need X” and translate them into suitable outputs like “What would it mean to you if you got X?”. This simple technique succeeds in this domain because ELIZA doesn’t actually need to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know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anything to mimic a Rogerian psychotherapist. This is one of the few dialogue genres where listeners can act as if they know nothing of the world.</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109</a:t>
            </a:fld>
            <a:endParaRPr lang="en-US"/>
          </a:p>
        </p:txBody>
      </p:sp>
    </p:spTree>
    <p:extLst>
      <p:ext uri="{BB962C8B-B14F-4D97-AF65-F5344CB8AC3E}">
        <p14:creationId xmlns:p14="http://schemas.microsoft.com/office/powerpoint/2010/main" val="3210358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some fragments from a sample conversation with ELIZA in 1966.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Eliza’s mimicry of human conversation was remarkably successful: many people who interacted with ELIZA came to believe that it really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understood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them and their problems, and in very prescient early work,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pointed out the ethical issues in this attribution of human qualities to an artificial agent.   We'll return to this issue in the dialogue lectures.</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110</a:t>
            </a:fld>
            <a:endParaRPr lang="en-US"/>
          </a:p>
        </p:txBody>
      </p:sp>
    </p:spTree>
    <p:extLst>
      <p:ext uri="{BB962C8B-B14F-4D97-AF65-F5344CB8AC3E}">
        <p14:creationId xmlns:p14="http://schemas.microsoft.com/office/powerpoint/2010/main" val="17505370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ELIZA consists mainly of a series of substitution patterns, with some control for deciding what pattern to select, and some higher-level dialogue structure that we'll come back to. Here we can see examples of capture groups for capturing the adjectives the user writes to describes themselves, and simple patterns for asking more details when the user uses generic statements containing "all" or "always".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111</a:t>
            </a:fld>
            <a:endParaRPr lang="en-US"/>
          </a:p>
        </p:txBody>
      </p:sp>
    </p:spTree>
    <p:extLst>
      <p:ext uri="{BB962C8B-B14F-4D97-AF65-F5344CB8AC3E}">
        <p14:creationId xmlns:p14="http://schemas.microsoft.com/office/powerpoint/2010/main" val="29412538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F6D52-7FFF-6EB3-7868-F3A2714E959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9D85D63-3FDF-DCC7-9081-366F0C375A5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112</a:t>
            </a:fld>
            <a:endParaRPr lang="en-US" sz="1200"/>
          </a:p>
        </p:txBody>
      </p:sp>
      <p:sp>
        <p:nvSpPr>
          <p:cNvPr id="17411" name="Rectangle 2">
            <a:extLst>
              <a:ext uri="{FF2B5EF4-FFF2-40B4-BE49-F238E27FC236}">
                <a16:creationId xmlns:a16="http://schemas.microsoft.com/office/drawing/2014/main" id="{4D45A3B3-5C65-183F-FB26-A1AA756965F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62BBC51-EE1F-4D7B-B5FB-65839CE642C5}"/>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365978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8/23/25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8/23/25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8/23/25</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8/23/25</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Raleway" pitchFamily="2" charset="77"/>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Raleway" pitchFamily="2" charset="77"/>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Raleway" pitchFamily="2" charset="77"/>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5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tiktokenizer.vercel.app/" TargetMode="External"/><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hyperlink" Target="https://tiktokenizer.vercel.app/"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rPr>
              <a:t>Words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92993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7EB6B-16D3-32A3-3A15-E2BF187FA51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89F72297-8EF9-E350-23F1-D2F265E072E6}"/>
              </a:ext>
            </a:extLst>
          </p:cNvPr>
          <p:cNvSpPr>
            <a:spLocks noGrp="1" noChangeArrowheads="1"/>
          </p:cNvSpPr>
          <p:nvPr>
            <p:ph type="title"/>
          </p:nvPr>
        </p:nvSpPr>
        <p:spPr/>
        <p:txBody>
          <a:bodyPr/>
          <a:lstStyle/>
          <a:p>
            <a:r>
              <a:rPr lang="en-US" dirty="0"/>
              <a:t>How many words in a sentence?</a:t>
            </a:r>
          </a:p>
        </p:txBody>
      </p:sp>
      <p:sp>
        <p:nvSpPr>
          <p:cNvPr id="24579" name="Rectangle 3">
            <a:extLst>
              <a:ext uri="{FF2B5EF4-FFF2-40B4-BE49-F238E27FC236}">
                <a16:creationId xmlns:a16="http://schemas.microsoft.com/office/drawing/2014/main" id="{B16A45C7-80A8-310C-7846-596BC0BF748E}"/>
              </a:ext>
            </a:extLst>
          </p:cNvPr>
          <p:cNvSpPr>
            <a:spLocks noGrp="1" noChangeArrowheads="1"/>
          </p:cNvSpPr>
          <p:nvPr>
            <p:ph idx="1"/>
          </p:nvPr>
        </p:nvSpPr>
        <p:spPr>
          <a:xfrm>
            <a:off x="914400" y="1123950"/>
            <a:ext cx="7452360" cy="3733800"/>
          </a:xfrm>
        </p:spPr>
        <p:txBody>
          <a:bodyPr>
            <a:normAutofit/>
          </a:bodyPr>
          <a:lstStyle/>
          <a:p>
            <a:pPr marL="0" indent="0">
              <a:lnSpc>
                <a:spcPct val="100000"/>
              </a:lnSpc>
              <a:buNone/>
            </a:pPr>
            <a:r>
              <a:rPr lang="en-US" dirty="0">
                <a:solidFill>
                  <a:srgbClr val="FF0000"/>
                </a:solidFill>
                <a:latin typeface="Courier New" panose="02070309020205020404" pitchFamily="49" charset="0"/>
                <a:ea typeface="Menlo" panose="020B0609030804020204" pitchFamily="49" charset="0"/>
                <a:cs typeface="Courier New" panose="02070309020205020404" pitchFamily="49" charset="0"/>
              </a:rPr>
              <a:t>They picnicked by the pool, then lay back on the grass and looked at the stars.</a:t>
            </a:r>
          </a:p>
          <a:p>
            <a:endParaRPr lang="en-US" dirty="0"/>
          </a:p>
          <a:p>
            <a:r>
              <a:rPr lang="en-US" dirty="0"/>
              <a:t>16 words</a:t>
            </a:r>
          </a:p>
          <a:p>
            <a:pPr lvl="1"/>
            <a:r>
              <a:rPr lang="en-US" dirty="0"/>
              <a:t> if we don’t count punctuation marks as words</a:t>
            </a:r>
          </a:p>
          <a:p>
            <a:r>
              <a:rPr lang="en-US" dirty="0"/>
              <a:t>18 if we count punctuation</a:t>
            </a:r>
          </a:p>
          <a:p>
            <a:endParaRPr lang="en-US" dirty="0"/>
          </a:p>
        </p:txBody>
      </p:sp>
    </p:spTree>
    <p:extLst>
      <p:ext uri="{BB962C8B-B14F-4D97-AF65-F5344CB8AC3E}">
        <p14:creationId xmlns:p14="http://schemas.microsoft.com/office/powerpoint/2010/main" val="1915144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How many words in an utterance?</a:t>
            </a:r>
          </a:p>
        </p:txBody>
      </p:sp>
      <p:sp>
        <p:nvSpPr>
          <p:cNvPr id="22531" name="Rectangle 3"/>
          <p:cNvSpPr>
            <a:spLocks noGrp="1" noChangeArrowheads="1"/>
          </p:cNvSpPr>
          <p:nvPr>
            <p:ph idx="1"/>
          </p:nvPr>
        </p:nvSpPr>
        <p:spPr/>
        <p:txBody>
          <a:bodyPr>
            <a:normAutofit lnSpcReduction="10000"/>
          </a:bodyPr>
          <a:lstStyle/>
          <a:p>
            <a:r>
              <a:rPr lang="en-US" sz="2800" dirty="0"/>
              <a:t>"I do uh main- mainly business data processing"</a:t>
            </a:r>
          </a:p>
          <a:p>
            <a:endParaRPr lang="en-US" dirty="0"/>
          </a:p>
          <a:p>
            <a:r>
              <a:rPr lang="en-US" dirty="0"/>
              <a:t>Disfluencies</a:t>
            </a:r>
          </a:p>
          <a:p>
            <a:pPr lvl="1"/>
            <a:r>
              <a:rPr lang="en-US" dirty="0"/>
              <a:t>Fragments </a:t>
            </a:r>
            <a:r>
              <a:rPr lang="en-US" i="1" dirty="0"/>
              <a:t>main- </a:t>
            </a:r>
            <a:endParaRPr lang="en-US" dirty="0"/>
          </a:p>
          <a:p>
            <a:pPr lvl="1"/>
            <a:r>
              <a:rPr lang="en-US" i="1" dirty="0"/>
              <a:t>Filled pauses: uh </a:t>
            </a:r>
            <a:r>
              <a:rPr lang="en-US" dirty="0"/>
              <a:t>and </a:t>
            </a:r>
            <a:r>
              <a:rPr lang="en-US" i="1" dirty="0"/>
              <a:t>um</a:t>
            </a:r>
          </a:p>
          <a:p>
            <a:pPr lvl="1"/>
            <a:endParaRPr lang="en-US" i="1" dirty="0"/>
          </a:p>
          <a:p>
            <a:pPr lvl="1"/>
            <a:r>
              <a:rPr lang="en-US" dirty="0"/>
              <a:t>Should we consider these to be words? </a:t>
            </a:r>
          </a:p>
        </p:txBody>
      </p:sp>
    </p:spTree>
    <p:extLst>
      <p:ext uri="{BB962C8B-B14F-4D97-AF65-F5344CB8AC3E}">
        <p14:creationId xmlns:p14="http://schemas.microsoft.com/office/powerpoint/2010/main" val="133106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How many words in a sentence?</a:t>
            </a:r>
          </a:p>
        </p:txBody>
      </p:sp>
      <p:sp>
        <p:nvSpPr>
          <p:cNvPr id="24579" name="Rectangle 3"/>
          <p:cNvSpPr>
            <a:spLocks noGrp="1" noChangeArrowheads="1"/>
          </p:cNvSpPr>
          <p:nvPr>
            <p:ph idx="1"/>
          </p:nvPr>
        </p:nvSpPr>
        <p:spPr>
          <a:xfrm>
            <a:off x="914400" y="1200150"/>
            <a:ext cx="7452360" cy="3943350"/>
          </a:xfrm>
        </p:spPr>
        <p:txBody>
          <a:bodyPr>
            <a:normAutofit fontScale="77500" lnSpcReduction="20000"/>
          </a:bodyPr>
          <a:lstStyle/>
          <a:p>
            <a:pPr marL="0" indent="0">
              <a:lnSpc>
                <a:spcPct val="120000"/>
              </a:lnSpc>
              <a:buNone/>
            </a:pPr>
            <a:r>
              <a:rPr lang="en-US" sz="3600" dirty="0">
                <a:solidFill>
                  <a:srgbClr val="FF0000"/>
                </a:solidFill>
                <a:latin typeface="Courier New" panose="02070309020205020404" pitchFamily="49" charset="0"/>
                <a:ea typeface="Menlo" panose="020B0609030804020204" pitchFamily="49" charset="0"/>
                <a:cs typeface="Courier New" panose="02070309020205020404" pitchFamily="49" charset="0"/>
              </a:rPr>
              <a:t>They picnicked by the pool, then lay back on the grass and looked at the stars.</a:t>
            </a:r>
          </a:p>
          <a:p>
            <a:endParaRPr lang="en-US" dirty="0">
              <a:solidFill>
                <a:srgbClr val="FF0000"/>
              </a:solidFill>
            </a:endParaRPr>
          </a:p>
          <a:p>
            <a:pPr>
              <a:lnSpc>
                <a:spcPct val="120000"/>
              </a:lnSpc>
            </a:pPr>
            <a:r>
              <a:rPr lang="en-US" b="1" dirty="0">
                <a:solidFill>
                  <a:srgbClr val="000000"/>
                </a:solidFill>
                <a:latin typeface="Raleway" pitchFamily="2" charset="77"/>
              </a:rPr>
              <a:t>Type</a:t>
            </a:r>
            <a:r>
              <a:rPr lang="en-US" dirty="0">
                <a:solidFill>
                  <a:srgbClr val="000000"/>
                </a:solidFill>
                <a:latin typeface="Raleway" pitchFamily="2" charset="77"/>
              </a:rPr>
              <a:t>: an element of the vocabulary V</a:t>
            </a:r>
          </a:p>
          <a:p>
            <a:pPr lvl="1">
              <a:lnSpc>
                <a:spcPct val="120000"/>
              </a:lnSpc>
            </a:pPr>
            <a:r>
              <a:rPr lang="en-US" dirty="0">
                <a:solidFill>
                  <a:srgbClr val="000000"/>
                </a:solidFill>
                <a:latin typeface="Raleway" pitchFamily="2" charset="77"/>
              </a:rPr>
              <a:t>The number of types is the vocabulary size |V|</a:t>
            </a:r>
          </a:p>
          <a:p>
            <a:pPr>
              <a:lnSpc>
                <a:spcPct val="120000"/>
              </a:lnSpc>
            </a:pPr>
            <a:r>
              <a:rPr lang="en-US" b="1" dirty="0">
                <a:solidFill>
                  <a:srgbClr val="000000"/>
                </a:solidFill>
                <a:latin typeface="Raleway" pitchFamily="2" charset="77"/>
              </a:rPr>
              <a:t>Instance</a:t>
            </a:r>
            <a:r>
              <a:rPr lang="en-US" dirty="0">
                <a:solidFill>
                  <a:srgbClr val="000000"/>
                </a:solidFill>
                <a:latin typeface="Raleway" pitchFamily="2" charset="77"/>
              </a:rPr>
              <a:t>: an instance of that type in running text.</a:t>
            </a:r>
          </a:p>
          <a:p>
            <a:pPr lvl="1">
              <a:lnSpc>
                <a:spcPct val="120000"/>
              </a:lnSpc>
            </a:pPr>
            <a:r>
              <a:rPr lang="en-US" dirty="0">
                <a:latin typeface="Raleway" pitchFamily="2" charset="77"/>
              </a:rPr>
              <a:t>14 types and 16 instances (if we ignore punctuation).</a:t>
            </a:r>
          </a:p>
          <a:p>
            <a:pPr lvl="1">
              <a:lnSpc>
                <a:spcPct val="120000"/>
              </a:lnSpc>
            </a:pPr>
            <a:r>
              <a:rPr lang="en-US" dirty="0"/>
              <a:t>More questions: Are </a:t>
            </a:r>
            <a:r>
              <a:rPr lang="en-US" dirty="0">
                <a:solidFill>
                  <a:srgbClr val="FF0000"/>
                </a:solidFill>
                <a:latin typeface="Courier New" panose="02070309020205020404" pitchFamily="49" charset="0"/>
                <a:cs typeface="Courier New" panose="02070309020205020404" pitchFamily="49" charset="0"/>
              </a:rPr>
              <a:t>They</a:t>
            </a:r>
            <a:r>
              <a:rPr lang="en-US" dirty="0">
                <a:latin typeface="Raleway" pitchFamily="2" charset="77"/>
              </a:rPr>
              <a:t> and </a:t>
            </a:r>
            <a:r>
              <a:rPr lang="en-US" dirty="0">
                <a:solidFill>
                  <a:srgbClr val="FF0000"/>
                </a:solidFill>
                <a:latin typeface="Courier New" panose="02070309020205020404" pitchFamily="49" charset="0"/>
                <a:cs typeface="Courier New" panose="02070309020205020404" pitchFamily="49" charset="0"/>
              </a:rPr>
              <a:t>they</a:t>
            </a:r>
            <a:r>
              <a:rPr lang="en-US" dirty="0">
                <a:latin typeface="Raleway" pitchFamily="2" charset="77"/>
              </a:rPr>
              <a:t> the same word?</a:t>
            </a:r>
          </a:p>
        </p:txBody>
      </p:sp>
    </p:spTree>
    <p:extLst>
      <p:ext uri="{BB962C8B-B14F-4D97-AF65-F5344CB8AC3E}">
        <p14:creationId xmlns:p14="http://schemas.microsoft.com/office/powerpoint/2010/main" val="313862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57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B1C08-B962-CEF2-C6B4-DDEF98D43492}"/>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A3C74585-2E86-12DB-2C47-B964D418D72A}"/>
              </a:ext>
            </a:extLst>
          </p:cNvPr>
          <p:cNvSpPr>
            <a:spLocks noGrp="1" noChangeArrowheads="1"/>
          </p:cNvSpPr>
          <p:nvPr>
            <p:ph type="title"/>
          </p:nvPr>
        </p:nvSpPr>
        <p:spPr/>
        <p:txBody>
          <a:bodyPr/>
          <a:lstStyle/>
          <a:p>
            <a:r>
              <a:rPr lang="en-US" dirty="0"/>
              <a:t>How many words in a sentence?</a:t>
            </a:r>
          </a:p>
        </p:txBody>
      </p:sp>
      <p:sp>
        <p:nvSpPr>
          <p:cNvPr id="24579" name="Rectangle 3">
            <a:extLst>
              <a:ext uri="{FF2B5EF4-FFF2-40B4-BE49-F238E27FC236}">
                <a16:creationId xmlns:a16="http://schemas.microsoft.com/office/drawing/2014/main" id="{34CF256B-CA49-3853-6BA6-EF0193890731}"/>
              </a:ext>
            </a:extLst>
          </p:cNvPr>
          <p:cNvSpPr>
            <a:spLocks noGrp="1" noChangeArrowheads="1"/>
          </p:cNvSpPr>
          <p:nvPr>
            <p:ph idx="1"/>
          </p:nvPr>
        </p:nvSpPr>
        <p:spPr>
          <a:xfrm>
            <a:off x="914400" y="1200150"/>
            <a:ext cx="7452360" cy="3943350"/>
          </a:xfrm>
        </p:spPr>
        <p:txBody>
          <a:bodyPr>
            <a:normAutofit/>
          </a:bodyPr>
          <a:lstStyle/>
          <a:p>
            <a:r>
              <a:rPr lang="en-US" dirty="0">
                <a:solidFill>
                  <a:srgbClr val="FF0000"/>
                </a:solidFill>
                <a:latin typeface="Courier New" panose="02070309020205020404" pitchFamily="49" charset="0"/>
                <a:ea typeface="Menlo" panose="020B0609030804020204" pitchFamily="49" charset="0"/>
                <a:cs typeface="Courier New" panose="02070309020205020404" pitchFamily="49" charset="0"/>
              </a:rPr>
              <a:t>I'm</a:t>
            </a:r>
            <a:endParaRPr lang="en-US" dirty="0"/>
          </a:p>
          <a:p>
            <a:pPr marL="0" indent="0">
              <a:buNone/>
            </a:pPr>
            <a:r>
              <a:rPr lang="en-US" b="1" dirty="0"/>
              <a:t>Orthographically</a:t>
            </a:r>
            <a:r>
              <a:rPr lang="en-US" dirty="0"/>
              <a:t> one word (in the English writing system)</a:t>
            </a:r>
          </a:p>
          <a:p>
            <a:pPr marL="0" indent="0">
              <a:buNone/>
            </a:pPr>
            <a:endParaRPr lang="en-US" dirty="0"/>
          </a:p>
          <a:p>
            <a:r>
              <a:rPr lang="en-US" dirty="0"/>
              <a:t>But </a:t>
            </a:r>
            <a:r>
              <a:rPr lang="en-US" b="1" dirty="0"/>
              <a:t>grammatically</a:t>
            </a:r>
            <a:r>
              <a:rPr lang="en-US" dirty="0"/>
              <a:t> two words: </a:t>
            </a:r>
          </a:p>
          <a:p>
            <a:pPr marL="514350" indent="-514350">
              <a:buFont typeface="+mj-lt"/>
              <a:buAutoNum type="arabicPeriod"/>
            </a:pPr>
            <a:r>
              <a:rPr lang="en-US" dirty="0"/>
              <a:t>the subject pronoun I </a:t>
            </a:r>
          </a:p>
          <a:p>
            <a:pPr marL="514350" indent="-514350">
              <a:buFont typeface="+mj-lt"/>
              <a:buAutoNum type="arabicPeriod"/>
            </a:pPr>
            <a:r>
              <a:rPr lang="en-US" dirty="0"/>
              <a:t>the verb ’m, short for am. </a:t>
            </a:r>
          </a:p>
        </p:txBody>
      </p:sp>
    </p:spTree>
    <p:extLst>
      <p:ext uri="{BB962C8B-B14F-4D97-AF65-F5344CB8AC3E}">
        <p14:creationId xmlns:p14="http://schemas.microsoft.com/office/powerpoint/2010/main" val="2522169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F635-D359-FFA8-A220-13FE056FD3D8}"/>
              </a:ext>
            </a:extLst>
          </p:cNvPr>
          <p:cNvSpPr>
            <a:spLocks noGrp="1"/>
          </p:cNvSpPr>
          <p:nvPr>
            <p:ph type="title"/>
          </p:nvPr>
        </p:nvSpPr>
        <p:spPr/>
        <p:txBody>
          <a:bodyPr/>
          <a:lstStyle/>
          <a:p>
            <a:r>
              <a:rPr lang="en-US" dirty="0"/>
              <a:t>How many words in a sentence?</a:t>
            </a:r>
          </a:p>
        </p:txBody>
      </p:sp>
      <p:sp>
        <p:nvSpPr>
          <p:cNvPr id="3" name="Content Placeholder 2">
            <a:extLst>
              <a:ext uri="{FF2B5EF4-FFF2-40B4-BE49-F238E27FC236}">
                <a16:creationId xmlns:a16="http://schemas.microsoft.com/office/drawing/2014/main" id="{D2DF9D18-58B8-D926-F640-F22A18C2CB20}"/>
              </a:ext>
            </a:extLst>
          </p:cNvPr>
          <p:cNvSpPr>
            <a:spLocks noGrp="1"/>
          </p:cNvSpPr>
          <p:nvPr>
            <p:ph idx="1"/>
          </p:nvPr>
        </p:nvSpPr>
        <p:spPr/>
        <p:txBody>
          <a:bodyPr/>
          <a:lstStyle/>
          <a:p>
            <a:r>
              <a:rPr lang="en-US" dirty="0"/>
              <a:t>Not every written language uses spaces!!</a:t>
            </a:r>
            <a:br>
              <a:rPr lang="en-US" dirty="0"/>
            </a:br>
            <a:br>
              <a:rPr lang="en-US" dirty="0"/>
            </a:br>
            <a:r>
              <a:rPr lang="en-US" dirty="0"/>
              <a:t>Chinese, Japanese and Thai don't!</a:t>
            </a:r>
          </a:p>
        </p:txBody>
      </p:sp>
    </p:spTree>
    <p:extLst>
      <p:ext uri="{BB962C8B-B14F-4D97-AF65-F5344CB8AC3E}">
        <p14:creationId xmlns:p14="http://schemas.microsoft.com/office/powerpoint/2010/main" val="9771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8094F-039C-8503-7D8C-0EDDCD48DE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753B4-ACAB-2CE3-1820-BC04499D1EAD}"/>
              </a:ext>
            </a:extLst>
          </p:cNvPr>
          <p:cNvSpPr>
            <a:spLocks noGrp="1"/>
          </p:cNvSpPr>
          <p:nvPr>
            <p:ph type="title"/>
          </p:nvPr>
        </p:nvSpPr>
        <p:spPr/>
        <p:txBody>
          <a:bodyPr>
            <a:normAutofit/>
          </a:bodyPr>
          <a:lstStyle/>
          <a:p>
            <a:r>
              <a:rPr lang="en-US" dirty="0"/>
              <a:t>How to choose tokens in Chinese</a:t>
            </a:r>
          </a:p>
        </p:txBody>
      </p:sp>
      <p:sp>
        <p:nvSpPr>
          <p:cNvPr id="3" name="Content Placeholder 2">
            <a:extLst>
              <a:ext uri="{FF2B5EF4-FFF2-40B4-BE49-F238E27FC236}">
                <a16:creationId xmlns:a16="http://schemas.microsoft.com/office/drawing/2014/main" id="{86823F53-B183-7784-1FB0-E20ECDCDE568}"/>
              </a:ext>
            </a:extLst>
          </p:cNvPr>
          <p:cNvSpPr>
            <a:spLocks noGrp="1"/>
          </p:cNvSpPr>
          <p:nvPr>
            <p:ph idx="1"/>
          </p:nvPr>
        </p:nvSpPr>
        <p:spPr>
          <a:xfrm>
            <a:off x="609600" y="1200150"/>
            <a:ext cx="8229600" cy="3429000"/>
          </a:xfrm>
        </p:spPr>
        <p:txBody>
          <a:bodyPr/>
          <a:lstStyle/>
          <a:p>
            <a:pPr marL="0" indent="0">
              <a:buNone/>
            </a:pPr>
            <a:r>
              <a:rPr lang="en-US" dirty="0"/>
              <a:t>Chinese words are composed of characters called "</a:t>
            </a:r>
            <a:r>
              <a:rPr lang="en-US" b="1" dirty="0" err="1"/>
              <a:t>hanzi</a:t>
            </a:r>
            <a:r>
              <a:rPr lang="en-US" b="1" dirty="0"/>
              <a:t>"</a:t>
            </a:r>
            <a:r>
              <a:rPr lang="zh-CN" altLang="en-US" b="1" dirty="0"/>
              <a:t> </a:t>
            </a:r>
            <a:r>
              <a:rPr lang="en-US" altLang="zh-CN" b="1" dirty="0"/>
              <a:t>(</a:t>
            </a:r>
            <a:r>
              <a:rPr lang="en-US" b="1" dirty="0" err="1"/>
              <a:t>汉</a:t>
            </a:r>
            <a:r>
              <a:rPr lang="ja-JP" altLang="en-US" b="1"/>
              <a:t>字</a:t>
            </a:r>
            <a:r>
              <a:rPr lang="en-US" b="1" dirty="0"/>
              <a:t>) </a:t>
            </a:r>
            <a:r>
              <a:rPr lang="en-US" dirty="0"/>
              <a:t>(or sometimes just "</a:t>
            </a:r>
            <a:r>
              <a:rPr lang="en-US" b="1" dirty="0"/>
              <a:t>zi</a:t>
            </a:r>
            <a:r>
              <a:rPr lang="en-US" dirty="0"/>
              <a:t>")</a:t>
            </a:r>
          </a:p>
          <a:p>
            <a:pPr marL="0" indent="0">
              <a:buNone/>
            </a:pPr>
            <a:r>
              <a:rPr lang="en-US" dirty="0"/>
              <a:t>Each one represents a meaning unit called a morpheme.</a:t>
            </a:r>
          </a:p>
          <a:p>
            <a:pPr marL="0" indent="0">
              <a:buNone/>
            </a:pPr>
            <a:r>
              <a:rPr lang="en-US" dirty="0"/>
              <a:t>Each word has on average 2.4 of them.</a:t>
            </a:r>
          </a:p>
          <a:p>
            <a:pPr marL="0" indent="0">
              <a:buNone/>
            </a:pPr>
            <a:r>
              <a:rPr lang="en-US" dirty="0"/>
              <a:t>But deciding what counts as a word is complex and not agreed upon.</a:t>
            </a:r>
          </a:p>
        </p:txBody>
      </p:sp>
    </p:spTree>
    <p:extLst>
      <p:ext uri="{BB962C8B-B14F-4D97-AF65-F5344CB8AC3E}">
        <p14:creationId xmlns:p14="http://schemas.microsoft.com/office/powerpoint/2010/main" val="3689248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1526E-05E6-A93D-C920-6A5DA5BDFC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A4779-8317-16DF-F11D-0FB04F8AE7F1}"/>
              </a:ext>
            </a:extLst>
          </p:cNvPr>
          <p:cNvSpPr>
            <a:spLocks noGrp="1"/>
          </p:cNvSpPr>
          <p:nvPr>
            <p:ph type="title"/>
          </p:nvPr>
        </p:nvSpPr>
        <p:spPr>
          <a:xfrm>
            <a:off x="822960" y="119702"/>
            <a:ext cx="7711440" cy="680397"/>
          </a:xfrm>
        </p:spPr>
        <p:txBody>
          <a:bodyPr>
            <a:normAutofit fontScale="90000"/>
          </a:bodyPr>
          <a:lstStyle/>
          <a:p>
            <a:r>
              <a:rPr lang="en-US" dirty="0"/>
              <a:t>How to do choose tokens in Chinese?</a:t>
            </a:r>
          </a:p>
        </p:txBody>
      </p:sp>
      <p:sp>
        <p:nvSpPr>
          <p:cNvPr id="3" name="Content Placeholder 2">
            <a:extLst>
              <a:ext uri="{FF2B5EF4-FFF2-40B4-BE49-F238E27FC236}">
                <a16:creationId xmlns:a16="http://schemas.microsoft.com/office/drawing/2014/main" id="{74C5733B-06DA-1530-BA5D-A39B4A617BCF}"/>
              </a:ext>
            </a:extLst>
          </p:cNvPr>
          <p:cNvSpPr>
            <a:spLocks noGrp="1"/>
          </p:cNvSpPr>
          <p:nvPr>
            <p:ph idx="1"/>
          </p:nvPr>
        </p:nvSpPr>
        <p:spPr>
          <a:xfrm>
            <a:off x="800099" y="1428750"/>
            <a:ext cx="7962901" cy="3595048"/>
          </a:xfrm>
        </p:spPr>
        <p:txBody>
          <a:bodyPr>
            <a:normAutofit fontScale="40000" lnSpcReduction="20000"/>
          </a:bodyPr>
          <a:lstStyle/>
          <a:p>
            <a:pPr marL="0" indent="0">
              <a:lnSpc>
                <a:spcPct val="100000"/>
              </a:lnSpc>
              <a:spcBef>
                <a:spcPts val="0"/>
              </a:spcBef>
              <a:spcAft>
                <a:spcPts val="0"/>
              </a:spcAft>
            </a:pPr>
            <a:r>
              <a:rPr lang="ja-JP" altLang="en-US" sz="6000">
                <a:solidFill>
                  <a:srgbClr val="0044FE"/>
                </a:solidFill>
                <a:latin typeface="Microsoft JhengHei" panose="020B0604030504040204" pitchFamily="34" charset="-120"/>
                <a:ea typeface="Microsoft JhengHei" panose="020B0604030504040204" pitchFamily="34" charset="-120"/>
              </a:rPr>
              <a:t>姚明进入总决赛</a:t>
            </a:r>
            <a:r>
              <a:rPr lang="en-US" altLang="ja-JP" sz="6000" dirty="0">
                <a:solidFill>
                  <a:srgbClr val="0044FE"/>
                </a:solidFill>
                <a:latin typeface="Microsoft JhengHei" panose="020B0604030504040204" pitchFamily="34" charset="-120"/>
                <a:ea typeface="Microsoft JhengHei" panose="020B0604030504040204" pitchFamily="34" charset="-120"/>
              </a:rPr>
              <a:t>  </a:t>
            </a:r>
            <a:r>
              <a:rPr lang="ja-JP" altLang="en-US" sz="6000">
                <a:solidFill>
                  <a:srgbClr val="0044FE"/>
                </a:solidFill>
              </a:rPr>
              <a:t>“</a:t>
            </a:r>
            <a:r>
              <a:rPr lang="en-US" sz="6000" dirty="0">
                <a:solidFill>
                  <a:srgbClr val="0044FE"/>
                </a:solidFill>
              </a:rPr>
              <a:t>Yao Ming reaches the finals” </a:t>
            </a:r>
          </a:p>
          <a:p>
            <a:pPr marL="508000" lvl="2" indent="0">
              <a:lnSpc>
                <a:spcPct val="100000"/>
              </a:lnSpc>
              <a:spcBef>
                <a:spcPts val="0"/>
              </a:spcBef>
              <a:spcAft>
                <a:spcPts val="0"/>
              </a:spcAft>
            </a:pPr>
            <a:r>
              <a:rPr lang="en-US" sz="4500" dirty="0" err="1">
                <a:solidFill>
                  <a:srgbClr val="0044FE"/>
                </a:solidFill>
              </a:rPr>
              <a:t>yáo</a:t>
            </a:r>
            <a:r>
              <a:rPr lang="en-US" sz="4500" dirty="0">
                <a:solidFill>
                  <a:srgbClr val="0044FE"/>
                </a:solidFill>
              </a:rPr>
              <a:t> </a:t>
            </a:r>
            <a:r>
              <a:rPr lang="en-US" sz="4500" dirty="0" err="1">
                <a:solidFill>
                  <a:srgbClr val="0044FE"/>
                </a:solidFill>
              </a:rPr>
              <a:t>míng</a:t>
            </a:r>
            <a:r>
              <a:rPr lang="en-US" sz="4500" dirty="0">
                <a:solidFill>
                  <a:srgbClr val="0044FE"/>
                </a:solidFill>
              </a:rPr>
              <a:t> </a:t>
            </a:r>
            <a:r>
              <a:rPr lang="en-US" sz="4500" dirty="0" err="1">
                <a:solidFill>
                  <a:srgbClr val="0044FE"/>
                </a:solidFill>
              </a:rPr>
              <a:t>jìn</a:t>
            </a:r>
            <a:r>
              <a:rPr lang="en-US" sz="4500" dirty="0">
                <a:solidFill>
                  <a:srgbClr val="0044FE"/>
                </a:solidFill>
              </a:rPr>
              <a:t> </a:t>
            </a:r>
            <a:r>
              <a:rPr lang="en-US" sz="4500" dirty="0" err="1">
                <a:solidFill>
                  <a:srgbClr val="0044FE"/>
                </a:solidFill>
              </a:rPr>
              <a:t>rù</a:t>
            </a:r>
            <a:r>
              <a:rPr lang="en-US" sz="4500" dirty="0">
                <a:solidFill>
                  <a:srgbClr val="0044FE"/>
                </a:solidFill>
              </a:rPr>
              <a:t> </a:t>
            </a:r>
            <a:r>
              <a:rPr lang="en-US" sz="4500" dirty="0" err="1">
                <a:solidFill>
                  <a:srgbClr val="0044FE"/>
                </a:solidFill>
              </a:rPr>
              <a:t>zǒng</a:t>
            </a:r>
            <a:r>
              <a:rPr lang="en-US" sz="4500" dirty="0">
                <a:solidFill>
                  <a:srgbClr val="0044FE"/>
                </a:solidFill>
              </a:rPr>
              <a:t> </a:t>
            </a:r>
            <a:r>
              <a:rPr lang="en-US" sz="4500" dirty="0" err="1">
                <a:solidFill>
                  <a:srgbClr val="0044FE"/>
                </a:solidFill>
              </a:rPr>
              <a:t>jué</a:t>
            </a:r>
            <a:r>
              <a:rPr lang="en-US" sz="4500" dirty="0">
                <a:solidFill>
                  <a:srgbClr val="0044FE"/>
                </a:solidFill>
              </a:rPr>
              <a:t> </a:t>
            </a:r>
            <a:r>
              <a:rPr lang="en-US" sz="4500" dirty="0" err="1">
                <a:solidFill>
                  <a:srgbClr val="0044FE"/>
                </a:solidFill>
              </a:rPr>
              <a:t>sài</a:t>
            </a:r>
            <a:endParaRPr lang="en-US" sz="4500" dirty="0">
              <a:solidFill>
                <a:srgbClr val="0044FE"/>
              </a:solidFill>
            </a:endParaRPr>
          </a:p>
          <a:p>
            <a:pPr marL="0" indent="0">
              <a:lnSpc>
                <a:spcPct val="100000"/>
              </a:lnSpc>
              <a:spcBef>
                <a:spcPts val="0"/>
              </a:spcBef>
              <a:spcAft>
                <a:spcPts val="0"/>
              </a:spcAft>
            </a:pPr>
            <a:endParaRPr lang="en-US" sz="5000" dirty="0"/>
          </a:p>
          <a:p>
            <a:pPr marL="0" indent="0">
              <a:lnSpc>
                <a:spcPct val="100000"/>
              </a:lnSpc>
              <a:spcBef>
                <a:spcPts val="0"/>
              </a:spcBef>
              <a:spcAft>
                <a:spcPts val="0"/>
              </a:spcAft>
            </a:pPr>
            <a:r>
              <a:rPr lang="en-US" sz="5000" dirty="0"/>
              <a:t>3 words?</a:t>
            </a:r>
          </a:p>
          <a:p>
            <a:pPr marL="0" indent="0">
              <a:lnSpc>
                <a:spcPct val="100000"/>
              </a:lnSpc>
              <a:spcBef>
                <a:spcPts val="0"/>
              </a:spcBef>
              <a:spcAft>
                <a:spcPts val="0"/>
              </a:spcAft>
            </a:pPr>
            <a:r>
              <a:rPr lang="ja-JP" altLang="en-US" sz="5000">
                <a:solidFill>
                  <a:srgbClr val="0044FE"/>
                </a:solidFill>
                <a:latin typeface="Microsoft JhengHei" panose="020B0604030504040204" pitchFamily="34" charset="-120"/>
                <a:ea typeface="Microsoft JhengHei" panose="020B0604030504040204" pitchFamily="34" charset="-120"/>
              </a:rPr>
              <a:t>姚明</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进入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总决赛 </a:t>
            </a:r>
            <a:endParaRPr lang="en-US" altLang="ja-JP" sz="50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5000" dirty="0" err="1">
                <a:solidFill>
                  <a:schemeClr val="tx1"/>
                </a:solidFill>
              </a:rPr>
              <a:t>YaoMing</a:t>
            </a:r>
            <a:r>
              <a:rPr lang="en-US" sz="5000" dirty="0">
                <a:solidFill>
                  <a:schemeClr val="tx1"/>
                </a:solidFill>
              </a:rPr>
              <a:t>  reaches  finals </a:t>
            </a:r>
          </a:p>
          <a:p>
            <a:pPr marL="0" indent="0">
              <a:lnSpc>
                <a:spcPct val="100000"/>
              </a:lnSpc>
              <a:spcBef>
                <a:spcPts val="0"/>
              </a:spcBef>
              <a:spcAft>
                <a:spcPts val="0"/>
              </a:spcAft>
            </a:pPr>
            <a:endParaRPr lang="en-US" sz="5000" dirty="0"/>
          </a:p>
          <a:p>
            <a:pPr marL="0" indent="0">
              <a:lnSpc>
                <a:spcPct val="100000"/>
              </a:lnSpc>
              <a:spcBef>
                <a:spcPts val="0"/>
              </a:spcBef>
              <a:spcAft>
                <a:spcPts val="0"/>
              </a:spcAft>
            </a:pPr>
            <a:r>
              <a:rPr lang="en-US" sz="5000" dirty="0"/>
              <a:t>5 words?</a:t>
            </a:r>
          </a:p>
          <a:p>
            <a:pPr marL="0" indent="0">
              <a:lnSpc>
                <a:spcPct val="100000"/>
              </a:lnSpc>
              <a:spcBef>
                <a:spcPts val="0"/>
              </a:spcBef>
              <a:spcAft>
                <a:spcPts val="0"/>
              </a:spcAft>
            </a:pPr>
            <a:r>
              <a:rPr lang="ja-JP" altLang="en-US" sz="5000">
                <a:solidFill>
                  <a:srgbClr val="0044FE"/>
                </a:solidFill>
                <a:latin typeface="Microsoft JhengHei" panose="020B0604030504040204" pitchFamily="34" charset="-120"/>
                <a:ea typeface="Microsoft JhengHei" panose="020B0604030504040204" pitchFamily="34" charset="-120"/>
              </a:rPr>
              <a:t>姚</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 明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进入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总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决赛 </a:t>
            </a:r>
            <a:endParaRPr lang="en-US" altLang="ja-JP" sz="50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5000" dirty="0"/>
              <a:t>Yao    Ming    reaches    overall    finals </a:t>
            </a:r>
          </a:p>
          <a:p>
            <a:pPr marL="0" indent="0">
              <a:lnSpc>
                <a:spcPct val="100000"/>
              </a:lnSpc>
              <a:spcBef>
                <a:spcPts val="0"/>
              </a:spcBef>
              <a:spcAft>
                <a:spcPts val="0"/>
              </a:spcAft>
            </a:pPr>
            <a:endParaRPr lang="en-US" sz="5000" dirty="0"/>
          </a:p>
          <a:p>
            <a:pPr marL="0" indent="0">
              <a:lnSpc>
                <a:spcPct val="100000"/>
              </a:lnSpc>
              <a:spcBef>
                <a:spcPts val="0"/>
              </a:spcBef>
              <a:spcAft>
                <a:spcPts val="0"/>
              </a:spcAft>
            </a:pPr>
            <a:r>
              <a:rPr lang="en-US" sz="5000" dirty="0"/>
              <a:t>7 words? </a:t>
            </a:r>
          </a:p>
          <a:p>
            <a:pPr marL="0" indent="0">
              <a:lnSpc>
                <a:spcPct val="100000"/>
              </a:lnSpc>
              <a:spcBef>
                <a:spcPts val="0"/>
              </a:spcBef>
              <a:spcAft>
                <a:spcPts val="0"/>
              </a:spcAft>
            </a:pPr>
            <a:r>
              <a:rPr lang="ja-JP" altLang="en-US" sz="5000">
                <a:solidFill>
                  <a:srgbClr val="0044FE"/>
                </a:solidFill>
                <a:latin typeface="Microsoft JhengHei" panose="020B0604030504040204" pitchFamily="34" charset="-120"/>
                <a:ea typeface="Microsoft JhengHei" panose="020B0604030504040204" pitchFamily="34" charset="-120"/>
              </a:rPr>
              <a:t>姚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明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进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入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总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决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5000" dirty="0"/>
              <a:t>Yao Ming enter enter overall decision game</a:t>
            </a:r>
          </a:p>
          <a:p>
            <a:endParaRPr lang="en-US" sz="2000" dirty="0"/>
          </a:p>
        </p:txBody>
      </p:sp>
      <p:sp>
        <p:nvSpPr>
          <p:cNvPr id="4" name="TextBox 3">
            <a:extLst>
              <a:ext uri="{FF2B5EF4-FFF2-40B4-BE49-F238E27FC236}">
                <a16:creationId xmlns:a16="http://schemas.microsoft.com/office/drawing/2014/main" id="{585C9240-09AD-0656-75A5-02E17F5E1C64}"/>
              </a:ext>
            </a:extLst>
          </p:cNvPr>
          <p:cNvSpPr txBox="1"/>
          <p:nvPr/>
        </p:nvSpPr>
        <p:spPr>
          <a:xfrm>
            <a:off x="5410200" y="2445168"/>
            <a:ext cx="2337499" cy="400110"/>
          </a:xfrm>
          <a:prstGeom prst="rect">
            <a:avLst/>
          </a:prstGeom>
          <a:noFill/>
        </p:spPr>
        <p:txBody>
          <a:bodyPr wrap="none" rtlCol="0">
            <a:spAutoFit/>
          </a:bodyPr>
          <a:lstStyle/>
          <a:p>
            <a:r>
              <a:rPr lang="en-US" sz="2000" dirty="0">
                <a:solidFill>
                  <a:srgbClr val="00B050"/>
                </a:solidFill>
                <a:latin typeface="Raleway" pitchFamily="2" charset="77"/>
              </a:rPr>
              <a:t>Chinese Treebank</a:t>
            </a:r>
          </a:p>
        </p:txBody>
      </p:sp>
      <p:sp>
        <p:nvSpPr>
          <p:cNvPr id="5" name="TextBox 4">
            <a:extLst>
              <a:ext uri="{FF2B5EF4-FFF2-40B4-BE49-F238E27FC236}">
                <a16:creationId xmlns:a16="http://schemas.microsoft.com/office/drawing/2014/main" id="{05056A8D-4E78-4A50-F58C-63423ABCB6BA}"/>
              </a:ext>
            </a:extLst>
          </p:cNvPr>
          <p:cNvSpPr txBox="1"/>
          <p:nvPr/>
        </p:nvSpPr>
        <p:spPr>
          <a:xfrm>
            <a:off x="6286747" y="3461586"/>
            <a:ext cx="2242922" cy="400110"/>
          </a:xfrm>
          <a:prstGeom prst="rect">
            <a:avLst/>
          </a:prstGeom>
          <a:noFill/>
        </p:spPr>
        <p:txBody>
          <a:bodyPr wrap="none" rtlCol="0">
            <a:spAutoFit/>
          </a:bodyPr>
          <a:lstStyle/>
          <a:p>
            <a:r>
              <a:rPr lang="en-US" sz="2000" dirty="0">
                <a:solidFill>
                  <a:srgbClr val="00B050"/>
                </a:solidFill>
                <a:latin typeface="Raleway" pitchFamily="2" charset="77"/>
              </a:rPr>
              <a:t>Peking University</a:t>
            </a:r>
          </a:p>
        </p:txBody>
      </p:sp>
      <p:sp>
        <p:nvSpPr>
          <p:cNvPr id="7" name="TextBox 6">
            <a:extLst>
              <a:ext uri="{FF2B5EF4-FFF2-40B4-BE49-F238E27FC236}">
                <a16:creationId xmlns:a16="http://schemas.microsoft.com/office/drawing/2014/main" id="{5BFBA56D-E3D4-83BB-C381-BF18F9828FC2}"/>
              </a:ext>
            </a:extLst>
          </p:cNvPr>
          <p:cNvSpPr txBox="1"/>
          <p:nvPr/>
        </p:nvSpPr>
        <p:spPr>
          <a:xfrm>
            <a:off x="6705600" y="4400550"/>
            <a:ext cx="2478564" cy="400110"/>
          </a:xfrm>
          <a:prstGeom prst="rect">
            <a:avLst/>
          </a:prstGeom>
          <a:noFill/>
        </p:spPr>
        <p:txBody>
          <a:bodyPr wrap="none" rtlCol="0">
            <a:spAutoFit/>
          </a:bodyPr>
          <a:lstStyle/>
          <a:p>
            <a:r>
              <a:rPr lang="en-US" sz="2000" dirty="0">
                <a:solidFill>
                  <a:srgbClr val="00B050"/>
                </a:solidFill>
                <a:latin typeface="Raleway" pitchFamily="2" charset="77"/>
              </a:rPr>
              <a:t>Just use characters</a:t>
            </a:r>
          </a:p>
        </p:txBody>
      </p:sp>
    </p:spTree>
    <p:extLst>
      <p:ext uri="{BB962C8B-B14F-4D97-AF65-F5344CB8AC3E}">
        <p14:creationId xmlns:p14="http://schemas.microsoft.com/office/powerpoint/2010/main" val="408027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16640-9B27-8E54-00E7-B72943A894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90E39-D3FA-06EA-1541-943DEA8865E6}"/>
              </a:ext>
            </a:extLst>
          </p:cNvPr>
          <p:cNvSpPr>
            <a:spLocks noGrp="1"/>
          </p:cNvSpPr>
          <p:nvPr>
            <p:ph type="title"/>
          </p:nvPr>
        </p:nvSpPr>
        <p:spPr/>
        <p:txBody>
          <a:bodyPr/>
          <a:lstStyle/>
          <a:p>
            <a:r>
              <a:rPr lang="en-US" dirty="0"/>
              <a:t>Tokenization across languages</a:t>
            </a:r>
          </a:p>
        </p:txBody>
      </p:sp>
      <p:sp>
        <p:nvSpPr>
          <p:cNvPr id="3" name="Content Placeholder 2">
            <a:extLst>
              <a:ext uri="{FF2B5EF4-FFF2-40B4-BE49-F238E27FC236}">
                <a16:creationId xmlns:a16="http://schemas.microsoft.com/office/drawing/2014/main" id="{CF7AAD7C-7D94-949C-6DDB-3ED7C77546A6}"/>
              </a:ext>
            </a:extLst>
          </p:cNvPr>
          <p:cNvSpPr>
            <a:spLocks noGrp="1"/>
          </p:cNvSpPr>
          <p:nvPr>
            <p:ph idx="1"/>
          </p:nvPr>
        </p:nvSpPr>
        <p:spPr>
          <a:xfrm>
            <a:off x="822960" y="1200150"/>
            <a:ext cx="8168640" cy="3823648"/>
          </a:xfrm>
        </p:spPr>
        <p:txBody>
          <a:bodyPr>
            <a:normAutofit lnSpcReduction="10000"/>
          </a:bodyPr>
          <a:lstStyle/>
          <a:p>
            <a:pPr marL="0" indent="0">
              <a:buNone/>
            </a:pPr>
            <a:r>
              <a:rPr lang="en-US" sz="3200" dirty="0"/>
              <a:t>So in Chinese we use characters (zi) as tokens</a:t>
            </a:r>
          </a:p>
          <a:p>
            <a:pPr marL="396875" lvl="1" indent="0">
              <a:buNone/>
            </a:pPr>
            <a:r>
              <a:rPr lang="en-US" sz="2800" dirty="0"/>
              <a:t>But that doesn't work for, e.g., Thai and Japanese</a:t>
            </a:r>
          </a:p>
          <a:p>
            <a:pPr marL="396875" lvl="1" indent="0">
              <a:buNone/>
            </a:pPr>
            <a:r>
              <a:rPr lang="en-US" sz="2800" dirty="0"/>
              <a:t>These differences make it hard to use words as tokens</a:t>
            </a:r>
          </a:p>
          <a:p>
            <a:pPr marL="0" indent="0">
              <a:buNone/>
            </a:pPr>
            <a:r>
              <a:rPr lang="en-US" sz="3200" dirty="0"/>
              <a:t>And there's another reason why we don't use words as tokens!</a:t>
            </a:r>
            <a:br>
              <a:rPr lang="en-US" dirty="0"/>
            </a:br>
            <a:endParaRPr lang="en-US" dirty="0"/>
          </a:p>
        </p:txBody>
      </p:sp>
    </p:spTree>
    <p:extLst>
      <p:ext uri="{BB962C8B-B14F-4D97-AF65-F5344CB8AC3E}">
        <p14:creationId xmlns:p14="http://schemas.microsoft.com/office/powerpoint/2010/main" val="310115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38654-FA1F-941A-B908-B2ADEB8A91CE}"/>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E3124147-40D3-B6B3-2ED1-6178F98ACB54}"/>
              </a:ext>
            </a:extLst>
          </p:cNvPr>
          <p:cNvSpPr>
            <a:spLocks noGrp="1" noChangeArrowheads="1"/>
          </p:cNvSpPr>
          <p:nvPr>
            <p:ph type="title"/>
          </p:nvPr>
        </p:nvSpPr>
        <p:spPr/>
        <p:txBody>
          <a:bodyPr/>
          <a:lstStyle/>
          <a:p>
            <a:r>
              <a:rPr lang="en-US" dirty="0"/>
              <a:t>There are simply too many words!</a:t>
            </a:r>
          </a:p>
        </p:txBody>
      </p:sp>
      <p:graphicFrame>
        <p:nvGraphicFramePr>
          <p:cNvPr id="2" name="Table 1">
            <a:extLst>
              <a:ext uri="{FF2B5EF4-FFF2-40B4-BE49-F238E27FC236}">
                <a16:creationId xmlns:a16="http://schemas.microsoft.com/office/drawing/2014/main" id="{11E66FED-4E30-6366-944D-D13BD7B56203}"/>
              </a:ext>
            </a:extLst>
          </p:cNvPr>
          <p:cNvGraphicFramePr>
            <a:graphicFrameLocks noGrp="1"/>
          </p:cNvGraphicFramePr>
          <p:nvPr>
            <p:extLst>
              <p:ext uri="{D42A27DB-BD31-4B8C-83A1-F6EECF244321}">
                <p14:modId xmlns:p14="http://schemas.microsoft.com/office/powerpoint/2010/main" val="2626425672"/>
              </p:ext>
            </p:extLst>
          </p:nvPr>
        </p:nvGraphicFramePr>
        <p:xfrm>
          <a:off x="533400" y="2175510"/>
          <a:ext cx="8397241" cy="2377440"/>
        </p:xfrm>
        <a:graphic>
          <a:graphicData uri="http://schemas.openxmlformats.org/drawingml/2006/table">
            <a:tbl>
              <a:tblPr firstRow="1" bandRow="1">
                <a:tableStyleId>{5C22544A-7EE6-4342-B048-85BDC9FD1C3A}</a:tableStyleId>
              </a:tblPr>
              <a:tblGrid>
                <a:gridCol w="3825241">
                  <a:extLst>
                    <a:ext uri="{9D8B030D-6E8A-4147-A177-3AD203B41FA5}">
                      <a16:colId xmlns:a16="http://schemas.microsoft.com/office/drawing/2014/main" val="20000"/>
                    </a:ext>
                  </a:extLst>
                </a:gridCol>
                <a:gridCol w="2209800">
                  <a:extLst>
                    <a:ext uri="{9D8B030D-6E8A-4147-A177-3AD203B41FA5}">
                      <a16:colId xmlns:a16="http://schemas.microsoft.com/office/drawing/2014/main" val="1889651617"/>
                    </a:ext>
                  </a:extLst>
                </a:gridCol>
                <a:gridCol w="2362200">
                  <a:extLst>
                    <a:ext uri="{9D8B030D-6E8A-4147-A177-3AD203B41FA5}">
                      <a16:colId xmlns:a16="http://schemas.microsoft.com/office/drawing/2014/main" val="20001"/>
                    </a:ext>
                  </a:extLst>
                </a:gridCol>
              </a:tblGrid>
              <a:tr h="370840">
                <a:tc>
                  <a:txBody>
                    <a:bodyPr/>
                    <a:lstStyle/>
                    <a:p>
                      <a:endParaRPr lang="en-US" sz="2000" dirty="0">
                        <a:latin typeface="Raleway" pitchFamily="2" charset="77"/>
                      </a:endParaRPr>
                    </a:p>
                  </a:txBody>
                  <a:tcPr/>
                </a:tc>
                <a:tc>
                  <a:txBody>
                    <a:bodyPr/>
                    <a:lstStyle/>
                    <a:p>
                      <a:r>
                        <a:rPr lang="en-US" sz="2000" dirty="0">
                          <a:latin typeface="Raleway" pitchFamily="2" charset="77"/>
                        </a:rPr>
                        <a:t>Types = |V|</a:t>
                      </a:r>
                    </a:p>
                  </a:txBody>
                  <a:tcPr/>
                </a:tc>
                <a:tc>
                  <a:txBody>
                    <a:bodyPr/>
                    <a:lstStyle/>
                    <a:p>
                      <a:r>
                        <a:rPr lang="en-US" sz="2000" dirty="0">
                          <a:latin typeface="Raleway" pitchFamily="2" charset="77"/>
                        </a:rPr>
                        <a:t>Instances = N</a:t>
                      </a:r>
                    </a:p>
                  </a:txBody>
                  <a:tcPr/>
                </a:tc>
                <a:extLst>
                  <a:ext uri="{0D108BD9-81ED-4DB2-BD59-A6C34878D82A}">
                    <a16:rowId xmlns:a16="http://schemas.microsoft.com/office/drawing/2014/main" val="10000"/>
                  </a:ext>
                </a:extLst>
              </a:tr>
              <a:tr h="370840">
                <a:tc>
                  <a:txBody>
                    <a:bodyPr/>
                    <a:lstStyle/>
                    <a:p>
                      <a:r>
                        <a:rPr lang="en-US" sz="2000" dirty="0">
                          <a:latin typeface="Raleway" pitchFamily="2" charset="77"/>
                        </a:rPr>
                        <a:t>Shakespeare</a:t>
                      </a:r>
                    </a:p>
                  </a:txBody>
                  <a:tcPr/>
                </a:tc>
                <a:tc>
                  <a:txBody>
                    <a:bodyPr/>
                    <a:lstStyle/>
                    <a:p>
                      <a:r>
                        <a:rPr lang="en-US" sz="2000" dirty="0">
                          <a:latin typeface="Raleway" pitchFamily="2" charset="77"/>
                        </a:rPr>
                        <a:t>31</a:t>
                      </a:r>
                      <a:r>
                        <a:rPr lang="en-US" sz="2000" baseline="0" dirty="0">
                          <a:latin typeface="Raleway" pitchFamily="2" charset="77"/>
                        </a:rPr>
                        <a:t> thousand</a:t>
                      </a:r>
                      <a:endParaRPr lang="en-US" sz="2000" dirty="0">
                        <a:latin typeface="Raleway" pitchFamily="2" charset="77"/>
                      </a:endParaRPr>
                    </a:p>
                  </a:txBody>
                  <a:tcPr/>
                </a:tc>
                <a:tc>
                  <a:txBody>
                    <a:bodyPr/>
                    <a:lstStyle/>
                    <a:p>
                      <a:r>
                        <a:rPr lang="en-US" sz="2000" dirty="0">
                          <a:latin typeface="Raleway" pitchFamily="2" charset="77"/>
                        </a:rPr>
                        <a:t>884,000</a:t>
                      </a:r>
                    </a:p>
                  </a:txBody>
                  <a:tcPr/>
                </a:tc>
                <a:extLst>
                  <a:ext uri="{0D108BD9-81ED-4DB2-BD59-A6C34878D82A}">
                    <a16:rowId xmlns:a16="http://schemas.microsoft.com/office/drawing/2014/main" val="4250856393"/>
                  </a:ext>
                </a:extLst>
              </a:tr>
              <a:tr h="370840">
                <a:tc>
                  <a:txBody>
                    <a:bodyPr/>
                    <a:lstStyle/>
                    <a:p>
                      <a:r>
                        <a:rPr lang="en-US" sz="2000" dirty="0">
                          <a:latin typeface="Raleway" pitchFamily="2" charset="77"/>
                        </a:rPr>
                        <a:t>Brown Corpus</a:t>
                      </a:r>
                    </a:p>
                  </a:txBody>
                  <a:tcPr/>
                </a:tc>
                <a:tc>
                  <a:txBody>
                    <a:bodyPr/>
                    <a:lstStyle/>
                    <a:p>
                      <a:r>
                        <a:rPr lang="en-US" sz="2000" dirty="0">
                          <a:latin typeface="Raleway" pitchFamily="2" charset="77"/>
                        </a:rPr>
                        <a:t>38 thousand</a:t>
                      </a:r>
                    </a:p>
                  </a:txBody>
                  <a:tcPr/>
                </a:tc>
                <a:tc>
                  <a:txBody>
                    <a:bodyPr/>
                    <a:lstStyle/>
                    <a:p>
                      <a:r>
                        <a:rPr lang="en-US" sz="2000" dirty="0">
                          <a:latin typeface="Raleway" pitchFamily="2" charset="77"/>
                        </a:rPr>
                        <a:t>1 million</a:t>
                      </a:r>
                    </a:p>
                  </a:txBody>
                  <a:tcPr/>
                </a:tc>
                <a:extLst>
                  <a:ext uri="{0D108BD9-81ED-4DB2-BD59-A6C34878D82A}">
                    <a16:rowId xmlns:a16="http://schemas.microsoft.com/office/drawing/2014/main" val="366212109"/>
                  </a:ext>
                </a:extLst>
              </a:tr>
              <a:tr h="370840">
                <a:tc>
                  <a:txBody>
                    <a:bodyPr/>
                    <a:lstStyle/>
                    <a:p>
                      <a:r>
                        <a:rPr lang="en-US" sz="2000" dirty="0">
                          <a:latin typeface="Raleway" pitchFamily="2" charset="77"/>
                        </a:rPr>
                        <a:t>Switchboard </a:t>
                      </a:r>
                      <a:r>
                        <a:rPr lang="en-US" sz="2000" baseline="0" dirty="0">
                          <a:latin typeface="Raleway" pitchFamily="2" charset="77"/>
                        </a:rPr>
                        <a:t>conversations</a:t>
                      </a:r>
                      <a:endParaRPr lang="en-US" sz="2000" dirty="0">
                        <a:latin typeface="Raleway" pitchFamily="2" charset="77"/>
                      </a:endParaRPr>
                    </a:p>
                  </a:txBody>
                  <a:tcPr/>
                </a:tc>
                <a:tc>
                  <a:txBody>
                    <a:bodyPr/>
                    <a:lstStyle/>
                    <a:p>
                      <a:r>
                        <a:rPr lang="en-US" sz="2000" dirty="0">
                          <a:latin typeface="Raleway" pitchFamily="2" charset="77"/>
                        </a:rPr>
                        <a:t>20</a:t>
                      </a:r>
                      <a:r>
                        <a:rPr lang="en-US" sz="2000" baseline="0" dirty="0">
                          <a:latin typeface="Raleway" pitchFamily="2" charset="77"/>
                        </a:rPr>
                        <a:t> thousand</a:t>
                      </a:r>
                      <a:endParaRPr lang="en-US" sz="2000" dirty="0">
                        <a:latin typeface="Raleway" pitchFamily="2" charset="77"/>
                      </a:endParaRPr>
                    </a:p>
                  </a:txBody>
                  <a:tcPr/>
                </a:tc>
                <a:tc>
                  <a:txBody>
                    <a:bodyPr/>
                    <a:lstStyle/>
                    <a:p>
                      <a:r>
                        <a:rPr lang="en-US" sz="2000" dirty="0">
                          <a:latin typeface="Raleway" pitchFamily="2" charset="77"/>
                        </a:rPr>
                        <a:t>2.4 million</a:t>
                      </a:r>
                    </a:p>
                  </a:txBody>
                  <a:tcPr/>
                </a:tc>
                <a:extLst>
                  <a:ext uri="{0D108BD9-81ED-4DB2-BD59-A6C34878D82A}">
                    <a16:rowId xmlns:a16="http://schemas.microsoft.com/office/drawing/2014/main" val="10001"/>
                  </a:ext>
                </a:extLst>
              </a:tr>
              <a:tr h="370840">
                <a:tc>
                  <a:txBody>
                    <a:bodyPr/>
                    <a:lstStyle/>
                    <a:p>
                      <a:r>
                        <a:rPr lang="en-US" sz="2000" dirty="0">
                          <a:latin typeface="Raleway" pitchFamily="2" charset="77"/>
                        </a:rPr>
                        <a:t>COCA</a:t>
                      </a:r>
                    </a:p>
                  </a:txBody>
                  <a:tcPr/>
                </a:tc>
                <a:tc>
                  <a:txBody>
                    <a:bodyPr/>
                    <a:lstStyle/>
                    <a:p>
                      <a:r>
                        <a:rPr lang="en-US" sz="2000" dirty="0">
                          <a:latin typeface="Raleway" pitchFamily="2" charset="77"/>
                        </a:rPr>
                        <a:t>2 million</a:t>
                      </a:r>
                    </a:p>
                  </a:txBody>
                  <a:tcPr/>
                </a:tc>
                <a:tc>
                  <a:txBody>
                    <a:bodyPr/>
                    <a:lstStyle/>
                    <a:p>
                      <a:r>
                        <a:rPr lang="en-US" sz="2000" dirty="0">
                          <a:latin typeface="Raleway" pitchFamily="2" charset="77"/>
                        </a:rPr>
                        <a:t>440 million</a:t>
                      </a:r>
                    </a:p>
                  </a:txBody>
                  <a:tcPr/>
                </a:tc>
                <a:extLst>
                  <a:ext uri="{0D108BD9-81ED-4DB2-BD59-A6C34878D82A}">
                    <a16:rowId xmlns:a16="http://schemas.microsoft.com/office/drawing/2014/main" val="1983785435"/>
                  </a:ext>
                </a:extLst>
              </a:tr>
              <a:tr h="370840">
                <a:tc>
                  <a:txBody>
                    <a:bodyPr/>
                    <a:lstStyle/>
                    <a:p>
                      <a:r>
                        <a:rPr lang="en-US" sz="2000" dirty="0">
                          <a:latin typeface="Raleway" pitchFamily="2" charset="77"/>
                        </a:rPr>
                        <a:t>Google N-grams</a:t>
                      </a:r>
                    </a:p>
                  </a:txBody>
                  <a:tcPr/>
                </a:tc>
                <a:tc>
                  <a:txBody>
                    <a:bodyPr/>
                    <a:lstStyle/>
                    <a:p>
                      <a:r>
                        <a:rPr lang="en-US" sz="2000" dirty="0">
                          <a:latin typeface="Raleway" pitchFamily="2" charset="77"/>
                        </a:rPr>
                        <a:t>13+ million</a:t>
                      </a:r>
                    </a:p>
                  </a:txBody>
                  <a:tcPr/>
                </a:tc>
                <a:tc>
                  <a:txBody>
                    <a:bodyPr/>
                    <a:lstStyle/>
                    <a:p>
                      <a:r>
                        <a:rPr lang="en-US" sz="2000" dirty="0">
                          <a:latin typeface="Raleway" pitchFamily="2" charset="77"/>
                        </a:rPr>
                        <a:t>1 trillion</a:t>
                      </a:r>
                    </a:p>
                  </a:txBody>
                  <a:tcPr/>
                </a:tc>
                <a:extLst>
                  <a:ext uri="{0D108BD9-81ED-4DB2-BD59-A6C34878D82A}">
                    <a16:rowId xmlns:a16="http://schemas.microsoft.com/office/drawing/2014/main" val="10003"/>
                  </a:ext>
                </a:extLst>
              </a:tr>
            </a:tbl>
          </a:graphicData>
        </a:graphic>
      </p:graphicFrame>
      <p:sp>
        <p:nvSpPr>
          <p:cNvPr id="4" name="Content Placeholder 3">
            <a:extLst>
              <a:ext uri="{FF2B5EF4-FFF2-40B4-BE49-F238E27FC236}">
                <a16:creationId xmlns:a16="http://schemas.microsoft.com/office/drawing/2014/main" id="{693ECC88-271D-C7F8-0D98-7DEB11CA8907}"/>
              </a:ext>
            </a:extLst>
          </p:cNvPr>
          <p:cNvSpPr>
            <a:spLocks noGrp="1"/>
          </p:cNvSpPr>
          <p:nvPr>
            <p:ph idx="1"/>
          </p:nvPr>
        </p:nvSpPr>
        <p:spPr>
          <a:xfrm>
            <a:off x="784860" y="1047750"/>
            <a:ext cx="7543800" cy="990600"/>
          </a:xfrm>
        </p:spPr>
        <p:txBody>
          <a:bodyPr/>
          <a:lstStyle/>
          <a:p>
            <a:r>
              <a:rPr lang="en-US" dirty="0"/>
              <a:t>Notice that (roughly) the bigger the corpora, the more words we find!</a:t>
            </a:r>
          </a:p>
        </p:txBody>
      </p:sp>
    </p:spTree>
    <p:extLst>
      <p:ext uri="{BB962C8B-B14F-4D97-AF65-F5344CB8AC3E}">
        <p14:creationId xmlns:p14="http://schemas.microsoft.com/office/powerpoint/2010/main" val="1419942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There are simply too many words!</a:t>
            </a:r>
          </a:p>
        </p:txBody>
      </p:sp>
      <p:sp>
        <p:nvSpPr>
          <p:cNvPr id="24579" name="Rectangle 3"/>
          <p:cNvSpPr>
            <a:spLocks noGrp="1" noChangeArrowheads="1"/>
          </p:cNvSpPr>
          <p:nvPr>
            <p:ph idx="1"/>
          </p:nvPr>
        </p:nvSpPr>
        <p:spPr>
          <a:xfrm>
            <a:off x="457200" y="895350"/>
            <a:ext cx="8686800" cy="4419600"/>
          </a:xfrm>
        </p:spPr>
        <p:txBody>
          <a:bodyPr/>
          <a:lstStyle/>
          <a:p>
            <a:pPr marL="0" indent="0">
              <a:buNone/>
            </a:pPr>
            <a:r>
              <a:rPr lang="en-US" sz="3000" i="1" dirty="0"/>
              <a:t>N</a:t>
            </a:r>
            <a:r>
              <a:rPr lang="en-US" sz="3000" dirty="0"/>
              <a:t>   = number of instances</a:t>
            </a:r>
          </a:p>
          <a:p>
            <a:pPr marL="0" indent="0">
              <a:buNone/>
            </a:pPr>
            <a:r>
              <a:rPr lang="en-US" sz="3000" dirty="0"/>
              <a:t>|</a:t>
            </a:r>
            <a:r>
              <a:rPr lang="en-US" sz="3000" i="1" dirty="0"/>
              <a:t>V </a:t>
            </a:r>
            <a:r>
              <a:rPr lang="en-US" sz="3000" dirty="0"/>
              <a:t>|  </a:t>
            </a:r>
            <a:r>
              <a:rPr lang="en-US" sz="3000" i="1" dirty="0"/>
              <a:t>= </a:t>
            </a:r>
            <a:r>
              <a:rPr lang="en-US" sz="3000" dirty="0"/>
              <a:t>number of types in vocabulary </a:t>
            </a:r>
            <a:r>
              <a:rPr lang="en-US" sz="3000" i="1" dirty="0"/>
              <a:t>V</a:t>
            </a:r>
          </a:p>
          <a:p>
            <a:pPr marL="0" indent="0">
              <a:buNone/>
            </a:pPr>
            <a:r>
              <a:rPr lang="en-US" sz="3000" dirty="0"/>
              <a:t>Heaps Law = Herdan's Law</a:t>
            </a:r>
          </a:p>
          <a:p>
            <a:pPr marL="0" indent="0">
              <a:buNone/>
            </a:pPr>
            <a:endParaRPr lang="en-US" sz="3000" dirty="0"/>
          </a:p>
          <a:p>
            <a:pPr marL="0" indent="0">
              <a:buNone/>
            </a:pPr>
            <a:endParaRPr lang="en-US" sz="3000" dirty="0"/>
          </a:p>
          <a:p>
            <a:pPr marL="0" indent="0">
              <a:buNone/>
            </a:pPr>
            <a:r>
              <a:rPr lang="en-US" sz="3000" b="1" dirty="0"/>
              <a:t>Vocab size for a text goes up with the square root of its length in words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pic>
        <p:nvPicPr>
          <p:cNvPr id="5" name="Picture 4">
            <a:extLst>
              <a:ext uri="{FF2B5EF4-FFF2-40B4-BE49-F238E27FC236}">
                <a16:creationId xmlns:a16="http://schemas.microsoft.com/office/drawing/2014/main" id="{9C190645-10DD-3842-AC2E-8F06C1260B07}"/>
              </a:ext>
            </a:extLst>
          </p:cNvPr>
          <p:cNvPicPr>
            <a:picLocks noChangeAspect="1"/>
          </p:cNvPicPr>
          <p:nvPr/>
        </p:nvPicPr>
        <p:blipFill>
          <a:blip r:embed="rId3"/>
          <a:stretch>
            <a:fillRect/>
          </a:stretch>
        </p:blipFill>
        <p:spPr>
          <a:xfrm>
            <a:off x="2973387" y="2641600"/>
            <a:ext cx="3197225" cy="844550"/>
          </a:xfrm>
          <a:prstGeom prst="rect">
            <a:avLst/>
          </a:prstGeom>
        </p:spPr>
      </p:pic>
      <p:sp>
        <p:nvSpPr>
          <p:cNvPr id="3" name="TextBox 2">
            <a:extLst>
              <a:ext uri="{FF2B5EF4-FFF2-40B4-BE49-F238E27FC236}">
                <a16:creationId xmlns:a16="http://schemas.microsoft.com/office/drawing/2014/main" id="{1D83E2B6-1019-F50F-F8BE-0CB234C95E6D}"/>
              </a:ext>
            </a:extLst>
          </p:cNvPr>
          <p:cNvSpPr txBox="1"/>
          <p:nvPr/>
        </p:nvSpPr>
        <p:spPr>
          <a:xfrm>
            <a:off x="6631595" y="2643485"/>
            <a:ext cx="1864613" cy="461665"/>
          </a:xfrm>
          <a:prstGeom prst="rect">
            <a:avLst/>
          </a:prstGeom>
          <a:noFill/>
        </p:spPr>
        <p:txBody>
          <a:bodyPr wrap="none" rtlCol="0">
            <a:spAutoFit/>
          </a:bodyPr>
          <a:lstStyle/>
          <a:p>
            <a:r>
              <a:rPr lang="en-US" dirty="0">
                <a:solidFill>
                  <a:srgbClr val="C00000"/>
                </a:solidFill>
                <a:latin typeface="Raleway" pitchFamily="2" charset="77"/>
              </a:rPr>
              <a:t>Roughly 0.5</a:t>
            </a:r>
          </a:p>
        </p:txBody>
      </p:sp>
      <p:cxnSp>
        <p:nvCxnSpPr>
          <p:cNvPr id="6" name="Straight Arrow Connector 5">
            <a:extLst>
              <a:ext uri="{FF2B5EF4-FFF2-40B4-BE49-F238E27FC236}">
                <a16:creationId xmlns:a16="http://schemas.microsoft.com/office/drawing/2014/main" id="{5DB4846E-27B5-D389-2531-FE64178ACD55}"/>
              </a:ext>
            </a:extLst>
          </p:cNvPr>
          <p:cNvCxnSpPr/>
          <p:nvPr/>
        </p:nvCxnSpPr>
        <p:spPr>
          <a:xfrm flipH="1">
            <a:off x="6170612" y="2876550"/>
            <a:ext cx="382588" cy="0"/>
          </a:xfrm>
          <a:prstGeom prst="straightConnector1">
            <a:avLst/>
          </a:prstGeom>
          <a:ln w="38100">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536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88C08-9739-53C4-6EB6-1FBE3CE686B4}"/>
              </a:ext>
            </a:extLst>
          </p:cNvPr>
          <p:cNvSpPr>
            <a:spLocks noGrp="1"/>
          </p:cNvSpPr>
          <p:nvPr>
            <p:ph type="title"/>
          </p:nvPr>
        </p:nvSpPr>
        <p:spPr/>
        <p:txBody>
          <a:bodyPr/>
          <a:lstStyle/>
          <a:p>
            <a:r>
              <a:rPr lang="en-US" dirty="0"/>
              <a:t>Two kinds of words</a:t>
            </a:r>
          </a:p>
        </p:txBody>
      </p:sp>
      <p:sp>
        <p:nvSpPr>
          <p:cNvPr id="3" name="Content Placeholder 2">
            <a:extLst>
              <a:ext uri="{FF2B5EF4-FFF2-40B4-BE49-F238E27FC236}">
                <a16:creationId xmlns:a16="http://schemas.microsoft.com/office/drawing/2014/main" id="{98FC9FAB-431B-FBAC-6A7D-2C59B13AA24E}"/>
              </a:ext>
            </a:extLst>
          </p:cNvPr>
          <p:cNvSpPr>
            <a:spLocks noGrp="1"/>
          </p:cNvSpPr>
          <p:nvPr>
            <p:ph idx="1"/>
          </p:nvPr>
        </p:nvSpPr>
        <p:spPr/>
        <p:txBody>
          <a:bodyPr/>
          <a:lstStyle/>
          <a:p>
            <a:r>
              <a:rPr lang="en-US" dirty="0"/>
              <a:t>Function words</a:t>
            </a:r>
          </a:p>
          <a:p>
            <a:r>
              <a:rPr lang="en-US" dirty="0"/>
              <a:t>Content words</a:t>
            </a:r>
          </a:p>
        </p:txBody>
      </p:sp>
    </p:spTree>
    <p:extLst>
      <p:ext uri="{BB962C8B-B14F-4D97-AF65-F5344CB8AC3E}">
        <p14:creationId xmlns:p14="http://schemas.microsoft.com/office/powerpoint/2010/main" val="3991122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A9FA3-E9BE-497A-3904-AA2D4E87FE5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A3E0A27-0E77-4B6C-9FB8-AD995582A04D}"/>
              </a:ext>
            </a:extLst>
          </p:cNvPr>
          <p:cNvPicPr>
            <a:picLocks noGrp="1" noChangeAspect="1"/>
          </p:cNvPicPr>
          <p:nvPr>
            <p:ph idx="1"/>
          </p:nvPr>
        </p:nvPicPr>
        <p:blipFill>
          <a:blip r:embed="rId2"/>
          <a:stretch>
            <a:fillRect/>
          </a:stretch>
        </p:blipFill>
        <p:spPr>
          <a:xfrm>
            <a:off x="685800" y="-37873"/>
            <a:ext cx="6186487" cy="5061671"/>
          </a:xfrm>
        </p:spPr>
      </p:pic>
      <p:sp>
        <p:nvSpPr>
          <p:cNvPr id="6" name="TextBox 5">
            <a:extLst>
              <a:ext uri="{FF2B5EF4-FFF2-40B4-BE49-F238E27FC236}">
                <a16:creationId xmlns:a16="http://schemas.microsoft.com/office/drawing/2014/main" id="{A44C91EF-5112-B1B5-86C9-A508E1BCBA36}"/>
              </a:ext>
            </a:extLst>
          </p:cNvPr>
          <p:cNvSpPr txBox="1"/>
          <p:nvPr/>
        </p:nvSpPr>
        <p:spPr>
          <a:xfrm>
            <a:off x="6719938" y="4906521"/>
            <a:ext cx="2424062" cy="307777"/>
          </a:xfrm>
          <a:prstGeom prst="rect">
            <a:avLst/>
          </a:prstGeom>
          <a:noFill/>
        </p:spPr>
        <p:txBody>
          <a:bodyPr wrap="none" rtlCol="0">
            <a:spAutoFit/>
          </a:bodyPr>
          <a:lstStyle/>
          <a:p>
            <a:r>
              <a:rPr lang="en-US" sz="1400" dirty="0">
                <a:latin typeface="Raleway" pitchFamily="2" charset="77"/>
              </a:rPr>
              <a:t>Tria, Loreto, Servedio, 2018</a:t>
            </a:r>
          </a:p>
        </p:txBody>
      </p:sp>
    </p:spTree>
    <p:extLst>
      <p:ext uri="{BB962C8B-B14F-4D97-AF65-F5344CB8AC3E}">
        <p14:creationId xmlns:p14="http://schemas.microsoft.com/office/powerpoint/2010/main" val="2969312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D178-6716-CD2F-AF83-2A64206AF880}"/>
              </a:ext>
            </a:extLst>
          </p:cNvPr>
          <p:cNvSpPr>
            <a:spLocks noGrp="1"/>
          </p:cNvSpPr>
          <p:nvPr>
            <p:ph type="title"/>
          </p:nvPr>
        </p:nvSpPr>
        <p:spPr/>
        <p:txBody>
          <a:bodyPr/>
          <a:lstStyle/>
          <a:p>
            <a:r>
              <a:rPr lang="en-US" dirty="0"/>
              <a:t>Why is too many words a problem?</a:t>
            </a:r>
          </a:p>
        </p:txBody>
      </p:sp>
      <p:sp>
        <p:nvSpPr>
          <p:cNvPr id="3" name="Content Placeholder 2">
            <a:extLst>
              <a:ext uri="{FF2B5EF4-FFF2-40B4-BE49-F238E27FC236}">
                <a16:creationId xmlns:a16="http://schemas.microsoft.com/office/drawing/2014/main" id="{1D27285D-02FB-C5BF-DBC2-56FBA84ECE4F}"/>
              </a:ext>
            </a:extLst>
          </p:cNvPr>
          <p:cNvSpPr>
            <a:spLocks noGrp="1"/>
          </p:cNvSpPr>
          <p:nvPr>
            <p:ph idx="1"/>
          </p:nvPr>
        </p:nvSpPr>
        <p:spPr/>
        <p:txBody>
          <a:bodyPr>
            <a:normAutofit/>
          </a:bodyPr>
          <a:lstStyle/>
          <a:p>
            <a:r>
              <a:rPr lang="en-US" sz="3200" dirty="0"/>
              <a:t>No matter how big our vocabulary</a:t>
            </a:r>
          </a:p>
          <a:p>
            <a:r>
              <a:rPr lang="en-US" sz="3200" dirty="0"/>
              <a:t>There will always be words we missed!</a:t>
            </a:r>
          </a:p>
          <a:p>
            <a:r>
              <a:rPr lang="en-US" sz="3200" dirty="0"/>
              <a:t>We will always have unknown words!</a:t>
            </a:r>
          </a:p>
        </p:txBody>
      </p:sp>
    </p:spTree>
    <p:extLst>
      <p:ext uri="{BB962C8B-B14F-4D97-AF65-F5344CB8AC3E}">
        <p14:creationId xmlns:p14="http://schemas.microsoft.com/office/powerpoint/2010/main" val="1683007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AB1A5-8CD8-6CD9-59F4-8307154576F8}"/>
              </a:ext>
            </a:extLst>
          </p:cNvPr>
          <p:cNvSpPr>
            <a:spLocks noGrp="1"/>
          </p:cNvSpPr>
          <p:nvPr>
            <p:ph type="title"/>
          </p:nvPr>
        </p:nvSpPr>
        <p:spPr/>
        <p:txBody>
          <a:bodyPr/>
          <a:lstStyle/>
          <a:p>
            <a:r>
              <a:rPr lang="en-US" dirty="0"/>
              <a:t>Words and </a:t>
            </a:r>
            <a:r>
              <a:rPr lang="en-US" dirty="0" err="1"/>
              <a:t>Subwords</a:t>
            </a:r>
            <a:endParaRPr lang="en-US" dirty="0"/>
          </a:p>
        </p:txBody>
      </p:sp>
      <p:sp>
        <p:nvSpPr>
          <p:cNvPr id="3" name="Content Placeholder 2">
            <a:extLst>
              <a:ext uri="{FF2B5EF4-FFF2-40B4-BE49-F238E27FC236}">
                <a16:creationId xmlns:a16="http://schemas.microsoft.com/office/drawing/2014/main" id="{6F02DF19-9D4A-3C1D-BB80-7693B6062EE4}"/>
              </a:ext>
            </a:extLst>
          </p:cNvPr>
          <p:cNvSpPr>
            <a:spLocks noGrp="1"/>
          </p:cNvSpPr>
          <p:nvPr>
            <p:ph idx="1"/>
          </p:nvPr>
        </p:nvSpPr>
        <p:spPr>
          <a:xfrm>
            <a:off x="822960" y="1200150"/>
            <a:ext cx="8092440" cy="5181600"/>
          </a:xfrm>
        </p:spPr>
        <p:txBody>
          <a:bodyPr>
            <a:normAutofit/>
          </a:bodyPr>
          <a:lstStyle/>
          <a:p>
            <a:pPr marL="0" indent="0">
              <a:buNone/>
            </a:pPr>
            <a:r>
              <a:rPr lang="en-US" sz="2200" dirty="0"/>
              <a:t>Because of these problems:</a:t>
            </a:r>
          </a:p>
          <a:p>
            <a:pPr lvl="1"/>
            <a:r>
              <a:rPr lang="en-US" sz="2200" dirty="0"/>
              <a:t>Many languages don't have orthographic words</a:t>
            </a:r>
          </a:p>
          <a:p>
            <a:pPr lvl="1"/>
            <a:r>
              <a:rPr lang="en-US" sz="2200" dirty="0"/>
              <a:t>Defining words post-hoc is challenging</a:t>
            </a:r>
          </a:p>
          <a:p>
            <a:pPr lvl="1"/>
            <a:r>
              <a:rPr lang="en-US" sz="2200" dirty="0"/>
              <a:t>The number of words grows without bound</a:t>
            </a:r>
          </a:p>
          <a:p>
            <a:pPr marL="0" indent="0">
              <a:buNone/>
            </a:pPr>
            <a:endParaRPr lang="en-US" sz="2200" dirty="0"/>
          </a:p>
          <a:p>
            <a:pPr marL="0" indent="0">
              <a:buNone/>
            </a:pPr>
            <a:r>
              <a:rPr lang="en-US" sz="2200" dirty="0"/>
              <a:t>NLP systems don't use words, but smaller units called </a:t>
            </a:r>
            <a:r>
              <a:rPr lang="en-US" sz="2200" b="1" dirty="0" err="1"/>
              <a:t>subwords</a:t>
            </a:r>
            <a:endParaRPr lang="en-US" sz="2200" b="1" dirty="0"/>
          </a:p>
          <a:p>
            <a:pPr marL="0" indent="0">
              <a:buNone/>
            </a:pPr>
            <a:r>
              <a:rPr lang="en-US" sz="2200" dirty="0"/>
              <a:t>In the next lecture we'll start by introducing smaller units like </a:t>
            </a:r>
            <a:r>
              <a:rPr lang="en-US" sz="2200" b="1" dirty="0"/>
              <a:t>morphemes</a:t>
            </a:r>
            <a:r>
              <a:rPr lang="en-US" sz="2200" dirty="0"/>
              <a:t> and </a:t>
            </a:r>
            <a:r>
              <a:rPr lang="en-US" sz="2200" b="1" dirty="0"/>
              <a:t>characters</a:t>
            </a:r>
          </a:p>
          <a:p>
            <a:pPr marL="0" indent="0">
              <a:buNone/>
            </a:pPr>
            <a:br>
              <a:rPr lang="en-US" dirty="0"/>
            </a:br>
            <a:br>
              <a:rPr lang="en-US" dirty="0"/>
            </a:br>
            <a:endParaRPr lang="en-US" dirty="0"/>
          </a:p>
        </p:txBody>
      </p:sp>
    </p:spTree>
    <p:extLst>
      <p:ext uri="{BB962C8B-B14F-4D97-AF65-F5344CB8AC3E}">
        <p14:creationId xmlns:p14="http://schemas.microsoft.com/office/powerpoint/2010/main" val="612769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89144-B789-39D1-FE2D-E7E5EDD2EB50}"/>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FD7BA78-221F-32B7-5058-D7BE3A71BEEF}"/>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544C4EB2-0A26-E422-6BAD-96FD14E2BD5E}"/>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Words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95F0C969-7B64-40CB-1CD4-826C23636C2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8754125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4A98-4EBD-8FA3-88D6-5DD6C0459E1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F299773-58A6-FD3B-33FF-1B880E090561}"/>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0E8D7192-92D1-5758-C6D9-528D189DF4D5}"/>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Morphemes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1C88BD77-923E-D748-FBC9-C4B5BBD66B1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4835705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EB459-D018-5F63-336B-C51D366B90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3B905-99A6-60AA-10FB-AF255EE13CA7}"/>
              </a:ext>
            </a:extLst>
          </p:cNvPr>
          <p:cNvSpPr>
            <a:spLocks noGrp="1"/>
          </p:cNvSpPr>
          <p:nvPr>
            <p:ph type="title"/>
          </p:nvPr>
        </p:nvSpPr>
        <p:spPr/>
        <p:txBody>
          <a:bodyPr/>
          <a:lstStyle/>
          <a:p>
            <a:r>
              <a:rPr lang="en-US" dirty="0"/>
              <a:t>Words have parts</a:t>
            </a:r>
          </a:p>
        </p:txBody>
      </p:sp>
      <p:sp>
        <p:nvSpPr>
          <p:cNvPr id="3" name="Content Placeholder 2">
            <a:extLst>
              <a:ext uri="{FF2B5EF4-FFF2-40B4-BE49-F238E27FC236}">
                <a16:creationId xmlns:a16="http://schemas.microsoft.com/office/drawing/2014/main" id="{2C13FD0C-6DD0-8F2A-A2CD-D8F8834C01D5}"/>
              </a:ext>
            </a:extLst>
          </p:cNvPr>
          <p:cNvSpPr>
            <a:spLocks noGrp="1"/>
          </p:cNvSpPr>
          <p:nvPr>
            <p:ph idx="1"/>
          </p:nvPr>
        </p:nvSpPr>
        <p:spPr>
          <a:xfrm>
            <a:off x="822960" y="1200150"/>
            <a:ext cx="8092440" cy="5181600"/>
          </a:xfrm>
        </p:spPr>
        <p:txBody>
          <a:bodyPr>
            <a:normAutofit/>
          </a:bodyPr>
          <a:lstStyle/>
          <a:p>
            <a:pPr marL="0" indent="0">
              <a:buNone/>
            </a:pPr>
            <a:r>
              <a:rPr lang="en-US" b="1" dirty="0"/>
              <a:t>Morpheme</a:t>
            </a:r>
            <a:r>
              <a:rPr lang="en-US" dirty="0"/>
              <a:t>: a minimal meaning-bearing unit in a language. </a:t>
            </a:r>
          </a:p>
          <a:p>
            <a:pPr marL="0" indent="0">
              <a:buNone/>
            </a:pPr>
            <a:r>
              <a:rPr lang="en-US" dirty="0"/>
              <a:t>	</a:t>
            </a:r>
            <a:r>
              <a:rPr lang="en-US" dirty="0">
                <a:solidFill>
                  <a:srgbClr val="0200FF"/>
                </a:solidFill>
                <a:latin typeface="Courier New" panose="02070309020205020404" pitchFamily="49" charset="0"/>
                <a:cs typeface="Courier New" panose="02070309020205020404" pitchFamily="49" charset="0"/>
              </a:rPr>
              <a:t>fox</a:t>
            </a:r>
            <a:r>
              <a:rPr lang="en-US" dirty="0"/>
              <a:t>:  one morpheme</a:t>
            </a:r>
          </a:p>
          <a:p>
            <a:pPr marL="0" indent="0">
              <a:buNone/>
            </a:pPr>
            <a:r>
              <a:rPr lang="en-US" dirty="0"/>
              <a:t>	</a:t>
            </a:r>
            <a:r>
              <a:rPr lang="en-US" dirty="0">
                <a:solidFill>
                  <a:srgbClr val="0200FF"/>
                </a:solidFill>
                <a:latin typeface="Courier New" panose="02070309020205020404" pitchFamily="49" charset="0"/>
                <a:cs typeface="Courier New" panose="02070309020205020404" pitchFamily="49" charset="0"/>
              </a:rPr>
              <a:t>cats</a:t>
            </a:r>
            <a:r>
              <a:rPr lang="en-US" dirty="0"/>
              <a:t>:  two morphemes </a:t>
            </a:r>
            <a:r>
              <a:rPr lang="en-US" dirty="0">
                <a:solidFill>
                  <a:srgbClr val="0200FF"/>
                </a:solidFill>
                <a:latin typeface="Courier New" panose="02070309020205020404" pitchFamily="49" charset="0"/>
                <a:cs typeface="Courier New" panose="02070309020205020404" pitchFamily="49" charset="0"/>
              </a:rPr>
              <a:t>cat</a:t>
            </a:r>
            <a:r>
              <a:rPr lang="en-US" dirty="0"/>
              <a:t> and </a:t>
            </a:r>
            <a:r>
              <a:rPr lang="en-US" dirty="0">
                <a:solidFill>
                  <a:srgbClr val="0200FF"/>
                </a:solidFill>
                <a:latin typeface="Courier New" panose="02070309020205020404" pitchFamily="49" charset="0"/>
                <a:cs typeface="Courier New" panose="02070309020205020404" pitchFamily="49" charset="0"/>
              </a:rPr>
              <a:t>–s</a:t>
            </a:r>
          </a:p>
          <a:p>
            <a:pPr marL="0" indent="0">
              <a:buNone/>
            </a:pPr>
            <a:endParaRPr lang="en-US" dirty="0"/>
          </a:p>
          <a:p>
            <a:pPr marL="0" indent="0">
              <a:buNone/>
            </a:pPr>
            <a:r>
              <a:rPr lang="en-US" b="1" dirty="0"/>
              <a:t>Morphology</a:t>
            </a:r>
            <a:r>
              <a:rPr lang="en-US" dirty="0"/>
              <a:t>: the study of morphemes</a:t>
            </a:r>
            <a:endParaRPr lang="en-US" dirty="0">
              <a:solidFill>
                <a:srgbClr val="0200FF"/>
              </a:solidFill>
              <a:latin typeface="Courier New" panose="02070309020205020404" pitchFamily="49" charset="0"/>
              <a:cs typeface="Courier New" panose="02070309020205020404" pitchFamily="49" charset="0"/>
            </a:endParaRPr>
          </a:p>
          <a:p>
            <a:pPr marL="0" indent="0">
              <a:buNone/>
            </a:pPr>
            <a:br>
              <a:rPr lang="en-US" dirty="0"/>
            </a:br>
            <a:endParaRPr lang="en-US" dirty="0"/>
          </a:p>
          <a:p>
            <a:pPr marL="0" indent="0">
              <a:buNone/>
            </a:pPr>
            <a:br>
              <a:rPr lang="en-US" dirty="0"/>
            </a:br>
            <a:endParaRPr lang="en-US" dirty="0"/>
          </a:p>
        </p:txBody>
      </p:sp>
    </p:spTree>
    <p:extLst>
      <p:ext uri="{BB962C8B-B14F-4D97-AF65-F5344CB8AC3E}">
        <p14:creationId xmlns:p14="http://schemas.microsoft.com/office/powerpoint/2010/main" val="2538317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16EC-548A-41CC-ABE1-5D295390A0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3EE336-2CDB-ECED-BBBB-E2B6CCFE6BC3}"/>
              </a:ext>
            </a:extLst>
          </p:cNvPr>
          <p:cNvSpPr>
            <a:spLocks noGrp="1"/>
          </p:cNvSpPr>
          <p:nvPr>
            <p:ph type="title"/>
          </p:nvPr>
        </p:nvSpPr>
        <p:spPr/>
        <p:txBody>
          <a:bodyPr/>
          <a:lstStyle/>
          <a:p>
            <a:r>
              <a:rPr lang="en-US" dirty="0"/>
              <a:t>Morphemes in English and Chinese</a:t>
            </a:r>
          </a:p>
        </p:txBody>
      </p:sp>
      <p:sp>
        <p:nvSpPr>
          <p:cNvPr id="3" name="Content Placeholder 2">
            <a:extLst>
              <a:ext uri="{FF2B5EF4-FFF2-40B4-BE49-F238E27FC236}">
                <a16:creationId xmlns:a16="http://schemas.microsoft.com/office/drawing/2014/main" id="{0CB0AF91-B07B-7358-A6E4-79F3D3199816}"/>
              </a:ext>
            </a:extLst>
          </p:cNvPr>
          <p:cNvSpPr>
            <a:spLocks noGrp="1"/>
          </p:cNvSpPr>
          <p:nvPr>
            <p:ph idx="1"/>
          </p:nvPr>
        </p:nvSpPr>
        <p:spPr>
          <a:xfrm>
            <a:off x="822960" y="1200150"/>
            <a:ext cx="8092440" cy="5181600"/>
          </a:xfrm>
        </p:spPr>
        <p:txBody>
          <a:bodyPr>
            <a:normAutofit/>
          </a:bodyPr>
          <a:lstStyle/>
          <a:p>
            <a:pPr marL="0" indent="0">
              <a:buNone/>
            </a:pPr>
            <a:r>
              <a:rPr lang="en-US" dirty="0">
                <a:solidFill>
                  <a:srgbClr val="0200FF"/>
                </a:solidFill>
                <a:latin typeface="Courier New" panose="02070309020205020404" pitchFamily="49" charset="0"/>
                <a:cs typeface="Courier New" panose="02070309020205020404" pitchFamily="49" charset="0"/>
              </a:rPr>
              <a:t>Doc work-ed care-</a:t>
            </a:r>
            <a:r>
              <a:rPr lang="en-US" dirty="0" err="1">
                <a:solidFill>
                  <a:srgbClr val="0200FF"/>
                </a:solidFill>
                <a:latin typeface="Courier New" panose="02070309020205020404" pitchFamily="49" charset="0"/>
                <a:cs typeface="Courier New" panose="02070309020205020404" pitchFamily="49" charset="0"/>
              </a:rPr>
              <a:t>ful</a:t>
            </a:r>
            <a:r>
              <a:rPr lang="en-US" dirty="0">
                <a:solidFill>
                  <a:srgbClr val="0200FF"/>
                </a:solidFill>
                <a:latin typeface="Courier New" panose="02070309020205020404" pitchFamily="49" charset="0"/>
                <a:cs typeface="Courier New" panose="02070309020205020404" pitchFamily="49" charset="0"/>
              </a:rPr>
              <a:t>-</a:t>
            </a:r>
            <a:r>
              <a:rPr lang="en-US" dirty="0" err="1">
                <a:solidFill>
                  <a:srgbClr val="0200FF"/>
                </a:solidFill>
                <a:latin typeface="Courier New" panose="02070309020205020404" pitchFamily="49" charset="0"/>
                <a:cs typeface="Courier New" panose="02070309020205020404" pitchFamily="49" charset="0"/>
              </a:rPr>
              <a:t>ly</a:t>
            </a:r>
            <a:r>
              <a:rPr lang="en-US" dirty="0">
                <a:solidFill>
                  <a:srgbClr val="0200FF"/>
                </a:solidFill>
                <a:latin typeface="Courier New" panose="02070309020205020404" pitchFamily="49" charset="0"/>
                <a:cs typeface="Courier New" panose="02070309020205020404" pitchFamily="49" charset="0"/>
              </a:rPr>
              <a:t> wash-</a:t>
            </a:r>
            <a:r>
              <a:rPr lang="en-US" dirty="0" err="1">
                <a:solidFill>
                  <a:srgbClr val="0200FF"/>
                </a:solidFill>
                <a:latin typeface="Courier New" panose="02070309020205020404" pitchFamily="49" charset="0"/>
                <a:cs typeface="Courier New" panose="02070309020205020404" pitchFamily="49" charset="0"/>
              </a:rPr>
              <a:t>ing</a:t>
            </a:r>
            <a:r>
              <a:rPr lang="en-US" dirty="0">
                <a:solidFill>
                  <a:srgbClr val="0200FF"/>
                </a:solidFill>
                <a:latin typeface="Courier New" panose="02070309020205020404" pitchFamily="49" charset="0"/>
                <a:cs typeface="Courier New" panose="02070309020205020404" pitchFamily="49" charset="0"/>
              </a:rPr>
              <a:t> the glass-es </a:t>
            </a:r>
          </a:p>
          <a:p>
            <a:pPr marL="0" indent="0">
              <a:buNone/>
            </a:pPr>
            <a:br>
              <a:rPr lang="en-US" dirty="0"/>
            </a:br>
            <a:endParaRPr lang="en-US" dirty="0"/>
          </a:p>
          <a:p>
            <a:pPr marL="0" indent="0">
              <a:buNone/>
            </a:pPr>
            <a:br>
              <a:rPr lang="en-US" dirty="0"/>
            </a:br>
            <a:endParaRPr lang="en-US" dirty="0"/>
          </a:p>
        </p:txBody>
      </p:sp>
      <p:pic>
        <p:nvPicPr>
          <p:cNvPr id="4" name="Picture 3">
            <a:extLst>
              <a:ext uri="{FF2B5EF4-FFF2-40B4-BE49-F238E27FC236}">
                <a16:creationId xmlns:a16="http://schemas.microsoft.com/office/drawing/2014/main" id="{893796EA-E298-EC14-0E7C-7E6BC7FC04F7}"/>
              </a:ext>
            </a:extLst>
          </p:cNvPr>
          <p:cNvPicPr>
            <a:picLocks noChangeAspect="1"/>
          </p:cNvPicPr>
          <p:nvPr/>
        </p:nvPicPr>
        <p:blipFill>
          <a:blip r:embed="rId2"/>
          <a:stretch>
            <a:fillRect/>
          </a:stretch>
        </p:blipFill>
        <p:spPr>
          <a:xfrm>
            <a:off x="800100" y="2578100"/>
            <a:ext cx="7940676" cy="1822450"/>
          </a:xfrm>
          <a:prstGeom prst="rect">
            <a:avLst/>
          </a:prstGeom>
        </p:spPr>
      </p:pic>
    </p:spTree>
    <p:extLst>
      <p:ext uri="{BB962C8B-B14F-4D97-AF65-F5344CB8AC3E}">
        <p14:creationId xmlns:p14="http://schemas.microsoft.com/office/powerpoint/2010/main" val="1588937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A6C55-9DC5-50A8-F1B4-6331FF68F579}"/>
              </a:ext>
            </a:extLst>
          </p:cNvPr>
          <p:cNvSpPr>
            <a:spLocks noGrp="1"/>
          </p:cNvSpPr>
          <p:nvPr>
            <p:ph type="title"/>
          </p:nvPr>
        </p:nvSpPr>
        <p:spPr/>
        <p:txBody>
          <a:bodyPr/>
          <a:lstStyle/>
          <a:p>
            <a:r>
              <a:rPr lang="en-US" dirty="0"/>
              <a:t>Types of morphemes</a:t>
            </a:r>
          </a:p>
        </p:txBody>
      </p:sp>
      <p:sp>
        <p:nvSpPr>
          <p:cNvPr id="3" name="Content Placeholder 2">
            <a:extLst>
              <a:ext uri="{FF2B5EF4-FFF2-40B4-BE49-F238E27FC236}">
                <a16:creationId xmlns:a16="http://schemas.microsoft.com/office/drawing/2014/main" id="{416ABB26-786C-EA04-699B-E5E16E0FDD0F}"/>
              </a:ext>
            </a:extLst>
          </p:cNvPr>
          <p:cNvSpPr>
            <a:spLocks noGrp="1"/>
          </p:cNvSpPr>
          <p:nvPr>
            <p:ph idx="1"/>
          </p:nvPr>
        </p:nvSpPr>
        <p:spPr>
          <a:xfrm>
            <a:off x="822960" y="1200150"/>
            <a:ext cx="7543801" cy="4114800"/>
          </a:xfrm>
        </p:spPr>
        <p:txBody>
          <a:bodyPr>
            <a:normAutofit fontScale="92500" lnSpcReduction="20000"/>
          </a:bodyPr>
          <a:lstStyle/>
          <a:p>
            <a:pPr marL="0" indent="0">
              <a:buNone/>
            </a:pPr>
            <a:r>
              <a:rPr lang="en-US" b="1" dirty="0"/>
              <a:t>root</a:t>
            </a:r>
            <a:r>
              <a:rPr lang="en-US" dirty="0"/>
              <a:t>: central morpheme of the word</a:t>
            </a:r>
          </a:p>
          <a:p>
            <a:pPr marL="0" indent="0">
              <a:buNone/>
            </a:pPr>
            <a:r>
              <a:rPr lang="en-US" dirty="0"/>
              <a:t>		- supplying the main meaning</a:t>
            </a:r>
          </a:p>
          <a:p>
            <a:pPr marL="0" indent="0">
              <a:buNone/>
            </a:pPr>
            <a:r>
              <a:rPr lang="en-US" b="1" dirty="0"/>
              <a:t>affix</a:t>
            </a:r>
            <a:r>
              <a:rPr lang="en-US" dirty="0"/>
              <a:t>: adding additional meanings</a:t>
            </a:r>
          </a:p>
          <a:p>
            <a:pPr marL="0" indent="0">
              <a:buNone/>
            </a:pPr>
            <a:endParaRPr lang="en-US" i="1" dirty="0"/>
          </a:p>
          <a:p>
            <a:pPr marL="0" indent="0">
              <a:buNone/>
            </a:pPr>
            <a:r>
              <a:rPr lang="en-US" sz="2400" i="1" dirty="0">
                <a:solidFill>
                  <a:srgbClr val="0200FF"/>
                </a:solidFill>
                <a:latin typeface="Courier New" panose="02070309020205020404" pitchFamily="49" charset="0"/>
                <a:cs typeface="Courier New" panose="02070309020205020404" pitchFamily="49" charset="0"/>
              </a:rPr>
              <a:t>worked</a:t>
            </a:r>
            <a:r>
              <a:rPr lang="en-US" sz="2400" i="1" dirty="0"/>
              <a:t> </a:t>
            </a:r>
          </a:p>
          <a:p>
            <a:pPr marL="0" indent="0">
              <a:buNone/>
            </a:pPr>
            <a:r>
              <a:rPr lang="en-US" sz="2400" i="1" dirty="0"/>
              <a:t>	root </a:t>
            </a:r>
            <a:r>
              <a:rPr lang="en-US" sz="2400" i="1" dirty="0">
                <a:solidFill>
                  <a:srgbClr val="0200FF"/>
                </a:solidFill>
                <a:latin typeface="Courier New" panose="02070309020205020404" pitchFamily="49" charset="0"/>
                <a:cs typeface="Courier New" panose="02070309020205020404" pitchFamily="49" charset="0"/>
              </a:rPr>
              <a:t>work</a:t>
            </a:r>
            <a:endParaRPr lang="en-US" sz="2400" dirty="0">
              <a:solidFill>
                <a:srgbClr val="0200FF"/>
              </a:solidFill>
              <a:latin typeface="Courier New" panose="02070309020205020404" pitchFamily="49" charset="0"/>
              <a:cs typeface="Courier New" panose="02070309020205020404" pitchFamily="49" charset="0"/>
            </a:endParaRPr>
          </a:p>
          <a:p>
            <a:pPr marL="0" indent="0">
              <a:buNone/>
            </a:pPr>
            <a:r>
              <a:rPr lang="en-US" sz="2400" i="1" dirty="0"/>
              <a:t>	affix </a:t>
            </a:r>
            <a:r>
              <a:rPr lang="en-US" sz="2400" i="1" dirty="0">
                <a:solidFill>
                  <a:srgbClr val="0200FF"/>
                </a:solidFill>
                <a:latin typeface="Courier New" panose="02070309020205020404" pitchFamily="49" charset="0"/>
                <a:cs typeface="Courier New" panose="02070309020205020404" pitchFamily="49" charset="0"/>
              </a:rPr>
              <a:t>-ed </a:t>
            </a:r>
          </a:p>
          <a:p>
            <a:pPr marL="0" indent="0">
              <a:buNone/>
            </a:pPr>
            <a:r>
              <a:rPr lang="en-US" sz="2400" i="1" dirty="0">
                <a:solidFill>
                  <a:srgbClr val="0200FF"/>
                </a:solidFill>
                <a:latin typeface="Courier New" panose="02070309020205020404" pitchFamily="49" charset="0"/>
                <a:cs typeface="Courier New" panose="02070309020205020404" pitchFamily="49" charset="0"/>
              </a:rPr>
              <a:t>glasses</a:t>
            </a:r>
            <a:r>
              <a:rPr lang="en-US" sz="2400" i="1" dirty="0">
                <a:solidFill>
                  <a:srgbClr val="0200FF"/>
                </a:solidFill>
              </a:rPr>
              <a:t> </a:t>
            </a:r>
          </a:p>
          <a:p>
            <a:pPr marL="0" indent="0">
              <a:buNone/>
            </a:pPr>
            <a:r>
              <a:rPr lang="en-US" sz="2400" i="1" dirty="0"/>
              <a:t>	root </a:t>
            </a:r>
            <a:r>
              <a:rPr lang="en-US" sz="2400" i="1" dirty="0">
                <a:solidFill>
                  <a:srgbClr val="0200FF"/>
                </a:solidFill>
                <a:latin typeface="Courier New" panose="02070309020205020404" pitchFamily="49" charset="0"/>
                <a:cs typeface="Courier New" panose="02070309020205020404" pitchFamily="49" charset="0"/>
              </a:rPr>
              <a:t>glass</a:t>
            </a:r>
            <a:endParaRPr lang="en-US" sz="2400" dirty="0">
              <a:solidFill>
                <a:srgbClr val="0200FF"/>
              </a:solidFill>
              <a:latin typeface="Courier New" panose="02070309020205020404" pitchFamily="49" charset="0"/>
              <a:cs typeface="Courier New" panose="02070309020205020404" pitchFamily="49" charset="0"/>
            </a:endParaRPr>
          </a:p>
          <a:p>
            <a:pPr marL="0" indent="0">
              <a:buNone/>
            </a:pPr>
            <a:r>
              <a:rPr lang="en-US" sz="2400" i="1" dirty="0"/>
              <a:t>	affix </a:t>
            </a:r>
            <a:r>
              <a:rPr lang="en-US" sz="2400" i="1" dirty="0">
                <a:solidFill>
                  <a:srgbClr val="0200FF"/>
                </a:solidFill>
                <a:latin typeface="Courier New" panose="02070309020205020404" pitchFamily="49" charset="0"/>
                <a:cs typeface="Courier New" panose="02070309020205020404" pitchFamily="49" charset="0"/>
              </a:rPr>
              <a:t>-es</a:t>
            </a:r>
            <a:endParaRPr lang="en-US" sz="2400" dirty="0">
              <a:solidFill>
                <a:srgbClr val="0200FF"/>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85269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185F-61F3-E39C-3797-7FD9AACB92BB}"/>
              </a:ext>
            </a:extLst>
          </p:cNvPr>
          <p:cNvSpPr>
            <a:spLocks noGrp="1"/>
          </p:cNvSpPr>
          <p:nvPr>
            <p:ph type="title"/>
          </p:nvPr>
        </p:nvSpPr>
        <p:spPr/>
        <p:txBody>
          <a:bodyPr/>
          <a:lstStyle/>
          <a:p>
            <a:r>
              <a:rPr lang="en-US" dirty="0"/>
              <a:t>Types of affixes</a:t>
            </a:r>
          </a:p>
        </p:txBody>
      </p:sp>
      <p:sp>
        <p:nvSpPr>
          <p:cNvPr id="3" name="Content Placeholder 2">
            <a:extLst>
              <a:ext uri="{FF2B5EF4-FFF2-40B4-BE49-F238E27FC236}">
                <a16:creationId xmlns:a16="http://schemas.microsoft.com/office/drawing/2014/main" id="{E1E381EC-F860-CBEF-DE22-2932D63E87D5}"/>
              </a:ext>
            </a:extLst>
          </p:cNvPr>
          <p:cNvSpPr>
            <a:spLocks noGrp="1"/>
          </p:cNvSpPr>
          <p:nvPr>
            <p:ph idx="1"/>
          </p:nvPr>
        </p:nvSpPr>
        <p:spPr>
          <a:xfrm>
            <a:off x="822960" y="895350"/>
            <a:ext cx="7543801" cy="4572000"/>
          </a:xfrm>
        </p:spPr>
        <p:txBody>
          <a:bodyPr>
            <a:normAutofit lnSpcReduction="10000"/>
          </a:bodyPr>
          <a:lstStyle/>
          <a:p>
            <a:r>
              <a:rPr lang="en-US" b="1" dirty="0"/>
              <a:t>Inflectional </a:t>
            </a:r>
            <a:r>
              <a:rPr lang="en-US" dirty="0"/>
              <a:t>morphemes</a:t>
            </a:r>
          </a:p>
          <a:p>
            <a:pPr lvl="1"/>
            <a:r>
              <a:rPr lang="en-US" dirty="0"/>
              <a:t>grammatical morphemes </a:t>
            </a:r>
          </a:p>
          <a:p>
            <a:pPr lvl="1"/>
            <a:r>
              <a:rPr lang="en-US" dirty="0"/>
              <a:t>often syntactic role like agreement</a:t>
            </a:r>
          </a:p>
          <a:p>
            <a:pPr marL="461963" lvl="3" indent="0">
              <a:buNone/>
            </a:pPr>
            <a:r>
              <a:rPr lang="en-US" sz="2600" dirty="0">
                <a:solidFill>
                  <a:srgbClr val="0200FF"/>
                </a:solidFill>
                <a:latin typeface="Courier New" panose="02070309020205020404" pitchFamily="49" charset="0"/>
                <a:cs typeface="Courier New" panose="02070309020205020404" pitchFamily="49" charset="0"/>
              </a:rPr>
              <a:t>–ed </a:t>
            </a:r>
            <a:r>
              <a:rPr lang="en-US" sz="2600" dirty="0"/>
              <a:t>past tense on verbs </a:t>
            </a:r>
          </a:p>
          <a:p>
            <a:pPr marL="461963" lvl="3" indent="0">
              <a:buNone/>
            </a:pPr>
            <a:r>
              <a:rPr lang="en-US" sz="2600" dirty="0">
                <a:solidFill>
                  <a:srgbClr val="0200FF"/>
                </a:solidFill>
                <a:latin typeface="Courier New" panose="02070309020205020404" pitchFamily="49" charset="0"/>
                <a:cs typeface="Courier New" panose="02070309020205020404" pitchFamily="49" charset="0"/>
              </a:rPr>
              <a:t>-s/-es </a:t>
            </a:r>
            <a:r>
              <a:rPr lang="en-US" sz="2600" dirty="0"/>
              <a:t>plural on nouns</a:t>
            </a:r>
            <a:endParaRPr lang="en-US" sz="2200" dirty="0"/>
          </a:p>
          <a:p>
            <a:r>
              <a:rPr lang="en-US" b="1" dirty="0"/>
              <a:t>Derivational</a:t>
            </a:r>
            <a:r>
              <a:rPr lang="en-US" dirty="0"/>
              <a:t> morphemes</a:t>
            </a:r>
          </a:p>
          <a:p>
            <a:pPr lvl="1"/>
            <a:r>
              <a:rPr lang="en-US" dirty="0"/>
              <a:t>more idiosyncratic in application and meaning </a:t>
            </a:r>
          </a:p>
          <a:p>
            <a:pPr lvl="1"/>
            <a:r>
              <a:rPr lang="en-US" dirty="0"/>
              <a:t>often change grammatical class</a:t>
            </a:r>
          </a:p>
          <a:p>
            <a:pPr marL="508000" lvl="2" indent="0">
              <a:buNone/>
            </a:pPr>
            <a:r>
              <a:rPr lang="en-US" sz="2600" i="1" dirty="0">
                <a:solidFill>
                  <a:srgbClr val="0200FF"/>
                </a:solidFill>
                <a:latin typeface="Courier New" panose="02070309020205020404" pitchFamily="49" charset="0"/>
                <a:cs typeface="Courier New" panose="02070309020205020404" pitchFamily="49" charset="0"/>
              </a:rPr>
              <a:t>care</a:t>
            </a:r>
            <a:r>
              <a:rPr lang="en-US" sz="2600" i="1" dirty="0"/>
              <a:t> </a:t>
            </a:r>
            <a:r>
              <a:rPr lang="en-US" sz="2600" dirty="0"/>
              <a:t>(noun) </a:t>
            </a:r>
          </a:p>
          <a:p>
            <a:pPr marL="508000" lvl="2" indent="0">
              <a:buNone/>
            </a:pPr>
            <a:r>
              <a:rPr lang="en-US" sz="2600" dirty="0"/>
              <a:t>   + </a:t>
            </a:r>
            <a:r>
              <a:rPr lang="en-US" sz="2600" i="1" dirty="0"/>
              <a:t>-</a:t>
            </a:r>
            <a:r>
              <a:rPr lang="en-US" sz="2600" i="1" dirty="0">
                <a:solidFill>
                  <a:srgbClr val="0200FF"/>
                </a:solidFill>
                <a:latin typeface="Courier New" panose="02070309020205020404" pitchFamily="49" charset="0"/>
                <a:cs typeface="Courier New" panose="02070309020205020404" pitchFamily="49" charset="0"/>
              </a:rPr>
              <a:t>full</a:t>
            </a:r>
            <a:r>
              <a:rPr lang="en-US" sz="2600" i="1" dirty="0"/>
              <a:t> </a:t>
            </a:r>
            <a:r>
              <a:rPr lang="en-US" sz="2600" i="1" dirty="0">
                <a:sym typeface="Wingdings" pitchFamily="2" charset="2"/>
              </a:rPr>
              <a:t> </a:t>
            </a:r>
            <a:r>
              <a:rPr lang="en-US" sz="2600" dirty="0">
                <a:solidFill>
                  <a:srgbClr val="0200FF"/>
                </a:solidFill>
                <a:latin typeface="Courier New" panose="02070309020205020404" pitchFamily="49" charset="0"/>
                <a:cs typeface="Courier New" panose="02070309020205020404" pitchFamily="49" charset="0"/>
              </a:rPr>
              <a:t>careful</a:t>
            </a:r>
            <a:r>
              <a:rPr lang="en-US" sz="2600" dirty="0"/>
              <a:t> (</a:t>
            </a:r>
            <a:r>
              <a:rPr lang="en-US" sz="2600" i="1" dirty="0"/>
              <a:t>adjective</a:t>
            </a:r>
            <a:r>
              <a:rPr lang="en-US" sz="2600" dirty="0"/>
              <a:t>) </a:t>
            </a:r>
          </a:p>
          <a:p>
            <a:pPr marL="508000" lvl="2" indent="0">
              <a:buNone/>
            </a:pPr>
            <a:r>
              <a:rPr lang="en-US" sz="2600" dirty="0"/>
              <a:t>   + </a:t>
            </a:r>
            <a:r>
              <a:rPr lang="en-US" sz="2600" i="1" dirty="0"/>
              <a:t>-</a:t>
            </a:r>
            <a:r>
              <a:rPr lang="en-US" sz="2600" i="1" dirty="0" err="1">
                <a:solidFill>
                  <a:srgbClr val="0200FF"/>
                </a:solidFill>
                <a:latin typeface="Courier New" panose="02070309020205020404" pitchFamily="49" charset="0"/>
                <a:cs typeface="Courier New" panose="02070309020205020404" pitchFamily="49" charset="0"/>
              </a:rPr>
              <a:t>ly</a:t>
            </a:r>
            <a:r>
              <a:rPr lang="en-US" sz="2600" i="1" dirty="0"/>
              <a:t> </a:t>
            </a:r>
            <a:r>
              <a:rPr lang="en-US" sz="2600" i="1" dirty="0">
                <a:sym typeface="Wingdings" pitchFamily="2" charset="2"/>
              </a:rPr>
              <a:t> </a:t>
            </a:r>
            <a:r>
              <a:rPr lang="en-US" sz="2600" dirty="0"/>
              <a:t> </a:t>
            </a:r>
            <a:r>
              <a:rPr lang="en-US" sz="2600" i="1" dirty="0">
                <a:solidFill>
                  <a:srgbClr val="0200FF"/>
                </a:solidFill>
                <a:latin typeface="Courier New" panose="02070309020205020404" pitchFamily="49" charset="0"/>
                <a:cs typeface="Courier New" panose="02070309020205020404" pitchFamily="49" charset="0"/>
              </a:rPr>
              <a:t>carefully</a:t>
            </a:r>
            <a:r>
              <a:rPr lang="en-US" sz="2600" i="1" dirty="0"/>
              <a:t> (adverb)</a:t>
            </a:r>
            <a:endParaRPr lang="en-US" sz="2600" dirty="0"/>
          </a:p>
          <a:p>
            <a:pPr marL="508000" lvl="2" indent="0">
              <a:buNone/>
            </a:pPr>
            <a:endParaRPr lang="en-US" sz="2600" dirty="0"/>
          </a:p>
          <a:p>
            <a:endParaRPr lang="en-US" dirty="0"/>
          </a:p>
          <a:p>
            <a:endParaRPr lang="en-US" dirty="0"/>
          </a:p>
        </p:txBody>
      </p:sp>
    </p:spTree>
    <p:extLst>
      <p:ext uri="{BB962C8B-B14F-4D97-AF65-F5344CB8AC3E}">
        <p14:creationId xmlns:p14="http://schemas.microsoft.com/office/powerpoint/2010/main" val="757310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002B7-F22A-7DE9-C6C4-B8BCE5FB872B}"/>
              </a:ext>
            </a:extLst>
          </p:cNvPr>
          <p:cNvSpPr>
            <a:spLocks noGrp="1"/>
          </p:cNvSpPr>
          <p:nvPr>
            <p:ph type="title"/>
          </p:nvPr>
        </p:nvSpPr>
        <p:spPr/>
        <p:txBody>
          <a:bodyPr/>
          <a:lstStyle/>
          <a:p>
            <a:r>
              <a:rPr lang="en-US" dirty="0"/>
              <a:t>Clitics</a:t>
            </a:r>
          </a:p>
        </p:txBody>
      </p:sp>
      <p:sp>
        <p:nvSpPr>
          <p:cNvPr id="3" name="Content Placeholder 2">
            <a:extLst>
              <a:ext uri="{FF2B5EF4-FFF2-40B4-BE49-F238E27FC236}">
                <a16:creationId xmlns:a16="http://schemas.microsoft.com/office/drawing/2014/main" id="{DBB0AEF0-A791-7E21-C2E9-C4D140254F31}"/>
              </a:ext>
            </a:extLst>
          </p:cNvPr>
          <p:cNvSpPr>
            <a:spLocks noGrp="1"/>
          </p:cNvSpPr>
          <p:nvPr>
            <p:ph idx="1"/>
          </p:nvPr>
        </p:nvSpPr>
        <p:spPr>
          <a:xfrm>
            <a:off x="822960" y="971550"/>
            <a:ext cx="7940040" cy="4343400"/>
          </a:xfrm>
        </p:spPr>
        <p:txBody>
          <a:bodyPr>
            <a:normAutofit/>
          </a:bodyPr>
          <a:lstStyle/>
          <a:p>
            <a:r>
              <a:rPr lang="en-US" sz="2600" dirty="0"/>
              <a:t>A morpheme that acts syntactically like a word but:</a:t>
            </a:r>
          </a:p>
          <a:p>
            <a:pPr lvl="1"/>
            <a:r>
              <a:rPr lang="en-US" sz="2300" dirty="0"/>
              <a:t>is reduced in form</a:t>
            </a:r>
          </a:p>
          <a:p>
            <a:pPr lvl="1"/>
            <a:r>
              <a:rPr lang="en-US" sz="2300" dirty="0"/>
              <a:t>and attached to another word </a:t>
            </a:r>
          </a:p>
          <a:p>
            <a:endParaRPr lang="en-US" dirty="0"/>
          </a:p>
          <a:p>
            <a:r>
              <a:rPr lang="en-US" dirty="0"/>
              <a:t>English:  </a:t>
            </a:r>
            <a:r>
              <a:rPr lang="en-US" dirty="0">
                <a:solidFill>
                  <a:srgbClr val="0200FF"/>
                </a:solidFill>
                <a:latin typeface="Courier New" panose="02070309020205020404" pitchFamily="49" charset="0"/>
                <a:cs typeface="Courier New" panose="02070309020205020404" pitchFamily="49" charset="0"/>
              </a:rPr>
              <a:t>'ve</a:t>
            </a:r>
            <a:r>
              <a:rPr lang="en-US" dirty="0"/>
              <a:t> in </a:t>
            </a:r>
            <a:r>
              <a:rPr lang="en-US" dirty="0">
                <a:solidFill>
                  <a:srgbClr val="0200FF"/>
                </a:solidFill>
                <a:latin typeface="Courier New" panose="02070309020205020404" pitchFamily="49" charset="0"/>
                <a:cs typeface="Courier New" panose="02070309020205020404" pitchFamily="49" charset="0"/>
              </a:rPr>
              <a:t>I've</a:t>
            </a:r>
            <a:r>
              <a:rPr lang="en-US" dirty="0"/>
              <a:t>  (</a:t>
            </a:r>
            <a:r>
              <a:rPr lang="en-US" dirty="0">
                <a:solidFill>
                  <a:srgbClr val="0200FF"/>
                </a:solidFill>
                <a:latin typeface="Courier New" panose="02070309020205020404" pitchFamily="49" charset="0"/>
                <a:cs typeface="Courier New" panose="02070309020205020404" pitchFamily="49" charset="0"/>
              </a:rPr>
              <a:t>'ve</a:t>
            </a:r>
            <a:r>
              <a:rPr lang="en-US" dirty="0"/>
              <a:t> can't appear alone)</a:t>
            </a:r>
          </a:p>
          <a:p>
            <a:r>
              <a:rPr lang="en-US" dirty="0"/>
              <a:t>English:</a:t>
            </a:r>
            <a:r>
              <a:rPr lang="en-US" i="1" dirty="0"/>
              <a:t> </a:t>
            </a:r>
            <a:r>
              <a:rPr lang="en-US" dirty="0">
                <a:solidFill>
                  <a:srgbClr val="0200FF"/>
                </a:solidFill>
                <a:latin typeface="Courier New" panose="02070309020205020404" pitchFamily="49" charset="0"/>
                <a:cs typeface="Courier New" panose="02070309020205020404" pitchFamily="49" charset="0"/>
              </a:rPr>
              <a:t>’s</a:t>
            </a:r>
            <a:r>
              <a:rPr lang="en-US" i="1" dirty="0"/>
              <a:t> </a:t>
            </a:r>
            <a:r>
              <a:rPr lang="en-US" dirty="0"/>
              <a:t>in </a:t>
            </a:r>
            <a:r>
              <a:rPr lang="en-US" dirty="0">
                <a:solidFill>
                  <a:srgbClr val="0200FF"/>
                </a:solidFill>
                <a:latin typeface="Courier New" panose="02070309020205020404" pitchFamily="49" charset="0"/>
                <a:cs typeface="Courier New" panose="02070309020205020404" pitchFamily="49" charset="0"/>
              </a:rPr>
              <a:t>the teacher’s book</a:t>
            </a:r>
          </a:p>
          <a:p>
            <a:r>
              <a:rPr lang="en-US" dirty="0"/>
              <a:t>French:  </a:t>
            </a:r>
            <a:r>
              <a:rPr lang="en-US" dirty="0">
                <a:solidFill>
                  <a:srgbClr val="0200FF"/>
                </a:solidFill>
                <a:latin typeface="Courier New" panose="02070309020205020404" pitchFamily="49" charset="0"/>
                <a:cs typeface="Courier New" panose="02070309020205020404" pitchFamily="49" charset="0"/>
              </a:rPr>
              <a:t>l’</a:t>
            </a:r>
            <a:r>
              <a:rPr lang="en-US" i="1" dirty="0"/>
              <a:t> </a:t>
            </a:r>
            <a:r>
              <a:rPr lang="en-US" dirty="0"/>
              <a:t>in </a:t>
            </a:r>
            <a:r>
              <a:rPr lang="en-US" dirty="0" err="1">
                <a:solidFill>
                  <a:srgbClr val="0200FF"/>
                </a:solidFill>
                <a:latin typeface="Courier New" panose="02070309020205020404" pitchFamily="49" charset="0"/>
                <a:cs typeface="Courier New" panose="02070309020205020404" pitchFamily="49" charset="0"/>
              </a:rPr>
              <a:t>l’opera</a:t>
            </a:r>
            <a:r>
              <a:rPr lang="en-US" dirty="0">
                <a:solidFill>
                  <a:srgbClr val="0200FF"/>
                </a:solidFill>
                <a:latin typeface="Courier New" panose="02070309020205020404" pitchFamily="49" charset="0"/>
                <a:cs typeface="Courier New" panose="02070309020205020404" pitchFamily="49" charset="0"/>
              </a:rPr>
              <a:t> </a:t>
            </a:r>
          </a:p>
          <a:p>
            <a:r>
              <a:rPr lang="en-US" dirty="0"/>
              <a:t>Arabic:  </a:t>
            </a:r>
            <a:r>
              <a:rPr lang="en-US" dirty="0">
                <a:solidFill>
                  <a:srgbClr val="0200FF"/>
                </a:solidFill>
                <a:latin typeface="Courier New" panose="02070309020205020404" pitchFamily="49" charset="0"/>
                <a:cs typeface="Courier New" panose="02070309020205020404" pitchFamily="49" charset="0"/>
              </a:rPr>
              <a:t>b</a:t>
            </a:r>
            <a:r>
              <a:rPr lang="en-US" i="1" dirty="0">
                <a:solidFill>
                  <a:srgbClr val="0200FF"/>
                </a:solidFill>
              </a:rPr>
              <a:t> </a:t>
            </a:r>
            <a:r>
              <a:rPr lang="en-US" dirty="0"/>
              <a:t>‘by/with’,  </a:t>
            </a:r>
            <a:r>
              <a:rPr lang="en-US" dirty="0">
                <a:solidFill>
                  <a:srgbClr val="0200FF"/>
                </a:solidFill>
                <a:latin typeface="Courier New" panose="02070309020205020404" pitchFamily="49" charset="0"/>
                <a:cs typeface="Courier New" panose="02070309020205020404" pitchFamily="49" charset="0"/>
              </a:rPr>
              <a:t>w</a:t>
            </a:r>
            <a:r>
              <a:rPr lang="en-US" i="1" dirty="0"/>
              <a:t> </a:t>
            </a:r>
            <a:r>
              <a:rPr lang="en-US" dirty="0"/>
              <a:t>‘and’. </a:t>
            </a:r>
          </a:p>
          <a:p>
            <a:endParaRPr lang="en-US" dirty="0"/>
          </a:p>
          <a:p>
            <a:endParaRPr lang="en-US" dirty="0"/>
          </a:p>
          <a:p>
            <a:endParaRPr lang="en-US" dirty="0"/>
          </a:p>
        </p:txBody>
      </p:sp>
    </p:spTree>
    <p:extLst>
      <p:ext uri="{BB962C8B-B14F-4D97-AF65-F5344CB8AC3E}">
        <p14:creationId xmlns:p14="http://schemas.microsoft.com/office/powerpoint/2010/main" val="3098480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0F0A7-2C36-6F50-75CF-A96BB91C0EA7}"/>
              </a:ext>
            </a:extLst>
          </p:cNvPr>
          <p:cNvSpPr>
            <a:spLocks noGrp="1"/>
          </p:cNvSpPr>
          <p:nvPr>
            <p:ph type="title"/>
          </p:nvPr>
        </p:nvSpPr>
        <p:spPr/>
        <p:txBody>
          <a:bodyPr/>
          <a:lstStyle/>
          <a:p>
            <a:r>
              <a:rPr lang="en-US" dirty="0"/>
              <a:t>Morphological Typology</a:t>
            </a:r>
          </a:p>
        </p:txBody>
      </p:sp>
      <p:sp>
        <p:nvSpPr>
          <p:cNvPr id="3" name="Content Placeholder 2">
            <a:extLst>
              <a:ext uri="{FF2B5EF4-FFF2-40B4-BE49-F238E27FC236}">
                <a16:creationId xmlns:a16="http://schemas.microsoft.com/office/drawing/2014/main" id="{84DBBF72-A049-3EE2-81E8-DDDD6FB82896}"/>
              </a:ext>
            </a:extLst>
          </p:cNvPr>
          <p:cNvSpPr>
            <a:spLocks noGrp="1"/>
          </p:cNvSpPr>
          <p:nvPr>
            <p:ph idx="1"/>
          </p:nvPr>
        </p:nvSpPr>
        <p:spPr/>
        <p:txBody>
          <a:bodyPr/>
          <a:lstStyle/>
          <a:p>
            <a:r>
              <a:rPr lang="en-US" dirty="0"/>
              <a:t>Dimensions along which languages vary</a:t>
            </a:r>
          </a:p>
          <a:p>
            <a:r>
              <a:rPr lang="en-US" dirty="0"/>
              <a:t>Two are salient for tokenization:</a:t>
            </a:r>
          </a:p>
          <a:p>
            <a:pPr marL="911225" lvl="1" indent="-514350">
              <a:buFont typeface="+mj-lt"/>
              <a:buAutoNum type="arabicPeriod"/>
            </a:pPr>
            <a:r>
              <a:rPr lang="en-US" sz="2800" dirty="0"/>
              <a:t>number of morphemes per word</a:t>
            </a:r>
          </a:p>
          <a:p>
            <a:pPr marL="911225" lvl="1" indent="-514350">
              <a:buFont typeface="+mj-lt"/>
              <a:buAutoNum type="arabicPeriod"/>
            </a:pPr>
            <a:r>
              <a:rPr lang="en-US" sz="2800" dirty="0"/>
              <a:t>how easy it is to segment the morphemes </a:t>
            </a:r>
          </a:p>
          <a:p>
            <a:endParaRPr lang="en-US" dirty="0"/>
          </a:p>
        </p:txBody>
      </p:sp>
    </p:spTree>
    <p:extLst>
      <p:ext uri="{BB962C8B-B14F-4D97-AF65-F5344CB8AC3E}">
        <p14:creationId xmlns:p14="http://schemas.microsoft.com/office/powerpoint/2010/main" val="1962603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C933D-4F6F-562E-C170-1FFE018D320E}"/>
              </a:ext>
            </a:extLst>
          </p:cNvPr>
          <p:cNvSpPr>
            <a:spLocks noGrp="1"/>
          </p:cNvSpPr>
          <p:nvPr>
            <p:ph type="title"/>
          </p:nvPr>
        </p:nvSpPr>
        <p:spPr/>
        <p:txBody>
          <a:bodyPr>
            <a:normAutofit/>
          </a:bodyPr>
          <a:lstStyle/>
          <a:p>
            <a:r>
              <a:rPr lang="en-US" dirty="0"/>
              <a:t>Number of morphemes per word</a:t>
            </a:r>
          </a:p>
        </p:txBody>
      </p:sp>
      <p:sp>
        <p:nvSpPr>
          <p:cNvPr id="3" name="Content Placeholder 2">
            <a:extLst>
              <a:ext uri="{FF2B5EF4-FFF2-40B4-BE49-F238E27FC236}">
                <a16:creationId xmlns:a16="http://schemas.microsoft.com/office/drawing/2014/main" id="{6536E64E-8C3D-7EBD-8B15-1EDBAD49E72D}"/>
              </a:ext>
            </a:extLst>
          </p:cNvPr>
          <p:cNvSpPr>
            <a:spLocks noGrp="1"/>
          </p:cNvSpPr>
          <p:nvPr>
            <p:ph idx="1"/>
          </p:nvPr>
        </p:nvSpPr>
        <p:spPr>
          <a:xfrm>
            <a:off x="822960" y="1200150"/>
            <a:ext cx="8168640" cy="3429000"/>
          </a:xfrm>
        </p:spPr>
        <p:txBody>
          <a:bodyPr>
            <a:normAutofit fontScale="77500" lnSpcReduction="20000"/>
          </a:bodyPr>
          <a:lstStyle/>
          <a:p>
            <a:r>
              <a:rPr lang="en-US" b="1" i="1" dirty="0"/>
              <a:t>Few. </a:t>
            </a:r>
            <a:r>
              <a:rPr lang="en-US" i="1" dirty="0"/>
              <a:t>Cantonese, spoken in Guangdong, Guangxi, Hong Kong</a:t>
            </a:r>
          </a:p>
          <a:p>
            <a:r>
              <a:rPr lang="en-US" sz="2000" i="1" dirty="0">
                <a:solidFill>
                  <a:srgbClr val="0200FF"/>
                </a:solidFill>
              </a:rPr>
              <a:t>keoi5 waa6 cyun4 gwok3   zeoi3 daai6 gaan1     uk1     hai6 ni1 gaan1 </a:t>
            </a:r>
          </a:p>
          <a:p>
            <a:r>
              <a:rPr lang="en-US" sz="2000" dirty="0">
                <a:solidFill>
                  <a:srgbClr val="0200FF"/>
                </a:solidFill>
              </a:rPr>
              <a:t>he      say     entire country most big    building house is    this building </a:t>
            </a:r>
          </a:p>
          <a:p>
            <a:r>
              <a:rPr lang="en-US" i="1" dirty="0"/>
              <a:t>“He said the biggest house in the country was this one” </a:t>
            </a:r>
          </a:p>
          <a:p>
            <a:endParaRPr lang="en-US" dirty="0"/>
          </a:p>
          <a:p>
            <a:r>
              <a:rPr lang="en-US" b="1" dirty="0"/>
              <a:t>Many. </a:t>
            </a:r>
            <a:r>
              <a:rPr lang="en-US" dirty="0"/>
              <a:t>Koryak, Kamchatka peninsula in Russia, </a:t>
            </a:r>
            <a:endParaRPr lang="en-US" i="1" dirty="0"/>
          </a:p>
          <a:p>
            <a:r>
              <a:rPr lang="en-US" i="1" dirty="0">
                <a:solidFill>
                  <a:srgbClr val="0200FF"/>
                </a:solidFill>
              </a:rPr>
              <a:t>t-</a:t>
            </a:r>
            <a:r>
              <a:rPr lang="en-US" i="1" dirty="0" err="1">
                <a:solidFill>
                  <a:srgbClr val="0200FF"/>
                </a:solidFill>
              </a:rPr>
              <a:t>ə</a:t>
            </a:r>
            <a:r>
              <a:rPr lang="en-US" i="1" dirty="0">
                <a:solidFill>
                  <a:srgbClr val="0200FF"/>
                </a:solidFill>
              </a:rPr>
              <a:t>-</a:t>
            </a:r>
            <a:r>
              <a:rPr lang="en-US" i="1" dirty="0" err="1">
                <a:solidFill>
                  <a:srgbClr val="0200FF"/>
                </a:solidFill>
              </a:rPr>
              <a:t>nk’e</a:t>
            </a:r>
            <a:r>
              <a:rPr lang="en-US" i="1" dirty="0">
                <a:solidFill>
                  <a:srgbClr val="0200FF"/>
                </a:solidFill>
              </a:rPr>
              <a:t>-</a:t>
            </a:r>
            <a:r>
              <a:rPr lang="en-US" i="1" dirty="0" err="1">
                <a:solidFill>
                  <a:srgbClr val="0200FF"/>
                </a:solidFill>
              </a:rPr>
              <a:t>mejŋ</a:t>
            </a:r>
            <a:r>
              <a:rPr lang="en-US" i="1" dirty="0">
                <a:solidFill>
                  <a:srgbClr val="0200FF"/>
                </a:solidFill>
              </a:rPr>
              <a:t>-</a:t>
            </a:r>
            <a:r>
              <a:rPr lang="en-US" i="1" dirty="0" err="1">
                <a:solidFill>
                  <a:srgbClr val="0200FF"/>
                </a:solidFill>
              </a:rPr>
              <a:t>ə</a:t>
            </a:r>
            <a:r>
              <a:rPr lang="en-US" i="1" dirty="0">
                <a:solidFill>
                  <a:srgbClr val="0200FF"/>
                </a:solidFill>
              </a:rPr>
              <a:t>-</a:t>
            </a:r>
            <a:r>
              <a:rPr lang="en-US" i="1" dirty="0" err="1">
                <a:solidFill>
                  <a:srgbClr val="0200FF"/>
                </a:solidFill>
              </a:rPr>
              <a:t>jetemə</a:t>
            </a:r>
            <a:r>
              <a:rPr lang="en-US" i="1" dirty="0">
                <a:solidFill>
                  <a:srgbClr val="0200FF"/>
                </a:solidFill>
              </a:rPr>
              <a:t>-</a:t>
            </a:r>
            <a:r>
              <a:rPr lang="en-US" i="1" dirty="0" err="1">
                <a:solidFill>
                  <a:srgbClr val="0200FF"/>
                </a:solidFill>
              </a:rPr>
              <a:t>nni</a:t>
            </a:r>
            <a:r>
              <a:rPr lang="en-US" i="1" dirty="0">
                <a:solidFill>
                  <a:srgbClr val="0200FF"/>
                </a:solidFill>
              </a:rPr>
              <a:t>-k</a:t>
            </a:r>
          </a:p>
          <a:p>
            <a:r>
              <a:rPr lang="en-US" dirty="0">
                <a:solidFill>
                  <a:srgbClr val="0200FF"/>
                </a:solidFill>
              </a:rPr>
              <a:t>1SG.S-E-midnight-big-E-yurt.cover-E-sew-1SG.S[PFV] </a:t>
            </a:r>
          </a:p>
          <a:p>
            <a:r>
              <a:rPr lang="en-US" i="1" dirty="0"/>
              <a:t>“I sewed a lot of yurt covers in the middle of a night.” </a:t>
            </a:r>
            <a:endParaRPr lang="en-US" dirty="0"/>
          </a:p>
          <a:p>
            <a:endParaRPr lang="en-US" dirty="0"/>
          </a:p>
          <a:p>
            <a:endParaRPr lang="en-US" dirty="0"/>
          </a:p>
        </p:txBody>
      </p:sp>
    </p:spTree>
    <p:extLst>
      <p:ext uri="{BB962C8B-B14F-4D97-AF65-F5344CB8AC3E}">
        <p14:creationId xmlns:p14="http://schemas.microsoft.com/office/powerpoint/2010/main" val="3292440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E80F-87C6-765A-6877-361AA2BFFA66}"/>
              </a:ext>
            </a:extLst>
          </p:cNvPr>
          <p:cNvSpPr>
            <a:spLocks noGrp="1"/>
          </p:cNvSpPr>
          <p:nvPr>
            <p:ph type="title"/>
          </p:nvPr>
        </p:nvSpPr>
        <p:spPr/>
        <p:txBody>
          <a:bodyPr/>
          <a:lstStyle/>
          <a:p>
            <a:r>
              <a:rPr lang="en-US" dirty="0"/>
              <a:t>Joseph Greenberg (1960) scale</a:t>
            </a:r>
          </a:p>
        </p:txBody>
      </p:sp>
      <p:pic>
        <p:nvPicPr>
          <p:cNvPr id="5" name="Content Placeholder 4">
            <a:extLst>
              <a:ext uri="{FF2B5EF4-FFF2-40B4-BE49-F238E27FC236}">
                <a16:creationId xmlns:a16="http://schemas.microsoft.com/office/drawing/2014/main" id="{35FC9813-DDDA-2BBF-AC45-ACA1C78798C9}"/>
              </a:ext>
            </a:extLst>
          </p:cNvPr>
          <p:cNvPicPr>
            <a:picLocks noGrp="1" noChangeAspect="1"/>
          </p:cNvPicPr>
          <p:nvPr>
            <p:ph idx="1"/>
          </p:nvPr>
        </p:nvPicPr>
        <p:blipFill>
          <a:blip r:embed="rId2"/>
          <a:stretch>
            <a:fillRect/>
          </a:stretch>
        </p:blipFill>
        <p:spPr>
          <a:xfrm>
            <a:off x="822325" y="1596662"/>
            <a:ext cx="7543800" cy="2635976"/>
          </a:xfrm>
        </p:spPr>
      </p:pic>
    </p:spTree>
    <p:extLst>
      <p:ext uri="{BB962C8B-B14F-4D97-AF65-F5344CB8AC3E}">
        <p14:creationId xmlns:p14="http://schemas.microsoft.com/office/powerpoint/2010/main" val="2037442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4646-4CF5-9912-E4FD-D7E633431BA6}"/>
              </a:ext>
            </a:extLst>
          </p:cNvPr>
          <p:cNvSpPr>
            <a:spLocks noGrp="1"/>
          </p:cNvSpPr>
          <p:nvPr>
            <p:ph type="title"/>
          </p:nvPr>
        </p:nvSpPr>
        <p:spPr/>
        <p:txBody>
          <a:bodyPr/>
          <a:lstStyle/>
          <a:p>
            <a:r>
              <a:rPr lang="en-US" dirty="0"/>
              <a:t>How easily </a:t>
            </a:r>
            <a:r>
              <a:rPr lang="en-US" dirty="0" err="1"/>
              <a:t>segmentable</a:t>
            </a:r>
            <a:endParaRPr lang="en-US" dirty="0"/>
          </a:p>
        </p:txBody>
      </p:sp>
      <p:sp>
        <p:nvSpPr>
          <p:cNvPr id="3" name="Content Placeholder 2">
            <a:extLst>
              <a:ext uri="{FF2B5EF4-FFF2-40B4-BE49-F238E27FC236}">
                <a16:creationId xmlns:a16="http://schemas.microsoft.com/office/drawing/2014/main" id="{63079473-E30A-76D9-BFB0-095A51DA1C54}"/>
              </a:ext>
            </a:extLst>
          </p:cNvPr>
          <p:cNvSpPr>
            <a:spLocks noGrp="1"/>
          </p:cNvSpPr>
          <p:nvPr>
            <p:ph idx="1"/>
          </p:nvPr>
        </p:nvSpPr>
        <p:spPr>
          <a:xfrm>
            <a:off x="822960" y="1200150"/>
            <a:ext cx="8016240" cy="3943350"/>
          </a:xfrm>
        </p:spPr>
        <p:txBody>
          <a:bodyPr>
            <a:normAutofit fontScale="92500" lnSpcReduction="20000"/>
          </a:bodyPr>
          <a:lstStyle/>
          <a:p>
            <a:r>
              <a:rPr lang="en-US" b="1" dirty="0"/>
              <a:t>Agglutinative</a:t>
            </a:r>
            <a:r>
              <a:rPr lang="en-US" dirty="0"/>
              <a:t> languages like Turkish</a:t>
            </a:r>
          </a:p>
          <a:p>
            <a:pPr lvl="1"/>
            <a:r>
              <a:rPr lang="en-US" dirty="0"/>
              <a:t>Very clean boundaries between morphemes</a:t>
            </a:r>
          </a:p>
          <a:p>
            <a:pPr lvl="1"/>
            <a:endParaRPr lang="en-US" dirty="0"/>
          </a:p>
          <a:p>
            <a:r>
              <a:rPr lang="en-US" b="1" dirty="0"/>
              <a:t>Fusion</a:t>
            </a:r>
            <a:r>
              <a:rPr lang="en-US" dirty="0"/>
              <a:t> languages</a:t>
            </a:r>
          </a:p>
          <a:p>
            <a:pPr lvl="1"/>
            <a:r>
              <a:rPr lang="en-US" dirty="0"/>
              <a:t>a single affix may conflate multiple morphemes, </a:t>
            </a:r>
          </a:p>
          <a:p>
            <a:pPr lvl="1"/>
            <a:endParaRPr lang="en-US" dirty="0"/>
          </a:p>
          <a:p>
            <a:pPr lvl="1"/>
            <a:r>
              <a:rPr lang="en-US" dirty="0"/>
              <a:t>Russian  </a:t>
            </a:r>
            <a:r>
              <a:rPr lang="en-US" dirty="0">
                <a:solidFill>
                  <a:srgbClr val="0200FF"/>
                </a:solidFill>
                <a:latin typeface="Courier New" panose="02070309020205020404" pitchFamily="49" charset="0"/>
                <a:cs typeface="Courier New" panose="02070309020205020404" pitchFamily="49" charset="0"/>
              </a:rPr>
              <a:t>-om</a:t>
            </a:r>
            <a:r>
              <a:rPr lang="en-US" i="1" dirty="0"/>
              <a:t> </a:t>
            </a:r>
            <a:r>
              <a:rPr lang="en-US" dirty="0"/>
              <a:t>in </a:t>
            </a:r>
            <a:r>
              <a:rPr lang="en-US" dirty="0" err="1">
                <a:solidFill>
                  <a:srgbClr val="0200FF"/>
                </a:solidFill>
                <a:latin typeface="Courier New" panose="02070309020205020404" pitchFamily="49" charset="0"/>
                <a:cs typeface="Courier New" panose="02070309020205020404" pitchFamily="49" charset="0"/>
              </a:rPr>
              <a:t>stolom</a:t>
            </a:r>
            <a:r>
              <a:rPr lang="en-US" i="1" dirty="0"/>
              <a:t> </a:t>
            </a:r>
            <a:r>
              <a:rPr lang="en-US" dirty="0"/>
              <a:t>(table-SG-INSTR- DECL1) </a:t>
            </a:r>
          </a:p>
          <a:p>
            <a:pPr lvl="2"/>
            <a:r>
              <a:rPr lang="en-US" dirty="0"/>
              <a:t>instrumental, singular, and first declension. </a:t>
            </a:r>
          </a:p>
          <a:p>
            <a:pPr lvl="1"/>
            <a:r>
              <a:rPr lang="en-US" dirty="0"/>
              <a:t>English </a:t>
            </a:r>
            <a:r>
              <a:rPr lang="en-US" dirty="0">
                <a:solidFill>
                  <a:srgbClr val="0200FF"/>
                </a:solidFill>
                <a:latin typeface="Courier New" panose="02070309020205020404" pitchFamily="49" charset="0"/>
                <a:cs typeface="Courier New" panose="02070309020205020404" pitchFamily="49" charset="0"/>
              </a:rPr>
              <a:t>–s </a:t>
            </a:r>
            <a:r>
              <a:rPr lang="en-US" dirty="0"/>
              <a:t>in "</a:t>
            </a:r>
            <a:r>
              <a:rPr lang="en-US" dirty="0">
                <a:solidFill>
                  <a:srgbClr val="0200FF"/>
                </a:solidFill>
                <a:latin typeface="Courier New" panose="02070309020205020404" pitchFamily="49" charset="0"/>
                <a:cs typeface="Courier New" panose="02070309020205020404" pitchFamily="49" charset="0"/>
              </a:rPr>
              <a:t>She reads the article</a:t>
            </a:r>
            <a:r>
              <a:rPr lang="en-US" dirty="0"/>
              <a:t>"</a:t>
            </a:r>
          </a:p>
          <a:p>
            <a:pPr lvl="2"/>
            <a:r>
              <a:rPr lang="en-US" dirty="0"/>
              <a:t>Means both "third person" and "present tense"</a:t>
            </a:r>
          </a:p>
          <a:p>
            <a:pPr lvl="2"/>
            <a:endParaRPr lang="en-US" dirty="0"/>
          </a:p>
          <a:p>
            <a:r>
              <a:rPr lang="en-US" dirty="0"/>
              <a:t>These are tendencies rather than absolutes</a:t>
            </a:r>
          </a:p>
          <a:p>
            <a:endParaRPr lang="en-US" dirty="0"/>
          </a:p>
        </p:txBody>
      </p:sp>
    </p:spTree>
    <p:extLst>
      <p:ext uri="{BB962C8B-B14F-4D97-AF65-F5344CB8AC3E}">
        <p14:creationId xmlns:p14="http://schemas.microsoft.com/office/powerpoint/2010/main" val="2222404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AF944-FFE0-66CE-3F73-18BCB4258CB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0E2A36E-0866-0A19-1C6E-5ED3497A422E}"/>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3657D3C3-C5AD-A6E8-81E4-0D419F43D716}"/>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Morphemes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6A4AF471-656A-2D08-7C86-81ED3C5A344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6567384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2F553-6597-A083-201C-64553B0128C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A0627D65-FFF5-914F-A2C5-55CAF540D5F8}"/>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F5ACCE0B-964C-A05C-4F59-54E43E40D9BA}"/>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Unicode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80D3E33F-94C7-8C4F-1CF7-CCC8830C281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8336615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7B0F93D-D4F9-5F5C-5F3A-52BCB9AA9153}"/>
              </a:ext>
            </a:extLst>
          </p:cNvPr>
          <p:cNvSpPr>
            <a:spLocks noGrp="1"/>
          </p:cNvSpPr>
          <p:nvPr>
            <p:ph type="title"/>
          </p:nvPr>
        </p:nvSpPr>
        <p:spPr/>
        <p:txBody>
          <a:bodyPr/>
          <a:lstStyle/>
          <a:p>
            <a:r>
              <a:rPr lang="en-US" dirty="0"/>
              <a:t>Unicode</a:t>
            </a:r>
          </a:p>
        </p:txBody>
      </p:sp>
      <p:sp>
        <p:nvSpPr>
          <p:cNvPr id="6" name="Content Placeholder 5">
            <a:extLst>
              <a:ext uri="{FF2B5EF4-FFF2-40B4-BE49-F238E27FC236}">
                <a16:creationId xmlns:a16="http://schemas.microsoft.com/office/drawing/2014/main" id="{69842A38-4024-E72D-59A7-CE0FA15A2435}"/>
              </a:ext>
            </a:extLst>
          </p:cNvPr>
          <p:cNvSpPr>
            <a:spLocks noGrp="1"/>
          </p:cNvSpPr>
          <p:nvPr>
            <p:ph idx="1"/>
          </p:nvPr>
        </p:nvSpPr>
        <p:spPr/>
        <p:txBody>
          <a:bodyPr>
            <a:normAutofit/>
          </a:bodyPr>
          <a:lstStyle/>
          <a:p>
            <a:pPr marL="0" indent="0">
              <a:buNone/>
            </a:pPr>
            <a:r>
              <a:rPr lang="en-US" dirty="0"/>
              <a:t>a method for representing text  written using</a:t>
            </a:r>
          </a:p>
          <a:p>
            <a:pPr marL="739775" lvl="1" indent="-342900">
              <a:buFont typeface="Arial" panose="020B0604020202020204" pitchFamily="34" charset="0"/>
              <a:buChar char="•"/>
            </a:pPr>
            <a:r>
              <a:rPr lang="en-US" dirty="0"/>
              <a:t>any character  (more than 150,000!)</a:t>
            </a:r>
          </a:p>
          <a:p>
            <a:pPr marL="739775" lvl="1" indent="-342900">
              <a:buFont typeface="Arial" panose="020B0604020202020204" pitchFamily="34" charset="0"/>
              <a:buChar char="•"/>
            </a:pPr>
            <a:r>
              <a:rPr lang="en-US" dirty="0"/>
              <a:t>in any script  (168 to date!)</a:t>
            </a:r>
          </a:p>
          <a:p>
            <a:pPr marL="739775" lvl="1" indent="-342900">
              <a:buFont typeface="Arial" panose="020B0604020202020204" pitchFamily="34" charset="0"/>
              <a:buChar char="•"/>
            </a:pPr>
            <a:r>
              <a:rPr lang="en-US" dirty="0"/>
              <a:t>of the languages  of the world</a:t>
            </a:r>
          </a:p>
          <a:p>
            <a:pPr marL="850900" lvl="2" indent="-342900">
              <a:buFont typeface="Arial" panose="020B0604020202020204" pitchFamily="34" charset="0"/>
              <a:buChar char="•"/>
            </a:pPr>
            <a:r>
              <a:rPr lang="en-US" dirty="0"/>
              <a:t>Chinese, Arabic, Hindi, Cherokee, Ethiopic, Khmer, </a:t>
            </a:r>
            <a:r>
              <a:rPr lang="en-US" dirty="0" err="1"/>
              <a:t>N’Ko</a:t>
            </a:r>
            <a:r>
              <a:rPr lang="en-US" dirty="0"/>
              <a:t>,…</a:t>
            </a:r>
          </a:p>
          <a:p>
            <a:pPr marL="850900" lvl="2" indent="-342900">
              <a:buFont typeface="Arial" panose="020B0604020202020204" pitchFamily="34" charset="0"/>
              <a:buChar char="•"/>
            </a:pPr>
            <a:r>
              <a:rPr lang="en-US" dirty="0"/>
              <a:t>dead ones like Sumerian cuneiform</a:t>
            </a:r>
          </a:p>
          <a:p>
            <a:pPr marL="850900" lvl="2" indent="-342900">
              <a:buFont typeface="Arial" panose="020B0604020202020204" pitchFamily="34" charset="0"/>
              <a:buChar char="•"/>
            </a:pPr>
            <a:r>
              <a:rPr lang="en-US" dirty="0"/>
              <a:t>invented ones like Klingon</a:t>
            </a:r>
          </a:p>
          <a:p>
            <a:pPr marL="850900" lvl="2" indent="-342900">
              <a:buFont typeface="Arial" panose="020B0604020202020204" pitchFamily="34" charset="0"/>
              <a:buChar char="•"/>
            </a:pPr>
            <a:r>
              <a:rPr lang="en-US" dirty="0"/>
              <a:t>plus emojis, currency symbols, etc.</a:t>
            </a:r>
          </a:p>
          <a:p>
            <a:endParaRPr lang="en-US" dirty="0"/>
          </a:p>
        </p:txBody>
      </p:sp>
    </p:spTree>
    <p:extLst>
      <p:ext uri="{BB962C8B-B14F-4D97-AF65-F5344CB8AC3E}">
        <p14:creationId xmlns:p14="http://schemas.microsoft.com/office/powerpoint/2010/main" val="772993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7B2C-75AA-BF22-CE58-8CE724683625}"/>
              </a:ext>
            </a:extLst>
          </p:cNvPr>
          <p:cNvSpPr>
            <a:spLocks noGrp="1"/>
          </p:cNvSpPr>
          <p:nvPr>
            <p:ph type="title"/>
          </p:nvPr>
        </p:nvSpPr>
        <p:spPr/>
        <p:txBody>
          <a:bodyPr/>
          <a:lstStyle/>
          <a:p>
            <a:r>
              <a:rPr lang="en-US" dirty="0"/>
              <a:t>ASCII: Some  history for English</a:t>
            </a:r>
          </a:p>
        </p:txBody>
      </p:sp>
      <p:sp>
        <p:nvSpPr>
          <p:cNvPr id="3" name="Content Placeholder 2">
            <a:extLst>
              <a:ext uri="{FF2B5EF4-FFF2-40B4-BE49-F238E27FC236}">
                <a16:creationId xmlns:a16="http://schemas.microsoft.com/office/drawing/2014/main" id="{C44D3A13-B340-6167-5A21-FE24558253C8}"/>
              </a:ext>
            </a:extLst>
          </p:cNvPr>
          <p:cNvSpPr>
            <a:spLocks noGrp="1"/>
          </p:cNvSpPr>
          <p:nvPr>
            <p:ph idx="1"/>
          </p:nvPr>
        </p:nvSpPr>
        <p:spPr>
          <a:xfrm>
            <a:off x="822960" y="1460261"/>
            <a:ext cx="7543800" cy="3473689"/>
          </a:xfrm>
        </p:spPr>
        <p:txBody>
          <a:bodyPr>
            <a:normAutofit/>
          </a:bodyPr>
          <a:lstStyle/>
          <a:p>
            <a:r>
              <a:rPr lang="en-US" sz="3200" dirty="0"/>
              <a:t>1 byte per character </a:t>
            </a:r>
          </a:p>
          <a:p>
            <a:pPr lvl="1"/>
            <a:r>
              <a:rPr lang="en-US" sz="2800" dirty="0"/>
              <a:t>In principle 256 characters</a:t>
            </a:r>
          </a:p>
          <a:p>
            <a:pPr lvl="1"/>
            <a:r>
              <a:rPr lang="en-US" sz="2800" dirty="0"/>
              <a:t>But high bit set to 0 </a:t>
            </a:r>
          </a:p>
          <a:p>
            <a:pPr lvl="1"/>
            <a:r>
              <a:rPr lang="en-US" sz="2800" dirty="0"/>
              <a:t>So 7 bits = 128 </a:t>
            </a:r>
          </a:p>
          <a:p>
            <a:pPr lvl="1"/>
            <a:r>
              <a:rPr lang="en-US" sz="2800" dirty="0"/>
              <a:t>However only 95 used </a:t>
            </a:r>
          </a:p>
          <a:p>
            <a:pPr marL="150813" lvl="1" indent="0">
              <a:buNone/>
            </a:pPr>
            <a:r>
              <a:rPr lang="en-US" sz="2800" dirty="0"/>
              <a:t>The rest were for teletypes</a:t>
            </a:r>
          </a:p>
        </p:txBody>
      </p:sp>
      <p:pic>
        <p:nvPicPr>
          <p:cNvPr id="8" name="Picture 7" descr="A close-up of a machine&#10;&#10;AI-generated content may be incorrect.">
            <a:extLst>
              <a:ext uri="{FF2B5EF4-FFF2-40B4-BE49-F238E27FC236}">
                <a16:creationId xmlns:a16="http://schemas.microsoft.com/office/drawing/2014/main" id="{C0E637A9-0AD3-D3D2-5BDF-C1ECC4F6362A}"/>
              </a:ext>
            </a:extLst>
          </p:cNvPr>
          <p:cNvPicPr>
            <a:picLocks noChangeAspect="1"/>
          </p:cNvPicPr>
          <p:nvPr/>
        </p:nvPicPr>
        <p:blipFill>
          <a:blip r:embed="rId2"/>
          <a:srcRect l="6991" t="6283" r="9237" b="7552"/>
          <a:stretch>
            <a:fillRect/>
          </a:stretch>
        </p:blipFill>
        <p:spPr>
          <a:xfrm>
            <a:off x="5486400" y="2546208"/>
            <a:ext cx="3581400" cy="2455818"/>
          </a:xfrm>
          <a:prstGeom prst="rect">
            <a:avLst/>
          </a:prstGeom>
        </p:spPr>
      </p:pic>
      <p:sp>
        <p:nvSpPr>
          <p:cNvPr id="9" name="TextBox 8">
            <a:extLst>
              <a:ext uri="{FF2B5EF4-FFF2-40B4-BE49-F238E27FC236}">
                <a16:creationId xmlns:a16="http://schemas.microsoft.com/office/drawing/2014/main" id="{F7651111-94A1-4A79-F54B-B1579246A848}"/>
              </a:ext>
            </a:extLst>
          </p:cNvPr>
          <p:cNvSpPr txBox="1"/>
          <p:nvPr/>
        </p:nvSpPr>
        <p:spPr>
          <a:xfrm>
            <a:off x="822960" y="907719"/>
            <a:ext cx="8348760" cy="461665"/>
          </a:xfrm>
          <a:prstGeom prst="rect">
            <a:avLst/>
          </a:prstGeom>
          <a:noFill/>
        </p:spPr>
        <p:txBody>
          <a:bodyPr wrap="none" rtlCol="0">
            <a:spAutoFit/>
          </a:bodyPr>
          <a:lstStyle/>
          <a:p>
            <a:r>
              <a:rPr lang="en-US" dirty="0">
                <a:latin typeface="Raleway" pitchFamily="2" charset="77"/>
              </a:rPr>
              <a:t>1960s American Standard Code for Information Exchange</a:t>
            </a:r>
          </a:p>
        </p:txBody>
      </p:sp>
    </p:spTree>
    <p:extLst>
      <p:ext uri="{BB962C8B-B14F-4D97-AF65-F5344CB8AC3E}">
        <p14:creationId xmlns:p14="http://schemas.microsoft.com/office/powerpoint/2010/main" val="306830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18703-15DB-AF0A-DE78-606D6B1F4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EC918-1AEC-7E34-4395-285C26845548}"/>
              </a:ext>
            </a:extLst>
          </p:cNvPr>
          <p:cNvSpPr>
            <a:spLocks noGrp="1"/>
          </p:cNvSpPr>
          <p:nvPr>
            <p:ph type="title"/>
          </p:nvPr>
        </p:nvSpPr>
        <p:spPr/>
        <p:txBody>
          <a:bodyPr/>
          <a:lstStyle/>
          <a:p>
            <a:r>
              <a:rPr lang="en-US" dirty="0"/>
              <a:t>ASCII: Some  history for English</a:t>
            </a:r>
          </a:p>
        </p:txBody>
      </p:sp>
      <p:pic>
        <p:nvPicPr>
          <p:cNvPr id="4" name="Picture 3">
            <a:extLst>
              <a:ext uri="{FF2B5EF4-FFF2-40B4-BE49-F238E27FC236}">
                <a16:creationId xmlns:a16="http://schemas.microsoft.com/office/drawing/2014/main" id="{035F396F-74E4-C0A6-7160-38E30CD836FE}"/>
              </a:ext>
            </a:extLst>
          </p:cNvPr>
          <p:cNvPicPr>
            <a:picLocks noChangeAspect="1"/>
          </p:cNvPicPr>
          <p:nvPr/>
        </p:nvPicPr>
        <p:blipFill>
          <a:blip r:embed="rId2"/>
          <a:srcRect b="4837"/>
          <a:stretch>
            <a:fillRect/>
          </a:stretch>
        </p:blipFill>
        <p:spPr>
          <a:xfrm>
            <a:off x="554760" y="1181100"/>
            <a:ext cx="8080199" cy="1504950"/>
          </a:xfrm>
          <a:prstGeom prst="rect">
            <a:avLst/>
          </a:prstGeom>
        </p:spPr>
      </p:pic>
      <p:sp>
        <p:nvSpPr>
          <p:cNvPr id="6" name="Content Placeholder 5">
            <a:extLst>
              <a:ext uri="{FF2B5EF4-FFF2-40B4-BE49-F238E27FC236}">
                <a16:creationId xmlns:a16="http://schemas.microsoft.com/office/drawing/2014/main" id="{6C7E4C8C-A4B9-6A8D-847A-3C815A8354E5}"/>
              </a:ext>
            </a:extLst>
          </p:cNvPr>
          <p:cNvSpPr>
            <a:spLocks noGrp="1"/>
          </p:cNvSpPr>
          <p:nvPr>
            <p:ph idx="1"/>
          </p:nvPr>
        </p:nvSpPr>
        <p:spPr>
          <a:xfrm>
            <a:off x="822960" y="3333750"/>
            <a:ext cx="7543801" cy="1658298"/>
          </a:xfrm>
        </p:spPr>
        <p:txBody>
          <a:bodyPr/>
          <a:lstStyle/>
          <a:p>
            <a:r>
              <a:rPr lang="en-US" dirty="0">
                <a:latin typeface="Courier New" panose="02070309020205020404" pitchFamily="49" charset="0"/>
                <a:cs typeface="Courier New" panose="02070309020205020404" pitchFamily="49" charset="0"/>
              </a:rPr>
              <a:t>h  e  l  l  o</a:t>
            </a:r>
          </a:p>
          <a:p>
            <a:r>
              <a:rPr lang="en-US" dirty="0">
                <a:latin typeface="Courier New" panose="02070309020205020404" pitchFamily="49" charset="0"/>
                <a:cs typeface="Courier New" panose="02070309020205020404" pitchFamily="49" charset="0"/>
              </a:rPr>
              <a:t>68 65 6C 6C 6F </a:t>
            </a:r>
          </a:p>
          <a:p>
            <a:endParaRPr lang="en-US" dirty="0"/>
          </a:p>
        </p:txBody>
      </p:sp>
    </p:spTree>
    <p:extLst>
      <p:ext uri="{BB962C8B-B14F-4D97-AF65-F5344CB8AC3E}">
        <p14:creationId xmlns:p14="http://schemas.microsoft.com/office/powerpoint/2010/main" val="2307723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DB5E-D12F-4874-CC87-E1B1ED4978B8}"/>
              </a:ext>
            </a:extLst>
          </p:cNvPr>
          <p:cNvSpPr>
            <a:spLocks noGrp="1"/>
          </p:cNvSpPr>
          <p:nvPr>
            <p:ph type="title"/>
          </p:nvPr>
        </p:nvSpPr>
        <p:spPr/>
        <p:txBody>
          <a:bodyPr/>
          <a:lstStyle/>
          <a:p>
            <a:r>
              <a:rPr lang="en-US" dirty="0"/>
              <a:t>ASCII wasn't enough!</a:t>
            </a:r>
          </a:p>
        </p:txBody>
      </p:sp>
      <p:sp>
        <p:nvSpPr>
          <p:cNvPr id="3" name="Content Placeholder 2">
            <a:extLst>
              <a:ext uri="{FF2B5EF4-FFF2-40B4-BE49-F238E27FC236}">
                <a16:creationId xmlns:a16="http://schemas.microsoft.com/office/drawing/2014/main" id="{9D6475DF-F546-E406-147F-C003AE82FD5E}"/>
              </a:ext>
            </a:extLst>
          </p:cNvPr>
          <p:cNvSpPr>
            <a:spLocks noGrp="1"/>
          </p:cNvSpPr>
          <p:nvPr>
            <p:ph idx="1"/>
          </p:nvPr>
        </p:nvSpPr>
        <p:spPr>
          <a:xfrm>
            <a:off x="822960" y="1200150"/>
            <a:ext cx="7543801" cy="4724400"/>
          </a:xfrm>
        </p:spPr>
        <p:txBody>
          <a:bodyPr>
            <a:normAutofit/>
          </a:bodyPr>
          <a:lstStyle/>
          <a:p>
            <a:pPr marL="0" indent="0">
              <a:buNone/>
            </a:pPr>
            <a:r>
              <a:rPr lang="en-US" b="1" dirty="0"/>
              <a:t>Spanish</a:t>
            </a:r>
            <a:r>
              <a:rPr lang="en-US" dirty="0"/>
              <a:t>: </a:t>
            </a:r>
            <a:r>
              <a:rPr lang="en-US" dirty="0" err="1">
                <a:solidFill>
                  <a:srgbClr val="0200FF"/>
                </a:solidFill>
              </a:rPr>
              <a:t>Señor</a:t>
            </a:r>
            <a:r>
              <a:rPr lang="en-US" dirty="0">
                <a:solidFill>
                  <a:srgbClr val="0200FF"/>
                </a:solidFill>
              </a:rPr>
              <a:t>- </a:t>
            </a:r>
            <a:r>
              <a:rPr lang="en-US" dirty="0" err="1">
                <a:solidFill>
                  <a:srgbClr val="0200FF"/>
                </a:solidFill>
              </a:rPr>
              <a:t>respondió</a:t>
            </a:r>
            <a:r>
              <a:rPr lang="en-US" dirty="0">
                <a:solidFill>
                  <a:srgbClr val="0200FF"/>
                </a:solidFill>
              </a:rPr>
              <a:t> Sancho</a:t>
            </a:r>
          </a:p>
          <a:p>
            <a:pPr marL="0" indent="0">
              <a:buNone/>
            </a:pPr>
            <a:r>
              <a:rPr lang="en-US" dirty="0"/>
              <a:t>	This sentence has non-ASCII </a:t>
            </a:r>
            <a:r>
              <a:rPr lang="en-US" dirty="0" err="1">
                <a:solidFill>
                  <a:srgbClr val="0200FF"/>
                </a:solidFill>
              </a:rPr>
              <a:t>ñ</a:t>
            </a:r>
            <a:r>
              <a:rPr lang="en-US" dirty="0">
                <a:solidFill>
                  <a:srgbClr val="0200FF"/>
                </a:solidFill>
              </a:rPr>
              <a:t> </a:t>
            </a:r>
            <a:r>
              <a:rPr lang="en-US" dirty="0">
                <a:solidFill>
                  <a:schemeClr val="tx1"/>
                </a:solidFill>
              </a:rPr>
              <a:t>and</a:t>
            </a:r>
            <a:r>
              <a:rPr lang="en-US" dirty="0">
                <a:solidFill>
                  <a:srgbClr val="0200FF"/>
                </a:solidFill>
              </a:rPr>
              <a:t> </a:t>
            </a:r>
            <a:r>
              <a:rPr lang="en-US" dirty="0" err="1">
                <a:solidFill>
                  <a:srgbClr val="0200FF"/>
                </a:solidFill>
              </a:rPr>
              <a:t>ó</a:t>
            </a:r>
            <a:endParaRPr lang="en-US" dirty="0">
              <a:solidFill>
                <a:srgbClr val="0200FF"/>
              </a:solidFill>
            </a:endParaRPr>
          </a:p>
          <a:p>
            <a:pPr marL="0" indent="0">
              <a:buNone/>
            </a:pPr>
            <a:r>
              <a:rPr lang="en-US" dirty="0"/>
              <a:t>About 100,000 </a:t>
            </a:r>
            <a:r>
              <a:rPr lang="en-US" b="1" dirty="0"/>
              <a:t>Chinese/CJKV </a:t>
            </a:r>
            <a:r>
              <a:rPr lang="en-US" dirty="0"/>
              <a:t>characters (Chinese, Japanese, Korean, or Vietnamese)</a:t>
            </a:r>
            <a:endParaRPr lang="en-US" b="1" dirty="0"/>
          </a:p>
          <a:p>
            <a:pPr marL="0" indent="0">
              <a:buNone/>
            </a:pPr>
            <a:r>
              <a:rPr lang="en-US" b="1" dirty="0"/>
              <a:t>Devanagari</a:t>
            </a:r>
            <a:r>
              <a:rPr lang="en-US" dirty="0"/>
              <a:t> script for 120 languages like </a:t>
            </a:r>
            <a:r>
              <a:rPr lang="en-US" b="1" dirty="0"/>
              <a:t>Hindi</a:t>
            </a:r>
            <a:r>
              <a:rPr lang="en-US" dirty="0"/>
              <a:t>, Marathi, Nepali, Sindhi, Sanskrit, etc. </a:t>
            </a:r>
          </a:p>
          <a:p>
            <a:pPr marL="0" indent="0">
              <a:buNone/>
            </a:pPr>
            <a:endParaRPr lang="en-US" dirty="0"/>
          </a:p>
          <a:p>
            <a:endParaRPr lang="en-US" dirty="0"/>
          </a:p>
          <a:p>
            <a:pPr marL="0" indent="0">
              <a:buNone/>
            </a:pPr>
            <a:endParaRPr lang="en-US" dirty="0"/>
          </a:p>
          <a:p>
            <a:endParaRPr lang="en-US" dirty="0">
              <a:solidFill>
                <a:schemeClr val="tx1"/>
              </a:solidFill>
            </a:endParaRPr>
          </a:p>
        </p:txBody>
      </p:sp>
      <p:pic>
        <p:nvPicPr>
          <p:cNvPr id="4" name="Picture 3">
            <a:extLst>
              <a:ext uri="{FF2B5EF4-FFF2-40B4-BE49-F238E27FC236}">
                <a16:creationId xmlns:a16="http://schemas.microsoft.com/office/drawing/2014/main" id="{528533B5-A444-6BC1-8449-41939FD76084}"/>
              </a:ext>
            </a:extLst>
          </p:cNvPr>
          <p:cNvPicPr>
            <a:picLocks noChangeAspect="1"/>
          </p:cNvPicPr>
          <p:nvPr/>
        </p:nvPicPr>
        <p:blipFill>
          <a:blip r:embed="rId2"/>
          <a:stretch>
            <a:fillRect/>
          </a:stretch>
        </p:blipFill>
        <p:spPr>
          <a:xfrm>
            <a:off x="1600200" y="4171950"/>
            <a:ext cx="6858000" cy="545007"/>
          </a:xfrm>
          <a:prstGeom prst="rect">
            <a:avLst/>
          </a:prstGeom>
        </p:spPr>
      </p:pic>
    </p:spTree>
    <p:extLst>
      <p:ext uri="{BB962C8B-B14F-4D97-AF65-F5344CB8AC3E}">
        <p14:creationId xmlns:p14="http://schemas.microsoft.com/office/powerpoint/2010/main" val="112507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98135-CF39-51CC-91B6-3961A01A344F}"/>
              </a:ext>
            </a:extLst>
          </p:cNvPr>
          <p:cNvSpPr>
            <a:spLocks noGrp="1"/>
          </p:cNvSpPr>
          <p:nvPr>
            <p:ph type="title"/>
          </p:nvPr>
        </p:nvSpPr>
        <p:spPr/>
        <p:txBody>
          <a:bodyPr/>
          <a:lstStyle/>
          <a:p>
            <a:r>
              <a:rPr lang="en-US" dirty="0"/>
              <a:t>Code Points</a:t>
            </a:r>
          </a:p>
        </p:txBody>
      </p:sp>
      <p:sp>
        <p:nvSpPr>
          <p:cNvPr id="3" name="Content Placeholder 2">
            <a:extLst>
              <a:ext uri="{FF2B5EF4-FFF2-40B4-BE49-F238E27FC236}">
                <a16:creationId xmlns:a16="http://schemas.microsoft.com/office/drawing/2014/main" id="{44F98974-1239-E480-086D-FD9CE9794C4E}"/>
              </a:ext>
            </a:extLst>
          </p:cNvPr>
          <p:cNvSpPr>
            <a:spLocks noGrp="1"/>
          </p:cNvSpPr>
          <p:nvPr>
            <p:ph idx="1"/>
          </p:nvPr>
        </p:nvSpPr>
        <p:spPr>
          <a:xfrm>
            <a:off x="822960" y="1200150"/>
            <a:ext cx="7543800" cy="3733800"/>
          </a:xfrm>
        </p:spPr>
        <p:txBody>
          <a:bodyPr>
            <a:normAutofit/>
          </a:bodyPr>
          <a:lstStyle/>
          <a:p>
            <a:r>
              <a:rPr lang="en-US" dirty="0"/>
              <a:t>Unicode assigns a unique ID, a </a:t>
            </a:r>
            <a:r>
              <a:rPr lang="en-US" b="1" dirty="0"/>
              <a:t>code point,  </a:t>
            </a:r>
            <a:r>
              <a:rPr lang="en-US" dirty="0"/>
              <a:t>to each of its 150,000 characters</a:t>
            </a:r>
          </a:p>
          <a:p>
            <a:r>
              <a:rPr lang="en-US" dirty="0"/>
              <a:t>1.1 million possible code points</a:t>
            </a:r>
          </a:p>
          <a:p>
            <a:pPr lvl="1"/>
            <a:r>
              <a:rPr lang="en-US" dirty="0"/>
              <a:t>0 – 0x10FFFF</a:t>
            </a:r>
          </a:p>
          <a:p>
            <a:r>
              <a:rPr lang="en-US" dirty="0"/>
              <a:t>Written in hex, with prefix "U+"</a:t>
            </a:r>
          </a:p>
          <a:p>
            <a:pPr lvl="1"/>
            <a:r>
              <a:rPr lang="en-US" sz="2800" dirty="0">
                <a:solidFill>
                  <a:srgbClr val="0200FF"/>
                </a:solidFill>
              </a:rPr>
              <a:t>a</a:t>
            </a:r>
            <a:r>
              <a:rPr lang="en-US" sz="2800" dirty="0"/>
              <a:t> is U+0061 which = 0x0061</a:t>
            </a:r>
          </a:p>
          <a:p>
            <a:r>
              <a:rPr lang="en-US" dirty="0"/>
              <a:t>First 127 code points = ASCII </a:t>
            </a:r>
          </a:p>
          <a:p>
            <a:pPr lvl="1"/>
            <a:r>
              <a:rPr lang="en-US" dirty="0"/>
              <a:t>For backwards compatibility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0574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BEEA-9476-0563-1B05-E85490335586}"/>
              </a:ext>
            </a:extLst>
          </p:cNvPr>
          <p:cNvSpPr>
            <a:spLocks noGrp="1"/>
          </p:cNvSpPr>
          <p:nvPr>
            <p:ph type="title"/>
          </p:nvPr>
        </p:nvSpPr>
        <p:spPr/>
        <p:txBody>
          <a:bodyPr/>
          <a:lstStyle/>
          <a:p>
            <a:r>
              <a:rPr lang="en-US" dirty="0"/>
              <a:t>Some code points</a:t>
            </a:r>
          </a:p>
        </p:txBody>
      </p:sp>
      <p:pic>
        <p:nvPicPr>
          <p:cNvPr id="4" name="Content Placeholder 3">
            <a:extLst>
              <a:ext uri="{FF2B5EF4-FFF2-40B4-BE49-F238E27FC236}">
                <a16:creationId xmlns:a16="http://schemas.microsoft.com/office/drawing/2014/main" id="{5887DA0A-3FA3-1E02-DAD5-FB8C8249ADF4}"/>
              </a:ext>
            </a:extLst>
          </p:cNvPr>
          <p:cNvPicPr>
            <a:picLocks noGrp="1" noChangeAspect="1"/>
          </p:cNvPicPr>
          <p:nvPr>
            <p:ph idx="1"/>
          </p:nvPr>
        </p:nvPicPr>
        <p:blipFill>
          <a:blip r:embed="rId2"/>
          <a:stretch>
            <a:fillRect/>
          </a:stretch>
        </p:blipFill>
        <p:spPr>
          <a:xfrm>
            <a:off x="2667000" y="793749"/>
            <a:ext cx="4267200" cy="2850702"/>
          </a:xfrm>
          <a:prstGeom prst="rect">
            <a:avLst/>
          </a:prstGeom>
        </p:spPr>
      </p:pic>
      <p:sp>
        <p:nvSpPr>
          <p:cNvPr id="5" name="TextBox 4">
            <a:extLst>
              <a:ext uri="{FF2B5EF4-FFF2-40B4-BE49-F238E27FC236}">
                <a16:creationId xmlns:a16="http://schemas.microsoft.com/office/drawing/2014/main" id="{49105991-D96D-3767-BC91-0F4B48F21E61}"/>
              </a:ext>
            </a:extLst>
          </p:cNvPr>
          <p:cNvSpPr txBox="1"/>
          <p:nvPr/>
        </p:nvSpPr>
        <p:spPr>
          <a:xfrm>
            <a:off x="594360" y="3714750"/>
            <a:ext cx="8625840" cy="1200329"/>
          </a:xfrm>
          <a:prstGeom prst="rect">
            <a:avLst/>
          </a:prstGeom>
          <a:noFill/>
        </p:spPr>
        <p:txBody>
          <a:bodyPr wrap="square" rtlCol="0">
            <a:spAutoFit/>
          </a:bodyPr>
          <a:lstStyle/>
          <a:p>
            <a:r>
              <a:rPr lang="en-US" dirty="0">
                <a:latin typeface="Raleway" pitchFamily="2" charset="77"/>
              </a:rPr>
              <a:t>A code point has no visuals; it is </a:t>
            </a:r>
            <a:r>
              <a:rPr lang="en-US" b="1" dirty="0">
                <a:latin typeface="Raleway" pitchFamily="2" charset="77"/>
              </a:rPr>
              <a:t>not</a:t>
            </a:r>
            <a:r>
              <a:rPr lang="en-US" dirty="0">
                <a:latin typeface="Raleway" pitchFamily="2" charset="77"/>
              </a:rPr>
              <a:t> a glyph!</a:t>
            </a:r>
          </a:p>
          <a:p>
            <a:r>
              <a:rPr lang="en-US" dirty="0">
                <a:latin typeface="Raleway" pitchFamily="2" charset="77"/>
              </a:rPr>
              <a:t>Glyphs are stored in </a:t>
            </a:r>
            <a:r>
              <a:rPr lang="en-US" b="1" dirty="0">
                <a:latin typeface="Raleway" pitchFamily="2" charset="77"/>
              </a:rPr>
              <a:t>fonts</a:t>
            </a:r>
            <a:r>
              <a:rPr lang="en-US" dirty="0">
                <a:latin typeface="Raleway" pitchFamily="2" charset="77"/>
              </a:rPr>
              <a:t>:  </a:t>
            </a:r>
            <a:r>
              <a:rPr lang="en-US" b="1" dirty="0">
                <a:latin typeface="Raleway" pitchFamily="2" charset="77"/>
              </a:rPr>
              <a:t>a</a:t>
            </a:r>
            <a:r>
              <a:rPr lang="en-US" dirty="0">
                <a:latin typeface="Raleway" pitchFamily="2" charset="77"/>
              </a:rPr>
              <a:t> or </a:t>
            </a:r>
            <a:r>
              <a:rPr lang="en-US" i="1" dirty="0">
                <a:latin typeface="Raleway" pitchFamily="2" charset="77"/>
              </a:rPr>
              <a:t>a</a:t>
            </a:r>
            <a:r>
              <a:rPr lang="en-US" dirty="0">
                <a:latin typeface="Raleway" pitchFamily="2" charset="77"/>
              </a:rPr>
              <a:t> or </a:t>
            </a:r>
            <a:r>
              <a:rPr lang="en-US" dirty="0">
                <a:latin typeface="Times New Roman" panose="02020603050405020304" pitchFamily="18" charset="0"/>
                <a:cs typeface="Times New Roman" panose="02020603050405020304" pitchFamily="18" charset="0"/>
              </a:rPr>
              <a:t>a</a:t>
            </a:r>
            <a:r>
              <a:rPr lang="en-US" dirty="0">
                <a:latin typeface="Raleway" pitchFamily="2" charset="77"/>
                <a:cs typeface="Times New Roman" panose="02020603050405020304" pitchFamily="18" charset="0"/>
              </a:rPr>
              <a:t> or </a:t>
            </a:r>
            <a:r>
              <a:rPr lang="en-US" dirty="0">
                <a:latin typeface="Apple Chancery" panose="03020702040506060504" pitchFamily="66" charset="-79"/>
                <a:cs typeface="Apple Chancery" panose="03020702040506060504" pitchFamily="66" charset="-79"/>
              </a:rPr>
              <a:t>a</a:t>
            </a:r>
            <a:br>
              <a:rPr lang="en-US" dirty="0">
                <a:latin typeface="Raleway" pitchFamily="2" charset="77"/>
              </a:rPr>
            </a:br>
            <a:r>
              <a:rPr lang="en-US" dirty="0">
                <a:latin typeface="Raleway" pitchFamily="2" charset="77"/>
              </a:rPr>
              <a:t>But all of them are U+0061, abstract "LATIN SMALL A"</a:t>
            </a:r>
          </a:p>
        </p:txBody>
      </p:sp>
    </p:spTree>
    <p:extLst>
      <p:ext uri="{BB962C8B-B14F-4D97-AF65-F5344CB8AC3E}">
        <p14:creationId xmlns:p14="http://schemas.microsoft.com/office/powerpoint/2010/main" val="729502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AD8A-EC1E-77CF-83F9-1635AB6FFE5B}"/>
              </a:ext>
            </a:extLst>
          </p:cNvPr>
          <p:cNvSpPr>
            <a:spLocks noGrp="1"/>
          </p:cNvSpPr>
          <p:nvPr>
            <p:ph type="title"/>
          </p:nvPr>
        </p:nvSpPr>
        <p:spPr/>
        <p:txBody>
          <a:bodyPr/>
          <a:lstStyle/>
          <a:p>
            <a:r>
              <a:rPr lang="en-US" dirty="0"/>
              <a:t>Encodings and UTF-8</a:t>
            </a:r>
          </a:p>
        </p:txBody>
      </p:sp>
      <p:sp>
        <p:nvSpPr>
          <p:cNvPr id="3" name="Content Placeholder 2">
            <a:extLst>
              <a:ext uri="{FF2B5EF4-FFF2-40B4-BE49-F238E27FC236}">
                <a16:creationId xmlns:a16="http://schemas.microsoft.com/office/drawing/2014/main" id="{3D5B9A87-FD35-C260-189F-0D1E9869D28C}"/>
              </a:ext>
            </a:extLst>
          </p:cNvPr>
          <p:cNvSpPr>
            <a:spLocks noGrp="1"/>
          </p:cNvSpPr>
          <p:nvPr>
            <p:ph idx="1"/>
          </p:nvPr>
        </p:nvSpPr>
        <p:spPr/>
        <p:txBody>
          <a:bodyPr/>
          <a:lstStyle/>
          <a:p>
            <a:r>
              <a:rPr lang="en-US" dirty="0"/>
              <a:t>We don't stick code points directly in files</a:t>
            </a:r>
          </a:p>
          <a:p>
            <a:r>
              <a:rPr lang="en-US" dirty="0"/>
              <a:t>We store </a:t>
            </a:r>
            <a:r>
              <a:rPr lang="en-US" b="1" dirty="0"/>
              <a:t>encodings</a:t>
            </a:r>
            <a:r>
              <a:rPr lang="en-US" dirty="0"/>
              <a:t> of chars.</a:t>
            </a:r>
          </a:p>
          <a:p>
            <a:r>
              <a:rPr lang="en-US" dirty="0"/>
              <a:t>The most popular encoding is UTF-8</a:t>
            </a:r>
          </a:p>
          <a:p>
            <a:r>
              <a:rPr lang="en-US" dirty="0"/>
              <a:t>Most of the web is stored in UTF-8</a:t>
            </a:r>
          </a:p>
        </p:txBody>
      </p:sp>
    </p:spTree>
    <p:extLst>
      <p:ext uri="{BB962C8B-B14F-4D97-AF65-F5344CB8AC3E}">
        <p14:creationId xmlns:p14="http://schemas.microsoft.com/office/powerpoint/2010/main" val="43815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7167F-9080-DC47-7C02-816D38859336}"/>
              </a:ext>
            </a:extLst>
          </p:cNvPr>
          <p:cNvSpPr>
            <a:spLocks noGrp="1"/>
          </p:cNvSpPr>
          <p:nvPr>
            <p:ph type="title"/>
          </p:nvPr>
        </p:nvSpPr>
        <p:spPr/>
        <p:txBody>
          <a:bodyPr/>
          <a:lstStyle/>
          <a:p>
            <a:r>
              <a:rPr lang="en-US" dirty="0"/>
              <a:t>Encodings</a:t>
            </a:r>
          </a:p>
        </p:txBody>
      </p:sp>
      <p:sp>
        <p:nvSpPr>
          <p:cNvPr id="3" name="Content Placeholder 2">
            <a:extLst>
              <a:ext uri="{FF2B5EF4-FFF2-40B4-BE49-F238E27FC236}">
                <a16:creationId xmlns:a16="http://schemas.microsoft.com/office/drawing/2014/main" id="{5F515682-D704-07E3-8490-640B57A30B86}"/>
              </a:ext>
            </a:extLst>
          </p:cNvPr>
          <p:cNvSpPr>
            <a:spLocks noGrp="1"/>
          </p:cNvSpPr>
          <p:nvPr>
            <p:ph idx="1"/>
          </p:nvPr>
        </p:nvSpPr>
        <p:spPr>
          <a:xfrm>
            <a:off x="822960" y="1200150"/>
            <a:ext cx="8321040" cy="3943350"/>
          </a:xfrm>
        </p:spPr>
        <p:txBody>
          <a:bodyPr>
            <a:normAutofit lnSpcReduction="10000"/>
          </a:bodyPr>
          <a:lstStyle/>
          <a:p>
            <a:pPr>
              <a:lnSpc>
                <a:spcPct val="100000"/>
              </a:lnSpc>
            </a:pPr>
            <a:r>
              <a:rPr lang="en-US" dirty="0">
                <a:solidFill>
                  <a:srgbClr val="0200FF"/>
                </a:solidFill>
                <a:latin typeface="Courier New" panose="02070309020205020404" pitchFamily="49" charset="0"/>
                <a:cs typeface="Courier New" panose="02070309020205020404" pitchFamily="49" charset="0"/>
              </a:rPr>
              <a:t>hello</a:t>
            </a:r>
            <a:r>
              <a:rPr lang="en-US" dirty="0"/>
              <a:t> has these 5 code points:</a:t>
            </a:r>
          </a:p>
          <a:p>
            <a:pPr>
              <a:lnSpc>
                <a:spcPct val="100000"/>
              </a:lnSpc>
            </a:pPr>
            <a:r>
              <a:rPr lang="en-US" sz="2000" dirty="0">
                <a:solidFill>
                  <a:srgbClr val="0200FF"/>
                </a:solidFill>
              </a:rPr>
              <a:t>U+0068  U+0065 U+006C U+006C U+006F</a:t>
            </a:r>
          </a:p>
          <a:p>
            <a:pPr>
              <a:lnSpc>
                <a:spcPct val="100000"/>
              </a:lnSpc>
            </a:pPr>
            <a:r>
              <a:rPr lang="en-US" dirty="0"/>
              <a:t>How to write in a file? </a:t>
            </a:r>
          </a:p>
          <a:p>
            <a:pPr>
              <a:lnSpc>
                <a:spcPct val="100000"/>
              </a:lnSpc>
            </a:pPr>
            <a:r>
              <a:rPr lang="en-US" dirty="0"/>
              <a:t>There are more than 1 million code points</a:t>
            </a:r>
          </a:p>
          <a:p>
            <a:pPr>
              <a:lnSpc>
                <a:spcPct val="100000"/>
              </a:lnSpc>
            </a:pPr>
            <a:r>
              <a:rPr lang="en-US" dirty="0"/>
              <a:t>So need 4 bytes (or 3 but 3 is inconvenient):</a:t>
            </a:r>
          </a:p>
          <a:p>
            <a:pPr>
              <a:lnSpc>
                <a:spcPct val="100000"/>
              </a:lnSpc>
            </a:pPr>
            <a:r>
              <a:rPr lang="en-US" sz="2000" dirty="0">
                <a:solidFill>
                  <a:srgbClr val="0200FF"/>
                </a:solidFill>
              </a:rPr>
              <a:t>00 00 00 68 00 00 00 65 00 00 00 6C 00 00 00 6C 00 00 00 6F </a:t>
            </a:r>
          </a:p>
          <a:p>
            <a:r>
              <a:rPr lang="en-US" dirty="0"/>
              <a:t>But that makes files very long!</a:t>
            </a:r>
          </a:p>
          <a:p>
            <a:pPr lvl="1"/>
            <a:r>
              <a:rPr lang="en-US" dirty="0"/>
              <a:t>Also zeros are bad (since mean "end of string" in ASCII)</a:t>
            </a:r>
          </a:p>
          <a:p>
            <a:endParaRPr lang="en-US" dirty="0"/>
          </a:p>
        </p:txBody>
      </p:sp>
    </p:spTree>
    <p:extLst>
      <p:ext uri="{BB962C8B-B14F-4D97-AF65-F5344CB8AC3E}">
        <p14:creationId xmlns:p14="http://schemas.microsoft.com/office/powerpoint/2010/main" val="166437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A1463-6A1B-F82C-BB85-B7874A830FE3}"/>
              </a:ext>
            </a:extLst>
          </p:cNvPr>
          <p:cNvSpPr>
            <a:spLocks noGrp="1"/>
          </p:cNvSpPr>
          <p:nvPr>
            <p:ph type="title"/>
          </p:nvPr>
        </p:nvSpPr>
        <p:spPr/>
        <p:txBody>
          <a:bodyPr/>
          <a:lstStyle/>
          <a:p>
            <a:r>
              <a:rPr lang="en-US" dirty="0"/>
              <a:t>Instead: Variable Length Encoding</a:t>
            </a:r>
          </a:p>
        </p:txBody>
      </p:sp>
      <p:sp>
        <p:nvSpPr>
          <p:cNvPr id="3" name="Content Placeholder 2">
            <a:extLst>
              <a:ext uri="{FF2B5EF4-FFF2-40B4-BE49-F238E27FC236}">
                <a16:creationId xmlns:a16="http://schemas.microsoft.com/office/drawing/2014/main" id="{6D53B793-9149-2B2C-FABC-2EB26D248A5E}"/>
              </a:ext>
            </a:extLst>
          </p:cNvPr>
          <p:cNvSpPr>
            <a:spLocks noGrp="1"/>
          </p:cNvSpPr>
          <p:nvPr>
            <p:ph idx="1"/>
          </p:nvPr>
        </p:nvSpPr>
        <p:spPr>
          <a:xfrm>
            <a:off x="822960" y="1200150"/>
            <a:ext cx="7787640" cy="3581400"/>
          </a:xfrm>
        </p:spPr>
        <p:txBody>
          <a:bodyPr>
            <a:normAutofit lnSpcReduction="10000"/>
          </a:bodyPr>
          <a:lstStyle/>
          <a:p>
            <a:r>
              <a:rPr lang="en-US" b="1" dirty="0"/>
              <a:t>UTF-8</a:t>
            </a:r>
            <a:r>
              <a:rPr lang="en-US" dirty="0"/>
              <a:t> (Unicode Transformation Format 8)</a:t>
            </a:r>
          </a:p>
          <a:p>
            <a:r>
              <a:rPr lang="en-US" dirty="0"/>
              <a:t>For the first 127 code points, same as ASCII</a:t>
            </a:r>
          </a:p>
          <a:p>
            <a:r>
              <a:rPr lang="en-US" dirty="0"/>
              <a:t>UTF-8 encoding of </a:t>
            </a:r>
            <a:r>
              <a:rPr lang="en-US" dirty="0">
                <a:solidFill>
                  <a:srgbClr val="0200FF"/>
                </a:solidFill>
                <a:latin typeface="Courier New" panose="02070309020205020404" pitchFamily="49" charset="0"/>
                <a:cs typeface="Courier New" panose="02070309020205020404" pitchFamily="49" charset="0"/>
              </a:rPr>
              <a:t>hello</a:t>
            </a:r>
            <a:r>
              <a:rPr lang="en-US" dirty="0"/>
              <a:t> is : </a:t>
            </a:r>
          </a:p>
          <a:p>
            <a:pPr lvl="1"/>
            <a:r>
              <a:rPr lang="en-US" dirty="0">
                <a:solidFill>
                  <a:srgbClr val="0200FF"/>
                </a:solidFill>
              </a:rPr>
              <a:t>68 65 6C 6C 6F </a:t>
            </a:r>
          </a:p>
          <a:p>
            <a:r>
              <a:rPr lang="en-US" dirty="0"/>
              <a:t>Code points ≥128 are encoded as a sequence of 2, 3, or 4 bytes </a:t>
            </a:r>
          </a:p>
          <a:p>
            <a:pPr lvl="1"/>
            <a:r>
              <a:rPr lang="en-US" dirty="0"/>
              <a:t>In range 128 - 255, so won’t be confused with ASCII</a:t>
            </a:r>
          </a:p>
          <a:p>
            <a:pPr lvl="1"/>
            <a:r>
              <a:rPr lang="en-US" dirty="0"/>
              <a:t>First few bits say if its 2-byte, 3-byte, or 4-byte </a:t>
            </a:r>
          </a:p>
          <a:p>
            <a:endParaRPr lang="en-US" dirty="0"/>
          </a:p>
          <a:p>
            <a:endParaRPr lang="en-US" dirty="0">
              <a:solidFill>
                <a:srgbClr val="0200FF"/>
              </a:solidFill>
            </a:endParaRPr>
          </a:p>
          <a:p>
            <a:endParaRPr lang="en-US" dirty="0"/>
          </a:p>
          <a:p>
            <a:endParaRPr lang="en-US" dirty="0"/>
          </a:p>
        </p:txBody>
      </p:sp>
    </p:spTree>
    <p:extLst>
      <p:ext uri="{BB962C8B-B14F-4D97-AF65-F5344CB8AC3E}">
        <p14:creationId xmlns:p14="http://schemas.microsoft.com/office/powerpoint/2010/main" val="422851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7444F-DDD5-F6AF-D19A-1217A009AC4A}"/>
              </a:ext>
            </a:extLst>
          </p:cNvPr>
          <p:cNvSpPr>
            <a:spLocks noGrp="1"/>
          </p:cNvSpPr>
          <p:nvPr>
            <p:ph type="title"/>
          </p:nvPr>
        </p:nvSpPr>
        <p:spPr/>
        <p:txBody>
          <a:bodyPr/>
          <a:lstStyle/>
          <a:p>
            <a:r>
              <a:rPr lang="en-US" dirty="0"/>
              <a:t>UTF-8 Encoding</a:t>
            </a:r>
          </a:p>
        </p:txBody>
      </p:sp>
      <p:sp>
        <p:nvSpPr>
          <p:cNvPr id="3" name="Content Placeholder 2">
            <a:extLst>
              <a:ext uri="{FF2B5EF4-FFF2-40B4-BE49-F238E27FC236}">
                <a16:creationId xmlns:a16="http://schemas.microsoft.com/office/drawing/2014/main" id="{3F1975BB-9B24-DABE-3176-C6267113B654}"/>
              </a:ext>
            </a:extLst>
          </p:cNvPr>
          <p:cNvSpPr>
            <a:spLocks noGrp="1"/>
          </p:cNvSpPr>
          <p:nvPr>
            <p:ph idx="1"/>
          </p:nvPr>
        </p:nvSpPr>
        <p:spPr>
          <a:xfrm>
            <a:off x="394048" y="2895588"/>
            <a:ext cx="8473963" cy="2247912"/>
          </a:xfrm>
        </p:spPr>
        <p:txBody>
          <a:bodyPr>
            <a:normAutofit/>
          </a:bodyPr>
          <a:lstStyle/>
          <a:p>
            <a:r>
              <a:rPr lang="en-US" sz="3200" dirty="0"/>
              <a:t>̃</a:t>
            </a:r>
            <a:r>
              <a:rPr lang="en-US" sz="3200" dirty="0">
                <a:solidFill>
                  <a:srgbClr val="0200FF"/>
                </a:solidFill>
              </a:rPr>
              <a:t>n</a:t>
            </a:r>
            <a:r>
              <a:rPr lang="en-US" sz="3200" dirty="0"/>
              <a:t>, code point U+</a:t>
            </a:r>
            <a:r>
              <a:rPr lang="en-US" sz="3200" dirty="0">
                <a:solidFill>
                  <a:srgbClr val="0200FF"/>
                </a:solidFill>
              </a:rPr>
              <a:t>00F1</a:t>
            </a:r>
            <a:r>
              <a:rPr lang="en-US" sz="3200" dirty="0"/>
              <a:t>, =  00000</a:t>
            </a:r>
            <a:r>
              <a:rPr lang="en-US" sz="3200" b="1" dirty="0">
                <a:solidFill>
                  <a:srgbClr val="0200FF"/>
                </a:solidFill>
              </a:rPr>
              <a:t>000</a:t>
            </a:r>
            <a:r>
              <a:rPr lang="en-US" sz="3200" b="1" dirty="0"/>
              <a:t> </a:t>
            </a:r>
            <a:r>
              <a:rPr lang="en-US" sz="3200" b="1" dirty="0">
                <a:solidFill>
                  <a:srgbClr val="0200FF"/>
                </a:solidFill>
              </a:rPr>
              <a:t>11</a:t>
            </a:r>
            <a:r>
              <a:rPr lang="en-US" sz="3200" b="1" dirty="0">
                <a:solidFill>
                  <a:srgbClr val="FF0000"/>
                </a:solidFill>
              </a:rPr>
              <a:t>110001</a:t>
            </a:r>
          </a:p>
          <a:p>
            <a:pPr lvl="1"/>
            <a:r>
              <a:rPr lang="en-US" sz="2800" dirty="0"/>
              <a:t>Gets encoded with pattern 110yyyyy 10xxxxxx</a:t>
            </a:r>
          </a:p>
          <a:p>
            <a:pPr lvl="1"/>
            <a:r>
              <a:rPr lang="en-US" sz="2800" dirty="0"/>
              <a:t>So is mapped to a two-byte bit sequence </a:t>
            </a:r>
          </a:p>
          <a:p>
            <a:pPr lvl="1"/>
            <a:r>
              <a:rPr lang="en-US" sz="2800" dirty="0"/>
              <a:t>110</a:t>
            </a:r>
            <a:r>
              <a:rPr lang="en-US" sz="2800" b="1" dirty="0">
                <a:solidFill>
                  <a:srgbClr val="0200FF"/>
                </a:solidFill>
              </a:rPr>
              <a:t>00011</a:t>
            </a:r>
            <a:r>
              <a:rPr lang="en-US" sz="2800" dirty="0"/>
              <a:t> 10</a:t>
            </a:r>
            <a:r>
              <a:rPr lang="en-US" sz="2800" b="1" dirty="0">
                <a:solidFill>
                  <a:srgbClr val="FF0000"/>
                </a:solidFill>
              </a:rPr>
              <a:t>110001</a:t>
            </a:r>
            <a:r>
              <a:rPr lang="en-US" sz="2800" dirty="0"/>
              <a:t> = 0xC3B1. </a:t>
            </a:r>
          </a:p>
          <a:p>
            <a:endParaRPr lang="en-US" dirty="0"/>
          </a:p>
        </p:txBody>
      </p:sp>
      <p:pic>
        <p:nvPicPr>
          <p:cNvPr id="4" name="Picture 3">
            <a:extLst>
              <a:ext uri="{FF2B5EF4-FFF2-40B4-BE49-F238E27FC236}">
                <a16:creationId xmlns:a16="http://schemas.microsoft.com/office/drawing/2014/main" id="{25C0EB73-13DC-8B4A-5C93-CCDACBD13511}"/>
              </a:ext>
            </a:extLst>
          </p:cNvPr>
          <p:cNvPicPr>
            <a:picLocks noChangeAspect="1"/>
          </p:cNvPicPr>
          <p:nvPr/>
        </p:nvPicPr>
        <p:blipFill>
          <a:blip r:embed="rId2"/>
          <a:stretch>
            <a:fillRect/>
          </a:stretch>
        </p:blipFill>
        <p:spPr>
          <a:xfrm>
            <a:off x="254696" y="971550"/>
            <a:ext cx="8752668" cy="1495431"/>
          </a:xfrm>
          <a:prstGeom prst="rect">
            <a:avLst/>
          </a:prstGeom>
        </p:spPr>
      </p:pic>
      <p:sp>
        <p:nvSpPr>
          <p:cNvPr id="5" name="TextBox 4">
            <a:extLst>
              <a:ext uri="{FF2B5EF4-FFF2-40B4-BE49-F238E27FC236}">
                <a16:creationId xmlns:a16="http://schemas.microsoft.com/office/drawing/2014/main" id="{A496E41D-F2F9-6480-5577-1A443E775986}"/>
              </a:ext>
            </a:extLst>
          </p:cNvPr>
          <p:cNvSpPr txBox="1"/>
          <p:nvPr/>
        </p:nvSpPr>
        <p:spPr>
          <a:xfrm>
            <a:off x="6224638" y="2454269"/>
            <a:ext cx="2685351" cy="507831"/>
          </a:xfrm>
          <a:prstGeom prst="rect">
            <a:avLst/>
          </a:prstGeom>
          <a:noFill/>
        </p:spPr>
        <p:txBody>
          <a:bodyPr wrap="none" rtlCol="0">
            <a:spAutoFit/>
          </a:bodyPr>
          <a:lstStyle/>
          <a:p>
            <a:r>
              <a:rPr lang="en-US" sz="2700" dirty="0" err="1">
                <a:latin typeface="Courier New" panose="02070309020205020404" pitchFamily="49" charset="0"/>
                <a:cs typeface="Courier New" panose="02070309020205020404" pitchFamily="49" charset="0"/>
              </a:rPr>
              <a:t>yyy</a:t>
            </a:r>
            <a:r>
              <a:rPr lang="en-US" sz="2700" dirty="0">
                <a:latin typeface="Courier New" panose="02070309020205020404" pitchFamily="49" charset="0"/>
                <a:cs typeface="Courier New" panose="02070309020205020404" pitchFamily="49" charset="0"/>
              </a:rPr>
              <a:t> </a:t>
            </a:r>
            <a:r>
              <a:rPr lang="en-US" sz="2700" dirty="0" err="1">
                <a:latin typeface="Courier New" panose="02070309020205020404" pitchFamily="49" charset="0"/>
                <a:cs typeface="Courier New" panose="02070309020205020404" pitchFamily="49" charset="0"/>
              </a:rPr>
              <a:t>yyxxxxxx</a:t>
            </a:r>
            <a:endParaRPr lang="en-US" sz="27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1035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01068-9B72-5BEB-7CB0-7B48701C1B35}"/>
              </a:ext>
            </a:extLst>
          </p:cNvPr>
          <p:cNvSpPr>
            <a:spLocks noGrp="1"/>
          </p:cNvSpPr>
          <p:nvPr>
            <p:ph type="title"/>
          </p:nvPr>
        </p:nvSpPr>
        <p:spPr/>
        <p:txBody>
          <a:bodyPr/>
          <a:lstStyle/>
          <a:p>
            <a:r>
              <a:rPr lang="en-US" dirty="0"/>
              <a:t>UTF-8 encoding</a:t>
            </a:r>
          </a:p>
        </p:txBody>
      </p:sp>
      <p:sp>
        <p:nvSpPr>
          <p:cNvPr id="3" name="Content Placeholder 2">
            <a:extLst>
              <a:ext uri="{FF2B5EF4-FFF2-40B4-BE49-F238E27FC236}">
                <a16:creationId xmlns:a16="http://schemas.microsoft.com/office/drawing/2014/main" id="{27A2A986-A32F-4437-15CD-0EFA72D6A4A2}"/>
              </a:ext>
            </a:extLst>
          </p:cNvPr>
          <p:cNvSpPr>
            <a:spLocks noGrp="1"/>
          </p:cNvSpPr>
          <p:nvPr>
            <p:ph idx="1"/>
          </p:nvPr>
        </p:nvSpPr>
        <p:spPr>
          <a:xfrm>
            <a:off x="822960" y="1200150"/>
            <a:ext cx="7863840" cy="3823648"/>
          </a:xfrm>
        </p:spPr>
        <p:txBody>
          <a:bodyPr>
            <a:normAutofit/>
          </a:bodyPr>
          <a:lstStyle/>
          <a:p>
            <a:pPr marL="0" indent="0">
              <a:buNone/>
            </a:pPr>
            <a:r>
              <a:rPr lang="en-US" dirty="0"/>
              <a:t>The first 127 characters (ASCII) map to 1 byte</a:t>
            </a:r>
          </a:p>
          <a:p>
            <a:pPr marL="0" indent="0">
              <a:buNone/>
            </a:pPr>
            <a:r>
              <a:rPr lang="en-US" dirty="0"/>
              <a:t>Most remaining characters in European, Middle Eastern, and African scripts map to 2 bytes </a:t>
            </a:r>
          </a:p>
          <a:p>
            <a:pPr marL="0" indent="0">
              <a:buNone/>
            </a:pPr>
            <a:r>
              <a:rPr lang="en-US" dirty="0"/>
              <a:t>Most Chinese, Japanese, and Korean characters map to 3 bytes </a:t>
            </a:r>
          </a:p>
          <a:p>
            <a:pPr marL="0" indent="0">
              <a:buNone/>
            </a:pPr>
            <a:r>
              <a:rPr lang="en-US" dirty="0"/>
              <a:t>Rarer CJKV characters, emojis/symbols map to 4 bytes. </a:t>
            </a:r>
          </a:p>
          <a:p>
            <a:endParaRPr lang="en-US" dirty="0"/>
          </a:p>
        </p:txBody>
      </p:sp>
    </p:spTree>
    <p:extLst>
      <p:ext uri="{BB962C8B-B14F-4D97-AF65-F5344CB8AC3E}">
        <p14:creationId xmlns:p14="http://schemas.microsoft.com/office/powerpoint/2010/main" val="3694885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CB4A-EBEC-A083-B8D0-4769332BE506}"/>
              </a:ext>
            </a:extLst>
          </p:cNvPr>
          <p:cNvSpPr>
            <a:spLocks noGrp="1"/>
          </p:cNvSpPr>
          <p:nvPr>
            <p:ph type="title"/>
          </p:nvPr>
        </p:nvSpPr>
        <p:spPr/>
        <p:txBody>
          <a:bodyPr/>
          <a:lstStyle/>
          <a:p>
            <a:r>
              <a:rPr lang="en-US" dirty="0"/>
              <a:t>UTF-8 encoding</a:t>
            </a:r>
          </a:p>
        </p:txBody>
      </p:sp>
      <p:sp>
        <p:nvSpPr>
          <p:cNvPr id="3" name="Content Placeholder 2">
            <a:extLst>
              <a:ext uri="{FF2B5EF4-FFF2-40B4-BE49-F238E27FC236}">
                <a16:creationId xmlns:a16="http://schemas.microsoft.com/office/drawing/2014/main" id="{7B0DC30C-ADC8-7277-4A6E-8BA82D355662}"/>
              </a:ext>
            </a:extLst>
          </p:cNvPr>
          <p:cNvSpPr>
            <a:spLocks noGrp="1"/>
          </p:cNvSpPr>
          <p:nvPr>
            <p:ph idx="1"/>
          </p:nvPr>
        </p:nvSpPr>
        <p:spPr>
          <a:xfrm>
            <a:off x="822960" y="1200150"/>
            <a:ext cx="7940040" cy="3429000"/>
          </a:xfrm>
        </p:spPr>
        <p:txBody>
          <a:bodyPr>
            <a:normAutofit/>
          </a:bodyPr>
          <a:lstStyle/>
          <a:p>
            <a:pPr marL="0" indent="0">
              <a:buNone/>
            </a:pPr>
            <a:r>
              <a:rPr lang="en-US" b="1" dirty="0"/>
              <a:t>Efficient</a:t>
            </a:r>
            <a:r>
              <a:rPr lang="en-US" dirty="0"/>
              <a:t>: fewer bytes for common characters,</a:t>
            </a:r>
          </a:p>
          <a:p>
            <a:pPr marL="0" indent="0">
              <a:buNone/>
            </a:pPr>
            <a:r>
              <a:rPr lang="en-US" dirty="0"/>
              <a:t>Doesn't use </a:t>
            </a:r>
            <a:r>
              <a:rPr lang="en-US" b="1" dirty="0"/>
              <a:t>zero bytes </a:t>
            </a:r>
            <a:r>
              <a:rPr lang="en-US" dirty="0"/>
              <a:t>(except for NULL character U+0000), </a:t>
            </a:r>
          </a:p>
          <a:p>
            <a:pPr marL="0" indent="0">
              <a:buNone/>
            </a:pPr>
            <a:r>
              <a:rPr lang="en-US" dirty="0"/>
              <a:t>Backwards compatible with </a:t>
            </a:r>
            <a:r>
              <a:rPr lang="en-US" b="1" dirty="0"/>
              <a:t>ASCII</a:t>
            </a:r>
            <a:r>
              <a:rPr lang="en-US" dirty="0"/>
              <a:t>,</a:t>
            </a:r>
          </a:p>
          <a:p>
            <a:pPr marL="0" indent="0">
              <a:buNone/>
            </a:pPr>
            <a:r>
              <a:rPr lang="en-US" b="1" dirty="0"/>
              <a:t>Self-synchronizing</a:t>
            </a:r>
            <a:r>
              <a:rPr lang="en-US" dirty="0"/>
              <a:t>, </a:t>
            </a:r>
          </a:p>
          <a:p>
            <a:pPr lvl="1"/>
            <a:r>
              <a:rPr lang="en-US" dirty="0"/>
              <a:t>If a file is corrupted, the nearest character boundary is  always findable by moving only up to 3 bytes</a:t>
            </a:r>
          </a:p>
          <a:p>
            <a:endParaRPr lang="en-US" dirty="0"/>
          </a:p>
        </p:txBody>
      </p:sp>
    </p:spTree>
    <p:extLst>
      <p:ext uri="{BB962C8B-B14F-4D97-AF65-F5344CB8AC3E}">
        <p14:creationId xmlns:p14="http://schemas.microsoft.com/office/powerpoint/2010/main" val="2403751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EA54A-C8C8-E4C0-4CCD-12B4F7AB13DC}"/>
              </a:ext>
            </a:extLst>
          </p:cNvPr>
          <p:cNvSpPr>
            <a:spLocks noGrp="1"/>
          </p:cNvSpPr>
          <p:nvPr>
            <p:ph type="title"/>
          </p:nvPr>
        </p:nvSpPr>
        <p:spPr/>
        <p:txBody>
          <a:bodyPr/>
          <a:lstStyle/>
          <a:p>
            <a:r>
              <a:rPr lang="en-US" dirty="0"/>
              <a:t>UTF-8 and Python 3</a:t>
            </a:r>
          </a:p>
        </p:txBody>
      </p:sp>
      <p:sp>
        <p:nvSpPr>
          <p:cNvPr id="3" name="Content Placeholder 2">
            <a:extLst>
              <a:ext uri="{FF2B5EF4-FFF2-40B4-BE49-F238E27FC236}">
                <a16:creationId xmlns:a16="http://schemas.microsoft.com/office/drawing/2014/main" id="{B733AFDF-6B42-CB06-CBE1-2E7C5FF411C6}"/>
              </a:ext>
            </a:extLst>
          </p:cNvPr>
          <p:cNvSpPr>
            <a:spLocks noGrp="1"/>
          </p:cNvSpPr>
          <p:nvPr>
            <p:ph idx="1"/>
          </p:nvPr>
        </p:nvSpPr>
        <p:spPr>
          <a:xfrm>
            <a:off x="822960" y="1200150"/>
            <a:ext cx="8016240" cy="3943350"/>
          </a:xfrm>
        </p:spPr>
        <p:txBody>
          <a:bodyPr>
            <a:normAutofit/>
          </a:bodyPr>
          <a:lstStyle/>
          <a:p>
            <a:r>
              <a:rPr lang="en-US" dirty="0"/>
              <a:t>Python 3 strings stored internally as Unicode</a:t>
            </a:r>
          </a:p>
          <a:p>
            <a:pPr lvl="1"/>
            <a:r>
              <a:rPr lang="en-US" dirty="0"/>
              <a:t>each string a sequence of Unicode code points</a:t>
            </a:r>
          </a:p>
          <a:p>
            <a:pPr lvl="1"/>
            <a:r>
              <a:rPr lang="en-US" dirty="0"/>
              <a:t>string functions, regex apply natively to code points. </a:t>
            </a:r>
          </a:p>
          <a:p>
            <a:pPr lvl="2"/>
            <a:r>
              <a:rPr lang="en-US" b="1" dirty="0" err="1"/>
              <a:t>len</a:t>
            </a:r>
            <a:r>
              <a:rPr lang="en-US" b="1" dirty="0"/>
              <a:t>() returns string length in code points, not bytes </a:t>
            </a:r>
          </a:p>
          <a:p>
            <a:pPr marL="150813" lvl="1" indent="0">
              <a:buNone/>
            </a:pPr>
            <a:r>
              <a:rPr lang="en-US" sz="2800" dirty="0"/>
              <a:t>Files need to be encoded/decoded when written or read</a:t>
            </a:r>
          </a:p>
          <a:p>
            <a:pPr lvl="1"/>
            <a:r>
              <a:rPr lang="en-US" dirty="0"/>
              <a:t>Every file is stored in some encoding</a:t>
            </a:r>
          </a:p>
          <a:p>
            <a:pPr lvl="1"/>
            <a:r>
              <a:rPr lang="en-US" b="1" dirty="0"/>
              <a:t>No such thing as a text file without an encoding</a:t>
            </a:r>
          </a:p>
          <a:p>
            <a:pPr lvl="2"/>
            <a:r>
              <a:rPr lang="en-US" dirty="0"/>
              <a:t>If it's not UTF-8 it's something older like ASCII or iso_8859_1</a:t>
            </a:r>
          </a:p>
          <a:p>
            <a:pPr marL="0" indent="0">
              <a:buNone/>
            </a:pPr>
            <a:endParaRPr lang="en-US" dirty="0"/>
          </a:p>
        </p:txBody>
      </p:sp>
    </p:spTree>
    <p:extLst>
      <p:ext uri="{BB962C8B-B14F-4D97-AF65-F5344CB8AC3E}">
        <p14:creationId xmlns:p14="http://schemas.microsoft.com/office/powerpoint/2010/main" val="3647715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C4B2A-06D9-C0B7-1639-C35FAFC8379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EC4DB98-E174-B0A4-45BE-9D402B69A038}"/>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AD889DA5-018B-9F66-C0D1-E91C9B67A48B}"/>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Unicode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CD5D5B24-68FE-4A43-E2B8-AA4E2C81477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6581240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54A5E-F247-3929-356D-DAD72D3C1EF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BD15DFE-DC87-E6F5-F1A5-3812733F6314}"/>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E60973A9-4BD2-8BE6-5D02-6440D7604F19}"/>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rPr>
              <a:t>Byte Pair Encoding</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5713296-F15B-3FD2-B27B-4C72E18FED1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7325808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2C92-2541-0E44-93DB-9508FAC01BF9}"/>
              </a:ext>
            </a:extLst>
          </p:cNvPr>
          <p:cNvSpPr>
            <a:spLocks noGrp="1"/>
          </p:cNvSpPr>
          <p:nvPr>
            <p:ph type="title"/>
          </p:nvPr>
        </p:nvSpPr>
        <p:spPr/>
        <p:txBody>
          <a:bodyPr/>
          <a:lstStyle/>
          <a:p>
            <a:r>
              <a:rPr lang="en-US" dirty="0"/>
              <a:t>The NLP standard for tokenization</a:t>
            </a:r>
          </a:p>
        </p:txBody>
      </p:sp>
      <p:sp>
        <p:nvSpPr>
          <p:cNvPr id="3" name="Content Placeholder 2">
            <a:extLst>
              <a:ext uri="{FF2B5EF4-FFF2-40B4-BE49-F238E27FC236}">
                <a16:creationId xmlns:a16="http://schemas.microsoft.com/office/drawing/2014/main" id="{F216B4AA-FAC2-5544-9D0A-8546AA44132A}"/>
              </a:ext>
            </a:extLst>
          </p:cNvPr>
          <p:cNvSpPr>
            <a:spLocks noGrp="1"/>
          </p:cNvSpPr>
          <p:nvPr>
            <p:ph idx="1"/>
          </p:nvPr>
        </p:nvSpPr>
        <p:spPr>
          <a:xfrm>
            <a:off x="822960" y="1047750"/>
            <a:ext cx="7543801" cy="3810000"/>
          </a:xfrm>
        </p:spPr>
        <p:txBody>
          <a:bodyPr>
            <a:normAutofit fontScale="92500" lnSpcReduction="10000"/>
          </a:bodyPr>
          <a:lstStyle/>
          <a:p>
            <a:pPr marL="0" indent="0">
              <a:buNone/>
            </a:pPr>
            <a:r>
              <a:rPr lang="en-US" dirty="0"/>
              <a:t>Instead of </a:t>
            </a:r>
          </a:p>
          <a:p>
            <a:pPr marL="458788" indent="-225425">
              <a:buFont typeface="Arial" panose="020B0604020202020204" pitchFamily="34" charset="0"/>
              <a:buChar char="•"/>
            </a:pPr>
            <a:r>
              <a:rPr lang="en-US" dirty="0"/>
              <a:t>white-space / orthographic words</a:t>
            </a:r>
          </a:p>
          <a:p>
            <a:pPr marL="855663" lvl="1" indent="-225425">
              <a:buFont typeface="Arial" panose="020B0604020202020204" pitchFamily="34" charset="0"/>
              <a:buChar char="•"/>
            </a:pPr>
            <a:r>
              <a:rPr lang="en-US" dirty="0"/>
              <a:t>Lots of languages don't have them</a:t>
            </a:r>
          </a:p>
          <a:p>
            <a:pPr marL="855663" lvl="1" indent="-225425">
              <a:buFont typeface="Arial" panose="020B0604020202020204" pitchFamily="34" charset="0"/>
              <a:buChar char="•"/>
            </a:pPr>
            <a:r>
              <a:rPr lang="en-US" dirty="0"/>
              <a:t>The number of words grows without bound</a:t>
            </a:r>
          </a:p>
          <a:p>
            <a:pPr marL="458788" indent="-225425">
              <a:buFont typeface="Arial" panose="020B0604020202020204" pitchFamily="34" charset="0"/>
              <a:buChar char="•"/>
            </a:pPr>
            <a:r>
              <a:rPr lang="en-US" dirty="0"/>
              <a:t>Unicode characters</a:t>
            </a:r>
          </a:p>
          <a:p>
            <a:pPr marL="855663" lvl="1" indent="-225425">
              <a:buFont typeface="Arial" panose="020B0604020202020204" pitchFamily="34" charset="0"/>
              <a:buChar char="•"/>
            </a:pPr>
            <a:r>
              <a:rPr lang="en-US" dirty="0"/>
              <a:t>Too small as tokens for many purposes</a:t>
            </a:r>
          </a:p>
          <a:p>
            <a:pPr marL="458788" indent="-225425">
              <a:buFont typeface="Arial" panose="020B0604020202020204" pitchFamily="34" charset="0"/>
              <a:buChar char="•"/>
            </a:pPr>
            <a:r>
              <a:rPr lang="en-US" dirty="0"/>
              <a:t>morphemes</a:t>
            </a:r>
          </a:p>
          <a:p>
            <a:pPr marL="855663" lvl="1" indent="-225425">
              <a:buFont typeface="Arial" panose="020B0604020202020204" pitchFamily="34" charset="0"/>
              <a:buChar char="•"/>
            </a:pPr>
            <a:r>
              <a:rPr lang="en-US" dirty="0"/>
              <a:t>Very hard to define</a:t>
            </a:r>
          </a:p>
          <a:p>
            <a:pPr marL="458788" indent="-225425">
              <a:buFont typeface="Arial" panose="020B0604020202020204" pitchFamily="34" charset="0"/>
              <a:buChar char="•"/>
            </a:pPr>
            <a:endParaRPr lang="en-US" sz="200" dirty="0"/>
          </a:p>
          <a:p>
            <a:pPr marL="0" indent="0">
              <a:buNone/>
            </a:pPr>
            <a:r>
              <a:rPr lang="en-US" b="1" dirty="0"/>
              <a:t>We use the data </a:t>
            </a:r>
            <a:r>
              <a:rPr lang="en-US" dirty="0"/>
              <a:t>to tell us how to tokenize.</a:t>
            </a:r>
          </a:p>
          <a:p>
            <a:pPr marL="0" indent="0">
              <a:buNone/>
            </a:pPr>
            <a:endParaRPr lang="en-US" sz="200" dirty="0"/>
          </a:p>
        </p:txBody>
      </p:sp>
    </p:spTree>
    <p:extLst>
      <p:ext uri="{BB962C8B-B14F-4D97-AF65-F5344CB8AC3E}">
        <p14:creationId xmlns:p14="http://schemas.microsoft.com/office/powerpoint/2010/main" val="3344899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6F1C-BA17-B4F9-FD92-65E743F4C9A8}"/>
              </a:ext>
            </a:extLst>
          </p:cNvPr>
          <p:cNvSpPr>
            <a:spLocks noGrp="1"/>
          </p:cNvSpPr>
          <p:nvPr>
            <p:ph type="title"/>
          </p:nvPr>
        </p:nvSpPr>
        <p:spPr/>
        <p:txBody>
          <a:bodyPr/>
          <a:lstStyle/>
          <a:p>
            <a:r>
              <a:rPr lang="en-US" dirty="0"/>
              <a:t>Why tokenize?</a:t>
            </a:r>
          </a:p>
        </p:txBody>
      </p:sp>
      <p:sp>
        <p:nvSpPr>
          <p:cNvPr id="3" name="Content Placeholder 2">
            <a:extLst>
              <a:ext uri="{FF2B5EF4-FFF2-40B4-BE49-F238E27FC236}">
                <a16:creationId xmlns:a16="http://schemas.microsoft.com/office/drawing/2014/main" id="{5079CFAB-1E10-854B-804E-503162338A07}"/>
              </a:ext>
            </a:extLst>
          </p:cNvPr>
          <p:cNvSpPr>
            <a:spLocks noGrp="1"/>
          </p:cNvSpPr>
          <p:nvPr>
            <p:ph idx="1"/>
          </p:nvPr>
        </p:nvSpPr>
        <p:spPr/>
        <p:txBody>
          <a:bodyPr/>
          <a:lstStyle/>
          <a:p>
            <a:r>
              <a:rPr lang="en-US" dirty="0"/>
              <a:t>Using a deterministic series of tokens means systems can be compared equally</a:t>
            </a:r>
          </a:p>
          <a:p>
            <a:pPr lvl="1"/>
            <a:r>
              <a:rPr lang="en-US" dirty="0"/>
              <a:t>Systems agree on the length of a string</a:t>
            </a:r>
          </a:p>
          <a:p>
            <a:r>
              <a:rPr lang="en-US" dirty="0"/>
              <a:t>Eliminates the problem of unknown words</a:t>
            </a:r>
          </a:p>
        </p:txBody>
      </p:sp>
    </p:spTree>
    <p:extLst>
      <p:ext uri="{BB962C8B-B14F-4D97-AF65-F5344CB8AC3E}">
        <p14:creationId xmlns:p14="http://schemas.microsoft.com/office/powerpoint/2010/main" val="30222365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0E2F-EE2A-E642-BFD0-9E347330A177}"/>
              </a:ext>
            </a:extLst>
          </p:cNvPr>
          <p:cNvSpPr>
            <a:spLocks noGrp="1"/>
          </p:cNvSpPr>
          <p:nvPr>
            <p:ph type="title"/>
          </p:nvPr>
        </p:nvSpPr>
        <p:spPr/>
        <p:txBody>
          <a:bodyPr>
            <a:normAutofit/>
          </a:bodyPr>
          <a:lstStyle/>
          <a:p>
            <a:r>
              <a:rPr lang="en-US" dirty="0" err="1"/>
              <a:t>Subword</a:t>
            </a:r>
            <a:r>
              <a:rPr lang="en-US" dirty="0"/>
              <a:t> tokenization</a:t>
            </a:r>
          </a:p>
        </p:txBody>
      </p:sp>
      <p:sp>
        <p:nvSpPr>
          <p:cNvPr id="3" name="Content Placeholder 2">
            <a:extLst>
              <a:ext uri="{FF2B5EF4-FFF2-40B4-BE49-F238E27FC236}">
                <a16:creationId xmlns:a16="http://schemas.microsoft.com/office/drawing/2014/main" id="{EE78749E-F2D9-8A47-AD4D-D41E36DCE5D2}"/>
              </a:ext>
            </a:extLst>
          </p:cNvPr>
          <p:cNvSpPr>
            <a:spLocks noGrp="1"/>
          </p:cNvSpPr>
          <p:nvPr>
            <p:ph idx="1"/>
          </p:nvPr>
        </p:nvSpPr>
        <p:spPr>
          <a:xfrm>
            <a:off x="822960" y="1200150"/>
            <a:ext cx="8168640" cy="4191000"/>
          </a:xfrm>
        </p:spPr>
        <p:txBody>
          <a:bodyPr>
            <a:normAutofit fontScale="92500"/>
          </a:bodyPr>
          <a:lstStyle/>
          <a:p>
            <a:r>
              <a:rPr lang="en-US" sz="3200" dirty="0"/>
              <a:t>Two most common algorithms:</a:t>
            </a:r>
          </a:p>
          <a:p>
            <a:pPr lvl="1"/>
            <a:r>
              <a:rPr lang="en-US" sz="2800" b="1" dirty="0"/>
              <a:t>Byte-Pair Encoding (BPE) </a:t>
            </a:r>
            <a:r>
              <a:rPr lang="en-US" sz="2800" dirty="0"/>
              <a:t>(</a:t>
            </a:r>
            <a:r>
              <a:rPr lang="en-US" sz="2800" dirty="0" err="1"/>
              <a:t>Sennrich</a:t>
            </a:r>
            <a:r>
              <a:rPr lang="en-US" sz="2800" dirty="0"/>
              <a:t> et al., 2016)</a:t>
            </a:r>
          </a:p>
          <a:p>
            <a:pPr lvl="1"/>
            <a:r>
              <a:rPr lang="en-US" sz="2800" b="1" dirty="0"/>
              <a:t>Unigram language modeling tokenization </a:t>
            </a:r>
            <a:r>
              <a:rPr lang="en-US" sz="2800" dirty="0"/>
              <a:t>(Kudo, 2018) (sometimes confusingly called "</a:t>
            </a:r>
            <a:r>
              <a:rPr lang="en-US" sz="2800" dirty="0" err="1"/>
              <a:t>SentencePiece</a:t>
            </a:r>
            <a:r>
              <a:rPr lang="en-US" sz="2800" dirty="0"/>
              <a:t>" after the library it's in)</a:t>
            </a:r>
          </a:p>
          <a:p>
            <a:r>
              <a:rPr lang="en-US" sz="3000" dirty="0"/>
              <a:t>All have 2 parts:</a:t>
            </a:r>
          </a:p>
          <a:p>
            <a:pPr lvl="1"/>
            <a:r>
              <a:rPr lang="en-US" sz="2600" dirty="0"/>
              <a:t>A token </a:t>
            </a:r>
            <a:r>
              <a:rPr lang="en-US" sz="2600" b="1" dirty="0"/>
              <a:t>learner</a:t>
            </a:r>
            <a:r>
              <a:rPr lang="en-US" sz="2600" dirty="0"/>
              <a:t> that takes a raw training corpus and induces a vocabulary (a set of tokens). </a:t>
            </a:r>
          </a:p>
          <a:p>
            <a:pPr lvl="1"/>
            <a:r>
              <a:rPr lang="en-US" sz="2600" dirty="0"/>
              <a:t>A token </a:t>
            </a:r>
            <a:r>
              <a:rPr lang="en-US" sz="2600" b="1" dirty="0" err="1"/>
              <a:t>segmenter</a:t>
            </a:r>
            <a:r>
              <a:rPr lang="en-US" sz="2600" dirty="0"/>
              <a:t> that takes a raw test sentence and tokenizes it according to that vocabulary</a:t>
            </a:r>
            <a:endParaRPr lang="en-US" sz="3500" dirty="0"/>
          </a:p>
          <a:p>
            <a:endParaRPr lang="en-US" dirty="0"/>
          </a:p>
        </p:txBody>
      </p:sp>
    </p:spTree>
    <p:extLst>
      <p:ext uri="{BB962C8B-B14F-4D97-AF65-F5344CB8AC3E}">
        <p14:creationId xmlns:p14="http://schemas.microsoft.com/office/powerpoint/2010/main" val="598711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6DBC-1841-5A4A-8BA4-FBF3E9823153}"/>
              </a:ext>
            </a:extLst>
          </p:cNvPr>
          <p:cNvSpPr>
            <a:spLocks noGrp="1"/>
          </p:cNvSpPr>
          <p:nvPr>
            <p:ph type="title"/>
          </p:nvPr>
        </p:nvSpPr>
        <p:spPr/>
        <p:txBody>
          <a:bodyPr>
            <a:normAutofit fontScale="90000"/>
          </a:bodyPr>
          <a:lstStyle/>
          <a:p>
            <a:r>
              <a:rPr lang="en-US" dirty="0"/>
              <a:t>Byte Pair Encoding (BPE) token learner</a:t>
            </a:r>
          </a:p>
        </p:txBody>
      </p:sp>
      <p:sp>
        <p:nvSpPr>
          <p:cNvPr id="3" name="Content Placeholder 2">
            <a:extLst>
              <a:ext uri="{FF2B5EF4-FFF2-40B4-BE49-F238E27FC236}">
                <a16:creationId xmlns:a16="http://schemas.microsoft.com/office/drawing/2014/main" id="{C4705ACC-321F-EA41-89C7-743AA17FB6D9}"/>
              </a:ext>
            </a:extLst>
          </p:cNvPr>
          <p:cNvSpPr>
            <a:spLocks noGrp="1"/>
          </p:cNvSpPr>
          <p:nvPr>
            <p:ph idx="1"/>
          </p:nvPr>
        </p:nvSpPr>
        <p:spPr>
          <a:xfrm>
            <a:off x="381000" y="1206500"/>
            <a:ext cx="4191000" cy="3823648"/>
          </a:xfrm>
        </p:spPr>
        <p:txBody>
          <a:bodyPr>
            <a:normAutofit/>
          </a:bodyPr>
          <a:lstStyle/>
          <a:p>
            <a:pPr marL="0" indent="0">
              <a:buNone/>
            </a:pPr>
            <a:br>
              <a:rPr lang="en-US" sz="2600" dirty="0"/>
            </a:br>
            <a:r>
              <a:rPr lang="en-US" sz="2600" dirty="0"/>
              <a:t>Repeat:</a:t>
            </a:r>
          </a:p>
          <a:p>
            <a:pPr lvl="1"/>
            <a:r>
              <a:rPr lang="en-US" sz="2200" dirty="0"/>
              <a:t>Choose most frequent neighboring pair ('A', 'B') </a:t>
            </a:r>
          </a:p>
          <a:p>
            <a:pPr lvl="1"/>
            <a:r>
              <a:rPr lang="en-US" sz="2200" dirty="0"/>
              <a:t>Add a new merged symbol ('AB') to the vocabulary</a:t>
            </a:r>
          </a:p>
          <a:p>
            <a:pPr lvl="1"/>
            <a:r>
              <a:rPr lang="en-US" sz="2200" dirty="0"/>
              <a:t>Replace every 'A' 'B' in the corpus with 'AB'. </a:t>
            </a:r>
          </a:p>
          <a:p>
            <a:r>
              <a:rPr lang="en-US" sz="2600" dirty="0"/>
              <a:t>Until </a:t>
            </a:r>
            <a:r>
              <a:rPr lang="en-US" sz="2600" i="1" dirty="0"/>
              <a:t>k </a:t>
            </a:r>
            <a:r>
              <a:rPr lang="en-US" sz="2600" dirty="0"/>
              <a:t>merges</a:t>
            </a:r>
          </a:p>
          <a:p>
            <a:pPr lvl="1"/>
            <a:endParaRPr lang="en-US" dirty="0"/>
          </a:p>
          <a:p>
            <a:endParaRPr lang="en-US" dirty="0"/>
          </a:p>
        </p:txBody>
      </p:sp>
      <p:sp>
        <p:nvSpPr>
          <p:cNvPr id="4" name="Content Placeholder 2">
            <a:extLst>
              <a:ext uri="{FF2B5EF4-FFF2-40B4-BE49-F238E27FC236}">
                <a16:creationId xmlns:a16="http://schemas.microsoft.com/office/drawing/2014/main" id="{DB9BDD52-778C-E986-0B92-6C7D8EBF091C}"/>
              </a:ext>
            </a:extLst>
          </p:cNvPr>
          <p:cNvSpPr txBox="1">
            <a:spLocks/>
          </p:cNvSpPr>
          <p:nvPr/>
        </p:nvSpPr>
        <p:spPr>
          <a:xfrm>
            <a:off x="4572000" y="1313502"/>
            <a:ext cx="4815840" cy="3823648"/>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fontAlgn="auto">
              <a:buFont typeface="Calibri" panose="020F0502020204030204" pitchFamily="34" charset="0"/>
              <a:buNone/>
            </a:pPr>
            <a:r>
              <a:rPr lang="en-US" dirty="0"/>
              <a:t>Vocabulary</a:t>
            </a:r>
          </a:p>
          <a:p>
            <a:pPr marL="0" indent="0" fontAlgn="auto">
              <a:buFont typeface="Calibri" panose="020F0502020204030204" pitchFamily="34" charset="0"/>
              <a:buNone/>
            </a:pPr>
            <a:r>
              <a:rPr lang="en-US" dirty="0"/>
              <a:t>	[A, B, C, D, E]</a:t>
            </a:r>
          </a:p>
          <a:p>
            <a:pPr marL="0" indent="0" fontAlgn="auto">
              <a:buFont typeface="Calibri" panose="020F0502020204030204" pitchFamily="34" charset="0"/>
              <a:buNone/>
            </a:pPr>
            <a:r>
              <a:rPr lang="en-US" dirty="0"/>
              <a:t>	[A, B, C, D, E, </a:t>
            </a:r>
            <a:r>
              <a:rPr lang="en-US" dirty="0">
                <a:solidFill>
                  <a:srgbClr val="0200FF"/>
                </a:solidFill>
              </a:rPr>
              <a:t>AB</a:t>
            </a:r>
            <a:r>
              <a:rPr lang="en-US" dirty="0"/>
              <a:t>]</a:t>
            </a:r>
          </a:p>
          <a:p>
            <a:pPr marL="0" indent="0" fontAlgn="auto">
              <a:buNone/>
            </a:pPr>
            <a:r>
              <a:rPr lang="en-US" dirty="0"/>
              <a:t>        [A, B, C, D, E, </a:t>
            </a:r>
            <a:r>
              <a:rPr lang="en-US" dirty="0">
                <a:solidFill>
                  <a:srgbClr val="0200FF"/>
                </a:solidFill>
              </a:rPr>
              <a:t>AB</a:t>
            </a:r>
            <a:r>
              <a:rPr lang="en-US" dirty="0"/>
              <a:t>, </a:t>
            </a:r>
            <a:r>
              <a:rPr lang="en-US" dirty="0">
                <a:solidFill>
                  <a:srgbClr val="FF0000"/>
                </a:solidFill>
              </a:rPr>
              <a:t>CAB</a:t>
            </a:r>
            <a:r>
              <a:rPr lang="en-US" dirty="0"/>
              <a:t>]</a:t>
            </a:r>
          </a:p>
          <a:p>
            <a:pPr marL="0" indent="0" fontAlgn="auto">
              <a:buNone/>
            </a:pPr>
            <a:r>
              <a:rPr lang="en-US" dirty="0"/>
              <a:t>Corpus</a:t>
            </a:r>
          </a:p>
          <a:p>
            <a:pPr marL="150813" lvl="1" indent="0" fontAlgn="auto">
              <a:buNone/>
            </a:pPr>
            <a:r>
              <a:rPr lang="en-US" dirty="0">
                <a:solidFill>
                  <a:schemeClr val="tx1"/>
                </a:solidFill>
              </a:rPr>
              <a:t>A  B  D  C  A  B  E  C  A  B </a:t>
            </a:r>
            <a:endParaRPr lang="en-US" dirty="0"/>
          </a:p>
          <a:p>
            <a:pPr marL="150813" lvl="1" indent="0" fontAlgn="auto">
              <a:buNone/>
            </a:pPr>
            <a:r>
              <a:rPr lang="en-US" dirty="0">
                <a:solidFill>
                  <a:srgbClr val="0200FF"/>
                </a:solidFill>
              </a:rPr>
              <a:t>AB</a:t>
            </a:r>
            <a:r>
              <a:rPr lang="en-US" dirty="0"/>
              <a:t>  D  C  </a:t>
            </a:r>
            <a:r>
              <a:rPr lang="en-US" dirty="0">
                <a:solidFill>
                  <a:srgbClr val="0200FF"/>
                </a:solidFill>
              </a:rPr>
              <a:t>AB</a:t>
            </a:r>
            <a:r>
              <a:rPr lang="en-US" dirty="0"/>
              <a:t>  E  C  </a:t>
            </a:r>
            <a:r>
              <a:rPr lang="en-US" dirty="0">
                <a:solidFill>
                  <a:srgbClr val="0200FF"/>
                </a:solidFill>
              </a:rPr>
              <a:t>AB</a:t>
            </a:r>
            <a:r>
              <a:rPr lang="en-US" dirty="0"/>
              <a:t> </a:t>
            </a:r>
          </a:p>
          <a:p>
            <a:pPr marL="150813" lvl="1" indent="0" fontAlgn="auto">
              <a:buNone/>
            </a:pPr>
            <a:r>
              <a:rPr lang="en-US" dirty="0">
                <a:solidFill>
                  <a:srgbClr val="0200FF"/>
                </a:solidFill>
              </a:rPr>
              <a:t>AB</a:t>
            </a:r>
            <a:r>
              <a:rPr lang="en-US" dirty="0"/>
              <a:t>  D  </a:t>
            </a:r>
            <a:r>
              <a:rPr lang="en-US" dirty="0">
                <a:solidFill>
                  <a:srgbClr val="FF0000"/>
                </a:solidFill>
              </a:rPr>
              <a:t>CAB</a:t>
            </a:r>
            <a:r>
              <a:rPr lang="en-US" dirty="0"/>
              <a:t>  E  </a:t>
            </a:r>
            <a:r>
              <a:rPr lang="en-US" dirty="0">
                <a:solidFill>
                  <a:srgbClr val="FF0000"/>
                </a:solidFill>
              </a:rPr>
              <a:t>CAB</a:t>
            </a:r>
          </a:p>
          <a:p>
            <a:pPr lvl="1" fontAlgn="auto"/>
            <a:endParaRPr lang="en-US" dirty="0"/>
          </a:p>
          <a:p>
            <a:pPr fontAlgn="auto"/>
            <a:endParaRPr lang="en-US" dirty="0"/>
          </a:p>
        </p:txBody>
      </p:sp>
      <p:sp>
        <p:nvSpPr>
          <p:cNvPr id="5" name="TextBox 4">
            <a:extLst>
              <a:ext uri="{FF2B5EF4-FFF2-40B4-BE49-F238E27FC236}">
                <a16:creationId xmlns:a16="http://schemas.microsoft.com/office/drawing/2014/main" id="{0C8DA5B8-7DED-B443-FEE4-0047BA9533E5}"/>
              </a:ext>
            </a:extLst>
          </p:cNvPr>
          <p:cNvSpPr txBox="1"/>
          <p:nvPr/>
        </p:nvSpPr>
        <p:spPr>
          <a:xfrm>
            <a:off x="381000" y="787340"/>
            <a:ext cx="8521885" cy="400110"/>
          </a:xfrm>
          <a:prstGeom prst="rect">
            <a:avLst/>
          </a:prstGeom>
          <a:noFill/>
        </p:spPr>
        <p:txBody>
          <a:bodyPr wrap="none" rtlCol="0">
            <a:spAutoFit/>
          </a:bodyPr>
          <a:lstStyle/>
          <a:p>
            <a:r>
              <a:rPr lang="en-US" sz="2000" dirty="0">
                <a:latin typeface="Raleway" pitchFamily="2" charset="77"/>
              </a:rPr>
              <a:t>Iteratively merge frequent neighboring tokens to create longer tokens.</a:t>
            </a:r>
          </a:p>
        </p:txBody>
      </p:sp>
    </p:spTree>
    <p:extLst>
      <p:ext uri="{BB962C8B-B14F-4D97-AF65-F5344CB8AC3E}">
        <p14:creationId xmlns:p14="http://schemas.microsoft.com/office/powerpoint/2010/main" val="362957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FB9B8-0E57-C81F-AFB6-335B582C4168}"/>
              </a:ext>
            </a:extLst>
          </p:cNvPr>
          <p:cNvSpPr>
            <a:spLocks noGrp="1"/>
          </p:cNvSpPr>
          <p:nvPr>
            <p:ph type="title"/>
          </p:nvPr>
        </p:nvSpPr>
        <p:spPr/>
        <p:txBody>
          <a:bodyPr/>
          <a:lstStyle/>
          <a:p>
            <a:r>
              <a:rPr lang="en-US" dirty="0"/>
              <a:t>BPE algorithm</a:t>
            </a:r>
          </a:p>
        </p:txBody>
      </p:sp>
      <p:sp>
        <p:nvSpPr>
          <p:cNvPr id="3" name="Content Placeholder 2">
            <a:extLst>
              <a:ext uri="{FF2B5EF4-FFF2-40B4-BE49-F238E27FC236}">
                <a16:creationId xmlns:a16="http://schemas.microsoft.com/office/drawing/2014/main" id="{6783A84A-E1CA-6674-7138-F1B25AA7F474}"/>
              </a:ext>
            </a:extLst>
          </p:cNvPr>
          <p:cNvSpPr>
            <a:spLocks noGrp="1"/>
          </p:cNvSpPr>
          <p:nvPr>
            <p:ph idx="1"/>
          </p:nvPr>
        </p:nvSpPr>
        <p:spPr/>
        <p:txBody>
          <a:bodyPr/>
          <a:lstStyle/>
          <a:p>
            <a:r>
              <a:rPr lang="en-US" dirty="0"/>
              <a:t>Generally  run </a:t>
            </a:r>
            <a:r>
              <a:rPr lang="en-US" b="1" dirty="0"/>
              <a:t>within</a:t>
            </a:r>
            <a:r>
              <a:rPr lang="en-US" dirty="0"/>
              <a:t> words</a:t>
            </a:r>
          </a:p>
          <a:p>
            <a:r>
              <a:rPr lang="en-US" dirty="0"/>
              <a:t>Don't merge across word boundaries</a:t>
            </a:r>
          </a:p>
          <a:p>
            <a:pPr lvl="1"/>
            <a:r>
              <a:rPr lang="en-US" dirty="0"/>
              <a:t>First separate corpus by whitespace</a:t>
            </a:r>
          </a:p>
          <a:p>
            <a:pPr lvl="1"/>
            <a:r>
              <a:rPr lang="en-US" dirty="0"/>
              <a:t>This gives a set of starting strings, with whitespace attached to front of them</a:t>
            </a:r>
          </a:p>
          <a:p>
            <a:pPr lvl="1"/>
            <a:r>
              <a:rPr lang="en-US" dirty="0"/>
              <a:t>Counts come from the corpus, but can only merge within strings.</a:t>
            </a:r>
          </a:p>
        </p:txBody>
      </p:sp>
    </p:spTree>
    <p:extLst>
      <p:ext uri="{BB962C8B-B14F-4D97-AF65-F5344CB8AC3E}">
        <p14:creationId xmlns:p14="http://schemas.microsoft.com/office/powerpoint/2010/main" val="836673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token learner algorithm</a:t>
            </a:r>
          </a:p>
        </p:txBody>
      </p:sp>
      <p:pic>
        <p:nvPicPr>
          <p:cNvPr id="5" name="Content Placeholder 4">
            <a:extLst>
              <a:ext uri="{FF2B5EF4-FFF2-40B4-BE49-F238E27FC236}">
                <a16:creationId xmlns:a16="http://schemas.microsoft.com/office/drawing/2014/main" id="{DD8AC05B-9311-E047-9AE9-2A8C665891D3}"/>
              </a:ext>
            </a:extLst>
          </p:cNvPr>
          <p:cNvPicPr>
            <a:picLocks noGrp="1" noChangeAspect="1"/>
          </p:cNvPicPr>
          <p:nvPr>
            <p:ph idx="1"/>
          </p:nvPr>
        </p:nvPicPr>
        <p:blipFill>
          <a:blip r:embed="rId2"/>
          <a:stretch>
            <a:fillRect/>
          </a:stretch>
        </p:blipFill>
        <p:spPr>
          <a:xfrm>
            <a:off x="172552" y="1276350"/>
            <a:ext cx="8798896" cy="3168650"/>
          </a:xfrm>
        </p:spPr>
      </p:pic>
    </p:spTree>
    <p:extLst>
      <p:ext uri="{BB962C8B-B14F-4D97-AF65-F5344CB8AC3E}">
        <p14:creationId xmlns:p14="http://schemas.microsoft.com/office/powerpoint/2010/main" val="29076810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8A24-0632-6C4C-9278-CCFE919BDF07}"/>
              </a:ext>
            </a:extLst>
          </p:cNvPr>
          <p:cNvSpPr>
            <a:spLocks noGrp="1"/>
          </p:cNvSpPr>
          <p:nvPr>
            <p:ph type="title"/>
          </p:nvPr>
        </p:nvSpPr>
        <p:spPr/>
        <p:txBody>
          <a:bodyPr>
            <a:normAutofit fontScale="90000"/>
          </a:bodyPr>
          <a:lstStyle/>
          <a:p>
            <a:r>
              <a:rPr lang="en-US" dirty="0"/>
              <a:t>Byte Pair Encoding (BPE) Addendum</a:t>
            </a:r>
          </a:p>
        </p:txBody>
      </p:sp>
      <p:sp>
        <p:nvSpPr>
          <p:cNvPr id="3" name="Content Placeholder 2">
            <a:extLst>
              <a:ext uri="{FF2B5EF4-FFF2-40B4-BE49-F238E27FC236}">
                <a16:creationId xmlns:a16="http://schemas.microsoft.com/office/drawing/2014/main" id="{93BFD168-797C-4143-B522-B6C4D3E19D92}"/>
              </a:ext>
            </a:extLst>
          </p:cNvPr>
          <p:cNvSpPr>
            <a:spLocks noGrp="1"/>
          </p:cNvSpPr>
          <p:nvPr>
            <p:ph idx="1"/>
          </p:nvPr>
        </p:nvSpPr>
        <p:spPr/>
        <p:txBody>
          <a:bodyPr>
            <a:normAutofit/>
          </a:bodyPr>
          <a:lstStyle/>
          <a:p>
            <a:pPr marL="0" indent="0">
              <a:buNone/>
            </a:pPr>
            <a:r>
              <a:rPr lang="en-US" dirty="0"/>
              <a:t>Most </a:t>
            </a:r>
            <a:r>
              <a:rPr lang="en-US" dirty="0" err="1"/>
              <a:t>subword</a:t>
            </a:r>
            <a:r>
              <a:rPr lang="en-US" dirty="0"/>
              <a:t> algorithms are run inside space-separated tokens. </a:t>
            </a:r>
          </a:p>
          <a:p>
            <a:pPr marL="0" indent="0">
              <a:buNone/>
            </a:pPr>
            <a:r>
              <a:rPr lang="en-US" dirty="0"/>
              <a:t>So we commonly first add a special end-of-word symbol '__' before space in training corpus</a:t>
            </a:r>
          </a:p>
          <a:p>
            <a:pPr marL="0" indent="0">
              <a:buNone/>
            </a:pPr>
            <a:r>
              <a:rPr lang="en-US" dirty="0"/>
              <a:t>Next, separate into letters.</a:t>
            </a:r>
          </a:p>
          <a:p>
            <a:endParaRPr lang="en-US" dirty="0"/>
          </a:p>
        </p:txBody>
      </p:sp>
    </p:spTree>
    <p:extLst>
      <p:ext uri="{BB962C8B-B14F-4D97-AF65-F5344CB8AC3E}">
        <p14:creationId xmlns:p14="http://schemas.microsoft.com/office/powerpoint/2010/main" val="38767676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sp>
        <p:nvSpPr>
          <p:cNvPr id="6" name="TextBox 5">
            <a:extLst>
              <a:ext uri="{FF2B5EF4-FFF2-40B4-BE49-F238E27FC236}">
                <a16:creationId xmlns:a16="http://schemas.microsoft.com/office/drawing/2014/main" id="{3BC99552-7DC1-C54E-B3E5-539CFEA0A21D}"/>
              </a:ext>
            </a:extLst>
          </p:cNvPr>
          <p:cNvSpPr txBox="1"/>
          <p:nvPr/>
        </p:nvSpPr>
        <p:spPr>
          <a:xfrm>
            <a:off x="685800" y="895350"/>
            <a:ext cx="8305800" cy="1015663"/>
          </a:xfrm>
          <a:prstGeom prst="rect">
            <a:avLst/>
          </a:prstGeom>
          <a:noFill/>
        </p:spPr>
        <p:txBody>
          <a:bodyPr wrap="square" rtlCol="0">
            <a:spAutoFit/>
          </a:bodyPr>
          <a:lstStyle/>
          <a:p>
            <a:r>
              <a:rPr lang="en-US" dirty="0">
                <a:latin typeface="Raleway" pitchFamily="2" charset="77"/>
              </a:rPr>
              <a:t>Original (very fascinating🙄) corpus:</a:t>
            </a:r>
          </a:p>
          <a:p>
            <a:endParaRPr lang="en-US" sz="1200" dirty="0"/>
          </a:p>
          <a:p>
            <a:r>
              <a:rPr lang="en-US" dirty="0" err="1">
                <a:solidFill>
                  <a:srgbClr val="0200FF"/>
                </a:solidFill>
                <a:latin typeface="Lucida Sans Typewriter" panose="020B0509030504030204" pitchFamily="49" charset="77"/>
                <a:cs typeface="Courier New" panose="02070309020205020404" pitchFamily="49" charset="0"/>
              </a:rPr>
              <a:t>set␣new␣new␣renew␣reset␣renew</a:t>
            </a:r>
            <a:r>
              <a:rPr lang="en-US" dirty="0">
                <a:solidFill>
                  <a:srgbClr val="0200FF"/>
                </a:solidFill>
                <a:latin typeface="Lucida Sans Typewriter" panose="020B0509030504030204" pitchFamily="49" charset="77"/>
                <a:cs typeface="Courier New" panose="02070309020205020404" pitchFamily="49" charset="0"/>
              </a:rPr>
              <a:t> </a:t>
            </a:r>
          </a:p>
        </p:txBody>
      </p:sp>
      <p:sp>
        <p:nvSpPr>
          <p:cNvPr id="7" name="TextBox 6">
            <a:extLst>
              <a:ext uri="{FF2B5EF4-FFF2-40B4-BE49-F238E27FC236}">
                <a16:creationId xmlns:a16="http://schemas.microsoft.com/office/drawing/2014/main" id="{2A8FC4DC-36F7-3844-B27C-2F5130CA0D7E}"/>
              </a:ext>
            </a:extLst>
          </p:cNvPr>
          <p:cNvSpPr txBox="1"/>
          <p:nvPr/>
        </p:nvSpPr>
        <p:spPr>
          <a:xfrm>
            <a:off x="685800" y="2251835"/>
            <a:ext cx="4998484" cy="461665"/>
          </a:xfrm>
          <a:prstGeom prst="rect">
            <a:avLst/>
          </a:prstGeom>
          <a:noFill/>
        </p:spPr>
        <p:txBody>
          <a:bodyPr wrap="none" rtlCol="0">
            <a:spAutoFit/>
          </a:bodyPr>
          <a:lstStyle/>
          <a:p>
            <a:r>
              <a:rPr lang="en-US" dirty="0">
                <a:latin typeface="Raleway" pitchFamily="2" charset="77"/>
              </a:rPr>
              <a:t>Put space token at start of words</a:t>
            </a:r>
          </a:p>
        </p:txBody>
      </p:sp>
      <p:pic>
        <p:nvPicPr>
          <p:cNvPr id="9" name="Picture 8">
            <a:extLst>
              <a:ext uri="{FF2B5EF4-FFF2-40B4-BE49-F238E27FC236}">
                <a16:creationId xmlns:a16="http://schemas.microsoft.com/office/drawing/2014/main" id="{9A6800F2-3AD0-321B-C2DA-8FC11A4B213D}"/>
              </a:ext>
            </a:extLst>
          </p:cNvPr>
          <p:cNvPicPr>
            <a:picLocks noChangeAspect="1"/>
          </p:cNvPicPr>
          <p:nvPr/>
        </p:nvPicPr>
        <p:blipFill>
          <a:blip r:embed="rId2"/>
          <a:stretch>
            <a:fillRect/>
          </a:stretch>
        </p:blipFill>
        <p:spPr>
          <a:xfrm>
            <a:off x="4574727" y="2829576"/>
            <a:ext cx="3792033" cy="1078468"/>
          </a:xfrm>
          <a:prstGeom prst="rect">
            <a:avLst/>
          </a:prstGeom>
        </p:spPr>
      </p:pic>
      <p:pic>
        <p:nvPicPr>
          <p:cNvPr id="10" name="Picture 9">
            <a:extLst>
              <a:ext uri="{FF2B5EF4-FFF2-40B4-BE49-F238E27FC236}">
                <a16:creationId xmlns:a16="http://schemas.microsoft.com/office/drawing/2014/main" id="{EFC2F8DE-677D-CC18-B7E1-36F76BB310B1}"/>
              </a:ext>
            </a:extLst>
          </p:cNvPr>
          <p:cNvPicPr>
            <a:picLocks noChangeAspect="1"/>
          </p:cNvPicPr>
          <p:nvPr/>
        </p:nvPicPr>
        <p:blipFill>
          <a:blip r:embed="rId3"/>
          <a:stretch>
            <a:fillRect/>
          </a:stretch>
        </p:blipFill>
        <p:spPr>
          <a:xfrm>
            <a:off x="1221982" y="2971230"/>
            <a:ext cx="2991879" cy="2052568"/>
          </a:xfrm>
          <a:prstGeom prst="rect">
            <a:avLst/>
          </a:prstGeom>
        </p:spPr>
      </p:pic>
    </p:spTree>
    <p:extLst>
      <p:ext uri="{BB962C8B-B14F-4D97-AF65-F5344CB8AC3E}">
        <p14:creationId xmlns:p14="http://schemas.microsoft.com/office/powerpoint/2010/main" val="15718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6920484" cy="461665"/>
          </a:xfrm>
          <a:prstGeom prst="rect">
            <a:avLst/>
          </a:prstGeom>
          <a:noFill/>
        </p:spPr>
        <p:txBody>
          <a:bodyPr wrap="none" rtlCol="0">
            <a:spAutoFit/>
          </a:bodyPr>
          <a:lstStyle/>
          <a:p>
            <a:r>
              <a:rPr lang="en-US" dirty="0"/>
              <a:t>Merge </a:t>
            </a:r>
            <a:r>
              <a:rPr lang="en-US" dirty="0">
                <a:solidFill>
                  <a:srgbClr val="0200FF"/>
                </a:solidFill>
                <a:latin typeface="Lucida Sans Typewriter" panose="020B0509030504030204" pitchFamily="49" charset="77"/>
              </a:rPr>
              <a:t>n e</a:t>
            </a:r>
            <a:r>
              <a:rPr lang="en-US" dirty="0">
                <a:solidFill>
                  <a:srgbClr val="0070C0"/>
                </a:solidFill>
              </a:rPr>
              <a:t> </a:t>
            </a:r>
            <a:r>
              <a:rPr lang="en-US" dirty="0"/>
              <a:t>to </a:t>
            </a:r>
            <a:r>
              <a:rPr lang="en-US" dirty="0">
                <a:solidFill>
                  <a:srgbClr val="0200FF"/>
                </a:solidFill>
                <a:latin typeface="Lucida Sans Typewriter" panose="020B0509030504030204" pitchFamily="49" charset="77"/>
              </a:rPr>
              <a:t>ne</a:t>
            </a:r>
            <a:r>
              <a:rPr lang="en-US" dirty="0">
                <a:solidFill>
                  <a:srgbClr val="0070C0"/>
                </a:solidFill>
              </a:rPr>
              <a:t> </a:t>
            </a:r>
            <a:r>
              <a:rPr lang="en-US" dirty="0"/>
              <a:t>(count 4 = 2 </a:t>
            </a:r>
            <a:r>
              <a:rPr lang="en-US" dirty="0">
                <a:solidFill>
                  <a:srgbClr val="0070C0"/>
                </a:solidFill>
                <a:latin typeface="Lucida Sans Typewriter" panose="020B0509030504030204" pitchFamily="49" charset="77"/>
              </a:rPr>
              <a:t>new</a:t>
            </a:r>
            <a:r>
              <a:rPr lang="en-US" dirty="0">
                <a:solidFill>
                  <a:srgbClr val="0070C0"/>
                </a:solidFill>
              </a:rPr>
              <a:t> </a:t>
            </a:r>
            <a:r>
              <a:rPr lang="en-US" dirty="0"/>
              <a:t>+ 2 </a:t>
            </a:r>
            <a:r>
              <a:rPr lang="en-US" dirty="0">
                <a:solidFill>
                  <a:srgbClr val="0070C0"/>
                </a:solidFill>
                <a:latin typeface="Lucida Sans Typewriter" panose="020B0509030504030204" pitchFamily="49" charset="77"/>
              </a:rPr>
              <a:t>renew</a:t>
            </a:r>
            <a:r>
              <a:rPr lang="en-US" dirty="0">
                <a:solidFill>
                  <a:srgbClr val="0070C0"/>
                </a:solidFill>
              </a:rPr>
              <a:t>)</a:t>
            </a:r>
          </a:p>
        </p:txBody>
      </p:sp>
      <p:sp>
        <p:nvSpPr>
          <p:cNvPr id="6" name="Content Placeholder 5">
            <a:extLst>
              <a:ext uri="{FF2B5EF4-FFF2-40B4-BE49-F238E27FC236}">
                <a16:creationId xmlns:a16="http://schemas.microsoft.com/office/drawing/2014/main" id="{718C7A12-7831-A59A-D66D-82886C19F72D}"/>
              </a:ext>
            </a:extLst>
          </p:cNvPr>
          <p:cNvSpPr>
            <a:spLocks noGrp="1"/>
          </p:cNvSpPr>
          <p:nvPr>
            <p:ph idx="1"/>
          </p:nvPr>
        </p:nvSpPr>
        <p:spPr>
          <a:xfrm>
            <a:off x="3733800" y="5143500"/>
            <a:ext cx="7543801" cy="3429000"/>
          </a:xfrm>
        </p:spPr>
        <p:txBody>
          <a:bodyPr/>
          <a:lstStyle/>
          <a:p>
            <a:endParaRPr lang="en-US" dirty="0"/>
          </a:p>
        </p:txBody>
      </p:sp>
      <p:pic>
        <p:nvPicPr>
          <p:cNvPr id="8" name="Picture 7">
            <a:extLst>
              <a:ext uri="{FF2B5EF4-FFF2-40B4-BE49-F238E27FC236}">
                <a16:creationId xmlns:a16="http://schemas.microsoft.com/office/drawing/2014/main" id="{DC444596-2222-6576-71DE-E59395659B9A}"/>
              </a:ext>
            </a:extLst>
          </p:cNvPr>
          <p:cNvPicPr>
            <a:picLocks noChangeAspect="1"/>
          </p:cNvPicPr>
          <p:nvPr/>
        </p:nvPicPr>
        <p:blipFill>
          <a:blip r:embed="rId2"/>
          <a:stretch>
            <a:fillRect/>
          </a:stretch>
        </p:blipFill>
        <p:spPr>
          <a:xfrm>
            <a:off x="4213289" y="903885"/>
            <a:ext cx="3130753" cy="890398"/>
          </a:xfrm>
          <a:prstGeom prst="rect">
            <a:avLst/>
          </a:prstGeom>
        </p:spPr>
      </p:pic>
      <p:pic>
        <p:nvPicPr>
          <p:cNvPr id="9" name="Picture 8">
            <a:extLst>
              <a:ext uri="{FF2B5EF4-FFF2-40B4-BE49-F238E27FC236}">
                <a16:creationId xmlns:a16="http://schemas.microsoft.com/office/drawing/2014/main" id="{9EC48E55-5E7F-7E66-D59C-B26AEB94D224}"/>
              </a:ext>
            </a:extLst>
          </p:cNvPr>
          <p:cNvPicPr>
            <a:picLocks noChangeAspect="1"/>
          </p:cNvPicPr>
          <p:nvPr/>
        </p:nvPicPr>
        <p:blipFill>
          <a:blip r:embed="rId3"/>
          <a:stretch>
            <a:fillRect/>
          </a:stretch>
        </p:blipFill>
        <p:spPr>
          <a:xfrm>
            <a:off x="895201" y="966362"/>
            <a:ext cx="2470135" cy="1694627"/>
          </a:xfrm>
          <a:prstGeom prst="rect">
            <a:avLst/>
          </a:prstGeom>
        </p:spPr>
      </p:pic>
      <p:pic>
        <p:nvPicPr>
          <p:cNvPr id="10" name="Picture 9">
            <a:extLst>
              <a:ext uri="{FF2B5EF4-FFF2-40B4-BE49-F238E27FC236}">
                <a16:creationId xmlns:a16="http://schemas.microsoft.com/office/drawing/2014/main" id="{6A779DB8-CB57-19EA-1F75-841CB49846C4}"/>
              </a:ext>
            </a:extLst>
          </p:cNvPr>
          <p:cNvPicPr>
            <a:picLocks noChangeAspect="1"/>
          </p:cNvPicPr>
          <p:nvPr/>
        </p:nvPicPr>
        <p:blipFill>
          <a:blip r:embed="rId4"/>
          <a:stretch>
            <a:fillRect/>
          </a:stretch>
        </p:blipFill>
        <p:spPr>
          <a:xfrm>
            <a:off x="861060" y="3331380"/>
            <a:ext cx="6579666" cy="1652163"/>
          </a:xfrm>
          <a:prstGeom prst="rect">
            <a:avLst/>
          </a:prstGeom>
        </p:spPr>
      </p:pic>
    </p:spTree>
    <p:extLst>
      <p:ext uri="{BB962C8B-B14F-4D97-AF65-F5344CB8AC3E}">
        <p14:creationId xmlns:p14="http://schemas.microsoft.com/office/powerpoint/2010/main" val="65636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82F3D-4ECA-6E65-E463-372065AE56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6E6E8-85C0-D573-5608-8761A40A7604}"/>
              </a:ext>
            </a:extLst>
          </p:cNvPr>
          <p:cNvSpPr>
            <a:spLocks noGrp="1"/>
          </p:cNvSpPr>
          <p:nvPr>
            <p:ph type="title"/>
          </p:nvPr>
        </p:nvSpPr>
        <p:spPr/>
        <p:txBody>
          <a:bodyPr/>
          <a:lstStyle/>
          <a:p>
            <a:r>
              <a:rPr lang="en-US" dirty="0"/>
              <a:t>BPE token learner</a:t>
            </a:r>
          </a:p>
        </p:txBody>
      </p:sp>
      <p:sp>
        <p:nvSpPr>
          <p:cNvPr id="7" name="TextBox 6">
            <a:extLst>
              <a:ext uri="{FF2B5EF4-FFF2-40B4-BE49-F238E27FC236}">
                <a16:creationId xmlns:a16="http://schemas.microsoft.com/office/drawing/2014/main" id="{29AAF9CA-B01A-2CE0-4CA2-24FAE143B038}"/>
              </a:ext>
            </a:extLst>
          </p:cNvPr>
          <p:cNvSpPr txBox="1"/>
          <p:nvPr/>
        </p:nvSpPr>
        <p:spPr>
          <a:xfrm>
            <a:off x="609600" y="2660989"/>
            <a:ext cx="4491935" cy="461665"/>
          </a:xfrm>
          <a:prstGeom prst="rect">
            <a:avLst/>
          </a:prstGeom>
          <a:noFill/>
        </p:spPr>
        <p:txBody>
          <a:bodyPr wrap="none" rtlCol="0">
            <a:spAutoFit/>
          </a:bodyPr>
          <a:lstStyle/>
          <a:p>
            <a:r>
              <a:rPr lang="en-US" dirty="0"/>
              <a:t>Merge </a:t>
            </a:r>
            <a:r>
              <a:rPr lang="en-US" dirty="0">
                <a:solidFill>
                  <a:srgbClr val="0200FF"/>
                </a:solidFill>
                <a:latin typeface="Lucida Sans Typewriter" panose="020B0509030504030204" pitchFamily="49" charset="77"/>
              </a:rPr>
              <a:t>ne w </a:t>
            </a:r>
            <a:r>
              <a:rPr lang="en-US" dirty="0">
                <a:latin typeface="Raleway" pitchFamily="2" charset="77"/>
              </a:rPr>
              <a:t>to </a:t>
            </a:r>
            <a:r>
              <a:rPr lang="en-US" dirty="0">
                <a:solidFill>
                  <a:srgbClr val="0200FF"/>
                </a:solidFill>
                <a:latin typeface="Lucida Sans Typewriter" panose="020B0509030504030204" pitchFamily="49" charset="77"/>
              </a:rPr>
              <a:t>new</a:t>
            </a:r>
            <a:r>
              <a:rPr lang="en-US" dirty="0">
                <a:solidFill>
                  <a:srgbClr val="0070C0"/>
                </a:solidFill>
              </a:rPr>
              <a:t> </a:t>
            </a:r>
            <a:r>
              <a:rPr lang="en-US" dirty="0"/>
              <a:t>(count 4)</a:t>
            </a:r>
            <a:endParaRPr lang="en-US" dirty="0">
              <a:solidFill>
                <a:srgbClr val="0070C0"/>
              </a:solidFill>
            </a:endParaRPr>
          </a:p>
        </p:txBody>
      </p:sp>
      <p:sp>
        <p:nvSpPr>
          <p:cNvPr id="6" name="Content Placeholder 5">
            <a:extLst>
              <a:ext uri="{FF2B5EF4-FFF2-40B4-BE49-F238E27FC236}">
                <a16:creationId xmlns:a16="http://schemas.microsoft.com/office/drawing/2014/main" id="{9AB8C6DE-AFEE-DD42-4D2E-BA39F270308B}"/>
              </a:ext>
            </a:extLst>
          </p:cNvPr>
          <p:cNvSpPr>
            <a:spLocks noGrp="1"/>
          </p:cNvSpPr>
          <p:nvPr>
            <p:ph idx="1"/>
          </p:nvPr>
        </p:nvSpPr>
        <p:spPr>
          <a:xfrm>
            <a:off x="3733800" y="5143500"/>
            <a:ext cx="7543801" cy="3429000"/>
          </a:xfrm>
        </p:spPr>
        <p:txBody>
          <a:bodyPr/>
          <a:lstStyle/>
          <a:p>
            <a:endParaRPr lang="en-US" dirty="0"/>
          </a:p>
        </p:txBody>
      </p:sp>
      <p:pic>
        <p:nvPicPr>
          <p:cNvPr id="10" name="Picture 9">
            <a:extLst>
              <a:ext uri="{FF2B5EF4-FFF2-40B4-BE49-F238E27FC236}">
                <a16:creationId xmlns:a16="http://schemas.microsoft.com/office/drawing/2014/main" id="{D86B43FA-F29C-D5AF-A625-E1A4600C0FAA}"/>
              </a:ext>
            </a:extLst>
          </p:cNvPr>
          <p:cNvPicPr>
            <a:picLocks noChangeAspect="1"/>
          </p:cNvPicPr>
          <p:nvPr/>
        </p:nvPicPr>
        <p:blipFill>
          <a:blip r:embed="rId2"/>
          <a:stretch>
            <a:fillRect/>
          </a:stretch>
        </p:blipFill>
        <p:spPr>
          <a:xfrm>
            <a:off x="647700" y="952690"/>
            <a:ext cx="6579666" cy="1652163"/>
          </a:xfrm>
          <a:prstGeom prst="rect">
            <a:avLst/>
          </a:prstGeom>
        </p:spPr>
      </p:pic>
      <p:pic>
        <p:nvPicPr>
          <p:cNvPr id="3" name="Picture 2">
            <a:extLst>
              <a:ext uri="{FF2B5EF4-FFF2-40B4-BE49-F238E27FC236}">
                <a16:creationId xmlns:a16="http://schemas.microsoft.com/office/drawing/2014/main" id="{701F153E-5D73-C20F-039A-51174BDBED97}"/>
              </a:ext>
            </a:extLst>
          </p:cNvPr>
          <p:cNvPicPr>
            <a:picLocks noChangeAspect="1"/>
          </p:cNvPicPr>
          <p:nvPr/>
        </p:nvPicPr>
        <p:blipFill>
          <a:blip r:embed="rId3"/>
          <a:stretch>
            <a:fillRect/>
          </a:stretch>
        </p:blipFill>
        <p:spPr>
          <a:xfrm>
            <a:off x="673727" y="3306995"/>
            <a:ext cx="7178363" cy="1652163"/>
          </a:xfrm>
          <a:prstGeom prst="rect">
            <a:avLst/>
          </a:prstGeom>
        </p:spPr>
      </p:pic>
    </p:spTree>
    <p:extLst>
      <p:ext uri="{BB962C8B-B14F-4D97-AF65-F5344CB8AC3E}">
        <p14:creationId xmlns:p14="http://schemas.microsoft.com/office/powerpoint/2010/main" val="271773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B99-78F6-70A5-92C7-57B0C6DF7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B7EEFE-7D9C-F180-20E4-DD3569F817D4}"/>
              </a:ext>
            </a:extLst>
          </p:cNvPr>
          <p:cNvSpPr>
            <a:spLocks noGrp="1"/>
          </p:cNvSpPr>
          <p:nvPr>
            <p:ph type="title"/>
          </p:nvPr>
        </p:nvSpPr>
        <p:spPr/>
        <p:txBody>
          <a:bodyPr/>
          <a:lstStyle/>
          <a:p>
            <a:r>
              <a:rPr lang="en-US" dirty="0"/>
              <a:t>BPE token learner</a:t>
            </a:r>
          </a:p>
        </p:txBody>
      </p:sp>
      <p:sp>
        <p:nvSpPr>
          <p:cNvPr id="7" name="TextBox 6">
            <a:extLst>
              <a:ext uri="{FF2B5EF4-FFF2-40B4-BE49-F238E27FC236}">
                <a16:creationId xmlns:a16="http://schemas.microsoft.com/office/drawing/2014/main" id="{00525F20-1E80-F62D-EEA9-4440C21D7B88}"/>
              </a:ext>
            </a:extLst>
          </p:cNvPr>
          <p:cNvSpPr txBox="1"/>
          <p:nvPr/>
        </p:nvSpPr>
        <p:spPr>
          <a:xfrm>
            <a:off x="609600" y="2660989"/>
            <a:ext cx="8353569" cy="461665"/>
          </a:xfrm>
          <a:prstGeom prst="rect">
            <a:avLst/>
          </a:prstGeom>
          <a:noFill/>
        </p:spPr>
        <p:txBody>
          <a:bodyPr wrap="none" rtlCol="0">
            <a:spAutoFit/>
          </a:bodyPr>
          <a:lstStyle/>
          <a:p>
            <a:r>
              <a:rPr lang="en-US" dirty="0"/>
              <a:t>Merge </a:t>
            </a:r>
            <a:r>
              <a:rPr lang="en-US" dirty="0">
                <a:solidFill>
                  <a:srgbClr val="0200FF"/>
                </a:solidFill>
                <a:latin typeface="Lucida Sans Typewriter" panose="020B0509030504030204" pitchFamily="49" charset="77"/>
                <a:cs typeface="Courier New" panose="02070309020205020404" pitchFamily="49" charset="0"/>
              </a:rPr>
              <a:t>␣ r</a:t>
            </a:r>
            <a:r>
              <a:rPr lang="en-US" dirty="0">
                <a:solidFill>
                  <a:srgbClr val="0200FF"/>
                </a:solidFill>
                <a:latin typeface="Lucida Sans Typewriter" panose="020B0509030504030204" pitchFamily="49" charset="77"/>
              </a:rPr>
              <a:t> </a:t>
            </a:r>
            <a:r>
              <a:rPr lang="en-US" dirty="0">
                <a:latin typeface="Raleway" pitchFamily="2" charset="77"/>
              </a:rPr>
              <a:t>to </a:t>
            </a:r>
            <a:r>
              <a:rPr lang="en-US" dirty="0">
                <a:solidFill>
                  <a:srgbClr val="0200FF"/>
                </a:solidFill>
                <a:latin typeface="Lucida Sans Typewriter" panose="020B0509030504030204" pitchFamily="49" charset="77"/>
                <a:cs typeface="Courier New" panose="02070309020205020404" pitchFamily="49" charset="0"/>
              </a:rPr>
              <a:t>␣r</a:t>
            </a:r>
            <a:r>
              <a:rPr lang="en-US" dirty="0">
                <a:solidFill>
                  <a:srgbClr val="0070C0"/>
                </a:solidFill>
              </a:rPr>
              <a:t> </a:t>
            </a:r>
            <a:r>
              <a:rPr lang="en-US" dirty="0"/>
              <a:t>(count 4) and </a:t>
            </a:r>
            <a:r>
              <a:rPr lang="en-US" dirty="0">
                <a:solidFill>
                  <a:srgbClr val="0200FF"/>
                </a:solidFill>
                <a:latin typeface="Lucida Sans Typewriter" panose="020B0509030504030204" pitchFamily="49" charset="77"/>
                <a:cs typeface="Courier New" panose="02070309020205020404" pitchFamily="49" charset="0"/>
              </a:rPr>
              <a:t>␣r e</a:t>
            </a:r>
            <a:r>
              <a:rPr lang="en-US" dirty="0"/>
              <a:t> to </a:t>
            </a:r>
            <a:r>
              <a:rPr lang="en-US" dirty="0">
                <a:solidFill>
                  <a:srgbClr val="0200FF"/>
                </a:solidFill>
                <a:latin typeface="Lucida Sans Typewriter" panose="020B0509030504030204" pitchFamily="49" charset="77"/>
                <a:cs typeface="Courier New" panose="02070309020205020404" pitchFamily="49" charset="0"/>
              </a:rPr>
              <a:t>␣re</a:t>
            </a:r>
            <a:r>
              <a:rPr lang="en-US" dirty="0"/>
              <a:t> (count 3)</a:t>
            </a:r>
            <a:endParaRPr lang="en-US" dirty="0">
              <a:solidFill>
                <a:srgbClr val="0070C0"/>
              </a:solidFill>
            </a:endParaRPr>
          </a:p>
        </p:txBody>
      </p:sp>
      <p:sp>
        <p:nvSpPr>
          <p:cNvPr id="6" name="Content Placeholder 5">
            <a:extLst>
              <a:ext uri="{FF2B5EF4-FFF2-40B4-BE49-F238E27FC236}">
                <a16:creationId xmlns:a16="http://schemas.microsoft.com/office/drawing/2014/main" id="{CFA62204-88DC-A384-A2C3-5B0BE4E1BBE9}"/>
              </a:ext>
            </a:extLst>
          </p:cNvPr>
          <p:cNvSpPr>
            <a:spLocks noGrp="1"/>
          </p:cNvSpPr>
          <p:nvPr>
            <p:ph idx="1"/>
          </p:nvPr>
        </p:nvSpPr>
        <p:spPr>
          <a:xfrm>
            <a:off x="3733800" y="4396040"/>
            <a:ext cx="5410200" cy="461665"/>
          </a:xfrm>
        </p:spPr>
        <p:txBody>
          <a:bodyPr>
            <a:normAutofit lnSpcReduction="10000"/>
          </a:bodyPr>
          <a:lstStyle/>
          <a:p>
            <a:r>
              <a:rPr lang="en-US" dirty="0"/>
              <a:t>System has learned prefix re- !</a:t>
            </a:r>
          </a:p>
        </p:txBody>
      </p:sp>
      <p:pic>
        <p:nvPicPr>
          <p:cNvPr id="3" name="Picture 2">
            <a:extLst>
              <a:ext uri="{FF2B5EF4-FFF2-40B4-BE49-F238E27FC236}">
                <a16:creationId xmlns:a16="http://schemas.microsoft.com/office/drawing/2014/main" id="{2151B326-93B6-397A-EB17-A57E2B0644D5}"/>
              </a:ext>
            </a:extLst>
          </p:cNvPr>
          <p:cNvPicPr>
            <a:picLocks noChangeAspect="1"/>
          </p:cNvPicPr>
          <p:nvPr/>
        </p:nvPicPr>
        <p:blipFill>
          <a:blip r:embed="rId2"/>
          <a:stretch>
            <a:fillRect/>
          </a:stretch>
        </p:blipFill>
        <p:spPr>
          <a:xfrm>
            <a:off x="685800" y="919587"/>
            <a:ext cx="7178363" cy="1652163"/>
          </a:xfrm>
          <a:prstGeom prst="rect">
            <a:avLst/>
          </a:prstGeom>
        </p:spPr>
      </p:pic>
      <p:pic>
        <p:nvPicPr>
          <p:cNvPr id="4" name="Picture 3">
            <a:extLst>
              <a:ext uri="{FF2B5EF4-FFF2-40B4-BE49-F238E27FC236}">
                <a16:creationId xmlns:a16="http://schemas.microsoft.com/office/drawing/2014/main" id="{9A7837AE-8ED0-3877-D87D-DA0AF15D9ED9}"/>
              </a:ext>
            </a:extLst>
          </p:cNvPr>
          <p:cNvPicPr>
            <a:picLocks noChangeAspect="1"/>
          </p:cNvPicPr>
          <p:nvPr/>
        </p:nvPicPr>
        <p:blipFill>
          <a:blip r:embed="rId3"/>
          <a:stretch>
            <a:fillRect/>
          </a:stretch>
        </p:blipFill>
        <p:spPr>
          <a:xfrm>
            <a:off x="685800" y="3211893"/>
            <a:ext cx="7647911" cy="1652162"/>
          </a:xfrm>
          <a:prstGeom prst="rect">
            <a:avLst/>
          </a:prstGeom>
        </p:spPr>
      </p:pic>
    </p:spTree>
    <p:extLst>
      <p:ext uri="{BB962C8B-B14F-4D97-AF65-F5344CB8AC3E}">
        <p14:creationId xmlns:p14="http://schemas.microsoft.com/office/powerpoint/2010/main" val="16306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512264" y="1234353"/>
            <a:ext cx="3373039" cy="461665"/>
          </a:xfrm>
          <a:prstGeom prst="rect">
            <a:avLst/>
          </a:prstGeom>
          <a:noFill/>
        </p:spPr>
        <p:txBody>
          <a:bodyPr wrap="none" rtlCol="0">
            <a:spAutoFit/>
          </a:bodyPr>
          <a:lstStyle/>
          <a:p>
            <a:r>
              <a:rPr lang="en-US" dirty="0"/>
              <a:t>The next merges are:</a:t>
            </a:r>
            <a:endParaRPr lang="en-US" dirty="0">
              <a:solidFill>
                <a:srgbClr val="0070C0"/>
              </a:solidFill>
            </a:endParaRPr>
          </a:p>
        </p:txBody>
      </p:sp>
      <p:pic>
        <p:nvPicPr>
          <p:cNvPr id="3" name="Picture 2">
            <a:extLst>
              <a:ext uri="{FF2B5EF4-FFF2-40B4-BE49-F238E27FC236}">
                <a16:creationId xmlns:a16="http://schemas.microsoft.com/office/drawing/2014/main" id="{2A9518A1-CBBD-85B7-FBCF-AE27419A4012}"/>
              </a:ext>
            </a:extLst>
          </p:cNvPr>
          <p:cNvPicPr>
            <a:picLocks noChangeAspect="1"/>
          </p:cNvPicPr>
          <p:nvPr/>
        </p:nvPicPr>
        <p:blipFill>
          <a:blip r:embed="rId2"/>
          <a:stretch>
            <a:fillRect/>
          </a:stretch>
        </p:blipFill>
        <p:spPr>
          <a:xfrm>
            <a:off x="685800" y="2240128"/>
            <a:ext cx="8269650" cy="1436047"/>
          </a:xfrm>
          <a:prstGeom prst="rect">
            <a:avLst/>
          </a:prstGeom>
        </p:spPr>
      </p:pic>
    </p:spTree>
    <p:extLst>
      <p:ext uri="{BB962C8B-B14F-4D97-AF65-F5344CB8AC3E}">
        <p14:creationId xmlns:p14="http://schemas.microsoft.com/office/powerpoint/2010/main" val="363747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a:t>
            </a:r>
            <a:r>
              <a:rPr lang="en-US" b="1" dirty="0"/>
              <a:t>encoder</a:t>
            </a:r>
            <a:r>
              <a:rPr lang="en-US" dirty="0"/>
              <a:t> algorithm</a:t>
            </a:r>
          </a:p>
        </p:txBody>
      </p:sp>
      <p:sp>
        <p:nvSpPr>
          <p:cNvPr id="4" name="Content Placeholder 3">
            <a:extLst>
              <a:ext uri="{FF2B5EF4-FFF2-40B4-BE49-F238E27FC236}">
                <a16:creationId xmlns:a16="http://schemas.microsoft.com/office/drawing/2014/main" id="{E35B8AEF-E371-1D41-B310-325C6FF25476}"/>
              </a:ext>
            </a:extLst>
          </p:cNvPr>
          <p:cNvSpPr>
            <a:spLocks noGrp="1"/>
          </p:cNvSpPr>
          <p:nvPr>
            <p:ph idx="1"/>
          </p:nvPr>
        </p:nvSpPr>
        <p:spPr>
          <a:xfrm>
            <a:off x="822960" y="971550"/>
            <a:ext cx="7940040" cy="4052248"/>
          </a:xfrm>
        </p:spPr>
        <p:txBody>
          <a:bodyPr>
            <a:normAutofit fontScale="92500" lnSpcReduction="10000"/>
          </a:bodyPr>
          <a:lstStyle/>
          <a:p>
            <a:pPr marL="0" indent="0">
              <a:buNone/>
            </a:pPr>
            <a:r>
              <a:rPr lang="en-US" dirty="0"/>
              <a:t>Tokenize a test sentence: run each merge learned from the training data:</a:t>
            </a:r>
          </a:p>
          <a:p>
            <a:pPr lvl="1"/>
            <a:r>
              <a:rPr lang="en-US" dirty="0"/>
              <a:t>Greedily, in the order we learned them</a:t>
            </a:r>
          </a:p>
          <a:p>
            <a:pPr lvl="1"/>
            <a:r>
              <a:rPr lang="en-US" dirty="0"/>
              <a:t>(test frequencies don't play a role)</a:t>
            </a:r>
          </a:p>
          <a:p>
            <a:pPr marL="0" indent="0">
              <a:buNone/>
            </a:pPr>
            <a:r>
              <a:rPr lang="en-US" dirty="0"/>
              <a:t>First: segment each test word into characters</a:t>
            </a:r>
          </a:p>
          <a:p>
            <a:pPr marL="0" indent="0">
              <a:buNone/>
            </a:pPr>
            <a:r>
              <a:rPr lang="en-US" dirty="0"/>
              <a:t>Then run rules: (1) merge every </a:t>
            </a:r>
            <a:r>
              <a:rPr lang="en-US" dirty="0">
                <a:solidFill>
                  <a:srgbClr val="0200FF"/>
                </a:solidFill>
              </a:rPr>
              <a:t>n e</a:t>
            </a:r>
            <a:r>
              <a:rPr lang="en-US" dirty="0">
                <a:solidFill>
                  <a:srgbClr val="0070C0"/>
                </a:solidFill>
              </a:rPr>
              <a:t> </a:t>
            </a:r>
            <a:r>
              <a:rPr lang="en-US" dirty="0"/>
              <a:t>to </a:t>
            </a:r>
            <a:r>
              <a:rPr lang="en-US" dirty="0">
                <a:solidFill>
                  <a:srgbClr val="0200FF"/>
                </a:solidFill>
              </a:rPr>
              <a:t>ne</a:t>
            </a:r>
            <a:r>
              <a:rPr lang="en-US" dirty="0"/>
              <a:t>, (2) merge </a:t>
            </a:r>
            <a:r>
              <a:rPr lang="en-US" dirty="0">
                <a:solidFill>
                  <a:srgbClr val="0200FF"/>
                </a:solidFill>
              </a:rPr>
              <a:t>ne w </a:t>
            </a:r>
            <a:r>
              <a:rPr lang="en-US" dirty="0"/>
              <a:t>to </a:t>
            </a:r>
            <a:r>
              <a:rPr lang="en-US" dirty="0">
                <a:solidFill>
                  <a:srgbClr val="0200FF"/>
                </a:solidFill>
              </a:rPr>
              <a:t>new</a:t>
            </a:r>
            <a:r>
              <a:rPr lang="en-US" dirty="0"/>
              <a:t>, (3) </a:t>
            </a:r>
            <a:r>
              <a:rPr lang="en-US" dirty="0">
                <a:solidFill>
                  <a:srgbClr val="0200FF"/>
                </a:solidFill>
                <a:latin typeface="Lucida Sans Typewriter" panose="020B0509030504030204" pitchFamily="49" charset="77"/>
                <a:cs typeface="Courier New" panose="02070309020205020404" pitchFamily="49" charset="0"/>
              </a:rPr>
              <a:t>␣r, </a:t>
            </a:r>
            <a:r>
              <a:rPr lang="en-US" dirty="0">
                <a:solidFill>
                  <a:schemeClr val="tx1"/>
                </a:solidFill>
                <a:cs typeface="Courier New" panose="02070309020205020404" pitchFamily="49" charset="0"/>
              </a:rPr>
              <a:t>(4)</a:t>
            </a:r>
            <a:r>
              <a:rPr lang="en-US" dirty="0">
                <a:solidFill>
                  <a:srgbClr val="0200FF"/>
                </a:solidFill>
                <a:latin typeface="Lucida Sans Typewriter" panose="020B0509030504030204" pitchFamily="49" charset="77"/>
                <a:cs typeface="Courier New" panose="02070309020205020404" pitchFamily="49" charset="0"/>
              </a:rPr>
              <a:t> ␣re  </a:t>
            </a:r>
            <a:r>
              <a:rPr lang="en-US" dirty="0">
                <a:solidFill>
                  <a:schemeClr val="tx1"/>
                </a:solidFill>
                <a:cs typeface="Courier New" panose="02070309020205020404" pitchFamily="49" charset="0"/>
              </a:rPr>
              <a:t>etc.</a:t>
            </a:r>
            <a:endParaRPr lang="en-US" dirty="0">
              <a:solidFill>
                <a:schemeClr val="tx1"/>
              </a:solidFill>
            </a:endParaRPr>
          </a:p>
          <a:p>
            <a:r>
              <a:rPr lang="en-US" dirty="0"/>
              <a:t>Result: </a:t>
            </a:r>
          </a:p>
          <a:p>
            <a:pPr lvl="1"/>
            <a:r>
              <a:rPr lang="en-US" dirty="0"/>
              <a:t>Recreates training set words</a:t>
            </a:r>
          </a:p>
          <a:p>
            <a:pPr lvl="1"/>
            <a:r>
              <a:rPr lang="en-US" dirty="0"/>
              <a:t>But also learns </a:t>
            </a:r>
            <a:r>
              <a:rPr lang="en-US" dirty="0" err="1"/>
              <a:t>subwords</a:t>
            </a:r>
            <a:r>
              <a:rPr lang="en-US" dirty="0"/>
              <a:t> like </a:t>
            </a:r>
            <a:r>
              <a:rPr lang="en-US" dirty="0">
                <a:solidFill>
                  <a:srgbClr val="0200FF"/>
                </a:solidFill>
                <a:latin typeface="Lucida Sans Typewriter" panose="020B0509030504030204" pitchFamily="49" charset="77"/>
                <a:cs typeface="Courier New" panose="02070309020205020404" pitchFamily="49" charset="0"/>
              </a:rPr>
              <a:t>␣re </a:t>
            </a:r>
            <a:r>
              <a:rPr lang="en-US" dirty="0">
                <a:solidFill>
                  <a:schemeClr val="tx1"/>
                </a:solidFill>
                <a:cs typeface="Raanana" pitchFamily="2" charset="-79"/>
              </a:rPr>
              <a:t>that might appear in new words like </a:t>
            </a:r>
            <a:r>
              <a:rPr lang="en-US" dirty="0">
                <a:solidFill>
                  <a:srgbClr val="0200FF"/>
                </a:solidFill>
                <a:cs typeface="Raanana" pitchFamily="2" charset="-79"/>
              </a:rPr>
              <a:t>rearrange</a:t>
            </a:r>
          </a:p>
        </p:txBody>
      </p:sp>
    </p:spTree>
    <p:extLst>
      <p:ext uri="{BB962C8B-B14F-4D97-AF65-F5344CB8AC3E}">
        <p14:creationId xmlns:p14="http://schemas.microsoft.com/office/powerpoint/2010/main" val="37754013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1975-3A7C-57F2-7DC1-A6AB43D9C10F}"/>
              </a:ext>
            </a:extLst>
          </p:cNvPr>
          <p:cNvSpPr>
            <a:spLocks noGrp="1"/>
          </p:cNvSpPr>
          <p:nvPr>
            <p:ph type="title"/>
          </p:nvPr>
        </p:nvSpPr>
        <p:spPr/>
        <p:txBody>
          <a:bodyPr/>
          <a:lstStyle/>
          <a:p>
            <a:r>
              <a:rPr lang="en-US" dirty="0"/>
              <a:t>BPE and Unicode</a:t>
            </a:r>
          </a:p>
        </p:txBody>
      </p:sp>
      <p:sp>
        <p:nvSpPr>
          <p:cNvPr id="3" name="Content Placeholder 2">
            <a:extLst>
              <a:ext uri="{FF2B5EF4-FFF2-40B4-BE49-F238E27FC236}">
                <a16:creationId xmlns:a16="http://schemas.microsoft.com/office/drawing/2014/main" id="{A4AA906A-816E-5334-72D0-9BA0F870E11A}"/>
              </a:ext>
            </a:extLst>
          </p:cNvPr>
          <p:cNvSpPr>
            <a:spLocks noGrp="1"/>
          </p:cNvSpPr>
          <p:nvPr>
            <p:ph idx="1"/>
          </p:nvPr>
        </p:nvSpPr>
        <p:spPr>
          <a:xfrm>
            <a:off x="822960" y="1200150"/>
            <a:ext cx="8092440" cy="3823648"/>
          </a:xfrm>
        </p:spPr>
        <p:txBody>
          <a:bodyPr>
            <a:normAutofit/>
          </a:bodyPr>
          <a:lstStyle/>
          <a:p>
            <a:r>
              <a:rPr lang="en-US" dirty="0"/>
              <a:t>Run on large Unicode corpora, with vocabulary sizes of 50,000 to 200,000</a:t>
            </a:r>
          </a:p>
          <a:p>
            <a:r>
              <a:rPr lang="en-US" dirty="0"/>
              <a:t>On individual bytes of UTF-8-encoded text.</a:t>
            </a:r>
          </a:p>
          <a:p>
            <a:pPr lvl="1"/>
            <a:r>
              <a:rPr lang="en-US" dirty="0"/>
              <a:t>BPE rediscovers 2-byte and common 3-byte UTF-8 sequences</a:t>
            </a:r>
          </a:p>
          <a:p>
            <a:pPr lvl="1"/>
            <a:r>
              <a:rPr lang="en-US" dirty="0"/>
              <a:t>Only 256 possible values of a byte, so no unknown tokens </a:t>
            </a:r>
          </a:p>
          <a:p>
            <a:pPr lvl="1"/>
            <a:r>
              <a:rPr lang="en-US" dirty="0"/>
              <a:t>(BPE might learn a few illegal UTF-8 sequences across character boundaries, but these can be filtered)</a:t>
            </a:r>
          </a:p>
          <a:p>
            <a:pPr lvl="1"/>
            <a:endParaRPr lang="en-US" dirty="0"/>
          </a:p>
        </p:txBody>
      </p:sp>
    </p:spTree>
    <p:extLst>
      <p:ext uri="{BB962C8B-B14F-4D97-AF65-F5344CB8AC3E}">
        <p14:creationId xmlns:p14="http://schemas.microsoft.com/office/powerpoint/2010/main" val="7751779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D0E9F-EC8D-53A9-D14C-18DD0902E264}"/>
              </a:ext>
            </a:extLst>
          </p:cNvPr>
          <p:cNvSpPr>
            <a:spLocks noGrp="1"/>
          </p:cNvSpPr>
          <p:nvPr>
            <p:ph type="title"/>
          </p:nvPr>
        </p:nvSpPr>
        <p:spPr/>
        <p:txBody>
          <a:bodyPr/>
          <a:lstStyle/>
          <a:p>
            <a:r>
              <a:rPr lang="en-US" dirty="0"/>
              <a:t>Visualizing GPT4o tokens</a:t>
            </a:r>
          </a:p>
        </p:txBody>
      </p:sp>
      <p:sp>
        <p:nvSpPr>
          <p:cNvPr id="3" name="Content Placeholder 2">
            <a:extLst>
              <a:ext uri="{FF2B5EF4-FFF2-40B4-BE49-F238E27FC236}">
                <a16:creationId xmlns:a16="http://schemas.microsoft.com/office/drawing/2014/main" id="{64C070BC-DC11-7833-EA28-64A19E2E2014}"/>
              </a:ext>
            </a:extLst>
          </p:cNvPr>
          <p:cNvSpPr>
            <a:spLocks noGrp="1"/>
          </p:cNvSpPr>
          <p:nvPr>
            <p:ph idx="1"/>
          </p:nvPr>
        </p:nvSpPr>
        <p:spPr>
          <a:xfrm>
            <a:off x="822960" y="1809750"/>
            <a:ext cx="8107680" cy="3333750"/>
          </a:xfrm>
        </p:spPr>
        <p:txBody>
          <a:bodyPr>
            <a:normAutofit fontScale="92500" lnSpcReduction="10000"/>
          </a:bodyPr>
          <a:lstStyle/>
          <a:p>
            <a:r>
              <a:rPr lang="en-US" sz="1700" dirty="0"/>
              <a:t>Tokens: 11865, 8923, 11, 31211, 6177, 23919, 885, 220, 19427, 7633, 18887, 147065, 0 </a:t>
            </a:r>
          </a:p>
          <a:p>
            <a:r>
              <a:rPr lang="en-US" dirty="0"/>
              <a:t>Most words are tokens, w/initial space</a:t>
            </a:r>
          </a:p>
          <a:p>
            <a:r>
              <a:rPr lang="en-US" dirty="0"/>
              <a:t>Clitics like </a:t>
            </a:r>
            <a:r>
              <a:rPr lang="en-US" dirty="0">
                <a:solidFill>
                  <a:srgbClr val="0200FF"/>
                </a:solidFill>
              </a:rPr>
              <a:t>’s</a:t>
            </a:r>
          </a:p>
          <a:p>
            <a:pPr lvl="1"/>
            <a:r>
              <a:rPr lang="en-US" dirty="0"/>
              <a:t>Are segmented off </a:t>
            </a:r>
            <a:r>
              <a:rPr lang="en-US" dirty="0">
                <a:solidFill>
                  <a:srgbClr val="0200FF"/>
                </a:solidFill>
              </a:rPr>
              <a:t>Jane</a:t>
            </a:r>
            <a:r>
              <a:rPr lang="en-US" dirty="0"/>
              <a:t> </a:t>
            </a:r>
          </a:p>
          <a:p>
            <a:pPr lvl="1"/>
            <a:r>
              <a:rPr lang="en-US" dirty="0"/>
              <a:t>But part of frequent words like </a:t>
            </a:r>
            <a:r>
              <a:rPr lang="en-US" dirty="0">
                <a:solidFill>
                  <a:srgbClr val="0200FF"/>
                </a:solidFill>
              </a:rPr>
              <a:t>she’s</a:t>
            </a:r>
            <a:endParaRPr lang="en-US" dirty="0"/>
          </a:p>
          <a:p>
            <a:r>
              <a:rPr lang="en-US" dirty="0"/>
              <a:t>Numbers segmented into chunks of 3 digits</a:t>
            </a:r>
          </a:p>
          <a:p>
            <a:r>
              <a:rPr lang="en-US" dirty="0"/>
              <a:t>Some of this is from preprocessing</a:t>
            </a:r>
          </a:p>
          <a:p>
            <a:pPr lvl="1"/>
            <a:r>
              <a:rPr lang="en-US" dirty="0"/>
              <a:t>regular expressions for chunking digits, stripping clitics</a:t>
            </a:r>
          </a:p>
          <a:p>
            <a:endParaRPr lang="en-US" dirty="0"/>
          </a:p>
          <a:p>
            <a:endParaRPr lang="en-US" dirty="0"/>
          </a:p>
        </p:txBody>
      </p:sp>
      <p:pic>
        <p:nvPicPr>
          <p:cNvPr id="4" name="Picture 3">
            <a:extLst>
              <a:ext uri="{FF2B5EF4-FFF2-40B4-BE49-F238E27FC236}">
                <a16:creationId xmlns:a16="http://schemas.microsoft.com/office/drawing/2014/main" id="{59EE4E78-6B63-BB54-47FA-E48AFBB37881}"/>
              </a:ext>
            </a:extLst>
          </p:cNvPr>
          <p:cNvPicPr>
            <a:picLocks noChangeAspect="1"/>
          </p:cNvPicPr>
          <p:nvPr/>
        </p:nvPicPr>
        <p:blipFill>
          <a:blip r:embed="rId2"/>
          <a:stretch>
            <a:fillRect/>
          </a:stretch>
        </p:blipFill>
        <p:spPr>
          <a:xfrm>
            <a:off x="213360" y="1180143"/>
            <a:ext cx="8763000" cy="467360"/>
          </a:xfrm>
          <a:prstGeom prst="rect">
            <a:avLst/>
          </a:prstGeom>
        </p:spPr>
      </p:pic>
      <p:sp>
        <p:nvSpPr>
          <p:cNvPr id="5" name="Content Placeholder 2">
            <a:extLst>
              <a:ext uri="{FF2B5EF4-FFF2-40B4-BE49-F238E27FC236}">
                <a16:creationId xmlns:a16="http://schemas.microsoft.com/office/drawing/2014/main" id="{8229AE51-98AA-B677-FCDA-CE72FF803412}"/>
              </a:ext>
            </a:extLst>
          </p:cNvPr>
          <p:cNvSpPr txBox="1">
            <a:spLocks/>
          </p:cNvSpPr>
          <p:nvPr/>
        </p:nvSpPr>
        <p:spPr>
          <a:xfrm>
            <a:off x="4239261" y="666750"/>
            <a:ext cx="4737099" cy="433705"/>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fontAlgn="auto">
              <a:buNone/>
            </a:pPr>
            <a:r>
              <a:rPr lang="en-US" sz="2000" dirty="0"/>
              <a:t>Tat Dat Duong’s </a:t>
            </a:r>
            <a:r>
              <a:rPr lang="en-US" sz="2000" dirty="0">
                <a:hlinkClick r:id="rId3"/>
              </a:rPr>
              <a:t>Tiktokenizer</a:t>
            </a:r>
            <a:r>
              <a:rPr lang="en-US" sz="2000" dirty="0"/>
              <a:t> visualizer</a:t>
            </a:r>
          </a:p>
          <a:p>
            <a:pPr fontAlgn="auto"/>
            <a:endParaRPr lang="en-US" dirty="0"/>
          </a:p>
          <a:p>
            <a:pPr fontAlgn="auto"/>
            <a:endParaRPr lang="en-US" dirty="0"/>
          </a:p>
        </p:txBody>
      </p:sp>
    </p:spTree>
    <p:extLst>
      <p:ext uri="{BB962C8B-B14F-4D97-AF65-F5344CB8AC3E}">
        <p14:creationId xmlns:p14="http://schemas.microsoft.com/office/powerpoint/2010/main" val="33751205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A92C-371F-3140-3AB2-9A1DA694257A}"/>
              </a:ext>
            </a:extLst>
          </p:cNvPr>
          <p:cNvSpPr>
            <a:spLocks noGrp="1"/>
          </p:cNvSpPr>
          <p:nvPr>
            <p:ph type="title"/>
          </p:nvPr>
        </p:nvSpPr>
        <p:spPr/>
        <p:txBody>
          <a:bodyPr/>
          <a:lstStyle/>
          <a:p>
            <a:r>
              <a:rPr lang="en-US" dirty="0"/>
              <a:t>Tokenizing across languages</a:t>
            </a:r>
          </a:p>
        </p:txBody>
      </p:sp>
      <p:sp>
        <p:nvSpPr>
          <p:cNvPr id="3" name="Content Placeholder 2">
            <a:extLst>
              <a:ext uri="{FF2B5EF4-FFF2-40B4-BE49-F238E27FC236}">
                <a16:creationId xmlns:a16="http://schemas.microsoft.com/office/drawing/2014/main" id="{C7D0BD7F-6BFB-3FCF-831A-CE56F787DDBA}"/>
              </a:ext>
            </a:extLst>
          </p:cNvPr>
          <p:cNvSpPr>
            <a:spLocks noGrp="1"/>
          </p:cNvSpPr>
          <p:nvPr>
            <p:ph idx="1"/>
          </p:nvPr>
        </p:nvSpPr>
        <p:spPr>
          <a:xfrm>
            <a:off x="822960" y="1200150"/>
            <a:ext cx="7940040" cy="3429000"/>
          </a:xfrm>
        </p:spPr>
        <p:txBody>
          <a:bodyPr>
            <a:normAutofit/>
          </a:bodyPr>
          <a:lstStyle/>
          <a:p>
            <a:pPr marL="0" indent="0">
              <a:buNone/>
            </a:pPr>
            <a:r>
              <a:rPr lang="en-US" dirty="0"/>
              <a:t>Even though BPE tokenizers are multilingual</a:t>
            </a:r>
          </a:p>
          <a:p>
            <a:pPr marL="0" indent="0">
              <a:buNone/>
            </a:pPr>
            <a:r>
              <a:rPr lang="en-US" dirty="0"/>
              <a:t>LLM training data is still vastly dominated by English</a:t>
            </a:r>
          </a:p>
          <a:p>
            <a:pPr marL="261938" lvl="2" indent="0">
              <a:buNone/>
            </a:pPr>
            <a:r>
              <a:rPr lang="en-US" sz="2400" dirty="0"/>
              <a:t>Most BPE tokens used for English, leaving less for other languages</a:t>
            </a:r>
          </a:p>
          <a:p>
            <a:pPr marL="261938" lvl="2" indent="0">
              <a:buNone/>
            </a:pPr>
            <a:r>
              <a:rPr lang="en-US" sz="2400" dirty="0"/>
              <a:t>Words in other languages are often split up</a:t>
            </a:r>
          </a:p>
          <a:p>
            <a:pPr>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5488168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14C9-4333-4526-699D-6DE73B8F6FE8}"/>
              </a:ext>
            </a:extLst>
          </p:cNvPr>
          <p:cNvSpPr>
            <a:spLocks noGrp="1"/>
          </p:cNvSpPr>
          <p:nvPr>
            <p:ph type="title"/>
          </p:nvPr>
        </p:nvSpPr>
        <p:spPr/>
        <p:txBody>
          <a:bodyPr/>
          <a:lstStyle/>
          <a:p>
            <a:r>
              <a:rPr lang="en-US" dirty="0"/>
              <a:t>Tokenization is better in English</a:t>
            </a:r>
          </a:p>
        </p:txBody>
      </p:sp>
      <p:sp>
        <p:nvSpPr>
          <p:cNvPr id="3" name="Content Placeholder 2">
            <a:extLst>
              <a:ext uri="{FF2B5EF4-FFF2-40B4-BE49-F238E27FC236}">
                <a16:creationId xmlns:a16="http://schemas.microsoft.com/office/drawing/2014/main" id="{61D34666-A6F0-7090-CBAC-2D47AD9F2016}"/>
              </a:ext>
            </a:extLst>
          </p:cNvPr>
          <p:cNvSpPr>
            <a:spLocks noGrp="1"/>
          </p:cNvSpPr>
          <p:nvPr>
            <p:ph idx="1"/>
          </p:nvPr>
        </p:nvSpPr>
        <p:spPr>
          <a:xfrm>
            <a:off x="252385" y="1161728"/>
            <a:ext cx="7543801" cy="3429000"/>
          </a:xfrm>
        </p:spPr>
        <p:txBody>
          <a:bodyPr/>
          <a:lstStyle/>
          <a:p>
            <a:r>
              <a:rPr lang="en-US" dirty="0"/>
              <a:t>A recipe sentence in two languages</a:t>
            </a:r>
          </a:p>
        </p:txBody>
      </p:sp>
      <p:pic>
        <p:nvPicPr>
          <p:cNvPr id="4" name="Picture 3">
            <a:extLst>
              <a:ext uri="{FF2B5EF4-FFF2-40B4-BE49-F238E27FC236}">
                <a16:creationId xmlns:a16="http://schemas.microsoft.com/office/drawing/2014/main" id="{39E8C61C-F913-941E-A1D8-22243BDF7F24}"/>
              </a:ext>
            </a:extLst>
          </p:cNvPr>
          <p:cNvPicPr>
            <a:picLocks noChangeAspect="1"/>
          </p:cNvPicPr>
          <p:nvPr/>
        </p:nvPicPr>
        <p:blipFill>
          <a:blip r:embed="rId2"/>
          <a:stretch>
            <a:fillRect/>
          </a:stretch>
        </p:blipFill>
        <p:spPr>
          <a:xfrm>
            <a:off x="239685" y="2471879"/>
            <a:ext cx="8780161" cy="808699"/>
          </a:xfrm>
          <a:prstGeom prst="rect">
            <a:avLst/>
          </a:prstGeom>
        </p:spPr>
      </p:pic>
      <p:pic>
        <p:nvPicPr>
          <p:cNvPr id="5" name="Picture 4">
            <a:extLst>
              <a:ext uri="{FF2B5EF4-FFF2-40B4-BE49-F238E27FC236}">
                <a16:creationId xmlns:a16="http://schemas.microsoft.com/office/drawing/2014/main" id="{5C4EF655-8167-7027-2AE5-1E6EA28E1B82}"/>
              </a:ext>
            </a:extLst>
          </p:cNvPr>
          <p:cNvPicPr>
            <a:picLocks noChangeAspect="1"/>
          </p:cNvPicPr>
          <p:nvPr/>
        </p:nvPicPr>
        <p:blipFill>
          <a:blip r:embed="rId3"/>
          <a:stretch>
            <a:fillRect/>
          </a:stretch>
        </p:blipFill>
        <p:spPr>
          <a:xfrm>
            <a:off x="239685" y="3932638"/>
            <a:ext cx="8664630" cy="866463"/>
          </a:xfrm>
          <a:prstGeom prst="rect">
            <a:avLst/>
          </a:prstGeom>
        </p:spPr>
      </p:pic>
      <p:sp>
        <p:nvSpPr>
          <p:cNvPr id="6" name="Content Placeholder 2">
            <a:extLst>
              <a:ext uri="{FF2B5EF4-FFF2-40B4-BE49-F238E27FC236}">
                <a16:creationId xmlns:a16="http://schemas.microsoft.com/office/drawing/2014/main" id="{5753A9E8-19C4-7DE4-DF49-D1E24A8F8EC0}"/>
              </a:ext>
            </a:extLst>
          </p:cNvPr>
          <p:cNvSpPr txBox="1">
            <a:spLocks/>
          </p:cNvSpPr>
          <p:nvPr/>
        </p:nvSpPr>
        <p:spPr>
          <a:xfrm>
            <a:off x="3581400" y="778187"/>
            <a:ext cx="5181600" cy="306707"/>
          </a:xfrm>
          <a:prstGeom prst="rect">
            <a:avLst/>
          </a:prstGeom>
        </p:spPr>
        <p:txBody>
          <a:bodyPr vert="horz" lIns="0" tIns="45720" rIns="0" bIns="45720" rtlCol="0">
            <a:normAutofit fontScale="85000" lnSpcReduction="200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fontAlgn="auto">
              <a:buNone/>
            </a:pPr>
            <a:r>
              <a:rPr lang="en-US" sz="2000" dirty="0"/>
              <a:t>Tat Dat Duong’s </a:t>
            </a:r>
            <a:r>
              <a:rPr lang="en-US" sz="2000" dirty="0">
                <a:hlinkClick r:id="rId4"/>
              </a:rPr>
              <a:t>Tiktokenizer</a:t>
            </a:r>
            <a:r>
              <a:rPr lang="en-US" sz="2000" dirty="0"/>
              <a:t> visualizer on GPT4o</a:t>
            </a:r>
          </a:p>
          <a:p>
            <a:pPr fontAlgn="auto"/>
            <a:endParaRPr lang="en-US" dirty="0"/>
          </a:p>
          <a:p>
            <a:pPr fontAlgn="auto"/>
            <a:endParaRPr lang="en-US" dirty="0"/>
          </a:p>
        </p:txBody>
      </p:sp>
      <p:sp>
        <p:nvSpPr>
          <p:cNvPr id="8" name="TextBox 7">
            <a:extLst>
              <a:ext uri="{FF2B5EF4-FFF2-40B4-BE49-F238E27FC236}">
                <a16:creationId xmlns:a16="http://schemas.microsoft.com/office/drawing/2014/main" id="{6730C132-1EA9-0BBF-75B3-F61A41D3B1AC}"/>
              </a:ext>
            </a:extLst>
          </p:cNvPr>
          <p:cNvSpPr txBox="1"/>
          <p:nvPr/>
        </p:nvSpPr>
        <p:spPr>
          <a:xfrm>
            <a:off x="239685" y="1840263"/>
            <a:ext cx="8664629" cy="461665"/>
          </a:xfrm>
          <a:prstGeom prst="rect">
            <a:avLst/>
          </a:prstGeom>
          <a:noFill/>
        </p:spPr>
        <p:txBody>
          <a:bodyPr wrap="square">
            <a:spAutoFit/>
          </a:bodyPr>
          <a:lstStyle/>
          <a:p>
            <a:pPr>
              <a:buNone/>
            </a:pPr>
            <a:r>
              <a:rPr lang="en-US" sz="2400" dirty="0">
                <a:effectLst/>
                <a:latin typeface="Raleway" pitchFamily="2" charset="77"/>
              </a:rPr>
              <a:t>English: 18 tokens; no words are split into multiple tokens): </a:t>
            </a:r>
            <a:endParaRPr lang="en-US" dirty="0">
              <a:latin typeface="Raleway" pitchFamily="2" charset="77"/>
            </a:endParaRPr>
          </a:p>
        </p:txBody>
      </p:sp>
      <p:sp>
        <p:nvSpPr>
          <p:cNvPr id="9" name="TextBox 8">
            <a:extLst>
              <a:ext uri="{FF2B5EF4-FFF2-40B4-BE49-F238E27FC236}">
                <a16:creationId xmlns:a16="http://schemas.microsoft.com/office/drawing/2014/main" id="{08E6DC05-BA5D-756A-0B81-261CC6784CA5}"/>
              </a:ext>
            </a:extLst>
          </p:cNvPr>
          <p:cNvSpPr txBox="1"/>
          <p:nvPr/>
        </p:nvSpPr>
        <p:spPr>
          <a:xfrm>
            <a:off x="285099" y="3376150"/>
            <a:ext cx="8664629" cy="830997"/>
          </a:xfrm>
          <a:prstGeom prst="rect">
            <a:avLst/>
          </a:prstGeom>
          <a:noFill/>
        </p:spPr>
        <p:txBody>
          <a:bodyPr wrap="square">
            <a:spAutoFit/>
          </a:bodyPr>
          <a:lstStyle/>
          <a:p>
            <a:pPr>
              <a:buNone/>
            </a:pPr>
            <a:r>
              <a:rPr lang="en-US" sz="2400" dirty="0">
                <a:effectLst/>
                <a:latin typeface="Raleway" pitchFamily="2" charset="77"/>
              </a:rPr>
              <a:t>Spanish: 33 tokens; 6/16 words are split</a:t>
            </a:r>
            <a:br>
              <a:rPr lang="en-US" sz="2400" dirty="0">
                <a:effectLst/>
                <a:latin typeface="Raleway" pitchFamily="2" charset="77"/>
              </a:rPr>
            </a:br>
            <a:endParaRPr lang="en-US" dirty="0">
              <a:latin typeface="Raleway" pitchFamily="2" charset="77"/>
            </a:endParaRPr>
          </a:p>
        </p:txBody>
      </p:sp>
    </p:spTree>
    <p:extLst>
      <p:ext uri="{BB962C8B-B14F-4D97-AF65-F5344CB8AC3E}">
        <p14:creationId xmlns:p14="http://schemas.microsoft.com/office/powerpoint/2010/main" val="30001963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085E0-A32E-FF74-674B-0EE4BC0CE336}"/>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10983018-4D79-B7FA-84CE-C13EC68E06BB}"/>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F2FE12DF-7CEA-78AE-3314-B20DBDB3F6BD}"/>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rPr>
              <a:t>Byte Pair Encoding</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D7F50E8B-C510-CD21-6F31-6D61C9932E1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88641300"/>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6D1C8-DFC8-4944-8AE9-3803058135B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EC3485C-E5AB-7566-881E-B113EE90EE10}"/>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0AD738F2-326D-1A43-ADED-E8D8B31B9C0F}"/>
              </a:ext>
            </a:extLst>
          </p:cNvPr>
          <p:cNvSpPr>
            <a:spLocks noGrp="1" noChangeArrowheads="1"/>
          </p:cNvSpPr>
          <p:nvPr>
            <p:ph idx="1"/>
          </p:nvPr>
        </p:nvSpPr>
        <p:spPr>
          <a:xfrm>
            <a:off x="3505200" y="285750"/>
            <a:ext cx="5638800" cy="1463040"/>
          </a:xfrm>
        </p:spPr>
        <p:txBody>
          <a:bodyPr>
            <a:normAutofit fontScale="92500" lnSpcReduction="20000"/>
          </a:bodyPr>
          <a:lstStyle/>
          <a:p>
            <a:pPr marL="0" indent="0">
              <a:buNone/>
            </a:pPr>
            <a:r>
              <a:rPr lang="en-US" sz="3600" dirty="0">
                <a:solidFill>
                  <a:srgbClr val="A4001D"/>
                </a:solidFill>
                <a:ea typeface="ＭＳ Ｐゴシック" charset="0"/>
                <a:cs typeface="ＭＳ Ｐゴシック" charset="0"/>
              </a:rPr>
              <a:t>Rule-based tokenization</a:t>
            </a:r>
          </a:p>
          <a:p>
            <a:pPr marL="0" indent="0">
              <a:buNone/>
            </a:pPr>
            <a:r>
              <a:rPr lang="en-US" sz="3600" dirty="0">
                <a:solidFill>
                  <a:srgbClr val="A4001D"/>
                </a:solidFill>
                <a:ea typeface="ＭＳ Ｐゴシック" charset="0"/>
                <a:cs typeface="ＭＳ Ｐゴシック" charset="0"/>
              </a:rPr>
              <a:t>and</a:t>
            </a:r>
          </a:p>
          <a:p>
            <a:pPr marL="0" indent="0">
              <a:buNone/>
            </a:pPr>
            <a:r>
              <a:rPr lang="en-US" sz="3600" dirty="0">
                <a:solidFill>
                  <a:srgbClr val="A4001D"/>
                </a:solidFill>
                <a:ea typeface="ＭＳ Ｐゴシック" charset="0"/>
                <a:cs typeface="ＭＳ Ｐゴシック" charset="0"/>
              </a:rPr>
              <a:t>Simple Unix tools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F772B2D-02AB-3A25-4F2D-C93AA3F72EF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4299966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16914"/>
            <a:ext cx="8534400" cy="857250"/>
          </a:xfrm>
        </p:spPr>
        <p:txBody>
          <a:bodyPr/>
          <a:lstStyle/>
          <a:p>
            <a:r>
              <a:rPr lang="en-US" dirty="0"/>
              <a:t>Rule-based tokenization</a:t>
            </a:r>
          </a:p>
        </p:txBody>
      </p:sp>
      <p:sp>
        <p:nvSpPr>
          <p:cNvPr id="3" name="Content Placeholder 2">
            <a:extLst>
              <a:ext uri="{FF2B5EF4-FFF2-40B4-BE49-F238E27FC236}">
                <a16:creationId xmlns:a16="http://schemas.microsoft.com/office/drawing/2014/main" id="{AC867AAA-0F0D-3A25-8355-AF187DB4BBEE}"/>
              </a:ext>
            </a:extLst>
          </p:cNvPr>
          <p:cNvSpPr>
            <a:spLocks noGrp="1"/>
          </p:cNvSpPr>
          <p:nvPr>
            <p:ph idx="1"/>
          </p:nvPr>
        </p:nvSpPr>
        <p:spPr/>
        <p:txBody>
          <a:bodyPr/>
          <a:lstStyle/>
          <a:p>
            <a:r>
              <a:rPr lang="en-US" dirty="0"/>
              <a:t>Although </a:t>
            </a:r>
            <a:r>
              <a:rPr lang="en-US" dirty="0" err="1"/>
              <a:t>subword</a:t>
            </a:r>
            <a:r>
              <a:rPr lang="en-US" dirty="0"/>
              <a:t> tokenization is the norm</a:t>
            </a:r>
          </a:p>
          <a:p>
            <a:r>
              <a:rPr lang="en-US" dirty="0"/>
              <a:t>Sometimes we need particular tokens</a:t>
            </a:r>
          </a:p>
          <a:p>
            <a:r>
              <a:rPr lang="en-US" dirty="0"/>
              <a:t>Like for parsing, where the parser needs grammatical words, or social science</a:t>
            </a:r>
          </a:p>
        </p:txBody>
      </p:sp>
    </p:spTree>
    <p:extLst>
      <p:ext uri="{BB962C8B-B14F-4D97-AF65-F5344CB8AC3E}">
        <p14:creationId xmlns:p14="http://schemas.microsoft.com/office/powerpoint/2010/main" val="29585039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AB9BE-8B11-6A4D-B09A-61BA89812691}"/>
              </a:ext>
            </a:extLst>
          </p:cNvPr>
          <p:cNvSpPr>
            <a:spLocks noGrp="1"/>
          </p:cNvSpPr>
          <p:nvPr>
            <p:ph type="title"/>
          </p:nvPr>
        </p:nvSpPr>
        <p:spPr/>
        <p:txBody>
          <a:bodyPr>
            <a:normAutofit/>
          </a:bodyPr>
          <a:lstStyle/>
          <a:p>
            <a:r>
              <a:rPr lang="en-US" dirty="0"/>
              <a:t>Issues for rule-based tokenization</a:t>
            </a:r>
          </a:p>
        </p:txBody>
      </p:sp>
      <p:sp>
        <p:nvSpPr>
          <p:cNvPr id="3" name="Content Placeholder 2">
            <a:extLst>
              <a:ext uri="{FF2B5EF4-FFF2-40B4-BE49-F238E27FC236}">
                <a16:creationId xmlns:a16="http://schemas.microsoft.com/office/drawing/2014/main" id="{FBC2AD46-57B9-E94B-B914-E43733267BFB}"/>
              </a:ext>
            </a:extLst>
          </p:cNvPr>
          <p:cNvSpPr>
            <a:spLocks noGrp="1"/>
          </p:cNvSpPr>
          <p:nvPr>
            <p:ph idx="1"/>
          </p:nvPr>
        </p:nvSpPr>
        <p:spPr>
          <a:xfrm>
            <a:off x="822960" y="971550"/>
            <a:ext cx="7940040" cy="4171950"/>
          </a:xfrm>
        </p:spPr>
        <p:txBody>
          <a:bodyPr>
            <a:normAutofit fontScale="92500" lnSpcReduction="20000"/>
          </a:bodyPr>
          <a:lstStyle/>
          <a:p>
            <a:r>
              <a:rPr lang="en-US" dirty="0"/>
              <a:t>Mostly but not always remove punctuation:</a:t>
            </a:r>
          </a:p>
          <a:p>
            <a:pPr lvl="1"/>
            <a:r>
              <a:rPr lang="en-US" dirty="0">
                <a:solidFill>
                  <a:srgbClr val="0200FF"/>
                </a:solidFill>
              </a:rPr>
              <a:t>m.p.h., Ph.D., AT&amp;T, </a:t>
            </a:r>
            <a:r>
              <a:rPr lang="en-US" dirty="0" err="1">
                <a:solidFill>
                  <a:srgbClr val="0200FF"/>
                </a:solidFill>
              </a:rPr>
              <a:t>cap’n</a:t>
            </a:r>
            <a:endParaRPr lang="en-US" dirty="0">
              <a:solidFill>
                <a:srgbClr val="0200FF"/>
              </a:solidFill>
            </a:endParaRPr>
          </a:p>
          <a:p>
            <a:pPr lvl="1"/>
            <a:r>
              <a:rPr lang="en-US" dirty="0"/>
              <a:t>prices </a:t>
            </a:r>
            <a:r>
              <a:rPr lang="en-US" dirty="0">
                <a:solidFill>
                  <a:srgbClr val="0200FF"/>
                </a:solidFill>
              </a:rPr>
              <a:t>($45.55</a:t>
            </a:r>
            <a:r>
              <a:rPr lang="en-US" dirty="0"/>
              <a:t>)</a:t>
            </a:r>
          </a:p>
          <a:p>
            <a:pPr lvl="1"/>
            <a:r>
              <a:rPr lang="en-US" dirty="0"/>
              <a:t>dates (</a:t>
            </a:r>
            <a:r>
              <a:rPr lang="en-US" dirty="0">
                <a:solidFill>
                  <a:srgbClr val="0200FF"/>
                </a:solidFill>
              </a:rPr>
              <a:t>01/02/06</a:t>
            </a:r>
            <a:r>
              <a:rPr lang="en-US" dirty="0"/>
              <a:t>)</a:t>
            </a:r>
          </a:p>
          <a:p>
            <a:pPr lvl="1"/>
            <a:r>
              <a:rPr lang="en-US" dirty="0"/>
              <a:t>URLs (</a:t>
            </a:r>
            <a:r>
              <a:rPr lang="en-US" dirty="0">
                <a:solidFill>
                  <a:srgbClr val="0200FF"/>
                </a:solidFill>
              </a:rPr>
              <a:t>http://</a:t>
            </a:r>
            <a:r>
              <a:rPr lang="en-US" dirty="0" err="1">
                <a:solidFill>
                  <a:srgbClr val="0200FF"/>
                </a:solidFill>
              </a:rPr>
              <a:t>www.stanford.edu</a:t>
            </a:r>
            <a:r>
              <a:rPr lang="en-US" dirty="0"/>
              <a:t>)</a:t>
            </a:r>
          </a:p>
          <a:p>
            <a:pPr lvl="1"/>
            <a:r>
              <a:rPr lang="en-US" dirty="0"/>
              <a:t>hashtags </a:t>
            </a:r>
            <a:r>
              <a:rPr lang="en-US" dirty="0">
                <a:solidFill>
                  <a:srgbClr val="0200FF"/>
                </a:solidFill>
              </a:rPr>
              <a:t>(#</a:t>
            </a:r>
            <a:r>
              <a:rPr lang="en-US" dirty="0" err="1">
                <a:solidFill>
                  <a:srgbClr val="0200FF"/>
                </a:solidFill>
              </a:rPr>
              <a:t>nlproc</a:t>
            </a:r>
            <a:r>
              <a:rPr lang="en-US" dirty="0"/>
              <a:t>)</a:t>
            </a:r>
          </a:p>
          <a:p>
            <a:pPr lvl="1"/>
            <a:r>
              <a:rPr lang="en-US" dirty="0"/>
              <a:t>email addresses (</a:t>
            </a:r>
            <a:r>
              <a:rPr lang="en-US" dirty="0" err="1">
                <a:solidFill>
                  <a:srgbClr val="0200FF"/>
                </a:solidFill>
              </a:rPr>
              <a:t>someone@cs.colorado.edu</a:t>
            </a:r>
            <a:r>
              <a:rPr lang="en-US" dirty="0"/>
              <a:t>)</a:t>
            </a:r>
          </a:p>
          <a:p>
            <a:r>
              <a:rPr lang="en-US" dirty="0"/>
              <a:t>Numbers are tokenized differently across languages</a:t>
            </a:r>
          </a:p>
          <a:p>
            <a:pPr lvl="1"/>
            <a:r>
              <a:rPr lang="en-US" dirty="0">
                <a:solidFill>
                  <a:schemeClr val="tx1"/>
                </a:solidFill>
                <a:sym typeface="Wingdings" pitchFamily="2" charset="2"/>
              </a:rPr>
              <a:t>English</a:t>
            </a:r>
            <a:r>
              <a:rPr lang="en-US" dirty="0">
                <a:solidFill>
                  <a:srgbClr val="0070C0"/>
                </a:solidFill>
                <a:sym typeface="Wingdings" pitchFamily="2" charset="2"/>
              </a:rPr>
              <a:t> </a:t>
            </a:r>
            <a:r>
              <a:rPr lang="en-US" dirty="0">
                <a:solidFill>
                  <a:srgbClr val="0200FF"/>
                </a:solidFill>
              </a:rPr>
              <a:t>555,500.50</a:t>
            </a:r>
            <a:r>
              <a:rPr lang="en-US" dirty="0"/>
              <a:t>  = French </a:t>
            </a:r>
            <a:r>
              <a:rPr lang="en-US" dirty="0">
                <a:solidFill>
                  <a:srgbClr val="0200FF"/>
                </a:solidFill>
              </a:rPr>
              <a:t>555 500,50</a:t>
            </a:r>
            <a:endParaRPr lang="en-US" dirty="0">
              <a:solidFill>
                <a:srgbClr val="0200FF"/>
              </a:solidFill>
              <a:sym typeface="Wingdings" pitchFamily="2" charset="2"/>
            </a:endParaRPr>
          </a:p>
          <a:p>
            <a:r>
              <a:rPr lang="en-US" dirty="0">
                <a:solidFill>
                  <a:schemeClr val="tx1"/>
                </a:solidFill>
                <a:sym typeface="Wingdings" pitchFamily="2" charset="2"/>
              </a:rPr>
              <a:t>Multiword expressions (MWE)?</a:t>
            </a:r>
          </a:p>
          <a:p>
            <a:pPr lvl="1"/>
            <a:r>
              <a:rPr lang="en-US" dirty="0">
                <a:solidFill>
                  <a:srgbClr val="0200FF"/>
                </a:solidFill>
              </a:rPr>
              <a:t>New York, rock ’n’ roll </a:t>
            </a:r>
          </a:p>
          <a:p>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224714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1F79-B009-6679-E387-EF55C36A2305}"/>
              </a:ext>
            </a:extLst>
          </p:cNvPr>
          <p:cNvSpPr>
            <a:spLocks noGrp="1"/>
          </p:cNvSpPr>
          <p:nvPr>
            <p:ph type="title"/>
          </p:nvPr>
        </p:nvSpPr>
        <p:spPr/>
        <p:txBody>
          <a:bodyPr>
            <a:normAutofit fontScale="90000"/>
          </a:bodyPr>
          <a:lstStyle/>
          <a:p>
            <a:r>
              <a:rPr lang="en-US" dirty="0"/>
              <a:t>Penn Treebank Tokenization Standard</a:t>
            </a:r>
          </a:p>
        </p:txBody>
      </p:sp>
      <p:sp>
        <p:nvSpPr>
          <p:cNvPr id="3" name="Content Placeholder 2">
            <a:extLst>
              <a:ext uri="{FF2B5EF4-FFF2-40B4-BE49-F238E27FC236}">
                <a16:creationId xmlns:a16="http://schemas.microsoft.com/office/drawing/2014/main" id="{C098FCCA-7806-A444-B917-52DB0084BA0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A7D1CE2-019F-0CBC-C99A-211E57412DC3}"/>
              </a:ext>
            </a:extLst>
          </p:cNvPr>
          <p:cNvPicPr>
            <a:picLocks noChangeAspect="1"/>
          </p:cNvPicPr>
          <p:nvPr/>
        </p:nvPicPr>
        <p:blipFill>
          <a:blip r:embed="rId2"/>
          <a:stretch>
            <a:fillRect/>
          </a:stretch>
        </p:blipFill>
        <p:spPr>
          <a:xfrm>
            <a:off x="629701" y="2088473"/>
            <a:ext cx="8505555" cy="1652353"/>
          </a:xfrm>
          <a:prstGeom prst="rect">
            <a:avLst/>
          </a:prstGeom>
        </p:spPr>
      </p:pic>
    </p:spTree>
    <p:extLst>
      <p:ext uri="{BB962C8B-B14F-4D97-AF65-F5344CB8AC3E}">
        <p14:creationId xmlns:p14="http://schemas.microsoft.com/office/powerpoint/2010/main" val="17585082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1A6D2-8EE5-0342-972F-66164E73080F}"/>
              </a:ext>
            </a:extLst>
          </p:cNvPr>
          <p:cNvSpPr>
            <a:spLocks noGrp="1"/>
          </p:cNvSpPr>
          <p:nvPr>
            <p:ph type="title"/>
          </p:nvPr>
        </p:nvSpPr>
        <p:spPr/>
        <p:txBody>
          <a:bodyPr/>
          <a:lstStyle/>
          <a:p>
            <a:r>
              <a:rPr lang="en-US" dirty="0"/>
              <a:t>Tokenization in NLTK</a:t>
            </a:r>
          </a:p>
        </p:txBody>
      </p:sp>
      <p:sp>
        <p:nvSpPr>
          <p:cNvPr id="6" name="TextBox 5">
            <a:extLst>
              <a:ext uri="{FF2B5EF4-FFF2-40B4-BE49-F238E27FC236}">
                <a16:creationId xmlns:a16="http://schemas.microsoft.com/office/drawing/2014/main" id="{A7B0F141-57C8-F84C-A3E5-EBBADDCC748A}"/>
              </a:ext>
            </a:extLst>
          </p:cNvPr>
          <p:cNvSpPr txBox="1"/>
          <p:nvPr/>
        </p:nvSpPr>
        <p:spPr>
          <a:xfrm>
            <a:off x="533400" y="749470"/>
            <a:ext cx="8458201" cy="338554"/>
          </a:xfrm>
          <a:prstGeom prst="rect">
            <a:avLst/>
          </a:prstGeom>
          <a:noFill/>
        </p:spPr>
        <p:txBody>
          <a:bodyPr wrap="square" rtlCol="0">
            <a:spAutoFit/>
          </a:bodyPr>
          <a:lstStyle/>
          <a:p>
            <a:r>
              <a:rPr lang="en-US" sz="1600" dirty="0">
                <a:latin typeface="Raleway" pitchFamily="2" charset="77"/>
                <a:cs typeface="Calibri" panose="020F0502020204030204" pitchFamily="34" charset="0"/>
              </a:rPr>
              <a:t>Bird, </a:t>
            </a:r>
            <a:r>
              <a:rPr lang="en-US" sz="1600" dirty="0" err="1">
                <a:latin typeface="Raleway" pitchFamily="2" charset="77"/>
                <a:cs typeface="Calibri" panose="020F0502020204030204" pitchFamily="34" charset="0"/>
              </a:rPr>
              <a:t>Loper</a:t>
            </a:r>
            <a:r>
              <a:rPr lang="en-US" sz="1600" dirty="0">
                <a:latin typeface="Raleway" pitchFamily="2" charset="77"/>
                <a:cs typeface="Calibri" panose="020F0502020204030204" pitchFamily="34" charset="0"/>
              </a:rPr>
              <a:t> and Klein (2009), </a:t>
            </a:r>
            <a:r>
              <a:rPr lang="en-US" sz="1600" i="1" dirty="0">
                <a:latin typeface="Raleway" pitchFamily="2" charset="77"/>
                <a:cs typeface="Calibri" panose="020F0502020204030204" pitchFamily="34" charset="0"/>
              </a:rPr>
              <a:t>Natural Language Processing with Python</a:t>
            </a:r>
            <a:r>
              <a:rPr lang="en-US" sz="1600" dirty="0">
                <a:latin typeface="Raleway" pitchFamily="2" charset="77"/>
                <a:cs typeface="Calibri" panose="020F0502020204030204" pitchFamily="34" charset="0"/>
              </a:rPr>
              <a:t>. O’Reilly</a:t>
            </a:r>
          </a:p>
        </p:txBody>
      </p:sp>
      <p:pic>
        <p:nvPicPr>
          <p:cNvPr id="7" name="Picture 6">
            <a:extLst>
              <a:ext uri="{FF2B5EF4-FFF2-40B4-BE49-F238E27FC236}">
                <a16:creationId xmlns:a16="http://schemas.microsoft.com/office/drawing/2014/main" id="{A419C835-04F0-7508-CBAB-2DFECDB1A6DC}"/>
              </a:ext>
            </a:extLst>
          </p:cNvPr>
          <p:cNvPicPr>
            <a:picLocks noChangeAspect="1"/>
          </p:cNvPicPr>
          <p:nvPr/>
        </p:nvPicPr>
        <p:blipFill>
          <a:blip r:embed="rId3"/>
          <a:stretch>
            <a:fillRect/>
          </a:stretch>
        </p:blipFill>
        <p:spPr>
          <a:xfrm>
            <a:off x="355604" y="1418939"/>
            <a:ext cx="8672223" cy="3258498"/>
          </a:xfrm>
          <a:prstGeom prst="rect">
            <a:avLst/>
          </a:prstGeom>
        </p:spPr>
      </p:pic>
    </p:spTree>
    <p:extLst>
      <p:ext uri="{BB962C8B-B14F-4D97-AF65-F5344CB8AC3E}">
        <p14:creationId xmlns:p14="http://schemas.microsoft.com/office/powerpoint/2010/main" val="4365647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Sentence Segmentation</a:t>
            </a:r>
          </a:p>
        </p:txBody>
      </p:sp>
      <p:sp>
        <p:nvSpPr>
          <p:cNvPr id="59395" name="Rectangle 3"/>
          <p:cNvSpPr>
            <a:spLocks noGrp="1" noChangeArrowheads="1"/>
          </p:cNvSpPr>
          <p:nvPr>
            <p:ph idx="1"/>
          </p:nvPr>
        </p:nvSpPr>
        <p:spPr>
          <a:xfrm>
            <a:off x="457200" y="895350"/>
            <a:ext cx="8382000" cy="4419600"/>
          </a:xfrm>
        </p:spPr>
        <p:txBody>
          <a:bodyPr>
            <a:normAutofit lnSpcReduction="10000"/>
          </a:bodyPr>
          <a:lstStyle/>
          <a:p>
            <a:pPr marL="0" indent="0">
              <a:buNone/>
            </a:pPr>
            <a:r>
              <a:rPr lang="en-US" dirty="0"/>
              <a:t>!, ? mostly unambiguous but </a:t>
            </a:r>
            <a:r>
              <a:rPr lang="en-US" b="1" dirty="0"/>
              <a:t>period</a:t>
            </a:r>
            <a:r>
              <a:rPr lang="en-US" dirty="0"/>
              <a:t> “.” is very ambiguous</a:t>
            </a:r>
          </a:p>
          <a:p>
            <a:pPr lvl="1"/>
            <a:r>
              <a:rPr lang="en-US" dirty="0"/>
              <a:t>Sentence boundary</a:t>
            </a:r>
          </a:p>
          <a:p>
            <a:pPr lvl="1"/>
            <a:r>
              <a:rPr lang="en-US" dirty="0"/>
              <a:t>Abbreviations like Inc. or Dr.</a:t>
            </a:r>
          </a:p>
          <a:p>
            <a:pPr lvl="1"/>
            <a:r>
              <a:rPr lang="en-US" dirty="0"/>
              <a:t>Numbers like .02% or 4.3</a:t>
            </a:r>
          </a:p>
          <a:p>
            <a:pPr marL="0" indent="0">
              <a:buNone/>
            </a:pPr>
            <a:r>
              <a:rPr lang="en-US" dirty="0"/>
              <a:t>Common algorithm: Tokenize first: use rules or ML to classify a period as either (a) part of the word or (b) a sentence-boundary. </a:t>
            </a:r>
          </a:p>
          <a:p>
            <a:pPr lvl="1"/>
            <a:r>
              <a:rPr lang="en-US" dirty="0"/>
              <a:t>An abbreviation dictionary can help</a:t>
            </a:r>
          </a:p>
          <a:p>
            <a:pPr marL="0" indent="0">
              <a:buNone/>
            </a:pPr>
            <a:r>
              <a:rPr lang="en-US" dirty="0"/>
              <a:t>Sentence segmentation can then often be done by rules based on this tokenization.</a:t>
            </a:r>
          </a:p>
        </p:txBody>
      </p:sp>
    </p:spTree>
    <p:extLst>
      <p:ext uri="{BB962C8B-B14F-4D97-AF65-F5344CB8AC3E}">
        <p14:creationId xmlns:p14="http://schemas.microsoft.com/office/powerpoint/2010/main" val="11816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Space-based tokenization</a:t>
            </a:r>
          </a:p>
        </p:txBody>
      </p:sp>
      <p:sp>
        <p:nvSpPr>
          <p:cNvPr id="9" name="Content Placeholder 8">
            <a:extLst>
              <a:ext uri="{FF2B5EF4-FFF2-40B4-BE49-F238E27FC236}">
                <a16:creationId xmlns:a16="http://schemas.microsoft.com/office/drawing/2014/main" id="{77E97B3B-C03B-DB48-84FB-2711464CFC8E}"/>
              </a:ext>
            </a:extLst>
          </p:cNvPr>
          <p:cNvSpPr>
            <a:spLocks noGrp="1"/>
          </p:cNvSpPr>
          <p:nvPr>
            <p:ph idx="1"/>
          </p:nvPr>
        </p:nvSpPr>
        <p:spPr>
          <a:xfrm>
            <a:off x="609600" y="1200150"/>
            <a:ext cx="8168640" cy="3657600"/>
          </a:xfrm>
        </p:spPr>
        <p:txBody>
          <a:bodyPr>
            <a:normAutofit lnSpcReduction="10000"/>
          </a:bodyPr>
          <a:lstStyle/>
          <a:p>
            <a:r>
              <a:rPr lang="en-US" dirty="0"/>
              <a:t>A very simple way to tokenize</a:t>
            </a:r>
          </a:p>
          <a:p>
            <a:pPr lvl="1"/>
            <a:r>
              <a:rPr lang="en-US" dirty="0"/>
              <a:t>For languages that use space characters between words</a:t>
            </a:r>
          </a:p>
          <a:p>
            <a:pPr lvl="2"/>
            <a:r>
              <a:rPr lang="en-US" dirty="0"/>
              <a:t>Arabic, Cyrillic, Greek, Latin, etc., based writing systems</a:t>
            </a:r>
          </a:p>
          <a:p>
            <a:pPr lvl="1"/>
            <a:r>
              <a:rPr lang="en-US" dirty="0"/>
              <a:t>Segment off a token between instances of spaces</a:t>
            </a:r>
          </a:p>
          <a:p>
            <a:r>
              <a:rPr lang="en-US" dirty="0"/>
              <a:t>Unix tools for space-based tokenization</a:t>
            </a:r>
          </a:p>
          <a:p>
            <a:pPr lvl="1"/>
            <a:r>
              <a:rPr lang="en-US" dirty="0"/>
              <a:t>The "tr" command</a:t>
            </a:r>
          </a:p>
          <a:p>
            <a:pPr lvl="1"/>
            <a:r>
              <a:rPr lang="en-US" dirty="0"/>
              <a:t>Inspired by Ken Church's UNIX for Poets</a:t>
            </a:r>
          </a:p>
          <a:p>
            <a:pPr lvl="1"/>
            <a:r>
              <a:rPr lang="en-US" dirty="0"/>
              <a:t>Given a text file, output the word tokens and their frequencies</a:t>
            </a:r>
          </a:p>
          <a:p>
            <a:pPr marL="0" indent="0">
              <a:buNone/>
            </a:pPr>
            <a:endParaRPr lang="en-US" dirty="0"/>
          </a:p>
        </p:txBody>
      </p:sp>
    </p:spTree>
    <p:extLst>
      <p:ext uri="{BB962C8B-B14F-4D97-AF65-F5344CB8AC3E}">
        <p14:creationId xmlns:p14="http://schemas.microsoft.com/office/powerpoint/2010/main" val="299470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Tokenization in UNIX</a:t>
            </a:r>
          </a:p>
        </p:txBody>
      </p:sp>
      <p:sp>
        <p:nvSpPr>
          <p:cNvPr id="3" name="Content Placeholder 2"/>
          <p:cNvSpPr>
            <a:spLocks noGrp="1"/>
          </p:cNvSpPr>
          <p:nvPr>
            <p:ph idx="1"/>
          </p:nvPr>
        </p:nvSpPr>
        <p:spPr>
          <a:xfrm>
            <a:off x="304800" y="752475"/>
            <a:ext cx="8534400" cy="3790950"/>
          </a:xfrm>
        </p:spPr>
        <p:txBody>
          <a:bodyPr>
            <a:normAutofit fontScale="77500" lnSpcReduction="20000"/>
          </a:bodyPr>
          <a:lstStyle/>
          <a:p>
            <a:r>
              <a:rPr lang="en-US" dirty="0"/>
              <a:t>(Inspired by Ken Church’s UNIX for Poets.)</a:t>
            </a:r>
          </a:p>
          <a:p>
            <a:r>
              <a:rPr lang="en-US" dirty="0"/>
              <a:t>Given a text file, output the word tokens and their frequencies</a:t>
            </a:r>
          </a:p>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a:t>
            </a:r>
          </a:p>
          <a:p>
            <a:pPr marL="0" indent="0">
              <a:buNone/>
            </a:pPr>
            <a:r>
              <a:rPr lang="fr-FR" sz="2000" dirty="0">
                <a:latin typeface="Courier"/>
                <a:cs typeface="Courier"/>
              </a:rPr>
              <a:t>     | </a:t>
            </a:r>
            <a:r>
              <a:rPr lang="en-US" sz="2000" dirty="0">
                <a:latin typeface="Courier"/>
                <a:cs typeface="Courier"/>
              </a:rPr>
              <a:t>sort </a:t>
            </a:r>
          </a:p>
          <a:p>
            <a:pPr marL="0" indent="0">
              <a:buNone/>
            </a:pPr>
            <a:r>
              <a:rPr lang="en-US" sz="2000" dirty="0">
                <a:latin typeface="Courier"/>
                <a:cs typeface="Courier"/>
              </a:rPr>
              <a:t>     | </a:t>
            </a:r>
            <a:r>
              <a:rPr lang="en-US" sz="2000" dirty="0" err="1">
                <a:latin typeface="Courier"/>
                <a:cs typeface="Courier"/>
              </a:rPr>
              <a:t>uniq</a:t>
            </a:r>
            <a:r>
              <a:rPr lang="en-US" sz="2000" dirty="0">
                <a:latin typeface="Courier"/>
                <a:cs typeface="Courier"/>
              </a:rPr>
              <a:t> –c </a:t>
            </a:r>
          </a:p>
          <a:p>
            <a:pPr marL="0" indent="0">
              <a:buNone/>
            </a:pPr>
            <a:endParaRPr lang="en-US" sz="1400" dirty="0">
              <a:latin typeface="Courier"/>
              <a:cs typeface="Courier"/>
            </a:endParaRPr>
          </a:p>
          <a:p>
            <a:pPr marL="0" indent="0">
              <a:buNone/>
            </a:pPr>
            <a:r>
              <a:rPr lang="en-US" sz="1400" dirty="0">
                <a:latin typeface="Courier"/>
                <a:cs typeface="Courier"/>
              </a:rPr>
              <a:t>1945 A</a:t>
            </a:r>
          </a:p>
          <a:p>
            <a:pPr marL="0" indent="0">
              <a:buNone/>
            </a:pPr>
            <a:r>
              <a:rPr lang="en-US" sz="1400" dirty="0">
                <a:latin typeface="Courier"/>
                <a:cs typeface="Courier"/>
              </a:rPr>
              <a:t>  72 AARON</a:t>
            </a:r>
          </a:p>
          <a:p>
            <a:pPr marL="0" indent="0">
              <a:buNone/>
            </a:pPr>
            <a:r>
              <a:rPr lang="en-US" sz="1400" dirty="0">
                <a:latin typeface="Courier"/>
                <a:cs typeface="Courier"/>
              </a:rPr>
              <a:t>  19 ABBESS</a:t>
            </a:r>
          </a:p>
          <a:p>
            <a:pPr marL="0" indent="0">
              <a:buNone/>
            </a:pPr>
            <a:r>
              <a:rPr lang="en-US" sz="1400" dirty="0">
                <a:latin typeface="Courier"/>
                <a:cs typeface="Courier"/>
              </a:rPr>
              <a:t>   5 ABBOT</a:t>
            </a:r>
          </a:p>
          <a:p>
            <a:pPr marL="0" indent="0">
              <a:buNone/>
            </a:pPr>
            <a:r>
              <a:rPr lang="en-US" sz="1400" dirty="0">
                <a:latin typeface="Courier"/>
                <a:cs typeface="Courier"/>
              </a:rPr>
              <a:t> ... ...</a:t>
            </a:r>
          </a:p>
          <a:p>
            <a:pPr marL="0" indent="0">
              <a:buNone/>
            </a:pPr>
            <a:r>
              <a:rPr lang="it-IT" sz="1200" dirty="0">
                <a:latin typeface="Courier"/>
                <a:cs typeface="Courier"/>
              </a:rPr>
              <a:t> </a:t>
            </a:r>
            <a:r>
              <a:rPr lang="en-US" sz="1200" dirty="0">
                <a:latin typeface="Courier"/>
                <a:cs typeface="Courier"/>
              </a:rPr>
              <a:t>   </a:t>
            </a:r>
            <a:endParaRPr lang="en-US" dirty="0"/>
          </a:p>
        </p:txBody>
      </p:sp>
      <p:sp>
        <p:nvSpPr>
          <p:cNvPr id="5" name="TextBox 4"/>
          <p:cNvSpPr txBox="1"/>
          <p:nvPr/>
        </p:nvSpPr>
        <p:spPr>
          <a:xfrm>
            <a:off x="1905000" y="3543062"/>
            <a:ext cx="1154320" cy="1600438"/>
          </a:xfrm>
          <a:prstGeom prst="rect">
            <a:avLst/>
          </a:prstGeom>
          <a:noFill/>
        </p:spPr>
        <p:txBody>
          <a:bodyPr wrap="none" rtlCol="0">
            <a:spAutoFit/>
          </a:bodyPr>
          <a:lstStyle/>
          <a:p>
            <a:pPr marL="0" indent="0">
              <a:buNone/>
            </a:pPr>
            <a:r>
              <a:rPr lang="it-IT" sz="1400" dirty="0">
                <a:latin typeface="Courier"/>
                <a:cs typeface="Courier"/>
              </a:rPr>
              <a:t>25 Aaron</a:t>
            </a:r>
          </a:p>
          <a:p>
            <a:pPr marL="0" indent="0">
              <a:buNone/>
            </a:pPr>
            <a:r>
              <a:rPr lang="it-IT" sz="1400" dirty="0">
                <a:latin typeface="Courier"/>
                <a:cs typeface="Courier"/>
              </a:rPr>
              <a:t> 6 Abate</a:t>
            </a:r>
          </a:p>
          <a:p>
            <a:pPr marL="0" indent="0">
              <a:buNone/>
            </a:pPr>
            <a:r>
              <a:rPr lang="it-IT" sz="1400" dirty="0">
                <a:latin typeface="Courier"/>
                <a:cs typeface="Courier"/>
              </a:rPr>
              <a:t> 1 </a:t>
            </a:r>
            <a:r>
              <a:rPr lang="it-IT" sz="1400" dirty="0" err="1">
                <a:latin typeface="Courier"/>
                <a:cs typeface="Courier"/>
              </a:rPr>
              <a:t>Abates</a:t>
            </a:r>
            <a:endParaRPr lang="it-IT" sz="1400" dirty="0">
              <a:latin typeface="Courier"/>
              <a:cs typeface="Courier"/>
            </a:endParaRPr>
          </a:p>
          <a:p>
            <a:pPr marL="0" indent="0">
              <a:buNone/>
            </a:pPr>
            <a:r>
              <a:rPr lang="it-IT" sz="1400" dirty="0">
                <a:latin typeface="Courier"/>
                <a:cs typeface="Courier"/>
              </a:rPr>
              <a:t> 5 </a:t>
            </a:r>
            <a:r>
              <a:rPr lang="it-IT" sz="1400" dirty="0" err="1">
                <a:latin typeface="Courier"/>
                <a:cs typeface="Courier"/>
              </a:rPr>
              <a:t>Abbess</a:t>
            </a:r>
            <a:endParaRPr lang="it-IT" sz="1400" dirty="0">
              <a:latin typeface="Courier"/>
              <a:cs typeface="Courier"/>
            </a:endParaRPr>
          </a:p>
          <a:p>
            <a:pPr marL="0" indent="0">
              <a:buNone/>
            </a:pPr>
            <a:r>
              <a:rPr lang="it-IT" sz="1400" dirty="0">
                <a:latin typeface="Courier"/>
                <a:cs typeface="Courier"/>
              </a:rPr>
              <a:t> 6 Abbey</a:t>
            </a:r>
          </a:p>
          <a:p>
            <a:pPr marL="0" indent="0">
              <a:buNone/>
            </a:pPr>
            <a:r>
              <a:rPr lang="it-IT" sz="1400" dirty="0">
                <a:latin typeface="Courier"/>
                <a:cs typeface="Courier"/>
              </a:rPr>
              <a:t> 3 Abbot</a:t>
            </a:r>
            <a:endParaRPr lang="en-US" sz="1400" dirty="0">
              <a:latin typeface="+mn-lt"/>
            </a:endParaRPr>
          </a:p>
          <a:p>
            <a:pPr marL="0" indent="0">
              <a:buNone/>
            </a:pPr>
            <a:r>
              <a:rPr lang="en-US" sz="1400" dirty="0">
                <a:latin typeface="+mn-lt"/>
                <a:cs typeface="Courier"/>
              </a:rPr>
              <a:t>....   …</a:t>
            </a:r>
            <a:endParaRPr lang="en-US" sz="1400" dirty="0">
              <a:latin typeface="Courier"/>
              <a:cs typeface="Courier"/>
            </a:endParaRPr>
          </a:p>
        </p:txBody>
      </p:sp>
      <p:sp>
        <p:nvSpPr>
          <p:cNvPr id="6" name="Rectangle 5"/>
          <p:cNvSpPr/>
          <p:nvPr/>
        </p:nvSpPr>
        <p:spPr bwMode="auto">
          <a:xfrm>
            <a:off x="5715000" y="1581150"/>
            <a:ext cx="34290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Change all non-alpha </a:t>
            </a:r>
            <a:r>
              <a:rPr kumimoji="0" lang="en-US" sz="1600" b="0" i="0" u="none" strike="noStrike" cap="none" normalizeH="0" baseline="0" dirty="0">
                <a:ln>
                  <a:noFill/>
                </a:ln>
                <a:solidFill>
                  <a:schemeClr val="tx1"/>
                </a:solidFill>
                <a:effectLst/>
                <a:latin typeface="Lucida Sans" pitchFamily="-65" charset="0"/>
              </a:rPr>
              <a:t>to</a:t>
            </a:r>
            <a:r>
              <a:rPr kumimoji="0" lang="en-US" sz="1600" b="0" i="0" u="none" strike="noStrike" cap="none" normalizeH="0" dirty="0">
                <a:ln>
                  <a:noFill/>
                </a:ln>
                <a:solidFill>
                  <a:schemeClr val="tx1"/>
                </a:solidFill>
                <a:effectLst/>
                <a:latin typeface="Lucida Sans" pitchFamily="-65" charset="0"/>
              </a:rPr>
              <a:t> newlines</a:t>
            </a:r>
            <a:endParaRPr kumimoji="0" lang="en-US" sz="1600" b="0" i="0" u="none" strike="noStrike" cap="none" normalizeH="0" baseline="0" dirty="0">
              <a:ln>
                <a:noFill/>
              </a:ln>
              <a:solidFill>
                <a:schemeClr val="tx1"/>
              </a:solidFill>
              <a:effectLst/>
              <a:latin typeface="Lucida Sans" pitchFamily="-65" charset="0"/>
            </a:endParaRPr>
          </a:p>
        </p:txBody>
      </p:sp>
      <p:sp>
        <p:nvSpPr>
          <p:cNvPr id="7" name="Rectangle 6"/>
          <p:cNvSpPr/>
          <p:nvPr/>
        </p:nvSpPr>
        <p:spPr bwMode="auto">
          <a:xfrm>
            <a:off x="2667000" y="1962150"/>
            <a:ext cx="27432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Sort in alphabetical order</a:t>
            </a:r>
            <a:endParaRPr kumimoji="0" lang="en-US" sz="1600" b="0" i="0" u="none" strike="noStrike" cap="none" normalizeH="0" baseline="0" dirty="0">
              <a:ln>
                <a:noFill/>
              </a:ln>
              <a:solidFill>
                <a:schemeClr val="tx1"/>
              </a:solidFill>
              <a:effectLst/>
              <a:latin typeface="Lucida Sans" pitchFamily="-65" charset="0"/>
            </a:endParaRPr>
          </a:p>
        </p:txBody>
      </p:sp>
      <p:sp>
        <p:nvSpPr>
          <p:cNvPr id="8" name="Rectangle 7"/>
          <p:cNvSpPr/>
          <p:nvPr/>
        </p:nvSpPr>
        <p:spPr bwMode="auto">
          <a:xfrm>
            <a:off x="3200400" y="2343150"/>
            <a:ext cx="29718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Merge and count each type</a:t>
            </a:r>
            <a:endParaRPr kumimoji="0" lang="en-US" sz="1600" b="0" i="0" u="none" strike="noStrike" cap="none" normalizeH="0" baseline="0" dirty="0">
              <a:ln>
                <a:noFill/>
              </a:ln>
              <a:solidFill>
                <a:schemeClr val="tx1"/>
              </a:solidFill>
              <a:effectLst/>
              <a:latin typeface="Lucida Sans" pitchFamily="-65" charset="0"/>
            </a:endParaRPr>
          </a:p>
        </p:txBody>
      </p:sp>
    </p:spTree>
    <p:extLst>
      <p:ext uri="{BB962C8B-B14F-4D97-AF65-F5344CB8AC3E}">
        <p14:creationId xmlns:p14="http://schemas.microsoft.com/office/powerpoint/2010/main" val="160245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step: tokenizing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fr-FR" sz="1400" dirty="0">
                <a:latin typeface="Courier"/>
                <a:cs typeface="Courier"/>
              </a:rPr>
              <a:t>THE</a:t>
            </a:r>
          </a:p>
          <a:p>
            <a:pPr marL="0" indent="0">
              <a:buNone/>
            </a:pPr>
            <a:r>
              <a:rPr lang="fr-FR" sz="1400" dirty="0">
                <a:latin typeface="Courier"/>
                <a:cs typeface="Courier"/>
              </a:rPr>
              <a:t>SONNETS</a:t>
            </a:r>
          </a:p>
          <a:p>
            <a:pPr marL="0" indent="0">
              <a:buNone/>
            </a:pPr>
            <a:r>
              <a:rPr lang="fr-FR" sz="1400" dirty="0">
                <a:latin typeface="Courier"/>
                <a:cs typeface="Courier"/>
              </a:rPr>
              <a:t>by</a:t>
            </a:r>
          </a:p>
          <a:p>
            <a:pPr marL="0" indent="0">
              <a:buNone/>
            </a:pPr>
            <a:r>
              <a:rPr lang="fr-FR" sz="1400" dirty="0">
                <a:latin typeface="Courier"/>
                <a:cs typeface="Courier"/>
              </a:rPr>
              <a:t>William</a:t>
            </a:r>
          </a:p>
          <a:p>
            <a:pPr marL="0" indent="0">
              <a:buNone/>
            </a:pPr>
            <a:r>
              <a:rPr lang="fr-FR" sz="1400" dirty="0">
                <a:latin typeface="Courier"/>
                <a:cs typeface="Courier"/>
              </a:rPr>
              <a:t>Shakespeare</a:t>
            </a:r>
          </a:p>
          <a:p>
            <a:pPr marL="0" indent="0">
              <a:buNone/>
            </a:pPr>
            <a:r>
              <a:rPr lang="fr-FR" sz="1400" dirty="0" err="1">
                <a:latin typeface="Courier"/>
                <a:cs typeface="Courier"/>
              </a:rPr>
              <a:t>From</a:t>
            </a:r>
            <a:endParaRPr lang="fr-FR" sz="1400" dirty="0">
              <a:latin typeface="Courier"/>
              <a:cs typeface="Courier"/>
            </a:endParaRPr>
          </a:p>
          <a:p>
            <a:pPr marL="0" indent="0">
              <a:buNone/>
            </a:pPr>
            <a:r>
              <a:rPr lang="fr-FR" sz="1400" dirty="0" err="1">
                <a:latin typeface="Courier"/>
                <a:cs typeface="Courier"/>
              </a:rPr>
              <a:t>fairest</a:t>
            </a:r>
            <a:endParaRPr lang="fr-FR" sz="1400" dirty="0">
              <a:latin typeface="Courier"/>
              <a:cs typeface="Courier"/>
            </a:endParaRPr>
          </a:p>
          <a:p>
            <a:pPr marL="0" indent="0">
              <a:buNone/>
            </a:pPr>
            <a:r>
              <a:rPr lang="fr-FR" sz="1400" dirty="0" err="1">
                <a:latin typeface="Courier"/>
                <a:cs typeface="Courier"/>
              </a:rPr>
              <a:t>creatures</a:t>
            </a:r>
            <a:endParaRPr lang="fr-FR" sz="1400" dirty="0">
              <a:latin typeface="Courier"/>
              <a:cs typeface="Courier"/>
            </a:endParaRPr>
          </a:p>
          <a:p>
            <a:pPr marL="0" indent="0">
              <a:buNone/>
            </a:pPr>
            <a:r>
              <a:rPr lang="en-US" sz="1400" dirty="0">
                <a:latin typeface="Courier"/>
                <a:cs typeface="Courier"/>
              </a:rPr>
              <a:t>W</a:t>
            </a:r>
            <a:r>
              <a:rPr lang="fr-FR" sz="1400" dirty="0">
                <a:latin typeface="Courier"/>
                <a:cs typeface="Courier"/>
              </a:rPr>
              <a:t>e</a:t>
            </a:r>
          </a:p>
          <a:p>
            <a:pPr marL="0" indent="0">
              <a:buNone/>
            </a:pPr>
            <a:r>
              <a:rPr lang="fr-FR" sz="1400" dirty="0">
                <a:latin typeface="Courier"/>
                <a:cs typeface="Courier"/>
              </a:rPr>
              <a:t>...</a:t>
            </a:r>
            <a:r>
              <a:rPr lang="it-IT" sz="1000" dirty="0">
                <a:latin typeface="Courier"/>
                <a:cs typeface="Courier"/>
              </a:rPr>
              <a:t> </a:t>
            </a:r>
            <a:r>
              <a:rPr lang="en-US" sz="1000" dirty="0">
                <a:latin typeface="Courier"/>
                <a:cs typeface="Courier"/>
              </a:rPr>
              <a:t>   </a:t>
            </a:r>
            <a:endParaRPr lang="en-US" sz="1600" dirty="0"/>
          </a:p>
        </p:txBody>
      </p:sp>
    </p:spTree>
    <p:extLst>
      <p:ext uri="{BB962C8B-B14F-4D97-AF65-F5344CB8AC3E}">
        <p14:creationId xmlns:p14="http://schemas.microsoft.com/office/powerpoint/2010/main" val="8486895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second step: sorting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sort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t>
            </a:r>
            <a:r>
              <a:rPr lang="en-US" sz="1000" dirty="0">
                <a:latin typeface="Courier"/>
                <a:cs typeface="Courier"/>
              </a:rPr>
              <a:t>   </a:t>
            </a:r>
            <a:endParaRPr lang="en-US" sz="1600" dirty="0"/>
          </a:p>
        </p:txBody>
      </p:sp>
    </p:spTree>
    <p:extLst>
      <p:ext uri="{BB962C8B-B14F-4D97-AF65-F5344CB8AC3E}">
        <p14:creationId xmlns:p14="http://schemas.microsoft.com/office/powerpoint/2010/main" val="7633066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5750"/>
            <a:ext cx="7467600" cy="742950"/>
          </a:xfrm>
        </p:spPr>
        <p:txBody>
          <a:bodyPr/>
          <a:lstStyle/>
          <a:p>
            <a:r>
              <a:rPr lang="en-US" dirty="0"/>
              <a:t>More counting</a:t>
            </a:r>
          </a:p>
        </p:txBody>
      </p:sp>
      <p:sp>
        <p:nvSpPr>
          <p:cNvPr id="3" name="Content Placeholder 2"/>
          <p:cNvSpPr>
            <a:spLocks noGrp="1"/>
          </p:cNvSpPr>
          <p:nvPr>
            <p:ph idx="1"/>
          </p:nvPr>
        </p:nvSpPr>
        <p:spPr>
          <a:xfrm>
            <a:off x="228600" y="1123950"/>
            <a:ext cx="8763000" cy="3333750"/>
          </a:xfrm>
        </p:spPr>
        <p:txBody>
          <a:bodyPr/>
          <a:lstStyle/>
          <a:p>
            <a:r>
              <a:rPr lang="en-US" dirty="0"/>
              <a:t>Merging upper and lower case</a:t>
            </a:r>
            <a:endParaRPr lang="en-US" sz="1200" dirty="0">
              <a:latin typeface="Courier"/>
              <a:cs typeface="Courier"/>
            </a:endParaRPr>
          </a:p>
          <a:p>
            <a:pPr marL="0" indent="0">
              <a:buNone/>
            </a:pPr>
            <a:r>
              <a:rPr lang="en-US" sz="1600" dirty="0" err="1">
                <a:latin typeface="Courier"/>
                <a:cs typeface="Courier"/>
              </a:rPr>
              <a:t>tr</a:t>
            </a:r>
            <a:r>
              <a:rPr lang="en-US" sz="1600" dirty="0">
                <a:latin typeface="Courier"/>
                <a:cs typeface="Courier"/>
              </a:rPr>
              <a:t> ‘A-Z’ ‘a-z</a:t>
            </a:r>
            <a:r>
              <a:rPr lang="fr-FR" sz="1600" dirty="0">
                <a:latin typeface="Courier"/>
                <a:cs typeface="Courier"/>
              </a:rPr>
              <a:t>’ &lt; </a:t>
            </a:r>
            <a:r>
              <a:rPr lang="fr-FR" sz="1600" dirty="0" err="1">
                <a:latin typeface="Courier"/>
                <a:cs typeface="Courier"/>
              </a:rPr>
              <a:t>shakes.txt</a:t>
            </a:r>
            <a:r>
              <a:rPr lang="fr-FR" sz="1600" dirty="0">
                <a:latin typeface="Courier"/>
                <a:cs typeface="Courier"/>
              </a:rPr>
              <a:t> | tr </a:t>
            </a:r>
            <a:r>
              <a:rPr lang="en-US" sz="1600" dirty="0">
                <a:latin typeface="Courier"/>
                <a:cs typeface="Courier"/>
              </a:rPr>
              <a:t>–</a:t>
            </a:r>
            <a:r>
              <a:rPr lang="fr-FR" sz="1600" dirty="0" err="1">
                <a:latin typeface="Courier"/>
                <a:cs typeface="Courier"/>
              </a:rPr>
              <a:t>sc</a:t>
            </a:r>
            <a:r>
              <a:rPr lang="fr-FR" sz="1600" dirty="0">
                <a:latin typeface="Courier"/>
                <a:cs typeface="Courier"/>
              </a:rPr>
              <a:t> ‘A-</a:t>
            </a:r>
            <a:r>
              <a:rPr lang="fr-FR" sz="1600" dirty="0" err="1">
                <a:latin typeface="Courier"/>
                <a:cs typeface="Courier"/>
              </a:rPr>
              <a:t>Za</a:t>
            </a:r>
            <a:r>
              <a:rPr lang="fr-FR" sz="1600" dirty="0">
                <a:latin typeface="Courier"/>
                <a:cs typeface="Courier"/>
              </a:rPr>
              <a:t>-z’ ‘\n’ | sort | </a:t>
            </a:r>
            <a:r>
              <a:rPr lang="fr-FR" sz="1600" dirty="0" err="1">
                <a:latin typeface="Courier"/>
                <a:cs typeface="Courier"/>
              </a:rPr>
              <a:t>uniq</a:t>
            </a:r>
            <a:r>
              <a:rPr lang="fr-FR" sz="1600" dirty="0">
                <a:latin typeface="Courier"/>
                <a:cs typeface="Courier"/>
              </a:rPr>
              <a:t> </a:t>
            </a:r>
            <a:r>
              <a:rPr lang="en-US" sz="1600" dirty="0">
                <a:latin typeface="Courier"/>
                <a:cs typeface="Courier"/>
              </a:rPr>
              <a:t>–</a:t>
            </a:r>
            <a:r>
              <a:rPr lang="fr-FR" sz="1600" dirty="0">
                <a:latin typeface="Courier"/>
                <a:cs typeface="Courier"/>
              </a:rPr>
              <a:t>c </a:t>
            </a:r>
            <a:endParaRPr lang="en-US" dirty="0"/>
          </a:p>
          <a:p>
            <a:r>
              <a:rPr lang="en-US" dirty="0"/>
              <a:t>Sorting the counts</a:t>
            </a:r>
          </a:p>
          <a:p>
            <a:pPr marL="0" indent="0">
              <a:buNone/>
            </a:pPr>
            <a:r>
              <a:rPr lang="en-US" sz="1400" dirty="0" err="1">
                <a:latin typeface="Courier"/>
                <a:cs typeface="Courier"/>
              </a:rPr>
              <a:t>tr</a:t>
            </a:r>
            <a:r>
              <a:rPr lang="en-US" sz="1400" dirty="0">
                <a:latin typeface="Courier"/>
                <a:cs typeface="Courier"/>
              </a:rPr>
              <a:t> ‘A-Z’ ‘a-z</a:t>
            </a:r>
            <a:r>
              <a:rPr lang="fr-FR" sz="1400" dirty="0">
                <a:latin typeface="Courier"/>
                <a:cs typeface="Courier"/>
              </a:rPr>
              <a:t>’ &lt; </a:t>
            </a:r>
            <a:r>
              <a:rPr lang="fr-FR" sz="1400" dirty="0" err="1">
                <a:latin typeface="Courier"/>
                <a:cs typeface="Courier"/>
              </a:rPr>
              <a:t>shakes.txt</a:t>
            </a:r>
            <a:r>
              <a:rPr lang="fr-FR" sz="1400" dirty="0">
                <a:latin typeface="Courier"/>
                <a:cs typeface="Courier"/>
              </a:rPr>
              <a:t> | tr </a:t>
            </a:r>
            <a:r>
              <a:rPr lang="en-US" sz="1400" dirty="0">
                <a:latin typeface="Courier"/>
                <a:cs typeface="Courier"/>
              </a:rPr>
              <a:t>–</a:t>
            </a:r>
            <a:r>
              <a:rPr lang="fr-FR" sz="1400" dirty="0" err="1">
                <a:latin typeface="Courier"/>
                <a:cs typeface="Courier"/>
              </a:rPr>
              <a:t>sc</a:t>
            </a:r>
            <a:r>
              <a:rPr lang="fr-FR" sz="1400" dirty="0">
                <a:latin typeface="Courier"/>
                <a:cs typeface="Courier"/>
              </a:rPr>
              <a:t> ‘A-</a:t>
            </a:r>
            <a:r>
              <a:rPr lang="fr-FR" sz="1400" dirty="0" err="1">
                <a:latin typeface="Courier"/>
                <a:cs typeface="Courier"/>
              </a:rPr>
              <a:t>Za</a:t>
            </a:r>
            <a:r>
              <a:rPr lang="fr-FR" sz="1400" dirty="0">
                <a:latin typeface="Courier"/>
                <a:cs typeface="Courier"/>
              </a:rPr>
              <a:t>-z’ ‘\n’ | sort | </a:t>
            </a:r>
            <a:r>
              <a:rPr lang="fr-FR" sz="1400" dirty="0" err="1">
                <a:latin typeface="Courier"/>
                <a:cs typeface="Courier"/>
              </a:rPr>
              <a:t>uniq</a:t>
            </a:r>
            <a:r>
              <a:rPr lang="fr-FR" sz="1400" dirty="0">
                <a:latin typeface="Courier"/>
                <a:cs typeface="Courier"/>
              </a:rPr>
              <a:t> </a:t>
            </a:r>
            <a:r>
              <a:rPr lang="en-US" sz="1400" dirty="0">
                <a:latin typeface="Courier"/>
                <a:cs typeface="Courier"/>
              </a:rPr>
              <a:t>–</a:t>
            </a:r>
            <a:r>
              <a:rPr lang="fr-FR" sz="1400" dirty="0">
                <a:latin typeface="Courier"/>
                <a:cs typeface="Courier"/>
              </a:rPr>
              <a:t>c | sort </a:t>
            </a:r>
            <a:r>
              <a:rPr lang="en-US" sz="1400" dirty="0">
                <a:latin typeface="Courier"/>
                <a:cs typeface="Courier"/>
              </a:rPr>
              <a:t>–</a:t>
            </a:r>
            <a:r>
              <a:rPr lang="fr-FR" sz="1400" dirty="0">
                <a:latin typeface="Courier"/>
                <a:cs typeface="Courier"/>
              </a:rPr>
              <a:t>n </a:t>
            </a:r>
            <a:r>
              <a:rPr lang="en-US" sz="1400" dirty="0">
                <a:latin typeface="Courier"/>
                <a:cs typeface="Courier"/>
              </a:rPr>
              <a:t>–</a:t>
            </a:r>
            <a:r>
              <a:rPr lang="fr-FR" sz="1400" dirty="0">
                <a:latin typeface="Courier"/>
                <a:cs typeface="Courier"/>
              </a:rPr>
              <a:t>r</a:t>
            </a:r>
          </a:p>
        </p:txBody>
      </p:sp>
      <p:sp>
        <p:nvSpPr>
          <p:cNvPr id="5" name="TextBox 4"/>
          <p:cNvSpPr txBox="1"/>
          <p:nvPr/>
        </p:nvSpPr>
        <p:spPr>
          <a:xfrm>
            <a:off x="1676400" y="2876550"/>
            <a:ext cx="1828800" cy="2557623"/>
          </a:xfrm>
          <a:prstGeom prst="rect">
            <a:avLst/>
          </a:prstGeom>
          <a:noFill/>
        </p:spPr>
        <p:txBody>
          <a:bodyPr wrap="square" rtlCol="0">
            <a:spAutoFit/>
          </a:bodyPr>
          <a:lstStyle/>
          <a:p>
            <a:pPr marL="0" indent="0">
              <a:lnSpc>
                <a:spcPct val="90000"/>
              </a:lnSpc>
              <a:buNone/>
            </a:pPr>
            <a:r>
              <a:rPr lang="en-US" sz="1600" dirty="0">
                <a:latin typeface="Courier"/>
                <a:cs typeface="Courier"/>
              </a:rPr>
              <a:t>23243 the</a:t>
            </a:r>
          </a:p>
          <a:p>
            <a:pPr marL="0" indent="0">
              <a:lnSpc>
                <a:spcPct val="90000"/>
              </a:lnSpc>
              <a:buNone/>
            </a:pPr>
            <a:r>
              <a:rPr lang="en-US" sz="1600" dirty="0">
                <a:latin typeface="Courier"/>
                <a:cs typeface="Courier"/>
              </a:rPr>
              <a:t>22225 </a:t>
            </a:r>
            <a:r>
              <a:rPr lang="en-US" sz="1600" dirty="0" err="1">
                <a:latin typeface="Courier"/>
                <a:cs typeface="Courier"/>
              </a:rPr>
              <a:t>i</a:t>
            </a:r>
            <a:endParaRPr lang="en-US" sz="1600" dirty="0">
              <a:latin typeface="Courier"/>
              <a:cs typeface="Courier"/>
            </a:endParaRPr>
          </a:p>
          <a:p>
            <a:pPr marL="0" indent="0">
              <a:lnSpc>
                <a:spcPct val="90000"/>
              </a:lnSpc>
              <a:buNone/>
            </a:pPr>
            <a:r>
              <a:rPr lang="en-US" sz="1600" dirty="0">
                <a:latin typeface="Courier"/>
                <a:cs typeface="Courier"/>
              </a:rPr>
              <a:t>18618 and</a:t>
            </a:r>
          </a:p>
          <a:p>
            <a:pPr marL="0" indent="0">
              <a:lnSpc>
                <a:spcPct val="90000"/>
              </a:lnSpc>
              <a:buNone/>
            </a:pPr>
            <a:r>
              <a:rPr lang="en-US" sz="1600" dirty="0">
                <a:latin typeface="Courier"/>
                <a:cs typeface="Courier"/>
              </a:rPr>
              <a:t>16339 to</a:t>
            </a:r>
          </a:p>
          <a:p>
            <a:pPr marL="0" indent="0">
              <a:lnSpc>
                <a:spcPct val="90000"/>
              </a:lnSpc>
              <a:buNone/>
            </a:pPr>
            <a:r>
              <a:rPr lang="en-US" sz="1600" dirty="0">
                <a:latin typeface="Courier"/>
                <a:cs typeface="Courier"/>
              </a:rPr>
              <a:t>15687 of</a:t>
            </a:r>
          </a:p>
          <a:p>
            <a:pPr marL="0" indent="0">
              <a:lnSpc>
                <a:spcPct val="90000"/>
              </a:lnSpc>
              <a:buNone/>
            </a:pPr>
            <a:r>
              <a:rPr lang="en-US" sz="1600" dirty="0">
                <a:latin typeface="Courier"/>
                <a:cs typeface="Courier"/>
              </a:rPr>
              <a:t>12780 a</a:t>
            </a:r>
          </a:p>
          <a:p>
            <a:pPr marL="0" indent="0">
              <a:lnSpc>
                <a:spcPct val="90000"/>
              </a:lnSpc>
              <a:buNone/>
            </a:pPr>
            <a:r>
              <a:rPr lang="en-US" sz="1600" dirty="0">
                <a:latin typeface="Courier"/>
                <a:cs typeface="Courier"/>
              </a:rPr>
              <a:t>12163 you</a:t>
            </a:r>
          </a:p>
          <a:p>
            <a:pPr marL="0" indent="0">
              <a:lnSpc>
                <a:spcPct val="90000"/>
              </a:lnSpc>
              <a:buNone/>
            </a:pPr>
            <a:r>
              <a:rPr lang="en-US" sz="1600" dirty="0">
                <a:latin typeface="Courier"/>
                <a:cs typeface="Courier"/>
              </a:rPr>
              <a:t>10839 my</a:t>
            </a:r>
          </a:p>
          <a:p>
            <a:pPr marL="0" indent="0">
              <a:lnSpc>
                <a:spcPct val="90000"/>
              </a:lnSpc>
              <a:buNone/>
            </a:pPr>
            <a:r>
              <a:rPr lang="en-US" sz="1600" dirty="0">
                <a:latin typeface="Courier"/>
                <a:cs typeface="Courier"/>
              </a:rPr>
              <a:t>10005 in</a:t>
            </a:r>
          </a:p>
          <a:p>
            <a:pPr marL="0" indent="0">
              <a:lnSpc>
                <a:spcPct val="90000"/>
              </a:lnSpc>
              <a:buNone/>
            </a:pPr>
            <a:r>
              <a:rPr lang="en-US" sz="1600" dirty="0">
                <a:latin typeface="Courier"/>
                <a:cs typeface="Courier"/>
              </a:rPr>
              <a:t>8954  d</a:t>
            </a:r>
          </a:p>
          <a:p>
            <a:pPr>
              <a:lnSpc>
                <a:spcPct val="90000"/>
              </a:lnSpc>
            </a:pPr>
            <a:endParaRPr lang="en-US" sz="1800" dirty="0">
              <a:latin typeface="+mn-lt"/>
            </a:endParaRPr>
          </a:p>
        </p:txBody>
      </p:sp>
      <p:sp>
        <p:nvSpPr>
          <p:cNvPr id="6" name="Rounded Rectangular Callout 5"/>
          <p:cNvSpPr/>
          <p:nvPr/>
        </p:nvSpPr>
        <p:spPr bwMode="auto">
          <a:xfrm>
            <a:off x="4419600" y="4031536"/>
            <a:ext cx="3429000" cy="609600"/>
          </a:xfrm>
          <a:prstGeom prst="wedgeRoundRectCallout">
            <a:avLst>
              <a:gd name="adj1" fmla="val -105310"/>
              <a:gd name="adj2" fmla="val 108014"/>
              <a:gd name="adj3" fmla="val 16667"/>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Lucida Sans" pitchFamily="-65" charset="0"/>
              </a:rPr>
              <a:t>What happened here?</a:t>
            </a:r>
          </a:p>
        </p:txBody>
      </p:sp>
    </p:spTree>
    <p:extLst>
      <p:ext uri="{BB962C8B-B14F-4D97-AF65-F5344CB8AC3E}">
        <p14:creationId xmlns:p14="http://schemas.microsoft.com/office/powerpoint/2010/main" val="222991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1073F-B826-B428-8C47-6B8D0AEB8D3E}"/>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1B4B4F6-3D82-F154-E286-1FF99CD13C26}"/>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8095AA72-DEF3-D8AC-63A5-75862B3E36FD}"/>
              </a:ext>
            </a:extLst>
          </p:cNvPr>
          <p:cNvSpPr>
            <a:spLocks noGrp="1" noChangeArrowheads="1"/>
          </p:cNvSpPr>
          <p:nvPr>
            <p:ph idx="1"/>
          </p:nvPr>
        </p:nvSpPr>
        <p:spPr>
          <a:xfrm>
            <a:off x="3505200" y="285750"/>
            <a:ext cx="5638800" cy="1463040"/>
          </a:xfrm>
        </p:spPr>
        <p:txBody>
          <a:bodyPr>
            <a:normAutofit fontScale="92500" lnSpcReduction="20000"/>
          </a:bodyPr>
          <a:lstStyle/>
          <a:p>
            <a:pPr marL="0" indent="0">
              <a:buNone/>
            </a:pPr>
            <a:r>
              <a:rPr lang="en-US" sz="3600" dirty="0">
                <a:solidFill>
                  <a:srgbClr val="A4001D"/>
                </a:solidFill>
                <a:ea typeface="ＭＳ Ｐゴシック" charset="0"/>
                <a:cs typeface="ＭＳ Ｐゴシック" charset="0"/>
              </a:rPr>
              <a:t>Rule-based tokenization</a:t>
            </a:r>
          </a:p>
          <a:p>
            <a:pPr marL="0" indent="0">
              <a:buNone/>
            </a:pPr>
            <a:r>
              <a:rPr lang="en-US" sz="3600" dirty="0">
                <a:solidFill>
                  <a:srgbClr val="A4001D"/>
                </a:solidFill>
                <a:ea typeface="ＭＳ Ｐゴシック" charset="0"/>
                <a:cs typeface="ＭＳ Ｐゴシック" charset="0"/>
              </a:rPr>
              <a:t>and</a:t>
            </a:r>
          </a:p>
          <a:p>
            <a:pPr marL="0" indent="0">
              <a:buNone/>
            </a:pPr>
            <a:r>
              <a:rPr lang="en-US" sz="3600" dirty="0">
                <a:solidFill>
                  <a:srgbClr val="A4001D"/>
                </a:solidFill>
                <a:ea typeface="ＭＳ Ｐゴシック" charset="0"/>
                <a:cs typeface="ＭＳ Ｐゴシック" charset="0"/>
              </a:rPr>
              <a:t>Simple Unix tools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012C8A65-58BB-960B-549A-E76A3B22657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347293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12B8-A830-22D1-A3D1-8829C6EAB36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7CA298CC-CA43-9796-8155-CBF24F5451F8}"/>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BB6E78FE-D442-F531-9847-F1F4658232A4}"/>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latin typeface="Calibri" charset="0"/>
                <a:ea typeface="ＭＳ Ｐゴシック" charset="0"/>
                <a:cs typeface="ＭＳ Ｐゴシック" charset="0"/>
              </a:rPr>
              <a:t>Corpora</a:t>
            </a: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65AEC251-C69F-95A4-8DF8-38621F05131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83250123"/>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p:txBody>
          <a:bodyPr>
            <a:normAutofit lnSpcReduction="10000"/>
          </a:bodyPr>
          <a:lstStyle/>
          <a:p>
            <a:pPr marL="0" indent="0">
              <a:buNone/>
            </a:pPr>
            <a:r>
              <a:rPr lang="en-US" dirty="0"/>
              <a:t>Words don't appear out of nowhere! </a:t>
            </a:r>
          </a:p>
          <a:p>
            <a:pPr marL="0" indent="0">
              <a:buNone/>
            </a:pPr>
            <a:r>
              <a:rPr lang="en-US" dirty="0"/>
              <a:t>A text is produced by </a:t>
            </a:r>
          </a:p>
          <a:p>
            <a:pPr marL="461963" indent="-225425">
              <a:buFont typeface="Arial" panose="020B0604020202020204" pitchFamily="34" charset="0"/>
              <a:buChar char="•"/>
            </a:pPr>
            <a:r>
              <a:rPr lang="en-US" dirty="0"/>
              <a:t>a specific writer(s), </a:t>
            </a:r>
          </a:p>
          <a:p>
            <a:pPr marL="461963" indent="-225425">
              <a:buFont typeface="Arial" panose="020B0604020202020204" pitchFamily="34" charset="0"/>
              <a:buChar char="•"/>
            </a:pPr>
            <a:r>
              <a:rPr lang="en-US" dirty="0"/>
              <a:t>at a specific time, </a:t>
            </a:r>
          </a:p>
          <a:p>
            <a:pPr marL="461963" indent="-225425">
              <a:buFont typeface="Arial" panose="020B0604020202020204" pitchFamily="34" charset="0"/>
              <a:buChar char="•"/>
            </a:pPr>
            <a:r>
              <a:rPr lang="en-US" dirty="0"/>
              <a:t>in a specific variety,</a:t>
            </a:r>
          </a:p>
          <a:p>
            <a:pPr marL="461963" indent="-225425">
              <a:buFont typeface="Arial" panose="020B0604020202020204" pitchFamily="34" charset="0"/>
              <a:buChar char="•"/>
            </a:pPr>
            <a:r>
              <a:rPr lang="en-US" dirty="0"/>
              <a:t>of a specific language, </a:t>
            </a:r>
          </a:p>
          <a:p>
            <a:pPr marL="461963" indent="-225425">
              <a:buFont typeface="Arial" panose="020B0604020202020204" pitchFamily="34" charset="0"/>
              <a:buChar char="•"/>
            </a:pPr>
            <a:r>
              <a:rPr lang="en-US" dirty="0"/>
              <a:t>for a specific function.</a:t>
            </a:r>
          </a:p>
        </p:txBody>
      </p:sp>
    </p:spTree>
    <p:extLst>
      <p:ext uri="{BB962C8B-B14F-4D97-AF65-F5344CB8AC3E}">
        <p14:creationId xmlns:p14="http://schemas.microsoft.com/office/powerpoint/2010/main" val="177885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43B70-01D9-7A1B-E26E-988EAE117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E69DD-3AF2-FE90-5B32-99DCDDDA7BF6}"/>
              </a:ext>
            </a:extLst>
          </p:cNvPr>
          <p:cNvSpPr>
            <a:spLocks noGrp="1"/>
          </p:cNvSpPr>
          <p:nvPr>
            <p:ph type="title"/>
          </p:nvPr>
        </p:nvSpPr>
        <p:spPr/>
        <p:txBody>
          <a:bodyPr/>
          <a:lstStyle/>
          <a:p>
            <a:r>
              <a:rPr lang="en-US" dirty="0"/>
              <a:t>Corpora vary along dimensions like</a:t>
            </a:r>
          </a:p>
        </p:txBody>
      </p:sp>
      <p:sp>
        <p:nvSpPr>
          <p:cNvPr id="3" name="Content Placeholder 2">
            <a:extLst>
              <a:ext uri="{FF2B5EF4-FFF2-40B4-BE49-F238E27FC236}">
                <a16:creationId xmlns:a16="http://schemas.microsoft.com/office/drawing/2014/main" id="{B128A63E-12CF-A143-9A84-97D19CF2F056}"/>
              </a:ext>
            </a:extLst>
          </p:cNvPr>
          <p:cNvSpPr>
            <a:spLocks noGrp="1"/>
          </p:cNvSpPr>
          <p:nvPr>
            <p:ph idx="1"/>
          </p:nvPr>
        </p:nvSpPr>
        <p:spPr>
          <a:xfrm>
            <a:off x="762000" y="1047750"/>
            <a:ext cx="7543800" cy="3733800"/>
          </a:xfrm>
        </p:spPr>
        <p:txBody>
          <a:bodyPr>
            <a:normAutofit/>
          </a:bodyPr>
          <a:lstStyle/>
          <a:p>
            <a:pPr marL="0" indent="0">
              <a:buNone/>
            </a:pPr>
            <a:r>
              <a:rPr lang="en-US" b="1" dirty="0"/>
              <a:t>Language</a:t>
            </a:r>
            <a:r>
              <a:rPr lang="en-US" dirty="0"/>
              <a:t>: 7097 languages in the world</a:t>
            </a:r>
          </a:p>
          <a:p>
            <a:pPr marL="0" indent="0">
              <a:buNone/>
            </a:pPr>
            <a:r>
              <a:rPr lang="en-US" dirty="0"/>
              <a:t>It's important to test algorithms on multiple languages</a:t>
            </a:r>
          </a:p>
          <a:p>
            <a:pPr marL="0" indent="0">
              <a:buNone/>
            </a:pPr>
            <a:r>
              <a:rPr lang="en-US" dirty="0"/>
              <a:t>What may work for one may not work for another</a:t>
            </a:r>
          </a:p>
          <a:p>
            <a:pPr marL="0" indent="0">
              <a:buNone/>
            </a:pPr>
            <a:endParaRPr lang="en-US" dirty="0"/>
          </a:p>
          <a:p>
            <a:pPr marL="436563" lvl="1" indent="-285750"/>
            <a:endParaRPr lang="en-US" b="1" dirty="0"/>
          </a:p>
          <a:p>
            <a:pPr lvl="2"/>
            <a:endParaRPr lang="en-US" dirty="0"/>
          </a:p>
        </p:txBody>
      </p:sp>
    </p:spTree>
    <p:extLst>
      <p:ext uri="{BB962C8B-B14F-4D97-AF65-F5344CB8AC3E}">
        <p14:creationId xmlns:p14="http://schemas.microsoft.com/office/powerpoint/2010/main" val="7344418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 vary along dimensions like</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a:xfrm>
            <a:off x="762000" y="1047750"/>
            <a:ext cx="7543800" cy="3733800"/>
          </a:xfrm>
        </p:spPr>
        <p:txBody>
          <a:bodyPr>
            <a:normAutofit/>
          </a:bodyPr>
          <a:lstStyle/>
          <a:p>
            <a:pPr marL="0" indent="0">
              <a:buNone/>
            </a:pPr>
            <a:r>
              <a:rPr lang="en-US" b="1" dirty="0"/>
              <a:t>Variety</a:t>
            </a:r>
            <a:r>
              <a:rPr lang="en-US" dirty="0"/>
              <a:t>, like African American English varieties</a:t>
            </a:r>
          </a:p>
          <a:p>
            <a:pPr lvl="1"/>
            <a:r>
              <a:rPr lang="en-US" dirty="0"/>
              <a:t>AAE Twitter posts might include forms like "</a:t>
            </a:r>
            <a:r>
              <a:rPr lang="en-US" i="1" dirty="0" err="1"/>
              <a:t>iont</a:t>
            </a:r>
            <a:r>
              <a:rPr lang="en-US" i="1" dirty="0"/>
              <a:t>" (I don't)</a:t>
            </a:r>
          </a:p>
          <a:p>
            <a:pPr marL="0" indent="0">
              <a:buNone/>
            </a:pPr>
            <a:r>
              <a:rPr lang="en-US" b="1" dirty="0"/>
              <a:t>Genre: </a:t>
            </a:r>
            <a:r>
              <a:rPr lang="en-US" dirty="0"/>
              <a:t>newswire, fiction, scientific articles, Wikipedia</a:t>
            </a:r>
          </a:p>
          <a:p>
            <a:pPr marL="0" indent="0">
              <a:buNone/>
            </a:pPr>
            <a:r>
              <a:rPr lang="en-US" b="1" dirty="0"/>
              <a:t>Author Demographics</a:t>
            </a:r>
            <a:r>
              <a:rPr lang="en-US" dirty="0"/>
              <a:t>: writer's age, gender, ethnicity, socio-economic status </a:t>
            </a:r>
          </a:p>
          <a:p>
            <a:pPr marL="436563" lvl="1" indent="-285750"/>
            <a:endParaRPr lang="en-US" b="1" dirty="0"/>
          </a:p>
          <a:p>
            <a:pPr lvl="2"/>
            <a:endParaRPr lang="en-US" dirty="0"/>
          </a:p>
        </p:txBody>
      </p:sp>
    </p:spTree>
    <p:extLst>
      <p:ext uri="{BB962C8B-B14F-4D97-AF65-F5344CB8AC3E}">
        <p14:creationId xmlns:p14="http://schemas.microsoft.com/office/powerpoint/2010/main" val="21924296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54CBA-5F64-955A-129C-D29110266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8BE9D3-0192-45FF-6B20-29CB6CF24898}"/>
              </a:ext>
            </a:extLst>
          </p:cNvPr>
          <p:cNvSpPr>
            <a:spLocks noGrp="1"/>
          </p:cNvSpPr>
          <p:nvPr>
            <p:ph type="title"/>
          </p:nvPr>
        </p:nvSpPr>
        <p:spPr/>
        <p:txBody>
          <a:bodyPr/>
          <a:lstStyle/>
          <a:p>
            <a:r>
              <a:rPr lang="en-US" dirty="0"/>
              <a:t>Code Switching</a:t>
            </a:r>
          </a:p>
        </p:txBody>
      </p:sp>
      <p:sp>
        <p:nvSpPr>
          <p:cNvPr id="3" name="Content Placeholder 2">
            <a:extLst>
              <a:ext uri="{FF2B5EF4-FFF2-40B4-BE49-F238E27FC236}">
                <a16:creationId xmlns:a16="http://schemas.microsoft.com/office/drawing/2014/main" id="{E851DE06-8BA5-C797-EF10-EF59C1C65AAC}"/>
              </a:ext>
            </a:extLst>
          </p:cNvPr>
          <p:cNvSpPr>
            <a:spLocks noGrp="1"/>
          </p:cNvSpPr>
          <p:nvPr>
            <p:ph idx="1"/>
          </p:nvPr>
        </p:nvSpPr>
        <p:spPr>
          <a:xfrm>
            <a:off x="762000" y="1047750"/>
            <a:ext cx="8001000" cy="4095750"/>
          </a:xfrm>
        </p:spPr>
        <p:txBody>
          <a:bodyPr>
            <a:normAutofit/>
          </a:bodyPr>
          <a:lstStyle/>
          <a:p>
            <a:pPr marL="150813" lvl="1" indent="0">
              <a:buNone/>
            </a:pPr>
            <a:r>
              <a:rPr lang="en-US" sz="2800" dirty="0"/>
              <a:t>Speakers use multiple languages in the same utterance</a:t>
            </a:r>
          </a:p>
          <a:p>
            <a:pPr marL="150813" lvl="1" indent="0">
              <a:buNone/>
            </a:pPr>
            <a:r>
              <a:rPr lang="en-US" sz="2800" dirty="0"/>
              <a:t>This is very common around  the world</a:t>
            </a:r>
          </a:p>
          <a:p>
            <a:pPr marL="150813" lvl="1" indent="0">
              <a:buNone/>
            </a:pPr>
            <a:r>
              <a:rPr lang="en-US" sz="2800" dirty="0"/>
              <a:t>Especially in spoken language and related genres like texting and social media</a:t>
            </a:r>
          </a:p>
          <a:p>
            <a:pPr lvl="2"/>
            <a:endParaRPr lang="en-US" dirty="0"/>
          </a:p>
        </p:txBody>
      </p:sp>
    </p:spTree>
    <p:extLst>
      <p:ext uri="{BB962C8B-B14F-4D97-AF65-F5344CB8AC3E}">
        <p14:creationId xmlns:p14="http://schemas.microsoft.com/office/powerpoint/2010/main" val="31735159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B1168-2EE6-959A-BFC6-43D8BFB66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4C561-0D13-0A3C-CA7E-76CC9BC2BDE9}"/>
              </a:ext>
            </a:extLst>
          </p:cNvPr>
          <p:cNvSpPr>
            <a:spLocks noGrp="1"/>
          </p:cNvSpPr>
          <p:nvPr>
            <p:ph type="title"/>
          </p:nvPr>
        </p:nvSpPr>
        <p:spPr/>
        <p:txBody>
          <a:bodyPr/>
          <a:lstStyle/>
          <a:p>
            <a:r>
              <a:rPr lang="en-US" dirty="0"/>
              <a:t>Code Switching: Spanish/English</a:t>
            </a:r>
          </a:p>
        </p:txBody>
      </p:sp>
      <p:sp>
        <p:nvSpPr>
          <p:cNvPr id="3" name="Content Placeholder 2">
            <a:extLst>
              <a:ext uri="{FF2B5EF4-FFF2-40B4-BE49-F238E27FC236}">
                <a16:creationId xmlns:a16="http://schemas.microsoft.com/office/drawing/2014/main" id="{997060FA-3036-7692-CB38-D1EAB3EBFBBE}"/>
              </a:ext>
            </a:extLst>
          </p:cNvPr>
          <p:cNvSpPr>
            <a:spLocks noGrp="1"/>
          </p:cNvSpPr>
          <p:nvPr>
            <p:ph idx="1"/>
          </p:nvPr>
        </p:nvSpPr>
        <p:spPr>
          <a:xfrm>
            <a:off x="762000" y="1047750"/>
            <a:ext cx="8001000" cy="4095750"/>
          </a:xfrm>
        </p:spPr>
        <p:txBody>
          <a:bodyPr>
            <a:normAutofit/>
          </a:bodyPr>
          <a:lstStyle/>
          <a:p>
            <a:pPr marL="150813" lvl="1" indent="0">
              <a:buNone/>
            </a:pPr>
            <a:r>
              <a:rPr lang="en-US" sz="2800" dirty="0"/>
              <a:t>	</a:t>
            </a:r>
          </a:p>
          <a:p>
            <a:pPr marL="150813" lvl="1" indent="0">
              <a:buNone/>
            </a:pPr>
            <a:r>
              <a:rPr lang="en-US" sz="2800" dirty="0">
                <a:solidFill>
                  <a:srgbClr val="0200FF"/>
                </a:solidFill>
              </a:rPr>
              <a:t> Por </a:t>
            </a:r>
            <a:r>
              <a:rPr lang="en-US" sz="2800" dirty="0" err="1">
                <a:solidFill>
                  <a:srgbClr val="0200FF"/>
                </a:solidFill>
              </a:rPr>
              <a:t>primera</a:t>
            </a:r>
            <a:r>
              <a:rPr lang="en-US" sz="2800" dirty="0">
                <a:solidFill>
                  <a:srgbClr val="0200FF"/>
                </a:solidFill>
              </a:rPr>
              <a:t> </a:t>
            </a:r>
            <a:r>
              <a:rPr lang="en-US" sz="2800" dirty="0" err="1">
                <a:solidFill>
                  <a:srgbClr val="0200FF"/>
                </a:solidFill>
              </a:rPr>
              <a:t>vez</a:t>
            </a:r>
            <a:r>
              <a:rPr lang="en-US" sz="2800" dirty="0">
                <a:solidFill>
                  <a:srgbClr val="0200FF"/>
                </a:solidFill>
              </a:rPr>
              <a:t> </a:t>
            </a:r>
            <a:r>
              <a:rPr lang="en-US" sz="2800" dirty="0" err="1">
                <a:solidFill>
                  <a:srgbClr val="0200FF"/>
                </a:solidFill>
              </a:rPr>
              <a:t>veo</a:t>
            </a:r>
            <a:r>
              <a:rPr lang="en-US" sz="2800" dirty="0">
                <a:solidFill>
                  <a:srgbClr val="0200FF"/>
                </a:solidFill>
              </a:rPr>
              <a:t> a @username actually being hateful! It was beautiful:) </a:t>
            </a:r>
          </a:p>
          <a:p>
            <a:pPr marL="150813" lvl="1" indent="0">
              <a:buNone/>
            </a:pPr>
            <a:endParaRPr lang="en-US" sz="2800" dirty="0">
              <a:solidFill>
                <a:srgbClr val="0200FF"/>
              </a:solidFill>
            </a:endParaRPr>
          </a:p>
          <a:p>
            <a:pPr marL="261938" lvl="2" indent="0">
              <a:buNone/>
            </a:pPr>
            <a:r>
              <a:rPr lang="en-US" sz="2800" i="1" dirty="0"/>
              <a:t>[For the first time I get to see @username actually being hateful! it was beautiful:) ] </a:t>
            </a:r>
          </a:p>
          <a:p>
            <a:pPr marL="261938" lvl="2" indent="0">
              <a:buNone/>
            </a:pPr>
            <a:endParaRPr lang="en-US" sz="2800" dirty="0"/>
          </a:p>
          <a:p>
            <a:pPr lvl="2"/>
            <a:endParaRPr lang="en-US" dirty="0"/>
          </a:p>
        </p:txBody>
      </p:sp>
    </p:spTree>
    <p:extLst>
      <p:ext uri="{BB962C8B-B14F-4D97-AF65-F5344CB8AC3E}">
        <p14:creationId xmlns:p14="http://schemas.microsoft.com/office/powerpoint/2010/main" val="9264965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60D29-8F5D-7063-5B61-D8DD0210D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46823-84D0-FD05-72DE-68EEE1B76291}"/>
              </a:ext>
            </a:extLst>
          </p:cNvPr>
          <p:cNvSpPr>
            <a:spLocks noGrp="1"/>
          </p:cNvSpPr>
          <p:nvPr>
            <p:ph type="title"/>
          </p:nvPr>
        </p:nvSpPr>
        <p:spPr/>
        <p:txBody>
          <a:bodyPr/>
          <a:lstStyle/>
          <a:p>
            <a:r>
              <a:rPr lang="en-US" dirty="0"/>
              <a:t>Code Switching: Hindi/English</a:t>
            </a:r>
          </a:p>
        </p:txBody>
      </p:sp>
      <p:sp>
        <p:nvSpPr>
          <p:cNvPr id="3" name="Content Placeholder 2">
            <a:extLst>
              <a:ext uri="{FF2B5EF4-FFF2-40B4-BE49-F238E27FC236}">
                <a16:creationId xmlns:a16="http://schemas.microsoft.com/office/drawing/2014/main" id="{3432C8F4-FB07-6EDB-7E55-774479F75D63}"/>
              </a:ext>
            </a:extLst>
          </p:cNvPr>
          <p:cNvSpPr>
            <a:spLocks noGrp="1"/>
          </p:cNvSpPr>
          <p:nvPr>
            <p:ph idx="1"/>
          </p:nvPr>
        </p:nvSpPr>
        <p:spPr>
          <a:xfrm>
            <a:off x="762000" y="1047750"/>
            <a:ext cx="8001000" cy="4095750"/>
          </a:xfrm>
        </p:spPr>
        <p:txBody>
          <a:bodyPr>
            <a:normAutofit/>
          </a:bodyPr>
          <a:lstStyle/>
          <a:p>
            <a:pPr marL="261938" lvl="2" indent="0">
              <a:buNone/>
            </a:pPr>
            <a:endParaRPr lang="en-US" sz="2800" dirty="0"/>
          </a:p>
          <a:p>
            <a:pPr marL="261938" lvl="2" indent="0">
              <a:buNone/>
            </a:pPr>
            <a:r>
              <a:rPr lang="en-US" sz="2800" dirty="0">
                <a:solidFill>
                  <a:srgbClr val="0200FF"/>
                </a:solidFill>
              </a:rPr>
              <a:t>dost </a:t>
            </a:r>
            <a:r>
              <a:rPr lang="en-US" sz="2800" dirty="0" err="1">
                <a:solidFill>
                  <a:srgbClr val="0200FF"/>
                </a:solidFill>
              </a:rPr>
              <a:t>tha</a:t>
            </a:r>
            <a:r>
              <a:rPr lang="en-US" sz="2800" dirty="0">
                <a:solidFill>
                  <a:srgbClr val="0200FF"/>
                </a:solidFill>
              </a:rPr>
              <a:t> or ra- </a:t>
            </a:r>
            <a:r>
              <a:rPr lang="en-US" sz="2800" dirty="0" err="1">
                <a:solidFill>
                  <a:srgbClr val="0200FF"/>
                </a:solidFill>
              </a:rPr>
              <a:t>hega</a:t>
            </a:r>
            <a:r>
              <a:rPr lang="en-US" sz="2800" dirty="0">
                <a:solidFill>
                  <a:srgbClr val="0200FF"/>
                </a:solidFill>
              </a:rPr>
              <a:t> ... </a:t>
            </a:r>
            <a:r>
              <a:rPr lang="en-US" sz="2800" dirty="0" err="1">
                <a:solidFill>
                  <a:srgbClr val="0200FF"/>
                </a:solidFill>
              </a:rPr>
              <a:t>dont</a:t>
            </a:r>
            <a:r>
              <a:rPr lang="en-US" sz="2800" dirty="0">
                <a:solidFill>
                  <a:srgbClr val="0200FF"/>
                </a:solidFill>
              </a:rPr>
              <a:t> </a:t>
            </a:r>
            <a:r>
              <a:rPr lang="en-US" sz="2800" dirty="0" err="1">
                <a:solidFill>
                  <a:srgbClr val="0200FF"/>
                </a:solidFill>
              </a:rPr>
              <a:t>wory</a:t>
            </a:r>
            <a:r>
              <a:rPr lang="en-US" sz="2800" dirty="0">
                <a:solidFill>
                  <a:srgbClr val="0200FF"/>
                </a:solidFill>
              </a:rPr>
              <a:t> ... but </a:t>
            </a:r>
            <a:r>
              <a:rPr lang="en-US" sz="2800" dirty="0" err="1">
                <a:solidFill>
                  <a:srgbClr val="0200FF"/>
                </a:solidFill>
              </a:rPr>
              <a:t>dherya</a:t>
            </a:r>
            <a:r>
              <a:rPr lang="en-US" sz="2800" dirty="0">
                <a:solidFill>
                  <a:srgbClr val="0200FF"/>
                </a:solidFill>
              </a:rPr>
              <a:t> </a:t>
            </a:r>
            <a:r>
              <a:rPr lang="en-US" sz="2800" dirty="0" err="1">
                <a:solidFill>
                  <a:srgbClr val="0200FF"/>
                </a:solidFill>
              </a:rPr>
              <a:t>rakhe</a:t>
            </a:r>
            <a:r>
              <a:rPr lang="en-US" sz="2800" dirty="0">
                <a:solidFill>
                  <a:srgbClr val="0200FF"/>
                </a:solidFill>
              </a:rPr>
              <a:t> </a:t>
            </a:r>
            <a:br>
              <a:rPr lang="en-US" sz="2800" dirty="0">
                <a:solidFill>
                  <a:srgbClr val="0200FF"/>
                </a:solidFill>
              </a:rPr>
            </a:br>
            <a:endParaRPr lang="en-US" sz="2800" dirty="0">
              <a:solidFill>
                <a:srgbClr val="0200FF"/>
              </a:solidFill>
            </a:endParaRPr>
          </a:p>
          <a:p>
            <a:pPr marL="261938" lvl="2" indent="0">
              <a:buNone/>
            </a:pPr>
            <a:r>
              <a:rPr lang="en-US" sz="2800" i="1" dirty="0"/>
              <a:t>[“he was and will remain a friend ... don’t worry ... but have faith”] </a:t>
            </a:r>
          </a:p>
          <a:p>
            <a:pPr lvl="2"/>
            <a:endParaRPr lang="en-US" dirty="0"/>
          </a:p>
        </p:txBody>
      </p:sp>
    </p:spTree>
    <p:extLst>
      <p:ext uri="{BB962C8B-B14F-4D97-AF65-F5344CB8AC3E}">
        <p14:creationId xmlns:p14="http://schemas.microsoft.com/office/powerpoint/2010/main" val="1999531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lstStyle/>
          <a:p>
            <a:r>
              <a:rPr lang="en-US" dirty="0"/>
              <a:t>Corpus </a:t>
            </a:r>
            <a:r>
              <a:rPr lang="en-US" b="1" dirty="0"/>
              <a:t>datasheets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722744"/>
            <a:ext cx="8244840" cy="3363606"/>
          </a:xfrm>
        </p:spPr>
        <p:txBody>
          <a:bodyPr>
            <a:normAutofit fontScale="92500" lnSpcReduction="20000"/>
          </a:bodyPr>
          <a:lstStyle/>
          <a:p>
            <a:pPr marL="0" indent="0">
              <a:buNone/>
            </a:pPr>
            <a:r>
              <a:rPr lang="en-US" b="1" dirty="0"/>
              <a:t>Motivation</a:t>
            </a:r>
            <a:r>
              <a:rPr lang="en-US" dirty="0"/>
              <a:t>: </a:t>
            </a:r>
          </a:p>
          <a:p>
            <a:pPr marL="404813" indent="-225425">
              <a:lnSpc>
                <a:spcPct val="80000"/>
              </a:lnSpc>
              <a:spcBef>
                <a:spcPts val="600"/>
              </a:spcBef>
              <a:buFont typeface="Arial" panose="020B0604020202020204" pitchFamily="34" charset="0"/>
              <a:buChar char="•"/>
            </a:pPr>
            <a:r>
              <a:rPr lang="en-US" sz="2600" dirty="0"/>
              <a:t>Why was the corpus collected?</a:t>
            </a:r>
          </a:p>
          <a:p>
            <a:pPr marL="404813" indent="-225425">
              <a:lnSpc>
                <a:spcPct val="80000"/>
              </a:lnSpc>
              <a:spcBef>
                <a:spcPts val="600"/>
              </a:spcBef>
              <a:buFont typeface="Arial" panose="020B0604020202020204" pitchFamily="34" charset="0"/>
              <a:buChar char="•"/>
            </a:pPr>
            <a:r>
              <a:rPr lang="en-US" sz="2600" dirty="0"/>
              <a:t>By whom? </a:t>
            </a:r>
          </a:p>
          <a:p>
            <a:pPr marL="404813" indent="-225425">
              <a:lnSpc>
                <a:spcPct val="80000"/>
              </a:lnSpc>
              <a:spcBef>
                <a:spcPts val="600"/>
              </a:spcBef>
              <a:buFont typeface="Arial" panose="020B0604020202020204" pitchFamily="34" charset="0"/>
              <a:buChar char="•"/>
            </a:pPr>
            <a:r>
              <a:rPr lang="en-US" sz="2600" dirty="0"/>
              <a:t>Who funded it? </a:t>
            </a:r>
          </a:p>
          <a:p>
            <a:pPr marL="0" indent="0">
              <a:buNone/>
            </a:pPr>
            <a:r>
              <a:rPr lang="en-US" b="1" dirty="0"/>
              <a:t>Situation</a:t>
            </a:r>
            <a:r>
              <a:rPr lang="en-US" dirty="0"/>
              <a:t>: </a:t>
            </a:r>
            <a:r>
              <a:rPr lang="en-US" sz="2600" dirty="0"/>
              <a:t>In what situation was the text written?</a:t>
            </a:r>
          </a:p>
          <a:p>
            <a:pPr marL="0" indent="0">
              <a:buNone/>
            </a:pPr>
            <a:r>
              <a:rPr lang="en-US" b="1" dirty="0"/>
              <a:t>Collection process</a:t>
            </a:r>
            <a:r>
              <a:rPr lang="en-US" dirty="0"/>
              <a:t>: </a:t>
            </a:r>
            <a:r>
              <a:rPr lang="en-US" sz="2600" dirty="0"/>
              <a:t>If it is a subsample how was it sampled? Was there consent? Pre-processing?</a:t>
            </a:r>
          </a:p>
          <a:p>
            <a:r>
              <a:rPr lang="en-US" sz="2600" dirty="0"/>
              <a:t>  +</a:t>
            </a:r>
            <a:r>
              <a:rPr lang="en-US" sz="2600" b="1" dirty="0"/>
              <a:t>Annotation process, language variety, demographics, etc.</a:t>
            </a:r>
            <a:endParaRPr lang="en-US" sz="2600" dirty="0"/>
          </a:p>
          <a:p>
            <a:endParaRPr lang="en-US" dirty="0"/>
          </a:p>
          <a:p>
            <a:endParaRPr lang="en-US" dirty="0"/>
          </a:p>
        </p:txBody>
      </p:sp>
      <p:sp>
        <p:nvSpPr>
          <p:cNvPr id="4" name="TextBox 3">
            <a:extLst>
              <a:ext uri="{FF2B5EF4-FFF2-40B4-BE49-F238E27FC236}">
                <a16:creationId xmlns:a16="http://schemas.microsoft.com/office/drawing/2014/main" id="{1F759ACA-793C-0748-83C7-C81875E2F7FD}"/>
              </a:ext>
            </a:extLst>
          </p:cNvPr>
          <p:cNvSpPr txBox="1"/>
          <p:nvPr/>
        </p:nvSpPr>
        <p:spPr>
          <a:xfrm>
            <a:off x="1371600" y="1042347"/>
            <a:ext cx="7348487" cy="461665"/>
          </a:xfrm>
          <a:prstGeom prst="rect">
            <a:avLst/>
          </a:prstGeom>
          <a:noFill/>
        </p:spPr>
        <p:txBody>
          <a:bodyPr wrap="none" rtlCol="0">
            <a:spAutoFit/>
          </a:bodyPr>
          <a:lstStyle/>
          <a:p>
            <a:r>
              <a:rPr lang="en-US" dirty="0" err="1">
                <a:solidFill>
                  <a:srgbClr val="0070C0"/>
                </a:solidFill>
              </a:rPr>
              <a:t>Gebru</a:t>
            </a:r>
            <a:r>
              <a:rPr lang="en-US" dirty="0">
                <a:solidFill>
                  <a:srgbClr val="0070C0"/>
                </a:solidFill>
              </a:rPr>
              <a:t> et al (2020), Bender and Friedman (2018)</a:t>
            </a:r>
          </a:p>
        </p:txBody>
      </p:sp>
    </p:spTree>
    <p:extLst>
      <p:ext uri="{BB962C8B-B14F-4D97-AF65-F5344CB8AC3E}">
        <p14:creationId xmlns:p14="http://schemas.microsoft.com/office/powerpoint/2010/main" val="33803365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E45A2-1410-88FF-8110-A1C555829E6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194409B-DACB-B76F-4019-AABAB70F6EC9}"/>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02D51D85-B7B2-0B0C-5273-63F02684A9D7}"/>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ea typeface="ＭＳ Ｐゴシック" charset="0"/>
                <a:cs typeface="ＭＳ Ｐゴシック" charset="0"/>
              </a:rPr>
              <a:t>Corpora</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D6B48D9-3B6F-2E87-C076-6755A1449D9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6124283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09AEF-96EB-C7E2-A4BA-BC38FB64BF1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ACC6034-173F-E28F-46B3-110C39511B8D}"/>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22347BEC-D4FD-66CE-DD43-7ECDEB58E5D5}"/>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ea typeface="ＭＳ Ｐゴシック" charset="0"/>
                <a:cs typeface="ＭＳ Ｐゴシック" charset="0"/>
              </a:rPr>
              <a:t>Regular Expressions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FC7C976A-DED9-E1AA-8FFA-83642C6BFF4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4019061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680397"/>
          </a:xfrm>
        </p:spPr>
        <p:txBody>
          <a:bodyPr>
            <a:normAutofit fontScale="90000"/>
          </a:bodyPr>
          <a:lstStyle/>
          <a:p>
            <a:r>
              <a:rPr lang="en-US" sz="3600" dirty="0"/>
              <a:t>Regular expressions are used everywhere</a:t>
            </a:r>
            <a:endParaRPr lang="en-US" dirty="0"/>
          </a:p>
        </p:txBody>
      </p:sp>
      <p:sp>
        <p:nvSpPr>
          <p:cNvPr id="90115" name="Content Placeholder 2"/>
          <p:cNvSpPr>
            <a:spLocks noGrp="1"/>
          </p:cNvSpPr>
          <p:nvPr>
            <p:ph idx="1"/>
          </p:nvPr>
        </p:nvSpPr>
        <p:spPr>
          <a:xfrm>
            <a:off x="822960" y="1200150"/>
            <a:ext cx="7543801" cy="3918534"/>
          </a:xfrm>
        </p:spPr>
        <p:txBody>
          <a:bodyPr>
            <a:normAutofit/>
          </a:bodyPr>
          <a:lstStyle/>
          <a:p>
            <a:pPr lvl="1"/>
            <a:r>
              <a:rPr lang="en-US" sz="2800" dirty="0"/>
              <a:t>A formal language for specifying text strings</a:t>
            </a:r>
          </a:p>
          <a:p>
            <a:pPr lvl="1"/>
            <a:r>
              <a:rPr lang="en-US" sz="2800" dirty="0"/>
              <a:t>Part of every text processing task</a:t>
            </a:r>
          </a:p>
          <a:p>
            <a:pPr lvl="2"/>
            <a:r>
              <a:rPr lang="en-US" sz="2400" dirty="0"/>
              <a:t>Often a useful pre-processing or text formatting step, for example for BPE tokenization</a:t>
            </a:r>
          </a:p>
          <a:p>
            <a:pPr lvl="1"/>
            <a:r>
              <a:rPr lang="en-US" sz="2800" dirty="0"/>
              <a:t>Also necessary for data analysis of text</a:t>
            </a:r>
          </a:p>
          <a:p>
            <a:pPr lvl="1"/>
            <a:r>
              <a:rPr lang="en-US" sz="2800" dirty="0"/>
              <a:t>A widely used tool in industry and academics</a:t>
            </a: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84</a:t>
            </a:fld>
            <a:endParaRPr lang="en-US"/>
          </a:p>
        </p:txBody>
      </p:sp>
    </p:spTree>
    <p:extLst>
      <p:ext uri="{BB962C8B-B14F-4D97-AF65-F5344CB8AC3E}">
        <p14:creationId xmlns:p14="http://schemas.microsoft.com/office/powerpoint/2010/main" val="1657758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3D4E8-ECEE-8856-85E0-6A8E82DEBC78}"/>
              </a:ext>
            </a:extLst>
          </p:cNvPr>
          <p:cNvSpPr>
            <a:spLocks noGrp="1"/>
          </p:cNvSpPr>
          <p:nvPr>
            <p:ph type="title"/>
          </p:nvPr>
        </p:nvSpPr>
        <p:spPr/>
        <p:txBody>
          <a:bodyPr/>
          <a:lstStyle/>
          <a:p>
            <a:r>
              <a:rPr lang="en-US" dirty="0"/>
              <a:t>Regular expressions</a:t>
            </a:r>
          </a:p>
        </p:txBody>
      </p:sp>
      <p:sp>
        <p:nvSpPr>
          <p:cNvPr id="3" name="Content Placeholder 2">
            <a:extLst>
              <a:ext uri="{FF2B5EF4-FFF2-40B4-BE49-F238E27FC236}">
                <a16:creationId xmlns:a16="http://schemas.microsoft.com/office/drawing/2014/main" id="{484D09FD-2092-1A22-6DFC-004E22E05447}"/>
              </a:ext>
            </a:extLst>
          </p:cNvPr>
          <p:cNvSpPr>
            <a:spLocks noGrp="1"/>
          </p:cNvSpPr>
          <p:nvPr>
            <p:ph idx="1"/>
          </p:nvPr>
        </p:nvSpPr>
        <p:spPr/>
        <p:txBody>
          <a:bodyPr>
            <a:normAutofit lnSpcReduction="10000"/>
          </a:bodyPr>
          <a:lstStyle/>
          <a:p>
            <a:r>
              <a:rPr lang="en-US" dirty="0"/>
              <a:t>We use regular expressions to search for a pattern in a string</a:t>
            </a:r>
          </a:p>
          <a:p>
            <a:endParaRPr lang="en-US" dirty="0"/>
          </a:p>
          <a:p>
            <a:r>
              <a:rPr lang="en-US" dirty="0"/>
              <a:t>For example, the </a:t>
            </a:r>
            <a:r>
              <a:rPr lang="en-US" b="1" dirty="0"/>
              <a:t>Python</a:t>
            </a:r>
            <a:r>
              <a:rPr lang="en-US" dirty="0"/>
              <a:t> function </a:t>
            </a:r>
          </a:p>
          <a:p>
            <a:r>
              <a:rPr lang="en-US" dirty="0" err="1">
                <a:solidFill>
                  <a:srgbClr val="0200FF"/>
                </a:solidFill>
                <a:latin typeface="Lucida Sans Typewriter" panose="020B0509030504030204" pitchFamily="49" charset="77"/>
              </a:rPr>
              <a:t>re.search</a:t>
            </a:r>
            <a:r>
              <a:rPr lang="en-US" dirty="0">
                <a:solidFill>
                  <a:srgbClr val="0200FF"/>
                </a:solidFill>
                <a:latin typeface="Lucida Sans Typewriter" panose="020B0509030504030204" pitchFamily="49" charset="77"/>
              </a:rPr>
              <a:t>(</a:t>
            </a:r>
            <a:r>
              <a:rPr lang="en-US" dirty="0" err="1">
                <a:solidFill>
                  <a:srgbClr val="0200FF"/>
                </a:solidFill>
                <a:latin typeface="Lucida Sans Typewriter" panose="020B0509030504030204" pitchFamily="49" charset="77"/>
              </a:rPr>
              <a:t>pattern,string</a:t>
            </a:r>
            <a:r>
              <a:rPr lang="en-US" dirty="0">
                <a:solidFill>
                  <a:srgbClr val="0200FF"/>
                </a:solidFill>
                <a:latin typeface="Lucida Sans Typewriter" panose="020B0509030504030204" pitchFamily="49" charset="77"/>
              </a:rPr>
              <a:t>)</a:t>
            </a:r>
          </a:p>
          <a:p>
            <a:br>
              <a:rPr lang="en-US" dirty="0"/>
            </a:br>
            <a:r>
              <a:rPr lang="en-US" dirty="0"/>
              <a:t>scans through the </a:t>
            </a:r>
            <a:r>
              <a:rPr lang="en-US" dirty="0">
                <a:solidFill>
                  <a:srgbClr val="0200FF"/>
                </a:solidFill>
              </a:rPr>
              <a:t>string</a:t>
            </a:r>
            <a:r>
              <a:rPr lang="en-US" dirty="0"/>
              <a:t> and returns the first match inside it for the </a:t>
            </a:r>
            <a:r>
              <a:rPr lang="en-US" dirty="0">
                <a:solidFill>
                  <a:srgbClr val="0200FF"/>
                </a:solidFill>
              </a:rPr>
              <a:t>pattern</a:t>
            </a:r>
            <a:r>
              <a:rPr lang="en-US" dirty="0"/>
              <a:t> </a:t>
            </a:r>
          </a:p>
          <a:p>
            <a:endParaRPr lang="en-US" dirty="0"/>
          </a:p>
          <a:p>
            <a:endParaRPr lang="en-US" dirty="0"/>
          </a:p>
        </p:txBody>
      </p:sp>
    </p:spTree>
    <p:extLst>
      <p:ext uri="{BB962C8B-B14F-4D97-AF65-F5344CB8AC3E}">
        <p14:creationId xmlns:p14="http://schemas.microsoft.com/office/powerpoint/2010/main" val="990347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2860-26C3-A007-DF55-FEDF8555708E}"/>
              </a:ext>
            </a:extLst>
          </p:cNvPr>
          <p:cNvSpPr>
            <a:spLocks noGrp="1"/>
          </p:cNvSpPr>
          <p:nvPr>
            <p:ph type="title"/>
          </p:nvPr>
        </p:nvSpPr>
        <p:spPr/>
        <p:txBody>
          <a:bodyPr/>
          <a:lstStyle/>
          <a:p>
            <a:r>
              <a:rPr lang="en-US" dirty="0"/>
              <a:t>Python syntax</a:t>
            </a:r>
          </a:p>
        </p:txBody>
      </p:sp>
      <p:sp>
        <p:nvSpPr>
          <p:cNvPr id="3" name="Content Placeholder 2">
            <a:extLst>
              <a:ext uri="{FF2B5EF4-FFF2-40B4-BE49-F238E27FC236}">
                <a16:creationId xmlns:a16="http://schemas.microsoft.com/office/drawing/2014/main" id="{ABC9D66E-19A8-5ADA-404D-E557948ECFF5}"/>
              </a:ext>
            </a:extLst>
          </p:cNvPr>
          <p:cNvSpPr>
            <a:spLocks noGrp="1"/>
          </p:cNvSpPr>
          <p:nvPr>
            <p:ph idx="1"/>
          </p:nvPr>
        </p:nvSpPr>
        <p:spPr>
          <a:xfrm>
            <a:off x="822960" y="1200150"/>
            <a:ext cx="7787640" cy="3429000"/>
          </a:xfrm>
        </p:spPr>
        <p:txBody>
          <a:bodyPr>
            <a:normAutofit fontScale="92500"/>
          </a:bodyPr>
          <a:lstStyle/>
          <a:p>
            <a:pPr marL="0" indent="0">
              <a:buNone/>
            </a:pPr>
            <a:r>
              <a:rPr lang="en-US" dirty="0"/>
              <a:t>We'll show regex as raw string with double quotes: </a:t>
            </a:r>
          </a:p>
          <a:p>
            <a:pPr marL="0" indent="0">
              <a:buNone/>
            </a:pPr>
            <a:endParaRPr lang="en-US" dirty="0"/>
          </a:p>
          <a:p>
            <a:pPr marL="0" indent="0">
              <a:buNone/>
            </a:pPr>
            <a:r>
              <a:rPr lang="en-US" sz="3500" dirty="0" err="1">
                <a:solidFill>
                  <a:srgbClr val="0200FF"/>
                </a:solidFill>
                <a:latin typeface="Lucida Sans Typewriter" panose="020B0509030504030204" pitchFamily="49" charset="77"/>
              </a:rPr>
              <a:t>r"regex</a:t>
            </a:r>
            <a:r>
              <a:rPr lang="en-US" sz="3500" dirty="0">
                <a:solidFill>
                  <a:srgbClr val="0200FF"/>
                </a:solidFill>
                <a:latin typeface="Lucida Sans Typewriter" panose="020B0509030504030204" pitchFamily="49" charset="77"/>
              </a:rPr>
              <a:t>"</a:t>
            </a:r>
          </a:p>
          <a:p>
            <a:pPr marL="0" indent="0">
              <a:buNone/>
            </a:pPr>
            <a:endParaRPr lang="en-US" dirty="0"/>
          </a:p>
          <a:p>
            <a:pPr marL="0" indent="0">
              <a:buNone/>
            </a:pPr>
            <a:r>
              <a:rPr lang="en-US" dirty="0"/>
              <a:t>Raw strings treat backslashes as literal characters</a:t>
            </a:r>
          </a:p>
          <a:p>
            <a:pPr marL="0" indent="0">
              <a:buNone/>
            </a:pPr>
            <a:r>
              <a:rPr lang="en-US" dirty="0"/>
              <a:t>	Many regex patterns use backslashes. </a:t>
            </a:r>
          </a:p>
          <a:p>
            <a:endParaRPr lang="en-US" dirty="0"/>
          </a:p>
        </p:txBody>
      </p:sp>
    </p:spTree>
    <p:extLst>
      <p:ext uri="{BB962C8B-B14F-4D97-AF65-F5344CB8AC3E}">
        <p14:creationId xmlns:p14="http://schemas.microsoft.com/office/powerpoint/2010/main" val="21376010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680397"/>
          </a:xfrm>
        </p:spPr>
        <p:txBody>
          <a:bodyPr>
            <a:normAutofit fontScale="90000"/>
          </a:bodyPr>
          <a:lstStyle/>
          <a:p>
            <a:r>
              <a:rPr lang="en-US" sz="3600" dirty="0"/>
              <a:t>A note about Python regular expressions</a:t>
            </a:r>
            <a:endParaRPr lang="en-US" dirty="0"/>
          </a:p>
        </p:txBody>
      </p:sp>
      <p:sp>
        <p:nvSpPr>
          <p:cNvPr id="90115" name="Content Placeholder 2"/>
          <p:cNvSpPr>
            <a:spLocks noGrp="1"/>
          </p:cNvSpPr>
          <p:nvPr>
            <p:ph idx="1"/>
          </p:nvPr>
        </p:nvSpPr>
        <p:spPr>
          <a:xfrm>
            <a:off x="609600" y="1021192"/>
            <a:ext cx="7924800" cy="4002606"/>
          </a:xfrm>
        </p:spPr>
        <p:txBody>
          <a:bodyPr>
            <a:noAutofit/>
          </a:bodyPr>
          <a:lstStyle/>
          <a:p>
            <a:pPr lvl="1"/>
            <a:r>
              <a:rPr lang="en-US" sz="2800" dirty="0">
                <a:latin typeface="Calibri" panose="020F0502020204030204" pitchFamily="34" charset="0"/>
                <a:cs typeface="Calibri" panose="020F0502020204030204" pitchFamily="34" charset="0"/>
              </a:rPr>
              <a:t>Regex and Python both use backslash "</a:t>
            </a:r>
            <a:r>
              <a:rPr lang="en-US" sz="2800" dirty="0">
                <a:latin typeface="Courier" pitchFamily="2" charset="0"/>
                <a:cs typeface="Calibri" panose="020F0502020204030204" pitchFamily="34" charset="0"/>
              </a:rPr>
              <a:t>\</a:t>
            </a:r>
            <a:r>
              <a:rPr lang="en-US" sz="2800" dirty="0">
                <a:latin typeface="Calibri" panose="020F0502020204030204" pitchFamily="34" charset="0"/>
                <a:cs typeface="Calibri" panose="020F0502020204030204" pitchFamily="34" charset="0"/>
              </a:rPr>
              <a:t>" for special characters. You </a:t>
            </a:r>
            <a:r>
              <a:rPr lang="en-US" sz="2800">
                <a:latin typeface="Calibri" panose="020F0502020204030204" pitchFamily="34" charset="0"/>
                <a:cs typeface="Calibri" panose="020F0502020204030204" pitchFamily="34" charset="0"/>
              </a:rPr>
              <a:t>must type extra </a:t>
            </a:r>
            <a:r>
              <a:rPr lang="en-US" sz="2800" dirty="0">
                <a:latin typeface="Calibri" panose="020F0502020204030204" pitchFamily="34" charset="0"/>
                <a:cs typeface="Calibri" panose="020F0502020204030204" pitchFamily="34" charset="0"/>
              </a:rPr>
              <a:t>backslashes!</a:t>
            </a:r>
          </a:p>
          <a:p>
            <a:pPr lvl="2"/>
            <a:r>
              <a:rPr lang="en-US" sz="2400" dirty="0">
                <a:latin typeface="Courier" pitchFamily="2" charset="0"/>
                <a:cs typeface="Calibri" panose="020F0502020204030204" pitchFamily="34" charset="0"/>
              </a:rPr>
              <a:t>"\\d+"</a:t>
            </a:r>
            <a:r>
              <a:rPr lang="en-US" sz="2400" dirty="0">
                <a:latin typeface="Calibri" panose="020F0502020204030204" pitchFamily="34" charset="0"/>
                <a:cs typeface="Calibri" panose="020F0502020204030204" pitchFamily="34" charset="0"/>
              </a:rPr>
              <a:t>  to search for 1 or more digits</a:t>
            </a:r>
          </a:p>
          <a:p>
            <a:pPr lvl="2"/>
            <a:r>
              <a:rPr lang="en-US" sz="2400" dirty="0">
                <a:latin typeface="Courier" pitchFamily="2" charset="0"/>
                <a:cs typeface="Calibri" panose="020F0502020204030204" pitchFamily="34" charset="0"/>
              </a:rPr>
              <a:t>"\n" </a:t>
            </a:r>
            <a:r>
              <a:rPr lang="en-US" sz="2400" dirty="0">
                <a:latin typeface="Calibri" panose="020F0502020204030204" pitchFamily="34" charset="0"/>
                <a:cs typeface="Calibri" panose="020F0502020204030204" pitchFamily="34" charset="0"/>
              </a:rPr>
              <a:t>in Python means the "newline" character, not a "slash" followed by an "n". Need </a:t>
            </a:r>
            <a:r>
              <a:rPr lang="en-US" sz="2400" dirty="0">
                <a:latin typeface="Courier" pitchFamily="2" charset="0"/>
                <a:cs typeface="Calibri" panose="020F0502020204030204" pitchFamily="34" charset="0"/>
              </a:rPr>
              <a:t>"\\n"</a:t>
            </a:r>
            <a:r>
              <a:rPr lang="en-US" sz="2400" dirty="0">
                <a:latin typeface="Calibri" panose="020F0502020204030204" pitchFamily="34" charset="0"/>
                <a:cs typeface="Calibri" panose="020F0502020204030204" pitchFamily="34" charset="0"/>
              </a:rPr>
              <a:t> for two characters.</a:t>
            </a:r>
          </a:p>
          <a:p>
            <a:pPr lvl="1"/>
            <a:r>
              <a:rPr lang="en-US" sz="2800" dirty="0">
                <a:latin typeface="Calibri" panose="020F0502020204030204" pitchFamily="34" charset="0"/>
                <a:cs typeface="Calibri" panose="020F0502020204030204" pitchFamily="34" charset="0"/>
              </a:rPr>
              <a:t>Instead: use Python's </a:t>
            </a:r>
            <a:r>
              <a:rPr lang="en-US" sz="2800" b="1" dirty="0">
                <a:latin typeface="Calibri" panose="020F0502020204030204" pitchFamily="34" charset="0"/>
                <a:cs typeface="Calibri" panose="020F0502020204030204" pitchFamily="34" charset="0"/>
              </a:rPr>
              <a:t>raw string notation </a:t>
            </a:r>
            <a:r>
              <a:rPr lang="en-US" sz="2800" dirty="0">
                <a:latin typeface="Calibri" panose="020F0502020204030204" pitchFamily="34" charset="0"/>
                <a:cs typeface="Calibri" panose="020F0502020204030204" pitchFamily="34" charset="0"/>
              </a:rPr>
              <a:t>for regex:</a:t>
            </a:r>
          </a:p>
          <a:p>
            <a:pPr lvl="2"/>
            <a:r>
              <a:rPr lang="en-US" sz="2400" dirty="0">
                <a:latin typeface="Courier" pitchFamily="2" charset="0"/>
                <a:cs typeface="Calibri" panose="020F0502020204030204" pitchFamily="34" charset="0"/>
              </a:rPr>
              <a:t>r"[</a:t>
            </a:r>
            <a:r>
              <a:rPr lang="en-US" sz="2400" dirty="0" err="1">
                <a:latin typeface="Courier" pitchFamily="2" charset="0"/>
                <a:cs typeface="Calibri" panose="020F0502020204030204" pitchFamily="34" charset="0"/>
              </a:rPr>
              <a:t>tT</a:t>
            </a:r>
            <a:r>
              <a:rPr lang="en-US" sz="2400" dirty="0">
                <a:latin typeface="Courier" pitchFamily="2" charset="0"/>
                <a:cs typeface="Calibri" panose="020F0502020204030204" pitchFamily="34" charset="0"/>
              </a:rPr>
              <a:t>]he"</a:t>
            </a:r>
          </a:p>
          <a:p>
            <a:pPr lvl="2"/>
            <a:r>
              <a:rPr lang="en-US" sz="2400" dirty="0">
                <a:latin typeface="Courier" pitchFamily="2" charset="0"/>
                <a:cs typeface="Calibri" panose="020F0502020204030204" pitchFamily="34" charset="0"/>
              </a:rPr>
              <a:t>r"\d+"</a:t>
            </a:r>
            <a:r>
              <a:rPr lang="en-US" sz="2400" dirty="0">
                <a:latin typeface="Calibri" panose="020F0502020204030204" pitchFamily="34" charset="0"/>
                <a:cs typeface="Calibri" panose="020F0502020204030204" pitchFamily="34" charset="0"/>
              </a:rPr>
              <a:t> matches one or more digits</a:t>
            </a:r>
          </a:p>
          <a:p>
            <a:pPr lvl="3"/>
            <a:r>
              <a:rPr lang="en-US" sz="2000" dirty="0">
                <a:latin typeface="Calibri" panose="020F0502020204030204" pitchFamily="34" charset="0"/>
                <a:cs typeface="Calibri" panose="020F0502020204030204" pitchFamily="34" charset="0"/>
              </a:rPr>
              <a:t>instead of </a:t>
            </a:r>
            <a:r>
              <a:rPr lang="en-US" sz="2000" dirty="0">
                <a:latin typeface="Courier" pitchFamily="2" charset="0"/>
                <a:cs typeface="Calibri" panose="020F0502020204030204" pitchFamily="34" charset="0"/>
              </a:rPr>
              <a:t>"\\d+"</a:t>
            </a:r>
            <a:endParaRPr lang="en-US" sz="2000" dirty="0">
              <a:latin typeface="Calibri" panose="020F0502020204030204" pitchFamily="34" charset="0"/>
              <a:cs typeface="Calibri" panose="020F0502020204030204" pitchFamily="34" charset="0"/>
            </a:endParaRPr>
          </a:p>
          <a:p>
            <a:pPr lvl="2"/>
            <a:endParaRPr lang="en-US" sz="2100" dirty="0">
              <a:latin typeface="Calibri" panose="020F0502020204030204" pitchFamily="34" charset="0"/>
              <a:cs typeface="Calibri" panose="020F0502020204030204" pitchFamily="34" charset="0"/>
            </a:endParaRPr>
          </a:p>
          <a:p>
            <a:pPr lvl="2"/>
            <a:endParaRPr lang="en-US" sz="2500" dirty="0">
              <a:latin typeface="Calibri" panose="020F0502020204030204" pitchFamily="34" charset="0"/>
              <a:cs typeface="Calibri" panose="020F0502020204030204" pitchFamily="34" charset="0"/>
            </a:endParaRP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87</a:t>
            </a:fld>
            <a:endParaRPr lang="en-US" dirty="0"/>
          </a:p>
        </p:txBody>
      </p:sp>
    </p:spTree>
    <p:extLst>
      <p:ext uri="{BB962C8B-B14F-4D97-AF65-F5344CB8AC3E}">
        <p14:creationId xmlns:p14="http://schemas.microsoft.com/office/powerpoint/2010/main" val="14478300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22960" y="214953"/>
            <a:ext cx="7543800" cy="680397"/>
          </a:xfrm>
        </p:spPr>
        <p:txBody>
          <a:bodyPr/>
          <a:lstStyle/>
          <a:p>
            <a:pPr eaLnBrk="1" hangingPunct="1"/>
            <a:r>
              <a:rPr lang="en-US" dirty="0"/>
              <a:t>Regular expressions</a:t>
            </a:r>
          </a:p>
        </p:txBody>
      </p:sp>
      <p:sp>
        <p:nvSpPr>
          <p:cNvPr id="69635" name="Rectangle 3"/>
          <p:cNvSpPr>
            <a:spLocks noGrp="1" noChangeArrowheads="1"/>
          </p:cNvSpPr>
          <p:nvPr>
            <p:ph idx="1"/>
          </p:nvPr>
        </p:nvSpPr>
        <p:spPr>
          <a:xfrm>
            <a:off x="381000" y="1123949"/>
            <a:ext cx="8534400" cy="3804597"/>
          </a:xfrm>
        </p:spPr>
        <p:txBody>
          <a:bodyPr>
            <a:normAutofit/>
          </a:bodyPr>
          <a:lstStyle/>
          <a:p>
            <a:r>
              <a:rPr lang="en-US" dirty="0"/>
              <a:t>The pattern </a:t>
            </a:r>
          </a:p>
          <a:p>
            <a:endParaRPr lang="en-US" dirty="0"/>
          </a:p>
          <a:p>
            <a:r>
              <a:rPr lang="en-US" dirty="0" err="1">
                <a:solidFill>
                  <a:srgbClr val="0200FF"/>
                </a:solidFill>
                <a:latin typeface="Lucida Sans Typewriter" panose="020B0509030504030204" pitchFamily="49" charset="77"/>
              </a:rPr>
              <a:t>r"Buttercup</a:t>
            </a:r>
            <a:r>
              <a:rPr lang="en-US" dirty="0">
                <a:solidFill>
                  <a:srgbClr val="0200FF"/>
                </a:solidFill>
                <a:latin typeface="Lucida Sans Typewriter" panose="020B0509030504030204" pitchFamily="49" charset="77"/>
              </a:rPr>
              <a:t>" </a:t>
            </a:r>
          </a:p>
          <a:p>
            <a:r>
              <a:rPr lang="en-US" dirty="0"/>
              <a:t>matches the substring Buttercup in any string, like the string </a:t>
            </a:r>
          </a:p>
          <a:p>
            <a:endParaRPr lang="en-US" dirty="0"/>
          </a:p>
          <a:p>
            <a:r>
              <a:rPr lang="en-US" dirty="0">
                <a:solidFill>
                  <a:srgbClr val="0200FF"/>
                </a:solidFill>
                <a:latin typeface="Lucida Sans Typewriter" panose="020B0509030504030204" pitchFamily="49" charset="77"/>
              </a:rPr>
              <a:t>I’m called little Buttercup</a:t>
            </a:r>
            <a:endParaRPr lang="en-US" sz="2400" dirty="0">
              <a:solidFill>
                <a:srgbClr val="0200FF"/>
              </a:solidFill>
              <a:latin typeface="Lucida Sans Typewriter" panose="020B0509030504030204" pitchFamily="49" charset="77"/>
            </a:endParaRPr>
          </a:p>
          <a:p>
            <a:pPr eaLnBrk="1" hangingPunct="1"/>
            <a:endParaRPr lang="en-US" sz="1200" dirty="0"/>
          </a:p>
          <a:p>
            <a:pPr eaLnBrk="1" hangingPunct="1"/>
            <a:endParaRPr lang="en-US" dirty="0"/>
          </a:p>
        </p:txBody>
      </p:sp>
    </p:spTree>
    <p:extLst>
      <p:ext uri="{BB962C8B-B14F-4D97-AF65-F5344CB8AC3E}">
        <p14:creationId xmlns:p14="http://schemas.microsoft.com/office/powerpoint/2010/main" val="5557434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822960" y="214953"/>
            <a:ext cx="7543800" cy="604197"/>
          </a:xfrm>
        </p:spPr>
        <p:txBody>
          <a:bodyPr/>
          <a:lstStyle/>
          <a:p>
            <a:pPr eaLnBrk="1" hangingPunct="1"/>
            <a:r>
              <a:rPr lang="en-US" dirty="0"/>
              <a:t>Regular Expressions: Disjunctions</a:t>
            </a:r>
          </a:p>
        </p:txBody>
      </p:sp>
      <p:sp>
        <p:nvSpPr>
          <p:cNvPr id="71683" name="Rectangle 3"/>
          <p:cNvSpPr>
            <a:spLocks noGrp="1" noChangeArrowheads="1"/>
          </p:cNvSpPr>
          <p:nvPr>
            <p:ph idx="1"/>
          </p:nvPr>
        </p:nvSpPr>
        <p:spPr>
          <a:xfrm>
            <a:off x="228600" y="1123951"/>
            <a:ext cx="7786688" cy="3810000"/>
          </a:xfrm>
        </p:spPr>
        <p:txBody>
          <a:bodyPr>
            <a:normAutofit/>
          </a:bodyPr>
          <a:lstStyle/>
          <a:p>
            <a:pPr eaLnBrk="1" hangingPunct="1"/>
            <a:r>
              <a:rPr lang="en-US" sz="2400" dirty="0">
                <a:cs typeface="Calibri"/>
              </a:rPr>
              <a:t>Letters inside square brackets []</a:t>
            </a:r>
          </a:p>
          <a:p>
            <a:pPr eaLnBrk="1" hangingPunct="1"/>
            <a:endParaRPr lang="en-US" sz="1400" dirty="0">
              <a:latin typeface="Calibri"/>
              <a:cs typeface="Calibri"/>
            </a:endParaRPr>
          </a:p>
          <a:p>
            <a:pPr marL="0" indent="0" eaLnBrk="1" hangingPunct="1">
              <a:buNone/>
            </a:pPr>
            <a:endParaRPr lang="en-US" dirty="0">
              <a:latin typeface="Calibri"/>
              <a:cs typeface="Calibri"/>
            </a:endParaRPr>
          </a:p>
          <a:p>
            <a:pPr marL="0" indent="0" eaLnBrk="1" hangingPunct="1">
              <a:buNone/>
            </a:pPr>
            <a:endParaRPr lang="en-US" dirty="0">
              <a:latin typeface="Calibri"/>
              <a:cs typeface="Calibri"/>
            </a:endParaRPr>
          </a:p>
          <a:p>
            <a:r>
              <a:rPr lang="en-US" sz="2400" dirty="0"/>
              <a:t>Ranges using the dash </a:t>
            </a:r>
            <a:r>
              <a:rPr lang="en-US" sz="2400" dirty="0">
                <a:solidFill>
                  <a:srgbClr val="CC0000"/>
                </a:solidFill>
                <a:latin typeface="Courier" charset="0"/>
              </a:rPr>
              <a:t>[A-Z]</a:t>
            </a:r>
          </a:p>
          <a:p>
            <a:pPr eaLnBrk="1" hangingPunct="1"/>
            <a:endParaRPr lang="en-US" dirty="0">
              <a:latin typeface="Calibri"/>
              <a:cs typeface="Calibri"/>
            </a:endParaRPr>
          </a:p>
          <a:p>
            <a:pPr marL="0" indent="0" eaLnBrk="1" hangingPunct="1">
              <a:buNone/>
            </a:pPr>
            <a:r>
              <a:rPr lang="en-US" dirty="0">
                <a:solidFill>
                  <a:srgbClr val="CC0000"/>
                </a:solidFill>
                <a:latin typeface="Courier New" charset="0"/>
              </a:rPr>
              <a:t>		</a:t>
            </a:r>
          </a:p>
          <a:p>
            <a:pPr eaLnBrk="1" hangingPunct="1"/>
            <a:endParaRPr lang="en-US" b="1" dirty="0">
              <a:solidFill>
                <a:srgbClr val="CC0000"/>
              </a:solidFill>
              <a:latin typeface="Courier New"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351488139"/>
              </p:ext>
            </p:extLst>
          </p:nvPr>
        </p:nvGraphicFramePr>
        <p:xfrm>
          <a:off x="1524000" y="1809750"/>
          <a:ext cx="6096000" cy="10972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04800">
                <a:tc>
                  <a:txBody>
                    <a:bodyPr/>
                    <a:lstStyle/>
                    <a:p>
                      <a:r>
                        <a:rPr lang="en-US" sz="1800" dirty="0">
                          <a:latin typeface="Raleway" pitchFamily="2" charset="77"/>
                        </a:rPr>
                        <a:t>Pattern</a:t>
                      </a:r>
                    </a:p>
                  </a:txBody>
                  <a:tcPr/>
                </a:tc>
                <a:tc>
                  <a:txBody>
                    <a:bodyPr/>
                    <a:lstStyle/>
                    <a:p>
                      <a:r>
                        <a:rPr lang="en-US" sz="1800" dirty="0">
                          <a:latin typeface="Raleway" pitchFamily="2" charset="77"/>
                        </a:rPr>
                        <a:t>Matches</a:t>
                      </a:r>
                    </a:p>
                  </a:txBody>
                  <a:tcPr/>
                </a:tc>
                <a:extLst>
                  <a:ext uri="{0D108BD9-81ED-4DB2-BD59-A6C34878D82A}">
                    <a16:rowId xmlns:a16="http://schemas.microsoft.com/office/drawing/2014/main" val="10000"/>
                  </a:ext>
                </a:extLst>
              </a:tr>
              <a:tr h="304800">
                <a:tc>
                  <a:txBody>
                    <a:bodyPr/>
                    <a:lstStyle/>
                    <a:p>
                      <a:r>
                        <a:rPr lang="en-US" sz="1800" kern="1200" dirty="0">
                          <a:solidFill>
                            <a:srgbClr val="0200FF"/>
                          </a:solidFill>
                          <a:effectLst/>
                          <a:latin typeface="Lucida Sans Typewriter" panose="020B0509030504030204" pitchFamily="49" charset="77"/>
                          <a:ea typeface="+mn-ea"/>
                          <a:cs typeface="+mn-cs"/>
                        </a:rPr>
                        <a:t>r"[mM]</a:t>
                      </a:r>
                      <a:r>
                        <a:rPr lang="en-US" sz="1800" kern="1200" dirty="0" err="1">
                          <a:solidFill>
                            <a:srgbClr val="0200FF"/>
                          </a:solidFill>
                          <a:effectLst/>
                          <a:latin typeface="Lucida Sans Typewriter" panose="020B0509030504030204" pitchFamily="49" charset="77"/>
                          <a:ea typeface="+mn-ea"/>
                          <a:cs typeface="+mn-cs"/>
                        </a:rPr>
                        <a:t>ary</a:t>
                      </a:r>
                      <a:r>
                        <a:rPr lang="en-US" sz="1800" kern="1200" dirty="0">
                          <a:solidFill>
                            <a:srgbClr val="0200FF"/>
                          </a:solidFill>
                          <a:effectLst/>
                          <a:latin typeface="Lucida Sans Typewriter" panose="020B0509030504030204" pitchFamily="49" charset="77"/>
                          <a:ea typeface="+mn-ea"/>
                          <a:cs typeface="+mn-cs"/>
                        </a:rPr>
                        <a:t>"</a:t>
                      </a:r>
                    </a:p>
                  </a:txBody>
                  <a:tcPr/>
                </a:tc>
                <a:tc>
                  <a:txBody>
                    <a:bodyPr/>
                    <a:lstStyle/>
                    <a:p>
                      <a:r>
                        <a:rPr lang="en-US" sz="1800" dirty="0">
                          <a:latin typeface="Lucida Sans Typewriter" panose="020B0509030504030204" pitchFamily="49" charset="77"/>
                        </a:rPr>
                        <a:t>Mary</a:t>
                      </a:r>
                      <a:r>
                        <a:rPr lang="en-US" sz="1800" dirty="0"/>
                        <a:t> </a:t>
                      </a:r>
                      <a:r>
                        <a:rPr lang="en-US" sz="1800" dirty="0">
                          <a:latin typeface="Raleway" pitchFamily="2" charset="77"/>
                        </a:rPr>
                        <a:t>or</a:t>
                      </a:r>
                      <a:r>
                        <a:rPr lang="en-US" sz="1800" dirty="0"/>
                        <a:t> </a:t>
                      </a:r>
                      <a:r>
                        <a:rPr lang="en-US" sz="1800" dirty="0" err="1">
                          <a:latin typeface="Lucida Sans Typewriter" panose="020B0509030504030204" pitchFamily="49" charset="77"/>
                        </a:rPr>
                        <a:t>mary</a:t>
                      </a:r>
                      <a:endParaRPr lang="en-US" sz="1800" dirty="0">
                        <a:latin typeface="Lucida Sans Typewriter" panose="020B0509030504030204" pitchFamily="49" charset="77"/>
                      </a:endParaRPr>
                    </a:p>
                  </a:txBody>
                  <a:tcPr/>
                </a:tc>
                <a:extLst>
                  <a:ext uri="{0D108BD9-81ED-4DB2-BD59-A6C34878D82A}">
                    <a16:rowId xmlns:a16="http://schemas.microsoft.com/office/drawing/2014/main" val="10001"/>
                  </a:ext>
                </a:extLst>
              </a:tr>
              <a:tr h="304800">
                <a:tc>
                  <a:txBody>
                    <a:bodyPr/>
                    <a:lstStyle/>
                    <a:p>
                      <a:r>
                        <a:rPr lang="en-US" sz="1800" dirty="0">
                          <a:solidFill>
                            <a:srgbClr val="0200FF"/>
                          </a:solidFill>
                          <a:latin typeface="Lucida Sans Typewriter" panose="020B0509030504030204" pitchFamily="49" charset="77"/>
                          <a:cs typeface="Courier"/>
                        </a:rPr>
                        <a:t>r"[1234567890]"</a:t>
                      </a:r>
                      <a:endParaRPr lang="en-US" sz="1800" dirty="0">
                        <a:solidFill>
                          <a:srgbClr val="0200FF"/>
                        </a:solidFill>
                        <a:latin typeface="Lucida Sans Typewriter" panose="020B0509030504030204" pitchFamily="49" charset="77"/>
                      </a:endParaRPr>
                    </a:p>
                  </a:txBody>
                  <a:tcPr/>
                </a:tc>
                <a:tc>
                  <a:txBody>
                    <a:bodyPr/>
                    <a:lstStyle/>
                    <a:p>
                      <a:r>
                        <a:rPr lang="en-US" sz="1800" dirty="0">
                          <a:latin typeface="Raleway" pitchFamily="2" charset="77"/>
                        </a:rPr>
                        <a:t>Any one digit</a:t>
                      </a:r>
                    </a:p>
                  </a:txBody>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10371008"/>
              </p:ext>
            </p:extLst>
          </p:nvPr>
        </p:nvGraphicFramePr>
        <p:xfrm>
          <a:off x="762000" y="3516630"/>
          <a:ext cx="8000999" cy="1463040"/>
        </p:xfrm>
        <a:graphic>
          <a:graphicData uri="http://schemas.openxmlformats.org/drawingml/2006/table">
            <a:tbl>
              <a:tblPr firstRow="1" bandRow="1">
                <a:tableStyleId>{5C22544A-7EE6-4342-B048-85BDC9FD1C3A}</a:tableStyleId>
              </a:tblPr>
              <a:tblGrid>
                <a:gridCol w="1306285">
                  <a:extLst>
                    <a:ext uri="{9D8B030D-6E8A-4147-A177-3AD203B41FA5}">
                      <a16:colId xmlns:a16="http://schemas.microsoft.com/office/drawing/2014/main" val="20000"/>
                    </a:ext>
                  </a:extLst>
                </a:gridCol>
                <a:gridCol w="2122715">
                  <a:extLst>
                    <a:ext uri="{9D8B030D-6E8A-4147-A177-3AD203B41FA5}">
                      <a16:colId xmlns:a16="http://schemas.microsoft.com/office/drawing/2014/main" val="20001"/>
                    </a:ext>
                  </a:extLst>
                </a:gridCol>
                <a:gridCol w="4571999">
                  <a:extLst>
                    <a:ext uri="{9D8B030D-6E8A-4147-A177-3AD203B41FA5}">
                      <a16:colId xmlns:a16="http://schemas.microsoft.com/office/drawing/2014/main" val="20002"/>
                    </a:ext>
                  </a:extLst>
                </a:gridCol>
              </a:tblGrid>
              <a:tr h="307546">
                <a:tc>
                  <a:txBody>
                    <a:bodyPr/>
                    <a:lstStyle/>
                    <a:p>
                      <a:r>
                        <a:rPr lang="en-US" sz="1800" dirty="0">
                          <a:latin typeface="Raleway" pitchFamily="2" charset="77"/>
                        </a:rPr>
                        <a:t>Pattern</a:t>
                      </a:r>
                    </a:p>
                  </a:txBody>
                  <a:tcPr/>
                </a:tc>
                <a:tc>
                  <a:txBody>
                    <a:bodyPr/>
                    <a:lstStyle/>
                    <a:p>
                      <a:r>
                        <a:rPr lang="en-US" sz="1800" dirty="0">
                          <a:latin typeface="Raleway" pitchFamily="2" charset="77"/>
                        </a:rPr>
                        <a:t>Matches</a:t>
                      </a:r>
                    </a:p>
                  </a:txBody>
                  <a:tcPr/>
                </a:tc>
                <a:tc>
                  <a:txBody>
                    <a:bodyPr/>
                    <a:lstStyle/>
                    <a:p>
                      <a:endParaRPr lang="en-US" sz="1800" dirty="0">
                        <a:latin typeface="Raleway" pitchFamily="2" charset="77"/>
                      </a:endParaRPr>
                    </a:p>
                  </a:txBody>
                  <a:tcPr/>
                </a:tc>
                <a:extLst>
                  <a:ext uri="{0D108BD9-81ED-4DB2-BD59-A6C34878D82A}">
                    <a16:rowId xmlns:a16="http://schemas.microsoft.com/office/drawing/2014/main" val="10000"/>
                  </a:ext>
                </a:extLst>
              </a:tr>
              <a:tr h="307546">
                <a:tc>
                  <a:txBody>
                    <a:bodyPr/>
                    <a:lstStyle/>
                    <a:p>
                      <a:r>
                        <a:rPr lang="en-US" sz="1800" dirty="0">
                          <a:solidFill>
                            <a:srgbClr val="CC0000"/>
                          </a:solidFill>
                          <a:latin typeface="Courier"/>
                          <a:cs typeface="Courier"/>
                        </a:rPr>
                        <a:t>r"[A-Z]"</a:t>
                      </a:r>
                      <a:endParaRPr lang="en-US" sz="1800" dirty="0"/>
                    </a:p>
                  </a:txBody>
                  <a:tcPr/>
                </a:tc>
                <a:tc>
                  <a:txBody>
                    <a:bodyPr/>
                    <a:lstStyle/>
                    <a:p>
                      <a:r>
                        <a:rPr lang="en-US" sz="1800" dirty="0"/>
                        <a:t>An upper case letter</a:t>
                      </a:r>
                    </a:p>
                  </a:txBody>
                  <a:tcPr/>
                </a:tc>
                <a:tc>
                  <a:txBody>
                    <a:bodyPr/>
                    <a:lstStyle/>
                    <a:p>
                      <a:r>
                        <a:rPr lang="en-US" sz="1800" u="sng" dirty="0">
                          <a:solidFill>
                            <a:srgbClr val="3366FF"/>
                          </a:solidFill>
                          <a:latin typeface="Courier"/>
                          <a:cs typeface="Courier"/>
                        </a:rPr>
                        <a:t>D</a:t>
                      </a:r>
                      <a:r>
                        <a:rPr lang="en-US" sz="1800" dirty="0">
                          <a:latin typeface="Courier"/>
                          <a:cs typeface="Courier"/>
                        </a:rPr>
                        <a:t>renched Blossoms</a:t>
                      </a:r>
                    </a:p>
                  </a:txBody>
                  <a:tcPr/>
                </a:tc>
                <a:extLst>
                  <a:ext uri="{0D108BD9-81ED-4DB2-BD59-A6C34878D82A}">
                    <a16:rowId xmlns:a16="http://schemas.microsoft.com/office/drawing/2014/main" val="10001"/>
                  </a:ext>
                </a:extLst>
              </a:tr>
              <a:tr h="307546">
                <a:tc>
                  <a:txBody>
                    <a:bodyPr/>
                    <a:lstStyle/>
                    <a:p>
                      <a:r>
                        <a:rPr lang="en-US" sz="1800" dirty="0">
                          <a:solidFill>
                            <a:srgbClr val="CC0000"/>
                          </a:solidFill>
                          <a:latin typeface="Courier"/>
                          <a:cs typeface="Courier"/>
                        </a:rPr>
                        <a:t>r"[a-z]"</a:t>
                      </a:r>
                      <a:endParaRPr lang="en-US" sz="1800" dirty="0"/>
                    </a:p>
                  </a:txBody>
                  <a:tcPr/>
                </a:tc>
                <a:tc>
                  <a:txBody>
                    <a:bodyPr/>
                    <a:lstStyle/>
                    <a:p>
                      <a:r>
                        <a:rPr lang="en-US" sz="1800" dirty="0"/>
                        <a:t>A lower case letter</a:t>
                      </a:r>
                    </a:p>
                  </a:txBody>
                  <a:tcPr/>
                </a:tc>
                <a:tc>
                  <a:txBody>
                    <a:bodyPr/>
                    <a:lstStyle/>
                    <a:p>
                      <a:r>
                        <a:rPr lang="en-US" sz="1800" u="sng" dirty="0">
                          <a:solidFill>
                            <a:srgbClr val="3366FF"/>
                          </a:solidFill>
                          <a:latin typeface="Courier"/>
                          <a:cs typeface="Courier"/>
                        </a:rPr>
                        <a:t>m</a:t>
                      </a:r>
                      <a:r>
                        <a:rPr lang="en-US" sz="1800" dirty="0">
                          <a:latin typeface="Courier"/>
                          <a:cs typeface="Courier"/>
                        </a:rPr>
                        <a:t>y beans were impatient</a:t>
                      </a:r>
                    </a:p>
                  </a:txBody>
                  <a:tcPr/>
                </a:tc>
                <a:extLst>
                  <a:ext uri="{0D108BD9-81ED-4DB2-BD59-A6C34878D82A}">
                    <a16:rowId xmlns:a16="http://schemas.microsoft.com/office/drawing/2014/main" val="10002"/>
                  </a:ext>
                </a:extLst>
              </a:tr>
              <a:tr h="307546">
                <a:tc>
                  <a:txBody>
                    <a:bodyPr/>
                    <a:lstStyle/>
                    <a:p>
                      <a:r>
                        <a:rPr lang="en-US" sz="1800" dirty="0">
                          <a:solidFill>
                            <a:srgbClr val="CC0000"/>
                          </a:solidFill>
                          <a:latin typeface="Courier"/>
                          <a:cs typeface="Courier"/>
                        </a:rPr>
                        <a:t>r"[0-9]"</a:t>
                      </a:r>
                      <a:endParaRPr lang="en-US" sz="1800" dirty="0"/>
                    </a:p>
                  </a:txBody>
                  <a:tcPr/>
                </a:tc>
                <a:tc>
                  <a:txBody>
                    <a:bodyPr/>
                    <a:lstStyle/>
                    <a:p>
                      <a:r>
                        <a:rPr lang="en-US" sz="1800" dirty="0"/>
                        <a:t>A single</a:t>
                      </a:r>
                      <a:r>
                        <a:rPr lang="en-US" sz="1800" baseline="0" dirty="0"/>
                        <a:t> digit</a:t>
                      </a:r>
                      <a:endParaRPr lang="en-US" sz="1800" dirty="0"/>
                    </a:p>
                  </a:txBody>
                  <a:tcPr/>
                </a:tc>
                <a:tc>
                  <a:txBody>
                    <a:bodyPr/>
                    <a:lstStyle/>
                    <a:p>
                      <a:r>
                        <a:rPr lang="en-US" sz="1800" dirty="0">
                          <a:latin typeface="Courier"/>
                          <a:cs typeface="Courier"/>
                        </a:rPr>
                        <a:t>Chapter </a:t>
                      </a:r>
                      <a:r>
                        <a:rPr lang="en-US" sz="1800" u="sng" dirty="0">
                          <a:solidFill>
                            <a:srgbClr val="3366FF"/>
                          </a:solidFill>
                          <a:latin typeface="Courier"/>
                          <a:cs typeface="Courier"/>
                        </a:rPr>
                        <a:t>1</a:t>
                      </a:r>
                      <a:r>
                        <a:rPr lang="en-US" sz="1800" dirty="0">
                          <a:latin typeface="Courier"/>
                          <a:cs typeface="Courier"/>
                        </a:rPr>
                        <a:t>: Down the Rabbit Hole</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2522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68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152400"/>
            <a:ext cx="8610600" cy="742950"/>
          </a:xfrm>
        </p:spPr>
        <p:txBody>
          <a:bodyPr>
            <a:normAutofit fontScale="90000"/>
          </a:bodyPr>
          <a:lstStyle/>
          <a:p>
            <a:pPr eaLnBrk="1" hangingPunct="1"/>
            <a:r>
              <a:rPr lang="en-US" dirty="0"/>
              <a:t>Regular Expressions: Negation in Disjunction</a:t>
            </a:r>
          </a:p>
        </p:txBody>
      </p:sp>
      <p:sp>
        <p:nvSpPr>
          <p:cNvPr id="87043" name="Rectangle 3"/>
          <p:cNvSpPr>
            <a:spLocks noGrp="1" noChangeArrowheads="1"/>
          </p:cNvSpPr>
          <p:nvPr>
            <p:ph idx="1"/>
          </p:nvPr>
        </p:nvSpPr>
        <p:spPr>
          <a:xfrm>
            <a:off x="609600" y="1123950"/>
            <a:ext cx="7620000" cy="4190999"/>
          </a:xfrm>
        </p:spPr>
        <p:txBody>
          <a:bodyPr/>
          <a:lstStyle/>
          <a:p>
            <a:pPr eaLnBrk="1" hangingPunct="1"/>
            <a:r>
              <a:rPr lang="en-US" sz="2800" dirty="0">
                <a:solidFill>
                  <a:srgbClr val="000000"/>
                </a:solidFill>
                <a:latin typeface="Calibri"/>
                <a:cs typeface="Calibri"/>
              </a:rPr>
              <a:t>Carat as first character in </a:t>
            </a:r>
            <a:r>
              <a:rPr lang="en-US" dirty="0">
                <a:solidFill>
                  <a:srgbClr val="000000"/>
                </a:solidFill>
                <a:latin typeface="Calibri"/>
                <a:cs typeface="Calibri"/>
              </a:rPr>
              <a:t>[] negates the list</a:t>
            </a:r>
            <a:endParaRPr lang="en-US" sz="2800" dirty="0">
              <a:solidFill>
                <a:srgbClr val="CC0000"/>
              </a:solidFill>
              <a:latin typeface="Courier" charset="0"/>
            </a:endParaRPr>
          </a:p>
          <a:p>
            <a:pPr lvl="1"/>
            <a:r>
              <a:rPr lang="en-US" sz="2000" dirty="0">
                <a:latin typeface="Calibri"/>
                <a:cs typeface="Calibri"/>
              </a:rPr>
              <a:t>Note: Carat means negation only when it's first in []</a:t>
            </a:r>
          </a:p>
          <a:p>
            <a:pPr lvl="1"/>
            <a:r>
              <a:rPr lang="en-US" sz="2000" dirty="0">
                <a:latin typeface="Calibri"/>
                <a:cs typeface="Calibri"/>
              </a:rPr>
              <a:t>Special characters (., *, +, ?) lose their special meaning inside []</a:t>
            </a:r>
          </a:p>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940325929"/>
              </p:ext>
            </p:extLst>
          </p:nvPr>
        </p:nvGraphicFramePr>
        <p:xfrm>
          <a:off x="381000" y="2480310"/>
          <a:ext cx="8458200" cy="198120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370840">
                <a:tc>
                  <a:txBody>
                    <a:bodyPr/>
                    <a:lstStyle/>
                    <a:p>
                      <a:r>
                        <a:rPr lang="en-US" sz="2000" dirty="0">
                          <a:latin typeface="Raleway" pitchFamily="2" charset="77"/>
                        </a:rPr>
                        <a:t>Pattern</a:t>
                      </a:r>
                    </a:p>
                  </a:txBody>
                  <a:tcPr/>
                </a:tc>
                <a:tc>
                  <a:txBody>
                    <a:bodyPr/>
                    <a:lstStyle/>
                    <a:p>
                      <a:r>
                        <a:rPr lang="en-US" sz="2000" dirty="0">
                          <a:latin typeface="Raleway" pitchFamily="2" charset="77"/>
                        </a:rPr>
                        <a:t>Matches</a:t>
                      </a:r>
                    </a:p>
                  </a:txBody>
                  <a:tcPr/>
                </a:tc>
                <a:tc>
                  <a:txBody>
                    <a:bodyPr/>
                    <a:lstStyle/>
                    <a:p>
                      <a:r>
                        <a:rPr lang="en-US" sz="2000" dirty="0">
                          <a:latin typeface="Raleway" pitchFamily="2" charset="77"/>
                        </a:rPr>
                        <a:t>Examples</a:t>
                      </a:r>
                    </a:p>
                  </a:txBody>
                  <a:tcPr/>
                </a:tc>
                <a:extLst>
                  <a:ext uri="{0D108BD9-81ED-4DB2-BD59-A6C34878D82A}">
                    <a16:rowId xmlns:a16="http://schemas.microsoft.com/office/drawing/2014/main" val="10000"/>
                  </a:ext>
                </a:extLst>
              </a:tr>
              <a:tr h="370840">
                <a:tc>
                  <a:txBody>
                    <a:bodyPr/>
                    <a:lstStyle/>
                    <a:p>
                      <a:r>
                        <a:rPr lang="en-US" sz="2000" dirty="0">
                          <a:solidFill>
                            <a:srgbClr val="0200FF"/>
                          </a:solidFill>
                          <a:latin typeface="Lucida Sans Typewriter" panose="020B0509030504030204" pitchFamily="49" charset="77"/>
                          <a:cs typeface="Courier"/>
                        </a:rPr>
                        <a:t>r"[^A-Z]"</a:t>
                      </a:r>
                      <a:endParaRPr lang="en-US" sz="2000" dirty="0">
                        <a:solidFill>
                          <a:srgbClr val="0200FF"/>
                        </a:solidFill>
                        <a:latin typeface="Lucida Sans Typewriter" panose="020B0509030504030204" pitchFamily="49" charset="77"/>
                      </a:endParaRPr>
                    </a:p>
                  </a:txBody>
                  <a:tcPr/>
                </a:tc>
                <a:tc>
                  <a:txBody>
                    <a:bodyPr/>
                    <a:lstStyle/>
                    <a:p>
                      <a:r>
                        <a:rPr lang="en-US" sz="2000" dirty="0">
                          <a:latin typeface="Calibri" panose="020F0502020204030204" pitchFamily="34" charset="0"/>
                          <a:cs typeface="Calibri" panose="020F0502020204030204" pitchFamily="34" charset="0"/>
                        </a:rPr>
                        <a:t>Not</a:t>
                      </a:r>
                      <a:r>
                        <a:rPr lang="en-US" sz="2000" baseline="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upper case</a:t>
                      </a:r>
                    </a:p>
                  </a:txBody>
                  <a:tcPr/>
                </a:tc>
                <a:tc>
                  <a:txBody>
                    <a:bodyPr/>
                    <a:lstStyle/>
                    <a:p>
                      <a:r>
                        <a:rPr lang="en-US" sz="2000" dirty="0" err="1">
                          <a:latin typeface="Courier"/>
                          <a:cs typeface="Courier"/>
                        </a:rPr>
                        <a:t>O</a:t>
                      </a:r>
                      <a:r>
                        <a:rPr lang="en-US" sz="2000" u="sng" dirty="0" err="1">
                          <a:solidFill>
                            <a:srgbClr val="3366FF"/>
                          </a:solidFill>
                          <a:latin typeface="Courier"/>
                          <a:cs typeface="Courier"/>
                        </a:rPr>
                        <a:t>y</a:t>
                      </a:r>
                      <a:r>
                        <a:rPr lang="en-US" sz="2000" dirty="0" err="1">
                          <a:latin typeface="Courier"/>
                          <a:cs typeface="Courier"/>
                        </a:rPr>
                        <a:t>fn</a:t>
                      </a:r>
                      <a:r>
                        <a:rPr lang="en-US" sz="2000" dirty="0">
                          <a:latin typeface="Courier"/>
                          <a:cs typeface="Courier"/>
                        </a:rPr>
                        <a:t> </a:t>
                      </a:r>
                      <a:r>
                        <a:rPr lang="en-US" sz="2000" dirty="0" err="1">
                          <a:latin typeface="Courier"/>
                          <a:cs typeface="Courier"/>
                        </a:rPr>
                        <a:t>pripetchik</a:t>
                      </a:r>
                      <a:endParaRPr lang="en-US" sz="2000" dirty="0">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0200FF"/>
                          </a:solidFill>
                          <a:latin typeface="Lucida Sans Typewriter" panose="020B0509030504030204" pitchFamily="49" charset="77"/>
                          <a:cs typeface="Courier"/>
                        </a:rPr>
                        <a:t>r"[^Ss]"</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000000"/>
                          </a:solidFill>
                          <a:latin typeface="Calibri" panose="020F0502020204030204" pitchFamily="34" charset="0"/>
                          <a:cs typeface="Calibri" panose="020F0502020204030204" pitchFamily="34" charset="0"/>
                        </a:rPr>
                        <a:t>Neither ‘S’ nor ‘s’</a:t>
                      </a:r>
                    </a:p>
                  </a:txBody>
                  <a:tcPr/>
                </a:tc>
                <a:tc>
                  <a:txBody>
                    <a:bodyPr/>
                    <a:lstStyle/>
                    <a:p>
                      <a:r>
                        <a:rPr lang="en-US" sz="2000" u="sng" dirty="0">
                          <a:solidFill>
                            <a:srgbClr val="3366FF"/>
                          </a:solidFill>
                          <a:latin typeface="Courier"/>
                          <a:cs typeface="Courier"/>
                        </a:rPr>
                        <a:t>I</a:t>
                      </a:r>
                      <a:r>
                        <a:rPr lang="en-US" sz="2000" u="none" dirty="0">
                          <a:solidFill>
                            <a:srgbClr val="000000"/>
                          </a:solidFill>
                          <a:latin typeface="Courier"/>
                          <a:cs typeface="Courier"/>
                        </a:rPr>
                        <a:t> have no exquisite reason”</a:t>
                      </a:r>
                    </a:p>
                  </a:txBody>
                  <a:tcPr/>
                </a:tc>
                <a:extLst>
                  <a:ext uri="{0D108BD9-81ED-4DB2-BD59-A6C34878D82A}">
                    <a16:rowId xmlns:a16="http://schemas.microsoft.com/office/drawing/2014/main" val="10002"/>
                  </a:ext>
                </a:extLst>
              </a:tr>
              <a:tr h="370840">
                <a:tc>
                  <a:txBody>
                    <a:bodyPr/>
                    <a:lstStyle/>
                    <a:p>
                      <a:r>
                        <a:rPr lang="en-US" sz="2000" dirty="0">
                          <a:solidFill>
                            <a:srgbClr val="0200FF"/>
                          </a:solidFill>
                          <a:latin typeface="Lucida Sans Typewriter" panose="020B0509030504030204" pitchFamily="49" charset="77"/>
                          <a:cs typeface="Courier"/>
                        </a:rPr>
                        <a:t>r"[^.]"</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000000"/>
                          </a:solidFill>
                          <a:latin typeface="Calibri" panose="020F0502020204030204" pitchFamily="34" charset="0"/>
                          <a:cs typeface="Calibri" panose="020F0502020204030204" pitchFamily="34" charset="0"/>
                        </a:rPr>
                        <a:t>Not a period</a:t>
                      </a:r>
                    </a:p>
                  </a:txBody>
                  <a:tcPr/>
                </a:tc>
                <a:tc>
                  <a:txBody>
                    <a:bodyPr/>
                    <a:lstStyle/>
                    <a:p>
                      <a:r>
                        <a:rPr lang="en-US" sz="2000" u="sng" dirty="0">
                          <a:solidFill>
                            <a:srgbClr val="3366FF"/>
                          </a:solidFill>
                          <a:latin typeface="Courier"/>
                          <a:cs typeface="Courier"/>
                        </a:rPr>
                        <a:t>O</a:t>
                      </a:r>
                      <a:r>
                        <a:rPr lang="en-US" sz="2000" u="none" dirty="0">
                          <a:solidFill>
                            <a:srgbClr val="000000"/>
                          </a:solidFill>
                          <a:latin typeface="Courier"/>
                          <a:cs typeface="Courier"/>
                        </a:rPr>
                        <a:t>ur resident Djinn</a:t>
                      </a:r>
                    </a:p>
                  </a:txBody>
                  <a:tcPr/>
                </a:tc>
                <a:extLst>
                  <a:ext uri="{0D108BD9-81ED-4DB2-BD59-A6C34878D82A}">
                    <a16:rowId xmlns:a16="http://schemas.microsoft.com/office/drawing/2014/main" val="3288112943"/>
                  </a:ext>
                </a:extLst>
              </a:tr>
              <a:tr h="370840">
                <a:tc>
                  <a:txBody>
                    <a:bodyPr/>
                    <a:lstStyle/>
                    <a:p>
                      <a:r>
                        <a:rPr lang="en-US" sz="2000" dirty="0">
                          <a:solidFill>
                            <a:srgbClr val="0200FF"/>
                          </a:solidFill>
                          <a:latin typeface="Lucida Sans Typewriter" panose="020B0509030504030204" pitchFamily="49" charset="77"/>
                          <a:cs typeface="Courier"/>
                        </a:rPr>
                        <a:t>r"[e^]"</a:t>
                      </a:r>
                      <a:endParaRPr lang="en-US" sz="2000" dirty="0">
                        <a:solidFill>
                          <a:srgbClr val="0200FF"/>
                        </a:solidFill>
                        <a:latin typeface="Lucida Sans Typewriter" panose="020B0509030504030204" pitchFamily="49" charset="77"/>
                      </a:endParaRPr>
                    </a:p>
                  </a:txBody>
                  <a:tcPr/>
                </a:tc>
                <a:tc>
                  <a:txBody>
                    <a:bodyPr/>
                    <a:lstStyle/>
                    <a:p>
                      <a:r>
                        <a:rPr lang="en-US" sz="2000" dirty="0">
                          <a:latin typeface="Calibri" panose="020F0502020204030204" pitchFamily="34" charset="0"/>
                          <a:cs typeface="Calibri" panose="020F0502020204030204" pitchFamily="34" charset="0"/>
                        </a:rPr>
                        <a:t>Either e or ^</a:t>
                      </a:r>
                    </a:p>
                  </a:txBody>
                  <a:tcPr/>
                </a:tc>
                <a:tc>
                  <a:txBody>
                    <a:bodyPr/>
                    <a:lstStyle/>
                    <a:p>
                      <a:r>
                        <a:rPr lang="en-US" sz="2000" dirty="0">
                          <a:latin typeface="Courier"/>
                          <a:cs typeface="Courier"/>
                        </a:rPr>
                        <a:t>Look up </a:t>
                      </a:r>
                      <a:r>
                        <a:rPr lang="en-US" sz="2000" u="sng" dirty="0">
                          <a:solidFill>
                            <a:srgbClr val="3366FF"/>
                          </a:solidFill>
                          <a:latin typeface="Courier"/>
                          <a:cs typeface="Courier"/>
                        </a:rPr>
                        <a:t>^</a:t>
                      </a:r>
                      <a:r>
                        <a:rPr lang="en-US" sz="2000" dirty="0">
                          <a:latin typeface="Courier"/>
                          <a:cs typeface="Courier"/>
                        </a:rPr>
                        <a:t> now</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453546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1B6D1-9AD8-7858-AF18-5861A3C4C1D7}"/>
              </a:ext>
            </a:extLst>
          </p:cNvPr>
          <p:cNvSpPr>
            <a:spLocks noGrp="1"/>
          </p:cNvSpPr>
          <p:nvPr>
            <p:ph type="title"/>
          </p:nvPr>
        </p:nvSpPr>
        <p:spPr/>
        <p:txBody>
          <a:bodyPr/>
          <a:lstStyle/>
          <a:p>
            <a:r>
              <a:rPr lang="en-US" dirty="0"/>
              <a:t>Kleene star and Kleene plus</a:t>
            </a:r>
          </a:p>
        </p:txBody>
      </p:sp>
      <p:sp>
        <p:nvSpPr>
          <p:cNvPr id="3" name="Content Placeholder 2">
            <a:extLst>
              <a:ext uri="{FF2B5EF4-FFF2-40B4-BE49-F238E27FC236}">
                <a16:creationId xmlns:a16="http://schemas.microsoft.com/office/drawing/2014/main" id="{9F31ABC4-453D-59C6-1822-49A0AFA08DCD}"/>
              </a:ext>
            </a:extLst>
          </p:cNvPr>
          <p:cNvSpPr>
            <a:spLocks noGrp="1"/>
          </p:cNvSpPr>
          <p:nvPr>
            <p:ph idx="1"/>
          </p:nvPr>
        </p:nvSpPr>
        <p:spPr/>
        <p:txBody>
          <a:bodyPr>
            <a:normAutofit fontScale="77500" lnSpcReduction="20000"/>
          </a:bodyPr>
          <a:lstStyle/>
          <a:p>
            <a:r>
              <a:rPr lang="en-US" dirty="0">
                <a:solidFill>
                  <a:srgbClr val="0200FF"/>
                </a:solidFill>
                <a:latin typeface="Lucida Sans Typewriter" panose="020B0509030504030204" pitchFamily="49" charset="77"/>
              </a:rPr>
              <a:t>baa! </a:t>
            </a:r>
          </a:p>
          <a:p>
            <a:r>
              <a:rPr lang="en-US" dirty="0" err="1">
                <a:solidFill>
                  <a:srgbClr val="0200FF"/>
                </a:solidFill>
                <a:latin typeface="Lucida Sans Typewriter" panose="020B0509030504030204" pitchFamily="49" charset="77"/>
              </a:rPr>
              <a:t>baaa</a:t>
            </a:r>
            <a:r>
              <a:rPr lang="en-US" dirty="0">
                <a:solidFill>
                  <a:srgbClr val="0200FF"/>
                </a:solidFill>
                <a:latin typeface="Lucida Sans Typewriter" panose="020B0509030504030204" pitchFamily="49" charset="77"/>
              </a:rPr>
              <a:t>! </a:t>
            </a:r>
          </a:p>
          <a:p>
            <a:r>
              <a:rPr lang="en-US" dirty="0" err="1">
                <a:solidFill>
                  <a:srgbClr val="0200FF"/>
                </a:solidFill>
                <a:latin typeface="Lucida Sans Typewriter" panose="020B0509030504030204" pitchFamily="49" charset="77"/>
              </a:rPr>
              <a:t>baaaa</a:t>
            </a:r>
            <a:r>
              <a:rPr lang="en-US" dirty="0">
                <a:solidFill>
                  <a:srgbClr val="0200FF"/>
                </a:solidFill>
                <a:latin typeface="Lucida Sans Typewriter" panose="020B0509030504030204" pitchFamily="49" charset="77"/>
              </a:rPr>
              <a:t>! </a:t>
            </a:r>
            <a:r>
              <a:rPr lang="en-US" dirty="0"/>
              <a:t>...</a:t>
            </a:r>
          </a:p>
          <a:p>
            <a:endParaRPr lang="en-US" dirty="0"/>
          </a:p>
          <a:p>
            <a:pPr marL="0" indent="0">
              <a:buNone/>
            </a:pPr>
            <a:r>
              <a:rPr lang="en-US" dirty="0"/>
              <a:t>Kleene star * (0 or more of previous characters)</a:t>
            </a:r>
          </a:p>
          <a:p>
            <a:pPr marL="0" indent="0">
              <a:buNone/>
            </a:pPr>
            <a:r>
              <a:rPr lang="en-US" dirty="0"/>
              <a:t>Kleene plus + (1 or more of previous character)</a:t>
            </a:r>
          </a:p>
          <a:p>
            <a:endParaRPr lang="en-US" dirty="0"/>
          </a:p>
          <a:p>
            <a:r>
              <a:rPr lang="en-US" dirty="0" err="1">
                <a:solidFill>
                  <a:srgbClr val="0200FF"/>
                </a:solidFill>
                <a:latin typeface="Lucida Sans Typewriter" panose="020B0509030504030204" pitchFamily="49" charset="77"/>
              </a:rPr>
              <a:t>r"baaa</a:t>
            </a:r>
            <a:r>
              <a:rPr lang="en-US" dirty="0">
                <a:solidFill>
                  <a:srgbClr val="0200FF"/>
                </a:solidFill>
                <a:latin typeface="Lucida Sans Typewriter" panose="020B0509030504030204" pitchFamily="49" charset="77"/>
              </a:rPr>
              <a:t>*" </a:t>
            </a:r>
          </a:p>
          <a:p>
            <a:r>
              <a:rPr lang="en-US" dirty="0" err="1">
                <a:solidFill>
                  <a:srgbClr val="0200FF"/>
                </a:solidFill>
                <a:latin typeface="Lucida Sans Typewriter" panose="020B0509030504030204" pitchFamily="49" charset="77"/>
              </a:rPr>
              <a:t>r"baa</a:t>
            </a:r>
            <a:r>
              <a:rPr lang="en-US" dirty="0">
                <a:solidFill>
                  <a:srgbClr val="0200FF"/>
                </a:solidFill>
                <a:latin typeface="Lucida Sans Typewriter" panose="020B0509030504030204" pitchFamily="49" charset="77"/>
              </a:rPr>
              <a:t>+"</a:t>
            </a:r>
          </a:p>
          <a:p>
            <a:endParaRPr lang="en-US" dirty="0"/>
          </a:p>
        </p:txBody>
      </p:sp>
      <p:pic>
        <p:nvPicPr>
          <p:cNvPr id="4" name="Picture 3">
            <a:extLst>
              <a:ext uri="{FF2B5EF4-FFF2-40B4-BE49-F238E27FC236}">
                <a16:creationId xmlns:a16="http://schemas.microsoft.com/office/drawing/2014/main" id="{C68A1890-2F90-7B63-7F2E-48C7F0D85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0" y="184087"/>
            <a:ext cx="1677187" cy="2387663"/>
          </a:xfrm>
          <a:prstGeom prst="rect">
            <a:avLst/>
          </a:prstGeom>
        </p:spPr>
      </p:pic>
      <p:sp>
        <p:nvSpPr>
          <p:cNvPr id="5" name="TextBox 4">
            <a:extLst>
              <a:ext uri="{FF2B5EF4-FFF2-40B4-BE49-F238E27FC236}">
                <a16:creationId xmlns:a16="http://schemas.microsoft.com/office/drawing/2014/main" id="{12D72BED-ABEF-4BA4-CADE-263F41B417EA}"/>
              </a:ext>
            </a:extLst>
          </p:cNvPr>
          <p:cNvSpPr txBox="1"/>
          <p:nvPr/>
        </p:nvSpPr>
        <p:spPr>
          <a:xfrm>
            <a:off x="7192817" y="2524333"/>
            <a:ext cx="1827769" cy="369332"/>
          </a:xfrm>
          <a:prstGeom prst="rect">
            <a:avLst/>
          </a:prstGeom>
          <a:noFill/>
        </p:spPr>
        <p:txBody>
          <a:bodyPr wrap="none" rtlCol="0">
            <a:spAutoFit/>
          </a:bodyPr>
          <a:lstStyle/>
          <a:p>
            <a:r>
              <a:rPr lang="en-US" sz="1800" dirty="0">
                <a:latin typeface="+mn-lt"/>
              </a:rPr>
              <a:t>Stephen C </a:t>
            </a:r>
            <a:r>
              <a:rPr lang="en-US" sz="1800" dirty="0" err="1">
                <a:latin typeface="+mn-lt"/>
              </a:rPr>
              <a:t>Kleene</a:t>
            </a:r>
            <a:endParaRPr lang="en-US" sz="1800" dirty="0">
              <a:latin typeface="+mn-lt"/>
            </a:endParaRPr>
          </a:p>
        </p:txBody>
      </p:sp>
    </p:spTree>
    <p:extLst>
      <p:ext uri="{BB962C8B-B14F-4D97-AF65-F5344CB8AC3E}">
        <p14:creationId xmlns:p14="http://schemas.microsoft.com/office/powerpoint/2010/main" val="7266811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8A596-D020-5F69-D179-A1E13D37E8D3}"/>
              </a:ext>
            </a:extLst>
          </p:cNvPr>
          <p:cNvSpPr>
            <a:spLocks noGrp="1"/>
          </p:cNvSpPr>
          <p:nvPr>
            <p:ph type="title"/>
          </p:nvPr>
        </p:nvSpPr>
        <p:spPr/>
        <p:txBody>
          <a:bodyPr/>
          <a:lstStyle/>
          <a:p>
            <a:r>
              <a:rPr lang="en-US" dirty="0"/>
              <a:t>Wildcard</a:t>
            </a:r>
          </a:p>
        </p:txBody>
      </p:sp>
      <p:sp>
        <p:nvSpPr>
          <p:cNvPr id="3" name="Content Placeholder 2">
            <a:extLst>
              <a:ext uri="{FF2B5EF4-FFF2-40B4-BE49-F238E27FC236}">
                <a16:creationId xmlns:a16="http://schemas.microsoft.com/office/drawing/2014/main" id="{E7FFC1CB-7147-9783-B6BD-76A43D8F0A8D}"/>
              </a:ext>
            </a:extLst>
          </p:cNvPr>
          <p:cNvSpPr>
            <a:spLocks noGrp="1"/>
          </p:cNvSpPr>
          <p:nvPr>
            <p:ph idx="1"/>
          </p:nvPr>
        </p:nvSpPr>
        <p:spPr/>
        <p:txBody>
          <a:bodyPr/>
          <a:lstStyle/>
          <a:p>
            <a:r>
              <a:rPr lang="en-US" dirty="0"/>
              <a:t>The period means "any character"</a:t>
            </a:r>
          </a:p>
          <a:p>
            <a:endParaRPr lang="en-US" dirty="0"/>
          </a:p>
          <a:p>
            <a:r>
              <a:rPr lang="en-US" dirty="0">
                <a:solidFill>
                  <a:srgbClr val="0200FF"/>
                </a:solidFill>
                <a:latin typeface="Lucida Sans Typewriter" panose="020B0509030504030204" pitchFamily="49" charset="77"/>
              </a:rPr>
              <a:t>r"." </a:t>
            </a:r>
            <a:r>
              <a:rPr lang="en-US" dirty="0"/>
              <a:t>matches anything</a:t>
            </a:r>
          </a:p>
          <a:p>
            <a:r>
              <a:rPr lang="en-US" dirty="0">
                <a:solidFill>
                  <a:srgbClr val="0200FF"/>
                </a:solidFill>
                <a:latin typeface="Lucida Sans Typewriter" panose="020B0509030504030204" pitchFamily="49" charset="77"/>
              </a:rPr>
              <a:t>r".*" </a:t>
            </a:r>
            <a:r>
              <a:rPr lang="en-US" dirty="0"/>
              <a:t>matches any sequence of 0 or more of anything</a:t>
            </a:r>
          </a:p>
        </p:txBody>
      </p:sp>
    </p:spTree>
    <p:extLst>
      <p:ext uri="{BB962C8B-B14F-4D97-AF65-F5344CB8AC3E}">
        <p14:creationId xmlns:p14="http://schemas.microsoft.com/office/powerpoint/2010/main" val="6340057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dirty="0"/>
              <a:t>Regular Expressions: Anchors  </a:t>
            </a:r>
            <a:r>
              <a:rPr lang="en-US" dirty="0">
                <a:solidFill>
                  <a:srgbClr val="FF0000"/>
                </a:solidFill>
              </a:rPr>
              <a:t>^   $</a:t>
            </a:r>
          </a:p>
        </p:txBody>
      </p:sp>
      <p:sp>
        <p:nvSpPr>
          <p:cNvPr id="77827" name="Rectangle 3"/>
          <p:cNvSpPr>
            <a:spLocks noGrp="1" noChangeArrowheads="1"/>
          </p:cNvSpPr>
          <p:nvPr>
            <p:ph idx="1"/>
          </p:nvPr>
        </p:nvSpPr>
        <p:spPr>
          <a:xfrm>
            <a:off x="762000" y="1314450"/>
            <a:ext cx="7848600" cy="3543300"/>
          </a:xfrm>
        </p:spPr>
        <p:txBody>
          <a:bodyPr/>
          <a:lstStyle/>
          <a:p>
            <a:pPr>
              <a:lnSpc>
                <a:spcPct val="90000"/>
              </a:lnSpc>
              <a:spcBef>
                <a:spcPct val="50000"/>
              </a:spcBef>
            </a:pPr>
            <a:endParaRPr lang="en-US" sz="2400" dirty="0">
              <a:latin typeface="Courier New"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017759433"/>
              </p:ext>
            </p:extLst>
          </p:nvPr>
        </p:nvGraphicFramePr>
        <p:xfrm>
          <a:off x="1905000" y="1809750"/>
          <a:ext cx="4953000" cy="188976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tblGrid>
              <a:tr h="370840">
                <a:tc>
                  <a:txBody>
                    <a:bodyPr/>
                    <a:lstStyle/>
                    <a:p>
                      <a:r>
                        <a:rPr lang="en-US" sz="2000" dirty="0">
                          <a:latin typeface="Raleway" pitchFamily="2" charset="77"/>
                        </a:rPr>
                        <a:t>Pattern</a:t>
                      </a:r>
                    </a:p>
                  </a:txBody>
                  <a:tcPr/>
                </a:tc>
                <a:tc>
                  <a:txBody>
                    <a:bodyPr/>
                    <a:lstStyle/>
                    <a:p>
                      <a:r>
                        <a:rPr lang="en-US" sz="2000" dirty="0">
                          <a:latin typeface="Raleway" pitchFamily="2" charset="77"/>
                        </a:rPr>
                        <a:t>Matches</a:t>
                      </a:r>
                    </a:p>
                  </a:txBody>
                  <a:tcPr/>
                </a:tc>
                <a:extLst>
                  <a:ext uri="{0D108BD9-81ED-4DB2-BD59-A6C34878D82A}">
                    <a16:rowId xmlns:a16="http://schemas.microsoft.com/office/drawing/2014/main" val="10000"/>
                  </a:ext>
                </a:extLst>
              </a:tr>
              <a:tr h="370840">
                <a:tc>
                  <a:txBody>
                    <a:bodyPr/>
                    <a:lstStyle/>
                    <a:p>
                      <a:r>
                        <a:rPr lang="en-US" sz="2000" dirty="0">
                          <a:solidFill>
                            <a:srgbClr val="0200FF"/>
                          </a:solidFill>
                          <a:latin typeface="Lucida Sans Typewriter" panose="020B0509030504030204" pitchFamily="49" charset="77"/>
                          <a:cs typeface="Courier"/>
                        </a:rPr>
                        <a:t>r"^[A-Z]" </a:t>
                      </a:r>
                      <a:endParaRPr lang="en-US" sz="2000" dirty="0">
                        <a:solidFill>
                          <a:srgbClr val="0200FF"/>
                        </a:solidFill>
                        <a:latin typeface="Lucida Sans Typewriter" panose="020B0509030504030204" pitchFamily="49" charset="77"/>
                      </a:endParaRPr>
                    </a:p>
                  </a:txBody>
                  <a:tcPr/>
                </a:tc>
                <a:tc>
                  <a:txBody>
                    <a:bodyPr/>
                    <a:lstStyle/>
                    <a:p>
                      <a:r>
                        <a:rPr lang="en-US" sz="2000" u="sng" dirty="0">
                          <a:solidFill>
                            <a:srgbClr val="0000FF"/>
                          </a:solidFill>
                          <a:latin typeface="Courier"/>
                          <a:cs typeface="Courier"/>
                        </a:rPr>
                        <a:t>P</a:t>
                      </a:r>
                      <a:r>
                        <a:rPr lang="en-US" sz="2000" u="none" dirty="0">
                          <a:solidFill>
                            <a:srgbClr val="000000"/>
                          </a:solidFill>
                          <a:latin typeface="Courier"/>
                          <a:cs typeface="Courier"/>
                        </a:rPr>
                        <a:t>alo</a:t>
                      </a:r>
                      <a:r>
                        <a:rPr lang="en-US" sz="2000" u="none" baseline="0" dirty="0">
                          <a:solidFill>
                            <a:srgbClr val="000000"/>
                          </a:solidFill>
                          <a:latin typeface="Courier"/>
                          <a:cs typeface="Courier"/>
                        </a:rPr>
                        <a:t> Alto</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0200FF"/>
                          </a:solidFill>
                          <a:latin typeface="Lucida Sans Typewriter" panose="020B0509030504030204" pitchFamily="49" charset="77"/>
                          <a:cs typeface="Courier"/>
                          <a:sym typeface="Wingdings" charset="2"/>
                        </a:rPr>
                        <a:t>r"\.$" </a:t>
                      </a:r>
                      <a:endParaRPr lang="en-US" sz="2000" dirty="0">
                        <a:solidFill>
                          <a:srgbClr val="0200FF"/>
                        </a:solidFill>
                        <a:latin typeface="Lucida Sans Typewriter" panose="020B0509030504030204" pitchFamily="49" charset="77"/>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0200FF"/>
                          </a:solidFill>
                          <a:latin typeface="Lucida Sans Typewriter" panose="020B0509030504030204" pitchFamily="49" charset="77"/>
                          <a:cs typeface="Courier"/>
                          <a:sym typeface="Wingdings" charset="2"/>
                        </a:rPr>
                        <a:t>r".$" </a:t>
                      </a:r>
                      <a:endParaRPr lang="en-US" sz="2000" dirty="0">
                        <a:solidFill>
                          <a:srgbClr val="0200FF"/>
                        </a:solidFill>
                        <a:latin typeface="Lucida Sans Typewriter" panose="020B0509030504030204" pitchFamily="49" charset="77"/>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r>
                        <a:rPr lang="en-US" sz="2000" u="none" baseline="0" dirty="0">
                          <a:solidFill>
                            <a:srgbClr val="3366FF"/>
                          </a:solidFill>
                          <a:latin typeface="Courier"/>
                          <a:cs typeface="Courier"/>
                        </a:rPr>
                        <a:t>  </a:t>
                      </a: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2000" u="none" dirty="0">
                        <a:solidFill>
                          <a:srgbClr val="000000"/>
                        </a:solidFill>
                        <a:latin typeface="Courier"/>
                        <a:cs typeface="Courier"/>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20201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90600" y="409575"/>
            <a:ext cx="7772400" cy="742950"/>
          </a:xfrm>
        </p:spPr>
        <p:txBody>
          <a:bodyPr>
            <a:normAutofit fontScale="90000"/>
          </a:bodyPr>
          <a:lstStyle/>
          <a:p>
            <a:pPr eaLnBrk="1" hangingPunct="1"/>
            <a:r>
              <a:rPr lang="en-US" dirty="0"/>
              <a:t>Regular Expressions: More Disjunction</a:t>
            </a:r>
          </a:p>
        </p:txBody>
      </p:sp>
      <p:sp>
        <p:nvSpPr>
          <p:cNvPr id="87043" name="Rectangle 3"/>
          <p:cNvSpPr>
            <a:spLocks noGrp="1" noChangeArrowheads="1"/>
          </p:cNvSpPr>
          <p:nvPr>
            <p:ph idx="1"/>
          </p:nvPr>
        </p:nvSpPr>
        <p:spPr>
          <a:xfrm>
            <a:off x="609600" y="1428750"/>
            <a:ext cx="7620000" cy="4114799"/>
          </a:xfrm>
        </p:spPr>
        <p:txBody>
          <a:bodyPr/>
          <a:lstStyle/>
          <a:p>
            <a:pPr eaLnBrk="1" hangingPunct="1"/>
            <a:r>
              <a:rPr lang="en-US" sz="2400" dirty="0">
                <a:solidFill>
                  <a:srgbClr val="000000"/>
                </a:solidFill>
                <a:latin typeface="Calibri"/>
                <a:cs typeface="Calibri"/>
              </a:rPr>
              <a:t>Groundhog is another name for woodchuck</a:t>
            </a:r>
            <a:r>
              <a:rPr lang="en-US" sz="2400" dirty="0"/>
              <a:t>!</a:t>
            </a:r>
          </a:p>
          <a:p>
            <a:pPr eaLnBrk="1" hangingPunct="1"/>
            <a:r>
              <a:rPr lang="en-US" sz="2400" dirty="0"/>
              <a:t>The pipe symbol | for disjunction</a:t>
            </a:r>
          </a:p>
          <a:p>
            <a:pPr eaLnBrk="1" hangingPunct="1"/>
            <a:endParaRPr lang="en-US" dirty="0">
              <a:solidFill>
                <a:srgbClr val="CC0000"/>
              </a:solidFill>
              <a:latin typeface="Courier" charset="0"/>
            </a:endParaRPr>
          </a:p>
        </p:txBody>
      </p:sp>
      <p:graphicFrame>
        <p:nvGraphicFramePr>
          <p:cNvPr id="8" name="Table 7"/>
          <p:cNvGraphicFramePr>
            <a:graphicFrameLocks noGrp="1"/>
          </p:cNvGraphicFramePr>
          <p:nvPr>
            <p:extLst>
              <p:ext uri="{D42A27DB-BD31-4B8C-83A1-F6EECF244321}">
                <p14:modId xmlns:p14="http://schemas.microsoft.com/office/powerpoint/2010/main" val="623386005"/>
              </p:ext>
            </p:extLst>
          </p:nvPr>
        </p:nvGraphicFramePr>
        <p:xfrm>
          <a:off x="304800" y="2724150"/>
          <a:ext cx="6096000" cy="198120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370840">
                <a:tc>
                  <a:txBody>
                    <a:bodyPr/>
                    <a:lstStyle/>
                    <a:p>
                      <a:r>
                        <a:rPr lang="en-US" sz="2000" dirty="0"/>
                        <a:t>Pattern</a:t>
                      </a:r>
                    </a:p>
                  </a:txBody>
                  <a:tcPr/>
                </a:tc>
                <a:tc>
                  <a:txBody>
                    <a:bodyPr/>
                    <a:lstStyle/>
                    <a:p>
                      <a:r>
                        <a:rPr lang="en-US" sz="2000" dirty="0"/>
                        <a:t>Matches</a:t>
                      </a:r>
                    </a:p>
                  </a:txBody>
                  <a:tcPr/>
                </a:tc>
                <a:extLst>
                  <a:ext uri="{0D108BD9-81ED-4DB2-BD59-A6C34878D82A}">
                    <a16:rowId xmlns:a16="http://schemas.microsoft.com/office/drawing/2014/main" val="10000"/>
                  </a:ext>
                </a:extLst>
              </a:tr>
              <a:tr h="370840">
                <a:tc>
                  <a:txBody>
                    <a:bodyPr/>
                    <a:lstStyle/>
                    <a:p>
                      <a:r>
                        <a:rPr lang="en-US" sz="2000" dirty="0" err="1">
                          <a:solidFill>
                            <a:srgbClr val="0200FF"/>
                          </a:solidFill>
                          <a:latin typeface="Lucida Sans Typewriter" panose="020B0509030504030204" pitchFamily="49" charset="77"/>
                          <a:cs typeface="Courier"/>
                        </a:rPr>
                        <a:t>r"groundhog</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woodchuck</a:t>
                      </a:r>
                      <a:r>
                        <a:rPr lang="en-US" sz="2000" dirty="0">
                          <a:solidFill>
                            <a:srgbClr val="0200FF"/>
                          </a:solidFill>
                          <a:latin typeface="Lucida Sans Typewriter" panose="020B0509030504030204" pitchFamily="49" charset="77"/>
                          <a:cs typeface="Courier"/>
                        </a:rPr>
                        <a:t>"</a:t>
                      </a:r>
                      <a:endParaRPr lang="en-US" sz="2000" dirty="0">
                        <a:solidFill>
                          <a:srgbClr val="0200FF"/>
                        </a:solidFill>
                        <a:latin typeface="Lucida Sans Typewriter" panose="020B0509030504030204" pitchFamily="49" charset="77"/>
                      </a:endParaRPr>
                    </a:p>
                  </a:txBody>
                  <a:tcPr/>
                </a:tc>
                <a:tc>
                  <a:txBody>
                    <a:bodyPr/>
                    <a:lstStyle/>
                    <a:p>
                      <a:r>
                        <a:rPr lang="en-US" sz="2000" dirty="0">
                          <a:latin typeface="Courier" pitchFamily="2" charset="0"/>
                        </a:rPr>
                        <a:t>woodchuck</a:t>
                      </a:r>
                    </a:p>
                  </a:txBody>
                  <a:tcPr/>
                </a:tc>
                <a:extLst>
                  <a:ext uri="{0D108BD9-81ED-4DB2-BD59-A6C34878D82A}">
                    <a16:rowId xmlns:a16="http://schemas.microsoft.com/office/drawing/2014/main" val="10001"/>
                  </a:ext>
                </a:extLst>
              </a:tr>
              <a:tr h="370840">
                <a:tc>
                  <a:txBody>
                    <a:bodyPr/>
                    <a:lstStyle/>
                    <a:p>
                      <a:r>
                        <a:rPr lang="en-US" sz="2000" dirty="0" err="1">
                          <a:solidFill>
                            <a:srgbClr val="0200FF"/>
                          </a:solidFill>
                          <a:latin typeface="Lucida Sans Typewriter" panose="020B0509030504030204" pitchFamily="49" charset="77"/>
                          <a:cs typeface="Courier"/>
                        </a:rPr>
                        <a:t>r"yours</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mine</a:t>
                      </a:r>
                      <a:r>
                        <a:rPr lang="en-US" sz="2000" dirty="0">
                          <a:solidFill>
                            <a:srgbClr val="0200FF"/>
                          </a:solidFill>
                          <a:latin typeface="Lucida Sans Typewriter" panose="020B0509030504030204" pitchFamily="49" charset="77"/>
                          <a:cs typeface="Courier"/>
                        </a:rPr>
                        <a:t>"</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000000"/>
                          </a:solidFill>
                          <a:latin typeface="Courier"/>
                          <a:cs typeface="Courier"/>
                        </a:rPr>
                        <a:t>yours</a:t>
                      </a:r>
                    </a:p>
                  </a:txBody>
                  <a:tcPr/>
                </a:tc>
                <a:extLst>
                  <a:ext uri="{0D108BD9-81ED-4DB2-BD59-A6C34878D82A}">
                    <a16:rowId xmlns:a16="http://schemas.microsoft.com/office/drawing/2014/main" val="10002"/>
                  </a:ext>
                </a:extLst>
              </a:tr>
              <a:tr h="370840">
                <a:tc>
                  <a:txBody>
                    <a:bodyPr/>
                    <a:lstStyle/>
                    <a:p>
                      <a:r>
                        <a:rPr lang="en-US" sz="2000" dirty="0" err="1">
                          <a:solidFill>
                            <a:srgbClr val="0200FF"/>
                          </a:solidFill>
                          <a:latin typeface="Lucida Sans Typewriter" panose="020B0509030504030204" pitchFamily="49" charset="77"/>
                          <a:cs typeface="Courier"/>
                        </a:rPr>
                        <a:t>r"a</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b</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c</a:t>
                      </a:r>
                      <a:r>
                        <a:rPr lang="en-US" sz="2000" dirty="0">
                          <a:solidFill>
                            <a:srgbClr val="0200FF"/>
                          </a:solidFill>
                          <a:latin typeface="Lucida Sans Typewriter" panose="020B0509030504030204" pitchFamily="49" charset="77"/>
                          <a:cs typeface="Courier"/>
                        </a:rPr>
                        <a:t>"</a:t>
                      </a:r>
                      <a:endParaRPr lang="en-US" sz="2000" dirty="0">
                        <a:solidFill>
                          <a:srgbClr val="0200FF"/>
                        </a:solidFill>
                        <a:latin typeface="Lucida Sans Typewriter" panose="020B0509030504030204" pitchFamily="49" charset="77"/>
                      </a:endParaRPr>
                    </a:p>
                  </a:txBody>
                  <a:tcPr/>
                </a:tc>
                <a:tc>
                  <a:txBody>
                    <a:bodyPr/>
                    <a:lstStyle/>
                    <a:p>
                      <a:r>
                        <a:rPr lang="en-US" sz="2000" dirty="0"/>
                        <a:t>= </a:t>
                      </a:r>
                      <a:r>
                        <a:rPr lang="en-US" sz="2000" dirty="0">
                          <a:solidFill>
                            <a:srgbClr val="FF0000"/>
                          </a:solidFill>
                          <a:latin typeface="Calibri"/>
                          <a:cs typeface="Calibri"/>
                        </a:rPr>
                        <a:t>[</a:t>
                      </a:r>
                      <a:r>
                        <a:rPr lang="en-US" sz="2000" dirty="0" err="1">
                          <a:solidFill>
                            <a:srgbClr val="FF0000"/>
                          </a:solidFill>
                          <a:latin typeface="Calibri"/>
                          <a:cs typeface="Calibri"/>
                        </a:rPr>
                        <a:t>abc</a:t>
                      </a:r>
                      <a:r>
                        <a:rPr lang="en-US" sz="2000" dirty="0">
                          <a:solidFill>
                            <a:srgbClr val="FF0000"/>
                          </a:solidFill>
                          <a:latin typeface="Calibri"/>
                          <a:cs typeface="Calibri"/>
                        </a:rPr>
                        <a:t>]</a:t>
                      </a: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900" dirty="0">
                          <a:solidFill>
                            <a:srgbClr val="0200FF"/>
                          </a:solidFill>
                          <a:latin typeface="Lucida Sans Typewriter" panose="020B0509030504030204" pitchFamily="49" charset="77"/>
                          <a:cs typeface="Courier"/>
                        </a:rPr>
                        <a:t>r"[</a:t>
                      </a:r>
                      <a:r>
                        <a:rPr lang="en-US" sz="1900" dirty="0" err="1">
                          <a:solidFill>
                            <a:srgbClr val="0200FF"/>
                          </a:solidFill>
                          <a:latin typeface="Lucida Sans Typewriter" panose="020B0509030504030204" pitchFamily="49" charset="77"/>
                          <a:cs typeface="Courier"/>
                        </a:rPr>
                        <a:t>gG</a:t>
                      </a:r>
                      <a:r>
                        <a:rPr lang="en-US" sz="1900" dirty="0">
                          <a:solidFill>
                            <a:srgbClr val="0200FF"/>
                          </a:solidFill>
                          <a:latin typeface="Lucida Sans Typewriter" panose="020B0509030504030204" pitchFamily="49" charset="77"/>
                          <a:cs typeface="Courier"/>
                        </a:rPr>
                        <a:t>]</a:t>
                      </a:r>
                      <a:r>
                        <a:rPr lang="en-US" sz="1900" dirty="0" err="1">
                          <a:solidFill>
                            <a:srgbClr val="0200FF"/>
                          </a:solidFill>
                          <a:latin typeface="Lucida Sans Typewriter" panose="020B0509030504030204" pitchFamily="49" charset="77"/>
                          <a:cs typeface="Courier"/>
                        </a:rPr>
                        <a:t>roundhog</a:t>
                      </a:r>
                      <a:r>
                        <a:rPr lang="en-US" sz="1900" b="1" dirty="0">
                          <a:solidFill>
                            <a:srgbClr val="0200FF"/>
                          </a:solidFill>
                          <a:latin typeface="Lucida Sans Typewriter" panose="020B0509030504030204" pitchFamily="49" charset="77"/>
                          <a:cs typeface="Courier"/>
                        </a:rPr>
                        <a:t>|</a:t>
                      </a:r>
                      <a:r>
                        <a:rPr lang="en-US" sz="1900" dirty="0">
                          <a:solidFill>
                            <a:srgbClr val="0200FF"/>
                          </a:solidFill>
                          <a:latin typeface="Lucida Sans Typewriter" panose="020B0509030504030204" pitchFamily="49" charset="77"/>
                          <a:cs typeface="Courier"/>
                        </a:rPr>
                        <a:t>[Ww]</a:t>
                      </a:r>
                      <a:r>
                        <a:rPr lang="en-US" sz="1900" dirty="0" err="1">
                          <a:solidFill>
                            <a:srgbClr val="0200FF"/>
                          </a:solidFill>
                          <a:latin typeface="Lucida Sans Typewriter" panose="020B0509030504030204" pitchFamily="49" charset="77"/>
                          <a:cs typeface="Courier"/>
                        </a:rPr>
                        <a:t>oodchuck</a:t>
                      </a:r>
                      <a:r>
                        <a:rPr lang="en-US" sz="1900" dirty="0">
                          <a:solidFill>
                            <a:srgbClr val="0200FF"/>
                          </a:solidFill>
                          <a:latin typeface="Lucida Sans Typewriter" panose="020B0509030504030204" pitchFamily="49" charset="77"/>
                          <a:cs typeface="Courier"/>
                        </a:rPr>
                        <a:t>"</a:t>
                      </a:r>
                      <a:endParaRPr lang="en-US" sz="1900" dirty="0">
                        <a:solidFill>
                          <a:srgbClr val="0200FF"/>
                        </a:solidFill>
                        <a:latin typeface="Lucida Sans Typewriter" panose="020B0509030504030204" pitchFamily="49" charset="77"/>
                      </a:endParaRPr>
                    </a:p>
                  </a:txBody>
                  <a:tcPr/>
                </a:tc>
                <a:tc>
                  <a:txBody>
                    <a:bodyPr/>
                    <a:lstStyle/>
                    <a:p>
                      <a:r>
                        <a:rPr lang="en-US" sz="2000" dirty="0">
                          <a:latin typeface="Courier" pitchFamily="2" charset="0"/>
                        </a:rPr>
                        <a:t>Woodchuck</a:t>
                      </a:r>
                      <a:endParaRPr lang="en-US" sz="2000" dirty="0">
                        <a:solidFill>
                          <a:srgbClr val="FF0000"/>
                        </a:solidFill>
                        <a:latin typeface="Courier" pitchFamily="2" charset="0"/>
                        <a:cs typeface="Calibri"/>
                      </a:endParaRPr>
                    </a:p>
                  </a:txBody>
                  <a:tcPr/>
                </a:tc>
                <a:extLst>
                  <a:ext uri="{0D108BD9-81ED-4DB2-BD59-A6C34878D82A}">
                    <a16:rowId xmlns:a16="http://schemas.microsoft.com/office/drawing/2014/main" val="10004"/>
                  </a:ext>
                </a:extLst>
              </a:tr>
            </a:tbl>
          </a:graphicData>
        </a:graphic>
      </p:graphicFrame>
      <p:pic>
        <p:nvPicPr>
          <p:cNvPr id="7" name="Picture 6" descr="220px-Groundho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2827226"/>
            <a:ext cx="2366729" cy="1775047"/>
          </a:xfrm>
          <a:prstGeom prst="rect">
            <a:avLst/>
          </a:prstGeom>
        </p:spPr>
      </p:pic>
    </p:spTree>
    <p:extLst>
      <p:ext uri="{BB962C8B-B14F-4D97-AF65-F5344CB8AC3E}">
        <p14:creationId xmlns:p14="http://schemas.microsoft.com/office/powerpoint/2010/main" val="24226434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152400"/>
            <a:ext cx="8610600" cy="742950"/>
          </a:xfrm>
        </p:spPr>
        <p:txBody>
          <a:bodyPr/>
          <a:lstStyle/>
          <a:p>
            <a:pPr eaLnBrk="1" hangingPunct="1"/>
            <a:r>
              <a:rPr lang="en-US" dirty="0"/>
              <a:t>Regular Expressions: Convenient aliases</a:t>
            </a:r>
          </a:p>
        </p:txBody>
      </p:sp>
      <p:sp>
        <p:nvSpPr>
          <p:cNvPr id="87043" name="Rectangle 3"/>
          <p:cNvSpPr>
            <a:spLocks noGrp="1" noChangeArrowheads="1"/>
          </p:cNvSpPr>
          <p:nvPr>
            <p:ph idx="1"/>
          </p:nvPr>
        </p:nvSpPr>
        <p:spPr>
          <a:xfrm>
            <a:off x="609600" y="1428750"/>
            <a:ext cx="7620000" cy="4114799"/>
          </a:xfrm>
        </p:spPr>
        <p:txBody>
          <a:bodyPr/>
          <a:lstStyle/>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801837715"/>
              </p:ext>
            </p:extLst>
          </p:nvPr>
        </p:nvGraphicFramePr>
        <p:xfrm>
          <a:off x="381000" y="1215049"/>
          <a:ext cx="8381999" cy="338328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2133600">
                  <a:extLst>
                    <a:ext uri="{9D8B030D-6E8A-4147-A177-3AD203B41FA5}">
                      <a16:colId xmlns:a16="http://schemas.microsoft.com/office/drawing/2014/main" val="3715470752"/>
                    </a:ext>
                  </a:extLst>
                </a:gridCol>
                <a:gridCol w="2819400">
                  <a:extLst>
                    <a:ext uri="{9D8B030D-6E8A-4147-A177-3AD203B41FA5}">
                      <a16:colId xmlns:a16="http://schemas.microsoft.com/office/drawing/2014/main" val="20001"/>
                    </a:ext>
                  </a:extLst>
                </a:gridCol>
                <a:gridCol w="2285999">
                  <a:extLst>
                    <a:ext uri="{9D8B030D-6E8A-4147-A177-3AD203B41FA5}">
                      <a16:colId xmlns:a16="http://schemas.microsoft.com/office/drawing/2014/main" val="20002"/>
                    </a:ext>
                  </a:extLst>
                </a:gridCol>
              </a:tblGrid>
              <a:tr h="370840">
                <a:tc>
                  <a:txBody>
                    <a:bodyPr/>
                    <a:lstStyle/>
                    <a:p>
                      <a:r>
                        <a:rPr lang="en-US" sz="2000" dirty="0">
                          <a:latin typeface="Raleway" pitchFamily="2" charset="77"/>
                        </a:rPr>
                        <a:t>Pattern</a:t>
                      </a:r>
                    </a:p>
                  </a:txBody>
                  <a:tcPr/>
                </a:tc>
                <a:tc>
                  <a:txBody>
                    <a:bodyPr/>
                    <a:lstStyle/>
                    <a:p>
                      <a:r>
                        <a:rPr lang="en-US" sz="2000" dirty="0">
                          <a:latin typeface="Raleway" pitchFamily="2" charset="77"/>
                        </a:rPr>
                        <a:t>Expansion</a:t>
                      </a:r>
                    </a:p>
                  </a:txBody>
                  <a:tcPr/>
                </a:tc>
                <a:tc>
                  <a:txBody>
                    <a:bodyPr/>
                    <a:lstStyle/>
                    <a:p>
                      <a:r>
                        <a:rPr lang="en-US" sz="2000" dirty="0">
                          <a:latin typeface="Raleway" pitchFamily="2" charset="77"/>
                        </a:rPr>
                        <a:t>Matches</a:t>
                      </a:r>
                    </a:p>
                  </a:txBody>
                  <a:tcPr/>
                </a:tc>
                <a:tc>
                  <a:txBody>
                    <a:bodyPr/>
                    <a:lstStyle/>
                    <a:p>
                      <a:r>
                        <a:rPr lang="en-US" sz="2000" dirty="0">
                          <a:latin typeface="Raleway" pitchFamily="2" charset="77"/>
                        </a:rPr>
                        <a:t>Examples</a:t>
                      </a:r>
                    </a:p>
                  </a:txBody>
                  <a:tcPr/>
                </a:tc>
                <a:extLst>
                  <a:ext uri="{0D108BD9-81ED-4DB2-BD59-A6C34878D82A}">
                    <a16:rowId xmlns:a16="http://schemas.microsoft.com/office/drawing/2014/main" val="10000"/>
                  </a:ext>
                </a:extLst>
              </a:tr>
              <a:tr h="370840">
                <a:tc>
                  <a:txBody>
                    <a:bodyPr/>
                    <a:lstStyle/>
                    <a:p>
                      <a:r>
                        <a:rPr lang="en-US" sz="2000" dirty="0">
                          <a:solidFill>
                            <a:srgbClr val="0200FF"/>
                          </a:solidFill>
                          <a:latin typeface="Lucida Sans Typewriter" panose="020B0509030504030204" pitchFamily="49" charset="77"/>
                          <a:cs typeface="Courier"/>
                        </a:rPr>
                        <a:t>r"\d"</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CC0000"/>
                          </a:solidFill>
                          <a:latin typeface="Courier"/>
                          <a:cs typeface="Courier"/>
                        </a:rPr>
                        <a:t>[0-9]</a:t>
                      </a:r>
                      <a:endParaRPr lang="en-US" sz="2000" dirty="0"/>
                    </a:p>
                  </a:txBody>
                  <a:tcPr/>
                </a:tc>
                <a:tc>
                  <a:txBody>
                    <a:bodyPr/>
                    <a:lstStyle/>
                    <a:p>
                      <a:r>
                        <a:rPr lang="en-US" sz="2000" dirty="0">
                          <a:latin typeface="Raleway" pitchFamily="2" charset="77"/>
                        </a:rPr>
                        <a:t>Any digit</a:t>
                      </a:r>
                    </a:p>
                  </a:txBody>
                  <a:tcPr/>
                </a:tc>
                <a:tc>
                  <a:txBody>
                    <a:bodyPr/>
                    <a:lstStyle/>
                    <a:p>
                      <a:r>
                        <a:rPr lang="en-US" sz="2000" dirty="0" err="1">
                          <a:latin typeface="Courier"/>
                          <a:cs typeface="Courier"/>
                        </a:rPr>
                        <a:t>Fahreneit</a:t>
                      </a:r>
                      <a:r>
                        <a:rPr lang="en-US" sz="2000" dirty="0">
                          <a:latin typeface="Courier"/>
                          <a:cs typeface="Courier"/>
                        </a:rPr>
                        <a:t> </a:t>
                      </a:r>
                      <a:r>
                        <a:rPr lang="en-US" sz="2000" u="sng" dirty="0">
                          <a:solidFill>
                            <a:srgbClr val="3366FF"/>
                          </a:solidFill>
                          <a:latin typeface="Courier"/>
                          <a:cs typeface="Courier"/>
                        </a:rPr>
                        <a:t>4</a:t>
                      </a:r>
                      <a:r>
                        <a:rPr lang="en-US" sz="2000" dirty="0">
                          <a:latin typeface="Courier"/>
                          <a:cs typeface="Courier"/>
                        </a:rPr>
                        <a:t>51</a:t>
                      </a:r>
                    </a:p>
                  </a:txBody>
                  <a:tcPr/>
                </a:tc>
                <a:extLst>
                  <a:ext uri="{0D108BD9-81ED-4DB2-BD59-A6C34878D82A}">
                    <a16:rowId xmlns:a16="http://schemas.microsoft.com/office/drawing/2014/main" val="10001"/>
                  </a:ext>
                </a:extLst>
              </a:tr>
              <a:tr h="0">
                <a:tc>
                  <a:txBody>
                    <a:bodyPr/>
                    <a:lstStyle/>
                    <a:p>
                      <a:r>
                        <a:rPr lang="en-US" sz="2000" dirty="0">
                          <a:solidFill>
                            <a:srgbClr val="0200FF"/>
                          </a:solidFill>
                          <a:latin typeface="Lucida Sans Typewriter" panose="020B0509030504030204" pitchFamily="49" charset="77"/>
                          <a:cs typeface="Courier"/>
                        </a:rPr>
                        <a:t>r"\D"</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[^0-9]</a:t>
                      </a:r>
                      <a:endParaRPr lang="en-US" sz="2000" dirty="0"/>
                    </a:p>
                  </a:txBody>
                  <a:tcPr/>
                </a:tc>
                <a:tc>
                  <a:txBody>
                    <a:bodyPr/>
                    <a:lstStyle/>
                    <a:p>
                      <a:r>
                        <a:rPr lang="en-US" sz="2000" dirty="0">
                          <a:solidFill>
                            <a:srgbClr val="000000"/>
                          </a:solidFill>
                          <a:latin typeface="Raleway" pitchFamily="2" charset="77"/>
                        </a:rPr>
                        <a:t>Any non-digit</a:t>
                      </a:r>
                    </a:p>
                  </a:txBody>
                  <a:tcPr/>
                </a:tc>
                <a:tc>
                  <a:txBody>
                    <a:bodyPr/>
                    <a:lstStyle/>
                    <a:p>
                      <a:r>
                        <a:rPr lang="en-US" sz="2000" b="0" u="sng" dirty="0">
                          <a:solidFill>
                            <a:srgbClr val="3366FF"/>
                          </a:solidFill>
                          <a:latin typeface="Courier"/>
                          <a:cs typeface="Courier"/>
                        </a:rPr>
                        <a:t>B</a:t>
                      </a:r>
                      <a:r>
                        <a:rPr lang="en-US" sz="2000" u="none" dirty="0">
                          <a:solidFill>
                            <a:srgbClr val="000000"/>
                          </a:solidFill>
                          <a:latin typeface="Courier"/>
                          <a:cs typeface="Courier"/>
                        </a:rPr>
                        <a:t>lue Moon</a:t>
                      </a:r>
                    </a:p>
                  </a:txBody>
                  <a:tcPr/>
                </a:tc>
                <a:extLst>
                  <a:ext uri="{0D108BD9-81ED-4DB2-BD59-A6C34878D82A}">
                    <a16:rowId xmlns:a16="http://schemas.microsoft.com/office/drawing/2014/main" val="10002"/>
                  </a:ext>
                </a:extLst>
              </a:tr>
              <a:tr h="370840">
                <a:tc>
                  <a:txBody>
                    <a:bodyPr/>
                    <a:lstStyle/>
                    <a:p>
                      <a:r>
                        <a:rPr lang="en-US" sz="2000" dirty="0">
                          <a:solidFill>
                            <a:srgbClr val="0200FF"/>
                          </a:solidFill>
                          <a:latin typeface="Lucida Sans Typewriter" panose="020B0509030504030204" pitchFamily="49" charset="77"/>
                          <a:cs typeface="Courier"/>
                        </a:rPr>
                        <a:t>r"\w"</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[a-ZA-Z0-9_]</a:t>
                      </a:r>
                      <a:endParaRPr lang="en-US" sz="2000" dirty="0"/>
                    </a:p>
                  </a:txBody>
                  <a:tcPr/>
                </a:tc>
                <a:tc>
                  <a:txBody>
                    <a:bodyPr/>
                    <a:lstStyle/>
                    <a:p>
                      <a:r>
                        <a:rPr lang="en-US" sz="2000" dirty="0">
                          <a:latin typeface="Raleway" pitchFamily="2" charset="77"/>
                        </a:rPr>
                        <a:t>Any alphanumeric or _</a:t>
                      </a:r>
                    </a:p>
                  </a:txBody>
                  <a:tcPr/>
                </a:tc>
                <a:tc>
                  <a:txBody>
                    <a:bodyPr/>
                    <a:lstStyle/>
                    <a:p>
                      <a:r>
                        <a:rPr lang="en-US" sz="2000" b="0" u="sng" dirty="0" err="1">
                          <a:solidFill>
                            <a:srgbClr val="3366FF"/>
                          </a:solidFill>
                          <a:latin typeface="Courier"/>
                          <a:cs typeface="Courier"/>
                        </a:rPr>
                        <a:t>D</a:t>
                      </a:r>
                      <a:r>
                        <a:rPr lang="en-US" sz="2000" b="0" u="none" dirty="0" err="1">
                          <a:solidFill>
                            <a:srgbClr val="000000"/>
                          </a:solidFill>
                          <a:latin typeface="Courier"/>
                          <a:cs typeface="Courier"/>
                        </a:rPr>
                        <a:t>aiyu</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r>
                        <a:rPr lang="en-US" sz="2000" dirty="0">
                          <a:solidFill>
                            <a:srgbClr val="0200FF"/>
                          </a:solidFill>
                          <a:latin typeface="Lucida Sans Typewriter" panose="020B0509030504030204" pitchFamily="49" charset="77"/>
                          <a:cs typeface="Courier"/>
                        </a:rPr>
                        <a:t>r"\W"</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[^\w]</a:t>
                      </a:r>
                      <a:endParaRPr lang="en-US" sz="2000" dirty="0"/>
                    </a:p>
                  </a:txBody>
                  <a:tcPr/>
                </a:tc>
                <a:tc>
                  <a:txBody>
                    <a:bodyPr/>
                    <a:lstStyle/>
                    <a:p>
                      <a:r>
                        <a:rPr lang="en-US" sz="2000" dirty="0">
                          <a:latin typeface="Raleway" pitchFamily="2" charset="77"/>
                        </a:rPr>
                        <a:t>Not alphanumeric or _</a:t>
                      </a:r>
                    </a:p>
                  </a:txBody>
                  <a:tcPr/>
                </a:tc>
                <a:tc>
                  <a:txBody>
                    <a:bodyPr/>
                    <a:lstStyle/>
                    <a:p>
                      <a:r>
                        <a:rPr lang="en-US" sz="2000" dirty="0">
                          <a:latin typeface="Courier"/>
                          <a:cs typeface="Courier"/>
                        </a:rPr>
                        <a:t>Look</a:t>
                      </a:r>
                      <a:r>
                        <a:rPr lang="en-US" sz="2000" b="0" u="sng" dirty="0">
                          <a:solidFill>
                            <a:srgbClr val="3366FF"/>
                          </a:solidFill>
                          <a:latin typeface="Courier"/>
                          <a:cs typeface="Courier"/>
                        </a:rPr>
                        <a:t>!</a:t>
                      </a:r>
                      <a:endParaRPr lang="en-US" sz="2000" dirty="0">
                        <a:latin typeface="Courier"/>
                        <a:cs typeface="Courier"/>
                      </a:endParaRPr>
                    </a:p>
                  </a:txBody>
                  <a:tcPr/>
                </a:tc>
                <a:extLst>
                  <a:ext uri="{0D108BD9-81ED-4DB2-BD59-A6C34878D82A}">
                    <a16:rowId xmlns:a16="http://schemas.microsoft.com/office/drawing/2014/main" val="3343176011"/>
                  </a:ext>
                </a:extLst>
              </a:tr>
              <a:tr h="370840">
                <a:tc>
                  <a:txBody>
                    <a:bodyPr/>
                    <a:lstStyle/>
                    <a:p>
                      <a:r>
                        <a:rPr lang="en-US" sz="2000" dirty="0">
                          <a:solidFill>
                            <a:srgbClr val="0200FF"/>
                          </a:solidFill>
                          <a:latin typeface="Lucida Sans Typewriter" panose="020B0509030504030204" pitchFamily="49" charset="77"/>
                          <a:cs typeface="Courier"/>
                        </a:rPr>
                        <a:t>r"\s"</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 \r\t\n\f]</a:t>
                      </a:r>
                      <a:endParaRPr lang="en-US" sz="2000" dirty="0"/>
                    </a:p>
                  </a:txBody>
                  <a:tcPr/>
                </a:tc>
                <a:tc>
                  <a:txBody>
                    <a:bodyPr/>
                    <a:lstStyle/>
                    <a:p>
                      <a:r>
                        <a:rPr lang="en-US" sz="2000" dirty="0">
                          <a:latin typeface="Raleway" pitchFamily="2" charset="77"/>
                        </a:rPr>
                        <a:t>Whitespace (space, tab)</a:t>
                      </a:r>
                    </a:p>
                  </a:txBody>
                  <a:tcPr/>
                </a:tc>
                <a:tc>
                  <a:txBody>
                    <a:bodyPr/>
                    <a:lstStyle/>
                    <a:p>
                      <a:r>
                        <a:rPr lang="en-US" sz="2000" dirty="0" err="1">
                          <a:latin typeface="Courier"/>
                          <a:cs typeface="Courier"/>
                        </a:rPr>
                        <a:t>Look</a:t>
                      </a:r>
                      <a:r>
                        <a:rPr lang="en-US" sz="2000" dirty="0" err="1">
                          <a:solidFill>
                            <a:srgbClr val="3365FF"/>
                          </a:solidFill>
                          <a:latin typeface="Courier"/>
                          <a:cs typeface="Courier"/>
                        </a:rPr>
                        <a:t>␣</a:t>
                      </a:r>
                      <a:r>
                        <a:rPr lang="en-US" sz="2000" dirty="0" err="1">
                          <a:latin typeface="Courier"/>
                          <a:cs typeface="Courier"/>
                        </a:rPr>
                        <a:t>up</a:t>
                      </a:r>
                      <a:endParaRPr lang="en-US" sz="2000" dirty="0">
                        <a:latin typeface="Courier"/>
                        <a:cs typeface="Courier"/>
                      </a:endParaRPr>
                    </a:p>
                  </a:txBody>
                  <a:tcPr/>
                </a:tc>
                <a:extLst>
                  <a:ext uri="{0D108BD9-81ED-4DB2-BD59-A6C34878D82A}">
                    <a16:rowId xmlns:a16="http://schemas.microsoft.com/office/drawing/2014/main" val="10004"/>
                  </a:ext>
                </a:extLst>
              </a:tr>
              <a:tr h="370840">
                <a:tc>
                  <a:txBody>
                    <a:bodyPr/>
                    <a:lstStyle/>
                    <a:p>
                      <a:r>
                        <a:rPr lang="en-US" sz="2000" dirty="0">
                          <a:solidFill>
                            <a:srgbClr val="0200FF"/>
                          </a:solidFill>
                          <a:latin typeface="Lucida Sans Typewriter" panose="020B0509030504030204" pitchFamily="49" charset="77"/>
                          <a:cs typeface="Courier"/>
                        </a:rPr>
                        <a:t>r"\S"</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[^\s]</a:t>
                      </a:r>
                      <a:endParaRPr lang="en-US" sz="2000" dirty="0"/>
                    </a:p>
                  </a:txBody>
                  <a:tcPr/>
                </a:tc>
                <a:tc>
                  <a:txBody>
                    <a:bodyPr/>
                    <a:lstStyle/>
                    <a:p>
                      <a:r>
                        <a:rPr lang="en-US" sz="2000" dirty="0">
                          <a:latin typeface="Raleway" pitchFamily="2" charset="77"/>
                        </a:rPr>
                        <a:t>Not whitespace</a:t>
                      </a:r>
                    </a:p>
                  </a:txBody>
                  <a:tcPr/>
                </a:tc>
                <a:tc>
                  <a:txBody>
                    <a:bodyPr/>
                    <a:lstStyle/>
                    <a:p>
                      <a:r>
                        <a:rPr lang="en-US" sz="2000" b="0" u="sng" dirty="0">
                          <a:solidFill>
                            <a:srgbClr val="3366FF"/>
                          </a:solidFill>
                          <a:latin typeface="Courier"/>
                          <a:cs typeface="Courier"/>
                        </a:rPr>
                        <a:t>L</a:t>
                      </a:r>
                      <a:r>
                        <a:rPr lang="en-US" sz="2000" dirty="0">
                          <a:latin typeface="Courier"/>
                          <a:cs typeface="Courier"/>
                        </a:rPr>
                        <a:t>ook up</a:t>
                      </a:r>
                    </a:p>
                  </a:txBody>
                  <a:tcPr/>
                </a:tc>
                <a:extLst>
                  <a:ext uri="{0D108BD9-81ED-4DB2-BD59-A6C34878D82A}">
                    <a16:rowId xmlns:a16="http://schemas.microsoft.com/office/drawing/2014/main" val="2741289315"/>
                  </a:ext>
                </a:extLst>
              </a:tr>
            </a:tbl>
          </a:graphicData>
        </a:graphic>
      </p:graphicFrame>
    </p:spTree>
    <p:extLst>
      <p:ext uri="{BB962C8B-B14F-4D97-AF65-F5344CB8AC3E}">
        <p14:creationId xmlns:p14="http://schemas.microsoft.com/office/powerpoint/2010/main" val="24854185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fontScale="90000"/>
          </a:bodyPr>
          <a:lstStyle/>
          <a:p>
            <a:pPr eaLnBrk="1" hangingPunct="1"/>
            <a:r>
              <a:rPr lang="en-US" dirty="0"/>
              <a:t>The iterative process of writing regex's</a:t>
            </a:r>
          </a:p>
        </p:txBody>
      </p:sp>
      <p:sp>
        <p:nvSpPr>
          <p:cNvPr id="95235" name="Rectangle 3"/>
          <p:cNvSpPr>
            <a:spLocks noGrp="1" noChangeArrowheads="1"/>
          </p:cNvSpPr>
          <p:nvPr>
            <p:ph idx="1"/>
          </p:nvPr>
        </p:nvSpPr>
        <p:spPr>
          <a:xfrm>
            <a:off x="822960" y="971550"/>
            <a:ext cx="7543801" cy="4052248"/>
          </a:xfrm>
        </p:spPr>
        <p:txBody>
          <a:bodyPr>
            <a:normAutofit fontScale="92500"/>
          </a:bodyPr>
          <a:lstStyle/>
          <a:p>
            <a:pPr eaLnBrk="1" hangingPunct="1"/>
            <a:r>
              <a:rPr lang="en-US" sz="2800" dirty="0"/>
              <a:t>Find me all instances of the word “the” in a text.</a:t>
            </a:r>
          </a:p>
          <a:p>
            <a:pPr eaLnBrk="1" hangingPunct="1"/>
            <a:endParaRPr lang="en-US" sz="2800" dirty="0"/>
          </a:p>
          <a:p>
            <a:pPr marL="457200" lvl="1" indent="0" eaLnBrk="1" hangingPunct="1">
              <a:buNone/>
            </a:pPr>
            <a:r>
              <a:rPr lang="en-US" sz="2800" dirty="0">
                <a:solidFill>
                  <a:srgbClr val="A50021"/>
                </a:solidFill>
                <a:latin typeface="Courier"/>
                <a:cs typeface="Courier"/>
              </a:rPr>
              <a:t>the</a:t>
            </a:r>
          </a:p>
          <a:p>
            <a:pPr marL="800100" lvl="2" indent="0" eaLnBrk="1" hangingPunct="1">
              <a:buNone/>
            </a:pPr>
            <a:r>
              <a:rPr lang="en-US" sz="2800" dirty="0">
                <a:solidFill>
                  <a:srgbClr val="000000"/>
                </a:solidFill>
                <a:latin typeface="Calibri"/>
                <a:cs typeface="Calibri"/>
              </a:rPr>
              <a:t>Misses capitalized examples</a:t>
            </a:r>
          </a:p>
          <a:p>
            <a:pPr marL="800100" lvl="2" indent="0" eaLnBrk="1" hangingPunct="1">
              <a:buNone/>
            </a:pPr>
            <a:endParaRPr lang="en-US" sz="2800" dirty="0">
              <a:solidFill>
                <a:srgbClr val="000000"/>
              </a:solidFill>
              <a:latin typeface="Calibri"/>
              <a:cs typeface="Calibri"/>
            </a:endParaRPr>
          </a:p>
          <a:p>
            <a:pPr marL="457200" lvl="1" indent="0" eaLnBrk="1" hangingPunct="1">
              <a:buNone/>
            </a:pPr>
            <a:r>
              <a:rPr lang="en-US" sz="2800" dirty="0">
                <a:solidFill>
                  <a:srgbClr val="009900"/>
                </a:solidFill>
                <a:latin typeface="Courier"/>
                <a:cs typeface="Courier"/>
              </a:rPr>
              <a:t>[</a:t>
            </a:r>
            <a:r>
              <a:rPr lang="en-US" sz="2800" dirty="0" err="1">
                <a:solidFill>
                  <a:srgbClr val="009900"/>
                </a:solidFill>
                <a:latin typeface="Courier"/>
                <a:cs typeface="Courier"/>
              </a:rPr>
              <a:t>tT</a:t>
            </a:r>
            <a:r>
              <a:rPr lang="en-US" sz="2800" dirty="0">
                <a:solidFill>
                  <a:srgbClr val="009900"/>
                </a:solidFill>
                <a:latin typeface="Courier"/>
                <a:cs typeface="Courier"/>
              </a:rPr>
              <a:t>]he</a:t>
            </a:r>
          </a:p>
          <a:p>
            <a:pPr marL="800100" lvl="2" indent="0" eaLnBrk="1" hangingPunct="1">
              <a:buNone/>
            </a:pPr>
            <a:r>
              <a:rPr lang="en-US" sz="2800" dirty="0">
                <a:latin typeface="Calibri"/>
                <a:cs typeface="Calibri"/>
              </a:rPr>
              <a:t>Incorrectly returns </a:t>
            </a:r>
            <a:r>
              <a:rPr lang="en-US" sz="2800" dirty="0">
                <a:latin typeface="Courier"/>
                <a:cs typeface="Courier"/>
              </a:rPr>
              <a:t>other</a:t>
            </a:r>
            <a:r>
              <a:rPr lang="en-US" sz="2800" dirty="0">
                <a:latin typeface="Calibri"/>
                <a:cs typeface="Calibri"/>
              </a:rPr>
              <a:t> or </a:t>
            </a:r>
            <a:r>
              <a:rPr lang="en-US" sz="2800" dirty="0">
                <a:latin typeface="Courier"/>
                <a:cs typeface="Calibri"/>
              </a:rPr>
              <a:t>T</a:t>
            </a:r>
            <a:r>
              <a:rPr lang="en-US" sz="2800" dirty="0">
                <a:latin typeface="Courier"/>
                <a:cs typeface="Courier"/>
              </a:rPr>
              <a:t>heology</a:t>
            </a:r>
          </a:p>
          <a:p>
            <a:pPr marL="800100" lvl="2" indent="0" eaLnBrk="1" hangingPunct="1">
              <a:buNone/>
            </a:pPr>
            <a:endParaRPr lang="en-US" sz="2800" dirty="0">
              <a:latin typeface="Courier"/>
              <a:cs typeface="Courier"/>
            </a:endParaRPr>
          </a:p>
          <a:p>
            <a:pPr marL="457200" lvl="1" indent="0" eaLnBrk="1" hangingPunct="1">
              <a:buNone/>
            </a:pPr>
            <a:r>
              <a:rPr lang="en-US" sz="2800" dirty="0">
                <a:solidFill>
                  <a:srgbClr val="0066FF"/>
                </a:solidFill>
                <a:latin typeface="Courier"/>
                <a:cs typeface="Courier"/>
              </a:rPr>
              <a:t>\W</a:t>
            </a:r>
            <a:r>
              <a:rPr lang="en-US" sz="2800" dirty="0">
                <a:solidFill>
                  <a:srgbClr val="CC3300"/>
                </a:solidFill>
                <a:latin typeface="Courier"/>
                <a:cs typeface="Courier"/>
              </a:rPr>
              <a:t>[</a:t>
            </a:r>
            <a:r>
              <a:rPr lang="en-US" sz="2800" dirty="0" err="1">
                <a:solidFill>
                  <a:srgbClr val="CC3300"/>
                </a:solidFill>
                <a:latin typeface="Courier"/>
                <a:cs typeface="Courier"/>
              </a:rPr>
              <a:t>tT</a:t>
            </a:r>
            <a:r>
              <a:rPr lang="en-US" sz="2800" dirty="0">
                <a:solidFill>
                  <a:srgbClr val="CC3300"/>
                </a:solidFill>
                <a:latin typeface="Courier"/>
                <a:cs typeface="Courier"/>
              </a:rPr>
              <a:t>]</a:t>
            </a:r>
            <a:r>
              <a:rPr lang="en-US" sz="2800" dirty="0">
                <a:latin typeface="Courier"/>
                <a:cs typeface="Courier"/>
              </a:rPr>
              <a:t>he</a:t>
            </a:r>
            <a:r>
              <a:rPr lang="en-US" sz="2800" dirty="0">
                <a:solidFill>
                  <a:srgbClr val="0066FF"/>
                </a:solidFill>
                <a:latin typeface="Courier"/>
                <a:cs typeface="Courier"/>
              </a:rPr>
              <a:t>\W</a:t>
            </a:r>
          </a:p>
        </p:txBody>
      </p:sp>
    </p:spTree>
    <p:extLst>
      <p:ext uri="{BB962C8B-B14F-4D97-AF65-F5344CB8AC3E}">
        <p14:creationId xmlns:p14="http://schemas.microsoft.com/office/powerpoint/2010/main" val="274074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523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523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523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52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uiExpand="1"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dirty="0"/>
              <a:t>False positives and false negatives</a:t>
            </a:r>
          </a:p>
        </p:txBody>
      </p:sp>
      <p:sp>
        <p:nvSpPr>
          <p:cNvPr id="83971" name="Rectangle 3"/>
          <p:cNvSpPr>
            <a:spLocks noGrp="1" noChangeArrowheads="1"/>
          </p:cNvSpPr>
          <p:nvPr>
            <p:ph idx="1"/>
          </p:nvPr>
        </p:nvSpPr>
        <p:spPr>
          <a:xfrm>
            <a:off x="822961" y="1047750"/>
            <a:ext cx="7330440" cy="4095750"/>
          </a:xfrm>
        </p:spPr>
        <p:txBody>
          <a:bodyPr>
            <a:normAutofit/>
          </a:bodyPr>
          <a:lstStyle/>
          <a:p>
            <a:pPr marL="0" indent="0" eaLnBrk="1" hangingPunct="1">
              <a:buNone/>
            </a:pPr>
            <a:r>
              <a:rPr lang="en-US" sz="2800" dirty="0"/>
              <a:t>The process we just went through was based on </a:t>
            </a:r>
            <a:r>
              <a:rPr lang="en-US" sz="2800" dirty="0">
                <a:solidFill>
                  <a:srgbClr val="A50021"/>
                </a:solidFill>
              </a:rPr>
              <a:t>fixing two kinds of errors:</a:t>
            </a:r>
          </a:p>
          <a:p>
            <a:pPr marL="287338" lvl="2" indent="0" eaLnBrk="1" hangingPunct="1">
              <a:buNone/>
            </a:pPr>
            <a:endParaRPr lang="en-US" sz="1600" dirty="0">
              <a:solidFill>
                <a:srgbClr val="A50021"/>
              </a:solidFill>
            </a:endParaRPr>
          </a:p>
          <a:p>
            <a:pPr marL="608076" lvl="1" indent="-457200" eaLnBrk="1" hangingPunct="1">
              <a:buFont typeface="+mj-lt"/>
              <a:buAutoNum type="arabicPeriod"/>
            </a:pPr>
            <a:r>
              <a:rPr lang="en-US" sz="2400" dirty="0"/>
              <a:t>Not matching things that we should have matched (The)</a:t>
            </a:r>
          </a:p>
          <a:p>
            <a:pPr marL="288036" lvl="2" indent="0" eaLnBrk="1" hangingPunct="1">
              <a:buNone/>
            </a:pPr>
            <a:r>
              <a:rPr lang="en-US" sz="2400" b="1" dirty="0">
                <a:solidFill>
                  <a:srgbClr val="A50021"/>
                </a:solidFill>
              </a:rPr>
              <a:t>False negatives</a:t>
            </a:r>
          </a:p>
          <a:p>
            <a:pPr marL="288036" lvl="2" indent="0" eaLnBrk="1" hangingPunct="1">
              <a:buNone/>
            </a:pPr>
            <a:endParaRPr lang="en-US" sz="2400" b="1" dirty="0">
              <a:solidFill>
                <a:srgbClr val="A50021"/>
              </a:solidFill>
            </a:endParaRPr>
          </a:p>
          <a:p>
            <a:pPr marL="608076" lvl="1" indent="-457200" eaLnBrk="1" hangingPunct="1">
              <a:buFont typeface="+mj-lt"/>
              <a:buAutoNum type="arabicPeriod"/>
            </a:pPr>
            <a:r>
              <a:rPr lang="en-US" sz="2400" dirty="0"/>
              <a:t>Matching strings that we should not have matched (</a:t>
            </a:r>
            <a:r>
              <a:rPr lang="en-US" sz="2400" dirty="0">
                <a:solidFill>
                  <a:srgbClr val="A50021"/>
                </a:solidFill>
              </a:rPr>
              <a:t>the</a:t>
            </a:r>
            <a:r>
              <a:rPr lang="en-US" sz="2400" dirty="0"/>
              <a:t>re, </a:t>
            </a:r>
            <a:r>
              <a:rPr lang="en-US" sz="2400" dirty="0">
                <a:solidFill>
                  <a:srgbClr val="A50021"/>
                </a:solidFill>
              </a:rPr>
              <a:t>the</a:t>
            </a:r>
            <a:r>
              <a:rPr lang="en-US" sz="2400" dirty="0"/>
              <a:t>n, o</a:t>
            </a:r>
            <a:r>
              <a:rPr lang="en-US" sz="2400" dirty="0">
                <a:solidFill>
                  <a:srgbClr val="A50021"/>
                </a:solidFill>
              </a:rPr>
              <a:t>the</a:t>
            </a:r>
            <a:r>
              <a:rPr lang="en-US" sz="2400" dirty="0"/>
              <a:t>r)</a:t>
            </a:r>
          </a:p>
          <a:p>
            <a:pPr marL="288036" lvl="2" indent="0" eaLnBrk="1" hangingPunct="1">
              <a:buNone/>
            </a:pPr>
            <a:r>
              <a:rPr lang="en-US" sz="2400" b="1" dirty="0">
                <a:solidFill>
                  <a:srgbClr val="A50021"/>
                </a:solidFill>
              </a:rPr>
              <a:t>False positives</a:t>
            </a:r>
          </a:p>
        </p:txBody>
      </p:sp>
    </p:spTree>
    <p:extLst>
      <p:ext uri="{BB962C8B-B14F-4D97-AF65-F5344CB8AC3E}">
        <p14:creationId xmlns:p14="http://schemas.microsoft.com/office/powerpoint/2010/main" val="582553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dirty="0"/>
              <a:t>Characterizing work on NLP</a:t>
            </a:r>
          </a:p>
        </p:txBody>
      </p:sp>
      <p:sp>
        <p:nvSpPr>
          <p:cNvPr id="86019" name="Rectangle 3"/>
          <p:cNvSpPr>
            <a:spLocks noGrp="1" noChangeArrowheads="1"/>
          </p:cNvSpPr>
          <p:nvPr>
            <p:ph idx="1"/>
          </p:nvPr>
        </p:nvSpPr>
        <p:spPr>
          <a:xfrm>
            <a:off x="822960" y="1200150"/>
            <a:ext cx="8016240" cy="3429000"/>
          </a:xfrm>
        </p:spPr>
        <p:txBody>
          <a:bodyPr/>
          <a:lstStyle/>
          <a:p>
            <a:pPr marL="0" indent="0">
              <a:buNone/>
            </a:pPr>
            <a:r>
              <a:rPr lang="en-US" sz="2800" dirty="0"/>
              <a:t>In NLP we are always dealing with these kinds of errors.</a:t>
            </a:r>
          </a:p>
          <a:p>
            <a:pPr marL="0" indent="0">
              <a:lnSpc>
                <a:spcPct val="100000"/>
              </a:lnSpc>
              <a:buNone/>
            </a:pPr>
            <a:r>
              <a:rPr lang="en-US" dirty="0"/>
              <a:t>R</a:t>
            </a:r>
            <a:r>
              <a:rPr lang="en-US" sz="2800" dirty="0"/>
              <a:t>educing the error rate for an application often involves two antagonistic efforts: </a:t>
            </a:r>
          </a:p>
          <a:p>
            <a:pPr lvl="1"/>
            <a:r>
              <a:rPr lang="en-US" sz="2400" dirty="0">
                <a:solidFill>
                  <a:srgbClr val="008000"/>
                </a:solidFill>
              </a:rPr>
              <a:t>Increasing coverage (or </a:t>
            </a:r>
            <a:r>
              <a:rPr lang="en-US" sz="2400" i="1" dirty="0">
                <a:solidFill>
                  <a:srgbClr val="008000"/>
                </a:solidFill>
              </a:rPr>
              <a:t>recall</a:t>
            </a:r>
            <a:r>
              <a:rPr lang="en-US" sz="2400" dirty="0">
                <a:solidFill>
                  <a:srgbClr val="008000"/>
                </a:solidFill>
              </a:rPr>
              <a:t>) </a:t>
            </a:r>
            <a:r>
              <a:rPr lang="en-US" sz="2400" dirty="0"/>
              <a:t>(minimizing false negatives).</a:t>
            </a:r>
          </a:p>
          <a:p>
            <a:pPr lvl="1"/>
            <a:r>
              <a:rPr lang="en-US" sz="2400" dirty="0">
                <a:solidFill>
                  <a:srgbClr val="008000"/>
                </a:solidFill>
              </a:rPr>
              <a:t>Increasing accuracy (or </a:t>
            </a:r>
            <a:r>
              <a:rPr lang="en-US" sz="2400" i="1" dirty="0">
                <a:solidFill>
                  <a:srgbClr val="008000"/>
                </a:solidFill>
              </a:rPr>
              <a:t>precision</a:t>
            </a:r>
            <a:r>
              <a:rPr lang="en-US" sz="2400" dirty="0">
                <a:solidFill>
                  <a:srgbClr val="008000"/>
                </a:solidFill>
              </a:rPr>
              <a:t>) </a:t>
            </a:r>
            <a:r>
              <a:rPr lang="en-US" sz="2400" dirty="0"/>
              <a:t>(minimizing false positives)</a:t>
            </a:r>
          </a:p>
        </p:txBody>
      </p:sp>
    </p:spTree>
    <p:extLst>
      <p:ext uri="{BB962C8B-B14F-4D97-AF65-F5344CB8AC3E}">
        <p14:creationId xmlns:p14="http://schemas.microsoft.com/office/powerpoint/2010/main" val="29260715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1004248"/>
          </a:xfrm>
        </p:spPr>
        <p:txBody>
          <a:bodyPr>
            <a:normAutofit fontScale="90000"/>
          </a:bodyPr>
          <a:lstStyle/>
          <a:p>
            <a:r>
              <a:rPr lang="en-US" sz="3600" dirty="0"/>
              <a:t>Regular expressions play a surprisingly large role</a:t>
            </a:r>
            <a:endParaRPr lang="en-US" dirty="0"/>
          </a:p>
        </p:txBody>
      </p:sp>
      <p:sp>
        <p:nvSpPr>
          <p:cNvPr id="90115" name="Content Placeholder 2"/>
          <p:cNvSpPr>
            <a:spLocks noGrp="1"/>
          </p:cNvSpPr>
          <p:nvPr>
            <p:ph idx="1"/>
          </p:nvPr>
        </p:nvSpPr>
        <p:spPr>
          <a:xfrm>
            <a:off x="822960" y="1428750"/>
            <a:ext cx="7543801" cy="3200400"/>
          </a:xfrm>
        </p:spPr>
        <p:txBody>
          <a:bodyPr>
            <a:normAutofit fontScale="92500"/>
          </a:bodyPr>
          <a:lstStyle/>
          <a:p>
            <a:pPr marL="150813" lvl="1" indent="0">
              <a:buNone/>
            </a:pPr>
            <a:r>
              <a:rPr lang="en-US" sz="3000" dirty="0"/>
              <a:t>Widely used in both academics and industry</a:t>
            </a:r>
          </a:p>
          <a:p>
            <a:pPr marL="150813" lvl="1" indent="0">
              <a:buNone/>
            </a:pPr>
            <a:endParaRPr lang="en-US" sz="1500" dirty="0"/>
          </a:p>
          <a:p>
            <a:pPr marL="744538" lvl="2" indent="-457200">
              <a:buFont typeface="+mj-lt"/>
              <a:buAutoNum type="arabicPeriod"/>
            </a:pPr>
            <a:r>
              <a:rPr lang="en-US" sz="2700" dirty="0"/>
              <a:t>Part of most text processing tasks, even for big neural language model pipelines</a:t>
            </a:r>
          </a:p>
          <a:p>
            <a:pPr lvl="3"/>
            <a:r>
              <a:rPr lang="en-US" sz="2700" dirty="0"/>
              <a:t>including text formatting and pre-processing</a:t>
            </a:r>
          </a:p>
          <a:p>
            <a:pPr lvl="3"/>
            <a:endParaRPr lang="en-US" sz="1000" dirty="0"/>
          </a:p>
          <a:p>
            <a:pPr marL="744538" lvl="2" indent="-457200">
              <a:buFont typeface="+mj-lt"/>
              <a:buAutoNum type="arabicPeriod"/>
            </a:pPr>
            <a:r>
              <a:rPr lang="en-US" sz="2700" dirty="0"/>
              <a:t>Very useful for data analysis of any text data</a:t>
            </a: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99</a:t>
            </a:fld>
            <a:endParaRPr lang="en-US"/>
          </a:p>
        </p:txBody>
      </p:sp>
    </p:spTree>
    <p:extLst>
      <p:ext uri="{BB962C8B-B14F-4D97-AF65-F5344CB8AC3E}">
        <p14:creationId xmlns:p14="http://schemas.microsoft.com/office/powerpoint/2010/main" val="28168204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204B6-A119-0BFB-C3AA-A3605E20E79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F1B056A-814C-619A-CE85-C93E7653962D}"/>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81FC880C-BCA0-7236-E2E6-F3474A69D416}"/>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ea typeface="ＭＳ Ｐゴシック" charset="0"/>
                <a:cs typeface="ＭＳ Ｐゴシック" charset="0"/>
              </a:rPr>
              <a:t>Regular Expressions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9F26112-2D7B-A00A-FA80-2481FD9529B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42661746"/>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406F3-7FBD-A777-3751-1BB953A2D6B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A39FB87-E985-7259-2DD1-A4FC5D8944E8}"/>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C4D1D889-1857-FD88-9A89-7FF8EC1378AE}"/>
              </a:ext>
            </a:extLst>
          </p:cNvPr>
          <p:cNvSpPr>
            <a:spLocks noGrp="1" noChangeArrowheads="1"/>
          </p:cNvSpPr>
          <p:nvPr>
            <p:ph idx="1"/>
          </p:nvPr>
        </p:nvSpPr>
        <p:spPr>
          <a:xfrm>
            <a:off x="3505200" y="285750"/>
            <a:ext cx="5638800" cy="1463040"/>
          </a:xfrm>
        </p:spPr>
        <p:txBody>
          <a:bodyPr>
            <a:normAutofit/>
          </a:bodyPr>
          <a:lstStyle/>
          <a:p>
            <a:pPr marL="0" indent="0">
              <a:buNone/>
            </a:pPr>
            <a:r>
              <a:rPr lang="en-US" sz="3600" dirty="0">
                <a:solidFill>
                  <a:srgbClr val="A4001D"/>
                </a:solidFill>
                <a:ea typeface="ＭＳ Ｐゴシック" charset="0"/>
                <a:cs typeface="ＭＳ Ｐゴシック" charset="0"/>
              </a:rPr>
              <a:t>Substitutions, Capture Groups, and Lookahead</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3EF5F122-1508-1C2B-6C0C-88C78FAECE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7147110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FF0D-4852-8048-A9B1-C3391943242A}"/>
              </a:ext>
            </a:extLst>
          </p:cNvPr>
          <p:cNvSpPr>
            <a:spLocks noGrp="1"/>
          </p:cNvSpPr>
          <p:nvPr>
            <p:ph type="title"/>
          </p:nvPr>
        </p:nvSpPr>
        <p:spPr/>
        <p:txBody>
          <a:bodyPr/>
          <a:lstStyle/>
          <a:p>
            <a:r>
              <a:rPr lang="en-US" dirty="0"/>
              <a:t>Regex Substitutions in Python</a:t>
            </a:r>
          </a:p>
        </p:txBody>
      </p:sp>
      <p:sp>
        <p:nvSpPr>
          <p:cNvPr id="3" name="Content Placeholder 2">
            <a:extLst>
              <a:ext uri="{FF2B5EF4-FFF2-40B4-BE49-F238E27FC236}">
                <a16:creationId xmlns:a16="http://schemas.microsoft.com/office/drawing/2014/main" id="{586C7D4C-A915-2641-A45A-49F4CB7C1475}"/>
              </a:ext>
            </a:extLst>
          </p:cNvPr>
          <p:cNvSpPr>
            <a:spLocks noGrp="1"/>
          </p:cNvSpPr>
          <p:nvPr>
            <p:ph idx="1"/>
          </p:nvPr>
        </p:nvSpPr>
        <p:spPr>
          <a:xfrm>
            <a:off x="822960" y="1200150"/>
            <a:ext cx="8016240" cy="3429000"/>
          </a:xfrm>
        </p:spPr>
        <p:txBody>
          <a:bodyPr>
            <a:normAutofit/>
          </a:bodyPr>
          <a:lstStyle/>
          <a:p>
            <a:r>
              <a:rPr lang="en-US" dirty="0"/>
              <a:t>To change every instance of </a:t>
            </a:r>
            <a:r>
              <a:rPr lang="en-US" dirty="0">
                <a:solidFill>
                  <a:srgbClr val="0200FF"/>
                </a:solidFill>
              </a:rPr>
              <a:t>cherry</a:t>
            </a:r>
            <a:r>
              <a:rPr lang="en-US" dirty="0"/>
              <a:t> to </a:t>
            </a:r>
            <a:r>
              <a:rPr lang="en-US" dirty="0">
                <a:solidFill>
                  <a:srgbClr val="0200FF"/>
                </a:solidFill>
              </a:rPr>
              <a:t>apricot</a:t>
            </a:r>
            <a:r>
              <a:rPr lang="en-US" dirty="0"/>
              <a:t> in </a:t>
            </a:r>
            <a:r>
              <a:rPr lang="en-US" dirty="0">
                <a:solidFill>
                  <a:srgbClr val="0200FF"/>
                </a:solidFill>
              </a:rPr>
              <a:t>string</a:t>
            </a:r>
            <a:r>
              <a:rPr lang="en-US" dirty="0"/>
              <a:t>: </a:t>
            </a:r>
          </a:p>
          <a:p>
            <a:r>
              <a:rPr lang="en-US" dirty="0" err="1">
                <a:solidFill>
                  <a:srgbClr val="0200FF"/>
                </a:solidFill>
                <a:latin typeface="Lucida Sans Typewriter" panose="020B0509030504030204" pitchFamily="49" charset="77"/>
              </a:rPr>
              <a:t>re.sub</a:t>
            </a:r>
            <a:r>
              <a:rPr lang="en-US" dirty="0">
                <a:solidFill>
                  <a:srgbClr val="0200FF"/>
                </a:solidFill>
                <a:latin typeface="Lucida Sans Typewriter" panose="020B0509030504030204" pitchFamily="49" charset="77"/>
              </a:rPr>
              <a:t>(</a:t>
            </a:r>
            <a:r>
              <a:rPr lang="en-US" dirty="0" err="1">
                <a:solidFill>
                  <a:srgbClr val="0200FF"/>
                </a:solidFill>
                <a:latin typeface="Lucida Sans Typewriter" panose="020B0509030504030204" pitchFamily="49" charset="77"/>
              </a:rPr>
              <a:t>r"cherry</a:t>
            </a:r>
            <a:r>
              <a:rPr lang="en-US" dirty="0">
                <a:solidFill>
                  <a:srgbClr val="0200FF"/>
                </a:solidFill>
                <a:latin typeface="Lucida Sans Typewriter" panose="020B0509030504030204" pitchFamily="49" charset="77"/>
              </a:rPr>
              <a:t>", </a:t>
            </a:r>
            <a:r>
              <a:rPr lang="en-US" dirty="0" err="1">
                <a:solidFill>
                  <a:srgbClr val="0200FF"/>
                </a:solidFill>
                <a:latin typeface="Lucida Sans Typewriter" panose="020B0509030504030204" pitchFamily="49" charset="77"/>
              </a:rPr>
              <a:t>r"apricot</a:t>
            </a:r>
            <a:r>
              <a:rPr lang="en-US" dirty="0">
                <a:solidFill>
                  <a:srgbClr val="0200FF"/>
                </a:solidFill>
                <a:latin typeface="Lucida Sans Typewriter" panose="020B0509030504030204" pitchFamily="49" charset="77"/>
              </a:rPr>
              <a:t>", string)</a:t>
            </a:r>
          </a:p>
          <a:p>
            <a:endParaRPr lang="en-US" dirty="0">
              <a:solidFill>
                <a:srgbClr val="0200FF"/>
              </a:solidFill>
              <a:latin typeface="Lucida Sans Typewriter" panose="020B0509030504030204" pitchFamily="49" charset="77"/>
            </a:endParaRPr>
          </a:p>
          <a:p>
            <a:r>
              <a:rPr lang="en-US" dirty="0"/>
              <a:t>Upper case all examples of a name: </a:t>
            </a:r>
          </a:p>
          <a:p>
            <a:r>
              <a:rPr lang="en-US" dirty="0" err="1">
                <a:solidFill>
                  <a:srgbClr val="0200FF"/>
                </a:solidFill>
                <a:latin typeface="Lucida Sans Typewriter" panose="020B0509030504030204" pitchFamily="49" charset="77"/>
              </a:rPr>
              <a:t>re.sub</a:t>
            </a:r>
            <a:r>
              <a:rPr lang="en-US" dirty="0">
                <a:solidFill>
                  <a:srgbClr val="0200FF"/>
                </a:solidFill>
                <a:latin typeface="Lucida Sans Typewriter" panose="020B0509030504030204" pitchFamily="49" charset="77"/>
              </a:rPr>
              <a:t>(</a:t>
            </a:r>
            <a:r>
              <a:rPr lang="en-US" dirty="0" err="1">
                <a:solidFill>
                  <a:srgbClr val="0200FF"/>
                </a:solidFill>
                <a:latin typeface="Lucida Sans Typewriter" panose="020B0509030504030204" pitchFamily="49" charset="77"/>
              </a:rPr>
              <a:t>r"janet</a:t>
            </a:r>
            <a:r>
              <a:rPr lang="en-US" dirty="0">
                <a:solidFill>
                  <a:srgbClr val="0200FF"/>
                </a:solidFill>
                <a:latin typeface="Lucida Sans Typewriter" panose="020B0509030504030204" pitchFamily="49" charset="77"/>
              </a:rPr>
              <a:t>", </a:t>
            </a:r>
            <a:r>
              <a:rPr lang="en-US" dirty="0" err="1">
                <a:solidFill>
                  <a:srgbClr val="0200FF"/>
                </a:solidFill>
                <a:latin typeface="Lucida Sans Typewriter" panose="020B0509030504030204" pitchFamily="49" charset="77"/>
              </a:rPr>
              <a:t>r"Janet</a:t>
            </a:r>
            <a:r>
              <a:rPr lang="en-US" dirty="0">
                <a:solidFill>
                  <a:srgbClr val="0200FF"/>
                </a:solidFill>
                <a:latin typeface="Lucida Sans Typewriter" panose="020B0509030504030204" pitchFamily="49" charset="77"/>
              </a:rPr>
              <a:t>", string)</a:t>
            </a:r>
          </a:p>
          <a:p>
            <a:endParaRPr lang="en-US" dirty="0"/>
          </a:p>
        </p:txBody>
      </p:sp>
    </p:spTree>
    <p:extLst>
      <p:ext uri="{BB962C8B-B14F-4D97-AF65-F5344CB8AC3E}">
        <p14:creationId xmlns:p14="http://schemas.microsoft.com/office/powerpoint/2010/main" val="1249745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CA4-8728-DF87-4FD5-3B391CAACA1E}"/>
              </a:ext>
            </a:extLst>
          </p:cNvPr>
          <p:cNvSpPr>
            <a:spLocks noGrp="1"/>
          </p:cNvSpPr>
          <p:nvPr>
            <p:ph type="title"/>
          </p:nvPr>
        </p:nvSpPr>
        <p:spPr>
          <a:xfrm>
            <a:off x="810768" y="361950"/>
            <a:ext cx="7543800" cy="680397"/>
          </a:xfrm>
        </p:spPr>
        <p:txBody>
          <a:bodyPr>
            <a:normAutofit fontScale="90000"/>
          </a:bodyPr>
          <a:lstStyle/>
          <a:p>
            <a:r>
              <a:rPr lang="en-US" dirty="0"/>
              <a:t>Substitutions often need capture groups</a:t>
            </a:r>
          </a:p>
        </p:txBody>
      </p:sp>
      <p:sp>
        <p:nvSpPr>
          <p:cNvPr id="3" name="Content Placeholder 2">
            <a:extLst>
              <a:ext uri="{FF2B5EF4-FFF2-40B4-BE49-F238E27FC236}">
                <a16:creationId xmlns:a16="http://schemas.microsoft.com/office/drawing/2014/main" id="{0C812881-AD6E-4386-3308-C55CCBBBB070}"/>
              </a:ext>
            </a:extLst>
          </p:cNvPr>
          <p:cNvSpPr>
            <a:spLocks noGrp="1"/>
          </p:cNvSpPr>
          <p:nvPr>
            <p:ph idx="1"/>
          </p:nvPr>
        </p:nvSpPr>
        <p:spPr>
          <a:xfrm>
            <a:off x="789431" y="1276350"/>
            <a:ext cx="7543801" cy="3429000"/>
          </a:xfrm>
        </p:spPr>
        <p:txBody>
          <a:bodyPr>
            <a:normAutofit/>
          </a:bodyPr>
          <a:lstStyle/>
          <a:p>
            <a:pPr marL="0" indent="0">
              <a:buNone/>
            </a:pPr>
            <a:r>
              <a:rPr lang="en-US" dirty="0"/>
              <a:t>Change US format dates (mm/dd/</a:t>
            </a:r>
            <a:r>
              <a:rPr lang="en-US" dirty="0" err="1"/>
              <a:t>yyyy</a:t>
            </a:r>
            <a:r>
              <a:rPr lang="en-US" dirty="0"/>
              <a:t>) to EU : (dd-mm-</a:t>
            </a:r>
            <a:r>
              <a:rPr lang="en-US" dirty="0" err="1"/>
              <a:t>yyyy</a:t>
            </a:r>
            <a:r>
              <a:rPr lang="en-US" dirty="0"/>
              <a:t>)</a:t>
            </a:r>
          </a:p>
          <a:p>
            <a:pPr marL="0" indent="0">
              <a:buNone/>
            </a:pPr>
            <a:r>
              <a:rPr lang="en-US" dirty="0"/>
              <a:t>Pattern to match US:</a:t>
            </a:r>
          </a:p>
          <a:p>
            <a:pPr marL="0" indent="0">
              <a:buNone/>
            </a:pPr>
            <a:r>
              <a:rPr lang="en-US" dirty="0">
                <a:solidFill>
                  <a:srgbClr val="0200FF"/>
                </a:solidFill>
                <a:latin typeface="Lucida Sans Typewriter" panose="020B0509030504030204" pitchFamily="49" charset="77"/>
              </a:rPr>
              <a:t>r"\d{2}/\d{2}/\d{4}"</a:t>
            </a:r>
          </a:p>
          <a:p>
            <a:pPr marL="0" indent="0">
              <a:buNone/>
            </a:pPr>
            <a:r>
              <a:rPr lang="en-US" dirty="0"/>
              <a:t>How to specify in the </a:t>
            </a:r>
            <a:r>
              <a:rPr lang="en-US" i="1" dirty="0"/>
              <a:t>replacement </a:t>
            </a:r>
            <a:r>
              <a:rPr lang="en-US" dirty="0"/>
              <a:t>that we want to swap the date and month values? </a:t>
            </a:r>
          </a:p>
          <a:p>
            <a:endParaRPr lang="en-US" dirty="0"/>
          </a:p>
        </p:txBody>
      </p:sp>
    </p:spTree>
    <p:extLst>
      <p:ext uri="{BB962C8B-B14F-4D97-AF65-F5344CB8AC3E}">
        <p14:creationId xmlns:p14="http://schemas.microsoft.com/office/powerpoint/2010/main" val="27593889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DEFE-2A04-9551-C035-50FA035321EA}"/>
              </a:ext>
            </a:extLst>
          </p:cNvPr>
          <p:cNvSpPr>
            <a:spLocks noGrp="1"/>
          </p:cNvSpPr>
          <p:nvPr>
            <p:ph type="title"/>
          </p:nvPr>
        </p:nvSpPr>
        <p:spPr/>
        <p:txBody>
          <a:bodyPr/>
          <a:lstStyle/>
          <a:p>
            <a:r>
              <a:rPr lang="en-US" dirty="0"/>
              <a:t>Capture group</a:t>
            </a:r>
          </a:p>
        </p:txBody>
      </p:sp>
      <p:sp>
        <p:nvSpPr>
          <p:cNvPr id="3" name="Content Placeholder 2">
            <a:extLst>
              <a:ext uri="{FF2B5EF4-FFF2-40B4-BE49-F238E27FC236}">
                <a16:creationId xmlns:a16="http://schemas.microsoft.com/office/drawing/2014/main" id="{B49DB1C9-F721-CE8B-4510-822D125CF1F5}"/>
              </a:ext>
            </a:extLst>
          </p:cNvPr>
          <p:cNvSpPr>
            <a:spLocks noGrp="1"/>
          </p:cNvSpPr>
          <p:nvPr>
            <p:ph idx="1"/>
          </p:nvPr>
        </p:nvSpPr>
        <p:spPr/>
        <p:txBody>
          <a:bodyPr>
            <a:normAutofit/>
          </a:bodyPr>
          <a:lstStyle/>
          <a:p>
            <a:r>
              <a:rPr lang="en-US" dirty="0"/>
              <a:t>Use parentheses to capture (</a:t>
            </a:r>
            <a:r>
              <a:rPr lang="en-US" i="1" dirty="0"/>
              <a:t>store</a:t>
            </a:r>
            <a:r>
              <a:rPr lang="en-US" dirty="0"/>
              <a:t>) the values that we matched in the search, </a:t>
            </a:r>
          </a:p>
          <a:p>
            <a:pPr marL="0" indent="0">
              <a:buNone/>
            </a:pPr>
            <a:r>
              <a:rPr lang="en-US" dirty="0"/>
              <a:t>Groups have numbers</a:t>
            </a:r>
          </a:p>
          <a:p>
            <a:pPr marL="0" indent="0">
              <a:buNone/>
            </a:pPr>
            <a:r>
              <a:rPr lang="en-US" i="1" dirty="0"/>
              <a:t>In </a:t>
            </a:r>
            <a:r>
              <a:rPr lang="en-US" i="1" dirty="0" err="1"/>
              <a:t>repl</a:t>
            </a:r>
            <a:r>
              <a:rPr lang="en-US" dirty="0"/>
              <a:t>, we refer back to that group with a number command. </a:t>
            </a:r>
          </a:p>
          <a:p>
            <a:endParaRPr lang="en-US" dirty="0"/>
          </a:p>
        </p:txBody>
      </p:sp>
    </p:spTree>
    <p:extLst>
      <p:ext uri="{BB962C8B-B14F-4D97-AF65-F5344CB8AC3E}">
        <p14:creationId xmlns:p14="http://schemas.microsoft.com/office/powerpoint/2010/main" val="25046579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39F0-A17A-B320-CCD4-3D723A5BDD1F}"/>
              </a:ext>
            </a:extLst>
          </p:cNvPr>
          <p:cNvSpPr>
            <a:spLocks noGrp="1"/>
          </p:cNvSpPr>
          <p:nvPr>
            <p:ph type="title"/>
          </p:nvPr>
        </p:nvSpPr>
        <p:spPr/>
        <p:txBody>
          <a:bodyPr/>
          <a:lstStyle/>
          <a:p>
            <a:r>
              <a:rPr lang="en-US" dirty="0"/>
              <a:t>Capture group</a:t>
            </a:r>
          </a:p>
        </p:txBody>
      </p:sp>
      <p:sp>
        <p:nvSpPr>
          <p:cNvPr id="3" name="Content Placeholder 2">
            <a:extLst>
              <a:ext uri="{FF2B5EF4-FFF2-40B4-BE49-F238E27FC236}">
                <a16:creationId xmlns:a16="http://schemas.microsoft.com/office/drawing/2014/main" id="{33F546C1-163D-217E-36C1-BBB5CBFDB5FB}"/>
              </a:ext>
            </a:extLst>
          </p:cNvPr>
          <p:cNvSpPr>
            <a:spLocks noGrp="1"/>
          </p:cNvSpPr>
          <p:nvPr>
            <p:ph idx="1"/>
          </p:nvPr>
        </p:nvSpPr>
        <p:spPr>
          <a:xfrm>
            <a:off x="822960" y="1200150"/>
            <a:ext cx="7543801" cy="3823648"/>
          </a:xfrm>
        </p:spPr>
        <p:txBody>
          <a:bodyPr>
            <a:normAutofit fontScale="92500" lnSpcReduction="10000"/>
          </a:bodyPr>
          <a:lstStyle/>
          <a:p>
            <a:pPr marL="0" indent="0">
              <a:buNone/>
            </a:pPr>
            <a:r>
              <a:rPr lang="en-US" dirty="0" err="1">
                <a:solidFill>
                  <a:srgbClr val="0200FF"/>
                </a:solidFill>
                <a:latin typeface="Lucida Sans Typewriter" panose="020B0509030504030204" pitchFamily="49" charset="77"/>
              </a:rPr>
              <a:t>re.sub</a:t>
            </a:r>
            <a:r>
              <a:rPr lang="en-US" dirty="0">
                <a:solidFill>
                  <a:srgbClr val="0200FF"/>
                </a:solidFill>
                <a:latin typeface="Lucida Sans Typewriter" panose="020B0509030504030204" pitchFamily="49" charset="77"/>
              </a:rPr>
              <a:t>(r"(\d{2})/(\d{2})/(\d{4})", r"\2-\1-\3", string)}</a:t>
            </a:r>
          </a:p>
          <a:p>
            <a:r>
              <a:rPr lang="en-US" dirty="0" err="1"/>
              <a:t>Parens</a:t>
            </a:r>
            <a:r>
              <a:rPr lang="en-US" dirty="0"/>
              <a:t> ( and ) around the two month digits, the two day digits, and the four year digits,</a:t>
            </a:r>
          </a:p>
          <a:p>
            <a:r>
              <a:rPr lang="en-US" dirty="0"/>
              <a:t>This stores </a:t>
            </a:r>
          </a:p>
          <a:p>
            <a:pPr lvl="1"/>
            <a:r>
              <a:rPr lang="en-US" dirty="0"/>
              <a:t>the first 2 digits in group 1, </a:t>
            </a:r>
          </a:p>
          <a:p>
            <a:pPr lvl="1"/>
            <a:r>
              <a:rPr lang="en-US" dirty="0"/>
              <a:t>the second 2 digits in group 2, </a:t>
            </a:r>
          </a:p>
          <a:p>
            <a:pPr lvl="1"/>
            <a:r>
              <a:rPr lang="en-US" dirty="0"/>
              <a:t>final digits in group 3. </a:t>
            </a:r>
          </a:p>
          <a:p>
            <a:r>
              <a:rPr lang="en-US" dirty="0"/>
              <a:t>Then in the </a:t>
            </a:r>
            <a:r>
              <a:rPr lang="en-US" i="1" dirty="0" err="1"/>
              <a:t>repl</a:t>
            </a:r>
            <a:r>
              <a:rPr lang="en-US" i="1" dirty="0"/>
              <a:t> </a:t>
            </a:r>
            <a:r>
              <a:rPr lang="en-US" dirty="0"/>
              <a:t>string, </a:t>
            </a:r>
          </a:p>
          <a:p>
            <a:pPr lvl="1"/>
            <a:r>
              <a:rPr lang="en-US" dirty="0"/>
              <a:t>\1, \2, and \3, refer to the 1st, 2nd, and 3rd registers. </a:t>
            </a:r>
          </a:p>
          <a:p>
            <a:endParaRPr lang="en-US" dirty="0"/>
          </a:p>
        </p:txBody>
      </p:sp>
    </p:spTree>
    <p:extLst>
      <p:ext uri="{BB962C8B-B14F-4D97-AF65-F5344CB8AC3E}">
        <p14:creationId xmlns:p14="http://schemas.microsoft.com/office/powerpoint/2010/main" val="1662698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39D66-6553-A1CF-7E5B-F410AED7296A}"/>
              </a:ext>
            </a:extLst>
          </p:cNvPr>
          <p:cNvSpPr>
            <a:spLocks noGrp="1"/>
          </p:cNvSpPr>
          <p:nvPr>
            <p:ph type="title"/>
          </p:nvPr>
        </p:nvSpPr>
        <p:spPr/>
        <p:txBody>
          <a:bodyPr/>
          <a:lstStyle/>
          <a:p>
            <a:r>
              <a:rPr lang="en-US" dirty="0"/>
              <a:t>That regex will</a:t>
            </a:r>
          </a:p>
        </p:txBody>
      </p:sp>
      <p:sp>
        <p:nvSpPr>
          <p:cNvPr id="3" name="Content Placeholder 2">
            <a:extLst>
              <a:ext uri="{FF2B5EF4-FFF2-40B4-BE49-F238E27FC236}">
                <a16:creationId xmlns:a16="http://schemas.microsoft.com/office/drawing/2014/main" id="{62A15A4B-2179-B0C2-8E16-0953AFCF5BC2}"/>
              </a:ext>
            </a:extLst>
          </p:cNvPr>
          <p:cNvSpPr>
            <a:spLocks noGrp="1"/>
          </p:cNvSpPr>
          <p:nvPr>
            <p:ph idx="1"/>
          </p:nvPr>
        </p:nvSpPr>
        <p:spPr/>
        <p:txBody>
          <a:bodyPr/>
          <a:lstStyle/>
          <a:p>
            <a:r>
              <a:rPr lang="en-US" dirty="0"/>
              <a:t>map</a:t>
            </a:r>
          </a:p>
          <a:p>
            <a:r>
              <a:rPr lang="en-US" dirty="0">
                <a:solidFill>
                  <a:srgbClr val="0200FF"/>
                </a:solidFill>
              </a:rPr>
              <a:t>The date is 10/15/2011</a:t>
            </a:r>
          </a:p>
          <a:p>
            <a:r>
              <a:rPr lang="en-US" dirty="0"/>
              <a:t>to </a:t>
            </a:r>
          </a:p>
          <a:p>
            <a:r>
              <a:rPr lang="en-US" dirty="0">
                <a:solidFill>
                  <a:srgbClr val="0200FF"/>
                </a:solidFill>
              </a:rPr>
              <a:t>     The date is 15-10-2011</a:t>
            </a:r>
          </a:p>
          <a:p>
            <a:endParaRPr lang="en-US" dirty="0"/>
          </a:p>
        </p:txBody>
      </p:sp>
    </p:spTree>
    <p:extLst>
      <p:ext uri="{BB962C8B-B14F-4D97-AF65-F5344CB8AC3E}">
        <p14:creationId xmlns:p14="http://schemas.microsoft.com/office/powerpoint/2010/main" val="33262303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9020-F9BD-3845-90F1-E9845365B8A8}"/>
              </a:ext>
            </a:extLst>
          </p:cNvPr>
          <p:cNvSpPr>
            <a:spLocks noGrp="1"/>
          </p:cNvSpPr>
          <p:nvPr>
            <p:ph type="title"/>
          </p:nvPr>
        </p:nvSpPr>
        <p:spPr/>
        <p:txBody>
          <a:bodyPr>
            <a:normAutofit fontScale="90000"/>
          </a:bodyPr>
          <a:lstStyle/>
          <a:p>
            <a:r>
              <a:rPr lang="en-US" dirty="0"/>
              <a:t>But suppose we don't want to capture?</a:t>
            </a:r>
          </a:p>
        </p:txBody>
      </p:sp>
      <p:sp>
        <p:nvSpPr>
          <p:cNvPr id="3" name="Content Placeholder 2">
            <a:extLst>
              <a:ext uri="{FF2B5EF4-FFF2-40B4-BE49-F238E27FC236}">
                <a16:creationId xmlns:a16="http://schemas.microsoft.com/office/drawing/2014/main" id="{B177A1F5-E883-8041-A08E-E9AE2DCA089F}"/>
              </a:ext>
            </a:extLst>
          </p:cNvPr>
          <p:cNvSpPr>
            <a:spLocks noGrp="1"/>
          </p:cNvSpPr>
          <p:nvPr>
            <p:ph idx="1"/>
          </p:nvPr>
        </p:nvSpPr>
        <p:spPr>
          <a:xfrm>
            <a:off x="822960" y="1200150"/>
            <a:ext cx="8473440" cy="3733800"/>
          </a:xfrm>
        </p:spPr>
        <p:txBody>
          <a:bodyPr>
            <a:normAutofit/>
          </a:bodyPr>
          <a:lstStyle/>
          <a:p>
            <a:pPr marL="0" indent="0">
              <a:buNone/>
            </a:pPr>
            <a:r>
              <a:rPr lang="en-US" sz="2400" dirty="0"/>
              <a:t>Parentheses have a double function: grouping terms, and capturing</a:t>
            </a:r>
          </a:p>
          <a:p>
            <a:pPr marL="0" indent="0">
              <a:buNone/>
            </a:pPr>
            <a:r>
              <a:rPr lang="en-US" sz="2400" dirty="0"/>
              <a:t>Non-capturing groups: add a ?: after </a:t>
            </a:r>
            <a:r>
              <a:rPr lang="en-US" sz="2400" dirty="0" err="1"/>
              <a:t>paren</a:t>
            </a:r>
            <a:r>
              <a:rPr lang="en-US" sz="2400" dirty="0"/>
              <a:t>:</a:t>
            </a:r>
          </a:p>
          <a:p>
            <a:r>
              <a:rPr lang="en-US" sz="2200" dirty="0">
                <a:solidFill>
                  <a:srgbClr val="1A24F4"/>
                </a:solidFill>
                <a:latin typeface="Lucida Sans Typewriter" panose="020B0509030504030204" pitchFamily="49" charset="77"/>
              </a:rPr>
              <a:t>r"(?:</a:t>
            </a:r>
            <a:r>
              <a:rPr lang="en-US" sz="2200" dirty="0" err="1">
                <a:solidFill>
                  <a:srgbClr val="1A24F4"/>
                </a:solidFill>
                <a:latin typeface="Lucida Sans Typewriter" panose="020B0509030504030204" pitchFamily="49" charset="77"/>
              </a:rPr>
              <a:t>some|a</a:t>
            </a:r>
            <a:r>
              <a:rPr lang="en-US" sz="2200" dirty="0">
                <a:solidFill>
                  <a:srgbClr val="1A24F4"/>
                </a:solidFill>
                <a:latin typeface="Lucida Sans Typewriter" panose="020B0509030504030204" pitchFamily="49" charset="77"/>
              </a:rPr>
              <a:t> few) (</a:t>
            </a:r>
            <a:r>
              <a:rPr lang="en-US" sz="2200" dirty="0" err="1">
                <a:solidFill>
                  <a:srgbClr val="1A24F4"/>
                </a:solidFill>
                <a:latin typeface="Lucida Sans Typewriter" panose="020B0509030504030204" pitchFamily="49" charset="77"/>
              </a:rPr>
              <a:t>people|cats</a:t>
            </a:r>
            <a:r>
              <a:rPr lang="en-US" sz="2200" dirty="0">
                <a:solidFill>
                  <a:srgbClr val="1A24F4"/>
                </a:solidFill>
                <a:latin typeface="Lucida Sans Typewriter" panose="020B0509030504030204" pitchFamily="49" charset="77"/>
              </a:rPr>
              <a:t>) like some \1/"</a:t>
            </a:r>
          </a:p>
          <a:p>
            <a:r>
              <a:rPr lang="en-US" sz="2400" dirty="0"/>
              <a:t>matches </a:t>
            </a:r>
          </a:p>
          <a:p>
            <a:pPr lvl="1"/>
            <a:r>
              <a:rPr lang="en-US" dirty="0">
                <a:latin typeface="Courier" pitchFamily="2" charset="0"/>
              </a:rPr>
              <a:t>some cats like some cats </a:t>
            </a:r>
          </a:p>
          <a:p>
            <a:r>
              <a:rPr lang="en-US" sz="2400" dirty="0"/>
              <a:t>but not </a:t>
            </a:r>
          </a:p>
          <a:p>
            <a:pPr lvl="1"/>
            <a:r>
              <a:rPr lang="en-US" dirty="0">
                <a:latin typeface="Courier" pitchFamily="2" charset="0"/>
              </a:rPr>
              <a:t>some cats like some some</a:t>
            </a:r>
          </a:p>
        </p:txBody>
      </p:sp>
    </p:spTree>
    <p:extLst>
      <p:ext uri="{BB962C8B-B14F-4D97-AF65-F5344CB8AC3E}">
        <p14:creationId xmlns:p14="http://schemas.microsoft.com/office/powerpoint/2010/main" val="11000626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9603-F345-034C-9DFC-4FA105BDB1C5}"/>
              </a:ext>
            </a:extLst>
          </p:cNvPr>
          <p:cNvSpPr>
            <a:spLocks noGrp="1"/>
          </p:cNvSpPr>
          <p:nvPr>
            <p:ph type="title"/>
          </p:nvPr>
        </p:nvSpPr>
        <p:spPr/>
        <p:txBody>
          <a:bodyPr/>
          <a:lstStyle/>
          <a:p>
            <a:r>
              <a:rPr lang="en-US" dirty="0"/>
              <a:t>Lookahead assertions</a:t>
            </a:r>
          </a:p>
        </p:txBody>
      </p:sp>
      <p:sp>
        <p:nvSpPr>
          <p:cNvPr id="3" name="Content Placeholder 2">
            <a:extLst>
              <a:ext uri="{FF2B5EF4-FFF2-40B4-BE49-F238E27FC236}">
                <a16:creationId xmlns:a16="http://schemas.microsoft.com/office/drawing/2014/main" id="{F7B5AC33-30DF-874B-91DD-24AA8035675B}"/>
              </a:ext>
            </a:extLst>
          </p:cNvPr>
          <p:cNvSpPr>
            <a:spLocks noGrp="1"/>
          </p:cNvSpPr>
          <p:nvPr>
            <p:ph idx="1"/>
          </p:nvPr>
        </p:nvSpPr>
        <p:spPr>
          <a:xfrm>
            <a:off x="822960" y="1200150"/>
            <a:ext cx="8092440" cy="3823648"/>
          </a:xfrm>
        </p:spPr>
        <p:txBody>
          <a:bodyPr>
            <a:normAutofit/>
          </a:bodyPr>
          <a:lstStyle/>
          <a:p>
            <a:r>
              <a:rPr lang="en-US" dirty="0">
                <a:solidFill>
                  <a:srgbClr val="0070C0"/>
                </a:solidFill>
                <a:latin typeface="Lucida Sans Typewriter" panose="020B0509030504030204" pitchFamily="49" charset="77"/>
              </a:rPr>
              <a:t>(?= pattern) </a:t>
            </a:r>
            <a:r>
              <a:rPr lang="en-US" dirty="0"/>
              <a:t>is true if pattern matches, but is </a:t>
            </a:r>
            <a:r>
              <a:rPr lang="en-US" b="1" dirty="0"/>
              <a:t>zero-width; doesn't advance character pointer</a:t>
            </a:r>
          </a:p>
          <a:p>
            <a:r>
              <a:rPr lang="en-US" dirty="0">
                <a:solidFill>
                  <a:srgbClr val="0200FF"/>
                </a:solidFill>
                <a:latin typeface="Lucida Sans Typewriter" panose="020B0509030504030204" pitchFamily="49" charset="77"/>
              </a:rPr>
              <a:t>(?! pattern) </a:t>
            </a:r>
            <a:r>
              <a:rPr lang="en-US" dirty="0"/>
              <a:t>true if a pattern does not match </a:t>
            </a:r>
          </a:p>
          <a:p>
            <a:r>
              <a:rPr lang="en-US" dirty="0"/>
              <a:t>How to capture the first word on the line, but only if it doesn’t start with the letter T:</a:t>
            </a:r>
          </a:p>
          <a:p>
            <a:r>
              <a:rPr lang="en-US" dirty="0">
                <a:solidFill>
                  <a:srgbClr val="0200FF"/>
                </a:solidFill>
                <a:latin typeface="Lucida Sans Typewriter" panose="020B0509030504030204" pitchFamily="49" charset="77"/>
              </a:rPr>
              <a:t>r"ˆ(?![</a:t>
            </a:r>
            <a:r>
              <a:rPr lang="en-US" dirty="0" err="1">
                <a:solidFill>
                  <a:srgbClr val="0200FF"/>
                </a:solidFill>
                <a:latin typeface="Lucida Sans Typewriter" panose="020B0509030504030204" pitchFamily="49" charset="77"/>
              </a:rPr>
              <a:t>tT</a:t>
            </a:r>
            <a:r>
              <a:rPr lang="en-US" dirty="0">
                <a:solidFill>
                  <a:srgbClr val="0200FF"/>
                </a:solidFill>
                <a:latin typeface="Lucida Sans Typewriter" panose="020B0509030504030204" pitchFamily="49" charset="77"/>
              </a:rPr>
              <a:t>])(\w+)\b"</a:t>
            </a:r>
          </a:p>
          <a:p>
            <a:pPr marL="0" indent="0">
              <a:buNone/>
            </a:pPr>
            <a:endParaRPr lang="en-US" dirty="0"/>
          </a:p>
          <a:p>
            <a:endParaRPr lang="en-US" dirty="0"/>
          </a:p>
        </p:txBody>
      </p:sp>
    </p:spTree>
    <p:extLst>
      <p:ext uri="{BB962C8B-B14F-4D97-AF65-F5344CB8AC3E}">
        <p14:creationId xmlns:p14="http://schemas.microsoft.com/office/powerpoint/2010/main" val="10596975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8244840" cy="3429000"/>
          </a:xfrm>
        </p:spPr>
        <p:txBody>
          <a:bodyPr>
            <a:noAutofit/>
          </a:bodyPr>
          <a:lstStyle/>
          <a:p>
            <a:r>
              <a:rPr lang="en-US" dirty="0"/>
              <a:t>Early NLP system that imitated a Rogerian psychotherapist </a:t>
            </a:r>
          </a:p>
          <a:p>
            <a:pPr lvl="1"/>
            <a:r>
              <a:rPr lang="en-US" dirty="0"/>
              <a:t>Joseph </a:t>
            </a:r>
            <a:r>
              <a:rPr lang="en-US" dirty="0" err="1"/>
              <a:t>Weizenbaum</a:t>
            </a:r>
            <a:r>
              <a:rPr lang="en-US" dirty="0"/>
              <a:t>, 1966. </a:t>
            </a:r>
          </a:p>
          <a:p>
            <a:endParaRPr lang="en-US" dirty="0"/>
          </a:p>
          <a:p>
            <a:r>
              <a:rPr lang="en-US" dirty="0"/>
              <a:t>Uses pattern matching to match, e.g.,:</a:t>
            </a:r>
          </a:p>
          <a:p>
            <a:pPr lvl="1"/>
            <a:r>
              <a:rPr lang="en-US" dirty="0">
                <a:solidFill>
                  <a:srgbClr val="0070C0"/>
                </a:solidFill>
                <a:latin typeface="Courier" pitchFamily="2" charset="0"/>
              </a:rPr>
              <a:t>“I need X” </a:t>
            </a:r>
          </a:p>
          <a:p>
            <a:pPr marL="150876" lvl="1" indent="0">
              <a:buNone/>
            </a:pPr>
            <a:r>
              <a:rPr lang="en-US" sz="2800" dirty="0"/>
              <a:t>and translates them into, e.g.</a:t>
            </a:r>
          </a:p>
          <a:p>
            <a:pPr lvl="1"/>
            <a:r>
              <a:rPr lang="en-US" dirty="0">
                <a:solidFill>
                  <a:srgbClr val="0070C0"/>
                </a:solidFill>
                <a:latin typeface="Courier" pitchFamily="2" charset="0"/>
              </a:rPr>
              <a:t>“What would it mean to you if you got X? </a:t>
            </a:r>
          </a:p>
        </p:txBody>
      </p:sp>
    </p:spTree>
    <p:extLst>
      <p:ext uri="{BB962C8B-B14F-4D97-AF65-F5344CB8AC3E}">
        <p14:creationId xmlns:p14="http://schemas.microsoft.com/office/powerpoint/2010/main" val="38470984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7543801" cy="3429000"/>
          </a:xfrm>
        </p:spPr>
        <p:txBody>
          <a:bodyPr>
            <a:noAutofit/>
          </a:bodyPr>
          <a:lstStyle/>
          <a:p>
            <a:pPr marL="0" indent="0">
              <a:buNone/>
            </a:pPr>
            <a:r>
              <a:rPr lang="en-US" sz="2600" dirty="0"/>
              <a:t>Men are all alike.</a:t>
            </a:r>
            <a:br>
              <a:rPr lang="en-US" sz="2600" dirty="0"/>
            </a:br>
            <a:r>
              <a:rPr lang="en-US" sz="2600" dirty="0">
                <a:solidFill>
                  <a:srgbClr val="00B050"/>
                </a:solidFill>
              </a:rPr>
              <a:t>IN WHAT WAY</a:t>
            </a:r>
            <a:endParaRPr lang="en-US" sz="2600" dirty="0"/>
          </a:p>
          <a:p>
            <a:pPr marL="0" indent="0">
              <a:buNone/>
            </a:pPr>
            <a:r>
              <a:rPr lang="en-US" sz="2600" dirty="0"/>
              <a:t>They're always bugging us about something or other. </a:t>
            </a:r>
            <a:r>
              <a:rPr lang="en-US" sz="2600" dirty="0">
                <a:solidFill>
                  <a:srgbClr val="00B050"/>
                </a:solidFill>
              </a:rPr>
              <a:t>CAN YOU THINK OF A SPECIFIC EXAMPLE </a:t>
            </a:r>
          </a:p>
          <a:p>
            <a:pPr marL="0" indent="0">
              <a:buNone/>
            </a:pPr>
            <a:r>
              <a:rPr lang="en-US" sz="2600" dirty="0"/>
              <a:t>Well, my boyfriend made me come here.</a:t>
            </a:r>
            <a:br>
              <a:rPr lang="en-US" sz="2600" dirty="0"/>
            </a:br>
            <a:r>
              <a:rPr lang="en-US" sz="2600" dirty="0">
                <a:solidFill>
                  <a:srgbClr val="00B050"/>
                </a:solidFill>
              </a:rPr>
              <a:t>YOUR BOYFRIEND MADE YOU COME HERE </a:t>
            </a:r>
          </a:p>
          <a:p>
            <a:pPr marL="0" indent="0">
              <a:buNone/>
            </a:pPr>
            <a:r>
              <a:rPr lang="en-US" sz="2600" dirty="0"/>
              <a:t>He says I'm depressed much of the time.</a:t>
            </a:r>
            <a:br>
              <a:rPr lang="en-US" sz="2600" dirty="0"/>
            </a:br>
            <a:r>
              <a:rPr lang="en-US" sz="2600" dirty="0">
                <a:solidFill>
                  <a:srgbClr val="00B050"/>
                </a:solidFill>
              </a:rPr>
              <a:t>I AM SORRY TO HEAR YOU ARE DEPRESSED </a:t>
            </a:r>
          </a:p>
        </p:txBody>
      </p:sp>
    </p:spTree>
    <p:extLst>
      <p:ext uri="{BB962C8B-B14F-4D97-AF65-F5344CB8AC3E}">
        <p14:creationId xmlns:p14="http://schemas.microsoft.com/office/powerpoint/2010/main" val="21617488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1DCC-7DC2-CB45-B174-F86CD1C63159}"/>
              </a:ext>
            </a:extLst>
          </p:cNvPr>
          <p:cNvSpPr>
            <a:spLocks noGrp="1"/>
          </p:cNvSpPr>
          <p:nvPr>
            <p:ph type="title"/>
          </p:nvPr>
        </p:nvSpPr>
        <p:spPr/>
        <p:txBody>
          <a:bodyPr/>
          <a:lstStyle/>
          <a:p>
            <a:r>
              <a:rPr lang="en-US" dirty="0"/>
              <a:t>How ELIZA works</a:t>
            </a:r>
          </a:p>
        </p:txBody>
      </p:sp>
      <p:sp>
        <p:nvSpPr>
          <p:cNvPr id="3" name="Content Placeholder 2">
            <a:extLst>
              <a:ext uri="{FF2B5EF4-FFF2-40B4-BE49-F238E27FC236}">
                <a16:creationId xmlns:a16="http://schemas.microsoft.com/office/drawing/2014/main" id="{9F854953-485B-6B45-91CE-A27B6E7F6738}"/>
              </a:ext>
            </a:extLst>
          </p:cNvPr>
          <p:cNvSpPr>
            <a:spLocks noGrp="1"/>
          </p:cNvSpPr>
          <p:nvPr>
            <p:ph idx="1"/>
          </p:nvPr>
        </p:nvSpPr>
        <p:spPr>
          <a:xfrm>
            <a:off x="822960" y="1200150"/>
            <a:ext cx="7940040" cy="3429000"/>
          </a:xfrm>
        </p:spPr>
        <p:txBody>
          <a:bodyPr/>
          <a:lstStyle/>
          <a:p>
            <a:r>
              <a:rPr lang="en-US" sz="2400" dirty="0" err="1">
                <a:solidFill>
                  <a:srgbClr val="0200FF"/>
                </a:solidFill>
                <a:latin typeface="Lucida Sans Typewriter" panose="020B0509030504030204" pitchFamily="49" charset="77"/>
              </a:rPr>
              <a:t>r.sub</a:t>
            </a:r>
            <a:r>
              <a:rPr lang="en-US" sz="2400" dirty="0">
                <a:solidFill>
                  <a:srgbClr val="0200FF"/>
                </a:solidFill>
                <a:latin typeface="Lucida Sans Typewriter" panose="020B0509030504030204" pitchFamily="49" charset="77"/>
              </a:rPr>
              <a:t>(r".* I’M (</a:t>
            </a:r>
            <a:r>
              <a:rPr lang="en-US" sz="2400" dirty="0" err="1">
                <a:solidFill>
                  <a:srgbClr val="0200FF"/>
                </a:solidFill>
                <a:latin typeface="Lucida Sans Typewriter" panose="020B0509030504030204" pitchFamily="49" charset="77"/>
              </a:rPr>
              <a:t>depressed|sad</a:t>
            </a:r>
            <a:r>
              <a:rPr lang="en-US" sz="2400" dirty="0">
                <a:solidFill>
                  <a:srgbClr val="0200FF"/>
                </a:solidFill>
                <a:latin typeface="Lucida Sans Typewriter" panose="020B0509030504030204" pitchFamily="49" charset="77"/>
              </a:rPr>
              <a:t>) .*",</a:t>
            </a:r>
            <a:r>
              <a:rPr lang="en-US" sz="2400" dirty="0" err="1">
                <a:solidFill>
                  <a:srgbClr val="0200FF"/>
                </a:solidFill>
                <a:latin typeface="Lucida Sans Typewriter" panose="020B0509030504030204" pitchFamily="49" charset="77"/>
              </a:rPr>
              <a:t>r"I</a:t>
            </a:r>
            <a:r>
              <a:rPr lang="en-US" sz="2400" dirty="0">
                <a:solidFill>
                  <a:srgbClr val="0200FF"/>
                </a:solidFill>
                <a:latin typeface="Lucida Sans Typewriter" panose="020B0509030504030204" pitchFamily="49" charset="77"/>
              </a:rPr>
              <a:t> AM SORRY TO HEAR YOU ARE \1",input)</a:t>
            </a:r>
          </a:p>
          <a:p>
            <a:r>
              <a:rPr lang="en-US" sz="2400" dirty="0" err="1">
                <a:solidFill>
                  <a:srgbClr val="0200FF"/>
                </a:solidFill>
                <a:latin typeface="Lucida Sans Typewriter" panose="020B0509030504030204" pitchFamily="49" charset="77"/>
              </a:rPr>
              <a:t>r.sub</a:t>
            </a:r>
            <a:r>
              <a:rPr lang="en-US" sz="2400" dirty="0">
                <a:solidFill>
                  <a:srgbClr val="0200FF"/>
                </a:solidFill>
                <a:latin typeface="Lucida Sans Typewriter" panose="020B0509030504030204" pitchFamily="49" charset="77"/>
              </a:rPr>
              <a:t>(r".* I AM (</a:t>
            </a:r>
            <a:r>
              <a:rPr lang="en-US" sz="2400" dirty="0" err="1">
                <a:solidFill>
                  <a:srgbClr val="0200FF"/>
                </a:solidFill>
                <a:latin typeface="Lucida Sans Typewriter" panose="020B0509030504030204" pitchFamily="49" charset="77"/>
              </a:rPr>
              <a:t>depressed|sad</a:t>
            </a:r>
            <a:r>
              <a:rPr lang="en-US" sz="2400" dirty="0">
                <a:solidFill>
                  <a:srgbClr val="0200FF"/>
                </a:solidFill>
                <a:latin typeface="Lucida Sans Typewriter" panose="020B0509030504030204" pitchFamily="49" charset="77"/>
              </a:rPr>
              <a:t>) .*,</a:t>
            </a:r>
            <a:r>
              <a:rPr lang="en-US" sz="2400" dirty="0" err="1">
                <a:solidFill>
                  <a:srgbClr val="0200FF"/>
                </a:solidFill>
                <a:latin typeface="Lucida Sans Typewriter" panose="020B0509030504030204" pitchFamily="49" charset="77"/>
              </a:rPr>
              <a:t>r"WHY</a:t>
            </a:r>
            <a:r>
              <a:rPr lang="en-US" sz="2400" dirty="0">
                <a:solidFill>
                  <a:srgbClr val="0200FF"/>
                </a:solidFill>
                <a:latin typeface="Lucida Sans Typewriter" panose="020B0509030504030204" pitchFamily="49" charset="77"/>
              </a:rPr>
              <a:t> DO YOU THINK YOU ARE \1",input)</a:t>
            </a:r>
          </a:p>
          <a:p>
            <a:r>
              <a:rPr lang="en-US" sz="2400" dirty="0" err="1">
                <a:solidFill>
                  <a:srgbClr val="0200FF"/>
                </a:solidFill>
                <a:latin typeface="Lucida Sans Typewriter" panose="020B0509030504030204" pitchFamily="49" charset="77"/>
              </a:rPr>
              <a:t>r.sub</a:t>
            </a:r>
            <a:r>
              <a:rPr lang="en-US" sz="2400" dirty="0">
                <a:solidFill>
                  <a:srgbClr val="0200FF"/>
                </a:solidFill>
                <a:latin typeface="Lucida Sans Typewriter" panose="020B0509030504030204" pitchFamily="49" charset="77"/>
              </a:rPr>
              <a:t>(r".* all .*",</a:t>
            </a:r>
            <a:r>
              <a:rPr lang="en-US" sz="2400" dirty="0" err="1">
                <a:solidFill>
                  <a:srgbClr val="0200FF"/>
                </a:solidFill>
                <a:latin typeface="Lucida Sans Typewriter" panose="020B0509030504030204" pitchFamily="49" charset="77"/>
              </a:rPr>
              <a:t>r"IN</a:t>
            </a:r>
            <a:r>
              <a:rPr lang="en-US" sz="2400" dirty="0">
                <a:solidFill>
                  <a:srgbClr val="0200FF"/>
                </a:solidFill>
                <a:latin typeface="Lucida Sans Typewriter" panose="020B0509030504030204" pitchFamily="49" charset="77"/>
              </a:rPr>
              <a:t> WHAT </a:t>
            </a:r>
            <a:r>
              <a:rPr lang="en-US" sz="2400" dirty="0" err="1">
                <a:solidFill>
                  <a:srgbClr val="0200FF"/>
                </a:solidFill>
                <a:latin typeface="Lucida Sans Typewriter" panose="020B0509030504030204" pitchFamily="49" charset="77"/>
              </a:rPr>
              <a:t>WAY?",input</a:t>
            </a:r>
            <a:r>
              <a:rPr lang="en-US" sz="2400" dirty="0">
                <a:solidFill>
                  <a:srgbClr val="0200FF"/>
                </a:solidFill>
                <a:latin typeface="Lucida Sans Typewriter" panose="020B0509030504030204" pitchFamily="49" charset="77"/>
              </a:rPr>
              <a:t>)</a:t>
            </a:r>
          </a:p>
          <a:p>
            <a:r>
              <a:rPr lang="en-US" sz="2400" dirty="0" err="1">
                <a:solidFill>
                  <a:srgbClr val="0200FF"/>
                </a:solidFill>
                <a:latin typeface="Lucida Sans Typewriter" panose="020B0509030504030204" pitchFamily="49" charset="77"/>
              </a:rPr>
              <a:t>r.sub</a:t>
            </a:r>
            <a:r>
              <a:rPr lang="en-US" sz="2400" dirty="0">
                <a:solidFill>
                  <a:srgbClr val="0200FF"/>
                </a:solidFill>
                <a:latin typeface="Lucida Sans Typewriter" panose="020B0509030504030204" pitchFamily="49" charset="77"/>
              </a:rPr>
              <a:t>(r".* always .*",</a:t>
            </a:r>
            <a:r>
              <a:rPr lang="en-US" sz="2400" dirty="0" err="1">
                <a:solidFill>
                  <a:srgbClr val="0200FF"/>
                </a:solidFill>
                <a:latin typeface="Lucida Sans Typewriter" panose="020B0509030504030204" pitchFamily="49" charset="77"/>
              </a:rPr>
              <a:t>r"CAN</a:t>
            </a:r>
            <a:r>
              <a:rPr lang="en-US" sz="2400" dirty="0">
                <a:solidFill>
                  <a:srgbClr val="0200FF"/>
                </a:solidFill>
                <a:latin typeface="Lucida Sans Typewriter" panose="020B0509030504030204" pitchFamily="49" charset="77"/>
              </a:rPr>
              <a:t> YOU THINK OF A SPECIFIC </a:t>
            </a:r>
            <a:r>
              <a:rPr lang="en-US" sz="2400" dirty="0" err="1">
                <a:solidFill>
                  <a:srgbClr val="0200FF"/>
                </a:solidFill>
                <a:latin typeface="Lucida Sans Typewriter" panose="020B0509030504030204" pitchFamily="49" charset="77"/>
              </a:rPr>
              <a:t>EXAMPLE?",input</a:t>
            </a:r>
            <a:r>
              <a:rPr lang="en-US" sz="2400" dirty="0"/>
              <a:t>)</a:t>
            </a:r>
          </a:p>
          <a:p>
            <a:pPr marL="0" indent="0">
              <a:buNone/>
            </a:pPr>
            <a:endParaRPr lang="en-US" dirty="0"/>
          </a:p>
        </p:txBody>
      </p:sp>
    </p:spTree>
    <p:extLst>
      <p:ext uri="{BB962C8B-B14F-4D97-AF65-F5344CB8AC3E}">
        <p14:creationId xmlns:p14="http://schemas.microsoft.com/office/powerpoint/2010/main" val="11036545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5F543-EBBA-49EA-F38C-EDEBE2D6733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0D40F20-5732-7795-4847-E9D7352E48C8}"/>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ED5D37D2-A20D-EEBF-D794-80E2E2A1A342}"/>
              </a:ext>
            </a:extLst>
          </p:cNvPr>
          <p:cNvSpPr>
            <a:spLocks noGrp="1" noChangeArrowheads="1"/>
          </p:cNvSpPr>
          <p:nvPr>
            <p:ph idx="1"/>
          </p:nvPr>
        </p:nvSpPr>
        <p:spPr>
          <a:xfrm>
            <a:off x="3505200" y="285750"/>
            <a:ext cx="5638800" cy="1463040"/>
          </a:xfrm>
        </p:spPr>
        <p:txBody>
          <a:bodyPr>
            <a:normAutofit/>
          </a:bodyPr>
          <a:lstStyle/>
          <a:p>
            <a:pPr marL="0" indent="0">
              <a:buNone/>
            </a:pPr>
            <a:r>
              <a:rPr lang="en-US" sz="3600" dirty="0">
                <a:solidFill>
                  <a:srgbClr val="A4001D"/>
                </a:solidFill>
                <a:ea typeface="ＭＳ Ｐゴシック" charset="0"/>
                <a:cs typeface="ＭＳ Ｐゴシック" charset="0"/>
              </a:rPr>
              <a:t>Substitutions, Capture Groups, and Lookahead</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601E1D5-11EB-013D-64C3-6F73C64A57C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71249650"/>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16214</TotalTime>
  <Words>7632</Words>
  <Application>Microsoft Macintosh PowerPoint</Application>
  <PresentationFormat>On-screen Show (16:9)</PresentationFormat>
  <Paragraphs>895</Paragraphs>
  <Slides>112</Slides>
  <Notes>51</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112</vt:i4>
      </vt:variant>
    </vt:vector>
  </HeadingPairs>
  <TitlesOfParts>
    <vt:vector size="129" baseType="lpstr">
      <vt:lpstr>Microsoft JhengHei</vt:lpstr>
      <vt:lpstr>ＭＳ Ｐゴシック</vt:lpstr>
      <vt:lpstr>Times</vt:lpstr>
      <vt:lpstr>Apple Chancery</vt:lpstr>
      <vt:lpstr>Arial</vt:lpstr>
      <vt:lpstr>Calibri</vt:lpstr>
      <vt:lpstr>Courier</vt:lpstr>
      <vt:lpstr>Courier New</vt:lpstr>
      <vt:lpstr>Lucida Sans</vt:lpstr>
      <vt:lpstr>Lucida Sans Typewriter</vt:lpstr>
      <vt:lpstr>Monaco</vt:lpstr>
      <vt:lpstr>Raanana</vt:lpstr>
      <vt:lpstr>Raleway</vt:lpstr>
      <vt:lpstr>Tahoma</vt:lpstr>
      <vt:lpstr>Times New Roman</vt:lpstr>
      <vt:lpstr>Wingdings</vt:lpstr>
      <vt:lpstr>Retrospect</vt:lpstr>
      <vt:lpstr>Words and Tokens</vt:lpstr>
      <vt:lpstr>How many words in a sentence?</vt:lpstr>
      <vt:lpstr>How many words in an utterance?</vt:lpstr>
      <vt:lpstr>How many words in a sentence?</vt:lpstr>
      <vt:lpstr>How many words in a sentence?</vt:lpstr>
      <vt:lpstr>How many words in a sentence?</vt:lpstr>
      <vt:lpstr>How to choose tokens in Chinese</vt:lpstr>
      <vt:lpstr>How to do choose tokens in Chinese?</vt:lpstr>
      <vt:lpstr>Tokenization across languages</vt:lpstr>
      <vt:lpstr>There are simply too many words!</vt:lpstr>
      <vt:lpstr>There are simply too many words!</vt:lpstr>
      <vt:lpstr>Two kinds of words</vt:lpstr>
      <vt:lpstr>PowerPoint Presentation</vt:lpstr>
      <vt:lpstr>Why is too many words a problem?</vt:lpstr>
      <vt:lpstr>Words and Subwords</vt:lpstr>
      <vt:lpstr>Words and Tokens</vt:lpstr>
      <vt:lpstr>Words and Tokens</vt:lpstr>
      <vt:lpstr>Words have parts</vt:lpstr>
      <vt:lpstr>Morphemes in English and Chinese</vt:lpstr>
      <vt:lpstr>Types of morphemes</vt:lpstr>
      <vt:lpstr>Types of affixes</vt:lpstr>
      <vt:lpstr>Clitics</vt:lpstr>
      <vt:lpstr>Morphological Typology</vt:lpstr>
      <vt:lpstr>Number of morphemes per word</vt:lpstr>
      <vt:lpstr>Joseph Greenberg (1960) scale</vt:lpstr>
      <vt:lpstr>How easily segmentable</vt:lpstr>
      <vt:lpstr>Words and Tokens</vt:lpstr>
      <vt:lpstr>Words and Tokens</vt:lpstr>
      <vt:lpstr>Unicode</vt:lpstr>
      <vt:lpstr>ASCII: Some  history for English</vt:lpstr>
      <vt:lpstr>ASCII: Some  history for English</vt:lpstr>
      <vt:lpstr>ASCII wasn't enough!</vt:lpstr>
      <vt:lpstr>Code Points</vt:lpstr>
      <vt:lpstr>Some code points</vt:lpstr>
      <vt:lpstr>Encodings and UTF-8</vt:lpstr>
      <vt:lpstr>Encodings</vt:lpstr>
      <vt:lpstr>Instead: Variable Length Encoding</vt:lpstr>
      <vt:lpstr>UTF-8 Encoding</vt:lpstr>
      <vt:lpstr>UTF-8 encoding</vt:lpstr>
      <vt:lpstr>UTF-8 encoding</vt:lpstr>
      <vt:lpstr>UTF-8 and Python 3</vt:lpstr>
      <vt:lpstr>Words and Tokens</vt:lpstr>
      <vt:lpstr>Words and Tokens</vt:lpstr>
      <vt:lpstr>The NLP standard for tokenization</vt:lpstr>
      <vt:lpstr>Why tokenize?</vt:lpstr>
      <vt:lpstr>Subword tokenization</vt:lpstr>
      <vt:lpstr>Byte Pair Encoding (BPE) token learner</vt:lpstr>
      <vt:lpstr>BPE algorithm</vt:lpstr>
      <vt:lpstr>BPE token learner algorithm</vt:lpstr>
      <vt:lpstr>Byte Pair Encoding (BPE) Addendum</vt:lpstr>
      <vt:lpstr>BPE token learner</vt:lpstr>
      <vt:lpstr>BPE token learner</vt:lpstr>
      <vt:lpstr>BPE token learner</vt:lpstr>
      <vt:lpstr>BPE token learner</vt:lpstr>
      <vt:lpstr>BPE</vt:lpstr>
      <vt:lpstr>BPE encoder algorithm</vt:lpstr>
      <vt:lpstr>BPE and Unicode</vt:lpstr>
      <vt:lpstr>Visualizing GPT4o tokens</vt:lpstr>
      <vt:lpstr>Tokenizing across languages</vt:lpstr>
      <vt:lpstr>Tokenization is better in English</vt:lpstr>
      <vt:lpstr>Words and Tokens</vt:lpstr>
      <vt:lpstr>Words and Tokens</vt:lpstr>
      <vt:lpstr>Rule-based tokenization</vt:lpstr>
      <vt:lpstr>Issues for rule-based tokenization</vt:lpstr>
      <vt:lpstr>Penn Treebank Tokenization Standard</vt:lpstr>
      <vt:lpstr>Tokenization in NLTK</vt:lpstr>
      <vt:lpstr>Sentence Segmentation</vt:lpstr>
      <vt:lpstr>Space-based tokenization</vt:lpstr>
      <vt:lpstr>Simple Tokenization in UNIX</vt:lpstr>
      <vt:lpstr>The first step: tokenizing</vt:lpstr>
      <vt:lpstr>The second step: sorting</vt:lpstr>
      <vt:lpstr>More counting</vt:lpstr>
      <vt:lpstr>Words and Tokens</vt:lpstr>
      <vt:lpstr>Words and Tokens</vt:lpstr>
      <vt:lpstr>Corpora</vt:lpstr>
      <vt:lpstr>Corpora vary along dimensions like</vt:lpstr>
      <vt:lpstr>Corpora vary along dimensions like</vt:lpstr>
      <vt:lpstr>Code Switching</vt:lpstr>
      <vt:lpstr>Code Switching: Spanish/English</vt:lpstr>
      <vt:lpstr>Code Switching: Hindi/English</vt:lpstr>
      <vt:lpstr>Corpus datasheets</vt:lpstr>
      <vt:lpstr>Words and Tokens</vt:lpstr>
      <vt:lpstr>Words and Tokens</vt:lpstr>
      <vt:lpstr>Regular expressions are used everywhere</vt:lpstr>
      <vt:lpstr>Regular expressions</vt:lpstr>
      <vt:lpstr>Python syntax</vt:lpstr>
      <vt:lpstr>A note about Python regular expressions</vt:lpstr>
      <vt:lpstr>Regular expressions</vt:lpstr>
      <vt:lpstr>Regular Expressions: Disjunctions</vt:lpstr>
      <vt:lpstr>Regular Expressions: Negation in Disjunction</vt:lpstr>
      <vt:lpstr>Kleene star and Kleene plus</vt:lpstr>
      <vt:lpstr>Wildcard</vt:lpstr>
      <vt:lpstr>Regular Expressions: Anchors  ^   $</vt:lpstr>
      <vt:lpstr>Regular Expressions: More Disjunction</vt:lpstr>
      <vt:lpstr>Regular Expressions: Convenient aliases</vt:lpstr>
      <vt:lpstr>The iterative process of writing regex's</vt:lpstr>
      <vt:lpstr>False positives and false negatives</vt:lpstr>
      <vt:lpstr>Characterizing work on NLP</vt:lpstr>
      <vt:lpstr>Regular expressions play a surprisingly large role</vt:lpstr>
      <vt:lpstr>Words and Tokens</vt:lpstr>
      <vt:lpstr>Words and Tokens</vt:lpstr>
      <vt:lpstr>Regex Substitutions in Python</vt:lpstr>
      <vt:lpstr>Substitutions often need capture groups</vt:lpstr>
      <vt:lpstr>Capture group</vt:lpstr>
      <vt:lpstr>Capture group</vt:lpstr>
      <vt:lpstr>That regex will</vt:lpstr>
      <vt:lpstr>But suppose we don't want to capture?</vt:lpstr>
      <vt:lpstr>Lookahead assertions</vt:lpstr>
      <vt:lpstr>Simple Application: ELIZA</vt:lpstr>
      <vt:lpstr>Simple Application: ELIZA</vt:lpstr>
      <vt:lpstr>How ELIZA works</vt:lpstr>
      <vt:lpstr>Words and Tokens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229</cp:revision>
  <cp:lastPrinted>2011-11-15T22:45:48Z</cp:lastPrinted>
  <dcterms:created xsi:type="dcterms:W3CDTF">2010-04-19T15:31:24Z</dcterms:created>
  <dcterms:modified xsi:type="dcterms:W3CDTF">2025-08-23T21:19:07Z</dcterms:modified>
</cp:coreProperties>
</file>