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448" r:id="rId2"/>
    <p:sldId id="449" r:id="rId3"/>
    <p:sldId id="450" r:id="rId4"/>
    <p:sldId id="451" r:id="rId5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6CBA"/>
    <a:srgbClr val="D81C1C"/>
    <a:srgbClr val="99CCF7"/>
    <a:srgbClr val="C0E0FA"/>
    <a:srgbClr val="E1F0FD"/>
    <a:srgbClr val="D7EEFF"/>
    <a:srgbClr val="FDDFE5"/>
    <a:srgbClr val="7B654F"/>
    <a:srgbClr val="967B60"/>
    <a:srgbClr val="F5F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52" autoAdjust="0"/>
    <p:restoredTop sz="94673" autoAdjust="0"/>
  </p:normalViewPr>
  <p:slideViewPr>
    <p:cSldViewPr>
      <p:cViewPr varScale="1">
        <p:scale>
          <a:sx n="115" d="100"/>
          <a:sy n="115" d="100"/>
        </p:scale>
        <p:origin x="318" y="10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Locks and Condition Variables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Locks and Condition Variables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140 Lecture Notes: Locks and Condition Variables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Locks and Condition Variables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Locks and Condition Variables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140 Lecture Notes: Locks and Condition Variables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B873297-18BB-4935-9014-174FD8EFE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Locks and Condition Variables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04FD38-CF10-49E7-8612-5310C959A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85D6407-6D75-4411-A6BC-4DFB902CB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 Much Milk With Locks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B70ED44-6A0F-4C93-AB65-847F248C450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880360" y="788670"/>
            <a:ext cx="3383280" cy="3840480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US" dirty="0">
                <a:solidFill>
                  <a:schemeClr val="accent4"/>
                </a:solidFill>
              </a:rPr>
              <a:t>Both threads: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latin typeface="Lucida Sans Typewriter" panose="020B0509030504030204" pitchFamily="49" charset="0"/>
              </a:rPr>
              <a:t>struct lock l;</a:t>
            </a:r>
          </a:p>
          <a:p>
            <a:pPr marL="0" indent="0">
              <a:spcBef>
                <a:spcPts val="0"/>
              </a:spcBef>
              <a:buNone/>
            </a:pPr>
            <a:endParaRPr lang="en-US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latin typeface="Lucida Sans Typewriter" panose="020B0509030504030204" pitchFamily="49" charset="0"/>
              </a:rPr>
              <a:t>...</a:t>
            </a:r>
          </a:p>
          <a:p>
            <a:pPr marL="0" indent="0">
              <a:spcBef>
                <a:spcPts val="0"/>
              </a:spcBef>
              <a:buNone/>
            </a:pPr>
            <a:endParaRPr lang="en-US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b="0" dirty="0" err="1">
                <a:latin typeface="Lucida Sans Typewriter" panose="020B0509030504030204" pitchFamily="49" charset="0"/>
              </a:rPr>
              <a:t>lock_acquire</a:t>
            </a:r>
            <a:r>
              <a:rPr lang="en-US" b="0" dirty="0">
                <a:latin typeface="Lucida Sans Typewriter" panose="020B0509030504030204" pitchFamily="49" charset="0"/>
              </a:rPr>
              <a:t>(&amp;l);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latin typeface="Lucida Sans Typewriter" panose="020B0509030504030204" pitchFamily="49" charset="0"/>
              </a:rPr>
              <a:t>if (milk ==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latin typeface="Lucida Sans Typewriter" panose="020B0509030504030204" pitchFamily="49" charset="0"/>
              </a:rPr>
              <a:t>  </a:t>
            </a:r>
            <a:r>
              <a:rPr lang="en-US" b="0" dirty="0" err="1">
                <a:latin typeface="Lucida Sans Typewriter" panose="020B0509030504030204" pitchFamily="49" charset="0"/>
              </a:rPr>
              <a:t>buy_milk</a:t>
            </a:r>
            <a:r>
              <a:rPr lang="en-US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0" dirty="0" err="1">
                <a:latin typeface="Lucida Sans Typewriter" panose="020B0509030504030204" pitchFamily="49" charset="0"/>
              </a:rPr>
              <a:t>lock_release</a:t>
            </a:r>
            <a:r>
              <a:rPr lang="en-US" b="0" dirty="0">
                <a:latin typeface="Lucida Sans Typewriter" panose="020B0509030504030204" pitchFamily="49" charset="0"/>
              </a:rPr>
              <a:t>(&amp;l);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147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5DC3-9FCA-4CE3-ADBC-1F1EA09F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Producer/Consumer, v1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1D35C-14E9-4D4B-81E3-DB1D73CD6D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char buffer[SIZE];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 err="1">
                <a:latin typeface="Lucida Sans Typewriter" panose="020B0509030504030204" pitchFamily="49" charset="0"/>
              </a:rPr>
              <a:t>int</a:t>
            </a:r>
            <a:r>
              <a:rPr lang="en-US" sz="1600" b="0" dirty="0">
                <a:latin typeface="Lucida Sans Typewriter" panose="020B0509030504030204" pitchFamily="49" charset="0"/>
              </a:rPr>
              <a:t> count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 err="1">
                <a:latin typeface="Lucida Sans Typewriter" panose="020B0509030504030204" pitchFamily="49" charset="0"/>
              </a:rPr>
              <a:t>int</a:t>
            </a:r>
            <a:r>
              <a:rPr lang="en-US" sz="1600" b="0" dirty="0">
                <a:latin typeface="Lucida Sans Typewriter" panose="020B0509030504030204" pitchFamily="49" charset="0"/>
              </a:rPr>
              <a:t> </a:t>
            </a:r>
            <a:r>
              <a:rPr lang="en-US" sz="1600" b="0" dirty="0" err="1">
                <a:latin typeface="Lucida Sans Typewriter" panose="020B0509030504030204" pitchFamily="49" charset="0"/>
              </a:rPr>
              <a:t>putIndex</a:t>
            </a:r>
            <a:r>
              <a:rPr lang="en-US" sz="1600" b="0" dirty="0">
                <a:latin typeface="Lucida Sans Typewriter" panose="020B0509030504030204" pitchFamily="49" charset="0"/>
              </a:rPr>
              <a:t> = 0, </a:t>
            </a:r>
            <a:r>
              <a:rPr lang="en-US" sz="1600" b="0" dirty="0" err="1">
                <a:latin typeface="Lucida Sans Typewriter" panose="020B0509030504030204" pitchFamily="49" charset="0"/>
              </a:rPr>
              <a:t>getIndex</a:t>
            </a:r>
            <a:r>
              <a:rPr lang="en-US" sz="1600" b="0" dirty="0"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struct lock l;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 err="1">
                <a:latin typeface="Lucida Sans Typewriter" panose="020B0509030504030204" pitchFamily="49" charset="0"/>
              </a:rPr>
              <a:t>lock_init</a:t>
            </a:r>
            <a:r>
              <a:rPr lang="en-US" sz="1600" b="0" dirty="0">
                <a:latin typeface="Lucida Sans Typewriter" panose="020B0509030504030204" pitchFamily="49" charset="0"/>
              </a:rPr>
              <a:t>(&amp;l);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void put(char c)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</a:t>
            </a:r>
            <a:r>
              <a:rPr lang="en-US" sz="1600" b="0" dirty="0" err="1">
                <a:latin typeface="Lucida Sans Typewriter" panose="020B0509030504030204" pitchFamily="49" charset="0"/>
              </a:rPr>
              <a:t>lock_acquire</a:t>
            </a:r>
            <a:r>
              <a:rPr lang="en-US" sz="1600" b="0" dirty="0">
                <a:latin typeface="Lucida Sans Typewriter" panose="020B0509030504030204" pitchFamily="49" charset="0"/>
              </a:rPr>
              <a:t>(&amp;l);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count++;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buffer[</a:t>
            </a:r>
            <a:r>
              <a:rPr lang="en-US" sz="1600" b="0" dirty="0" err="1">
                <a:latin typeface="Lucida Sans Typewriter" panose="020B0509030504030204" pitchFamily="49" charset="0"/>
              </a:rPr>
              <a:t>putIndex</a:t>
            </a:r>
            <a:r>
              <a:rPr lang="en-US" sz="1600" b="0" dirty="0">
                <a:latin typeface="Lucida Sans Typewriter" panose="020B0509030504030204" pitchFamily="49" charset="0"/>
              </a:rPr>
              <a:t>] = c;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</a:t>
            </a:r>
            <a:r>
              <a:rPr lang="en-US" sz="1600" b="0" dirty="0" err="1">
                <a:latin typeface="Lucida Sans Typewriter" panose="020B0509030504030204" pitchFamily="49" charset="0"/>
              </a:rPr>
              <a:t>putIndex</a:t>
            </a:r>
            <a:r>
              <a:rPr lang="en-US" sz="1600" b="0" dirty="0">
                <a:latin typeface="Lucida Sans Typewriter" panose="020B05090305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if (</a:t>
            </a:r>
            <a:r>
              <a:rPr lang="en-US" sz="1600" b="0" dirty="0" err="1">
                <a:latin typeface="Lucida Sans Typewriter" panose="020B0509030504030204" pitchFamily="49" charset="0"/>
              </a:rPr>
              <a:t>putIndex</a:t>
            </a:r>
            <a:r>
              <a:rPr lang="en-US" sz="1600" b="0" dirty="0">
                <a:latin typeface="Lucida Sans Typewriter" panose="020B0509030504030204" pitchFamily="49" charset="0"/>
              </a:rPr>
              <a:t> == SIZE)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 err="1">
                <a:latin typeface="Lucida Sans Typewriter" panose="020B0509030504030204" pitchFamily="49" charset="0"/>
              </a:rPr>
              <a:t>putIndex</a:t>
            </a:r>
            <a:r>
              <a:rPr lang="en-US" sz="1600" b="0" dirty="0"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</a:t>
            </a:r>
            <a:r>
              <a:rPr lang="en-US" sz="1600" b="0" dirty="0" err="1">
                <a:latin typeface="Lucida Sans Typewriter" panose="020B0509030504030204" pitchFamily="49" charset="0"/>
              </a:rPr>
              <a:t>lock_release</a:t>
            </a:r>
            <a:r>
              <a:rPr lang="en-US" sz="1600" b="0" dirty="0">
                <a:latin typeface="Lucida Sans Typewriter" panose="020B0509030504030204" pitchFamily="49" charset="0"/>
              </a:rPr>
              <a:t>(&amp;l);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280D7A-B23D-4FB9-A09B-67AEFD2A3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char get()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char c;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</a:t>
            </a:r>
            <a:r>
              <a:rPr lang="en-US" sz="1600" b="0" dirty="0" err="1">
                <a:latin typeface="Lucida Sans Typewriter" panose="020B0509030504030204" pitchFamily="49" charset="0"/>
              </a:rPr>
              <a:t>lock_acquire</a:t>
            </a:r>
            <a:r>
              <a:rPr lang="en-US" sz="1600" b="0" dirty="0">
                <a:latin typeface="Lucida Sans Typewriter" panose="020B0509030504030204" pitchFamily="49" charset="0"/>
              </a:rPr>
              <a:t>(&amp;l);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count--;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c = buffer[</a:t>
            </a:r>
            <a:r>
              <a:rPr lang="en-US" sz="1600" b="0" dirty="0" err="1">
                <a:latin typeface="Lucida Sans Typewriter" panose="020B0509030504030204" pitchFamily="49" charset="0"/>
              </a:rPr>
              <a:t>getIndex</a:t>
            </a:r>
            <a:r>
              <a:rPr lang="en-US" sz="1600" b="0" dirty="0">
                <a:latin typeface="Lucida Sans Typewriter" panose="020B05090305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</a:t>
            </a:r>
            <a:r>
              <a:rPr lang="en-US" sz="1600" b="0" dirty="0" err="1">
                <a:latin typeface="Lucida Sans Typewriter" panose="020B0509030504030204" pitchFamily="49" charset="0"/>
              </a:rPr>
              <a:t>getIndex</a:t>
            </a:r>
            <a:r>
              <a:rPr lang="en-US" sz="1600" b="0" dirty="0">
                <a:latin typeface="Lucida Sans Typewriter" panose="020B05090305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if (</a:t>
            </a:r>
            <a:r>
              <a:rPr lang="en-US" sz="1600" b="0" dirty="0" err="1">
                <a:latin typeface="Lucida Sans Typewriter" panose="020B0509030504030204" pitchFamily="49" charset="0"/>
              </a:rPr>
              <a:t>getIndex</a:t>
            </a:r>
            <a:r>
              <a:rPr lang="en-US" sz="1600" b="0" dirty="0">
                <a:latin typeface="Lucida Sans Typewriter" panose="020B0509030504030204" pitchFamily="49" charset="0"/>
              </a:rPr>
              <a:t> == SIZE)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  </a:t>
            </a:r>
            <a:r>
              <a:rPr lang="en-US" sz="1600" b="0" dirty="0" err="1">
                <a:latin typeface="Lucida Sans Typewriter" panose="020B0509030504030204" pitchFamily="49" charset="0"/>
              </a:rPr>
              <a:t>getIndex</a:t>
            </a:r>
            <a:r>
              <a:rPr lang="en-US" sz="1600" b="0" dirty="0"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</a:t>
            </a:r>
            <a:r>
              <a:rPr lang="en-US" sz="1600" b="0" dirty="0" err="1">
                <a:latin typeface="Lucida Sans Typewriter" panose="020B0509030504030204" pitchFamily="49" charset="0"/>
              </a:rPr>
              <a:t>lock_release</a:t>
            </a:r>
            <a:r>
              <a:rPr lang="en-US" sz="1600" b="0" dirty="0">
                <a:latin typeface="Lucida Sans Typewriter" panose="020B0509030504030204" pitchFamily="49" charset="0"/>
              </a:rPr>
              <a:t>(&amp;l);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  return c;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E52D4-6B71-466A-864C-22E7A0FE0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Locks and Condition Variables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70B01-301F-43AC-8FA8-A54A6EEE9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499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5DC3-9FCA-4CE3-ADBC-1F1EA09F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Producer/Consumer, v2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1D35C-14E9-4D4B-81E3-DB1D73CD6D0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char buffer[SIZE];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 err="1">
                <a:latin typeface="Lucida Sans Typewriter" panose="020B0509030504030204" pitchFamily="49" charset="0"/>
              </a:rPr>
              <a:t>int</a:t>
            </a:r>
            <a:r>
              <a:rPr lang="en-US" sz="1200" b="0" dirty="0">
                <a:latin typeface="Lucida Sans Typewriter" panose="020B0509030504030204" pitchFamily="49" charset="0"/>
              </a:rPr>
              <a:t> count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 err="1">
                <a:latin typeface="Lucida Sans Typewriter" panose="020B0509030504030204" pitchFamily="49" charset="0"/>
              </a:rPr>
              <a:t>int</a:t>
            </a:r>
            <a:r>
              <a:rPr lang="en-US" sz="1200" b="0" dirty="0">
                <a:latin typeface="Lucida Sans Typewriter" panose="020B0509030504030204" pitchFamily="49" charset="0"/>
              </a:rPr>
              <a:t> </a:t>
            </a:r>
            <a:r>
              <a:rPr lang="en-US" sz="1200" b="0" dirty="0" err="1">
                <a:latin typeface="Lucida Sans Typewriter" panose="020B0509030504030204" pitchFamily="49" charset="0"/>
              </a:rPr>
              <a:t>putIndex</a:t>
            </a:r>
            <a:r>
              <a:rPr lang="en-US" sz="1200" b="0" dirty="0">
                <a:latin typeface="Lucida Sans Typewriter" panose="020B0509030504030204" pitchFamily="49" charset="0"/>
              </a:rPr>
              <a:t> = 0, </a:t>
            </a:r>
            <a:r>
              <a:rPr lang="en-US" sz="1200" b="0" dirty="0" err="1">
                <a:latin typeface="Lucida Sans Typewriter" panose="020B0509030504030204" pitchFamily="49" charset="0"/>
              </a:rPr>
              <a:t>getIndex</a:t>
            </a:r>
            <a:r>
              <a:rPr lang="en-US" sz="1200" b="0" dirty="0"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struct lock l;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 err="1">
                <a:latin typeface="Lucida Sans Typewriter" panose="020B0509030504030204" pitchFamily="49" charset="0"/>
              </a:rPr>
              <a:t>lock_init</a:t>
            </a:r>
            <a:r>
              <a:rPr lang="en-US" sz="1200" b="0" dirty="0">
                <a:latin typeface="Lucida Sans Typewriter" panose="020B0509030504030204" pitchFamily="49" charset="0"/>
              </a:rPr>
              <a:t>(&amp;l);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void put(char c)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</a:t>
            </a:r>
            <a:r>
              <a:rPr lang="en-US" sz="1200" b="0" dirty="0" err="1">
                <a:latin typeface="Lucida Sans Typewriter" panose="020B0509030504030204" pitchFamily="49" charset="0"/>
              </a:rPr>
              <a:t>lock_acquire</a:t>
            </a:r>
            <a:r>
              <a:rPr lang="en-US" sz="1200" b="0" dirty="0">
                <a:latin typeface="Lucida Sans Typewriter" panose="020B0509030504030204" pitchFamily="49" charset="0"/>
              </a:rPr>
              <a:t>(&amp;l);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while (count == SIZE)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lock_release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(&amp;l);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lock_acquire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(&amp;l);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count++;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buffer[</a:t>
            </a:r>
            <a:r>
              <a:rPr lang="en-US" sz="1200" b="0" dirty="0" err="1">
                <a:latin typeface="Lucida Sans Typewriter" panose="020B0509030504030204" pitchFamily="49" charset="0"/>
              </a:rPr>
              <a:t>putIndex</a:t>
            </a:r>
            <a:r>
              <a:rPr lang="en-US" sz="1200" b="0" dirty="0">
                <a:latin typeface="Lucida Sans Typewriter" panose="020B0509030504030204" pitchFamily="49" charset="0"/>
              </a:rPr>
              <a:t>] = c;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</a:t>
            </a:r>
            <a:r>
              <a:rPr lang="en-US" sz="1200" b="0" dirty="0" err="1">
                <a:latin typeface="Lucida Sans Typewriter" panose="020B0509030504030204" pitchFamily="49" charset="0"/>
              </a:rPr>
              <a:t>putIndex</a:t>
            </a:r>
            <a:r>
              <a:rPr lang="en-US" sz="1200" b="0" dirty="0">
                <a:latin typeface="Lucida Sans Typewriter" panose="020B05090305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if (</a:t>
            </a:r>
            <a:r>
              <a:rPr lang="en-US" sz="1200" b="0" dirty="0" err="1">
                <a:latin typeface="Lucida Sans Typewriter" panose="020B0509030504030204" pitchFamily="49" charset="0"/>
              </a:rPr>
              <a:t>putIndex</a:t>
            </a:r>
            <a:r>
              <a:rPr lang="en-US" sz="1200" b="0" dirty="0">
                <a:latin typeface="Lucida Sans Typewriter" panose="020B0509030504030204" pitchFamily="49" charset="0"/>
              </a:rPr>
              <a:t> == SIZE)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  <a:r>
              <a:rPr lang="en-US" sz="1200" b="0" dirty="0" err="1">
                <a:latin typeface="Lucida Sans Typewriter" panose="020B0509030504030204" pitchFamily="49" charset="0"/>
              </a:rPr>
              <a:t>putIndex</a:t>
            </a:r>
            <a:r>
              <a:rPr lang="en-US" sz="1200" b="0" dirty="0"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</a:t>
            </a:r>
            <a:r>
              <a:rPr lang="en-US" sz="1200" b="0" dirty="0" err="1">
                <a:latin typeface="Lucida Sans Typewriter" panose="020B0509030504030204" pitchFamily="49" charset="0"/>
              </a:rPr>
              <a:t>lock_release</a:t>
            </a:r>
            <a:r>
              <a:rPr lang="en-US" sz="1200" b="0" dirty="0">
                <a:latin typeface="Lucida Sans Typewriter" panose="020B0509030504030204" pitchFamily="49" charset="0"/>
              </a:rPr>
              <a:t>(&amp;l);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}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280D7A-B23D-4FB9-A09B-67AEFD2A3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283464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char get()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char c;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</a:t>
            </a:r>
            <a:r>
              <a:rPr lang="en-US" sz="1200" b="0" dirty="0" err="1">
                <a:latin typeface="Lucida Sans Typewriter" panose="020B0509030504030204" pitchFamily="49" charset="0"/>
              </a:rPr>
              <a:t>lock_acquire</a:t>
            </a:r>
            <a:r>
              <a:rPr lang="en-US" sz="1200" b="0" dirty="0">
                <a:latin typeface="Lucida Sans Typewriter" panose="020B0509030504030204" pitchFamily="49" charset="0"/>
              </a:rPr>
              <a:t>(&amp;l);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while (count ==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lock_release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(&amp;l);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</a:t>
            </a:r>
            <a:r>
              <a:rPr lang="en-US" sz="12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lock_acquire</a:t>
            </a: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(&amp;l);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count--;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c = buffer[</a:t>
            </a:r>
            <a:r>
              <a:rPr lang="en-US" sz="1200" b="0" dirty="0" err="1">
                <a:latin typeface="Lucida Sans Typewriter" panose="020B0509030504030204" pitchFamily="49" charset="0"/>
              </a:rPr>
              <a:t>getIndex</a:t>
            </a:r>
            <a:r>
              <a:rPr lang="en-US" sz="1200" b="0" dirty="0">
                <a:latin typeface="Lucida Sans Typewriter" panose="020B05090305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</a:t>
            </a:r>
            <a:r>
              <a:rPr lang="en-US" sz="1200" b="0" dirty="0" err="1">
                <a:latin typeface="Lucida Sans Typewriter" panose="020B0509030504030204" pitchFamily="49" charset="0"/>
              </a:rPr>
              <a:t>getIndex</a:t>
            </a:r>
            <a:r>
              <a:rPr lang="en-US" sz="1200" b="0" dirty="0">
                <a:latin typeface="Lucida Sans Typewriter" panose="020B05090305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if (</a:t>
            </a:r>
            <a:r>
              <a:rPr lang="en-US" sz="1200" b="0" dirty="0" err="1">
                <a:latin typeface="Lucida Sans Typewriter" panose="020B0509030504030204" pitchFamily="49" charset="0"/>
              </a:rPr>
              <a:t>getIndex</a:t>
            </a:r>
            <a:r>
              <a:rPr lang="en-US" sz="1200" b="0" dirty="0">
                <a:latin typeface="Lucida Sans Typewriter" panose="020B0509030504030204" pitchFamily="49" charset="0"/>
              </a:rPr>
              <a:t> == SIZE)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  <a:r>
              <a:rPr lang="en-US" sz="1200" b="0" dirty="0" err="1">
                <a:latin typeface="Lucida Sans Typewriter" panose="020B0509030504030204" pitchFamily="49" charset="0"/>
              </a:rPr>
              <a:t>getIndex</a:t>
            </a:r>
            <a:r>
              <a:rPr lang="en-US" sz="1200" b="0" dirty="0"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</a:t>
            </a:r>
            <a:r>
              <a:rPr lang="en-US" sz="1200" b="0" dirty="0" err="1">
                <a:latin typeface="Lucida Sans Typewriter" panose="020B0509030504030204" pitchFamily="49" charset="0"/>
              </a:rPr>
              <a:t>lock_release</a:t>
            </a:r>
            <a:r>
              <a:rPr lang="en-US" sz="1200" b="0" dirty="0">
                <a:latin typeface="Lucida Sans Typewriter" panose="020B0509030504030204" pitchFamily="49" charset="0"/>
              </a:rPr>
              <a:t>(&amp;l);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return c;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b="0" dirty="0">
              <a:latin typeface="Lucida Sans Typewriter" panose="020B0509030504030204" pitchFamily="49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E52D4-6B71-466A-864C-22E7A0FE0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Locks and Condition Variables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70B01-301F-43AC-8FA8-A54A6EEE9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066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5DC3-9FCA-4CE3-ADBC-1F1EA09F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Producer/Consumer, v3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1D35C-14E9-4D4B-81E3-DB1D73CD6D0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char buffer[SIZE];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 err="1">
                <a:latin typeface="Lucida Sans Typewriter" panose="020B0509030504030204" pitchFamily="49" charset="0"/>
              </a:rPr>
              <a:t>int</a:t>
            </a:r>
            <a:r>
              <a:rPr lang="en-US" sz="1050" b="0" dirty="0">
                <a:latin typeface="Lucida Sans Typewriter" panose="020B0509030504030204" pitchFamily="49" charset="0"/>
              </a:rPr>
              <a:t> count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 err="1">
                <a:latin typeface="Lucida Sans Typewriter" panose="020B0509030504030204" pitchFamily="49" charset="0"/>
              </a:rPr>
              <a:t>int</a:t>
            </a:r>
            <a:r>
              <a:rPr lang="en-US" sz="1050" b="0" dirty="0">
                <a:latin typeface="Lucida Sans Typewriter" panose="020B0509030504030204" pitchFamily="49" charset="0"/>
              </a:rPr>
              <a:t> </a:t>
            </a:r>
            <a:r>
              <a:rPr lang="en-US" sz="1050" b="0" dirty="0" err="1">
                <a:latin typeface="Lucida Sans Typewriter" panose="020B0509030504030204" pitchFamily="49" charset="0"/>
              </a:rPr>
              <a:t>putIndex</a:t>
            </a:r>
            <a:r>
              <a:rPr lang="en-US" sz="1050" b="0" dirty="0">
                <a:latin typeface="Lucida Sans Typewriter" panose="020B0509030504030204" pitchFamily="49" charset="0"/>
              </a:rPr>
              <a:t> = 0, </a:t>
            </a:r>
            <a:r>
              <a:rPr lang="en-US" sz="1050" b="0" dirty="0" err="1">
                <a:latin typeface="Lucida Sans Typewriter" panose="020B0509030504030204" pitchFamily="49" charset="0"/>
              </a:rPr>
              <a:t>getIndex</a:t>
            </a:r>
            <a:r>
              <a:rPr lang="en-US" sz="1050" b="0" dirty="0"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struct lock l;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struct condition </a:t>
            </a:r>
            <a:r>
              <a:rPr lang="en-US" sz="105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dataAvailable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struct condition </a:t>
            </a:r>
            <a:r>
              <a:rPr lang="en-US" sz="105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spaceAvailable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endParaRPr lang="en-US" sz="105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 err="1">
                <a:latin typeface="Lucida Sans Typewriter" panose="020B0509030504030204" pitchFamily="49" charset="0"/>
              </a:rPr>
              <a:t>lock_init</a:t>
            </a:r>
            <a:r>
              <a:rPr lang="en-US" sz="1050" b="0" dirty="0">
                <a:latin typeface="Lucida Sans Typewriter" panose="020B0509030504030204" pitchFamily="49" charset="0"/>
              </a:rPr>
              <a:t>(&amp;l);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cond_init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(&amp;</a:t>
            </a:r>
            <a:r>
              <a:rPr lang="en-US" sz="105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dataAvailable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cond_init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(&amp;</a:t>
            </a:r>
            <a:r>
              <a:rPr lang="en-US" sz="105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spaceAvailable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void put(char c)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</a:t>
            </a:r>
            <a:r>
              <a:rPr lang="en-US" sz="1050" b="0" dirty="0" err="1">
                <a:latin typeface="Lucida Sans Typewriter" panose="020B0509030504030204" pitchFamily="49" charset="0"/>
              </a:rPr>
              <a:t>lock_acquire</a:t>
            </a:r>
            <a:r>
              <a:rPr lang="en-US" sz="1050" b="0" dirty="0">
                <a:latin typeface="Lucida Sans Typewriter" panose="020B0509030504030204" pitchFamily="49" charset="0"/>
              </a:rPr>
              <a:t>(&amp;l);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while (count == SIZE)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  </a:t>
            </a:r>
            <a:r>
              <a:rPr lang="en-US" sz="105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cond_wait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(&amp;</a:t>
            </a:r>
            <a:r>
              <a:rPr lang="en-US" sz="105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spaceAvailable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, &amp;l);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count++;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buffer[</a:t>
            </a:r>
            <a:r>
              <a:rPr lang="en-US" sz="1050" b="0" dirty="0" err="1">
                <a:latin typeface="Lucida Sans Typewriter" panose="020B0509030504030204" pitchFamily="49" charset="0"/>
              </a:rPr>
              <a:t>putIndex</a:t>
            </a:r>
            <a:r>
              <a:rPr lang="en-US" sz="1050" b="0" dirty="0">
                <a:latin typeface="Lucida Sans Typewriter" panose="020B0509030504030204" pitchFamily="49" charset="0"/>
              </a:rPr>
              <a:t>] = c;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</a:t>
            </a:r>
            <a:r>
              <a:rPr lang="en-US" sz="1050" b="0" dirty="0" err="1">
                <a:latin typeface="Lucida Sans Typewriter" panose="020B0509030504030204" pitchFamily="49" charset="0"/>
              </a:rPr>
              <a:t>putIndex</a:t>
            </a:r>
            <a:r>
              <a:rPr lang="en-US" sz="1050" b="0" dirty="0">
                <a:latin typeface="Lucida Sans Typewriter" panose="020B05090305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if (</a:t>
            </a:r>
            <a:r>
              <a:rPr lang="en-US" sz="1050" b="0" dirty="0" err="1">
                <a:latin typeface="Lucida Sans Typewriter" panose="020B0509030504030204" pitchFamily="49" charset="0"/>
              </a:rPr>
              <a:t>putIndex</a:t>
            </a:r>
            <a:r>
              <a:rPr lang="en-US" sz="1050" b="0" dirty="0">
                <a:latin typeface="Lucida Sans Typewriter" panose="020B0509030504030204" pitchFamily="49" charset="0"/>
              </a:rPr>
              <a:t> == SIZE)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  </a:t>
            </a:r>
            <a:r>
              <a:rPr lang="en-US" sz="1050" b="0" dirty="0" err="1">
                <a:latin typeface="Lucida Sans Typewriter" panose="020B0509030504030204" pitchFamily="49" charset="0"/>
              </a:rPr>
              <a:t>putIndex</a:t>
            </a:r>
            <a:r>
              <a:rPr lang="en-US" sz="1050" b="0" dirty="0"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</a:t>
            </a:r>
            <a:r>
              <a:rPr lang="en-US" sz="105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cond_signal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(&amp;</a:t>
            </a:r>
            <a:r>
              <a:rPr lang="en-US" sz="105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dataAvailable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, &amp;l);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</a:t>
            </a:r>
            <a:r>
              <a:rPr lang="en-US" sz="1050" b="0" dirty="0" err="1">
                <a:latin typeface="Lucida Sans Typewriter" panose="020B0509030504030204" pitchFamily="49" charset="0"/>
              </a:rPr>
              <a:t>lock_release</a:t>
            </a:r>
            <a:r>
              <a:rPr lang="en-US" sz="1050" b="0" dirty="0">
                <a:latin typeface="Lucida Sans Typewriter" panose="020B0509030504030204" pitchFamily="49" charset="0"/>
              </a:rPr>
              <a:t>(&amp;l);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050" b="0" dirty="0">
              <a:latin typeface="Lucida Sans Typewriter" panose="020B05090305040302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280D7A-B23D-4FB9-A09B-67AEFD2A3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283464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char get()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char c;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</a:t>
            </a:r>
            <a:r>
              <a:rPr lang="en-US" sz="1050" b="0" dirty="0" err="1">
                <a:latin typeface="Lucida Sans Typewriter" panose="020B0509030504030204" pitchFamily="49" charset="0"/>
              </a:rPr>
              <a:t>lock_acquire</a:t>
            </a:r>
            <a:r>
              <a:rPr lang="en-US" sz="1050" b="0" dirty="0">
                <a:latin typeface="Lucida Sans Typewriter" panose="020B0509030504030204" pitchFamily="49" charset="0"/>
              </a:rPr>
              <a:t>(&amp;l);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while (count ==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  </a:t>
            </a:r>
            <a:r>
              <a:rPr lang="en-US" sz="105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cond_wait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(&amp;</a:t>
            </a:r>
            <a:r>
              <a:rPr lang="en-US" sz="105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dataAvailable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, &amp;l);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count--;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c = buffer[</a:t>
            </a:r>
            <a:r>
              <a:rPr lang="en-US" sz="1050" b="0" dirty="0" err="1">
                <a:latin typeface="Lucida Sans Typewriter" panose="020B0509030504030204" pitchFamily="49" charset="0"/>
              </a:rPr>
              <a:t>getIndex</a:t>
            </a:r>
            <a:r>
              <a:rPr lang="en-US" sz="1050" b="0" dirty="0">
                <a:latin typeface="Lucida Sans Typewriter" panose="020B05090305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</a:t>
            </a:r>
            <a:r>
              <a:rPr lang="en-US" sz="1050" b="0" dirty="0" err="1">
                <a:latin typeface="Lucida Sans Typewriter" panose="020B0509030504030204" pitchFamily="49" charset="0"/>
              </a:rPr>
              <a:t>getIndex</a:t>
            </a:r>
            <a:r>
              <a:rPr lang="en-US" sz="1050" b="0" dirty="0">
                <a:latin typeface="Lucida Sans Typewriter" panose="020B05090305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if (</a:t>
            </a:r>
            <a:r>
              <a:rPr lang="en-US" sz="1050" b="0" dirty="0" err="1">
                <a:latin typeface="Lucida Sans Typewriter" panose="020B0509030504030204" pitchFamily="49" charset="0"/>
              </a:rPr>
              <a:t>getIndex</a:t>
            </a:r>
            <a:r>
              <a:rPr lang="en-US" sz="1050" b="0" dirty="0">
                <a:latin typeface="Lucida Sans Typewriter" panose="020B0509030504030204" pitchFamily="49" charset="0"/>
              </a:rPr>
              <a:t> == SIZE)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  </a:t>
            </a:r>
            <a:r>
              <a:rPr lang="en-US" sz="1050" b="0" dirty="0" err="1">
                <a:latin typeface="Lucida Sans Typewriter" panose="020B0509030504030204" pitchFamily="49" charset="0"/>
              </a:rPr>
              <a:t>getIndex</a:t>
            </a:r>
            <a:r>
              <a:rPr lang="en-US" sz="1050" b="0" dirty="0"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</a:t>
            </a:r>
            <a:r>
              <a:rPr lang="en-US" sz="105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cond_signal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(&amp;</a:t>
            </a:r>
            <a:r>
              <a:rPr lang="en-US" sz="105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spaceAvailable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, &amp;l);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</a:t>
            </a:r>
            <a:r>
              <a:rPr lang="en-US" sz="1050" b="0" dirty="0" err="1">
                <a:latin typeface="Lucida Sans Typewriter" panose="020B0509030504030204" pitchFamily="49" charset="0"/>
              </a:rPr>
              <a:t>lock_release</a:t>
            </a:r>
            <a:r>
              <a:rPr lang="en-US" sz="1050" b="0" dirty="0">
                <a:latin typeface="Lucida Sans Typewriter" panose="020B0509030504030204" pitchFamily="49" charset="0"/>
              </a:rPr>
              <a:t>(&amp;l);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return c;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050" b="0" dirty="0">
              <a:latin typeface="Lucida Sans Typewriter" panose="020B0509030504030204" pitchFamily="49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E52D4-6B71-466A-864C-22E7A0FE0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Locks and Condition Variables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70B01-301F-43AC-8FA8-A54A6EEE9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7" name="Pentagon 1">
            <a:extLst>
              <a:ext uri="{FF2B5EF4-FFF2-40B4-BE49-F238E27FC236}">
                <a16:creationId xmlns:a16="http://schemas.microsoft.com/office/drawing/2014/main" id="{09597241-DFBC-477F-B9EC-0FF199EF5253}"/>
              </a:ext>
            </a:extLst>
          </p:cNvPr>
          <p:cNvSpPr/>
          <p:nvPr/>
        </p:nvSpPr>
        <p:spPr>
          <a:xfrm>
            <a:off x="5806440" y="4217670"/>
            <a:ext cx="502920" cy="274320"/>
          </a:xfrm>
          <a:prstGeom prst="homePlate">
            <a:avLst/>
          </a:prstGeom>
          <a:solidFill>
            <a:schemeClr val="tx2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T1</a:t>
            </a:r>
          </a:p>
        </p:txBody>
      </p:sp>
      <p:sp>
        <p:nvSpPr>
          <p:cNvPr id="8" name="Pentagon 7">
            <a:extLst>
              <a:ext uri="{FF2B5EF4-FFF2-40B4-BE49-F238E27FC236}">
                <a16:creationId xmlns:a16="http://schemas.microsoft.com/office/drawing/2014/main" id="{DCAF01EC-58DE-4435-9B05-1179B9BBC308}"/>
              </a:ext>
            </a:extLst>
          </p:cNvPr>
          <p:cNvSpPr/>
          <p:nvPr/>
        </p:nvSpPr>
        <p:spPr>
          <a:xfrm>
            <a:off x="6492240" y="4217670"/>
            <a:ext cx="502920" cy="274320"/>
          </a:xfrm>
          <a:prstGeom prst="homePlate">
            <a:avLst/>
          </a:prstGeom>
          <a:solidFill>
            <a:srgbClr val="C0000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T2</a:t>
            </a:r>
          </a:p>
        </p:txBody>
      </p:sp>
      <p:sp>
        <p:nvSpPr>
          <p:cNvPr id="9" name="Pentagon 8">
            <a:extLst>
              <a:ext uri="{FF2B5EF4-FFF2-40B4-BE49-F238E27FC236}">
                <a16:creationId xmlns:a16="http://schemas.microsoft.com/office/drawing/2014/main" id="{E06B6E4F-96BF-4C0E-82A8-699B21B51AA8}"/>
              </a:ext>
            </a:extLst>
          </p:cNvPr>
          <p:cNvSpPr/>
          <p:nvPr/>
        </p:nvSpPr>
        <p:spPr>
          <a:xfrm>
            <a:off x="7178040" y="4217670"/>
            <a:ext cx="502920" cy="274320"/>
          </a:xfrm>
          <a:prstGeom prst="homePlate">
            <a:avLst/>
          </a:prstGeom>
          <a:solidFill>
            <a:srgbClr val="7B4917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T3</a:t>
            </a:r>
          </a:p>
        </p:txBody>
      </p:sp>
    </p:spTree>
    <p:extLst>
      <p:ext uri="{BB962C8B-B14F-4D97-AF65-F5344CB8AC3E}">
        <p14:creationId xmlns:p14="http://schemas.microsoft.com/office/powerpoint/2010/main" val="3197834673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18718</TotalTime>
  <Words>636</Words>
  <Application>Microsoft Office PowerPoint</Application>
  <PresentationFormat>On-screen Show (16:9)</PresentationFormat>
  <Paragraphs>130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Lucida Sans Typewriter</vt:lpstr>
      <vt:lpstr>Verdana</vt:lpstr>
      <vt:lpstr>Wingdings</vt:lpstr>
      <vt:lpstr>Default Design</vt:lpstr>
      <vt:lpstr>Too Much Milk With Locks</vt:lpstr>
      <vt:lpstr>Producer/Consumer, v1</vt:lpstr>
      <vt:lpstr>Producer/Consumer, v2</vt:lpstr>
      <vt:lpstr>Producer/Consumer, v3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ouster</cp:lastModifiedBy>
  <cp:revision>891</cp:revision>
  <cp:lastPrinted>2011-01-25T21:54:55Z</cp:lastPrinted>
  <dcterms:created xsi:type="dcterms:W3CDTF">2008-10-19T02:20:00Z</dcterms:created>
  <dcterms:modified xsi:type="dcterms:W3CDTF">2018-04-16T17:50:12Z</dcterms:modified>
</cp:coreProperties>
</file>