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421" r:id="rId2"/>
    <p:sldId id="427" r:id="rId3"/>
    <p:sldId id="422" r:id="rId4"/>
    <p:sldId id="423" r:id="rId5"/>
    <p:sldId id="424" r:id="rId6"/>
    <p:sldId id="425" r:id="rId7"/>
    <p:sldId id="426" r:id="rId8"/>
    <p:sldId id="418" r:id="rId9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7"/>
    <a:srgbClr val="C0E0FA"/>
    <a:srgbClr val="E1F0FD"/>
    <a:srgbClr val="D7EEFF"/>
    <a:srgbClr val="FDDFE5"/>
    <a:srgbClr val="7B654F"/>
    <a:srgbClr val="967B60"/>
    <a:srgbClr val="F5FFF5"/>
    <a:srgbClr val="F4FCF4"/>
    <a:srgbClr val="ED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12" d="100"/>
          <a:sy n="112" d="100"/>
        </p:scale>
        <p:origin x="114" y="21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Concurrency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Concurrency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140 Lecture Notes: Concurrency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Concurrency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Concurrency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140 Lecture Notes: Concurrency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59A2A-EC6C-4564-B5EC-5FA6EFAD9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 Much Milk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2CD0310-D06B-473F-8985-4AFC3DC3FA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541520" cy="3840480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dirty="0">
                <a:solidFill>
                  <a:schemeClr val="tx2"/>
                </a:solidFill>
              </a:rPr>
              <a:t>Roommate A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4"/>
                </a:solidFill>
              </a:rPr>
              <a:t>3:00</a:t>
            </a:r>
            <a:r>
              <a:rPr lang="en-US" sz="2000" dirty="0"/>
              <a:t>	Arrive home: no milk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4"/>
                </a:solidFill>
              </a:rPr>
              <a:t>3:05</a:t>
            </a:r>
            <a:r>
              <a:rPr lang="en-US" sz="2000" dirty="0"/>
              <a:t>	Leave for store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4"/>
                </a:solidFill>
              </a:rPr>
              <a:t>3:10</a:t>
            </a:r>
            <a:r>
              <a:rPr lang="en-US" sz="2000" dirty="0"/>
              <a:t>	Arrive at store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4"/>
                </a:solidFill>
              </a:rPr>
              <a:t>3:15</a:t>
            </a:r>
            <a:r>
              <a:rPr lang="en-US" sz="2000" dirty="0"/>
              <a:t>	Leave store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4"/>
                </a:solidFill>
              </a:rPr>
              <a:t>3:20</a:t>
            </a:r>
            <a:r>
              <a:rPr lang="en-US" sz="2000" dirty="0"/>
              <a:t>	Arrive home, put milk away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4"/>
                </a:solidFill>
              </a:rPr>
              <a:t>3:25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4"/>
                </a:solidFill>
              </a:rPr>
              <a:t>3:30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9FEB3E-4744-446F-82AB-7705836E1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Concurrency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BFC33B-C332-4384-B759-B74BD2E8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A59B21-84FA-464C-B5F1-60C299E516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271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59A2A-EC6C-4564-B5EC-5FA6EFAD9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 Much Milk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2CD0310-D06B-473F-8985-4AFC3DC3FA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541520" cy="3840480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dirty="0">
                <a:solidFill>
                  <a:schemeClr val="tx2"/>
                </a:solidFill>
              </a:rPr>
              <a:t>Roommate A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4"/>
                </a:solidFill>
              </a:rPr>
              <a:t>3:00</a:t>
            </a:r>
            <a:r>
              <a:rPr lang="en-US" sz="2000" dirty="0"/>
              <a:t>	Arrive home: no milk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4"/>
                </a:solidFill>
              </a:rPr>
              <a:t>3:05</a:t>
            </a:r>
            <a:r>
              <a:rPr lang="en-US" sz="2000" dirty="0"/>
              <a:t>	Leave for store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4"/>
                </a:solidFill>
              </a:rPr>
              <a:t>3:10</a:t>
            </a:r>
            <a:r>
              <a:rPr lang="en-US" sz="2000" dirty="0"/>
              <a:t>	Arrive at store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4"/>
                </a:solidFill>
              </a:rPr>
              <a:t>3:15</a:t>
            </a:r>
            <a:r>
              <a:rPr lang="en-US" sz="2000" dirty="0"/>
              <a:t>	Leave store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4"/>
                </a:solidFill>
              </a:rPr>
              <a:t>3:20</a:t>
            </a:r>
            <a:r>
              <a:rPr lang="en-US" sz="2000" dirty="0"/>
              <a:t>	Arrive home, put milk away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4"/>
                </a:solidFill>
              </a:rPr>
              <a:t>3:25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4"/>
                </a:solidFill>
              </a:rPr>
              <a:t>3:30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3E7D28-1CAE-40EE-AA4D-3DEF44B9EA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83480" y="788670"/>
            <a:ext cx="3855720" cy="3840480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dirty="0">
                <a:solidFill>
                  <a:schemeClr val="tx2"/>
                </a:solidFill>
              </a:rPr>
              <a:t>Roommate B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Arrive home: no milk</a:t>
            </a:r>
          </a:p>
          <a:p>
            <a:pPr marL="0" indent="0">
              <a:buNone/>
            </a:pPr>
            <a:r>
              <a:rPr lang="en-US" sz="2000" dirty="0"/>
              <a:t>Leave for store</a:t>
            </a:r>
          </a:p>
          <a:p>
            <a:pPr marL="0" indent="0">
              <a:buNone/>
            </a:pPr>
            <a:r>
              <a:rPr lang="en-US" sz="2000" dirty="0"/>
              <a:t>Arrive at store</a:t>
            </a:r>
          </a:p>
          <a:p>
            <a:pPr marL="0" indent="0">
              <a:buNone/>
            </a:pPr>
            <a:r>
              <a:rPr lang="en-US" sz="2000" dirty="0"/>
              <a:t>Leave store</a:t>
            </a:r>
          </a:p>
          <a:p>
            <a:pPr marL="0" indent="0">
              <a:buNone/>
            </a:pPr>
            <a:r>
              <a:rPr lang="en-US" sz="2000" dirty="0"/>
              <a:t>Arrive home: </a:t>
            </a:r>
            <a:r>
              <a:rPr lang="en-US" sz="2000" dirty="0">
                <a:solidFill>
                  <a:schemeClr val="accent4"/>
                </a:solidFill>
              </a:rPr>
              <a:t>too much milk!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9FEB3E-4744-446F-82AB-7705836E1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Concurrency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BFC33B-C332-4384-B759-B74BD2E8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710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880E5-B4F2-4878-8777-ABB483861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Computerized Milk Purchase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BAF53-DF9F-45C2-A9D2-9F4CE7277D9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1</a:t>
            </a:r>
            <a:r>
              <a:rPr lang="en-US" sz="1800" dirty="0">
                <a:latin typeface="Lucida Sans Typewriter" panose="020B0509030504030204" pitchFamily="49" charset="0"/>
              </a:rPr>
              <a:t> </a:t>
            </a:r>
            <a:r>
              <a:rPr lang="en-US" sz="1800" b="0" dirty="0">
                <a:latin typeface="Lucida Sans Typewriter" panose="020B0509030504030204" pitchFamily="49" charset="0"/>
              </a:rPr>
              <a:t>if (milk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2</a:t>
            </a:r>
            <a:r>
              <a:rPr lang="en-US" sz="1800" dirty="0">
                <a:latin typeface="Lucida Sans Typewriter" panose="020B0509030504030204" pitchFamily="49" charset="0"/>
              </a:rPr>
              <a:t>   </a:t>
            </a:r>
            <a:r>
              <a:rPr lang="en-US" sz="1800" b="0" dirty="0">
                <a:latin typeface="Lucida Sans Typewriter" panose="020B0509030504030204" pitchFamily="49" charset="0"/>
              </a:rPr>
              <a:t>if (note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3</a:t>
            </a:r>
            <a:r>
              <a:rPr lang="en-US" sz="1800" dirty="0">
                <a:latin typeface="Lucida Sans Typewriter" panose="020B0509030504030204" pitchFamily="49" charset="0"/>
              </a:rPr>
              <a:t>     </a:t>
            </a:r>
            <a:r>
              <a:rPr lang="en-US" sz="1800" b="0" dirty="0">
                <a:latin typeface="Lucida Sans Typewriter" panose="020B0509030504030204" pitchFamily="49" charset="0"/>
              </a:rPr>
              <a:t>note = 1;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4</a:t>
            </a:r>
            <a:r>
              <a:rPr lang="en-US" sz="1800" dirty="0">
                <a:latin typeface="Lucida Sans Typewriter" panose="020B0509030504030204" pitchFamily="49" charset="0"/>
              </a:rPr>
              <a:t>     </a:t>
            </a:r>
            <a:r>
              <a:rPr lang="en-US" sz="1800" b="0" dirty="0" err="1">
                <a:latin typeface="Lucida Sans Typewriter" panose="020B0509030504030204" pitchFamily="49" charset="0"/>
              </a:rPr>
              <a:t>buy_milk</a:t>
            </a:r>
            <a:r>
              <a:rPr lang="en-US" sz="18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5</a:t>
            </a:r>
            <a:r>
              <a:rPr lang="en-US" sz="1800" dirty="0">
                <a:latin typeface="Lucida Sans Typewriter" panose="020B0509030504030204" pitchFamily="49" charset="0"/>
              </a:rPr>
              <a:t>     </a:t>
            </a:r>
            <a:r>
              <a:rPr lang="en-US" sz="1800" b="0" dirty="0">
                <a:latin typeface="Lucida Sans Typewriter" panose="020B0509030504030204" pitchFamily="49" charset="0"/>
              </a:rPr>
              <a:t>note = 0;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6</a:t>
            </a:r>
            <a:r>
              <a:rPr lang="en-US" sz="1800" dirty="0">
                <a:latin typeface="Lucida Sans Typewriter" panose="020B0509030504030204" pitchFamily="49" charset="0"/>
              </a:rPr>
              <a:t>   </a:t>
            </a:r>
            <a:r>
              <a:rPr lang="en-US" sz="18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7</a:t>
            </a:r>
            <a:r>
              <a:rPr lang="en-US" sz="1800" dirty="0">
                <a:latin typeface="Lucida Sans Typewriter" panose="020B0509030504030204" pitchFamily="49" charset="0"/>
              </a:rPr>
              <a:t> </a:t>
            </a:r>
            <a:r>
              <a:rPr lang="en-US" sz="1800" b="0" dirty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189409-9DE6-436F-B292-8D140CEDE5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2B83F-FB18-4182-9883-1B0C59CD5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Concurrency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78EB4-EF54-40BE-B42D-2319EF121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26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880E5-B4F2-4878-8777-ABB483861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Still Too Much Milk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BAF53-DF9F-45C2-A9D2-9F4CE7277D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697230"/>
            <a:ext cx="4038600" cy="4206240"/>
          </a:xfrm>
        </p:spPr>
        <p:txBody>
          <a:bodyPr/>
          <a:lstStyle/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</a:t>
            </a:r>
            <a:r>
              <a:rPr lang="en-US" dirty="0">
                <a:solidFill>
                  <a:schemeClr val="tx2"/>
                </a:solidFill>
              </a:rPr>
              <a:t>Thread A: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1  </a:t>
            </a:r>
            <a:r>
              <a:rPr lang="en-US" b="0" dirty="0">
                <a:latin typeface="Lucida Sans Typewriter" panose="020B0509030504030204" pitchFamily="49" charset="0"/>
              </a:rPr>
              <a:t>if (milk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2    </a:t>
            </a:r>
            <a:r>
              <a:rPr lang="en-US" b="0" dirty="0">
                <a:latin typeface="Lucida Sans Typewriter" panose="020B0509030504030204" pitchFamily="49" charset="0"/>
              </a:rPr>
              <a:t>if (note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3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4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5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6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7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8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9			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10     </a:t>
            </a:r>
            <a:r>
              <a:rPr lang="en-US" b="0" dirty="0">
                <a:latin typeface="Lucida Sans Typewriter" panose="020B0509030504030204" pitchFamily="49" charset="0"/>
              </a:rPr>
              <a:t>note = 1;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11     </a:t>
            </a:r>
            <a:r>
              <a:rPr lang="en-US" b="0" dirty="0" err="1">
                <a:latin typeface="Lucida Sans Typewriter" panose="020B0509030504030204" pitchFamily="49" charset="0"/>
              </a:rPr>
              <a:t>buy_milk</a:t>
            </a:r>
            <a:r>
              <a:rPr lang="en-US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12     </a:t>
            </a:r>
            <a:r>
              <a:rPr lang="en-US" b="0" dirty="0">
                <a:latin typeface="Lucida Sans Typewriter" panose="020B0509030504030204" pitchFamily="49" charset="0"/>
              </a:rPr>
              <a:t>note = 0;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13   </a:t>
            </a:r>
            <a:r>
              <a:rPr lang="en-US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14 </a:t>
            </a:r>
            <a:r>
              <a:rPr lang="en-US" b="0" dirty="0">
                <a:latin typeface="Lucida Sans Typewriter" panose="020B0509030504030204" pitchFamily="49" charset="0"/>
              </a:rPr>
              <a:t>}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	</a:t>
            </a:r>
            <a:endParaRPr lang="en-US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189409-9DE6-436F-B292-8D140CEDE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697230"/>
            <a:ext cx="4191000" cy="4251960"/>
          </a:xfrm>
        </p:spPr>
        <p:txBody>
          <a:bodyPr/>
          <a:lstStyle/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tx2"/>
                </a:solidFill>
              </a:rPr>
              <a:t>Thread B:</a:t>
            </a:r>
          </a:p>
          <a:p>
            <a:pPr marL="0" indent="0">
              <a:spcBef>
                <a:spcPts val="200"/>
              </a:spcBef>
              <a:buNone/>
            </a:pPr>
            <a:endParaRPr lang="en-US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200"/>
              </a:spcBef>
              <a:buNone/>
            </a:pPr>
            <a:endParaRPr lang="en-US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20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</a:rPr>
              <a:t>if (milk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latin typeface="Lucida Sans Typewriter" panose="020B0509030504030204" pitchFamily="49" charset="0"/>
              </a:rPr>
              <a:t>  </a:t>
            </a:r>
            <a:r>
              <a:rPr lang="en-US" b="0" dirty="0">
                <a:latin typeface="Lucida Sans Typewriter" panose="020B0509030504030204" pitchFamily="49" charset="0"/>
              </a:rPr>
              <a:t>if (note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    </a:t>
            </a:r>
            <a:r>
              <a:rPr lang="en-US" b="0" dirty="0">
                <a:latin typeface="Lucida Sans Typewriter" panose="020B0509030504030204" pitchFamily="49" charset="0"/>
              </a:rPr>
              <a:t>note = 1;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    </a:t>
            </a:r>
            <a:r>
              <a:rPr lang="en-US" b="0" dirty="0" err="1">
                <a:latin typeface="Lucida Sans Typewriter" panose="020B0509030504030204" pitchFamily="49" charset="0"/>
              </a:rPr>
              <a:t>buy_milk</a:t>
            </a:r>
            <a:r>
              <a:rPr lang="en-US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    </a:t>
            </a:r>
            <a:r>
              <a:rPr lang="en-US" b="0" dirty="0">
                <a:latin typeface="Lucida Sans Typewriter" panose="020B0509030504030204" pitchFamily="49" charset="0"/>
              </a:rPr>
              <a:t>note = 0;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  </a:t>
            </a:r>
            <a:r>
              <a:rPr lang="en-US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</a:rPr>
              <a:t>}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	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2B83F-FB18-4182-9883-1B0C59CD5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Concurrency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78EB4-EF54-40BE-B42D-2319EF121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753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880E5-B4F2-4878-8777-ABB483861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Attempt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BAF53-DF9F-45C2-A9D2-9F4CE7277D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038600" cy="3977640"/>
          </a:xfrm>
        </p:spPr>
        <p:txBody>
          <a:bodyPr/>
          <a:lstStyle/>
          <a:p>
            <a:pPr marL="0" indent="0">
              <a:spcBef>
                <a:spcPts val="200"/>
              </a:spcBef>
              <a:spcAft>
                <a:spcPts val="600"/>
              </a:spcAft>
              <a:buNone/>
            </a:pPr>
            <a:r>
              <a:rPr lang="en-US" sz="1800" dirty="0">
                <a:solidFill>
                  <a:schemeClr val="tx2"/>
                </a:solidFill>
              </a:rPr>
              <a:t>Thread A: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1  </a:t>
            </a:r>
            <a:r>
              <a:rPr lang="en-US" sz="1800" b="0" dirty="0">
                <a:latin typeface="Lucida Sans Typewriter" panose="020B0509030504030204" pitchFamily="49" charset="0"/>
              </a:rPr>
              <a:t>if (note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2    </a:t>
            </a:r>
            <a:r>
              <a:rPr lang="en-US" sz="1800" b="0" dirty="0">
                <a:latin typeface="Lucida Sans Typewriter" panose="020B0509030504030204" pitchFamily="49" charset="0"/>
              </a:rPr>
              <a:t>if (milk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3      </a:t>
            </a:r>
            <a:r>
              <a:rPr lang="en-US" sz="1800" b="0" dirty="0" err="1">
                <a:latin typeface="Lucida Sans Typewriter" panose="020B0509030504030204" pitchFamily="49" charset="0"/>
              </a:rPr>
              <a:t>buy_milk</a:t>
            </a:r>
            <a:r>
              <a:rPr lang="en-US" sz="18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4</a:t>
            </a:r>
            <a:r>
              <a:rPr lang="en-US" sz="18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5    </a:t>
            </a:r>
            <a:r>
              <a:rPr lang="en-US" sz="1800" b="0" dirty="0">
                <a:latin typeface="Lucida Sans Typewriter" panose="020B0509030504030204" pitchFamily="49" charset="0"/>
              </a:rPr>
              <a:t>note = 1;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6  </a:t>
            </a:r>
            <a:r>
              <a:rPr lang="en-US" sz="18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200"/>
              </a:spcBef>
              <a:buNone/>
            </a:pPr>
            <a:endParaRPr lang="en-US" sz="180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189409-9DE6-436F-B292-8D140CEDE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977640"/>
          </a:xfrm>
        </p:spPr>
        <p:txBody>
          <a:bodyPr/>
          <a:lstStyle/>
          <a:p>
            <a:pPr marL="0" indent="0">
              <a:spcBef>
                <a:spcPts val="200"/>
              </a:spcBef>
              <a:spcAft>
                <a:spcPts val="600"/>
              </a:spcAft>
              <a:buNone/>
            </a:pPr>
            <a:r>
              <a:rPr lang="en-US" sz="1800" dirty="0">
                <a:solidFill>
                  <a:schemeClr val="tx2"/>
                </a:solidFill>
              </a:rPr>
              <a:t>Thread B: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1  </a:t>
            </a:r>
            <a:r>
              <a:rPr lang="en-US" sz="1800" b="0" dirty="0">
                <a:latin typeface="Lucida Sans Typewriter" panose="020B0509030504030204" pitchFamily="49" charset="0"/>
              </a:rPr>
              <a:t>if (note == 1)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2    </a:t>
            </a:r>
            <a:r>
              <a:rPr lang="en-US" sz="1800" b="0" dirty="0">
                <a:latin typeface="Lucida Sans Typewriter" panose="020B0509030504030204" pitchFamily="49" charset="0"/>
              </a:rPr>
              <a:t>if (milk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3      </a:t>
            </a:r>
            <a:r>
              <a:rPr lang="en-US" sz="1800" b="0" dirty="0" err="1">
                <a:latin typeface="Lucida Sans Typewriter" panose="020B0509030504030204" pitchFamily="49" charset="0"/>
              </a:rPr>
              <a:t>buy_milk</a:t>
            </a:r>
            <a:r>
              <a:rPr lang="en-US" sz="18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4</a:t>
            </a:r>
            <a:r>
              <a:rPr lang="en-US" sz="18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5    </a:t>
            </a:r>
            <a:r>
              <a:rPr lang="en-US" sz="1800" b="0" dirty="0">
                <a:latin typeface="Lucida Sans Typewriter" panose="020B0509030504030204" pitchFamily="49" charset="0"/>
              </a:rPr>
              <a:t>note = 0;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6  </a:t>
            </a:r>
            <a:r>
              <a:rPr lang="en-US" sz="18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200"/>
              </a:spcBef>
              <a:buNone/>
            </a:pPr>
            <a:endParaRPr lang="en-US" sz="18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2B83F-FB18-4182-9883-1B0C59CD5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Concurrency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78EB4-EF54-40BE-B42D-2319EF121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096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880E5-B4F2-4878-8777-ABB483861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Third Attempt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BAF53-DF9F-45C2-A9D2-9F4CE7277D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038600" cy="3977640"/>
          </a:xfrm>
        </p:spPr>
        <p:txBody>
          <a:bodyPr/>
          <a:lstStyle/>
          <a:p>
            <a:pPr marL="0" indent="0">
              <a:spcBef>
                <a:spcPts val="200"/>
              </a:spcBef>
              <a:spcAft>
                <a:spcPts val="600"/>
              </a:spcAft>
              <a:buNone/>
            </a:pPr>
            <a:r>
              <a:rPr lang="en-US" sz="1800" dirty="0">
                <a:solidFill>
                  <a:schemeClr val="tx2"/>
                </a:solidFill>
              </a:rPr>
              <a:t>Thread A: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1  </a:t>
            </a:r>
            <a:r>
              <a:rPr lang="en-US" sz="1800" b="0" dirty="0" err="1">
                <a:latin typeface="Lucida Sans Typewriter" panose="020B0509030504030204" pitchFamily="49" charset="0"/>
              </a:rPr>
              <a:t>noteA</a:t>
            </a:r>
            <a:r>
              <a:rPr lang="en-US" sz="1800" b="0" dirty="0">
                <a:latin typeface="Lucida Sans Typewriter" panose="020B0509030504030204" pitchFamily="49" charset="0"/>
              </a:rPr>
              <a:t> = 1;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2  </a:t>
            </a:r>
            <a:r>
              <a:rPr lang="en-US" sz="1800" b="0" dirty="0">
                <a:latin typeface="Lucida Sans Typewriter" panose="020B0509030504030204" pitchFamily="49" charset="0"/>
              </a:rPr>
              <a:t>if (</a:t>
            </a:r>
            <a:r>
              <a:rPr lang="en-US" sz="1800" b="0" dirty="0" err="1">
                <a:latin typeface="Lucida Sans Typewriter" panose="020B0509030504030204" pitchFamily="49" charset="0"/>
              </a:rPr>
              <a:t>noteB</a:t>
            </a:r>
            <a:r>
              <a:rPr lang="en-US" sz="1800" b="0" dirty="0">
                <a:latin typeface="Lucida Sans Typewriter" panose="020B0509030504030204" pitchFamily="49" charset="0"/>
              </a:rPr>
              <a:t>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3    </a:t>
            </a:r>
            <a:r>
              <a:rPr lang="en-US" sz="1800" b="0" dirty="0">
                <a:latin typeface="Lucida Sans Typewriter" panose="020B0509030504030204" pitchFamily="49" charset="0"/>
              </a:rPr>
              <a:t>if (milk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4</a:t>
            </a:r>
            <a:r>
              <a:rPr lang="en-US" sz="1800" b="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      </a:t>
            </a:r>
            <a:r>
              <a:rPr lang="en-US" sz="1800" b="0" dirty="0" err="1">
                <a:latin typeface="Lucida Sans Typewriter" panose="020B0509030504030204" pitchFamily="49" charset="0"/>
              </a:rPr>
              <a:t>buy_milk</a:t>
            </a:r>
            <a:r>
              <a:rPr lang="en-US" sz="18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5</a:t>
            </a:r>
            <a:r>
              <a:rPr lang="en-US" sz="18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6</a:t>
            </a:r>
            <a:r>
              <a:rPr lang="en-US" sz="180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7</a:t>
            </a:r>
            <a:r>
              <a:rPr lang="en-US" sz="1800" b="0" dirty="0">
                <a:latin typeface="Lucida Sans Typewriter" panose="020B0509030504030204" pitchFamily="49" charset="0"/>
              </a:rPr>
              <a:t>  </a:t>
            </a:r>
            <a:r>
              <a:rPr lang="en-US" sz="1800" b="0" dirty="0" err="1">
                <a:latin typeface="Lucida Sans Typewriter" panose="020B0509030504030204" pitchFamily="49" charset="0"/>
              </a:rPr>
              <a:t>noteA</a:t>
            </a:r>
            <a:r>
              <a:rPr lang="en-US" sz="180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200"/>
              </a:spcBef>
              <a:buNone/>
            </a:pPr>
            <a:endParaRPr lang="en-US" sz="180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189409-9DE6-436F-B292-8D140CEDE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977640"/>
          </a:xfrm>
        </p:spPr>
        <p:txBody>
          <a:bodyPr/>
          <a:lstStyle/>
          <a:p>
            <a:pPr marL="0" indent="0">
              <a:spcBef>
                <a:spcPts val="200"/>
              </a:spcBef>
              <a:spcAft>
                <a:spcPts val="600"/>
              </a:spcAft>
              <a:buNone/>
            </a:pPr>
            <a:r>
              <a:rPr lang="en-US" sz="1800" dirty="0">
                <a:solidFill>
                  <a:schemeClr val="tx2"/>
                </a:solidFill>
              </a:rPr>
              <a:t>Thread B: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1  </a:t>
            </a:r>
            <a:r>
              <a:rPr lang="en-US" sz="1800" b="0" dirty="0" err="1">
                <a:latin typeface="Lucida Sans Typewriter" panose="020B0509030504030204" pitchFamily="49" charset="0"/>
              </a:rPr>
              <a:t>noteB</a:t>
            </a:r>
            <a:r>
              <a:rPr lang="en-US" sz="1800" b="0" dirty="0">
                <a:latin typeface="Lucida Sans Typewriter" panose="020B0509030504030204" pitchFamily="49" charset="0"/>
              </a:rPr>
              <a:t> = 1;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2  </a:t>
            </a:r>
            <a:r>
              <a:rPr lang="en-US" sz="1800" b="0" dirty="0">
                <a:latin typeface="Lucida Sans Typewriter" panose="020B0509030504030204" pitchFamily="49" charset="0"/>
              </a:rPr>
              <a:t>if (</a:t>
            </a:r>
            <a:r>
              <a:rPr lang="en-US" sz="1800" b="0" dirty="0" err="1">
                <a:latin typeface="Lucida Sans Typewriter" panose="020B0509030504030204" pitchFamily="49" charset="0"/>
              </a:rPr>
              <a:t>noteA</a:t>
            </a:r>
            <a:r>
              <a:rPr lang="en-US" sz="1800" b="0" dirty="0">
                <a:latin typeface="Lucida Sans Typewriter" panose="020B0509030504030204" pitchFamily="49" charset="0"/>
              </a:rPr>
              <a:t>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3    </a:t>
            </a:r>
            <a:r>
              <a:rPr lang="en-US" sz="1800" b="0" dirty="0">
                <a:latin typeface="Lucida Sans Typewriter" panose="020B0509030504030204" pitchFamily="49" charset="0"/>
              </a:rPr>
              <a:t>if (milk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4</a:t>
            </a:r>
            <a:r>
              <a:rPr lang="en-US" sz="1800" b="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      </a:t>
            </a:r>
            <a:r>
              <a:rPr lang="en-US" sz="1800" b="0" dirty="0" err="1">
                <a:latin typeface="Lucida Sans Typewriter" panose="020B0509030504030204" pitchFamily="49" charset="0"/>
              </a:rPr>
              <a:t>buy_milk</a:t>
            </a:r>
            <a:r>
              <a:rPr lang="en-US" sz="18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5</a:t>
            </a:r>
            <a:r>
              <a:rPr lang="en-US" sz="18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6</a:t>
            </a:r>
            <a:r>
              <a:rPr lang="en-US" sz="180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7</a:t>
            </a:r>
            <a:r>
              <a:rPr lang="en-US" sz="1800" b="0" dirty="0">
                <a:latin typeface="Lucida Sans Typewriter" panose="020B0509030504030204" pitchFamily="49" charset="0"/>
              </a:rPr>
              <a:t>  </a:t>
            </a:r>
            <a:r>
              <a:rPr lang="en-US" sz="1800" b="0" dirty="0" err="1">
                <a:latin typeface="Lucida Sans Typewriter" panose="020B0509030504030204" pitchFamily="49" charset="0"/>
              </a:rPr>
              <a:t>noteB</a:t>
            </a:r>
            <a:r>
              <a:rPr lang="en-US" sz="180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200"/>
              </a:spcBef>
              <a:buNone/>
            </a:pPr>
            <a:endParaRPr lang="en-US" sz="18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2B83F-FB18-4182-9883-1B0C59CD5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Concurrency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78EB4-EF54-40BE-B42D-2319EF121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68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880E5-B4F2-4878-8777-ABB483861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Fourth Attempt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BAF53-DF9F-45C2-A9D2-9F4CE7277D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038600" cy="3977640"/>
          </a:xfrm>
        </p:spPr>
        <p:txBody>
          <a:bodyPr/>
          <a:lstStyle/>
          <a:p>
            <a:pPr marL="0" indent="0">
              <a:spcBef>
                <a:spcPts val="200"/>
              </a:spcBef>
              <a:spcAft>
                <a:spcPts val="600"/>
              </a:spcAft>
              <a:buNone/>
            </a:pPr>
            <a:r>
              <a:rPr lang="en-US" sz="1800" dirty="0">
                <a:solidFill>
                  <a:schemeClr val="tx2"/>
                </a:solidFill>
              </a:rPr>
              <a:t>Thread A: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1  </a:t>
            </a:r>
            <a:r>
              <a:rPr lang="en-US" sz="1800" b="0" dirty="0" err="1">
                <a:latin typeface="Lucida Sans Typewriter" panose="020B0509030504030204" pitchFamily="49" charset="0"/>
              </a:rPr>
              <a:t>noteA</a:t>
            </a:r>
            <a:r>
              <a:rPr lang="en-US" sz="1800" b="0" dirty="0">
                <a:latin typeface="Lucida Sans Typewriter" panose="020B0509030504030204" pitchFamily="49" charset="0"/>
              </a:rPr>
              <a:t> = 1;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2  </a:t>
            </a:r>
            <a:r>
              <a:rPr lang="en-US" sz="1800" b="0" dirty="0">
                <a:latin typeface="Lucida Sans Typewriter" panose="020B0509030504030204" pitchFamily="49" charset="0"/>
              </a:rPr>
              <a:t>if (</a:t>
            </a:r>
            <a:r>
              <a:rPr lang="en-US" sz="1800" b="0" dirty="0" err="1">
                <a:latin typeface="Lucida Sans Typewriter" panose="020B0509030504030204" pitchFamily="49" charset="0"/>
              </a:rPr>
              <a:t>noteB</a:t>
            </a:r>
            <a:r>
              <a:rPr lang="en-US" sz="1800" b="0" dirty="0">
                <a:latin typeface="Lucida Sans Typewriter" panose="020B0509030504030204" pitchFamily="49" charset="0"/>
              </a:rPr>
              <a:t>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3    </a:t>
            </a:r>
            <a:r>
              <a:rPr lang="en-US" sz="1800" b="0" dirty="0">
                <a:latin typeface="Lucida Sans Typewriter" panose="020B0509030504030204" pitchFamily="49" charset="0"/>
              </a:rPr>
              <a:t>if (milk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4</a:t>
            </a:r>
            <a:r>
              <a:rPr lang="en-US" sz="1800" b="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      </a:t>
            </a:r>
            <a:r>
              <a:rPr lang="en-US" sz="1800" b="0" dirty="0" err="1">
                <a:latin typeface="Lucida Sans Typewriter" panose="020B0509030504030204" pitchFamily="49" charset="0"/>
              </a:rPr>
              <a:t>buy_milk</a:t>
            </a:r>
            <a:r>
              <a:rPr lang="en-US" sz="18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5</a:t>
            </a:r>
            <a:r>
              <a:rPr lang="en-US" sz="18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6</a:t>
            </a:r>
            <a:r>
              <a:rPr lang="en-US" sz="180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7</a:t>
            </a:r>
            <a:r>
              <a:rPr lang="en-US" sz="1800" b="0" dirty="0">
                <a:latin typeface="Lucida Sans Typewriter" panose="020B0509030504030204" pitchFamily="49" charset="0"/>
              </a:rPr>
              <a:t>  </a:t>
            </a:r>
            <a:r>
              <a:rPr lang="en-US" sz="1800" b="0" dirty="0" err="1">
                <a:latin typeface="Lucida Sans Typewriter" panose="020B0509030504030204" pitchFamily="49" charset="0"/>
              </a:rPr>
              <a:t>noteA</a:t>
            </a:r>
            <a:r>
              <a:rPr lang="en-US" sz="180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200"/>
              </a:spcBef>
              <a:buNone/>
            </a:pPr>
            <a:endParaRPr lang="en-US" sz="180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189409-9DE6-436F-B292-8D140CEDE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977640"/>
          </a:xfrm>
        </p:spPr>
        <p:txBody>
          <a:bodyPr/>
          <a:lstStyle/>
          <a:p>
            <a:pPr marL="0" indent="0">
              <a:spcBef>
                <a:spcPts val="200"/>
              </a:spcBef>
              <a:spcAft>
                <a:spcPts val="600"/>
              </a:spcAft>
              <a:buNone/>
            </a:pPr>
            <a:r>
              <a:rPr lang="en-US" sz="1800" dirty="0">
                <a:solidFill>
                  <a:schemeClr val="tx2"/>
                </a:solidFill>
              </a:rPr>
              <a:t>Thread B: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1  </a:t>
            </a:r>
            <a:r>
              <a:rPr lang="en-US" sz="1800" b="0" dirty="0" err="1">
                <a:latin typeface="Lucida Sans Typewriter" panose="020B0509030504030204" pitchFamily="49" charset="0"/>
              </a:rPr>
              <a:t>noteB</a:t>
            </a:r>
            <a:r>
              <a:rPr lang="en-US" sz="1800" b="0" dirty="0">
                <a:latin typeface="Lucida Sans Typewriter" panose="020B0509030504030204" pitchFamily="49" charset="0"/>
              </a:rPr>
              <a:t> = 1;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2</a:t>
            </a:r>
            <a:r>
              <a:rPr lang="en-US" sz="1800" b="0" dirty="0">
                <a:latin typeface="Lucida Sans Typewriter" panose="020B0509030504030204" pitchFamily="49" charset="0"/>
              </a:rPr>
              <a:t>  while (</a:t>
            </a:r>
            <a:r>
              <a:rPr lang="en-US" sz="1800" b="0" dirty="0" err="1">
                <a:latin typeface="Lucida Sans Typewriter" panose="020B0509030504030204" pitchFamily="49" charset="0"/>
              </a:rPr>
              <a:t>noteA</a:t>
            </a:r>
            <a:r>
              <a:rPr lang="en-US" sz="1800" b="0" dirty="0">
                <a:latin typeface="Lucida Sans Typewriter" panose="020B0509030504030204" pitchFamily="49" charset="0"/>
              </a:rPr>
              <a:t> == 1)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3</a:t>
            </a:r>
            <a:r>
              <a:rPr lang="en-US" sz="1800" b="0" dirty="0">
                <a:latin typeface="Lucida Sans Typewriter" panose="020B0509030504030204" pitchFamily="49" charset="0"/>
              </a:rPr>
              <a:t>    // do nothing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4</a:t>
            </a:r>
            <a:r>
              <a:rPr lang="en-US" sz="180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5  </a:t>
            </a:r>
            <a:r>
              <a:rPr lang="en-US" sz="1800" b="0" dirty="0">
                <a:latin typeface="Lucida Sans Typewriter" panose="020B0509030504030204" pitchFamily="49" charset="0"/>
              </a:rPr>
              <a:t>if (milk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6</a:t>
            </a:r>
            <a:r>
              <a:rPr lang="en-US" sz="1800" b="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    </a:t>
            </a:r>
            <a:r>
              <a:rPr lang="en-US" sz="1800" b="0" dirty="0" err="1">
                <a:latin typeface="Lucida Sans Typewriter" panose="020B0509030504030204" pitchFamily="49" charset="0"/>
              </a:rPr>
              <a:t>buy_milk</a:t>
            </a:r>
            <a:r>
              <a:rPr lang="en-US" sz="18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7</a:t>
            </a:r>
            <a:r>
              <a:rPr lang="en-US" sz="180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8</a:t>
            </a:r>
            <a:r>
              <a:rPr lang="en-US" sz="1800" b="0" dirty="0">
                <a:latin typeface="Lucida Sans Typewriter" panose="020B0509030504030204" pitchFamily="49" charset="0"/>
              </a:rPr>
              <a:t>  </a:t>
            </a:r>
            <a:r>
              <a:rPr lang="en-US" sz="1800" b="0" dirty="0" err="1">
                <a:latin typeface="Lucida Sans Typewriter" panose="020B0509030504030204" pitchFamily="49" charset="0"/>
              </a:rPr>
              <a:t>noteB</a:t>
            </a:r>
            <a:r>
              <a:rPr lang="en-US" sz="180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200"/>
              </a:spcBef>
              <a:buNone/>
            </a:pPr>
            <a:endParaRPr lang="en-US" sz="18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2B83F-FB18-4182-9883-1B0C59CD5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Concurrency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78EB4-EF54-40BE-B42D-2319EF121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403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CS 140 Lecture Notes: Concurrency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78135C03-14F9-42D1-B3EB-00689D8A86E7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89720" cy="51435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09165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18317</TotalTime>
  <Words>431</Words>
  <Application>Microsoft Office PowerPoint</Application>
  <PresentationFormat>On-screen Show (16:9)</PresentationFormat>
  <Paragraphs>126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Lucida Sans Typewriter</vt:lpstr>
      <vt:lpstr>Verdana</vt:lpstr>
      <vt:lpstr>Wingdings</vt:lpstr>
      <vt:lpstr>Default Design</vt:lpstr>
      <vt:lpstr>Too Much Milk</vt:lpstr>
      <vt:lpstr>Too Much Milk</vt:lpstr>
      <vt:lpstr>Computerized Milk Purchase</vt:lpstr>
      <vt:lpstr>Still Too Much Milk</vt:lpstr>
      <vt:lpstr>Second Attempt</vt:lpstr>
      <vt:lpstr>Third Attempt</vt:lpstr>
      <vt:lpstr>Fourth Attempt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862</cp:revision>
  <cp:lastPrinted>2011-01-25T21:54:55Z</cp:lastPrinted>
  <dcterms:created xsi:type="dcterms:W3CDTF">2008-10-19T02:20:00Z</dcterms:created>
  <dcterms:modified xsi:type="dcterms:W3CDTF">2018-04-09T17:21:05Z</dcterms:modified>
</cp:coreProperties>
</file>