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421" r:id="rId2"/>
    <p:sldId id="427" r:id="rId3"/>
    <p:sldId id="422" r:id="rId4"/>
    <p:sldId id="423" r:id="rId5"/>
    <p:sldId id="424" r:id="rId6"/>
    <p:sldId id="425" r:id="rId7"/>
    <p:sldId id="426" r:id="rId8"/>
    <p:sldId id="418" r:id="rId9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62" d="100"/>
          <a:sy n="62" d="100"/>
        </p:scale>
        <p:origin x="492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59A2A-EC6C-4564-B5EC-5FA6EFAD9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Much Milk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CD0310-D06B-473F-8985-4AFC3DC3FA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541520" cy="384048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2"/>
                </a:solidFill>
              </a:rPr>
              <a:t>Roommate A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3:00</a:t>
            </a:r>
            <a:r>
              <a:rPr lang="en-US" sz="2000" dirty="0"/>
              <a:t>	Arrive home: no milk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3:05</a:t>
            </a:r>
            <a:r>
              <a:rPr lang="en-US" sz="2000" dirty="0"/>
              <a:t>	Leave for store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3:10</a:t>
            </a:r>
            <a:r>
              <a:rPr lang="en-US" sz="2000" dirty="0"/>
              <a:t>	Arrive at store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3:15</a:t>
            </a:r>
            <a:r>
              <a:rPr lang="en-US" sz="2000" dirty="0"/>
              <a:t>	Leave store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3:20</a:t>
            </a:r>
            <a:r>
              <a:rPr lang="en-US" sz="2000" dirty="0"/>
              <a:t>	Arrive home, put milk away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3:25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3:30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9FEB3E-4744-446F-82AB-7705836E1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BFC33B-C332-4384-B759-B74BD2E8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A59B21-84FA-464C-B5F1-60C299E516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71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59A2A-EC6C-4564-B5EC-5FA6EFAD9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Much Milk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CD0310-D06B-473F-8985-4AFC3DC3FA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541520" cy="384048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2"/>
                </a:solidFill>
              </a:rPr>
              <a:t>Roommate A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3:00</a:t>
            </a:r>
            <a:r>
              <a:rPr lang="en-US" sz="2000" dirty="0"/>
              <a:t>	Arrive home: no milk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3:05</a:t>
            </a:r>
            <a:r>
              <a:rPr lang="en-US" sz="2000" dirty="0"/>
              <a:t>	Leave for store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3:10</a:t>
            </a:r>
            <a:r>
              <a:rPr lang="en-US" sz="2000" dirty="0"/>
              <a:t>	Arrive at store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3:15</a:t>
            </a:r>
            <a:r>
              <a:rPr lang="en-US" sz="2000" dirty="0"/>
              <a:t>	Leave store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3:20</a:t>
            </a:r>
            <a:r>
              <a:rPr lang="en-US" sz="2000" dirty="0"/>
              <a:t>	Arrive home, put milk away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3:25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3:30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3E7D28-1CAE-40EE-AA4D-3DEF44B9EA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3480" y="788670"/>
            <a:ext cx="3855720" cy="384048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2"/>
                </a:solidFill>
              </a:rPr>
              <a:t>Roommate B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Arrive home: no milk</a:t>
            </a:r>
          </a:p>
          <a:p>
            <a:pPr marL="0" indent="0">
              <a:buNone/>
            </a:pPr>
            <a:r>
              <a:rPr lang="en-US" sz="2000" dirty="0"/>
              <a:t>Leave for store</a:t>
            </a:r>
          </a:p>
          <a:p>
            <a:pPr marL="0" indent="0">
              <a:buNone/>
            </a:pPr>
            <a:r>
              <a:rPr lang="en-US" sz="2000" dirty="0"/>
              <a:t>Arrive at store</a:t>
            </a:r>
          </a:p>
          <a:p>
            <a:pPr marL="0" indent="0">
              <a:buNone/>
            </a:pPr>
            <a:r>
              <a:rPr lang="en-US" sz="2000" dirty="0"/>
              <a:t>Leave store</a:t>
            </a:r>
          </a:p>
          <a:p>
            <a:pPr marL="0" indent="0">
              <a:buNone/>
            </a:pPr>
            <a:r>
              <a:rPr lang="en-US" sz="2000" dirty="0"/>
              <a:t>Arrive home: </a:t>
            </a:r>
            <a:r>
              <a:rPr lang="en-US" sz="2000" dirty="0">
                <a:solidFill>
                  <a:schemeClr val="accent4"/>
                </a:solidFill>
              </a:rPr>
              <a:t>too much milk!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9FEB3E-4744-446F-82AB-7705836E1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BFC33B-C332-4384-B759-B74BD2E8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10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Computerized Milk Purchase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</a:t>
            </a:r>
            <a:r>
              <a:rPr lang="en-US" sz="1800" dirty="0">
                <a:latin typeface="Lucida Sans Typewriter" panose="020B0509030504030204" pitchFamily="49" charset="0"/>
              </a:rPr>
              <a:t>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</a:t>
            </a:r>
            <a:r>
              <a:rPr lang="en-US" sz="1800" dirty="0">
                <a:latin typeface="Lucida Sans Typewriter" panose="020B0509030504030204" pitchFamily="49" charset="0"/>
              </a:rPr>
              <a:t>   </a:t>
            </a:r>
            <a:r>
              <a:rPr lang="en-US" sz="1800" b="0" dirty="0">
                <a:latin typeface="Lucida Sans Typewriter" panose="020B0509030504030204" pitchFamily="49" charset="0"/>
              </a:rPr>
              <a:t>if (note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</a:t>
            </a:r>
            <a:r>
              <a:rPr lang="en-US" sz="1800" dirty="0">
                <a:latin typeface="Lucida Sans Typewriter" panose="020B0509030504030204" pitchFamily="49" charset="0"/>
              </a:rPr>
              <a:t>     </a:t>
            </a:r>
            <a:r>
              <a:rPr lang="en-US" sz="1800" b="0" dirty="0">
                <a:latin typeface="Lucida Sans Typewriter" panose="020B0509030504030204" pitchFamily="49" charset="0"/>
              </a:rPr>
              <a:t>note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dirty="0">
                <a:latin typeface="Lucida Sans Typewriter" panose="020B0509030504030204" pitchFamily="49" charset="0"/>
              </a:rPr>
              <a:t> 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</a:t>
            </a:r>
            <a:r>
              <a:rPr lang="en-US" sz="1800" dirty="0">
                <a:latin typeface="Lucida Sans Typewriter" panose="020B0509030504030204" pitchFamily="49" charset="0"/>
              </a:rPr>
              <a:t>     </a:t>
            </a:r>
            <a:r>
              <a:rPr lang="en-US" sz="1800" b="0" dirty="0">
                <a:latin typeface="Lucida Sans Typewriter" panose="020B0509030504030204" pitchFamily="49" charset="0"/>
              </a:rPr>
              <a:t>note = 0;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</a:t>
            </a:r>
            <a:r>
              <a:rPr lang="en-US" sz="1800" dirty="0">
                <a:latin typeface="Lucida Sans Typewriter" panose="020B0509030504030204" pitchFamily="49" charset="0"/>
              </a:rPr>
              <a:t>   </a:t>
            </a:r>
            <a:r>
              <a:rPr lang="en-US" sz="18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7</a:t>
            </a:r>
            <a:r>
              <a:rPr lang="en-US" sz="1800" dirty="0">
                <a:latin typeface="Lucida Sans Typewriter" panose="020B0509030504030204" pitchFamily="49" charset="0"/>
              </a:rPr>
              <a:t> </a:t>
            </a:r>
            <a:r>
              <a:rPr lang="en-US" sz="1800" b="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2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Still Too Much Milk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697230"/>
            <a:ext cx="4038600" cy="4206240"/>
          </a:xfrm>
        </p:spPr>
        <p:txBody>
          <a:bodyPr/>
          <a:lstStyle/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</a:t>
            </a:r>
            <a:r>
              <a:rPr lang="en-US" dirty="0">
                <a:solidFill>
                  <a:schemeClr val="tx2"/>
                </a:solidFill>
              </a:rPr>
              <a:t>Thread A: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    </a:t>
            </a:r>
            <a:r>
              <a:rPr lang="en-US" b="0" dirty="0">
                <a:latin typeface="Lucida Sans Typewriter" panose="020B0509030504030204" pitchFamily="49" charset="0"/>
              </a:rPr>
              <a:t>if (note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7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8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9			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10     </a:t>
            </a:r>
            <a:r>
              <a:rPr lang="en-US" b="0" dirty="0">
                <a:latin typeface="Lucida Sans Typewriter" panose="020B0509030504030204" pitchFamily="49" charset="0"/>
              </a:rPr>
              <a:t>note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11     </a:t>
            </a:r>
            <a:r>
              <a:rPr lang="en-US" b="0" dirty="0" err="1">
                <a:latin typeface="Lucida Sans Typewriter" panose="020B0509030504030204" pitchFamily="49" charset="0"/>
              </a:rPr>
              <a:t>buy_milk</a:t>
            </a:r>
            <a:r>
              <a:rPr lang="en-US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12     </a:t>
            </a:r>
            <a:r>
              <a:rPr lang="en-US" b="0" dirty="0">
                <a:latin typeface="Lucida Sans Typewriter" panose="020B0509030504030204" pitchFamily="49" charset="0"/>
              </a:rPr>
              <a:t>note = 0;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13   </a:t>
            </a:r>
            <a:r>
              <a:rPr lang="en-US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14 </a:t>
            </a:r>
            <a:r>
              <a:rPr lang="en-US" b="0" dirty="0">
                <a:latin typeface="Lucida Sans Typewriter" panose="020B0509030504030204" pitchFamily="49" charset="0"/>
              </a:rPr>
              <a:t>}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	</a:t>
            </a:r>
            <a:endParaRPr lang="en-US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697230"/>
            <a:ext cx="4191000" cy="4251960"/>
          </a:xfrm>
        </p:spPr>
        <p:txBody>
          <a:bodyPr/>
          <a:lstStyle/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tx2"/>
                </a:solidFill>
              </a:rPr>
              <a:t>Thread B:</a:t>
            </a:r>
          </a:p>
          <a:p>
            <a:pPr marL="0" indent="0">
              <a:spcBef>
                <a:spcPts val="200"/>
              </a:spcBef>
              <a:buNone/>
            </a:pPr>
            <a:endParaRPr lang="en-US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200"/>
              </a:spcBef>
              <a:buNone/>
            </a:pPr>
            <a:endParaRPr lang="en-US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  </a:t>
            </a:r>
            <a:r>
              <a:rPr lang="en-US" b="0" dirty="0">
                <a:latin typeface="Lucida Sans Typewriter" panose="020B0509030504030204" pitchFamily="49" charset="0"/>
              </a:rPr>
              <a:t>if (note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</a:t>
            </a:r>
            <a:r>
              <a:rPr lang="en-US" b="0" dirty="0">
                <a:latin typeface="Lucida Sans Typewriter" panose="020B0509030504030204" pitchFamily="49" charset="0"/>
              </a:rPr>
              <a:t>note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</a:t>
            </a:r>
            <a:r>
              <a:rPr lang="en-US" b="0" dirty="0" err="1">
                <a:latin typeface="Lucida Sans Typewriter" panose="020B0509030504030204" pitchFamily="49" charset="0"/>
              </a:rPr>
              <a:t>buy_milk</a:t>
            </a:r>
            <a:r>
              <a:rPr lang="en-US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</a:t>
            </a:r>
            <a:r>
              <a:rPr lang="en-US" b="0" dirty="0">
                <a:latin typeface="Lucida Sans Typewriter" panose="020B0509030504030204" pitchFamily="49" charset="0"/>
              </a:rPr>
              <a:t>note = 0;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</a:t>
            </a:r>
            <a:r>
              <a:rPr lang="en-US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}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	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53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Attempt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0386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Thread A: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sz="1800" b="0" dirty="0">
                <a:latin typeface="Lucida Sans Typewriter" panose="020B0509030504030204" pitchFamily="49" charset="0"/>
              </a:rPr>
              <a:t>if (note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   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  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    </a:t>
            </a:r>
            <a:r>
              <a:rPr lang="en-US" sz="1800" b="0" dirty="0">
                <a:latin typeface="Lucida Sans Typewriter" panose="020B0509030504030204" pitchFamily="49" charset="0"/>
              </a:rPr>
              <a:t>note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  </a:t>
            </a:r>
            <a:r>
              <a:rPr lang="en-US" sz="18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Thread B: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sz="1800" b="0" dirty="0">
                <a:latin typeface="Lucida Sans Typewriter" panose="020B0509030504030204" pitchFamily="49" charset="0"/>
              </a:rPr>
              <a:t>if (note == 1)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   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  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    </a:t>
            </a:r>
            <a:r>
              <a:rPr lang="en-US" sz="1800" b="0" dirty="0">
                <a:latin typeface="Lucida Sans Typewriter" panose="020B0509030504030204" pitchFamily="49" charset="0"/>
              </a:rPr>
              <a:t>note = 0;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  </a:t>
            </a:r>
            <a:r>
              <a:rPr lang="en-US" sz="18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96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Attempt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0386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Thread A: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noteA</a:t>
            </a:r>
            <a:r>
              <a:rPr lang="en-US" sz="1800" b="0" dirty="0">
                <a:latin typeface="Lucida Sans Typewriter" panose="020B0509030504030204" pitchFamily="49" charset="0"/>
              </a:rPr>
              <a:t>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  </a:t>
            </a:r>
            <a:r>
              <a:rPr lang="en-US" sz="1800" b="0" dirty="0">
                <a:latin typeface="Lucida Sans Typewriter" panose="020B0509030504030204" pitchFamily="49" charset="0"/>
              </a:rPr>
              <a:t>if (</a:t>
            </a:r>
            <a:r>
              <a:rPr lang="en-US" sz="1800" b="0" dirty="0" err="1">
                <a:latin typeface="Lucida Sans Typewriter" panose="020B0509030504030204" pitchFamily="49" charset="0"/>
              </a:rPr>
              <a:t>noteB</a:t>
            </a:r>
            <a:r>
              <a:rPr lang="en-US" sz="1800" b="0" dirty="0">
                <a:latin typeface="Lucida Sans Typewriter" panose="020B0509030504030204" pitchFamily="49" charset="0"/>
              </a:rPr>
              <a:t>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   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b="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</a:t>
            </a:r>
            <a:r>
              <a:rPr lang="en-US" sz="18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</a:t>
            </a:r>
            <a:r>
              <a:rPr lang="en-US" sz="18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7</a:t>
            </a:r>
            <a:r>
              <a:rPr lang="en-US" sz="1800" b="0" dirty="0">
                <a:latin typeface="Lucida Sans Typewriter" panose="020B0509030504030204" pitchFamily="49" charset="0"/>
              </a:rPr>
              <a:t>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noteA</a:t>
            </a:r>
            <a:r>
              <a:rPr lang="en-US" sz="18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Thread B: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noteB</a:t>
            </a:r>
            <a:r>
              <a:rPr lang="en-US" sz="1800" b="0" dirty="0">
                <a:latin typeface="Lucida Sans Typewriter" panose="020B0509030504030204" pitchFamily="49" charset="0"/>
              </a:rPr>
              <a:t>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  </a:t>
            </a:r>
            <a:r>
              <a:rPr lang="en-US" sz="1800" b="0" dirty="0">
                <a:latin typeface="Lucida Sans Typewriter" panose="020B0509030504030204" pitchFamily="49" charset="0"/>
              </a:rPr>
              <a:t>if (</a:t>
            </a:r>
            <a:r>
              <a:rPr lang="en-US" sz="1800" b="0" dirty="0" err="1">
                <a:latin typeface="Lucida Sans Typewriter" panose="020B0509030504030204" pitchFamily="49" charset="0"/>
              </a:rPr>
              <a:t>noteA</a:t>
            </a:r>
            <a:r>
              <a:rPr lang="en-US" sz="1800" b="0" dirty="0">
                <a:latin typeface="Lucida Sans Typewriter" panose="020B0509030504030204" pitchFamily="49" charset="0"/>
              </a:rPr>
              <a:t>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   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b="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</a:t>
            </a:r>
            <a:r>
              <a:rPr lang="en-US" sz="18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</a:t>
            </a:r>
            <a:r>
              <a:rPr lang="en-US" sz="18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7</a:t>
            </a:r>
            <a:r>
              <a:rPr lang="en-US" sz="1800" b="0" dirty="0">
                <a:latin typeface="Lucida Sans Typewriter" panose="020B0509030504030204" pitchFamily="49" charset="0"/>
              </a:rPr>
              <a:t>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noteB</a:t>
            </a:r>
            <a:r>
              <a:rPr lang="en-US" sz="18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8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Fourth Attempt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0386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Thread A: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noteA</a:t>
            </a:r>
            <a:r>
              <a:rPr lang="en-US" sz="1800" b="0" dirty="0">
                <a:latin typeface="Lucida Sans Typewriter" panose="020B0509030504030204" pitchFamily="49" charset="0"/>
              </a:rPr>
              <a:t>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  </a:t>
            </a:r>
            <a:r>
              <a:rPr lang="en-US" sz="1800" b="0" dirty="0">
                <a:latin typeface="Lucida Sans Typewriter" panose="020B0509030504030204" pitchFamily="49" charset="0"/>
              </a:rPr>
              <a:t>if (</a:t>
            </a:r>
            <a:r>
              <a:rPr lang="en-US" sz="1800" b="0" dirty="0" err="1">
                <a:latin typeface="Lucida Sans Typewriter" panose="020B0509030504030204" pitchFamily="49" charset="0"/>
              </a:rPr>
              <a:t>noteB</a:t>
            </a:r>
            <a:r>
              <a:rPr lang="en-US" sz="1800" b="0" dirty="0">
                <a:latin typeface="Lucida Sans Typewriter" panose="020B0509030504030204" pitchFamily="49" charset="0"/>
              </a:rPr>
              <a:t>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   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b="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</a:t>
            </a:r>
            <a:r>
              <a:rPr lang="en-US" sz="18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</a:t>
            </a:r>
            <a:r>
              <a:rPr lang="en-US" sz="18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7</a:t>
            </a:r>
            <a:r>
              <a:rPr lang="en-US" sz="1800" b="0" dirty="0">
                <a:latin typeface="Lucida Sans Typewriter" panose="020B0509030504030204" pitchFamily="49" charset="0"/>
              </a:rPr>
              <a:t>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noteA</a:t>
            </a:r>
            <a:r>
              <a:rPr lang="en-US" sz="18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Thread B: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1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noteB</a:t>
            </a:r>
            <a:r>
              <a:rPr lang="en-US" sz="1800" b="0" dirty="0">
                <a:latin typeface="Lucida Sans Typewriter" panose="020B0509030504030204" pitchFamily="49" charset="0"/>
              </a:rPr>
              <a:t> = 1;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2</a:t>
            </a:r>
            <a:r>
              <a:rPr lang="en-US" sz="1800" b="0" dirty="0">
                <a:latin typeface="Lucida Sans Typewriter" panose="020B0509030504030204" pitchFamily="49" charset="0"/>
              </a:rPr>
              <a:t>  while (</a:t>
            </a:r>
            <a:r>
              <a:rPr lang="en-US" sz="1800" b="0" dirty="0" err="1">
                <a:latin typeface="Lucida Sans Typewriter" panose="020B0509030504030204" pitchFamily="49" charset="0"/>
              </a:rPr>
              <a:t>noteA</a:t>
            </a:r>
            <a:r>
              <a:rPr lang="en-US" sz="1800" b="0" dirty="0">
                <a:latin typeface="Lucida Sans Typewriter" panose="020B0509030504030204" pitchFamily="49" charset="0"/>
              </a:rPr>
              <a:t> == 1)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3</a:t>
            </a:r>
            <a:r>
              <a:rPr lang="en-US" sz="1800" b="0" dirty="0">
                <a:latin typeface="Lucida Sans Typewriter" panose="020B0509030504030204" pitchFamily="49" charset="0"/>
              </a:rPr>
              <a:t>    // do nothing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4</a:t>
            </a:r>
            <a:r>
              <a:rPr lang="en-US" sz="18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5  </a:t>
            </a:r>
            <a:r>
              <a:rPr lang="en-US" sz="1800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6</a:t>
            </a:r>
            <a:r>
              <a:rPr lang="en-US" sz="1800" b="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800" b="0" dirty="0" err="1">
                <a:latin typeface="Lucida Sans Typewriter" panose="020B0509030504030204" pitchFamily="49" charset="0"/>
              </a:rPr>
              <a:t>buy_milk</a:t>
            </a:r>
            <a:r>
              <a:rPr lang="en-US" sz="18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7</a:t>
            </a:r>
            <a:r>
              <a:rPr lang="en-US" sz="18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Lucida Sans Typewriter" panose="020B0509030504030204" pitchFamily="49" charset="0"/>
              </a:rPr>
              <a:t>8</a:t>
            </a:r>
            <a:r>
              <a:rPr lang="en-US" sz="1800" b="0" dirty="0">
                <a:latin typeface="Lucida Sans Typewriter" panose="020B0509030504030204" pitchFamily="49" charset="0"/>
              </a:rPr>
              <a:t>  </a:t>
            </a:r>
            <a:r>
              <a:rPr lang="en-US" sz="1800" b="0" dirty="0" err="1">
                <a:latin typeface="Lucida Sans Typewriter" panose="020B0509030504030204" pitchFamily="49" charset="0"/>
              </a:rPr>
              <a:t>noteB</a:t>
            </a:r>
            <a:r>
              <a:rPr lang="en-US" sz="18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200"/>
              </a:spcBef>
              <a:buNone/>
            </a:pPr>
            <a:endParaRPr lang="en-US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0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CS 140 Lecture Notes: Concurrency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78135C03-14F9-42D1-B3EB-00689D8A86E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89720" cy="51435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9165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18329</TotalTime>
  <Words>515</Words>
  <Application>Microsoft Office PowerPoint</Application>
  <PresentationFormat>On-screen Show (16:9)</PresentationFormat>
  <Paragraphs>126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Lucida Sans Typewriter</vt:lpstr>
      <vt:lpstr>Verdana</vt:lpstr>
      <vt:lpstr>Wingdings</vt:lpstr>
      <vt:lpstr>Default Design</vt:lpstr>
      <vt:lpstr>Too Much Milk</vt:lpstr>
      <vt:lpstr>Too Much Milk</vt:lpstr>
      <vt:lpstr>Computerized Milk Purchase</vt:lpstr>
      <vt:lpstr>Still Too Much Milk</vt:lpstr>
      <vt:lpstr>Second Attempt</vt:lpstr>
      <vt:lpstr>Third Attempt</vt:lpstr>
      <vt:lpstr>Fourth Attempt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864</cp:revision>
  <cp:lastPrinted>2011-01-25T21:54:55Z</cp:lastPrinted>
  <dcterms:created xsi:type="dcterms:W3CDTF">2008-10-19T02:20:00Z</dcterms:created>
  <dcterms:modified xsi:type="dcterms:W3CDTF">2020-04-13T18:04:03Z</dcterms:modified>
</cp:coreProperties>
</file>