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52BA"/>
    <a:srgbClr val="D81C1C"/>
    <a:srgbClr val="B7CBF0"/>
    <a:srgbClr val="DCE6F8"/>
    <a:srgbClr val="F2F6FC"/>
    <a:srgbClr val="EAEAEA"/>
    <a:srgbClr val="F8F8F8"/>
    <a:srgbClr val="D8BEEC"/>
    <a:srgbClr val="633B13"/>
    <a:srgbClr val="EDFF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33C5A0-49AD-4456-B170-B4454905C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 userDrawn="1"/>
        </p:nvSpPr>
        <p:spPr bwMode="auto">
          <a:xfrm>
            <a:off x="457200" y="457200"/>
            <a:ext cx="8272463" cy="5986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9" descr="stanf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257800"/>
            <a:ext cx="6143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698625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192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033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chemeClr val="tx2"/>
              </a:buClr>
              <a:defRPr/>
            </a:lvl1pPr>
            <a:lvl2pPr>
              <a:spcBef>
                <a:spcPts val="600"/>
              </a:spcBef>
              <a:buClr>
                <a:schemeClr val="tx2"/>
              </a:buClr>
              <a:defRPr/>
            </a:lvl2pPr>
            <a:lvl3pPr>
              <a:spcBef>
                <a:spcPts val="400"/>
              </a:spcBef>
              <a:buClr>
                <a:schemeClr val="tx2"/>
              </a:buClr>
              <a:defRPr/>
            </a:lvl3pPr>
            <a:lvl4pPr>
              <a:spcBef>
                <a:spcPts val="300"/>
              </a:spcBef>
              <a:buClr>
                <a:schemeClr val="tx2"/>
              </a:buClr>
              <a:defRPr/>
            </a:lvl4pPr>
            <a:lvl5pPr>
              <a:spcBef>
                <a:spcPts val="300"/>
              </a:spcBef>
              <a:buClr>
                <a:schemeClr val="tx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914400"/>
            <a:ext cx="82296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E2162002-2512-45FD-82AF-2FE8F2E918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CBA6D86-DBBA-4E58-B0C7-18EC35491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9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buClr>
                <a:schemeClr val="tx2"/>
              </a:buClr>
              <a:defRPr sz="2200"/>
            </a:lvl1pPr>
            <a:lvl2pPr>
              <a:buClr>
                <a:schemeClr val="tx2"/>
              </a:buClr>
              <a:defRPr sz="2000"/>
            </a:lvl2pPr>
            <a:lvl3pPr>
              <a:buClr>
                <a:schemeClr val="tx2"/>
              </a:buCl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659D765-7126-4B95-ADF3-403BFEC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57150" cap="flat">
            <a:solidFill>
              <a:schemeClr val="tx2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1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F191DFC-BCA0-443D-B994-97C841DC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7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B45DFE7-D7AD-4ECD-A9C8-CA1FF5BA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4FA54A8-AC05-4E51-97BF-0AE6FFDEE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E048402-9490-480C-B493-607B1E845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BF7A2FB-5E63-4F6B-AD89-DAD0D43D4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6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D21A300-A8DA-4985-B9D1-877729195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569EA510-711E-4808-BDFF-EEB70A6EC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November 21, 2011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3246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@ExploreNY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2162002-2512-45FD-82AF-2FE8F2E91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9"/>
          <p:cNvSpPr>
            <a:spLocks noChangeShapeType="1"/>
          </p:cNvSpPr>
          <p:nvPr userDrawn="1"/>
        </p:nvSpPr>
        <p:spPr bwMode="auto">
          <a:xfrm>
            <a:off x="457200" y="889000"/>
            <a:ext cx="82296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50A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Arial" charset="0"/>
        <a:buChar char="●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File Systems</a:t>
            </a:r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F5E9F844-F579-41DE-BAD3-7720AA5DE865}" type="slidenum">
              <a:rPr lang="en-US"/>
              <a:pPr/>
              <a:t>1</a:t>
            </a:fld>
            <a:endParaRPr lang="en-US"/>
          </a:p>
        </p:txBody>
      </p:sp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DOS FAT</a:t>
            </a:r>
          </a:p>
        </p:txBody>
      </p:sp>
      <p:sp>
        <p:nvSpPr>
          <p:cNvPr id="167940" name="Rectangle 4"/>
          <p:cNvSpPr>
            <a:spLocks noChangeArrowheads="1"/>
          </p:cNvSpPr>
          <p:nvPr/>
        </p:nvSpPr>
        <p:spPr bwMode="auto">
          <a:xfrm>
            <a:off x="3276600" y="2057400"/>
            <a:ext cx="1143000" cy="38100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free</a:t>
            </a:r>
          </a:p>
        </p:txBody>
      </p:sp>
      <p:sp>
        <p:nvSpPr>
          <p:cNvPr id="167941" name="Rectangle 5"/>
          <p:cNvSpPr>
            <a:spLocks noChangeArrowheads="1"/>
          </p:cNvSpPr>
          <p:nvPr/>
        </p:nvSpPr>
        <p:spPr bwMode="auto">
          <a:xfrm>
            <a:off x="3276600" y="2438400"/>
            <a:ext cx="1143000" cy="38100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67942" name="Rectangle 6"/>
          <p:cNvSpPr>
            <a:spLocks noChangeArrowheads="1"/>
          </p:cNvSpPr>
          <p:nvPr/>
        </p:nvSpPr>
        <p:spPr bwMode="auto">
          <a:xfrm>
            <a:off x="3276600" y="2819400"/>
            <a:ext cx="1143000" cy="38100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167943" name="Rectangle 7"/>
          <p:cNvSpPr>
            <a:spLocks noChangeArrowheads="1"/>
          </p:cNvSpPr>
          <p:nvPr/>
        </p:nvSpPr>
        <p:spPr bwMode="auto">
          <a:xfrm>
            <a:off x="3276600" y="3200400"/>
            <a:ext cx="1143000" cy="38100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end</a:t>
            </a:r>
          </a:p>
        </p:txBody>
      </p:sp>
      <p:sp>
        <p:nvSpPr>
          <p:cNvPr id="167944" name="Rectangle 8"/>
          <p:cNvSpPr>
            <a:spLocks noChangeArrowheads="1"/>
          </p:cNvSpPr>
          <p:nvPr/>
        </p:nvSpPr>
        <p:spPr bwMode="auto">
          <a:xfrm>
            <a:off x="3276600" y="3581400"/>
            <a:ext cx="1143000" cy="38100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67945" name="Rectangle 9"/>
          <p:cNvSpPr>
            <a:spLocks noChangeArrowheads="1"/>
          </p:cNvSpPr>
          <p:nvPr/>
        </p:nvSpPr>
        <p:spPr bwMode="auto">
          <a:xfrm>
            <a:off x="3276600" y="3962400"/>
            <a:ext cx="1143000" cy="38100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end</a:t>
            </a:r>
          </a:p>
        </p:txBody>
      </p:sp>
      <p:sp>
        <p:nvSpPr>
          <p:cNvPr id="167946" name="Rectangle 10"/>
          <p:cNvSpPr>
            <a:spLocks noChangeArrowheads="1"/>
          </p:cNvSpPr>
          <p:nvPr/>
        </p:nvSpPr>
        <p:spPr bwMode="auto">
          <a:xfrm>
            <a:off x="3276600" y="4343400"/>
            <a:ext cx="1143000" cy="38100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167947" name="Rectangle 11"/>
          <p:cNvSpPr>
            <a:spLocks noChangeArrowheads="1"/>
          </p:cNvSpPr>
          <p:nvPr/>
        </p:nvSpPr>
        <p:spPr bwMode="auto">
          <a:xfrm>
            <a:off x="3276600" y="4724400"/>
            <a:ext cx="1143000" cy="38100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free</a:t>
            </a:r>
          </a:p>
        </p:txBody>
      </p:sp>
      <p:sp>
        <p:nvSpPr>
          <p:cNvPr id="167948" name="Rectangle 12"/>
          <p:cNvSpPr>
            <a:spLocks noChangeArrowheads="1"/>
          </p:cNvSpPr>
          <p:nvPr/>
        </p:nvSpPr>
        <p:spPr bwMode="auto">
          <a:xfrm>
            <a:off x="5334000" y="3094038"/>
            <a:ext cx="685800" cy="304800"/>
          </a:xfrm>
          <a:prstGeom prst="rect">
            <a:avLst/>
          </a:prstGeom>
          <a:solidFill>
            <a:srgbClr val="E1E1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7949" name="Text Box 13"/>
          <p:cNvSpPr txBox="1">
            <a:spLocks noChangeArrowheads="1"/>
          </p:cNvSpPr>
          <p:nvPr/>
        </p:nvSpPr>
        <p:spPr bwMode="auto">
          <a:xfrm>
            <a:off x="2819400" y="1355725"/>
            <a:ext cx="2057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/>
              <a:t>File Allocation Table</a:t>
            </a:r>
          </a:p>
        </p:txBody>
      </p:sp>
      <p:sp>
        <p:nvSpPr>
          <p:cNvPr id="167950" name="Rectangle 14"/>
          <p:cNvSpPr>
            <a:spLocks noChangeArrowheads="1"/>
          </p:cNvSpPr>
          <p:nvPr/>
        </p:nvSpPr>
        <p:spPr bwMode="auto">
          <a:xfrm>
            <a:off x="6553200" y="3094038"/>
            <a:ext cx="685800" cy="304800"/>
          </a:xfrm>
          <a:prstGeom prst="rect">
            <a:avLst/>
          </a:prstGeom>
          <a:solidFill>
            <a:srgbClr val="E1E1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7951" name="Rectangle 15"/>
          <p:cNvSpPr>
            <a:spLocks noChangeArrowheads="1"/>
          </p:cNvSpPr>
          <p:nvPr/>
        </p:nvSpPr>
        <p:spPr bwMode="auto">
          <a:xfrm>
            <a:off x="7772400" y="3094038"/>
            <a:ext cx="685800" cy="304800"/>
          </a:xfrm>
          <a:prstGeom prst="rect">
            <a:avLst/>
          </a:prstGeom>
          <a:solidFill>
            <a:srgbClr val="E1E1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7952" name="Rectangle 16"/>
          <p:cNvSpPr>
            <a:spLocks noChangeArrowheads="1"/>
          </p:cNvSpPr>
          <p:nvPr/>
        </p:nvSpPr>
        <p:spPr bwMode="auto">
          <a:xfrm>
            <a:off x="1066800" y="3276600"/>
            <a:ext cx="1295400" cy="1219200"/>
          </a:xfrm>
          <a:prstGeom prst="rect">
            <a:avLst/>
          </a:prstGeom>
          <a:solidFill>
            <a:srgbClr val="E9FFE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en-US" dirty="0" smtClean="0"/>
              <a:t>A: </a:t>
            </a:r>
            <a:r>
              <a:rPr lang="en-US" dirty="0"/>
              <a:t>6</a:t>
            </a:r>
          </a:p>
          <a:p>
            <a:r>
              <a:rPr lang="en-US" smtClean="0"/>
              <a:t>B: </a:t>
            </a:r>
            <a:r>
              <a:rPr lang="en-US" dirty="0"/>
              <a:t>1</a:t>
            </a:r>
          </a:p>
          <a:p>
            <a:r>
              <a:rPr lang="en-US" dirty="0"/>
              <a:t>...</a:t>
            </a:r>
          </a:p>
        </p:txBody>
      </p:sp>
      <p:sp>
        <p:nvSpPr>
          <p:cNvPr id="167953" name="Line 17"/>
          <p:cNvSpPr>
            <a:spLocks noChangeShapeType="1"/>
          </p:cNvSpPr>
          <p:nvPr/>
        </p:nvSpPr>
        <p:spPr bwMode="auto">
          <a:xfrm>
            <a:off x="6019800" y="3246438"/>
            <a:ext cx="5334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7954" name="Line 18"/>
          <p:cNvSpPr>
            <a:spLocks noChangeShapeType="1"/>
          </p:cNvSpPr>
          <p:nvPr/>
        </p:nvSpPr>
        <p:spPr bwMode="auto">
          <a:xfrm>
            <a:off x="7239000" y="3246438"/>
            <a:ext cx="5334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7955" name="Text Box 19"/>
          <p:cNvSpPr txBox="1">
            <a:spLocks noChangeArrowheads="1"/>
          </p:cNvSpPr>
          <p:nvPr/>
        </p:nvSpPr>
        <p:spPr bwMode="auto">
          <a:xfrm>
            <a:off x="5613400" y="3398838"/>
            <a:ext cx="127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6</a:t>
            </a:r>
          </a:p>
        </p:txBody>
      </p:sp>
      <p:sp>
        <p:nvSpPr>
          <p:cNvPr id="167956" name="Text Box 20"/>
          <p:cNvSpPr txBox="1">
            <a:spLocks noChangeArrowheads="1"/>
          </p:cNvSpPr>
          <p:nvPr/>
        </p:nvSpPr>
        <p:spPr bwMode="auto">
          <a:xfrm>
            <a:off x="6832600" y="3398838"/>
            <a:ext cx="127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167957" name="Text Box 21"/>
          <p:cNvSpPr txBox="1">
            <a:spLocks noChangeArrowheads="1"/>
          </p:cNvSpPr>
          <p:nvPr/>
        </p:nvSpPr>
        <p:spPr bwMode="auto">
          <a:xfrm>
            <a:off x="8051800" y="3398838"/>
            <a:ext cx="127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3</a:t>
            </a:r>
          </a:p>
        </p:txBody>
      </p:sp>
      <p:sp>
        <p:nvSpPr>
          <p:cNvPr id="167958" name="Text Box 22"/>
          <p:cNvSpPr txBox="1">
            <a:spLocks noChangeArrowheads="1"/>
          </p:cNvSpPr>
          <p:nvPr/>
        </p:nvSpPr>
        <p:spPr bwMode="auto">
          <a:xfrm>
            <a:off x="3048000" y="211137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/>
              <a:t>0</a:t>
            </a:r>
          </a:p>
        </p:txBody>
      </p:sp>
      <p:sp>
        <p:nvSpPr>
          <p:cNvPr id="167959" name="Text Box 23"/>
          <p:cNvSpPr txBox="1">
            <a:spLocks noChangeArrowheads="1"/>
          </p:cNvSpPr>
          <p:nvPr/>
        </p:nvSpPr>
        <p:spPr bwMode="auto">
          <a:xfrm>
            <a:off x="3048000" y="249237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/>
              <a:t>1</a:t>
            </a:r>
          </a:p>
        </p:txBody>
      </p:sp>
      <p:sp>
        <p:nvSpPr>
          <p:cNvPr id="167960" name="Text Box 24"/>
          <p:cNvSpPr txBox="1">
            <a:spLocks noChangeArrowheads="1"/>
          </p:cNvSpPr>
          <p:nvPr/>
        </p:nvSpPr>
        <p:spPr bwMode="auto">
          <a:xfrm>
            <a:off x="3048000" y="287337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/>
              <a:t>2</a:t>
            </a:r>
          </a:p>
        </p:txBody>
      </p:sp>
      <p:sp>
        <p:nvSpPr>
          <p:cNvPr id="167961" name="Text Box 25"/>
          <p:cNvSpPr txBox="1">
            <a:spLocks noChangeArrowheads="1"/>
          </p:cNvSpPr>
          <p:nvPr/>
        </p:nvSpPr>
        <p:spPr bwMode="auto">
          <a:xfrm>
            <a:off x="3048000" y="325437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/>
              <a:t>3</a:t>
            </a:r>
          </a:p>
        </p:txBody>
      </p:sp>
      <p:sp>
        <p:nvSpPr>
          <p:cNvPr id="167962" name="Text Box 26"/>
          <p:cNvSpPr txBox="1">
            <a:spLocks noChangeArrowheads="1"/>
          </p:cNvSpPr>
          <p:nvPr/>
        </p:nvSpPr>
        <p:spPr bwMode="auto">
          <a:xfrm>
            <a:off x="3048000" y="363537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/>
              <a:t>4</a:t>
            </a:r>
          </a:p>
        </p:txBody>
      </p:sp>
      <p:sp>
        <p:nvSpPr>
          <p:cNvPr id="167963" name="Text Box 27"/>
          <p:cNvSpPr txBox="1">
            <a:spLocks noChangeArrowheads="1"/>
          </p:cNvSpPr>
          <p:nvPr/>
        </p:nvSpPr>
        <p:spPr bwMode="auto">
          <a:xfrm>
            <a:off x="3048000" y="401637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/>
              <a:t>5</a:t>
            </a:r>
          </a:p>
        </p:txBody>
      </p:sp>
      <p:sp>
        <p:nvSpPr>
          <p:cNvPr id="167964" name="Text Box 28"/>
          <p:cNvSpPr txBox="1">
            <a:spLocks noChangeArrowheads="1"/>
          </p:cNvSpPr>
          <p:nvPr/>
        </p:nvSpPr>
        <p:spPr bwMode="auto">
          <a:xfrm>
            <a:off x="3048000" y="439737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/>
              <a:t>6</a:t>
            </a:r>
          </a:p>
        </p:txBody>
      </p:sp>
      <p:sp>
        <p:nvSpPr>
          <p:cNvPr id="167965" name="Text Box 29"/>
          <p:cNvSpPr txBox="1">
            <a:spLocks noChangeArrowheads="1"/>
          </p:cNvSpPr>
          <p:nvPr/>
        </p:nvSpPr>
        <p:spPr bwMode="auto">
          <a:xfrm>
            <a:off x="3048000" y="4778375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167966" name="Text Box 30"/>
          <p:cNvSpPr txBox="1">
            <a:spLocks noChangeArrowheads="1"/>
          </p:cNvSpPr>
          <p:nvPr/>
        </p:nvSpPr>
        <p:spPr bwMode="auto">
          <a:xfrm>
            <a:off x="5334000" y="2743200"/>
            <a:ext cx="6477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File A:</a:t>
            </a:r>
          </a:p>
        </p:txBody>
      </p:sp>
      <p:sp>
        <p:nvSpPr>
          <p:cNvPr id="167967" name="Rectangle 31"/>
          <p:cNvSpPr>
            <a:spLocks noChangeArrowheads="1"/>
          </p:cNvSpPr>
          <p:nvPr/>
        </p:nvSpPr>
        <p:spPr bwMode="auto">
          <a:xfrm>
            <a:off x="5334000" y="4267200"/>
            <a:ext cx="685800" cy="304800"/>
          </a:xfrm>
          <a:prstGeom prst="rect">
            <a:avLst/>
          </a:prstGeom>
          <a:solidFill>
            <a:srgbClr val="E1E1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7968" name="Rectangle 32"/>
          <p:cNvSpPr>
            <a:spLocks noChangeArrowheads="1"/>
          </p:cNvSpPr>
          <p:nvPr/>
        </p:nvSpPr>
        <p:spPr bwMode="auto">
          <a:xfrm>
            <a:off x="6553200" y="4267200"/>
            <a:ext cx="685800" cy="304800"/>
          </a:xfrm>
          <a:prstGeom prst="rect">
            <a:avLst/>
          </a:prstGeom>
          <a:solidFill>
            <a:srgbClr val="E1E1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7970" name="Line 34"/>
          <p:cNvSpPr>
            <a:spLocks noChangeShapeType="1"/>
          </p:cNvSpPr>
          <p:nvPr/>
        </p:nvSpPr>
        <p:spPr bwMode="auto">
          <a:xfrm>
            <a:off x="6019800" y="4419600"/>
            <a:ext cx="5334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7972" name="Text Box 36"/>
          <p:cNvSpPr txBox="1">
            <a:spLocks noChangeArrowheads="1"/>
          </p:cNvSpPr>
          <p:nvPr/>
        </p:nvSpPr>
        <p:spPr bwMode="auto">
          <a:xfrm>
            <a:off x="5613400" y="4572000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167973" name="Text Box 37"/>
          <p:cNvSpPr txBox="1">
            <a:spLocks noChangeArrowheads="1"/>
          </p:cNvSpPr>
          <p:nvPr/>
        </p:nvSpPr>
        <p:spPr bwMode="auto">
          <a:xfrm>
            <a:off x="6832600" y="4572000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167975" name="Text Box 39"/>
          <p:cNvSpPr txBox="1">
            <a:spLocks noChangeArrowheads="1"/>
          </p:cNvSpPr>
          <p:nvPr/>
        </p:nvSpPr>
        <p:spPr bwMode="auto">
          <a:xfrm>
            <a:off x="5334000" y="3916363"/>
            <a:ext cx="647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File B:</a:t>
            </a:r>
          </a:p>
        </p:txBody>
      </p:sp>
      <p:sp>
        <p:nvSpPr>
          <p:cNvPr id="167978" name="Rectangle 42"/>
          <p:cNvSpPr>
            <a:spLocks noChangeArrowheads="1"/>
          </p:cNvSpPr>
          <p:nvPr/>
        </p:nvSpPr>
        <p:spPr bwMode="auto">
          <a:xfrm>
            <a:off x="3276600" y="5105400"/>
            <a:ext cx="1143000" cy="685800"/>
          </a:xfrm>
          <a:prstGeom prst="rect">
            <a:avLst/>
          </a:prstGeom>
          <a:solidFill>
            <a:srgbClr val="B7CB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...</a:t>
            </a:r>
          </a:p>
        </p:txBody>
      </p:sp>
      <p:sp>
        <p:nvSpPr>
          <p:cNvPr id="167979" name="Text Box 43"/>
          <p:cNvSpPr txBox="1">
            <a:spLocks noChangeArrowheads="1"/>
          </p:cNvSpPr>
          <p:nvPr/>
        </p:nvSpPr>
        <p:spPr bwMode="auto">
          <a:xfrm>
            <a:off x="1066800" y="2925763"/>
            <a:ext cx="12573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Directory (5)</a:t>
            </a:r>
          </a:p>
        </p:txBody>
      </p:sp>
    </p:spTree>
    <p:extLst>
      <p:ext uri="{BB962C8B-B14F-4D97-AF65-F5344CB8AC3E}">
        <p14:creationId xmlns:p14="http://schemas.microsoft.com/office/powerpoint/2010/main" val="4036140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File Systems</a:t>
            </a:r>
          </a:p>
        </p:txBody>
      </p:sp>
      <p:sp>
        <p:nvSpPr>
          <p:cNvPr id="1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CAF8F979-6D9B-41EB-80D2-A01DB048CE7E}" type="slidenum">
              <a:rPr lang="en-US"/>
              <a:pPr/>
              <a:t>2</a:t>
            </a:fld>
            <a:endParaRPr lang="en-US"/>
          </a:p>
        </p:txBody>
      </p:sp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Disk Scheduling</a:t>
            </a:r>
          </a:p>
        </p:txBody>
      </p:sp>
      <p:sp>
        <p:nvSpPr>
          <p:cNvPr id="168979" name="Text Box 19"/>
          <p:cNvSpPr txBox="1">
            <a:spLocks noChangeArrowheads="1"/>
          </p:cNvSpPr>
          <p:nvPr/>
        </p:nvSpPr>
        <p:spPr bwMode="auto">
          <a:xfrm>
            <a:off x="1327150" y="1219200"/>
            <a:ext cx="1320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Pending I/</a:t>
            </a:r>
            <a:r>
              <a:rPr lang="en-US" dirty="0" err="1">
                <a:solidFill>
                  <a:schemeClr val="tx2"/>
                </a:solidFill>
              </a:rPr>
              <a:t>Os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68980" name="Line 20"/>
          <p:cNvSpPr>
            <a:spLocks noChangeShapeType="1"/>
          </p:cNvSpPr>
          <p:nvPr/>
        </p:nvSpPr>
        <p:spPr bwMode="auto">
          <a:xfrm>
            <a:off x="1447800" y="1524000"/>
            <a:ext cx="0" cy="381000"/>
          </a:xfrm>
          <a:prstGeom prst="line">
            <a:avLst/>
          </a:prstGeom>
          <a:noFill/>
          <a:ln w="15875">
            <a:solidFill>
              <a:schemeClr val="tx2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8981" name="Line 21"/>
          <p:cNvSpPr>
            <a:spLocks noChangeShapeType="1"/>
          </p:cNvSpPr>
          <p:nvPr/>
        </p:nvSpPr>
        <p:spPr bwMode="auto">
          <a:xfrm>
            <a:off x="1587500" y="1524000"/>
            <a:ext cx="0" cy="381000"/>
          </a:xfrm>
          <a:prstGeom prst="line">
            <a:avLst/>
          </a:prstGeom>
          <a:noFill/>
          <a:ln w="15875">
            <a:solidFill>
              <a:schemeClr val="tx2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8982" name="Line 22"/>
          <p:cNvSpPr>
            <a:spLocks noChangeShapeType="1"/>
          </p:cNvSpPr>
          <p:nvPr/>
        </p:nvSpPr>
        <p:spPr bwMode="auto">
          <a:xfrm>
            <a:off x="2501900" y="1524000"/>
            <a:ext cx="0" cy="381000"/>
          </a:xfrm>
          <a:prstGeom prst="line">
            <a:avLst/>
          </a:prstGeom>
          <a:noFill/>
          <a:ln w="15875">
            <a:solidFill>
              <a:schemeClr val="tx2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8983" name="Line 23"/>
          <p:cNvSpPr>
            <a:spLocks noChangeShapeType="1"/>
          </p:cNvSpPr>
          <p:nvPr/>
        </p:nvSpPr>
        <p:spPr bwMode="auto">
          <a:xfrm>
            <a:off x="2582863" y="1524000"/>
            <a:ext cx="304800" cy="381000"/>
          </a:xfrm>
          <a:prstGeom prst="line">
            <a:avLst/>
          </a:prstGeom>
          <a:noFill/>
          <a:ln w="15875">
            <a:solidFill>
              <a:schemeClr val="tx2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8984" name="Line 24"/>
          <p:cNvSpPr>
            <a:spLocks noChangeShapeType="1"/>
          </p:cNvSpPr>
          <p:nvPr/>
        </p:nvSpPr>
        <p:spPr bwMode="auto">
          <a:xfrm>
            <a:off x="2698750" y="1524000"/>
            <a:ext cx="381000" cy="381000"/>
          </a:xfrm>
          <a:prstGeom prst="line">
            <a:avLst/>
          </a:prstGeom>
          <a:noFill/>
          <a:ln w="15875">
            <a:solidFill>
              <a:schemeClr val="tx2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8987" name="Text Box 27"/>
          <p:cNvSpPr txBox="1">
            <a:spLocks noChangeArrowheads="1"/>
          </p:cNvSpPr>
          <p:nvPr/>
        </p:nvSpPr>
        <p:spPr bwMode="auto">
          <a:xfrm>
            <a:off x="3848100" y="1219200"/>
            <a:ext cx="800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D81C1C"/>
                </a:solidFill>
              </a:rPr>
              <a:t>Last I/O</a:t>
            </a:r>
          </a:p>
        </p:txBody>
      </p:sp>
      <p:sp>
        <p:nvSpPr>
          <p:cNvPr id="168988" name="Line 28"/>
          <p:cNvSpPr>
            <a:spLocks noChangeShapeType="1"/>
          </p:cNvSpPr>
          <p:nvPr/>
        </p:nvSpPr>
        <p:spPr bwMode="auto">
          <a:xfrm>
            <a:off x="4254500" y="1524000"/>
            <a:ext cx="0" cy="381000"/>
          </a:xfrm>
          <a:prstGeom prst="line">
            <a:avLst/>
          </a:prstGeom>
          <a:noFill/>
          <a:ln w="15875">
            <a:solidFill>
              <a:srgbClr val="D81C1C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039" name="Text Box 79"/>
          <p:cNvSpPr txBox="1">
            <a:spLocks noChangeArrowheads="1"/>
          </p:cNvSpPr>
          <p:nvPr/>
        </p:nvSpPr>
        <p:spPr bwMode="auto">
          <a:xfrm>
            <a:off x="152400" y="2940050"/>
            <a:ext cx="5207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FIFO</a:t>
            </a:r>
          </a:p>
        </p:txBody>
      </p:sp>
      <p:sp>
        <p:nvSpPr>
          <p:cNvPr id="169040" name="Text Box 80"/>
          <p:cNvSpPr txBox="1">
            <a:spLocks noChangeArrowheads="1"/>
          </p:cNvSpPr>
          <p:nvPr/>
        </p:nvSpPr>
        <p:spPr bwMode="auto">
          <a:xfrm>
            <a:off x="152400" y="3933825"/>
            <a:ext cx="584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SSTF</a:t>
            </a:r>
          </a:p>
        </p:txBody>
      </p:sp>
      <p:sp>
        <p:nvSpPr>
          <p:cNvPr id="169041" name="Text Box 81"/>
          <p:cNvSpPr txBox="1">
            <a:spLocks noChangeArrowheads="1"/>
          </p:cNvSpPr>
          <p:nvPr/>
        </p:nvSpPr>
        <p:spPr bwMode="auto">
          <a:xfrm>
            <a:off x="152400" y="4922838"/>
            <a:ext cx="520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/>
              <a:t>Scan</a:t>
            </a:r>
          </a:p>
        </p:txBody>
      </p:sp>
      <p:grpSp>
        <p:nvGrpSpPr>
          <p:cNvPr id="169122" name="Group 162"/>
          <p:cNvGrpSpPr>
            <a:grpSpLocks/>
          </p:cNvGrpSpPr>
          <p:nvPr/>
        </p:nvGrpSpPr>
        <p:grpSpPr bwMode="auto">
          <a:xfrm>
            <a:off x="946150" y="3962400"/>
            <a:ext cx="7620000" cy="228600"/>
            <a:chOff x="576" y="2304"/>
            <a:chExt cx="4800" cy="144"/>
          </a:xfrm>
          <a:solidFill>
            <a:srgbClr val="B7CBF0"/>
          </a:solidFill>
        </p:grpSpPr>
        <p:sp>
          <p:nvSpPr>
            <p:cNvPr id="169060" name="Rectangle 100"/>
            <p:cNvSpPr>
              <a:spLocks noChangeArrowheads="1"/>
            </p:cNvSpPr>
            <p:nvPr/>
          </p:nvSpPr>
          <p:spPr bwMode="auto">
            <a:xfrm>
              <a:off x="576" y="2304"/>
              <a:ext cx="4800" cy="14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061" name="Rectangle 101"/>
            <p:cNvSpPr>
              <a:spLocks noChangeArrowheads="1"/>
            </p:cNvSpPr>
            <p:nvPr/>
          </p:nvSpPr>
          <p:spPr bwMode="auto">
            <a:xfrm>
              <a:off x="864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062" name="Rectangle 102"/>
            <p:cNvSpPr>
              <a:spLocks noChangeArrowheads="1"/>
            </p:cNvSpPr>
            <p:nvPr/>
          </p:nvSpPr>
          <p:spPr bwMode="auto">
            <a:xfrm>
              <a:off x="960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063" name="Rectangle 103"/>
            <p:cNvSpPr>
              <a:spLocks noChangeArrowheads="1"/>
            </p:cNvSpPr>
            <p:nvPr/>
          </p:nvSpPr>
          <p:spPr bwMode="auto">
            <a:xfrm>
              <a:off x="1536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064" name="Rectangle 104"/>
            <p:cNvSpPr>
              <a:spLocks noChangeArrowheads="1"/>
            </p:cNvSpPr>
            <p:nvPr/>
          </p:nvSpPr>
          <p:spPr bwMode="auto">
            <a:xfrm>
              <a:off x="1824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065" name="Rectangle 105"/>
            <p:cNvSpPr>
              <a:spLocks noChangeArrowheads="1"/>
            </p:cNvSpPr>
            <p:nvPr/>
          </p:nvSpPr>
          <p:spPr bwMode="auto">
            <a:xfrm>
              <a:off x="2208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066" name="Rectangle 106"/>
            <p:cNvSpPr>
              <a:spLocks noChangeArrowheads="1"/>
            </p:cNvSpPr>
            <p:nvPr/>
          </p:nvSpPr>
          <p:spPr bwMode="auto">
            <a:xfrm>
              <a:off x="2640" y="2304"/>
              <a:ext cx="48" cy="144"/>
            </a:xfrm>
            <a:prstGeom prst="rect">
              <a:avLst/>
            </a:prstGeom>
            <a:solidFill>
              <a:srgbClr val="D81C1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067" name="Rectangle 107"/>
            <p:cNvSpPr>
              <a:spLocks noChangeArrowheads="1"/>
            </p:cNvSpPr>
            <p:nvPr/>
          </p:nvSpPr>
          <p:spPr bwMode="auto">
            <a:xfrm>
              <a:off x="2832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068" name="Rectangle 108"/>
            <p:cNvSpPr>
              <a:spLocks noChangeArrowheads="1"/>
            </p:cNvSpPr>
            <p:nvPr/>
          </p:nvSpPr>
          <p:spPr bwMode="auto">
            <a:xfrm>
              <a:off x="3072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069" name="Rectangle 109"/>
            <p:cNvSpPr>
              <a:spLocks noChangeArrowheads="1"/>
            </p:cNvSpPr>
            <p:nvPr/>
          </p:nvSpPr>
          <p:spPr bwMode="auto">
            <a:xfrm>
              <a:off x="3984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070" name="Rectangle 110"/>
            <p:cNvSpPr>
              <a:spLocks noChangeArrowheads="1"/>
            </p:cNvSpPr>
            <p:nvPr/>
          </p:nvSpPr>
          <p:spPr bwMode="auto">
            <a:xfrm>
              <a:off x="4080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071" name="Rectangle 111"/>
            <p:cNvSpPr>
              <a:spLocks noChangeArrowheads="1"/>
            </p:cNvSpPr>
            <p:nvPr/>
          </p:nvSpPr>
          <p:spPr bwMode="auto">
            <a:xfrm>
              <a:off x="4176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072" name="Rectangle 112"/>
            <p:cNvSpPr>
              <a:spLocks noChangeArrowheads="1"/>
            </p:cNvSpPr>
            <p:nvPr/>
          </p:nvSpPr>
          <p:spPr bwMode="auto">
            <a:xfrm>
              <a:off x="4752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073" name="Rectangle 113"/>
            <p:cNvSpPr>
              <a:spLocks noChangeArrowheads="1"/>
            </p:cNvSpPr>
            <p:nvPr/>
          </p:nvSpPr>
          <p:spPr bwMode="auto">
            <a:xfrm>
              <a:off x="5040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074" name="Rectangle 114"/>
            <p:cNvSpPr>
              <a:spLocks noChangeArrowheads="1"/>
            </p:cNvSpPr>
            <p:nvPr/>
          </p:nvSpPr>
          <p:spPr bwMode="auto">
            <a:xfrm>
              <a:off x="2592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9100" name="Freeform 140"/>
          <p:cNvSpPr>
            <a:spLocks/>
          </p:cNvSpPr>
          <p:nvPr/>
        </p:nvSpPr>
        <p:spPr bwMode="auto">
          <a:xfrm>
            <a:off x="4267200" y="4800600"/>
            <a:ext cx="304800" cy="152400"/>
          </a:xfrm>
          <a:custGeom>
            <a:avLst/>
            <a:gdLst>
              <a:gd name="T0" fmla="*/ 0 w 192"/>
              <a:gd name="T1" fmla="*/ 96 h 96"/>
              <a:gd name="T2" fmla="*/ 96 w 192"/>
              <a:gd name="T3" fmla="*/ 0 h 96"/>
              <a:gd name="T4" fmla="*/ 192 w 192"/>
              <a:gd name="T5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2" h="96">
                <a:moveTo>
                  <a:pt x="0" y="96"/>
                </a:moveTo>
                <a:cubicBezTo>
                  <a:pt x="32" y="48"/>
                  <a:pt x="38" y="0"/>
                  <a:pt x="96" y="0"/>
                </a:cubicBezTo>
                <a:cubicBezTo>
                  <a:pt x="154" y="0"/>
                  <a:pt x="176" y="80"/>
                  <a:pt x="192" y="96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104" name="Freeform 144"/>
          <p:cNvSpPr>
            <a:spLocks/>
          </p:cNvSpPr>
          <p:nvPr/>
        </p:nvSpPr>
        <p:spPr bwMode="auto">
          <a:xfrm>
            <a:off x="4572000" y="4800600"/>
            <a:ext cx="381000" cy="152400"/>
          </a:xfrm>
          <a:custGeom>
            <a:avLst/>
            <a:gdLst>
              <a:gd name="T0" fmla="*/ 0 w 192"/>
              <a:gd name="T1" fmla="*/ 96 h 96"/>
              <a:gd name="T2" fmla="*/ 96 w 192"/>
              <a:gd name="T3" fmla="*/ 0 h 96"/>
              <a:gd name="T4" fmla="*/ 192 w 192"/>
              <a:gd name="T5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2" h="96">
                <a:moveTo>
                  <a:pt x="0" y="96"/>
                </a:moveTo>
                <a:cubicBezTo>
                  <a:pt x="32" y="48"/>
                  <a:pt x="38" y="0"/>
                  <a:pt x="96" y="0"/>
                </a:cubicBezTo>
                <a:cubicBezTo>
                  <a:pt x="154" y="0"/>
                  <a:pt x="176" y="80"/>
                  <a:pt x="192" y="96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105" name="Freeform 145"/>
          <p:cNvSpPr>
            <a:spLocks/>
          </p:cNvSpPr>
          <p:nvPr/>
        </p:nvSpPr>
        <p:spPr bwMode="auto">
          <a:xfrm>
            <a:off x="6400800" y="4800600"/>
            <a:ext cx="152400" cy="152400"/>
          </a:xfrm>
          <a:custGeom>
            <a:avLst/>
            <a:gdLst>
              <a:gd name="T0" fmla="*/ 0 w 192"/>
              <a:gd name="T1" fmla="*/ 96 h 96"/>
              <a:gd name="T2" fmla="*/ 96 w 192"/>
              <a:gd name="T3" fmla="*/ 0 h 96"/>
              <a:gd name="T4" fmla="*/ 192 w 192"/>
              <a:gd name="T5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2" h="96">
                <a:moveTo>
                  <a:pt x="0" y="96"/>
                </a:moveTo>
                <a:cubicBezTo>
                  <a:pt x="32" y="48"/>
                  <a:pt x="38" y="0"/>
                  <a:pt x="96" y="0"/>
                </a:cubicBezTo>
                <a:cubicBezTo>
                  <a:pt x="154" y="0"/>
                  <a:pt x="176" y="80"/>
                  <a:pt x="192" y="96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106" name="Freeform 146"/>
          <p:cNvSpPr>
            <a:spLocks/>
          </p:cNvSpPr>
          <p:nvPr/>
        </p:nvSpPr>
        <p:spPr bwMode="auto">
          <a:xfrm>
            <a:off x="6553200" y="4800600"/>
            <a:ext cx="152400" cy="152400"/>
          </a:xfrm>
          <a:custGeom>
            <a:avLst/>
            <a:gdLst>
              <a:gd name="T0" fmla="*/ 0 w 192"/>
              <a:gd name="T1" fmla="*/ 96 h 96"/>
              <a:gd name="T2" fmla="*/ 96 w 192"/>
              <a:gd name="T3" fmla="*/ 0 h 96"/>
              <a:gd name="T4" fmla="*/ 192 w 192"/>
              <a:gd name="T5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2" h="96">
                <a:moveTo>
                  <a:pt x="0" y="96"/>
                </a:moveTo>
                <a:cubicBezTo>
                  <a:pt x="32" y="48"/>
                  <a:pt x="38" y="0"/>
                  <a:pt x="96" y="0"/>
                </a:cubicBezTo>
                <a:cubicBezTo>
                  <a:pt x="154" y="0"/>
                  <a:pt x="176" y="80"/>
                  <a:pt x="192" y="96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109" name="Freeform 149"/>
          <p:cNvSpPr>
            <a:spLocks/>
          </p:cNvSpPr>
          <p:nvPr/>
        </p:nvSpPr>
        <p:spPr bwMode="auto">
          <a:xfrm>
            <a:off x="1447800" y="5181600"/>
            <a:ext cx="6629400" cy="152400"/>
          </a:xfrm>
          <a:custGeom>
            <a:avLst/>
            <a:gdLst>
              <a:gd name="T0" fmla="*/ 4176 w 4176"/>
              <a:gd name="T1" fmla="*/ 0 h 96"/>
              <a:gd name="T2" fmla="*/ 2088 w 4176"/>
              <a:gd name="T3" fmla="*/ 96 h 96"/>
              <a:gd name="T4" fmla="*/ 0 w 4176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76" h="96">
                <a:moveTo>
                  <a:pt x="4176" y="0"/>
                </a:moveTo>
                <a:cubicBezTo>
                  <a:pt x="4104" y="78"/>
                  <a:pt x="3147" y="96"/>
                  <a:pt x="2088" y="96"/>
                </a:cubicBezTo>
                <a:cubicBezTo>
                  <a:pt x="1029" y="96"/>
                  <a:pt x="174" y="84"/>
                  <a:pt x="0" y="0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110" name="Freeform 150"/>
          <p:cNvSpPr>
            <a:spLocks/>
          </p:cNvSpPr>
          <p:nvPr/>
        </p:nvSpPr>
        <p:spPr bwMode="auto">
          <a:xfrm>
            <a:off x="1447800" y="4800600"/>
            <a:ext cx="152400" cy="152400"/>
          </a:xfrm>
          <a:custGeom>
            <a:avLst/>
            <a:gdLst>
              <a:gd name="T0" fmla="*/ 0 w 192"/>
              <a:gd name="T1" fmla="*/ 96 h 96"/>
              <a:gd name="T2" fmla="*/ 96 w 192"/>
              <a:gd name="T3" fmla="*/ 0 h 96"/>
              <a:gd name="T4" fmla="*/ 192 w 192"/>
              <a:gd name="T5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2" h="96">
                <a:moveTo>
                  <a:pt x="0" y="96"/>
                </a:moveTo>
                <a:cubicBezTo>
                  <a:pt x="32" y="48"/>
                  <a:pt x="38" y="0"/>
                  <a:pt x="96" y="0"/>
                </a:cubicBezTo>
                <a:cubicBezTo>
                  <a:pt x="154" y="0"/>
                  <a:pt x="176" y="80"/>
                  <a:pt x="192" y="96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111" name="Freeform 151"/>
          <p:cNvSpPr>
            <a:spLocks/>
          </p:cNvSpPr>
          <p:nvPr/>
        </p:nvSpPr>
        <p:spPr bwMode="auto">
          <a:xfrm>
            <a:off x="1600200" y="4800600"/>
            <a:ext cx="914400" cy="152400"/>
          </a:xfrm>
          <a:custGeom>
            <a:avLst/>
            <a:gdLst>
              <a:gd name="T0" fmla="*/ 0 w 576"/>
              <a:gd name="T1" fmla="*/ 96 h 96"/>
              <a:gd name="T2" fmla="*/ 288 w 576"/>
              <a:gd name="T3" fmla="*/ 0 h 96"/>
              <a:gd name="T4" fmla="*/ 576 w 576"/>
              <a:gd name="T5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6" h="96">
                <a:moveTo>
                  <a:pt x="0" y="96"/>
                </a:moveTo>
                <a:cubicBezTo>
                  <a:pt x="42" y="27"/>
                  <a:pt x="171" y="0"/>
                  <a:pt x="288" y="0"/>
                </a:cubicBezTo>
                <a:cubicBezTo>
                  <a:pt x="405" y="0"/>
                  <a:pt x="525" y="24"/>
                  <a:pt x="576" y="96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112" name="Freeform 152"/>
          <p:cNvSpPr>
            <a:spLocks/>
          </p:cNvSpPr>
          <p:nvPr/>
        </p:nvSpPr>
        <p:spPr bwMode="auto">
          <a:xfrm>
            <a:off x="4953000" y="4800600"/>
            <a:ext cx="1447800" cy="152400"/>
          </a:xfrm>
          <a:custGeom>
            <a:avLst/>
            <a:gdLst>
              <a:gd name="T0" fmla="*/ 0 w 576"/>
              <a:gd name="T1" fmla="*/ 96 h 96"/>
              <a:gd name="T2" fmla="*/ 288 w 576"/>
              <a:gd name="T3" fmla="*/ 0 h 96"/>
              <a:gd name="T4" fmla="*/ 576 w 576"/>
              <a:gd name="T5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6" h="96">
                <a:moveTo>
                  <a:pt x="0" y="96"/>
                </a:moveTo>
                <a:cubicBezTo>
                  <a:pt x="42" y="27"/>
                  <a:pt x="171" y="0"/>
                  <a:pt x="288" y="0"/>
                </a:cubicBezTo>
                <a:cubicBezTo>
                  <a:pt x="405" y="0"/>
                  <a:pt x="525" y="24"/>
                  <a:pt x="576" y="96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113" name="Freeform 153"/>
          <p:cNvSpPr>
            <a:spLocks/>
          </p:cNvSpPr>
          <p:nvPr/>
        </p:nvSpPr>
        <p:spPr bwMode="auto">
          <a:xfrm>
            <a:off x="6705600" y="4800600"/>
            <a:ext cx="914400" cy="152400"/>
          </a:xfrm>
          <a:custGeom>
            <a:avLst/>
            <a:gdLst>
              <a:gd name="T0" fmla="*/ 0 w 576"/>
              <a:gd name="T1" fmla="*/ 96 h 96"/>
              <a:gd name="T2" fmla="*/ 288 w 576"/>
              <a:gd name="T3" fmla="*/ 0 h 96"/>
              <a:gd name="T4" fmla="*/ 576 w 576"/>
              <a:gd name="T5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6" h="96">
                <a:moveTo>
                  <a:pt x="0" y="96"/>
                </a:moveTo>
                <a:cubicBezTo>
                  <a:pt x="42" y="27"/>
                  <a:pt x="171" y="0"/>
                  <a:pt x="288" y="0"/>
                </a:cubicBezTo>
                <a:cubicBezTo>
                  <a:pt x="405" y="0"/>
                  <a:pt x="525" y="24"/>
                  <a:pt x="576" y="96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114" name="Freeform 154"/>
          <p:cNvSpPr>
            <a:spLocks/>
          </p:cNvSpPr>
          <p:nvPr/>
        </p:nvSpPr>
        <p:spPr bwMode="auto">
          <a:xfrm>
            <a:off x="7620000" y="4800600"/>
            <a:ext cx="457200" cy="152400"/>
          </a:xfrm>
          <a:custGeom>
            <a:avLst/>
            <a:gdLst>
              <a:gd name="T0" fmla="*/ 0 w 576"/>
              <a:gd name="T1" fmla="*/ 96 h 96"/>
              <a:gd name="T2" fmla="*/ 288 w 576"/>
              <a:gd name="T3" fmla="*/ 0 h 96"/>
              <a:gd name="T4" fmla="*/ 576 w 576"/>
              <a:gd name="T5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6" h="96">
                <a:moveTo>
                  <a:pt x="0" y="96"/>
                </a:moveTo>
                <a:cubicBezTo>
                  <a:pt x="42" y="27"/>
                  <a:pt x="171" y="0"/>
                  <a:pt x="288" y="0"/>
                </a:cubicBezTo>
                <a:cubicBezTo>
                  <a:pt x="405" y="0"/>
                  <a:pt x="525" y="24"/>
                  <a:pt x="576" y="96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115" name="Freeform 155"/>
          <p:cNvSpPr>
            <a:spLocks/>
          </p:cNvSpPr>
          <p:nvPr/>
        </p:nvSpPr>
        <p:spPr bwMode="auto">
          <a:xfrm flipH="1">
            <a:off x="4191000" y="3810000"/>
            <a:ext cx="76200" cy="152400"/>
          </a:xfrm>
          <a:custGeom>
            <a:avLst/>
            <a:gdLst>
              <a:gd name="T0" fmla="*/ 0 w 192"/>
              <a:gd name="T1" fmla="*/ 96 h 96"/>
              <a:gd name="T2" fmla="*/ 96 w 192"/>
              <a:gd name="T3" fmla="*/ 0 h 96"/>
              <a:gd name="T4" fmla="*/ 192 w 192"/>
              <a:gd name="T5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2" h="96">
                <a:moveTo>
                  <a:pt x="0" y="96"/>
                </a:moveTo>
                <a:cubicBezTo>
                  <a:pt x="32" y="48"/>
                  <a:pt x="38" y="0"/>
                  <a:pt x="96" y="0"/>
                </a:cubicBezTo>
                <a:cubicBezTo>
                  <a:pt x="154" y="0"/>
                  <a:pt x="176" y="80"/>
                  <a:pt x="192" y="96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116" name="Freeform 156"/>
          <p:cNvSpPr>
            <a:spLocks/>
          </p:cNvSpPr>
          <p:nvPr/>
        </p:nvSpPr>
        <p:spPr bwMode="auto">
          <a:xfrm>
            <a:off x="4191000" y="4191000"/>
            <a:ext cx="381000" cy="15240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117" name="Freeform 157"/>
          <p:cNvSpPr>
            <a:spLocks/>
          </p:cNvSpPr>
          <p:nvPr/>
        </p:nvSpPr>
        <p:spPr bwMode="auto">
          <a:xfrm>
            <a:off x="4572000" y="4191000"/>
            <a:ext cx="381000" cy="15240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120" name="Freeform 160"/>
          <p:cNvSpPr>
            <a:spLocks/>
          </p:cNvSpPr>
          <p:nvPr/>
        </p:nvSpPr>
        <p:spPr bwMode="auto">
          <a:xfrm flipH="1" flipV="1">
            <a:off x="3581400" y="3733800"/>
            <a:ext cx="1371600" cy="22860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69187" name="Group 227"/>
          <p:cNvGrpSpPr>
            <a:grpSpLocks/>
          </p:cNvGrpSpPr>
          <p:nvPr/>
        </p:nvGrpSpPr>
        <p:grpSpPr bwMode="auto">
          <a:xfrm>
            <a:off x="946150" y="1981200"/>
            <a:ext cx="7620000" cy="228600"/>
            <a:chOff x="576" y="2304"/>
            <a:chExt cx="4800" cy="144"/>
          </a:xfrm>
        </p:grpSpPr>
        <p:sp>
          <p:nvSpPr>
            <p:cNvPr id="169188" name="Rectangle 228"/>
            <p:cNvSpPr>
              <a:spLocks noChangeArrowheads="1"/>
            </p:cNvSpPr>
            <p:nvPr/>
          </p:nvSpPr>
          <p:spPr bwMode="auto">
            <a:xfrm>
              <a:off x="576" y="2304"/>
              <a:ext cx="4800" cy="144"/>
            </a:xfrm>
            <a:prstGeom prst="rect">
              <a:avLst/>
            </a:prstGeom>
            <a:solidFill>
              <a:srgbClr val="B7CBF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189" name="Rectangle 229"/>
            <p:cNvSpPr>
              <a:spLocks noChangeArrowheads="1"/>
            </p:cNvSpPr>
            <p:nvPr/>
          </p:nvSpPr>
          <p:spPr bwMode="auto">
            <a:xfrm>
              <a:off x="864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190" name="Rectangle 230"/>
            <p:cNvSpPr>
              <a:spLocks noChangeArrowheads="1"/>
            </p:cNvSpPr>
            <p:nvPr/>
          </p:nvSpPr>
          <p:spPr bwMode="auto">
            <a:xfrm>
              <a:off x="960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191" name="Rectangle 231"/>
            <p:cNvSpPr>
              <a:spLocks noChangeArrowheads="1"/>
            </p:cNvSpPr>
            <p:nvPr/>
          </p:nvSpPr>
          <p:spPr bwMode="auto">
            <a:xfrm>
              <a:off x="1536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192" name="Rectangle 232"/>
            <p:cNvSpPr>
              <a:spLocks noChangeArrowheads="1"/>
            </p:cNvSpPr>
            <p:nvPr/>
          </p:nvSpPr>
          <p:spPr bwMode="auto">
            <a:xfrm>
              <a:off x="1824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193" name="Rectangle 233"/>
            <p:cNvSpPr>
              <a:spLocks noChangeArrowheads="1"/>
            </p:cNvSpPr>
            <p:nvPr/>
          </p:nvSpPr>
          <p:spPr bwMode="auto">
            <a:xfrm>
              <a:off x="2208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194" name="Rectangle 234"/>
            <p:cNvSpPr>
              <a:spLocks noChangeArrowheads="1"/>
            </p:cNvSpPr>
            <p:nvPr/>
          </p:nvSpPr>
          <p:spPr bwMode="auto">
            <a:xfrm>
              <a:off x="2640" y="2304"/>
              <a:ext cx="48" cy="144"/>
            </a:xfrm>
            <a:prstGeom prst="rect">
              <a:avLst/>
            </a:prstGeom>
            <a:solidFill>
              <a:srgbClr val="D81C1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195" name="Rectangle 235"/>
            <p:cNvSpPr>
              <a:spLocks noChangeArrowheads="1"/>
            </p:cNvSpPr>
            <p:nvPr/>
          </p:nvSpPr>
          <p:spPr bwMode="auto">
            <a:xfrm>
              <a:off x="2832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196" name="Rectangle 236"/>
            <p:cNvSpPr>
              <a:spLocks noChangeArrowheads="1"/>
            </p:cNvSpPr>
            <p:nvPr/>
          </p:nvSpPr>
          <p:spPr bwMode="auto">
            <a:xfrm>
              <a:off x="3072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197" name="Rectangle 237"/>
            <p:cNvSpPr>
              <a:spLocks noChangeArrowheads="1"/>
            </p:cNvSpPr>
            <p:nvPr/>
          </p:nvSpPr>
          <p:spPr bwMode="auto">
            <a:xfrm>
              <a:off x="3984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198" name="Rectangle 238"/>
            <p:cNvSpPr>
              <a:spLocks noChangeArrowheads="1"/>
            </p:cNvSpPr>
            <p:nvPr/>
          </p:nvSpPr>
          <p:spPr bwMode="auto">
            <a:xfrm>
              <a:off x="4080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199" name="Rectangle 239"/>
            <p:cNvSpPr>
              <a:spLocks noChangeArrowheads="1"/>
            </p:cNvSpPr>
            <p:nvPr/>
          </p:nvSpPr>
          <p:spPr bwMode="auto">
            <a:xfrm>
              <a:off x="4176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200" name="Rectangle 240"/>
            <p:cNvSpPr>
              <a:spLocks noChangeArrowheads="1"/>
            </p:cNvSpPr>
            <p:nvPr/>
          </p:nvSpPr>
          <p:spPr bwMode="auto">
            <a:xfrm>
              <a:off x="4752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201" name="Rectangle 241"/>
            <p:cNvSpPr>
              <a:spLocks noChangeArrowheads="1"/>
            </p:cNvSpPr>
            <p:nvPr/>
          </p:nvSpPr>
          <p:spPr bwMode="auto">
            <a:xfrm>
              <a:off x="5040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202" name="Rectangle 242"/>
            <p:cNvSpPr>
              <a:spLocks noChangeArrowheads="1"/>
            </p:cNvSpPr>
            <p:nvPr/>
          </p:nvSpPr>
          <p:spPr bwMode="auto">
            <a:xfrm>
              <a:off x="2592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9203" name="Group 243"/>
          <p:cNvGrpSpPr>
            <a:grpSpLocks/>
          </p:cNvGrpSpPr>
          <p:nvPr/>
        </p:nvGrpSpPr>
        <p:grpSpPr bwMode="auto">
          <a:xfrm>
            <a:off x="946150" y="2971800"/>
            <a:ext cx="7620000" cy="228600"/>
            <a:chOff x="576" y="2304"/>
            <a:chExt cx="4800" cy="144"/>
          </a:xfrm>
          <a:solidFill>
            <a:srgbClr val="B7CBF0"/>
          </a:solidFill>
        </p:grpSpPr>
        <p:sp>
          <p:nvSpPr>
            <p:cNvPr id="169204" name="Rectangle 244"/>
            <p:cNvSpPr>
              <a:spLocks noChangeArrowheads="1"/>
            </p:cNvSpPr>
            <p:nvPr/>
          </p:nvSpPr>
          <p:spPr bwMode="auto">
            <a:xfrm>
              <a:off x="576" y="2304"/>
              <a:ext cx="4800" cy="14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205" name="Rectangle 245"/>
            <p:cNvSpPr>
              <a:spLocks noChangeArrowheads="1"/>
            </p:cNvSpPr>
            <p:nvPr/>
          </p:nvSpPr>
          <p:spPr bwMode="auto">
            <a:xfrm>
              <a:off x="864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206" name="Rectangle 246"/>
            <p:cNvSpPr>
              <a:spLocks noChangeArrowheads="1"/>
            </p:cNvSpPr>
            <p:nvPr/>
          </p:nvSpPr>
          <p:spPr bwMode="auto">
            <a:xfrm>
              <a:off x="960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207" name="Rectangle 247"/>
            <p:cNvSpPr>
              <a:spLocks noChangeArrowheads="1"/>
            </p:cNvSpPr>
            <p:nvPr/>
          </p:nvSpPr>
          <p:spPr bwMode="auto">
            <a:xfrm>
              <a:off x="1536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208" name="Rectangle 248"/>
            <p:cNvSpPr>
              <a:spLocks noChangeArrowheads="1"/>
            </p:cNvSpPr>
            <p:nvPr/>
          </p:nvSpPr>
          <p:spPr bwMode="auto">
            <a:xfrm>
              <a:off x="1824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209" name="Rectangle 249"/>
            <p:cNvSpPr>
              <a:spLocks noChangeArrowheads="1"/>
            </p:cNvSpPr>
            <p:nvPr/>
          </p:nvSpPr>
          <p:spPr bwMode="auto">
            <a:xfrm>
              <a:off x="2208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210" name="Rectangle 250"/>
            <p:cNvSpPr>
              <a:spLocks noChangeArrowheads="1"/>
            </p:cNvSpPr>
            <p:nvPr/>
          </p:nvSpPr>
          <p:spPr bwMode="auto">
            <a:xfrm>
              <a:off x="2640" y="2304"/>
              <a:ext cx="48" cy="144"/>
            </a:xfrm>
            <a:prstGeom prst="rect">
              <a:avLst/>
            </a:prstGeom>
            <a:solidFill>
              <a:srgbClr val="D81C1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211" name="Rectangle 251"/>
            <p:cNvSpPr>
              <a:spLocks noChangeArrowheads="1"/>
            </p:cNvSpPr>
            <p:nvPr/>
          </p:nvSpPr>
          <p:spPr bwMode="auto">
            <a:xfrm>
              <a:off x="2832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212" name="Rectangle 252"/>
            <p:cNvSpPr>
              <a:spLocks noChangeArrowheads="1"/>
            </p:cNvSpPr>
            <p:nvPr/>
          </p:nvSpPr>
          <p:spPr bwMode="auto">
            <a:xfrm>
              <a:off x="3072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213" name="Rectangle 253"/>
            <p:cNvSpPr>
              <a:spLocks noChangeArrowheads="1"/>
            </p:cNvSpPr>
            <p:nvPr/>
          </p:nvSpPr>
          <p:spPr bwMode="auto">
            <a:xfrm>
              <a:off x="3984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214" name="Rectangle 254"/>
            <p:cNvSpPr>
              <a:spLocks noChangeArrowheads="1"/>
            </p:cNvSpPr>
            <p:nvPr/>
          </p:nvSpPr>
          <p:spPr bwMode="auto">
            <a:xfrm>
              <a:off x="4080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215" name="Rectangle 255"/>
            <p:cNvSpPr>
              <a:spLocks noChangeArrowheads="1"/>
            </p:cNvSpPr>
            <p:nvPr/>
          </p:nvSpPr>
          <p:spPr bwMode="auto">
            <a:xfrm>
              <a:off x="4176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216" name="Rectangle 256"/>
            <p:cNvSpPr>
              <a:spLocks noChangeArrowheads="1"/>
            </p:cNvSpPr>
            <p:nvPr/>
          </p:nvSpPr>
          <p:spPr bwMode="auto">
            <a:xfrm>
              <a:off x="4752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217" name="Rectangle 257"/>
            <p:cNvSpPr>
              <a:spLocks noChangeArrowheads="1"/>
            </p:cNvSpPr>
            <p:nvPr/>
          </p:nvSpPr>
          <p:spPr bwMode="auto">
            <a:xfrm>
              <a:off x="5040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218" name="Rectangle 258"/>
            <p:cNvSpPr>
              <a:spLocks noChangeArrowheads="1"/>
            </p:cNvSpPr>
            <p:nvPr/>
          </p:nvSpPr>
          <p:spPr bwMode="auto">
            <a:xfrm>
              <a:off x="2592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9219" name="Group 259"/>
          <p:cNvGrpSpPr>
            <a:grpSpLocks/>
          </p:cNvGrpSpPr>
          <p:nvPr/>
        </p:nvGrpSpPr>
        <p:grpSpPr bwMode="auto">
          <a:xfrm>
            <a:off x="946150" y="4953000"/>
            <a:ext cx="7620000" cy="228600"/>
            <a:chOff x="576" y="2304"/>
            <a:chExt cx="4800" cy="144"/>
          </a:xfrm>
          <a:solidFill>
            <a:srgbClr val="B7CBF0"/>
          </a:solidFill>
        </p:grpSpPr>
        <p:sp>
          <p:nvSpPr>
            <p:cNvPr id="169220" name="Rectangle 260"/>
            <p:cNvSpPr>
              <a:spLocks noChangeArrowheads="1"/>
            </p:cNvSpPr>
            <p:nvPr/>
          </p:nvSpPr>
          <p:spPr bwMode="auto">
            <a:xfrm>
              <a:off x="576" y="2304"/>
              <a:ext cx="4800" cy="14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221" name="Rectangle 261"/>
            <p:cNvSpPr>
              <a:spLocks noChangeArrowheads="1"/>
            </p:cNvSpPr>
            <p:nvPr/>
          </p:nvSpPr>
          <p:spPr bwMode="auto">
            <a:xfrm>
              <a:off x="864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222" name="Rectangle 262"/>
            <p:cNvSpPr>
              <a:spLocks noChangeArrowheads="1"/>
            </p:cNvSpPr>
            <p:nvPr/>
          </p:nvSpPr>
          <p:spPr bwMode="auto">
            <a:xfrm>
              <a:off x="960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223" name="Rectangle 263"/>
            <p:cNvSpPr>
              <a:spLocks noChangeArrowheads="1"/>
            </p:cNvSpPr>
            <p:nvPr/>
          </p:nvSpPr>
          <p:spPr bwMode="auto">
            <a:xfrm>
              <a:off x="1536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224" name="Rectangle 264"/>
            <p:cNvSpPr>
              <a:spLocks noChangeArrowheads="1"/>
            </p:cNvSpPr>
            <p:nvPr/>
          </p:nvSpPr>
          <p:spPr bwMode="auto">
            <a:xfrm>
              <a:off x="1824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225" name="Rectangle 265"/>
            <p:cNvSpPr>
              <a:spLocks noChangeArrowheads="1"/>
            </p:cNvSpPr>
            <p:nvPr/>
          </p:nvSpPr>
          <p:spPr bwMode="auto">
            <a:xfrm>
              <a:off x="2208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226" name="Rectangle 266"/>
            <p:cNvSpPr>
              <a:spLocks noChangeArrowheads="1"/>
            </p:cNvSpPr>
            <p:nvPr/>
          </p:nvSpPr>
          <p:spPr bwMode="auto">
            <a:xfrm>
              <a:off x="2640" y="2304"/>
              <a:ext cx="48" cy="144"/>
            </a:xfrm>
            <a:prstGeom prst="rect">
              <a:avLst/>
            </a:prstGeom>
            <a:solidFill>
              <a:srgbClr val="D81C1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227" name="Rectangle 267"/>
            <p:cNvSpPr>
              <a:spLocks noChangeArrowheads="1"/>
            </p:cNvSpPr>
            <p:nvPr/>
          </p:nvSpPr>
          <p:spPr bwMode="auto">
            <a:xfrm>
              <a:off x="2832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228" name="Rectangle 268"/>
            <p:cNvSpPr>
              <a:spLocks noChangeArrowheads="1"/>
            </p:cNvSpPr>
            <p:nvPr/>
          </p:nvSpPr>
          <p:spPr bwMode="auto">
            <a:xfrm>
              <a:off x="3072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229" name="Rectangle 269"/>
            <p:cNvSpPr>
              <a:spLocks noChangeArrowheads="1"/>
            </p:cNvSpPr>
            <p:nvPr/>
          </p:nvSpPr>
          <p:spPr bwMode="auto">
            <a:xfrm>
              <a:off x="3984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230" name="Rectangle 270"/>
            <p:cNvSpPr>
              <a:spLocks noChangeArrowheads="1"/>
            </p:cNvSpPr>
            <p:nvPr/>
          </p:nvSpPr>
          <p:spPr bwMode="auto">
            <a:xfrm>
              <a:off x="4080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231" name="Rectangle 271"/>
            <p:cNvSpPr>
              <a:spLocks noChangeArrowheads="1"/>
            </p:cNvSpPr>
            <p:nvPr/>
          </p:nvSpPr>
          <p:spPr bwMode="auto">
            <a:xfrm>
              <a:off x="4176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232" name="Rectangle 272"/>
            <p:cNvSpPr>
              <a:spLocks noChangeArrowheads="1"/>
            </p:cNvSpPr>
            <p:nvPr/>
          </p:nvSpPr>
          <p:spPr bwMode="auto">
            <a:xfrm>
              <a:off x="4752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233" name="Rectangle 273"/>
            <p:cNvSpPr>
              <a:spLocks noChangeArrowheads="1"/>
            </p:cNvSpPr>
            <p:nvPr/>
          </p:nvSpPr>
          <p:spPr bwMode="auto">
            <a:xfrm>
              <a:off x="5040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234" name="Rectangle 274"/>
            <p:cNvSpPr>
              <a:spLocks noChangeArrowheads="1"/>
            </p:cNvSpPr>
            <p:nvPr/>
          </p:nvSpPr>
          <p:spPr bwMode="auto">
            <a:xfrm>
              <a:off x="2592" y="2304"/>
              <a:ext cx="48" cy="144"/>
            </a:xfrm>
            <a:prstGeom prst="rect">
              <a:avLst/>
            </a:prstGeom>
            <a:solidFill>
              <a:srgbClr val="5252B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9235" name="Freeform 275"/>
          <p:cNvSpPr>
            <a:spLocks/>
          </p:cNvSpPr>
          <p:nvPr/>
        </p:nvSpPr>
        <p:spPr bwMode="auto">
          <a:xfrm flipH="1" flipV="1">
            <a:off x="2971800" y="3810000"/>
            <a:ext cx="609600" cy="15240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236" name="Freeform 276"/>
          <p:cNvSpPr>
            <a:spLocks/>
          </p:cNvSpPr>
          <p:nvPr/>
        </p:nvSpPr>
        <p:spPr bwMode="auto">
          <a:xfrm flipH="1" flipV="1">
            <a:off x="2514600" y="3810000"/>
            <a:ext cx="457200" cy="15240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237" name="Freeform 277"/>
          <p:cNvSpPr>
            <a:spLocks/>
          </p:cNvSpPr>
          <p:nvPr/>
        </p:nvSpPr>
        <p:spPr bwMode="auto">
          <a:xfrm flipH="1" flipV="1">
            <a:off x="1600200" y="3810000"/>
            <a:ext cx="914400" cy="15240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238" name="Freeform 278"/>
          <p:cNvSpPr>
            <a:spLocks/>
          </p:cNvSpPr>
          <p:nvPr/>
        </p:nvSpPr>
        <p:spPr bwMode="auto">
          <a:xfrm flipH="1" flipV="1">
            <a:off x="1447800" y="3810000"/>
            <a:ext cx="152400" cy="15240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240" name="Freeform 280"/>
          <p:cNvSpPr>
            <a:spLocks/>
          </p:cNvSpPr>
          <p:nvPr/>
        </p:nvSpPr>
        <p:spPr bwMode="auto">
          <a:xfrm>
            <a:off x="1447800" y="4191000"/>
            <a:ext cx="4953000" cy="228600"/>
          </a:xfrm>
          <a:custGeom>
            <a:avLst/>
            <a:gdLst>
              <a:gd name="T0" fmla="*/ 0 w 3120"/>
              <a:gd name="T1" fmla="*/ 0 h 144"/>
              <a:gd name="T2" fmla="*/ 1560 w 3120"/>
              <a:gd name="T3" fmla="*/ 144 h 144"/>
              <a:gd name="T4" fmla="*/ 3120 w 3120"/>
              <a:gd name="T5" fmla="*/ 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120" h="144">
                <a:moveTo>
                  <a:pt x="0" y="0"/>
                </a:moveTo>
                <a:cubicBezTo>
                  <a:pt x="126" y="90"/>
                  <a:pt x="624" y="144"/>
                  <a:pt x="1560" y="144"/>
                </a:cubicBezTo>
                <a:cubicBezTo>
                  <a:pt x="2509" y="144"/>
                  <a:pt x="3018" y="96"/>
                  <a:pt x="3120" y="0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241" name="Freeform 281"/>
          <p:cNvSpPr>
            <a:spLocks/>
          </p:cNvSpPr>
          <p:nvPr/>
        </p:nvSpPr>
        <p:spPr bwMode="auto">
          <a:xfrm flipV="1">
            <a:off x="6400800" y="3810000"/>
            <a:ext cx="152400" cy="15240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242" name="Freeform 282"/>
          <p:cNvSpPr>
            <a:spLocks/>
          </p:cNvSpPr>
          <p:nvPr/>
        </p:nvSpPr>
        <p:spPr bwMode="auto">
          <a:xfrm flipV="1">
            <a:off x="6553200" y="3810000"/>
            <a:ext cx="152400" cy="15240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243" name="Freeform 283"/>
          <p:cNvSpPr>
            <a:spLocks/>
          </p:cNvSpPr>
          <p:nvPr/>
        </p:nvSpPr>
        <p:spPr bwMode="auto">
          <a:xfrm flipV="1">
            <a:off x="6705600" y="3810000"/>
            <a:ext cx="914400" cy="15240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244" name="Freeform 284"/>
          <p:cNvSpPr>
            <a:spLocks/>
          </p:cNvSpPr>
          <p:nvPr/>
        </p:nvSpPr>
        <p:spPr bwMode="auto">
          <a:xfrm flipV="1">
            <a:off x="7620000" y="3810000"/>
            <a:ext cx="457200" cy="15240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245" name="Freeform 285"/>
          <p:cNvSpPr>
            <a:spLocks/>
          </p:cNvSpPr>
          <p:nvPr/>
        </p:nvSpPr>
        <p:spPr bwMode="auto">
          <a:xfrm>
            <a:off x="2514600" y="4800600"/>
            <a:ext cx="457200" cy="152400"/>
          </a:xfrm>
          <a:custGeom>
            <a:avLst/>
            <a:gdLst>
              <a:gd name="T0" fmla="*/ 0 w 576"/>
              <a:gd name="T1" fmla="*/ 96 h 96"/>
              <a:gd name="T2" fmla="*/ 288 w 576"/>
              <a:gd name="T3" fmla="*/ 0 h 96"/>
              <a:gd name="T4" fmla="*/ 576 w 576"/>
              <a:gd name="T5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6" h="96">
                <a:moveTo>
                  <a:pt x="0" y="96"/>
                </a:moveTo>
                <a:cubicBezTo>
                  <a:pt x="42" y="27"/>
                  <a:pt x="171" y="0"/>
                  <a:pt x="288" y="0"/>
                </a:cubicBezTo>
                <a:cubicBezTo>
                  <a:pt x="405" y="0"/>
                  <a:pt x="525" y="24"/>
                  <a:pt x="576" y="96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246" name="Freeform 286"/>
          <p:cNvSpPr>
            <a:spLocks/>
          </p:cNvSpPr>
          <p:nvPr/>
        </p:nvSpPr>
        <p:spPr bwMode="auto">
          <a:xfrm>
            <a:off x="2971800" y="4800600"/>
            <a:ext cx="609600" cy="152400"/>
          </a:xfrm>
          <a:custGeom>
            <a:avLst/>
            <a:gdLst>
              <a:gd name="T0" fmla="*/ 0 w 576"/>
              <a:gd name="T1" fmla="*/ 96 h 96"/>
              <a:gd name="T2" fmla="*/ 288 w 576"/>
              <a:gd name="T3" fmla="*/ 0 h 96"/>
              <a:gd name="T4" fmla="*/ 576 w 576"/>
              <a:gd name="T5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6" h="96">
                <a:moveTo>
                  <a:pt x="0" y="96"/>
                </a:moveTo>
                <a:cubicBezTo>
                  <a:pt x="42" y="27"/>
                  <a:pt x="171" y="0"/>
                  <a:pt x="288" y="0"/>
                </a:cubicBezTo>
                <a:cubicBezTo>
                  <a:pt x="405" y="0"/>
                  <a:pt x="525" y="24"/>
                  <a:pt x="576" y="96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247" name="Freeform 287"/>
          <p:cNvSpPr>
            <a:spLocks/>
          </p:cNvSpPr>
          <p:nvPr/>
        </p:nvSpPr>
        <p:spPr bwMode="auto">
          <a:xfrm>
            <a:off x="3581400" y="4800600"/>
            <a:ext cx="609600" cy="152400"/>
          </a:xfrm>
          <a:custGeom>
            <a:avLst/>
            <a:gdLst>
              <a:gd name="T0" fmla="*/ 0 w 576"/>
              <a:gd name="T1" fmla="*/ 96 h 96"/>
              <a:gd name="T2" fmla="*/ 288 w 576"/>
              <a:gd name="T3" fmla="*/ 0 h 96"/>
              <a:gd name="T4" fmla="*/ 576 w 576"/>
              <a:gd name="T5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6" h="96">
                <a:moveTo>
                  <a:pt x="0" y="96"/>
                </a:moveTo>
                <a:cubicBezTo>
                  <a:pt x="42" y="27"/>
                  <a:pt x="171" y="0"/>
                  <a:pt x="288" y="0"/>
                </a:cubicBezTo>
                <a:cubicBezTo>
                  <a:pt x="405" y="0"/>
                  <a:pt x="525" y="24"/>
                  <a:pt x="576" y="96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248" name="Freeform 288"/>
          <p:cNvSpPr>
            <a:spLocks/>
          </p:cNvSpPr>
          <p:nvPr/>
        </p:nvSpPr>
        <p:spPr bwMode="auto">
          <a:xfrm flipV="1">
            <a:off x="4267200" y="2819400"/>
            <a:ext cx="685800" cy="15240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249" name="Freeform 289"/>
          <p:cNvSpPr>
            <a:spLocks/>
          </p:cNvSpPr>
          <p:nvPr/>
        </p:nvSpPr>
        <p:spPr bwMode="auto">
          <a:xfrm flipV="1">
            <a:off x="4953000" y="2819400"/>
            <a:ext cx="1752600" cy="15240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250" name="Freeform 290"/>
          <p:cNvSpPr>
            <a:spLocks/>
          </p:cNvSpPr>
          <p:nvPr/>
        </p:nvSpPr>
        <p:spPr bwMode="auto">
          <a:xfrm flipH="1">
            <a:off x="6553200" y="3200400"/>
            <a:ext cx="152400" cy="15240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251" name="Freeform 291"/>
          <p:cNvSpPr>
            <a:spLocks/>
          </p:cNvSpPr>
          <p:nvPr/>
        </p:nvSpPr>
        <p:spPr bwMode="auto">
          <a:xfrm flipH="1">
            <a:off x="6400800" y="3200400"/>
            <a:ext cx="152400" cy="15240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252" name="Freeform 292"/>
          <p:cNvSpPr>
            <a:spLocks/>
          </p:cNvSpPr>
          <p:nvPr/>
        </p:nvSpPr>
        <p:spPr bwMode="auto">
          <a:xfrm flipH="1">
            <a:off x="4572000" y="3200400"/>
            <a:ext cx="1828800" cy="15240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253" name="Freeform 293"/>
          <p:cNvSpPr>
            <a:spLocks/>
          </p:cNvSpPr>
          <p:nvPr/>
        </p:nvSpPr>
        <p:spPr bwMode="auto">
          <a:xfrm flipH="1">
            <a:off x="2514600" y="3200400"/>
            <a:ext cx="2057400" cy="15240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254" name="Freeform 294"/>
          <p:cNvSpPr>
            <a:spLocks/>
          </p:cNvSpPr>
          <p:nvPr/>
        </p:nvSpPr>
        <p:spPr bwMode="auto">
          <a:xfrm flipV="1">
            <a:off x="2514600" y="2819400"/>
            <a:ext cx="1066800" cy="15240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255" name="Freeform 295"/>
          <p:cNvSpPr>
            <a:spLocks/>
          </p:cNvSpPr>
          <p:nvPr/>
        </p:nvSpPr>
        <p:spPr bwMode="auto">
          <a:xfrm flipV="1">
            <a:off x="3581400" y="2743200"/>
            <a:ext cx="4495800" cy="22860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256" name="Freeform 296"/>
          <p:cNvSpPr>
            <a:spLocks/>
          </p:cNvSpPr>
          <p:nvPr/>
        </p:nvSpPr>
        <p:spPr bwMode="auto">
          <a:xfrm flipH="1">
            <a:off x="7620000" y="3200400"/>
            <a:ext cx="457200" cy="15240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257" name="Freeform 297"/>
          <p:cNvSpPr>
            <a:spLocks/>
          </p:cNvSpPr>
          <p:nvPr/>
        </p:nvSpPr>
        <p:spPr bwMode="auto">
          <a:xfrm flipH="1">
            <a:off x="1600200" y="3200400"/>
            <a:ext cx="6019800" cy="30480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258" name="Freeform 298"/>
          <p:cNvSpPr>
            <a:spLocks/>
          </p:cNvSpPr>
          <p:nvPr/>
        </p:nvSpPr>
        <p:spPr bwMode="auto">
          <a:xfrm flipH="1">
            <a:off x="1447800" y="3200400"/>
            <a:ext cx="152400" cy="15240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259" name="Freeform 299"/>
          <p:cNvSpPr>
            <a:spLocks/>
          </p:cNvSpPr>
          <p:nvPr/>
        </p:nvSpPr>
        <p:spPr bwMode="auto">
          <a:xfrm flipV="1">
            <a:off x="1447800" y="2819400"/>
            <a:ext cx="1524000" cy="152400"/>
          </a:xfrm>
          <a:custGeom>
            <a:avLst/>
            <a:gdLst>
              <a:gd name="T0" fmla="*/ 0 w 240"/>
              <a:gd name="T1" fmla="*/ 0 h 96"/>
              <a:gd name="T2" fmla="*/ 120 w 240"/>
              <a:gd name="T3" fmla="*/ 96 h 96"/>
              <a:gd name="T4" fmla="*/ 240 w 240"/>
              <a:gd name="T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0" h="96">
                <a:moveTo>
                  <a:pt x="0" y="0"/>
                </a:moveTo>
                <a:cubicBezTo>
                  <a:pt x="12" y="60"/>
                  <a:pt x="48" y="96"/>
                  <a:pt x="120" y="96"/>
                </a:cubicBezTo>
                <a:cubicBezTo>
                  <a:pt x="193" y="96"/>
                  <a:pt x="231" y="18"/>
                  <a:pt x="240" y="0"/>
                </a:cubicBez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427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CS 140 Lecture Notes: File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AB12D82D-1F82-4563-AA62-0D86922AD5D5}" type="slidenum">
              <a:rPr lang="en-US"/>
              <a:pPr/>
              <a:t>3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O Colors">
      <a:dk1>
        <a:srgbClr val="000000"/>
      </a:dk1>
      <a:lt1>
        <a:srgbClr val="FFFFFF"/>
      </a:lt1>
      <a:dk2>
        <a:srgbClr val="1F4899"/>
      </a:dk2>
      <a:lt2>
        <a:srgbClr val="7F7F7F"/>
      </a:lt2>
      <a:accent1>
        <a:srgbClr val="0B590B"/>
      </a:accent1>
      <a:accent2>
        <a:srgbClr val="E1FFE1"/>
      </a:accent2>
      <a:accent3>
        <a:srgbClr val="DEE7F8"/>
      </a:accent3>
      <a:accent4>
        <a:srgbClr val="A5001E"/>
      </a:accent4>
      <a:accent5>
        <a:srgbClr val="FFFFB9"/>
      </a:accent5>
      <a:accent6>
        <a:srgbClr val="844F1A"/>
      </a:accent6>
      <a:hlink>
        <a:srgbClr val="005239"/>
      </a:hlink>
      <a:folHlink>
        <a:srgbClr val="A5001E"/>
      </a:folHlink>
    </a:clrScheme>
    <a:fontScheme name="Default Design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 w="19050" cap="rnd"/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2D2D8A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EAFF"/>
        </a:accent1>
        <a:accent2>
          <a:srgbClr val="0050A0"/>
        </a:accent2>
        <a:accent3>
          <a:srgbClr val="FFFFFF"/>
        </a:accent3>
        <a:accent4>
          <a:srgbClr val="000000"/>
        </a:accent4>
        <a:accent5>
          <a:srgbClr val="E7F3FF"/>
        </a:accent5>
        <a:accent6>
          <a:srgbClr val="004891"/>
        </a:accent6>
        <a:hlink>
          <a:srgbClr val="005239"/>
        </a:hlink>
        <a:folHlink>
          <a:srgbClr val="A5001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10376</TotalTime>
  <Words>80</Words>
  <Application>Microsoft Office PowerPoint</Application>
  <PresentationFormat>On-screen Show (4:3)</PresentationFormat>
  <Paragraphs>42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Default Design</vt:lpstr>
      <vt:lpstr>DOS FAT</vt:lpstr>
      <vt:lpstr>Disk Scheduling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Ousterhout</dc:creator>
  <cp:lastModifiedBy>John Ousterhout</cp:lastModifiedBy>
  <cp:revision>406</cp:revision>
  <cp:lastPrinted>2011-01-25T21:54:55Z</cp:lastPrinted>
  <dcterms:created xsi:type="dcterms:W3CDTF">2008-10-19T02:20:00Z</dcterms:created>
  <dcterms:modified xsi:type="dcterms:W3CDTF">2014-03-21T23:21:41Z</dcterms:modified>
</cp:coreProperties>
</file>