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CBF0"/>
    <a:srgbClr val="EAEAEA"/>
    <a:srgbClr val="F8F8F8"/>
    <a:srgbClr val="D8BEEC"/>
    <a:srgbClr val="633B13"/>
    <a:srgbClr val="EDFFED"/>
    <a:srgbClr val="7495D8"/>
    <a:srgbClr val="4974CB"/>
    <a:srgbClr val="E9FFE9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27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2667000" y="6324600"/>
            <a:ext cx="3810000" cy="396875"/>
          </a:xfrm>
        </p:spPr>
        <p:txBody>
          <a:bodyPr/>
          <a:lstStyle/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5F9B5D9C-F5B9-44CE-8DEA-3B0D4EAA8EA5}" type="slidenum">
              <a:rPr lang="en-US"/>
              <a:pPr/>
              <a:t>1</a:t>
            </a:fld>
            <a:endParaRPr lang="en-US"/>
          </a:p>
        </p:txBody>
      </p:sp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Linux </a:t>
            </a:r>
            <a:r>
              <a:rPr lang="en-US" dirty="0" smtClean="0"/>
              <a:t>Fork/Exec </a:t>
            </a:r>
            <a:r>
              <a:rPr lang="en-US" dirty="0"/>
              <a:t>Example</a:t>
            </a:r>
          </a:p>
        </p:txBody>
      </p:sp>
      <p:sp>
        <p:nvSpPr>
          <p:cNvPr id="125955" name="Text Box 3"/>
          <p:cNvSpPr txBox="1">
            <a:spLocks noChangeArrowheads="1"/>
          </p:cNvSpPr>
          <p:nvPr/>
        </p:nvSpPr>
        <p:spPr bwMode="auto">
          <a:xfrm>
            <a:off x="1111479" y="1993900"/>
            <a:ext cx="6636881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b="1" dirty="0" err="1">
                <a:latin typeface="Courier New" pitchFamily="49" charset="0"/>
              </a:rPr>
              <a:t>int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pid</a:t>
            </a:r>
            <a:r>
              <a:rPr lang="en-US" sz="2400" b="1" dirty="0">
                <a:latin typeface="Courier New" pitchFamily="49" charset="0"/>
              </a:rPr>
              <a:t> = fork();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if (</a:t>
            </a:r>
            <a:r>
              <a:rPr lang="en-US" sz="2400" b="1" dirty="0" err="1">
                <a:latin typeface="Courier New" pitchFamily="49" charset="0"/>
              </a:rPr>
              <a:t>pid</a:t>
            </a:r>
            <a:r>
              <a:rPr lang="en-US" sz="2400" b="1" dirty="0">
                <a:latin typeface="Courier New" pitchFamily="49" charset="0"/>
              </a:rPr>
              <a:t> == 0) {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    exec("foo"); 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} else {	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 err="1">
                <a:latin typeface="Courier New" pitchFamily="49" charset="0"/>
              </a:rPr>
              <a:t>waitpid</a:t>
            </a:r>
            <a:r>
              <a:rPr lang="en-US" sz="2400" b="1" dirty="0">
                <a:latin typeface="Courier New" pitchFamily="49" charset="0"/>
              </a:rPr>
              <a:t>(</a:t>
            </a:r>
            <a:r>
              <a:rPr lang="en-US" sz="2400" b="1" dirty="0" err="1">
                <a:latin typeface="Courier New" pitchFamily="49" charset="0"/>
              </a:rPr>
              <a:t>pid</a:t>
            </a:r>
            <a:r>
              <a:rPr lang="en-US" sz="2400" b="1" dirty="0">
                <a:latin typeface="Courier New" pitchFamily="49" charset="0"/>
              </a:rPr>
              <a:t>, &amp;status, options);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};</a:t>
            </a:r>
          </a:p>
          <a:p>
            <a:pPr algn="l"/>
            <a:endParaRPr lang="en-US" sz="2400" b="1" dirty="0">
              <a:latin typeface="Courier New" pitchFamily="49" charset="0"/>
            </a:endParaRPr>
          </a:p>
        </p:txBody>
      </p:sp>
      <p:sp>
        <p:nvSpPr>
          <p:cNvPr id="125956" name="Text Box 4"/>
          <p:cNvSpPr txBox="1">
            <a:spLocks noChangeArrowheads="1"/>
          </p:cNvSpPr>
          <p:nvPr/>
        </p:nvSpPr>
        <p:spPr bwMode="auto">
          <a:xfrm>
            <a:off x="6324600" y="2743200"/>
            <a:ext cx="1863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folHlink"/>
                </a:solidFill>
              </a:rPr>
              <a:t>Child process</a:t>
            </a:r>
          </a:p>
        </p:txBody>
      </p:sp>
      <p:sp>
        <p:nvSpPr>
          <p:cNvPr id="125957" name="Line 5"/>
          <p:cNvSpPr>
            <a:spLocks noChangeShapeType="1"/>
          </p:cNvSpPr>
          <p:nvPr/>
        </p:nvSpPr>
        <p:spPr bwMode="auto">
          <a:xfrm flipH="1">
            <a:off x="5181600" y="2940050"/>
            <a:ext cx="1066800" cy="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958" name="Text Box 6"/>
          <p:cNvSpPr txBox="1">
            <a:spLocks noChangeArrowheads="1"/>
          </p:cNvSpPr>
          <p:nvPr/>
        </p:nvSpPr>
        <p:spPr bwMode="auto">
          <a:xfrm>
            <a:off x="5791200" y="4876800"/>
            <a:ext cx="2019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folHlink"/>
                </a:solidFill>
              </a:rPr>
              <a:t>Parent process</a:t>
            </a:r>
          </a:p>
        </p:txBody>
      </p:sp>
      <p:sp>
        <p:nvSpPr>
          <p:cNvPr id="125959" name="Line 7"/>
          <p:cNvSpPr>
            <a:spLocks noChangeShapeType="1"/>
          </p:cNvSpPr>
          <p:nvPr/>
        </p:nvSpPr>
        <p:spPr bwMode="auto">
          <a:xfrm flipH="1" flipV="1">
            <a:off x="5029200" y="3886200"/>
            <a:ext cx="1219200" cy="10668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959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140 Lecture Notes: Threads, Processes, and Dispatching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BF58555A-60B6-446B-9DAE-8D9EF66962B9}" type="slidenum">
              <a:rPr lang="en-US"/>
              <a:pPr/>
              <a:t>2</a:t>
            </a:fld>
            <a:endParaRPr lang="en-US"/>
          </a:p>
        </p:txBody>
      </p:sp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Windows Process Creation</a:t>
            </a:r>
          </a:p>
        </p:txBody>
      </p:sp>
      <p:sp>
        <p:nvSpPr>
          <p:cNvPr id="126979" name="Text Box 3"/>
          <p:cNvSpPr txBox="1">
            <a:spLocks noChangeArrowheads="1"/>
          </p:cNvSpPr>
          <p:nvPr/>
        </p:nvSpPr>
        <p:spPr bwMode="auto">
          <a:xfrm>
            <a:off x="381000" y="1273175"/>
            <a:ext cx="8032968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000" b="1" dirty="0">
                <a:latin typeface="Courier New" pitchFamily="49" charset="0"/>
              </a:rPr>
              <a:t>BOOL </a:t>
            </a:r>
            <a:r>
              <a:rPr lang="en-US" sz="2000" b="1" dirty="0" err="1">
                <a:latin typeface="Courier New" pitchFamily="49" charset="0"/>
              </a:rPr>
              <a:t>CreateProcess</a:t>
            </a:r>
            <a:r>
              <a:rPr lang="en-US" sz="2000" b="1" dirty="0">
                <a:latin typeface="Courier New" pitchFamily="49" charset="0"/>
              </a:rPr>
              <a:t>( </a:t>
            </a:r>
            <a:br>
              <a:rPr lang="en-US" sz="2000" b="1" dirty="0">
                <a:latin typeface="Courier New" pitchFamily="49" charset="0"/>
              </a:rPr>
            </a:br>
            <a:r>
              <a:rPr lang="en-US" sz="2000" b="1" dirty="0">
                <a:latin typeface="Courier New" pitchFamily="49" charset="0"/>
              </a:rPr>
              <a:t>    LPCTSTR </a:t>
            </a:r>
            <a:r>
              <a:rPr lang="en-US" sz="2000" b="1" dirty="0" err="1">
                <a:latin typeface="Courier New" pitchFamily="49" charset="0"/>
              </a:rPr>
              <a:t>lpApplicationName</a:t>
            </a:r>
            <a:r>
              <a:rPr lang="en-US" sz="2000" b="1" dirty="0">
                <a:latin typeface="Courier New" pitchFamily="49" charset="0"/>
              </a:rPr>
              <a:t>,</a:t>
            </a:r>
            <a:br>
              <a:rPr lang="en-US" sz="2000" b="1" dirty="0">
                <a:latin typeface="Courier New" pitchFamily="49" charset="0"/>
              </a:rPr>
            </a:br>
            <a:r>
              <a:rPr lang="en-US" sz="2000" b="1" dirty="0">
                <a:latin typeface="Courier New" pitchFamily="49" charset="0"/>
              </a:rPr>
              <a:t>    LPTSTR </a:t>
            </a:r>
            <a:r>
              <a:rPr lang="en-US" sz="2000" b="1" dirty="0" err="1">
                <a:latin typeface="Courier New" pitchFamily="49" charset="0"/>
              </a:rPr>
              <a:t>lpCommandLine</a:t>
            </a:r>
            <a:r>
              <a:rPr lang="en-US" sz="2000" b="1" dirty="0">
                <a:latin typeface="Courier New" pitchFamily="49" charset="0"/>
              </a:rPr>
              <a:t>,</a:t>
            </a:r>
          </a:p>
          <a:p>
            <a:pPr algn="l"/>
            <a:r>
              <a:rPr lang="en-US" sz="2000" b="1" dirty="0">
                <a:latin typeface="Courier New" pitchFamily="49" charset="0"/>
              </a:rPr>
              <a:t>    LPSECURITY_ATTRIBUTES </a:t>
            </a:r>
            <a:r>
              <a:rPr lang="en-US" sz="2000" b="1" dirty="0" err="1">
                <a:latin typeface="Courier New" pitchFamily="49" charset="0"/>
              </a:rPr>
              <a:t>lpProcessAttributes</a:t>
            </a:r>
            <a:r>
              <a:rPr lang="en-US" sz="2000" b="1" dirty="0">
                <a:latin typeface="Courier New" pitchFamily="49" charset="0"/>
              </a:rPr>
              <a:t>,</a:t>
            </a:r>
            <a:br>
              <a:rPr lang="en-US" sz="2000" b="1" dirty="0">
                <a:latin typeface="Courier New" pitchFamily="49" charset="0"/>
              </a:rPr>
            </a:br>
            <a:r>
              <a:rPr lang="en-US" sz="2000" b="1" dirty="0">
                <a:latin typeface="Courier New" pitchFamily="49" charset="0"/>
              </a:rPr>
              <a:t>    LPSECURITY_ATTRIBUTES </a:t>
            </a:r>
            <a:r>
              <a:rPr lang="en-US" sz="2000" b="1" dirty="0" err="1">
                <a:latin typeface="Courier New" pitchFamily="49" charset="0"/>
              </a:rPr>
              <a:t>lpThreadAttributes</a:t>
            </a:r>
            <a:r>
              <a:rPr lang="en-US" sz="2000" b="1" dirty="0">
                <a:latin typeface="Courier New" pitchFamily="49" charset="0"/>
              </a:rPr>
              <a:t>,</a:t>
            </a:r>
            <a:br>
              <a:rPr lang="en-US" sz="2000" b="1" dirty="0">
                <a:latin typeface="Courier New" pitchFamily="49" charset="0"/>
              </a:rPr>
            </a:br>
            <a:r>
              <a:rPr lang="en-US" sz="2000" b="1" dirty="0">
                <a:latin typeface="Courier New" pitchFamily="49" charset="0"/>
              </a:rPr>
              <a:t>    BOOL </a:t>
            </a:r>
            <a:r>
              <a:rPr lang="en-US" sz="2000" b="1" dirty="0" err="1">
                <a:latin typeface="Courier New" pitchFamily="49" charset="0"/>
              </a:rPr>
              <a:t>bInheritHandles</a:t>
            </a:r>
            <a:r>
              <a:rPr lang="en-US" sz="2000" b="1" dirty="0">
                <a:latin typeface="Courier New" pitchFamily="49" charset="0"/>
              </a:rPr>
              <a:t>,</a:t>
            </a:r>
            <a:br>
              <a:rPr lang="en-US" sz="2000" b="1" dirty="0">
                <a:latin typeface="Courier New" pitchFamily="49" charset="0"/>
              </a:rPr>
            </a:br>
            <a:r>
              <a:rPr lang="en-US" sz="2000" b="1" dirty="0">
                <a:latin typeface="Courier New" pitchFamily="49" charset="0"/>
              </a:rPr>
              <a:t>    DWORD </a:t>
            </a:r>
            <a:r>
              <a:rPr lang="en-US" sz="2000" b="1" dirty="0" err="1">
                <a:latin typeface="Courier New" pitchFamily="49" charset="0"/>
              </a:rPr>
              <a:t>dwCreationFlags</a:t>
            </a:r>
            <a:r>
              <a:rPr lang="en-US" sz="2000" b="1" dirty="0">
                <a:latin typeface="Courier New" pitchFamily="49" charset="0"/>
              </a:rPr>
              <a:t>,</a:t>
            </a:r>
            <a:br>
              <a:rPr lang="en-US" sz="2000" b="1" dirty="0">
                <a:latin typeface="Courier New" pitchFamily="49" charset="0"/>
              </a:rPr>
            </a:br>
            <a:r>
              <a:rPr lang="en-US" sz="2000" b="1" dirty="0">
                <a:latin typeface="Courier New" pitchFamily="49" charset="0"/>
              </a:rPr>
              <a:t>    LPVOID </a:t>
            </a:r>
            <a:r>
              <a:rPr lang="en-US" sz="2000" b="1" dirty="0" err="1">
                <a:latin typeface="Courier New" pitchFamily="49" charset="0"/>
              </a:rPr>
              <a:t>lpEnvironment</a:t>
            </a:r>
            <a:r>
              <a:rPr lang="en-US" sz="2000" b="1" dirty="0">
                <a:latin typeface="Courier New" pitchFamily="49" charset="0"/>
              </a:rPr>
              <a:t>,</a:t>
            </a:r>
            <a:br>
              <a:rPr lang="en-US" sz="2000" b="1" dirty="0">
                <a:latin typeface="Courier New" pitchFamily="49" charset="0"/>
              </a:rPr>
            </a:br>
            <a:r>
              <a:rPr lang="en-US" sz="2000" b="1" dirty="0">
                <a:latin typeface="Courier New" pitchFamily="49" charset="0"/>
              </a:rPr>
              <a:t>    LPCTSTR </a:t>
            </a:r>
            <a:r>
              <a:rPr lang="en-US" sz="2000" b="1" dirty="0" err="1">
                <a:latin typeface="Courier New" pitchFamily="49" charset="0"/>
              </a:rPr>
              <a:t>lpCurrentDirectory</a:t>
            </a:r>
            <a:r>
              <a:rPr lang="en-US" sz="2000" b="1" dirty="0">
                <a:latin typeface="Courier New" pitchFamily="49" charset="0"/>
              </a:rPr>
              <a:t>,</a:t>
            </a:r>
          </a:p>
          <a:p>
            <a:pPr algn="l"/>
            <a:r>
              <a:rPr lang="en-US" sz="2000" b="1" dirty="0">
                <a:latin typeface="Courier New" pitchFamily="49" charset="0"/>
              </a:rPr>
              <a:t>    LPSTARTUPINFO </a:t>
            </a:r>
            <a:r>
              <a:rPr lang="en-US" sz="2000" b="1" dirty="0" err="1">
                <a:latin typeface="Courier New" pitchFamily="49" charset="0"/>
              </a:rPr>
              <a:t>lpStartupInfo</a:t>
            </a:r>
            <a:r>
              <a:rPr lang="en-US" sz="2000" b="1" dirty="0">
                <a:latin typeface="Courier New" pitchFamily="49" charset="0"/>
              </a:rPr>
              <a:t>,</a:t>
            </a:r>
          </a:p>
          <a:p>
            <a:pPr algn="l"/>
            <a:r>
              <a:rPr lang="en-US" sz="2000" b="1" dirty="0">
                <a:latin typeface="Courier New" pitchFamily="49" charset="0"/>
              </a:rPr>
              <a:t>    LPPROCESS_INFORMATION </a:t>
            </a:r>
            <a:r>
              <a:rPr lang="en-US" sz="2000" b="1" dirty="0" err="1" smtClean="0">
                <a:latin typeface="Courier New" pitchFamily="49" charset="0"/>
              </a:rPr>
              <a:t>lpProcessInformation</a:t>
            </a:r>
            <a:endParaRPr lang="en-US" sz="2000" b="1" dirty="0">
              <a:latin typeface="Courier New" pitchFamily="49" charset="0"/>
            </a:endParaRPr>
          </a:p>
          <a:p>
            <a:pPr algn="l"/>
            <a:r>
              <a:rPr lang="en-US" sz="2000" b="1" dirty="0" smtClean="0">
                <a:latin typeface="Courier New" pitchFamily="49" charset="0"/>
              </a:rPr>
              <a:t>);</a:t>
            </a:r>
          </a:p>
          <a:p>
            <a:pPr algn="l"/>
            <a:endParaRPr lang="en-US" sz="2000" b="1" dirty="0">
              <a:latin typeface="Courier New" pitchFamily="49" charset="0"/>
            </a:endParaRPr>
          </a:p>
          <a:p>
            <a:pPr algn="l"/>
            <a:r>
              <a:rPr lang="en-US" sz="2000" b="1" dirty="0" err="1" smtClean="0">
                <a:latin typeface="Courier New" pitchFamily="49" charset="0"/>
              </a:rPr>
              <a:t>WaitForSingleObject</a:t>
            </a:r>
            <a:r>
              <a:rPr lang="en-US" sz="2000" b="1" dirty="0" smtClean="0">
                <a:latin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</a:rPr>
              <a:t>lpProcessInformation</a:t>
            </a:r>
            <a:r>
              <a:rPr lang="en-US" sz="2000" b="1" smtClean="0">
                <a:latin typeface="Courier New" pitchFamily="49" charset="0"/>
              </a:rPr>
              <a:t>-&gt;hProcess</a:t>
            </a:r>
            <a:r>
              <a:rPr lang="en-US" sz="2000" b="1" dirty="0" smtClean="0">
                <a:latin typeface="Courier New" pitchFamily="49" charset="0"/>
              </a:rPr>
              <a:t>,</a:t>
            </a:r>
          </a:p>
          <a:p>
            <a:pPr algn="l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  INFINITE);</a:t>
            </a:r>
            <a:endParaRPr lang="en-US" sz="2000" b="1" dirty="0">
              <a:latin typeface="Courier New" pitchFamily="49" charset="0"/>
            </a:endParaRPr>
          </a:p>
          <a:p>
            <a:pPr algn="l"/>
            <a:endParaRPr lang="en-US" sz="2000" b="1" dirty="0">
              <a:latin typeface="Courier New" pitchFamily="49" charset="0"/>
            </a:endParaRPr>
          </a:p>
          <a:p>
            <a:pPr algn="l"/>
            <a:endParaRPr lang="en-US" sz="20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44107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9728</TotalTime>
  <Words>59</Words>
  <Application>Microsoft Office PowerPoint</Application>
  <PresentationFormat>On-screen Show (4:3)</PresentationFormat>
  <Paragraphs>22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Default Design</vt:lpstr>
      <vt:lpstr>Linux Fork/Exec Example</vt:lpstr>
      <vt:lpstr>Windows Process Creation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390</cp:revision>
  <cp:lastPrinted>2011-01-25T21:54:55Z</cp:lastPrinted>
  <dcterms:created xsi:type="dcterms:W3CDTF">2008-10-19T02:20:00Z</dcterms:created>
  <dcterms:modified xsi:type="dcterms:W3CDTF">2016-01-08T19:09:29Z</dcterms:modified>
</cp:coreProperties>
</file>