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58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6A94E0"/>
    <a:srgbClr val="B7CBF0"/>
    <a:srgbClr val="D5E0F7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AA040B2E-5EFA-4851-99DC-F01340DAAF0D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 to Event Object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ourier New" pitchFamily="49" charset="0"/>
              </a:rPr>
              <a:t>event</a:t>
            </a:r>
            <a:r>
              <a:rPr lang="en-US" dirty="0" smtClean="0"/>
              <a:t> variable (HTML):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&lt;div 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</a:rPr>
              <a:t>onclick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="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(event);"&gt;</a:t>
            </a:r>
          </a:p>
          <a:p>
            <a:pPr eaLnBrk="1" hangingPunct="1"/>
            <a:r>
              <a:rPr lang="en-US" dirty="0" smtClean="0"/>
              <a:t>Passed as argument to function (DOM/Firefox):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element.onclick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=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function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evt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) {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x =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evt.clientX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}</a:t>
            </a:r>
          </a:p>
          <a:p>
            <a:pPr eaLnBrk="1" hangingPunct="1"/>
            <a:r>
              <a:rPr lang="en-US" dirty="0" smtClean="0"/>
              <a:t>Global variable (DOM/IE):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element.onclick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=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function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() {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x =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window.event.clientX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}</a:t>
            </a:r>
            <a:endParaRPr lang="en-US" sz="1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3C531B12-489A-4708-902B-C2A02CBD112E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Draggable Rectangle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&lt;style type="text/</a:t>
            </a:r>
            <a:r>
              <a:rPr lang="en-US" sz="2000" b="1" dirty="0" err="1">
                <a:latin typeface="Courier New" pitchFamily="49" charset="0"/>
              </a:rPr>
              <a:t>css</a:t>
            </a:r>
            <a:r>
              <a:rPr lang="en-US" sz="2000" b="1" dirty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#div1 {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position: absolute;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}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&lt;/style&gt;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&lt;div id="div1" </a:t>
            </a:r>
            <a:r>
              <a:rPr lang="en-US" sz="2000" b="1" dirty="0" err="1">
                <a:latin typeface="Courier New" pitchFamily="49" charset="0"/>
              </a:rPr>
              <a:t>onmousedown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err="1">
                <a:latin typeface="Courier New" pitchFamily="49" charset="0"/>
              </a:rPr>
              <a:t>mouseDown</a:t>
            </a:r>
            <a:r>
              <a:rPr lang="en-US" sz="2000" b="1" dirty="0">
                <a:latin typeface="Courier New" pitchFamily="49" charset="0"/>
              </a:rPr>
              <a:t>(event);"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onmousemove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err="1">
                <a:latin typeface="Courier New" pitchFamily="49" charset="0"/>
              </a:rPr>
              <a:t>mouseMove</a:t>
            </a:r>
            <a:r>
              <a:rPr lang="en-US" sz="2000" b="1" dirty="0">
                <a:latin typeface="Courier New" pitchFamily="49" charset="0"/>
              </a:rPr>
              <a:t>(event);"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onmouseup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err="1">
                <a:latin typeface="Courier New" pitchFamily="49" charset="0"/>
              </a:rPr>
              <a:t>mouseUp</a:t>
            </a:r>
            <a:r>
              <a:rPr lang="en-US" sz="2000" b="1" dirty="0">
                <a:latin typeface="Courier New" pitchFamily="49" charset="0"/>
              </a:rPr>
              <a:t>(event);"&gt;Drag Me!&lt;/div&gt;</a:t>
            </a:r>
          </a:p>
        </p:txBody>
      </p:sp>
    </p:spTree>
    <p:extLst>
      <p:ext uri="{BB962C8B-B14F-4D97-AF65-F5344CB8AC3E}">
        <p14:creationId xmlns:p14="http://schemas.microsoft.com/office/powerpoint/2010/main" val="18313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858AB813-2AA5-4229-8795-70E208B42ACF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Dragging Application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457200" y="922337"/>
            <a:ext cx="8458200" cy="585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function </a:t>
            </a:r>
            <a:r>
              <a:rPr lang="en-US" b="1" dirty="0" err="1">
                <a:latin typeface="Courier New" pitchFamily="49" charset="0"/>
              </a:rPr>
              <a:t>mouseDown</a:t>
            </a:r>
            <a:r>
              <a:rPr lang="en-US" b="1" dirty="0">
                <a:latin typeface="Courier New" pitchFamily="49" charset="0"/>
              </a:rPr>
              <a:t>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prevX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event.clientX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prevY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event.clientY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 = true;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function </a:t>
            </a:r>
            <a:r>
              <a:rPr lang="en-US" b="1" dirty="0" err="1">
                <a:latin typeface="Courier New" pitchFamily="49" charset="0"/>
              </a:rPr>
              <a:t>mouseMove</a:t>
            </a:r>
            <a:r>
              <a:rPr lang="en-US" b="1" dirty="0">
                <a:latin typeface="Courier New" pitchFamily="49" charset="0"/>
              </a:rPr>
              <a:t>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if (!</a:t>
            </a:r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return;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element = </a:t>
            </a:r>
            <a:r>
              <a:rPr lang="en-US" b="1" dirty="0" err="1">
                <a:latin typeface="Courier New" pitchFamily="49" charset="0"/>
              </a:rPr>
              <a:t>document.getElementById</a:t>
            </a:r>
            <a:r>
              <a:rPr lang="en-US" b="1" dirty="0">
                <a:latin typeface="Courier New" pitchFamily="49" charset="0"/>
              </a:rPr>
              <a:t>("div1");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element.style.left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element.offsetLeft</a:t>
            </a:r>
            <a:r>
              <a:rPr lang="en-US" b="1" dirty="0">
                <a:latin typeface="Courier New" pitchFamily="49" charset="0"/>
              </a:rPr>
              <a:t> +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            (</a:t>
            </a:r>
            <a:r>
              <a:rPr lang="en-US" b="1" dirty="0" err="1">
                <a:latin typeface="Courier New" pitchFamily="49" charset="0"/>
              </a:rPr>
              <a:t>event.clientX</a:t>
            </a:r>
            <a:r>
              <a:rPr lang="en-US" b="1" dirty="0">
                <a:latin typeface="Courier New" pitchFamily="49" charset="0"/>
              </a:rPr>
              <a:t> - </a:t>
            </a:r>
            <a:r>
              <a:rPr lang="en-US" b="1" dirty="0" err="1">
                <a:latin typeface="Courier New" pitchFamily="49" charset="0"/>
              </a:rPr>
              <a:t>prevX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element.style.top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element.offsetTop</a:t>
            </a:r>
            <a:r>
              <a:rPr lang="en-US" b="1" dirty="0">
                <a:latin typeface="Courier New" pitchFamily="49" charset="0"/>
              </a:rPr>
              <a:t> 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    (</a:t>
            </a:r>
            <a:r>
              <a:rPr lang="en-US" b="1" dirty="0" err="1">
                <a:latin typeface="Courier New" pitchFamily="49" charset="0"/>
              </a:rPr>
              <a:t>event.clientY</a:t>
            </a:r>
            <a:r>
              <a:rPr lang="en-US" b="1" dirty="0">
                <a:latin typeface="Courier New" pitchFamily="49" charset="0"/>
              </a:rPr>
              <a:t> - </a:t>
            </a:r>
            <a:r>
              <a:rPr lang="en-US" b="1" dirty="0" err="1">
                <a:latin typeface="Courier New" pitchFamily="49" charset="0"/>
              </a:rPr>
              <a:t>prevY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prevX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event.clientX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prevY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event.clientY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function </a:t>
            </a:r>
            <a:r>
              <a:rPr lang="en-US" b="1" dirty="0" err="1">
                <a:latin typeface="Courier New" pitchFamily="49" charset="0"/>
              </a:rPr>
              <a:t>mouseUp</a:t>
            </a:r>
            <a:r>
              <a:rPr lang="en-US" b="1" dirty="0">
                <a:latin typeface="Courier New" pitchFamily="49" charset="0"/>
              </a:rPr>
              <a:t>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082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13641DCE-78EF-4EE1-9F40-2174AD880240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Cleaner Implementation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1276350"/>
            <a:ext cx="8382000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&lt;body&gt;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&lt;div id="div1"&gt;Drag Me!&lt;/div&gt;</a:t>
            </a: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  &lt;div id="div2"&gt;Drag Me Too!&lt;/div&gt;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&lt;script type="text/</a:t>
            </a:r>
            <a:r>
              <a:rPr lang="en-US" sz="2000" b="1" dirty="0" err="1">
                <a:latin typeface="Courier New" pitchFamily="49" charset="0"/>
              </a:rPr>
              <a:t>javascript</a:t>
            </a:r>
            <a:r>
              <a:rPr lang="en-US" sz="2000" b="1" dirty="0">
                <a:latin typeface="Courier New" pitchFamily="49" charset="0"/>
              </a:rPr>
              <a:t>" </a:t>
            </a:r>
            <a:r>
              <a:rPr lang="en-US" sz="2000" b="1" dirty="0" err="1">
                <a:latin typeface="Courier New" pitchFamily="49" charset="0"/>
              </a:rPr>
              <a:t>src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smtClean="0">
                <a:latin typeface="Courier New" pitchFamily="49" charset="0"/>
              </a:rPr>
              <a:t>dragger.js" /&gt;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&lt;script type="text/</a:t>
            </a:r>
            <a:r>
              <a:rPr lang="en-US" sz="2000" b="1" dirty="0" err="1">
                <a:latin typeface="Courier New" pitchFamily="49" charset="0"/>
              </a:rPr>
              <a:t>javascript</a:t>
            </a:r>
            <a:r>
              <a:rPr lang="en-US" sz="2000" b="1" dirty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//&lt;![CDATA[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new Dragger("div1");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new Dragger("div2");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//]]&gt;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&lt;/script&gt;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&lt;/body&gt;}</a:t>
            </a:r>
          </a:p>
        </p:txBody>
      </p:sp>
    </p:spTree>
    <p:extLst>
      <p:ext uri="{BB962C8B-B14F-4D97-AF65-F5344CB8AC3E}">
        <p14:creationId xmlns:p14="http://schemas.microsoft.com/office/powerpoint/2010/main" val="102936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1B82D374-9A43-4ADF-BECA-E872CD9B44DB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Dragger.js, part 1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457200" y="914400"/>
            <a:ext cx="84582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700" b="1" dirty="0">
                <a:latin typeface="Courier New" pitchFamily="49" charset="0"/>
              </a:rPr>
              <a:t>function Dragger(id) {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this.isMouseDown</a:t>
            </a:r>
            <a:r>
              <a:rPr lang="en-US" sz="1700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this.element</a:t>
            </a:r>
            <a:r>
              <a:rPr lang="en-US" sz="1700" b="1" dirty="0">
                <a:latin typeface="Courier New" pitchFamily="49" charset="0"/>
              </a:rPr>
              <a:t> = </a:t>
            </a:r>
            <a:r>
              <a:rPr lang="en-US" sz="1700" b="1" dirty="0" err="1">
                <a:latin typeface="Courier New" pitchFamily="49" charset="0"/>
              </a:rPr>
              <a:t>document.getElementById</a:t>
            </a:r>
            <a:r>
              <a:rPr lang="en-US" sz="1700" b="1" dirty="0">
                <a:latin typeface="Courier New" pitchFamily="49" charset="0"/>
              </a:rPr>
              <a:t>(id);</a:t>
            </a:r>
          </a:p>
          <a:p>
            <a:pPr algn="l" eaLnBrk="1" hangingPunct="1"/>
            <a:r>
              <a:rPr lang="en-US" sz="1700" b="1" dirty="0" smtClean="0">
                <a:latin typeface="Courier New" pitchFamily="49" charset="0"/>
              </a:rPr>
              <a:t>    </a:t>
            </a:r>
            <a:r>
              <a:rPr lang="en-US" sz="1700" b="1" dirty="0" err="1" smtClean="0">
                <a:latin typeface="Courier New" pitchFamily="49" charset="0"/>
              </a:rPr>
              <a:t>var</a:t>
            </a:r>
            <a:r>
              <a:rPr lang="en-US" sz="1700" b="1" dirty="0" smtClean="0">
                <a:latin typeface="Courier New" pitchFamily="49" charset="0"/>
              </a:rPr>
              <a:t> </a:t>
            </a:r>
            <a:r>
              <a:rPr lang="en-US" sz="1700" b="1" dirty="0" err="1" smtClean="0">
                <a:latin typeface="Courier New" pitchFamily="49" charset="0"/>
              </a:rPr>
              <a:t>obj</a:t>
            </a:r>
            <a:r>
              <a:rPr lang="en-US" sz="1700" b="1" dirty="0" smtClean="0">
                <a:latin typeface="Courier New" pitchFamily="49" charset="0"/>
              </a:rPr>
              <a:t> = this;</a:t>
            </a:r>
          </a:p>
          <a:p>
            <a:pPr algn="l" eaLnBrk="1" hangingPunct="1"/>
            <a:r>
              <a:rPr lang="en-US" sz="1700" b="1" dirty="0" smtClean="0">
                <a:latin typeface="Courier New" pitchFamily="49" charset="0"/>
              </a:rPr>
              <a:t>    </a:t>
            </a:r>
            <a:r>
              <a:rPr lang="en-US" sz="1700" b="1" dirty="0" err="1" smtClean="0">
                <a:latin typeface="Courier New" pitchFamily="49" charset="0"/>
              </a:rPr>
              <a:t>this.element.onmousedown</a:t>
            </a:r>
            <a:r>
              <a:rPr lang="en-US" sz="1700" b="1" dirty="0" smtClean="0">
                <a:latin typeface="Courier New" pitchFamily="49" charset="0"/>
              </a:rPr>
              <a:t> = function(event) {</a:t>
            </a:r>
          </a:p>
          <a:p>
            <a:pPr algn="l" eaLnBrk="1" hangingPunct="1"/>
            <a:r>
              <a:rPr lang="en-US" sz="1700" b="1" dirty="0" smtClean="0">
                <a:latin typeface="Courier New" pitchFamily="49" charset="0"/>
              </a:rPr>
              <a:t>        </a:t>
            </a:r>
            <a:r>
              <a:rPr lang="en-US" sz="1700" b="1" dirty="0" err="1" smtClean="0">
                <a:latin typeface="Courier New" pitchFamily="49" charset="0"/>
              </a:rPr>
              <a:t>obj.mouseDown</a:t>
            </a:r>
            <a:r>
              <a:rPr lang="en-US" sz="1700" b="1" dirty="0" smtClean="0">
                <a:latin typeface="Courier New" pitchFamily="49" charset="0"/>
              </a:rPr>
              <a:t>(event);</a:t>
            </a:r>
          </a:p>
          <a:p>
            <a:pPr algn="l" eaLnBrk="1" hangingPunct="1"/>
            <a:r>
              <a:rPr lang="en-US" sz="1700" b="1" dirty="0" smtClean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1700" b="1" dirty="0" smtClean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sz="1700" b="1" dirty="0" err="1" smtClean="0">
                <a:latin typeface="Courier New" pitchFamily="49" charset="0"/>
              </a:rPr>
              <a:t>Dragger.prototype.mouseDown</a:t>
            </a:r>
            <a:r>
              <a:rPr lang="en-US" sz="1700" b="1" dirty="0" smtClean="0">
                <a:latin typeface="Courier New" pitchFamily="49" charset="0"/>
              </a:rPr>
              <a:t> </a:t>
            </a:r>
            <a:r>
              <a:rPr lang="en-US" sz="1700" b="1" dirty="0">
                <a:latin typeface="Courier New" pitchFamily="49" charset="0"/>
              </a:rPr>
              <a:t>= function(event) {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var</a:t>
            </a:r>
            <a:r>
              <a:rPr lang="en-US" sz="1700" b="1" dirty="0">
                <a:latin typeface="Courier New" pitchFamily="49" charset="0"/>
              </a:rPr>
              <a:t> </a:t>
            </a:r>
            <a:r>
              <a:rPr lang="en-US" sz="1700" b="1" dirty="0" err="1">
                <a:latin typeface="Courier New" pitchFamily="49" charset="0"/>
              </a:rPr>
              <a:t>obj</a:t>
            </a:r>
            <a:r>
              <a:rPr lang="en-US" sz="1700" b="1" dirty="0">
                <a:latin typeface="Courier New" pitchFamily="49" charset="0"/>
              </a:rPr>
              <a:t> = this;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this.oldMoveHandler</a:t>
            </a:r>
            <a:r>
              <a:rPr lang="en-US" sz="1700" b="1" dirty="0">
                <a:latin typeface="Courier New" pitchFamily="49" charset="0"/>
              </a:rPr>
              <a:t> = </a:t>
            </a:r>
            <a:r>
              <a:rPr lang="en-US" sz="1700" b="1" dirty="0" err="1">
                <a:latin typeface="Courier New" pitchFamily="49" charset="0"/>
              </a:rPr>
              <a:t>document.body.onmousemove</a:t>
            </a:r>
            <a:r>
              <a:rPr lang="en-US" sz="17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 smtClean="0">
                <a:latin typeface="Courier New" pitchFamily="49" charset="0"/>
              </a:rPr>
              <a:t>document.body.onmousemove</a:t>
            </a:r>
            <a:r>
              <a:rPr lang="en-US" sz="1700" b="1" dirty="0" smtClean="0">
                <a:latin typeface="Courier New" pitchFamily="49" charset="0"/>
              </a:rPr>
              <a:t> </a:t>
            </a:r>
            <a:r>
              <a:rPr lang="en-US" sz="1700" b="1" dirty="0">
                <a:latin typeface="Courier New" pitchFamily="49" charset="0"/>
              </a:rPr>
              <a:t>= function(event) {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smtClean="0">
                <a:latin typeface="Courier New" pitchFamily="49" charset="0"/>
              </a:rPr>
              <a:t>    </a:t>
            </a:r>
            <a:r>
              <a:rPr lang="en-US" sz="1700" b="1" dirty="0" err="1" smtClean="0">
                <a:latin typeface="Courier New" pitchFamily="49" charset="0"/>
              </a:rPr>
              <a:t>obj.mouseMove</a:t>
            </a:r>
            <a:r>
              <a:rPr lang="en-US" sz="1700" b="1" dirty="0" smtClean="0">
                <a:latin typeface="Courier New" pitchFamily="49" charset="0"/>
              </a:rPr>
              <a:t>(event</a:t>
            </a:r>
            <a:r>
              <a:rPr lang="en-US" sz="1700" b="1" dirty="0">
                <a:latin typeface="Courier New" pitchFamily="49" charset="0"/>
              </a:rPr>
              <a:t>);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this.oldUpHandler</a:t>
            </a:r>
            <a:r>
              <a:rPr lang="en-US" sz="1700" b="1" dirty="0">
                <a:latin typeface="Courier New" pitchFamily="49" charset="0"/>
              </a:rPr>
              <a:t> = </a:t>
            </a:r>
            <a:r>
              <a:rPr lang="en-US" sz="1700" b="1" dirty="0" err="1">
                <a:latin typeface="Courier New" pitchFamily="49" charset="0"/>
              </a:rPr>
              <a:t>document.body.onmouseup</a:t>
            </a:r>
            <a:r>
              <a:rPr lang="en-US" sz="17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 smtClean="0">
                <a:latin typeface="Courier New" pitchFamily="49" charset="0"/>
              </a:rPr>
              <a:t>document.body.onmouseup</a:t>
            </a:r>
            <a:r>
              <a:rPr lang="en-US" sz="1700" b="1" dirty="0" smtClean="0">
                <a:latin typeface="Courier New" pitchFamily="49" charset="0"/>
              </a:rPr>
              <a:t> </a:t>
            </a:r>
            <a:r>
              <a:rPr lang="en-US" sz="1700" b="1" dirty="0">
                <a:latin typeface="Courier New" pitchFamily="49" charset="0"/>
              </a:rPr>
              <a:t>= function(event) {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    </a:t>
            </a:r>
            <a:r>
              <a:rPr lang="en-US" sz="1700" b="1" dirty="0" err="1">
                <a:latin typeface="Courier New" pitchFamily="49" charset="0"/>
              </a:rPr>
              <a:t>obj.mouseUp</a:t>
            </a:r>
            <a:r>
              <a:rPr lang="en-US" sz="1700" b="1" dirty="0">
                <a:latin typeface="Courier New" pitchFamily="49" charset="0"/>
              </a:rPr>
              <a:t>(event);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smtClean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</a:t>
            </a:r>
            <a:r>
              <a:rPr lang="en-US" sz="1700" b="1" dirty="0" smtClean="0">
                <a:latin typeface="Courier New" pitchFamily="49" charset="0"/>
              </a:rPr>
              <a:t>   </a:t>
            </a:r>
            <a:r>
              <a:rPr lang="en-US" sz="1700" b="1" dirty="0" err="1" smtClean="0">
                <a:latin typeface="Courier New" pitchFamily="49" charset="0"/>
              </a:rPr>
              <a:t>this.prevX</a:t>
            </a:r>
            <a:r>
              <a:rPr lang="en-US" sz="1700" b="1" dirty="0" smtClean="0">
                <a:latin typeface="Courier New" pitchFamily="49" charset="0"/>
              </a:rPr>
              <a:t> </a:t>
            </a:r>
            <a:r>
              <a:rPr lang="en-US" sz="1700" b="1" dirty="0">
                <a:latin typeface="Courier New" pitchFamily="49" charset="0"/>
              </a:rPr>
              <a:t>= </a:t>
            </a:r>
            <a:r>
              <a:rPr lang="en-US" sz="1700" b="1" dirty="0" err="1">
                <a:latin typeface="Courier New" pitchFamily="49" charset="0"/>
              </a:rPr>
              <a:t>event.clientX</a:t>
            </a:r>
            <a:r>
              <a:rPr lang="en-US" sz="17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this.prevY</a:t>
            </a:r>
            <a:r>
              <a:rPr lang="en-US" sz="1700" b="1" dirty="0">
                <a:latin typeface="Courier New" pitchFamily="49" charset="0"/>
              </a:rPr>
              <a:t> = </a:t>
            </a:r>
            <a:r>
              <a:rPr lang="en-US" sz="1700" b="1" dirty="0" err="1">
                <a:latin typeface="Courier New" pitchFamily="49" charset="0"/>
              </a:rPr>
              <a:t>event.clientY</a:t>
            </a:r>
            <a:r>
              <a:rPr lang="en-US" sz="17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this.isMouseDown</a:t>
            </a:r>
            <a:r>
              <a:rPr lang="en-US" sz="1700" b="1" dirty="0">
                <a:latin typeface="Courier New" pitchFamily="49" charset="0"/>
              </a:rPr>
              <a:t> = true;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1181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C659175-75E5-42C2-8AF4-FC1B7FEFF999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Dragger.js, part 2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152525"/>
            <a:ext cx="84582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 err="1">
                <a:latin typeface="Courier New" pitchFamily="49" charset="0"/>
              </a:rPr>
              <a:t>Dragger.prototype.mouseMove</a:t>
            </a:r>
            <a:r>
              <a:rPr lang="en-US" b="1" dirty="0">
                <a:latin typeface="Courier New" pitchFamily="49" charset="0"/>
              </a:rPr>
              <a:t> = function(event)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if (!</a:t>
            </a:r>
            <a:r>
              <a:rPr lang="en-US" b="1" dirty="0" err="1">
                <a:latin typeface="Courier New" pitchFamily="49" charset="0"/>
              </a:rPr>
              <a:t>this.isMouseDown</a:t>
            </a:r>
            <a:r>
              <a:rPr lang="en-US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return;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this.element.style.left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this.element.offsetLeft</a:t>
            </a:r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    + (</a:t>
            </a:r>
            <a:r>
              <a:rPr lang="en-US" b="1" dirty="0" err="1">
                <a:latin typeface="Courier New" pitchFamily="49" charset="0"/>
              </a:rPr>
              <a:t>event.clientX</a:t>
            </a:r>
            <a:r>
              <a:rPr lang="en-US" b="1" dirty="0">
                <a:latin typeface="Courier New" pitchFamily="49" charset="0"/>
              </a:rPr>
              <a:t> - </a:t>
            </a:r>
            <a:r>
              <a:rPr lang="en-US" b="1" dirty="0" err="1">
                <a:latin typeface="Courier New" pitchFamily="49" charset="0"/>
              </a:rPr>
              <a:t>this.prevX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this.element.style.top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this.element.offsetTop</a:t>
            </a:r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    + (</a:t>
            </a:r>
            <a:r>
              <a:rPr lang="en-US" b="1" dirty="0" err="1">
                <a:latin typeface="Courier New" pitchFamily="49" charset="0"/>
              </a:rPr>
              <a:t>event.clientY</a:t>
            </a:r>
            <a:r>
              <a:rPr lang="en-US" b="1" dirty="0">
                <a:latin typeface="Courier New" pitchFamily="49" charset="0"/>
              </a:rPr>
              <a:t> - </a:t>
            </a:r>
            <a:r>
              <a:rPr lang="en-US" b="1" dirty="0" err="1">
                <a:latin typeface="Courier New" pitchFamily="49" charset="0"/>
              </a:rPr>
              <a:t>this.prevY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this.prevX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event.clientX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this.prevY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event.clientY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b="1" dirty="0" err="1">
                <a:latin typeface="Courier New" pitchFamily="49" charset="0"/>
              </a:rPr>
              <a:t>Dragger.prototype.mouseUp</a:t>
            </a:r>
            <a:r>
              <a:rPr lang="en-US" b="1" dirty="0">
                <a:latin typeface="Courier New" pitchFamily="49" charset="0"/>
              </a:rPr>
              <a:t> = function(event)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this.isMouseDown</a:t>
            </a:r>
            <a:r>
              <a:rPr lang="en-US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 smtClean="0">
                <a:latin typeface="Courier New" pitchFamily="49" charset="0"/>
              </a:rPr>
              <a:t>document.body.onmousemove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= </a:t>
            </a:r>
            <a:r>
              <a:rPr lang="en-US" b="1" dirty="0" err="1">
                <a:latin typeface="Courier New" pitchFamily="49" charset="0"/>
              </a:rPr>
              <a:t>this.oldMoveHandler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smtClean="0">
                <a:latin typeface="Courier New" pitchFamily="49" charset="0"/>
              </a:rPr>
              <a:t>document.body.onmouseup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= </a:t>
            </a:r>
            <a:r>
              <a:rPr lang="en-US" b="1" dirty="0" err="1">
                <a:latin typeface="Courier New" pitchFamily="49" charset="0"/>
              </a:rPr>
              <a:t>this.oldUpHandler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9006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E468B17B-F258-4852-B9CB-CD58280C2F93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Which Element Gets Event?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&lt;body&gt;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&lt;table&gt;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&lt;</a:t>
            </a:r>
            <a:r>
              <a:rPr lang="en-US" sz="2000" b="1" dirty="0" err="1">
                <a:latin typeface="Courier New" pitchFamily="49" charset="0"/>
              </a:rPr>
              <a:t>tr</a:t>
            </a:r>
            <a:r>
              <a:rPr lang="en-US" sz="2000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&lt;td&gt;xyz&lt;/td&gt;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&lt;/</a:t>
            </a:r>
            <a:r>
              <a:rPr lang="en-US" sz="2000" b="1" dirty="0" err="1">
                <a:latin typeface="Courier New" pitchFamily="49" charset="0"/>
              </a:rPr>
              <a:t>tr</a:t>
            </a:r>
            <a:r>
              <a:rPr lang="en-US" sz="2000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&lt;/table&gt;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&lt;/body&gt;</a:t>
            </a: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3048000" y="39624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folHlink"/>
                </a:solidFill>
              </a:rPr>
              <a:t>Click on this</a:t>
            </a:r>
          </a:p>
        </p:txBody>
      </p:sp>
      <p:sp>
        <p:nvSpPr>
          <p:cNvPr id="9223" name="Line 5"/>
          <p:cNvSpPr>
            <a:spLocks noChangeShapeType="1"/>
          </p:cNvSpPr>
          <p:nvPr/>
        </p:nvSpPr>
        <p:spPr bwMode="auto">
          <a:xfrm flipH="1" flipV="1">
            <a:off x="2438400" y="2590800"/>
            <a:ext cx="990600" cy="1371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11499</TotalTime>
  <Words>514</Words>
  <Application>Microsoft Office PowerPoint</Application>
  <PresentationFormat>On-screen Show (4:3)</PresentationFormat>
  <Paragraphs>125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Access to Event Object</vt:lpstr>
      <vt:lpstr>Draggable Rectangle</vt:lpstr>
      <vt:lpstr>Dragging Application</vt:lpstr>
      <vt:lpstr>Cleaner Implementation</vt:lpstr>
      <vt:lpstr>Dragger.js, part 1</vt:lpstr>
      <vt:lpstr>Dragger.js, part 2</vt:lpstr>
      <vt:lpstr>Which Element Gets Event?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446</cp:revision>
  <cp:lastPrinted>2011-01-25T21:54:55Z</cp:lastPrinted>
  <dcterms:created xsi:type="dcterms:W3CDTF">2008-10-19T02:20:00Z</dcterms:created>
  <dcterms:modified xsi:type="dcterms:W3CDTF">2012-05-14T19:06:21Z</dcterms:modified>
</cp:coreProperties>
</file>