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</p:sldIdLst>
  <p:sldSz cy="5143500" cx="9144000"/>
  <p:notesSz cx="6858000" cy="9144000"/>
  <p:embeddedFontLst>
    <p:embeddedFont>
      <p:font typeface="IBM Plex Sans"/>
      <p:regular r:id="rId50"/>
      <p:bold r:id="rId51"/>
      <p:italic r:id="rId52"/>
      <p:boldItalic r:id="rId53"/>
    </p:embeddedFont>
    <p:embeddedFont>
      <p:font typeface="IBM Plex Sans Medium"/>
      <p:regular r:id="rId54"/>
      <p:bold r:id="rId55"/>
      <p:italic r:id="rId56"/>
      <p:boldItalic r:id="rId5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IBMPlexSans-bold.fntdata"/><Relationship Id="rId50" Type="http://schemas.openxmlformats.org/officeDocument/2006/relationships/font" Target="fonts/IBMPlexSans-regular.fntdata"/><Relationship Id="rId53" Type="http://schemas.openxmlformats.org/officeDocument/2006/relationships/font" Target="fonts/IBMPlexSans-boldItalic.fntdata"/><Relationship Id="rId52" Type="http://schemas.openxmlformats.org/officeDocument/2006/relationships/font" Target="fonts/IBMPlexSans-italic.fntdata"/><Relationship Id="rId11" Type="http://schemas.openxmlformats.org/officeDocument/2006/relationships/slide" Target="slides/slide6.xml"/><Relationship Id="rId55" Type="http://schemas.openxmlformats.org/officeDocument/2006/relationships/font" Target="fonts/IBMPlexSansMedium-bold.fntdata"/><Relationship Id="rId10" Type="http://schemas.openxmlformats.org/officeDocument/2006/relationships/slide" Target="slides/slide5.xml"/><Relationship Id="rId54" Type="http://schemas.openxmlformats.org/officeDocument/2006/relationships/font" Target="fonts/IBMPlexSansMedium-regular.fntdata"/><Relationship Id="rId13" Type="http://schemas.openxmlformats.org/officeDocument/2006/relationships/slide" Target="slides/slide8.xml"/><Relationship Id="rId57" Type="http://schemas.openxmlformats.org/officeDocument/2006/relationships/font" Target="fonts/IBMPlexSansMedium-boldItalic.fntdata"/><Relationship Id="rId12" Type="http://schemas.openxmlformats.org/officeDocument/2006/relationships/slide" Target="slides/slide7.xml"/><Relationship Id="rId56" Type="http://schemas.openxmlformats.org/officeDocument/2006/relationships/font" Target="fonts/IBMPlexSansMedium-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4161a851be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4161a851be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Complain about stanford wifi but much of the us has far slower internet access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Universal service has long been limited by </a:t>
            </a: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technological, demographic, and economic constraints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-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Huge sums of money mean huge desires for efficiency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4161a851be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4161a851be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-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Experts have pointed out that auctions can provide an efficient solution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-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Lots of studies into allocative efficiency but still some CBGS not allocated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-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4600 CBGs and 75,000 locations unassigned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-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 we use subsidy more efficiently to get the last mose expensive CBGs/locations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42ad223151_1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42ad223151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Success dependent on these factors: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Of these geospatial considerations are the most varied with potential constraints like imposing a cap on winning regions for any particular bidder and limited budget per region across multiple regions as methods to improve competition and distribute resources geographically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42ad223151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42ad223151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Success dependent on these factors: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 these geospatial considerations are the most varied with potential constraints like imposing a cap on winning regions for any particular bidder and limited budget per region across multiple regions as methods to improve competition and distribute resources geographically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4161a851be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4161a851be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Preview of results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4161a851be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4161a851be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4161a851be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4161a851be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4161a851be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4161a851be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4161a851be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4161a851be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Motivate geospatial effects because of </a:t>
            </a:r>
            <a:r>
              <a:rPr lang="en"/>
              <a:t>infrastructure</a:t>
            </a:r>
            <a:r>
              <a:rPr lang="en"/>
              <a:t> costs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42ad223151_1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42ad223151_1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Motivate geospatial effects because of infrastructure costs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42ad223151_1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242ad223151_1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Motivate geospatial effects because of infrastructure costs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42ad223151_1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42ad223151_1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Motivate geospatial effects because of infrastructure costs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42ad223151_1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242ad223151_1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Motivate geospatial effects because of infrastructure costs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4161a851be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24161a851be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Will convert this to sparklines for clarity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4161a851be_0_2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4161a851be_0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Will convert this to sparklines for clarity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4161a851be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24161a851be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42ad223151_1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242ad223151_1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42ad223151_1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242ad223151_1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42ad223151_1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242ad223151_1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4161a851be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24161a851be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24161a851be_0_2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24161a851be_0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4161a851be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24161a851be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24161a851be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24161a851be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24161a851be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24161a851be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242ad223151_1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242ad223151_1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242ad223151_1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242ad223151_1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24161a851be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24161a851be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242ad223151_1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242ad223151_1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242ad223151_1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242ad223151_1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24161a851be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24161a851be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242ad223151_1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242ad223151_1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242ad223151_1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242ad223151_1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242ad223151_1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242ad223151_1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242ad223151_1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242ad223151_1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24161a851be_0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24161a851be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24161a851be_0_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24161a851be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24161a851be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24161a851be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24161a851be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24161a851be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24161a851be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24161a851be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24161a851be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24161a851be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24161a851be_0_2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24161a851be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24161a851be_0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24161a851be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24161a851be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24161a851be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1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1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1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6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6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6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2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9.png"/><Relationship Id="rId4" Type="http://schemas.openxmlformats.org/officeDocument/2006/relationships/image" Target="../media/image21.png"/><Relationship Id="rId5" Type="http://schemas.openxmlformats.org/officeDocument/2006/relationships/image" Target="../media/image23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B1A1B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5403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30">
                <a:solidFill>
                  <a:srgbClr val="F2F2F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Where, Who, and How? Spatial Effects on Auction Outcomes and Bidder Strategy</a:t>
            </a:r>
            <a:endParaRPr sz="3030">
              <a:solidFill>
                <a:srgbClr val="F2F2F2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5403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Pratham Soni</a:t>
            </a:r>
            <a:endParaRPr i="1" sz="1300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476750" y="1839850"/>
            <a:ext cx="24000" cy="1261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000" y="304800"/>
            <a:ext cx="8648542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97522" y="1123200"/>
            <a:ext cx="2139697" cy="2121091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 txBox="1"/>
          <p:nvPr/>
        </p:nvSpPr>
        <p:spPr>
          <a:xfrm>
            <a:off x="669825" y="3333750"/>
            <a:ext cx="203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Total Subsidy Dollars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387" y="1124325"/>
            <a:ext cx="2142076" cy="211885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/>
        </p:nvSpPr>
        <p:spPr>
          <a:xfrm>
            <a:off x="2546313" y="2366100"/>
            <a:ext cx="1308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IBM Plex Sans"/>
                <a:ea typeface="IBM Plex Sans"/>
                <a:cs typeface="IBM Plex Sans"/>
                <a:sym typeface="IBM Plex Sans"/>
              </a:rPr>
              <a:t>Unallocated</a:t>
            </a:r>
            <a:endParaRPr sz="12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4208963" y="4796925"/>
            <a:ext cx="130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CBGs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71" name="Google Shape;71;p15"/>
          <p:cNvSpPr txBox="1"/>
          <p:nvPr/>
        </p:nvSpPr>
        <p:spPr>
          <a:xfrm>
            <a:off x="5578938" y="3949850"/>
            <a:ext cx="1308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IBM Plex Sans"/>
                <a:ea typeface="IBM Plex Sans"/>
                <a:cs typeface="IBM Plex Sans"/>
                <a:sym typeface="IBM Plex Sans"/>
              </a:rPr>
              <a:t>Unallocated</a:t>
            </a:r>
            <a:endParaRPr sz="12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02150" y="2675513"/>
            <a:ext cx="2139697" cy="2121408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6099038" y="976725"/>
            <a:ext cx="1308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IBM Plex Sans"/>
                <a:ea typeface="IBM Plex Sans"/>
                <a:cs typeface="IBM Plex Sans"/>
                <a:sym typeface="IBM Plex Sans"/>
              </a:rPr>
              <a:t>Unallocated</a:t>
            </a:r>
            <a:endParaRPr sz="12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7136363" y="3243175"/>
            <a:ext cx="130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Locations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75" name="Google Shape;7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Auction </a:t>
            </a: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Inefficiencies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Motivation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20"/>
          </a:p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Success dependent on (Baumol et al.):</a:t>
            </a:r>
            <a:endParaRPr sz="24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B1A1B"/>
              </a:buClr>
              <a:buSzPts val="2400"/>
              <a:buFont typeface="IBM Plex Sans"/>
              <a:buChar char="-"/>
            </a:pPr>
            <a:r>
              <a:rPr lang="en" sz="24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Definition of project regions</a:t>
            </a:r>
            <a:endParaRPr sz="24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B1A1B"/>
              </a:buClr>
              <a:buSzPts val="2400"/>
              <a:buFont typeface="IBM Plex Sans"/>
              <a:buChar char="-"/>
            </a:pPr>
            <a:r>
              <a:rPr lang="en" sz="24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Metrics for scoring project propositions, effective supply, and cost of bids</a:t>
            </a:r>
            <a:endParaRPr sz="24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B1A1B"/>
              </a:buClr>
              <a:buSzPts val="2400"/>
              <a:buFont typeface="IBM Plex Sans"/>
              <a:buChar char="-"/>
            </a:pPr>
            <a:r>
              <a:rPr b="1" lang="en" sz="24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A variety of potential geospatial constraints</a:t>
            </a:r>
            <a:endParaRPr b="1" sz="24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B1A1B"/>
              </a:buClr>
              <a:buSzPts val="2400"/>
              <a:buFont typeface="IBM Plex Sans"/>
              <a:buChar char="-"/>
            </a:pPr>
            <a:r>
              <a:rPr lang="en" sz="24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Pay-as-bid pricing</a:t>
            </a:r>
            <a:endParaRPr sz="24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spcBef>
                <a:spcPts val="10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Central Question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20"/>
          </a:p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How does the </a:t>
            </a:r>
            <a:r>
              <a:rPr lang="en" sz="2400">
                <a:solidFill>
                  <a:srgbClr val="8B1A1B"/>
                </a:solidFill>
                <a:latin typeface="IBM Plex Sans"/>
                <a:ea typeface="IBM Plex Sans"/>
                <a:cs typeface="IBM Plex Sans"/>
                <a:sym typeface="IBM Plex Sans"/>
              </a:rPr>
              <a:t>geospatial</a:t>
            </a:r>
            <a:r>
              <a:rPr lang="en" sz="24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" sz="2400">
                <a:solidFill>
                  <a:srgbClr val="8B1A1B"/>
                </a:solidFill>
                <a:latin typeface="IBM Plex Sans"/>
                <a:ea typeface="IBM Plex Sans"/>
                <a:cs typeface="IBM Plex Sans"/>
                <a:sym typeface="IBM Plex Sans"/>
              </a:rPr>
              <a:t>organization</a:t>
            </a:r>
            <a:r>
              <a:rPr lang="en" sz="24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of bidders relative to their existing footprints </a:t>
            </a:r>
            <a:r>
              <a:rPr lang="en" sz="2400">
                <a:solidFill>
                  <a:srgbClr val="8B1A1B"/>
                </a:solidFill>
                <a:latin typeface="IBM Plex Sans"/>
                <a:ea typeface="IBM Plex Sans"/>
                <a:cs typeface="IBM Plex Sans"/>
                <a:sym typeface="IBM Plex Sans"/>
              </a:rPr>
              <a:t>impact behavior and auction outcomes</a:t>
            </a:r>
            <a:r>
              <a:rPr lang="en" sz="24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through valuation and competitive effects? </a:t>
            </a:r>
            <a:endParaRPr sz="24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Summary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20"/>
          </a:p>
        </p:txBody>
      </p:sp>
      <p:sp>
        <p:nvSpPr>
          <p:cNvPr id="93" name="Google Shape;93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B1A1B"/>
              </a:buClr>
              <a:buSzPts val="2400"/>
              <a:buFont typeface="IBM Plex Sans"/>
              <a:buChar char="-"/>
            </a:pPr>
            <a:r>
              <a:rPr lang="en" sz="24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B</a:t>
            </a:r>
            <a:r>
              <a:rPr lang="en" sz="24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idders</a:t>
            </a:r>
            <a:r>
              <a:rPr lang="en" sz="24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with existing service go </a:t>
            </a:r>
            <a:r>
              <a:rPr lang="en" sz="2400">
                <a:solidFill>
                  <a:srgbClr val="8B1A1B"/>
                </a:solidFill>
                <a:latin typeface="IBM Plex Sans"/>
                <a:ea typeface="IBM Plex Sans"/>
                <a:cs typeface="IBM Plex Sans"/>
                <a:sym typeface="IBM Plex Sans"/>
              </a:rPr>
              <a:t>0.2 rounds </a:t>
            </a:r>
            <a:r>
              <a:rPr lang="en" sz="24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further than those without</a:t>
            </a:r>
            <a:endParaRPr sz="24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B1A1B"/>
              </a:buClr>
              <a:buSzPts val="2400"/>
              <a:buFont typeface="IBM Plex Sans"/>
              <a:buChar char="-"/>
            </a:pPr>
            <a:r>
              <a:rPr lang="en" sz="24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S</a:t>
            </a:r>
            <a:r>
              <a:rPr lang="en" sz="24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econd-place bidders</a:t>
            </a:r>
            <a:r>
              <a:rPr lang="en" sz="24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with existing service push winners by </a:t>
            </a:r>
            <a:r>
              <a:rPr lang="en" sz="2400">
                <a:solidFill>
                  <a:srgbClr val="8B1A1B"/>
                </a:solidFill>
                <a:latin typeface="IBM Plex Sans"/>
                <a:ea typeface="IBM Plex Sans"/>
                <a:cs typeface="IBM Plex Sans"/>
                <a:sym typeface="IBM Plex Sans"/>
              </a:rPr>
              <a:t>0.7-0.8 rounds </a:t>
            </a:r>
            <a:r>
              <a:rPr lang="en" sz="24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more than those without </a:t>
            </a:r>
            <a:endParaRPr sz="24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B1A1B"/>
              </a:buClr>
              <a:buSzPts val="2400"/>
              <a:buFont typeface="IBM Plex Sans"/>
              <a:buChar char="-"/>
            </a:pPr>
            <a:r>
              <a:rPr lang="en" sz="24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Satellite bidders win </a:t>
            </a:r>
            <a:r>
              <a:rPr lang="en" sz="2400">
                <a:solidFill>
                  <a:srgbClr val="8B1A1B"/>
                </a:solidFill>
                <a:latin typeface="IBM Plex Sans"/>
                <a:ea typeface="IBM Plex Sans"/>
                <a:cs typeface="IBM Plex Sans"/>
                <a:sym typeface="IBM Plex Sans"/>
              </a:rPr>
              <a:t>3.2 rounds</a:t>
            </a:r>
            <a:r>
              <a:rPr lang="en" sz="24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earlier than bidders without existing service</a:t>
            </a:r>
            <a:endParaRPr sz="24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B1A1B"/>
              </a:buClr>
              <a:buSzPts val="2400"/>
              <a:buFont typeface="IBM Plex Sans"/>
              <a:buChar char="-"/>
            </a:pPr>
            <a:r>
              <a:rPr lang="en" sz="24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Terrestrial bidders win </a:t>
            </a:r>
            <a:r>
              <a:rPr lang="en" sz="2400">
                <a:solidFill>
                  <a:srgbClr val="8B1A1B"/>
                </a:solidFill>
                <a:latin typeface="IBM Plex Sans"/>
                <a:ea typeface="IBM Plex Sans"/>
                <a:cs typeface="IBM Plex Sans"/>
                <a:sym typeface="IBM Plex Sans"/>
              </a:rPr>
              <a:t>3.9 rounds</a:t>
            </a:r>
            <a:r>
              <a:rPr lang="en" sz="24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earlier against satellite bidders</a:t>
            </a:r>
            <a:endParaRPr sz="24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B1A1B"/>
              </a:buClr>
              <a:buSzPts val="2400"/>
              <a:buFont typeface="IBM Plex Sans"/>
              <a:buChar char="-"/>
            </a:pPr>
            <a:r>
              <a:rPr lang="en" sz="24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Results robust to bidder entity fixed effects</a:t>
            </a:r>
            <a:endParaRPr sz="24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0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Auction Mechanism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99" name="Google Shape;99;p19"/>
          <p:cNvSpPr txBox="1"/>
          <p:nvPr>
            <p:ph type="title"/>
          </p:nvPr>
        </p:nvSpPr>
        <p:spPr>
          <a:xfrm>
            <a:off x="311700" y="1152144"/>
            <a:ext cx="8190000" cy="35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8B1A1B"/>
              </a:buClr>
              <a:buSzPts val="2400"/>
              <a:buFont typeface="IBM Plex Sans"/>
              <a:buChar char="-"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Simultaneous reverse clock auction across 19 rounds (clock price </a:t>
            </a:r>
            <a:r>
              <a:rPr b="1" lang="en" sz="2400">
                <a:latin typeface="IBM Plex Sans"/>
                <a:ea typeface="IBM Plex Sans"/>
                <a:cs typeface="IBM Plex Sans"/>
                <a:sym typeface="IBM Plex Sans"/>
              </a:rPr>
              <a:t>C </a:t>
            </a: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falls from 180 to 1 in increments of 10)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Clr>
                <a:srgbClr val="8B1A1B"/>
              </a:buClr>
              <a:buSzPts val="2400"/>
              <a:buFont typeface="IBM Plex Sans"/>
              <a:buChar char="-"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Reserve price </a:t>
            </a:r>
            <a:r>
              <a:rPr b="1" lang="en" sz="2400">
                <a:latin typeface="IBM Plex Sans"/>
                <a:ea typeface="IBM Plex Sans"/>
                <a:cs typeface="IBM Plex Sans"/>
                <a:sym typeface="IBM Plex Sans"/>
              </a:rPr>
              <a:t>R</a:t>
            </a: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 for each CBG set by FCC cost model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Clr>
                <a:srgbClr val="8B1A1B"/>
              </a:buClr>
              <a:buSzPts val="2400"/>
              <a:buFont typeface="IBM Plex Sans"/>
              <a:buChar char="-"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Each bidder is assigned penalty weight </a:t>
            </a:r>
            <a:r>
              <a:rPr b="1" lang="en" sz="2400">
                <a:latin typeface="IBM Plex Sans"/>
                <a:ea typeface="IBM Plex Sans"/>
                <a:cs typeface="IBM Plex Sans"/>
                <a:sym typeface="IBM Plex Sans"/>
              </a:rPr>
              <a:t>T</a:t>
            </a:r>
            <a:endParaRPr b="1" sz="24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1000"/>
              </a:spcAft>
              <a:buClr>
                <a:srgbClr val="8B1A1B"/>
              </a:buClr>
              <a:buSzPts val="2400"/>
              <a:buFont typeface="IBM Plex Sans"/>
              <a:buChar char="-"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Min bid price: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5450" y="3391375"/>
            <a:ext cx="2642499" cy="71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Auction Mechanism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106" name="Google Shape;106;p20"/>
          <p:cNvSpPr txBox="1"/>
          <p:nvPr>
            <p:ph type="title"/>
          </p:nvPr>
        </p:nvSpPr>
        <p:spPr>
          <a:xfrm>
            <a:off x="311700" y="1152144"/>
            <a:ext cx="8190000" cy="35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8B1A1B"/>
              </a:buClr>
              <a:buSzPts val="2400"/>
              <a:buFont typeface="IBM Plex Sans"/>
              <a:buChar char="-"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Clearing round is </a:t>
            </a: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first round where total bids below allocated subsidy (round 13)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Clr>
                <a:srgbClr val="8B1A1B"/>
              </a:buClr>
              <a:buSzPts val="2400"/>
              <a:buFont typeface="IBM Plex Sans"/>
              <a:buChar char="-"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After round 13, only bidders with lowest </a:t>
            </a:r>
            <a:r>
              <a:rPr b="1" lang="en" sz="2400">
                <a:latin typeface="IBM Plex Sans"/>
                <a:ea typeface="IBM Plex Sans"/>
                <a:cs typeface="IBM Plex Sans"/>
                <a:sym typeface="IBM Plex Sans"/>
              </a:rPr>
              <a:t>T</a:t>
            </a: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 continue 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1000"/>
              </a:spcAft>
              <a:buClr>
                <a:srgbClr val="8B1A1B"/>
              </a:buClr>
              <a:buSzPts val="2400"/>
              <a:buFont typeface="IBM Plex Sans"/>
              <a:buChar char="-"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We treat package bidding as regular bidding (7.6% of CBGs)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Modeling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112" name="Google Shape;112;p21"/>
          <p:cNvSpPr txBox="1"/>
          <p:nvPr>
            <p:ph type="title"/>
          </p:nvPr>
        </p:nvSpPr>
        <p:spPr>
          <a:xfrm>
            <a:off x="311700" y="1152144"/>
            <a:ext cx="8190000" cy="35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8B1A1B"/>
              </a:buClr>
              <a:buSzPts val="2400"/>
              <a:buFont typeface="IBM Plex Sans"/>
              <a:buChar char="-"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Construct dummy variables representing relationship of bid to footprint (existing/neighboring/wild tract)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Clr>
                <a:srgbClr val="8B1A1B"/>
              </a:buClr>
              <a:buSzPts val="2400"/>
              <a:buFont typeface="IBM Plex Sans"/>
              <a:buChar char="-"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Terrestrial bidders only (satellite bidders separate)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1000"/>
              </a:spcAft>
              <a:buClr>
                <a:srgbClr val="8B1A1B"/>
              </a:buClr>
              <a:buSzPts val="2400"/>
              <a:buFont typeface="IBM Plex Sans"/>
              <a:buChar char="-"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We are also interested in the characteristics of second-place bidders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/>
          <p:nvPr/>
        </p:nvSpPr>
        <p:spPr>
          <a:xfrm>
            <a:off x="4610337" y="1885727"/>
            <a:ext cx="2598350" cy="2613850"/>
          </a:xfrm>
          <a:custGeom>
            <a:rect b="b" l="l" r="r" t="t"/>
            <a:pathLst>
              <a:path extrusionOk="0" h="104554" w="103934">
                <a:moveTo>
                  <a:pt x="17868" y="17124"/>
                </a:moveTo>
                <a:cubicBezTo>
                  <a:pt x="11307" y="17534"/>
                  <a:pt x="3460" y="22742"/>
                  <a:pt x="2284" y="29210"/>
                </a:cubicBezTo>
                <a:cubicBezTo>
                  <a:pt x="1600" y="32972"/>
                  <a:pt x="11220" y="33785"/>
                  <a:pt x="10235" y="37480"/>
                </a:cubicBezTo>
                <a:cubicBezTo>
                  <a:pt x="6947" y="49806"/>
                  <a:pt x="694" y="61633"/>
                  <a:pt x="57" y="74374"/>
                </a:cubicBezTo>
                <a:cubicBezTo>
                  <a:pt x="-169" y="78897"/>
                  <a:pt x="3187" y="82875"/>
                  <a:pt x="4828" y="87096"/>
                </a:cubicBezTo>
                <a:cubicBezTo>
                  <a:pt x="6422" y="91195"/>
                  <a:pt x="6540" y="95799"/>
                  <a:pt x="8327" y="99818"/>
                </a:cubicBezTo>
                <a:cubicBezTo>
                  <a:pt x="9527" y="102517"/>
                  <a:pt x="13679" y="102537"/>
                  <a:pt x="16596" y="102998"/>
                </a:cubicBezTo>
                <a:cubicBezTo>
                  <a:pt x="22789" y="103976"/>
                  <a:pt x="29117" y="104838"/>
                  <a:pt x="35361" y="104270"/>
                </a:cubicBezTo>
                <a:cubicBezTo>
                  <a:pt x="40604" y="103793"/>
                  <a:pt x="44598" y="98991"/>
                  <a:pt x="49673" y="97591"/>
                </a:cubicBezTo>
                <a:cubicBezTo>
                  <a:pt x="53286" y="96594"/>
                  <a:pt x="57238" y="98031"/>
                  <a:pt x="60805" y="99182"/>
                </a:cubicBezTo>
                <a:cubicBezTo>
                  <a:pt x="62232" y="99642"/>
                  <a:pt x="62492" y="102487"/>
                  <a:pt x="63986" y="102362"/>
                </a:cubicBezTo>
                <a:cubicBezTo>
                  <a:pt x="69753" y="101881"/>
                  <a:pt x="74960" y="97975"/>
                  <a:pt x="79252" y="94093"/>
                </a:cubicBezTo>
                <a:cubicBezTo>
                  <a:pt x="85253" y="88665"/>
                  <a:pt x="83537" y="78153"/>
                  <a:pt x="88158" y="71511"/>
                </a:cubicBezTo>
                <a:cubicBezTo>
                  <a:pt x="90687" y="67876"/>
                  <a:pt x="96100" y="66598"/>
                  <a:pt x="98017" y="62606"/>
                </a:cubicBezTo>
                <a:cubicBezTo>
                  <a:pt x="101910" y="54496"/>
                  <a:pt x="100892" y="44836"/>
                  <a:pt x="101834" y="35889"/>
                </a:cubicBezTo>
                <a:cubicBezTo>
                  <a:pt x="102217" y="32249"/>
                  <a:pt x="104509" y="28654"/>
                  <a:pt x="103742" y="25075"/>
                </a:cubicBezTo>
                <a:cubicBezTo>
                  <a:pt x="102805" y="20702"/>
                  <a:pt x="99483" y="17163"/>
                  <a:pt x="96745" y="13626"/>
                </a:cubicBezTo>
                <a:cubicBezTo>
                  <a:pt x="86670" y="612"/>
                  <a:pt x="65313" y="-1540"/>
                  <a:pt x="49037" y="904"/>
                </a:cubicBezTo>
                <a:cubicBezTo>
                  <a:pt x="45361" y="1456"/>
                  <a:pt x="40894" y="-669"/>
                  <a:pt x="37905" y="1540"/>
                </a:cubicBezTo>
                <a:cubicBezTo>
                  <a:pt x="30709" y="6858"/>
                  <a:pt x="24767" y="14612"/>
                  <a:pt x="16278" y="17442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8" name="Google Shape;118;p22"/>
          <p:cNvSpPr/>
          <p:nvPr/>
        </p:nvSpPr>
        <p:spPr>
          <a:xfrm>
            <a:off x="1971925" y="1262535"/>
            <a:ext cx="3306175" cy="3599225"/>
          </a:xfrm>
          <a:custGeom>
            <a:rect b="b" l="l" r="r" t="t"/>
            <a:pathLst>
              <a:path extrusionOk="0" h="143969" w="132247">
                <a:moveTo>
                  <a:pt x="131674" y="36963"/>
                </a:moveTo>
                <a:cubicBezTo>
                  <a:pt x="131674" y="24737"/>
                  <a:pt x="134971" y="7092"/>
                  <a:pt x="124358" y="1023"/>
                </a:cubicBezTo>
                <a:cubicBezTo>
                  <a:pt x="115889" y="-3820"/>
                  <a:pt x="106435" y="10989"/>
                  <a:pt x="96688" y="10565"/>
                </a:cubicBezTo>
                <a:cubicBezTo>
                  <a:pt x="87338" y="10159"/>
                  <a:pt x="78001" y="9373"/>
                  <a:pt x="68699" y="8339"/>
                </a:cubicBezTo>
                <a:cubicBezTo>
                  <a:pt x="64483" y="7871"/>
                  <a:pt x="58977" y="5021"/>
                  <a:pt x="55977" y="8021"/>
                </a:cubicBezTo>
                <a:cubicBezTo>
                  <a:pt x="52228" y="11770"/>
                  <a:pt x="51605" y="18439"/>
                  <a:pt x="52797" y="23605"/>
                </a:cubicBezTo>
                <a:cubicBezTo>
                  <a:pt x="53676" y="27415"/>
                  <a:pt x="59482" y="28718"/>
                  <a:pt x="60430" y="32511"/>
                </a:cubicBezTo>
                <a:cubicBezTo>
                  <a:pt x="61676" y="37496"/>
                  <a:pt x="57838" y="42750"/>
                  <a:pt x="54705" y="46823"/>
                </a:cubicBezTo>
                <a:cubicBezTo>
                  <a:pt x="46148" y="57947"/>
                  <a:pt x="35856" y="68407"/>
                  <a:pt x="23536" y="75130"/>
                </a:cubicBezTo>
                <a:cubicBezTo>
                  <a:pt x="20091" y="77010"/>
                  <a:pt x="14782" y="77325"/>
                  <a:pt x="11768" y="74812"/>
                </a:cubicBezTo>
                <a:cubicBezTo>
                  <a:pt x="10238" y="73536"/>
                  <a:pt x="10880" y="68300"/>
                  <a:pt x="9223" y="69405"/>
                </a:cubicBezTo>
                <a:cubicBezTo>
                  <a:pt x="6061" y="71513"/>
                  <a:pt x="6182" y="76372"/>
                  <a:pt x="4771" y="79900"/>
                </a:cubicBezTo>
                <a:cubicBezTo>
                  <a:pt x="3344" y="83468"/>
                  <a:pt x="0" y="86553"/>
                  <a:pt x="0" y="90396"/>
                </a:cubicBezTo>
                <a:cubicBezTo>
                  <a:pt x="0" y="100358"/>
                  <a:pt x="1542" y="111978"/>
                  <a:pt x="8587" y="119021"/>
                </a:cubicBezTo>
                <a:cubicBezTo>
                  <a:pt x="13472" y="123904"/>
                  <a:pt x="22508" y="121630"/>
                  <a:pt x="28307" y="125382"/>
                </a:cubicBezTo>
                <a:cubicBezTo>
                  <a:pt x="35420" y="129984"/>
                  <a:pt x="38252" y="140366"/>
                  <a:pt x="46118" y="143511"/>
                </a:cubicBezTo>
                <a:cubicBezTo>
                  <a:pt x="49418" y="144831"/>
                  <a:pt x="52805" y="141001"/>
                  <a:pt x="56295" y="140330"/>
                </a:cubicBezTo>
                <a:cubicBezTo>
                  <a:pt x="62055" y="139222"/>
                  <a:pt x="67937" y="138840"/>
                  <a:pt x="73788" y="138422"/>
                </a:cubicBezTo>
                <a:cubicBezTo>
                  <a:pt x="79725" y="137998"/>
                  <a:pt x="86026" y="137604"/>
                  <a:pt x="91599" y="139694"/>
                </a:cubicBezTo>
                <a:cubicBezTo>
                  <a:pt x="95305" y="141084"/>
                  <a:pt x="98812" y="144389"/>
                  <a:pt x="102731" y="143829"/>
                </a:cubicBezTo>
                <a:cubicBezTo>
                  <a:pt x="106259" y="143325"/>
                  <a:pt x="110069" y="142213"/>
                  <a:pt x="112590" y="139694"/>
                </a:cubicBezTo>
                <a:cubicBezTo>
                  <a:pt x="115870" y="136416"/>
                  <a:pt x="115135" y="130655"/>
                  <a:pt x="115135" y="126018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9" name="Google Shape;119;p22"/>
          <p:cNvSpPr/>
          <p:nvPr/>
        </p:nvSpPr>
        <p:spPr>
          <a:xfrm>
            <a:off x="1608156" y="1083663"/>
            <a:ext cx="1954025" cy="2136600"/>
          </a:xfrm>
          <a:custGeom>
            <a:rect b="b" l="l" r="r" t="t"/>
            <a:pathLst>
              <a:path extrusionOk="0" h="85464" w="78161">
                <a:moveTo>
                  <a:pt x="19640" y="85464"/>
                </a:moveTo>
                <a:cubicBezTo>
                  <a:pt x="8555" y="83617"/>
                  <a:pt x="3754" y="67911"/>
                  <a:pt x="1829" y="56839"/>
                </a:cubicBezTo>
                <a:cubicBezTo>
                  <a:pt x="612" y="49840"/>
                  <a:pt x="-1618" y="41554"/>
                  <a:pt x="2147" y="35530"/>
                </a:cubicBezTo>
                <a:cubicBezTo>
                  <a:pt x="5096" y="30812"/>
                  <a:pt x="10938" y="27633"/>
                  <a:pt x="16459" y="26943"/>
                </a:cubicBezTo>
                <a:cubicBezTo>
                  <a:pt x="19555" y="26556"/>
                  <a:pt x="23087" y="30264"/>
                  <a:pt x="25683" y="28533"/>
                </a:cubicBezTo>
                <a:cubicBezTo>
                  <a:pt x="28440" y="26695"/>
                  <a:pt x="25907" y="21817"/>
                  <a:pt x="26955" y="18673"/>
                </a:cubicBezTo>
                <a:cubicBezTo>
                  <a:pt x="29213" y="11899"/>
                  <a:pt x="34692" y="5895"/>
                  <a:pt x="40949" y="2453"/>
                </a:cubicBezTo>
                <a:cubicBezTo>
                  <a:pt x="52293" y="-3787"/>
                  <a:pt x="70979" y="2811"/>
                  <a:pt x="78161" y="13584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120" name="Google Shape;12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3100" y="1312000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71925" y="225157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50" y="188572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3575" y="322027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05425" y="244467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61950" y="3417750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49425" y="244467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78100" y="322027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4575" y="2706600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4575" y="1989650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4575" y="346412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480326" y="564525"/>
            <a:ext cx="828774" cy="8287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22"/>
          <p:cNvCxnSpPr/>
          <p:nvPr/>
        </p:nvCxnSpPr>
        <p:spPr>
          <a:xfrm>
            <a:off x="2690650" y="1767037"/>
            <a:ext cx="132900" cy="346200"/>
          </a:xfrm>
          <a:prstGeom prst="straightConnector1">
            <a:avLst/>
          </a:prstGeom>
          <a:noFill/>
          <a:ln cap="flat" cmpd="sng" w="38100">
            <a:solidFill>
              <a:srgbClr val="8B1A1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3" name="Google Shape;133;p22"/>
          <p:cNvSpPr txBox="1"/>
          <p:nvPr/>
        </p:nvSpPr>
        <p:spPr>
          <a:xfrm>
            <a:off x="1031788" y="1434550"/>
            <a:ext cx="130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Existing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34" name="Google Shape;134;p22"/>
          <p:cNvSpPr txBox="1"/>
          <p:nvPr/>
        </p:nvSpPr>
        <p:spPr>
          <a:xfrm>
            <a:off x="1118038" y="4407675"/>
            <a:ext cx="130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Neighboring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35" name="Google Shape;135;p22"/>
          <p:cNvSpPr txBox="1"/>
          <p:nvPr/>
        </p:nvSpPr>
        <p:spPr>
          <a:xfrm>
            <a:off x="5804438" y="4499575"/>
            <a:ext cx="130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Wild Tract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36" name="Google Shape;136;p22"/>
          <p:cNvSpPr txBox="1"/>
          <p:nvPr/>
        </p:nvSpPr>
        <p:spPr>
          <a:xfrm>
            <a:off x="6379588" y="683475"/>
            <a:ext cx="130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Satellite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37" name="Google Shape;137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Dummy Variables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3"/>
          <p:cNvSpPr/>
          <p:nvPr/>
        </p:nvSpPr>
        <p:spPr>
          <a:xfrm>
            <a:off x="4610337" y="1885727"/>
            <a:ext cx="2598350" cy="2613850"/>
          </a:xfrm>
          <a:custGeom>
            <a:rect b="b" l="l" r="r" t="t"/>
            <a:pathLst>
              <a:path extrusionOk="0" h="104554" w="103934">
                <a:moveTo>
                  <a:pt x="17868" y="17124"/>
                </a:moveTo>
                <a:cubicBezTo>
                  <a:pt x="11307" y="17534"/>
                  <a:pt x="3460" y="22742"/>
                  <a:pt x="2284" y="29210"/>
                </a:cubicBezTo>
                <a:cubicBezTo>
                  <a:pt x="1600" y="32972"/>
                  <a:pt x="11220" y="33785"/>
                  <a:pt x="10235" y="37480"/>
                </a:cubicBezTo>
                <a:cubicBezTo>
                  <a:pt x="6947" y="49806"/>
                  <a:pt x="694" y="61633"/>
                  <a:pt x="57" y="74374"/>
                </a:cubicBezTo>
                <a:cubicBezTo>
                  <a:pt x="-169" y="78897"/>
                  <a:pt x="3187" y="82875"/>
                  <a:pt x="4828" y="87096"/>
                </a:cubicBezTo>
                <a:cubicBezTo>
                  <a:pt x="6422" y="91195"/>
                  <a:pt x="6540" y="95799"/>
                  <a:pt x="8327" y="99818"/>
                </a:cubicBezTo>
                <a:cubicBezTo>
                  <a:pt x="9527" y="102517"/>
                  <a:pt x="13679" y="102537"/>
                  <a:pt x="16596" y="102998"/>
                </a:cubicBezTo>
                <a:cubicBezTo>
                  <a:pt x="22789" y="103976"/>
                  <a:pt x="29117" y="104838"/>
                  <a:pt x="35361" y="104270"/>
                </a:cubicBezTo>
                <a:cubicBezTo>
                  <a:pt x="40604" y="103793"/>
                  <a:pt x="44598" y="98991"/>
                  <a:pt x="49673" y="97591"/>
                </a:cubicBezTo>
                <a:cubicBezTo>
                  <a:pt x="53286" y="96594"/>
                  <a:pt x="57238" y="98031"/>
                  <a:pt x="60805" y="99182"/>
                </a:cubicBezTo>
                <a:cubicBezTo>
                  <a:pt x="62232" y="99642"/>
                  <a:pt x="62492" y="102487"/>
                  <a:pt x="63986" y="102362"/>
                </a:cubicBezTo>
                <a:cubicBezTo>
                  <a:pt x="69753" y="101881"/>
                  <a:pt x="74960" y="97975"/>
                  <a:pt x="79252" y="94093"/>
                </a:cubicBezTo>
                <a:cubicBezTo>
                  <a:pt x="85253" y="88665"/>
                  <a:pt x="83537" y="78153"/>
                  <a:pt x="88158" y="71511"/>
                </a:cubicBezTo>
                <a:cubicBezTo>
                  <a:pt x="90687" y="67876"/>
                  <a:pt x="96100" y="66598"/>
                  <a:pt x="98017" y="62606"/>
                </a:cubicBezTo>
                <a:cubicBezTo>
                  <a:pt x="101910" y="54496"/>
                  <a:pt x="100892" y="44836"/>
                  <a:pt x="101834" y="35889"/>
                </a:cubicBezTo>
                <a:cubicBezTo>
                  <a:pt x="102217" y="32249"/>
                  <a:pt x="104509" y="28654"/>
                  <a:pt x="103742" y="25075"/>
                </a:cubicBezTo>
                <a:cubicBezTo>
                  <a:pt x="102805" y="20702"/>
                  <a:pt x="99483" y="17163"/>
                  <a:pt x="96745" y="13626"/>
                </a:cubicBezTo>
                <a:cubicBezTo>
                  <a:pt x="86670" y="612"/>
                  <a:pt x="65313" y="-1540"/>
                  <a:pt x="49037" y="904"/>
                </a:cubicBezTo>
                <a:cubicBezTo>
                  <a:pt x="45361" y="1456"/>
                  <a:pt x="40894" y="-669"/>
                  <a:pt x="37905" y="1540"/>
                </a:cubicBezTo>
                <a:cubicBezTo>
                  <a:pt x="30709" y="6858"/>
                  <a:pt x="24767" y="14612"/>
                  <a:pt x="16278" y="17442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3" name="Google Shape;143;p23"/>
          <p:cNvSpPr/>
          <p:nvPr/>
        </p:nvSpPr>
        <p:spPr>
          <a:xfrm>
            <a:off x="1971925" y="1262535"/>
            <a:ext cx="3306175" cy="3599225"/>
          </a:xfrm>
          <a:custGeom>
            <a:rect b="b" l="l" r="r" t="t"/>
            <a:pathLst>
              <a:path extrusionOk="0" h="143969" w="132247">
                <a:moveTo>
                  <a:pt x="131674" y="36963"/>
                </a:moveTo>
                <a:cubicBezTo>
                  <a:pt x="131674" y="24737"/>
                  <a:pt x="134971" y="7092"/>
                  <a:pt x="124358" y="1023"/>
                </a:cubicBezTo>
                <a:cubicBezTo>
                  <a:pt x="115889" y="-3820"/>
                  <a:pt x="106435" y="10989"/>
                  <a:pt x="96688" y="10565"/>
                </a:cubicBezTo>
                <a:cubicBezTo>
                  <a:pt x="87338" y="10159"/>
                  <a:pt x="78001" y="9373"/>
                  <a:pt x="68699" y="8339"/>
                </a:cubicBezTo>
                <a:cubicBezTo>
                  <a:pt x="64483" y="7871"/>
                  <a:pt x="58977" y="5021"/>
                  <a:pt x="55977" y="8021"/>
                </a:cubicBezTo>
                <a:cubicBezTo>
                  <a:pt x="52228" y="11770"/>
                  <a:pt x="51605" y="18439"/>
                  <a:pt x="52797" y="23605"/>
                </a:cubicBezTo>
                <a:cubicBezTo>
                  <a:pt x="53676" y="27415"/>
                  <a:pt x="59482" y="28718"/>
                  <a:pt x="60430" y="32511"/>
                </a:cubicBezTo>
                <a:cubicBezTo>
                  <a:pt x="61676" y="37496"/>
                  <a:pt x="57838" y="42750"/>
                  <a:pt x="54705" y="46823"/>
                </a:cubicBezTo>
                <a:cubicBezTo>
                  <a:pt x="46148" y="57947"/>
                  <a:pt x="35856" y="68407"/>
                  <a:pt x="23536" y="75130"/>
                </a:cubicBezTo>
                <a:cubicBezTo>
                  <a:pt x="20091" y="77010"/>
                  <a:pt x="14782" y="77325"/>
                  <a:pt x="11768" y="74812"/>
                </a:cubicBezTo>
                <a:cubicBezTo>
                  <a:pt x="10238" y="73536"/>
                  <a:pt x="10880" y="68300"/>
                  <a:pt x="9223" y="69405"/>
                </a:cubicBezTo>
                <a:cubicBezTo>
                  <a:pt x="6061" y="71513"/>
                  <a:pt x="6182" y="76372"/>
                  <a:pt x="4771" y="79900"/>
                </a:cubicBezTo>
                <a:cubicBezTo>
                  <a:pt x="3344" y="83468"/>
                  <a:pt x="0" y="86553"/>
                  <a:pt x="0" y="90396"/>
                </a:cubicBezTo>
                <a:cubicBezTo>
                  <a:pt x="0" y="100358"/>
                  <a:pt x="1542" y="111978"/>
                  <a:pt x="8587" y="119021"/>
                </a:cubicBezTo>
                <a:cubicBezTo>
                  <a:pt x="13472" y="123904"/>
                  <a:pt x="22508" y="121630"/>
                  <a:pt x="28307" y="125382"/>
                </a:cubicBezTo>
                <a:cubicBezTo>
                  <a:pt x="35420" y="129984"/>
                  <a:pt x="38252" y="140366"/>
                  <a:pt x="46118" y="143511"/>
                </a:cubicBezTo>
                <a:cubicBezTo>
                  <a:pt x="49418" y="144831"/>
                  <a:pt x="52805" y="141001"/>
                  <a:pt x="56295" y="140330"/>
                </a:cubicBezTo>
                <a:cubicBezTo>
                  <a:pt x="62055" y="139222"/>
                  <a:pt x="67937" y="138840"/>
                  <a:pt x="73788" y="138422"/>
                </a:cubicBezTo>
                <a:cubicBezTo>
                  <a:pt x="79725" y="137998"/>
                  <a:pt x="86026" y="137604"/>
                  <a:pt x="91599" y="139694"/>
                </a:cubicBezTo>
                <a:cubicBezTo>
                  <a:pt x="95305" y="141084"/>
                  <a:pt x="98812" y="144389"/>
                  <a:pt x="102731" y="143829"/>
                </a:cubicBezTo>
                <a:cubicBezTo>
                  <a:pt x="106259" y="143325"/>
                  <a:pt x="110069" y="142213"/>
                  <a:pt x="112590" y="139694"/>
                </a:cubicBezTo>
                <a:cubicBezTo>
                  <a:pt x="115870" y="136416"/>
                  <a:pt x="115135" y="130655"/>
                  <a:pt x="115135" y="126018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4" name="Google Shape;144;p23"/>
          <p:cNvSpPr/>
          <p:nvPr/>
        </p:nvSpPr>
        <p:spPr>
          <a:xfrm>
            <a:off x="1608156" y="1083663"/>
            <a:ext cx="1954025" cy="2136600"/>
          </a:xfrm>
          <a:custGeom>
            <a:rect b="b" l="l" r="r" t="t"/>
            <a:pathLst>
              <a:path extrusionOk="0" h="85464" w="78161">
                <a:moveTo>
                  <a:pt x="19640" y="85464"/>
                </a:moveTo>
                <a:cubicBezTo>
                  <a:pt x="8555" y="83617"/>
                  <a:pt x="3754" y="67911"/>
                  <a:pt x="1829" y="56839"/>
                </a:cubicBezTo>
                <a:cubicBezTo>
                  <a:pt x="612" y="49840"/>
                  <a:pt x="-1618" y="41554"/>
                  <a:pt x="2147" y="35530"/>
                </a:cubicBezTo>
                <a:cubicBezTo>
                  <a:pt x="5096" y="30812"/>
                  <a:pt x="10938" y="27633"/>
                  <a:pt x="16459" y="26943"/>
                </a:cubicBezTo>
                <a:cubicBezTo>
                  <a:pt x="19555" y="26556"/>
                  <a:pt x="23087" y="30264"/>
                  <a:pt x="25683" y="28533"/>
                </a:cubicBezTo>
                <a:cubicBezTo>
                  <a:pt x="28440" y="26695"/>
                  <a:pt x="25907" y="21817"/>
                  <a:pt x="26955" y="18673"/>
                </a:cubicBezTo>
                <a:cubicBezTo>
                  <a:pt x="29213" y="11899"/>
                  <a:pt x="34692" y="5895"/>
                  <a:pt x="40949" y="2453"/>
                </a:cubicBezTo>
                <a:cubicBezTo>
                  <a:pt x="52293" y="-3787"/>
                  <a:pt x="70979" y="2811"/>
                  <a:pt x="78161" y="13584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145" name="Google Shape;14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3100" y="1312000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71925" y="225157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50" y="188572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3575" y="322027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05425" y="244467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61950" y="3417750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49425" y="244467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78100" y="322027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4575" y="2706600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4575" y="1989650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4575" y="346412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480326" y="564525"/>
            <a:ext cx="828774" cy="8287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23"/>
          <p:cNvCxnSpPr/>
          <p:nvPr/>
        </p:nvCxnSpPr>
        <p:spPr>
          <a:xfrm>
            <a:off x="2690650" y="1767037"/>
            <a:ext cx="132900" cy="346200"/>
          </a:xfrm>
          <a:prstGeom prst="straightConnector1">
            <a:avLst/>
          </a:prstGeom>
          <a:noFill/>
          <a:ln cap="flat" cmpd="sng" w="38100">
            <a:solidFill>
              <a:srgbClr val="8B1A1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8" name="Google Shape;158;p23"/>
          <p:cNvSpPr txBox="1"/>
          <p:nvPr/>
        </p:nvSpPr>
        <p:spPr>
          <a:xfrm>
            <a:off x="1031788" y="1434550"/>
            <a:ext cx="130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IBM Plex Sans"/>
                <a:ea typeface="IBM Plex Sans"/>
                <a:cs typeface="IBM Plex Sans"/>
                <a:sym typeface="IBM Plex Sans"/>
              </a:rPr>
              <a:t>Existing</a:t>
            </a:r>
            <a:endParaRPr b="1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59" name="Google Shape;159;p23"/>
          <p:cNvSpPr txBox="1"/>
          <p:nvPr/>
        </p:nvSpPr>
        <p:spPr>
          <a:xfrm>
            <a:off x="1118038" y="4407675"/>
            <a:ext cx="130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Neighboring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60" name="Google Shape;160;p23"/>
          <p:cNvSpPr txBox="1"/>
          <p:nvPr/>
        </p:nvSpPr>
        <p:spPr>
          <a:xfrm>
            <a:off x="5804438" y="4499575"/>
            <a:ext cx="130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Wild Tract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61" name="Google Shape;161;p23"/>
          <p:cNvSpPr txBox="1"/>
          <p:nvPr/>
        </p:nvSpPr>
        <p:spPr>
          <a:xfrm>
            <a:off x="6379588" y="683475"/>
            <a:ext cx="130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Satellite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62" name="Google Shape;162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Dummy Variables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4"/>
          <p:cNvSpPr/>
          <p:nvPr/>
        </p:nvSpPr>
        <p:spPr>
          <a:xfrm>
            <a:off x="4610337" y="1885727"/>
            <a:ext cx="2598350" cy="2613850"/>
          </a:xfrm>
          <a:custGeom>
            <a:rect b="b" l="l" r="r" t="t"/>
            <a:pathLst>
              <a:path extrusionOk="0" h="104554" w="103934">
                <a:moveTo>
                  <a:pt x="17868" y="17124"/>
                </a:moveTo>
                <a:cubicBezTo>
                  <a:pt x="11307" y="17534"/>
                  <a:pt x="3460" y="22742"/>
                  <a:pt x="2284" y="29210"/>
                </a:cubicBezTo>
                <a:cubicBezTo>
                  <a:pt x="1600" y="32972"/>
                  <a:pt x="11220" y="33785"/>
                  <a:pt x="10235" y="37480"/>
                </a:cubicBezTo>
                <a:cubicBezTo>
                  <a:pt x="6947" y="49806"/>
                  <a:pt x="694" y="61633"/>
                  <a:pt x="57" y="74374"/>
                </a:cubicBezTo>
                <a:cubicBezTo>
                  <a:pt x="-169" y="78897"/>
                  <a:pt x="3187" y="82875"/>
                  <a:pt x="4828" y="87096"/>
                </a:cubicBezTo>
                <a:cubicBezTo>
                  <a:pt x="6422" y="91195"/>
                  <a:pt x="6540" y="95799"/>
                  <a:pt x="8327" y="99818"/>
                </a:cubicBezTo>
                <a:cubicBezTo>
                  <a:pt x="9527" y="102517"/>
                  <a:pt x="13679" y="102537"/>
                  <a:pt x="16596" y="102998"/>
                </a:cubicBezTo>
                <a:cubicBezTo>
                  <a:pt x="22789" y="103976"/>
                  <a:pt x="29117" y="104838"/>
                  <a:pt x="35361" y="104270"/>
                </a:cubicBezTo>
                <a:cubicBezTo>
                  <a:pt x="40604" y="103793"/>
                  <a:pt x="44598" y="98991"/>
                  <a:pt x="49673" y="97591"/>
                </a:cubicBezTo>
                <a:cubicBezTo>
                  <a:pt x="53286" y="96594"/>
                  <a:pt x="57238" y="98031"/>
                  <a:pt x="60805" y="99182"/>
                </a:cubicBezTo>
                <a:cubicBezTo>
                  <a:pt x="62232" y="99642"/>
                  <a:pt x="62492" y="102487"/>
                  <a:pt x="63986" y="102362"/>
                </a:cubicBezTo>
                <a:cubicBezTo>
                  <a:pt x="69753" y="101881"/>
                  <a:pt x="74960" y="97975"/>
                  <a:pt x="79252" y="94093"/>
                </a:cubicBezTo>
                <a:cubicBezTo>
                  <a:pt x="85253" y="88665"/>
                  <a:pt x="83537" y="78153"/>
                  <a:pt x="88158" y="71511"/>
                </a:cubicBezTo>
                <a:cubicBezTo>
                  <a:pt x="90687" y="67876"/>
                  <a:pt x="96100" y="66598"/>
                  <a:pt x="98017" y="62606"/>
                </a:cubicBezTo>
                <a:cubicBezTo>
                  <a:pt x="101910" y="54496"/>
                  <a:pt x="100892" y="44836"/>
                  <a:pt x="101834" y="35889"/>
                </a:cubicBezTo>
                <a:cubicBezTo>
                  <a:pt x="102217" y="32249"/>
                  <a:pt x="104509" y="28654"/>
                  <a:pt x="103742" y="25075"/>
                </a:cubicBezTo>
                <a:cubicBezTo>
                  <a:pt x="102805" y="20702"/>
                  <a:pt x="99483" y="17163"/>
                  <a:pt x="96745" y="13626"/>
                </a:cubicBezTo>
                <a:cubicBezTo>
                  <a:pt x="86670" y="612"/>
                  <a:pt x="65313" y="-1540"/>
                  <a:pt x="49037" y="904"/>
                </a:cubicBezTo>
                <a:cubicBezTo>
                  <a:pt x="45361" y="1456"/>
                  <a:pt x="40894" y="-669"/>
                  <a:pt x="37905" y="1540"/>
                </a:cubicBezTo>
                <a:cubicBezTo>
                  <a:pt x="30709" y="6858"/>
                  <a:pt x="24767" y="14612"/>
                  <a:pt x="16278" y="17442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68" name="Google Shape;168;p24"/>
          <p:cNvSpPr/>
          <p:nvPr/>
        </p:nvSpPr>
        <p:spPr>
          <a:xfrm>
            <a:off x="1971925" y="1262535"/>
            <a:ext cx="3306175" cy="3599225"/>
          </a:xfrm>
          <a:custGeom>
            <a:rect b="b" l="l" r="r" t="t"/>
            <a:pathLst>
              <a:path extrusionOk="0" h="143969" w="132247">
                <a:moveTo>
                  <a:pt x="131674" y="36963"/>
                </a:moveTo>
                <a:cubicBezTo>
                  <a:pt x="131674" y="24737"/>
                  <a:pt x="134971" y="7092"/>
                  <a:pt x="124358" y="1023"/>
                </a:cubicBezTo>
                <a:cubicBezTo>
                  <a:pt x="115889" y="-3820"/>
                  <a:pt x="106435" y="10989"/>
                  <a:pt x="96688" y="10565"/>
                </a:cubicBezTo>
                <a:cubicBezTo>
                  <a:pt x="87338" y="10159"/>
                  <a:pt x="78001" y="9373"/>
                  <a:pt x="68699" y="8339"/>
                </a:cubicBezTo>
                <a:cubicBezTo>
                  <a:pt x="64483" y="7871"/>
                  <a:pt x="58977" y="5021"/>
                  <a:pt x="55977" y="8021"/>
                </a:cubicBezTo>
                <a:cubicBezTo>
                  <a:pt x="52228" y="11770"/>
                  <a:pt x="51605" y="18439"/>
                  <a:pt x="52797" y="23605"/>
                </a:cubicBezTo>
                <a:cubicBezTo>
                  <a:pt x="53676" y="27415"/>
                  <a:pt x="59482" y="28718"/>
                  <a:pt x="60430" y="32511"/>
                </a:cubicBezTo>
                <a:cubicBezTo>
                  <a:pt x="61676" y="37496"/>
                  <a:pt x="57838" y="42750"/>
                  <a:pt x="54705" y="46823"/>
                </a:cubicBezTo>
                <a:cubicBezTo>
                  <a:pt x="46148" y="57947"/>
                  <a:pt x="35856" y="68407"/>
                  <a:pt x="23536" y="75130"/>
                </a:cubicBezTo>
                <a:cubicBezTo>
                  <a:pt x="20091" y="77010"/>
                  <a:pt x="14782" y="77325"/>
                  <a:pt x="11768" y="74812"/>
                </a:cubicBezTo>
                <a:cubicBezTo>
                  <a:pt x="10238" y="73536"/>
                  <a:pt x="10880" y="68300"/>
                  <a:pt x="9223" y="69405"/>
                </a:cubicBezTo>
                <a:cubicBezTo>
                  <a:pt x="6061" y="71513"/>
                  <a:pt x="6182" y="76372"/>
                  <a:pt x="4771" y="79900"/>
                </a:cubicBezTo>
                <a:cubicBezTo>
                  <a:pt x="3344" y="83468"/>
                  <a:pt x="0" y="86553"/>
                  <a:pt x="0" y="90396"/>
                </a:cubicBezTo>
                <a:cubicBezTo>
                  <a:pt x="0" y="100358"/>
                  <a:pt x="1542" y="111978"/>
                  <a:pt x="8587" y="119021"/>
                </a:cubicBezTo>
                <a:cubicBezTo>
                  <a:pt x="13472" y="123904"/>
                  <a:pt x="22508" y="121630"/>
                  <a:pt x="28307" y="125382"/>
                </a:cubicBezTo>
                <a:cubicBezTo>
                  <a:pt x="35420" y="129984"/>
                  <a:pt x="38252" y="140366"/>
                  <a:pt x="46118" y="143511"/>
                </a:cubicBezTo>
                <a:cubicBezTo>
                  <a:pt x="49418" y="144831"/>
                  <a:pt x="52805" y="141001"/>
                  <a:pt x="56295" y="140330"/>
                </a:cubicBezTo>
                <a:cubicBezTo>
                  <a:pt x="62055" y="139222"/>
                  <a:pt x="67937" y="138840"/>
                  <a:pt x="73788" y="138422"/>
                </a:cubicBezTo>
                <a:cubicBezTo>
                  <a:pt x="79725" y="137998"/>
                  <a:pt x="86026" y="137604"/>
                  <a:pt x="91599" y="139694"/>
                </a:cubicBezTo>
                <a:cubicBezTo>
                  <a:pt x="95305" y="141084"/>
                  <a:pt x="98812" y="144389"/>
                  <a:pt x="102731" y="143829"/>
                </a:cubicBezTo>
                <a:cubicBezTo>
                  <a:pt x="106259" y="143325"/>
                  <a:pt x="110069" y="142213"/>
                  <a:pt x="112590" y="139694"/>
                </a:cubicBezTo>
                <a:cubicBezTo>
                  <a:pt x="115870" y="136416"/>
                  <a:pt x="115135" y="130655"/>
                  <a:pt x="115135" y="126018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69" name="Google Shape;169;p24"/>
          <p:cNvSpPr/>
          <p:nvPr/>
        </p:nvSpPr>
        <p:spPr>
          <a:xfrm>
            <a:off x="1608156" y="1083663"/>
            <a:ext cx="1954025" cy="2136600"/>
          </a:xfrm>
          <a:custGeom>
            <a:rect b="b" l="l" r="r" t="t"/>
            <a:pathLst>
              <a:path extrusionOk="0" h="85464" w="78161">
                <a:moveTo>
                  <a:pt x="19640" y="85464"/>
                </a:moveTo>
                <a:cubicBezTo>
                  <a:pt x="8555" y="83617"/>
                  <a:pt x="3754" y="67911"/>
                  <a:pt x="1829" y="56839"/>
                </a:cubicBezTo>
                <a:cubicBezTo>
                  <a:pt x="612" y="49840"/>
                  <a:pt x="-1618" y="41554"/>
                  <a:pt x="2147" y="35530"/>
                </a:cubicBezTo>
                <a:cubicBezTo>
                  <a:pt x="5096" y="30812"/>
                  <a:pt x="10938" y="27633"/>
                  <a:pt x="16459" y="26943"/>
                </a:cubicBezTo>
                <a:cubicBezTo>
                  <a:pt x="19555" y="26556"/>
                  <a:pt x="23087" y="30264"/>
                  <a:pt x="25683" y="28533"/>
                </a:cubicBezTo>
                <a:cubicBezTo>
                  <a:pt x="28440" y="26695"/>
                  <a:pt x="25907" y="21817"/>
                  <a:pt x="26955" y="18673"/>
                </a:cubicBezTo>
                <a:cubicBezTo>
                  <a:pt x="29213" y="11899"/>
                  <a:pt x="34692" y="5895"/>
                  <a:pt x="40949" y="2453"/>
                </a:cubicBezTo>
                <a:cubicBezTo>
                  <a:pt x="52293" y="-3787"/>
                  <a:pt x="70979" y="2811"/>
                  <a:pt x="78161" y="13584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170" name="Google Shape;17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3100" y="1312000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71925" y="225157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50" y="188572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3575" y="322027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05425" y="244467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61950" y="3417750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49425" y="244467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78100" y="322027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4575" y="2706600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4575" y="1989650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4575" y="346412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480326" y="564525"/>
            <a:ext cx="828774" cy="8287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2" name="Google Shape;182;p24"/>
          <p:cNvCxnSpPr/>
          <p:nvPr/>
        </p:nvCxnSpPr>
        <p:spPr>
          <a:xfrm>
            <a:off x="2690650" y="1767037"/>
            <a:ext cx="132900" cy="346200"/>
          </a:xfrm>
          <a:prstGeom prst="straightConnector1">
            <a:avLst/>
          </a:prstGeom>
          <a:noFill/>
          <a:ln cap="flat" cmpd="sng" w="38100">
            <a:solidFill>
              <a:srgbClr val="8B1A1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3" name="Google Shape;183;p24"/>
          <p:cNvSpPr txBox="1"/>
          <p:nvPr/>
        </p:nvSpPr>
        <p:spPr>
          <a:xfrm>
            <a:off x="1031788" y="1434550"/>
            <a:ext cx="130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Existing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84" name="Google Shape;184;p24"/>
          <p:cNvSpPr txBox="1"/>
          <p:nvPr/>
        </p:nvSpPr>
        <p:spPr>
          <a:xfrm>
            <a:off x="1118038" y="4407675"/>
            <a:ext cx="130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IBM Plex Sans"/>
                <a:ea typeface="IBM Plex Sans"/>
                <a:cs typeface="IBM Plex Sans"/>
                <a:sym typeface="IBM Plex Sans"/>
              </a:rPr>
              <a:t>Neighboring</a:t>
            </a:r>
            <a:endParaRPr b="1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85" name="Google Shape;185;p24"/>
          <p:cNvSpPr txBox="1"/>
          <p:nvPr/>
        </p:nvSpPr>
        <p:spPr>
          <a:xfrm>
            <a:off x="5804438" y="4499575"/>
            <a:ext cx="130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Wild Tract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86" name="Google Shape;186;p24"/>
          <p:cNvSpPr txBox="1"/>
          <p:nvPr/>
        </p:nvSpPr>
        <p:spPr>
          <a:xfrm>
            <a:off x="6379588" y="683475"/>
            <a:ext cx="130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Satellite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87" name="Google Shape;187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Dummy Variables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"/>
          <p:cNvSpPr/>
          <p:nvPr/>
        </p:nvSpPr>
        <p:spPr>
          <a:xfrm>
            <a:off x="4610337" y="1885727"/>
            <a:ext cx="2598350" cy="2613850"/>
          </a:xfrm>
          <a:custGeom>
            <a:rect b="b" l="l" r="r" t="t"/>
            <a:pathLst>
              <a:path extrusionOk="0" h="104554" w="103934">
                <a:moveTo>
                  <a:pt x="17868" y="17124"/>
                </a:moveTo>
                <a:cubicBezTo>
                  <a:pt x="11307" y="17534"/>
                  <a:pt x="3460" y="22742"/>
                  <a:pt x="2284" y="29210"/>
                </a:cubicBezTo>
                <a:cubicBezTo>
                  <a:pt x="1600" y="32972"/>
                  <a:pt x="11220" y="33785"/>
                  <a:pt x="10235" y="37480"/>
                </a:cubicBezTo>
                <a:cubicBezTo>
                  <a:pt x="6947" y="49806"/>
                  <a:pt x="694" y="61633"/>
                  <a:pt x="57" y="74374"/>
                </a:cubicBezTo>
                <a:cubicBezTo>
                  <a:pt x="-169" y="78897"/>
                  <a:pt x="3187" y="82875"/>
                  <a:pt x="4828" y="87096"/>
                </a:cubicBezTo>
                <a:cubicBezTo>
                  <a:pt x="6422" y="91195"/>
                  <a:pt x="6540" y="95799"/>
                  <a:pt x="8327" y="99818"/>
                </a:cubicBezTo>
                <a:cubicBezTo>
                  <a:pt x="9527" y="102517"/>
                  <a:pt x="13679" y="102537"/>
                  <a:pt x="16596" y="102998"/>
                </a:cubicBezTo>
                <a:cubicBezTo>
                  <a:pt x="22789" y="103976"/>
                  <a:pt x="29117" y="104838"/>
                  <a:pt x="35361" y="104270"/>
                </a:cubicBezTo>
                <a:cubicBezTo>
                  <a:pt x="40604" y="103793"/>
                  <a:pt x="44598" y="98991"/>
                  <a:pt x="49673" y="97591"/>
                </a:cubicBezTo>
                <a:cubicBezTo>
                  <a:pt x="53286" y="96594"/>
                  <a:pt x="57238" y="98031"/>
                  <a:pt x="60805" y="99182"/>
                </a:cubicBezTo>
                <a:cubicBezTo>
                  <a:pt x="62232" y="99642"/>
                  <a:pt x="62492" y="102487"/>
                  <a:pt x="63986" y="102362"/>
                </a:cubicBezTo>
                <a:cubicBezTo>
                  <a:pt x="69753" y="101881"/>
                  <a:pt x="74960" y="97975"/>
                  <a:pt x="79252" y="94093"/>
                </a:cubicBezTo>
                <a:cubicBezTo>
                  <a:pt x="85253" y="88665"/>
                  <a:pt x="83537" y="78153"/>
                  <a:pt x="88158" y="71511"/>
                </a:cubicBezTo>
                <a:cubicBezTo>
                  <a:pt x="90687" y="67876"/>
                  <a:pt x="96100" y="66598"/>
                  <a:pt x="98017" y="62606"/>
                </a:cubicBezTo>
                <a:cubicBezTo>
                  <a:pt x="101910" y="54496"/>
                  <a:pt x="100892" y="44836"/>
                  <a:pt x="101834" y="35889"/>
                </a:cubicBezTo>
                <a:cubicBezTo>
                  <a:pt x="102217" y="32249"/>
                  <a:pt x="104509" y="28654"/>
                  <a:pt x="103742" y="25075"/>
                </a:cubicBezTo>
                <a:cubicBezTo>
                  <a:pt x="102805" y="20702"/>
                  <a:pt x="99483" y="17163"/>
                  <a:pt x="96745" y="13626"/>
                </a:cubicBezTo>
                <a:cubicBezTo>
                  <a:pt x="86670" y="612"/>
                  <a:pt x="65313" y="-1540"/>
                  <a:pt x="49037" y="904"/>
                </a:cubicBezTo>
                <a:cubicBezTo>
                  <a:pt x="45361" y="1456"/>
                  <a:pt x="40894" y="-669"/>
                  <a:pt x="37905" y="1540"/>
                </a:cubicBezTo>
                <a:cubicBezTo>
                  <a:pt x="30709" y="6858"/>
                  <a:pt x="24767" y="14612"/>
                  <a:pt x="16278" y="17442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93" name="Google Shape;193;p25"/>
          <p:cNvSpPr/>
          <p:nvPr/>
        </p:nvSpPr>
        <p:spPr>
          <a:xfrm>
            <a:off x="1971925" y="1262535"/>
            <a:ext cx="3306175" cy="3599225"/>
          </a:xfrm>
          <a:custGeom>
            <a:rect b="b" l="l" r="r" t="t"/>
            <a:pathLst>
              <a:path extrusionOk="0" h="143969" w="132247">
                <a:moveTo>
                  <a:pt x="131674" y="36963"/>
                </a:moveTo>
                <a:cubicBezTo>
                  <a:pt x="131674" y="24737"/>
                  <a:pt x="134971" y="7092"/>
                  <a:pt x="124358" y="1023"/>
                </a:cubicBezTo>
                <a:cubicBezTo>
                  <a:pt x="115889" y="-3820"/>
                  <a:pt x="106435" y="10989"/>
                  <a:pt x="96688" y="10565"/>
                </a:cubicBezTo>
                <a:cubicBezTo>
                  <a:pt x="87338" y="10159"/>
                  <a:pt x="78001" y="9373"/>
                  <a:pt x="68699" y="8339"/>
                </a:cubicBezTo>
                <a:cubicBezTo>
                  <a:pt x="64483" y="7871"/>
                  <a:pt x="58977" y="5021"/>
                  <a:pt x="55977" y="8021"/>
                </a:cubicBezTo>
                <a:cubicBezTo>
                  <a:pt x="52228" y="11770"/>
                  <a:pt x="51605" y="18439"/>
                  <a:pt x="52797" y="23605"/>
                </a:cubicBezTo>
                <a:cubicBezTo>
                  <a:pt x="53676" y="27415"/>
                  <a:pt x="59482" y="28718"/>
                  <a:pt x="60430" y="32511"/>
                </a:cubicBezTo>
                <a:cubicBezTo>
                  <a:pt x="61676" y="37496"/>
                  <a:pt x="57838" y="42750"/>
                  <a:pt x="54705" y="46823"/>
                </a:cubicBezTo>
                <a:cubicBezTo>
                  <a:pt x="46148" y="57947"/>
                  <a:pt x="35856" y="68407"/>
                  <a:pt x="23536" y="75130"/>
                </a:cubicBezTo>
                <a:cubicBezTo>
                  <a:pt x="20091" y="77010"/>
                  <a:pt x="14782" y="77325"/>
                  <a:pt x="11768" y="74812"/>
                </a:cubicBezTo>
                <a:cubicBezTo>
                  <a:pt x="10238" y="73536"/>
                  <a:pt x="10880" y="68300"/>
                  <a:pt x="9223" y="69405"/>
                </a:cubicBezTo>
                <a:cubicBezTo>
                  <a:pt x="6061" y="71513"/>
                  <a:pt x="6182" y="76372"/>
                  <a:pt x="4771" y="79900"/>
                </a:cubicBezTo>
                <a:cubicBezTo>
                  <a:pt x="3344" y="83468"/>
                  <a:pt x="0" y="86553"/>
                  <a:pt x="0" y="90396"/>
                </a:cubicBezTo>
                <a:cubicBezTo>
                  <a:pt x="0" y="100358"/>
                  <a:pt x="1542" y="111978"/>
                  <a:pt x="8587" y="119021"/>
                </a:cubicBezTo>
                <a:cubicBezTo>
                  <a:pt x="13472" y="123904"/>
                  <a:pt x="22508" y="121630"/>
                  <a:pt x="28307" y="125382"/>
                </a:cubicBezTo>
                <a:cubicBezTo>
                  <a:pt x="35420" y="129984"/>
                  <a:pt x="38252" y="140366"/>
                  <a:pt x="46118" y="143511"/>
                </a:cubicBezTo>
                <a:cubicBezTo>
                  <a:pt x="49418" y="144831"/>
                  <a:pt x="52805" y="141001"/>
                  <a:pt x="56295" y="140330"/>
                </a:cubicBezTo>
                <a:cubicBezTo>
                  <a:pt x="62055" y="139222"/>
                  <a:pt x="67937" y="138840"/>
                  <a:pt x="73788" y="138422"/>
                </a:cubicBezTo>
                <a:cubicBezTo>
                  <a:pt x="79725" y="137998"/>
                  <a:pt x="86026" y="137604"/>
                  <a:pt x="91599" y="139694"/>
                </a:cubicBezTo>
                <a:cubicBezTo>
                  <a:pt x="95305" y="141084"/>
                  <a:pt x="98812" y="144389"/>
                  <a:pt x="102731" y="143829"/>
                </a:cubicBezTo>
                <a:cubicBezTo>
                  <a:pt x="106259" y="143325"/>
                  <a:pt x="110069" y="142213"/>
                  <a:pt x="112590" y="139694"/>
                </a:cubicBezTo>
                <a:cubicBezTo>
                  <a:pt x="115870" y="136416"/>
                  <a:pt x="115135" y="130655"/>
                  <a:pt x="115135" y="126018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94" name="Google Shape;194;p25"/>
          <p:cNvSpPr/>
          <p:nvPr/>
        </p:nvSpPr>
        <p:spPr>
          <a:xfrm>
            <a:off x="1608156" y="1083663"/>
            <a:ext cx="1954025" cy="2136600"/>
          </a:xfrm>
          <a:custGeom>
            <a:rect b="b" l="l" r="r" t="t"/>
            <a:pathLst>
              <a:path extrusionOk="0" h="85464" w="78161">
                <a:moveTo>
                  <a:pt x="19640" y="85464"/>
                </a:moveTo>
                <a:cubicBezTo>
                  <a:pt x="8555" y="83617"/>
                  <a:pt x="3754" y="67911"/>
                  <a:pt x="1829" y="56839"/>
                </a:cubicBezTo>
                <a:cubicBezTo>
                  <a:pt x="612" y="49840"/>
                  <a:pt x="-1618" y="41554"/>
                  <a:pt x="2147" y="35530"/>
                </a:cubicBezTo>
                <a:cubicBezTo>
                  <a:pt x="5096" y="30812"/>
                  <a:pt x="10938" y="27633"/>
                  <a:pt x="16459" y="26943"/>
                </a:cubicBezTo>
                <a:cubicBezTo>
                  <a:pt x="19555" y="26556"/>
                  <a:pt x="23087" y="30264"/>
                  <a:pt x="25683" y="28533"/>
                </a:cubicBezTo>
                <a:cubicBezTo>
                  <a:pt x="28440" y="26695"/>
                  <a:pt x="25907" y="21817"/>
                  <a:pt x="26955" y="18673"/>
                </a:cubicBezTo>
                <a:cubicBezTo>
                  <a:pt x="29213" y="11899"/>
                  <a:pt x="34692" y="5895"/>
                  <a:pt x="40949" y="2453"/>
                </a:cubicBezTo>
                <a:cubicBezTo>
                  <a:pt x="52293" y="-3787"/>
                  <a:pt x="70979" y="2811"/>
                  <a:pt x="78161" y="13584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195" name="Google Shape;19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3100" y="1312000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71925" y="225157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50" y="188572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3575" y="322027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05425" y="244467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61950" y="3417750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49425" y="244467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78100" y="322027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4575" y="2706600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4575" y="1989650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4575" y="346412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480326" y="564525"/>
            <a:ext cx="828774" cy="8287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7" name="Google Shape;207;p25"/>
          <p:cNvCxnSpPr/>
          <p:nvPr/>
        </p:nvCxnSpPr>
        <p:spPr>
          <a:xfrm>
            <a:off x="2690650" y="1767037"/>
            <a:ext cx="132900" cy="346200"/>
          </a:xfrm>
          <a:prstGeom prst="straightConnector1">
            <a:avLst/>
          </a:prstGeom>
          <a:noFill/>
          <a:ln cap="flat" cmpd="sng" w="38100">
            <a:solidFill>
              <a:srgbClr val="8B1A1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8" name="Google Shape;208;p25"/>
          <p:cNvSpPr txBox="1"/>
          <p:nvPr/>
        </p:nvSpPr>
        <p:spPr>
          <a:xfrm>
            <a:off x="1031788" y="1434550"/>
            <a:ext cx="130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Existing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09" name="Google Shape;209;p25"/>
          <p:cNvSpPr txBox="1"/>
          <p:nvPr/>
        </p:nvSpPr>
        <p:spPr>
          <a:xfrm>
            <a:off x="1118038" y="4407675"/>
            <a:ext cx="130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Neighboring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10" name="Google Shape;210;p25"/>
          <p:cNvSpPr txBox="1"/>
          <p:nvPr/>
        </p:nvSpPr>
        <p:spPr>
          <a:xfrm>
            <a:off x="5804438" y="4499575"/>
            <a:ext cx="130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IBM Plex Sans"/>
                <a:ea typeface="IBM Plex Sans"/>
                <a:cs typeface="IBM Plex Sans"/>
                <a:sym typeface="IBM Plex Sans"/>
              </a:rPr>
              <a:t>Wild Tract</a:t>
            </a:r>
            <a:endParaRPr b="1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11" name="Google Shape;211;p25"/>
          <p:cNvSpPr txBox="1"/>
          <p:nvPr/>
        </p:nvSpPr>
        <p:spPr>
          <a:xfrm>
            <a:off x="6379588" y="683475"/>
            <a:ext cx="130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Satellite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12" name="Google Shape;212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Dummy Variables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Dummy Variables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218" name="Google Shape;218;p26"/>
          <p:cNvSpPr/>
          <p:nvPr/>
        </p:nvSpPr>
        <p:spPr>
          <a:xfrm>
            <a:off x="4610337" y="1885727"/>
            <a:ext cx="2598350" cy="2613850"/>
          </a:xfrm>
          <a:custGeom>
            <a:rect b="b" l="l" r="r" t="t"/>
            <a:pathLst>
              <a:path extrusionOk="0" h="104554" w="103934">
                <a:moveTo>
                  <a:pt x="17868" y="17124"/>
                </a:moveTo>
                <a:cubicBezTo>
                  <a:pt x="11307" y="17534"/>
                  <a:pt x="3460" y="22742"/>
                  <a:pt x="2284" y="29210"/>
                </a:cubicBezTo>
                <a:cubicBezTo>
                  <a:pt x="1600" y="32972"/>
                  <a:pt x="11220" y="33785"/>
                  <a:pt x="10235" y="37480"/>
                </a:cubicBezTo>
                <a:cubicBezTo>
                  <a:pt x="6947" y="49806"/>
                  <a:pt x="694" y="61633"/>
                  <a:pt x="57" y="74374"/>
                </a:cubicBezTo>
                <a:cubicBezTo>
                  <a:pt x="-169" y="78897"/>
                  <a:pt x="3187" y="82875"/>
                  <a:pt x="4828" y="87096"/>
                </a:cubicBezTo>
                <a:cubicBezTo>
                  <a:pt x="6422" y="91195"/>
                  <a:pt x="6540" y="95799"/>
                  <a:pt x="8327" y="99818"/>
                </a:cubicBezTo>
                <a:cubicBezTo>
                  <a:pt x="9527" y="102517"/>
                  <a:pt x="13679" y="102537"/>
                  <a:pt x="16596" y="102998"/>
                </a:cubicBezTo>
                <a:cubicBezTo>
                  <a:pt x="22789" y="103976"/>
                  <a:pt x="29117" y="104838"/>
                  <a:pt x="35361" y="104270"/>
                </a:cubicBezTo>
                <a:cubicBezTo>
                  <a:pt x="40604" y="103793"/>
                  <a:pt x="44598" y="98991"/>
                  <a:pt x="49673" y="97591"/>
                </a:cubicBezTo>
                <a:cubicBezTo>
                  <a:pt x="53286" y="96594"/>
                  <a:pt x="57238" y="98031"/>
                  <a:pt x="60805" y="99182"/>
                </a:cubicBezTo>
                <a:cubicBezTo>
                  <a:pt x="62232" y="99642"/>
                  <a:pt x="62492" y="102487"/>
                  <a:pt x="63986" y="102362"/>
                </a:cubicBezTo>
                <a:cubicBezTo>
                  <a:pt x="69753" y="101881"/>
                  <a:pt x="74960" y="97975"/>
                  <a:pt x="79252" y="94093"/>
                </a:cubicBezTo>
                <a:cubicBezTo>
                  <a:pt x="85253" y="88665"/>
                  <a:pt x="83537" y="78153"/>
                  <a:pt x="88158" y="71511"/>
                </a:cubicBezTo>
                <a:cubicBezTo>
                  <a:pt x="90687" y="67876"/>
                  <a:pt x="96100" y="66598"/>
                  <a:pt x="98017" y="62606"/>
                </a:cubicBezTo>
                <a:cubicBezTo>
                  <a:pt x="101910" y="54496"/>
                  <a:pt x="100892" y="44836"/>
                  <a:pt x="101834" y="35889"/>
                </a:cubicBezTo>
                <a:cubicBezTo>
                  <a:pt x="102217" y="32249"/>
                  <a:pt x="104509" y="28654"/>
                  <a:pt x="103742" y="25075"/>
                </a:cubicBezTo>
                <a:cubicBezTo>
                  <a:pt x="102805" y="20702"/>
                  <a:pt x="99483" y="17163"/>
                  <a:pt x="96745" y="13626"/>
                </a:cubicBezTo>
                <a:cubicBezTo>
                  <a:pt x="86670" y="612"/>
                  <a:pt x="65313" y="-1540"/>
                  <a:pt x="49037" y="904"/>
                </a:cubicBezTo>
                <a:cubicBezTo>
                  <a:pt x="45361" y="1456"/>
                  <a:pt x="40894" y="-669"/>
                  <a:pt x="37905" y="1540"/>
                </a:cubicBezTo>
                <a:cubicBezTo>
                  <a:pt x="30709" y="6858"/>
                  <a:pt x="24767" y="14612"/>
                  <a:pt x="16278" y="17442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9" name="Google Shape;219;p26"/>
          <p:cNvSpPr/>
          <p:nvPr/>
        </p:nvSpPr>
        <p:spPr>
          <a:xfrm>
            <a:off x="1971925" y="1262535"/>
            <a:ext cx="3306175" cy="3599225"/>
          </a:xfrm>
          <a:custGeom>
            <a:rect b="b" l="l" r="r" t="t"/>
            <a:pathLst>
              <a:path extrusionOk="0" h="143969" w="132247">
                <a:moveTo>
                  <a:pt x="131674" y="36963"/>
                </a:moveTo>
                <a:cubicBezTo>
                  <a:pt x="131674" y="24737"/>
                  <a:pt x="134971" y="7092"/>
                  <a:pt x="124358" y="1023"/>
                </a:cubicBezTo>
                <a:cubicBezTo>
                  <a:pt x="115889" y="-3820"/>
                  <a:pt x="106435" y="10989"/>
                  <a:pt x="96688" y="10565"/>
                </a:cubicBezTo>
                <a:cubicBezTo>
                  <a:pt x="87338" y="10159"/>
                  <a:pt x="78001" y="9373"/>
                  <a:pt x="68699" y="8339"/>
                </a:cubicBezTo>
                <a:cubicBezTo>
                  <a:pt x="64483" y="7871"/>
                  <a:pt x="58977" y="5021"/>
                  <a:pt x="55977" y="8021"/>
                </a:cubicBezTo>
                <a:cubicBezTo>
                  <a:pt x="52228" y="11770"/>
                  <a:pt x="51605" y="18439"/>
                  <a:pt x="52797" y="23605"/>
                </a:cubicBezTo>
                <a:cubicBezTo>
                  <a:pt x="53676" y="27415"/>
                  <a:pt x="59482" y="28718"/>
                  <a:pt x="60430" y="32511"/>
                </a:cubicBezTo>
                <a:cubicBezTo>
                  <a:pt x="61676" y="37496"/>
                  <a:pt x="57838" y="42750"/>
                  <a:pt x="54705" y="46823"/>
                </a:cubicBezTo>
                <a:cubicBezTo>
                  <a:pt x="46148" y="57947"/>
                  <a:pt x="35856" y="68407"/>
                  <a:pt x="23536" y="75130"/>
                </a:cubicBezTo>
                <a:cubicBezTo>
                  <a:pt x="20091" y="77010"/>
                  <a:pt x="14782" y="77325"/>
                  <a:pt x="11768" y="74812"/>
                </a:cubicBezTo>
                <a:cubicBezTo>
                  <a:pt x="10238" y="73536"/>
                  <a:pt x="10880" y="68300"/>
                  <a:pt x="9223" y="69405"/>
                </a:cubicBezTo>
                <a:cubicBezTo>
                  <a:pt x="6061" y="71513"/>
                  <a:pt x="6182" y="76372"/>
                  <a:pt x="4771" y="79900"/>
                </a:cubicBezTo>
                <a:cubicBezTo>
                  <a:pt x="3344" y="83468"/>
                  <a:pt x="0" y="86553"/>
                  <a:pt x="0" y="90396"/>
                </a:cubicBezTo>
                <a:cubicBezTo>
                  <a:pt x="0" y="100358"/>
                  <a:pt x="1542" y="111978"/>
                  <a:pt x="8587" y="119021"/>
                </a:cubicBezTo>
                <a:cubicBezTo>
                  <a:pt x="13472" y="123904"/>
                  <a:pt x="22508" y="121630"/>
                  <a:pt x="28307" y="125382"/>
                </a:cubicBezTo>
                <a:cubicBezTo>
                  <a:pt x="35420" y="129984"/>
                  <a:pt x="38252" y="140366"/>
                  <a:pt x="46118" y="143511"/>
                </a:cubicBezTo>
                <a:cubicBezTo>
                  <a:pt x="49418" y="144831"/>
                  <a:pt x="52805" y="141001"/>
                  <a:pt x="56295" y="140330"/>
                </a:cubicBezTo>
                <a:cubicBezTo>
                  <a:pt x="62055" y="139222"/>
                  <a:pt x="67937" y="138840"/>
                  <a:pt x="73788" y="138422"/>
                </a:cubicBezTo>
                <a:cubicBezTo>
                  <a:pt x="79725" y="137998"/>
                  <a:pt x="86026" y="137604"/>
                  <a:pt x="91599" y="139694"/>
                </a:cubicBezTo>
                <a:cubicBezTo>
                  <a:pt x="95305" y="141084"/>
                  <a:pt x="98812" y="144389"/>
                  <a:pt x="102731" y="143829"/>
                </a:cubicBezTo>
                <a:cubicBezTo>
                  <a:pt x="106259" y="143325"/>
                  <a:pt x="110069" y="142213"/>
                  <a:pt x="112590" y="139694"/>
                </a:cubicBezTo>
                <a:cubicBezTo>
                  <a:pt x="115870" y="136416"/>
                  <a:pt x="115135" y="130655"/>
                  <a:pt x="115135" y="126018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20" name="Google Shape;220;p26"/>
          <p:cNvSpPr/>
          <p:nvPr/>
        </p:nvSpPr>
        <p:spPr>
          <a:xfrm>
            <a:off x="1608156" y="1083663"/>
            <a:ext cx="1954025" cy="2136600"/>
          </a:xfrm>
          <a:custGeom>
            <a:rect b="b" l="l" r="r" t="t"/>
            <a:pathLst>
              <a:path extrusionOk="0" h="85464" w="78161">
                <a:moveTo>
                  <a:pt x="19640" y="85464"/>
                </a:moveTo>
                <a:cubicBezTo>
                  <a:pt x="8555" y="83617"/>
                  <a:pt x="3754" y="67911"/>
                  <a:pt x="1829" y="56839"/>
                </a:cubicBezTo>
                <a:cubicBezTo>
                  <a:pt x="612" y="49840"/>
                  <a:pt x="-1618" y="41554"/>
                  <a:pt x="2147" y="35530"/>
                </a:cubicBezTo>
                <a:cubicBezTo>
                  <a:pt x="5096" y="30812"/>
                  <a:pt x="10938" y="27633"/>
                  <a:pt x="16459" y="26943"/>
                </a:cubicBezTo>
                <a:cubicBezTo>
                  <a:pt x="19555" y="26556"/>
                  <a:pt x="23087" y="30264"/>
                  <a:pt x="25683" y="28533"/>
                </a:cubicBezTo>
                <a:cubicBezTo>
                  <a:pt x="28440" y="26695"/>
                  <a:pt x="25907" y="21817"/>
                  <a:pt x="26955" y="18673"/>
                </a:cubicBezTo>
                <a:cubicBezTo>
                  <a:pt x="29213" y="11899"/>
                  <a:pt x="34692" y="5895"/>
                  <a:pt x="40949" y="2453"/>
                </a:cubicBezTo>
                <a:cubicBezTo>
                  <a:pt x="52293" y="-3787"/>
                  <a:pt x="70979" y="2811"/>
                  <a:pt x="78161" y="13584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221" name="Google Shape;22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3100" y="1312000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71925" y="225157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50" y="188572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3575" y="322027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05425" y="244467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61950" y="3417750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49425" y="244467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78100" y="322027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4575" y="2706600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4575" y="1989650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4575" y="3464125"/>
            <a:ext cx="455025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480326" y="564525"/>
            <a:ext cx="828774" cy="8287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3" name="Google Shape;233;p26"/>
          <p:cNvCxnSpPr/>
          <p:nvPr/>
        </p:nvCxnSpPr>
        <p:spPr>
          <a:xfrm>
            <a:off x="2690650" y="1767037"/>
            <a:ext cx="132900" cy="346200"/>
          </a:xfrm>
          <a:prstGeom prst="straightConnector1">
            <a:avLst/>
          </a:prstGeom>
          <a:noFill/>
          <a:ln cap="flat" cmpd="sng" w="38100">
            <a:solidFill>
              <a:srgbClr val="8B1A1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4" name="Google Shape;234;p26"/>
          <p:cNvSpPr txBox="1"/>
          <p:nvPr/>
        </p:nvSpPr>
        <p:spPr>
          <a:xfrm>
            <a:off x="1031788" y="1434550"/>
            <a:ext cx="130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Existing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35" name="Google Shape;235;p26"/>
          <p:cNvSpPr txBox="1"/>
          <p:nvPr/>
        </p:nvSpPr>
        <p:spPr>
          <a:xfrm>
            <a:off x="1118038" y="4407675"/>
            <a:ext cx="130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Neighboring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36" name="Google Shape;236;p26"/>
          <p:cNvSpPr txBox="1"/>
          <p:nvPr/>
        </p:nvSpPr>
        <p:spPr>
          <a:xfrm>
            <a:off x="5804438" y="4499575"/>
            <a:ext cx="130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Wild Tract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37" name="Google Shape;237;p26"/>
          <p:cNvSpPr txBox="1"/>
          <p:nvPr/>
        </p:nvSpPr>
        <p:spPr>
          <a:xfrm>
            <a:off x="6379588" y="683475"/>
            <a:ext cx="130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IBM Plex Sans"/>
                <a:ea typeface="IBM Plex Sans"/>
                <a:cs typeface="IBM Plex Sans"/>
                <a:sym typeface="IBM Plex Sans"/>
              </a:rPr>
              <a:t>Satellite</a:t>
            </a:r>
            <a:endParaRPr b="1"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Composition of Bids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pic>
        <p:nvPicPr>
          <p:cNvPr id="243" name="Google Shape;243;p27"/>
          <p:cNvPicPr preferRelativeResize="0"/>
          <p:nvPr/>
        </p:nvPicPr>
        <p:blipFill rotWithShape="1">
          <a:blip r:embed="rId3">
            <a:alphaModFix/>
          </a:blip>
          <a:srcRect b="0" l="0" r="7467" t="5633"/>
          <a:stretch/>
        </p:blipFill>
        <p:spPr>
          <a:xfrm>
            <a:off x="2106438" y="1017725"/>
            <a:ext cx="4931126" cy="4022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Composition of Winning Bids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pic>
        <p:nvPicPr>
          <p:cNvPr id="249" name="Google Shape;249;p28"/>
          <p:cNvPicPr preferRelativeResize="0"/>
          <p:nvPr/>
        </p:nvPicPr>
        <p:blipFill rotWithShape="1">
          <a:blip r:embed="rId3">
            <a:alphaModFix/>
          </a:blip>
          <a:srcRect b="0" l="0" r="7467" t="7037"/>
          <a:stretch/>
        </p:blipFill>
        <p:spPr>
          <a:xfrm>
            <a:off x="2100000" y="1017725"/>
            <a:ext cx="4944004" cy="4023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Competitive Interaction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pic>
        <p:nvPicPr>
          <p:cNvPr id="255" name="Google Shape;25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32325"/>
            <a:ext cx="8839204" cy="22788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Competitive Interaction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pic>
        <p:nvPicPr>
          <p:cNvPr id="261" name="Google Shape;26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32325"/>
            <a:ext cx="8839204" cy="2278857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30"/>
          <p:cNvSpPr/>
          <p:nvPr/>
        </p:nvSpPr>
        <p:spPr>
          <a:xfrm>
            <a:off x="7720725" y="1940125"/>
            <a:ext cx="763200" cy="1771200"/>
          </a:xfrm>
          <a:prstGeom prst="rect">
            <a:avLst/>
          </a:prstGeom>
          <a:noFill/>
          <a:ln cap="flat" cmpd="sng" w="38100">
            <a:solidFill>
              <a:srgbClr val="8B1A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Competitive Interaction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pic>
        <p:nvPicPr>
          <p:cNvPr id="268" name="Google Shape;26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32325"/>
            <a:ext cx="8839204" cy="2278857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1"/>
          <p:cNvSpPr/>
          <p:nvPr/>
        </p:nvSpPr>
        <p:spPr>
          <a:xfrm>
            <a:off x="7720725" y="1940125"/>
            <a:ext cx="763200" cy="333900"/>
          </a:xfrm>
          <a:prstGeom prst="rect">
            <a:avLst/>
          </a:prstGeom>
          <a:noFill/>
          <a:ln cap="flat" cmpd="sng" w="38100">
            <a:solidFill>
              <a:srgbClr val="8B1A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Competitive Interaction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pic>
        <p:nvPicPr>
          <p:cNvPr id="275" name="Google Shape;27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32325"/>
            <a:ext cx="8839204" cy="2278857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2"/>
          <p:cNvSpPr/>
          <p:nvPr/>
        </p:nvSpPr>
        <p:spPr>
          <a:xfrm>
            <a:off x="4261900" y="1940125"/>
            <a:ext cx="2504700" cy="1771200"/>
          </a:xfrm>
          <a:prstGeom prst="rect">
            <a:avLst/>
          </a:prstGeom>
          <a:noFill/>
          <a:ln cap="flat" cmpd="sng" w="38100">
            <a:solidFill>
              <a:srgbClr val="8B1A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Modeling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282" name="Google Shape;282;p33"/>
          <p:cNvSpPr txBox="1"/>
          <p:nvPr>
            <p:ph type="title"/>
          </p:nvPr>
        </p:nvSpPr>
        <p:spPr>
          <a:xfrm>
            <a:off x="311700" y="1152144"/>
            <a:ext cx="8190000" cy="35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1000"/>
              </a:spcAft>
              <a:buClr>
                <a:srgbClr val="8B1A1B"/>
              </a:buClr>
              <a:buSzPts val="2400"/>
              <a:buFont typeface="IBM Plex Sans"/>
              <a:buChar char="-"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Measure explicit distance between bid and closest CBG in footprint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83" name="Google Shape;283;p33"/>
          <p:cNvSpPr/>
          <p:nvPr/>
        </p:nvSpPr>
        <p:spPr>
          <a:xfrm>
            <a:off x="5176802" y="2703759"/>
            <a:ext cx="2031910" cy="1908372"/>
          </a:xfrm>
          <a:custGeom>
            <a:rect b="b" l="l" r="r" t="t"/>
            <a:pathLst>
              <a:path extrusionOk="0" h="104554" w="103934">
                <a:moveTo>
                  <a:pt x="17868" y="17124"/>
                </a:moveTo>
                <a:cubicBezTo>
                  <a:pt x="11307" y="17534"/>
                  <a:pt x="3460" y="22742"/>
                  <a:pt x="2284" y="29210"/>
                </a:cubicBezTo>
                <a:cubicBezTo>
                  <a:pt x="1600" y="32972"/>
                  <a:pt x="11220" y="33785"/>
                  <a:pt x="10235" y="37480"/>
                </a:cubicBezTo>
                <a:cubicBezTo>
                  <a:pt x="6947" y="49806"/>
                  <a:pt x="694" y="61633"/>
                  <a:pt x="57" y="74374"/>
                </a:cubicBezTo>
                <a:cubicBezTo>
                  <a:pt x="-169" y="78897"/>
                  <a:pt x="3187" y="82875"/>
                  <a:pt x="4828" y="87096"/>
                </a:cubicBezTo>
                <a:cubicBezTo>
                  <a:pt x="6422" y="91195"/>
                  <a:pt x="6540" y="95799"/>
                  <a:pt x="8327" y="99818"/>
                </a:cubicBezTo>
                <a:cubicBezTo>
                  <a:pt x="9527" y="102517"/>
                  <a:pt x="13679" y="102537"/>
                  <a:pt x="16596" y="102998"/>
                </a:cubicBezTo>
                <a:cubicBezTo>
                  <a:pt x="22789" y="103976"/>
                  <a:pt x="29117" y="104838"/>
                  <a:pt x="35361" y="104270"/>
                </a:cubicBezTo>
                <a:cubicBezTo>
                  <a:pt x="40604" y="103793"/>
                  <a:pt x="44598" y="98991"/>
                  <a:pt x="49673" y="97591"/>
                </a:cubicBezTo>
                <a:cubicBezTo>
                  <a:pt x="53286" y="96594"/>
                  <a:pt x="57238" y="98031"/>
                  <a:pt x="60805" y="99182"/>
                </a:cubicBezTo>
                <a:cubicBezTo>
                  <a:pt x="62232" y="99642"/>
                  <a:pt x="62492" y="102487"/>
                  <a:pt x="63986" y="102362"/>
                </a:cubicBezTo>
                <a:cubicBezTo>
                  <a:pt x="69753" y="101881"/>
                  <a:pt x="74960" y="97975"/>
                  <a:pt x="79252" y="94093"/>
                </a:cubicBezTo>
                <a:cubicBezTo>
                  <a:pt x="85253" y="88665"/>
                  <a:pt x="83537" y="78153"/>
                  <a:pt x="88158" y="71511"/>
                </a:cubicBezTo>
                <a:cubicBezTo>
                  <a:pt x="90687" y="67876"/>
                  <a:pt x="96100" y="66598"/>
                  <a:pt x="98017" y="62606"/>
                </a:cubicBezTo>
                <a:cubicBezTo>
                  <a:pt x="101910" y="54496"/>
                  <a:pt x="100892" y="44836"/>
                  <a:pt x="101834" y="35889"/>
                </a:cubicBezTo>
                <a:cubicBezTo>
                  <a:pt x="102217" y="32249"/>
                  <a:pt x="104509" y="28654"/>
                  <a:pt x="103742" y="25075"/>
                </a:cubicBezTo>
                <a:cubicBezTo>
                  <a:pt x="102805" y="20702"/>
                  <a:pt x="99483" y="17163"/>
                  <a:pt x="96745" y="13626"/>
                </a:cubicBezTo>
                <a:cubicBezTo>
                  <a:pt x="86670" y="612"/>
                  <a:pt x="65313" y="-1540"/>
                  <a:pt x="49037" y="904"/>
                </a:cubicBezTo>
                <a:cubicBezTo>
                  <a:pt x="45361" y="1456"/>
                  <a:pt x="40894" y="-669"/>
                  <a:pt x="37905" y="1540"/>
                </a:cubicBezTo>
                <a:cubicBezTo>
                  <a:pt x="30709" y="6858"/>
                  <a:pt x="24767" y="14612"/>
                  <a:pt x="16278" y="17442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284" name="Google Shape;28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0325" y="2284848"/>
            <a:ext cx="355825" cy="332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2193" y="2703757"/>
            <a:ext cx="355825" cy="332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4761" y="3111879"/>
            <a:ext cx="355825" cy="332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8986" y="3678188"/>
            <a:ext cx="355825" cy="332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04522" y="3303125"/>
            <a:ext cx="355825" cy="332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04522" y="2779639"/>
            <a:ext cx="355825" cy="332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04522" y="3856237"/>
            <a:ext cx="355825" cy="33223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1" name="Google Shape;291;p33"/>
          <p:cNvCxnSpPr/>
          <p:nvPr/>
        </p:nvCxnSpPr>
        <p:spPr>
          <a:xfrm>
            <a:off x="3408266" y="2617097"/>
            <a:ext cx="103800" cy="252900"/>
          </a:xfrm>
          <a:prstGeom prst="straightConnector1">
            <a:avLst/>
          </a:prstGeom>
          <a:noFill/>
          <a:ln cap="flat" cmpd="sng" w="38100">
            <a:solidFill>
              <a:srgbClr val="8B1A1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2" name="Google Shape;292;p33"/>
          <p:cNvSpPr txBox="1"/>
          <p:nvPr/>
        </p:nvSpPr>
        <p:spPr>
          <a:xfrm>
            <a:off x="1685675" y="3010925"/>
            <a:ext cx="154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Existing Service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93" name="Google Shape;293;p33"/>
          <p:cNvSpPr txBox="1"/>
          <p:nvPr/>
        </p:nvSpPr>
        <p:spPr>
          <a:xfrm>
            <a:off x="6110576" y="4612278"/>
            <a:ext cx="1023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Bid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94" name="Google Shape;294;p33"/>
          <p:cNvSpPr/>
          <p:nvPr/>
        </p:nvSpPr>
        <p:spPr>
          <a:xfrm>
            <a:off x="2878193" y="1952550"/>
            <a:ext cx="1283223" cy="1398507"/>
          </a:xfrm>
          <a:custGeom>
            <a:rect b="b" l="l" r="r" t="t"/>
            <a:pathLst>
              <a:path extrusionOk="0" h="76620" w="65638">
                <a:moveTo>
                  <a:pt x="16812" y="5799"/>
                </a:moveTo>
                <a:cubicBezTo>
                  <a:pt x="12028" y="5799"/>
                  <a:pt x="5527" y="5037"/>
                  <a:pt x="2817" y="8979"/>
                </a:cubicBezTo>
                <a:cubicBezTo>
                  <a:pt x="-640" y="14007"/>
                  <a:pt x="273" y="21006"/>
                  <a:pt x="273" y="27108"/>
                </a:cubicBezTo>
                <a:cubicBezTo>
                  <a:pt x="273" y="34988"/>
                  <a:pt x="-819" y="43496"/>
                  <a:pt x="2499" y="50644"/>
                </a:cubicBezTo>
                <a:cubicBezTo>
                  <a:pt x="6007" y="58199"/>
                  <a:pt x="14015" y="62881"/>
                  <a:pt x="20946" y="67501"/>
                </a:cubicBezTo>
                <a:cubicBezTo>
                  <a:pt x="23552" y="69239"/>
                  <a:pt x="27578" y="68870"/>
                  <a:pt x="29534" y="71317"/>
                </a:cubicBezTo>
                <a:cubicBezTo>
                  <a:pt x="33340" y="76077"/>
                  <a:pt x="41775" y="77927"/>
                  <a:pt x="47345" y="75452"/>
                </a:cubicBezTo>
                <a:cubicBezTo>
                  <a:pt x="59456" y="70070"/>
                  <a:pt x="61350" y="52034"/>
                  <a:pt x="62929" y="38876"/>
                </a:cubicBezTo>
                <a:cubicBezTo>
                  <a:pt x="63246" y="36236"/>
                  <a:pt x="63661" y="33205"/>
                  <a:pt x="62293" y="30925"/>
                </a:cubicBezTo>
                <a:cubicBezTo>
                  <a:pt x="61594" y="29761"/>
                  <a:pt x="59376" y="29049"/>
                  <a:pt x="59749" y="27744"/>
                </a:cubicBezTo>
                <a:cubicBezTo>
                  <a:pt x="61537" y="21486"/>
                  <a:pt x="68966" y="12726"/>
                  <a:pt x="63883" y="8661"/>
                </a:cubicBezTo>
                <a:cubicBezTo>
                  <a:pt x="56603" y="2838"/>
                  <a:pt x="46375" y="-1062"/>
                  <a:pt x="37167" y="392"/>
                </a:cubicBezTo>
                <a:cubicBezTo>
                  <a:pt x="29929" y="1535"/>
                  <a:pt x="21040" y="10981"/>
                  <a:pt x="15858" y="5799"/>
                </a:cubicBezTo>
              </a:path>
            </a:pathLst>
          </a:custGeom>
          <a:noFill/>
          <a:ln cap="flat" cmpd="sng" w="19050">
            <a:solidFill>
              <a:srgbClr val="8B1A1B"/>
            </a:solidFill>
            <a:prstDash val="solid"/>
            <a:round/>
            <a:headEnd len="med" w="med" type="none"/>
            <a:tailEnd len="med" w="med" type="none"/>
          </a:ln>
        </p:spPr>
      </p:sp>
      <p:cxnSp>
        <p:nvCxnSpPr>
          <p:cNvPr id="295" name="Google Shape;295;p33"/>
          <p:cNvCxnSpPr/>
          <p:nvPr/>
        </p:nvCxnSpPr>
        <p:spPr>
          <a:xfrm>
            <a:off x="4083572" y="2865396"/>
            <a:ext cx="1131600" cy="3657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6" name="Google Shape;296;p33"/>
          <p:cNvSpPr txBox="1"/>
          <p:nvPr/>
        </p:nvSpPr>
        <p:spPr>
          <a:xfrm>
            <a:off x="4438821" y="2669773"/>
            <a:ext cx="119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Distance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34"/>
          <p:cNvPicPr preferRelativeResize="0"/>
          <p:nvPr/>
        </p:nvPicPr>
        <p:blipFill rotWithShape="1">
          <a:blip r:embed="rId3">
            <a:alphaModFix/>
          </a:blip>
          <a:srcRect b="34955" l="13773" r="25814" t="33903"/>
          <a:stretch/>
        </p:blipFill>
        <p:spPr>
          <a:xfrm>
            <a:off x="407200" y="424900"/>
            <a:ext cx="8329600" cy="4293699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Bid Distances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725" y="1410200"/>
            <a:ext cx="3910275" cy="293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82100" y="1408938"/>
            <a:ext cx="3907517" cy="2935224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Bid Distances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310" name="Google Shape;310;p35"/>
          <p:cNvSpPr txBox="1"/>
          <p:nvPr/>
        </p:nvSpPr>
        <p:spPr>
          <a:xfrm>
            <a:off x="1513863" y="1414175"/>
            <a:ext cx="203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Average Bid Distance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11" name="Google Shape;311;p35"/>
          <p:cNvSpPr txBox="1"/>
          <p:nvPr/>
        </p:nvSpPr>
        <p:spPr>
          <a:xfrm>
            <a:off x="5567700" y="1414175"/>
            <a:ext cx="2724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Average Winning Bid Distance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Modeling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317" name="Google Shape;317;p36"/>
          <p:cNvSpPr txBox="1"/>
          <p:nvPr>
            <p:ph type="title"/>
          </p:nvPr>
        </p:nvSpPr>
        <p:spPr>
          <a:xfrm>
            <a:off x="311700" y="1152144"/>
            <a:ext cx="8190000" cy="35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8B1A1B"/>
              </a:buClr>
              <a:buSzPts val="2400"/>
              <a:buFont typeface="IBM Plex Sans"/>
              <a:buChar char="-"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Dummy Variables:</a:t>
            </a:r>
            <a:b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</a:br>
            <a:b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</a:b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Clr>
                <a:srgbClr val="8B1A1B"/>
              </a:buClr>
              <a:buSzPts val="2400"/>
              <a:buFont typeface="IBM Plex Sans"/>
              <a:buChar char="-"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Distances:</a:t>
            </a:r>
            <a:b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</a:br>
            <a:b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</a:b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Clr>
                <a:srgbClr val="8B1A1B"/>
              </a:buClr>
              <a:buSzPts val="1900"/>
              <a:buFont typeface="IBM Plex Sans"/>
              <a:buChar char="-"/>
            </a:pPr>
            <a:r>
              <a:rPr i="1" lang="en" sz="1900">
                <a:latin typeface="IBM Plex Sans"/>
                <a:ea typeface="IBM Plex Sans"/>
                <a:cs typeface="IBM Plex Sans"/>
                <a:sym typeface="IBM Plex Sans"/>
              </a:rPr>
              <a:t>c</a:t>
            </a:r>
            <a:r>
              <a:rPr lang="en" sz="1900">
                <a:latin typeface="IBM Plex Sans"/>
                <a:ea typeface="IBM Plex Sans"/>
                <a:cs typeface="IBM Plex Sans"/>
                <a:sym typeface="IBM Plex Sans"/>
              </a:rPr>
              <a:t>: population controls</a:t>
            </a:r>
            <a:endParaRPr sz="19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900">
                <a:latin typeface="IBM Plex Sans"/>
                <a:ea typeface="IBM Plex Sans"/>
                <a:cs typeface="IBM Plex Sans"/>
                <a:sym typeface="IBM Plex Sans"/>
              </a:rPr>
              <a:t>l</a:t>
            </a:r>
            <a:r>
              <a:rPr lang="en" sz="1900">
                <a:latin typeface="IBM Plex Sans"/>
                <a:ea typeface="IBM Plex Sans"/>
                <a:cs typeface="IBM Plex Sans"/>
                <a:sym typeface="IBM Plex Sans"/>
              </a:rPr>
              <a:t>: number of locations</a:t>
            </a:r>
            <a:endParaRPr sz="19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900">
                <a:latin typeface="IBM Plex Sans"/>
                <a:ea typeface="IBM Plex Sans"/>
                <a:cs typeface="IBM Plex Sans"/>
                <a:sym typeface="IBM Plex Sans"/>
              </a:rPr>
              <a:t>d</a:t>
            </a:r>
            <a:r>
              <a:rPr lang="en" sz="1900">
                <a:latin typeface="IBM Plex Sans"/>
                <a:ea typeface="IBM Plex Sans"/>
                <a:cs typeface="IBM Plex Sans"/>
                <a:sym typeface="IBM Plex Sans"/>
              </a:rPr>
              <a:t>:</a:t>
            </a:r>
            <a:r>
              <a:rPr i="1" lang="en" sz="1900"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" sz="1900">
                <a:latin typeface="IBM Plex Sans"/>
                <a:ea typeface="IBM Plex Sans"/>
                <a:cs typeface="IBM Plex Sans"/>
                <a:sym typeface="IBM Plex Sans"/>
              </a:rPr>
              <a:t>dummy variables (winner)</a:t>
            </a:r>
            <a:endParaRPr sz="19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900">
                <a:latin typeface="IBM Plex Sans"/>
                <a:ea typeface="IBM Plex Sans"/>
                <a:cs typeface="IBM Plex Sans"/>
                <a:sym typeface="IBM Plex Sans"/>
              </a:rPr>
              <a:t>s</a:t>
            </a:r>
            <a:r>
              <a:rPr lang="en" sz="1900">
                <a:latin typeface="IBM Plex Sans"/>
                <a:ea typeface="IBM Plex Sans"/>
                <a:cs typeface="IBM Plex Sans"/>
                <a:sym typeface="IBM Plex Sans"/>
              </a:rPr>
              <a:t>:</a:t>
            </a:r>
            <a:r>
              <a:rPr i="1" lang="en" sz="1900"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" sz="1900">
                <a:latin typeface="IBM Plex Sans"/>
                <a:ea typeface="IBM Plex Sans"/>
                <a:cs typeface="IBM Plex Sans"/>
                <a:sym typeface="IBM Plex Sans"/>
              </a:rPr>
              <a:t>dummy variables (second-place)</a:t>
            </a:r>
            <a:endParaRPr sz="19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900">
                <a:latin typeface="IBM Plex Sans"/>
                <a:ea typeface="IBM Plex Sans"/>
                <a:cs typeface="IBM Plex Sans"/>
                <a:sym typeface="IBM Plex Sans"/>
              </a:rPr>
              <a:t>distance</a:t>
            </a:r>
            <a:r>
              <a:rPr lang="en" sz="1900">
                <a:latin typeface="IBM Plex Sans"/>
                <a:ea typeface="IBM Plex Sans"/>
                <a:cs typeface="IBM Plex Sans"/>
                <a:sym typeface="IBM Plex Sans"/>
              </a:rPr>
              <a:t>:</a:t>
            </a:r>
            <a:r>
              <a:rPr i="1" lang="en" sz="1900"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" sz="1900">
                <a:latin typeface="IBM Plex Sans"/>
                <a:ea typeface="IBM Plex Sans"/>
                <a:cs typeface="IBM Plex Sans"/>
                <a:sym typeface="IBM Plex Sans"/>
              </a:rPr>
              <a:t>distance from bid to footprint</a:t>
            </a:r>
            <a:endParaRPr sz="19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18" name="Google Shape;31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488" y="2891788"/>
            <a:ext cx="7948421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49063" y="1754575"/>
            <a:ext cx="6720840" cy="274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Dummy Variables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325" name="Google Shape;325;p37"/>
          <p:cNvSpPr txBox="1"/>
          <p:nvPr>
            <p:ph type="title"/>
          </p:nvPr>
        </p:nvSpPr>
        <p:spPr>
          <a:xfrm>
            <a:off x="311700" y="1017725"/>
            <a:ext cx="8190000" cy="35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26" name="Google Shape;32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6275" y="1226475"/>
            <a:ext cx="6720840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918841"/>
            <a:ext cx="9144003" cy="19154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Dummy Variables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333" name="Google Shape;333;p38"/>
          <p:cNvSpPr txBox="1"/>
          <p:nvPr>
            <p:ph type="title"/>
          </p:nvPr>
        </p:nvSpPr>
        <p:spPr>
          <a:xfrm>
            <a:off x="311700" y="1017725"/>
            <a:ext cx="8190000" cy="35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34" name="Google Shape;33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6275" y="1226475"/>
            <a:ext cx="6720840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918841"/>
            <a:ext cx="9144003" cy="1915419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38"/>
          <p:cNvSpPr/>
          <p:nvPr/>
        </p:nvSpPr>
        <p:spPr>
          <a:xfrm>
            <a:off x="2528525" y="2401300"/>
            <a:ext cx="2687400" cy="1433100"/>
          </a:xfrm>
          <a:prstGeom prst="rect">
            <a:avLst/>
          </a:prstGeom>
          <a:noFill/>
          <a:ln cap="flat" cmpd="sng" w="38100">
            <a:solidFill>
              <a:srgbClr val="8B1A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Dummy Variables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342" name="Google Shape;342;p39"/>
          <p:cNvSpPr txBox="1"/>
          <p:nvPr>
            <p:ph type="title"/>
          </p:nvPr>
        </p:nvSpPr>
        <p:spPr>
          <a:xfrm>
            <a:off x="311700" y="1017725"/>
            <a:ext cx="8190000" cy="35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43" name="Google Shape;34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6275" y="1226475"/>
            <a:ext cx="6720840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918841"/>
            <a:ext cx="9144003" cy="1915419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39"/>
          <p:cNvSpPr/>
          <p:nvPr/>
        </p:nvSpPr>
        <p:spPr>
          <a:xfrm flipH="1">
            <a:off x="5963350" y="2401300"/>
            <a:ext cx="1017900" cy="1433100"/>
          </a:xfrm>
          <a:prstGeom prst="rect">
            <a:avLst/>
          </a:prstGeom>
          <a:noFill/>
          <a:ln cap="flat" cmpd="sng" w="38100">
            <a:solidFill>
              <a:srgbClr val="8B1A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Distances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351" name="Google Shape;351;p40"/>
          <p:cNvSpPr txBox="1"/>
          <p:nvPr>
            <p:ph type="title"/>
          </p:nvPr>
        </p:nvSpPr>
        <p:spPr>
          <a:xfrm>
            <a:off x="311700" y="1017725"/>
            <a:ext cx="8190000" cy="35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52" name="Google Shape;35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488" y="1242563"/>
            <a:ext cx="7948421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6793" y="3147400"/>
            <a:ext cx="5579809" cy="84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44231" y="1834049"/>
            <a:ext cx="4055545" cy="84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Distances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360" name="Google Shape;360;p41"/>
          <p:cNvSpPr txBox="1"/>
          <p:nvPr>
            <p:ph type="title"/>
          </p:nvPr>
        </p:nvSpPr>
        <p:spPr>
          <a:xfrm>
            <a:off x="311700" y="1017725"/>
            <a:ext cx="8190000" cy="35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61" name="Google Shape;36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488" y="1242563"/>
            <a:ext cx="7948421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6793" y="3147400"/>
            <a:ext cx="5579809" cy="84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44231" y="1834049"/>
            <a:ext cx="4055545" cy="843775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41"/>
          <p:cNvSpPr/>
          <p:nvPr/>
        </p:nvSpPr>
        <p:spPr>
          <a:xfrm flipH="1">
            <a:off x="2544375" y="1908325"/>
            <a:ext cx="4055400" cy="843900"/>
          </a:xfrm>
          <a:prstGeom prst="rect">
            <a:avLst/>
          </a:prstGeom>
          <a:noFill/>
          <a:ln cap="flat" cmpd="sng" w="38100">
            <a:solidFill>
              <a:srgbClr val="8B1A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Distances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370" name="Google Shape;370;p42"/>
          <p:cNvSpPr txBox="1"/>
          <p:nvPr>
            <p:ph type="title"/>
          </p:nvPr>
        </p:nvSpPr>
        <p:spPr>
          <a:xfrm>
            <a:off x="311700" y="1017725"/>
            <a:ext cx="8190000" cy="35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71" name="Google Shape;37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488" y="1242563"/>
            <a:ext cx="7948421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6793" y="3147400"/>
            <a:ext cx="5579809" cy="84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44231" y="1834049"/>
            <a:ext cx="4055545" cy="84377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42"/>
          <p:cNvSpPr/>
          <p:nvPr/>
        </p:nvSpPr>
        <p:spPr>
          <a:xfrm flipH="1">
            <a:off x="1616900" y="3188475"/>
            <a:ext cx="5579700" cy="802800"/>
          </a:xfrm>
          <a:prstGeom prst="rect">
            <a:avLst/>
          </a:prstGeom>
          <a:noFill/>
          <a:ln cap="flat" cmpd="sng" w="38100">
            <a:solidFill>
              <a:srgbClr val="8B1A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Including Satellite Winners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380" name="Google Shape;380;p43"/>
          <p:cNvSpPr txBox="1"/>
          <p:nvPr>
            <p:ph type="title"/>
          </p:nvPr>
        </p:nvSpPr>
        <p:spPr>
          <a:xfrm>
            <a:off x="311700" y="1017725"/>
            <a:ext cx="8190000" cy="35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81" name="Google Shape;38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850" y="1510844"/>
            <a:ext cx="8832302" cy="2121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Including Satellite Winners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387" name="Google Shape;387;p44"/>
          <p:cNvSpPr txBox="1"/>
          <p:nvPr>
            <p:ph type="title"/>
          </p:nvPr>
        </p:nvSpPr>
        <p:spPr>
          <a:xfrm>
            <a:off x="311700" y="1017725"/>
            <a:ext cx="8190000" cy="35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88" name="Google Shape;388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850" y="1510844"/>
            <a:ext cx="8832302" cy="2121819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44"/>
          <p:cNvSpPr/>
          <p:nvPr/>
        </p:nvSpPr>
        <p:spPr>
          <a:xfrm flipH="1">
            <a:off x="1934800" y="2321775"/>
            <a:ext cx="1444500" cy="249900"/>
          </a:xfrm>
          <a:prstGeom prst="rect">
            <a:avLst/>
          </a:prstGeom>
          <a:noFill/>
          <a:ln cap="flat" cmpd="sng" w="38100">
            <a:solidFill>
              <a:srgbClr val="8B1A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Including Satellite Winners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395" name="Google Shape;395;p45"/>
          <p:cNvSpPr txBox="1"/>
          <p:nvPr>
            <p:ph type="title"/>
          </p:nvPr>
        </p:nvSpPr>
        <p:spPr>
          <a:xfrm>
            <a:off x="311700" y="1017725"/>
            <a:ext cx="8190000" cy="35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96" name="Google Shape;39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850" y="1510844"/>
            <a:ext cx="8832302" cy="2121819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45"/>
          <p:cNvSpPr/>
          <p:nvPr/>
        </p:nvSpPr>
        <p:spPr>
          <a:xfrm flipH="1">
            <a:off x="1855450" y="3037400"/>
            <a:ext cx="6119700" cy="249900"/>
          </a:xfrm>
          <a:prstGeom prst="rect">
            <a:avLst/>
          </a:prstGeom>
          <a:noFill/>
          <a:ln cap="flat" cmpd="sng" w="38100">
            <a:solidFill>
              <a:srgbClr val="8B1A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Including Satellite Winners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403" name="Google Shape;403;p46"/>
          <p:cNvSpPr txBox="1"/>
          <p:nvPr>
            <p:ph type="title"/>
          </p:nvPr>
        </p:nvSpPr>
        <p:spPr>
          <a:xfrm>
            <a:off x="311700" y="1017725"/>
            <a:ext cx="8190000" cy="35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04" name="Google Shape;404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850" y="1510844"/>
            <a:ext cx="8832302" cy="2121819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46"/>
          <p:cNvSpPr/>
          <p:nvPr/>
        </p:nvSpPr>
        <p:spPr>
          <a:xfrm flipH="1">
            <a:off x="7211950" y="3037400"/>
            <a:ext cx="763200" cy="249900"/>
          </a:xfrm>
          <a:prstGeom prst="rect">
            <a:avLst/>
          </a:prstGeom>
          <a:noFill/>
          <a:ln cap="flat" cmpd="sng" w="38100">
            <a:solidFill>
              <a:srgbClr val="8B1A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Including Satellite Winners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411" name="Google Shape;411;p47"/>
          <p:cNvSpPr txBox="1"/>
          <p:nvPr>
            <p:ph type="title"/>
          </p:nvPr>
        </p:nvSpPr>
        <p:spPr>
          <a:xfrm>
            <a:off x="311700" y="1017725"/>
            <a:ext cx="8190000" cy="35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12" name="Google Shape;412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850" y="1510844"/>
            <a:ext cx="8832302" cy="2121819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47"/>
          <p:cNvSpPr/>
          <p:nvPr/>
        </p:nvSpPr>
        <p:spPr>
          <a:xfrm flipH="1">
            <a:off x="5422900" y="3029450"/>
            <a:ext cx="763200" cy="249900"/>
          </a:xfrm>
          <a:prstGeom prst="rect">
            <a:avLst/>
          </a:prstGeom>
          <a:noFill/>
          <a:ln cap="flat" cmpd="sng" w="38100">
            <a:solidFill>
              <a:srgbClr val="8B1A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8"/>
          <p:cNvSpPr txBox="1"/>
          <p:nvPr>
            <p:ph type="title"/>
          </p:nvPr>
        </p:nvSpPr>
        <p:spPr>
          <a:xfrm>
            <a:off x="310896" y="1152144"/>
            <a:ext cx="8190000" cy="36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8B1A1B"/>
              </a:buClr>
              <a:buSzPts val="2400"/>
              <a:buFont typeface="IBM Plex Sans"/>
              <a:buChar char="-"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Explain bidder strategy in terms of neighboring/existing effects, competitive effects, and explicit distance-based effects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Clr>
                <a:srgbClr val="8B1A1B"/>
              </a:buClr>
              <a:buSzPts val="2400"/>
              <a:buFont typeface="IBM Plex Sans"/>
              <a:buChar char="-"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Competition is the dominating effect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8B1A1B"/>
              </a:buClr>
              <a:buSzPts val="2400"/>
              <a:buFont typeface="IBM Plex Sans"/>
              <a:buChar char="-"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Terrestrial: geospatial organization determines competitive power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8B1A1B"/>
              </a:buClr>
              <a:buSzPts val="2400"/>
              <a:buFont typeface="IBM Plex Sans"/>
              <a:buChar char="-"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Satellites: Limited by T+L penalty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Clr>
                <a:srgbClr val="8B1A1B"/>
              </a:buClr>
              <a:buSzPts val="2400"/>
              <a:buFont typeface="IBM Plex Sans"/>
              <a:buChar char="-"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Raw distance provides a good measurement for the difficulty of extending service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419" name="Google Shape;419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Conclusion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49"/>
          <p:cNvSpPr txBox="1"/>
          <p:nvPr>
            <p:ph type="title"/>
          </p:nvPr>
        </p:nvSpPr>
        <p:spPr>
          <a:xfrm>
            <a:off x="310896" y="1152144"/>
            <a:ext cx="8190000" cy="23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8B1A1B"/>
              </a:buClr>
              <a:buSzPts val="2400"/>
              <a:buFont typeface="IBM Plex Sans"/>
              <a:buChar char="-"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Gap between bidder value and auction outcome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Clr>
                <a:srgbClr val="8B1A1B"/>
              </a:buClr>
              <a:buSzPts val="2400"/>
              <a:buFont typeface="IBM Plex Sans"/>
              <a:buChar char="-"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Improve public good by adjusting CAM, T+L weight regime, or round discount scaling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1000"/>
              </a:spcAft>
              <a:buClr>
                <a:srgbClr val="8B1A1B"/>
              </a:buClr>
              <a:buSzPts val="2400"/>
              <a:buFont typeface="IBM Plex Sans"/>
              <a:buChar char="-"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Money saved in competitive CBGs can be reallocated for more expensive CBGs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425" name="Google Shape;425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Conclusion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51"/>
          <p:cNvSpPr txBox="1"/>
          <p:nvPr>
            <p:ph type="title"/>
          </p:nvPr>
        </p:nvSpPr>
        <p:spPr>
          <a:xfrm>
            <a:off x="311700" y="1999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800">
                <a:solidFill>
                  <a:srgbClr val="8B1A1B"/>
                </a:solidFill>
              </a:rPr>
              <a:t>Appendix</a:t>
            </a:r>
            <a:endParaRPr sz="4800">
              <a:solidFill>
                <a:srgbClr val="8B1A1B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Reserve Price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440" name="Google Shape;440;p52"/>
          <p:cNvSpPr txBox="1"/>
          <p:nvPr>
            <p:ph type="title"/>
          </p:nvPr>
        </p:nvSpPr>
        <p:spPr>
          <a:xfrm>
            <a:off x="311700" y="1152144"/>
            <a:ext cx="8190000" cy="35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B1A1B"/>
              </a:buClr>
              <a:buSzPts val="2000"/>
              <a:buFont typeface="IBM Plex Sans"/>
              <a:buChar char="-"/>
            </a:pPr>
            <a:r>
              <a:rPr lang="en" sz="2000">
                <a:latin typeface="IBM Plex Sans"/>
                <a:ea typeface="IBM Plex Sans"/>
                <a:cs typeface="IBM Plex Sans"/>
                <a:sym typeface="IBM Plex Sans"/>
              </a:rPr>
              <a:t>capital expenses</a:t>
            </a:r>
            <a:endParaRPr sz="20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B1A1B"/>
              </a:buClr>
              <a:buSzPts val="2000"/>
              <a:buFont typeface="IBM Plex Sans"/>
              <a:buChar char="-"/>
            </a:pPr>
            <a:r>
              <a:rPr lang="en" sz="2000">
                <a:latin typeface="IBM Plex Sans"/>
                <a:ea typeface="IBM Plex Sans"/>
                <a:cs typeface="IBM Plex Sans"/>
                <a:sym typeface="IBM Plex Sans"/>
              </a:rPr>
              <a:t>operating expenses</a:t>
            </a:r>
            <a:endParaRPr sz="20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B1A1B"/>
              </a:buClr>
              <a:buSzPts val="2000"/>
              <a:buFont typeface="IBM Plex Sans"/>
              <a:buChar char="-"/>
            </a:pPr>
            <a:r>
              <a:rPr lang="en" sz="2000">
                <a:latin typeface="IBM Plex Sans"/>
                <a:ea typeface="IBM Plex Sans"/>
                <a:cs typeface="IBM Plex Sans"/>
                <a:sym typeface="IBM Plex Sans"/>
              </a:rPr>
              <a:t>annual charge factors</a:t>
            </a:r>
            <a:endParaRPr sz="20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B1A1B"/>
              </a:buClr>
              <a:buSzPts val="2000"/>
              <a:buFont typeface="IBM Plex Sans"/>
              <a:buChar char="-"/>
            </a:pPr>
            <a:r>
              <a:rPr lang="en" sz="2000">
                <a:latin typeface="IBM Plex Sans"/>
                <a:ea typeface="IBM Plex Sans"/>
                <a:cs typeface="IBM Plex Sans"/>
                <a:sym typeface="IBM Plex Sans"/>
              </a:rPr>
              <a:t>busy hour bandwidth</a:t>
            </a:r>
            <a:endParaRPr sz="20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B1A1B"/>
              </a:buClr>
              <a:buSzPts val="2000"/>
              <a:buFont typeface="IBM Plex Sans"/>
              <a:buChar char="-"/>
            </a:pPr>
            <a:r>
              <a:rPr lang="en" sz="2000">
                <a:latin typeface="IBM Plex Sans"/>
                <a:ea typeface="IBM Plex Sans"/>
                <a:cs typeface="IBM Plex Sans"/>
                <a:sym typeface="IBM Plex Sans"/>
              </a:rPr>
              <a:t>business and residential take rate</a:t>
            </a:r>
            <a:endParaRPr sz="20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B1A1B"/>
              </a:buClr>
              <a:buSzPts val="2000"/>
              <a:buFont typeface="IBM Plex Sans"/>
              <a:buChar char="-"/>
            </a:pPr>
            <a:r>
              <a:rPr lang="en" sz="2000">
                <a:latin typeface="IBM Plex Sans"/>
                <a:ea typeface="IBM Plex Sans"/>
                <a:cs typeface="IBM Plex Sans"/>
                <a:sym typeface="IBM Plex Sans"/>
              </a:rPr>
              <a:t>company size classifications</a:t>
            </a:r>
            <a:endParaRPr sz="20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B1A1B"/>
              </a:buClr>
              <a:buSzPts val="2000"/>
              <a:buFont typeface="IBM Plex Sans"/>
              <a:buChar char="-"/>
            </a:pPr>
            <a:r>
              <a:rPr lang="en" sz="2000">
                <a:latin typeface="IBM Plex Sans"/>
                <a:ea typeface="IBM Plex Sans"/>
                <a:cs typeface="IBM Plex Sans"/>
                <a:sym typeface="IBM Plex Sans"/>
              </a:rPr>
              <a:t>company size purchasing power</a:t>
            </a:r>
            <a:endParaRPr sz="20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B1A1B"/>
              </a:buClr>
              <a:buSzPts val="2000"/>
              <a:buFont typeface="IBM Plex Sans"/>
              <a:buChar char="-"/>
            </a:pPr>
            <a:r>
              <a:rPr lang="en" sz="2000">
                <a:latin typeface="IBM Plex Sans"/>
                <a:ea typeface="IBM Plex Sans"/>
                <a:cs typeface="IBM Plex Sans"/>
                <a:sym typeface="IBM Plex Sans"/>
              </a:rPr>
              <a:t>plant mix</a:t>
            </a:r>
            <a:endParaRPr sz="20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B1A1B"/>
              </a:buClr>
              <a:buSzPts val="2000"/>
              <a:buFont typeface="IBM Plex Sans"/>
              <a:buChar char="-"/>
            </a:pPr>
            <a:r>
              <a:rPr lang="en" sz="2000">
                <a:latin typeface="IBM Plex Sans"/>
                <a:ea typeface="IBM Plex Sans"/>
                <a:cs typeface="IBM Plex Sans"/>
                <a:sym typeface="IBM Plex Sans"/>
              </a:rPr>
              <a:t>property tax</a:t>
            </a:r>
            <a:endParaRPr sz="20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B1A1B"/>
              </a:buClr>
              <a:buSzPts val="2000"/>
              <a:buFont typeface="IBM Plex Sans"/>
              <a:buChar char="-"/>
            </a:pPr>
            <a:r>
              <a:rPr lang="en" sz="2000">
                <a:latin typeface="IBM Plex Sans"/>
                <a:ea typeface="IBM Plex Sans"/>
                <a:cs typeface="IBM Plex Sans"/>
                <a:sym typeface="IBM Plex Sans"/>
              </a:rPr>
              <a:t>regional cost adjustments</a:t>
            </a:r>
            <a:endParaRPr sz="20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B1A1B"/>
              </a:buClr>
              <a:buSzPts val="2000"/>
              <a:buFont typeface="IBM Plex Sans"/>
              <a:buChar char="-"/>
            </a:pPr>
            <a:r>
              <a:rPr lang="en" sz="2000">
                <a:latin typeface="IBM Plex Sans"/>
                <a:ea typeface="IBM Plex Sans"/>
                <a:cs typeface="IBM Plex Sans"/>
                <a:sym typeface="IBM Plex Sans"/>
              </a:rPr>
              <a:t>percentage of buried plant placed in conduit</a:t>
            </a:r>
            <a:endParaRPr sz="20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B1A1B"/>
              </a:buClr>
              <a:buSzPts val="2000"/>
              <a:buFont typeface="IBM Plex Sans"/>
              <a:buChar char="-"/>
            </a:pPr>
            <a:r>
              <a:rPr lang="en" sz="2000">
                <a:latin typeface="IBM Plex Sans"/>
                <a:ea typeface="IBM Plex Sans"/>
                <a:cs typeface="IBM Plex Sans"/>
                <a:sym typeface="IBM Plex Sans"/>
              </a:rPr>
              <a:t>state sales tax</a:t>
            </a:r>
            <a:endParaRPr sz="20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Package Bidding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446" name="Google Shape;446;p53"/>
          <p:cNvSpPr txBox="1"/>
          <p:nvPr>
            <p:ph type="title"/>
          </p:nvPr>
        </p:nvSpPr>
        <p:spPr>
          <a:xfrm>
            <a:off x="311700" y="1152144"/>
            <a:ext cx="8190000" cy="35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B1A1B"/>
              </a:buClr>
              <a:buSzPts val="2000"/>
              <a:buFont typeface="IBM Plex Sans"/>
              <a:buChar char="-"/>
            </a:pPr>
            <a:r>
              <a:rPr lang="en" sz="2000">
                <a:latin typeface="IBM Plex Sans"/>
                <a:ea typeface="IBM Plex Sans"/>
                <a:cs typeface="IBM Plex Sans"/>
                <a:sym typeface="IBM Plex Sans"/>
              </a:rPr>
              <a:t>bidder specifies a package of CBGs to bid on and a “minimum scale percentage”</a:t>
            </a:r>
            <a:endParaRPr sz="20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B1A1B"/>
              </a:buClr>
              <a:buSzPts val="2000"/>
              <a:buFont typeface="IBM Plex Sans"/>
              <a:buChar char="-"/>
            </a:pPr>
            <a:r>
              <a:rPr lang="en" sz="2000">
                <a:latin typeface="IBM Plex Sans"/>
                <a:ea typeface="IBM Plex Sans"/>
                <a:cs typeface="IBM Plex Sans"/>
                <a:sym typeface="IBM Plex Sans"/>
              </a:rPr>
              <a:t>Decreases aggregate competition </a:t>
            </a:r>
            <a:endParaRPr sz="20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B1A1B"/>
              </a:buClr>
              <a:buSzPts val="2000"/>
              <a:buFont typeface="IBM Plex Sans"/>
              <a:buChar char="-"/>
            </a:pPr>
            <a:r>
              <a:rPr lang="en" sz="2000">
                <a:latin typeface="IBM Plex Sans"/>
                <a:ea typeface="IBM Plex Sans"/>
                <a:cs typeface="IBM Plex Sans"/>
                <a:sym typeface="IBM Plex Sans"/>
              </a:rPr>
              <a:t>Strengthens individual bidders</a:t>
            </a:r>
            <a:endParaRPr sz="20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B1A1B"/>
              </a:buClr>
              <a:buSzPts val="2000"/>
              <a:buFont typeface="IBM Plex Sans"/>
              <a:buChar char="-"/>
            </a:pPr>
            <a:r>
              <a:rPr lang="en" sz="2000">
                <a:latin typeface="IBM Plex Sans"/>
                <a:ea typeface="IBM Plex Sans"/>
                <a:cs typeface="IBM Plex Sans"/>
                <a:sym typeface="IBM Plex Sans"/>
              </a:rPr>
              <a:t>~62% o</a:t>
            </a:r>
            <a:r>
              <a:rPr lang="en" sz="2000">
                <a:latin typeface="IBM Plex Sans"/>
                <a:ea typeface="IBM Plex Sans"/>
                <a:cs typeface="IBM Plex Sans"/>
                <a:sym typeface="IBM Plex Sans"/>
              </a:rPr>
              <a:t>f the CBGs won by package bids </a:t>
            </a:r>
            <a:r>
              <a:rPr lang="en" sz="2000">
                <a:latin typeface="IBM Plex Sans"/>
                <a:ea typeface="IBM Plex Sans"/>
                <a:cs typeface="IBM Plex Sans"/>
                <a:sym typeface="IBM Plex Sans"/>
              </a:rPr>
              <a:t>were won in round 13</a:t>
            </a:r>
            <a:endParaRPr sz="20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Comparing Controls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pic>
        <p:nvPicPr>
          <p:cNvPr id="452" name="Google Shape;452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0" cy="15421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B1A1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Bidder Fixed Effects</a:t>
            </a:r>
            <a:endParaRPr sz="3000">
              <a:solidFill>
                <a:srgbClr val="8B1A1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458" name="Google Shape;458;p55"/>
          <p:cNvSpPr txBox="1"/>
          <p:nvPr>
            <p:ph type="title"/>
          </p:nvPr>
        </p:nvSpPr>
        <p:spPr>
          <a:xfrm>
            <a:off x="311700" y="1017725"/>
            <a:ext cx="8190000" cy="35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sz="24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59" name="Google Shape;459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050" y="1144925"/>
            <a:ext cx="8781896" cy="256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3120" y="1857299"/>
            <a:ext cx="6857766" cy="1186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88875" y="3428825"/>
            <a:ext cx="5166250" cy="109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5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