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36"/>
  </p:notesMasterIdLst>
  <p:handoutMasterIdLst>
    <p:handoutMasterId r:id="rId37"/>
  </p:handoutMasterIdLst>
  <p:sldIdLst>
    <p:sldId id="268" r:id="rId2"/>
    <p:sldId id="434" r:id="rId3"/>
    <p:sldId id="491" r:id="rId4"/>
    <p:sldId id="492" r:id="rId5"/>
    <p:sldId id="498" r:id="rId6"/>
    <p:sldId id="460" r:id="rId7"/>
    <p:sldId id="484" r:id="rId8"/>
    <p:sldId id="497" r:id="rId9"/>
    <p:sldId id="504" r:id="rId10"/>
    <p:sldId id="503" r:id="rId11"/>
    <p:sldId id="500" r:id="rId12"/>
    <p:sldId id="502" r:id="rId13"/>
    <p:sldId id="501" r:id="rId14"/>
    <p:sldId id="435" r:id="rId15"/>
    <p:sldId id="505" r:id="rId16"/>
    <p:sldId id="472" r:id="rId17"/>
    <p:sldId id="473" r:id="rId18"/>
    <p:sldId id="440" r:id="rId19"/>
    <p:sldId id="441" r:id="rId20"/>
    <p:sldId id="442" r:id="rId21"/>
    <p:sldId id="461" r:id="rId22"/>
    <p:sldId id="528" r:id="rId23"/>
    <p:sldId id="443" r:id="rId24"/>
    <p:sldId id="554" r:id="rId25"/>
    <p:sldId id="549" r:id="rId26"/>
    <p:sldId id="551" r:id="rId27"/>
    <p:sldId id="552" r:id="rId28"/>
    <p:sldId id="553" r:id="rId29"/>
    <p:sldId id="546" r:id="rId30"/>
    <p:sldId id="507" r:id="rId31"/>
    <p:sldId id="481" r:id="rId32"/>
    <p:sldId id="529" r:id="rId33"/>
    <p:sldId id="530" r:id="rId34"/>
    <p:sldId id="474" r:id="rId35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20142" autoAdjust="0"/>
    <p:restoredTop sz="95329" autoAdjust="0"/>
  </p:normalViewPr>
  <p:slideViewPr>
    <p:cSldViewPr>
      <p:cViewPr varScale="1">
        <p:scale>
          <a:sx n="134" d="100"/>
          <a:sy n="134" d="100"/>
        </p:scale>
        <p:origin x="432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357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Thanks to Brendan</a:t>
            </a:r>
            <a:r>
              <a:rPr lang="en-US" baseline="0" dirty="0" smtClean="0"/>
              <a:t> O’Connor and Noah Smith (email, 1/18/12) for </a:t>
            </a:r>
            <a:r>
              <a:rPr lang="en-US" dirty="0" smtClean="0"/>
              <a:t>permission to use this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856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Thanks to Johan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Bollen</a:t>
            </a:r>
            <a:r>
              <a:rPr lang="en-US" baseline="0" dirty="0" smtClean="0"/>
              <a:t> (email, 1/18/12) for </a:t>
            </a:r>
            <a:r>
              <a:rPr lang="en-US" dirty="0" smtClean="0"/>
              <a:t>permission to use this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308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Thanks to Johan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Bollen</a:t>
            </a:r>
            <a:r>
              <a:rPr lang="en-US" baseline="0" dirty="0" smtClean="0"/>
              <a:t> (email, 1/18/12) for </a:t>
            </a:r>
            <a:r>
              <a:rPr lang="en-US" dirty="0" smtClean="0"/>
              <a:t>permission to use this figure.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73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034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17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180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34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950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/products/catalog?hl=en&amp;q=hp+printer&amp;gs_upl=0l0l0l3005l0l0l0l0l0l0l0l0ll0l0&amp;bav=on.2,or.r_gc.r_pw.,cf.osb&amp;biw=845&amp;bih=543&amp;um=1&amp;ie=UTF-8&amp;tbm=shop&amp;cid=1773312189370889584&amp;sa=X&amp;ei=WvTYTpyBLemhiQK_l7j6CQ&amp;ved=0CKkBEOUNMAA" TargetMode="External"/><Relationship Id="rId3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ing.com/shopping/hp-officejet-6500a-e710n-multifunction-printer/reviews/1A36AAD0FBED466A5005?q=hp+officejet+6500a&amp;lpf=0&amp;lpq=hp+officejet+6500a&amp;FORM=CQCA&amp;lppc=16" TargetMode="External"/><Relationship Id="rId3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science/article/pii/S187775031100007X" TargetMode="External"/><Relationship Id="rId4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4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wittersentiment.appspot.com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cornell.edu/people/pabo/movie-review-data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entiment.christopherpotts.net/code-data/happyfuntokenizing.py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2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1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14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1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1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Sentiment Analysis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What is Sentiment Analysis?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Positive or negative movie review?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52550"/>
            <a:ext cx="7924800" cy="3333750"/>
          </a:xfrm>
        </p:spPr>
        <p:txBody>
          <a:bodyPr/>
          <a:lstStyle/>
          <a:p>
            <a:r>
              <a:rPr lang="en-US" dirty="0" smtClean="0"/>
              <a:t>unbelievably </a:t>
            </a:r>
            <a:r>
              <a:rPr lang="en-US" dirty="0"/>
              <a:t>disappointing </a:t>
            </a:r>
            <a:endParaRPr lang="en-US" dirty="0" smtClean="0"/>
          </a:p>
          <a:p>
            <a:r>
              <a:rPr lang="en-US" dirty="0" smtClean="0"/>
              <a:t>Full of </a:t>
            </a:r>
            <a:r>
              <a:rPr lang="en-US" dirty="0"/>
              <a:t>zany characters and richly applied satire, and some great plot </a:t>
            </a:r>
            <a:r>
              <a:rPr lang="en-US" dirty="0" smtClean="0"/>
              <a:t>twists</a:t>
            </a:r>
          </a:p>
          <a:p>
            <a:r>
              <a:rPr lang="en-US" dirty="0"/>
              <a:t> this is the greatest screwball comedy ever </a:t>
            </a:r>
            <a:r>
              <a:rPr lang="en-US" dirty="0" smtClean="0"/>
              <a:t>filmed</a:t>
            </a:r>
          </a:p>
          <a:p>
            <a:r>
              <a:rPr lang="en-US" dirty="0"/>
              <a:t> It was pathetic. The worst part about it was the boxing scenes.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 descr="Thumbs-down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181350"/>
            <a:ext cx="558800" cy="503632"/>
          </a:xfrm>
          <a:prstGeom prst="rect">
            <a:avLst/>
          </a:prstGeom>
        </p:spPr>
      </p:pic>
      <p:pic>
        <p:nvPicPr>
          <p:cNvPr id="6" name="Picture 5" descr="Thumbs-up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885951"/>
            <a:ext cx="591828" cy="533399"/>
          </a:xfrm>
          <a:prstGeom prst="rect">
            <a:avLst/>
          </a:prstGeom>
        </p:spPr>
      </p:pic>
      <p:pic>
        <p:nvPicPr>
          <p:cNvPr id="7" name="Picture 6" descr="Thumbs-down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52550"/>
            <a:ext cx="558800" cy="503632"/>
          </a:xfrm>
          <a:prstGeom prst="rect">
            <a:avLst/>
          </a:prstGeom>
        </p:spPr>
      </p:pic>
      <p:pic>
        <p:nvPicPr>
          <p:cNvPr id="8" name="Picture 7" descr="Thumbs-up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495550"/>
            <a:ext cx="591828" cy="53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53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Google Product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1352550"/>
            <a:ext cx="8534400" cy="3333750"/>
          </a:xfrm>
        </p:spPr>
        <p:txBody>
          <a:bodyPr/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 descr="googleproductsearch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23950"/>
            <a:ext cx="7467600" cy="385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27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Bing Shopping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1352550"/>
            <a:ext cx="8534400" cy="3333750"/>
          </a:xfrm>
        </p:spPr>
        <p:txBody>
          <a:bodyPr/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 descr="bingshopping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000356"/>
            <a:ext cx="7162800" cy="393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8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Twitter sentiment versus Gallup Poll of Consumer Confidence</a:t>
            </a:r>
            <a:endParaRPr lang="en-US" sz="3556" dirty="0"/>
          </a:p>
        </p:txBody>
      </p:sp>
      <p:pic>
        <p:nvPicPr>
          <p:cNvPr id="4" name="Content Placeholder 3" descr="twoplot_consconf2_k=15.png"/>
          <p:cNvPicPr>
            <a:picLocks noGrp="1" noChangeAspect="1"/>
          </p:cNvPicPr>
          <p:nvPr>
            <p:ph idx="1"/>
          </p:nvPr>
        </p:nvPicPr>
        <p:blipFill>
          <a:blip r:embed="rId3"/>
          <a:srcRect t="-1111" b="-1111"/>
          <a:stretch>
            <a:fillRect/>
          </a:stretch>
        </p:blipFill>
        <p:spPr>
          <a:xfrm>
            <a:off x="778566" y="1352550"/>
            <a:ext cx="7421214" cy="426718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1776479"/>
            <a:ext cx="1447800" cy="10238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16" y="1892300"/>
            <a:ext cx="1078124" cy="10604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6400" y="81915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Brendan O'Connor,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</a:rPr>
              <a:t>Ramnath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</a:rPr>
              <a:t>Balasubramanyan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, Bryan R.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</a:rPr>
              <a:t>Routledge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, and Noah A. 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</a:rPr>
              <a:t>Smith. 2010. 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From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Tweets to Polls: Linking Text Sentiment to Public Opinion Time 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Series. In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ICWSM-2010</a:t>
            </a:r>
          </a:p>
        </p:txBody>
      </p:sp>
    </p:spTree>
    <p:extLst>
      <p:ext uri="{BB962C8B-B14F-4D97-AF65-F5344CB8AC3E}">
        <p14:creationId xmlns:p14="http://schemas.microsoft.com/office/powerpoint/2010/main" val="193658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85750"/>
            <a:ext cx="7467600" cy="742950"/>
          </a:xfrm>
        </p:spPr>
        <p:txBody>
          <a:bodyPr/>
          <a:lstStyle/>
          <a:p>
            <a:r>
              <a:rPr lang="en-US" dirty="0" smtClean="0"/>
              <a:t>Twitter sentiment: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52550"/>
            <a:ext cx="4495800" cy="3333750"/>
          </a:xfrm>
        </p:spPr>
        <p:txBody>
          <a:bodyPr/>
          <a:lstStyle/>
          <a:p>
            <a:pPr marL="0" indent="0">
              <a:buNone/>
            </a:pPr>
            <a:r>
              <a:rPr lang="de-DE" sz="1800" dirty="0" smtClean="0"/>
              <a:t>Johan </a:t>
            </a:r>
            <a:r>
              <a:rPr lang="de-DE" sz="1800" dirty="0"/>
              <a:t>Bollen, </a:t>
            </a:r>
            <a:r>
              <a:rPr lang="de-DE" sz="1800" dirty="0" err="1"/>
              <a:t>Huina</a:t>
            </a:r>
            <a:r>
              <a:rPr lang="de-DE" sz="1800" dirty="0"/>
              <a:t> Mao, </a:t>
            </a:r>
            <a:r>
              <a:rPr lang="de-DE" sz="1800" dirty="0" err="1"/>
              <a:t>Xiaojun</a:t>
            </a:r>
            <a:r>
              <a:rPr lang="de-DE" sz="1800" dirty="0"/>
              <a:t> </a:t>
            </a:r>
            <a:r>
              <a:rPr lang="de-DE" sz="1800" dirty="0" smtClean="0"/>
              <a:t>Zeng. 2011. </a:t>
            </a:r>
            <a:r>
              <a:rPr lang="en-US" sz="2000" dirty="0" smtClean="0">
                <a:hlinkClick r:id="rId3"/>
              </a:rPr>
              <a:t>Twitter </a:t>
            </a:r>
            <a:r>
              <a:rPr lang="en-US" sz="2000" dirty="0">
                <a:hlinkClick r:id="rId3"/>
              </a:rPr>
              <a:t>mood predicts the stock market</a:t>
            </a:r>
            <a:r>
              <a:rPr lang="en-US" sz="2000" dirty="0" smtClean="0">
                <a:hlinkClick r:id="rId3"/>
              </a:rPr>
              <a:t>,</a:t>
            </a:r>
            <a:endParaRPr lang="en-US" sz="2000" dirty="0" smtClean="0"/>
          </a:p>
          <a:p>
            <a:pPr marL="0" indent="0">
              <a:buNone/>
            </a:pPr>
            <a:r>
              <a:rPr lang="en-US" sz="1800" dirty="0" smtClean="0"/>
              <a:t>Journal </a:t>
            </a:r>
            <a:r>
              <a:rPr lang="en-US" sz="1800" dirty="0"/>
              <a:t>of Computational </a:t>
            </a:r>
            <a:r>
              <a:rPr lang="en-US" sz="1800" dirty="0" smtClean="0"/>
              <a:t>Science 2:1, 1-8. 10.1016</a:t>
            </a:r>
            <a:r>
              <a:rPr lang="en-US" sz="1800" dirty="0"/>
              <a:t>/j.jocs.2010.12.007.</a:t>
            </a:r>
            <a:endParaRPr lang="de-DE" sz="18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2000" dirty="0" smtClean="0"/>
              <a:t>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 descr="twittersentiment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-19050"/>
            <a:ext cx="4648200" cy="518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41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 descr="twitterstock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1" y="133349"/>
            <a:ext cx="6387572" cy="4894663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16200000">
            <a:off x="1830797" y="2401190"/>
            <a:ext cx="1521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+mn-lt"/>
              </a:rPr>
              <a:t>Dow Jones</a:t>
            </a:r>
            <a:endParaRPr lang="en-US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28600" y="1809750"/>
            <a:ext cx="2209800" cy="2971800"/>
          </a:xfrm>
        </p:spPr>
        <p:txBody>
          <a:bodyPr/>
          <a:lstStyle/>
          <a:p>
            <a:r>
              <a:rPr lang="en-US" sz="2000" dirty="0" smtClean="0"/>
              <a:t>CALM predicts</a:t>
            </a:r>
            <a:r>
              <a:rPr lang="en-US" sz="2000" dirty="0"/>
              <a:t> </a:t>
            </a:r>
            <a:r>
              <a:rPr lang="en-US" sz="2000" dirty="0" smtClean="0"/>
              <a:t>DJIA 3 days later</a:t>
            </a:r>
          </a:p>
          <a:p>
            <a:r>
              <a:rPr lang="en-US" sz="2000" dirty="0" smtClean="0"/>
              <a:t>At least one current hedge fund uses this algorithm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2133337" y="3715014"/>
            <a:ext cx="919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+mn-lt"/>
              </a:rPr>
              <a:t>CALM</a:t>
            </a:r>
            <a:endParaRPr lang="en-US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4500" y="1352550"/>
            <a:ext cx="1952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Bollen</a:t>
            </a:r>
            <a:r>
              <a:rPr lang="en-US" sz="1800" dirty="0" smtClean="0">
                <a:latin typeface="+mn-lt"/>
              </a:rPr>
              <a:t> et al. (2011)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921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33350"/>
            <a:ext cx="7467600" cy="742950"/>
          </a:xfrm>
        </p:spPr>
        <p:txBody>
          <a:bodyPr/>
          <a:lstStyle/>
          <a:p>
            <a:r>
              <a:rPr lang="en-US" dirty="0" smtClean="0"/>
              <a:t>Target Sentiment on Twitter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28750"/>
            <a:ext cx="3505200" cy="333375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Twitter Sentiment App</a:t>
            </a:r>
            <a:endParaRPr lang="en-US" dirty="0"/>
          </a:p>
          <a:p>
            <a:r>
              <a:rPr lang="en-US" sz="1400" dirty="0"/>
              <a:t>Alec Go, </a:t>
            </a:r>
            <a:r>
              <a:rPr lang="en-US" sz="1400" dirty="0" err="1"/>
              <a:t>Richa</a:t>
            </a:r>
            <a:r>
              <a:rPr lang="en-US" sz="1400" dirty="0"/>
              <a:t> </a:t>
            </a:r>
            <a:r>
              <a:rPr lang="en-US" sz="1400" dirty="0" err="1"/>
              <a:t>Bhayani</a:t>
            </a:r>
            <a:r>
              <a:rPr lang="en-US" sz="1400" dirty="0"/>
              <a:t>, Lei Huang. 2009. Twitter Sentiment Classification using Distant </a:t>
            </a:r>
            <a:r>
              <a:rPr lang="en-US" sz="1400" dirty="0" smtClean="0"/>
              <a:t>Supervision</a:t>
            </a:r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 descr="twittersentiment1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102" y="1123950"/>
            <a:ext cx="5607698" cy="2544233"/>
          </a:xfrm>
          <a:prstGeom prst="rect">
            <a:avLst/>
          </a:prstGeom>
        </p:spPr>
      </p:pic>
      <p:pic>
        <p:nvPicPr>
          <p:cNvPr id="8" name="Picture 7" descr="twittersent3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656564"/>
            <a:ext cx="9144000" cy="150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12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Sentiment analysis has many other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Opinion extraction</a:t>
            </a:r>
          </a:p>
          <a:p>
            <a:r>
              <a:rPr lang="en-US" sz="2800" dirty="0" smtClean="0"/>
              <a:t>Opinion </a:t>
            </a:r>
            <a:r>
              <a:rPr lang="en-US" sz="2800" dirty="0"/>
              <a:t>mining</a:t>
            </a:r>
          </a:p>
          <a:p>
            <a:r>
              <a:rPr lang="en-US" sz="2800" dirty="0"/>
              <a:t>Sentiment mining</a:t>
            </a:r>
          </a:p>
          <a:p>
            <a:r>
              <a:rPr lang="en-US" sz="2800" dirty="0"/>
              <a:t>Subjectivity </a:t>
            </a:r>
            <a:r>
              <a:rPr lang="en-US" sz="2800" dirty="0" smtClean="0"/>
              <a:t>analysis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75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sentiment analysis?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52550"/>
            <a:ext cx="8915400" cy="3333750"/>
          </a:xfrm>
        </p:spPr>
        <p:txBody>
          <a:bodyPr/>
          <a:lstStyle/>
          <a:p>
            <a:r>
              <a:rPr lang="en-US" sz="2700" i="1" dirty="0" smtClean="0">
                <a:cs typeface="ＭＳ Ｐゴシック" pitchFamily="-65" charset="-128"/>
              </a:rPr>
              <a:t>Movie</a:t>
            </a:r>
            <a:r>
              <a:rPr lang="en-US" sz="2700" dirty="0">
                <a:cs typeface="ＭＳ Ｐゴシック" pitchFamily="-65" charset="-128"/>
              </a:rPr>
              <a:t>:  is </a:t>
            </a:r>
            <a:r>
              <a:rPr lang="en-US" sz="2700" dirty="0" smtClean="0">
                <a:cs typeface="ＭＳ Ｐゴシック" pitchFamily="-65" charset="-128"/>
              </a:rPr>
              <a:t>this </a:t>
            </a:r>
            <a:r>
              <a:rPr lang="en-US" sz="2700" dirty="0">
                <a:cs typeface="ＭＳ Ｐゴシック" pitchFamily="-65" charset="-128"/>
              </a:rPr>
              <a:t>review positive or </a:t>
            </a:r>
            <a:r>
              <a:rPr lang="en-US" sz="2700" dirty="0" smtClean="0">
                <a:cs typeface="ＭＳ Ｐゴシック" pitchFamily="-65" charset="-128"/>
              </a:rPr>
              <a:t>negative?</a:t>
            </a:r>
            <a:endParaRPr lang="en-US" sz="2700" dirty="0">
              <a:cs typeface="ＭＳ Ｐゴシック" pitchFamily="-65" charset="-128"/>
            </a:endParaRPr>
          </a:p>
          <a:p>
            <a:r>
              <a:rPr lang="en-US" sz="2700" i="1" dirty="0" smtClean="0">
                <a:cs typeface="ＭＳ Ｐゴシック" pitchFamily="-65" charset="-128"/>
              </a:rPr>
              <a:t>Products</a:t>
            </a:r>
            <a:r>
              <a:rPr lang="en-US" sz="2700" dirty="0" smtClean="0">
                <a:cs typeface="ＭＳ Ｐゴシック" pitchFamily="-65" charset="-128"/>
              </a:rPr>
              <a:t>: what do people think about the new iPhone?</a:t>
            </a:r>
            <a:endParaRPr lang="en-US" sz="2700" dirty="0">
              <a:cs typeface="ＭＳ Ｐゴシック" pitchFamily="-65" charset="-128"/>
            </a:endParaRPr>
          </a:p>
          <a:p>
            <a:r>
              <a:rPr lang="en-US" sz="2700" i="1" dirty="0" smtClean="0">
                <a:cs typeface="ＭＳ Ｐゴシック" pitchFamily="-65" charset="-128"/>
              </a:rPr>
              <a:t>Public sentiment</a:t>
            </a:r>
            <a:r>
              <a:rPr lang="en-US" sz="2700" dirty="0" smtClean="0">
                <a:cs typeface="ＭＳ Ｐゴシック" pitchFamily="-65" charset="-128"/>
              </a:rPr>
              <a:t>: how is consumer confidence? Is despair increasing?</a:t>
            </a:r>
            <a:endParaRPr lang="en-US" sz="2700" dirty="0">
              <a:cs typeface="ＭＳ Ｐゴシック" pitchFamily="-65" charset="-128"/>
            </a:endParaRPr>
          </a:p>
          <a:p>
            <a:r>
              <a:rPr lang="en-US" sz="2700" i="1" dirty="0" smtClean="0">
                <a:cs typeface="ＭＳ Ｐゴシック" pitchFamily="-65" charset="-128"/>
              </a:rPr>
              <a:t>Politics</a:t>
            </a:r>
            <a:r>
              <a:rPr lang="en-US" sz="2700" dirty="0" smtClean="0">
                <a:cs typeface="ＭＳ Ｐゴシック" pitchFamily="-65" charset="-128"/>
              </a:rPr>
              <a:t>: what do people think about this candidate or issue?</a:t>
            </a:r>
            <a:endParaRPr lang="en-US" sz="2700" dirty="0">
              <a:cs typeface="ＭＳ Ｐゴシック" pitchFamily="-65" charset="-128"/>
            </a:endParaRPr>
          </a:p>
          <a:p>
            <a:r>
              <a:rPr lang="en-US" sz="2700" i="1" dirty="0" smtClean="0">
                <a:cs typeface="ＭＳ Ｐゴシック" pitchFamily="-65" charset="-128"/>
              </a:rPr>
              <a:t>Prediction</a:t>
            </a:r>
            <a:r>
              <a:rPr lang="en-US" sz="2700" dirty="0" smtClean="0">
                <a:cs typeface="ＭＳ Ｐゴシック" pitchFamily="-65" charset="-128"/>
              </a:rPr>
              <a:t>: predict election outcomes or </a:t>
            </a:r>
            <a:r>
              <a:rPr lang="en-US" sz="2700" dirty="0">
                <a:cs typeface="ＭＳ Ｐゴシック" pitchFamily="-65" charset="-128"/>
              </a:rPr>
              <a:t>market </a:t>
            </a:r>
            <a:r>
              <a:rPr lang="en-US" sz="2700" dirty="0" smtClean="0">
                <a:cs typeface="ＭＳ Ｐゴシック" pitchFamily="-65" charset="-128"/>
              </a:rPr>
              <a:t>trends</a:t>
            </a:r>
            <a:r>
              <a:rPr lang="en-US" sz="2700" dirty="0">
                <a:cs typeface="ＭＳ Ｐゴシック" pitchFamily="-65" charset="-128"/>
              </a:rPr>
              <a:t> </a:t>
            </a:r>
            <a:r>
              <a:rPr lang="en-US" sz="2700" dirty="0" smtClean="0">
                <a:cs typeface="ＭＳ Ｐゴシック" pitchFamily="-65" charset="-128"/>
              </a:rPr>
              <a:t>from sentiment</a:t>
            </a:r>
            <a:endParaRPr lang="en-US" sz="2700" dirty="0">
              <a:cs typeface="ＭＳ Ｐゴシック" pitchFamily="-65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3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789" y="-95250"/>
            <a:ext cx="7772400" cy="857250"/>
          </a:xfrm>
        </p:spPr>
        <p:txBody>
          <a:bodyPr/>
          <a:lstStyle/>
          <a:p>
            <a:r>
              <a:rPr lang="en-US" dirty="0"/>
              <a:t>Scherer Typology of Affective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55746"/>
            <a:ext cx="8763000" cy="3886200"/>
          </a:xfrm>
        </p:spPr>
        <p:txBody>
          <a:bodyPr/>
          <a:lstStyle/>
          <a:p>
            <a:r>
              <a:rPr lang="en-US" sz="1800" b="1" dirty="0"/>
              <a:t>Emotion</a:t>
            </a:r>
            <a:r>
              <a:rPr lang="en-US" sz="1800" dirty="0"/>
              <a:t>: brief organically synchronized … evaluation of </a:t>
            </a:r>
            <a:r>
              <a:rPr lang="en-US" sz="1800" dirty="0" smtClean="0"/>
              <a:t>a </a:t>
            </a:r>
            <a:r>
              <a:rPr lang="en-US" sz="1800" dirty="0"/>
              <a:t>major event </a:t>
            </a:r>
          </a:p>
          <a:p>
            <a:pPr lvl="1"/>
            <a:r>
              <a:rPr lang="en-US" sz="1800" i="1" dirty="0"/>
              <a:t>angry, sad, joyful, fearful, ashamed, proud, elated</a:t>
            </a:r>
            <a:endParaRPr lang="en-US" sz="1800" dirty="0"/>
          </a:p>
          <a:p>
            <a:r>
              <a:rPr lang="en-US" sz="1800" b="1" dirty="0"/>
              <a:t>Mood</a:t>
            </a:r>
            <a:r>
              <a:rPr lang="en-US" sz="1800" dirty="0"/>
              <a:t>: diffuse non-caused low-intensity long-duration change in subjective feeling</a:t>
            </a:r>
          </a:p>
          <a:p>
            <a:pPr lvl="1"/>
            <a:r>
              <a:rPr lang="en-US" sz="1800" i="1" dirty="0"/>
              <a:t>cheerful, gloomy, irritable, listless, depressed, buoyant</a:t>
            </a:r>
            <a:endParaRPr lang="en-US" sz="1800" dirty="0"/>
          </a:p>
          <a:p>
            <a:r>
              <a:rPr lang="en-US" sz="1800" b="1" dirty="0"/>
              <a:t>Interpersonal stances</a:t>
            </a:r>
            <a:r>
              <a:rPr lang="en-US" sz="1800" dirty="0"/>
              <a:t>: affective stance toward another person in a specific interaction</a:t>
            </a:r>
          </a:p>
          <a:p>
            <a:pPr lvl="1"/>
            <a:r>
              <a:rPr lang="en-US" sz="1800" i="1" dirty="0"/>
              <a:t>friendly, flirtatious, distant, cold, warm, supportive, contemptuous</a:t>
            </a:r>
          </a:p>
          <a:p>
            <a:r>
              <a:rPr lang="en-US" sz="1800" b="1" dirty="0"/>
              <a:t>Attitudes</a:t>
            </a:r>
            <a:r>
              <a:rPr lang="en-US" sz="1800" dirty="0"/>
              <a:t>: enduring, affectively </a:t>
            </a:r>
            <a:r>
              <a:rPr lang="en-US" sz="1800" dirty="0" smtClean="0"/>
              <a:t>colored </a:t>
            </a:r>
            <a:r>
              <a:rPr lang="en-US" sz="1800" dirty="0"/>
              <a:t>beliefs, dispositions towards objects or persons</a:t>
            </a:r>
          </a:p>
          <a:p>
            <a:pPr lvl="1"/>
            <a:r>
              <a:rPr lang="en-US" sz="1800" i="1" dirty="0"/>
              <a:t> liking, loving, hating, </a:t>
            </a:r>
            <a:r>
              <a:rPr lang="en-US" sz="1800" i="1" dirty="0" smtClean="0"/>
              <a:t>valuing</a:t>
            </a:r>
            <a:r>
              <a:rPr lang="en-US" sz="1800" i="1" dirty="0"/>
              <a:t>, desiring</a:t>
            </a:r>
            <a:endParaRPr lang="en-US" sz="1800" dirty="0"/>
          </a:p>
          <a:p>
            <a:r>
              <a:rPr lang="en-US" sz="1800" b="1" dirty="0"/>
              <a:t>Personality traits</a:t>
            </a:r>
            <a:r>
              <a:rPr lang="en-US" sz="1800" dirty="0"/>
              <a:t>: stable personality dispositions and typical behavior tendencies</a:t>
            </a:r>
          </a:p>
          <a:p>
            <a:pPr lvl="1"/>
            <a:r>
              <a:rPr lang="en-US" sz="1800" i="1" dirty="0"/>
              <a:t>nervous, </a:t>
            </a:r>
            <a:r>
              <a:rPr lang="en-US" sz="1800" i="1" dirty="0" smtClean="0"/>
              <a:t>anxious, reckless</a:t>
            </a:r>
            <a:r>
              <a:rPr lang="en-US" sz="1800" i="1" dirty="0"/>
              <a:t>, morose, hostile, </a:t>
            </a:r>
            <a:r>
              <a:rPr lang="en-US" sz="1800" i="1" dirty="0" smtClean="0"/>
              <a:t>jealous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51810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789" y="-95250"/>
            <a:ext cx="7772400" cy="857250"/>
          </a:xfrm>
        </p:spPr>
        <p:txBody>
          <a:bodyPr/>
          <a:lstStyle/>
          <a:p>
            <a:r>
              <a:rPr lang="en-US" dirty="0"/>
              <a:t>Scherer Typology of Affective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55746"/>
            <a:ext cx="8839200" cy="3886200"/>
          </a:xfrm>
        </p:spPr>
        <p:txBody>
          <a:bodyPr/>
          <a:lstStyle/>
          <a:p>
            <a:r>
              <a:rPr 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Emotion</a:t>
            </a:r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brief organically synchronized … evaluation of </a:t>
            </a:r>
            <a:r>
              <a:rPr lang="en-US" sz="1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a </a:t>
            </a:r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major event </a:t>
            </a:r>
          </a:p>
          <a:p>
            <a:pPr lvl="1"/>
            <a:r>
              <a:rPr lang="en-US" sz="18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angry, sad, joyful, fearful, ashamed, proud, elated</a:t>
            </a:r>
            <a:endParaRPr lang="en-US" sz="1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Mood</a:t>
            </a:r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diffuse non-caused low-intensity long-duration change in subjective feeling</a:t>
            </a:r>
          </a:p>
          <a:p>
            <a:pPr lvl="1"/>
            <a:r>
              <a:rPr lang="en-US" sz="18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cheerful, gloomy, irritable, listless, depressed, buoyant</a:t>
            </a:r>
            <a:endParaRPr lang="en-US" sz="1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Interpersonal stances</a:t>
            </a:r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affective stance toward another person in a specific interaction</a:t>
            </a:r>
          </a:p>
          <a:p>
            <a:pPr lvl="1"/>
            <a:r>
              <a:rPr lang="en-US" sz="18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friendly, flirtatious, distant, cold, warm, supportive, contemptuous</a:t>
            </a:r>
          </a:p>
          <a:p>
            <a:r>
              <a:rPr lang="en-US" sz="1800" b="1" dirty="0"/>
              <a:t>Attitudes: enduring, affectively </a:t>
            </a:r>
            <a:r>
              <a:rPr lang="en-US" sz="1800" b="1" dirty="0" smtClean="0"/>
              <a:t>colored </a:t>
            </a:r>
            <a:r>
              <a:rPr lang="en-US" sz="1800" b="1" dirty="0"/>
              <a:t>beliefs, dispositions towards objects or persons</a:t>
            </a:r>
          </a:p>
          <a:p>
            <a:pPr lvl="1"/>
            <a:r>
              <a:rPr lang="en-US" sz="1800" b="1" i="1" dirty="0"/>
              <a:t> </a:t>
            </a:r>
            <a:r>
              <a:rPr lang="en-US" sz="1800" i="1" dirty="0"/>
              <a:t>liking, loving, hating, </a:t>
            </a:r>
            <a:r>
              <a:rPr lang="en-US" sz="1800" i="1" dirty="0" smtClean="0"/>
              <a:t>valuing</a:t>
            </a:r>
            <a:r>
              <a:rPr lang="en-US" sz="1800" i="1" dirty="0"/>
              <a:t>, desiring</a:t>
            </a:r>
          </a:p>
          <a:p>
            <a:r>
              <a:rPr lang="en-US" sz="1800" b="1" dirty="0">
                <a:solidFill>
                  <a:srgbClr val="7CD7CF"/>
                </a:solidFill>
              </a:rPr>
              <a:t>Personality traits</a:t>
            </a:r>
            <a:r>
              <a:rPr lang="en-US" sz="1800" dirty="0">
                <a:solidFill>
                  <a:srgbClr val="7CD7CF"/>
                </a:solidFill>
              </a:rPr>
              <a:t>: stable personality dispositions and typical behavior tendencies</a:t>
            </a:r>
          </a:p>
          <a:p>
            <a:pPr lvl="1"/>
            <a:r>
              <a:rPr lang="en-US" sz="1800" i="1" dirty="0">
                <a:solidFill>
                  <a:srgbClr val="7CD7CF"/>
                </a:solidFill>
              </a:rPr>
              <a:t>nervous, </a:t>
            </a:r>
            <a:r>
              <a:rPr lang="en-US" sz="1800" i="1" dirty="0" smtClean="0">
                <a:solidFill>
                  <a:srgbClr val="7CD7CF"/>
                </a:solidFill>
              </a:rPr>
              <a:t>anxious, reckless</a:t>
            </a:r>
            <a:r>
              <a:rPr lang="en-US" sz="1800" i="1" dirty="0">
                <a:solidFill>
                  <a:srgbClr val="7CD7CF"/>
                </a:solidFill>
              </a:rPr>
              <a:t>, morose, hostile, </a:t>
            </a:r>
            <a:r>
              <a:rPr lang="en-US" sz="1800" i="1" dirty="0" smtClean="0">
                <a:solidFill>
                  <a:srgbClr val="7CD7CF"/>
                </a:solidFill>
              </a:rPr>
              <a:t>jealous</a:t>
            </a:r>
            <a:endParaRPr lang="en-US" sz="1800" i="1" dirty="0">
              <a:solidFill>
                <a:srgbClr val="7CD7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2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09550"/>
            <a:ext cx="7467600" cy="742950"/>
          </a:xfrm>
        </p:spPr>
        <p:txBody>
          <a:bodyPr/>
          <a:lstStyle/>
          <a:p>
            <a:r>
              <a:rPr lang="en-US" dirty="0" smtClean="0"/>
              <a:t>Sentiment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763000" cy="3962400"/>
          </a:xfrm>
        </p:spPr>
        <p:txBody>
          <a:bodyPr/>
          <a:lstStyle/>
          <a:p>
            <a:r>
              <a:rPr lang="en-US" dirty="0" smtClean="0"/>
              <a:t>Sentiment analysis is the detection of </a:t>
            </a:r>
            <a:r>
              <a:rPr lang="en-US" b="1" dirty="0" smtClean="0"/>
              <a:t>attitudes</a:t>
            </a:r>
          </a:p>
          <a:p>
            <a:pPr marL="457200" lvl="1" indent="0">
              <a:buNone/>
            </a:pPr>
            <a:r>
              <a:rPr lang="en-US" dirty="0" smtClean="0"/>
              <a:t>“</a:t>
            </a:r>
            <a:r>
              <a:rPr lang="en-US" dirty="0"/>
              <a:t>enduring, affectively colored beliefs, dispositions towards objects or </a:t>
            </a:r>
            <a:r>
              <a:rPr lang="en-US" dirty="0" smtClean="0"/>
              <a:t>persons”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/>
              <a:t>Holder (source) </a:t>
            </a:r>
            <a:r>
              <a:rPr lang="en-US" dirty="0" smtClean="0"/>
              <a:t>of attitude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/>
              <a:t>Target (aspect) </a:t>
            </a:r>
            <a:r>
              <a:rPr lang="en-US" dirty="0" smtClean="0"/>
              <a:t>of attitude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/>
              <a:t>Type </a:t>
            </a:r>
            <a:r>
              <a:rPr lang="en-US" dirty="0" smtClean="0"/>
              <a:t>of attitude</a:t>
            </a:r>
          </a:p>
          <a:p>
            <a:pPr lvl="2"/>
            <a:r>
              <a:rPr lang="en-US" dirty="0" smtClean="0"/>
              <a:t>From a set of types</a:t>
            </a:r>
          </a:p>
          <a:p>
            <a:pPr lvl="3"/>
            <a:r>
              <a:rPr lang="en-US" i="1" dirty="0" smtClean="0"/>
              <a:t>Like, love, hate, value, desire,</a:t>
            </a:r>
            <a:r>
              <a:rPr lang="en-US" dirty="0" smtClean="0"/>
              <a:t> etc.</a:t>
            </a:r>
          </a:p>
          <a:p>
            <a:pPr lvl="2"/>
            <a:r>
              <a:rPr lang="en-US" dirty="0" smtClean="0"/>
              <a:t>Or (more commonly) simple weighted </a:t>
            </a:r>
            <a:r>
              <a:rPr lang="en-US" b="1" dirty="0" smtClean="0"/>
              <a:t>polarity</a:t>
            </a:r>
            <a:r>
              <a:rPr lang="en-US" dirty="0" smtClean="0"/>
              <a:t>: </a:t>
            </a:r>
          </a:p>
          <a:p>
            <a:pPr lvl="3"/>
            <a:r>
              <a:rPr lang="en-US" i="1" dirty="0" smtClean="0"/>
              <a:t>positive, negative, neutral, </a:t>
            </a:r>
            <a:r>
              <a:rPr lang="en-US" dirty="0" smtClean="0"/>
              <a:t>together with </a:t>
            </a:r>
            <a:r>
              <a:rPr lang="en-US" i="1" dirty="0" smtClean="0"/>
              <a:t>strength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US" b="1" dirty="0" smtClean="0"/>
              <a:t>Text</a:t>
            </a:r>
            <a:r>
              <a:rPr lang="en-US" dirty="0" smtClean="0"/>
              <a:t> containing the attitude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Sentence</a:t>
            </a:r>
            <a:r>
              <a:rPr lang="en-US" dirty="0"/>
              <a:t> </a:t>
            </a:r>
            <a:r>
              <a:rPr lang="en-US" dirty="0" smtClean="0"/>
              <a:t>or entire document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0" y="4705350"/>
            <a:ext cx="3810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15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Sentiment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Simplest task:</a:t>
            </a:r>
          </a:p>
          <a:p>
            <a:pPr lvl="1"/>
            <a:r>
              <a:rPr lang="en-US" sz="2800" dirty="0" smtClean="0"/>
              <a:t>Is the attitude of this text positive or negative?</a:t>
            </a:r>
          </a:p>
          <a:p>
            <a:r>
              <a:rPr lang="en-US" sz="3200" dirty="0" smtClean="0"/>
              <a:t>More complex:</a:t>
            </a:r>
          </a:p>
          <a:p>
            <a:pPr lvl="1"/>
            <a:r>
              <a:rPr lang="en-US" sz="2800" dirty="0" smtClean="0"/>
              <a:t>Rank the attitude of this text from 1 to 5</a:t>
            </a:r>
          </a:p>
          <a:p>
            <a:r>
              <a:rPr lang="en-US" sz="3200" dirty="0" smtClean="0"/>
              <a:t>Advanced:</a:t>
            </a:r>
          </a:p>
          <a:p>
            <a:pPr lvl="1"/>
            <a:r>
              <a:rPr lang="en-US" sz="2800" dirty="0" smtClean="0"/>
              <a:t>Detect the target, source, or complex attitude types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23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Sentiment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Simplest task:</a:t>
            </a:r>
          </a:p>
          <a:p>
            <a:pPr lvl="1"/>
            <a:r>
              <a:rPr lang="en-US" sz="2800" dirty="0" smtClean="0">
                <a:solidFill>
                  <a:srgbClr val="000090"/>
                </a:solidFill>
              </a:rPr>
              <a:t>Is the attitude of this text positive or negative?</a:t>
            </a:r>
          </a:p>
          <a:p>
            <a:r>
              <a:rPr lang="en-US" sz="3200" dirty="0" smtClean="0"/>
              <a:t>More complex:</a:t>
            </a:r>
          </a:p>
          <a:p>
            <a:pPr lvl="1"/>
            <a:r>
              <a:rPr lang="en-US" sz="2800" dirty="0" smtClean="0"/>
              <a:t>Rank the attitude of this text from 1 to 5</a:t>
            </a:r>
          </a:p>
          <a:p>
            <a:r>
              <a:rPr lang="en-US" sz="3200" dirty="0" smtClean="0"/>
              <a:t>Advanced:</a:t>
            </a:r>
          </a:p>
          <a:p>
            <a:pPr lvl="1"/>
            <a:r>
              <a:rPr lang="en-US" sz="2800" dirty="0" smtClean="0"/>
              <a:t>Detect the target, source, or complex attitude types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49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Sentiment Analysis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What is Sentiment Analysis?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0746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Sentiment Analysis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A Baseline Algorithm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0746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696200" cy="857250"/>
          </a:xfrm>
        </p:spPr>
        <p:txBody>
          <a:bodyPr/>
          <a:lstStyle/>
          <a:p>
            <a:pPr lvl="1"/>
            <a:r>
              <a:rPr lang="en-US" sz="2800" dirty="0" smtClean="0"/>
              <a:t>Sentiment Classification in Movie Reviews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2038350"/>
            <a:ext cx="7772400" cy="2362200"/>
          </a:xfrm>
        </p:spPr>
        <p:txBody>
          <a:bodyPr/>
          <a:lstStyle/>
          <a:p>
            <a:r>
              <a:rPr lang="en-US" dirty="0" smtClean="0"/>
              <a:t>Polarity detection:</a:t>
            </a:r>
          </a:p>
          <a:p>
            <a:pPr lvl="1"/>
            <a:r>
              <a:rPr lang="en-US" dirty="0" smtClean="0"/>
              <a:t>Is an IMDB movie review positive or negative?</a:t>
            </a:r>
            <a:endParaRPr lang="en-US" dirty="0"/>
          </a:p>
          <a:p>
            <a:r>
              <a:rPr lang="en-US" dirty="0" smtClean="0"/>
              <a:t>Data: </a:t>
            </a:r>
            <a:r>
              <a:rPr lang="en-US" i="1" dirty="0" smtClean="0"/>
              <a:t>Polarity Data 2.0: </a:t>
            </a:r>
          </a:p>
          <a:p>
            <a:pPr lvl="1"/>
            <a:r>
              <a:rPr lang="en-US" dirty="0" smtClean="0">
                <a:hlinkClick r:id="rId2"/>
              </a:rPr>
              <a:t>http://www.cs.cornell.edu/people/pabo/movie-review-data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667000" y="931843"/>
            <a:ext cx="662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Bo Pang, Lillian Lee, and </a:t>
            </a:r>
            <a:r>
              <a:rPr lang="en-US" sz="1400" dirty="0" err="1">
                <a:solidFill>
                  <a:schemeClr val="accent5">
                    <a:lumMod val="75000"/>
                  </a:schemeClr>
                </a:solidFill>
                <a:latin typeface="+mn-lt"/>
              </a:rPr>
              <a:t>Shivakumar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chemeClr val="accent5">
                    <a:lumMod val="75000"/>
                  </a:schemeClr>
                </a:solidFill>
                <a:latin typeface="+mn-lt"/>
              </a:rPr>
              <a:t>Vaithyanathan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.  2002.  Thumbs up? Sentiment Classification using Machine Learning Techniques. EMNLP-2002, 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79—86.</a:t>
            </a:r>
            <a:endParaRPr lang="en-US" sz="14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Bo Pang and Lillian Lee.  2004.  A Sentimental Education: Sentiment Analysis Using Subjectivity Summarization Based on Minimum Cuts.  ACL, 271-278</a:t>
            </a:r>
          </a:p>
        </p:txBody>
      </p:sp>
    </p:spTree>
    <p:extLst>
      <p:ext uri="{BB962C8B-B14F-4D97-AF65-F5344CB8AC3E}">
        <p14:creationId xmlns:p14="http://schemas.microsoft.com/office/powerpoint/2010/main" val="142429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772400" cy="857250"/>
          </a:xfrm>
        </p:spPr>
        <p:txBody>
          <a:bodyPr/>
          <a:lstStyle/>
          <a:p>
            <a:r>
              <a:rPr lang="en-US" dirty="0" smtClean="0"/>
              <a:t>IMDB data in the Pang and Lee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57350"/>
            <a:ext cx="4953000" cy="417195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when _star wars_ came out some twenty years ago , the image of traveling throughout the stars has become a commonplace image . […]</a:t>
            </a:r>
          </a:p>
          <a:p>
            <a:pPr marL="0" indent="0">
              <a:buNone/>
            </a:pPr>
            <a:r>
              <a:rPr lang="en-US" sz="1800" dirty="0" smtClean="0"/>
              <a:t>when </a:t>
            </a:r>
            <a:r>
              <a:rPr lang="en-US" sz="1800" dirty="0" err="1" smtClean="0"/>
              <a:t>han</a:t>
            </a:r>
            <a:r>
              <a:rPr lang="en-US" sz="1800" dirty="0" smtClean="0"/>
              <a:t> solo goes light speed , the stars change to bright lines , going towards the viewer in lines that converge at an invisible point . </a:t>
            </a:r>
          </a:p>
          <a:p>
            <a:pPr marL="0" indent="0">
              <a:buNone/>
            </a:pPr>
            <a:r>
              <a:rPr lang="en-US" sz="1800" dirty="0" smtClean="0"/>
              <a:t>cool . </a:t>
            </a:r>
          </a:p>
          <a:p>
            <a:pPr marL="0" indent="0">
              <a:buNone/>
            </a:pPr>
            <a:r>
              <a:rPr lang="en-US" sz="1800" dirty="0" smtClean="0"/>
              <a:t>_</a:t>
            </a:r>
            <a:r>
              <a:rPr lang="en-US" sz="1800" dirty="0" err="1" smtClean="0"/>
              <a:t>october</a:t>
            </a:r>
            <a:r>
              <a:rPr lang="en-US" sz="1800" dirty="0" smtClean="0"/>
              <a:t> sky_ offers a much simpler image–that of a single white dot , traveling horizontally across the night sky .   [. . . ]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105400" y="1657350"/>
            <a:ext cx="4038600" cy="3657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“ snake eyes ” is the most aggravating kind of movie : the kind that shows so much potential then becomes unbelievably disappointing . </a:t>
            </a:r>
          </a:p>
          <a:p>
            <a:pPr marL="0" indent="0">
              <a:buNone/>
            </a:pPr>
            <a:r>
              <a:rPr lang="en-US" sz="1800" dirty="0" smtClean="0"/>
              <a:t>it’s not just because this is a </a:t>
            </a:r>
            <a:r>
              <a:rPr lang="en-US" sz="1800" dirty="0" err="1" smtClean="0"/>
              <a:t>brian</a:t>
            </a:r>
            <a:r>
              <a:rPr lang="en-US" sz="1800" dirty="0" smtClean="0"/>
              <a:t> </a:t>
            </a:r>
            <a:r>
              <a:rPr lang="en-US" sz="1800" dirty="0" err="1" smtClean="0"/>
              <a:t>depalma</a:t>
            </a:r>
            <a:r>
              <a:rPr lang="en-US" sz="1800" dirty="0" smtClean="0"/>
              <a:t> film , and since he’s a great director and one who’s films are always greeted with at least some fanfare . </a:t>
            </a:r>
          </a:p>
          <a:p>
            <a:pPr marL="0" indent="0">
              <a:buNone/>
            </a:pPr>
            <a:r>
              <a:rPr lang="en-US" sz="1800" dirty="0" smtClean="0"/>
              <a:t>and it’s not even because this was a film starring </a:t>
            </a:r>
            <a:r>
              <a:rPr lang="en-US" sz="1800" dirty="0" err="1" smtClean="0"/>
              <a:t>nicolas</a:t>
            </a:r>
            <a:r>
              <a:rPr lang="en-US" sz="1800" dirty="0" smtClean="0"/>
              <a:t> cage and since he gives a </a:t>
            </a:r>
            <a:r>
              <a:rPr lang="en-US" sz="1800" dirty="0" err="1" smtClean="0"/>
              <a:t>brauvara</a:t>
            </a:r>
            <a:r>
              <a:rPr lang="en-US" sz="1800" dirty="0" smtClean="0"/>
              <a:t> performance , this film is hardly worth his talents 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1047750"/>
            <a:ext cx="533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3366FF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3600" dirty="0">
              <a:solidFill>
                <a:srgbClr val="3366FF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5600" y="1047750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36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938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 Algorithm (adapted from Pang and Lee)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Tokenization</a:t>
            </a:r>
          </a:p>
          <a:p>
            <a:r>
              <a:rPr lang="en-US" sz="2800" dirty="0" smtClean="0"/>
              <a:t>Feature Extraction</a:t>
            </a:r>
          </a:p>
          <a:p>
            <a:r>
              <a:rPr lang="en-US" sz="2800" dirty="0" smtClean="0"/>
              <a:t>Classification </a:t>
            </a:r>
            <a:r>
              <a:rPr lang="en-US" sz="2800" dirty="0"/>
              <a:t>using different classifiers</a:t>
            </a:r>
          </a:p>
          <a:p>
            <a:pPr lvl="1"/>
            <a:r>
              <a:rPr lang="en-US" sz="2400" dirty="0"/>
              <a:t>Naïve Bayes</a:t>
            </a:r>
          </a:p>
          <a:p>
            <a:pPr lvl="1"/>
            <a:r>
              <a:rPr lang="en-US" sz="2400" dirty="0" err="1"/>
              <a:t>MaxEnt</a:t>
            </a:r>
            <a:endParaRPr lang="en-US" sz="2400" dirty="0"/>
          </a:p>
          <a:p>
            <a:pPr lvl="1"/>
            <a:r>
              <a:rPr lang="en-US" sz="2400" dirty="0" smtClean="0"/>
              <a:t>SVM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5282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Sentiment Tokenization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096000" cy="3333750"/>
          </a:xfrm>
        </p:spPr>
        <p:txBody>
          <a:bodyPr/>
          <a:lstStyle/>
          <a:p>
            <a:r>
              <a:rPr lang="en-US" dirty="0" smtClean="0"/>
              <a:t>Deal with HTML and XML markup</a:t>
            </a:r>
          </a:p>
          <a:p>
            <a:r>
              <a:rPr lang="en-US" dirty="0" smtClean="0"/>
              <a:t>Twitter mark-up (names, hash tags)</a:t>
            </a:r>
          </a:p>
          <a:p>
            <a:r>
              <a:rPr lang="en-US" dirty="0" smtClean="0"/>
              <a:t>Capitalization (preserve for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words in all caps)</a:t>
            </a:r>
          </a:p>
          <a:p>
            <a:r>
              <a:rPr lang="en-US" dirty="0" smtClean="0"/>
              <a:t>Phone numbers, dates</a:t>
            </a:r>
          </a:p>
          <a:p>
            <a:r>
              <a:rPr lang="en-US" dirty="0" smtClean="0"/>
              <a:t>Emoticons</a:t>
            </a:r>
          </a:p>
          <a:p>
            <a:r>
              <a:rPr lang="en-US" dirty="0" smtClean="0"/>
              <a:t>Useful code:</a:t>
            </a:r>
          </a:p>
          <a:p>
            <a:pPr lvl="1"/>
            <a:r>
              <a:rPr lang="en-US" dirty="0" smtClean="0">
                <a:hlinkClick r:id="rId2"/>
              </a:rPr>
              <a:t>Christopher Potts sentiment tokenizer</a:t>
            </a:r>
            <a:endParaRPr lang="en-US" dirty="0" smtClean="0"/>
          </a:p>
          <a:p>
            <a:pPr lvl="1"/>
            <a:r>
              <a:rPr lang="en-US" dirty="0" smtClean="0">
                <a:hlinkClick r:id="rId2"/>
              </a:rPr>
              <a:t>Brendan O’Connor twitter tokenizer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86200" y="2647950"/>
            <a:ext cx="4986762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[&lt;&gt;]? </a:t>
            </a:r>
            <a:r>
              <a:rPr lang="en-US" sz="1200" dirty="0" smtClean="0">
                <a:latin typeface="Courier"/>
                <a:cs typeface="Courier"/>
              </a:rPr>
              <a:t>                      # </a:t>
            </a:r>
            <a:r>
              <a:rPr lang="en-US" sz="1200" dirty="0">
                <a:latin typeface="Courier"/>
                <a:cs typeface="Courier"/>
              </a:rPr>
              <a:t>optional hat/brow</a:t>
            </a:r>
          </a:p>
          <a:p>
            <a:r>
              <a:rPr lang="en-US" sz="1200" dirty="0">
                <a:latin typeface="Courier"/>
                <a:cs typeface="Courier"/>
              </a:rPr>
              <a:t>[:;=8]                     </a:t>
            </a:r>
            <a:r>
              <a:rPr lang="en-US" sz="1200" dirty="0" smtClean="0">
                <a:latin typeface="Courier"/>
                <a:cs typeface="Courier"/>
              </a:rPr>
              <a:t> # </a:t>
            </a:r>
            <a:r>
              <a:rPr lang="en-US" sz="1200" dirty="0">
                <a:latin typeface="Courier"/>
                <a:cs typeface="Courier"/>
              </a:rPr>
              <a:t>eyes</a:t>
            </a:r>
          </a:p>
          <a:p>
            <a:r>
              <a:rPr lang="en-US" sz="1200" dirty="0">
                <a:latin typeface="Courier"/>
                <a:cs typeface="Courier"/>
              </a:rPr>
              <a:t>[\-o\*\']? </a:t>
            </a:r>
            <a:r>
              <a:rPr lang="en-US" sz="1200" dirty="0" smtClean="0">
                <a:latin typeface="Courier"/>
                <a:cs typeface="Courier"/>
              </a:rPr>
              <a:t>                 # </a:t>
            </a:r>
            <a:r>
              <a:rPr lang="en-US" sz="1200" dirty="0">
                <a:latin typeface="Courier"/>
                <a:cs typeface="Courier"/>
              </a:rPr>
              <a:t>optional nose</a:t>
            </a:r>
          </a:p>
          <a:p>
            <a:r>
              <a:rPr lang="en-US" sz="1200" dirty="0">
                <a:latin typeface="Courier"/>
                <a:cs typeface="Courier"/>
              </a:rPr>
              <a:t>[\)\]\(\[</a:t>
            </a:r>
            <a:r>
              <a:rPr lang="en-US" sz="1200" dirty="0" err="1">
                <a:latin typeface="Courier"/>
                <a:cs typeface="Courier"/>
              </a:rPr>
              <a:t>dDpP</a:t>
            </a:r>
            <a:r>
              <a:rPr lang="en-US" sz="1200" dirty="0">
                <a:latin typeface="Courier"/>
                <a:cs typeface="Courier"/>
              </a:rPr>
              <a:t>/\:\}\{@\|\\]  # mouth      </a:t>
            </a:r>
          </a:p>
          <a:p>
            <a:r>
              <a:rPr lang="en-US" sz="1200" dirty="0">
                <a:latin typeface="Courier"/>
                <a:cs typeface="Courier"/>
              </a:rPr>
              <a:t>|                           </a:t>
            </a:r>
            <a:r>
              <a:rPr lang="en-US" sz="1200" dirty="0" smtClean="0">
                <a:latin typeface="Courier"/>
                <a:cs typeface="Courier"/>
              </a:rPr>
              <a:t>#</a:t>
            </a:r>
            <a:r>
              <a:rPr lang="en-US" sz="1200" dirty="0">
                <a:latin typeface="Courier"/>
                <a:cs typeface="Courier"/>
              </a:rPr>
              <a:t>### reverse orientation</a:t>
            </a:r>
          </a:p>
          <a:p>
            <a:r>
              <a:rPr lang="en-US" sz="1200" dirty="0">
                <a:latin typeface="Courier"/>
                <a:cs typeface="Courier"/>
              </a:rPr>
              <a:t>[\)\]\(\[</a:t>
            </a:r>
            <a:r>
              <a:rPr lang="en-US" sz="1200" dirty="0" err="1">
                <a:latin typeface="Courier"/>
                <a:cs typeface="Courier"/>
              </a:rPr>
              <a:t>dDpP</a:t>
            </a:r>
            <a:r>
              <a:rPr lang="en-US" sz="1200" dirty="0">
                <a:latin typeface="Courier"/>
                <a:cs typeface="Courier"/>
              </a:rPr>
              <a:t>/\:\}\{@\|\\]  # mouth</a:t>
            </a:r>
          </a:p>
          <a:p>
            <a:r>
              <a:rPr lang="en-US" sz="1200" dirty="0">
                <a:latin typeface="Courier"/>
                <a:cs typeface="Courier"/>
              </a:rPr>
              <a:t>[\-o\*\']? </a:t>
            </a:r>
            <a:r>
              <a:rPr lang="en-US" sz="1200" dirty="0" smtClean="0">
                <a:latin typeface="Courier"/>
                <a:cs typeface="Courier"/>
              </a:rPr>
              <a:t>                 # </a:t>
            </a:r>
            <a:r>
              <a:rPr lang="en-US" sz="1200" dirty="0">
                <a:latin typeface="Courier"/>
                <a:cs typeface="Courier"/>
              </a:rPr>
              <a:t>optional nose</a:t>
            </a:r>
          </a:p>
          <a:p>
            <a:r>
              <a:rPr lang="en-US" sz="1200" dirty="0">
                <a:latin typeface="Courier"/>
                <a:cs typeface="Courier"/>
              </a:rPr>
              <a:t>[:;=8</a:t>
            </a:r>
            <a:r>
              <a:rPr lang="en-US" sz="1200" dirty="0" smtClean="0">
                <a:latin typeface="Courier"/>
                <a:cs typeface="Courier"/>
              </a:rPr>
              <a:t>]                      # </a:t>
            </a:r>
            <a:r>
              <a:rPr lang="en-US" sz="1200" dirty="0">
                <a:latin typeface="Courier"/>
                <a:cs typeface="Courier"/>
              </a:rPr>
              <a:t>eyes</a:t>
            </a:r>
          </a:p>
          <a:p>
            <a:r>
              <a:rPr lang="en-US" sz="1200" dirty="0">
                <a:latin typeface="Courier"/>
                <a:cs typeface="Courier"/>
              </a:rPr>
              <a:t>[&lt;&gt;]? </a:t>
            </a:r>
            <a:r>
              <a:rPr lang="en-US" sz="1200" dirty="0" smtClean="0">
                <a:latin typeface="Courier"/>
                <a:cs typeface="Courier"/>
              </a:rPr>
              <a:t>                      # </a:t>
            </a:r>
            <a:r>
              <a:rPr lang="en-US" sz="1200" dirty="0">
                <a:latin typeface="Courier"/>
                <a:cs typeface="Courier"/>
              </a:rPr>
              <a:t>optional hat/brow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0" y="2266950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Potts emoticons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528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Extracting Features for Sentiment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733800"/>
          </a:xfrm>
        </p:spPr>
        <p:txBody>
          <a:bodyPr/>
          <a:lstStyle/>
          <a:p>
            <a:r>
              <a:rPr lang="en-US" dirty="0" smtClean="0"/>
              <a:t>How to handle negation</a:t>
            </a:r>
          </a:p>
          <a:p>
            <a:pPr lvl="1"/>
            <a:r>
              <a:rPr lang="en-US" dirty="0" smtClean="0">
                <a:latin typeface="Courier"/>
                <a:cs typeface="Courier"/>
              </a:rPr>
              <a:t>I </a:t>
            </a:r>
            <a:r>
              <a:rPr lang="en-US" b="1" dirty="0" smtClean="0">
                <a:latin typeface="Courier"/>
                <a:cs typeface="Courier"/>
              </a:rPr>
              <a:t>didn’t</a:t>
            </a:r>
            <a:r>
              <a:rPr lang="en-US" dirty="0" smtClean="0">
                <a:latin typeface="Courier"/>
                <a:cs typeface="Courier"/>
              </a:rPr>
              <a:t> like this movie</a:t>
            </a:r>
          </a:p>
          <a:p>
            <a:pPr marL="457200" lvl="1" indent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vs</a:t>
            </a:r>
            <a:endParaRPr lang="en-US" dirty="0" smtClean="0"/>
          </a:p>
          <a:p>
            <a:pPr lvl="1"/>
            <a:r>
              <a:rPr lang="en-US" dirty="0" smtClean="0">
                <a:latin typeface="Courier"/>
                <a:cs typeface="Courier"/>
              </a:rPr>
              <a:t>I really like this movie</a:t>
            </a:r>
          </a:p>
          <a:p>
            <a:r>
              <a:rPr lang="en-US" dirty="0" smtClean="0"/>
              <a:t>Which words to use?</a:t>
            </a:r>
          </a:p>
          <a:p>
            <a:pPr lvl="1"/>
            <a:r>
              <a:rPr lang="en-US" dirty="0" smtClean="0"/>
              <a:t>Only adjectives</a:t>
            </a:r>
          </a:p>
          <a:p>
            <a:pPr lvl="1"/>
            <a:r>
              <a:rPr lang="en-US" dirty="0"/>
              <a:t>All </a:t>
            </a:r>
            <a:r>
              <a:rPr lang="en-US" dirty="0" smtClean="0"/>
              <a:t>words</a:t>
            </a:r>
          </a:p>
          <a:p>
            <a:pPr lvl="2"/>
            <a:r>
              <a:rPr lang="en-US" dirty="0" smtClean="0"/>
              <a:t>All words turns out to work better, at least on this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5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33350"/>
            <a:ext cx="7467600" cy="742950"/>
          </a:xfrm>
        </p:spPr>
        <p:txBody>
          <a:bodyPr/>
          <a:lstStyle/>
          <a:p>
            <a:r>
              <a:rPr lang="en-US" dirty="0" smtClean="0"/>
              <a:t>Negation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038350"/>
            <a:ext cx="8839200" cy="2895600"/>
          </a:xfrm>
        </p:spPr>
        <p:txBody>
          <a:bodyPr/>
          <a:lstStyle/>
          <a:p>
            <a:pPr marL="0" indent="0">
              <a:buNone/>
            </a:pPr>
            <a:r>
              <a:rPr lang="en-US" sz="2300" dirty="0" smtClean="0"/>
              <a:t>Add NOT_ to every word between negation and following punctuation:</a:t>
            </a:r>
          </a:p>
          <a:p>
            <a:endParaRPr lang="en-US" sz="1600" dirty="0" smtClean="0"/>
          </a:p>
          <a:p>
            <a:pPr>
              <a:buNone/>
            </a:pPr>
            <a:r>
              <a:rPr lang="en-US" sz="2700" dirty="0" smtClean="0">
                <a:solidFill>
                  <a:srgbClr val="660066"/>
                </a:solidFill>
                <a:latin typeface="Courier"/>
                <a:cs typeface="Courier"/>
              </a:rPr>
              <a:t>didn’t like this movie , but I</a:t>
            </a:r>
          </a:p>
          <a:p>
            <a:endParaRPr lang="en-US" sz="2700" dirty="0" smtClean="0">
              <a:solidFill>
                <a:srgbClr val="660066"/>
              </a:solidFill>
            </a:endParaRPr>
          </a:p>
          <a:p>
            <a:pPr>
              <a:buNone/>
            </a:pPr>
            <a:r>
              <a:rPr lang="en-US" sz="2700" dirty="0" smtClean="0">
                <a:solidFill>
                  <a:srgbClr val="660066"/>
                </a:solidFill>
                <a:latin typeface="Courier"/>
                <a:cs typeface="Courier"/>
              </a:rPr>
              <a:t>didn’t </a:t>
            </a:r>
            <a:r>
              <a:rPr lang="en-US" sz="2700" dirty="0" err="1" smtClean="0">
                <a:solidFill>
                  <a:srgbClr val="660066"/>
                </a:solidFill>
                <a:latin typeface="Courier"/>
                <a:cs typeface="Courier"/>
              </a:rPr>
              <a:t>NOT_like</a:t>
            </a:r>
            <a:r>
              <a:rPr lang="en-US" sz="27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700" dirty="0" err="1" smtClean="0">
                <a:solidFill>
                  <a:srgbClr val="660066"/>
                </a:solidFill>
                <a:latin typeface="Courier"/>
                <a:cs typeface="Courier"/>
              </a:rPr>
              <a:t>NOT_this</a:t>
            </a:r>
            <a:r>
              <a:rPr lang="en-US" sz="27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700" dirty="0" err="1" smtClean="0">
                <a:solidFill>
                  <a:srgbClr val="660066"/>
                </a:solidFill>
                <a:latin typeface="Courier"/>
                <a:cs typeface="Courier"/>
              </a:rPr>
              <a:t>NOT_movie</a:t>
            </a:r>
            <a:r>
              <a:rPr lang="en-US" sz="2700" dirty="0" smtClean="0">
                <a:solidFill>
                  <a:srgbClr val="660066"/>
                </a:solidFill>
                <a:latin typeface="Courier"/>
                <a:cs typeface="Courier"/>
              </a:rPr>
              <a:t> but I</a:t>
            </a:r>
            <a:endParaRPr lang="en-US" sz="2700" dirty="0">
              <a:solidFill>
                <a:srgbClr val="660066"/>
              </a:solidFill>
              <a:latin typeface="Courier"/>
              <a:cs typeface="Courier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3124200" y="3333750"/>
            <a:ext cx="914400" cy="40005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00200" y="971550"/>
            <a:ext cx="74620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28817A"/>
                </a:solidFill>
                <a:latin typeface="+mn-lt"/>
              </a:rPr>
              <a:t>Das</a:t>
            </a:r>
            <a:r>
              <a:rPr lang="en-US" sz="1400" dirty="0">
                <a:solidFill>
                  <a:srgbClr val="28817A"/>
                </a:solidFill>
                <a:latin typeface="+mn-lt"/>
              </a:rPr>
              <a:t>, </a:t>
            </a:r>
            <a:r>
              <a:rPr lang="en-US" sz="1400" dirty="0" err="1">
                <a:solidFill>
                  <a:srgbClr val="28817A"/>
                </a:solidFill>
                <a:latin typeface="+mn-lt"/>
              </a:rPr>
              <a:t>Sanjiv</a:t>
            </a:r>
            <a:r>
              <a:rPr lang="en-US" sz="1400" dirty="0">
                <a:solidFill>
                  <a:srgbClr val="28817A"/>
                </a:solidFill>
                <a:latin typeface="+mn-lt"/>
              </a:rPr>
              <a:t> and Mike Chen. 2001. Yahoo! for Amazon: Extracting market sentiment from stock message boards. In Proceedings of the Asia Pacific Finance Association Annual Conference (APFA</a:t>
            </a:r>
            <a:r>
              <a:rPr lang="en-US" sz="1400" dirty="0" smtClean="0">
                <a:solidFill>
                  <a:srgbClr val="28817A"/>
                </a:solidFill>
                <a:latin typeface="+mn-lt"/>
              </a:rPr>
              <a:t>).</a:t>
            </a:r>
          </a:p>
          <a:p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Bo Pang, Lillian Lee, and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</a:rPr>
              <a:t>Shivakumar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</a:rPr>
              <a:t>Vaithyanathan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.  2002.  Thumbs up? Sentiment Classification using Machine Learning Techniques. EMNLP-2002, 79—86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26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Reminder: Na</a:t>
            </a:r>
            <a:r>
              <a:rPr lang="fr-FR" dirty="0" err="1" smtClean="0"/>
              <a:t>ï</a:t>
            </a:r>
            <a:r>
              <a:rPr lang="en-US" dirty="0" err="1" smtClean="0"/>
              <a:t>ve</a:t>
            </a:r>
            <a:r>
              <a:rPr lang="en-US" dirty="0" smtClean="0"/>
              <a:t> Bayes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5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1147700"/>
              </p:ext>
            </p:extLst>
          </p:nvPr>
        </p:nvGraphicFramePr>
        <p:xfrm>
          <a:off x="1443038" y="3028950"/>
          <a:ext cx="4892675" cy="1427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Equation" r:id="rId3" imgW="1524000" imgH="444500" progId="Equation.3">
                  <p:embed/>
                </p:oleObj>
              </mc:Choice>
              <mc:Fallback>
                <p:oleObj name="Equation" r:id="rId3" imgW="15240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3038" y="3028950"/>
                        <a:ext cx="4892675" cy="14271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278355"/>
              </p:ext>
            </p:extLst>
          </p:nvPr>
        </p:nvGraphicFramePr>
        <p:xfrm>
          <a:off x="990600" y="1504950"/>
          <a:ext cx="6400800" cy="1154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Equation" r:id="rId5" imgW="2171700" imgH="393700" progId="Equation.3">
                  <p:embed/>
                </p:oleObj>
              </mc:Choice>
              <mc:Fallback>
                <p:oleObj name="Equation" r:id="rId5" imgW="2171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504950"/>
                        <a:ext cx="6400800" cy="11545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644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95250"/>
            <a:ext cx="7772400" cy="742950"/>
          </a:xfrm>
        </p:spPr>
        <p:txBody>
          <a:bodyPr/>
          <a:lstStyle/>
          <a:p>
            <a:r>
              <a:rPr lang="en-US" sz="2600" dirty="0" err="1"/>
              <a:t>Binarized</a:t>
            </a:r>
            <a:r>
              <a:rPr lang="en-US" sz="2600" dirty="0"/>
              <a:t> (Boolean feature)  Multinomial Na</a:t>
            </a:r>
            <a:r>
              <a:rPr lang="fr-FR" sz="2600" dirty="0" err="1"/>
              <a:t>ï</a:t>
            </a:r>
            <a:r>
              <a:rPr lang="en-US" sz="2600" dirty="0" err="1"/>
              <a:t>ve</a:t>
            </a:r>
            <a:r>
              <a:rPr lang="en-US" sz="2600" dirty="0"/>
              <a:t> Bayes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Intuition:</a:t>
            </a:r>
          </a:p>
          <a:p>
            <a:pPr lvl="1"/>
            <a:r>
              <a:rPr lang="en-US" dirty="0" smtClean="0"/>
              <a:t>For sentiment (and probably for other text classification domains)</a:t>
            </a:r>
          </a:p>
          <a:p>
            <a:pPr lvl="1"/>
            <a:r>
              <a:rPr lang="en-US" dirty="0" smtClean="0"/>
              <a:t>Word occurrence may matter more than word frequency</a:t>
            </a:r>
          </a:p>
          <a:p>
            <a:pPr lvl="2"/>
            <a:r>
              <a:rPr lang="en-US" dirty="0" smtClean="0"/>
              <a:t>The occurrence of the word </a:t>
            </a:r>
            <a:r>
              <a:rPr lang="en-US" i="1" dirty="0" smtClean="0"/>
              <a:t>fantastic</a:t>
            </a:r>
            <a:r>
              <a:rPr lang="en-US" dirty="0" smtClean="0"/>
              <a:t> tells us a lot</a:t>
            </a:r>
          </a:p>
          <a:p>
            <a:pPr lvl="2"/>
            <a:r>
              <a:rPr lang="en-US" dirty="0" smtClean="0"/>
              <a:t>The fact that it occurs 5 times may not tell us much more.</a:t>
            </a:r>
          </a:p>
          <a:p>
            <a:pPr lvl="1"/>
            <a:r>
              <a:rPr lang="en-US" dirty="0" smtClean="0"/>
              <a:t>Boolean Multinomial Na</a:t>
            </a:r>
            <a:r>
              <a:rPr lang="fr-FR" dirty="0" err="1" smtClean="0"/>
              <a:t>ï</a:t>
            </a:r>
            <a:r>
              <a:rPr lang="en-US" dirty="0" err="1" smtClean="0"/>
              <a:t>ve</a:t>
            </a:r>
            <a:r>
              <a:rPr lang="en-US" dirty="0" smtClean="0"/>
              <a:t> Bayes</a:t>
            </a:r>
          </a:p>
          <a:p>
            <a:pPr lvl="2"/>
            <a:r>
              <a:rPr lang="en-US" dirty="0" smtClean="0"/>
              <a:t>Clips all the word counts in each document at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11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3"/>
          <p:cNvSpPr>
            <a:spLocks noGrp="1" noChangeArrowheads="1"/>
          </p:cNvSpPr>
          <p:nvPr>
            <p:ph type="title"/>
          </p:nvPr>
        </p:nvSpPr>
        <p:spPr>
          <a:xfrm>
            <a:off x="1219200" y="114300"/>
            <a:ext cx="7772400" cy="857250"/>
          </a:xfrm>
        </p:spPr>
        <p:txBody>
          <a:bodyPr/>
          <a:lstStyle/>
          <a:p>
            <a:r>
              <a:rPr lang="en-US" smtClean="0"/>
              <a:t>Boolean Multinomial </a:t>
            </a:r>
            <a:r>
              <a:rPr lang="en-US" dirty="0" smtClean="0"/>
              <a:t>Naïve Bayes: Learning</a:t>
            </a:r>
          </a:p>
        </p:txBody>
      </p:sp>
      <p:sp>
        <p:nvSpPr>
          <p:cNvPr id="5223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152400" y="1827743"/>
            <a:ext cx="4572000" cy="264900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 smtClean="0">
                <a:latin typeface="Calibri"/>
                <a:cs typeface="Calibri"/>
              </a:rPr>
              <a:t>Calculate </a:t>
            </a:r>
            <a:r>
              <a:rPr lang="en-US" sz="2200" i="1" dirty="0" smtClean="0">
                <a:latin typeface="Calibri"/>
                <a:cs typeface="Calibri"/>
              </a:rPr>
              <a:t>P</a:t>
            </a:r>
            <a:r>
              <a:rPr lang="en-US" sz="2200" dirty="0" smtClean="0">
                <a:latin typeface="Calibri"/>
                <a:cs typeface="Calibri"/>
              </a:rPr>
              <a:t>(</a:t>
            </a:r>
            <a:r>
              <a:rPr lang="en-US" sz="2200" i="1" dirty="0" err="1" smtClean="0">
                <a:latin typeface="Calibri"/>
                <a:cs typeface="Calibri"/>
              </a:rPr>
              <a:t>c</a:t>
            </a:r>
            <a:r>
              <a:rPr lang="en-US" sz="2200" i="1" baseline="-25000" dirty="0" err="1" smtClean="0">
                <a:latin typeface="Calibri"/>
                <a:cs typeface="Calibri"/>
              </a:rPr>
              <a:t>j</a:t>
            </a:r>
            <a:r>
              <a:rPr lang="en-US" sz="2200" dirty="0" smtClean="0">
                <a:latin typeface="Calibri"/>
                <a:cs typeface="Calibri"/>
              </a:rPr>
              <a:t>)</a:t>
            </a:r>
            <a:r>
              <a:rPr lang="en-US" sz="2200" i="1" dirty="0" smtClean="0">
                <a:latin typeface="Calibri"/>
                <a:cs typeface="Calibri"/>
              </a:rPr>
              <a:t> </a:t>
            </a:r>
            <a:r>
              <a:rPr lang="en-US" sz="2200" dirty="0" smtClean="0">
                <a:latin typeface="Calibri"/>
                <a:cs typeface="Calibri"/>
              </a:rPr>
              <a:t>terms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Calibri"/>
                <a:cs typeface="Calibri"/>
              </a:rPr>
              <a:t>For each </a:t>
            </a:r>
            <a:r>
              <a:rPr lang="en-US" sz="2000" i="1" dirty="0" err="1" smtClean="0">
                <a:latin typeface="Calibri"/>
                <a:cs typeface="Calibri"/>
              </a:rPr>
              <a:t>c</a:t>
            </a:r>
            <a:r>
              <a:rPr lang="en-US" sz="2000" i="1" baseline="-25000" dirty="0" err="1" smtClean="0">
                <a:latin typeface="Calibri"/>
                <a:cs typeface="Calibri"/>
              </a:rPr>
              <a:t>j</a:t>
            </a:r>
            <a:r>
              <a:rPr lang="en-US" sz="2000" i="1" baseline="-25000" dirty="0" smtClean="0">
                <a:latin typeface="Calibri"/>
                <a:cs typeface="Calibri"/>
              </a:rPr>
              <a:t> </a:t>
            </a:r>
            <a:r>
              <a:rPr lang="en-US" sz="2000" dirty="0" smtClean="0">
                <a:latin typeface="Calibri"/>
                <a:cs typeface="Calibri"/>
              </a:rPr>
              <a:t>in </a:t>
            </a:r>
            <a:r>
              <a:rPr lang="en-US" sz="2000" i="1" dirty="0" smtClean="0">
                <a:latin typeface="Calibri"/>
                <a:cs typeface="Calibri"/>
              </a:rPr>
              <a:t>C</a:t>
            </a:r>
            <a:r>
              <a:rPr lang="en-US" sz="2000" dirty="0" smtClean="0">
                <a:latin typeface="Calibri"/>
                <a:cs typeface="Calibri"/>
              </a:rPr>
              <a:t> do</a:t>
            </a:r>
          </a:p>
          <a:p>
            <a:pPr marL="800100" lvl="2" indent="0">
              <a:lnSpc>
                <a:spcPct val="90000"/>
              </a:lnSpc>
              <a:buNone/>
            </a:pPr>
            <a:r>
              <a:rPr lang="en-US" i="1" dirty="0" smtClean="0">
                <a:latin typeface="Calibri"/>
                <a:cs typeface="Calibri"/>
              </a:rPr>
              <a:t> </a:t>
            </a:r>
            <a:r>
              <a:rPr lang="en-US" i="1" dirty="0" err="1" smtClean="0">
                <a:latin typeface="Calibri"/>
                <a:cs typeface="Calibri"/>
              </a:rPr>
              <a:t>docs</a:t>
            </a:r>
            <a:r>
              <a:rPr lang="en-US" i="1" baseline="-25000" dirty="0" err="1" smtClean="0">
                <a:latin typeface="Calibri"/>
                <a:cs typeface="Calibri"/>
              </a:rPr>
              <a:t>j</a:t>
            </a:r>
            <a:r>
              <a:rPr lang="en-US" i="1" dirty="0" smtClean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  <a:sym typeface="Symbol" charset="2"/>
              </a:rPr>
              <a:t></a:t>
            </a:r>
            <a:r>
              <a:rPr lang="en-US" i="1" dirty="0" smtClean="0">
                <a:latin typeface="Calibri"/>
                <a:cs typeface="Calibri"/>
                <a:sym typeface="Symbol" charset="2"/>
              </a:rPr>
              <a:t> </a:t>
            </a:r>
            <a:r>
              <a:rPr lang="en-US" dirty="0" smtClean="0">
                <a:latin typeface="Calibri"/>
                <a:cs typeface="Calibri"/>
                <a:sym typeface="Symbol" charset="2"/>
              </a:rPr>
              <a:t>all docs with  class =</a:t>
            </a:r>
            <a:r>
              <a:rPr lang="en-US" i="1" dirty="0" err="1" smtClean="0">
                <a:latin typeface="Calibri"/>
                <a:cs typeface="Calibri"/>
              </a:rPr>
              <a:t>c</a:t>
            </a:r>
            <a:r>
              <a:rPr lang="en-US" i="1" baseline="-25000" dirty="0" err="1" smtClean="0">
                <a:latin typeface="Calibri"/>
                <a:cs typeface="Calibri"/>
              </a:rPr>
              <a:t>j</a:t>
            </a:r>
            <a:endParaRPr lang="en-US" i="1" baseline="-25000" dirty="0" smtClean="0">
              <a:latin typeface="Calibri"/>
              <a:cs typeface="Calibri"/>
            </a:endParaRPr>
          </a:p>
          <a:p>
            <a:pPr>
              <a:spcBef>
                <a:spcPts val="0"/>
              </a:spcBef>
            </a:pPr>
            <a:endParaRPr lang="en-US" sz="2200" dirty="0" smtClean="0">
              <a:latin typeface="Calibri"/>
              <a:cs typeface="Calibri"/>
            </a:endParaRPr>
          </a:p>
        </p:txBody>
      </p:sp>
      <p:graphicFrame>
        <p:nvGraphicFramePr>
          <p:cNvPr id="522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762559"/>
              </p:ext>
            </p:extLst>
          </p:nvPr>
        </p:nvGraphicFramePr>
        <p:xfrm>
          <a:off x="1066800" y="2952750"/>
          <a:ext cx="3200400" cy="742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1" name="Equation" r:id="rId3" imgW="1752600" imgH="406400" progId="Equation.3">
                  <p:embed/>
                </p:oleObj>
              </mc:Choice>
              <mc:Fallback>
                <p:oleObj name="Equation" r:id="rId3" imgW="17526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952750"/>
                        <a:ext cx="3200400" cy="74212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4038600" y="2190750"/>
            <a:ext cx="5791200" cy="1776535"/>
            <a:chOff x="4038600" y="2495550"/>
            <a:chExt cx="5791200" cy="1776535"/>
          </a:xfrm>
        </p:grpSpPr>
        <p:graphicFrame>
          <p:nvGraphicFramePr>
            <p:cNvPr id="52226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66763470"/>
                </p:ext>
              </p:extLst>
            </p:nvPr>
          </p:nvGraphicFramePr>
          <p:xfrm>
            <a:off x="5233147" y="3486150"/>
            <a:ext cx="3606053" cy="7859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92" name="Equation" r:id="rId5" imgW="1981200" imgH="431800" progId="Equation.3">
                    <p:embed/>
                  </p:oleObj>
                </mc:Choice>
                <mc:Fallback>
                  <p:oleObj name="Equation" r:id="rId5" imgW="1981200" imgH="431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33147" y="3486150"/>
                          <a:ext cx="3606053" cy="785935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Rectangle 4"/>
            <p:cNvSpPr txBox="1">
              <a:spLocks noChangeArrowheads="1"/>
            </p:cNvSpPr>
            <p:nvPr/>
          </p:nvSpPr>
          <p:spPr bwMode="auto">
            <a:xfrm>
              <a:off x="4038600" y="2495550"/>
              <a:ext cx="5791200" cy="1524000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ＭＳ Ｐゴシック" pitchFamily="-65" charset="-128"/>
                  <a:cs typeface="ＭＳ Ｐゴシック" pitchFamily="-65" charset="-128"/>
                </a:defRPr>
              </a:lvl1pPr>
              <a:lvl2pPr marL="685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Times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2pPr>
              <a:lvl3pPr marL="10287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3pPr>
              <a:lvl4pPr marL="1371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Times" charset="0"/>
                <a:buChar char="•"/>
                <a:defRPr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4pPr>
              <a:lvl5pPr marL="17145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charset="0"/>
                <a:buChar char="•"/>
                <a:defRPr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5pPr>
              <a:lvl6pPr marL="21717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pitchFamily="-65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6pPr>
              <a:lvl7pPr marL="26289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pitchFamily="-65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7pPr>
              <a:lvl8pPr marL="30861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pitchFamily="-65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8pPr>
              <a:lvl9pPr marL="35433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pitchFamily="-65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9pPr>
            </a:lstStyle>
            <a:p>
              <a:pPr lvl="1">
                <a:spcBef>
                  <a:spcPts val="0"/>
                </a:spcBef>
              </a:pPr>
              <a:r>
                <a:rPr lang="en-US" i="1" dirty="0" err="1" smtClean="0">
                  <a:latin typeface="Calibri"/>
                  <a:ea typeface="ＭＳ Ｐゴシック" charset="-128"/>
                  <a:cs typeface="Calibri"/>
                </a:rPr>
                <a:t>Text</a:t>
              </a:r>
              <a:r>
                <a:rPr lang="en-US" i="1" baseline="-25000" dirty="0" err="1" smtClean="0">
                  <a:latin typeface="Calibri"/>
                  <a:ea typeface="ＭＳ Ｐゴシック" charset="-128"/>
                  <a:cs typeface="Calibri"/>
                </a:rPr>
                <a:t>j</a:t>
              </a:r>
              <a:r>
                <a:rPr lang="en-US" i="1" dirty="0" smtClean="0">
                  <a:latin typeface="Calibri"/>
                  <a:ea typeface="ＭＳ Ｐゴシック" charset="-128"/>
                  <a:cs typeface="Calibri"/>
                </a:rPr>
                <a:t> </a:t>
              </a:r>
              <a:r>
                <a:rPr lang="en-US" dirty="0" smtClean="0">
                  <a:latin typeface="Calibri"/>
                  <a:ea typeface="ＭＳ Ｐゴシック" charset="-128"/>
                  <a:cs typeface="Calibri"/>
                  <a:sym typeface="Symbol" charset="2"/>
                </a:rPr>
                <a:t> single doc containing all </a:t>
              </a:r>
              <a:r>
                <a:rPr lang="en-US" i="1" dirty="0" err="1" smtClean="0">
                  <a:latin typeface="Calibri"/>
                  <a:ea typeface="ＭＳ Ｐゴシック" charset="-128"/>
                  <a:cs typeface="Calibri"/>
                </a:rPr>
                <a:t>docs</a:t>
              </a:r>
              <a:r>
                <a:rPr lang="en-US" i="1" baseline="-25000" dirty="0" err="1" smtClean="0">
                  <a:latin typeface="Calibri"/>
                  <a:ea typeface="ＭＳ Ｐゴシック" charset="-128"/>
                  <a:cs typeface="Calibri"/>
                </a:rPr>
                <a:t>j</a:t>
              </a:r>
              <a:endParaRPr lang="en-US" i="1" baseline="-25000" dirty="0" smtClean="0">
                <a:latin typeface="Calibri"/>
                <a:ea typeface="ＭＳ Ｐゴシック" charset="-128"/>
                <a:cs typeface="Calibri"/>
              </a:endParaRPr>
            </a:p>
            <a:p>
              <a:pPr lvl="1">
                <a:spcBef>
                  <a:spcPts val="0"/>
                </a:spcBef>
              </a:pPr>
              <a:r>
                <a:rPr lang="en-US" dirty="0" smtClean="0">
                  <a:latin typeface="Calibri"/>
                  <a:ea typeface="ＭＳ Ｐゴシック" charset="-128"/>
                  <a:cs typeface="Calibri"/>
                </a:rPr>
                <a:t>For</a:t>
              </a:r>
              <a:r>
                <a:rPr lang="en-US" i="1" baseline="-25000" dirty="0" smtClean="0">
                  <a:latin typeface="Calibri"/>
                  <a:ea typeface="ＭＳ Ｐゴシック" charset="-128"/>
                  <a:cs typeface="Calibri"/>
                </a:rPr>
                <a:t> </a:t>
              </a:r>
              <a:r>
                <a:rPr lang="en-US" dirty="0" smtClean="0">
                  <a:latin typeface="Calibri"/>
                  <a:ea typeface="ＭＳ Ｐゴシック" charset="-128"/>
                  <a:cs typeface="Calibri"/>
                </a:rPr>
                <a:t>each word </a:t>
              </a:r>
              <a:r>
                <a:rPr lang="en-US" i="1" dirty="0" err="1" smtClean="0">
                  <a:latin typeface="Calibri"/>
                  <a:ea typeface="ＭＳ Ｐゴシック" charset="-128"/>
                  <a:cs typeface="Calibri"/>
                </a:rPr>
                <a:t>w</a:t>
              </a:r>
              <a:r>
                <a:rPr lang="en-US" i="1" baseline="-25000" dirty="0" err="1" smtClean="0">
                  <a:latin typeface="Calibri"/>
                  <a:ea typeface="ＭＳ Ｐゴシック" charset="-128"/>
                  <a:cs typeface="Calibri"/>
                </a:rPr>
                <a:t>k</a:t>
              </a:r>
              <a:r>
                <a:rPr lang="en-US" i="1" dirty="0" smtClean="0">
                  <a:latin typeface="Calibri"/>
                  <a:ea typeface="ＭＳ Ｐゴシック" charset="-128"/>
                  <a:cs typeface="Calibri"/>
                </a:rPr>
                <a:t> </a:t>
              </a:r>
              <a:r>
                <a:rPr lang="en-US" dirty="0" smtClean="0">
                  <a:latin typeface="Calibri"/>
                  <a:ea typeface="ＭＳ Ｐゴシック" charset="-128"/>
                  <a:cs typeface="Calibri"/>
                </a:rPr>
                <a:t>in </a:t>
              </a:r>
              <a:r>
                <a:rPr lang="en-US" i="1" dirty="0" smtClean="0">
                  <a:latin typeface="Calibri"/>
                  <a:ea typeface="ＭＳ Ｐゴシック" charset="-128"/>
                  <a:cs typeface="Calibri"/>
                </a:rPr>
                <a:t>Vocabulary</a:t>
              </a:r>
            </a:p>
            <a:p>
              <a:pPr marL="800100" lvl="2" indent="0">
                <a:spcBef>
                  <a:spcPts val="0"/>
                </a:spcBef>
                <a:buNone/>
              </a:pPr>
              <a:r>
                <a:rPr lang="en-US" i="1" dirty="0" smtClean="0">
                  <a:latin typeface="Calibri"/>
                  <a:ea typeface="ＭＳ Ｐゴシック" charset="-128"/>
                  <a:cs typeface="Calibri"/>
                </a:rPr>
                <a:t>    </a:t>
              </a:r>
              <a:r>
                <a:rPr lang="en-US" i="1" dirty="0" err="1" smtClean="0">
                  <a:latin typeface="Calibri"/>
                  <a:ea typeface="ＭＳ Ｐゴシック" charset="-128"/>
                  <a:cs typeface="Calibri"/>
                </a:rPr>
                <a:t>n</a:t>
              </a:r>
              <a:r>
                <a:rPr lang="en-US" i="1" baseline="-25000" dirty="0" err="1" smtClean="0">
                  <a:latin typeface="Calibri"/>
                  <a:ea typeface="ＭＳ Ｐゴシック" charset="-128"/>
                  <a:cs typeface="Calibri"/>
                </a:rPr>
                <a:t>k</a:t>
              </a:r>
              <a:r>
                <a:rPr lang="en-US" i="1" dirty="0" smtClean="0">
                  <a:latin typeface="Calibri"/>
                  <a:ea typeface="ＭＳ Ｐゴシック" charset="-128"/>
                  <a:cs typeface="Calibri"/>
                </a:rPr>
                <a:t> </a:t>
              </a:r>
              <a:r>
                <a:rPr lang="en-US" dirty="0" smtClean="0">
                  <a:latin typeface="Calibri"/>
                  <a:ea typeface="ＭＳ Ｐゴシック" charset="-128"/>
                  <a:cs typeface="Calibri"/>
                  <a:sym typeface="Symbol" charset="2"/>
                </a:rPr>
                <a:t> # of occurrences of </a:t>
              </a:r>
              <a:r>
                <a:rPr lang="en-US" i="1" dirty="0" err="1" smtClean="0">
                  <a:latin typeface="Calibri"/>
                  <a:ea typeface="ＭＳ Ｐゴシック" charset="-128"/>
                  <a:cs typeface="Calibri"/>
                  <a:sym typeface="Symbol" charset="2"/>
                </a:rPr>
                <a:t>w</a:t>
              </a:r>
              <a:r>
                <a:rPr lang="en-US" i="1" baseline="-25000" dirty="0" err="1" smtClean="0">
                  <a:latin typeface="Calibri"/>
                  <a:ea typeface="ＭＳ Ｐゴシック" charset="-128"/>
                  <a:cs typeface="Calibri"/>
                </a:rPr>
                <a:t>k</a:t>
              </a:r>
              <a:r>
                <a:rPr lang="en-US" i="1" dirty="0" smtClean="0">
                  <a:latin typeface="Calibri"/>
                  <a:ea typeface="ＭＳ Ｐゴシック" charset="-128"/>
                  <a:cs typeface="Calibri"/>
                </a:rPr>
                <a:t> </a:t>
              </a:r>
              <a:r>
                <a:rPr lang="en-US" dirty="0" smtClean="0">
                  <a:latin typeface="Calibri"/>
                  <a:ea typeface="ＭＳ Ｐゴシック" charset="-128"/>
                  <a:cs typeface="Calibri"/>
                </a:rPr>
                <a:t>in </a:t>
              </a:r>
              <a:r>
                <a:rPr lang="en-US" i="1" dirty="0" err="1" smtClean="0">
                  <a:latin typeface="Calibri"/>
                  <a:ea typeface="ＭＳ Ｐゴシック" charset="-128"/>
                  <a:cs typeface="Calibri"/>
                </a:rPr>
                <a:t>Text</a:t>
              </a:r>
              <a:r>
                <a:rPr lang="en-US" i="1" baseline="-25000" dirty="0" err="1" smtClean="0">
                  <a:latin typeface="Calibri"/>
                  <a:ea typeface="ＭＳ Ｐゴシック" charset="-128"/>
                  <a:cs typeface="Calibri"/>
                </a:rPr>
                <a:t>j</a:t>
              </a:r>
              <a:endParaRPr lang="en-US" i="1" baseline="-25000" dirty="0">
                <a:latin typeface="Calibri"/>
                <a:ea typeface="ＭＳ Ｐゴシック" charset="-128"/>
                <a:cs typeface="Calibri"/>
              </a:endParaRPr>
            </a:p>
          </p:txBody>
        </p:sp>
      </p:grp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152400" y="1276350"/>
            <a:ext cx="5410200" cy="381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200" dirty="0">
                <a:latin typeface="Calibri" charset="0"/>
              </a:rPr>
              <a:t>From training corpus, extract </a:t>
            </a:r>
            <a:r>
              <a:rPr lang="en-US" sz="2200" i="1" dirty="0">
                <a:latin typeface="Times New Roman" charset="0"/>
              </a:rPr>
              <a:t>Vocabulary</a:t>
            </a:r>
            <a:endParaRPr lang="en-US" sz="2200" dirty="0">
              <a:latin typeface="Calibri" charset="0"/>
            </a:endParaRPr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3962400" y="18097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200" dirty="0" smtClean="0">
                <a:latin typeface="Calibri"/>
                <a:cs typeface="Calibri"/>
              </a:rPr>
              <a:t>Calculate </a:t>
            </a:r>
            <a:r>
              <a:rPr lang="en-US" sz="2200" i="1" dirty="0" smtClean="0">
                <a:latin typeface="Calibri"/>
                <a:cs typeface="Calibri"/>
              </a:rPr>
              <a:t>P</a:t>
            </a:r>
            <a:r>
              <a:rPr lang="en-US" sz="2200" dirty="0" smtClean="0">
                <a:latin typeface="Calibri"/>
                <a:cs typeface="Calibri"/>
              </a:rPr>
              <a:t>(</a:t>
            </a:r>
            <a:r>
              <a:rPr lang="en-US" sz="2200" i="1" dirty="0" err="1" smtClean="0">
                <a:latin typeface="Calibri"/>
                <a:cs typeface="Calibri"/>
              </a:rPr>
              <a:t>w</a:t>
            </a:r>
            <a:r>
              <a:rPr lang="en-US" sz="2200" i="1" baseline="-25000" dirty="0" err="1" smtClean="0">
                <a:latin typeface="Calibri"/>
                <a:cs typeface="Calibri"/>
              </a:rPr>
              <a:t>k</a:t>
            </a:r>
            <a:r>
              <a:rPr lang="en-US" sz="2200" i="1" dirty="0" smtClean="0">
                <a:latin typeface="Calibri"/>
                <a:cs typeface="Calibri"/>
              </a:rPr>
              <a:t> </a:t>
            </a:r>
            <a:r>
              <a:rPr lang="en-US" sz="2200" dirty="0" smtClean="0">
                <a:latin typeface="Calibri"/>
                <a:cs typeface="Calibri"/>
              </a:rPr>
              <a:t>|</a:t>
            </a:r>
            <a:r>
              <a:rPr lang="en-US" sz="2200" i="1" dirty="0" smtClean="0">
                <a:latin typeface="Calibri"/>
                <a:cs typeface="Calibri"/>
              </a:rPr>
              <a:t> </a:t>
            </a:r>
            <a:r>
              <a:rPr lang="en-US" sz="2200" i="1" dirty="0" err="1" smtClean="0">
                <a:latin typeface="Calibri"/>
                <a:cs typeface="Calibri"/>
              </a:rPr>
              <a:t>c</a:t>
            </a:r>
            <a:r>
              <a:rPr lang="en-US" sz="2200" i="1" baseline="-25000" dirty="0" err="1" smtClean="0">
                <a:latin typeface="Calibri"/>
                <a:cs typeface="Calibri"/>
              </a:rPr>
              <a:t>j</a:t>
            </a:r>
            <a:r>
              <a:rPr lang="en-US" sz="2200" dirty="0" smtClean="0">
                <a:latin typeface="Calibri"/>
                <a:cs typeface="Calibri"/>
              </a:rPr>
              <a:t>)</a:t>
            </a:r>
            <a:r>
              <a:rPr lang="en-US" sz="2200" i="1" dirty="0" smtClean="0">
                <a:latin typeface="Calibri"/>
                <a:cs typeface="Calibri"/>
              </a:rPr>
              <a:t> </a:t>
            </a:r>
            <a:r>
              <a:rPr lang="en-US" sz="2200" dirty="0" smtClean="0">
                <a:latin typeface="Calibri"/>
                <a:cs typeface="Calibri"/>
              </a:rPr>
              <a:t>terms</a:t>
            </a: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4038600" y="2190750"/>
            <a:ext cx="5791200" cy="685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lvl="1">
              <a:spcBef>
                <a:spcPts val="0"/>
              </a:spcBef>
            </a:pPr>
            <a:r>
              <a:rPr lang="en-US" sz="1800" dirty="0" smtClean="0">
                <a:latin typeface="Calibri"/>
                <a:cs typeface="Calibri"/>
              </a:rPr>
              <a:t>Remove duplicates in each doc:</a:t>
            </a:r>
          </a:p>
          <a:p>
            <a:pPr lvl="2">
              <a:spcBef>
                <a:spcPts val="0"/>
              </a:spcBef>
            </a:pPr>
            <a:r>
              <a:rPr lang="en-US" sz="1800" dirty="0" smtClean="0">
                <a:latin typeface="Calibri"/>
                <a:cs typeface="Calibri"/>
              </a:rPr>
              <a:t>For each word type w in </a:t>
            </a:r>
            <a:r>
              <a:rPr lang="en-US" sz="1800" dirty="0" err="1" smtClean="0">
                <a:latin typeface="Calibri"/>
                <a:cs typeface="Calibri"/>
              </a:rPr>
              <a:t>doc</a:t>
            </a:r>
            <a:r>
              <a:rPr lang="en-US" sz="1800" baseline="-25000" dirty="0" err="1" smtClean="0">
                <a:latin typeface="Calibri"/>
                <a:cs typeface="Calibri"/>
              </a:rPr>
              <a:t>j</a:t>
            </a:r>
            <a:r>
              <a:rPr lang="en-US" sz="1800" dirty="0" smtClean="0">
                <a:latin typeface="Calibri"/>
                <a:cs typeface="Calibri"/>
              </a:rPr>
              <a:t>  </a:t>
            </a:r>
          </a:p>
          <a:p>
            <a:pPr lvl="3">
              <a:spcBef>
                <a:spcPts val="0"/>
              </a:spcBef>
            </a:pPr>
            <a:r>
              <a:rPr lang="en-US" sz="1800" dirty="0" smtClean="0">
                <a:latin typeface="Calibri"/>
                <a:cs typeface="Calibri"/>
              </a:rPr>
              <a:t>Retain only a single instance of w</a:t>
            </a:r>
            <a:endParaRPr lang="en-US"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64868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4544E-7 3.56393E-6 L -1.14544E-7 0.1831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1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Multinomial Na</a:t>
            </a:r>
            <a:r>
              <a:rPr lang="fr-FR" dirty="0" err="1" smtClean="0"/>
              <a:t>ï</a:t>
            </a:r>
            <a:r>
              <a:rPr lang="en-US" dirty="0" err="1" smtClean="0"/>
              <a:t>ve</a:t>
            </a:r>
            <a:r>
              <a:rPr lang="en-US" dirty="0" smtClean="0"/>
              <a:t> Bayes</a:t>
            </a:r>
            <a:br>
              <a:rPr lang="en-US" dirty="0" smtClean="0"/>
            </a:br>
            <a:r>
              <a:rPr lang="en-US" dirty="0" smtClean="0"/>
              <a:t> on a test document </a:t>
            </a:r>
            <a:r>
              <a:rPr lang="en-US" i="1" dirty="0" smtClean="0"/>
              <a:t>d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remove all duplicate words from </a:t>
            </a:r>
            <a:r>
              <a:rPr lang="en-US" i="1" dirty="0" smtClean="0"/>
              <a:t>d</a:t>
            </a:r>
          </a:p>
          <a:p>
            <a:r>
              <a:rPr lang="en-US" dirty="0" smtClean="0"/>
              <a:t>Then compute NB using the same equation: </a:t>
            </a:r>
            <a:endParaRPr lang="en-US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213079"/>
              </p:ext>
            </p:extLst>
          </p:nvPr>
        </p:nvGraphicFramePr>
        <p:xfrm>
          <a:off x="1676400" y="2636380"/>
          <a:ext cx="5715000" cy="1030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2" name="Equation" r:id="rId3" imgW="2171700" imgH="393700" progId="Equation.3">
                  <p:embed/>
                </p:oleObj>
              </mc:Choice>
              <mc:Fallback>
                <p:oleObj name="Equation" r:id="rId3" imgW="2171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636380"/>
                        <a:ext cx="5715000" cy="10308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618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vs. Boolean Multinomial NB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7606659"/>
              </p:ext>
            </p:extLst>
          </p:nvPr>
        </p:nvGraphicFramePr>
        <p:xfrm>
          <a:off x="381000" y="1276350"/>
          <a:ext cx="85344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1"/>
                <a:gridCol w="761999"/>
                <a:gridCol w="5216237"/>
                <a:gridCol w="1108364"/>
              </a:tblGrid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Normal</a:t>
                      </a:r>
                      <a:endParaRPr lang="en-US" sz="1600" dirty="0"/>
                    </a:p>
                  </a:txBody>
                  <a:tcPr marL="133004" marR="133004"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Doc</a:t>
                      </a:r>
                      <a:endParaRPr lang="en-US" sz="1600" dirty="0"/>
                    </a:p>
                  </a:txBody>
                  <a:tcPr marL="133004" marR="133004"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Words</a:t>
                      </a:r>
                      <a:endParaRPr lang="en-US" sz="1600" dirty="0"/>
                    </a:p>
                  </a:txBody>
                  <a:tcPr marL="133004" marR="133004"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Class</a:t>
                      </a:r>
                      <a:endParaRPr lang="en-US" sz="1600" dirty="0"/>
                    </a:p>
                  </a:txBody>
                  <a:tcPr marL="133004" marR="133004"/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Training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Chinese</a:t>
                      </a:r>
                      <a:r>
                        <a:rPr lang="en-US" sz="1600" baseline="0" dirty="0" smtClean="0"/>
                        <a:t> Beijing Chinese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</a:t>
                      </a:r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Chinese Chinese Shanghai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en-US" sz="160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Chinese Macao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en-US" sz="160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Tokyo Japan Chinese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j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Test</a:t>
                      </a:r>
                      <a:endParaRPr lang="en-US" sz="1600" dirty="0"/>
                    </a:p>
                  </a:txBody>
                  <a:tcPr marL="133004" marR="133004"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133004" marR="133004"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Chinese Chinese Chinese Tokyo</a:t>
                      </a:r>
                      <a:r>
                        <a:rPr lang="en-US" sz="1600" baseline="0" dirty="0" smtClean="0"/>
                        <a:t> Japan</a:t>
                      </a:r>
                      <a:endParaRPr lang="en-US" sz="1600" dirty="0"/>
                    </a:p>
                  </a:txBody>
                  <a:tcPr marL="133004" marR="133004"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?</a:t>
                      </a:r>
                      <a:endParaRPr lang="en-US" sz="1600" dirty="0"/>
                    </a:p>
                  </a:txBody>
                  <a:tcPr marL="133004" marR="133004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4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1679949"/>
              </p:ext>
            </p:extLst>
          </p:nvPr>
        </p:nvGraphicFramePr>
        <p:xfrm>
          <a:off x="228600" y="3274822"/>
          <a:ext cx="8534401" cy="1659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1"/>
                <a:gridCol w="761999"/>
                <a:gridCol w="5216237"/>
                <a:gridCol w="1108364"/>
              </a:tblGrid>
              <a:tr h="1270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Boolean</a:t>
                      </a:r>
                      <a:endParaRPr lang="en-US" sz="1600" dirty="0"/>
                    </a:p>
                  </a:txBody>
                  <a:tcPr marL="133004" marR="133004"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Doc</a:t>
                      </a:r>
                      <a:endParaRPr lang="en-US" sz="1600" dirty="0"/>
                    </a:p>
                  </a:txBody>
                  <a:tcPr marL="133004" marR="133004"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Words</a:t>
                      </a:r>
                      <a:endParaRPr lang="en-US" sz="1600" dirty="0"/>
                    </a:p>
                  </a:txBody>
                  <a:tcPr marL="133004" marR="133004"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Class</a:t>
                      </a:r>
                      <a:endParaRPr lang="en-US" sz="1600" dirty="0"/>
                    </a:p>
                  </a:txBody>
                  <a:tcPr marL="133004" marR="133004"/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Training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Chinese</a:t>
                      </a:r>
                      <a:r>
                        <a:rPr lang="en-US" sz="1600" baseline="0" dirty="0" smtClean="0"/>
                        <a:t> Beijing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</a:t>
                      </a:r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Chinese Shanghai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en-US" sz="160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Chinese Macao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en-US" sz="160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Tokyo Japan Chinese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j</a:t>
                      </a:r>
                      <a:endParaRPr lang="en-US" sz="1600" dirty="0"/>
                    </a:p>
                  </a:txBody>
                  <a:tcPr marL="133004" marR="13300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Test</a:t>
                      </a:r>
                      <a:endParaRPr lang="en-US" sz="1600" dirty="0"/>
                    </a:p>
                  </a:txBody>
                  <a:tcPr marL="133004" marR="133004"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133004" marR="133004"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Chinese Tokyo</a:t>
                      </a:r>
                      <a:r>
                        <a:rPr lang="en-US" sz="1600" baseline="0" dirty="0" smtClean="0"/>
                        <a:t> Japan</a:t>
                      </a:r>
                      <a:endParaRPr lang="en-US" sz="1600" dirty="0"/>
                    </a:p>
                  </a:txBody>
                  <a:tcPr marL="133004" marR="133004"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?</a:t>
                      </a:r>
                      <a:endParaRPr lang="en-US" sz="1600" dirty="0"/>
                    </a:p>
                  </a:txBody>
                  <a:tcPr marL="133004" marR="13300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048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33350"/>
            <a:ext cx="7772400" cy="990600"/>
          </a:xfrm>
        </p:spPr>
        <p:txBody>
          <a:bodyPr/>
          <a:lstStyle/>
          <a:p>
            <a:r>
              <a:rPr lang="en-US" dirty="0" err="1"/>
              <a:t>Binarized</a:t>
            </a:r>
            <a:r>
              <a:rPr lang="en-US" dirty="0"/>
              <a:t> (Boolean feature)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Multinomial </a:t>
            </a:r>
            <a:r>
              <a:rPr lang="en-US" dirty="0"/>
              <a:t>Na</a:t>
            </a:r>
            <a:r>
              <a:rPr lang="fr-FR" dirty="0" err="1"/>
              <a:t>ï</a:t>
            </a:r>
            <a:r>
              <a:rPr lang="en-US" dirty="0" err="1"/>
              <a:t>ve</a:t>
            </a:r>
            <a:r>
              <a:rPr lang="en-US" dirty="0"/>
              <a:t> Bayes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759262"/>
            <a:ext cx="8534400" cy="2098488"/>
          </a:xfrm>
        </p:spPr>
        <p:txBody>
          <a:bodyPr/>
          <a:lstStyle/>
          <a:p>
            <a:r>
              <a:rPr lang="en-US" sz="2800" dirty="0" smtClean="0"/>
              <a:t>Binary seems to work better than full word counts</a:t>
            </a:r>
          </a:p>
          <a:p>
            <a:pPr lvl="1"/>
            <a:r>
              <a:rPr lang="en-US" sz="2400" dirty="0" smtClean="0"/>
              <a:t>This is </a:t>
            </a:r>
            <a:r>
              <a:rPr lang="en-US" sz="2400" b="1" dirty="0" smtClean="0"/>
              <a:t>not</a:t>
            </a:r>
            <a:r>
              <a:rPr lang="en-US" sz="2400" dirty="0" smtClean="0"/>
              <a:t> the same as Multivariate Bernoulli Na</a:t>
            </a:r>
            <a:r>
              <a:rPr lang="fr-FR" sz="2400" dirty="0" err="1" smtClean="0"/>
              <a:t>ï</a:t>
            </a:r>
            <a:r>
              <a:rPr lang="en-US" sz="2400" dirty="0" err="1" smtClean="0"/>
              <a:t>ve</a:t>
            </a:r>
            <a:r>
              <a:rPr lang="en-US" sz="2400" dirty="0" smtClean="0"/>
              <a:t> Bayes</a:t>
            </a:r>
          </a:p>
          <a:p>
            <a:pPr lvl="2"/>
            <a:r>
              <a:rPr lang="en-US" sz="2400" dirty="0" smtClean="0"/>
              <a:t>MBNB doesn’t work well for sentiment or other text tasks</a:t>
            </a:r>
          </a:p>
          <a:p>
            <a:r>
              <a:rPr lang="en-US" sz="2800" dirty="0" smtClean="0"/>
              <a:t>Other possibility: log(</a:t>
            </a:r>
            <a:r>
              <a:rPr lang="en-US" sz="2800" dirty="0" err="1" smtClean="0"/>
              <a:t>freq</a:t>
            </a:r>
            <a:r>
              <a:rPr lang="en-US" sz="2800" dirty="0" smtClean="0"/>
              <a:t>(</a:t>
            </a:r>
            <a:r>
              <a:rPr lang="en-US" sz="2800" i="1" dirty="0" smtClean="0"/>
              <a:t>w</a:t>
            </a:r>
            <a:r>
              <a:rPr lang="en-US" sz="2800" dirty="0" smtClean="0"/>
              <a:t>))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62200" y="1200150"/>
            <a:ext cx="6781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B.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Pang, 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L. Lee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, and 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S. </a:t>
            </a:r>
            <a:r>
              <a:rPr lang="en-US" sz="1200" dirty="0" err="1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Vaithyanathan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.  2002.  Thumbs up? Sentiment Classification using Machine Learning Techniques. EMNLP-2002, 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79—86.</a:t>
            </a:r>
            <a:endParaRPr lang="en-US" sz="12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  <a:p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V. </a:t>
            </a:r>
            <a:r>
              <a:rPr lang="en-US" sz="1200" dirty="0" err="1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Metsis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, 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I. </a:t>
            </a:r>
            <a:r>
              <a:rPr lang="en-US" sz="1200" dirty="0" err="1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Androutsopoulos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, 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G. </a:t>
            </a:r>
            <a:r>
              <a:rPr lang="en-US" sz="1200" dirty="0" err="1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Paliouras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. 2006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. Spam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Filtering with Naive Bayes – Which Naive Bayes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? CEAS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2006 - Third Conference on Email and Anti-Spam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.</a:t>
            </a:r>
            <a:endParaRPr lang="en-US" sz="12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  <a:p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K.-M. Schneider. 2004. On word frequency information 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and negative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evidence in Naive Bayes text 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classiﬁcation. ICANLP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, 474-485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.</a:t>
            </a:r>
          </a:p>
          <a:p>
            <a:pPr marL="0" lvl="1"/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JD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Rennie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, L Shih, J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Teevan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. 2003. Tackling the poor assumptions of naive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bayes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text classifiers. ICML 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2003</a:t>
            </a:r>
            <a:endParaRPr lang="en-US" sz="12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688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7150"/>
            <a:ext cx="7467600" cy="742950"/>
          </a:xfrm>
        </p:spPr>
        <p:txBody>
          <a:bodyPr/>
          <a:lstStyle/>
          <a:p>
            <a:r>
              <a:rPr lang="en-US" dirty="0" smtClean="0"/>
              <a:t>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52550"/>
            <a:ext cx="3962400" cy="3333750"/>
          </a:xfrm>
        </p:spPr>
        <p:txBody>
          <a:bodyPr/>
          <a:lstStyle/>
          <a:p>
            <a:r>
              <a:rPr lang="en-US" dirty="0" smtClean="0"/>
              <a:t>Break </a:t>
            </a:r>
            <a:r>
              <a:rPr lang="en-US" dirty="0"/>
              <a:t>up data into 10 </a:t>
            </a:r>
            <a:r>
              <a:rPr lang="en-US" dirty="0" smtClean="0"/>
              <a:t>folds</a:t>
            </a:r>
          </a:p>
          <a:p>
            <a:pPr lvl="1"/>
            <a:r>
              <a:rPr lang="en-US" dirty="0" smtClean="0"/>
              <a:t>(Equal positive and negative inside each fold?)</a:t>
            </a:r>
            <a:endParaRPr lang="en-US" dirty="0"/>
          </a:p>
          <a:p>
            <a:r>
              <a:rPr lang="en-US" dirty="0"/>
              <a:t>For each fold</a:t>
            </a:r>
          </a:p>
          <a:p>
            <a:pPr lvl="1"/>
            <a:r>
              <a:rPr lang="en-US" dirty="0"/>
              <a:t>Choose the fold as a temporary </a:t>
            </a:r>
            <a:r>
              <a:rPr lang="en-US" dirty="0" smtClean="0"/>
              <a:t>test set</a:t>
            </a:r>
            <a:endParaRPr lang="en-US" dirty="0"/>
          </a:p>
          <a:p>
            <a:pPr lvl="1"/>
            <a:r>
              <a:rPr lang="en-US" dirty="0"/>
              <a:t>Train on 9 folds, compute performance on the test fold</a:t>
            </a:r>
          </a:p>
          <a:p>
            <a:r>
              <a:rPr lang="en-US" dirty="0"/>
              <a:t>Report </a:t>
            </a:r>
            <a:r>
              <a:rPr lang="en-US" dirty="0" smtClean="0"/>
              <a:t>average </a:t>
            </a:r>
            <a:r>
              <a:rPr lang="en-US" dirty="0"/>
              <a:t>performance of the 10 </a:t>
            </a:r>
            <a:r>
              <a:rPr lang="en-US" dirty="0" smtClean="0"/>
              <a:t>runs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 descr="crossvalidatio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914400"/>
            <a:ext cx="417195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6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issues in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MaxEnt</a:t>
            </a:r>
            <a:r>
              <a:rPr lang="en-US" dirty="0" smtClean="0"/>
              <a:t> </a:t>
            </a:r>
            <a:r>
              <a:rPr lang="en-US" dirty="0"/>
              <a:t>and SVM tend to do better than Na</a:t>
            </a:r>
            <a:r>
              <a:rPr lang="fr-FR" dirty="0" err="1"/>
              <a:t>ï</a:t>
            </a:r>
            <a:r>
              <a:rPr lang="en-US" dirty="0" err="1"/>
              <a:t>ve</a:t>
            </a:r>
            <a:r>
              <a:rPr lang="en-US" dirty="0"/>
              <a:t> Bayes</a:t>
            </a:r>
          </a:p>
          <a:p>
            <a:endParaRPr lang="en-US" dirty="0" smtClean="0">
              <a:ea typeface="ＭＳ Ｐゴシック" charset="0"/>
              <a:cs typeface="Calibri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33350"/>
            <a:ext cx="7391400" cy="857250"/>
          </a:xfrm>
        </p:spPr>
        <p:txBody>
          <a:bodyPr/>
          <a:lstStyle/>
          <a:p>
            <a:r>
              <a:rPr lang="en-US" dirty="0" smtClean="0"/>
              <a:t>Problems: </a:t>
            </a:r>
            <a:br>
              <a:rPr lang="en-US" dirty="0" smtClean="0"/>
            </a:br>
            <a:r>
              <a:rPr lang="en-US" dirty="0" smtClean="0"/>
              <a:t>What makes reviews hard to classify?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219200"/>
            <a:ext cx="8610600" cy="3943350"/>
          </a:xfrm>
        </p:spPr>
        <p:txBody>
          <a:bodyPr/>
          <a:lstStyle/>
          <a:p>
            <a:r>
              <a:rPr lang="en-US" sz="2800" dirty="0" smtClean="0"/>
              <a:t>Subtlety:</a:t>
            </a:r>
            <a:endParaRPr lang="en-US" sz="2800" dirty="0"/>
          </a:p>
          <a:p>
            <a:pPr lvl="1"/>
            <a:r>
              <a:rPr lang="en-US" sz="2400" dirty="0"/>
              <a:t>Perfume review in </a:t>
            </a:r>
            <a:r>
              <a:rPr lang="en-US" sz="2400" i="1" dirty="0" smtClean="0"/>
              <a:t>Perfumes</a:t>
            </a:r>
            <a:r>
              <a:rPr lang="en-US" sz="2400" i="1" dirty="0"/>
              <a:t>: the </a:t>
            </a:r>
            <a:r>
              <a:rPr lang="en-US" sz="2400" i="1" dirty="0" smtClean="0"/>
              <a:t>Guide</a:t>
            </a:r>
            <a:r>
              <a:rPr lang="en-US" sz="2400" dirty="0"/>
              <a:t>:</a:t>
            </a:r>
          </a:p>
          <a:p>
            <a:pPr lvl="2"/>
            <a:r>
              <a:rPr lang="en-US" sz="2400" dirty="0"/>
              <a:t>“If you are reading this because it is your darling fragrance, please wear it at home exclusively, and tape the windows shut.”</a:t>
            </a:r>
          </a:p>
          <a:p>
            <a:pPr lvl="1"/>
            <a:r>
              <a:rPr lang="en-US" sz="2400" dirty="0"/>
              <a:t> </a:t>
            </a:r>
            <a:r>
              <a:rPr lang="en-US" sz="2400" dirty="0" smtClean="0"/>
              <a:t>Dorothy </a:t>
            </a:r>
            <a:r>
              <a:rPr lang="en-US" sz="2400" dirty="0"/>
              <a:t>Parker on Katherine </a:t>
            </a:r>
            <a:r>
              <a:rPr lang="en-US" sz="2400" dirty="0" smtClean="0"/>
              <a:t>Hepburn</a:t>
            </a:r>
            <a:endParaRPr lang="en-US" sz="2400" dirty="0"/>
          </a:p>
          <a:p>
            <a:pPr lvl="2"/>
            <a:r>
              <a:rPr lang="en-US" sz="2400" dirty="0" smtClean="0"/>
              <a:t>“</a:t>
            </a:r>
            <a:r>
              <a:rPr lang="en-US" sz="2400" dirty="0"/>
              <a:t>She runs the gamut of emotions from A to B</a:t>
            </a:r>
            <a:r>
              <a:rPr lang="en-US" sz="2400" dirty="0" smtClean="0"/>
              <a:t>”</a:t>
            </a:r>
            <a:endParaRPr lang="en-US" sz="240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4914900"/>
            <a:ext cx="457200" cy="228600"/>
          </a:xfrm>
          <a:prstGeom prst="rect">
            <a:avLst/>
          </a:prstGeom>
        </p:spPr>
        <p:txBody>
          <a:bodyPr/>
          <a:lstStyle/>
          <a:p>
            <a:fld id="{DCAB7E93-AD45-C349-8A19-0FCE009C7A3C}" type="slidenum">
              <a:rPr lang="en-US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12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Thwarted Expectations</a:t>
            </a:r>
            <a:br>
              <a:rPr lang="en-US" dirty="0" smtClean="0"/>
            </a:br>
            <a:r>
              <a:rPr lang="en-US" dirty="0" smtClean="0"/>
              <a:t>and Ordering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686800" cy="3333750"/>
          </a:xfrm>
        </p:spPr>
        <p:txBody>
          <a:bodyPr/>
          <a:lstStyle/>
          <a:p>
            <a:r>
              <a:rPr lang="en-US" sz="2800" dirty="0" smtClean="0"/>
              <a:t>“</a:t>
            </a:r>
            <a:r>
              <a:rPr lang="en-US" sz="2800" dirty="0"/>
              <a:t>This film should be </a:t>
            </a:r>
            <a:r>
              <a:rPr lang="en-US" sz="2800" dirty="0">
                <a:solidFill>
                  <a:srgbClr val="0000FF"/>
                </a:solidFill>
              </a:rPr>
              <a:t>brilliant</a:t>
            </a:r>
            <a:r>
              <a:rPr lang="en-US" sz="2800" dirty="0"/>
              <a:t>.  It sounds like a </a:t>
            </a:r>
            <a:r>
              <a:rPr lang="en-US" sz="2800" dirty="0">
                <a:solidFill>
                  <a:srgbClr val="0000FF"/>
                </a:solidFill>
              </a:rPr>
              <a:t>great </a:t>
            </a:r>
            <a:r>
              <a:rPr lang="en-US" sz="2800" dirty="0"/>
              <a:t>plot, the actors are </a:t>
            </a:r>
            <a:r>
              <a:rPr lang="en-US" sz="2800" dirty="0">
                <a:solidFill>
                  <a:srgbClr val="0000FF"/>
                </a:solidFill>
              </a:rPr>
              <a:t>first grade</a:t>
            </a:r>
            <a:r>
              <a:rPr lang="en-US" sz="2800" dirty="0"/>
              <a:t>, and the supporting cast is </a:t>
            </a:r>
            <a:r>
              <a:rPr lang="en-US" sz="2800" dirty="0">
                <a:solidFill>
                  <a:srgbClr val="0000FF"/>
                </a:solidFill>
              </a:rPr>
              <a:t>good </a:t>
            </a:r>
            <a:r>
              <a:rPr lang="en-US" sz="2800" dirty="0"/>
              <a:t>as well, and Stallone is attempting to deliver a good performance. However, it </a:t>
            </a:r>
            <a:r>
              <a:rPr lang="en-US" sz="2800" b="1" dirty="0">
                <a:solidFill>
                  <a:srgbClr val="FF0000"/>
                </a:solidFill>
              </a:rPr>
              <a:t>can’t hold up</a:t>
            </a:r>
            <a:r>
              <a:rPr lang="en-US" sz="2800" dirty="0"/>
              <a:t>.</a:t>
            </a:r>
            <a:r>
              <a:rPr lang="en-US" sz="2800" dirty="0" smtClean="0"/>
              <a:t>”</a:t>
            </a:r>
            <a:endParaRPr lang="en-US" dirty="0"/>
          </a:p>
          <a:p>
            <a:r>
              <a:rPr lang="en-US" sz="2800" dirty="0" smtClean="0"/>
              <a:t>Well as usual Keanu Reeves is nothing special, but surprisingly, the </a:t>
            </a:r>
            <a:r>
              <a:rPr lang="en-US" sz="2800" dirty="0" smtClean="0">
                <a:solidFill>
                  <a:srgbClr val="0000FF"/>
                </a:solidFill>
              </a:rPr>
              <a:t>very talented </a:t>
            </a:r>
            <a:r>
              <a:rPr lang="en-US" sz="2800" dirty="0" smtClean="0"/>
              <a:t>Laurence </a:t>
            </a:r>
            <a:r>
              <a:rPr lang="en-US" sz="2800" dirty="0" err="1" smtClean="0"/>
              <a:t>Fishbourne</a:t>
            </a:r>
            <a:r>
              <a:rPr lang="en-US" sz="2800" dirty="0" smtClean="0"/>
              <a:t> is </a:t>
            </a:r>
            <a:r>
              <a:rPr lang="en-US" sz="2800" b="1" dirty="0" smtClean="0">
                <a:solidFill>
                  <a:srgbClr val="FF0000"/>
                </a:solidFill>
              </a:rPr>
              <a:t>not so good </a:t>
            </a:r>
            <a:r>
              <a:rPr lang="en-US" sz="2800" dirty="0" smtClean="0"/>
              <a:t>either, I was surprised.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6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Sentiment Analysis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A Baseline Algorithm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1064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16457</TotalTime>
  <Words>1825</Words>
  <Application>Microsoft Macintosh PowerPoint</Application>
  <PresentationFormat>On-screen Show (16:9)</PresentationFormat>
  <Paragraphs>278</Paragraphs>
  <Slides>34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7" baseType="lpstr">
      <vt:lpstr>Calibri</vt:lpstr>
      <vt:lpstr>Calibri (Headings)</vt:lpstr>
      <vt:lpstr>Courier</vt:lpstr>
      <vt:lpstr>Lucida Sans</vt:lpstr>
      <vt:lpstr>ＭＳ Ｐゴシック</vt:lpstr>
      <vt:lpstr>Symbol</vt:lpstr>
      <vt:lpstr>Tahoma</vt:lpstr>
      <vt:lpstr>Times</vt:lpstr>
      <vt:lpstr>Times New Roman</vt:lpstr>
      <vt:lpstr>Zapf Dingbats</vt:lpstr>
      <vt:lpstr>Arial</vt:lpstr>
      <vt:lpstr>NLP-jurafsky</vt:lpstr>
      <vt:lpstr>Equation</vt:lpstr>
      <vt:lpstr>Sentiment Analysis</vt:lpstr>
      <vt:lpstr>Positive or negative movie review?</vt:lpstr>
      <vt:lpstr>Google Product Search</vt:lpstr>
      <vt:lpstr>Bing Shopping</vt:lpstr>
      <vt:lpstr>Twitter sentiment versus Gallup Poll of Consumer Confidence</vt:lpstr>
      <vt:lpstr>Twitter sentiment:</vt:lpstr>
      <vt:lpstr>PowerPoint Presentation</vt:lpstr>
      <vt:lpstr>Target Sentiment on Twitter</vt:lpstr>
      <vt:lpstr>Sentiment analysis has many other names</vt:lpstr>
      <vt:lpstr>Why sentiment analysis?</vt:lpstr>
      <vt:lpstr>Scherer Typology of Affective States</vt:lpstr>
      <vt:lpstr>Scherer Typology of Affective States</vt:lpstr>
      <vt:lpstr>Sentiment Analysis</vt:lpstr>
      <vt:lpstr>Sentiment Analysis</vt:lpstr>
      <vt:lpstr>Sentiment Analysis</vt:lpstr>
      <vt:lpstr>Sentiment Analysis</vt:lpstr>
      <vt:lpstr>Sentiment Analysis</vt:lpstr>
      <vt:lpstr>Sentiment Classification in Movie Reviews</vt:lpstr>
      <vt:lpstr>IMDB data in the Pang and Lee database</vt:lpstr>
      <vt:lpstr>Baseline Algorithm (adapted from Pang and Lee)</vt:lpstr>
      <vt:lpstr>Sentiment Tokenization Issues</vt:lpstr>
      <vt:lpstr>Extracting Features for Sentiment Classification</vt:lpstr>
      <vt:lpstr>Negation</vt:lpstr>
      <vt:lpstr>Reminder: Naïve Bayes</vt:lpstr>
      <vt:lpstr>Binarized (Boolean feature)  Multinomial Naïve Bayes</vt:lpstr>
      <vt:lpstr>Boolean Multinomial Naïve Bayes: Learning</vt:lpstr>
      <vt:lpstr>Boolean Multinomial Naïve Bayes  on a test document d</vt:lpstr>
      <vt:lpstr>Normal vs. Boolean Multinomial NB</vt:lpstr>
      <vt:lpstr>Binarized (Boolean feature)  Multinomial Naïve Bayes</vt:lpstr>
      <vt:lpstr>Cross-Validation</vt:lpstr>
      <vt:lpstr>Other issues in Classification</vt:lpstr>
      <vt:lpstr>Problems:  What makes reviews hard to classify?</vt:lpstr>
      <vt:lpstr>Thwarted Expectations and Ordering Effects</vt:lpstr>
      <vt:lpstr>Sentiment Analysis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340</cp:revision>
  <cp:lastPrinted>2012-01-23T20:23:20Z</cp:lastPrinted>
  <dcterms:created xsi:type="dcterms:W3CDTF">2010-04-19T15:31:24Z</dcterms:created>
  <dcterms:modified xsi:type="dcterms:W3CDTF">2015-08-08T02:04:23Z</dcterms:modified>
</cp:coreProperties>
</file>