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  <p:sldMasterId id="2147483738" r:id="rId2"/>
  </p:sldMasterIdLst>
  <p:notesMasterIdLst>
    <p:notesMasterId r:id="rId89"/>
  </p:notesMasterIdLst>
  <p:handoutMasterIdLst>
    <p:handoutMasterId r:id="rId90"/>
  </p:handoutMasterIdLst>
  <p:sldIdLst>
    <p:sldId id="598" r:id="rId3"/>
    <p:sldId id="258" r:id="rId4"/>
    <p:sldId id="555" r:id="rId5"/>
    <p:sldId id="559" r:id="rId6"/>
    <p:sldId id="578" r:id="rId7"/>
    <p:sldId id="630" r:id="rId8"/>
    <p:sldId id="562" r:id="rId9"/>
    <p:sldId id="576" r:id="rId10"/>
    <p:sldId id="575" r:id="rId11"/>
    <p:sldId id="637" r:id="rId12"/>
    <p:sldId id="638" r:id="rId13"/>
    <p:sldId id="569" r:id="rId14"/>
    <p:sldId id="577" r:id="rId15"/>
    <p:sldId id="673" r:id="rId16"/>
    <p:sldId id="570" r:id="rId17"/>
    <p:sldId id="572" r:id="rId18"/>
    <p:sldId id="573" r:id="rId19"/>
    <p:sldId id="574" r:id="rId20"/>
    <p:sldId id="580" r:id="rId21"/>
    <p:sldId id="563" r:id="rId22"/>
    <p:sldId id="579" r:id="rId23"/>
    <p:sldId id="566" r:id="rId24"/>
    <p:sldId id="584" r:id="rId25"/>
    <p:sldId id="585" r:id="rId26"/>
    <p:sldId id="586" r:id="rId27"/>
    <p:sldId id="587" r:id="rId28"/>
    <p:sldId id="588" r:id="rId29"/>
    <p:sldId id="589" r:id="rId30"/>
    <p:sldId id="564" r:id="rId31"/>
    <p:sldId id="590" r:id="rId32"/>
    <p:sldId id="591" r:id="rId33"/>
    <p:sldId id="565" r:id="rId34"/>
    <p:sldId id="592" r:id="rId35"/>
    <p:sldId id="644" r:id="rId36"/>
    <p:sldId id="568" r:id="rId37"/>
    <p:sldId id="640" r:id="rId38"/>
    <p:sldId id="639" r:id="rId39"/>
    <p:sldId id="642" r:id="rId40"/>
    <p:sldId id="593" r:id="rId41"/>
    <p:sldId id="594" r:id="rId42"/>
    <p:sldId id="643" r:id="rId43"/>
    <p:sldId id="641" r:id="rId44"/>
    <p:sldId id="645" r:id="rId45"/>
    <p:sldId id="602" r:id="rId46"/>
    <p:sldId id="490" r:id="rId47"/>
    <p:sldId id="493" r:id="rId48"/>
    <p:sldId id="603" r:id="rId49"/>
    <p:sldId id="604" r:id="rId50"/>
    <p:sldId id="605" r:id="rId51"/>
    <p:sldId id="648" r:id="rId52"/>
    <p:sldId id="647" r:id="rId53"/>
    <p:sldId id="646" r:id="rId54"/>
    <p:sldId id="649" r:id="rId55"/>
    <p:sldId id="650" r:id="rId56"/>
    <p:sldId id="287" r:id="rId57"/>
    <p:sldId id="288" r:id="rId58"/>
    <p:sldId id="289" r:id="rId59"/>
    <p:sldId id="290" r:id="rId60"/>
    <p:sldId id="291" r:id="rId61"/>
    <p:sldId id="293" r:id="rId62"/>
    <p:sldId id="294" r:id="rId63"/>
    <p:sldId id="495" r:id="rId64"/>
    <p:sldId id="600" r:id="rId65"/>
    <p:sldId id="653" r:id="rId66"/>
    <p:sldId id="463" r:id="rId67"/>
    <p:sldId id="651" r:id="rId68"/>
    <p:sldId id="652" r:id="rId69"/>
    <p:sldId id="658" r:id="rId70"/>
    <p:sldId id="659" r:id="rId71"/>
    <p:sldId id="660" r:id="rId72"/>
    <p:sldId id="661" r:id="rId73"/>
    <p:sldId id="664" r:id="rId74"/>
    <p:sldId id="654" r:id="rId75"/>
    <p:sldId id="655" r:id="rId76"/>
    <p:sldId id="656" r:id="rId77"/>
    <p:sldId id="657" r:id="rId78"/>
    <p:sldId id="674" r:id="rId79"/>
    <p:sldId id="670" r:id="rId80"/>
    <p:sldId id="662" r:id="rId81"/>
    <p:sldId id="663" r:id="rId82"/>
    <p:sldId id="665" r:id="rId83"/>
    <p:sldId id="675" r:id="rId84"/>
    <p:sldId id="676" r:id="rId85"/>
    <p:sldId id="677" r:id="rId86"/>
    <p:sldId id="678" r:id="rId87"/>
    <p:sldId id="597" r:id="rId8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34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69" autoAdjust="0"/>
    <p:restoredTop sz="93742"/>
  </p:normalViewPr>
  <p:slideViewPr>
    <p:cSldViewPr>
      <p:cViewPr>
        <p:scale>
          <a:sx n="120" d="100"/>
          <a:sy n="120" d="100"/>
        </p:scale>
        <p:origin x="1408" y="416"/>
      </p:cViewPr>
      <p:guideLst>
        <p:guide orient="horz" pos="2064"/>
        <p:guide pos="34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FC81DA-D82C-D248-96DA-971BAA9C8F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5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0D4404-C563-6B43-A824-459A163A6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55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3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F794197A-909D-6248-B44E-761B541FFA90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18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E16F16-3DF6-B64B-8D8B-B29489BC131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53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53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43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E16F16-3DF6-B64B-8D8B-B29489BC131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153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53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61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29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51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506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52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648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54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7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213F1C8-EC54-C748-8F5E-C7C27F7A4052}" type="slidenum">
              <a:rPr lang="en-US" sz="1200"/>
              <a:pPr eaLnBrk="1" hangingPunct="1"/>
              <a:t>55</a:t>
            </a:fld>
            <a:endParaRPr lang="en-US" sz="1200"/>
          </a:p>
        </p:txBody>
      </p:sp>
      <p:sp>
        <p:nvSpPr>
          <p:cNvPr id="993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98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8B653AF8-8B1F-534C-A60C-A526ADB4A354}" type="slidenum">
              <a:rPr lang="en-US" sz="1200"/>
              <a:pPr eaLnBrk="1" hangingPunct="1"/>
              <a:t>56</a:t>
            </a:fld>
            <a:endParaRPr lang="en-US" sz="1200"/>
          </a:p>
        </p:txBody>
      </p:sp>
      <p:sp>
        <p:nvSpPr>
          <p:cNvPr id="1013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4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3BF3B05-AE28-D34F-87D0-172CAF132044}" type="slidenum">
              <a:rPr lang="en-US" sz="1200"/>
              <a:pPr eaLnBrk="1" hangingPunct="1"/>
              <a:t>57</a:t>
            </a:fld>
            <a:endParaRPr lang="en-US" sz="1200"/>
          </a:p>
        </p:txBody>
      </p:sp>
      <p:sp>
        <p:nvSpPr>
          <p:cNvPr id="1034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63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2DC439A-DFCA-0A4E-9570-43417EE813B0}" type="slidenum">
              <a:rPr lang="en-US" sz="1200"/>
              <a:pPr eaLnBrk="1" hangingPunct="1"/>
              <a:t>58</a:t>
            </a:fld>
            <a:endParaRPr lang="en-US" sz="1200"/>
          </a:p>
        </p:txBody>
      </p:sp>
      <p:sp>
        <p:nvSpPr>
          <p:cNvPr id="1054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84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AD54BA8-1D6A-A544-ADE7-6155E2669D46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1075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0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539AAD1-1D7A-3C47-AD1C-CDE5F6653301}" type="slidenum">
              <a:rPr lang="en-US" sz="1200"/>
              <a:pPr eaLnBrk="1" hangingPunct="1"/>
              <a:t>60</a:t>
            </a:fld>
            <a:endParaRPr lang="en-US" sz="1200"/>
          </a:p>
        </p:txBody>
      </p:sp>
      <p:sp>
        <p:nvSpPr>
          <p:cNvPr id="1116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30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93A1786-3B14-A444-BAAA-FCB184F79E09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1136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1332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A312230-4A94-9342-95B2-6484C2F87F15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795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45DC473-6AF4-1B4E-A891-802B4C20D324}" type="slidenum">
              <a:rPr lang="en-US" sz="1200"/>
              <a:pPr eaLnBrk="1" hangingPunct="1"/>
              <a:t>63</a:t>
            </a:fld>
            <a:endParaRPr lang="en-US" sz="1200"/>
          </a:p>
        </p:txBody>
      </p:sp>
      <p:sp>
        <p:nvSpPr>
          <p:cNvPr id="1177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115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B8399C4-3731-A149-B8F0-D4A65DAF9C99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205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B8399C4-3731-A149-B8F0-D4A65DAF9C99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797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D0D9B37D-59CC-4340-BA98-E056CC2D22FC}" type="slidenum">
              <a:rPr lang="en-US" sz="1200"/>
              <a:pPr eaLnBrk="1" hangingPunct="1"/>
              <a:t>80</a:t>
            </a:fld>
            <a:endParaRPr lang="en-US" sz="1200"/>
          </a:p>
        </p:txBody>
      </p:sp>
      <p:sp>
        <p:nvSpPr>
          <p:cNvPr id="1402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7763" y="685800"/>
            <a:ext cx="4567237" cy="3425825"/>
          </a:xfrm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343400"/>
            <a:ext cx="502285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6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46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124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546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83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6384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Times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583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152400"/>
            <a:ext cx="79248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50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0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219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100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44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E7D19A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E7D19A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>
                <a:solidFill>
                  <a:srgbClr val="E7D19A"/>
                </a:solidFill>
              </a:rPr>
              <a:pPr/>
              <a:t>‹#›</a:t>
            </a:fld>
            <a:endParaRPr lang="en-US" dirty="0">
              <a:solidFill>
                <a:srgbClr val="E7D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5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2960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10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01441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163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11400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7" y="167163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7" y="2311400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508000"/>
            <a:ext cx="74676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59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1026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37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05000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3124201"/>
            <a:ext cx="3008313" cy="30019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74062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59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766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81000"/>
            <a:ext cx="21145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1912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96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77724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076701"/>
            <a:ext cx="77724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508000"/>
            <a:ext cx="74676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66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6858000" cy="444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rgbClr val="A50021"/>
              </a:solidFill>
              <a:latin typeface="Lucida Sans" charset="0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30454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071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219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6634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152400"/>
            <a:ext cx="79248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626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9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465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1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1" fontAlgn="base" hangingPunct="1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charset="2"/>
        <a:buChar char=""/>
        <a:defRPr sz="26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1pPr>
      <a:lvl2pPr marL="547688" indent="-228600" algn="l" rtl="0" eaLnBrk="1" fontAlgn="base" hangingPunct="1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charset="2"/>
        <a:buChar char=""/>
        <a:defRPr sz="24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2pPr>
      <a:lvl3pPr marL="822325" indent="-228600" algn="l" rtl="0" eaLnBrk="1" fontAlgn="base" hangingPunct="1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charset="2"/>
        <a:buChar char="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3pPr>
      <a:lvl4pPr marL="1096963" indent="-228600" algn="l" rtl="0" eaLnBrk="1" fontAlgn="base" hangingPunct="1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charset="2"/>
        <a:buChar char="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4pPr>
      <a:lvl5pPr marL="1371600" indent="-228600" algn="l" rtl="0" eaLnBrk="1" fontAlgn="base" hangingPunct="1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508000"/>
            <a:ext cx="7467600" cy="990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803400"/>
            <a:ext cx="7772400" cy="4445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6273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273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FIEZXMUM2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-70055" y="904009"/>
            <a:ext cx="9061655" cy="1991591"/>
          </a:xfrm>
        </p:spPr>
        <p:txBody>
          <a:bodyPr/>
          <a:lstStyle/>
          <a:p>
            <a:r>
              <a:rPr lang="en-US" sz="3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Speech and Language </a:t>
            </a:r>
            <a:r>
              <a:rPr lang="en-US" sz="30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Processsing</a:t>
            </a:r>
            <a:endParaRPr lang="en-US" sz="3000" b="0" dirty="0">
              <a:solidFill>
                <a:schemeClr val="tx1">
                  <a:lumMod val="85000"/>
                  <a:lumOff val="15000"/>
                </a:schemeClr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4038600"/>
            <a:ext cx="7696200" cy="17526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Chapter 25: Conversational Agents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78315" y="3068718"/>
            <a:ext cx="6587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Dan Jurafsky and James Martin</a:t>
            </a:r>
          </a:p>
        </p:txBody>
      </p:sp>
    </p:spTree>
    <p:extLst>
      <p:ext uri="{BB962C8B-B14F-4D97-AF65-F5344CB8AC3E}">
        <p14:creationId xmlns:p14="http://schemas.microsoft.com/office/powerpoint/2010/main" val="192655036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Conversational Agents  </a:t>
            </a:r>
            <a:br>
              <a:rPr lang="en-US" dirty="0"/>
            </a:br>
            <a:r>
              <a:rPr lang="en-US" dirty="0"/>
              <a:t>AKA  Dialog Agents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574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Phone-based Personal Assistants </a:t>
            </a:r>
          </a:p>
          <a:p>
            <a:pPr marL="0" indent="0">
              <a:buNone/>
            </a:pPr>
            <a:r>
              <a:rPr lang="en-US" sz="3200" dirty="0"/>
              <a:t>	SIRI, Alexa, Cortana, Google Assistant</a:t>
            </a:r>
          </a:p>
          <a:p>
            <a:pPr marL="0" indent="0">
              <a:buNone/>
            </a:pPr>
            <a:r>
              <a:rPr lang="en-US" sz="3200" dirty="0"/>
              <a:t>Talking to your car</a:t>
            </a:r>
          </a:p>
          <a:p>
            <a:pPr marL="0" indent="0">
              <a:buNone/>
            </a:pPr>
            <a:r>
              <a:rPr lang="en-US" sz="3200" dirty="0"/>
              <a:t>Communicating with robots</a:t>
            </a:r>
          </a:p>
          <a:p>
            <a:pPr marL="0" indent="0">
              <a:buNone/>
            </a:pPr>
            <a:r>
              <a:rPr lang="en-US" sz="3200" dirty="0"/>
              <a:t>Clinical uses for mental health</a:t>
            </a:r>
          </a:p>
          <a:p>
            <a:pPr marL="0" indent="0">
              <a:buNone/>
            </a:pPr>
            <a:r>
              <a:rPr lang="en-US" sz="3200" dirty="0"/>
              <a:t>Chatting for fun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classes of systems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396240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4400" dirty="0" err="1"/>
              <a:t>Chatbots</a:t>
            </a:r>
            <a:endParaRPr lang="en-US" sz="4400" dirty="0"/>
          </a:p>
          <a:p>
            <a:pPr marL="742950" indent="-742950">
              <a:buFont typeface="+mj-lt"/>
              <a:buAutoNum type="arabicPeriod"/>
            </a:pPr>
            <a:r>
              <a:rPr lang="en-US" sz="4400" dirty="0"/>
              <a:t>(Goal-based) Dialog agents</a:t>
            </a:r>
          </a:p>
          <a:p>
            <a:pPr marL="319088" lvl="1" indent="0">
              <a:buNone/>
            </a:pPr>
            <a:r>
              <a:rPr lang="en-US" sz="4400" i="1" dirty="0"/>
              <a:t>	</a:t>
            </a:r>
            <a:r>
              <a:rPr lang="en-US" sz="4000" i="1" dirty="0"/>
              <a:t>- SIRI, interfaces to cars, robots,</a:t>
            </a:r>
          </a:p>
          <a:p>
            <a:pPr marL="319088" lvl="1" indent="0">
              <a:buNone/>
            </a:pPr>
            <a:r>
              <a:rPr lang="en-US" sz="4000" i="1" dirty="0"/>
              <a:t>	- booking flights or restaurants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3633" y="5313740"/>
            <a:ext cx="8415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The word "chatbots" is sometimes used in the popular press for both. We'll use it only for #1.</a:t>
            </a:r>
          </a:p>
        </p:txBody>
      </p:sp>
    </p:spTree>
    <p:extLst>
      <p:ext uri="{BB962C8B-B14F-4D97-AF65-F5344CB8AC3E}">
        <p14:creationId xmlns:p14="http://schemas.microsoft.com/office/powerpoint/2010/main" val="50929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I:  </a:t>
            </a:r>
            <a:r>
              <a:rPr lang="en-US" dirty="0" err="1"/>
              <a:t>Chatbots</a:t>
            </a:r>
            <a:r>
              <a:rPr lang="en-US" dirty="0"/>
              <a:t>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ELIZA (1966)</a:t>
            </a:r>
          </a:p>
          <a:p>
            <a:r>
              <a:rPr lang="en-US" dirty="0"/>
              <a:t>PARRY (1968)</a:t>
            </a:r>
          </a:p>
          <a:p>
            <a:pPr marL="319088" lvl="1" indent="0">
              <a:buNone/>
            </a:pPr>
            <a:r>
              <a:rPr lang="en-US" dirty="0"/>
              <a:t>The first system to pass the Turing test!!!!</a:t>
            </a:r>
          </a:p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ALICE</a:t>
            </a:r>
          </a:p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CLEVER</a:t>
            </a:r>
          </a:p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Microsoft Little Bing  </a:t>
            </a:r>
            <a:r>
              <a:rPr lang="zh-CN" altLang="en-US" dirty="0">
                <a:latin typeface="Yuanti SC" charset="-122"/>
                <a:ea typeface="Yuanti SC" charset="-122"/>
                <a:cs typeface="Yuanti SC" charset="-122"/>
              </a:rPr>
              <a:t>小冰</a:t>
            </a:r>
            <a:endParaRPr lang="en-US" altLang="zh-CN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24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868361"/>
          </a:xfrm>
        </p:spPr>
        <p:txBody>
          <a:bodyPr/>
          <a:lstStyle/>
          <a:p>
            <a:r>
              <a:rPr lang="en-US" dirty="0" err="1"/>
              <a:t>Chatbot</a:t>
            </a:r>
            <a:r>
              <a:rPr lang="en-US" dirty="0"/>
              <a:t> Architectures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Rule-based</a:t>
            </a:r>
          </a:p>
          <a:p>
            <a:pPr marL="1062038" lvl="1" indent="-742950">
              <a:buFont typeface="+mj-lt"/>
              <a:buAutoNum type="arabicPeriod"/>
            </a:pPr>
            <a:r>
              <a:rPr lang="en-US" sz="3600" dirty="0"/>
              <a:t>Pattern-action rules (Eliza)</a:t>
            </a:r>
          </a:p>
          <a:p>
            <a:pPr marL="319088" lvl="1" indent="0">
              <a:buNone/>
            </a:pPr>
            <a:r>
              <a:rPr lang="en-US" sz="3600" dirty="0"/>
              <a:t>	+ a mental model (Parry)</a:t>
            </a:r>
          </a:p>
          <a:p>
            <a:pPr marL="319088" lvl="1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/>
              <a:t>Corpus-based (from large chat corpus)</a:t>
            </a:r>
          </a:p>
          <a:p>
            <a:pPr marL="1062038" lvl="1" indent="-742950">
              <a:buFont typeface="+mj-lt"/>
              <a:buAutoNum type="arabicPeriod" startAt="2"/>
            </a:pPr>
            <a:r>
              <a:rPr lang="en-US" sz="3600" dirty="0"/>
              <a:t>Information Retrieval</a:t>
            </a:r>
          </a:p>
          <a:p>
            <a:pPr marL="1062038" lvl="1" indent="-742950">
              <a:buFont typeface="+mj-lt"/>
              <a:buAutoNum type="arabicPeriod" startAt="3"/>
            </a:pPr>
            <a:r>
              <a:rPr lang="en-US" sz="3600" dirty="0"/>
              <a:t>Neural network encoder-decoder</a:t>
            </a:r>
          </a:p>
        </p:txBody>
      </p:sp>
    </p:spTree>
    <p:extLst>
      <p:ext uri="{BB962C8B-B14F-4D97-AF65-F5344CB8AC3E}">
        <p14:creationId xmlns:p14="http://schemas.microsoft.com/office/powerpoint/2010/main" val="333321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Chatbots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7772400" cy="403860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Sometimes for fun</a:t>
            </a:r>
          </a:p>
          <a:p>
            <a:pPr marL="0" indent="0">
              <a:buNone/>
            </a:pPr>
            <a:r>
              <a:rPr lang="en-US" sz="4000" dirty="0"/>
              <a:t>	</a:t>
            </a:r>
          </a:p>
          <a:p>
            <a:pPr marL="0" indent="0">
              <a:buNone/>
            </a:pPr>
            <a:r>
              <a:rPr lang="en-US" sz="4000" dirty="0"/>
              <a:t>But originally designed as a testbed for clinical therapy</a:t>
            </a:r>
          </a:p>
          <a:p>
            <a:pPr marL="0" indent="0">
              <a:buNone/>
            </a:pPr>
            <a:r>
              <a:rPr lang="en-US" sz="4000" dirty="0"/>
              <a:t>	(And still used that way!)</a:t>
            </a:r>
          </a:p>
        </p:txBody>
      </p:sp>
    </p:spTree>
    <p:extLst>
      <p:ext uri="{BB962C8B-B14F-4D97-AF65-F5344CB8AC3E}">
        <p14:creationId xmlns:p14="http://schemas.microsoft.com/office/powerpoint/2010/main" val="1683552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792161"/>
          </a:xfrm>
        </p:spPr>
        <p:txBody>
          <a:bodyPr/>
          <a:lstStyle/>
          <a:p>
            <a:r>
              <a:rPr lang="en-US" altLang="en-US"/>
              <a:t>Eliza: </a:t>
            </a:r>
            <a:r>
              <a:rPr lang="en-US" altLang="en-US" dirty="0" err="1"/>
              <a:t>Weizenbaum</a:t>
            </a:r>
            <a:r>
              <a:rPr lang="en-US" altLang="en-US" dirty="0"/>
              <a:t> (1966)</a:t>
            </a:r>
          </a:p>
        </p:txBody>
      </p:sp>
      <p:sp>
        <p:nvSpPr>
          <p:cNvPr id="3143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763000" cy="4038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Men are all alike.</a:t>
            </a:r>
            <a:br>
              <a:rPr lang="en-US" sz="2800" dirty="0"/>
            </a:br>
            <a:r>
              <a:rPr lang="en-US" sz="2800" dirty="0">
                <a:solidFill>
                  <a:srgbClr val="00B050"/>
                </a:solidFill>
              </a:rPr>
              <a:t>IN WHAT WAY</a:t>
            </a:r>
            <a:br>
              <a:rPr lang="en-US" sz="2800" dirty="0"/>
            </a:br>
            <a:r>
              <a:rPr lang="en-US" sz="2800" dirty="0"/>
              <a:t>They're always bugging us about something or other.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CAN YOU THINK OF A SPECIFIC EXAMPLE </a:t>
            </a:r>
          </a:p>
          <a:p>
            <a:pPr marL="0" indent="0">
              <a:buNone/>
            </a:pPr>
            <a:r>
              <a:rPr lang="en-US" sz="2800" dirty="0"/>
              <a:t>Well, my boyfriend made me come here.</a:t>
            </a:r>
            <a:br>
              <a:rPr lang="en-US" sz="2800" dirty="0"/>
            </a:br>
            <a:r>
              <a:rPr lang="en-US" sz="2800" dirty="0">
                <a:solidFill>
                  <a:srgbClr val="00B050"/>
                </a:solidFill>
              </a:rPr>
              <a:t>YOUR BOYFRIEND MADE YOU COME HERE </a:t>
            </a:r>
          </a:p>
          <a:p>
            <a:pPr marL="0" indent="0">
              <a:buNone/>
            </a:pPr>
            <a:r>
              <a:rPr lang="en-US" sz="2800" dirty="0"/>
              <a:t>He says I'm depressed much of the time.</a:t>
            </a:r>
            <a:br>
              <a:rPr lang="en-US" sz="2800" dirty="0"/>
            </a:br>
            <a:r>
              <a:rPr lang="en-US" sz="2800" dirty="0">
                <a:solidFill>
                  <a:srgbClr val="00B050"/>
                </a:solidFill>
              </a:rPr>
              <a:t>I AM SORRY TO HEAR YOU ARE DEPRESSED </a:t>
            </a:r>
          </a:p>
          <a:p>
            <a:pPr marL="0" indent="0">
              <a:buNone/>
            </a:pPr>
            <a:r>
              <a:rPr lang="en-US" sz="2800" dirty="0"/>
              <a:t>...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</a:rPr>
              <a:t>WHO ELSE IN YOUR FAMILY TAKES CARE 0F YOU?</a:t>
            </a:r>
            <a:br>
              <a:rPr lang="en-US" sz="2800" dirty="0"/>
            </a:br>
            <a:r>
              <a:rPr lang="en-US" sz="2800" dirty="0"/>
              <a:t>My father</a:t>
            </a:r>
            <a:br>
              <a:rPr lang="en-US" sz="2800" dirty="0"/>
            </a:br>
            <a:r>
              <a:rPr lang="en-US" sz="2800" dirty="0">
                <a:solidFill>
                  <a:srgbClr val="00B050"/>
                </a:solidFill>
              </a:rPr>
              <a:t>YOUR FATHER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461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763000" cy="4038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You are like my father in some ways.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B050"/>
                </a:solidFill>
              </a:rPr>
              <a:t>WHAT RESEMBLANCE DO YOU SEE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You are not very aggressive but I think you don’t want me to notice that.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B050"/>
                </a:solidFill>
              </a:rPr>
              <a:t>WHAT MAKES YOU THINK I AM NOT AGGRESSIVE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You don’t argue with me.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B050"/>
                </a:solidFill>
              </a:rPr>
              <a:t>WHY DO YOU THINK I DON’T ARGUE WITH YOU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You are afraid of me.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B050"/>
                </a:solidFill>
              </a:rPr>
              <a:t>DOES IT PLEASE YOU TO BELIEVE I</a:t>
            </a:r>
            <a:r>
              <a:rPr lang="fr-FR" altLang="en-US" dirty="0">
                <a:solidFill>
                  <a:srgbClr val="00B050"/>
                </a:solidFill>
              </a:rPr>
              <a:t>’M AFRAID OF YOU</a:t>
            </a:r>
          </a:p>
          <a:p>
            <a:pPr marL="0" indent="0">
              <a:buNone/>
            </a:pP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father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afraid</a:t>
            </a:r>
            <a:r>
              <a:rPr lang="fr-FR" dirty="0"/>
              <a:t> of </a:t>
            </a:r>
            <a:r>
              <a:rPr lang="fr-FR" dirty="0" err="1"/>
              <a:t>everybody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WHAT ELSE COMES TO MIND WHEN YOU THINK OF YOUR FATHER</a:t>
            </a:r>
          </a:p>
          <a:p>
            <a:pPr marL="0" indent="0">
              <a:buNone/>
            </a:pPr>
            <a:r>
              <a:rPr lang="fr-FR" dirty="0" err="1"/>
              <a:t>Bullies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DOES THAT HAVE ANYTHING TO DO WITH THE FACT THAT YOUR BOYFRIEND MADE YOU COME HERE</a:t>
            </a:r>
            <a:endParaRPr lang="en-US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9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839200" cy="914400"/>
          </a:xfrm>
        </p:spPr>
        <p:txBody>
          <a:bodyPr/>
          <a:lstStyle/>
          <a:p>
            <a:r>
              <a:rPr lang="en-US" dirty="0"/>
              <a:t>How does it work?</a:t>
            </a:r>
            <a:br>
              <a:rPr lang="en-US" dirty="0"/>
            </a:br>
            <a:r>
              <a:rPr lang="en-US" dirty="0"/>
              <a:t>Eliza uses this one weird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534400" cy="4572000"/>
          </a:xfrm>
        </p:spPr>
        <p:txBody>
          <a:bodyPr/>
          <a:lstStyle/>
          <a:p>
            <a:pPr marL="0" indent="0">
              <a:buNone/>
            </a:pP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514575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839200" cy="868361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That trick: be a Rogerian psychologist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5344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Draw the patient out by reflecting patient’s statements back at them</a:t>
            </a:r>
          </a:p>
          <a:p>
            <a:pPr marL="0" indent="0">
              <a:buNone/>
            </a:pPr>
            <a:r>
              <a:rPr lang="en-US" sz="3600" dirty="0"/>
              <a:t>Rare type of conversation in which one can “assume the pose of knowing almost nothing of the real world”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01702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839200" cy="868361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Rogerian psychologist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534400" cy="4495800"/>
          </a:xfrm>
        </p:spPr>
        <p:txBody>
          <a:bodyPr/>
          <a:lstStyle/>
          <a:p>
            <a:endParaRPr lang="en-US" sz="1100" dirty="0"/>
          </a:p>
          <a:p>
            <a:pPr marL="274638" lvl="1" indent="0">
              <a:buNone/>
            </a:pPr>
            <a:r>
              <a:rPr lang="en-US" sz="3200" dirty="0"/>
              <a:t>Patient: "I went for a long boat ride”</a:t>
            </a:r>
          </a:p>
          <a:p>
            <a:pPr marL="274638" lvl="1" indent="0">
              <a:buNone/>
            </a:pPr>
            <a:r>
              <a:rPr lang="en-US" sz="3200" dirty="0"/>
              <a:t>Psychiatrist: "Tell me about boats”</a:t>
            </a:r>
          </a:p>
          <a:p>
            <a:pPr marL="274638" lvl="1" indent="0">
              <a:buNone/>
            </a:pPr>
            <a:endParaRPr lang="en-US" sz="1100" dirty="0"/>
          </a:p>
          <a:p>
            <a:r>
              <a:rPr lang="en-US" sz="3200" dirty="0"/>
              <a:t>You don’t assume she didn’t know what a boat is</a:t>
            </a:r>
          </a:p>
          <a:p>
            <a:r>
              <a:rPr lang="en-US" sz="3200" dirty="0"/>
              <a:t>You assume she had some conversational goal</a:t>
            </a:r>
          </a:p>
          <a:p>
            <a:r>
              <a:rPr lang="en-US" sz="3200" dirty="0" err="1"/>
              <a:t>Chatbots</a:t>
            </a:r>
            <a:r>
              <a:rPr lang="en-US" sz="3200" dirty="0"/>
              <a:t> trying to pass the Turing test usually choose some such domain</a:t>
            </a:r>
          </a:p>
        </p:txBody>
      </p:sp>
    </p:spTree>
    <p:extLst>
      <p:ext uri="{BB962C8B-B14F-4D97-AF65-F5344CB8AC3E}">
        <p14:creationId xmlns:p14="http://schemas.microsoft.com/office/powerpoint/2010/main" val="1667375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Eliza pattern/transform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772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(0 YOU 0 ME)   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[</a:t>
            </a:r>
            <a:r>
              <a:rPr lang="en-US" i="1" dirty="0">
                <a:latin typeface="Calibri" charset="0"/>
                <a:ea typeface="Calibri" charset="0"/>
                <a:cs typeface="Calibri" charset="0"/>
              </a:rPr>
              <a:t>pattern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]</a:t>
            </a:r>
          </a:p>
          <a:p>
            <a:pPr>
              <a:buFont typeface="Wingdings" charset="2"/>
              <a:buChar char="à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(WHAT MAKES YOU THINK I 3 YOU)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[</a:t>
            </a:r>
            <a:r>
              <a:rPr lang="en-US" i="1" dirty="0">
                <a:latin typeface="Calibri" charset="0"/>
                <a:ea typeface="Calibri" charset="0"/>
                <a:cs typeface="Calibri" charset="0"/>
              </a:rPr>
              <a:t>transform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]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charset="0"/>
                <a:ea typeface="Calibri" charset="0"/>
                <a:cs typeface="Calibri" charset="0"/>
              </a:rPr>
              <a:t>0  means Kleene *</a:t>
            </a:r>
          </a:p>
          <a:p>
            <a:pPr marL="0" indent="0">
              <a:buNone/>
            </a:pPr>
            <a:r>
              <a:rPr lang="en-US" sz="2800" dirty="0">
                <a:latin typeface="Calibri" charset="0"/>
                <a:ea typeface="Calibri" charset="0"/>
                <a:cs typeface="Calibri" charset="0"/>
              </a:rPr>
              <a:t>The 3 is the constituent # in pattern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You hate me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WHAT MAKES YOU THINK I HATE YOU</a:t>
            </a:r>
          </a:p>
          <a:p>
            <a:pPr marL="0" indent="0">
              <a:buNone/>
            </a:pPr>
            <a:endParaRPr lang="en-US" sz="3200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buFont typeface="Wingdings" charset="2"/>
              <a:buChar char="à"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9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Eliza Rules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939" y="2782670"/>
            <a:ext cx="7284861" cy="2247900"/>
          </a:xfrm>
        </p:spPr>
      </p:pic>
      <p:sp>
        <p:nvSpPr>
          <p:cNvPr id="5" name="TextBox 4"/>
          <p:cNvSpPr txBox="1"/>
          <p:nvPr/>
        </p:nvSpPr>
        <p:spPr>
          <a:xfrm>
            <a:off x="469317" y="259000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keyword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462" y="2321005"/>
            <a:ext cx="1112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pattern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2304241"/>
            <a:ext cx="330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Ranked list of transforms</a:t>
            </a:r>
          </a:p>
        </p:txBody>
      </p:sp>
    </p:spTree>
    <p:extLst>
      <p:ext uri="{BB962C8B-B14F-4D97-AF65-F5344CB8AC3E}">
        <p14:creationId xmlns:p14="http://schemas.microsoft.com/office/powerpoint/2010/main" val="1377390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10AC6-058C-754F-AD5F-565E63BAA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408C40-EB8C-AE47-9E6F-6CB7DDA910B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5462" y="1243654"/>
            <a:ext cx="9018538" cy="4807896"/>
          </a:xfrm>
        </p:spPr>
      </p:pic>
    </p:spTree>
    <p:extLst>
      <p:ext uri="{BB962C8B-B14F-4D97-AF65-F5344CB8AC3E}">
        <p14:creationId xmlns:p14="http://schemas.microsoft.com/office/powerpoint/2010/main" val="3087236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9"/>
            <a:ext cx="8610600" cy="792161"/>
          </a:xfrm>
        </p:spPr>
        <p:txBody>
          <a:bodyPr/>
          <a:lstStyle/>
          <a:p>
            <a:r>
              <a:rPr lang="en-US" sz="3200" dirty="0"/>
              <a:t>Keywords are ranked from specific to general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95400"/>
            <a:ext cx="8001000" cy="5029200"/>
          </a:xfrm>
        </p:spPr>
        <p:txBody>
          <a:bodyPr/>
          <a:lstStyle/>
          <a:p>
            <a:pPr marL="319088" lvl="1" indent="0">
              <a:buNone/>
            </a:pPr>
            <a:r>
              <a:rPr lang="en-US" sz="2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I know everybody laughed at me</a:t>
            </a:r>
            <a:endParaRPr lang="en-US" sz="28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/>
              <a:t>“I” is a very general keyword:</a:t>
            </a:r>
          </a:p>
          <a:p>
            <a:pPr marL="319088" lvl="1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I: (I *) -&gt; (You say you 2)</a:t>
            </a:r>
          </a:p>
          <a:p>
            <a:pPr marL="319088" lvl="1" indent="0">
              <a:buNone/>
            </a:pPr>
            <a:r>
              <a:rPr lang="en-US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YOU SAY YOU KNOW EVERYBODY LAUGHED AT YOU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/>
              <a:t>“Everybody” is much more interesting (someone using universals like everybody/always is probably “referring to some quite specific event or person”)</a:t>
            </a:r>
          </a:p>
          <a:p>
            <a:pPr marL="319088" lvl="1" indent="0">
              <a:buNone/>
            </a:pPr>
            <a:r>
              <a:rPr lang="en-US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WHO IN PARTICULAR ARE YOU THINKING OF?</a:t>
            </a:r>
          </a:p>
          <a:p>
            <a:r>
              <a:rPr lang="en-US" dirty="0"/>
              <a:t> Implementation: keywords stored with their rank </a:t>
            </a:r>
          </a:p>
          <a:p>
            <a:pPr marL="319088" lvl="1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Everybody 5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transformation rules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pPr marL="319088" lvl="1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I  0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transformation rules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pPr marL="319088" lvl="1" indent="0">
              <a:buNone/>
            </a:pP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8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00B050"/>
                </a:solidFill>
              </a:rPr>
              <a:t>PLEASE GO ON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B050"/>
                </a:solidFill>
              </a:rPr>
              <a:t>THAT’S VERY INTERESTING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B050"/>
                </a:solidFill>
              </a:rPr>
              <a:t>I SEE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485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639761"/>
          </a:xfrm>
        </p:spPr>
        <p:txBody>
          <a:bodyPr/>
          <a:lstStyle/>
          <a:p>
            <a:r>
              <a:rPr lang="en-US" dirty="0"/>
              <a:t>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48267"/>
            <a:ext cx="89154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>
                <a:latin typeface="Courier" charset="0"/>
                <a:ea typeface="Courier" charset="0"/>
                <a:cs typeface="Courier" charset="0"/>
              </a:rPr>
              <a:t>(MEMORY MY</a:t>
            </a:r>
            <a:br>
              <a:rPr lang="en-US" sz="2500" dirty="0">
                <a:latin typeface="Courier" charset="0"/>
                <a:ea typeface="Courier" charset="0"/>
                <a:cs typeface="Courier" charset="0"/>
              </a:rPr>
            </a:br>
            <a:r>
              <a:rPr lang="en-US" sz="2500" dirty="0">
                <a:latin typeface="Courier" charset="0"/>
                <a:ea typeface="Courier" charset="0"/>
                <a:cs typeface="Courier" charset="0"/>
              </a:rPr>
              <a:t> (0 YOUR 0 = LETS DISCUSS FURTHER WHY YOUR 3)</a:t>
            </a:r>
          </a:p>
          <a:p>
            <a:pPr marL="0" indent="0">
              <a:buNone/>
            </a:pPr>
            <a:r>
              <a:rPr lang="en-US" sz="2500" dirty="0">
                <a:latin typeface="Courier" charset="0"/>
                <a:ea typeface="Courier" charset="0"/>
                <a:cs typeface="Courier" charset="0"/>
              </a:rPr>
              <a:t> (0 YOUR 0 = EARLIER YOU SAID YOUR 3)</a:t>
            </a:r>
          </a:p>
          <a:p>
            <a:endParaRPr lang="en-US" sz="2400" dirty="0"/>
          </a:p>
          <a:p>
            <a:r>
              <a:rPr lang="en-US" sz="3200" dirty="0"/>
              <a:t>Whenever “MY” is highest keyword</a:t>
            </a:r>
          </a:p>
          <a:p>
            <a:pPr lvl="1"/>
            <a:r>
              <a:rPr lang="en-US" sz="3000" dirty="0"/>
              <a:t>Randomly select a transform on the MEMORY list </a:t>
            </a:r>
          </a:p>
          <a:p>
            <a:pPr lvl="1"/>
            <a:r>
              <a:rPr lang="en-US" sz="3000" dirty="0"/>
              <a:t>Apply to sentence</a:t>
            </a:r>
          </a:p>
          <a:p>
            <a:pPr lvl="1"/>
            <a:r>
              <a:rPr lang="en-US" sz="3000" dirty="0"/>
              <a:t>Store on a stack</a:t>
            </a:r>
          </a:p>
          <a:p>
            <a:r>
              <a:rPr lang="en-US" sz="3200" dirty="0"/>
              <a:t>Later, if no keyword matches a sentence</a:t>
            </a:r>
          </a:p>
          <a:p>
            <a:pPr lvl="1"/>
            <a:r>
              <a:rPr lang="en-US" sz="3000" dirty="0"/>
              <a:t>Return the top of the MEMORY queue instead</a:t>
            </a:r>
          </a:p>
          <a:p>
            <a:r>
              <a:rPr lang="en-US" sz="3200" dirty="0"/>
              <a:t>A hierarchical model of discourse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4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Eliza stuff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77200" cy="4572000"/>
          </a:xfrm>
        </p:spPr>
        <p:txBody>
          <a:bodyPr/>
          <a:lstStyle/>
          <a:p>
            <a:r>
              <a:rPr lang="en-US" dirty="0"/>
              <a:t>Rules can refer to classes of words</a:t>
            </a:r>
          </a:p>
          <a:p>
            <a:pPr marL="319088" lvl="1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Family = mother, father, brother, sister</a:t>
            </a:r>
          </a:p>
          <a:p>
            <a:pPr marL="319088" lvl="1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NOUN = …</a:t>
            </a:r>
          </a:p>
          <a:p>
            <a:pPr marL="319088" lvl="1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Don’t reuse transforms in the same conversation</a:t>
            </a:r>
          </a:p>
          <a:p>
            <a:pPr lvl="1"/>
            <a:r>
              <a:rPr lang="en-US" dirty="0">
                <a:latin typeface="Calibri" charset="0"/>
                <a:ea typeface="Calibri" charset="0"/>
                <a:cs typeface="Calibri" charset="0"/>
              </a:rPr>
              <a:t>Whenever we use a transform associated with a pattern</a:t>
            </a:r>
          </a:p>
          <a:p>
            <a:pPr lvl="1"/>
            <a:r>
              <a:rPr lang="en-US" dirty="0">
                <a:latin typeface="Calibri" charset="0"/>
                <a:ea typeface="Calibri" charset="0"/>
                <a:cs typeface="Calibri" charset="0"/>
              </a:rPr>
              <a:t>We increment a counter for that rule</a:t>
            </a:r>
          </a:p>
          <a:p>
            <a:pPr lvl="1"/>
            <a:r>
              <a:rPr lang="en-US" dirty="0">
                <a:latin typeface="Calibri" charset="0"/>
                <a:ea typeface="Calibri" charset="0"/>
                <a:cs typeface="Calibri" charset="0"/>
              </a:rPr>
              <a:t>So the next time we use the next ranked transform</a:t>
            </a:r>
          </a:p>
          <a:p>
            <a:pPr lvl="1"/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Some basic transforms happen during input processing</a:t>
            </a:r>
          </a:p>
          <a:p>
            <a:pPr lvl="1"/>
            <a:r>
              <a:rPr lang="en-US" dirty="0">
                <a:latin typeface="Calibri" charset="0"/>
                <a:ea typeface="Calibri" charset="0"/>
                <a:cs typeface="Calibri" charset="0"/>
              </a:rPr>
              <a:t>I -&gt; YOU</a:t>
            </a:r>
          </a:p>
          <a:p>
            <a:pPr lvl="1"/>
            <a:r>
              <a:rPr lang="en-US" dirty="0">
                <a:latin typeface="Calibri" charset="0"/>
                <a:ea typeface="Calibri" charset="0"/>
                <a:cs typeface="Calibri" charset="0"/>
              </a:rPr>
              <a:t>YOU -&gt; I</a:t>
            </a:r>
          </a:p>
        </p:txBody>
      </p:sp>
    </p:spTree>
    <p:extLst>
      <p:ext uri="{BB962C8B-B14F-4D97-AF65-F5344CB8AC3E}">
        <p14:creationId xmlns:p14="http://schemas.microsoft.com/office/powerpoint/2010/main" val="795789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87867"/>
            <a:ext cx="7772400" cy="1143000"/>
          </a:xfrm>
        </p:spPr>
        <p:txBody>
          <a:bodyPr/>
          <a:lstStyle/>
          <a:p>
            <a:r>
              <a:rPr lang="en-US" dirty="0"/>
              <a:t>Some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People  became deeply emotionally involved with the program</a:t>
            </a:r>
          </a:p>
          <a:p>
            <a:r>
              <a:rPr lang="en-US" dirty="0" err="1"/>
              <a:t>Weizenbaum</a:t>
            </a:r>
            <a:r>
              <a:rPr lang="en-US" dirty="0"/>
              <a:t> tells the story of his secretary who would ask </a:t>
            </a:r>
            <a:r>
              <a:rPr lang="en-US" dirty="0" err="1"/>
              <a:t>Weizenbaum</a:t>
            </a:r>
            <a:r>
              <a:rPr lang="en-US" dirty="0"/>
              <a:t> to leave the room when she talked with ELIZA</a:t>
            </a:r>
          </a:p>
          <a:p>
            <a:r>
              <a:rPr lang="en-US" dirty="0"/>
              <a:t>When he suggested that he might want to store all the ELIZA conversations for later analysis, people immediately pointed out the privacy implications</a:t>
            </a:r>
          </a:p>
          <a:p>
            <a:pPr lvl="1"/>
            <a:r>
              <a:rPr lang="en-US" dirty="0"/>
              <a:t>Suggesting that they were having quite private conversations with ELIZA</a:t>
            </a:r>
          </a:p>
          <a:p>
            <a:r>
              <a:rPr lang="en-US" dirty="0" err="1"/>
              <a:t>Anthropomorphicism</a:t>
            </a:r>
            <a:r>
              <a:rPr lang="en-US" dirty="0"/>
              <a:t> and the </a:t>
            </a:r>
            <a:r>
              <a:rPr lang="en-US" dirty="0" err="1"/>
              <a:t>Heider-Simmel</a:t>
            </a:r>
            <a:r>
              <a:rPr lang="en-US" dirty="0"/>
              <a:t> Illusion</a:t>
            </a:r>
          </a:p>
          <a:p>
            <a:pPr lvl="1"/>
            <a:r>
              <a:rPr lang="en-US" dirty="0">
                <a:hlinkClick r:id="rId3"/>
              </a:rPr>
              <a:t>https://www.youtube.com/watch?v=8FIEZXMUM2I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83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868361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84" charset="-128"/>
                <a:cs typeface="ＭＳ Ｐゴシック" pitchFamily="-84" charset="-128"/>
              </a:rPr>
              <a:t>Parry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121650" cy="4373563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Colby 1971 at Stanford</a:t>
            </a:r>
          </a:p>
          <a:p>
            <a:pPr eaLnBrk="1" hangingPunct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Same pattern-response structure as Eliza</a:t>
            </a:r>
          </a:p>
          <a:p>
            <a:pPr eaLnBrk="1" hangingPunct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But a much richer: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control structure 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language understanding capabilities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mental model: Parry has affective variables</a:t>
            </a:r>
          </a:p>
          <a:p>
            <a:pPr lvl="2"/>
            <a:r>
              <a:rPr lang="en-US" sz="2400" dirty="0">
                <a:ea typeface="ＭＳ Ｐゴシック" pitchFamily="-84" charset="-128"/>
                <a:cs typeface="ＭＳ Ｐゴシック" pitchFamily="-84" charset="-128"/>
              </a:rPr>
              <a:t>Anger, Fear, Mistrust</a:t>
            </a:r>
          </a:p>
          <a:p>
            <a:pPr lvl="2"/>
            <a:r>
              <a:rPr lang="en-US" sz="2400" dirty="0">
                <a:ea typeface="ＭＳ Ｐゴシック" pitchFamily="-84" charset="-128"/>
                <a:cs typeface="ＭＳ Ｐゴシック" pitchFamily="-84" charset="-128"/>
              </a:rPr>
              <a:t>“If Anger level is high, respond with hostility”</a:t>
            </a:r>
          </a:p>
          <a:p>
            <a:pPr eaLnBrk="1" hangingPunct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The first system to pass the Turing test (in 1971)</a:t>
            </a:r>
          </a:p>
          <a:p>
            <a:pPr lvl="1"/>
            <a:r>
              <a:rPr lang="en-US" sz="2800" dirty="0">
                <a:ea typeface="ＭＳ Ｐゴシック" pitchFamily="-84" charset="-128"/>
                <a:cs typeface="ＭＳ Ｐゴシック" pitchFamily="-84" charset="-128"/>
              </a:rPr>
              <a:t>Psychiatrists couldn’t distinguish interviews with PARRY from (text transcripts of) interviews with real paranoids</a:t>
            </a:r>
          </a:p>
        </p:txBody>
      </p:sp>
    </p:spTree>
    <p:extLst>
      <p:ext uri="{BB962C8B-B14F-4D97-AF65-F5344CB8AC3E}">
        <p14:creationId xmlns:p14="http://schemas.microsoft.com/office/powerpoint/2010/main" val="26089871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Parry’s persona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828800"/>
            <a:ext cx="8077200" cy="4191000"/>
          </a:xfrm>
        </p:spPr>
        <p:txBody>
          <a:bodyPr/>
          <a:lstStyle/>
          <a:p>
            <a:r>
              <a:rPr lang="en-US" sz="2800" dirty="0"/>
              <a:t>28-year-old single man, post office clerk</a:t>
            </a:r>
          </a:p>
          <a:p>
            <a:r>
              <a:rPr lang="en-US" sz="2800" dirty="0"/>
              <a:t>no siblings and lives alone</a:t>
            </a:r>
          </a:p>
          <a:p>
            <a:r>
              <a:rPr lang="en-US" sz="2800" dirty="0"/>
              <a:t>sensitive about his physical appearance, his family, his religion, his education and the topic of sex.</a:t>
            </a:r>
          </a:p>
          <a:p>
            <a:r>
              <a:rPr lang="en-US" sz="2800" dirty="0"/>
              <a:t>hobbies are movies and gambling on horseracing, </a:t>
            </a:r>
          </a:p>
          <a:p>
            <a:r>
              <a:rPr lang="en-US" sz="2800" dirty="0"/>
              <a:t>recently attacked a bookie, claiming the bookie did not pay off in a bet. </a:t>
            </a:r>
          </a:p>
          <a:p>
            <a:r>
              <a:rPr lang="en-US" sz="2800" dirty="0"/>
              <a:t>afterwards worried about possible underworld retaliation</a:t>
            </a:r>
          </a:p>
          <a:p>
            <a:r>
              <a:rPr lang="en-US" sz="2800" dirty="0"/>
              <a:t>eager to tell his story to non-threating listeners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211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0"/>
            <a:ext cx="872991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2819400" cy="2133600"/>
          </a:xfrm>
        </p:spPr>
        <p:txBody>
          <a:bodyPr/>
          <a:lstStyle/>
          <a:p>
            <a:r>
              <a:rPr lang="en-US" dirty="0"/>
              <a:t>Parry’s Architecture</a:t>
            </a:r>
          </a:p>
        </p:txBody>
      </p:sp>
    </p:spTree>
    <p:extLst>
      <p:ext uri="{BB962C8B-B14F-4D97-AF65-F5344CB8AC3E}">
        <p14:creationId xmlns:p14="http://schemas.microsoft.com/office/powerpoint/2010/main" val="606636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792161"/>
          </a:xfrm>
        </p:spPr>
        <p:txBody>
          <a:bodyPr/>
          <a:lstStyle/>
          <a:p>
            <a:r>
              <a:rPr lang="en-US" dirty="0"/>
              <a:t>Affect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153400" cy="4572000"/>
          </a:xfrm>
        </p:spPr>
        <p:txBody>
          <a:bodyPr/>
          <a:lstStyle/>
          <a:p>
            <a:r>
              <a:rPr lang="en-US" sz="2800" dirty="0"/>
              <a:t>Fear and Anger (each ranging 0-20)</a:t>
            </a:r>
          </a:p>
          <a:p>
            <a:r>
              <a:rPr lang="en-US" sz="2800" dirty="0"/>
              <a:t>Mistrust (ranging 0-15)</a:t>
            </a:r>
          </a:p>
          <a:p>
            <a:r>
              <a:rPr lang="en-US" sz="2800" dirty="0"/>
              <a:t>Initial conditions: All low</a:t>
            </a:r>
          </a:p>
          <a:p>
            <a:endParaRPr lang="en-US" sz="2800" dirty="0"/>
          </a:p>
          <a:p>
            <a:r>
              <a:rPr lang="en-US" sz="2800" dirty="0"/>
              <a:t>After each user turn, if nothing malevolent in input</a:t>
            </a:r>
          </a:p>
          <a:p>
            <a:pPr lvl="1"/>
            <a:r>
              <a:rPr lang="en-US" sz="2800" dirty="0"/>
              <a:t>Anger drops by 1, Fear drops by 0.3</a:t>
            </a:r>
          </a:p>
          <a:p>
            <a:pPr lvl="1"/>
            <a:r>
              <a:rPr lang="en-US" sz="2800" dirty="0"/>
              <a:t>Mistrust drops by 0.05 to base level</a:t>
            </a:r>
          </a:p>
          <a:p>
            <a:pPr lvl="1"/>
            <a:endParaRPr lang="en-US" sz="2800" dirty="0"/>
          </a:p>
          <a:p>
            <a:r>
              <a:rPr lang="en-US" sz="2800" dirty="0"/>
              <a:t>Otherwise depends on what the user says</a:t>
            </a:r>
          </a:p>
          <a:p>
            <a:pPr lvl="1"/>
            <a:r>
              <a:rPr lang="en-US" sz="2800" dirty="0"/>
              <a:t>Each user statement can change Fear and Anger</a:t>
            </a:r>
          </a:p>
          <a:p>
            <a:pPr lvl="2"/>
            <a:r>
              <a:rPr lang="en-US" sz="2400" dirty="0"/>
              <a:t>Insults increases Anger by some percentage</a:t>
            </a:r>
          </a:p>
          <a:p>
            <a:pPr lvl="1"/>
            <a:r>
              <a:rPr lang="en-US" sz="2800" dirty="0"/>
              <a:t>Mistrust goes up if Fear or Anger do</a:t>
            </a:r>
          </a:p>
        </p:txBody>
      </p:sp>
    </p:spTree>
    <p:extLst>
      <p:ext uri="{BB962C8B-B14F-4D97-AF65-F5344CB8AC3E}">
        <p14:creationId xmlns:p14="http://schemas.microsoft.com/office/powerpoint/2010/main" val="1305034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complex I-O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User implies Parry is mentally ill</a:t>
            </a:r>
          </a:p>
          <a:p>
            <a:pPr lvl="1"/>
            <a:r>
              <a:rPr lang="en-US" dirty="0"/>
              <a:t>Rise in Fear and Anger</a:t>
            </a:r>
          </a:p>
          <a:p>
            <a:r>
              <a:rPr lang="en-US" dirty="0"/>
              <a:t>User mentions “Mafia” or associated concepts (“kill”):</a:t>
            </a:r>
          </a:p>
          <a:p>
            <a:pPr lvl="1"/>
            <a:r>
              <a:rPr lang="en-US" dirty="0"/>
              <a:t>First mention: rise in Fear</a:t>
            </a:r>
          </a:p>
          <a:p>
            <a:pPr lvl="1"/>
            <a:r>
              <a:rPr lang="en-US" dirty="0"/>
              <a:t>Later mentions: depends on willingness to discuss, which depends on current levels of Fear, Anger, Mistrust</a:t>
            </a:r>
          </a:p>
          <a:p>
            <a:r>
              <a:rPr lang="en-US" dirty="0"/>
              <a:t>User mentions Parry</a:t>
            </a:r>
          </a:p>
          <a:p>
            <a:pPr lvl="1"/>
            <a:r>
              <a:rPr lang="en-US" dirty="0"/>
              <a:t>Flattery (positive mention) </a:t>
            </a:r>
          </a:p>
          <a:p>
            <a:pPr lvl="2"/>
            <a:r>
              <a:rPr lang="en-US" dirty="0"/>
              <a:t>Decreases fear/anger if Mistrust is low</a:t>
            </a:r>
          </a:p>
          <a:p>
            <a:pPr lvl="2"/>
            <a:r>
              <a:rPr lang="en-US" dirty="0"/>
              <a:t>Increases Anger if </a:t>
            </a:r>
            <a:r>
              <a:rPr lang="en-US" dirty="0" err="1"/>
              <a:t>Mustrust</a:t>
            </a:r>
            <a:r>
              <a:rPr lang="en-US" dirty="0"/>
              <a:t> is high</a:t>
            </a:r>
          </a:p>
          <a:p>
            <a:pPr lvl="1"/>
            <a:r>
              <a:rPr lang="en-US" dirty="0"/>
              <a:t>User attitudes toward Parry</a:t>
            </a:r>
          </a:p>
          <a:p>
            <a:pPr lvl="2"/>
            <a:r>
              <a:rPr lang="en-US" dirty="0"/>
              <a:t>Negative attitudes (fear, disbelief) </a:t>
            </a:r>
            <a:r>
              <a:rPr lang="en-US" dirty="0" err="1"/>
              <a:t>increas</a:t>
            </a:r>
            <a:r>
              <a:rPr lang="en-US" dirty="0"/>
              <a:t> Fear/Anger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68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Flare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229600" cy="4572000"/>
          </a:xfrm>
        </p:spPr>
        <p:txBody>
          <a:bodyPr/>
          <a:lstStyle/>
          <a:p>
            <a:r>
              <a:rPr lang="en-US" dirty="0"/>
              <a:t>List of concepts related to Mafia</a:t>
            </a:r>
          </a:p>
          <a:p>
            <a:r>
              <a:rPr lang="en-US" dirty="0"/>
              <a:t>An ordered graph designed to lead interviewer to topic</a:t>
            </a:r>
          </a:p>
          <a:p>
            <a:pPr marL="319088" lvl="1" indent="0">
              <a:buNone/>
            </a:pPr>
            <a:r>
              <a:rPr lang="en-US" sz="2200" dirty="0"/>
              <a:t>horses</a:t>
            </a:r>
            <a:r>
              <a:rPr lang="en-US" sz="2200" dirty="0">
                <a:sym typeface="Wingdings"/>
              </a:rPr>
              <a:t> </a:t>
            </a:r>
            <a:r>
              <a:rPr lang="en-US" sz="2200" dirty="0" err="1">
                <a:sym typeface="Wingdings"/>
              </a:rPr>
              <a:t>horseracinggamblingbookiesunderworldMafia</a:t>
            </a:r>
            <a:endParaRPr lang="en-US" sz="2200" dirty="0"/>
          </a:p>
          <a:p>
            <a:r>
              <a:rPr lang="en-US" dirty="0"/>
              <a:t>The mention of a new flare topic by interviewer causes a rise in Fear</a:t>
            </a:r>
          </a:p>
          <a:p>
            <a:r>
              <a:rPr lang="en-US" dirty="0"/>
              <a:t>Flare topics cause Parry to give preset responses to that flare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40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868361"/>
          </a:xfrm>
        </p:spPr>
        <p:txBody>
          <a:bodyPr/>
          <a:lstStyle/>
          <a:p>
            <a:r>
              <a:rPr lang="en-US" dirty="0"/>
              <a:t>Each sentence is mapped into a conceptualization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25561"/>
            <a:ext cx="8229600" cy="5257800"/>
          </a:xfrm>
        </p:spPr>
        <p:txBody>
          <a:bodyPr/>
          <a:lstStyle/>
          <a:p>
            <a:r>
              <a:rPr lang="en-US" dirty="0"/>
              <a:t>A predication on a conceptual object</a:t>
            </a:r>
          </a:p>
          <a:p>
            <a:r>
              <a:rPr lang="en-US" dirty="0"/>
              <a:t>A predication on a relation between two objects</a:t>
            </a:r>
          </a:p>
          <a:p>
            <a:r>
              <a:rPr lang="en-US" dirty="0"/>
              <a:t>A predication on an attribute:</a:t>
            </a: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What is your work?</a:t>
            </a: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What sort of work do you do?</a:t>
            </a: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Where do you work?                 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  <a:sym typeface="Wingdings"/>
              </a:rPr>
              <a:t>    (your work?)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What do you do for a living?</a:t>
            </a: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What is your job?</a:t>
            </a: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Do you have a job?</a:t>
            </a:r>
          </a:p>
          <a:p>
            <a:pPr marL="319088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What is your occupation</a:t>
            </a:r>
          </a:p>
          <a:p>
            <a:r>
              <a:rPr lang="en-US" dirty="0"/>
              <a:t>Complex Pattern/transform rules</a:t>
            </a:r>
          </a:p>
          <a:p>
            <a:pPr lvl="2"/>
            <a:r>
              <a:rPr lang="en-US" dirty="0"/>
              <a:t>Different predicates (fear, afraid of)</a:t>
            </a:r>
          </a:p>
          <a:p>
            <a:pPr lvl="2"/>
            <a:r>
              <a:rPr lang="en-US" dirty="0"/>
              <a:t>Ordering (You are afraid of me = I frighten you)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90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Other’s Intent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1" y="1653116"/>
            <a:ext cx="8436429" cy="317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3368"/>
            <a:ext cx="9144000" cy="411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38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Other’s Intent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1" y="2112169"/>
            <a:ext cx="8436429" cy="3175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4200"/>
            <a:ext cx="9144000" cy="209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47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715961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84" charset="-128"/>
                <a:cs typeface="ＭＳ Ｐゴシック" pitchFamily="-84" charset="-128"/>
              </a:rPr>
              <a:t>A Parry conversation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153400" cy="5257800"/>
          </a:xfrm>
        </p:spPr>
        <p:txBody>
          <a:bodyPr rtlCol="0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(1) How are you today?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    OK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(2)What is your name?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MY NAME IS FRANK SMITH. </a:t>
            </a:r>
          </a:p>
          <a:p>
            <a:pPr marL="0" indent="0">
              <a:buNone/>
            </a:pPr>
            <a:r>
              <a:rPr lang="en-US" dirty="0"/>
              <a:t>(3) How old are you?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    TWENTY-EIGHT.</a:t>
            </a:r>
            <a:br>
              <a:rPr lang="en-US" dirty="0"/>
            </a:br>
            <a:r>
              <a:rPr lang="en-US" dirty="0"/>
              <a:t>(4) Are you married?</a:t>
            </a:r>
            <a:br>
              <a:rPr lang="en-US" dirty="0"/>
            </a:br>
            <a:r>
              <a:rPr lang="en-US" dirty="0"/>
              <a:t>       </a:t>
            </a:r>
            <a:r>
              <a:rPr lang="en-US" dirty="0">
                <a:solidFill>
                  <a:srgbClr val="00B050"/>
                </a:solidFill>
              </a:rPr>
              <a:t>NO.</a:t>
            </a:r>
            <a:br>
              <a:rPr lang="en-US" dirty="0"/>
            </a:br>
            <a:r>
              <a:rPr lang="en-US" dirty="0"/>
              <a:t>(5) What sort of work do you do?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 I WORK IN THE POST OFFICE. </a:t>
            </a:r>
          </a:p>
          <a:p>
            <a:pPr marL="0" indent="0">
              <a:buNone/>
            </a:pPr>
            <a:r>
              <a:rPr lang="en-US" dirty="0"/>
              <a:t>(6) Why are you in the hospital?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     I SHOULDN’T BE HERE</a:t>
            </a:r>
          </a:p>
          <a:p>
            <a:pPr marL="0" indent="0">
              <a:buNone/>
            </a:pPr>
            <a:r>
              <a:rPr lang="en-US" dirty="0"/>
              <a:t>(7) Who brought you here?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     THE POLICE </a:t>
            </a:r>
          </a:p>
          <a:p>
            <a:pPr marL="0" indent="0">
              <a:buNone/>
            </a:pPr>
            <a:r>
              <a:rPr lang="en-US" sz="2400" i="1" dirty="0">
                <a:latin typeface="Arial" charset="0"/>
                <a:ea typeface="Arial" charset="0"/>
                <a:cs typeface="Arial" charset="0"/>
                <a:sym typeface="Wingdings"/>
              </a:rPr>
              <a:t>	[FEAR rises slightly because police linked in graph to MAFIA]</a:t>
            </a:r>
            <a:endParaRPr lang="en-US" sz="24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05800" y="242888"/>
            <a:ext cx="5540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95C828-2FF3-6648-A2D6-7100D821708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13092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74639"/>
            <a:ext cx="8458200" cy="4572000"/>
          </a:xfrm>
        </p:spPr>
        <p:txBody>
          <a:bodyPr/>
          <a:lstStyle/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(9) What trouble did you have with the police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     </a:t>
            </a:r>
            <a:r>
              <a:rPr lang="en-US" sz="2400" dirty="0">
                <a:solidFill>
                  <a:srgbClr val="00B050"/>
                </a:solidFill>
              </a:rPr>
              <a:t>COPS DON'T DO THEIR JOB.        </a:t>
            </a:r>
            <a:r>
              <a:rPr lang="en-US" sz="2400" i="1" dirty="0">
                <a:solidFill>
                  <a:srgbClr val="0070C0"/>
                </a:solidFill>
              </a:rPr>
              <a:t>['police’ acts as a flare]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/>
              <a:t>(10) What do they do instead?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>
                <a:solidFill>
                  <a:srgbClr val="00B050"/>
                </a:solidFill>
              </a:rPr>
              <a:t>       COPS ARREST THE WRONG PEOPLE.</a:t>
            </a:r>
            <a:br>
              <a:rPr lang="en-US" sz="2400" dirty="0"/>
            </a:br>
            <a:r>
              <a:rPr lang="en-US" sz="2400" dirty="0"/>
              <a:t>(11) They arrest the right ones sometimes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B050"/>
                </a:solidFill>
              </a:rPr>
              <a:t>THE LAW SHOULD GET THOSE ITALIAN CROOKS.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(12) Do you know any Italian crooks?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B050"/>
                </a:solidFill>
              </a:rPr>
              <a:t>I TRY TO AVOID THE UNDERWORLD. 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(13) Are you afraid of the underworld?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>
                <a:solidFill>
                  <a:srgbClr val="00B050"/>
                </a:solidFill>
              </a:rPr>
              <a:t>	THE MAFIA ARE THE WORST GANGSTERS. 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(15)  Are you connected with the Mafia?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>
                <a:solidFill>
                  <a:srgbClr val="00B050"/>
                </a:solidFill>
              </a:rPr>
              <a:t>	YOU KNOW, THEY KNOW ME. 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(16) How do they know you?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>
                <a:solidFill>
                  <a:srgbClr val="00B050"/>
                </a:solidFill>
              </a:rPr>
              <a:t>	 THEY SPY ON ME. 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(20) ARE YOU SURE OF ALL THIS ? </a:t>
            </a:r>
          </a:p>
          <a:p>
            <a:pPr marL="0" indent="0">
              <a:lnSpc>
                <a:spcPts val="2680"/>
              </a:lnSpc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B050"/>
                </a:solidFill>
              </a:rPr>
              <a:t>YOU DON'T BELIEVE ME ?    </a:t>
            </a:r>
            <a:r>
              <a:rPr lang="en-US" sz="2000" i="1" dirty="0">
                <a:solidFill>
                  <a:srgbClr val="0070C0"/>
                </a:solidFill>
              </a:rPr>
              <a:t>[FEAR, ANGER, MISTRUST GO UP]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88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fear is high, the model won’t discuss its beliefs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2296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(1) Is the law after you?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THE LAW SHOULD GET THOSE ITALIAN CROOKS. </a:t>
            </a:r>
          </a:p>
          <a:p>
            <a:pPr marL="0" indent="0">
              <a:buNone/>
            </a:pPr>
            <a:r>
              <a:rPr lang="en-US" dirty="0"/>
              <a:t>(2) Do you mean the Mafia?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   LET'S TALK ABOUT SOMETHING ELSE. </a:t>
            </a:r>
          </a:p>
          <a:p>
            <a:pPr marL="0" indent="0">
              <a:buNone/>
            </a:pPr>
            <a:r>
              <a:rPr lang="en-US" dirty="0"/>
              <a:t>(3) Are you afraid of the Mafia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   I'D RATHER NOT DISCUSS IT.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[Fear is too high so Parry won’t talk about 'Mafia’.]</a:t>
            </a:r>
            <a:br>
              <a:rPr lang="en-US" dirty="0"/>
            </a:br>
            <a:r>
              <a:rPr lang="en-US" dirty="0"/>
              <a:t>(4) Perhaps you are paranoid about them?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B050"/>
                </a:solidFill>
              </a:rPr>
              <a:t>YOU WANT TO KEEP ME IN THE HOSPITAL.</a:t>
            </a:r>
            <a:br>
              <a:rPr lang="en-US" dirty="0">
                <a:solidFill>
                  <a:srgbClr val="00B050"/>
                </a:solidFill>
              </a:rPr>
            </a:br>
            <a:r>
              <a:rPr lang="en-US" i="1" dirty="0">
                <a:solidFill>
                  <a:srgbClr val="0070C0"/>
                </a:solidFill>
              </a:rPr>
              <a:t>(The model interprets being called 'paranoid’ as an insult and as an intent to control, so ANGER &amp; FEAR rise)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715961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84" charset="-128"/>
                <a:cs typeface="ＭＳ Ｐゴシック" pitchFamily="-84" charset="-128"/>
              </a:rPr>
              <a:t>Eliza Meets Parry</a:t>
            </a:r>
          </a:p>
        </p:txBody>
      </p:sp>
      <p:sp>
        <p:nvSpPr>
          <p:cNvPr id="32772" name="Rectangle 6"/>
          <p:cNvSpPr>
            <a:spLocks noGrp="1" noChangeArrowheads="1"/>
          </p:cNvSpPr>
          <p:nvPr>
            <p:ph idx="1"/>
          </p:nvPr>
        </p:nvSpPr>
        <p:spPr>
          <a:xfrm>
            <a:off x="554037" y="1153903"/>
            <a:ext cx="8493125" cy="5334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Good Evening.  Tell me your problems.  Please terminate input with a period or a question mark.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*People get on my nerves sometimes.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 am not sure I understand you fully.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*You should pay more attention.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Suppose you should pay more attention.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*You're entitled to your own opinion.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What makes you think I am entitled to my own opinion?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*It bothers me just to be around people in general.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Please go 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 *I went to the track at Bay Meadows a while back.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What does that suggest to you?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   *I went to the races.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What else would you like to discuss?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600"/>
              </a:spcBef>
              <a:buNone/>
            </a:pP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0" y="463342"/>
            <a:ext cx="2025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Vincent Cerf, RFC439</a:t>
            </a:r>
          </a:p>
        </p:txBody>
      </p:sp>
    </p:spTree>
    <p:extLst>
      <p:ext uri="{BB962C8B-B14F-4D97-AF65-F5344CB8AC3E}">
        <p14:creationId xmlns:p14="http://schemas.microsoft.com/office/powerpoint/2010/main" val="35126365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8466"/>
            <a:ext cx="8610600" cy="684953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*Horseracing interests me.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Why do you say that just now?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*There's a lot of crooked gambling going on there.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 am not sure I understand you fully,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*It's clear to me if not to you.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Do you think its likely that not to I?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*I went to the races.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Please go 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*I gamble on horses.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What does that suggest to you?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*I went to the races.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What else would you like to discuss?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 *Gambling has been nothing but trouble to me.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Why do you say that just now?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*I've had experience with crooks gambling at the track.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 am not sure I understand you fully.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      *I've already told you enough about that.</a:t>
            </a:r>
          </a:p>
        </p:txBody>
      </p:sp>
    </p:spTree>
    <p:extLst>
      <p:ext uri="{BB962C8B-B14F-4D97-AF65-F5344CB8AC3E}">
        <p14:creationId xmlns:p14="http://schemas.microsoft.com/office/powerpoint/2010/main" val="16419131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87339"/>
            <a:ext cx="7772400" cy="715961"/>
          </a:xfrm>
        </p:spPr>
        <p:txBody>
          <a:bodyPr/>
          <a:lstStyle/>
          <a:p>
            <a:r>
              <a:rPr lang="en-US" dirty="0" err="1"/>
              <a:t>Woebot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Chatbot</a:t>
            </a:r>
            <a:r>
              <a:rPr lang="en-US" dirty="0"/>
              <a:t> for delivering Cognitive Behavior Therapy via brief daily conversations</a:t>
            </a:r>
          </a:p>
          <a:p>
            <a:pPr lvl="1"/>
            <a:r>
              <a:rPr lang="en-US" dirty="0"/>
              <a:t>Little decision tree of language and menu responses</a:t>
            </a:r>
          </a:p>
          <a:p>
            <a:pPr lvl="1"/>
            <a:endParaRPr lang="en-US" dirty="0"/>
          </a:p>
          <a:p>
            <a:pPr marL="319088" lvl="1" indent="0">
              <a:buNone/>
            </a:pPr>
            <a:r>
              <a:rPr lang="en-US" dirty="0"/>
              <a:t>"What's going on in your world right now?"</a:t>
            </a:r>
          </a:p>
          <a:p>
            <a:pPr marL="319088" lvl="1" indent="0">
              <a:buNone/>
            </a:pPr>
            <a:r>
              <a:rPr lang="en-US" dirty="0"/>
              <a:t>"How are you feeling?"</a:t>
            </a:r>
          </a:p>
          <a:p>
            <a:pPr marL="319088" lvl="1" indent="0">
              <a:buNone/>
            </a:pPr>
            <a:r>
              <a:rPr lang="en-US" dirty="0"/>
              <a:t>In response to endorsed loneliness:</a:t>
            </a:r>
          </a:p>
          <a:p>
            <a:pPr marL="593725" lvl="2" indent="0">
              <a:buNone/>
            </a:pPr>
            <a:r>
              <a:rPr lang="en-US" dirty="0"/>
              <a:t>"I'm so sorry you're feeling lonely. I guess we all feel a little lonely sometimes"</a:t>
            </a:r>
          </a:p>
          <a:p>
            <a:r>
              <a:rPr lang="en-US" dirty="0"/>
              <a:t>In a 2-week experiment seemed to reduce depression, but not anxiety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148332"/>
            <a:ext cx="6108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Fitzpatrick, Darcy, </a:t>
            </a:r>
            <a:r>
              <a:rPr lang="en-US" dirty="0" err="1"/>
              <a:t>Vierhile</a:t>
            </a:r>
            <a:r>
              <a:rPr lang="en-US" dirty="0"/>
              <a:t>, 2017. Delivering Cognitive Behavior Therapy to Young Adults with Symptoms of Depression and Anxiety Using a Fully Automated Conversational Agent (</a:t>
            </a:r>
            <a:r>
              <a:rPr lang="en-US" dirty="0" err="1"/>
              <a:t>Woebot</a:t>
            </a:r>
            <a:r>
              <a:rPr lang="en-US" dirty="0"/>
              <a:t>): A Randomized Controlled Trial.  JMIR </a:t>
            </a:r>
            <a:r>
              <a:rPr lang="en-US" dirty="0" err="1"/>
              <a:t>Ment</a:t>
            </a:r>
            <a:r>
              <a:rPr lang="en-US" dirty="0"/>
              <a:t> Health 4:2.</a:t>
            </a:r>
          </a:p>
        </p:txBody>
      </p:sp>
    </p:spTree>
    <p:extLst>
      <p:ext uri="{BB962C8B-B14F-4D97-AF65-F5344CB8AC3E}">
        <p14:creationId xmlns:p14="http://schemas.microsoft.com/office/powerpoint/2010/main" val="312997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IR-based </a:t>
            </a:r>
            <a:r>
              <a:rPr lang="en-US" dirty="0" err="1"/>
              <a:t>chatbots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828800"/>
            <a:ext cx="8763000" cy="49530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Idea: Mine conversations of human chats or human-machine chats</a:t>
            </a:r>
          </a:p>
          <a:p>
            <a:pPr marL="319088" lvl="1" indent="0">
              <a:buNone/>
            </a:pPr>
            <a:r>
              <a:rPr lang="en-US" sz="3200" dirty="0"/>
              <a:t>Microblogs:   Twitter or Weibo (微博)</a:t>
            </a:r>
          </a:p>
          <a:p>
            <a:pPr marL="319088" lvl="1" indent="0">
              <a:buNone/>
            </a:pPr>
            <a:r>
              <a:rPr lang="en-US" sz="3200" dirty="0"/>
              <a:t>Movie dialogs</a:t>
            </a:r>
          </a:p>
          <a:p>
            <a:pPr marL="319088" lvl="1" indent="0">
              <a:buNone/>
            </a:pPr>
            <a:endParaRPr lang="en-US" sz="3200" dirty="0"/>
          </a:p>
          <a:p>
            <a:r>
              <a:rPr lang="en-US" sz="2800" dirty="0" err="1"/>
              <a:t>Cleverbot</a:t>
            </a:r>
            <a:r>
              <a:rPr lang="en-US" sz="2800" dirty="0"/>
              <a:t> (Carpenter 2017 http://</a:t>
            </a:r>
            <a:r>
              <a:rPr lang="en-US" sz="2800" dirty="0" err="1"/>
              <a:t>www.cleverbot.com</a:t>
            </a:r>
            <a:r>
              <a:rPr lang="en-US" sz="2800" dirty="0"/>
              <a:t>)</a:t>
            </a:r>
          </a:p>
          <a:p>
            <a:r>
              <a:rPr lang="en-US" sz="2800" dirty="0"/>
              <a:t>Microsoft </a:t>
            </a:r>
            <a:r>
              <a:rPr lang="en-US" sz="2800" dirty="0" err="1"/>
              <a:t>XiaoIce</a:t>
            </a:r>
            <a:endParaRPr lang="en-US" sz="2800" dirty="0"/>
          </a:p>
          <a:p>
            <a:r>
              <a:rPr lang="en-US" sz="2800" dirty="0"/>
              <a:t>Microsoft </a:t>
            </a:r>
            <a:r>
              <a:rPr lang="en-US" sz="2800" dirty="0" err="1"/>
              <a:t>Tay</a:t>
            </a:r>
            <a:endParaRPr lang="en-US" sz="2800" dirty="0"/>
          </a:p>
          <a:p>
            <a:pPr marL="319088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64802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715961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Cleverbot</a:t>
            </a:r>
            <a:r>
              <a:rPr lang="en-US" dirty="0"/>
              <a:t> conversation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36370"/>
              </p:ext>
            </p:extLst>
          </p:nvPr>
        </p:nvGraphicFramePr>
        <p:xfrm>
          <a:off x="304800" y="1219200"/>
          <a:ext cx="8610600" cy="5562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User: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Do you like Doctor Who?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Cleverbot</a:t>
                      </a:r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Yes, so funny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User: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What's your favorite show?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Cleverbot</a:t>
                      </a:r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 don't have one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User: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What's your name?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Cleverbot: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Jason I already told you.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User: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No your real name.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Cleverbot: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Stephanie IS my real name.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User: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I thought it was Jason?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Cleverbot: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How did you come to that conclusion.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User: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Because you said so.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Cleverbot: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I have to do my homework.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27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868361"/>
          </a:xfrm>
        </p:spPr>
        <p:txBody>
          <a:bodyPr/>
          <a:lstStyle/>
          <a:p>
            <a:r>
              <a:rPr lang="en-US" dirty="0"/>
              <a:t>Two IR-based </a:t>
            </a:r>
            <a:r>
              <a:rPr lang="en-US" dirty="0" err="1"/>
              <a:t>chatbot</a:t>
            </a:r>
            <a:r>
              <a:rPr lang="en-US" dirty="0"/>
              <a:t> architectures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Return the response to the most similar turn </a:t>
            </a:r>
          </a:p>
          <a:p>
            <a:pPr lvl="1"/>
            <a:r>
              <a:rPr lang="en-US" dirty="0"/>
              <a:t>Take user's turn (</a:t>
            </a:r>
            <a:r>
              <a:rPr lang="en-US" i="1" dirty="0"/>
              <a:t>q</a:t>
            </a:r>
            <a:r>
              <a:rPr lang="en-US" dirty="0"/>
              <a:t>) and find a (</a:t>
            </a:r>
            <a:r>
              <a:rPr lang="en-US" dirty="0" err="1"/>
              <a:t>tf-idf</a:t>
            </a:r>
            <a:r>
              <a:rPr lang="en-US" dirty="0"/>
              <a:t>) similar turn </a:t>
            </a:r>
            <a:r>
              <a:rPr lang="en-US" i="1" dirty="0"/>
              <a:t>t</a:t>
            </a:r>
            <a:r>
              <a:rPr lang="en-US" dirty="0"/>
              <a:t> in the corpus C</a:t>
            </a:r>
          </a:p>
          <a:p>
            <a:pPr marL="319088" lvl="1" indent="0">
              <a:buNone/>
            </a:pPr>
            <a:r>
              <a:rPr lang="en-US" i="1" dirty="0"/>
              <a:t>                         q = "do you like Doctor Who"</a:t>
            </a:r>
          </a:p>
          <a:p>
            <a:pPr marL="319088" lvl="1" indent="0">
              <a:buNone/>
            </a:pPr>
            <a:r>
              <a:rPr lang="en-US" i="1" dirty="0"/>
              <a:t>		   t' = "do you like Doctor Strangelove"</a:t>
            </a:r>
          </a:p>
          <a:p>
            <a:pPr lvl="1"/>
            <a:r>
              <a:rPr lang="en-US" dirty="0"/>
              <a:t>Grab whatever the response was to </a:t>
            </a:r>
            <a:r>
              <a:rPr lang="en-US" i="1" dirty="0"/>
              <a:t>t</a:t>
            </a:r>
            <a:r>
              <a:rPr lang="en-US" dirty="0"/>
              <a:t>.</a:t>
            </a:r>
          </a:p>
          <a:p>
            <a:pPr lvl="8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Return the most similar turn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644" y="3913699"/>
            <a:ext cx="4608286" cy="101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603813"/>
            <a:ext cx="2736851" cy="1008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6365" y="5575939"/>
            <a:ext cx="3457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2000" dirty="0">
                <a:solidFill>
                  <a:srgbClr val="0070C0"/>
                </a:solidFill>
              </a:rPr>
              <a:t>Do you like Doctor Strangelove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07226" y="4221813"/>
            <a:ext cx="1856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US" sz="2400" dirty="0">
                <a:solidFill>
                  <a:srgbClr val="0070C0"/>
                </a:solidFill>
              </a:rPr>
              <a:t>Yes, so funny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849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IR-based models of </a:t>
            </a:r>
            <a:r>
              <a:rPr lang="en-US" dirty="0" err="1"/>
              <a:t>chatbots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>
                <a:latin typeface="Calibri" charset="0"/>
                <a:ea typeface="Calibri" charset="0"/>
                <a:cs typeface="Calibri" charset="0"/>
              </a:rPr>
              <a:t>Also fine to use other features like user features, or prior turns</a:t>
            </a:r>
          </a:p>
          <a:p>
            <a:r>
              <a:rPr lang="en-US" sz="3200" dirty="0"/>
              <a:t>Or non-dialogue text</a:t>
            </a:r>
          </a:p>
          <a:p>
            <a:pPr lvl="1"/>
            <a:r>
              <a:rPr lang="en-US" sz="3200" dirty="0"/>
              <a:t>COBOT </a:t>
            </a:r>
            <a:r>
              <a:rPr lang="en-US" sz="3200" dirty="0" err="1"/>
              <a:t>chatbot</a:t>
            </a:r>
            <a:r>
              <a:rPr lang="en-US" sz="3200" dirty="0"/>
              <a:t> (Isbell et al., 2000) </a:t>
            </a:r>
          </a:p>
          <a:p>
            <a:pPr lvl="2"/>
            <a:r>
              <a:rPr lang="en-US" sz="2800" dirty="0"/>
              <a:t>sentences from the Unabomber Manifesto by Theodore Kaczynski, articles on alien abduction, the scripts of “The Big Lebowski” and “Planet of the Apes”. </a:t>
            </a:r>
          </a:p>
          <a:p>
            <a:pPr lvl="1"/>
            <a:r>
              <a:rPr lang="en-US" sz="3200" dirty="0"/>
              <a:t>Wikipedia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52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chatbots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r>
              <a:rPr lang="en-US" sz="3200" dirty="0"/>
              <a:t>Think of response generation as a task of </a:t>
            </a:r>
            <a:r>
              <a:rPr lang="en-US" sz="3200" i="1" dirty="0"/>
              <a:t>transducing </a:t>
            </a:r>
            <a:r>
              <a:rPr lang="en-US" sz="3200" dirty="0"/>
              <a:t>from the user’s prior turn to the system’s turn. </a:t>
            </a:r>
          </a:p>
          <a:p>
            <a:r>
              <a:rPr lang="en-US" sz="3200" dirty="0"/>
              <a:t>Train on:</a:t>
            </a:r>
          </a:p>
          <a:p>
            <a:pPr lvl="1"/>
            <a:r>
              <a:rPr lang="en-US" sz="3200" dirty="0"/>
              <a:t>movie dialogue databases</a:t>
            </a:r>
          </a:p>
          <a:p>
            <a:pPr lvl="1"/>
            <a:r>
              <a:rPr lang="en-US" sz="3200" dirty="0"/>
              <a:t>Twitter conversations</a:t>
            </a:r>
          </a:p>
          <a:p>
            <a:r>
              <a:rPr lang="en-US" sz="3200" dirty="0"/>
              <a:t>Train a deep neural network </a:t>
            </a:r>
          </a:p>
          <a:p>
            <a:pPr lvl="1"/>
            <a:r>
              <a:rPr lang="en-US" sz="3000" dirty="0"/>
              <a:t>map from user1 turn to user2 response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34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639761"/>
          </a:xfrm>
        </p:spPr>
        <p:txBody>
          <a:bodyPr/>
          <a:lstStyle/>
          <a:p>
            <a:r>
              <a:rPr lang="en-US" dirty="0"/>
              <a:t>Seq2seq architecture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09800"/>
            <a:ext cx="8881696" cy="4419600"/>
          </a:xfrm>
        </p:spPr>
      </p:pic>
      <p:sp>
        <p:nvSpPr>
          <p:cNvPr id="5" name="TextBox 4"/>
          <p:cNvSpPr txBox="1"/>
          <p:nvPr/>
        </p:nvSpPr>
        <p:spPr>
          <a:xfrm>
            <a:off x="685800" y="914400"/>
            <a:ext cx="7298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Serban</a:t>
            </a:r>
            <a:r>
              <a:rPr lang="en-US" dirty="0"/>
              <a:t>, </a:t>
            </a:r>
            <a:r>
              <a:rPr lang="en-US" dirty="0" err="1"/>
              <a:t>Iulian</a:t>
            </a:r>
            <a:r>
              <a:rPr lang="en-US" dirty="0"/>
              <a:t> V., Alessandro </a:t>
            </a:r>
            <a:r>
              <a:rPr lang="en-US" dirty="0" err="1"/>
              <a:t>Sordoni</a:t>
            </a:r>
            <a:r>
              <a:rPr lang="en-US" dirty="0"/>
              <a:t>, </a:t>
            </a:r>
            <a:r>
              <a:rPr lang="en-US" dirty="0" err="1"/>
              <a:t>Yoshua</a:t>
            </a:r>
            <a:r>
              <a:rPr lang="en-US" dirty="0"/>
              <a:t> </a:t>
            </a:r>
            <a:r>
              <a:rPr lang="en-US" dirty="0" err="1"/>
              <a:t>Bengio</a:t>
            </a:r>
            <a:r>
              <a:rPr lang="en-US" dirty="0"/>
              <a:t>, Aaron </a:t>
            </a:r>
            <a:r>
              <a:rPr lang="en-US" dirty="0" err="1"/>
              <a:t>Courville</a:t>
            </a:r>
            <a:r>
              <a:rPr lang="en-US" dirty="0"/>
              <a:t>, and Joelle </a:t>
            </a:r>
            <a:r>
              <a:rPr lang="en-US" dirty="0" err="1"/>
              <a:t>Pineau</a:t>
            </a:r>
            <a:r>
              <a:rPr lang="en-US" dirty="0"/>
              <a:t>.  2015.  "Building End-To-End Dialogue Systems Using Generative Hierarchical Neural Network Models.</a:t>
            </a:r>
          </a:p>
        </p:txBody>
      </p:sp>
    </p:spTree>
    <p:extLst>
      <p:ext uri="{BB962C8B-B14F-4D97-AF65-F5344CB8AC3E}">
        <p14:creationId xmlns:p14="http://schemas.microsoft.com/office/powerpoint/2010/main" val="13319087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neural </a:t>
            </a:r>
            <a:r>
              <a:rPr lang="en-US" dirty="0" err="1"/>
              <a:t>chatbot</a:t>
            </a:r>
            <a:r>
              <a:rPr lang="en-US" dirty="0"/>
              <a:t> output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2960914"/>
          </a:xfrm>
        </p:spPr>
      </p:pic>
      <p:sp>
        <p:nvSpPr>
          <p:cNvPr id="5" name="TextBox 4"/>
          <p:cNvSpPr txBox="1"/>
          <p:nvPr/>
        </p:nvSpPr>
        <p:spPr>
          <a:xfrm>
            <a:off x="1066799" y="5194300"/>
            <a:ext cx="7848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800" dirty="0" err="1">
                <a:latin typeface="Calibri" charset="0"/>
                <a:ea typeface="Calibri" charset="0"/>
                <a:cs typeface="Calibri" charset="0"/>
              </a:rPr>
              <a:t>Ohh</a:t>
            </a:r>
            <a:r>
              <a:rPr lang="en-US" sz="2800" dirty="0">
                <a:latin typeface="Calibri" charset="0"/>
                <a:ea typeface="Calibri" charset="0"/>
                <a:cs typeface="Calibri" charset="0"/>
              </a:rPr>
              <a:t> I’ve never seen that! How long does it take you guys to learn the drill?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  <a:latin typeface="Calibri" charset="0"/>
                <a:ea typeface="Calibri" charset="0"/>
                <a:cs typeface="Calibri" charset="0"/>
              </a:rPr>
              <a:t>Like 2 weeks ago!!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24" y="5410200"/>
            <a:ext cx="4571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175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Chatbots</a:t>
            </a:r>
            <a:r>
              <a:rPr lang="en-US" dirty="0"/>
              <a:t>: pro and 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/>
          <a:lstStyle/>
          <a:p>
            <a:r>
              <a:rPr lang="en-US" dirty="0"/>
              <a:t>Pro:</a:t>
            </a:r>
          </a:p>
          <a:p>
            <a:pPr lvl="1"/>
            <a:r>
              <a:rPr lang="en-US" dirty="0"/>
              <a:t>Fun</a:t>
            </a:r>
          </a:p>
          <a:p>
            <a:pPr lvl="1"/>
            <a:r>
              <a:rPr lang="en-US" dirty="0"/>
              <a:t>Applications to counseling</a:t>
            </a:r>
          </a:p>
          <a:p>
            <a:pPr lvl="1"/>
            <a:r>
              <a:rPr lang="en-US" dirty="0"/>
              <a:t>Good for narrow, scriptable applications</a:t>
            </a:r>
          </a:p>
          <a:p>
            <a:r>
              <a:rPr lang="en-US" dirty="0"/>
              <a:t>Cons:</a:t>
            </a:r>
          </a:p>
          <a:p>
            <a:pPr lvl="1"/>
            <a:r>
              <a:rPr lang="en-US" dirty="0"/>
              <a:t>They don't really understand</a:t>
            </a:r>
          </a:p>
          <a:p>
            <a:pPr lvl="1"/>
            <a:r>
              <a:rPr lang="en-US" dirty="0"/>
              <a:t>Rule-based </a:t>
            </a:r>
            <a:r>
              <a:rPr lang="en-US" dirty="0" err="1"/>
              <a:t>chatbots</a:t>
            </a:r>
            <a:r>
              <a:rPr lang="en-US" dirty="0"/>
              <a:t> are expensive and brittle</a:t>
            </a:r>
          </a:p>
          <a:p>
            <a:pPr lvl="1"/>
            <a:r>
              <a:rPr lang="en-US" dirty="0"/>
              <a:t>IR-based </a:t>
            </a:r>
            <a:r>
              <a:rPr lang="en-US" dirty="0" err="1"/>
              <a:t>chatbots</a:t>
            </a:r>
            <a:r>
              <a:rPr lang="en-US" dirty="0"/>
              <a:t> can only mirror training data</a:t>
            </a:r>
          </a:p>
          <a:p>
            <a:pPr lvl="2"/>
            <a:r>
              <a:rPr lang="en-US" dirty="0"/>
              <a:t>The case of Microsoft </a:t>
            </a:r>
            <a:r>
              <a:rPr lang="en-US" dirty="0" err="1"/>
              <a:t>Tay</a:t>
            </a:r>
            <a:endParaRPr lang="en-US" dirty="0"/>
          </a:p>
          <a:p>
            <a:pPr lvl="3"/>
            <a:r>
              <a:rPr lang="en-US" dirty="0"/>
              <a:t>(or, Garbage-in, Garbage-out)</a:t>
            </a:r>
          </a:p>
          <a:p>
            <a:r>
              <a:rPr lang="en-US" dirty="0"/>
              <a:t>The future: combining </a:t>
            </a:r>
            <a:r>
              <a:rPr lang="en-US" dirty="0" err="1"/>
              <a:t>chatbots</a:t>
            </a:r>
            <a:r>
              <a:rPr lang="en-US" dirty="0"/>
              <a:t> with frame-based agents</a:t>
            </a:r>
          </a:p>
        </p:txBody>
      </p:sp>
    </p:spTree>
    <p:extLst>
      <p:ext uri="{BB962C8B-B14F-4D97-AF65-F5344CB8AC3E}">
        <p14:creationId xmlns:p14="http://schemas.microsoft.com/office/powerpoint/2010/main" val="1764567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II: Frame-based dialog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824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SIRI around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678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siri1.PNG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8" r="-271" b="15653"/>
          <a:stretch/>
        </p:blipFill>
        <p:spPr>
          <a:xfrm>
            <a:off x="304800" y="533400"/>
            <a:ext cx="4140200" cy="6200975"/>
          </a:xfrm>
        </p:spPr>
      </p:pic>
      <p:pic>
        <p:nvPicPr>
          <p:cNvPr id="8" name="Content Placeholder 7" descr="siri3.png"/>
          <p:cNvPicPr>
            <a:picLocks noGrp="1" noChangeAspect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" r="802" b="15652"/>
          <a:stretch/>
        </p:blipFill>
        <p:spPr>
          <a:xfrm>
            <a:off x="4800600" y="609600"/>
            <a:ext cx="3928533" cy="5893918"/>
          </a:xfrm>
        </p:spPr>
      </p:pic>
    </p:spTree>
    <p:extLst>
      <p:ext uri="{BB962C8B-B14F-4D97-AF65-F5344CB8AC3E}">
        <p14:creationId xmlns:p14="http://schemas.microsoft.com/office/powerpoint/2010/main" val="155426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siri1.PNG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8" r="-271" b="15653"/>
          <a:stretch/>
        </p:blipFill>
        <p:spPr>
          <a:xfrm>
            <a:off x="127000" y="-76200"/>
            <a:ext cx="4445000" cy="665748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8466"/>
            <a:ext cx="4343400" cy="7709535"/>
          </a:xfrm>
        </p:spPr>
      </p:pic>
    </p:spTree>
    <p:extLst>
      <p:ext uri="{BB962C8B-B14F-4D97-AF65-F5344CB8AC3E}">
        <p14:creationId xmlns:p14="http://schemas.microsoft.com/office/powerpoint/2010/main" val="190772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SIRI in February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17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6" y="0"/>
            <a:ext cx="3855696" cy="6858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-45787"/>
            <a:ext cx="3886200" cy="691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482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6" y="0"/>
            <a:ext cx="3855696" cy="6858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-45787"/>
            <a:ext cx="3886199" cy="691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694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Frame-based dialog agents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924800" cy="4572000"/>
          </a:xfrm>
        </p:spPr>
        <p:txBody>
          <a:bodyPr/>
          <a:lstStyle/>
          <a:p>
            <a:r>
              <a:rPr lang="en-US" sz="3200" dirty="0"/>
              <a:t>Sometimes called "task-based dialog agents"</a:t>
            </a:r>
          </a:p>
          <a:p>
            <a:r>
              <a:rPr lang="en-US" sz="3200" dirty="0"/>
              <a:t>Based on a "domain ontology"</a:t>
            </a:r>
          </a:p>
          <a:p>
            <a:pPr lvl="1"/>
            <a:r>
              <a:rPr lang="en-US" sz="2800" dirty="0"/>
              <a:t>A knowledge structure representing user intentions</a:t>
            </a:r>
          </a:p>
          <a:p>
            <a:pPr lvl="1"/>
            <a:endParaRPr lang="en-US" sz="3200" dirty="0"/>
          </a:p>
          <a:p>
            <a:r>
              <a:rPr lang="en-US" sz="3200" dirty="0"/>
              <a:t>One or more </a:t>
            </a:r>
            <a:r>
              <a:rPr lang="en-US" sz="3200" b="1" dirty="0"/>
              <a:t>frames</a:t>
            </a:r>
            <a:endParaRPr lang="en-US" sz="3200" dirty="0"/>
          </a:p>
          <a:p>
            <a:pPr lvl="1"/>
            <a:r>
              <a:rPr lang="en-US" sz="3200" dirty="0"/>
              <a:t>Each a collection of </a:t>
            </a:r>
            <a:r>
              <a:rPr lang="en-US" sz="3200" b="1" dirty="0"/>
              <a:t>slots</a:t>
            </a:r>
          </a:p>
          <a:p>
            <a:pPr lvl="1"/>
            <a:r>
              <a:rPr lang="en-US" sz="3200" dirty="0"/>
              <a:t>Each slot having a </a:t>
            </a:r>
            <a:r>
              <a:rPr lang="en-US" sz="3200" b="1" dirty="0"/>
              <a:t>value</a:t>
            </a:r>
          </a:p>
        </p:txBody>
      </p:sp>
    </p:spTree>
    <p:extLst>
      <p:ext uri="{BB962C8B-B14F-4D97-AF65-F5344CB8AC3E}">
        <p14:creationId xmlns:p14="http://schemas.microsoft.com/office/powerpoint/2010/main" val="10340421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Frame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r>
              <a:rPr lang="en-US" sz="2800" dirty="0"/>
              <a:t>A set of </a:t>
            </a:r>
            <a:r>
              <a:rPr lang="en-US" sz="2800" b="1" dirty="0"/>
              <a:t>slots</a:t>
            </a:r>
            <a:r>
              <a:rPr lang="en-US" sz="2800" dirty="0"/>
              <a:t>, to be filled with information of a given </a:t>
            </a:r>
            <a:r>
              <a:rPr lang="en-US" sz="2800" b="1" dirty="0"/>
              <a:t>type</a:t>
            </a:r>
          </a:p>
          <a:p>
            <a:r>
              <a:rPr lang="en-US" sz="2800" dirty="0"/>
              <a:t>Each associated with a </a:t>
            </a:r>
            <a:r>
              <a:rPr lang="en-US" sz="2800" b="1" dirty="0"/>
              <a:t>question</a:t>
            </a:r>
            <a:r>
              <a:rPr lang="en-US" sz="2800" dirty="0"/>
              <a:t> to the user</a:t>
            </a:r>
          </a:p>
          <a:p>
            <a:endParaRPr lang="en-US" dirty="0"/>
          </a:p>
          <a:p>
            <a:pPr marL="319088" lvl="1" indent="0">
              <a:buNone/>
            </a:pPr>
            <a:r>
              <a:rPr lang="en-US" sz="2800" b="1" dirty="0">
                <a:solidFill>
                  <a:srgbClr val="008000"/>
                </a:solidFill>
              </a:rPr>
              <a:t>Slot		Type	Question</a:t>
            </a:r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ORIGIN	city	What city are you leaving from?</a:t>
            </a:r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DEST	city	Where are you going?</a:t>
            </a:r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DEP DATE date	What day would you like to leave?</a:t>
            </a:r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DEP TIME time	What time would you like to leave?</a:t>
            </a:r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AIRLINE	line	What is your preferred airline?</a:t>
            </a:r>
          </a:p>
        </p:txBody>
      </p:sp>
    </p:spTree>
    <p:extLst>
      <p:ext uri="{BB962C8B-B14F-4D97-AF65-F5344CB8AC3E}">
        <p14:creationId xmlns:p14="http://schemas.microsoft.com/office/powerpoint/2010/main" val="12109048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Frame-based dialogue agents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828800"/>
            <a:ext cx="8153400" cy="4724400"/>
          </a:xfrm>
        </p:spPr>
        <p:txBody>
          <a:bodyPr/>
          <a:lstStyle/>
          <a:p>
            <a:r>
              <a:rPr lang="en-US" sz="4000" dirty="0"/>
              <a:t>1977: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Still the industrial state of the art</a:t>
            </a:r>
          </a:p>
          <a:p>
            <a:pPr lvl="1"/>
            <a:r>
              <a:rPr lang="en-US" sz="3800" dirty="0"/>
              <a:t>SIRI based on GUS architecture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836" y="2602245"/>
            <a:ext cx="6127528" cy="18986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4706497"/>
            <a:ext cx="4067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Artificial Intelligence Journal, 1977</a:t>
            </a:r>
          </a:p>
        </p:txBody>
      </p:sp>
    </p:spTree>
    <p:extLst>
      <p:ext uri="{BB962C8B-B14F-4D97-AF65-F5344CB8AC3E}">
        <p14:creationId xmlns:p14="http://schemas.microsoft.com/office/powerpoint/2010/main" val="1082539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274639"/>
            <a:ext cx="9256975" cy="6106257"/>
          </a:xfrm>
        </p:spPr>
      </p:pic>
      <p:sp>
        <p:nvSpPr>
          <p:cNvPr id="7" name="TextBox 6"/>
          <p:cNvSpPr txBox="1"/>
          <p:nvPr/>
        </p:nvSpPr>
        <p:spPr>
          <a:xfrm>
            <a:off x="6324600" y="5334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The state of the art in 1977 !!!!</a:t>
            </a:r>
          </a:p>
        </p:txBody>
      </p:sp>
    </p:spTree>
    <p:extLst>
      <p:ext uri="{BB962C8B-B14F-4D97-AF65-F5344CB8AC3E}">
        <p14:creationId xmlns:p14="http://schemas.microsoft.com/office/powerpoint/2010/main" val="13234982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Slot types can be complex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r>
              <a:rPr lang="en-US" sz="2800" dirty="0">
                <a:solidFill>
                  <a:srgbClr val="008000"/>
                </a:solidFill>
              </a:rPr>
              <a:t>The type </a:t>
            </a:r>
            <a:r>
              <a:rPr lang="en-US" sz="2800" i="1" dirty="0">
                <a:solidFill>
                  <a:srgbClr val="008000"/>
                </a:solidFill>
              </a:rPr>
              <a:t>DATE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45" y="2819400"/>
            <a:ext cx="883031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596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1096961"/>
          </a:xfrm>
        </p:spPr>
        <p:txBody>
          <a:bodyPr/>
          <a:lstStyle/>
          <a:p>
            <a:r>
              <a:rPr lang="en-US"/>
              <a:t>Control structure for frame-based dialog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Consider a trivial airline travel system:</a:t>
            </a:r>
          </a:p>
          <a:p>
            <a:pPr marL="319088" lvl="1" indent="0">
              <a:buNone/>
            </a:pPr>
            <a:r>
              <a:rPr lang="en-US" sz="3200" dirty="0"/>
              <a:t>Ask the user for a departure city</a:t>
            </a:r>
          </a:p>
          <a:p>
            <a:pPr marL="319088" lvl="1" indent="0">
              <a:buNone/>
            </a:pPr>
            <a:r>
              <a:rPr lang="en-US" sz="3200" dirty="0"/>
              <a:t>Ask for a destination city</a:t>
            </a:r>
          </a:p>
          <a:p>
            <a:pPr marL="319088" lvl="1" indent="0">
              <a:buNone/>
            </a:pPr>
            <a:r>
              <a:rPr lang="en-US" sz="3200" dirty="0"/>
              <a:t>Ask for a time</a:t>
            </a:r>
          </a:p>
          <a:p>
            <a:pPr marL="319088" lvl="1" indent="0">
              <a:buNone/>
            </a:pPr>
            <a:r>
              <a:rPr lang="en-US" sz="3200" dirty="0"/>
              <a:t>Ask whether the trip is round-trip or not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334961"/>
          </a:xfrm>
        </p:spPr>
        <p:txBody>
          <a:bodyPr/>
          <a:lstStyle/>
          <a:p>
            <a:r>
              <a:rPr lang="en-US" dirty="0"/>
              <a:t>Finite State Dialog Manager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5" name="Picture 4" descr="fig 24.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749961"/>
            <a:ext cx="10549418" cy="610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944561"/>
          </a:xfrm>
        </p:spPr>
        <p:txBody>
          <a:bodyPr/>
          <a:lstStyle/>
          <a:p>
            <a:r>
              <a:rPr lang="en-US" dirty="0"/>
              <a:t>Finite-state dialog managers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/>
              <a:t>System completely controls the conversation with the user.</a:t>
            </a:r>
          </a:p>
          <a:p>
            <a:r>
              <a:rPr lang="en-US" sz="3600" dirty="0"/>
              <a:t>It asks the user a series of questions</a:t>
            </a:r>
          </a:p>
          <a:p>
            <a:r>
              <a:rPr lang="en-US" sz="3600" dirty="0"/>
              <a:t>Ignoring (or misinterpreting) anything the user says that is not a direct answer to the system’s questions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792161"/>
          </a:xfrm>
        </p:spPr>
        <p:txBody>
          <a:bodyPr/>
          <a:lstStyle/>
          <a:p>
            <a:r>
              <a:rPr lang="en-US" dirty="0"/>
              <a:t>Dialogue Initiative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/>
              <a:t>Systems that control conversation like this are called </a:t>
            </a:r>
            <a:r>
              <a:rPr lang="en-US" sz="3600" b="1" dirty="0">
                <a:solidFill>
                  <a:srgbClr val="0000FF"/>
                </a:solidFill>
              </a:rPr>
              <a:t>single initiative</a:t>
            </a:r>
            <a:r>
              <a:rPr lang="en-US" sz="3600" dirty="0"/>
              <a:t>.</a:t>
            </a:r>
          </a:p>
          <a:p>
            <a:r>
              <a:rPr lang="en-US" sz="3600" b="1" dirty="0"/>
              <a:t>Initiative</a:t>
            </a:r>
            <a:r>
              <a:rPr lang="en-US" sz="3600" dirty="0"/>
              <a:t>: who has control of conversation</a:t>
            </a:r>
          </a:p>
          <a:p>
            <a:r>
              <a:rPr lang="en-US" sz="3600" dirty="0"/>
              <a:t>In normal human-human dialogue, initiative shifts back and forth between participants.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868361"/>
          </a:xfrm>
        </p:spPr>
        <p:txBody>
          <a:bodyPr/>
          <a:lstStyle/>
          <a:p>
            <a:r>
              <a:rPr lang="en-US" dirty="0" err="1"/>
              <a:t>Sytem</a:t>
            </a:r>
            <a:r>
              <a:rPr lang="en-US" dirty="0"/>
              <a:t> Initiative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295400"/>
            <a:ext cx="80772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System completely controls the conversation</a:t>
            </a:r>
          </a:p>
          <a:p>
            <a:pPr marL="0" indent="0">
              <a:buNone/>
            </a:pPr>
            <a:endParaRPr lang="en-US" sz="1050" dirty="0"/>
          </a:p>
          <a:p>
            <a:pPr lvl="2"/>
            <a:r>
              <a:rPr lang="en-US" sz="2800" dirty="0"/>
              <a:t>Simple to build</a:t>
            </a:r>
          </a:p>
          <a:p>
            <a:pPr lvl="2"/>
            <a:r>
              <a:rPr lang="en-US" sz="2800" dirty="0"/>
              <a:t>User always knows what they can say next</a:t>
            </a:r>
          </a:p>
          <a:p>
            <a:pPr lvl="2"/>
            <a:r>
              <a:rPr lang="en-US" sz="2800" dirty="0"/>
              <a:t>System always knows what user can say next</a:t>
            </a:r>
          </a:p>
          <a:p>
            <a:pPr lvl="3"/>
            <a:r>
              <a:rPr lang="en-US" sz="2800" dirty="0"/>
              <a:t>Known words: Better performance from ASR</a:t>
            </a:r>
          </a:p>
          <a:p>
            <a:pPr lvl="3"/>
            <a:r>
              <a:rPr lang="en-US" sz="2800" dirty="0"/>
              <a:t>Known topic:  Better performance from NLU</a:t>
            </a:r>
          </a:p>
          <a:p>
            <a:pPr lvl="2"/>
            <a:r>
              <a:rPr lang="en-US" sz="2800" dirty="0"/>
              <a:t>OK for VERY simple tasks (entering a credit card, or login name and password)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Too limited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3124200"/>
            <a:ext cx="69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008000"/>
                </a:solidFill>
                <a:latin typeface="Calibri"/>
                <a:cs typeface="Calibri"/>
              </a:rPr>
              <a:t>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1846" y="5257800"/>
            <a:ext cx="4987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008000"/>
                </a:solidFill>
                <a:latin typeface="Calibri"/>
                <a:cs typeface="Calibri"/>
              </a:rPr>
              <a:t>-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with System Initiative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Real dialogue involves give and take!</a:t>
            </a:r>
          </a:p>
          <a:p>
            <a:r>
              <a:rPr lang="en-US" sz="2800" dirty="0"/>
              <a:t>In travel planning, users might want to say something that is not the direct answer to the question.</a:t>
            </a:r>
          </a:p>
          <a:p>
            <a:r>
              <a:rPr lang="en-US" sz="2800" dirty="0"/>
              <a:t>For example answering more than one question in a sentence:</a:t>
            </a:r>
          </a:p>
          <a:p>
            <a:endParaRPr lang="en-US" sz="2800" dirty="0"/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Hi, I’d like to fly from Seattle Tuesday morning</a:t>
            </a:r>
          </a:p>
          <a:p>
            <a:pPr marL="319088" lvl="1" indent="0">
              <a:buNone/>
            </a:pPr>
            <a:endParaRPr lang="en-US" sz="1200" dirty="0">
              <a:solidFill>
                <a:srgbClr val="008000"/>
              </a:solidFill>
            </a:endParaRPr>
          </a:p>
          <a:p>
            <a:pPr marL="319088" lvl="1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I want a flight from Milwaukee to Orlando one way leaving after 5 p.m. on Wednesday.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Single initiative + universals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828800"/>
            <a:ext cx="8839200" cy="4191000"/>
          </a:xfrm>
        </p:spPr>
        <p:txBody>
          <a:bodyPr/>
          <a:lstStyle/>
          <a:p>
            <a:r>
              <a:rPr lang="en-US" sz="3200" dirty="0"/>
              <a:t>We can give users a little more flexibility by adding </a:t>
            </a:r>
            <a:r>
              <a:rPr lang="en-US" sz="3200" b="1" dirty="0"/>
              <a:t>universals</a:t>
            </a:r>
            <a:r>
              <a:rPr lang="en-US" sz="3200" dirty="0"/>
              <a:t>: commands you can say anywhere</a:t>
            </a:r>
          </a:p>
          <a:p>
            <a:r>
              <a:rPr lang="en-US" sz="3200" dirty="0"/>
              <a:t>As if we augmented every state of FSA with these</a:t>
            </a:r>
          </a:p>
          <a:p>
            <a:pPr marL="319088" lvl="1" indent="0">
              <a:buNone/>
            </a:pPr>
            <a:r>
              <a:rPr lang="en-US" sz="3200" b="1" dirty="0">
                <a:solidFill>
                  <a:srgbClr val="008000"/>
                </a:solidFill>
              </a:rPr>
              <a:t>Help</a:t>
            </a:r>
          </a:p>
          <a:p>
            <a:pPr marL="319088" lvl="1" indent="0">
              <a:buNone/>
            </a:pPr>
            <a:r>
              <a:rPr lang="en-US" sz="3200" b="1" dirty="0">
                <a:solidFill>
                  <a:srgbClr val="008000"/>
                </a:solidFill>
              </a:rPr>
              <a:t>Start over</a:t>
            </a:r>
          </a:p>
          <a:p>
            <a:pPr marL="319088" lvl="1" indent="0">
              <a:buNone/>
            </a:pPr>
            <a:r>
              <a:rPr lang="en-US" sz="3200" b="1" dirty="0">
                <a:solidFill>
                  <a:srgbClr val="008000"/>
                </a:solidFill>
              </a:rPr>
              <a:t>Correct</a:t>
            </a:r>
          </a:p>
          <a:p>
            <a:r>
              <a:rPr lang="en-US" sz="3200" dirty="0"/>
              <a:t>This describes many implemented systems</a:t>
            </a:r>
          </a:p>
          <a:p>
            <a:r>
              <a:rPr lang="en-US" sz="3200" dirty="0"/>
              <a:t>But still doesn’t allow user much flexibility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Instead, the GUS architecture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981200"/>
            <a:ext cx="8153400" cy="4572000"/>
          </a:xfrm>
        </p:spPr>
        <p:txBody>
          <a:bodyPr/>
          <a:lstStyle/>
          <a:p>
            <a:r>
              <a:rPr lang="en-US" sz="4000" dirty="0"/>
              <a:t>A kind of </a:t>
            </a:r>
            <a:r>
              <a:rPr lang="en-US" sz="4000" b="1" i="1" dirty="0"/>
              <a:t>mixed initiative</a:t>
            </a:r>
          </a:p>
          <a:p>
            <a:pPr lvl="1"/>
            <a:r>
              <a:rPr lang="en-US" sz="3600" dirty="0"/>
              <a:t>The conversational initiative shifts between system and user</a:t>
            </a:r>
          </a:p>
          <a:p>
            <a:r>
              <a:rPr lang="en-US" sz="4000" dirty="0"/>
              <a:t>The structure of the </a:t>
            </a:r>
            <a:r>
              <a:rPr lang="en-US" sz="4000" b="1" dirty="0"/>
              <a:t>frame</a:t>
            </a:r>
            <a:r>
              <a:rPr lang="en-US" sz="4000" dirty="0"/>
              <a:t> guides dialogue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64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9"/>
            <a:ext cx="7772400" cy="868361"/>
          </a:xfrm>
        </p:spPr>
        <p:txBody>
          <a:bodyPr/>
          <a:lstStyle/>
          <a:p>
            <a:r>
              <a:rPr lang="en-US" dirty="0"/>
              <a:t>Frames are mixed-initiative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47800"/>
            <a:ext cx="8001000" cy="4572000"/>
          </a:xfrm>
        </p:spPr>
        <p:txBody>
          <a:bodyPr/>
          <a:lstStyle/>
          <a:p>
            <a:r>
              <a:rPr lang="en-US" sz="3600" dirty="0"/>
              <a:t>System asks questions of user, filling any slots that user specifies</a:t>
            </a:r>
          </a:p>
          <a:p>
            <a:pPr lvl="1"/>
            <a:r>
              <a:rPr lang="en-US" sz="3600" dirty="0"/>
              <a:t>When frame is filled, do database query</a:t>
            </a:r>
          </a:p>
          <a:p>
            <a:r>
              <a:rPr lang="en-US" sz="3600" dirty="0"/>
              <a:t>If user answers 3 questions at once, system can fill 3 slots and not ask these questions again!</a:t>
            </a:r>
          </a:p>
        </p:txBody>
      </p:sp>
    </p:spTree>
    <p:extLst>
      <p:ext uri="{BB962C8B-B14F-4D97-AF65-F5344CB8AC3E}">
        <p14:creationId xmlns:p14="http://schemas.microsoft.com/office/powerpoint/2010/main" val="16201135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Understanding for filling dialog slots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Domain classification</a:t>
            </a:r>
          </a:p>
          <a:p>
            <a:pPr marL="274638" lvl="1" indent="0">
              <a:buNone/>
            </a:pPr>
            <a:r>
              <a:rPr lang="en-US" sz="3200" dirty="0"/>
              <a:t>Asking weather? Booking a flight? Programming alarm clock?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Intent Determination</a:t>
            </a:r>
          </a:p>
          <a:p>
            <a:pPr marL="274638" lvl="1" indent="0">
              <a:buNone/>
            </a:pPr>
            <a:r>
              <a:rPr lang="en-US" sz="3200" dirty="0"/>
              <a:t>Find a Movie, Show Flight, Remove Calendar </a:t>
            </a:r>
            <a:r>
              <a:rPr lang="en-US" sz="3200" dirty="0" err="1"/>
              <a:t>Appt</a:t>
            </a: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Slot Filling</a:t>
            </a:r>
          </a:p>
          <a:p>
            <a:pPr marL="274638" lvl="1" indent="0">
              <a:buNone/>
            </a:pPr>
            <a:r>
              <a:rPr lang="en-US" sz="3200" dirty="0"/>
              <a:t>Extract the actual slots and fillers</a:t>
            </a:r>
          </a:p>
        </p:txBody>
      </p:sp>
    </p:spTree>
    <p:extLst>
      <p:ext uri="{BB962C8B-B14F-4D97-AF65-F5344CB8AC3E}">
        <p14:creationId xmlns:p14="http://schemas.microsoft.com/office/powerpoint/2010/main" val="15177077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Understanding for filling slots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Show me morning flights from Boston to SF on Tuesday.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238500"/>
            <a:ext cx="55626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395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Understanding for </a:t>
            </a:r>
            <a:r>
              <a:rPr lang="en-US"/>
              <a:t>filling slots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Wake me tomorrow at six.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505200"/>
            <a:ext cx="7056119" cy="16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710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Rule-based Slot-filling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>
                <a:latin typeface="Calibri" charset="0"/>
                <a:ea typeface="Calibri" charset="0"/>
                <a:cs typeface="Calibri" charset="0"/>
              </a:rPr>
              <a:t>Write regular expressions or grammar rules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Wake me (up) | set 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the|an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alarm | get me up</a:t>
            </a:r>
          </a:p>
          <a:p>
            <a:pPr marL="0" indent="0">
              <a:buNone/>
            </a:pP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dirty="0">
                <a:latin typeface="Calibri" charset="0"/>
                <a:ea typeface="Calibri" charset="0"/>
                <a:cs typeface="Calibri" charset="0"/>
              </a:rPr>
              <a:t>Do text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950842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Siri uses GUS architecture:</a:t>
            </a:r>
            <a:br>
              <a:rPr lang="en-US" dirty="0"/>
            </a:br>
            <a:r>
              <a:rPr lang="en-US" dirty="0"/>
              <a:t>Condition-Action Rules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991600" cy="5257800"/>
          </a:xfrm>
        </p:spPr>
        <p:txBody>
          <a:bodyPr/>
          <a:lstStyle/>
          <a:p>
            <a:r>
              <a:rPr lang="en-US" sz="3200" dirty="0"/>
              <a:t>Active Ontology: relational network of concepts</a:t>
            </a:r>
          </a:p>
          <a:p>
            <a:pPr lvl="1"/>
            <a:r>
              <a:rPr lang="en-US" sz="3600" b="1" dirty="0"/>
              <a:t>data structures</a:t>
            </a:r>
            <a:r>
              <a:rPr lang="en-US" sz="3600" dirty="0"/>
              <a:t>: a </a:t>
            </a:r>
            <a:r>
              <a:rPr lang="en-US" sz="3600" b="1" dirty="0">
                <a:solidFill>
                  <a:srgbClr val="0000FF"/>
                </a:solidFill>
              </a:rPr>
              <a:t>meeting</a:t>
            </a:r>
            <a:r>
              <a:rPr lang="en-US" sz="3600" dirty="0">
                <a:solidFill>
                  <a:srgbClr val="0000FF"/>
                </a:solidFill>
              </a:rPr>
              <a:t> </a:t>
            </a:r>
            <a:r>
              <a:rPr lang="en-US" sz="3600" dirty="0"/>
              <a:t>has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date and time,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location,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topic 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a list of attendees </a:t>
            </a:r>
          </a:p>
          <a:p>
            <a:pPr lvl="1"/>
            <a:r>
              <a:rPr lang="en-US" sz="3600" b="1" dirty="0"/>
              <a:t>rule sets </a:t>
            </a:r>
            <a:r>
              <a:rPr lang="en-US" sz="3600" dirty="0"/>
              <a:t>that perform actions for concepts</a:t>
            </a:r>
          </a:p>
          <a:p>
            <a:pPr lvl="2"/>
            <a:r>
              <a:rPr lang="en-US" sz="3200" dirty="0"/>
              <a:t>the </a:t>
            </a:r>
            <a:r>
              <a:rPr lang="en-US" sz="3200" b="1" dirty="0">
                <a:solidFill>
                  <a:srgbClr val="0000FF"/>
                </a:solidFill>
              </a:rPr>
              <a:t>date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/>
              <a:t>concept turns string</a:t>
            </a:r>
          </a:p>
          <a:p>
            <a:pPr lvl="3"/>
            <a:r>
              <a:rPr lang="en-US" sz="3200" i="1" dirty="0">
                <a:solidFill>
                  <a:srgbClr val="008000"/>
                </a:solidFill>
              </a:rPr>
              <a:t>Monday at 2pm </a:t>
            </a:r>
            <a:r>
              <a:rPr lang="en-US" sz="3200" dirty="0"/>
              <a:t>into</a:t>
            </a:r>
          </a:p>
          <a:p>
            <a:pPr lvl="3"/>
            <a:r>
              <a:rPr lang="en-US" sz="3200" dirty="0"/>
              <a:t>date object </a:t>
            </a:r>
            <a:r>
              <a:rPr lang="en-US" sz="3200" dirty="0">
                <a:latin typeface="Courier"/>
                <a:cs typeface="Courier"/>
              </a:rPr>
              <a:t>date</a:t>
            </a:r>
            <a:r>
              <a:rPr lang="en-US" sz="3200" dirty="0"/>
              <a:t>(</a:t>
            </a:r>
            <a:r>
              <a:rPr lang="en-US" sz="2400" dirty="0"/>
              <a:t>DAY,MONTH,YEAR,HOURS,MINUTES</a:t>
            </a:r>
            <a:r>
              <a:rPr lang="en-US" sz="3200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951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868361"/>
          </a:xfrm>
        </p:spPr>
        <p:txBody>
          <a:bodyPr/>
          <a:lstStyle/>
          <a:p>
            <a:r>
              <a:rPr lang="en-US" dirty="0"/>
              <a:t>Rule sets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Collections of </a:t>
            </a:r>
            <a:r>
              <a:rPr lang="en-US" sz="3200" b="1" dirty="0">
                <a:solidFill>
                  <a:srgbClr val="0000FF"/>
                </a:solidFill>
              </a:rPr>
              <a:t>rules</a:t>
            </a:r>
            <a:r>
              <a:rPr lang="en-US" sz="3200" b="1" dirty="0"/>
              <a:t> </a:t>
            </a:r>
            <a:r>
              <a:rPr lang="en-US" sz="3200" dirty="0"/>
              <a:t>consisting of: </a:t>
            </a:r>
          </a:p>
          <a:p>
            <a:pPr lvl="1"/>
            <a:r>
              <a:rPr lang="en-US" sz="3000" dirty="0">
                <a:solidFill>
                  <a:srgbClr val="0000FF"/>
                </a:solidFill>
              </a:rPr>
              <a:t>condition </a:t>
            </a:r>
          </a:p>
          <a:p>
            <a:pPr lvl="1"/>
            <a:r>
              <a:rPr lang="en-US" sz="3000" dirty="0">
                <a:solidFill>
                  <a:srgbClr val="0000FF"/>
                </a:solidFill>
              </a:rPr>
              <a:t>action </a:t>
            </a:r>
          </a:p>
          <a:p>
            <a:r>
              <a:rPr lang="en-US" sz="3200" dirty="0"/>
              <a:t>When user input is processed,  facts added to store and</a:t>
            </a:r>
          </a:p>
          <a:p>
            <a:pPr lvl="1"/>
            <a:r>
              <a:rPr lang="en-US" sz="3000" dirty="0"/>
              <a:t>rule conditions are evaluated </a:t>
            </a:r>
          </a:p>
          <a:p>
            <a:pPr lvl="1"/>
            <a:r>
              <a:rPr lang="en-US" sz="3000" dirty="0"/>
              <a:t>relevant actions executed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944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944561"/>
          </a:xfrm>
        </p:spPr>
        <p:txBody>
          <a:bodyPr/>
          <a:lstStyle/>
          <a:p>
            <a:r>
              <a:rPr lang="en-US" dirty="0"/>
              <a:t>Part of ontology for meeting task</a:t>
            </a:r>
          </a:p>
        </p:txBody>
      </p:sp>
      <p:pic>
        <p:nvPicPr>
          <p:cNvPr id="5" name="Content Placeholder 4" descr="ontology.tiff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21" b="-13521"/>
          <a:stretch>
            <a:fillRect/>
          </a:stretch>
        </p:blipFill>
        <p:spPr>
          <a:xfrm>
            <a:off x="228600" y="990600"/>
            <a:ext cx="8679180" cy="5105400"/>
          </a:xfrm>
        </p:spPr>
      </p:pic>
      <p:sp>
        <p:nvSpPr>
          <p:cNvPr id="6" name="TextBox 5"/>
          <p:cNvSpPr txBox="1"/>
          <p:nvPr/>
        </p:nvSpPr>
        <p:spPr>
          <a:xfrm>
            <a:off x="3505200" y="3048000"/>
            <a:ext cx="855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has-a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124200"/>
            <a:ext cx="1654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may-have-a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58674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meeting concept: if you don’t yet have a location, ask for a location</a:t>
            </a:r>
          </a:p>
        </p:txBody>
      </p:sp>
    </p:spTree>
    <p:extLst>
      <p:ext uri="{BB962C8B-B14F-4D97-AF65-F5344CB8AC3E}">
        <p14:creationId xmlns:p14="http://schemas.microsoft.com/office/powerpoint/2010/main" val="470636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8612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641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9"/>
            <a:ext cx="8610600" cy="1143000"/>
          </a:xfrm>
        </p:spPr>
        <p:txBody>
          <a:bodyPr/>
          <a:lstStyle/>
          <a:p>
            <a:r>
              <a:rPr lang="en-US" sz="3600" dirty="0"/>
              <a:t>Machine learning for slot-filling: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981200"/>
            <a:ext cx="8610600" cy="4038600"/>
          </a:xfrm>
        </p:spPr>
        <p:txBody>
          <a:bodyPr/>
          <a:lstStyle/>
          <a:p>
            <a:r>
              <a:rPr lang="en-US" sz="3200" dirty="0"/>
              <a:t>Machine learning classifiers to map words to semantic frame-fillers</a:t>
            </a:r>
          </a:p>
          <a:p>
            <a:r>
              <a:rPr lang="en-US" sz="3200" dirty="0"/>
              <a:t>Given a set of labeled sentences</a:t>
            </a:r>
          </a:p>
          <a:p>
            <a:pPr marL="319088" lvl="1" indent="0">
              <a:buNone/>
            </a:pPr>
            <a:r>
              <a:rPr lang="en-US" sz="3200" dirty="0">
                <a:latin typeface="Courier" charset="0"/>
                <a:ea typeface="Courier" charset="0"/>
                <a:cs typeface="Courier" charset="0"/>
              </a:rPr>
              <a:t>“I want to fly to San Francisco on Tuesday”</a:t>
            </a:r>
          </a:p>
          <a:p>
            <a:pPr marL="593725" lvl="2" indent="0">
              <a:buNone/>
            </a:pP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Destination: SF</a:t>
            </a:r>
          </a:p>
          <a:p>
            <a:pPr marL="593725" lvl="2" indent="0">
              <a:buNone/>
            </a:pPr>
            <a:r>
              <a:rPr lang="en-US" sz="2800" dirty="0">
                <a:latin typeface="Courier" charset="0"/>
                <a:ea typeface="Courier" charset="0"/>
                <a:cs typeface="Courier" charset="0"/>
              </a:rPr>
              <a:t>Depart-date: Tuesday</a:t>
            </a:r>
          </a:p>
          <a:p>
            <a:pPr lvl="1"/>
            <a:r>
              <a:rPr lang="en-US" sz="3200" dirty="0"/>
              <a:t>Build a classifier to map from one to the author</a:t>
            </a:r>
          </a:p>
          <a:p>
            <a:r>
              <a:rPr lang="en-US" sz="3200" dirty="0"/>
              <a:t>Requirements: Lots of labeled data</a:t>
            </a:r>
          </a:p>
        </p:txBody>
      </p:sp>
    </p:spTree>
    <p:extLst>
      <p:ext uri="{BB962C8B-B14F-4D97-AF65-F5344CB8AC3E}">
        <p14:creationId xmlns:p14="http://schemas.microsoft.com/office/powerpoint/2010/main" val="11873018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"/>
            <a:ext cx="7772400" cy="1219200"/>
          </a:xfrm>
        </p:spPr>
        <p:txBody>
          <a:bodyPr/>
          <a:lstStyle/>
          <a:p>
            <a:r>
              <a:rPr lang="en-US" dirty="0"/>
              <a:t>Machine learning for slot-filling:</a:t>
            </a:r>
            <a:br>
              <a:rPr lang="en-US" dirty="0"/>
            </a:br>
            <a:r>
              <a:rPr lang="en-US" dirty="0"/>
              <a:t>Domain and Intent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I want to fly to San Francisco on Monday afternoon please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Use 1-of-N classifier (naive </a:t>
            </a:r>
            <a:r>
              <a:rPr lang="en-US" dirty="0" err="1"/>
              <a:t>bayes</a:t>
            </a:r>
            <a:r>
              <a:rPr lang="en-US" dirty="0"/>
              <a:t>, logistic regression, neural network, etc.) </a:t>
            </a:r>
          </a:p>
          <a:p>
            <a:pPr lvl="1"/>
            <a:r>
              <a:rPr lang="en-US" sz="2800" dirty="0"/>
              <a:t>Input: </a:t>
            </a:r>
          </a:p>
          <a:p>
            <a:pPr marL="593725" lvl="2" indent="0">
              <a:buNone/>
            </a:pPr>
            <a:r>
              <a:rPr lang="en-US" sz="2400" dirty="0"/>
              <a:t>features like word N-grams </a:t>
            </a:r>
          </a:p>
          <a:p>
            <a:pPr lvl="1"/>
            <a:r>
              <a:rPr lang="en-US" sz="2800" dirty="0"/>
              <a:t>Output: </a:t>
            </a:r>
          </a:p>
          <a:p>
            <a:pPr marL="593725" lvl="2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Domain: AIRLINE </a:t>
            </a:r>
          </a:p>
          <a:p>
            <a:pPr marL="593725" lvl="2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Intent: SHOWFLIGHT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98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944561"/>
          </a:xfrm>
        </p:spPr>
        <p:txBody>
          <a:bodyPr/>
          <a:lstStyle/>
          <a:p>
            <a:r>
              <a:rPr lang="en-US" dirty="0"/>
              <a:t>Machine learning for slot-filling:</a:t>
            </a:r>
            <a:br>
              <a:rPr lang="en-US" dirty="0"/>
            </a:br>
            <a:r>
              <a:rPr lang="en-US" dirty="0"/>
              <a:t>Slot presence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I want to fly to San Francisco on Monday afternoon please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Use 1-of-N classifier (naive </a:t>
            </a:r>
            <a:r>
              <a:rPr lang="en-US" dirty="0" err="1"/>
              <a:t>bayes</a:t>
            </a:r>
            <a:r>
              <a:rPr lang="en-US" dirty="0"/>
              <a:t>, logistic regression, neural network, etc.) </a:t>
            </a:r>
          </a:p>
          <a:p>
            <a:pPr lvl="1"/>
            <a:r>
              <a:rPr lang="en-US" sz="2800" dirty="0"/>
              <a:t>Input: </a:t>
            </a:r>
          </a:p>
          <a:p>
            <a:pPr marL="593725" lvl="2" indent="0">
              <a:buNone/>
            </a:pPr>
            <a:r>
              <a:rPr lang="en-US" sz="2400" dirty="0"/>
              <a:t>features like word N-grams, gazetteers (lists of cities)</a:t>
            </a:r>
          </a:p>
          <a:p>
            <a:pPr lvl="1"/>
            <a:r>
              <a:rPr lang="en-US" sz="2800" dirty="0"/>
              <a:t>Output: </a:t>
            </a:r>
          </a:p>
          <a:p>
            <a:pPr marL="593725" lvl="2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Destination-City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668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944561"/>
          </a:xfrm>
        </p:spPr>
        <p:txBody>
          <a:bodyPr/>
          <a:lstStyle/>
          <a:p>
            <a:r>
              <a:rPr lang="en-US" dirty="0"/>
              <a:t>Machine learning for slot-filling:</a:t>
            </a:r>
            <a:br>
              <a:rPr lang="en-US" dirty="0"/>
            </a:br>
            <a:r>
              <a:rPr lang="en-US" dirty="0"/>
              <a:t>Slot filler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I want to fly to San Francisco on Monday afternoon please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Use 1-of-N classifier (naive </a:t>
            </a:r>
            <a:r>
              <a:rPr lang="en-US" dirty="0" err="1"/>
              <a:t>bayes</a:t>
            </a:r>
            <a:r>
              <a:rPr lang="en-US" dirty="0"/>
              <a:t>, logistic regression, neural network, etc.) for Destination City</a:t>
            </a:r>
          </a:p>
          <a:p>
            <a:pPr lvl="1"/>
            <a:r>
              <a:rPr lang="en-US" sz="2800" dirty="0"/>
              <a:t>Input: </a:t>
            </a:r>
          </a:p>
          <a:p>
            <a:pPr marL="593725" lvl="2" indent="0">
              <a:buNone/>
            </a:pPr>
            <a:r>
              <a:rPr lang="en-US" sz="2400" dirty="0"/>
              <a:t>features like word N-grams, gazetteers (lists of cities)</a:t>
            </a:r>
          </a:p>
          <a:p>
            <a:pPr lvl="1"/>
            <a:r>
              <a:rPr lang="en-US" sz="2800" dirty="0"/>
              <a:t>Output: </a:t>
            </a:r>
          </a:p>
          <a:p>
            <a:pPr marL="593725" lvl="2" indent="0">
              <a:buNone/>
            </a:pP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San Francisco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390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sophisticated algorithm for slot filling: IOB Tagging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81600"/>
            <a:ext cx="7722870" cy="57979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8379F0-B3A3-3745-B5DE-9D823B99B65C}"/>
              </a:ext>
            </a:extLst>
          </p:cNvPr>
          <p:cNvSpPr txBox="1"/>
          <p:nvPr/>
        </p:nvSpPr>
        <p:spPr>
          <a:xfrm>
            <a:off x="686986" y="1653015"/>
            <a:ext cx="802976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IOB Tagging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tag for the beginning (B) and inside (I) of each slot label,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plus one for tokens outside (O) any slot label.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2</a:t>
            </a:r>
            <a:r>
              <a:rPr lang="en-US" sz="2400" i="1" dirty="0"/>
              <a:t>n </a:t>
            </a:r>
            <a:r>
              <a:rPr lang="en-US" sz="2400" dirty="0"/>
              <a:t>+ 1 tags, where </a:t>
            </a:r>
            <a:r>
              <a:rPr lang="en-US" sz="2400" i="1" dirty="0"/>
              <a:t>n </a:t>
            </a:r>
            <a:r>
              <a:rPr lang="en-US" sz="2400" dirty="0"/>
              <a:t>is the number of slots. </a:t>
            </a:r>
          </a:p>
          <a:p>
            <a:endParaRPr lang="en-US" dirty="0"/>
          </a:p>
          <a:p>
            <a:r>
              <a:rPr lang="en-US" dirty="0"/>
              <a:t>B-DESTINASTION</a:t>
            </a:r>
          </a:p>
          <a:p>
            <a:r>
              <a:rPr lang="en-US" dirty="0"/>
              <a:t>I-DESTINATION</a:t>
            </a:r>
          </a:p>
          <a:p>
            <a:r>
              <a:rPr lang="en-US" dirty="0"/>
              <a:t>B-DEPART_TIME</a:t>
            </a:r>
          </a:p>
          <a:p>
            <a:r>
              <a:rPr lang="en-US" dirty="0"/>
              <a:t>I-DEPART_TIME</a:t>
            </a:r>
          </a:p>
          <a:p>
            <a:r>
              <a:rPr lang="en-US" dirty="0"/>
              <a:t>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485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sophisticated algorithm for slot filling: IOB Tagging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2B1EB6-6AB8-6D4D-BD47-0B41FB10E74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IOB Tagging is done by a sequence model</a:t>
            </a:r>
          </a:p>
          <a:p>
            <a:r>
              <a:rPr lang="en-US" dirty="0"/>
              <a:t>Typical: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Extracted strings can then be normalized (San Fran-&gt;SFO)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F4725B-9471-D34D-A1C6-AB2E7A9CB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590800"/>
            <a:ext cx="7933433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374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915400" cy="639761"/>
          </a:xfrm>
        </p:spPr>
        <p:txBody>
          <a:bodyPr/>
          <a:lstStyle/>
          <a:p>
            <a:r>
              <a:rPr lang="en-US" sz="3600" dirty="0"/>
              <a:t>Other components of SIRI-style architectures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6" y="1612792"/>
            <a:ext cx="9029774" cy="4546816"/>
          </a:xfrm>
        </p:spPr>
      </p:pic>
      <p:sp>
        <p:nvSpPr>
          <p:cNvPr id="7" name="TextBox 6"/>
          <p:cNvSpPr txBox="1"/>
          <p:nvPr/>
        </p:nvSpPr>
        <p:spPr>
          <a:xfrm>
            <a:off x="5562600" y="6334596"/>
            <a:ext cx="343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"/>
                <a:cs typeface="Calibri"/>
              </a:rPr>
              <a:t>Figure from Jerome </a:t>
            </a:r>
            <a:r>
              <a:rPr lang="en-US" sz="2000" b="1" dirty="0" err="1">
                <a:latin typeface="Calibri"/>
                <a:cs typeface="Calibri"/>
              </a:rPr>
              <a:t>Bellegarda</a:t>
            </a:r>
            <a:endParaRPr lang="en-US" sz="20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32207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7772400" cy="4038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Slot Error Rate for a Sentence</a:t>
            </a:r>
          </a:p>
          <a:p>
            <a:pPr marL="0" indent="0">
              <a:buNone/>
            </a:pPr>
            <a:r>
              <a:rPr lang="en-US" sz="3200" dirty="0"/>
              <a:t>	# of inserted/deleted/</a:t>
            </a:r>
            <a:r>
              <a:rPr lang="en-US" sz="3200" dirty="0" err="1"/>
              <a:t>subsituted</a:t>
            </a:r>
            <a:r>
              <a:rPr lang="en-US" sz="3200" dirty="0"/>
              <a:t> slots</a:t>
            </a:r>
          </a:p>
          <a:p>
            <a:pPr marL="0" indent="0">
              <a:buNone/>
            </a:pPr>
            <a:r>
              <a:rPr lang="en-US" sz="3200" dirty="0"/>
              <a:t>          # of total reference slots for sentence</a:t>
            </a:r>
          </a:p>
          <a:p>
            <a:pPr marL="0" indent="0">
              <a:buNone/>
            </a:pPr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/>
              <a:t>End-to-end evaluation (Task Success)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981200" y="3124200"/>
            <a:ext cx="6324600" cy="0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6660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762000"/>
          </a:xfrm>
        </p:spPr>
        <p:txBody>
          <a:bodyPr/>
          <a:lstStyle/>
          <a:p>
            <a:pPr eaLnBrk="1" hangingPunct="1"/>
            <a:r>
              <a:rPr lang="en-US" dirty="0">
                <a:latin typeface="Verdana" charset="0"/>
                <a:ea typeface="ＭＳ Ｐゴシック" charset="0"/>
                <a:cs typeface="ＭＳ Ｐゴシック" charset="0"/>
              </a:rPr>
              <a:t>Evaluation Metrics</a:t>
            </a:r>
          </a:p>
        </p:txBody>
      </p:sp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304801" y="5257800"/>
            <a:ext cx="838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/>
                <a:cs typeface="Calibri"/>
              </a:rPr>
              <a:t>Slot error rate</a:t>
            </a:r>
            <a:r>
              <a:rPr lang="en-US" sz="3200" dirty="0">
                <a:latin typeface="Calibri"/>
                <a:cs typeface="Calibri"/>
              </a:rPr>
              <a:t>: 1/3</a:t>
            </a:r>
          </a:p>
          <a:p>
            <a:r>
              <a:rPr lang="en-US" sz="3200" b="1" dirty="0">
                <a:latin typeface="Calibri"/>
                <a:cs typeface="Calibri"/>
              </a:rPr>
              <a:t>Task success</a:t>
            </a:r>
            <a:r>
              <a:rPr lang="en-US" sz="3200" dirty="0">
                <a:latin typeface="Calibri"/>
                <a:cs typeface="Calibri"/>
              </a:rPr>
              <a:t>: At end, was the correct meeting added to the calendar?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67" y="1295400"/>
            <a:ext cx="8449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“Make an appointment with Chris at 10:30 in Gates 104”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295400" y="2286000"/>
          <a:ext cx="6096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Slot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Filler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Chris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11:30 a.m.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/>
                          <a:cs typeface="Calibri"/>
                        </a:rPr>
                        <a:t>Gates 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188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 System Design:</a:t>
            </a:r>
            <a:br>
              <a:rPr lang="en-US" dirty="0"/>
            </a:br>
            <a:r>
              <a:rPr lang="en-US" dirty="0"/>
              <a:t>User-centered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4114800" cy="4038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Study the user and task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Build simulations</a:t>
            </a:r>
          </a:p>
          <a:p>
            <a:pPr marL="274638" lvl="1" indent="0">
              <a:buNone/>
            </a:pPr>
            <a:r>
              <a:rPr lang="en-US" sz="3200" dirty="0"/>
              <a:t>"Wizard of Oz study"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Iteratively test the design on users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81800" y="924889"/>
            <a:ext cx="2060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Gould and Lewis 1985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600200"/>
            <a:ext cx="35560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332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2DC3-D86D-B549-A6E6-014D2BF4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8686800" cy="1143000"/>
          </a:xfrm>
        </p:spPr>
        <p:txBody>
          <a:bodyPr/>
          <a:lstStyle/>
          <a:p>
            <a:r>
              <a:rPr lang="en-US" dirty="0"/>
              <a:t>Ethical Issues in Dialog System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B5EA8-986E-D44D-8310-40FBE77035D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Machine learning systems replicate biases that occurred in the training data. </a:t>
            </a:r>
          </a:p>
          <a:p>
            <a:r>
              <a:rPr lang="en-US" dirty="0"/>
              <a:t>Microsoft's Tay chatbot</a:t>
            </a:r>
          </a:p>
          <a:p>
            <a:pPr lvl="1"/>
            <a:r>
              <a:rPr lang="en-US" dirty="0"/>
              <a:t>Went live on Twitter in 2016</a:t>
            </a:r>
          </a:p>
          <a:p>
            <a:pPr lvl="1"/>
            <a:r>
              <a:rPr lang="en-US" dirty="0"/>
              <a:t>Taken offline 16 hours later</a:t>
            </a:r>
          </a:p>
          <a:p>
            <a:r>
              <a:rPr lang="en-US" dirty="0"/>
              <a:t>In </a:t>
            </a:r>
            <a:r>
              <a:rPr lang="en-US" sz="2400" dirty="0"/>
              <a:t>that time it had started posting racial slurs, conspiracy theories, and personal attacks</a:t>
            </a:r>
          </a:p>
          <a:p>
            <a:pPr lvl="1"/>
            <a:r>
              <a:rPr lang="en-US" sz="2200" dirty="0"/>
              <a:t>Learned from user interactions (Neff and Nagy 2016)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548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2DC3-D86D-B549-A6E6-014D2BF4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8686800" cy="1143000"/>
          </a:xfrm>
        </p:spPr>
        <p:txBody>
          <a:bodyPr/>
          <a:lstStyle/>
          <a:p>
            <a:r>
              <a:rPr lang="en-US" dirty="0"/>
              <a:t>Ethical Issues in Dialog System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B5EA8-986E-D44D-8310-40FBE77035D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Machine learning systems replicate biases that occurred in the training data. </a:t>
            </a:r>
          </a:p>
          <a:p>
            <a:r>
              <a:rPr lang="en-US" dirty="0"/>
              <a:t>Dialog datasets</a:t>
            </a:r>
          </a:p>
          <a:p>
            <a:pPr lvl="1"/>
            <a:r>
              <a:rPr lang="en-US" dirty="0"/>
              <a:t>Henderson et al. (2017) examined standard datasets (Twitter, Reddit, movie dialogs)</a:t>
            </a:r>
          </a:p>
          <a:p>
            <a:pPr lvl="1"/>
            <a:r>
              <a:rPr lang="en-US" dirty="0"/>
              <a:t>Found examples of hate speech, offensive language, and bias</a:t>
            </a:r>
          </a:p>
          <a:p>
            <a:pPr lvl="2"/>
            <a:r>
              <a:rPr lang="en-US" dirty="0"/>
              <a:t>Both in the original training data, and in the output of chatbots trained on the data. </a:t>
            </a:r>
            <a:endParaRPr lang="en-US" sz="1600" dirty="0"/>
          </a:p>
          <a:p>
            <a:pPr lvl="1"/>
            <a:endParaRPr lang="en-US" sz="2000" dirty="0"/>
          </a:p>
          <a:p>
            <a:pPr lvl="1"/>
            <a:endParaRPr lang="en-US" sz="2000" b="1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00931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2DC3-D86D-B549-A6E6-014D2BF4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8686800" cy="1143000"/>
          </a:xfrm>
        </p:spPr>
        <p:txBody>
          <a:bodyPr/>
          <a:lstStyle/>
          <a:p>
            <a:r>
              <a:rPr lang="en-US" dirty="0"/>
              <a:t>Ethical Issues in Dialog System Design: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B5EA8-986E-D44D-8310-40FBE77035D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Remember this was noticed in the days of </a:t>
            </a:r>
            <a:r>
              <a:rPr lang="en-US" dirty="0" err="1"/>
              <a:t>Weizenbaum</a:t>
            </a:r>
            <a:endParaRPr lang="en-US" dirty="0"/>
          </a:p>
          <a:p>
            <a:r>
              <a:rPr lang="en-US" dirty="0"/>
              <a:t>Agents may record sensitive data</a:t>
            </a:r>
          </a:p>
          <a:p>
            <a:pPr lvl="1"/>
            <a:r>
              <a:rPr lang="en-US" dirty="0"/>
              <a:t>(e.g. “Computer, turn on the lights [an-</a:t>
            </a:r>
            <a:r>
              <a:rPr lang="en-US" dirty="0" err="1"/>
              <a:t>swers</a:t>
            </a:r>
            <a:r>
              <a:rPr lang="en-US" dirty="0"/>
              <a:t> the phone –Hi, yes, my password is...”], </a:t>
            </a:r>
          </a:p>
          <a:p>
            <a:r>
              <a:rPr lang="en-US" dirty="0"/>
              <a:t>Which may then be used to train a seq2seq conversational model.</a:t>
            </a:r>
          </a:p>
          <a:p>
            <a:r>
              <a:rPr lang="en-US" sz="2400" dirty="0"/>
              <a:t>Henderson et al (2017) showed they could recover such information by giving a seq2seq model </a:t>
            </a:r>
            <a:r>
              <a:rPr lang="en-US" sz="2400" dirty="0" err="1"/>
              <a:t>keyphrases</a:t>
            </a:r>
            <a:r>
              <a:rPr lang="en-US" sz="2400" dirty="0"/>
              <a:t> (e.g., "password is")</a:t>
            </a:r>
          </a:p>
          <a:p>
            <a:endParaRPr lang="en-US" sz="1600" dirty="0"/>
          </a:p>
          <a:p>
            <a:pPr lvl="1"/>
            <a:endParaRPr lang="en-US" sz="2000" dirty="0"/>
          </a:p>
          <a:p>
            <a:pPr lvl="1"/>
            <a:endParaRPr lang="en-US" sz="2000" b="1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0635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2DC3-D86D-B549-A6E6-014D2BF4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8686800" cy="1143000"/>
          </a:xfrm>
        </p:spPr>
        <p:txBody>
          <a:bodyPr/>
          <a:lstStyle/>
          <a:p>
            <a:r>
              <a:rPr lang="en-US" dirty="0"/>
              <a:t>Ethical Issues in Dialog System Design: Gender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B5EA8-986E-D44D-8310-40FBE77035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8382000" cy="4572000"/>
          </a:xfrm>
        </p:spPr>
        <p:txBody>
          <a:bodyPr/>
          <a:lstStyle/>
          <a:p>
            <a:r>
              <a:rPr lang="en-US" dirty="0"/>
              <a:t>Dialog agents overwhelmingly given female names, perpetuating female servant stereotype(</a:t>
            </a:r>
            <a:r>
              <a:rPr lang="en-US" dirty="0" err="1"/>
              <a:t>Paolino</a:t>
            </a:r>
            <a:r>
              <a:rPr lang="en-US" dirty="0"/>
              <a:t>, 2017). </a:t>
            </a:r>
          </a:p>
          <a:p>
            <a:r>
              <a:rPr lang="en-US" dirty="0"/>
              <a:t>Responses from commercial dialog agents when users use sexually harassing language</a:t>
            </a:r>
            <a:r>
              <a:rPr lang="en-US" dirty="0">
                <a:sym typeface="Wingdings" pitchFamily="2" charset="2"/>
              </a:rPr>
              <a:t> (Fessler 2017):</a:t>
            </a:r>
          </a:p>
          <a:p>
            <a:pPr lvl="1"/>
            <a:endParaRPr lang="en-US" sz="1400" dirty="0"/>
          </a:p>
          <a:p>
            <a:endParaRPr lang="en-US" sz="1600" dirty="0"/>
          </a:p>
          <a:p>
            <a:pPr lvl="1"/>
            <a:endParaRPr lang="en-US" sz="2000" dirty="0"/>
          </a:p>
          <a:p>
            <a:pPr lvl="1"/>
            <a:endParaRPr lang="en-US" sz="2000" b="1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AD189-C4A4-E04D-AA0B-54F948098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281664"/>
            <a:ext cx="4953000" cy="357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493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792161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991600" cy="4724400"/>
          </a:xfrm>
        </p:spPr>
        <p:txBody>
          <a:bodyPr/>
          <a:lstStyle/>
          <a:p>
            <a:r>
              <a:rPr lang="en-US" sz="3200" dirty="0"/>
              <a:t>State of the art:</a:t>
            </a:r>
          </a:p>
          <a:p>
            <a:pPr lvl="1"/>
            <a:r>
              <a:rPr lang="en-US" sz="3200" dirty="0" err="1"/>
              <a:t>Chatbots</a:t>
            </a:r>
            <a:r>
              <a:rPr lang="en-US" sz="3200" dirty="0"/>
              <a:t>: </a:t>
            </a:r>
          </a:p>
          <a:p>
            <a:pPr lvl="2"/>
            <a:r>
              <a:rPr lang="en-US" sz="2800" dirty="0"/>
              <a:t>Simple rule-based systems</a:t>
            </a:r>
          </a:p>
          <a:p>
            <a:pPr lvl="2"/>
            <a:r>
              <a:rPr lang="en-US" sz="2800" dirty="0"/>
              <a:t>IR or Neural networks: mine datasets of conversations.</a:t>
            </a:r>
          </a:p>
          <a:p>
            <a:pPr lvl="1"/>
            <a:r>
              <a:rPr lang="en-US" sz="3200" dirty="0"/>
              <a:t>Frame-based systems: </a:t>
            </a:r>
          </a:p>
          <a:p>
            <a:pPr lvl="2"/>
            <a:r>
              <a:rPr lang="en-US" sz="2800" dirty="0"/>
              <a:t>hand-written rules for slot fillers</a:t>
            </a:r>
          </a:p>
          <a:p>
            <a:pPr lvl="2"/>
            <a:r>
              <a:rPr lang="en-US" sz="2800" dirty="0"/>
              <a:t>ML classifiers to fill slots</a:t>
            </a:r>
          </a:p>
          <a:p>
            <a:r>
              <a:rPr lang="en-US" sz="3200" dirty="0"/>
              <a:t>What’s the future?</a:t>
            </a:r>
          </a:p>
          <a:p>
            <a:pPr lvl="1"/>
            <a:r>
              <a:rPr lang="en-US" sz="3200" dirty="0"/>
              <a:t>Key direction: Integrating goal-based and </a:t>
            </a:r>
            <a:r>
              <a:rPr lang="en-US" sz="3200" dirty="0" err="1"/>
              <a:t>chatbot</a:t>
            </a:r>
            <a:r>
              <a:rPr lang="en-US" sz="3200" dirty="0"/>
              <a:t>-based systems</a:t>
            </a:r>
          </a:p>
        </p:txBody>
      </p:sp>
    </p:spTree>
    <p:extLst>
      <p:ext uri="{BB962C8B-B14F-4D97-AF65-F5344CB8AC3E}">
        <p14:creationId xmlns:p14="http://schemas.microsoft.com/office/powerpoint/2010/main" val="264745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4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2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11661</TotalTime>
  <Words>3390</Words>
  <Application>Microsoft Macintosh PowerPoint</Application>
  <PresentationFormat>On-screen Show (4:3)</PresentationFormat>
  <Paragraphs>621</Paragraphs>
  <Slides>86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86</vt:i4>
      </vt:variant>
    </vt:vector>
  </HeadingPairs>
  <TitlesOfParts>
    <vt:vector size="101" baseType="lpstr">
      <vt:lpstr>ＭＳ Ｐゴシック</vt:lpstr>
      <vt:lpstr>Yuanti SC</vt:lpstr>
      <vt:lpstr>Arial</vt:lpstr>
      <vt:lpstr>Calibri</vt:lpstr>
      <vt:lpstr>Courier</vt:lpstr>
      <vt:lpstr>Franklin Gothic Book</vt:lpstr>
      <vt:lpstr>Lucida Sans</vt:lpstr>
      <vt:lpstr>Perpetua</vt:lpstr>
      <vt:lpstr>Times</vt:lpstr>
      <vt:lpstr>Times New Roman</vt:lpstr>
      <vt:lpstr>Verdana</vt:lpstr>
      <vt:lpstr>Wingdings</vt:lpstr>
      <vt:lpstr>Wingdings 2</vt:lpstr>
      <vt:lpstr>4_Equity</vt:lpstr>
      <vt:lpstr>NLP-jurafsky</vt:lpstr>
      <vt:lpstr>Speech and Language Processsing</vt:lpstr>
      <vt:lpstr>Conversational Agents   AKA  Dialog Agents</vt:lpstr>
      <vt:lpstr>Two classes of systems</vt:lpstr>
      <vt:lpstr>Part I:  Chatbots!</vt:lpstr>
      <vt:lpstr>Chatbot Architectures</vt:lpstr>
      <vt:lpstr>Chatbots</vt:lpstr>
      <vt:lpstr>Eliza: Weizenbaum (1966)</vt:lpstr>
      <vt:lpstr>PowerPoint Presentation</vt:lpstr>
      <vt:lpstr>How does it work? Eliza uses this one weird trick</vt:lpstr>
      <vt:lpstr> That trick: be a Rogerian psychologist</vt:lpstr>
      <vt:lpstr> Rogerian psychologist</vt:lpstr>
      <vt:lpstr>Eliza pattern/transform rules</vt:lpstr>
      <vt:lpstr>Eliza Rules</vt:lpstr>
      <vt:lpstr>PowerPoint Presentation</vt:lpstr>
      <vt:lpstr>Keywords are ranked from specific to general</vt:lpstr>
      <vt:lpstr>NONE</vt:lpstr>
      <vt:lpstr>Memory</vt:lpstr>
      <vt:lpstr>Other Eliza stuff</vt:lpstr>
      <vt:lpstr>Some implications</vt:lpstr>
      <vt:lpstr>Parry</vt:lpstr>
      <vt:lpstr>Parry’s persona</vt:lpstr>
      <vt:lpstr>Parry’s Architecture</vt:lpstr>
      <vt:lpstr>Affect variables</vt:lpstr>
      <vt:lpstr>Lots of complex I-O rules</vt:lpstr>
      <vt:lpstr>Flare concepts</vt:lpstr>
      <vt:lpstr>Each sentence is mapped into a conceptualization</vt:lpstr>
      <vt:lpstr>Detecting Other’s Intent</vt:lpstr>
      <vt:lpstr>Detecting Other’s Intent</vt:lpstr>
      <vt:lpstr>A Parry conversation</vt:lpstr>
      <vt:lpstr>PowerPoint Presentation</vt:lpstr>
      <vt:lpstr>When fear is high, the model won’t discuss its beliefs</vt:lpstr>
      <vt:lpstr>Eliza Meets Parry</vt:lpstr>
      <vt:lpstr>PowerPoint Presentation</vt:lpstr>
      <vt:lpstr>Woebot</vt:lpstr>
      <vt:lpstr>IR-based chatbots</vt:lpstr>
      <vt:lpstr>A Cleverbot conversation</vt:lpstr>
      <vt:lpstr>Two IR-based chatbot architectures</vt:lpstr>
      <vt:lpstr>IR-based models of chatbots</vt:lpstr>
      <vt:lpstr>Neural chatbots</vt:lpstr>
      <vt:lpstr>Seq2seq architecture</vt:lpstr>
      <vt:lpstr>Sample neural chatbot output</vt:lpstr>
      <vt:lpstr>Chatbots: pro and con</vt:lpstr>
      <vt:lpstr>II: Frame-based dialog agents</vt:lpstr>
      <vt:lpstr>SIRI around 2014</vt:lpstr>
      <vt:lpstr>PowerPoint Presentation</vt:lpstr>
      <vt:lpstr>PowerPoint Presentation</vt:lpstr>
      <vt:lpstr>SIRI in February 2017</vt:lpstr>
      <vt:lpstr>PowerPoint Presentation</vt:lpstr>
      <vt:lpstr>PowerPoint Presentation</vt:lpstr>
      <vt:lpstr>Frame-based dialog agents</vt:lpstr>
      <vt:lpstr>The Frame</vt:lpstr>
      <vt:lpstr>Frame-based dialogue agents</vt:lpstr>
      <vt:lpstr>PowerPoint Presentation</vt:lpstr>
      <vt:lpstr>Slot types can be complex</vt:lpstr>
      <vt:lpstr>Control structure for frame-based dialog</vt:lpstr>
      <vt:lpstr>Finite State Dialog Manager</vt:lpstr>
      <vt:lpstr>Finite-state dialog managers</vt:lpstr>
      <vt:lpstr>Dialogue Initiative</vt:lpstr>
      <vt:lpstr>Sytem Initiative</vt:lpstr>
      <vt:lpstr>Problems with System Initiative</vt:lpstr>
      <vt:lpstr>Single initiative + universals</vt:lpstr>
      <vt:lpstr>Instead, the GUS architecture</vt:lpstr>
      <vt:lpstr>Frames are mixed-initiative</vt:lpstr>
      <vt:lpstr>Natural Language Understanding for filling dialog slots</vt:lpstr>
      <vt:lpstr>Natural Language Understanding for filling slots</vt:lpstr>
      <vt:lpstr>Natural Language Understanding for filling slots</vt:lpstr>
      <vt:lpstr>Rule-based Slot-filling</vt:lpstr>
      <vt:lpstr>Siri uses GUS architecture: Condition-Action Rules</vt:lpstr>
      <vt:lpstr>Rule sets</vt:lpstr>
      <vt:lpstr>Part of ontology for meeting task</vt:lpstr>
      <vt:lpstr>PowerPoint Presentation</vt:lpstr>
      <vt:lpstr>Machine learning for slot-filling: </vt:lpstr>
      <vt:lpstr>Machine learning for slot-filling: Domain and Intent</vt:lpstr>
      <vt:lpstr>Machine learning for slot-filling: Slot presence</vt:lpstr>
      <vt:lpstr>Machine learning for slot-filling: Slot filler</vt:lpstr>
      <vt:lpstr>More sophisticated algorithm for slot filling: IOB Tagging</vt:lpstr>
      <vt:lpstr>More sophisticated algorithm for slot filling: IOB Tagging</vt:lpstr>
      <vt:lpstr>Other components of SIRI-style architectures</vt:lpstr>
      <vt:lpstr>Evaluation</vt:lpstr>
      <vt:lpstr>Evaluation Metrics</vt:lpstr>
      <vt:lpstr>Dialog System Design: User-centered Design</vt:lpstr>
      <vt:lpstr>Ethical Issues in Dialog System Design</vt:lpstr>
      <vt:lpstr>Ethical Issues in Dialog System Design</vt:lpstr>
      <vt:lpstr>Ethical Issues in Dialog System Design: Privacy</vt:lpstr>
      <vt:lpstr>Ethical Issues in Dialog System Design: Gender equality</vt:lpstr>
      <vt:lpstr>Summary</vt:lpstr>
    </vt:vector>
  </TitlesOfParts>
  <Manager/>
  <Company>Stanford University</Company>
  <LinksUpToDate>false</LinksUpToDate>
  <SharedDoc>false</SharedDoc>
  <HyperlinkBase/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LSA.303 Introduction to Computational Linguistics</dc:title>
  <dc:subject/>
  <dc:creator>Dan Jurafsky</dc:creator>
  <cp:keywords/>
  <dc:description/>
  <cp:lastModifiedBy>Microsoft Office User</cp:lastModifiedBy>
  <cp:revision>346</cp:revision>
  <dcterms:created xsi:type="dcterms:W3CDTF">2009-02-11T19:56:22Z</dcterms:created>
  <dcterms:modified xsi:type="dcterms:W3CDTF">2018-08-14T02:10:45Z</dcterms:modified>
  <cp:category/>
</cp:coreProperties>
</file>