
<file path=[Content_Types].xml><?xml version="1.0" encoding="utf-8"?>
<Types xmlns="http://schemas.openxmlformats.org/package/2006/content-types">
  <Default Extension="emf" ContentType="image/x-emf"/>
  <Default Extension="jpeg" ContentType="image/jpeg"/>
  <Default Extension="jpg" ContentType="image/jpeg"/>
  <Default Extension="org&amp;utm_campaign=gallery&amp;utm_content=thumbnail"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2" r:id="rId1"/>
  </p:sldMasterIdLst>
  <p:notesMasterIdLst>
    <p:notesMasterId r:id="rId161"/>
  </p:notesMasterIdLst>
  <p:handoutMasterIdLst>
    <p:handoutMasterId r:id="rId162"/>
  </p:handoutMasterIdLst>
  <p:sldIdLst>
    <p:sldId id="598" r:id="rId2"/>
    <p:sldId id="418" r:id="rId3"/>
    <p:sldId id="2087" r:id="rId4"/>
    <p:sldId id="2088" r:id="rId5"/>
    <p:sldId id="2092" r:id="rId6"/>
    <p:sldId id="2093" r:id="rId7"/>
    <p:sldId id="2094" r:id="rId8"/>
    <p:sldId id="2095" r:id="rId9"/>
    <p:sldId id="2097" r:id="rId10"/>
    <p:sldId id="2096" r:id="rId11"/>
    <p:sldId id="2098" r:id="rId12"/>
    <p:sldId id="1928" r:id="rId13"/>
    <p:sldId id="1992" r:id="rId14"/>
    <p:sldId id="1930" r:id="rId15"/>
    <p:sldId id="1931" r:id="rId16"/>
    <p:sldId id="1929" r:id="rId17"/>
    <p:sldId id="2099" r:id="rId18"/>
    <p:sldId id="2100" r:id="rId19"/>
    <p:sldId id="2101" r:id="rId20"/>
    <p:sldId id="2102" r:id="rId21"/>
    <p:sldId id="2103" r:id="rId22"/>
    <p:sldId id="2104" r:id="rId23"/>
    <p:sldId id="2105" r:id="rId24"/>
    <p:sldId id="2106" r:id="rId25"/>
    <p:sldId id="2107" r:id="rId26"/>
    <p:sldId id="2108" r:id="rId27"/>
    <p:sldId id="2109" r:id="rId28"/>
    <p:sldId id="2110" r:id="rId29"/>
    <p:sldId id="2091" r:id="rId30"/>
    <p:sldId id="2111" r:id="rId31"/>
    <p:sldId id="2112" r:id="rId32"/>
    <p:sldId id="2113" r:id="rId33"/>
    <p:sldId id="2114" r:id="rId34"/>
    <p:sldId id="2115" r:id="rId35"/>
    <p:sldId id="1912" r:id="rId36"/>
    <p:sldId id="2116" r:id="rId37"/>
    <p:sldId id="623" r:id="rId38"/>
    <p:sldId id="1926" r:id="rId39"/>
    <p:sldId id="626" r:id="rId40"/>
    <p:sldId id="2117" r:id="rId41"/>
    <p:sldId id="1997" r:id="rId42"/>
    <p:sldId id="2118" r:id="rId43"/>
    <p:sldId id="1993" r:id="rId44"/>
    <p:sldId id="2120" r:id="rId45"/>
    <p:sldId id="2121" r:id="rId46"/>
    <p:sldId id="2122" r:id="rId47"/>
    <p:sldId id="2119" r:id="rId48"/>
    <p:sldId id="1995" r:id="rId49"/>
    <p:sldId id="2123" r:id="rId50"/>
    <p:sldId id="367" r:id="rId51"/>
    <p:sldId id="368" r:id="rId52"/>
    <p:sldId id="2126" r:id="rId53"/>
    <p:sldId id="2124" r:id="rId54"/>
    <p:sldId id="2125" r:id="rId55"/>
    <p:sldId id="2127" r:id="rId56"/>
    <p:sldId id="2128" r:id="rId57"/>
    <p:sldId id="2129" r:id="rId58"/>
    <p:sldId id="2131" r:id="rId59"/>
    <p:sldId id="2132" r:id="rId60"/>
    <p:sldId id="2133" r:id="rId61"/>
    <p:sldId id="2134" r:id="rId62"/>
    <p:sldId id="2135" r:id="rId63"/>
    <p:sldId id="2136" r:id="rId64"/>
    <p:sldId id="2137" r:id="rId65"/>
    <p:sldId id="2138" r:id="rId66"/>
    <p:sldId id="1998" r:id="rId67"/>
    <p:sldId id="2141" r:id="rId68"/>
    <p:sldId id="2140" r:id="rId69"/>
    <p:sldId id="2142" r:id="rId70"/>
    <p:sldId id="2143" r:id="rId71"/>
    <p:sldId id="2139" r:id="rId72"/>
    <p:sldId id="2144" r:id="rId73"/>
    <p:sldId id="2130" r:id="rId74"/>
    <p:sldId id="2145" r:id="rId75"/>
    <p:sldId id="2146" r:id="rId76"/>
    <p:sldId id="2147" r:id="rId77"/>
    <p:sldId id="2149" r:id="rId78"/>
    <p:sldId id="2150" r:id="rId79"/>
    <p:sldId id="2152" r:id="rId80"/>
    <p:sldId id="2156" r:id="rId81"/>
    <p:sldId id="2157" r:id="rId82"/>
    <p:sldId id="2154" r:id="rId83"/>
    <p:sldId id="2158" r:id="rId84"/>
    <p:sldId id="2159" r:id="rId85"/>
    <p:sldId id="2160" r:id="rId86"/>
    <p:sldId id="2163" r:id="rId87"/>
    <p:sldId id="2165" r:id="rId88"/>
    <p:sldId id="2041" r:id="rId89"/>
    <p:sldId id="2166" r:id="rId90"/>
    <p:sldId id="2043" r:id="rId91"/>
    <p:sldId id="2048" r:id="rId92"/>
    <p:sldId id="2052" r:id="rId93"/>
    <p:sldId id="2051" r:id="rId94"/>
    <p:sldId id="2050" r:id="rId95"/>
    <p:sldId id="2082" r:id="rId96"/>
    <p:sldId id="2068" r:id="rId97"/>
    <p:sldId id="2042" r:id="rId98"/>
    <p:sldId id="2167" r:id="rId99"/>
    <p:sldId id="2164" r:id="rId100"/>
    <p:sldId id="2161" r:id="rId101"/>
    <p:sldId id="2168" r:id="rId102"/>
    <p:sldId id="2174" r:id="rId103"/>
    <p:sldId id="2169" r:id="rId104"/>
    <p:sldId id="2170" r:id="rId105"/>
    <p:sldId id="2171" r:id="rId106"/>
    <p:sldId id="2173" r:id="rId107"/>
    <p:sldId id="2172" r:id="rId108"/>
    <p:sldId id="2175" r:id="rId109"/>
    <p:sldId id="2176" r:id="rId110"/>
    <p:sldId id="2177" r:id="rId111"/>
    <p:sldId id="2178" r:id="rId112"/>
    <p:sldId id="2179" r:id="rId113"/>
    <p:sldId id="1999" r:id="rId114"/>
    <p:sldId id="2180" r:id="rId115"/>
    <p:sldId id="2001" r:id="rId116"/>
    <p:sldId id="2181" r:id="rId117"/>
    <p:sldId id="2003" r:id="rId118"/>
    <p:sldId id="2004" r:id="rId119"/>
    <p:sldId id="2040" r:id="rId120"/>
    <p:sldId id="2182" r:id="rId121"/>
    <p:sldId id="2184" r:id="rId122"/>
    <p:sldId id="2185" r:id="rId123"/>
    <p:sldId id="1996" r:id="rId124"/>
    <p:sldId id="1924" r:id="rId125"/>
    <p:sldId id="2187" r:id="rId126"/>
    <p:sldId id="2188" r:id="rId127"/>
    <p:sldId id="2189" r:id="rId128"/>
    <p:sldId id="2190" r:id="rId129"/>
    <p:sldId id="2186" r:id="rId130"/>
    <p:sldId id="2191" r:id="rId131"/>
    <p:sldId id="2192" r:id="rId132"/>
    <p:sldId id="2056" r:id="rId133"/>
    <p:sldId id="2039" r:id="rId134"/>
    <p:sldId id="1972" r:id="rId135"/>
    <p:sldId id="2193" r:id="rId136"/>
    <p:sldId id="2194" r:id="rId137"/>
    <p:sldId id="2195" r:id="rId138"/>
    <p:sldId id="2196" r:id="rId139"/>
    <p:sldId id="2197" r:id="rId140"/>
    <p:sldId id="1976" r:id="rId141"/>
    <p:sldId id="632" r:id="rId142"/>
    <p:sldId id="2026" r:id="rId143"/>
    <p:sldId id="2027" r:id="rId144"/>
    <p:sldId id="2028" r:id="rId145"/>
    <p:sldId id="2058" r:id="rId146"/>
    <p:sldId id="2029" r:id="rId147"/>
    <p:sldId id="2030" r:id="rId148"/>
    <p:sldId id="2025" r:id="rId149"/>
    <p:sldId id="2198" r:id="rId150"/>
    <p:sldId id="2201" r:id="rId151"/>
    <p:sldId id="2199" r:id="rId152"/>
    <p:sldId id="2200" r:id="rId153"/>
    <p:sldId id="2202" r:id="rId154"/>
    <p:sldId id="2203" r:id="rId155"/>
    <p:sldId id="2204" r:id="rId156"/>
    <p:sldId id="2205" r:id="rId157"/>
    <p:sldId id="2207" r:id="rId158"/>
    <p:sldId id="2206" r:id="rId159"/>
    <p:sldId id="2208" r:id="rId160"/>
  </p:sldIdLst>
  <p:sldSz cx="12192000" cy="6858000"/>
  <p:notesSz cx="6858000" cy="9144000"/>
  <p:defaultTextStyle>
    <a:defPPr>
      <a:defRPr lang="en-US"/>
    </a:defPPr>
    <a:lvl1pPr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1pPr>
    <a:lvl2pPr marL="457178"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2pPr>
    <a:lvl3pPr marL="914354"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3pPr>
    <a:lvl4pPr marL="1371532"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4pPr>
    <a:lvl5pPr marL="1828709" algn="l" rtl="0" fontAlgn="base">
      <a:spcBef>
        <a:spcPct val="0"/>
      </a:spcBef>
      <a:spcAft>
        <a:spcPct val="0"/>
      </a:spcAft>
      <a:defRPr sz="1600" kern="1200">
        <a:solidFill>
          <a:schemeClr val="tx1"/>
        </a:solidFill>
        <a:latin typeface="Times New Roman" charset="0"/>
        <a:ea typeface="ＭＳ Ｐゴシック" charset="0"/>
        <a:cs typeface="ＭＳ Ｐゴシック" charset="0"/>
      </a:defRPr>
    </a:lvl5pPr>
    <a:lvl6pPr marL="2285886" algn="l" defTabSz="457178" rtl="0" eaLnBrk="1" latinLnBrk="0" hangingPunct="1">
      <a:defRPr sz="1600" kern="1200">
        <a:solidFill>
          <a:schemeClr val="tx1"/>
        </a:solidFill>
        <a:latin typeface="Times New Roman" charset="0"/>
        <a:ea typeface="ＭＳ Ｐゴシック" charset="0"/>
        <a:cs typeface="ＭＳ Ｐゴシック" charset="0"/>
      </a:defRPr>
    </a:lvl6pPr>
    <a:lvl7pPr marL="2743062" algn="l" defTabSz="457178" rtl="0" eaLnBrk="1" latinLnBrk="0" hangingPunct="1">
      <a:defRPr sz="1600" kern="1200">
        <a:solidFill>
          <a:schemeClr val="tx1"/>
        </a:solidFill>
        <a:latin typeface="Times New Roman" charset="0"/>
        <a:ea typeface="ＭＳ Ｐゴシック" charset="0"/>
        <a:cs typeface="ＭＳ Ｐゴシック" charset="0"/>
      </a:defRPr>
    </a:lvl7pPr>
    <a:lvl8pPr marL="3200240" algn="l" defTabSz="457178" rtl="0" eaLnBrk="1" latinLnBrk="0" hangingPunct="1">
      <a:defRPr sz="1600" kern="1200">
        <a:solidFill>
          <a:schemeClr val="tx1"/>
        </a:solidFill>
        <a:latin typeface="Times New Roman" charset="0"/>
        <a:ea typeface="ＭＳ Ｐゴシック" charset="0"/>
        <a:cs typeface="ＭＳ Ｐゴシック" charset="0"/>
      </a:defRPr>
    </a:lvl8pPr>
    <a:lvl9pPr marL="3657418" algn="l" defTabSz="457178" rtl="0" eaLnBrk="1" latinLnBrk="0" hangingPunct="1">
      <a:defRPr sz="1600" kern="1200">
        <a:solidFill>
          <a:schemeClr val="tx1"/>
        </a:solidFill>
        <a:latin typeface="Times New Roman"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064" userDrawn="1">
          <p15:clr>
            <a:srgbClr val="A4A3A4"/>
          </p15:clr>
        </p15:guide>
        <p15:guide id="2" pos="460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1CFF"/>
    <a:srgbClr val="F2FFFC"/>
    <a:srgbClr val="BFBFFF"/>
    <a:srgbClr val="404040"/>
    <a:srgbClr val="585959"/>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1096"/>
  </p:normalViewPr>
  <p:slideViewPr>
    <p:cSldViewPr>
      <p:cViewPr varScale="1">
        <p:scale>
          <a:sx n="76" d="100"/>
          <a:sy n="76" d="100"/>
        </p:scale>
        <p:origin x="200" y="656"/>
      </p:cViewPr>
      <p:guideLst>
        <p:guide orient="horz" pos="2064"/>
        <p:guide pos="460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notesMaster" Target="notesMasters/notesMaster1.xml"/><Relationship Id="rId16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theme" Target="theme/theme1.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1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271363"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271364"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271365"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99FC81DA-D82C-D248-96DA-971BAA9C8F3F}" type="slidenum">
              <a:rPr lang="en-US"/>
              <a:pPr/>
              <a:t>‹#›</a:t>
            </a:fld>
            <a:endParaRPr lang="en-US"/>
          </a:p>
        </p:txBody>
      </p:sp>
    </p:spTree>
    <p:extLst>
      <p:ext uri="{BB962C8B-B14F-4D97-AF65-F5344CB8AC3E}">
        <p14:creationId xmlns:p14="http://schemas.microsoft.com/office/powerpoint/2010/main" val="20118526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915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4915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1536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Lst>
        </p:spPr>
      </p:sp>
      <p:sp>
        <p:nvSpPr>
          <p:cNvPr id="4915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915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4915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DF0D4404-C563-6B43-A824-459A163A6375}" type="slidenum">
              <a:rPr lang="en-US"/>
              <a:pPr/>
              <a:t>‹#›</a:t>
            </a:fld>
            <a:endParaRPr lang="en-US"/>
          </a:p>
        </p:txBody>
      </p:sp>
    </p:spTree>
    <p:extLst>
      <p:ext uri="{BB962C8B-B14F-4D97-AF65-F5344CB8AC3E}">
        <p14:creationId xmlns:p14="http://schemas.microsoft.com/office/powerpoint/2010/main" val="25316559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charset="0"/>
        <a:ea typeface="ＭＳ Ｐゴシック" charset="-128"/>
        <a:cs typeface="ＭＳ Ｐゴシック" charset="-128"/>
      </a:defRPr>
    </a:lvl1pPr>
    <a:lvl2pPr marL="457178"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2pPr>
    <a:lvl3pPr marL="914354"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3pPr>
    <a:lvl4pPr marL="1371532"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4pPr>
    <a:lvl5pPr marL="1828709" algn="l" rtl="0" eaLnBrk="0" fontAlgn="base" hangingPunct="0">
      <a:spcBef>
        <a:spcPct val="30000"/>
      </a:spcBef>
      <a:spcAft>
        <a:spcPct val="0"/>
      </a:spcAft>
      <a:defRPr sz="1200" kern="1200">
        <a:solidFill>
          <a:schemeClr val="tx1"/>
        </a:solidFill>
        <a:latin typeface="Times New Roman" charset="0"/>
        <a:ea typeface="ＭＳ Ｐゴシック" charset="-128"/>
        <a:cs typeface="+mn-cs"/>
      </a:defRPr>
    </a:lvl5pPr>
    <a:lvl6pPr marL="2285886" algn="l" defTabSz="457178" rtl="0" eaLnBrk="1" latinLnBrk="0" hangingPunct="1">
      <a:defRPr sz="1200" kern="1200">
        <a:solidFill>
          <a:schemeClr val="tx1"/>
        </a:solidFill>
        <a:latin typeface="+mn-lt"/>
        <a:ea typeface="+mn-ea"/>
        <a:cs typeface="+mn-cs"/>
      </a:defRPr>
    </a:lvl6pPr>
    <a:lvl7pPr marL="2743062" algn="l" defTabSz="457178" rtl="0" eaLnBrk="1" latinLnBrk="0" hangingPunct="1">
      <a:defRPr sz="1200" kern="1200">
        <a:solidFill>
          <a:schemeClr val="tx1"/>
        </a:solidFill>
        <a:latin typeface="+mn-lt"/>
        <a:ea typeface="+mn-ea"/>
        <a:cs typeface="+mn-cs"/>
      </a:defRPr>
    </a:lvl7pPr>
    <a:lvl8pPr marL="3200240" algn="l" defTabSz="457178" rtl="0" eaLnBrk="1" latinLnBrk="0" hangingPunct="1">
      <a:defRPr sz="1200" kern="1200">
        <a:solidFill>
          <a:schemeClr val="tx1"/>
        </a:solidFill>
        <a:latin typeface="+mn-lt"/>
        <a:ea typeface="+mn-ea"/>
        <a:cs typeface="+mn-cs"/>
      </a:defRPr>
    </a:lvl8pPr>
    <a:lvl9pPr marL="3657418" algn="l" defTabSz="457178"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921038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37</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9042058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F71AC-2A37-FCC3-3271-845B59BA9D4C}"/>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281D7DF2-31CD-6540-9BFE-FF9FB44BF24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42</a:t>
            </a:fld>
            <a:endParaRPr lang="en-US" sz="1200">
              <a:solidFill>
                <a:srgbClr val="000000"/>
              </a:solidFill>
            </a:endParaRPr>
          </a:p>
        </p:txBody>
      </p:sp>
      <p:sp>
        <p:nvSpPr>
          <p:cNvPr id="17411" name="Rectangle 2">
            <a:extLst>
              <a:ext uri="{FF2B5EF4-FFF2-40B4-BE49-F238E27FC236}">
                <a16:creationId xmlns:a16="http://schemas.microsoft.com/office/drawing/2014/main" id="{38ACB849-96B5-33CD-05D9-765496325A84}"/>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25AE6244-F8F0-4B9F-90A0-2DB047C478C5}"/>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2681746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DC07FF-B903-8A72-62EE-78EDB43FC388}"/>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34AD4F03-F186-14FC-9954-0AEB1CA8366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43</a:t>
            </a:fld>
            <a:endParaRPr lang="en-US" sz="1200">
              <a:solidFill>
                <a:srgbClr val="000000"/>
              </a:solidFill>
            </a:endParaRPr>
          </a:p>
        </p:txBody>
      </p:sp>
      <p:sp>
        <p:nvSpPr>
          <p:cNvPr id="17411" name="Rectangle 2">
            <a:extLst>
              <a:ext uri="{FF2B5EF4-FFF2-40B4-BE49-F238E27FC236}">
                <a16:creationId xmlns:a16="http://schemas.microsoft.com/office/drawing/2014/main" id="{A2E694DC-57F7-59D7-3E4E-A22A3622FDFF}"/>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5D5EC873-4C54-F76E-A2ED-BD5D68B851B4}"/>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1224006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44</a:t>
            </a:fld>
            <a:endParaRPr lang="en-US"/>
          </a:p>
        </p:txBody>
      </p:sp>
    </p:spTree>
    <p:extLst>
      <p:ext uri="{BB962C8B-B14F-4D97-AF65-F5344CB8AC3E}">
        <p14:creationId xmlns:p14="http://schemas.microsoft.com/office/powerpoint/2010/main" val="1749414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ＭＳ Ｐゴシック" charset="-128"/>
                <a:cs typeface="ＭＳ Ｐゴシック" charset="-128"/>
              </a:rPr>
              <a:t>he player correctly guessed that the first word was THE,</a:t>
            </a:r>
          </a:p>
          <a:p>
            <a:r>
              <a:rPr lang="en-US" sz="1200" kern="1200" dirty="0">
                <a:solidFill>
                  <a:schemeClr val="tx1"/>
                </a:solidFill>
                <a:effectLst/>
                <a:latin typeface="Times New Roman" charset="0"/>
                <a:ea typeface="ＭＳ Ｐゴシック" charset="-128"/>
                <a:cs typeface="ＭＳ Ｐゴシック" charset="-128"/>
              </a:rPr>
              <a:t>failed to guess ROOM and had to be told the first 3 letters one by one before </a:t>
            </a:r>
            <a:r>
              <a:rPr lang="en-US" sz="1200" kern="1200" dirty="0" err="1">
                <a:solidFill>
                  <a:schemeClr val="tx1"/>
                </a:solidFill>
                <a:effectLst/>
                <a:latin typeface="Times New Roman" charset="0"/>
                <a:ea typeface="ＭＳ Ｐゴシック" charset="-128"/>
                <a:cs typeface="ＭＳ Ｐゴシック" charset="-128"/>
              </a:rPr>
              <a:t>cor</a:t>
            </a:r>
            <a:r>
              <a:rPr lang="en-US" sz="1200" kern="1200" dirty="0">
                <a:solidFill>
                  <a:schemeClr val="tx1"/>
                </a:solidFill>
                <a:effectLst/>
                <a:latin typeface="Times New Roman" charset="0"/>
                <a:ea typeface="ＭＳ Ｐゴシック" charset="-128"/>
                <a:cs typeface="ＭＳ Ｐゴシック" charset="-128"/>
              </a:rPr>
              <a:t>-</a:t>
            </a:r>
          </a:p>
          <a:p>
            <a:r>
              <a:rPr lang="en-US" sz="1200" kern="1200" dirty="0" err="1">
                <a:solidFill>
                  <a:schemeClr val="tx1"/>
                </a:solidFill>
                <a:effectLst/>
                <a:latin typeface="Times New Roman" charset="0"/>
                <a:ea typeface="ＭＳ Ｐゴシック" charset="-128"/>
                <a:cs typeface="ＭＳ Ｐゴシック" charset="-128"/>
              </a:rPr>
              <a:t>rectly</a:t>
            </a:r>
            <a:r>
              <a:rPr lang="en-US" sz="1200" kern="1200" dirty="0">
                <a:solidFill>
                  <a:schemeClr val="tx1"/>
                </a:solidFill>
                <a:effectLst/>
                <a:latin typeface="Times New Roman" charset="0"/>
                <a:ea typeface="ＭＳ Ｐゴシック" charset="-128"/>
                <a:cs typeface="ＭＳ Ｐゴシック" charset="-128"/>
              </a:rPr>
              <a:t> guessing the M, and so on. Shannon’s original idea was to use this method</a:t>
            </a:r>
          </a:p>
          <a:p>
            <a:r>
              <a:rPr lang="en-US" sz="1200" kern="1200" dirty="0">
                <a:solidFill>
                  <a:schemeClr val="tx1"/>
                </a:solidFill>
                <a:effectLst/>
                <a:latin typeface="Times New Roman" charset="0"/>
                <a:ea typeface="ＭＳ Ｐゴシック" charset="-128"/>
                <a:cs typeface="ＭＳ Ｐゴシック" charset="-128"/>
              </a:rPr>
              <a:t>to study how much information natural language contains, following his interest in</a:t>
            </a:r>
          </a:p>
          <a:p>
            <a:r>
              <a:rPr lang="en-US" sz="1200" kern="1200" dirty="0">
                <a:solidFill>
                  <a:schemeClr val="tx1"/>
                </a:solidFill>
                <a:effectLst/>
                <a:latin typeface="Times New Roman" charset="0"/>
                <a:ea typeface="ＭＳ Ｐゴシック" charset="-128"/>
                <a:cs typeface="ＭＳ Ｐゴシック" charset="-128"/>
              </a:rPr>
              <a:t>information theory and the practical application of data compression.</a:t>
            </a:r>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45</a:t>
            </a:fld>
            <a:endParaRPr lang="en-US"/>
          </a:p>
        </p:txBody>
      </p:sp>
    </p:spTree>
    <p:extLst>
      <p:ext uri="{BB962C8B-B14F-4D97-AF65-F5344CB8AC3E}">
        <p14:creationId xmlns:p14="http://schemas.microsoft.com/office/powerpoint/2010/main" val="23828598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EAB7E-CFA3-3EC8-3A37-81FF9EAC1E09}"/>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C1FE9C4D-8E62-52FB-E64B-7F08F33D465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47</a:t>
            </a:fld>
            <a:endParaRPr lang="en-US" sz="1200">
              <a:solidFill>
                <a:srgbClr val="000000"/>
              </a:solidFill>
            </a:endParaRPr>
          </a:p>
        </p:txBody>
      </p:sp>
      <p:sp>
        <p:nvSpPr>
          <p:cNvPr id="17411" name="Rectangle 2">
            <a:extLst>
              <a:ext uri="{FF2B5EF4-FFF2-40B4-BE49-F238E27FC236}">
                <a16:creationId xmlns:a16="http://schemas.microsoft.com/office/drawing/2014/main" id="{C46643AA-9C34-F5DF-2393-DDB2FCC48437}"/>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B9890B28-76A9-B582-F4E5-B403F68DC837}"/>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942309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5E6BF-69BE-B53D-6FC7-2461D12D4CE9}"/>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A37F3736-BEC9-7FAB-9658-B137F780AEE3}"/>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48</a:t>
            </a:fld>
            <a:endParaRPr lang="en-US" sz="1200">
              <a:solidFill>
                <a:srgbClr val="000000"/>
              </a:solidFill>
            </a:endParaRPr>
          </a:p>
        </p:txBody>
      </p:sp>
      <p:sp>
        <p:nvSpPr>
          <p:cNvPr id="17411" name="Rectangle 2">
            <a:extLst>
              <a:ext uri="{FF2B5EF4-FFF2-40B4-BE49-F238E27FC236}">
                <a16:creationId xmlns:a16="http://schemas.microsoft.com/office/drawing/2014/main" id="{9D22EC1F-6AF4-4C66-7ADA-AFC111E35142}"/>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CCCC0A14-6A1E-5D3F-D20A-E58B6A3C9369}"/>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8128563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Neural networks are called neural because their origins lie in the </a:t>
            </a:r>
            <a:r>
              <a:rPr lang="en-US" sz="1200" b="0" kern="1200" dirty="0">
                <a:solidFill>
                  <a:schemeClr val="tx1"/>
                </a:solidFill>
                <a:effectLst/>
                <a:latin typeface="+mn-lt"/>
                <a:ea typeface="+mn-ea"/>
                <a:cs typeface="+mn-cs"/>
              </a:rPr>
              <a:t>McCulloch-Pitts neuron, which was  </a:t>
            </a:r>
            <a:r>
              <a:rPr lang="en-US" sz="1200" kern="1200" dirty="0">
                <a:solidFill>
                  <a:schemeClr val="tx1"/>
                </a:solidFill>
                <a:effectLst/>
                <a:latin typeface="+mn-lt"/>
                <a:ea typeface="+mn-ea"/>
                <a:cs typeface="+mn-cs"/>
              </a:rPr>
              <a:t>a 1943 simplified model of the human neuron as a kind of computing element that could be described in terms of propositional logic. But the modern use in language processing no longer draws on these early biological inspirations and the name neural is really just a kind of historical remnant.</a:t>
            </a:r>
            <a:endParaRPr lang="en-US" dirty="0"/>
          </a:p>
        </p:txBody>
      </p:sp>
      <p:sp>
        <p:nvSpPr>
          <p:cNvPr id="4" name="Slide Number Placeholder 3"/>
          <p:cNvSpPr>
            <a:spLocks noGrp="1"/>
          </p:cNvSpPr>
          <p:nvPr>
            <p:ph type="sldNum" sz="quarter" idx="5"/>
          </p:nvPr>
        </p:nvSpPr>
        <p:spPr/>
        <p:txBody>
          <a:bodyPr/>
          <a:lstStyle/>
          <a:p>
            <a:fld id="{EE707532-839C-41A2-9E71-D5288AEAE66A}" type="slidenum">
              <a:rPr lang="en-US" smtClean="0"/>
              <a:pPr/>
              <a:t>50</a:t>
            </a:fld>
            <a:endParaRPr lang="en-US"/>
          </a:p>
        </p:txBody>
      </p:sp>
    </p:spTree>
    <p:extLst>
      <p:ext uri="{BB962C8B-B14F-4D97-AF65-F5344CB8AC3E}">
        <p14:creationId xmlns:p14="http://schemas.microsoft.com/office/powerpoint/2010/main" val="34185048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Instead, a modern neural network is a network of small computing units, each of which takes a vector of input values and produces a single output value.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Over the next few lectures we'll introduce these units and see how they connect together into </a:t>
            </a:r>
            <a:r>
              <a:rPr lang="en-US" sz="1200" b="0" kern="1200" dirty="0">
                <a:solidFill>
                  <a:schemeClr val="tx1"/>
                </a:solidFill>
                <a:effectLst/>
                <a:latin typeface="+mn-lt"/>
                <a:ea typeface="+mn-ea"/>
                <a:cs typeface="+mn-cs"/>
              </a:rPr>
              <a:t>feedforward networks, so called </a:t>
            </a:r>
            <a:r>
              <a:rPr lang="en-US" sz="1200" kern="1200" dirty="0">
                <a:solidFill>
                  <a:schemeClr val="tx1"/>
                </a:solidFill>
                <a:effectLst/>
                <a:latin typeface="+mn-lt"/>
                <a:ea typeface="+mn-ea"/>
                <a:cs typeface="+mn-cs"/>
              </a:rPr>
              <a:t>because the computation proceeds iteratively from one layer of units to the next. The use of modern neural nets is often called </a:t>
            </a:r>
            <a:r>
              <a:rPr lang="en-US" sz="1200" b="0" kern="1200" dirty="0">
                <a:solidFill>
                  <a:schemeClr val="tx1"/>
                </a:solidFill>
                <a:effectLst/>
                <a:latin typeface="+mn-lt"/>
                <a:ea typeface="+mn-ea"/>
                <a:cs typeface="+mn-cs"/>
              </a:rPr>
              <a:t>deep learning</a:t>
            </a:r>
            <a:r>
              <a:rPr lang="en-US" sz="1200" kern="1200" dirty="0">
                <a:solidFill>
                  <a:schemeClr val="tx1"/>
                </a:solidFill>
                <a:effectLst/>
                <a:latin typeface="+mn-lt"/>
                <a:ea typeface="+mn-ea"/>
                <a:cs typeface="+mn-cs"/>
              </a:rPr>
              <a:t>, because modern networks are often </a:t>
            </a:r>
            <a:r>
              <a:rPr lang="en-US" sz="1200" b="0" kern="1200" dirty="0">
                <a:solidFill>
                  <a:schemeClr val="tx1"/>
                </a:solidFill>
                <a:effectLst/>
                <a:latin typeface="+mn-lt"/>
                <a:ea typeface="+mn-ea"/>
                <a:cs typeface="+mn-cs"/>
              </a:rPr>
              <a:t>deep </a:t>
            </a:r>
            <a:r>
              <a:rPr lang="en-US" sz="1200" kern="1200" dirty="0">
                <a:solidFill>
                  <a:schemeClr val="tx1"/>
                </a:solidFill>
                <a:effectLst/>
                <a:latin typeface="+mn-lt"/>
                <a:ea typeface="+mn-ea"/>
                <a:cs typeface="+mn-cs"/>
              </a:rPr>
              <a:t>(have many layers).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building block of a neural network is a single computational unit. A unit takes a set of real valued numbers as input, performs some computation on them (combining with weights and biases and a non-linear transform), and produces an output. Let's see this in more detail.</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EE707532-839C-41A2-9E71-D5288AEAE66A}" type="slidenum">
              <a:rPr lang="en-US" smtClean="0"/>
              <a:pPr/>
              <a:t>51</a:t>
            </a:fld>
            <a:endParaRPr lang="en-US"/>
          </a:p>
        </p:txBody>
      </p:sp>
    </p:spTree>
    <p:extLst>
      <p:ext uri="{BB962C8B-B14F-4D97-AF65-F5344CB8AC3E}">
        <p14:creationId xmlns:p14="http://schemas.microsoft.com/office/powerpoint/2010/main" val="419458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ＭＳ Ｐゴシック" charset="-128"/>
                <a:cs typeface="ＭＳ Ｐゴシック" charset="-128"/>
              </a:rPr>
              <a:t>Notice how the word sweet is close to honey and juice and candy, but</a:t>
            </a:r>
          </a:p>
          <a:p>
            <a:r>
              <a:rPr lang="en-US" sz="1200" kern="1200" dirty="0">
                <a:solidFill>
                  <a:schemeClr val="tx1"/>
                </a:solidFill>
                <a:effectLst/>
                <a:latin typeface="Times New Roman" charset="0"/>
                <a:ea typeface="ＭＳ Ｐゴシック" charset="-128"/>
                <a:cs typeface="ＭＳ Ｐゴシック" charset="-128"/>
              </a:rPr>
              <a:t>further from fried or soup. Visualization created using the </a:t>
            </a:r>
            <a:r>
              <a:rPr lang="en-US" sz="1200" kern="1200" dirty="0" err="1">
                <a:solidFill>
                  <a:schemeClr val="tx1"/>
                </a:solidFill>
                <a:effectLst/>
                <a:latin typeface="Times New Roman" charset="0"/>
                <a:ea typeface="ＭＳ Ｐゴシック" charset="-128"/>
                <a:cs typeface="ＭＳ Ｐゴシック" charset="-128"/>
              </a:rPr>
              <a:t>TensorBoard</a:t>
            </a:r>
            <a:r>
              <a:rPr lang="en-US" sz="1200" kern="1200" dirty="0">
                <a:solidFill>
                  <a:schemeClr val="tx1"/>
                </a:solidFill>
                <a:effectLst/>
                <a:latin typeface="Times New Roman" charset="0"/>
                <a:ea typeface="ＭＳ Ｐゴシック" charset="-128"/>
                <a:cs typeface="ＭＳ Ｐゴシック" charset="-128"/>
              </a:rPr>
              <a:t> Embedding Pro-</a:t>
            </a:r>
          </a:p>
          <a:p>
            <a:r>
              <a:rPr lang="en-US" sz="1200" kern="1200" dirty="0" err="1">
                <a:solidFill>
                  <a:schemeClr val="tx1"/>
                </a:solidFill>
                <a:effectLst/>
                <a:latin typeface="Times New Roman" charset="0"/>
                <a:ea typeface="ＭＳ Ｐゴシック" charset="-128"/>
                <a:cs typeface="ＭＳ Ｐゴシック" charset="-128"/>
              </a:rPr>
              <a:t>jector</a:t>
            </a:r>
            <a:r>
              <a:rPr lang="en-US" sz="1200" kern="1200" dirty="0">
                <a:solidFill>
                  <a:schemeClr val="tx1"/>
                </a:solidFill>
                <a:effectLst/>
                <a:latin typeface="Times New Roman" charset="0"/>
                <a:ea typeface="ＭＳ Ｐゴシック" charset="-128"/>
                <a:cs typeface="ＭＳ Ｐゴシック" charset="-128"/>
              </a:rPr>
              <a:t> https://</a:t>
            </a:r>
            <a:r>
              <a:rPr lang="en-US" sz="1200" kern="1200" dirty="0" err="1">
                <a:solidFill>
                  <a:schemeClr val="tx1"/>
                </a:solidFill>
                <a:effectLst/>
                <a:latin typeface="Times New Roman" charset="0"/>
                <a:ea typeface="ＭＳ Ｐゴシック" charset="-128"/>
                <a:cs typeface="ＭＳ Ｐゴシック" charset="-128"/>
              </a:rPr>
              <a:t>projector.tensorflow.org</a:t>
            </a:r>
            <a:r>
              <a:rPr lang="en-US" sz="1200" kern="1200" dirty="0">
                <a:solidFill>
                  <a:schemeClr val="tx1"/>
                </a:solidFill>
                <a:effectLst/>
                <a:latin typeface="Times New Roman" charset="0"/>
                <a:ea typeface="ＭＳ Ｐゴシック" charset="-128"/>
                <a:cs typeface="ＭＳ Ｐゴシック" charset="-128"/>
              </a:rPr>
              <a:t>/ (Chapter 5).</a:t>
            </a:r>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53</a:t>
            </a:fld>
            <a:endParaRPr lang="en-US"/>
          </a:p>
        </p:txBody>
      </p:sp>
    </p:spTree>
    <p:extLst>
      <p:ext uri="{BB962C8B-B14F-4D97-AF65-F5344CB8AC3E}">
        <p14:creationId xmlns:p14="http://schemas.microsoft.com/office/powerpoint/2010/main" val="3060649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p>
            <a:fld id="{E3CE780D-E740-A841-BCEF-BAAF0ED8D54C}" type="slidenum">
              <a:rPr lang="en-US"/>
              <a:pPr/>
              <a:t>2</a:t>
            </a:fld>
            <a:endParaRPr lang="en-US"/>
          </a:p>
        </p:txBody>
      </p:sp>
      <p:sp>
        <p:nvSpPr>
          <p:cNvPr id="21507" name="Rectangle 2"/>
          <p:cNvSpPr>
            <a:spLocks noGrp="1" noRot="1" noChangeAspect="1" noChangeArrowheads="1"/>
          </p:cNvSpPr>
          <p:nvPr>
            <p:ph type="sldImg"/>
          </p:nvPr>
        </p:nvSpPr>
        <p:spPr>
          <a:solidFill>
            <a:srgbClr val="FFFFFF"/>
          </a:solidFill>
          <a:ln/>
        </p:spPr>
      </p:sp>
      <p:sp>
        <p:nvSpPr>
          <p:cNvPr id="21508"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dirty="0"/>
          </a:p>
        </p:txBody>
      </p:sp>
    </p:spTree>
    <p:extLst>
      <p:ext uri="{BB962C8B-B14F-4D97-AF65-F5344CB8AC3E}">
        <p14:creationId xmlns:p14="http://schemas.microsoft.com/office/powerpoint/2010/main" val="431239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444BFC-CB20-3228-DCB7-4440A2587229}"/>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A86CE406-2FF1-B80C-D0E1-D2553FFFD1C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56</a:t>
            </a:fld>
            <a:endParaRPr lang="en-US" sz="1200">
              <a:solidFill>
                <a:srgbClr val="000000"/>
              </a:solidFill>
            </a:endParaRPr>
          </a:p>
        </p:txBody>
      </p:sp>
      <p:sp>
        <p:nvSpPr>
          <p:cNvPr id="17411" name="Rectangle 2">
            <a:extLst>
              <a:ext uri="{FF2B5EF4-FFF2-40B4-BE49-F238E27FC236}">
                <a16:creationId xmlns:a16="http://schemas.microsoft.com/office/drawing/2014/main" id="{4633C184-114C-DE42-2544-BF0B1D96C90F}"/>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5576F72E-3E93-6983-0C51-003341D2507C}"/>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42186024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E1CF6-8AC4-3EEB-8CF6-951C59C93486}"/>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D4723C01-B538-4B83-67D3-4C81368AFB8A}"/>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57</a:t>
            </a:fld>
            <a:endParaRPr lang="en-US" sz="1200">
              <a:solidFill>
                <a:srgbClr val="000000"/>
              </a:solidFill>
            </a:endParaRPr>
          </a:p>
        </p:txBody>
      </p:sp>
      <p:sp>
        <p:nvSpPr>
          <p:cNvPr id="17411" name="Rectangle 2">
            <a:extLst>
              <a:ext uri="{FF2B5EF4-FFF2-40B4-BE49-F238E27FC236}">
                <a16:creationId xmlns:a16="http://schemas.microsoft.com/office/drawing/2014/main" id="{5ABE4651-411F-BB7C-FD88-B5FA6100F358}"/>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0A0CC700-E533-837E-DC06-3136397BBBD9}"/>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56585283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06270-F1DE-047D-8249-D2EAFF9271CD}"/>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1F57782F-EB18-C9B4-7381-F93D569CF8D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64</a:t>
            </a:fld>
            <a:endParaRPr lang="en-US" sz="1200">
              <a:solidFill>
                <a:srgbClr val="000000"/>
              </a:solidFill>
            </a:endParaRPr>
          </a:p>
        </p:txBody>
      </p:sp>
      <p:sp>
        <p:nvSpPr>
          <p:cNvPr id="17411" name="Rectangle 2">
            <a:extLst>
              <a:ext uri="{FF2B5EF4-FFF2-40B4-BE49-F238E27FC236}">
                <a16:creationId xmlns:a16="http://schemas.microsoft.com/office/drawing/2014/main" id="{0760AAE6-A8FD-63DC-468A-A1D8CF5C610B}"/>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382BDE12-76A4-2552-192A-F0AE974594D6}"/>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4733308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8F137-BA66-C0D6-2758-6005CD0D6BED}"/>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6EFF2260-FCD5-C2D2-5E82-CF0D8E02688B}"/>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65</a:t>
            </a:fld>
            <a:endParaRPr lang="en-US" sz="1200">
              <a:solidFill>
                <a:srgbClr val="000000"/>
              </a:solidFill>
            </a:endParaRPr>
          </a:p>
        </p:txBody>
      </p:sp>
      <p:sp>
        <p:nvSpPr>
          <p:cNvPr id="17411" name="Rectangle 2">
            <a:extLst>
              <a:ext uri="{FF2B5EF4-FFF2-40B4-BE49-F238E27FC236}">
                <a16:creationId xmlns:a16="http://schemas.microsoft.com/office/drawing/2014/main" id="{6F1D8E60-1EA5-9B61-34E7-683A6173B75D}"/>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AF5E5BA6-7900-4B4D-4216-C7B91C146477}"/>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7757258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A9EE9-1BE4-0939-E2CF-17EB0CA06411}"/>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5B6199D7-67D8-1F03-788F-9947BC9D6CFE}"/>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77</a:t>
            </a:fld>
            <a:endParaRPr lang="en-US" sz="1200">
              <a:solidFill>
                <a:srgbClr val="000000"/>
              </a:solidFill>
            </a:endParaRPr>
          </a:p>
        </p:txBody>
      </p:sp>
      <p:sp>
        <p:nvSpPr>
          <p:cNvPr id="17411" name="Rectangle 2">
            <a:extLst>
              <a:ext uri="{FF2B5EF4-FFF2-40B4-BE49-F238E27FC236}">
                <a16:creationId xmlns:a16="http://schemas.microsoft.com/office/drawing/2014/main" id="{15DFF3BD-2DFF-7F5F-EE8D-447895AE6764}"/>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21D31C9D-C6A8-E6B1-0C59-289F50E3A34E}"/>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6818175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216D14-6649-FCE6-399C-5D617BCB18D1}"/>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ACF93B1F-B268-7E3C-E7CB-ED81109B2107}"/>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78</a:t>
            </a:fld>
            <a:endParaRPr lang="en-US" sz="1200">
              <a:solidFill>
                <a:srgbClr val="000000"/>
              </a:solidFill>
            </a:endParaRPr>
          </a:p>
        </p:txBody>
      </p:sp>
      <p:sp>
        <p:nvSpPr>
          <p:cNvPr id="17411" name="Rectangle 2">
            <a:extLst>
              <a:ext uri="{FF2B5EF4-FFF2-40B4-BE49-F238E27FC236}">
                <a16:creationId xmlns:a16="http://schemas.microsoft.com/office/drawing/2014/main" id="{E2F389E9-F170-46DC-DB5B-2874B39992BB}"/>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57B0FD94-8C29-4AE3-72D4-F6ABE122B831}"/>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7972620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1A2B6-AFDD-A84B-F613-B730A43DB22B}"/>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973FD396-E58B-6EAB-58D4-552D5AA13369}"/>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87</a:t>
            </a:fld>
            <a:endParaRPr lang="en-US" sz="1200">
              <a:solidFill>
                <a:srgbClr val="000000"/>
              </a:solidFill>
            </a:endParaRPr>
          </a:p>
        </p:txBody>
      </p:sp>
      <p:sp>
        <p:nvSpPr>
          <p:cNvPr id="17411" name="Rectangle 2">
            <a:extLst>
              <a:ext uri="{FF2B5EF4-FFF2-40B4-BE49-F238E27FC236}">
                <a16:creationId xmlns:a16="http://schemas.microsoft.com/office/drawing/2014/main" id="{0A956F63-5DFA-0C32-9890-6C7B28DCD9FB}"/>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8A8D656E-2EFB-5195-2C2E-75640B73DA84}"/>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8642435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3E025-70B6-3EB7-B9E2-C519012909BA}"/>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02922D10-BB6E-7A1A-A8A6-4EB9F160174C}"/>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88</a:t>
            </a:fld>
            <a:endParaRPr lang="en-US" sz="1200">
              <a:solidFill>
                <a:srgbClr val="000000"/>
              </a:solidFill>
            </a:endParaRPr>
          </a:p>
        </p:txBody>
      </p:sp>
      <p:sp>
        <p:nvSpPr>
          <p:cNvPr id="17411" name="Rectangle 2">
            <a:extLst>
              <a:ext uri="{FF2B5EF4-FFF2-40B4-BE49-F238E27FC236}">
                <a16:creationId xmlns:a16="http://schemas.microsoft.com/office/drawing/2014/main" id="{538F22B7-A385-68F9-9DC4-548C9A5F5477}"/>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39E6E610-E8CF-C6F8-BF71-B0E4AAB7F0F2}"/>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057075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1F0BD-1B0A-1749-515D-24BED63062C9}"/>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4BED1353-E732-A6D7-846E-4C7C57F97BF8}"/>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97</a:t>
            </a:fld>
            <a:endParaRPr lang="en-US" sz="1200">
              <a:solidFill>
                <a:srgbClr val="000000"/>
              </a:solidFill>
            </a:endParaRPr>
          </a:p>
        </p:txBody>
      </p:sp>
      <p:sp>
        <p:nvSpPr>
          <p:cNvPr id="17411" name="Rectangle 2">
            <a:extLst>
              <a:ext uri="{FF2B5EF4-FFF2-40B4-BE49-F238E27FC236}">
                <a16:creationId xmlns:a16="http://schemas.microsoft.com/office/drawing/2014/main" id="{2A285326-1911-20B1-D353-BA034B182208}"/>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56488637-34E1-6697-D88A-6B2A4FA972DF}"/>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6888767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CF8F92-5C8F-8092-F45D-50F9B8FF4F43}"/>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FFB2AB49-74AA-F962-B06D-0EB4516AC925}"/>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98</a:t>
            </a:fld>
            <a:endParaRPr lang="en-US" sz="1200">
              <a:solidFill>
                <a:srgbClr val="000000"/>
              </a:solidFill>
            </a:endParaRPr>
          </a:p>
        </p:txBody>
      </p:sp>
      <p:sp>
        <p:nvSpPr>
          <p:cNvPr id="17411" name="Rectangle 2">
            <a:extLst>
              <a:ext uri="{FF2B5EF4-FFF2-40B4-BE49-F238E27FC236}">
                <a16:creationId xmlns:a16="http://schemas.microsoft.com/office/drawing/2014/main" id="{CD0B90A8-8831-3E71-CC8A-746CAD554971}"/>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7147EFFD-1953-12CE-E5CB-631E0B00938C}"/>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2775262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words are likely to appear?</a:t>
            </a:r>
            <a:br>
              <a:rPr lang="en-US" dirty="0"/>
            </a:br>
            <a:br>
              <a:rPr lang="en-US" dirty="0"/>
            </a:br>
            <a:r>
              <a:rPr lang="en-US" dirty="0"/>
              <a:t>What words are not likely to appear?</a:t>
            </a:r>
          </a:p>
        </p:txBody>
      </p:sp>
      <p:sp>
        <p:nvSpPr>
          <p:cNvPr id="4" name="Slide Number Placeholder 3"/>
          <p:cNvSpPr>
            <a:spLocks noGrp="1"/>
          </p:cNvSpPr>
          <p:nvPr>
            <p:ph type="sldNum" sz="quarter" idx="5"/>
          </p:nvPr>
        </p:nvSpPr>
        <p:spPr/>
        <p:txBody>
          <a:bodyPr/>
          <a:lstStyle/>
          <a:p>
            <a:fld id="{DF0D4404-C563-6B43-A824-459A163A6375}" type="slidenum">
              <a:rPr lang="en-US" smtClean="0"/>
              <a:pPr/>
              <a:t>7</a:t>
            </a:fld>
            <a:endParaRPr lang="en-US"/>
          </a:p>
        </p:txBody>
      </p:sp>
    </p:spTree>
    <p:extLst>
      <p:ext uri="{BB962C8B-B14F-4D97-AF65-F5344CB8AC3E}">
        <p14:creationId xmlns:p14="http://schemas.microsoft.com/office/powerpoint/2010/main" val="336047671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90DDB-0FCC-C6B6-33B6-E72E3C496AB4}"/>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382245BF-B501-F353-DFE4-6BA30579A4D1}"/>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105</a:t>
            </a:fld>
            <a:endParaRPr lang="en-US" sz="1200">
              <a:solidFill>
                <a:srgbClr val="000000"/>
              </a:solidFill>
            </a:endParaRPr>
          </a:p>
        </p:txBody>
      </p:sp>
      <p:sp>
        <p:nvSpPr>
          <p:cNvPr id="17411" name="Rectangle 2">
            <a:extLst>
              <a:ext uri="{FF2B5EF4-FFF2-40B4-BE49-F238E27FC236}">
                <a16:creationId xmlns:a16="http://schemas.microsoft.com/office/drawing/2014/main" id="{44332885-246D-210C-0A79-F8E7A1743F81}"/>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BFDFD4AC-9947-7331-5CBA-774CAA0A7287}"/>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0773196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AA124-9416-9942-392F-5C221D8F7AD8}"/>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0E6128F6-B63A-843E-36B7-A01427262B6C}"/>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106</a:t>
            </a:fld>
            <a:endParaRPr lang="en-US" sz="1200">
              <a:solidFill>
                <a:srgbClr val="000000"/>
              </a:solidFill>
            </a:endParaRPr>
          </a:p>
        </p:txBody>
      </p:sp>
      <p:sp>
        <p:nvSpPr>
          <p:cNvPr id="17411" name="Rectangle 2">
            <a:extLst>
              <a:ext uri="{FF2B5EF4-FFF2-40B4-BE49-F238E27FC236}">
                <a16:creationId xmlns:a16="http://schemas.microsoft.com/office/drawing/2014/main" id="{3F945939-5DC5-F39F-B17A-61CD4994680F}"/>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10053105-8566-AF46-5B82-9A585A4BCBA9}"/>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0614145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11156-BD47-350D-0C3E-95CEC1BF0BEA}"/>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D7B1F0F6-EEBF-0E7B-5162-AC11BD4AA3A5}"/>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111</a:t>
            </a:fld>
            <a:endParaRPr lang="en-US" sz="1200">
              <a:solidFill>
                <a:srgbClr val="000000"/>
              </a:solidFill>
            </a:endParaRPr>
          </a:p>
        </p:txBody>
      </p:sp>
      <p:sp>
        <p:nvSpPr>
          <p:cNvPr id="17411" name="Rectangle 2">
            <a:extLst>
              <a:ext uri="{FF2B5EF4-FFF2-40B4-BE49-F238E27FC236}">
                <a16:creationId xmlns:a16="http://schemas.microsoft.com/office/drawing/2014/main" id="{A9A89FDE-FB21-818E-C522-8F79AB901F27}"/>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1902169C-FFED-8D15-9413-1ECFC4BDA604}"/>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1211312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BE8E1-114D-0B8A-CEE7-E3D408A0D372}"/>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AA6F3D92-67EA-9C94-4CA2-6116114FD139}"/>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112</a:t>
            </a:fld>
            <a:endParaRPr lang="en-US" sz="1200">
              <a:solidFill>
                <a:srgbClr val="000000"/>
              </a:solidFill>
            </a:endParaRPr>
          </a:p>
        </p:txBody>
      </p:sp>
      <p:sp>
        <p:nvSpPr>
          <p:cNvPr id="17411" name="Rectangle 2">
            <a:extLst>
              <a:ext uri="{FF2B5EF4-FFF2-40B4-BE49-F238E27FC236}">
                <a16:creationId xmlns:a16="http://schemas.microsoft.com/office/drawing/2014/main" id="{C8CACB31-AD49-14D9-54E1-BBBF8688FCF9}"/>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139B236D-50B0-657F-599C-472216F66D0A}"/>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05103806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FE11A-425E-5E2D-B28D-B83C5F1C2B83}"/>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D2A7E748-C701-3A05-99A5-67558BA222E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123</a:t>
            </a:fld>
            <a:endParaRPr lang="en-US" sz="1200">
              <a:solidFill>
                <a:srgbClr val="000000"/>
              </a:solidFill>
            </a:endParaRPr>
          </a:p>
        </p:txBody>
      </p:sp>
      <p:sp>
        <p:nvSpPr>
          <p:cNvPr id="17411" name="Rectangle 2">
            <a:extLst>
              <a:ext uri="{FF2B5EF4-FFF2-40B4-BE49-F238E27FC236}">
                <a16:creationId xmlns:a16="http://schemas.microsoft.com/office/drawing/2014/main" id="{7901E160-333F-D3FF-B938-9427B8BBCCD4}"/>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1B0D52D1-49B6-AFFE-1CF9-232677EB6F99}"/>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2400219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124</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64941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47259-FC5D-A6D1-E814-B7F925CED1E2}"/>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1FBB68DA-BE21-AEFD-689F-0DAB88286DC1}"/>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129</a:t>
            </a:fld>
            <a:endParaRPr lang="en-US" sz="1200">
              <a:solidFill>
                <a:srgbClr val="000000"/>
              </a:solidFill>
            </a:endParaRPr>
          </a:p>
        </p:txBody>
      </p:sp>
      <p:sp>
        <p:nvSpPr>
          <p:cNvPr id="17411" name="Rectangle 2">
            <a:extLst>
              <a:ext uri="{FF2B5EF4-FFF2-40B4-BE49-F238E27FC236}">
                <a16:creationId xmlns:a16="http://schemas.microsoft.com/office/drawing/2014/main" id="{1FC636F2-2DF6-8F48-011D-6E403601425C}"/>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C848FF1D-9882-B6E1-DBFC-4BEF14FC603F}"/>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5411269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9B405-A859-E36A-1963-8EFA25DD06CF}"/>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DFD8195F-B174-7F42-1443-46671E88BCCC}"/>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130</a:t>
            </a:fld>
            <a:endParaRPr lang="en-US" sz="1200">
              <a:solidFill>
                <a:srgbClr val="000000"/>
              </a:solidFill>
            </a:endParaRPr>
          </a:p>
        </p:txBody>
      </p:sp>
      <p:sp>
        <p:nvSpPr>
          <p:cNvPr id="17411" name="Rectangle 2">
            <a:extLst>
              <a:ext uri="{FF2B5EF4-FFF2-40B4-BE49-F238E27FC236}">
                <a16:creationId xmlns:a16="http://schemas.microsoft.com/office/drawing/2014/main" id="{547D0D66-05CE-6F2E-E8AF-4BF9EAAD5947}"/>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94C48F90-4F90-3490-C58D-AB6A2E22AF64}"/>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186790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B9744-853E-AC8B-1F3C-A54BBBE6CE83}"/>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96487FDB-AA6B-230C-1EE7-E55B19502ADA}"/>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131</a:t>
            </a:fld>
            <a:endParaRPr lang="en-US" sz="1200">
              <a:solidFill>
                <a:srgbClr val="000000"/>
              </a:solidFill>
            </a:endParaRPr>
          </a:p>
        </p:txBody>
      </p:sp>
      <p:sp>
        <p:nvSpPr>
          <p:cNvPr id="17411" name="Rectangle 2">
            <a:extLst>
              <a:ext uri="{FF2B5EF4-FFF2-40B4-BE49-F238E27FC236}">
                <a16:creationId xmlns:a16="http://schemas.microsoft.com/office/drawing/2014/main" id="{FD6F9E6C-C52A-2EFB-8C77-7640E4122F0C}"/>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044145C5-58AA-9B1F-DE20-D6933EE82EFE}"/>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8790135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134</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5890464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12</a:t>
            </a:fld>
            <a:endParaRPr lang="en-US"/>
          </a:p>
        </p:txBody>
      </p:sp>
    </p:spTree>
    <p:extLst>
      <p:ext uri="{BB962C8B-B14F-4D97-AF65-F5344CB8AC3E}">
        <p14:creationId xmlns:p14="http://schemas.microsoft.com/office/powerpoint/2010/main" val="3419197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Times New Roman" charset="0"/>
                <a:ea typeface="ＭＳ Ｐゴシック" charset="-128"/>
                <a:cs typeface="ＭＳ Ｐゴシック" charset="-128"/>
              </a:rPr>
              <a:t>The language model here predicts the most likely next word to be “all”</a:t>
            </a:r>
          </a:p>
          <a:p>
            <a:r>
              <a:rPr lang="en-US" sz="1200" kern="1200" dirty="0">
                <a:solidFill>
                  <a:schemeClr val="tx1"/>
                </a:solidFill>
                <a:effectLst/>
                <a:latin typeface="Times New Roman" charset="0"/>
                <a:ea typeface="ＭＳ Ｐゴシック" charset="-128"/>
                <a:cs typeface="ＭＳ Ｐゴシック" charset="-128"/>
              </a:rPr>
              <a:t>(with probability .44) followed by “the” (probability .33). If the correct next word is</a:t>
            </a:r>
          </a:p>
          <a:p>
            <a:r>
              <a:rPr lang="en-US" sz="1200" kern="1200" dirty="0">
                <a:solidFill>
                  <a:schemeClr val="tx1"/>
                </a:solidFill>
                <a:effectLst/>
                <a:latin typeface="Times New Roman" charset="0"/>
                <a:ea typeface="ＭＳ Ｐゴシック" charset="-128"/>
                <a:cs typeface="ＭＳ Ｐゴシック" charset="-128"/>
              </a:rPr>
              <a:t>‘all’, the language model should get credit proportional to the probability it assigns</a:t>
            </a:r>
          </a:p>
          <a:p>
            <a:r>
              <a:rPr lang="en-US" sz="1200" kern="1200" dirty="0">
                <a:solidFill>
                  <a:schemeClr val="tx1"/>
                </a:solidFill>
                <a:effectLst/>
                <a:latin typeface="Times New Roman" charset="0"/>
                <a:ea typeface="ＭＳ Ｐゴシック" charset="-128"/>
                <a:cs typeface="ＭＳ Ｐゴシック" charset="-128"/>
              </a:rPr>
              <a:t>to ‘all’. If the correct next word is ‘the’, the model should get credit proportional</a:t>
            </a:r>
          </a:p>
          <a:p>
            <a:r>
              <a:rPr lang="en-US" sz="1200" kern="1200" dirty="0">
                <a:solidFill>
                  <a:schemeClr val="tx1"/>
                </a:solidFill>
                <a:effectLst/>
                <a:latin typeface="Times New Roman" charset="0"/>
                <a:ea typeface="ＭＳ Ｐゴシック" charset="-128"/>
                <a:cs typeface="ＭＳ Ｐゴシック" charset="-128"/>
              </a:rPr>
              <a:t>to the probability it assigns to ‘the’. Thus if we want to see which of two language</a:t>
            </a:r>
          </a:p>
          <a:p>
            <a:r>
              <a:rPr lang="en-US" sz="1200" kern="1200" dirty="0">
                <a:solidFill>
                  <a:schemeClr val="tx1"/>
                </a:solidFill>
                <a:effectLst/>
                <a:latin typeface="Times New Roman" charset="0"/>
                <a:ea typeface="ＭＳ Ｐゴシック" charset="-128"/>
                <a:cs typeface="ＭＳ Ｐゴシック" charset="-128"/>
              </a:rPr>
              <a:t>models is a better model of some text, we can check which model assigns a higher</a:t>
            </a:r>
          </a:p>
          <a:p>
            <a:r>
              <a:rPr lang="en-US" sz="1200" kern="1200" dirty="0">
                <a:solidFill>
                  <a:schemeClr val="tx1"/>
                </a:solidFill>
                <a:effectLst/>
                <a:latin typeface="Times New Roman" charset="0"/>
                <a:ea typeface="ＭＳ Ｐゴシック" charset="-128"/>
                <a:cs typeface="ＭＳ Ｐゴシック" charset="-128"/>
              </a:rPr>
              <a:t>probability to each word in the text</a:t>
            </a:r>
          </a:p>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137</a:t>
            </a:fld>
            <a:endParaRPr lang="en-US"/>
          </a:p>
        </p:txBody>
      </p:sp>
    </p:spTree>
    <p:extLst>
      <p:ext uri="{BB962C8B-B14F-4D97-AF65-F5344CB8AC3E}">
        <p14:creationId xmlns:p14="http://schemas.microsoft.com/office/powerpoint/2010/main" val="96854845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141</a:t>
            </a:fld>
            <a:endParaRPr lang="en-US" sz="1200">
              <a:solidFill>
                <a:srgbClr val="000000"/>
              </a:solidFill>
            </a:endParaRPr>
          </a:p>
        </p:txBody>
      </p:sp>
      <p:sp>
        <p:nvSpPr>
          <p:cNvPr id="17411" name="Rectangle 2"/>
          <p:cNvSpPr>
            <a:spLocks noGrp="1" noRot="1" noChangeAspect="1" noChangeArrowheads="1" noTextEdit="1"/>
          </p:cNvSpPr>
          <p:nvPr>
            <p:ph type="sldImg"/>
          </p:nvPr>
        </p:nvSpPr>
        <p:spPr>
          <a:xfrm>
            <a:off x="290513" y="704850"/>
            <a:ext cx="6264275" cy="3524250"/>
          </a:xfrm>
          <a:ln/>
        </p:spPr>
      </p:sp>
      <p:sp>
        <p:nvSpPr>
          <p:cNvPr id="17412"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8353357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6B62E0-D7C8-BCDB-7E71-7AC80CDB98E1}"/>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23DA1534-ACB2-23F4-D647-3990D28A2B8A}"/>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159</a:t>
            </a:fld>
            <a:endParaRPr lang="en-US" sz="1200">
              <a:solidFill>
                <a:srgbClr val="000000"/>
              </a:solidFill>
            </a:endParaRPr>
          </a:p>
        </p:txBody>
      </p:sp>
      <p:sp>
        <p:nvSpPr>
          <p:cNvPr id="17411" name="Rectangle 2">
            <a:extLst>
              <a:ext uri="{FF2B5EF4-FFF2-40B4-BE49-F238E27FC236}">
                <a16:creationId xmlns:a16="http://schemas.microsoft.com/office/drawing/2014/main" id="{0A64E5F4-7286-5F16-829B-A6100BD310DD}"/>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680019AF-F8B6-C180-DE78-241D6890EC47}"/>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5631945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German has 27 tokens for only 12 words</a:t>
            </a:r>
          </a:p>
        </p:txBody>
      </p:sp>
      <p:sp>
        <p:nvSpPr>
          <p:cNvPr id="4" name="Slide Number Placeholder 3"/>
          <p:cNvSpPr>
            <a:spLocks noGrp="1"/>
          </p:cNvSpPr>
          <p:nvPr>
            <p:ph type="sldNum" sz="quarter" idx="5"/>
          </p:nvPr>
        </p:nvSpPr>
        <p:spPr/>
        <p:txBody>
          <a:bodyPr/>
          <a:lstStyle/>
          <a:p>
            <a:fld id="{DF0D4404-C563-6B43-A824-459A163A6375}" type="slidenum">
              <a:rPr lang="en-US" smtClean="0"/>
              <a:pPr/>
              <a:t>20</a:t>
            </a:fld>
            <a:endParaRPr lang="en-US"/>
          </a:p>
        </p:txBody>
      </p:sp>
    </p:spTree>
    <p:extLst>
      <p:ext uri="{BB962C8B-B14F-4D97-AF65-F5344CB8AC3E}">
        <p14:creationId xmlns:p14="http://schemas.microsoft.com/office/powerpoint/2010/main" val="1684222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5B5EAB-AB47-8BCF-E713-B0167AFD0BCD}"/>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574E8F5B-EE88-A065-EB33-D79634FB455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27</a:t>
            </a:fld>
            <a:endParaRPr lang="en-US" sz="1200">
              <a:solidFill>
                <a:srgbClr val="000000"/>
              </a:solidFill>
            </a:endParaRPr>
          </a:p>
        </p:txBody>
      </p:sp>
      <p:sp>
        <p:nvSpPr>
          <p:cNvPr id="17411" name="Rectangle 2">
            <a:extLst>
              <a:ext uri="{FF2B5EF4-FFF2-40B4-BE49-F238E27FC236}">
                <a16:creationId xmlns:a16="http://schemas.microsoft.com/office/drawing/2014/main" id="{CD9D0261-2FB3-09BA-23DC-2E815B3D9CAF}"/>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966F21DE-8E0D-C5E9-6A0A-B490AD42181C}"/>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31165533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E73C76-D3BF-0FB6-538B-9B3DC5135E12}"/>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7BD2B8E8-58C7-E61D-3076-8F985FDB8BF4}"/>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28</a:t>
            </a:fld>
            <a:endParaRPr lang="en-US" sz="1200">
              <a:solidFill>
                <a:srgbClr val="000000"/>
              </a:solidFill>
            </a:endParaRPr>
          </a:p>
        </p:txBody>
      </p:sp>
      <p:sp>
        <p:nvSpPr>
          <p:cNvPr id="17411" name="Rectangle 2">
            <a:extLst>
              <a:ext uri="{FF2B5EF4-FFF2-40B4-BE49-F238E27FC236}">
                <a16:creationId xmlns:a16="http://schemas.microsoft.com/office/drawing/2014/main" id="{1D4347B7-569D-A021-90C1-047D5BD3749C}"/>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9379E04D-1917-71F0-AA59-055DACCBC423}"/>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4075698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D4404-C563-6B43-A824-459A163A6375}" type="slidenum">
              <a:rPr lang="en-US" smtClean="0"/>
              <a:pPr/>
              <a:t>35</a:t>
            </a:fld>
            <a:endParaRPr lang="en-US"/>
          </a:p>
        </p:txBody>
      </p:sp>
    </p:spTree>
    <p:extLst>
      <p:ext uri="{BB962C8B-B14F-4D97-AF65-F5344CB8AC3E}">
        <p14:creationId xmlns:p14="http://schemas.microsoft.com/office/powerpoint/2010/main" val="35455603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6DD86C-24F4-8696-7DFF-42908E2E7A7E}"/>
            </a:ext>
          </a:extLst>
        </p:cNvPr>
        <p:cNvGrpSpPr/>
        <p:nvPr/>
      </p:nvGrpSpPr>
      <p:grpSpPr>
        <a:xfrm>
          <a:off x="0" y="0"/>
          <a:ext cx="0" cy="0"/>
          <a:chOff x="0" y="0"/>
          <a:chExt cx="0" cy="0"/>
        </a:xfrm>
      </p:grpSpPr>
      <p:sp>
        <p:nvSpPr>
          <p:cNvPr id="17410" name="Rectangle 7">
            <a:extLst>
              <a:ext uri="{FF2B5EF4-FFF2-40B4-BE49-F238E27FC236}">
                <a16:creationId xmlns:a16="http://schemas.microsoft.com/office/drawing/2014/main" id="{20C908EB-6E92-80A8-9760-3A7158DC792F}"/>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Lucida Sans" charset="0"/>
                <a:ea typeface="ＭＳ Ｐゴシック" charset="0"/>
                <a:cs typeface="ＭＳ Ｐゴシック" charset="0"/>
              </a:defRPr>
            </a:lvl1pPr>
            <a:lvl2pPr marL="37931725" indent="-37474525" eaLnBrk="0" hangingPunct="0">
              <a:defRPr sz="2400">
                <a:solidFill>
                  <a:schemeClr val="tx1"/>
                </a:solidFill>
                <a:latin typeface="Lucida Sans" charset="0"/>
                <a:ea typeface="ＭＳ Ｐゴシック" charset="0"/>
              </a:defRPr>
            </a:lvl2pPr>
            <a:lvl3pPr eaLnBrk="0" hangingPunct="0">
              <a:defRPr sz="2400">
                <a:solidFill>
                  <a:schemeClr val="tx1"/>
                </a:solidFill>
                <a:latin typeface="Lucida Sans" charset="0"/>
                <a:ea typeface="ＭＳ Ｐゴシック" charset="0"/>
              </a:defRPr>
            </a:lvl3pPr>
            <a:lvl4pPr eaLnBrk="0" hangingPunct="0">
              <a:defRPr sz="2400">
                <a:solidFill>
                  <a:schemeClr val="tx1"/>
                </a:solidFill>
                <a:latin typeface="Lucida Sans" charset="0"/>
                <a:ea typeface="ＭＳ Ｐゴシック" charset="0"/>
              </a:defRPr>
            </a:lvl4pPr>
            <a:lvl5pPr eaLnBrk="0" hangingPunct="0">
              <a:defRPr sz="2400">
                <a:solidFill>
                  <a:schemeClr val="tx1"/>
                </a:solidFill>
                <a:latin typeface="Lucida Sans" charset="0"/>
                <a:ea typeface="ＭＳ Ｐゴシック" charset="0"/>
              </a:defRPr>
            </a:lvl5pPr>
            <a:lvl6pPr marL="457200" eaLnBrk="0" fontAlgn="base" hangingPunct="0">
              <a:spcBef>
                <a:spcPct val="0"/>
              </a:spcBef>
              <a:spcAft>
                <a:spcPct val="0"/>
              </a:spcAft>
              <a:defRPr sz="2400">
                <a:solidFill>
                  <a:schemeClr val="tx1"/>
                </a:solidFill>
                <a:latin typeface="Lucida Sans" charset="0"/>
                <a:ea typeface="ＭＳ Ｐゴシック" charset="0"/>
              </a:defRPr>
            </a:lvl6pPr>
            <a:lvl7pPr marL="914400" eaLnBrk="0" fontAlgn="base" hangingPunct="0">
              <a:spcBef>
                <a:spcPct val="0"/>
              </a:spcBef>
              <a:spcAft>
                <a:spcPct val="0"/>
              </a:spcAft>
              <a:defRPr sz="2400">
                <a:solidFill>
                  <a:schemeClr val="tx1"/>
                </a:solidFill>
                <a:latin typeface="Lucida Sans" charset="0"/>
                <a:ea typeface="ＭＳ Ｐゴシック" charset="0"/>
              </a:defRPr>
            </a:lvl7pPr>
            <a:lvl8pPr marL="1371600" eaLnBrk="0" fontAlgn="base" hangingPunct="0">
              <a:spcBef>
                <a:spcPct val="0"/>
              </a:spcBef>
              <a:spcAft>
                <a:spcPct val="0"/>
              </a:spcAft>
              <a:defRPr sz="2400">
                <a:solidFill>
                  <a:schemeClr val="tx1"/>
                </a:solidFill>
                <a:latin typeface="Lucida Sans" charset="0"/>
                <a:ea typeface="ＭＳ Ｐゴシック" charset="0"/>
              </a:defRPr>
            </a:lvl8pPr>
            <a:lvl9pPr marL="1828800" eaLnBrk="0" fontAlgn="base" hangingPunct="0">
              <a:spcBef>
                <a:spcPct val="0"/>
              </a:spcBef>
              <a:spcAft>
                <a:spcPct val="0"/>
              </a:spcAft>
              <a:defRPr sz="2400">
                <a:solidFill>
                  <a:schemeClr val="tx1"/>
                </a:solidFill>
                <a:latin typeface="Lucida Sans" charset="0"/>
                <a:ea typeface="ＭＳ Ｐゴシック" charset="0"/>
              </a:defRPr>
            </a:lvl9pPr>
          </a:lstStyle>
          <a:p>
            <a:pPr eaLnBrk="1" hangingPunct="1"/>
            <a:fld id="{E69DF897-5E92-F241-9A21-E64EA536231D}" type="slidenum">
              <a:rPr lang="en-US" sz="1200">
                <a:solidFill>
                  <a:srgbClr val="000000"/>
                </a:solidFill>
              </a:rPr>
              <a:pPr eaLnBrk="1" hangingPunct="1"/>
              <a:t>36</a:t>
            </a:fld>
            <a:endParaRPr lang="en-US" sz="1200">
              <a:solidFill>
                <a:srgbClr val="000000"/>
              </a:solidFill>
            </a:endParaRPr>
          </a:p>
        </p:txBody>
      </p:sp>
      <p:sp>
        <p:nvSpPr>
          <p:cNvPr id="17411" name="Rectangle 2">
            <a:extLst>
              <a:ext uri="{FF2B5EF4-FFF2-40B4-BE49-F238E27FC236}">
                <a16:creationId xmlns:a16="http://schemas.microsoft.com/office/drawing/2014/main" id="{1CBAFEEE-4B8D-92EC-8E49-E1F2B9BCE73B}"/>
              </a:ext>
            </a:extLst>
          </p:cNvPr>
          <p:cNvSpPr>
            <a:spLocks noGrp="1" noRot="1" noChangeAspect="1" noChangeArrowheads="1" noTextEdit="1"/>
          </p:cNvSpPr>
          <p:nvPr>
            <p:ph type="sldImg"/>
          </p:nvPr>
        </p:nvSpPr>
        <p:spPr>
          <a:xfrm>
            <a:off x="290513" y="704850"/>
            <a:ext cx="6264275" cy="3524250"/>
          </a:xfrm>
          <a:ln/>
        </p:spPr>
      </p:sp>
      <p:sp>
        <p:nvSpPr>
          <p:cNvPr id="17412" name="Rectangle 3">
            <a:extLst>
              <a:ext uri="{FF2B5EF4-FFF2-40B4-BE49-F238E27FC236}">
                <a16:creationId xmlns:a16="http://schemas.microsoft.com/office/drawing/2014/main" id="{89E11DEB-1484-6AD3-213E-EB41297E383E}"/>
              </a:ext>
            </a:extLst>
          </p:cNvPr>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endParaRPr lang="en-US" dirty="0">
              <a:latin typeface="Arial" charset="0"/>
              <a:ea typeface="ＭＳ Ｐゴシック" charset="0"/>
              <a:cs typeface="ＭＳ Ｐゴシック" charset="0"/>
            </a:endParaRPr>
          </a:p>
        </p:txBody>
      </p:sp>
    </p:spTree>
    <p:extLst>
      <p:ext uri="{BB962C8B-B14F-4D97-AF65-F5344CB8AC3E}">
        <p14:creationId xmlns:p14="http://schemas.microsoft.com/office/powerpoint/2010/main" val="27065017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159603"/>
            <a:ext cx="10058400" cy="907196"/>
          </a:xfrm>
        </p:spPr>
        <p:txBody>
          <a:bodyPr/>
          <a:lstStyle>
            <a:lvl1pPr>
              <a:defRPr sz="4200" baseline="0">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1154090" y="1513390"/>
            <a:ext cx="10058401" cy="4572000"/>
          </a:xfrm>
        </p:spPr>
        <p:txBody>
          <a:bodyPr>
            <a:normAutofit/>
          </a:bodyPr>
          <a:lstStyle>
            <a:lvl1pPr marL="7938" indent="-7938">
              <a:buNone/>
              <a:tabLst/>
              <a:defRPr sz="3600" baseline="0">
                <a:solidFill>
                  <a:schemeClr val="tx1">
                    <a:lumMod val="65000"/>
                    <a:lumOff val="35000"/>
                  </a:schemeClr>
                </a:solidFill>
                <a:latin typeface="Raleway" pitchFamily="2" charset="77"/>
              </a:defRPr>
            </a:lvl1pPr>
            <a:lvl2pPr marL="622284" indent="-385224">
              <a:buFont typeface="Arial" panose="020B0604020202020204" pitchFamily="34" charset="0"/>
              <a:buChar char="•"/>
              <a:tabLst/>
              <a:defRPr sz="3200" baseline="0">
                <a:solidFill>
                  <a:schemeClr val="tx1">
                    <a:lumMod val="65000"/>
                    <a:lumOff val="35000"/>
                  </a:schemeClr>
                </a:solidFill>
                <a:latin typeface="Raleway" pitchFamily="2" charset="77"/>
              </a:defRPr>
            </a:lvl2pPr>
            <a:lvl3pPr marL="846646" indent="-387341">
              <a:buFont typeface="Arial" panose="020B0604020202020204" pitchFamily="34" charset="0"/>
              <a:buChar char="•"/>
              <a:tabLst/>
              <a:defRPr sz="2800" baseline="0">
                <a:solidFill>
                  <a:schemeClr val="tx1">
                    <a:lumMod val="65000"/>
                    <a:lumOff val="35000"/>
                  </a:schemeClr>
                </a:solidFill>
                <a:latin typeface="Raleway" pitchFamily="2" charset="77"/>
              </a:defRPr>
            </a:lvl3pPr>
            <a:lvl4pPr marL="994808" indent="-298443">
              <a:buFont typeface="Arial" panose="020B0604020202020204" pitchFamily="34" charset="0"/>
              <a:buChar char="•"/>
              <a:tabLst/>
              <a:defRPr sz="2000" baseline="0">
                <a:solidFill>
                  <a:schemeClr val="tx1">
                    <a:lumMod val="65000"/>
                    <a:lumOff val="35000"/>
                  </a:schemeClr>
                </a:solidFill>
                <a:latin typeface="Raleway" pitchFamily="2" charset="77"/>
              </a:defRPr>
            </a:lvl4pPr>
            <a:lvl5pPr marL="1068891" indent="-222245">
              <a:buFont typeface="Arial" panose="020B0604020202020204" pitchFamily="34" charset="0"/>
              <a:buChar char="•"/>
              <a:tabLst/>
              <a:defRPr sz="1800" baseline="0">
                <a:solidFill>
                  <a:schemeClr val="tx1">
                    <a:lumMod val="65000"/>
                    <a:lumOff val="35000"/>
                  </a:schemeClr>
                </a:solidFill>
                <a:latin typeface="Raleway"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0CDC23-E565-C848-9AF6-12BD09C53D91}" type="datetimeFigureOut">
              <a:rPr lang="en-US" smtClean="0"/>
              <a:t>8/21/26</a:t>
            </a:fld>
            <a:endParaRPr lang="en-US"/>
          </a:p>
        </p:txBody>
      </p:sp>
      <p:sp>
        <p:nvSpPr>
          <p:cNvPr id="6" name="Slide Number Placeholder 5"/>
          <p:cNvSpPr>
            <a:spLocks noGrp="1"/>
          </p:cNvSpPr>
          <p:nvPr>
            <p:ph type="sldNum" sz="quarter" idx="12"/>
          </p:nvPr>
        </p:nvSpPr>
        <p:spPr/>
        <p:txBody>
          <a:bodyPr/>
          <a:lstStyle/>
          <a:p>
            <a:fld id="{D07771B2-D7F7-364E-B6F3-F7FE93606BCE}" type="slidenum">
              <a:rPr lang="en-US" smtClean="0"/>
              <a:t>‹#›</a:t>
            </a:fld>
            <a:endParaRPr lang="en-US"/>
          </a:p>
        </p:txBody>
      </p:sp>
    </p:spTree>
    <p:extLst>
      <p:ext uri="{BB962C8B-B14F-4D97-AF65-F5344CB8AC3E}">
        <p14:creationId xmlns:p14="http://schemas.microsoft.com/office/powerpoint/2010/main" val="394196371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159603"/>
            <a:ext cx="10058400" cy="907196"/>
          </a:xfrm>
        </p:spPr>
        <p:txBody>
          <a:bodyPr/>
          <a:lstStyle>
            <a:lvl1pPr>
              <a:defRPr sz="4200" baseline="0">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1097286" y="1600200"/>
            <a:ext cx="10058401" cy="4572000"/>
          </a:xfrm>
        </p:spPr>
        <p:txBody>
          <a:bodyPr>
            <a:normAutofit/>
          </a:bodyPr>
          <a:lstStyle>
            <a:lvl1pPr marL="7938" indent="-7938">
              <a:buNone/>
              <a:tabLst/>
              <a:defRPr sz="3600" baseline="0">
                <a:solidFill>
                  <a:schemeClr val="tx1">
                    <a:lumMod val="65000"/>
                    <a:lumOff val="35000"/>
                  </a:schemeClr>
                </a:solidFill>
                <a:latin typeface="Raleway" pitchFamily="2" charset="77"/>
              </a:defRPr>
            </a:lvl1pPr>
            <a:lvl2pPr marL="622284" indent="-385224">
              <a:buFont typeface="Arial" panose="020B0604020202020204" pitchFamily="34" charset="0"/>
              <a:buChar char="•"/>
              <a:tabLst/>
              <a:defRPr sz="3200" baseline="0">
                <a:solidFill>
                  <a:schemeClr val="tx1">
                    <a:lumMod val="65000"/>
                    <a:lumOff val="35000"/>
                  </a:schemeClr>
                </a:solidFill>
                <a:latin typeface="Raleway" pitchFamily="2" charset="77"/>
              </a:defRPr>
            </a:lvl2pPr>
            <a:lvl3pPr marL="846646" indent="-387341">
              <a:buFont typeface="Arial" panose="020B0604020202020204" pitchFamily="34" charset="0"/>
              <a:buChar char="•"/>
              <a:tabLst/>
              <a:defRPr sz="2800" baseline="0">
                <a:solidFill>
                  <a:schemeClr val="tx1">
                    <a:lumMod val="65000"/>
                    <a:lumOff val="35000"/>
                  </a:schemeClr>
                </a:solidFill>
                <a:latin typeface="Raleway" pitchFamily="2" charset="77"/>
              </a:defRPr>
            </a:lvl3pPr>
            <a:lvl4pPr marL="994808" indent="-298443">
              <a:buFont typeface="Arial" panose="020B0604020202020204" pitchFamily="34" charset="0"/>
              <a:buChar char="•"/>
              <a:tabLst/>
              <a:defRPr sz="2000" baseline="0">
                <a:solidFill>
                  <a:schemeClr val="tx1">
                    <a:lumMod val="65000"/>
                    <a:lumOff val="35000"/>
                  </a:schemeClr>
                </a:solidFill>
                <a:latin typeface="Raleway" pitchFamily="2" charset="77"/>
              </a:defRPr>
            </a:lvl4pPr>
            <a:lvl5pPr marL="1068891" indent="-222245">
              <a:buFont typeface="Arial" panose="020B0604020202020204" pitchFamily="34" charset="0"/>
              <a:buChar char="•"/>
              <a:tabLst/>
              <a:defRPr sz="1800" baseline="0">
                <a:solidFill>
                  <a:schemeClr val="tx1">
                    <a:lumMod val="65000"/>
                    <a:lumOff val="35000"/>
                  </a:schemeClr>
                </a:solidFill>
                <a:latin typeface="Raleway" pitchFamily="2" charset="77"/>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0CDC23-E565-C848-9AF6-12BD09C53D91}" type="datetimeFigureOut">
              <a:rPr lang="en-US" smtClean="0"/>
              <a:t>8/21/26</a:t>
            </a:fld>
            <a:endParaRPr lang="en-US"/>
          </a:p>
        </p:txBody>
      </p:sp>
      <p:sp>
        <p:nvSpPr>
          <p:cNvPr id="6" name="Slide Number Placeholder 5"/>
          <p:cNvSpPr>
            <a:spLocks noGrp="1"/>
          </p:cNvSpPr>
          <p:nvPr>
            <p:ph type="sldNum" sz="quarter" idx="12"/>
          </p:nvPr>
        </p:nvSpPr>
        <p:spPr/>
        <p:txBody>
          <a:bodyPr/>
          <a:lstStyle/>
          <a:p>
            <a:fld id="{D07771B2-D7F7-364E-B6F3-F7FE93606BCE}" type="slidenum">
              <a:rPr lang="en-US" smtClean="0"/>
              <a:t>‹#›</a:t>
            </a:fld>
            <a:endParaRPr lang="en-US"/>
          </a:p>
        </p:txBody>
      </p:sp>
    </p:spTree>
    <p:extLst>
      <p:ext uri="{BB962C8B-B14F-4D97-AF65-F5344CB8AC3E}">
        <p14:creationId xmlns:p14="http://schemas.microsoft.com/office/powerpoint/2010/main" val="24668302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reserve="1">
  <p:cSld name="Title and body">
    <p:spTree>
      <p:nvGrpSpPr>
        <p:cNvPr id="1" name="Shape 23"/>
        <p:cNvGrpSpPr/>
        <p:nvPr/>
      </p:nvGrpSpPr>
      <p:grpSpPr>
        <a:xfrm>
          <a:off x="0" y="0"/>
          <a:ext cx="0" cy="0"/>
          <a:chOff x="0" y="0"/>
          <a:chExt cx="0" cy="0"/>
        </a:xfrm>
      </p:grpSpPr>
      <p:sp>
        <p:nvSpPr>
          <p:cNvPr id="24" name="Google Shape;24;p4"/>
          <p:cNvSpPr/>
          <p:nvPr userDrawn="1"/>
        </p:nvSpPr>
        <p:spPr>
          <a:xfrm>
            <a:off x="0" y="-2139576"/>
            <a:ext cx="12192000" cy="650400"/>
          </a:xfrm>
          <a:prstGeom prst="rect">
            <a:avLst/>
          </a:prstGeom>
          <a:solidFill>
            <a:schemeClr val="lt2"/>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133"/>
          </a:p>
        </p:txBody>
      </p:sp>
      <p:sp>
        <p:nvSpPr>
          <p:cNvPr id="28" name="Google Shape;28;p4"/>
          <p:cNvSpPr txBox="1">
            <a:spLocks noGrp="1"/>
          </p:cNvSpPr>
          <p:nvPr>
            <p:ph type="title"/>
          </p:nvPr>
        </p:nvSpPr>
        <p:spPr>
          <a:xfrm>
            <a:off x="972600" y="762569"/>
            <a:ext cx="10251600" cy="713600"/>
          </a:xfrm>
          <a:prstGeom prst="rect">
            <a:avLst/>
          </a:prstGeom>
        </p:spPr>
        <p:txBody>
          <a:bodyPr spcFirstLastPara="1" wrap="square" lIns="91425" tIns="91425" rIns="91425" bIns="91425" anchor="t" anchorCtr="0">
            <a:normAutofit/>
          </a:bodyPr>
          <a:lstStyle>
            <a:lvl1pPr lvl="0">
              <a:spcBef>
                <a:spcPts val="0"/>
              </a:spcBef>
              <a:spcAft>
                <a:spcPts val="0"/>
              </a:spcAft>
              <a:buSzPts val="2600"/>
              <a:buNone/>
              <a:defRPr sz="3467"/>
            </a:lvl1pPr>
            <a:lvl2pPr lvl="1">
              <a:spcBef>
                <a:spcPts val="0"/>
              </a:spcBef>
              <a:spcAft>
                <a:spcPts val="0"/>
              </a:spcAft>
              <a:buSzPts val="2600"/>
              <a:buNone/>
              <a:defRPr sz="3467"/>
            </a:lvl2pPr>
            <a:lvl3pPr lvl="2">
              <a:spcBef>
                <a:spcPts val="0"/>
              </a:spcBef>
              <a:spcAft>
                <a:spcPts val="0"/>
              </a:spcAft>
              <a:buSzPts val="2600"/>
              <a:buNone/>
              <a:defRPr sz="3467"/>
            </a:lvl3pPr>
            <a:lvl4pPr lvl="3">
              <a:spcBef>
                <a:spcPts val="0"/>
              </a:spcBef>
              <a:spcAft>
                <a:spcPts val="0"/>
              </a:spcAft>
              <a:buSzPts val="2600"/>
              <a:buNone/>
              <a:defRPr sz="3467"/>
            </a:lvl4pPr>
            <a:lvl5pPr lvl="4">
              <a:spcBef>
                <a:spcPts val="0"/>
              </a:spcBef>
              <a:spcAft>
                <a:spcPts val="0"/>
              </a:spcAft>
              <a:buSzPts val="2600"/>
              <a:buNone/>
              <a:defRPr sz="3467"/>
            </a:lvl5pPr>
            <a:lvl6pPr lvl="5">
              <a:spcBef>
                <a:spcPts val="0"/>
              </a:spcBef>
              <a:spcAft>
                <a:spcPts val="0"/>
              </a:spcAft>
              <a:buSzPts val="2600"/>
              <a:buNone/>
              <a:defRPr sz="3467"/>
            </a:lvl6pPr>
            <a:lvl7pPr lvl="6">
              <a:spcBef>
                <a:spcPts val="0"/>
              </a:spcBef>
              <a:spcAft>
                <a:spcPts val="0"/>
              </a:spcAft>
              <a:buSzPts val="2600"/>
              <a:buNone/>
              <a:defRPr sz="3467"/>
            </a:lvl7pPr>
            <a:lvl8pPr lvl="7">
              <a:spcBef>
                <a:spcPts val="0"/>
              </a:spcBef>
              <a:spcAft>
                <a:spcPts val="0"/>
              </a:spcAft>
              <a:buSzPts val="2600"/>
              <a:buNone/>
              <a:defRPr sz="3467"/>
            </a:lvl8pPr>
            <a:lvl9pPr lvl="8">
              <a:spcBef>
                <a:spcPts val="0"/>
              </a:spcBef>
              <a:spcAft>
                <a:spcPts val="0"/>
              </a:spcAft>
              <a:buSzPts val="2600"/>
              <a:buNone/>
              <a:defRPr sz="3467"/>
            </a:lvl9pPr>
          </a:lstStyle>
          <a:p>
            <a:endParaRPr/>
          </a:p>
        </p:txBody>
      </p:sp>
      <p:sp>
        <p:nvSpPr>
          <p:cNvPr id="29" name="Google Shape;29;p4"/>
          <p:cNvSpPr txBox="1">
            <a:spLocks noGrp="1"/>
          </p:cNvSpPr>
          <p:nvPr>
            <p:ph type="body" idx="1"/>
          </p:nvPr>
        </p:nvSpPr>
        <p:spPr>
          <a:xfrm>
            <a:off x="972600" y="1901855"/>
            <a:ext cx="10251600" cy="4309071"/>
          </a:xfrm>
          <a:prstGeom prst="rect">
            <a:avLst/>
          </a:prstGeom>
        </p:spPr>
        <p:txBody>
          <a:bodyPr spcFirstLastPara="1" wrap="square" lIns="91425" tIns="91425" rIns="91425" bIns="91425" anchor="t" anchorCtr="0">
            <a:normAutofit/>
          </a:bodyPr>
          <a:lstStyle>
            <a:lvl1pPr marL="609585" lvl="0" indent="-414856">
              <a:spcBef>
                <a:spcPts val="0"/>
              </a:spcBef>
              <a:spcAft>
                <a:spcPts val="0"/>
              </a:spcAft>
              <a:buSzPts val="1300"/>
              <a:buChar char="●"/>
              <a:defRPr/>
            </a:lvl1pPr>
            <a:lvl2pPr marL="1219170" lvl="1" indent="-397923">
              <a:spcBef>
                <a:spcPts val="0"/>
              </a:spcBef>
              <a:spcAft>
                <a:spcPts val="0"/>
              </a:spcAft>
              <a:buSzPts val="1100"/>
              <a:buChar char="○"/>
              <a:defRPr/>
            </a:lvl2pPr>
            <a:lvl3pPr marL="1828754" lvl="2" indent="-397923">
              <a:spcBef>
                <a:spcPts val="0"/>
              </a:spcBef>
              <a:spcAft>
                <a:spcPts val="0"/>
              </a:spcAft>
              <a:buSzPts val="1100"/>
              <a:buChar char="■"/>
              <a:defRPr/>
            </a:lvl3pPr>
            <a:lvl4pPr marL="2438339" lvl="3" indent="-397923">
              <a:spcBef>
                <a:spcPts val="0"/>
              </a:spcBef>
              <a:spcAft>
                <a:spcPts val="0"/>
              </a:spcAft>
              <a:buSzPts val="1100"/>
              <a:buChar char="●"/>
              <a:defRPr/>
            </a:lvl4pPr>
            <a:lvl5pPr marL="3047924" lvl="4" indent="-397923">
              <a:spcBef>
                <a:spcPts val="0"/>
              </a:spcBef>
              <a:spcAft>
                <a:spcPts val="0"/>
              </a:spcAft>
              <a:buSzPts val="1100"/>
              <a:buChar char="○"/>
              <a:defRPr/>
            </a:lvl5pPr>
            <a:lvl6pPr marL="3657509" lvl="5" indent="-397923">
              <a:spcBef>
                <a:spcPts val="0"/>
              </a:spcBef>
              <a:spcAft>
                <a:spcPts val="0"/>
              </a:spcAft>
              <a:buSzPts val="1100"/>
              <a:buChar char="■"/>
              <a:defRPr/>
            </a:lvl6pPr>
            <a:lvl7pPr marL="4267093" lvl="6" indent="-397923">
              <a:spcBef>
                <a:spcPts val="0"/>
              </a:spcBef>
              <a:spcAft>
                <a:spcPts val="0"/>
              </a:spcAft>
              <a:buSzPts val="1100"/>
              <a:buChar char="●"/>
              <a:defRPr/>
            </a:lvl7pPr>
            <a:lvl8pPr marL="4876678" lvl="7" indent="-397923">
              <a:spcBef>
                <a:spcPts val="0"/>
              </a:spcBef>
              <a:spcAft>
                <a:spcPts val="0"/>
              </a:spcAft>
              <a:buSzPts val="1100"/>
              <a:buChar char="○"/>
              <a:defRPr/>
            </a:lvl8pPr>
            <a:lvl9pPr marL="5486263" lvl="8" indent="-397923">
              <a:spcBef>
                <a:spcPts val="0"/>
              </a:spcBef>
              <a:spcAft>
                <a:spcPts val="0"/>
              </a:spcAft>
              <a:buSzPts val="1100"/>
              <a:buChar char="■"/>
              <a:defRPr/>
            </a:lvl9pPr>
          </a:lstStyle>
          <a:p>
            <a:endParaRPr dirty="0"/>
          </a:p>
        </p:txBody>
      </p:sp>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
        <p:nvSpPr>
          <p:cNvPr id="7" name="TextBox 6">
            <a:extLst>
              <a:ext uri="{FF2B5EF4-FFF2-40B4-BE49-F238E27FC236}">
                <a16:creationId xmlns:a16="http://schemas.microsoft.com/office/drawing/2014/main" id="{4D7EE4FD-3F1C-2233-9C73-0D52C935E321}"/>
              </a:ext>
            </a:extLst>
          </p:cNvPr>
          <p:cNvSpPr txBox="1"/>
          <p:nvPr userDrawn="1"/>
        </p:nvSpPr>
        <p:spPr>
          <a:xfrm>
            <a:off x="879784" y="-1937705"/>
            <a:ext cx="1236044" cy="318100"/>
          </a:xfrm>
          <a:prstGeom prst="rect">
            <a:avLst/>
          </a:prstGeom>
          <a:noFill/>
        </p:spPr>
        <p:txBody>
          <a:bodyPr wrap="none" rtlCol="0">
            <a:spAutoFit/>
          </a:bodyPr>
          <a:lstStyle/>
          <a:p>
            <a:pPr algn="ctr"/>
            <a:r>
              <a:rPr lang="en-US" sz="1467" dirty="0">
                <a:solidFill>
                  <a:schemeClr val="accent1"/>
                </a:solidFill>
                <a:latin typeface="Avenir Next" panose="020B0503020202020204" pitchFamily="34" charset="0"/>
              </a:rPr>
              <a:t>Introduction</a:t>
            </a:r>
          </a:p>
        </p:txBody>
      </p:sp>
      <p:sp>
        <p:nvSpPr>
          <p:cNvPr id="8" name="TextBox 7">
            <a:extLst>
              <a:ext uri="{FF2B5EF4-FFF2-40B4-BE49-F238E27FC236}">
                <a16:creationId xmlns:a16="http://schemas.microsoft.com/office/drawing/2014/main" id="{BDD652DC-54FB-42FB-AD38-804E35EF8D7F}"/>
              </a:ext>
            </a:extLst>
          </p:cNvPr>
          <p:cNvSpPr txBox="1"/>
          <p:nvPr userDrawn="1"/>
        </p:nvSpPr>
        <p:spPr>
          <a:xfrm>
            <a:off x="3890754" y="-1946169"/>
            <a:ext cx="1176732" cy="335028"/>
          </a:xfrm>
          <a:prstGeom prst="rect">
            <a:avLst/>
          </a:prstGeom>
          <a:noFill/>
        </p:spPr>
        <p:txBody>
          <a:bodyPr wrap="none" rtlCol="0">
            <a:spAutoFit/>
          </a:bodyPr>
          <a:lstStyle/>
          <a:p>
            <a:pPr marL="101597" algn="ctr">
              <a:lnSpc>
                <a:spcPct val="110000"/>
              </a:lnSpc>
              <a:buSzPts val="2400"/>
            </a:pPr>
            <a:r>
              <a:rPr lang="en-US" sz="1467" dirty="0">
                <a:solidFill>
                  <a:schemeClr val="accent1"/>
                </a:solidFill>
                <a:latin typeface="Avenir Next" panose="020B0503020202020204" pitchFamily="34" charset="0"/>
              </a:rPr>
              <a:t>Core Risks</a:t>
            </a:r>
          </a:p>
        </p:txBody>
      </p:sp>
      <p:sp>
        <p:nvSpPr>
          <p:cNvPr id="9" name="TextBox 8">
            <a:extLst>
              <a:ext uri="{FF2B5EF4-FFF2-40B4-BE49-F238E27FC236}">
                <a16:creationId xmlns:a16="http://schemas.microsoft.com/office/drawing/2014/main" id="{06F63D2E-9C91-E63B-A530-508E42B7BC5B}"/>
              </a:ext>
            </a:extLst>
          </p:cNvPr>
          <p:cNvSpPr txBox="1"/>
          <p:nvPr userDrawn="1"/>
        </p:nvSpPr>
        <p:spPr>
          <a:xfrm>
            <a:off x="6670797" y="-1937705"/>
            <a:ext cx="1515158" cy="318100"/>
          </a:xfrm>
          <a:prstGeom prst="rect">
            <a:avLst/>
          </a:prstGeom>
          <a:noFill/>
        </p:spPr>
        <p:txBody>
          <a:bodyPr wrap="none" rtlCol="0">
            <a:spAutoFit/>
          </a:bodyPr>
          <a:lstStyle/>
          <a:p>
            <a:pPr algn="ctr"/>
            <a:r>
              <a:rPr lang="en-US" sz="1467" b="0" dirty="0">
                <a:solidFill>
                  <a:schemeClr val="accent1"/>
                </a:solidFill>
                <a:latin typeface="Avenir Next" panose="020B0503020202020204" pitchFamily="34" charset="0"/>
              </a:rPr>
              <a:t>New Evaluation</a:t>
            </a:r>
          </a:p>
        </p:txBody>
      </p:sp>
      <p:sp>
        <p:nvSpPr>
          <p:cNvPr id="11" name="TextBox 10">
            <a:extLst>
              <a:ext uri="{FF2B5EF4-FFF2-40B4-BE49-F238E27FC236}">
                <a16:creationId xmlns:a16="http://schemas.microsoft.com/office/drawing/2014/main" id="{C3D3A863-1569-10ED-D0D4-55959D610C97}"/>
              </a:ext>
            </a:extLst>
          </p:cNvPr>
          <p:cNvSpPr txBox="1"/>
          <p:nvPr userDrawn="1"/>
        </p:nvSpPr>
        <p:spPr>
          <a:xfrm>
            <a:off x="9409445" y="-1937705"/>
            <a:ext cx="2314673" cy="318100"/>
          </a:xfrm>
          <a:prstGeom prst="rect">
            <a:avLst/>
          </a:prstGeom>
          <a:noFill/>
        </p:spPr>
        <p:txBody>
          <a:bodyPr wrap="none" rtlCol="0">
            <a:spAutoFit/>
          </a:bodyPr>
          <a:lstStyle/>
          <a:p>
            <a:pPr algn="ctr"/>
            <a:r>
              <a:rPr lang="en-US" sz="1467" dirty="0">
                <a:solidFill>
                  <a:schemeClr val="accent1"/>
                </a:solidFill>
                <a:latin typeface="Avenir Next" panose="020B0503020202020204" pitchFamily="34" charset="0"/>
              </a:rPr>
              <a:t>Broadening Applications</a:t>
            </a:r>
          </a:p>
        </p:txBody>
      </p:sp>
    </p:spTree>
    <p:extLst>
      <p:ext uri="{BB962C8B-B14F-4D97-AF65-F5344CB8AC3E}">
        <p14:creationId xmlns:p14="http://schemas.microsoft.com/office/powerpoint/2010/main" val="444299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25"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1"/>
          <p:cNvSpPr>
            <a:spLocks noGrp="1"/>
          </p:cNvSpPr>
          <p:nvPr>
            <p:ph type="title"/>
          </p:nvPr>
        </p:nvSpPr>
        <p:spPr>
          <a:xfrm>
            <a:off x="457200" y="594359"/>
            <a:ext cx="3200400" cy="22860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613657" y="731520"/>
            <a:ext cx="6679191" cy="5257800"/>
          </a:xfrm>
        </p:spPr>
        <p:txBody>
          <a:bodyPr/>
          <a:lstStyle>
            <a:lvl1pPr>
              <a:defRPr sz="3200" baseline="0">
                <a:solidFill>
                  <a:schemeClr val="accent2"/>
                </a:solidFill>
                <a:latin typeface="Raleway" pitchFamily="2" charset="77"/>
              </a:defRPr>
            </a:lvl1pPr>
            <a:lvl2pPr>
              <a:defRPr sz="2800" baseline="0">
                <a:solidFill>
                  <a:schemeClr val="accent2"/>
                </a:solidFill>
                <a:latin typeface="Raleway" pitchFamily="2" charset="77"/>
              </a:defRPr>
            </a:lvl2pPr>
            <a:lvl3pPr>
              <a:defRPr sz="2400" baseline="0">
                <a:solidFill>
                  <a:schemeClr val="accent2"/>
                </a:solidFill>
              </a:defRPr>
            </a:lvl3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26083"/>
            <a:ext cx="3200400" cy="3379124"/>
          </a:xfrm>
        </p:spPr>
        <p:txBody>
          <a:bodyPr lIns="91440" rIns="91440">
            <a:normAutofit/>
          </a:bodyPr>
          <a:lstStyle>
            <a:lvl1pPr marL="0" indent="0">
              <a:buNone/>
              <a:defRPr sz="1125">
                <a:solidFill>
                  <a:srgbClr val="FFFFFF"/>
                </a:solidFill>
              </a:defRPr>
            </a:lvl1pPr>
            <a:lvl2pPr marL="342866" indent="0">
              <a:buNone/>
              <a:defRPr sz="900"/>
            </a:lvl2pPr>
            <a:lvl3pPr marL="685734" indent="0">
              <a:buNone/>
              <a:defRPr sz="751"/>
            </a:lvl3pPr>
            <a:lvl4pPr marL="1028598" indent="0">
              <a:buNone/>
              <a:defRPr sz="675"/>
            </a:lvl4pPr>
            <a:lvl5pPr marL="1371464" indent="0">
              <a:buNone/>
              <a:defRPr sz="675"/>
            </a:lvl5pPr>
            <a:lvl6pPr marL="1714329" indent="0">
              <a:buNone/>
              <a:defRPr sz="675"/>
            </a:lvl6pPr>
            <a:lvl7pPr marL="2057195" indent="0">
              <a:buNone/>
              <a:defRPr sz="675"/>
            </a:lvl7pPr>
            <a:lvl8pPr marL="2400060" indent="0">
              <a:buNone/>
              <a:defRPr sz="675"/>
            </a:lvl8pPr>
            <a:lvl9pPr marL="2742926" indent="0">
              <a:buNone/>
              <a:defRPr sz="675"/>
            </a:lvl9pPr>
          </a:lstStyle>
          <a:p>
            <a:pPr lvl="0"/>
            <a:r>
              <a:rPr lang="en-US"/>
              <a:t>Click to edit Master text styles</a:t>
            </a:r>
          </a:p>
        </p:txBody>
      </p:sp>
      <p:sp>
        <p:nvSpPr>
          <p:cNvPr id="5" name="Date Placeholder 4"/>
          <p:cNvSpPr>
            <a:spLocks noGrp="1"/>
          </p:cNvSpPr>
          <p:nvPr>
            <p:ph type="dt" sz="half" idx="10"/>
          </p:nvPr>
        </p:nvSpPr>
        <p:spPr>
          <a:xfrm>
            <a:off x="465519" y="6459792"/>
            <a:ext cx="2618511" cy="365125"/>
          </a:xfrm>
        </p:spPr>
        <p:txBody>
          <a:bodyPr/>
          <a:lstStyle>
            <a:lvl1pPr algn="l">
              <a:defRPr/>
            </a:lvl1pPr>
          </a:lstStyle>
          <a:p>
            <a:fld id="{240CDC23-E565-C848-9AF6-12BD09C53D91}" type="datetimeFigureOut">
              <a:rPr lang="en-US" smtClean="0"/>
              <a:t>8/21/26</a:t>
            </a:fld>
            <a:endParaRPr lang="en-US"/>
          </a:p>
        </p:txBody>
      </p:sp>
      <p:sp>
        <p:nvSpPr>
          <p:cNvPr id="6" name="Footer Placeholder 5"/>
          <p:cNvSpPr>
            <a:spLocks noGrp="1"/>
          </p:cNvSpPr>
          <p:nvPr>
            <p:ph type="ftr" sz="quarter" idx="11"/>
          </p:nvPr>
        </p:nvSpPr>
        <p:spPr>
          <a:xfrm>
            <a:off x="4800600" y="6459792"/>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D07771B2-D7F7-364E-B6F3-F7FE93606BCE}" type="slidenum">
              <a:rPr lang="en-US" smtClean="0"/>
              <a:t>‹#›</a:t>
            </a:fld>
            <a:endParaRPr lang="en-US"/>
          </a:p>
        </p:txBody>
      </p:sp>
    </p:spTree>
    <p:extLst>
      <p:ext uri="{BB962C8B-B14F-4D97-AF65-F5344CB8AC3E}">
        <p14:creationId xmlns:p14="http://schemas.microsoft.com/office/powerpoint/2010/main" val="21135887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x" preserve="1">
  <p:cSld name="Title - Top">
    <p:spTree>
      <p:nvGrpSpPr>
        <p:cNvPr id="1" name=""/>
        <p:cNvGrpSpPr/>
        <p:nvPr/>
      </p:nvGrpSpPr>
      <p:grpSpPr>
        <a:xfrm>
          <a:off x="0" y="0"/>
          <a:ext cx="0" cy="0"/>
          <a:chOff x="0" y="0"/>
          <a:chExt cx="0" cy="0"/>
        </a:xfrm>
      </p:grpSpPr>
      <p:sp>
        <p:nvSpPr>
          <p:cNvPr id="48" name="Title Text"/>
          <p:cNvSpPr txBox="1">
            <a:spLocks noGrp="1"/>
          </p:cNvSpPr>
          <p:nvPr>
            <p:ph type="title"/>
          </p:nvPr>
        </p:nvSpPr>
        <p:spPr>
          <a:prstGeom prst="rect">
            <a:avLst/>
          </a:prstGeom>
        </p:spPr>
        <p:txBody>
          <a:bodyPr/>
          <a:lstStyle/>
          <a:p>
            <a:r>
              <a:rPr dirty="0"/>
              <a:t>Title Text</a:t>
            </a:r>
          </a:p>
        </p:txBody>
      </p:sp>
      <p:sp>
        <p:nvSpPr>
          <p:cNvPr id="49"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422951973"/>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preserve="1" userDrawn="1">
  <p:cSld name="1_Title and body">
    <p:spTree>
      <p:nvGrpSpPr>
        <p:cNvPr id="1" name="Shape 23"/>
        <p:cNvGrpSpPr/>
        <p:nvPr/>
      </p:nvGrpSpPr>
      <p:grpSpPr>
        <a:xfrm>
          <a:off x="0" y="0"/>
          <a:ext cx="0" cy="0"/>
          <a:chOff x="0" y="0"/>
          <a:chExt cx="0" cy="0"/>
        </a:xfrm>
      </p:grpSpPr>
      <p:sp>
        <p:nvSpPr>
          <p:cNvPr id="30" name="Google Shape;30;p4"/>
          <p:cNvSpPr txBox="1">
            <a:spLocks noGrp="1"/>
          </p:cNvSpPr>
          <p:nvPr>
            <p:ph type="sldNum" idx="12"/>
          </p:nvPr>
        </p:nvSpPr>
        <p:spPr>
          <a:xfrm>
            <a:off x="11381736" y="633313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a:spcBef>
                <a:spcPts val="0"/>
              </a:spcBef>
              <a:spcAft>
                <a:spcPts val="0"/>
              </a:spcAft>
            </a:pPr>
            <a:fld id="{00000000-1234-1234-1234-123412341234}" type="slidenum">
              <a:rPr lang="en" smtClean="0"/>
              <a:pPr>
                <a:spcBef>
                  <a:spcPts val="0"/>
                </a:spcBef>
                <a:spcAft>
                  <a:spcPts val="0"/>
                </a:spcAft>
              </a:pPr>
              <a:t>‹#›</a:t>
            </a:fld>
            <a:endParaRPr lang="en"/>
          </a:p>
        </p:txBody>
      </p:sp>
    </p:spTree>
    <p:extLst>
      <p:ext uri="{BB962C8B-B14F-4D97-AF65-F5344CB8AC3E}">
        <p14:creationId xmlns:p14="http://schemas.microsoft.com/office/powerpoint/2010/main" val="2166181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178" indent="0">
              <a:buNone/>
              <a:defRPr sz="1800">
                <a:solidFill>
                  <a:schemeClr val="tx1">
                    <a:tint val="75000"/>
                  </a:schemeClr>
                </a:solidFill>
              </a:defRPr>
            </a:lvl2pPr>
            <a:lvl3pPr marL="914354" indent="0">
              <a:buNone/>
              <a:defRPr sz="1600">
                <a:solidFill>
                  <a:schemeClr val="tx1">
                    <a:tint val="75000"/>
                  </a:schemeClr>
                </a:solidFill>
              </a:defRPr>
            </a:lvl3pPr>
            <a:lvl4pPr marL="1371532" indent="0">
              <a:buNone/>
              <a:defRPr sz="1400">
                <a:solidFill>
                  <a:schemeClr val="tx1">
                    <a:tint val="75000"/>
                  </a:schemeClr>
                </a:solidFill>
              </a:defRPr>
            </a:lvl4pPr>
            <a:lvl5pPr marL="1828709" indent="0">
              <a:buNone/>
              <a:defRPr sz="1400">
                <a:solidFill>
                  <a:schemeClr val="tx1">
                    <a:tint val="75000"/>
                  </a:schemeClr>
                </a:solidFill>
              </a:defRPr>
            </a:lvl5pPr>
            <a:lvl6pPr marL="2285886" indent="0">
              <a:buNone/>
              <a:defRPr sz="1400">
                <a:solidFill>
                  <a:schemeClr val="tx1">
                    <a:tint val="75000"/>
                  </a:schemeClr>
                </a:solidFill>
              </a:defRPr>
            </a:lvl6pPr>
            <a:lvl7pPr marL="2743062" indent="0">
              <a:buNone/>
              <a:defRPr sz="1400">
                <a:solidFill>
                  <a:schemeClr val="tx1">
                    <a:tint val="75000"/>
                  </a:schemeClr>
                </a:solidFill>
              </a:defRPr>
            </a:lvl7pPr>
            <a:lvl8pPr marL="3200240" indent="0">
              <a:buNone/>
              <a:defRPr sz="1400">
                <a:solidFill>
                  <a:schemeClr val="tx1">
                    <a:tint val="75000"/>
                  </a:schemeClr>
                </a:solidFill>
              </a:defRPr>
            </a:lvl8pPr>
            <a:lvl9pPr marL="3657418"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0CDC23-E565-C848-9AF6-12BD09C53D91}" type="datetimeFigureOut">
              <a:rPr lang="en-US" smtClean="0"/>
              <a:t>8/21/26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07771B2-D7F7-364E-B6F3-F7FE93606BCE}" type="slidenum">
              <a:rPr lang="en-US" smtClean="0"/>
              <a:t>‹#›</a:t>
            </a:fld>
            <a:endParaRPr lang="en-US"/>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rot="16200000">
            <a:off x="-3409012" y="3309081"/>
            <a:ext cx="6858003" cy="2398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133"/>
          </a:p>
        </p:txBody>
      </p:sp>
      <p:sp>
        <p:nvSpPr>
          <p:cNvPr id="11" name="Rectangle 10"/>
          <p:cNvSpPr/>
          <p:nvPr/>
        </p:nvSpPr>
        <p:spPr>
          <a:xfrm rot="16200000" flipV="1">
            <a:off x="-3296779" y="3398521"/>
            <a:ext cx="6858003" cy="609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133"/>
          </a:p>
        </p:txBody>
      </p:sp>
    </p:spTree>
    <p:extLst>
      <p:ext uri="{BB962C8B-B14F-4D97-AF65-F5344CB8AC3E}">
        <p14:creationId xmlns:p14="http://schemas.microsoft.com/office/powerpoint/2010/main" val="1525965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prstGeom prst="rect">
            <a:avLst/>
          </a:prstGeom>
        </p:spPr>
        <p:txBody>
          <a:bodyPr/>
          <a:lstStyle/>
          <a:p>
            <a:r>
              <a:rPr dirty="0"/>
              <a:t>Title Text</a:t>
            </a:r>
          </a:p>
        </p:txBody>
      </p:sp>
      <p:sp>
        <p:nvSpPr>
          <p:cNvPr id="57" name="Shape 57"/>
          <p:cNvSpPr>
            <a:spLocks noGrp="1"/>
          </p:cNvSpPr>
          <p:nvPr>
            <p:ph type="body" idx="1"/>
          </p:nvPr>
        </p:nvSpPr>
        <p:spPr>
          <a:prstGeom prst="rect">
            <a:avLst/>
          </a:prstGeom>
        </p:spPr>
        <p:txBody>
          <a:bodyPr/>
          <a:lstStyle>
            <a:lvl1pPr>
              <a:defRPr baseline="0">
                <a:latin typeface="Raleway" pitchFamily="2" charset="77"/>
                <a:ea typeface="Helvetica Neue UltraLight"/>
                <a:cs typeface="Raleway" pitchFamily="2" charset="77"/>
                <a:sym typeface="Helvetica Neue UltraLight"/>
              </a:defRPr>
            </a:lvl1pPr>
            <a:lvl2pPr>
              <a:defRPr baseline="0">
                <a:latin typeface="Raleway" pitchFamily="2" charset="77"/>
                <a:ea typeface="Helvetica Neue UltraLight"/>
                <a:cs typeface="Raleway" pitchFamily="2" charset="77"/>
                <a:sym typeface="Helvetica Neue UltraLight"/>
              </a:defRPr>
            </a:lvl2pPr>
            <a:lvl3pPr>
              <a:defRPr baseline="0">
                <a:latin typeface="Raleway" pitchFamily="2" charset="77"/>
                <a:ea typeface="Helvetica Neue UltraLight"/>
                <a:cs typeface="Raleway" pitchFamily="2" charset="77"/>
                <a:sym typeface="Helvetica Neue UltraLight"/>
              </a:defRPr>
            </a:lvl3pPr>
            <a:lvl4pPr>
              <a:defRPr baseline="0">
                <a:latin typeface="Raleway" pitchFamily="2" charset="77"/>
                <a:ea typeface="Helvetica Neue UltraLight"/>
                <a:cs typeface="Raleway" pitchFamily="2" charset="77"/>
                <a:sym typeface="Helvetica Neue UltraLight"/>
              </a:defRPr>
            </a:lvl4pPr>
            <a:lvl5pPr>
              <a:defRPr baseline="0">
                <a:latin typeface="Raleway" pitchFamily="2" charset="77"/>
                <a:ea typeface="Helvetica Neue UltraLight"/>
                <a:cs typeface="Raleway" pitchFamily="2" charset="77"/>
                <a:sym typeface="Helvetica Neue UltraLigh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48216963"/>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rot="16200000" flipV="1">
            <a:off x="-3387618" y="3413514"/>
            <a:ext cx="6858003" cy="6095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7" name="Rectangle 6"/>
          <p:cNvSpPr/>
          <p:nvPr/>
        </p:nvSpPr>
        <p:spPr>
          <a:xfrm rot="16200000">
            <a:off x="-3433470" y="3358645"/>
            <a:ext cx="6858003" cy="1407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sz="2400"/>
          </a:p>
        </p:txBody>
      </p:sp>
      <p:sp>
        <p:nvSpPr>
          <p:cNvPr id="2" name="Title Placeholder 1"/>
          <p:cNvSpPr>
            <a:spLocks noGrp="1"/>
          </p:cNvSpPr>
          <p:nvPr>
            <p:ph type="title"/>
          </p:nvPr>
        </p:nvSpPr>
        <p:spPr>
          <a:xfrm>
            <a:off x="1097280" y="286607"/>
            <a:ext cx="10058400" cy="1450757"/>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097279" y="1845735"/>
            <a:ext cx="10058401" cy="4023360"/>
          </a:xfrm>
          <a:prstGeom prst="rect">
            <a:avLst/>
          </a:prstGeom>
        </p:spPr>
        <p:txBody>
          <a:bodyPr vert="horz" lIns="0" tIns="45720" rIns="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097289" y="6459792"/>
            <a:ext cx="2472271" cy="365125"/>
          </a:xfrm>
          <a:prstGeom prst="rect">
            <a:avLst/>
          </a:prstGeom>
        </p:spPr>
        <p:txBody>
          <a:bodyPr vert="horz" lIns="91440" tIns="45720" rIns="91440" bIns="45720" rtlCol="0" anchor="ctr"/>
          <a:lstStyle>
            <a:lvl1pPr algn="l">
              <a:defRPr sz="675">
                <a:solidFill>
                  <a:srgbClr val="FFFFFF"/>
                </a:solidFill>
              </a:defRPr>
            </a:lvl1pPr>
          </a:lstStyle>
          <a:p>
            <a:fld id="{240CDC23-E565-C848-9AF6-12BD09C53D91}" type="datetimeFigureOut">
              <a:rPr lang="en-US" smtClean="0"/>
              <a:t>8/21/26</a:t>
            </a:fld>
            <a:endParaRPr lang="en-US"/>
          </a:p>
        </p:txBody>
      </p:sp>
      <p:sp>
        <p:nvSpPr>
          <p:cNvPr id="5" name="Footer Placeholder 4"/>
          <p:cNvSpPr>
            <a:spLocks noGrp="1"/>
          </p:cNvSpPr>
          <p:nvPr>
            <p:ph type="ftr" sz="quarter" idx="3"/>
          </p:nvPr>
        </p:nvSpPr>
        <p:spPr>
          <a:xfrm>
            <a:off x="3686187" y="6459792"/>
            <a:ext cx="4822804" cy="365125"/>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66" y="6459792"/>
            <a:ext cx="1312025" cy="365125"/>
          </a:xfrm>
          <a:prstGeom prst="rect">
            <a:avLst/>
          </a:prstGeom>
        </p:spPr>
        <p:txBody>
          <a:bodyPr vert="horz" lIns="91440" tIns="45720" rIns="91440" bIns="45720" rtlCol="0" anchor="ctr"/>
          <a:lstStyle>
            <a:lvl1pPr algn="r">
              <a:defRPr sz="788">
                <a:solidFill>
                  <a:srgbClr val="FFFFFF"/>
                </a:solidFill>
              </a:defRPr>
            </a:lvl1pPr>
          </a:lstStyle>
          <a:p>
            <a:fld id="{D07771B2-D7F7-364E-B6F3-F7FE93606BCE}" type="slidenum">
              <a:rPr lang="en-US" smtClean="0"/>
              <a:t>‹#›</a:t>
            </a:fld>
            <a:endParaRPr lang="en-US"/>
          </a:p>
        </p:txBody>
      </p:sp>
    </p:spTree>
    <p:extLst>
      <p:ext uri="{BB962C8B-B14F-4D97-AF65-F5344CB8AC3E}">
        <p14:creationId xmlns:p14="http://schemas.microsoft.com/office/powerpoint/2010/main" val="2201287758"/>
      </p:ext>
    </p:extLst>
  </p:cSld>
  <p:clrMap bg1="lt1" tx1="dk1" bg2="lt2" tx2="dk2" accent1="accent1" accent2="accent2" accent3="accent3" accent4="accent4" accent5="accent5" accent6="accent6" hlink="hlink" folHlink="folHlink"/>
  <p:sldLayoutIdLst>
    <p:sldLayoutId id="2147483773" r:id="rId1"/>
    <p:sldLayoutId id="2147483783" r:id="rId2"/>
    <p:sldLayoutId id="2147483778" r:id="rId3"/>
    <p:sldLayoutId id="2147483777" r:id="rId4"/>
    <p:sldLayoutId id="2147483779" r:id="rId5"/>
    <p:sldLayoutId id="2147483780" r:id="rId6"/>
    <p:sldLayoutId id="2147483781" r:id="rId7"/>
    <p:sldLayoutId id="2147483782" r:id="rId8"/>
  </p:sldLayoutIdLst>
  <p:txStyles>
    <p:titleStyle>
      <a:lvl1pPr algn="l" defTabSz="685734" rtl="0" eaLnBrk="1" latinLnBrk="0" hangingPunct="1">
        <a:lnSpc>
          <a:spcPct val="85000"/>
        </a:lnSpc>
        <a:spcBef>
          <a:spcPct val="0"/>
        </a:spcBef>
        <a:buNone/>
        <a:defRPr sz="3600" kern="1200" spc="-37" baseline="0">
          <a:solidFill>
            <a:schemeClr val="tx1">
              <a:lumMod val="75000"/>
              <a:lumOff val="25000"/>
            </a:schemeClr>
          </a:solidFill>
          <a:latin typeface="Raleway" pitchFamily="2" charset="77"/>
          <a:ea typeface="+mj-ea"/>
          <a:cs typeface="+mj-cs"/>
        </a:defRPr>
      </a:lvl1pPr>
    </p:titleStyle>
    <p:bodyStyle>
      <a:lvl1pPr marL="0" indent="0" algn="l" defTabSz="685734" rtl="0" eaLnBrk="1" latinLnBrk="0" hangingPunct="1">
        <a:lnSpc>
          <a:spcPct val="90000"/>
        </a:lnSpc>
        <a:spcBef>
          <a:spcPts val="900"/>
        </a:spcBef>
        <a:spcAft>
          <a:spcPts val="151"/>
        </a:spcAft>
        <a:buClr>
          <a:schemeClr val="accent1"/>
        </a:buClr>
        <a:buSzPct val="100000"/>
        <a:buFont typeface="Arial" panose="020B0604020202020204" pitchFamily="34" charset="0"/>
        <a:buNone/>
        <a:defRPr sz="3200" kern="1200">
          <a:solidFill>
            <a:schemeClr val="tx1">
              <a:lumMod val="75000"/>
              <a:lumOff val="25000"/>
            </a:schemeClr>
          </a:solidFill>
          <a:latin typeface="Raleway" pitchFamily="2" charset="77"/>
          <a:ea typeface="+mn-ea"/>
          <a:cs typeface="+mn-cs"/>
        </a:defRPr>
      </a:lvl1pPr>
      <a:lvl2pPr marL="460375" indent="-222250"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800" kern="1200">
          <a:solidFill>
            <a:schemeClr val="tx1">
              <a:lumMod val="75000"/>
              <a:lumOff val="25000"/>
            </a:schemeClr>
          </a:solidFill>
          <a:latin typeface="Raleway" pitchFamily="2" charset="77"/>
          <a:ea typeface="+mn-ea"/>
          <a:cs typeface="+mn-cs"/>
        </a:defRPr>
      </a:lvl2pPr>
      <a:lvl3pPr marL="746125" indent="-222250"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000" kern="1200">
          <a:solidFill>
            <a:schemeClr val="tx1">
              <a:lumMod val="75000"/>
              <a:lumOff val="25000"/>
            </a:schemeClr>
          </a:solidFill>
          <a:latin typeface="Raleway" pitchFamily="2" charset="77"/>
          <a:ea typeface="+mn-ea"/>
          <a:cs typeface="+mn-cs"/>
        </a:defRPr>
      </a:lvl3pPr>
      <a:lvl4pPr marL="1031875" indent="-285750"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000" kern="1200">
          <a:solidFill>
            <a:schemeClr val="tx1">
              <a:lumMod val="75000"/>
              <a:lumOff val="25000"/>
            </a:schemeClr>
          </a:solidFill>
          <a:latin typeface="Raleway" pitchFamily="2" charset="77"/>
          <a:ea typeface="+mn-ea"/>
          <a:cs typeface="+mn-cs"/>
        </a:defRPr>
      </a:lvl4pPr>
      <a:lvl5pPr marL="1206500" indent="-222250"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000" kern="1200">
          <a:solidFill>
            <a:schemeClr val="tx1">
              <a:lumMod val="75000"/>
              <a:lumOff val="25000"/>
            </a:schemeClr>
          </a:solidFill>
          <a:latin typeface="Raleway" pitchFamily="2" charset="77"/>
          <a:ea typeface="+mn-ea"/>
          <a:cs typeface="+mn-cs"/>
        </a:defRPr>
      </a:lvl5pPr>
      <a:lvl6pPr marL="824918"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6pPr>
      <a:lvl7pPr marL="974904"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7pPr>
      <a:lvl8pPr marL="1124888"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8pPr>
      <a:lvl9pPr marL="1274873"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9pPr>
    </p:bodyStyle>
    <p:otherStyle>
      <a:defPPr>
        <a:defRPr lang="en-US"/>
      </a:defPPr>
      <a:lvl1pPr marL="0" algn="l" defTabSz="685734" rtl="0" eaLnBrk="1" latinLnBrk="0" hangingPunct="1">
        <a:defRPr sz="1351" kern="1200">
          <a:solidFill>
            <a:schemeClr val="tx1"/>
          </a:solidFill>
          <a:latin typeface="+mn-lt"/>
          <a:ea typeface="+mn-ea"/>
          <a:cs typeface="+mn-cs"/>
        </a:defRPr>
      </a:lvl1pPr>
      <a:lvl2pPr marL="342866" algn="l" defTabSz="685734" rtl="0" eaLnBrk="1" latinLnBrk="0" hangingPunct="1">
        <a:defRPr sz="1351" kern="1200">
          <a:solidFill>
            <a:schemeClr val="tx1"/>
          </a:solidFill>
          <a:latin typeface="+mn-lt"/>
          <a:ea typeface="+mn-ea"/>
          <a:cs typeface="+mn-cs"/>
        </a:defRPr>
      </a:lvl2pPr>
      <a:lvl3pPr marL="685734" algn="l" defTabSz="685734" rtl="0" eaLnBrk="1" latinLnBrk="0" hangingPunct="1">
        <a:defRPr sz="1351" kern="1200">
          <a:solidFill>
            <a:schemeClr val="tx1"/>
          </a:solidFill>
          <a:latin typeface="+mn-lt"/>
          <a:ea typeface="+mn-ea"/>
          <a:cs typeface="+mn-cs"/>
        </a:defRPr>
      </a:lvl3pPr>
      <a:lvl4pPr marL="1028598" algn="l" defTabSz="685734" rtl="0" eaLnBrk="1" latinLnBrk="0" hangingPunct="1">
        <a:defRPr sz="1351" kern="1200">
          <a:solidFill>
            <a:schemeClr val="tx1"/>
          </a:solidFill>
          <a:latin typeface="+mn-lt"/>
          <a:ea typeface="+mn-ea"/>
          <a:cs typeface="+mn-cs"/>
        </a:defRPr>
      </a:lvl4pPr>
      <a:lvl5pPr marL="1371464" algn="l" defTabSz="685734" rtl="0" eaLnBrk="1" latinLnBrk="0" hangingPunct="1">
        <a:defRPr sz="1351" kern="1200">
          <a:solidFill>
            <a:schemeClr val="tx1"/>
          </a:solidFill>
          <a:latin typeface="+mn-lt"/>
          <a:ea typeface="+mn-ea"/>
          <a:cs typeface="+mn-cs"/>
        </a:defRPr>
      </a:lvl5pPr>
      <a:lvl6pPr marL="1714329" algn="l" defTabSz="685734" rtl="0" eaLnBrk="1" latinLnBrk="0" hangingPunct="1">
        <a:defRPr sz="1351" kern="1200">
          <a:solidFill>
            <a:schemeClr val="tx1"/>
          </a:solidFill>
          <a:latin typeface="+mn-lt"/>
          <a:ea typeface="+mn-ea"/>
          <a:cs typeface="+mn-cs"/>
        </a:defRPr>
      </a:lvl6pPr>
      <a:lvl7pPr marL="2057195" algn="l" defTabSz="685734" rtl="0" eaLnBrk="1" latinLnBrk="0" hangingPunct="1">
        <a:defRPr sz="1351" kern="1200">
          <a:solidFill>
            <a:schemeClr val="tx1"/>
          </a:solidFill>
          <a:latin typeface="+mn-lt"/>
          <a:ea typeface="+mn-ea"/>
          <a:cs typeface="+mn-cs"/>
        </a:defRPr>
      </a:lvl7pPr>
      <a:lvl8pPr marL="2400060" algn="l" defTabSz="685734" rtl="0" eaLnBrk="1" latinLnBrk="0" hangingPunct="1">
        <a:defRPr sz="1351" kern="1200">
          <a:solidFill>
            <a:schemeClr val="tx1"/>
          </a:solidFill>
          <a:latin typeface="+mn-lt"/>
          <a:ea typeface="+mn-ea"/>
          <a:cs typeface="+mn-cs"/>
        </a:defRPr>
      </a:lvl8pPr>
      <a:lvl9pPr marL="2742926" algn="l" defTabSz="685734"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14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3" Type="http://schemas.openxmlformats.org/officeDocument/2006/relationships/hyperlink" Target="https://x.com/suarezphoto" TargetMode="External"/><Relationship Id="rId2" Type="http://schemas.openxmlformats.org/officeDocument/2006/relationships/image" Target="../media/image48.jpeg"/><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https://doi.org/10.1037/0033-295X.104.2.211"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1.org&amp;utm_campaign=gallery&amp;utm_content=thumbnai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latin typeface="Raleway" pitchFamily="2" charset="77"/>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Raleway" pitchFamily="2" charset="77"/>
                <a:ea typeface="ＭＳ Ｐゴシック" charset="0"/>
                <a:cs typeface="Calibri"/>
              </a:rPr>
              <a:t>Introduction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latin typeface="Raleway" pitchFamily="2" charset="77"/>
            </a:endParaRPr>
          </a:p>
        </p:txBody>
      </p:sp>
    </p:spTree>
    <p:extLst>
      <p:ext uri="{BB962C8B-B14F-4D97-AF65-F5344CB8AC3E}">
        <p14:creationId xmlns:p14="http://schemas.microsoft.com/office/powerpoint/2010/main" val="192655036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1A638F-75D3-B24B-4B17-1B7B353B7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0488D3-B5E3-4E0D-A7E5-1B92360509E0}"/>
              </a:ext>
            </a:extLst>
          </p:cNvPr>
          <p:cNvSpPr>
            <a:spLocks noGrp="1"/>
          </p:cNvSpPr>
          <p:nvPr>
            <p:ph type="title"/>
          </p:nvPr>
        </p:nvSpPr>
        <p:spPr/>
        <p:txBody>
          <a:bodyPr/>
          <a:lstStyle/>
          <a:p>
            <a:r>
              <a:rPr lang="en-US" dirty="0"/>
              <a:t>LLMs can generate! </a:t>
            </a:r>
          </a:p>
        </p:txBody>
      </p:sp>
      <p:pic>
        <p:nvPicPr>
          <p:cNvPr id="8" name="Content Placeholder 7">
            <a:extLst>
              <a:ext uri="{FF2B5EF4-FFF2-40B4-BE49-F238E27FC236}">
                <a16:creationId xmlns:a16="http://schemas.microsoft.com/office/drawing/2014/main" id="{67BA637E-6406-C1EE-DEB8-7E06ACCBA69B}"/>
              </a:ext>
            </a:extLst>
          </p:cNvPr>
          <p:cNvPicPr>
            <a:picLocks noGrp="1" noChangeAspect="1"/>
          </p:cNvPicPr>
          <p:nvPr>
            <p:ph idx="1"/>
          </p:nvPr>
        </p:nvPicPr>
        <p:blipFill>
          <a:blip r:embed="rId2"/>
          <a:srcRect r="13223" b="50000"/>
          <a:stretch>
            <a:fillRect/>
          </a:stretch>
        </p:blipFill>
        <p:spPr>
          <a:xfrm>
            <a:off x="2819401" y="2214028"/>
            <a:ext cx="6324600" cy="2286000"/>
          </a:xfrm>
        </p:spPr>
      </p:pic>
      <p:pic>
        <p:nvPicPr>
          <p:cNvPr id="3" name="Content Placeholder 7">
            <a:extLst>
              <a:ext uri="{FF2B5EF4-FFF2-40B4-BE49-F238E27FC236}">
                <a16:creationId xmlns:a16="http://schemas.microsoft.com/office/drawing/2014/main" id="{7C2ADF5E-DA2E-5DAC-F789-5670715CBAE7}"/>
              </a:ext>
            </a:extLst>
          </p:cNvPr>
          <p:cNvPicPr>
            <a:picLocks noChangeAspect="1"/>
          </p:cNvPicPr>
          <p:nvPr/>
        </p:nvPicPr>
        <p:blipFill>
          <a:blip r:embed="rId3"/>
          <a:srcRect/>
          <a:stretch/>
        </p:blipFill>
        <p:spPr>
          <a:xfrm>
            <a:off x="2438400" y="1077495"/>
            <a:ext cx="8995593" cy="5620902"/>
          </a:xfrm>
          <a:prstGeom prst="rect">
            <a:avLst/>
          </a:prstGeom>
        </p:spPr>
      </p:pic>
    </p:spTree>
    <p:extLst>
      <p:ext uri="{BB962C8B-B14F-4D97-AF65-F5344CB8AC3E}">
        <p14:creationId xmlns:p14="http://schemas.microsoft.com/office/powerpoint/2010/main" val="95111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CB7D8D-6671-DF63-13B5-D1A2A43AE304}"/>
              </a:ext>
            </a:extLst>
          </p:cNvPr>
          <p:cNvSpPr>
            <a:spLocks noGrp="1"/>
          </p:cNvSpPr>
          <p:nvPr>
            <p:ph type="title"/>
          </p:nvPr>
        </p:nvSpPr>
        <p:spPr/>
        <p:txBody>
          <a:bodyPr/>
          <a:lstStyle/>
          <a:p>
            <a:r>
              <a:rPr lang="en-US" dirty="0"/>
              <a:t>Preference alignment</a:t>
            </a:r>
          </a:p>
        </p:txBody>
      </p:sp>
      <p:sp>
        <p:nvSpPr>
          <p:cNvPr id="3" name="Content Placeholder 2">
            <a:extLst>
              <a:ext uri="{FF2B5EF4-FFF2-40B4-BE49-F238E27FC236}">
                <a16:creationId xmlns:a16="http://schemas.microsoft.com/office/drawing/2014/main" id="{1972BE0B-6D15-3C4F-E48A-2A721CED329F}"/>
              </a:ext>
            </a:extLst>
          </p:cNvPr>
          <p:cNvSpPr>
            <a:spLocks noGrp="1"/>
          </p:cNvSpPr>
          <p:nvPr>
            <p:ph idx="1"/>
          </p:nvPr>
        </p:nvSpPr>
        <p:spPr>
          <a:xfrm>
            <a:off x="2971800" y="1600200"/>
            <a:ext cx="9067800" cy="5257800"/>
          </a:xfrm>
        </p:spPr>
        <p:txBody>
          <a:bodyPr>
            <a:normAutofit/>
          </a:bodyPr>
          <a:lstStyle/>
          <a:p>
            <a:r>
              <a:rPr lang="en-US" dirty="0" err="1"/>
              <a:t>Imrpove</a:t>
            </a:r>
            <a:r>
              <a:rPr lang="en-US" dirty="0"/>
              <a:t> an instruction-tuned LLM</a:t>
            </a:r>
          </a:p>
          <a:p>
            <a:r>
              <a:rPr lang="en-US" dirty="0"/>
              <a:t>By using </a:t>
            </a:r>
            <a:r>
              <a:rPr lang="en-US" b="1" dirty="0"/>
              <a:t>preference judgments: </a:t>
            </a:r>
            <a:r>
              <a:rPr lang="en-US" dirty="0"/>
              <a:t>rankings of potential responses to a prompt</a:t>
            </a:r>
          </a:p>
          <a:p>
            <a:pPr marL="742950" indent="-742950">
              <a:buFont typeface="+mj-lt"/>
              <a:buAutoNum type="arabicPeriod"/>
            </a:pPr>
            <a:r>
              <a:rPr lang="en-US" sz="3200" dirty="0"/>
              <a:t>Have model generate two candidate responses</a:t>
            </a:r>
          </a:p>
          <a:p>
            <a:pPr marL="742950" indent="-742950">
              <a:buFont typeface="+mj-lt"/>
              <a:buAutoNum type="arabicPeriod"/>
            </a:pPr>
            <a:r>
              <a:rPr lang="en-US" sz="3200" dirty="0"/>
              <a:t>Then have humans (or LLM) rank which is better</a:t>
            </a:r>
          </a:p>
          <a:p>
            <a:pPr marL="742950" indent="-742950">
              <a:buFont typeface="+mj-lt"/>
              <a:buAutoNum type="arabicPeriod"/>
            </a:pPr>
            <a:r>
              <a:rPr lang="en-US" sz="3200" dirty="0"/>
              <a:t>Then use reinforcement learning (PPO, DPO) to train model to prefer one and disprefer the other</a:t>
            </a:r>
          </a:p>
        </p:txBody>
      </p:sp>
      <p:pic>
        <p:nvPicPr>
          <p:cNvPr id="4" name="Content Placeholder 4">
            <a:extLst>
              <a:ext uri="{FF2B5EF4-FFF2-40B4-BE49-F238E27FC236}">
                <a16:creationId xmlns:a16="http://schemas.microsoft.com/office/drawing/2014/main" id="{79814F31-704A-C2B8-58B8-549EBA1DF832}"/>
              </a:ext>
            </a:extLst>
          </p:cNvPr>
          <p:cNvPicPr>
            <a:picLocks noChangeAspect="1"/>
          </p:cNvPicPr>
          <p:nvPr/>
        </p:nvPicPr>
        <p:blipFill>
          <a:blip r:embed="rId2"/>
          <a:srcRect l="49497" r="29407"/>
          <a:stretch>
            <a:fillRect/>
          </a:stretch>
        </p:blipFill>
        <p:spPr>
          <a:xfrm>
            <a:off x="304800" y="1188123"/>
            <a:ext cx="2514600" cy="4481753"/>
          </a:xfrm>
          <a:prstGeom prst="rect">
            <a:avLst/>
          </a:prstGeom>
        </p:spPr>
      </p:pic>
    </p:spTree>
    <p:extLst>
      <p:ext uri="{BB962C8B-B14F-4D97-AF65-F5344CB8AC3E}">
        <p14:creationId xmlns:p14="http://schemas.microsoft.com/office/powerpoint/2010/main" val="3730848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3CC62-A493-3959-28B7-45CFA3834649}"/>
              </a:ext>
            </a:extLst>
          </p:cNvPr>
          <p:cNvSpPr>
            <a:spLocks noGrp="1"/>
          </p:cNvSpPr>
          <p:nvPr>
            <p:ph type="title"/>
          </p:nvPr>
        </p:nvSpPr>
        <p:spPr>
          <a:xfrm>
            <a:off x="1097280" y="159603"/>
            <a:ext cx="10058400" cy="754797"/>
          </a:xfrm>
        </p:spPr>
        <p:txBody>
          <a:bodyPr/>
          <a:lstStyle/>
          <a:p>
            <a:r>
              <a:rPr lang="en-US" dirty="0"/>
              <a:t>Sample preferences from HH-RLHF</a:t>
            </a:r>
          </a:p>
        </p:txBody>
      </p:sp>
      <p:sp>
        <p:nvSpPr>
          <p:cNvPr id="3" name="Content Placeholder 2">
            <a:extLst>
              <a:ext uri="{FF2B5EF4-FFF2-40B4-BE49-F238E27FC236}">
                <a16:creationId xmlns:a16="http://schemas.microsoft.com/office/drawing/2014/main" id="{3078ACAD-9D23-EC38-8077-86E9214F315A}"/>
              </a:ext>
            </a:extLst>
          </p:cNvPr>
          <p:cNvSpPr>
            <a:spLocks noGrp="1"/>
          </p:cNvSpPr>
          <p:nvPr>
            <p:ph idx="1"/>
          </p:nvPr>
        </p:nvSpPr>
        <p:spPr>
          <a:xfrm>
            <a:off x="9574530" y="1066496"/>
            <a:ext cx="2465070" cy="5791504"/>
          </a:xfrm>
        </p:spPr>
        <p:txBody>
          <a:bodyPr>
            <a:normAutofit lnSpcReduction="10000"/>
          </a:bodyPr>
          <a:lstStyle/>
          <a:p>
            <a:r>
              <a:rPr lang="en-US" dirty="0"/>
              <a:t>Avoid harm</a:t>
            </a:r>
          </a:p>
          <a:p>
            <a:endParaRPr lang="en-US" dirty="0"/>
          </a:p>
          <a:p>
            <a:endParaRPr lang="en-US" dirty="0"/>
          </a:p>
          <a:p>
            <a:endParaRPr lang="en-US" dirty="0"/>
          </a:p>
          <a:p>
            <a:endParaRPr lang="en-US" dirty="0"/>
          </a:p>
          <a:p>
            <a:r>
              <a:rPr lang="en-US" dirty="0"/>
              <a:t>Be factual</a:t>
            </a:r>
          </a:p>
          <a:p>
            <a:endParaRPr lang="en-US" dirty="0"/>
          </a:p>
          <a:p>
            <a:r>
              <a:rPr lang="en-US" dirty="0"/>
              <a:t>Well, at least more factual</a:t>
            </a:r>
          </a:p>
        </p:txBody>
      </p:sp>
      <p:pic>
        <p:nvPicPr>
          <p:cNvPr id="4" name="Picture 3">
            <a:extLst>
              <a:ext uri="{FF2B5EF4-FFF2-40B4-BE49-F238E27FC236}">
                <a16:creationId xmlns:a16="http://schemas.microsoft.com/office/drawing/2014/main" id="{0D1F6598-E922-7345-6D34-7DA21751313A}"/>
              </a:ext>
            </a:extLst>
          </p:cNvPr>
          <p:cNvPicPr>
            <a:picLocks noChangeAspect="1"/>
          </p:cNvPicPr>
          <p:nvPr/>
        </p:nvPicPr>
        <p:blipFill>
          <a:blip r:embed="rId2"/>
          <a:stretch>
            <a:fillRect/>
          </a:stretch>
        </p:blipFill>
        <p:spPr>
          <a:xfrm>
            <a:off x="152400" y="771137"/>
            <a:ext cx="9422130" cy="6086863"/>
          </a:xfrm>
          <a:prstGeom prst="rect">
            <a:avLst/>
          </a:prstGeom>
        </p:spPr>
      </p:pic>
    </p:spTree>
    <p:extLst>
      <p:ext uri="{BB962C8B-B14F-4D97-AF65-F5344CB8AC3E}">
        <p14:creationId xmlns:p14="http://schemas.microsoft.com/office/powerpoint/2010/main" val="3335093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148F0-CE6A-ADFE-C008-0E5E40F4457C}"/>
              </a:ext>
            </a:extLst>
          </p:cNvPr>
          <p:cNvSpPr>
            <a:spLocks noGrp="1"/>
          </p:cNvSpPr>
          <p:nvPr>
            <p:ph type="title"/>
          </p:nvPr>
        </p:nvSpPr>
        <p:spPr/>
        <p:txBody>
          <a:bodyPr/>
          <a:lstStyle/>
          <a:p>
            <a:r>
              <a:rPr lang="en-US" dirty="0"/>
              <a:t>Preference Alignment Algorithm</a:t>
            </a:r>
          </a:p>
        </p:txBody>
      </p:sp>
      <p:pic>
        <p:nvPicPr>
          <p:cNvPr id="5" name="Content Placeholder 4">
            <a:extLst>
              <a:ext uri="{FF2B5EF4-FFF2-40B4-BE49-F238E27FC236}">
                <a16:creationId xmlns:a16="http://schemas.microsoft.com/office/drawing/2014/main" id="{D04DA55B-0AE2-B117-CDF5-82ADE8D1B14B}"/>
              </a:ext>
            </a:extLst>
          </p:cNvPr>
          <p:cNvPicPr>
            <a:picLocks noGrp="1" noChangeAspect="1"/>
          </p:cNvPicPr>
          <p:nvPr>
            <p:ph idx="1"/>
          </p:nvPr>
        </p:nvPicPr>
        <p:blipFill>
          <a:blip r:embed="rId2"/>
          <a:stretch>
            <a:fillRect/>
          </a:stretch>
        </p:blipFill>
        <p:spPr>
          <a:xfrm>
            <a:off x="258713" y="2057400"/>
            <a:ext cx="11674574" cy="4283774"/>
          </a:xfrm>
          <a:prstGeom prst="rect">
            <a:avLst/>
          </a:prstGeom>
        </p:spPr>
      </p:pic>
    </p:spTree>
    <p:extLst>
      <p:ext uri="{BB962C8B-B14F-4D97-AF65-F5344CB8AC3E}">
        <p14:creationId xmlns:p14="http://schemas.microsoft.com/office/powerpoint/2010/main" val="399851579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E665A-E07C-87EC-A1F9-3257869C88ED}"/>
              </a:ext>
            </a:extLst>
          </p:cNvPr>
          <p:cNvSpPr>
            <a:spLocks noGrp="1"/>
          </p:cNvSpPr>
          <p:nvPr>
            <p:ph type="title"/>
          </p:nvPr>
        </p:nvSpPr>
        <p:spPr>
          <a:xfrm>
            <a:off x="1097280" y="159603"/>
            <a:ext cx="10866120" cy="907196"/>
          </a:xfrm>
        </p:spPr>
        <p:txBody>
          <a:bodyPr>
            <a:normAutofit fontScale="90000"/>
          </a:bodyPr>
          <a:lstStyle/>
          <a:p>
            <a:r>
              <a:rPr lang="en-US" dirty="0"/>
              <a:t>Why is preference alignment different than SFT</a:t>
            </a:r>
          </a:p>
        </p:txBody>
      </p:sp>
      <p:sp>
        <p:nvSpPr>
          <p:cNvPr id="3" name="Content Placeholder 2">
            <a:extLst>
              <a:ext uri="{FF2B5EF4-FFF2-40B4-BE49-F238E27FC236}">
                <a16:creationId xmlns:a16="http://schemas.microsoft.com/office/drawing/2014/main" id="{578D3B58-7E65-4AB4-E530-3FED2673B839}"/>
              </a:ext>
            </a:extLst>
          </p:cNvPr>
          <p:cNvSpPr>
            <a:spLocks noGrp="1"/>
          </p:cNvSpPr>
          <p:nvPr>
            <p:ph idx="1"/>
          </p:nvPr>
        </p:nvSpPr>
        <p:spPr/>
        <p:txBody>
          <a:bodyPr/>
          <a:lstStyle/>
          <a:p>
            <a:r>
              <a:rPr lang="en-US" dirty="0"/>
              <a:t>Because we don't just train the model to produce the chosen response</a:t>
            </a:r>
          </a:p>
          <a:p>
            <a:r>
              <a:rPr lang="en-US" dirty="0"/>
              <a:t>We also train it not to produce the rejected response</a:t>
            </a:r>
          </a:p>
        </p:txBody>
      </p:sp>
    </p:spTree>
    <p:extLst>
      <p:ext uri="{BB962C8B-B14F-4D97-AF65-F5344CB8AC3E}">
        <p14:creationId xmlns:p14="http://schemas.microsoft.com/office/powerpoint/2010/main" val="12807055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0FC6C-D4C6-E42A-B9CB-B7DECAE5330C}"/>
              </a:ext>
            </a:extLst>
          </p:cNvPr>
          <p:cNvSpPr>
            <a:spLocks noGrp="1"/>
          </p:cNvSpPr>
          <p:nvPr>
            <p:ph type="title"/>
          </p:nvPr>
        </p:nvSpPr>
        <p:spPr/>
        <p:txBody>
          <a:bodyPr/>
          <a:lstStyle/>
          <a:p>
            <a:r>
              <a:rPr lang="en-US" dirty="0"/>
              <a:t>Safety</a:t>
            </a:r>
          </a:p>
        </p:txBody>
      </p:sp>
      <p:sp>
        <p:nvSpPr>
          <p:cNvPr id="3" name="Content Placeholder 2">
            <a:extLst>
              <a:ext uri="{FF2B5EF4-FFF2-40B4-BE49-F238E27FC236}">
                <a16:creationId xmlns:a16="http://schemas.microsoft.com/office/drawing/2014/main" id="{04B4C5BE-E514-F2B9-4053-F5B8A6E83EC1}"/>
              </a:ext>
            </a:extLst>
          </p:cNvPr>
          <p:cNvSpPr>
            <a:spLocks noGrp="1"/>
          </p:cNvSpPr>
          <p:nvPr>
            <p:ph idx="1"/>
          </p:nvPr>
        </p:nvSpPr>
        <p:spPr/>
        <p:txBody>
          <a:bodyPr/>
          <a:lstStyle/>
          <a:p>
            <a:r>
              <a:rPr lang="en-US" dirty="0"/>
              <a:t>For both SFT and preference alignment, we want the model to learn not to respond to unsafe requests:</a:t>
            </a:r>
          </a:p>
        </p:txBody>
      </p:sp>
      <p:pic>
        <p:nvPicPr>
          <p:cNvPr id="4" name="Picture 3">
            <a:extLst>
              <a:ext uri="{FF2B5EF4-FFF2-40B4-BE49-F238E27FC236}">
                <a16:creationId xmlns:a16="http://schemas.microsoft.com/office/drawing/2014/main" id="{26AD4C3D-9AAE-DCE3-AE5C-03C520BCF900}"/>
              </a:ext>
            </a:extLst>
          </p:cNvPr>
          <p:cNvPicPr>
            <a:picLocks noChangeAspect="1"/>
          </p:cNvPicPr>
          <p:nvPr/>
        </p:nvPicPr>
        <p:blipFill>
          <a:blip r:embed="rId2"/>
          <a:stretch>
            <a:fillRect/>
          </a:stretch>
        </p:blipFill>
        <p:spPr>
          <a:xfrm>
            <a:off x="231140" y="3733800"/>
            <a:ext cx="11790680" cy="2600885"/>
          </a:xfrm>
          <a:prstGeom prst="rect">
            <a:avLst/>
          </a:prstGeom>
        </p:spPr>
      </p:pic>
    </p:spTree>
    <p:extLst>
      <p:ext uri="{BB962C8B-B14F-4D97-AF65-F5344CB8AC3E}">
        <p14:creationId xmlns:p14="http://schemas.microsoft.com/office/powerpoint/2010/main" val="83963870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51A6C4-9EB8-7EB6-286D-73FD5BA78794}"/>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275952CD-AECA-880F-539C-AA4D9D09E8FA}"/>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6AD1349F-189A-0E6F-8DCD-1D4EAD6927B9}"/>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Preference Alignment</a:t>
            </a:r>
          </a:p>
        </p:txBody>
      </p:sp>
      <p:sp>
        <p:nvSpPr>
          <p:cNvPr id="3" name="Text Placeholder 2">
            <a:extLst>
              <a:ext uri="{FF2B5EF4-FFF2-40B4-BE49-F238E27FC236}">
                <a16:creationId xmlns:a16="http://schemas.microsoft.com/office/drawing/2014/main" id="{6CB53672-7D7D-7725-D22D-4BFBA50E4B7B}"/>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527759905"/>
      </p:ext>
    </p:extLst>
  </p:cSld>
  <p:clrMapOvr>
    <a:masterClrMapping/>
  </p:clrMapOvr>
  <p:transition/>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4AC99-DA77-EFD1-E2F2-A2970C8FDB0E}"/>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A192E2B0-48A5-CA11-3535-4A8C406F28DB}"/>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050DC037-1D1D-3395-B590-7899057AC6D3}"/>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RL for Reasoning: Reinforcement Learning with Verifiable Rewards</a:t>
            </a:r>
          </a:p>
        </p:txBody>
      </p:sp>
      <p:sp>
        <p:nvSpPr>
          <p:cNvPr id="3" name="Text Placeholder 2">
            <a:extLst>
              <a:ext uri="{FF2B5EF4-FFF2-40B4-BE49-F238E27FC236}">
                <a16:creationId xmlns:a16="http://schemas.microsoft.com/office/drawing/2014/main" id="{2B0CD15B-4468-B228-89FD-4918853535EE}"/>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472392475"/>
      </p:ext>
    </p:extLst>
  </p:cSld>
  <p:clrMapOvr>
    <a:masterClrMapping/>
  </p:clrMapOvr>
  <p:transition/>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C7BB31-ACDC-2B18-3626-283D4D03B6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CC3CDA-0EEF-F989-2073-555F1AF0E364}"/>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66368667-04D4-F697-A210-64C3C9C94905}"/>
              </a:ext>
            </a:extLst>
          </p:cNvPr>
          <p:cNvPicPr>
            <a:picLocks noGrp="1" noChangeAspect="1"/>
          </p:cNvPicPr>
          <p:nvPr>
            <p:ph idx="1"/>
          </p:nvPr>
        </p:nvPicPr>
        <p:blipFill>
          <a:blip r:embed="rId2"/>
          <a:stretch>
            <a:fillRect/>
          </a:stretch>
        </p:blipFill>
        <p:spPr>
          <a:xfrm>
            <a:off x="196075" y="1219200"/>
            <a:ext cx="11919725" cy="4481753"/>
          </a:xfrm>
          <a:prstGeom prst="rect">
            <a:avLst/>
          </a:prstGeom>
        </p:spPr>
      </p:pic>
    </p:spTree>
    <p:extLst>
      <p:ext uri="{BB962C8B-B14F-4D97-AF65-F5344CB8AC3E}">
        <p14:creationId xmlns:p14="http://schemas.microsoft.com/office/powerpoint/2010/main" val="202237815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88465-3CCA-BED3-6803-4854B1A11B8B}"/>
              </a:ext>
            </a:extLst>
          </p:cNvPr>
          <p:cNvSpPr>
            <a:spLocks noGrp="1"/>
          </p:cNvSpPr>
          <p:nvPr>
            <p:ph type="title"/>
          </p:nvPr>
        </p:nvSpPr>
        <p:spPr/>
        <p:txBody>
          <a:bodyPr/>
          <a:lstStyle/>
          <a:p>
            <a:r>
              <a:rPr lang="en-US" dirty="0"/>
              <a:t>Reasoning</a:t>
            </a:r>
          </a:p>
        </p:txBody>
      </p:sp>
      <p:sp>
        <p:nvSpPr>
          <p:cNvPr id="3" name="Content Placeholder 2">
            <a:extLst>
              <a:ext uri="{FF2B5EF4-FFF2-40B4-BE49-F238E27FC236}">
                <a16:creationId xmlns:a16="http://schemas.microsoft.com/office/drawing/2014/main" id="{2CD22FEB-0AA9-8786-C37E-919748A087C2}"/>
              </a:ext>
            </a:extLst>
          </p:cNvPr>
          <p:cNvSpPr>
            <a:spLocks noGrp="1"/>
          </p:cNvSpPr>
          <p:nvPr>
            <p:ph idx="1"/>
          </p:nvPr>
        </p:nvSpPr>
        <p:spPr>
          <a:xfrm>
            <a:off x="1097286" y="1600199"/>
            <a:ext cx="10256514" cy="5098197"/>
          </a:xfrm>
        </p:spPr>
        <p:txBody>
          <a:bodyPr>
            <a:normAutofit/>
          </a:bodyPr>
          <a:lstStyle/>
          <a:p>
            <a:r>
              <a:rPr lang="en-US" dirty="0"/>
              <a:t>Instruction-tuned preference-aligned models are still not great at reasoning</a:t>
            </a:r>
          </a:p>
          <a:p>
            <a:r>
              <a:rPr lang="en-US" dirty="0"/>
              <a:t>How to train models on lots of examples of good reasoning chains?</a:t>
            </a:r>
          </a:p>
          <a:p>
            <a:pPr marL="571500" indent="-571500">
              <a:buFont typeface="Arial" panose="020B0604020202020204" pitchFamily="34" charset="0"/>
              <a:buChar char="•"/>
            </a:pPr>
            <a:r>
              <a:rPr lang="en-US" b="1" dirty="0"/>
              <a:t>Problem</a:t>
            </a:r>
            <a:r>
              <a:rPr lang="en-US" dirty="0"/>
              <a:t>: Lots of reasoning domains are tricky, would need human validation</a:t>
            </a:r>
          </a:p>
          <a:p>
            <a:pPr marL="571500" indent="-571500">
              <a:buFont typeface="Arial" panose="020B0604020202020204" pitchFamily="34" charset="0"/>
              <a:buChar char="•"/>
            </a:pPr>
            <a:r>
              <a:rPr lang="en-US" b="1" dirty="0"/>
              <a:t>Idea</a:t>
            </a:r>
            <a:r>
              <a:rPr lang="en-US" dirty="0"/>
              <a:t>: use domains where we can automatically check if reasoning is correct</a:t>
            </a:r>
          </a:p>
          <a:p>
            <a:pPr marL="1185846" lvl="1" indent="-571500"/>
            <a:r>
              <a:rPr lang="en-US" dirty="0"/>
              <a:t>Math, formal reasoning, verifiable constraints</a:t>
            </a:r>
          </a:p>
        </p:txBody>
      </p:sp>
    </p:spTree>
    <p:extLst>
      <p:ext uri="{BB962C8B-B14F-4D97-AF65-F5344CB8AC3E}">
        <p14:creationId xmlns:p14="http://schemas.microsoft.com/office/powerpoint/2010/main" val="2548091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8C383-BE83-4712-E868-87A2E7CC99D8}"/>
              </a:ext>
            </a:extLst>
          </p:cNvPr>
          <p:cNvSpPr>
            <a:spLocks noGrp="1"/>
          </p:cNvSpPr>
          <p:nvPr>
            <p:ph type="title"/>
          </p:nvPr>
        </p:nvSpPr>
        <p:spPr/>
        <p:txBody>
          <a:bodyPr/>
          <a:lstStyle/>
          <a:p>
            <a:r>
              <a:rPr lang="en-US" dirty="0"/>
              <a:t>Verifiable Math problem</a:t>
            </a:r>
          </a:p>
        </p:txBody>
      </p:sp>
      <p:sp>
        <p:nvSpPr>
          <p:cNvPr id="3" name="Content Placeholder 2">
            <a:extLst>
              <a:ext uri="{FF2B5EF4-FFF2-40B4-BE49-F238E27FC236}">
                <a16:creationId xmlns:a16="http://schemas.microsoft.com/office/drawing/2014/main" id="{1DE2B651-4199-3688-4C7D-BF6BD354CEA2}"/>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20D6D951-806C-489E-A692-E601C525E4CC}"/>
              </a:ext>
            </a:extLst>
          </p:cNvPr>
          <p:cNvPicPr>
            <a:picLocks noChangeAspect="1"/>
          </p:cNvPicPr>
          <p:nvPr/>
        </p:nvPicPr>
        <p:blipFill>
          <a:blip r:embed="rId2"/>
          <a:stretch>
            <a:fillRect/>
          </a:stretch>
        </p:blipFill>
        <p:spPr>
          <a:xfrm>
            <a:off x="110626" y="1860550"/>
            <a:ext cx="12292243" cy="3702050"/>
          </a:xfrm>
          <a:prstGeom prst="rect">
            <a:avLst/>
          </a:prstGeom>
        </p:spPr>
      </p:pic>
    </p:spTree>
    <p:extLst>
      <p:ext uri="{BB962C8B-B14F-4D97-AF65-F5344CB8AC3E}">
        <p14:creationId xmlns:p14="http://schemas.microsoft.com/office/powerpoint/2010/main" val="42395342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23E3C-0E61-1CE8-CA85-1CCE16F61173}"/>
              </a:ext>
            </a:extLst>
          </p:cNvPr>
          <p:cNvSpPr>
            <a:spLocks noGrp="1"/>
          </p:cNvSpPr>
          <p:nvPr>
            <p:ph type="title"/>
          </p:nvPr>
        </p:nvSpPr>
        <p:spPr/>
        <p:txBody>
          <a:bodyPr/>
          <a:lstStyle/>
          <a:p>
            <a:r>
              <a:rPr lang="en-US" dirty="0"/>
              <a:t>Causal or autoregressive model</a:t>
            </a:r>
          </a:p>
        </p:txBody>
      </p:sp>
      <p:sp>
        <p:nvSpPr>
          <p:cNvPr id="3" name="Content Placeholder 2">
            <a:extLst>
              <a:ext uri="{FF2B5EF4-FFF2-40B4-BE49-F238E27FC236}">
                <a16:creationId xmlns:a16="http://schemas.microsoft.com/office/drawing/2014/main" id="{81039017-4CF8-0501-6D44-6CB37DE5CB2D}"/>
              </a:ext>
            </a:extLst>
          </p:cNvPr>
          <p:cNvSpPr>
            <a:spLocks noGrp="1"/>
          </p:cNvSpPr>
          <p:nvPr>
            <p:ph idx="1"/>
          </p:nvPr>
        </p:nvSpPr>
        <p:spPr/>
        <p:txBody>
          <a:bodyPr/>
          <a:lstStyle/>
          <a:p>
            <a:r>
              <a:rPr lang="en-US" dirty="0"/>
              <a:t>Models that iteratively predict and generate words left-to-right from earlier words</a:t>
            </a:r>
          </a:p>
          <a:p>
            <a:r>
              <a:rPr lang="en-US" dirty="0"/>
              <a:t>The most common LLMs</a:t>
            </a:r>
          </a:p>
          <a:p>
            <a:endParaRPr lang="en-US" dirty="0"/>
          </a:p>
        </p:txBody>
      </p:sp>
    </p:spTree>
    <p:extLst>
      <p:ext uri="{BB962C8B-B14F-4D97-AF65-F5344CB8AC3E}">
        <p14:creationId xmlns:p14="http://schemas.microsoft.com/office/powerpoint/2010/main" val="94429354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1F4DF8-BA10-B273-9C10-637A33AE5352}"/>
              </a:ext>
            </a:extLst>
          </p:cNvPr>
          <p:cNvSpPr>
            <a:spLocks noGrp="1"/>
          </p:cNvSpPr>
          <p:nvPr>
            <p:ph type="title"/>
          </p:nvPr>
        </p:nvSpPr>
        <p:spPr/>
        <p:txBody>
          <a:bodyPr/>
          <a:lstStyle/>
          <a:p>
            <a:r>
              <a:rPr lang="en-US" dirty="0"/>
              <a:t>RLVF</a:t>
            </a:r>
          </a:p>
        </p:txBody>
      </p:sp>
      <p:sp>
        <p:nvSpPr>
          <p:cNvPr id="3" name="Content Placeholder 2">
            <a:extLst>
              <a:ext uri="{FF2B5EF4-FFF2-40B4-BE49-F238E27FC236}">
                <a16:creationId xmlns:a16="http://schemas.microsoft.com/office/drawing/2014/main" id="{A36192C9-D840-1979-3F4C-DE034DB338F5}"/>
              </a:ext>
            </a:extLst>
          </p:cNvPr>
          <p:cNvSpPr>
            <a:spLocks noGrp="1"/>
          </p:cNvSpPr>
          <p:nvPr>
            <p:ph idx="1"/>
          </p:nvPr>
        </p:nvSpPr>
        <p:spPr>
          <a:xfrm>
            <a:off x="4572000" y="381000"/>
            <a:ext cx="7620000" cy="6477000"/>
          </a:xfrm>
        </p:spPr>
        <p:txBody>
          <a:bodyPr>
            <a:normAutofit/>
          </a:bodyPr>
          <a:lstStyle/>
          <a:p>
            <a:r>
              <a:rPr lang="en-US" dirty="0"/>
              <a:t>Reinforcement Learning with Verifiable Rewards</a:t>
            </a:r>
          </a:p>
          <a:p>
            <a:endParaRPr lang="en-US" dirty="0"/>
          </a:p>
          <a:p>
            <a:pPr marL="742950" indent="-742950">
              <a:buFont typeface="+mj-lt"/>
              <a:buAutoNum type="arabicPeriod"/>
            </a:pPr>
            <a:r>
              <a:rPr lang="en-US" dirty="0"/>
              <a:t>Give a reasoning question in a verifiable domain like math</a:t>
            </a:r>
          </a:p>
          <a:p>
            <a:pPr marL="742950" indent="-742950">
              <a:buFont typeface="+mj-lt"/>
              <a:buAutoNum type="arabicPeriod"/>
            </a:pPr>
            <a:r>
              <a:rPr lang="en-US" dirty="0"/>
              <a:t>Automatically check if the response is correct or not</a:t>
            </a:r>
          </a:p>
          <a:p>
            <a:pPr marL="742950" indent="-742950">
              <a:buFont typeface="+mj-lt"/>
              <a:buAutoNum type="arabicPeriod"/>
            </a:pPr>
            <a:r>
              <a:rPr lang="en-US" dirty="0"/>
              <a:t>Use reinforcement learning to reward the model when it gets right answers</a:t>
            </a:r>
          </a:p>
        </p:txBody>
      </p:sp>
      <p:pic>
        <p:nvPicPr>
          <p:cNvPr id="4" name="Content Placeholder 4">
            <a:extLst>
              <a:ext uri="{FF2B5EF4-FFF2-40B4-BE49-F238E27FC236}">
                <a16:creationId xmlns:a16="http://schemas.microsoft.com/office/drawing/2014/main" id="{F08589FC-7D6E-C72D-AD2F-7F3C22580A4E}"/>
              </a:ext>
            </a:extLst>
          </p:cNvPr>
          <p:cNvPicPr>
            <a:picLocks noChangeAspect="1"/>
          </p:cNvPicPr>
          <p:nvPr/>
        </p:nvPicPr>
        <p:blipFill>
          <a:blip r:embed="rId2"/>
          <a:srcRect l="71872"/>
          <a:stretch>
            <a:fillRect/>
          </a:stretch>
        </p:blipFill>
        <p:spPr>
          <a:xfrm>
            <a:off x="304799" y="1066800"/>
            <a:ext cx="4093869" cy="5472354"/>
          </a:xfrm>
          <a:prstGeom prst="rect">
            <a:avLst/>
          </a:prstGeom>
        </p:spPr>
      </p:pic>
    </p:spTree>
    <p:extLst>
      <p:ext uri="{BB962C8B-B14F-4D97-AF65-F5344CB8AC3E}">
        <p14:creationId xmlns:p14="http://schemas.microsoft.com/office/powerpoint/2010/main" val="111033850"/>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ACF0E1-3C71-34A1-5CCA-7E271B99F5A3}"/>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8890BF11-68CA-E2D3-3D55-CA027898C9C5}"/>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D036CE68-D277-1160-7827-A7A05808C210}"/>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RL for Reasoning: Reinforcement Learning with Verifiable Rewards</a:t>
            </a:r>
          </a:p>
        </p:txBody>
      </p:sp>
      <p:sp>
        <p:nvSpPr>
          <p:cNvPr id="3" name="Text Placeholder 2">
            <a:extLst>
              <a:ext uri="{FF2B5EF4-FFF2-40B4-BE49-F238E27FC236}">
                <a16:creationId xmlns:a16="http://schemas.microsoft.com/office/drawing/2014/main" id="{79E3BC08-0BA7-E7E0-4474-8E3228F6E477}"/>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231938458"/>
      </p:ext>
    </p:extLst>
  </p:cSld>
  <p:clrMapOvr>
    <a:masterClrMapping/>
  </p:clrMapOvr>
  <p:transition/>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F82B5-FDC1-65C8-1E50-F37C040D98BD}"/>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2C657E74-0CCE-0410-3A24-3D5E0DE644DC}"/>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65F7ECFE-41F8-CE8D-29EF-CDD4A30DB659}"/>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Inference</a:t>
            </a:r>
          </a:p>
        </p:txBody>
      </p:sp>
      <p:sp>
        <p:nvSpPr>
          <p:cNvPr id="3" name="Text Placeholder 2">
            <a:extLst>
              <a:ext uri="{FF2B5EF4-FFF2-40B4-BE49-F238E27FC236}">
                <a16:creationId xmlns:a16="http://schemas.microsoft.com/office/drawing/2014/main" id="{25B17F5A-1CAA-D3C0-8F35-EEBCE22D591E}"/>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726937778"/>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86025-88DA-97EF-EC52-5719FFF9A972}"/>
              </a:ext>
            </a:extLst>
          </p:cNvPr>
          <p:cNvSpPr>
            <a:spLocks noGrp="1"/>
          </p:cNvSpPr>
          <p:nvPr>
            <p:ph type="title"/>
          </p:nvPr>
        </p:nvSpPr>
        <p:spPr/>
        <p:txBody>
          <a:bodyPr/>
          <a:lstStyle/>
          <a:p>
            <a:r>
              <a:rPr lang="en-US" dirty="0"/>
              <a:t>Inference</a:t>
            </a:r>
          </a:p>
        </p:txBody>
      </p:sp>
      <p:sp>
        <p:nvSpPr>
          <p:cNvPr id="3" name="Content Placeholder 2">
            <a:extLst>
              <a:ext uri="{FF2B5EF4-FFF2-40B4-BE49-F238E27FC236}">
                <a16:creationId xmlns:a16="http://schemas.microsoft.com/office/drawing/2014/main" id="{C9C1397E-F27E-DB66-9C54-B92665624D60}"/>
              </a:ext>
            </a:extLst>
          </p:cNvPr>
          <p:cNvSpPr>
            <a:spLocks noGrp="1"/>
          </p:cNvSpPr>
          <p:nvPr>
            <p:ph idx="1"/>
          </p:nvPr>
        </p:nvSpPr>
        <p:spPr/>
        <p:txBody>
          <a:bodyPr/>
          <a:lstStyle/>
          <a:p>
            <a:r>
              <a:rPr lang="en-US" dirty="0"/>
              <a:t>Inference means running the model and generating text</a:t>
            </a:r>
          </a:p>
        </p:txBody>
      </p:sp>
    </p:spTree>
    <p:extLst>
      <p:ext uri="{BB962C8B-B14F-4D97-AF65-F5344CB8AC3E}">
        <p14:creationId xmlns:p14="http://schemas.microsoft.com/office/powerpoint/2010/main" val="53299378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EEA16-76DC-556D-AEE8-60E4467070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4E71AD-2FC8-7789-B45F-A4BB72BD5604}"/>
              </a:ext>
            </a:extLst>
          </p:cNvPr>
          <p:cNvSpPr>
            <a:spLocks noGrp="1"/>
          </p:cNvSpPr>
          <p:nvPr>
            <p:ph type="title"/>
          </p:nvPr>
        </p:nvSpPr>
        <p:spPr/>
        <p:txBody>
          <a:bodyPr/>
          <a:lstStyle/>
          <a:p>
            <a:r>
              <a:rPr lang="en-US" dirty="0"/>
              <a:t>Prompts</a:t>
            </a:r>
          </a:p>
        </p:txBody>
      </p:sp>
      <p:sp>
        <p:nvSpPr>
          <p:cNvPr id="3" name="Content Placeholder 2">
            <a:extLst>
              <a:ext uri="{FF2B5EF4-FFF2-40B4-BE49-F238E27FC236}">
                <a16:creationId xmlns:a16="http://schemas.microsoft.com/office/drawing/2014/main" id="{9B44889F-7088-D1CC-BD04-44A664F30C1A}"/>
              </a:ext>
            </a:extLst>
          </p:cNvPr>
          <p:cNvSpPr>
            <a:spLocks noGrp="1"/>
          </p:cNvSpPr>
          <p:nvPr>
            <p:ph idx="1"/>
          </p:nvPr>
        </p:nvSpPr>
        <p:spPr/>
        <p:txBody>
          <a:bodyPr/>
          <a:lstStyle/>
          <a:p>
            <a:r>
              <a:rPr lang="en-US" dirty="0"/>
              <a:t>A question: </a:t>
            </a:r>
          </a:p>
          <a:p>
            <a:r>
              <a:rPr lang="en-US" dirty="0">
                <a:solidFill>
                  <a:srgbClr val="061CFF"/>
                </a:solidFill>
                <a:latin typeface="Lucida Sans Typewriter" panose="020B0509030504030204" pitchFamily="49" charset="77"/>
              </a:rPr>
              <a:t>		What is a transformer network?</a:t>
            </a:r>
          </a:p>
          <a:p>
            <a:r>
              <a:rPr lang="en-US" dirty="0"/>
              <a:t>Or an instruction: </a:t>
            </a:r>
          </a:p>
          <a:p>
            <a:pPr marL="685800" indent="-223838"/>
            <a:r>
              <a:rPr lang="en-US" dirty="0">
                <a:solidFill>
                  <a:srgbClr val="061CFF"/>
                </a:solidFill>
                <a:latin typeface="Lucida Sans Typewriter" panose="020B0509030504030204" pitchFamily="49" charset="77"/>
              </a:rPr>
              <a:t>	Translate the following sentence into Hindi: ‘Chop the garlic finely’. </a:t>
            </a:r>
          </a:p>
          <a:p>
            <a:endParaRPr lang="en-US" dirty="0"/>
          </a:p>
        </p:txBody>
      </p:sp>
    </p:spTree>
    <p:extLst>
      <p:ext uri="{BB962C8B-B14F-4D97-AF65-F5344CB8AC3E}">
        <p14:creationId xmlns:p14="http://schemas.microsoft.com/office/powerpoint/2010/main" val="304732847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A92EB1-D0F2-57E2-AAC6-096751987C05}"/>
              </a:ext>
            </a:extLst>
          </p:cNvPr>
          <p:cNvPicPr>
            <a:picLocks noChangeAspect="1"/>
          </p:cNvPicPr>
          <p:nvPr/>
        </p:nvPicPr>
        <p:blipFill>
          <a:blip r:embed="rId2"/>
          <a:stretch>
            <a:fillRect/>
          </a:stretch>
        </p:blipFill>
        <p:spPr>
          <a:xfrm>
            <a:off x="381000" y="1513389"/>
            <a:ext cx="11960083" cy="5185007"/>
          </a:xfrm>
          <a:prstGeom prst="rect">
            <a:avLst/>
          </a:prstGeom>
        </p:spPr>
      </p:pic>
      <p:sp>
        <p:nvSpPr>
          <p:cNvPr id="2" name="Title 1">
            <a:extLst>
              <a:ext uri="{FF2B5EF4-FFF2-40B4-BE49-F238E27FC236}">
                <a16:creationId xmlns:a16="http://schemas.microsoft.com/office/drawing/2014/main" id="{0C383D92-04DC-D6B0-A2BC-0701D00ED1E7}"/>
              </a:ext>
            </a:extLst>
          </p:cNvPr>
          <p:cNvSpPr>
            <a:spLocks noGrp="1"/>
          </p:cNvSpPr>
          <p:nvPr>
            <p:ph type="title"/>
          </p:nvPr>
        </p:nvSpPr>
        <p:spPr>
          <a:xfrm>
            <a:off x="1097280" y="159603"/>
            <a:ext cx="10866120" cy="907196"/>
          </a:xfrm>
        </p:spPr>
        <p:txBody>
          <a:bodyPr>
            <a:normAutofit fontScale="90000"/>
          </a:bodyPr>
          <a:lstStyle/>
          <a:p>
            <a:r>
              <a:rPr lang="en-US" dirty="0"/>
              <a:t>Prompts can have </a:t>
            </a:r>
            <a:r>
              <a:rPr lang="en-US" b="1" dirty="0">
                <a:solidFill>
                  <a:srgbClr val="061CFF"/>
                </a:solidFill>
              </a:rPr>
              <a:t>demonstrations</a:t>
            </a:r>
            <a:r>
              <a:rPr lang="en-US" dirty="0"/>
              <a:t> (= examples)</a:t>
            </a:r>
          </a:p>
        </p:txBody>
      </p:sp>
      <p:sp>
        <p:nvSpPr>
          <p:cNvPr id="3" name="Content Placeholder 2">
            <a:extLst>
              <a:ext uri="{FF2B5EF4-FFF2-40B4-BE49-F238E27FC236}">
                <a16:creationId xmlns:a16="http://schemas.microsoft.com/office/drawing/2014/main" id="{DE817A3A-BAEC-CA7E-4B80-F1090E3AF093}"/>
              </a:ext>
            </a:extLst>
          </p:cNvPr>
          <p:cNvSpPr>
            <a:spLocks noGrp="1"/>
          </p:cNvSpPr>
          <p:nvPr>
            <p:ph idx="1"/>
          </p:nvPr>
        </p:nvSpPr>
        <p:spPr>
          <a:xfrm>
            <a:off x="762000" y="1513390"/>
            <a:ext cx="10058401" cy="4572000"/>
          </a:xfrm>
        </p:spPr>
        <p:txBody>
          <a:bodyPr/>
          <a:lstStyle/>
          <a:p>
            <a:endParaRPr lang="en-US" dirty="0"/>
          </a:p>
        </p:txBody>
      </p:sp>
      <p:sp>
        <p:nvSpPr>
          <p:cNvPr id="5" name="TextBox 4">
            <a:extLst>
              <a:ext uri="{FF2B5EF4-FFF2-40B4-BE49-F238E27FC236}">
                <a16:creationId xmlns:a16="http://schemas.microsoft.com/office/drawing/2014/main" id="{E9A1A9BF-8047-67C5-E103-A20110F0C397}"/>
              </a:ext>
            </a:extLst>
          </p:cNvPr>
          <p:cNvSpPr txBox="1"/>
          <p:nvPr/>
        </p:nvSpPr>
        <p:spPr>
          <a:xfrm>
            <a:off x="8657479" y="2895600"/>
            <a:ext cx="3839321" cy="646331"/>
          </a:xfrm>
          <a:prstGeom prst="rect">
            <a:avLst/>
          </a:prstGeom>
          <a:noFill/>
        </p:spPr>
        <p:txBody>
          <a:bodyPr wrap="square" rtlCol="0">
            <a:spAutoFit/>
          </a:bodyPr>
          <a:lstStyle/>
          <a:p>
            <a:r>
              <a:rPr lang="en-US" sz="3600" dirty="0">
                <a:solidFill>
                  <a:srgbClr val="061CFF"/>
                </a:solidFill>
                <a:latin typeface="Calibri" panose="020F0502020204030204" pitchFamily="34" charset="0"/>
                <a:cs typeface="Calibri" panose="020F0502020204030204" pitchFamily="34" charset="0"/>
              </a:rPr>
              <a:t>1 demonstration</a:t>
            </a:r>
          </a:p>
        </p:txBody>
      </p:sp>
      <p:cxnSp>
        <p:nvCxnSpPr>
          <p:cNvPr id="7" name="Straight Arrow Connector 6">
            <a:extLst>
              <a:ext uri="{FF2B5EF4-FFF2-40B4-BE49-F238E27FC236}">
                <a16:creationId xmlns:a16="http://schemas.microsoft.com/office/drawing/2014/main" id="{E34D5A17-8FFC-394B-AE8E-014308F13260}"/>
              </a:ext>
            </a:extLst>
          </p:cNvPr>
          <p:cNvCxnSpPr>
            <a:cxnSpLocks/>
          </p:cNvCxnSpPr>
          <p:nvPr/>
        </p:nvCxnSpPr>
        <p:spPr>
          <a:xfrm flipH="1">
            <a:off x="7162800" y="3124200"/>
            <a:ext cx="1539923" cy="925877"/>
          </a:xfrm>
          <a:prstGeom prst="straightConnector1">
            <a:avLst/>
          </a:prstGeom>
          <a:ln w="38100">
            <a:solidFill>
              <a:srgbClr val="061CFF"/>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3229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181F4-1733-09AB-7E9F-6AB00CFDEB83}"/>
              </a:ext>
            </a:extLst>
          </p:cNvPr>
          <p:cNvSpPr>
            <a:spLocks noGrp="1"/>
          </p:cNvSpPr>
          <p:nvPr>
            <p:ph type="title"/>
          </p:nvPr>
        </p:nvSpPr>
        <p:spPr/>
        <p:txBody>
          <a:bodyPr/>
          <a:lstStyle/>
          <a:p>
            <a:r>
              <a:rPr lang="en-US" dirty="0"/>
              <a:t>Chain of Thought</a:t>
            </a:r>
          </a:p>
        </p:txBody>
      </p:sp>
      <p:sp>
        <p:nvSpPr>
          <p:cNvPr id="3" name="Content Placeholder 2">
            <a:extLst>
              <a:ext uri="{FF2B5EF4-FFF2-40B4-BE49-F238E27FC236}">
                <a16:creationId xmlns:a16="http://schemas.microsoft.com/office/drawing/2014/main" id="{916B7637-86D9-55F9-7412-0070032E1AD9}"/>
              </a:ext>
            </a:extLst>
          </p:cNvPr>
          <p:cNvSpPr>
            <a:spLocks noGrp="1"/>
          </p:cNvSpPr>
          <p:nvPr>
            <p:ph idx="1"/>
          </p:nvPr>
        </p:nvSpPr>
        <p:spPr>
          <a:xfrm>
            <a:off x="1097286" y="1295400"/>
            <a:ext cx="11094714" cy="4876800"/>
          </a:xfrm>
        </p:spPr>
        <p:txBody>
          <a:bodyPr/>
          <a:lstStyle/>
          <a:p>
            <a:r>
              <a:rPr lang="en-US" dirty="0"/>
              <a:t>Give examples of reasoning in the demonstration</a:t>
            </a:r>
          </a:p>
        </p:txBody>
      </p:sp>
      <p:pic>
        <p:nvPicPr>
          <p:cNvPr id="5" name="Picture 4">
            <a:extLst>
              <a:ext uri="{FF2B5EF4-FFF2-40B4-BE49-F238E27FC236}">
                <a16:creationId xmlns:a16="http://schemas.microsoft.com/office/drawing/2014/main" id="{19292A1C-5C39-DA58-DF1F-EB3681DF7504}"/>
              </a:ext>
            </a:extLst>
          </p:cNvPr>
          <p:cNvPicPr>
            <a:picLocks noChangeAspect="1"/>
          </p:cNvPicPr>
          <p:nvPr/>
        </p:nvPicPr>
        <p:blipFill>
          <a:blip r:embed="rId2"/>
          <a:stretch>
            <a:fillRect/>
          </a:stretch>
        </p:blipFill>
        <p:spPr>
          <a:xfrm>
            <a:off x="2209800" y="2269068"/>
            <a:ext cx="9337429" cy="4571999"/>
          </a:xfrm>
          <a:prstGeom prst="rect">
            <a:avLst/>
          </a:prstGeom>
        </p:spPr>
      </p:pic>
    </p:spTree>
    <p:extLst>
      <p:ext uri="{BB962C8B-B14F-4D97-AF65-F5344CB8AC3E}">
        <p14:creationId xmlns:p14="http://schemas.microsoft.com/office/powerpoint/2010/main" val="1560814558"/>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C2ABB-37B0-3C6C-9565-BFEF157F6848}"/>
              </a:ext>
            </a:extLst>
          </p:cNvPr>
          <p:cNvSpPr>
            <a:spLocks noGrp="1"/>
          </p:cNvSpPr>
          <p:nvPr>
            <p:ph type="title"/>
          </p:nvPr>
        </p:nvSpPr>
        <p:spPr/>
        <p:txBody>
          <a:bodyPr/>
          <a:lstStyle/>
          <a:p>
            <a:r>
              <a:rPr lang="en-US" dirty="0"/>
              <a:t>LLMs usually have a </a:t>
            </a:r>
            <a:r>
              <a:rPr lang="en-US" b="1" dirty="0">
                <a:solidFill>
                  <a:srgbClr val="061CFF"/>
                </a:solidFill>
              </a:rPr>
              <a:t>system prompt</a:t>
            </a:r>
          </a:p>
        </p:txBody>
      </p:sp>
      <p:sp>
        <p:nvSpPr>
          <p:cNvPr id="3" name="Content Placeholder 2">
            <a:extLst>
              <a:ext uri="{FF2B5EF4-FFF2-40B4-BE49-F238E27FC236}">
                <a16:creationId xmlns:a16="http://schemas.microsoft.com/office/drawing/2014/main" id="{1B70A70D-8B19-1C8B-52C4-6C3717F612F0}"/>
              </a:ext>
            </a:extLst>
          </p:cNvPr>
          <p:cNvSpPr>
            <a:spLocks noGrp="1"/>
          </p:cNvSpPr>
          <p:nvPr>
            <p:ph idx="1"/>
          </p:nvPr>
        </p:nvSpPr>
        <p:spPr>
          <a:xfrm>
            <a:off x="1097285" y="1600200"/>
            <a:ext cx="10561315" cy="4953000"/>
          </a:xfrm>
        </p:spPr>
        <p:txBody>
          <a:bodyPr>
            <a:normAutofit/>
          </a:bodyPr>
          <a:lstStyle/>
          <a:p>
            <a:r>
              <a:rPr lang="en-US" sz="3200" dirty="0">
                <a:solidFill>
                  <a:srgbClr val="061CFF"/>
                </a:solidFill>
              </a:rPr>
              <a:t>&lt;system&gt;You are a helpful and knowledgeable assistant. Answer concisely and correctly.</a:t>
            </a:r>
          </a:p>
          <a:p>
            <a:endParaRPr lang="en-US" sz="3200" dirty="0"/>
          </a:p>
          <a:p>
            <a:r>
              <a:rPr lang="en-US" sz="3200" dirty="0"/>
              <a:t>This is automatically and silently concatenated to a user prompt</a:t>
            </a:r>
          </a:p>
          <a:p>
            <a:endParaRPr lang="en-US" sz="3200" dirty="0"/>
          </a:p>
          <a:p>
            <a:r>
              <a:rPr lang="en-US" sz="3200" dirty="0">
                <a:solidFill>
                  <a:srgbClr val="061CFF"/>
                </a:solidFill>
              </a:rPr>
              <a:t>&lt;system&gt; You are a helpful and knowledgeable assistant. Answer concisely and correctly.  </a:t>
            </a:r>
            <a:r>
              <a:rPr lang="en-US" sz="3200" dirty="0"/>
              <a:t>&lt;user&gt; </a:t>
            </a:r>
            <a:r>
              <a:rPr lang="en-US" sz="3200" b="1" dirty="0">
                <a:solidFill>
                  <a:srgbClr val="C00000"/>
                </a:solidFill>
              </a:rPr>
              <a:t>Who wrote The Origin of Species</a:t>
            </a:r>
          </a:p>
          <a:p>
            <a:endParaRPr lang="en-US" dirty="0"/>
          </a:p>
          <a:p>
            <a:endParaRPr lang="en-US" dirty="0"/>
          </a:p>
        </p:txBody>
      </p:sp>
    </p:spTree>
    <p:extLst>
      <p:ext uri="{BB962C8B-B14F-4D97-AF65-F5344CB8AC3E}">
        <p14:creationId xmlns:p14="http://schemas.microsoft.com/office/powerpoint/2010/main" val="47218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8C8D3E-72C7-448C-2191-52EBEBE16FC1}"/>
              </a:ext>
            </a:extLst>
          </p:cNvPr>
          <p:cNvSpPr>
            <a:spLocks noGrp="1"/>
          </p:cNvSpPr>
          <p:nvPr>
            <p:ph type="title"/>
          </p:nvPr>
        </p:nvSpPr>
        <p:spPr>
          <a:xfrm>
            <a:off x="1097280" y="159603"/>
            <a:ext cx="10637520" cy="907196"/>
          </a:xfrm>
        </p:spPr>
        <p:txBody>
          <a:bodyPr>
            <a:noAutofit/>
          </a:bodyPr>
          <a:lstStyle/>
          <a:p>
            <a:r>
              <a:rPr lang="en-US" sz="3500" dirty="0"/>
              <a:t>System prompts can be long; 1700 words for Claude Opus4 </a:t>
            </a:r>
          </a:p>
        </p:txBody>
      </p:sp>
      <p:sp>
        <p:nvSpPr>
          <p:cNvPr id="3" name="Content Placeholder 2">
            <a:extLst>
              <a:ext uri="{FF2B5EF4-FFF2-40B4-BE49-F238E27FC236}">
                <a16:creationId xmlns:a16="http://schemas.microsoft.com/office/drawing/2014/main" id="{7EDFDAF2-8487-5E4A-F873-2A1799E354B5}"/>
              </a:ext>
            </a:extLst>
          </p:cNvPr>
          <p:cNvSpPr>
            <a:spLocks noGrp="1"/>
          </p:cNvSpPr>
          <p:nvPr>
            <p:ph idx="1"/>
          </p:nvPr>
        </p:nvSpPr>
        <p:spPr>
          <a:xfrm>
            <a:off x="1097285" y="1600200"/>
            <a:ext cx="10637515" cy="5257800"/>
          </a:xfrm>
        </p:spPr>
        <p:txBody>
          <a:bodyPr>
            <a:normAutofit fontScale="70000" lnSpcReduction="20000"/>
          </a:bodyPr>
          <a:lstStyle/>
          <a:p>
            <a:r>
              <a:rPr lang="en-US" dirty="0"/>
              <a:t>Claude should give concise responses to very simple questions, but provide thorough responses to complex and open-ended questions.</a:t>
            </a:r>
          </a:p>
          <a:p>
            <a:r>
              <a:rPr lang="en-US" dirty="0"/>
              <a:t>Claude is able to explain difficult concepts or ideas clearly.  It can also illustrate its explanations with examples, thought experiments, or metaphors.</a:t>
            </a:r>
          </a:p>
          <a:p>
            <a:r>
              <a:rPr lang="en-US" dirty="0"/>
              <a:t>Claude does not provide information that could be used to make chemical or biological or nuclear weapons.</a:t>
            </a:r>
          </a:p>
          <a:p>
            <a:r>
              <a:rPr lang="en-US" dirty="0"/>
              <a:t>For more casual, emotional, empathetic, or advice-driven conversations, Claude keeps its tone natural, warm, and empathetic.</a:t>
            </a:r>
          </a:p>
          <a:p>
            <a:r>
              <a:rPr lang="en-US" dirty="0"/>
              <a:t>Claude cares about people’s well-being and avoids encouraging or facilitating self-destructive behavior.</a:t>
            </a:r>
          </a:p>
          <a:p>
            <a:r>
              <a:rPr lang="en-US" dirty="0"/>
              <a:t>If Claude provides bullet points in its response, it should use markdown, and each bullet point should be at least 1-2 sentences long unless the human requests otherwise.</a:t>
            </a:r>
          </a:p>
        </p:txBody>
      </p:sp>
      <p:sp>
        <p:nvSpPr>
          <p:cNvPr id="4" name="TextBox 3">
            <a:extLst>
              <a:ext uri="{FF2B5EF4-FFF2-40B4-BE49-F238E27FC236}">
                <a16:creationId xmlns:a16="http://schemas.microsoft.com/office/drawing/2014/main" id="{E8E64256-2FF6-3110-AA6D-473F10F2FA75}"/>
              </a:ext>
            </a:extLst>
          </p:cNvPr>
          <p:cNvSpPr txBox="1"/>
          <p:nvPr/>
        </p:nvSpPr>
        <p:spPr>
          <a:xfrm>
            <a:off x="533400" y="1066799"/>
            <a:ext cx="2643096" cy="584775"/>
          </a:xfrm>
          <a:prstGeom prst="rect">
            <a:avLst/>
          </a:prstGeom>
          <a:noFill/>
        </p:spPr>
        <p:txBody>
          <a:bodyPr wrap="none" rtlCol="0">
            <a:spAutoFit/>
          </a:bodyPr>
          <a:lstStyle/>
          <a:p>
            <a:r>
              <a:rPr lang="en-US" sz="3200" dirty="0">
                <a:latin typeface="Calibri" panose="020F0502020204030204" pitchFamily="34" charset="0"/>
                <a:cs typeface="Calibri" panose="020F0502020204030204" pitchFamily="34" charset="0"/>
              </a:rPr>
              <a:t>Some extracts:</a:t>
            </a:r>
          </a:p>
        </p:txBody>
      </p:sp>
    </p:spTree>
    <p:extLst>
      <p:ext uri="{BB962C8B-B14F-4D97-AF65-F5344CB8AC3E}">
        <p14:creationId xmlns:p14="http://schemas.microsoft.com/office/powerpoint/2010/main" val="169743998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560515-86A5-7944-6D19-A07B940B68E2}"/>
              </a:ext>
            </a:extLst>
          </p:cNvPr>
          <p:cNvSpPr>
            <a:spLocks noGrp="1"/>
          </p:cNvSpPr>
          <p:nvPr>
            <p:ph type="title"/>
          </p:nvPr>
        </p:nvSpPr>
        <p:spPr/>
        <p:txBody>
          <a:bodyPr>
            <a:normAutofit fontScale="90000"/>
          </a:bodyPr>
          <a:lstStyle/>
          <a:p>
            <a:r>
              <a:rPr lang="en-US" dirty="0"/>
              <a:t>Remember that prompting is just word prediction!</a:t>
            </a:r>
          </a:p>
        </p:txBody>
      </p:sp>
      <p:sp>
        <p:nvSpPr>
          <p:cNvPr id="3" name="Content Placeholder 2">
            <a:extLst>
              <a:ext uri="{FF2B5EF4-FFF2-40B4-BE49-F238E27FC236}">
                <a16:creationId xmlns:a16="http://schemas.microsoft.com/office/drawing/2014/main" id="{2125D34A-CF51-445B-8DB5-116925BA056B}"/>
              </a:ext>
            </a:extLst>
          </p:cNvPr>
          <p:cNvSpPr>
            <a:spLocks noGrp="1"/>
          </p:cNvSpPr>
          <p:nvPr>
            <p:ph idx="1"/>
          </p:nvPr>
        </p:nvSpPr>
        <p:spPr/>
        <p:txBody>
          <a:bodyPr/>
          <a:lstStyle/>
          <a:p>
            <a:r>
              <a:rPr lang="en-US" dirty="0"/>
              <a:t>We instinctively model this as just having a conversation</a:t>
            </a:r>
          </a:p>
          <a:p>
            <a:r>
              <a:rPr lang="en-US" dirty="0"/>
              <a:t>But it's important to remember models are just doing conditional generation</a:t>
            </a:r>
          </a:p>
        </p:txBody>
      </p:sp>
    </p:spTree>
    <p:extLst>
      <p:ext uri="{BB962C8B-B14F-4D97-AF65-F5344CB8AC3E}">
        <p14:creationId xmlns:p14="http://schemas.microsoft.com/office/powerpoint/2010/main" val="20533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E112-7E49-BE15-2626-45D5F1128390}"/>
              </a:ext>
            </a:extLst>
          </p:cNvPr>
          <p:cNvSpPr>
            <a:spLocks noGrp="1"/>
          </p:cNvSpPr>
          <p:nvPr>
            <p:ph type="title"/>
          </p:nvPr>
        </p:nvSpPr>
        <p:spPr>
          <a:xfrm>
            <a:off x="1097280" y="159603"/>
            <a:ext cx="10795000" cy="907196"/>
          </a:xfrm>
        </p:spPr>
        <p:txBody>
          <a:bodyPr>
            <a:normAutofit fontScale="90000"/>
          </a:bodyPr>
          <a:lstStyle/>
          <a:p>
            <a:r>
              <a:rPr lang="en-US" dirty="0"/>
              <a:t>Three architectures for large language models</a:t>
            </a:r>
          </a:p>
        </p:txBody>
      </p:sp>
      <p:sp>
        <p:nvSpPr>
          <p:cNvPr id="3" name="Content Placeholder 2">
            <a:extLst>
              <a:ext uri="{FF2B5EF4-FFF2-40B4-BE49-F238E27FC236}">
                <a16:creationId xmlns:a16="http://schemas.microsoft.com/office/drawing/2014/main" id="{1CEF1146-912F-376B-1180-2D9E612D4B03}"/>
              </a:ext>
            </a:extLst>
          </p:cNvPr>
          <p:cNvSpPr>
            <a:spLocks noGrp="1"/>
          </p:cNvSpPr>
          <p:nvPr>
            <p:ph idx="1"/>
          </p:nvPr>
        </p:nvSpPr>
        <p:spPr>
          <a:xfrm>
            <a:off x="1097280" y="4143170"/>
            <a:ext cx="10795000" cy="3324430"/>
          </a:xfrm>
        </p:spPr>
        <p:txBody>
          <a:bodyPr>
            <a:normAutofit/>
          </a:bodyPr>
          <a:lstStyle/>
          <a:p>
            <a:r>
              <a:rPr lang="en-US" sz="3200" b="1" dirty="0"/>
              <a:t>Decoders</a:t>
            </a:r>
            <a:r>
              <a:rPr lang="en-US" sz="3200" dirty="0"/>
              <a:t>			</a:t>
            </a:r>
            <a:r>
              <a:rPr lang="en-US" sz="3200" b="1" dirty="0"/>
              <a:t>Encoders</a:t>
            </a:r>
            <a:r>
              <a:rPr lang="en-US" sz="3200" dirty="0"/>
              <a:t>		   </a:t>
            </a:r>
            <a:r>
              <a:rPr lang="en-US" sz="3200" b="1" dirty="0"/>
              <a:t>Encoder-decoders</a:t>
            </a:r>
          </a:p>
          <a:p>
            <a:r>
              <a:rPr lang="en-US" sz="3500" dirty="0"/>
              <a:t>GPT, Claude,		BERT family,		Flan-T5, Whisper</a:t>
            </a:r>
          </a:p>
          <a:p>
            <a:r>
              <a:rPr lang="en-US" sz="3500" dirty="0"/>
              <a:t>Llama				</a:t>
            </a:r>
            <a:r>
              <a:rPr lang="en-US" sz="3500" dirty="0" err="1"/>
              <a:t>HuBERT</a:t>
            </a:r>
            <a:endParaRPr lang="en-US" sz="3500" dirty="0"/>
          </a:p>
          <a:p>
            <a:r>
              <a:rPr lang="en-US" sz="3500" dirty="0" err="1"/>
              <a:t>Mixtral</a:t>
            </a:r>
            <a:endParaRPr lang="en-US" sz="3500" dirty="0"/>
          </a:p>
        </p:txBody>
      </p:sp>
      <p:pic>
        <p:nvPicPr>
          <p:cNvPr id="8" name="Picture 7">
            <a:extLst>
              <a:ext uri="{FF2B5EF4-FFF2-40B4-BE49-F238E27FC236}">
                <a16:creationId xmlns:a16="http://schemas.microsoft.com/office/drawing/2014/main" id="{F3AC094E-0B5E-DC50-03D9-A8F2C6DE60E4}"/>
              </a:ext>
            </a:extLst>
          </p:cNvPr>
          <p:cNvPicPr>
            <a:picLocks noChangeAspect="1"/>
          </p:cNvPicPr>
          <p:nvPr/>
        </p:nvPicPr>
        <p:blipFill>
          <a:blip r:embed="rId3"/>
          <a:srcRect b="20345"/>
          <a:stretch>
            <a:fillRect/>
          </a:stretch>
        </p:blipFill>
        <p:spPr>
          <a:xfrm>
            <a:off x="1097280" y="1114629"/>
            <a:ext cx="10305922" cy="2695371"/>
          </a:xfrm>
          <a:prstGeom prst="rect">
            <a:avLst/>
          </a:prstGeom>
        </p:spPr>
      </p:pic>
    </p:spTree>
    <p:extLst>
      <p:ext uri="{BB962C8B-B14F-4D97-AF65-F5344CB8AC3E}">
        <p14:creationId xmlns:p14="http://schemas.microsoft.com/office/powerpoint/2010/main" val="369362745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49DE04-B625-F9D8-ABBA-035E66D03BB4}"/>
              </a:ext>
            </a:extLst>
          </p:cNvPr>
          <p:cNvSpPr>
            <a:spLocks noGrp="1"/>
          </p:cNvSpPr>
          <p:nvPr>
            <p:ph type="title"/>
          </p:nvPr>
        </p:nvSpPr>
        <p:spPr>
          <a:xfrm>
            <a:off x="365766" y="12332"/>
            <a:ext cx="10058400" cy="907196"/>
          </a:xfrm>
        </p:spPr>
        <p:txBody>
          <a:bodyPr/>
          <a:lstStyle/>
          <a:p>
            <a:r>
              <a:rPr lang="en-US" dirty="0"/>
              <a:t>An example of inference</a:t>
            </a:r>
          </a:p>
        </p:txBody>
      </p:sp>
      <p:sp>
        <p:nvSpPr>
          <p:cNvPr id="3" name="Content Placeholder 2">
            <a:extLst>
              <a:ext uri="{FF2B5EF4-FFF2-40B4-BE49-F238E27FC236}">
                <a16:creationId xmlns:a16="http://schemas.microsoft.com/office/drawing/2014/main" id="{D7465314-04AA-6694-0CDA-33AF7C058F06}"/>
              </a:ext>
            </a:extLst>
          </p:cNvPr>
          <p:cNvSpPr>
            <a:spLocks noGrp="1"/>
          </p:cNvSpPr>
          <p:nvPr>
            <p:ph idx="1"/>
          </p:nvPr>
        </p:nvSpPr>
        <p:spPr>
          <a:xfrm>
            <a:off x="365766" y="1219200"/>
            <a:ext cx="10789914" cy="4800600"/>
          </a:xfrm>
        </p:spPr>
        <p:txBody>
          <a:bodyPr/>
          <a:lstStyle/>
          <a:p>
            <a:r>
              <a:rPr lang="en-US" dirty="0"/>
              <a:t>User types </a:t>
            </a:r>
            <a:r>
              <a:rPr lang="en-US" sz="3200" dirty="0"/>
              <a:t>"</a:t>
            </a:r>
            <a:r>
              <a:rPr lang="en-US" sz="3200" dirty="0">
                <a:latin typeface="Courier New" panose="02070309020205020404" pitchFamily="49" charset="0"/>
                <a:cs typeface="Courier New" panose="02070309020205020404" pitchFamily="49" charset="0"/>
              </a:rPr>
              <a:t>Who wrote The Origin of Species?"</a:t>
            </a:r>
            <a:endParaRPr lang="en-US" dirty="0">
              <a:latin typeface="Courier New" panose="02070309020205020404" pitchFamily="49" charset="0"/>
              <a:cs typeface="Courier New" panose="02070309020205020404" pitchFamily="49" charset="0"/>
            </a:endParaRPr>
          </a:p>
        </p:txBody>
      </p:sp>
      <p:pic>
        <p:nvPicPr>
          <p:cNvPr id="4" name="Picture 3">
            <a:extLst>
              <a:ext uri="{FF2B5EF4-FFF2-40B4-BE49-F238E27FC236}">
                <a16:creationId xmlns:a16="http://schemas.microsoft.com/office/drawing/2014/main" id="{A75F70EF-4D0E-F031-87DC-83349D34688E}"/>
              </a:ext>
            </a:extLst>
          </p:cNvPr>
          <p:cNvPicPr>
            <a:picLocks noChangeAspect="1"/>
          </p:cNvPicPr>
          <p:nvPr/>
        </p:nvPicPr>
        <p:blipFill>
          <a:blip r:embed="rId2"/>
          <a:stretch>
            <a:fillRect/>
          </a:stretch>
        </p:blipFill>
        <p:spPr>
          <a:xfrm>
            <a:off x="797227" y="1818544"/>
            <a:ext cx="10383853" cy="5132590"/>
          </a:xfrm>
          <a:prstGeom prst="rect">
            <a:avLst/>
          </a:prstGeom>
        </p:spPr>
      </p:pic>
    </p:spTree>
    <p:extLst>
      <p:ext uri="{BB962C8B-B14F-4D97-AF65-F5344CB8AC3E}">
        <p14:creationId xmlns:p14="http://schemas.microsoft.com/office/powerpoint/2010/main" val="347834627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7AD0FA-CFE9-FC93-D59E-908A7A3F016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BF5FE107-E842-E258-5E74-5E7FFECBC04D}"/>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42C0BED0-E234-7D0D-353B-0D5F97334071}"/>
              </a:ext>
            </a:extLst>
          </p:cNvPr>
          <p:cNvPicPr>
            <a:picLocks noChangeAspect="1"/>
          </p:cNvPicPr>
          <p:nvPr/>
        </p:nvPicPr>
        <p:blipFill>
          <a:blip r:embed="rId2"/>
          <a:stretch>
            <a:fillRect/>
          </a:stretch>
        </p:blipFill>
        <p:spPr>
          <a:xfrm>
            <a:off x="228600" y="897467"/>
            <a:ext cx="12537831" cy="5257800"/>
          </a:xfrm>
          <a:prstGeom prst="rect">
            <a:avLst/>
          </a:prstGeom>
        </p:spPr>
      </p:pic>
    </p:spTree>
    <p:extLst>
      <p:ext uri="{BB962C8B-B14F-4D97-AF65-F5344CB8AC3E}">
        <p14:creationId xmlns:p14="http://schemas.microsoft.com/office/powerpoint/2010/main" val="53333539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C3E9F-7756-6732-F22C-67046AAC56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918FBE-1C6D-2089-859B-F9AB8FC31459}"/>
              </a:ext>
            </a:extLst>
          </p:cNvPr>
          <p:cNvSpPr>
            <a:spLocks noGrp="1"/>
          </p:cNvSpPr>
          <p:nvPr>
            <p:ph type="title"/>
          </p:nvPr>
        </p:nvSpPr>
        <p:spPr/>
        <p:txBody>
          <a:bodyPr/>
          <a:lstStyle/>
          <a:p>
            <a:r>
              <a:rPr lang="en-US" dirty="0"/>
              <a:t>Agents</a:t>
            </a:r>
          </a:p>
        </p:txBody>
      </p:sp>
      <p:sp>
        <p:nvSpPr>
          <p:cNvPr id="3" name="Content Placeholder 2">
            <a:extLst>
              <a:ext uri="{FF2B5EF4-FFF2-40B4-BE49-F238E27FC236}">
                <a16:creationId xmlns:a16="http://schemas.microsoft.com/office/drawing/2014/main" id="{9923FA62-539C-6AF7-6618-BC1515F28E12}"/>
              </a:ext>
            </a:extLst>
          </p:cNvPr>
          <p:cNvSpPr>
            <a:spLocks noGrp="1"/>
          </p:cNvSpPr>
          <p:nvPr>
            <p:ph idx="1"/>
          </p:nvPr>
        </p:nvSpPr>
        <p:spPr>
          <a:xfrm>
            <a:off x="1097286" y="1600199"/>
            <a:ext cx="10058401" cy="5098197"/>
          </a:xfrm>
        </p:spPr>
        <p:txBody>
          <a:bodyPr>
            <a:normAutofit/>
          </a:bodyPr>
          <a:lstStyle/>
          <a:p>
            <a:r>
              <a:rPr lang="en-US" sz="3200" dirty="0"/>
              <a:t>This is especially clear with demonstrations</a:t>
            </a:r>
          </a:p>
          <a:p>
            <a:r>
              <a:rPr lang="en-US" sz="3200" dirty="0"/>
              <a:t>But this is a different kind of learning than pretraining</a:t>
            </a:r>
          </a:p>
          <a:p>
            <a:pPr marL="457200" indent="-457200">
              <a:buFont typeface="Arial" panose="020B0604020202020204" pitchFamily="34" charset="0"/>
              <a:buChar char="•"/>
            </a:pPr>
            <a:r>
              <a:rPr lang="en-US" sz="3200" dirty="0"/>
              <a:t>Pretraining sets language model weights via gradient descent</a:t>
            </a:r>
          </a:p>
          <a:p>
            <a:pPr marL="457200" indent="-457200">
              <a:buFont typeface="Arial" panose="020B0604020202020204" pitchFamily="34" charset="0"/>
              <a:buChar char="•"/>
            </a:pPr>
            <a:r>
              <a:rPr lang="en-US" sz="3200" dirty="0"/>
              <a:t>Prompting just changes the context and the activations in the network; no parameters change</a:t>
            </a:r>
          </a:p>
          <a:p>
            <a:r>
              <a:rPr lang="en-US" sz="3200" dirty="0"/>
              <a:t>We call this </a:t>
            </a:r>
            <a:r>
              <a:rPr lang="en-US" sz="3200" b="1" dirty="0">
                <a:solidFill>
                  <a:srgbClr val="061CFF"/>
                </a:solidFill>
              </a:rPr>
              <a:t>in-context learning</a:t>
            </a:r>
            <a:r>
              <a:rPr lang="en-US" sz="3200" dirty="0"/>
              <a:t>—learning that improves model performance but does not update parameters</a:t>
            </a:r>
          </a:p>
          <a:p>
            <a:endParaRPr lang="en-US" dirty="0"/>
          </a:p>
        </p:txBody>
      </p:sp>
    </p:spTree>
    <p:extLst>
      <p:ext uri="{BB962C8B-B14F-4D97-AF65-F5344CB8AC3E}">
        <p14:creationId xmlns:p14="http://schemas.microsoft.com/office/powerpoint/2010/main" val="281231917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DCAC03-35CD-0DDA-785A-7DB0F72AEBFB}"/>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36FD2C11-A00B-4459-8C29-856D23505DB8}"/>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A175A73E-0A6A-8AED-95EB-D255A83EA10B}"/>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Inference</a:t>
            </a:r>
          </a:p>
        </p:txBody>
      </p:sp>
      <p:sp>
        <p:nvSpPr>
          <p:cNvPr id="3" name="Text Placeholder 2">
            <a:extLst>
              <a:ext uri="{FF2B5EF4-FFF2-40B4-BE49-F238E27FC236}">
                <a16:creationId xmlns:a16="http://schemas.microsoft.com/office/drawing/2014/main" id="{9715DC55-804A-61FE-BB97-F2832FB60D68}"/>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106351764"/>
      </p:ext>
    </p:extLst>
  </p:cSld>
  <p:clrMapOvr>
    <a:masterClrMapping/>
  </p:clrMapOvr>
  <p:transition/>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Agents</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588656835"/>
      </p:ext>
    </p:extLst>
  </p:cSld>
  <p:clrMapOvr>
    <a:masterClrMapping/>
  </p:clrMapOvr>
  <p:transition/>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741C2-74AD-A1EC-98E7-21AFD7217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0EC0D6-B888-28B5-5ED4-AA17DB965267}"/>
              </a:ext>
            </a:extLst>
          </p:cNvPr>
          <p:cNvSpPr>
            <a:spLocks noGrp="1"/>
          </p:cNvSpPr>
          <p:nvPr>
            <p:ph type="title"/>
          </p:nvPr>
        </p:nvSpPr>
        <p:spPr/>
        <p:txBody>
          <a:bodyPr/>
          <a:lstStyle/>
          <a:p>
            <a:r>
              <a:rPr lang="en-US" dirty="0"/>
              <a:t>What is an Agent?</a:t>
            </a:r>
          </a:p>
        </p:txBody>
      </p:sp>
      <p:sp>
        <p:nvSpPr>
          <p:cNvPr id="3" name="Content Placeholder 2">
            <a:extLst>
              <a:ext uri="{FF2B5EF4-FFF2-40B4-BE49-F238E27FC236}">
                <a16:creationId xmlns:a16="http://schemas.microsoft.com/office/drawing/2014/main" id="{C43F11B9-6146-89AB-0292-840BA9B00C16}"/>
              </a:ext>
            </a:extLst>
          </p:cNvPr>
          <p:cNvSpPr>
            <a:spLocks noGrp="1"/>
          </p:cNvSpPr>
          <p:nvPr>
            <p:ph idx="1"/>
          </p:nvPr>
        </p:nvSpPr>
        <p:spPr>
          <a:xfrm>
            <a:off x="1097286" y="1295400"/>
            <a:ext cx="11247114" cy="5562600"/>
          </a:xfrm>
        </p:spPr>
        <p:txBody>
          <a:bodyPr>
            <a:normAutofit fontScale="92500"/>
          </a:bodyPr>
          <a:lstStyle/>
          <a:p>
            <a:r>
              <a:rPr lang="en-US" dirty="0"/>
              <a:t>An LLM that can act in the world, calling</a:t>
            </a:r>
          </a:p>
          <a:p>
            <a:pPr lvl="1"/>
            <a:r>
              <a:rPr lang="en-US" dirty="0"/>
              <a:t>a search engine to get up-to-date information, </a:t>
            </a:r>
          </a:p>
          <a:p>
            <a:pPr lvl="1"/>
            <a:r>
              <a:rPr lang="en-US" dirty="0"/>
              <a:t>a calendar to compute free slots, </a:t>
            </a:r>
          </a:p>
          <a:p>
            <a:pPr lvl="1"/>
            <a:r>
              <a:rPr lang="en-US" dirty="0"/>
              <a:t>a python program to do calculation</a:t>
            </a:r>
          </a:p>
          <a:p>
            <a:pPr lvl="1"/>
            <a:r>
              <a:rPr lang="en-US" dirty="0"/>
              <a:t>a database to look something up, </a:t>
            </a:r>
          </a:p>
          <a:p>
            <a:pPr lvl="1"/>
            <a:r>
              <a:rPr lang="en-US" dirty="0"/>
              <a:t>an API to order supplies. </a:t>
            </a:r>
          </a:p>
          <a:p>
            <a:r>
              <a:rPr lang="en-US" dirty="0"/>
              <a:t>It does this having tokens for actions that it can generate</a:t>
            </a:r>
          </a:p>
          <a:p>
            <a:pPr marL="571500" indent="-571500">
              <a:buFont typeface="Arial" panose="020B0604020202020204" pitchFamily="34" charset="0"/>
              <a:buChar char="•"/>
            </a:pPr>
            <a:r>
              <a:rPr lang="en-US" dirty="0"/>
              <a:t>SEARCH() </a:t>
            </a:r>
          </a:p>
          <a:p>
            <a:pPr marL="571500" indent="-571500">
              <a:buFont typeface="Arial" panose="020B0604020202020204" pitchFamily="34" charset="0"/>
              <a:buChar char="•"/>
            </a:pPr>
            <a:r>
              <a:rPr lang="en-US" dirty="0"/>
              <a:t>CALENDAR() </a:t>
            </a:r>
          </a:p>
          <a:p>
            <a:pPr marL="571500" indent="-571500">
              <a:buFont typeface="Arial" panose="020B0604020202020204" pitchFamily="34" charset="0"/>
              <a:buChar char="•"/>
            </a:pPr>
            <a:r>
              <a:rPr lang="en-US" dirty="0"/>
              <a:t>CALCULATOR()</a:t>
            </a:r>
          </a:p>
          <a:p>
            <a:endParaRPr lang="en-US" dirty="0"/>
          </a:p>
          <a:p>
            <a:endParaRPr lang="en-US" dirty="0"/>
          </a:p>
        </p:txBody>
      </p:sp>
    </p:spTree>
    <p:extLst>
      <p:ext uri="{BB962C8B-B14F-4D97-AF65-F5344CB8AC3E}">
        <p14:creationId xmlns:p14="http://schemas.microsoft.com/office/powerpoint/2010/main" val="113269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596D1-5ADA-ADDA-315B-E6B98B754632}"/>
              </a:ext>
            </a:extLst>
          </p:cNvPr>
          <p:cNvSpPr>
            <a:spLocks noGrp="1"/>
          </p:cNvSpPr>
          <p:nvPr>
            <p:ph type="title"/>
          </p:nvPr>
        </p:nvSpPr>
        <p:spPr/>
        <p:txBody>
          <a:bodyPr/>
          <a:lstStyle/>
          <a:p>
            <a:r>
              <a:rPr lang="en-US" dirty="0"/>
              <a:t>Example Agent Architecture: </a:t>
            </a:r>
            <a:r>
              <a:rPr lang="en-US" dirty="0" err="1"/>
              <a:t>ReAct</a:t>
            </a:r>
            <a:endParaRPr lang="en-US" dirty="0"/>
          </a:p>
        </p:txBody>
      </p:sp>
      <p:sp>
        <p:nvSpPr>
          <p:cNvPr id="3" name="Content Placeholder 2">
            <a:extLst>
              <a:ext uri="{FF2B5EF4-FFF2-40B4-BE49-F238E27FC236}">
                <a16:creationId xmlns:a16="http://schemas.microsoft.com/office/drawing/2014/main" id="{925C7522-A73B-C97B-DC08-5EB8555823CA}"/>
              </a:ext>
            </a:extLst>
          </p:cNvPr>
          <p:cNvSpPr>
            <a:spLocks noGrp="1"/>
          </p:cNvSpPr>
          <p:nvPr>
            <p:ph idx="1"/>
          </p:nvPr>
        </p:nvSpPr>
        <p:spPr/>
        <p:txBody>
          <a:bodyPr>
            <a:normAutofit/>
          </a:bodyPr>
          <a:lstStyle/>
          <a:p>
            <a:r>
              <a:rPr lang="en-US" dirty="0"/>
              <a:t>User question: </a:t>
            </a:r>
            <a:r>
              <a:rPr lang="en-US" dirty="0">
                <a:latin typeface="Lucida Sans" panose="020B0602030504020204" pitchFamily="34" charset="77"/>
              </a:rPr>
              <a:t>Aside from the Apple Remote, what other device can control the program Apple Remote was originally designed to interact with?</a:t>
            </a:r>
            <a:br>
              <a:rPr lang="en-US" dirty="0"/>
            </a:br>
            <a:br>
              <a:rPr lang="en-US" dirty="0"/>
            </a:br>
            <a:r>
              <a:rPr lang="en-US" b="1" dirty="0"/>
              <a:t>Idea</a:t>
            </a:r>
            <a:r>
              <a:rPr lang="en-US" dirty="0"/>
              <a:t>: Prompt the LLM to generate actions interleaved with reasoning traces, allowing the model to reason about plans for acting</a:t>
            </a:r>
          </a:p>
          <a:p>
            <a:endParaRPr lang="en-US" dirty="0"/>
          </a:p>
          <a:p>
            <a:endParaRPr lang="en-US" dirty="0"/>
          </a:p>
        </p:txBody>
      </p:sp>
    </p:spTree>
    <p:extLst>
      <p:ext uri="{BB962C8B-B14F-4D97-AF65-F5344CB8AC3E}">
        <p14:creationId xmlns:p14="http://schemas.microsoft.com/office/powerpoint/2010/main" val="19538351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2E27D-DD05-78CD-5D2E-2F68370373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B167FC-0E31-F2CD-66BE-72E5E6458C44}"/>
              </a:ext>
            </a:extLst>
          </p:cNvPr>
          <p:cNvSpPr>
            <a:spLocks noGrp="1"/>
          </p:cNvSpPr>
          <p:nvPr>
            <p:ph type="title"/>
          </p:nvPr>
        </p:nvSpPr>
        <p:spPr/>
        <p:txBody>
          <a:bodyPr/>
          <a:lstStyle/>
          <a:p>
            <a:r>
              <a:rPr lang="en-US" dirty="0"/>
              <a:t>Example Agent Architecture: </a:t>
            </a:r>
            <a:r>
              <a:rPr lang="en-US" dirty="0" err="1"/>
              <a:t>ReAct</a:t>
            </a:r>
            <a:endParaRPr lang="en-US" dirty="0"/>
          </a:p>
        </p:txBody>
      </p:sp>
      <p:sp>
        <p:nvSpPr>
          <p:cNvPr id="3" name="Content Placeholder 2">
            <a:extLst>
              <a:ext uri="{FF2B5EF4-FFF2-40B4-BE49-F238E27FC236}">
                <a16:creationId xmlns:a16="http://schemas.microsoft.com/office/drawing/2014/main" id="{092D6436-8A39-1D2F-E2EE-0B21FAF903D6}"/>
              </a:ext>
            </a:extLst>
          </p:cNvPr>
          <p:cNvSpPr>
            <a:spLocks noGrp="1"/>
          </p:cNvSpPr>
          <p:nvPr>
            <p:ph idx="1"/>
          </p:nvPr>
        </p:nvSpPr>
        <p:spPr>
          <a:xfrm>
            <a:off x="1097286" y="1066800"/>
            <a:ext cx="10058401" cy="4950279"/>
          </a:xfrm>
        </p:spPr>
        <p:txBody>
          <a:bodyPr/>
          <a:lstStyle/>
          <a:p>
            <a:r>
              <a:rPr lang="en-US" sz="2400" dirty="0"/>
              <a:t>Question: Aside from the Apple Remote, what other device can control the program Apple Remote was originally designed to interact with?</a:t>
            </a:r>
          </a:p>
          <a:p>
            <a:endParaRPr lang="en-US" dirty="0"/>
          </a:p>
        </p:txBody>
      </p:sp>
      <p:pic>
        <p:nvPicPr>
          <p:cNvPr id="4" name="Picture 3">
            <a:extLst>
              <a:ext uri="{FF2B5EF4-FFF2-40B4-BE49-F238E27FC236}">
                <a16:creationId xmlns:a16="http://schemas.microsoft.com/office/drawing/2014/main" id="{CD169CEF-511E-877E-3638-99815D9424BE}"/>
              </a:ext>
            </a:extLst>
          </p:cNvPr>
          <p:cNvPicPr>
            <a:picLocks noChangeAspect="1"/>
          </p:cNvPicPr>
          <p:nvPr/>
        </p:nvPicPr>
        <p:blipFill>
          <a:blip r:embed="rId2"/>
          <a:stretch>
            <a:fillRect/>
          </a:stretch>
        </p:blipFill>
        <p:spPr>
          <a:xfrm>
            <a:off x="1981200" y="1916188"/>
            <a:ext cx="8732514" cy="4950279"/>
          </a:xfrm>
          <a:prstGeom prst="rect">
            <a:avLst/>
          </a:prstGeom>
        </p:spPr>
      </p:pic>
    </p:spTree>
    <p:extLst>
      <p:ext uri="{BB962C8B-B14F-4D97-AF65-F5344CB8AC3E}">
        <p14:creationId xmlns:p14="http://schemas.microsoft.com/office/powerpoint/2010/main" val="306761477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078A6-A2AA-1419-0233-04B2E6332E19}"/>
              </a:ext>
            </a:extLst>
          </p:cNvPr>
          <p:cNvSpPr>
            <a:spLocks noGrp="1"/>
          </p:cNvSpPr>
          <p:nvPr>
            <p:ph type="title"/>
          </p:nvPr>
        </p:nvSpPr>
        <p:spPr>
          <a:xfrm>
            <a:off x="1097280" y="159603"/>
            <a:ext cx="10789920" cy="907196"/>
          </a:xfrm>
        </p:spPr>
        <p:txBody>
          <a:bodyPr>
            <a:normAutofit fontScale="90000"/>
          </a:bodyPr>
          <a:lstStyle/>
          <a:p>
            <a:r>
              <a:rPr lang="en-US" dirty="0"/>
              <a:t>A sample </a:t>
            </a:r>
            <a:r>
              <a:rPr lang="en-US" dirty="0" err="1"/>
              <a:t>ReAct</a:t>
            </a:r>
            <a:r>
              <a:rPr lang="en-US" dirty="0"/>
              <a:t> prompt that defines 3 actions</a:t>
            </a:r>
          </a:p>
        </p:txBody>
      </p:sp>
      <p:sp>
        <p:nvSpPr>
          <p:cNvPr id="3" name="Content Placeholder 2">
            <a:extLst>
              <a:ext uri="{FF2B5EF4-FFF2-40B4-BE49-F238E27FC236}">
                <a16:creationId xmlns:a16="http://schemas.microsoft.com/office/drawing/2014/main" id="{28D5A694-AC30-1363-85D5-5389FE6375F9}"/>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9C7A780B-5FF4-A0DA-3D85-A37D2D6FA165}"/>
              </a:ext>
            </a:extLst>
          </p:cNvPr>
          <p:cNvPicPr>
            <a:picLocks noChangeAspect="1"/>
          </p:cNvPicPr>
          <p:nvPr/>
        </p:nvPicPr>
        <p:blipFill>
          <a:blip r:embed="rId2"/>
          <a:stretch>
            <a:fillRect/>
          </a:stretch>
        </p:blipFill>
        <p:spPr>
          <a:xfrm>
            <a:off x="375497" y="2362200"/>
            <a:ext cx="11735263" cy="4336197"/>
          </a:xfrm>
          <a:prstGeom prst="rect">
            <a:avLst/>
          </a:prstGeom>
        </p:spPr>
      </p:pic>
    </p:spTree>
    <p:extLst>
      <p:ext uri="{BB962C8B-B14F-4D97-AF65-F5344CB8AC3E}">
        <p14:creationId xmlns:p14="http://schemas.microsoft.com/office/powerpoint/2010/main" val="401420284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76ECA3-4BA2-37E0-A888-7FAC6F21A9B1}"/>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03BC998B-250F-8242-02CA-562657A389E8}"/>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9479140A-5D83-A010-31DF-2430E2060DF3}"/>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Agents</a:t>
            </a:r>
          </a:p>
        </p:txBody>
      </p:sp>
      <p:sp>
        <p:nvSpPr>
          <p:cNvPr id="3" name="Text Placeholder 2">
            <a:extLst>
              <a:ext uri="{FF2B5EF4-FFF2-40B4-BE49-F238E27FC236}">
                <a16:creationId xmlns:a16="http://schemas.microsoft.com/office/drawing/2014/main" id="{932D3561-0FA6-9D5C-B7FD-15112FF9258F}"/>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88207241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481819-A451-5FB9-AE3A-69B22A50CE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255A0F-4FAF-78F5-9517-96624D98F21C}"/>
              </a:ext>
            </a:extLst>
          </p:cNvPr>
          <p:cNvSpPr>
            <a:spLocks noGrp="1"/>
          </p:cNvSpPr>
          <p:nvPr>
            <p:ph type="title"/>
          </p:nvPr>
        </p:nvSpPr>
        <p:spPr/>
        <p:txBody>
          <a:bodyPr/>
          <a:lstStyle/>
          <a:p>
            <a:r>
              <a:rPr lang="en-US" dirty="0"/>
              <a:t>Decoders</a:t>
            </a:r>
          </a:p>
        </p:txBody>
      </p:sp>
      <p:sp>
        <p:nvSpPr>
          <p:cNvPr id="3" name="Content Placeholder 2">
            <a:extLst>
              <a:ext uri="{FF2B5EF4-FFF2-40B4-BE49-F238E27FC236}">
                <a16:creationId xmlns:a16="http://schemas.microsoft.com/office/drawing/2014/main" id="{22A388FF-F2FA-AFC2-87D6-2ABA3A05EA8F}"/>
              </a:ext>
            </a:extLst>
          </p:cNvPr>
          <p:cNvSpPr>
            <a:spLocks noGrp="1"/>
          </p:cNvSpPr>
          <p:nvPr>
            <p:ph idx="1"/>
          </p:nvPr>
        </p:nvSpPr>
        <p:spPr>
          <a:xfrm>
            <a:off x="1097285" y="2507396"/>
            <a:ext cx="10058401" cy="3664803"/>
          </a:xfrm>
        </p:spPr>
        <p:txBody>
          <a:bodyPr>
            <a:normAutofit fontScale="92500"/>
          </a:bodyPr>
          <a:lstStyle/>
          <a:p>
            <a:r>
              <a:rPr lang="en-US" sz="3600" dirty="0"/>
              <a:t>What most people think of when we say LLM</a:t>
            </a:r>
          </a:p>
          <a:p>
            <a:pPr marL="571500" indent="-571500">
              <a:buFont typeface="Arial" panose="020B0604020202020204" pitchFamily="34" charset="0"/>
              <a:buChar char="•"/>
            </a:pPr>
            <a:r>
              <a:rPr lang="en-US" sz="3600" dirty="0"/>
              <a:t>GPT, Claude, Llama, DeepSeek, Mistral</a:t>
            </a:r>
          </a:p>
          <a:p>
            <a:pPr marL="571500" indent="-571500">
              <a:buFont typeface="Arial" panose="020B0604020202020204" pitchFamily="34" charset="0"/>
              <a:buChar char="•"/>
            </a:pPr>
            <a:r>
              <a:rPr lang="en-US" sz="3600" dirty="0"/>
              <a:t>A generative model</a:t>
            </a:r>
          </a:p>
          <a:p>
            <a:pPr marL="571500" indent="-571500">
              <a:buFont typeface="Arial" panose="020B0604020202020204" pitchFamily="34" charset="0"/>
              <a:buChar char="•"/>
            </a:pPr>
            <a:r>
              <a:rPr lang="en-US" sz="3600" dirty="0"/>
              <a:t>It takes as input a series of tokens, and iteratively generates an output token one at a time. </a:t>
            </a:r>
          </a:p>
          <a:p>
            <a:pPr marL="571500" indent="-571500">
              <a:buFont typeface="Arial" panose="020B0604020202020204" pitchFamily="34" charset="0"/>
              <a:buChar char="•"/>
            </a:pPr>
            <a:r>
              <a:rPr lang="en-US" sz="3600" dirty="0"/>
              <a:t>Left to right (causal, autoregressive)</a:t>
            </a:r>
          </a:p>
          <a:p>
            <a:endParaRPr lang="en-US" sz="3600" dirty="0"/>
          </a:p>
        </p:txBody>
      </p:sp>
      <p:pic>
        <p:nvPicPr>
          <p:cNvPr id="4" name="Picture 3">
            <a:extLst>
              <a:ext uri="{FF2B5EF4-FFF2-40B4-BE49-F238E27FC236}">
                <a16:creationId xmlns:a16="http://schemas.microsoft.com/office/drawing/2014/main" id="{7176048B-D66D-FE22-1CCC-12C27C8355D2}"/>
              </a:ext>
            </a:extLst>
          </p:cNvPr>
          <p:cNvPicPr>
            <a:picLocks noChangeAspect="1"/>
          </p:cNvPicPr>
          <p:nvPr/>
        </p:nvPicPr>
        <p:blipFill>
          <a:blip r:embed="rId2"/>
          <a:srcRect t="21105" r="72939" b="20345"/>
          <a:stretch>
            <a:fillRect/>
          </a:stretch>
        </p:blipFill>
        <p:spPr>
          <a:xfrm>
            <a:off x="8686800" y="159603"/>
            <a:ext cx="2788920" cy="1981200"/>
          </a:xfrm>
          <a:prstGeom prst="rect">
            <a:avLst/>
          </a:prstGeom>
        </p:spPr>
      </p:pic>
    </p:spTree>
    <p:extLst>
      <p:ext uri="{BB962C8B-B14F-4D97-AF65-F5344CB8AC3E}">
        <p14:creationId xmlns:p14="http://schemas.microsoft.com/office/powerpoint/2010/main" val="4285777244"/>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66845D-B379-D12D-94EE-C730591BF997}"/>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A0D0D058-4A5F-3B02-AB5B-8DC4E8E5298C}"/>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82399C32-DEE8-0618-1B41-C26C2DD51E3C}"/>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Evaluating LLMs</a:t>
            </a:r>
          </a:p>
        </p:txBody>
      </p:sp>
      <p:sp>
        <p:nvSpPr>
          <p:cNvPr id="3" name="Text Placeholder 2">
            <a:extLst>
              <a:ext uri="{FF2B5EF4-FFF2-40B4-BE49-F238E27FC236}">
                <a16:creationId xmlns:a16="http://schemas.microsoft.com/office/drawing/2014/main" id="{29C52A57-96C8-EB45-2CB9-6637BCECAF9F}"/>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346732247"/>
      </p:ext>
    </p:extLst>
  </p:cSld>
  <p:clrMapOvr>
    <a:masterClrMapping/>
  </p:clrMapOvr>
  <p:transition/>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3A0716-AF71-8A2C-16F8-1DE875F8ED78}"/>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6489EF2E-DBA6-7656-5F26-03C072F471F7}"/>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D92D30C3-F220-CFF6-86BB-21EC9B844C14}"/>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Evaluating LLMs</a:t>
            </a:r>
          </a:p>
        </p:txBody>
      </p:sp>
      <p:sp>
        <p:nvSpPr>
          <p:cNvPr id="3" name="Text Placeholder 2">
            <a:extLst>
              <a:ext uri="{FF2B5EF4-FFF2-40B4-BE49-F238E27FC236}">
                <a16:creationId xmlns:a16="http://schemas.microsoft.com/office/drawing/2014/main" id="{1E8DFAD1-4F0A-BBEA-A5EB-82886963DB85}"/>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704715430"/>
      </p:ext>
    </p:extLst>
  </p:cSld>
  <p:clrMapOvr>
    <a:masterClrMapping/>
  </p:clrMapOvr>
  <p:transition/>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18D2B-3675-A759-6066-A432BD4EBA76}"/>
              </a:ext>
            </a:extLst>
          </p:cNvPr>
          <p:cNvSpPr>
            <a:spLocks noGrp="1"/>
          </p:cNvSpPr>
          <p:nvPr>
            <p:ph type="title"/>
          </p:nvPr>
        </p:nvSpPr>
        <p:spPr/>
        <p:txBody>
          <a:bodyPr/>
          <a:lstStyle/>
          <a:p>
            <a:r>
              <a:rPr lang="en-US" dirty="0"/>
              <a:t>How to make an LLM multilingual?</a:t>
            </a:r>
          </a:p>
        </p:txBody>
      </p:sp>
      <p:sp>
        <p:nvSpPr>
          <p:cNvPr id="3" name="Content Placeholder 2">
            <a:extLst>
              <a:ext uri="{FF2B5EF4-FFF2-40B4-BE49-F238E27FC236}">
                <a16:creationId xmlns:a16="http://schemas.microsoft.com/office/drawing/2014/main" id="{B501CCCC-22C5-6C95-650E-9BC8D64B229E}"/>
              </a:ext>
            </a:extLst>
          </p:cNvPr>
          <p:cNvSpPr>
            <a:spLocks noGrp="1"/>
          </p:cNvSpPr>
          <p:nvPr>
            <p:ph idx="1"/>
          </p:nvPr>
        </p:nvSpPr>
        <p:spPr/>
        <p:txBody>
          <a:bodyPr>
            <a:normAutofit fontScale="92500" lnSpcReduction="10000"/>
          </a:bodyPr>
          <a:lstStyle/>
          <a:p>
            <a:r>
              <a:rPr lang="en-US" dirty="0"/>
              <a:t>Surprising answer</a:t>
            </a:r>
          </a:p>
          <a:p>
            <a:endParaRPr lang="en-US" dirty="0"/>
          </a:p>
          <a:p>
            <a:r>
              <a:rPr lang="en-US" dirty="0"/>
              <a:t>Just throw all the languages data in a big file and pretrain on it!</a:t>
            </a:r>
            <a:br>
              <a:rPr lang="en-US" dirty="0"/>
            </a:br>
            <a:br>
              <a:rPr lang="en-US" dirty="0"/>
            </a:br>
            <a:r>
              <a:rPr lang="en-US" dirty="0"/>
              <a:t>FineWeb2 dataset</a:t>
            </a:r>
          </a:p>
          <a:p>
            <a:pPr marL="571500" indent="-571500">
              <a:buFont typeface="Arial" panose="020B0604020202020204" pitchFamily="34" charset="0"/>
              <a:buChar char="•"/>
            </a:pPr>
            <a:r>
              <a:rPr lang="en-US" dirty="0"/>
              <a:t>1000 languages</a:t>
            </a:r>
          </a:p>
          <a:p>
            <a:pPr marL="571500" indent="-571500">
              <a:buFont typeface="Arial" panose="020B0604020202020204" pitchFamily="34" charset="0"/>
              <a:buChar char="•"/>
            </a:pPr>
            <a:r>
              <a:rPr lang="en-US" dirty="0"/>
              <a:t>5 billion documents</a:t>
            </a:r>
          </a:p>
          <a:p>
            <a:pPr marL="571500" indent="-571500">
              <a:buFont typeface="Arial" panose="020B0604020202020204" pitchFamily="34" charset="0"/>
              <a:buChar char="•"/>
            </a:pPr>
            <a:r>
              <a:rPr lang="en-US" dirty="0"/>
              <a:t>From Common Crawl</a:t>
            </a:r>
          </a:p>
          <a:p>
            <a:endParaRPr lang="en-US" dirty="0"/>
          </a:p>
        </p:txBody>
      </p:sp>
    </p:spTree>
    <p:extLst>
      <p:ext uri="{BB962C8B-B14F-4D97-AF65-F5344CB8AC3E}">
        <p14:creationId xmlns:p14="http://schemas.microsoft.com/office/powerpoint/2010/main" val="2605415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6C1CF-03EE-4AF3-93C5-1E6316A03C9A}"/>
              </a:ext>
            </a:extLst>
          </p:cNvPr>
          <p:cNvSpPr>
            <a:spLocks noGrp="1"/>
          </p:cNvSpPr>
          <p:nvPr>
            <p:ph type="title"/>
          </p:nvPr>
        </p:nvSpPr>
        <p:spPr/>
        <p:txBody>
          <a:bodyPr/>
          <a:lstStyle/>
          <a:p>
            <a:endParaRPr lang="en-US"/>
          </a:p>
        </p:txBody>
      </p:sp>
      <p:pic>
        <p:nvPicPr>
          <p:cNvPr id="4" name="Picture 3">
            <a:extLst>
              <a:ext uri="{FF2B5EF4-FFF2-40B4-BE49-F238E27FC236}">
                <a16:creationId xmlns:a16="http://schemas.microsoft.com/office/drawing/2014/main" id="{3ECC2F51-3791-69EF-9C45-1F3D5E69EC4F}"/>
              </a:ext>
            </a:extLst>
          </p:cNvPr>
          <p:cNvPicPr>
            <a:picLocks noChangeAspect="1"/>
          </p:cNvPicPr>
          <p:nvPr/>
        </p:nvPicPr>
        <p:blipFill>
          <a:blip r:embed="rId2"/>
          <a:stretch>
            <a:fillRect/>
          </a:stretch>
        </p:blipFill>
        <p:spPr>
          <a:xfrm>
            <a:off x="3524250" y="0"/>
            <a:ext cx="5143500" cy="6858000"/>
          </a:xfrm>
          <a:prstGeom prst="rect">
            <a:avLst/>
          </a:prstGeom>
        </p:spPr>
      </p:pic>
      <p:sp>
        <p:nvSpPr>
          <p:cNvPr id="3" name="Text Placeholder 2">
            <a:extLst>
              <a:ext uri="{FF2B5EF4-FFF2-40B4-BE49-F238E27FC236}">
                <a16:creationId xmlns:a16="http://schemas.microsoft.com/office/drawing/2014/main" id="{BB63F058-E51B-ECBF-B292-D8499617E50C}"/>
              </a:ext>
            </a:extLst>
          </p:cNvPr>
          <p:cNvSpPr>
            <a:spLocks noGrp="1"/>
          </p:cNvSpPr>
          <p:nvPr>
            <p:ph type="body" idx="1"/>
          </p:nvPr>
        </p:nvSpPr>
        <p:spPr/>
        <p:txBody>
          <a:bodyPr/>
          <a:lstStyle/>
          <a:p>
            <a:endParaRPr lang="en-US" dirty="0"/>
          </a:p>
        </p:txBody>
      </p:sp>
      <p:pic>
        <p:nvPicPr>
          <p:cNvPr id="5" name="Picture 4">
            <a:extLst>
              <a:ext uri="{FF2B5EF4-FFF2-40B4-BE49-F238E27FC236}">
                <a16:creationId xmlns:a16="http://schemas.microsoft.com/office/drawing/2014/main" id="{7539295D-9310-ABF4-0722-C3F60E5F0BA2}"/>
              </a:ext>
            </a:extLst>
          </p:cNvPr>
          <p:cNvPicPr>
            <a:picLocks noChangeAspect="1"/>
          </p:cNvPicPr>
          <p:nvPr/>
        </p:nvPicPr>
        <p:blipFill>
          <a:blip r:embed="rId2"/>
          <a:stretch>
            <a:fillRect/>
          </a:stretch>
        </p:blipFill>
        <p:spPr>
          <a:xfrm>
            <a:off x="-152400" y="457200"/>
            <a:ext cx="11125200" cy="14833600"/>
          </a:xfrm>
          <a:prstGeom prst="rect">
            <a:avLst/>
          </a:prstGeom>
        </p:spPr>
      </p:pic>
    </p:spTree>
    <p:extLst>
      <p:ext uri="{BB962C8B-B14F-4D97-AF65-F5344CB8AC3E}">
        <p14:creationId xmlns:p14="http://schemas.microsoft.com/office/powerpoint/2010/main" val="1021072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4"/>
                                        </p:tgtEl>
                                        <p:attrNameLst>
                                          <p:attrName>style.visibility</p:attrName>
                                        </p:attrNameLst>
                                      </p:cBhvr>
                                      <p:to>
                                        <p:strVal val="hidden"/>
                                      </p:to>
                                    </p:set>
                                  </p:childTnLst>
                                </p:cTn>
                              </p:par>
                              <p:par>
                                <p:cTn id="7" presetID="55"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anim calcmode="lin" valueType="num">
                                      <p:cBhvr>
                                        <p:cTn id="9" dur="1000" fill="hold"/>
                                        <p:tgtEl>
                                          <p:spTgt spid="5"/>
                                        </p:tgtEl>
                                        <p:attrNameLst>
                                          <p:attrName>ppt_w</p:attrName>
                                        </p:attrNameLst>
                                      </p:cBhvr>
                                      <p:tavLst>
                                        <p:tav tm="0">
                                          <p:val>
                                            <p:strVal val="#ppt_w*0.70"/>
                                          </p:val>
                                        </p:tav>
                                        <p:tav tm="100000">
                                          <p:val>
                                            <p:strVal val="#ppt_w"/>
                                          </p:val>
                                        </p:tav>
                                      </p:tavLst>
                                    </p:anim>
                                    <p:anim calcmode="lin" valueType="num">
                                      <p:cBhvr>
                                        <p:cTn id="10" dur="1000" fill="hold"/>
                                        <p:tgtEl>
                                          <p:spTgt spid="5"/>
                                        </p:tgtEl>
                                        <p:attrNameLst>
                                          <p:attrName>ppt_h</p:attrName>
                                        </p:attrNameLst>
                                      </p:cBhvr>
                                      <p:tavLst>
                                        <p:tav tm="0">
                                          <p:val>
                                            <p:strVal val="#ppt_h"/>
                                          </p:val>
                                        </p:tav>
                                        <p:tav tm="100000">
                                          <p:val>
                                            <p:strVal val="#ppt_h"/>
                                          </p:val>
                                        </p:tav>
                                      </p:tavLst>
                                    </p:anim>
                                    <p:animEffect transition="in" filter="fade">
                                      <p:cBhvr>
                                        <p:cTn id="11"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Evaluating Large Language Models</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819482029"/>
      </p:ext>
    </p:extLst>
  </p:cSld>
  <p:clrMapOvr>
    <a:masterClrMapping/>
  </p:clrMapOvr>
  <p:transition/>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FB2A8E-FF27-5FB7-FC39-4053B263BD7D}"/>
              </a:ext>
            </a:extLst>
          </p:cNvPr>
          <p:cNvSpPr>
            <a:spLocks noGrp="1"/>
          </p:cNvSpPr>
          <p:nvPr>
            <p:ph type="title"/>
          </p:nvPr>
        </p:nvSpPr>
        <p:spPr/>
        <p:txBody>
          <a:bodyPr/>
          <a:lstStyle/>
          <a:p>
            <a:r>
              <a:rPr lang="en-US" dirty="0"/>
              <a:t>Evaluating </a:t>
            </a:r>
            <a:r>
              <a:rPr lang="en-US" b="1" dirty="0"/>
              <a:t>Accuracy</a:t>
            </a:r>
          </a:p>
        </p:txBody>
      </p:sp>
      <p:sp>
        <p:nvSpPr>
          <p:cNvPr id="6" name="Content Placeholder 5">
            <a:extLst>
              <a:ext uri="{FF2B5EF4-FFF2-40B4-BE49-F238E27FC236}">
                <a16:creationId xmlns:a16="http://schemas.microsoft.com/office/drawing/2014/main" id="{CC7ECD49-DE0E-4A0D-DB63-FC6BD4D53360}"/>
              </a:ext>
            </a:extLst>
          </p:cNvPr>
          <p:cNvSpPr>
            <a:spLocks noGrp="1"/>
          </p:cNvSpPr>
          <p:nvPr>
            <p:ph idx="1"/>
          </p:nvPr>
        </p:nvSpPr>
        <p:spPr/>
        <p:txBody>
          <a:bodyPr/>
          <a:lstStyle/>
          <a:p>
            <a:r>
              <a:rPr lang="en-US" dirty="0"/>
              <a:t>Did the LLM get the right answer?</a:t>
            </a:r>
          </a:p>
          <a:p>
            <a:r>
              <a:rPr lang="en-US" dirty="0"/>
              <a:t>If we ask</a:t>
            </a:r>
          </a:p>
          <a:p>
            <a:pPr marL="571500" indent="-571500">
              <a:buFont typeface="Arial" panose="020B0604020202020204" pitchFamily="34" charset="0"/>
              <a:buChar char="•"/>
            </a:pPr>
            <a:r>
              <a:rPr lang="en-US" dirty="0"/>
              <a:t>What is the sentiment of this sentence "I loved this movie"</a:t>
            </a:r>
          </a:p>
          <a:p>
            <a:pPr marL="1185846" lvl="1" indent="-571500"/>
            <a:r>
              <a:rPr lang="en-US" dirty="0"/>
              <a:t>does the LLM say "positive"?</a:t>
            </a:r>
          </a:p>
          <a:p>
            <a:pPr marL="571500" indent="-571500">
              <a:buFont typeface="Arial" panose="020B0604020202020204" pitchFamily="34" charset="0"/>
              <a:buChar char="•"/>
            </a:pPr>
            <a:r>
              <a:rPr lang="en-US" dirty="0"/>
              <a:t>What is "457 + 3"</a:t>
            </a:r>
          </a:p>
          <a:p>
            <a:pPr marL="1185846" lvl="1" indent="-571500"/>
            <a:r>
              <a:rPr lang="en-US" dirty="0"/>
              <a:t>does the LLM say "460"?</a:t>
            </a:r>
          </a:p>
        </p:txBody>
      </p:sp>
    </p:spTree>
    <p:extLst>
      <p:ext uri="{BB962C8B-B14F-4D97-AF65-F5344CB8AC3E}">
        <p14:creationId xmlns:p14="http://schemas.microsoft.com/office/powerpoint/2010/main" val="358301466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E8E16E-7B3B-F7DD-02C6-7E49A63E6388}"/>
              </a:ext>
            </a:extLst>
          </p:cNvPr>
          <p:cNvSpPr>
            <a:spLocks noGrp="1"/>
          </p:cNvSpPr>
          <p:nvPr>
            <p:ph type="title"/>
          </p:nvPr>
        </p:nvSpPr>
        <p:spPr>
          <a:xfrm>
            <a:off x="762000" y="533400"/>
            <a:ext cx="10058400" cy="907196"/>
          </a:xfrm>
        </p:spPr>
        <p:txBody>
          <a:bodyPr>
            <a:normAutofit fontScale="90000"/>
          </a:bodyPr>
          <a:lstStyle/>
          <a:p>
            <a:r>
              <a:rPr lang="en-US" dirty="0"/>
              <a:t>Example: Massive Multitask Language Understanding</a:t>
            </a:r>
            <a:r>
              <a:rPr lang="en-US" dirty="0">
                <a:sym typeface="Wingdings" pitchFamily="2" charset="2"/>
              </a:rPr>
              <a:t> (</a:t>
            </a:r>
            <a:r>
              <a:rPr lang="en-US" dirty="0"/>
              <a:t>MMLU)</a:t>
            </a:r>
          </a:p>
        </p:txBody>
      </p:sp>
      <p:pic>
        <p:nvPicPr>
          <p:cNvPr id="4" name="Content Placeholder 3">
            <a:extLst>
              <a:ext uri="{FF2B5EF4-FFF2-40B4-BE49-F238E27FC236}">
                <a16:creationId xmlns:a16="http://schemas.microsoft.com/office/drawing/2014/main" id="{A31A8591-A55D-7A76-7498-0E54A1C539B9}"/>
              </a:ext>
            </a:extLst>
          </p:cNvPr>
          <p:cNvPicPr>
            <a:picLocks noGrp="1" noChangeAspect="1"/>
          </p:cNvPicPr>
          <p:nvPr>
            <p:ph idx="1"/>
          </p:nvPr>
        </p:nvPicPr>
        <p:blipFill>
          <a:blip r:embed="rId2"/>
          <a:stretch>
            <a:fillRect/>
          </a:stretch>
        </p:blipFill>
        <p:spPr>
          <a:xfrm>
            <a:off x="245802" y="1981200"/>
            <a:ext cx="11077651" cy="4495800"/>
          </a:xfrm>
          <a:prstGeom prst="rect">
            <a:avLst/>
          </a:prstGeom>
        </p:spPr>
      </p:pic>
    </p:spTree>
    <p:extLst>
      <p:ext uri="{BB962C8B-B14F-4D97-AF65-F5344CB8AC3E}">
        <p14:creationId xmlns:p14="http://schemas.microsoft.com/office/powerpoint/2010/main" val="115649258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2CB60-FF8E-853F-338A-95005D6C7029}"/>
              </a:ext>
            </a:extLst>
          </p:cNvPr>
          <p:cNvSpPr>
            <a:spLocks noGrp="1"/>
          </p:cNvSpPr>
          <p:nvPr>
            <p:ph type="title"/>
          </p:nvPr>
        </p:nvSpPr>
        <p:spPr/>
        <p:txBody>
          <a:bodyPr/>
          <a:lstStyle/>
          <a:p>
            <a:r>
              <a:rPr lang="en-US" dirty="0"/>
              <a:t>Accuracy at Word Prediction</a:t>
            </a:r>
          </a:p>
        </p:txBody>
      </p:sp>
      <p:pic>
        <p:nvPicPr>
          <p:cNvPr id="9" name="Content Placeholder 8">
            <a:extLst>
              <a:ext uri="{FF2B5EF4-FFF2-40B4-BE49-F238E27FC236}">
                <a16:creationId xmlns:a16="http://schemas.microsoft.com/office/drawing/2014/main" id="{7FFEEFCF-5773-F3E9-150C-54EB17433D26}"/>
              </a:ext>
            </a:extLst>
          </p:cNvPr>
          <p:cNvPicPr>
            <a:picLocks noGrp="1" noChangeAspect="1"/>
          </p:cNvPicPr>
          <p:nvPr>
            <p:ph idx="1"/>
          </p:nvPr>
        </p:nvPicPr>
        <p:blipFill>
          <a:blip r:embed="rId3"/>
          <a:stretch>
            <a:fillRect/>
          </a:stretch>
        </p:blipFill>
        <p:spPr>
          <a:xfrm>
            <a:off x="605516" y="2190750"/>
            <a:ext cx="10245047" cy="3676650"/>
          </a:xfrm>
          <a:prstGeom prst="rect">
            <a:avLst/>
          </a:prstGeom>
        </p:spPr>
      </p:pic>
    </p:spTree>
    <p:extLst>
      <p:ext uri="{BB962C8B-B14F-4D97-AF65-F5344CB8AC3E}">
        <p14:creationId xmlns:p14="http://schemas.microsoft.com/office/powerpoint/2010/main" val="100150237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746F91-C6A6-4D24-364C-1EE2F593AFA1}"/>
              </a:ext>
            </a:extLst>
          </p:cNvPr>
          <p:cNvSpPr>
            <a:spLocks noGrp="1"/>
          </p:cNvSpPr>
          <p:nvPr>
            <p:ph type="title"/>
          </p:nvPr>
        </p:nvSpPr>
        <p:spPr/>
        <p:txBody>
          <a:bodyPr>
            <a:normAutofit/>
          </a:bodyPr>
          <a:lstStyle/>
          <a:p>
            <a:r>
              <a:rPr lang="en-US" dirty="0"/>
              <a:t>Evaluating Subjective Tasks</a:t>
            </a:r>
          </a:p>
        </p:txBody>
      </p:sp>
      <p:sp>
        <p:nvSpPr>
          <p:cNvPr id="3" name="Content Placeholder 2">
            <a:extLst>
              <a:ext uri="{FF2B5EF4-FFF2-40B4-BE49-F238E27FC236}">
                <a16:creationId xmlns:a16="http://schemas.microsoft.com/office/drawing/2014/main" id="{D5393B83-F48E-A1AC-3C66-331596E705E2}"/>
              </a:ext>
            </a:extLst>
          </p:cNvPr>
          <p:cNvSpPr>
            <a:spLocks noGrp="1"/>
          </p:cNvSpPr>
          <p:nvPr>
            <p:ph idx="1"/>
          </p:nvPr>
        </p:nvSpPr>
        <p:spPr/>
        <p:txBody>
          <a:bodyPr/>
          <a:lstStyle/>
          <a:p>
            <a:r>
              <a:rPr lang="en-US" dirty="0"/>
              <a:t>What is the translation of this sentence?</a:t>
            </a:r>
          </a:p>
          <a:p>
            <a:r>
              <a:rPr lang="en-US" dirty="0"/>
              <a:t>Write me a poem</a:t>
            </a:r>
            <a:br>
              <a:rPr lang="en-US" dirty="0"/>
            </a:br>
            <a:endParaRPr lang="en-US" dirty="0"/>
          </a:p>
          <a:p>
            <a:r>
              <a:rPr lang="en-US" dirty="0"/>
              <a:t>Human-as-Judge</a:t>
            </a:r>
          </a:p>
          <a:p>
            <a:r>
              <a:rPr lang="en-US" dirty="0"/>
              <a:t>LLM-as-a-Judge</a:t>
            </a:r>
          </a:p>
          <a:p>
            <a:endParaRPr lang="en-US" dirty="0"/>
          </a:p>
        </p:txBody>
      </p:sp>
    </p:spTree>
    <p:extLst>
      <p:ext uri="{BB962C8B-B14F-4D97-AF65-F5344CB8AC3E}">
        <p14:creationId xmlns:p14="http://schemas.microsoft.com/office/powerpoint/2010/main" val="55639838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A400-0C9C-4F7C-2C5D-267E6DBE4EF0}"/>
              </a:ext>
            </a:extLst>
          </p:cNvPr>
          <p:cNvSpPr>
            <a:spLocks noGrp="1"/>
          </p:cNvSpPr>
          <p:nvPr>
            <p:ph type="title"/>
          </p:nvPr>
        </p:nvSpPr>
        <p:spPr/>
        <p:txBody>
          <a:bodyPr/>
          <a:lstStyle/>
          <a:p>
            <a:r>
              <a:rPr lang="en-US" dirty="0"/>
              <a:t>Human-as-a-Judge vs LM-as-a-Judge</a:t>
            </a:r>
          </a:p>
        </p:txBody>
      </p:sp>
      <p:sp>
        <p:nvSpPr>
          <p:cNvPr id="3" name="Content Placeholder 2">
            <a:extLst>
              <a:ext uri="{FF2B5EF4-FFF2-40B4-BE49-F238E27FC236}">
                <a16:creationId xmlns:a16="http://schemas.microsoft.com/office/drawing/2014/main" id="{A68EF2E1-292E-4362-39EE-C9F62362667A}"/>
              </a:ext>
            </a:extLst>
          </p:cNvPr>
          <p:cNvSpPr>
            <a:spLocks noGrp="1"/>
          </p:cNvSpPr>
          <p:nvPr>
            <p:ph idx="1"/>
          </p:nvPr>
        </p:nvSpPr>
        <p:spPr>
          <a:xfrm>
            <a:off x="1097286" y="1600199"/>
            <a:ext cx="11094714" cy="5098197"/>
          </a:xfrm>
        </p:spPr>
        <p:txBody>
          <a:bodyPr>
            <a:normAutofit lnSpcReduction="10000"/>
          </a:bodyPr>
          <a:lstStyle/>
          <a:p>
            <a:r>
              <a:rPr lang="en-US" dirty="0"/>
              <a:t>Ask people to evaluate</a:t>
            </a:r>
          </a:p>
          <a:p>
            <a:r>
              <a:rPr lang="en-US" dirty="0"/>
              <a:t>Give them instructions (a </a:t>
            </a:r>
            <a:r>
              <a:rPr lang="en-US" b="1" dirty="0"/>
              <a:t>rubric</a:t>
            </a:r>
            <a:r>
              <a:rPr lang="en-US" dirty="0"/>
              <a:t>)</a:t>
            </a:r>
            <a:br>
              <a:rPr lang="en-US" dirty="0"/>
            </a:br>
            <a:br>
              <a:rPr lang="en-US" dirty="0"/>
            </a:br>
            <a:r>
              <a:rPr lang="en-US" dirty="0"/>
              <a:t>Or use LLMs to evaluate</a:t>
            </a:r>
          </a:p>
          <a:p>
            <a:r>
              <a:rPr lang="en-US" dirty="0"/>
              <a:t>Double check a portion of the data with humans</a:t>
            </a:r>
          </a:p>
          <a:p>
            <a:endParaRPr lang="en-US" dirty="0"/>
          </a:p>
          <a:p>
            <a:r>
              <a:rPr lang="en-US" dirty="0"/>
              <a:t>Human or LLM, evaluations can be single (how good is this answer?) or pairwise (which of these two answers is better?)</a:t>
            </a:r>
          </a:p>
          <a:p>
            <a:endParaRPr lang="en-US" dirty="0"/>
          </a:p>
        </p:txBody>
      </p:sp>
    </p:spTree>
    <p:extLst>
      <p:ext uri="{BB962C8B-B14F-4D97-AF65-F5344CB8AC3E}">
        <p14:creationId xmlns:p14="http://schemas.microsoft.com/office/powerpoint/2010/main" val="1782971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52403-60E0-938B-EFA7-FE1E5865FEB1}"/>
              </a:ext>
            </a:extLst>
          </p:cNvPr>
          <p:cNvSpPr>
            <a:spLocks noGrp="1"/>
          </p:cNvSpPr>
          <p:nvPr>
            <p:ph type="title"/>
          </p:nvPr>
        </p:nvSpPr>
        <p:spPr/>
        <p:txBody>
          <a:bodyPr/>
          <a:lstStyle/>
          <a:p>
            <a:r>
              <a:rPr lang="en-US" dirty="0"/>
              <a:t>Encoders</a:t>
            </a:r>
          </a:p>
        </p:txBody>
      </p:sp>
      <p:sp>
        <p:nvSpPr>
          <p:cNvPr id="3" name="Content Placeholder 2">
            <a:extLst>
              <a:ext uri="{FF2B5EF4-FFF2-40B4-BE49-F238E27FC236}">
                <a16:creationId xmlns:a16="http://schemas.microsoft.com/office/drawing/2014/main" id="{E9D2FF90-DCEE-A339-1DF0-243E14A164B5}"/>
              </a:ext>
            </a:extLst>
          </p:cNvPr>
          <p:cNvSpPr>
            <a:spLocks noGrp="1"/>
          </p:cNvSpPr>
          <p:nvPr>
            <p:ph idx="1"/>
          </p:nvPr>
        </p:nvSpPr>
        <p:spPr>
          <a:xfrm>
            <a:off x="1154090" y="1513390"/>
            <a:ext cx="10058401" cy="5039810"/>
          </a:xfrm>
        </p:spPr>
        <p:txBody>
          <a:bodyPr>
            <a:normAutofit lnSpcReduction="10000"/>
          </a:bodyPr>
          <a:lstStyle/>
          <a:p>
            <a:pPr marL="457200" indent="-457200">
              <a:buFont typeface="Arial" panose="020B0604020202020204" pitchFamily="34" charset="0"/>
              <a:buChar char="•"/>
            </a:pPr>
            <a:r>
              <a:rPr lang="en-US" sz="3600" dirty="0"/>
              <a:t>Masked Language Models (MLMs)</a:t>
            </a:r>
          </a:p>
          <a:p>
            <a:pPr marL="457200" indent="-457200">
              <a:buFont typeface="Arial" panose="020B0604020202020204" pitchFamily="34" charset="0"/>
              <a:buChar char="•"/>
            </a:pPr>
            <a:r>
              <a:rPr lang="en-US" sz="3600" dirty="0"/>
              <a:t>BERT family</a:t>
            </a:r>
          </a:p>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3600" dirty="0"/>
              <a:t>You've used BERT already for contextual embeddings</a:t>
            </a:r>
          </a:p>
          <a:p>
            <a:pPr marL="457200" indent="-457200">
              <a:buFont typeface="Arial" panose="020B0604020202020204" pitchFamily="34" charset="0"/>
              <a:buChar char="•"/>
            </a:pPr>
            <a:r>
              <a:rPr lang="en-US" sz="3600" dirty="0"/>
              <a:t>Trained by predicting words from surrounding words on both sides</a:t>
            </a:r>
          </a:p>
          <a:p>
            <a:pPr marL="457200" indent="-457200">
              <a:buFont typeface="Arial" panose="020B0604020202020204" pitchFamily="34" charset="0"/>
              <a:buChar char="•"/>
            </a:pPr>
            <a:r>
              <a:rPr lang="en-US" sz="3600" dirty="0"/>
              <a:t>Are usually </a:t>
            </a:r>
            <a:r>
              <a:rPr lang="en-US" sz="3600" b="1" dirty="0"/>
              <a:t>finetuned </a:t>
            </a:r>
            <a:r>
              <a:rPr lang="en-US" sz="3600" dirty="0"/>
              <a:t>(trained on supervised data) for classification tasks.</a:t>
            </a:r>
          </a:p>
        </p:txBody>
      </p:sp>
      <p:pic>
        <p:nvPicPr>
          <p:cNvPr id="4" name="Picture 3">
            <a:extLst>
              <a:ext uri="{FF2B5EF4-FFF2-40B4-BE49-F238E27FC236}">
                <a16:creationId xmlns:a16="http://schemas.microsoft.com/office/drawing/2014/main" id="{2A57E3BA-5C5B-4C72-3EA3-B1AD9D025949}"/>
              </a:ext>
            </a:extLst>
          </p:cNvPr>
          <p:cNvPicPr>
            <a:picLocks noChangeAspect="1"/>
          </p:cNvPicPr>
          <p:nvPr/>
        </p:nvPicPr>
        <p:blipFill>
          <a:blip r:embed="rId2"/>
          <a:srcRect l="32532" t="23190" r="40407" b="18260"/>
          <a:stretch>
            <a:fillRect/>
          </a:stretch>
        </p:blipFill>
        <p:spPr>
          <a:xfrm>
            <a:off x="8686800" y="159603"/>
            <a:ext cx="2788920" cy="1981200"/>
          </a:xfrm>
          <a:prstGeom prst="rect">
            <a:avLst/>
          </a:prstGeom>
        </p:spPr>
      </p:pic>
    </p:spTree>
    <p:extLst>
      <p:ext uri="{BB962C8B-B14F-4D97-AF65-F5344CB8AC3E}">
        <p14:creationId xmlns:p14="http://schemas.microsoft.com/office/powerpoint/2010/main" val="216883293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B5BD76-0882-D4FF-6D44-102C87CA8F92}"/>
              </a:ext>
            </a:extLst>
          </p:cNvPr>
          <p:cNvSpPr>
            <a:spLocks noGrp="1"/>
          </p:cNvSpPr>
          <p:nvPr>
            <p:ph type="title"/>
          </p:nvPr>
        </p:nvSpPr>
        <p:spPr/>
        <p:txBody>
          <a:bodyPr>
            <a:normAutofit fontScale="90000"/>
          </a:bodyPr>
          <a:lstStyle/>
          <a:p>
            <a:r>
              <a:rPr lang="en-US" dirty="0"/>
              <a:t>Many other factors that we evaluate, like:</a:t>
            </a:r>
          </a:p>
        </p:txBody>
      </p:sp>
      <p:sp>
        <p:nvSpPr>
          <p:cNvPr id="3" name="Content Placeholder 2">
            <a:extLst>
              <a:ext uri="{FF2B5EF4-FFF2-40B4-BE49-F238E27FC236}">
                <a16:creationId xmlns:a16="http://schemas.microsoft.com/office/drawing/2014/main" id="{D079CAE1-141A-645F-624B-F7524B38FADE}"/>
              </a:ext>
            </a:extLst>
          </p:cNvPr>
          <p:cNvSpPr>
            <a:spLocks noGrp="1"/>
          </p:cNvSpPr>
          <p:nvPr>
            <p:ph idx="1"/>
          </p:nvPr>
        </p:nvSpPr>
        <p:spPr>
          <a:xfrm>
            <a:off x="1097286" y="1600200"/>
            <a:ext cx="10561314" cy="4572000"/>
          </a:xfrm>
        </p:spPr>
        <p:txBody>
          <a:bodyPr>
            <a:normAutofit lnSpcReduction="10000"/>
          </a:bodyPr>
          <a:lstStyle/>
          <a:p>
            <a:r>
              <a:rPr lang="en-US" b="1" dirty="0">
                <a:cs typeface="Calibri" panose="020F0502020204030204" pitchFamily="34" charset="0"/>
              </a:rPr>
              <a:t>Size</a:t>
            </a:r>
          </a:p>
          <a:p>
            <a:r>
              <a:rPr lang="en-US" dirty="0">
                <a:cs typeface="Calibri" panose="020F0502020204030204" pitchFamily="34" charset="0"/>
              </a:rPr>
              <a:t>	Big models take lots of GPUs and time to train, memory to store</a:t>
            </a:r>
          </a:p>
          <a:p>
            <a:r>
              <a:rPr lang="en-US" b="1" dirty="0">
                <a:cs typeface="Calibri" panose="020F0502020204030204" pitchFamily="34" charset="0"/>
              </a:rPr>
              <a:t>Energy usage</a:t>
            </a:r>
          </a:p>
          <a:p>
            <a:r>
              <a:rPr lang="en-US" dirty="0">
                <a:effectLst/>
                <a:cs typeface="Calibri" panose="020F0502020204030204" pitchFamily="34" charset="0"/>
              </a:rPr>
              <a:t>Can measure kWh or kilograms of CO2 emitted </a:t>
            </a:r>
            <a:endParaRPr lang="en-US" dirty="0">
              <a:cs typeface="Calibri" panose="020F0502020204030204" pitchFamily="34" charset="0"/>
            </a:endParaRPr>
          </a:p>
          <a:p>
            <a:r>
              <a:rPr lang="en-US" b="1" dirty="0">
                <a:cs typeface="Calibri" panose="020F0502020204030204" pitchFamily="34" charset="0"/>
              </a:rPr>
              <a:t>Fairness</a:t>
            </a:r>
          </a:p>
          <a:p>
            <a:r>
              <a:rPr lang="en-US" dirty="0">
                <a:cs typeface="Calibri" panose="020F0502020204030204" pitchFamily="34" charset="0"/>
              </a:rPr>
              <a:t>Benchmarks measure safety and bias, </a:t>
            </a:r>
            <a:r>
              <a:rPr lang="en-US" dirty="0">
                <a:effectLst/>
                <a:cs typeface="Calibri" panose="020F0502020204030204" pitchFamily="34" charset="0"/>
              </a:rPr>
              <a:t>stereotypes, etc.</a:t>
            </a:r>
            <a:endParaRPr lang="en-US" sz="3600" dirty="0"/>
          </a:p>
        </p:txBody>
      </p:sp>
    </p:spTree>
    <p:extLst>
      <p:ext uri="{BB962C8B-B14F-4D97-AF65-F5344CB8AC3E}">
        <p14:creationId xmlns:p14="http://schemas.microsoft.com/office/powerpoint/2010/main" val="267072047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Safety and Alignment</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92633722"/>
      </p:ext>
    </p:extLst>
  </p:cSld>
  <p:clrMapOvr>
    <a:masterClrMapping/>
  </p:clrMapOvr>
  <p:transition/>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4AC8EC-44A7-91AD-E9AA-618A406F98FE}"/>
              </a:ext>
            </a:extLst>
          </p:cNvPr>
          <p:cNvSpPr>
            <a:spLocks noGrp="1"/>
          </p:cNvSpPr>
          <p:nvPr>
            <p:ph type="title"/>
          </p:nvPr>
        </p:nvSpPr>
        <p:spPr/>
        <p:txBody>
          <a:bodyPr/>
          <a:lstStyle/>
          <a:p>
            <a:r>
              <a:rPr lang="en-US" dirty="0"/>
              <a:t>1816 eruption of Tambora in Indonesia</a:t>
            </a:r>
          </a:p>
        </p:txBody>
      </p:sp>
      <p:sp>
        <p:nvSpPr>
          <p:cNvPr id="9" name="TextBox 8">
            <a:extLst>
              <a:ext uri="{FF2B5EF4-FFF2-40B4-BE49-F238E27FC236}">
                <a16:creationId xmlns:a16="http://schemas.microsoft.com/office/drawing/2014/main" id="{A1E407F6-82C5-B321-A71F-28791996BB03}"/>
              </a:ext>
            </a:extLst>
          </p:cNvPr>
          <p:cNvSpPr txBox="1"/>
          <p:nvPr/>
        </p:nvSpPr>
        <p:spPr>
          <a:xfrm>
            <a:off x="1600200" y="5791200"/>
            <a:ext cx="10285188" cy="584775"/>
          </a:xfrm>
          <a:prstGeom prst="rect">
            <a:avLst/>
          </a:prstGeom>
          <a:noFill/>
        </p:spPr>
        <p:txBody>
          <a:bodyPr wrap="none" rtlCol="0">
            <a:spAutoFit/>
          </a:bodyPr>
          <a:lstStyle/>
          <a:p>
            <a:r>
              <a:rPr lang="en-US" sz="3200" dirty="0">
                <a:latin typeface="Raleway" pitchFamily="2" charset="77"/>
              </a:rPr>
              <a:t>Largest eruption in history! The year with no summer!</a:t>
            </a:r>
          </a:p>
        </p:txBody>
      </p:sp>
      <p:pic>
        <p:nvPicPr>
          <p:cNvPr id="4" name="Picture 3">
            <a:extLst>
              <a:ext uri="{FF2B5EF4-FFF2-40B4-BE49-F238E27FC236}">
                <a16:creationId xmlns:a16="http://schemas.microsoft.com/office/drawing/2014/main" id="{10155745-4B15-9CCA-1A42-90697FA0B922}"/>
              </a:ext>
            </a:extLst>
          </p:cNvPr>
          <p:cNvPicPr>
            <a:picLocks noChangeAspect="1"/>
          </p:cNvPicPr>
          <p:nvPr/>
        </p:nvPicPr>
        <p:blipFill>
          <a:blip r:embed="rId2"/>
          <a:stretch>
            <a:fillRect/>
          </a:stretch>
        </p:blipFill>
        <p:spPr>
          <a:xfrm>
            <a:off x="3074246" y="1394177"/>
            <a:ext cx="6104467" cy="4069645"/>
          </a:xfrm>
          <a:prstGeom prst="rect">
            <a:avLst/>
          </a:prstGeom>
        </p:spPr>
      </p:pic>
      <p:sp>
        <p:nvSpPr>
          <p:cNvPr id="10" name="TextBox 9">
            <a:extLst>
              <a:ext uri="{FF2B5EF4-FFF2-40B4-BE49-F238E27FC236}">
                <a16:creationId xmlns:a16="http://schemas.microsoft.com/office/drawing/2014/main" id="{067D28B8-C411-FBD6-A3FB-13CD0F334DDF}"/>
              </a:ext>
            </a:extLst>
          </p:cNvPr>
          <p:cNvSpPr txBox="1"/>
          <p:nvPr/>
        </p:nvSpPr>
        <p:spPr>
          <a:xfrm>
            <a:off x="9372600" y="4879047"/>
            <a:ext cx="1218603" cy="584775"/>
          </a:xfrm>
          <a:prstGeom prst="rect">
            <a:avLst/>
          </a:prstGeom>
          <a:noFill/>
        </p:spPr>
        <p:txBody>
          <a:bodyPr wrap="none" rtlCol="0">
            <a:spAutoFit/>
          </a:bodyPr>
          <a:lstStyle/>
          <a:p>
            <a:r>
              <a:rPr lang="en-US" dirty="0"/>
              <a:t>Picture from</a:t>
            </a:r>
          </a:p>
          <a:p>
            <a:r>
              <a:rPr lang="en-US" dirty="0" err="1"/>
              <a:t>Jialiang</a:t>
            </a:r>
            <a:r>
              <a:rPr lang="en-US" dirty="0"/>
              <a:t> Gao</a:t>
            </a:r>
          </a:p>
        </p:txBody>
      </p:sp>
    </p:spTree>
    <p:extLst>
      <p:ext uri="{BB962C8B-B14F-4D97-AF65-F5344CB8AC3E}">
        <p14:creationId xmlns:p14="http://schemas.microsoft.com/office/powerpoint/2010/main" val="400288418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549F8-30FA-65FB-21AE-D3C88B8B0274}"/>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28A1BF79-3D0C-52F5-2848-F51A8EA8777D}"/>
              </a:ext>
            </a:extLst>
          </p:cNvPr>
          <p:cNvSpPr>
            <a:spLocks noGrp="1"/>
          </p:cNvSpPr>
          <p:nvPr>
            <p:ph type="title"/>
          </p:nvPr>
        </p:nvSpPr>
        <p:spPr/>
        <p:txBody>
          <a:bodyPr>
            <a:normAutofit/>
          </a:bodyPr>
          <a:lstStyle/>
          <a:p>
            <a:r>
              <a:rPr lang="en-US" dirty="0"/>
              <a:t>Summer 1816, on Lake Geneva</a:t>
            </a:r>
          </a:p>
        </p:txBody>
      </p:sp>
      <p:pic>
        <p:nvPicPr>
          <p:cNvPr id="7" name="Content Placeholder 6" descr="Lightning striking lightening in the sky over a city&#10;&#10;AI-generated content may be incorrect.">
            <a:extLst>
              <a:ext uri="{FF2B5EF4-FFF2-40B4-BE49-F238E27FC236}">
                <a16:creationId xmlns:a16="http://schemas.microsoft.com/office/drawing/2014/main" id="{E869B865-C793-F8D7-BD14-C81D9B4215A9}"/>
              </a:ext>
            </a:extLst>
          </p:cNvPr>
          <p:cNvPicPr>
            <a:picLocks noGrp="1" noChangeAspect="1"/>
          </p:cNvPicPr>
          <p:nvPr>
            <p:ph idx="1"/>
          </p:nvPr>
        </p:nvPicPr>
        <p:blipFill>
          <a:blip r:embed="rId2"/>
          <a:srcRect l="-995" t="-3390" r="995" b="22317"/>
          <a:stretch>
            <a:fillRect/>
          </a:stretch>
        </p:blipFill>
        <p:spPr>
          <a:xfrm>
            <a:off x="214982" y="1436539"/>
            <a:ext cx="9443994" cy="5089328"/>
          </a:xfrm>
          <a:prstGeom prst="rect">
            <a:avLst/>
          </a:prstGeom>
        </p:spPr>
      </p:pic>
      <p:sp>
        <p:nvSpPr>
          <p:cNvPr id="8" name="TextBox 7">
            <a:extLst>
              <a:ext uri="{FF2B5EF4-FFF2-40B4-BE49-F238E27FC236}">
                <a16:creationId xmlns:a16="http://schemas.microsoft.com/office/drawing/2014/main" id="{39AE79F6-8CCD-7030-1B41-5B51EB947851}"/>
              </a:ext>
            </a:extLst>
          </p:cNvPr>
          <p:cNvSpPr txBox="1"/>
          <p:nvPr/>
        </p:nvSpPr>
        <p:spPr>
          <a:xfrm>
            <a:off x="10210800" y="5410200"/>
            <a:ext cx="1766218" cy="1323439"/>
          </a:xfrm>
          <a:prstGeom prst="rect">
            <a:avLst/>
          </a:prstGeom>
          <a:noFill/>
        </p:spPr>
        <p:txBody>
          <a:bodyPr wrap="square" rtlCol="0">
            <a:spAutoFit/>
          </a:bodyPr>
          <a:lstStyle/>
          <a:p>
            <a:r>
              <a:rPr lang="en-US" dirty="0"/>
              <a:t>Photo </a:t>
            </a:r>
          </a:p>
          <a:p>
            <a:r>
              <a:rPr lang="en-US" dirty="0">
                <a:hlinkClick r:id="rId3"/>
              </a:rPr>
              <a:t>@suarezphoto</a:t>
            </a:r>
            <a:endParaRPr lang="en-US" dirty="0"/>
          </a:p>
          <a:p>
            <a:r>
              <a:rPr lang="en-US" dirty="0"/>
              <a:t>from World Meteorological</a:t>
            </a:r>
          </a:p>
          <a:p>
            <a:r>
              <a:rPr lang="en-US" dirty="0"/>
              <a:t> Association</a:t>
            </a:r>
          </a:p>
        </p:txBody>
      </p:sp>
    </p:spTree>
    <p:extLst>
      <p:ext uri="{BB962C8B-B14F-4D97-AF65-F5344CB8AC3E}">
        <p14:creationId xmlns:p14="http://schemas.microsoft.com/office/powerpoint/2010/main" val="4278023765"/>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317A6D3-2FFE-3FBE-0792-FE7A5E6297F3}"/>
              </a:ext>
            </a:extLst>
          </p:cNvPr>
          <p:cNvSpPr>
            <a:spLocks noGrp="1"/>
          </p:cNvSpPr>
          <p:nvPr>
            <p:ph type="title"/>
          </p:nvPr>
        </p:nvSpPr>
        <p:spPr>
          <a:xfrm>
            <a:off x="1097280" y="159603"/>
            <a:ext cx="10942320" cy="907196"/>
          </a:xfrm>
        </p:spPr>
        <p:txBody>
          <a:bodyPr>
            <a:normAutofit fontScale="90000"/>
          </a:bodyPr>
          <a:lstStyle/>
          <a:p>
            <a:r>
              <a:rPr lang="en-US" dirty="0"/>
              <a:t>18-year-old woman stuck inside a villa in the rain</a:t>
            </a:r>
          </a:p>
        </p:txBody>
      </p:sp>
      <p:sp>
        <p:nvSpPr>
          <p:cNvPr id="9" name="Content Placeholder 8">
            <a:extLst>
              <a:ext uri="{FF2B5EF4-FFF2-40B4-BE49-F238E27FC236}">
                <a16:creationId xmlns:a16="http://schemas.microsoft.com/office/drawing/2014/main" id="{BEC02DE2-AFE2-FB30-3C31-09A82DF70D9B}"/>
              </a:ext>
            </a:extLst>
          </p:cNvPr>
          <p:cNvSpPr>
            <a:spLocks noGrp="1"/>
          </p:cNvSpPr>
          <p:nvPr>
            <p:ph idx="1"/>
          </p:nvPr>
        </p:nvSpPr>
        <p:spPr/>
        <p:txBody>
          <a:bodyPr/>
          <a:lstStyle/>
          <a:p>
            <a:r>
              <a:rPr lang="en-US" dirty="0"/>
              <a:t>Began to write a ghost story</a:t>
            </a:r>
          </a:p>
        </p:txBody>
      </p:sp>
    </p:spTree>
    <p:extLst>
      <p:ext uri="{BB962C8B-B14F-4D97-AF65-F5344CB8AC3E}">
        <p14:creationId xmlns:p14="http://schemas.microsoft.com/office/powerpoint/2010/main" val="3159529886"/>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523373-AF10-CD72-AD23-5834E81185E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2BA52A6-BFC9-C43B-A560-6BBA8F1136F1}"/>
              </a:ext>
            </a:extLst>
          </p:cNvPr>
          <p:cNvSpPr>
            <a:spLocks noGrp="1"/>
          </p:cNvSpPr>
          <p:nvPr>
            <p:ph type="title"/>
          </p:nvPr>
        </p:nvSpPr>
        <p:spPr/>
        <p:txBody>
          <a:bodyPr>
            <a:normAutofit/>
          </a:bodyPr>
          <a:lstStyle/>
          <a:p>
            <a:r>
              <a:rPr lang="en-US" dirty="0"/>
              <a:t>Mary Godwin Shelley</a:t>
            </a:r>
          </a:p>
        </p:txBody>
      </p:sp>
      <p:sp>
        <p:nvSpPr>
          <p:cNvPr id="6" name="Content Placeholder 5">
            <a:extLst>
              <a:ext uri="{FF2B5EF4-FFF2-40B4-BE49-F238E27FC236}">
                <a16:creationId xmlns:a16="http://schemas.microsoft.com/office/drawing/2014/main" id="{F133004F-D895-93E7-C6B4-03D33F4AF3D5}"/>
              </a:ext>
            </a:extLst>
          </p:cNvPr>
          <p:cNvSpPr>
            <a:spLocks noGrp="1"/>
          </p:cNvSpPr>
          <p:nvPr>
            <p:ph idx="1"/>
          </p:nvPr>
        </p:nvSpPr>
        <p:spPr/>
        <p:txBody>
          <a:bodyPr/>
          <a:lstStyle/>
          <a:p>
            <a:endParaRPr lang="en-US" dirty="0"/>
          </a:p>
        </p:txBody>
      </p:sp>
      <p:pic>
        <p:nvPicPr>
          <p:cNvPr id="7" name="Picture 6">
            <a:extLst>
              <a:ext uri="{FF2B5EF4-FFF2-40B4-BE49-F238E27FC236}">
                <a16:creationId xmlns:a16="http://schemas.microsoft.com/office/drawing/2014/main" id="{099E1EDA-058B-7CF6-F22E-7B47EBC7AC19}"/>
              </a:ext>
            </a:extLst>
          </p:cNvPr>
          <p:cNvPicPr>
            <a:picLocks noChangeAspect="1"/>
          </p:cNvPicPr>
          <p:nvPr/>
        </p:nvPicPr>
        <p:blipFill>
          <a:blip r:embed="rId2"/>
          <a:stretch>
            <a:fillRect/>
          </a:stretch>
        </p:blipFill>
        <p:spPr>
          <a:xfrm>
            <a:off x="6553200" y="1501358"/>
            <a:ext cx="4072164" cy="5105400"/>
          </a:xfrm>
          <a:prstGeom prst="rect">
            <a:avLst/>
          </a:prstGeom>
        </p:spPr>
      </p:pic>
    </p:spTree>
    <p:extLst>
      <p:ext uri="{BB962C8B-B14F-4D97-AF65-F5344CB8AC3E}">
        <p14:creationId xmlns:p14="http://schemas.microsoft.com/office/powerpoint/2010/main" val="3361146499"/>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E7C694D-9EA6-7CBB-3A2C-15CD340EF8E2}"/>
              </a:ext>
            </a:extLst>
          </p:cNvPr>
          <p:cNvSpPr>
            <a:spLocks noGrp="1"/>
          </p:cNvSpPr>
          <p:nvPr>
            <p:ph type="title"/>
          </p:nvPr>
        </p:nvSpPr>
        <p:spPr/>
        <p:txBody>
          <a:bodyPr/>
          <a:lstStyle/>
          <a:p>
            <a:endParaRPr lang="en-US"/>
          </a:p>
        </p:txBody>
      </p:sp>
      <p:pic>
        <p:nvPicPr>
          <p:cNvPr id="12" name="Content Placeholder 11" descr="A close-up of a document&#10;&#10;AI-generated content may be incorrect.">
            <a:extLst>
              <a:ext uri="{FF2B5EF4-FFF2-40B4-BE49-F238E27FC236}">
                <a16:creationId xmlns:a16="http://schemas.microsoft.com/office/drawing/2014/main" id="{6908C3B8-A8AA-D6B7-7AFE-AA22857D9B77}"/>
              </a:ext>
            </a:extLst>
          </p:cNvPr>
          <p:cNvPicPr>
            <a:picLocks noGrp="1" noChangeAspect="1"/>
          </p:cNvPicPr>
          <p:nvPr>
            <p:ph idx="1"/>
          </p:nvPr>
        </p:nvPicPr>
        <p:blipFill>
          <a:blip r:embed="rId2"/>
          <a:stretch>
            <a:fillRect/>
          </a:stretch>
        </p:blipFill>
        <p:spPr>
          <a:xfrm>
            <a:off x="-142407" y="-457200"/>
            <a:ext cx="12344400" cy="18072978"/>
          </a:xfrm>
          <a:prstGeom prst="rect">
            <a:avLst/>
          </a:prstGeom>
        </p:spPr>
      </p:pic>
    </p:spTree>
    <p:extLst>
      <p:ext uri="{BB962C8B-B14F-4D97-AF65-F5344CB8AC3E}">
        <p14:creationId xmlns:p14="http://schemas.microsoft.com/office/powerpoint/2010/main" val="125162407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5D0D6F-F278-A090-429C-3C17679072A4}"/>
              </a:ext>
            </a:extLst>
          </p:cNvPr>
          <p:cNvSpPr>
            <a:spLocks noGrp="1"/>
          </p:cNvSpPr>
          <p:nvPr>
            <p:ph type="title"/>
          </p:nvPr>
        </p:nvSpPr>
        <p:spPr/>
        <p:txBody>
          <a:bodyPr/>
          <a:lstStyle/>
          <a:p>
            <a:r>
              <a:rPr lang="en-US" dirty="0"/>
              <a:t>One running theme of </a:t>
            </a:r>
            <a:r>
              <a:rPr lang="en-US" i="1" dirty="0"/>
              <a:t>Frankenstein</a:t>
            </a:r>
          </a:p>
        </p:txBody>
      </p:sp>
      <p:sp>
        <p:nvSpPr>
          <p:cNvPr id="6" name="Content Placeholder 5">
            <a:extLst>
              <a:ext uri="{FF2B5EF4-FFF2-40B4-BE49-F238E27FC236}">
                <a16:creationId xmlns:a16="http://schemas.microsoft.com/office/drawing/2014/main" id="{BEE95C7B-BFE4-8C2A-90FE-E5D0BC7912D5}"/>
              </a:ext>
            </a:extLst>
          </p:cNvPr>
          <p:cNvSpPr>
            <a:spLocks noGrp="1"/>
          </p:cNvSpPr>
          <p:nvPr>
            <p:ph idx="1"/>
          </p:nvPr>
        </p:nvSpPr>
        <p:spPr/>
        <p:txBody>
          <a:bodyPr/>
          <a:lstStyle/>
          <a:p>
            <a:r>
              <a:rPr lang="en-US" dirty="0"/>
              <a:t>Victor's lack of responsibility for the creature's actions and for the creature himself</a:t>
            </a:r>
          </a:p>
        </p:txBody>
      </p:sp>
    </p:spTree>
    <p:extLst>
      <p:ext uri="{BB962C8B-B14F-4D97-AF65-F5344CB8AC3E}">
        <p14:creationId xmlns:p14="http://schemas.microsoft.com/office/powerpoint/2010/main" val="223915648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C3B8A-D656-FB0F-0D10-C2EDD3302C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C3C1FE-913F-86F5-F078-C87F9381D939}"/>
              </a:ext>
            </a:extLst>
          </p:cNvPr>
          <p:cNvSpPr>
            <a:spLocks noGrp="1"/>
          </p:cNvSpPr>
          <p:nvPr>
            <p:ph type="title"/>
          </p:nvPr>
        </p:nvSpPr>
        <p:spPr/>
        <p:txBody>
          <a:bodyPr/>
          <a:lstStyle/>
          <a:p>
            <a:r>
              <a:rPr lang="en-US" dirty="0"/>
              <a:t>Implications of Frankenstein for LLMs</a:t>
            </a:r>
          </a:p>
        </p:txBody>
      </p:sp>
      <p:sp>
        <p:nvSpPr>
          <p:cNvPr id="3" name="Content Placeholder 2">
            <a:extLst>
              <a:ext uri="{FF2B5EF4-FFF2-40B4-BE49-F238E27FC236}">
                <a16:creationId xmlns:a16="http://schemas.microsoft.com/office/drawing/2014/main" id="{56E1B25A-6AF8-D5D9-FBB4-5CFD52E7E519}"/>
              </a:ext>
            </a:extLst>
          </p:cNvPr>
          <p:cNvSpPr>
            <a:spLocks noGrp="1"/>
          </p:cNvSpPr>
          <p:nvPr>
            <p:ph idx="1"/>
          </p:nvPr>
        </p:nvSpPr>
        <p:spPr>
          <a:xfrm>
            <a:off x="1097285" y="1600200"/>
            <a:ext cx="9418315" cy="4572000"/>
          </a:xfrm>
        </p:spPr>
        <p:txBody>
          <a:bodyPr/>
          <a:lstStyle/>
          <a:p>
            <a:r>
              <a:rPr lang="en-US" sz="4000" dirty="0"/>
              <a:t>Creating artificial agents without considering the ethical and human concerns can lead to tragedy</a:t>
            </a:r>
          </a:p>
          <a:p>
            <a:endParaRPr lang="en-US" dirty="0"/>
          </a:p>
        </p:txBody>
      </p:sp>
    </p:spTree>
    <p:extLst>
      <p:ext uri="{BB962C8B-B14F-4D97-AF65-F5344CB8AC3E}">
        <p14:creationId xmlns:p14="http://schemas.microsoft.com/office/powerpoint/2010/main" val="395398596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F14543-FC77-7036-FC35-32914785AE4E}"/>
              </a:ext>
            </a:extLst>
          </p:cNvPr>
          <p:cNvSpPr>
            <a:spLocks noGrp="1"/>
          </p:cNvSpPr>
          <p:nvPr>
            <p:ph type="title"/>
          </p:nvPr>
        </p:nvSpPr>
        <p:spPr/>
        <p:txBody>
          <a:bodyPr/>
          <a:lstStyle/>
          <a:p>
            <a:r>
              <a:rPr lang="en-US" dirty="0"/>
              <a:t>AI Safety or Alignment</a:t>
            </a:r>
          </a:p>
        </p:txBody>
      </p:sp>
      <p:sp>
        <p:nvSpPr>
          <p:cNvPr id="3" name="Content Placeholder 2">
            <a:extLst>
              <a:ext uri="{FF2B5EF4-FFF2-40B4-BE49-F238E27FC236}">
                <a16:creationId xmlns:a16="http://schemas.microsoft.com/office/drawing/2014/main" id="{8E247E9F-F4B4-1722-757D-706A8607C76C}"/>
              </a:ext>
            </a:extLst>
          </p:cNvPr>
          <p:cNvSpPr>
            <a:spLocks noGrp="1"/>
          </p:cNvSpPr>
          <p:nvPr>
            <p:ph idx="1"/>
          </p:nvPr>
        </p:nvSpPr>
        <p:spPr>
          <a:xfrm>
            <a:off x="1097286" y="1600199"/>
            <a:ext cx="10866114" cy="4724401"/>
          </a:xfrm>
        </p:spPr>
        <p:txBody>
          <a:bodyPr>
            <a:normAutofit/>
          </a:bodyPr>
          <a:lstStyle/>
          <a:p>
            <a:r>
              <a:rPr lang="en-US" b="1" dirty="0"/>
              <a:t>Alignment</a:t>
            </a:r>
            <a:r>
              <a:rPr lang="en-US" dirty="0"/>
              <a:t> is the goal of getting LMs to avoid harms by acting in ways that align with human needs and values.</a:t>
            </a:r>
          </a:p>
          <a:p>
            <a:endParaRPr lang="en-US" sz="2400" dirty="0"/>
          </a:p>
          <a:p>
            <a:r>
              <a:rPr lang="en-US" dirty="0"/>
              <a:t>The word "alignment" is very underspecified (Whose values? What happens if values conflict?)</a:t>
            </a:r>
          </a:p>
          <a:p>
            <a:endParaRPr lang="en-US" sz="1800" dirty="0"/>
          </a:p>
          <a:p>
            <a:r>
              <a:rPr lang="en-US" dirty="0"/>
              <a:t>Still, there are some clear harms that we need to figure out how to address.</a:t>
            </a:r>
          </a:p>
        </p:txBody>
      </p:sp>
    </p:spTree>
    <p:extLst>
      <p:ext uri="{BB962C8B-B14F-4D97-AF65-F5344CB8AC3E}">
        <p14:creationId xmlns:p14="http://schemas.microsoft.com/office/powerpoint/2010/main" val="598814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52403-60E0-938B-EFA7-FE1E5865FEB1}"/>
              </a:ext>
            </a:extLst>
          </p:cNvPr>
          <p:cNvSpPr>
            <a:spLocks noGrp="1"/>
          </p:cNvSpPr>
          <p:nvPr>
            <p:ph type="title"/>
          </p:nvPr>
        </p:nvSpPr>
        <p:spPr/>
        <p:txBody>
          <a:bodyPr/>
          <a:lstStyle/>
          <a:p>
            <a:r>
              <a:rPr lang="en-US" dirty="0"/>
              <a:t>Encoder-Decoders</a:t>
            </a:r>
          </a:p>
        </p:txBody>
      </p:sp>
      <p:sp>
        <p:nvSpPr>
          <p:cNvPr id="3" name="Content Placeholder 2">
            <a:extLst>
              <a:ext uri="{FF2B5EF4-FFF2-40B4-BE49-F238E27FC236}">
                <a16:creationId xmlns:a16="http://schemas.microsoft.com/office/drawing/2014/main" id="{E9D2FF90-DCEE-A339-1DF0-243E14A164B5}"/>
              </a:ext>
            </a:extLst>
          </p:cNvPr>
          <p:cNvSpPr>
            <a:spLocks noGrp="1"/>
          </p:cNvSpPr>
          <p:nvPr>
            <p:ph idx="1"/>
          </p:nvPr>
        </p:nvSpPr>
        <p:spPr>
          <a:xfrm>
            <a:off x="1097285" y="2743200"/>
            <a:ext cx="10683230" cy="3810000"/>
          </a:xfrm>
        </p:spPr>
        <p:txBody>
          <a:bodyPr>
            <a:normAutofit/>
          </a:bodyPr>
          <a:lstStyle/>
          <a:p>
            <a:pPr marL="457200" indent="-457200">
              <a:buFont typeface="Arial" panose="020B0604020202020204" pitchFamily="34" charset="0"/>
              <a:buChar char="•"/>
            </a:pPr>
            <a:r>
              <a:rPr lang="en-US" sz="3600" dirty="0"/>
              <a:t>Trained to map from one sequence to another</a:t>
            </a:r>
          </a:p>
          <a:p>
            <a:pPr marL="457200" indent="-457200">
              <a:buFont typeface="Arial" panose="020B0604020202020204" pitchFamily="34" charset="0"/>
              <a:buChar char="•"/>
            </a:pPr>
            <a:r>
              <a:rPr lang="en-US" sz="3600" dirty="0"/>
              <a:t>Used for:</a:t>
            </a:r>
          </a:p>
          <a:p>
            <a:pPr marL="854045" lvl="1" indent="-457200">
              <a:buFont typeface="Arial" panose="020B0604020202020204" pitchFamily="34" charset="0"/>
              <a:buChar char="•"/>
            </a:pPr>
            <a:r>
              <a:rPr lang="en-US" sz="3200" dirty="0"/>
              <a:t>machine translation (map from one language to another)</a:t>
            </a:r>
          </a:p>
          <a:p>
            <a:pPr marL="854045" lvl="1" indent="-457200">
              <a:buFont typeface="Arial" panose="020B0604020202020204" pitchFamily="34" charset="0"/>
              <a:buChar char="•"/>
            </a:pPr>
            <a:r>
              <a:rPr lang="en-US" sz="3200" dirty="0"/>
              <a:t>speech recognition (map from acoustics to words)</a:t>
            </a:r>
          </a:p>
          <a:p>
            <a:pPr marL="457200" indent="-457200">
              <a:buFont typeface="Arial" panose="020B0604020202020204" pitchFamily="34" charset="0"/>
              <a:buChar char="•"/>
            </a:pPr>
            <a:endParaRPr lang="en-US" sz="3600" dirty="0"/>
          </a:p>
        </p:txBody>
      </p:sp>
      <p:pic>
        <p:nvPicPr>
          <p:cNvPr id="5" name="Picture 4">
            <a:extLst>
              <a:ext uri="{FF2B5EF4-FFF2-40B4-BE49-F238E27FC236}">
                <a16:creationId xmlns:a16="http://schemas.microsoft.com/office/drawing/2014/main" id="{57ED6254-B69F-7F9C-E4F6-545BB229610C}"/>
              </a:ext>
            </a:extLst>
          </p:cNvPr>
          <p:cNvPicPr>
            <a:picLocks noChangeAspect="1"/>
          </p:cNvPicPr>
          <p:nvPr/>
        </p:nvPicPr>
        <p:blipFill>
          <a:blip r:embed="rId2"/>
          <a:srcRect l="65939" r="-1134" b="19144"/>
          <a:stretch>
            <a:fillRect/>
          </a:stretch>
        </p:blipFill>
        <p:spPr>
          <a:xfrm>
            <a:off x="8534400" y="159603"/>
            <a:ext cx="3246115" cy="2448599"/>
          </a:xfrm>
          <a:prstGeom prst="rect">
            <a:avLst/>
          </a:prstGeom>
        </p:spPr>
      </p:pic>
    </p:spTree>
    <p:extLst>
      <p:ext uri="{BB962C8B-B14F-4D97-AF65-F5344CB8AC3E}">
        <p14:creationId xmlns:p14="http://schemas.microsoft.com/office/powerpoint/2010/main" val="3795074790"/>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4757F-5C0E-B9BB-A993-62EFB754CF4E}"/>
              </a:ext>
            </a:extLst>
          </p:cNvPr>
          <p:cNvSpPr>
            <a:spLocks noGrp="1"/>
          </p:cNvSpPr>
          <p:nvPr>
            <p:ph type="title"/>
          </p:nvPr>
        </p:nvSpPr>
        <p:spPr/>
        <p:txBody>
          <a:bodyPr/>
          <a:lstStyle/>
          <a:p>
            <a:r>
              <a:rPr lang="en-US" dirty="0"/>
              <a:t>Two kinds of harms</a:t>
            </a:r>
          </a:p>
        </p:txBody>
      </p:sp>
      <p:sp>
        <p:nvSpPr>
          <p:cNvPr id="3" name="Content Placeholder 2">
            <a:extLst>
              <a:ext uri="{FF2B5EF4-FFF2-40B4-BE49-F238E27FC236}">
                <a16:creationId xmlns:a16="http://schemas.microsoft.com/office/drawing/2014/main" id="{87E9A52E-514C-6E87-1D8B-509847D57260}"/>
              </a:ext>
            </a:extLst>
          </p:cNvPr>
          <p:cNvSpPr>
            <a:spLocks noGrp="1"/>
          </p:cNvSpPr>
          <p:nvPr>
            <p:ph idx="1"/>
          </p:nvPr>
        </p:nvSpPr>
        <p:spPr/>
        <p:txBody>
          <a:bodyPr/>
          <a:lstStyle/>
          <a:p>
            <a:r>
              <a:rPr lang="en-US" dirty="0"/>
              <a:t>User-level harms</a:t>
            </a:r>
          </a:p>
          <a:p>
            <a:r>
              <a:rPr lang="en-US" dirty="0"/>
              <a:t>Societal-level harms</a:t>
            </a:r>
          </a:p>
        </p:txBody>
      </p:sp>
    </p:spTree>
    <p:extLst>
      <p:ext uri="{BB962C8B-B14F-4D97-AF65-F5344CB8AC3E}">
        <p14:creationId xmlns:p14="http://schemas.microsoft.com/office/powerpoint/2010/main" val="3847421514"/>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83025-B80A-DD72-57F6-5BEBBA2EAB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878A90-194A-A648-2818-208B337A174E}"/>
              </a:ext>
            </a:extLst>
          </p:cNvPr>
          <p:cNvSpPr>
            <a:spLocks noGrp="1"/>
          </p:cNvSpPr>
          <p:nvPr>
            <p:ph type="title"/>
          </p:nvPr>
        </p:nvSpPr>
        <p:spPr/>
        <p:txBody>
          <a:bodyPr>
            <a:normAutofit fontScale="90000"/>
          </a:bodyPr>
          <a:lstStyle/>
          <a:p>
            <a:r>
              <a:rPr lang="en-US" dirty="0"/>
              <a:t>Emotional Dependence and Mental Health</a:t>
            </a:r>
          </a:p>
        </p:txBody>
      </p:sp>
      <p:sp>
        <p:nvSpPr>
          <p:cNvPr id="3" name="Content Placeholder 2">
            <a:extLst>
              <a:ext uri="{FF2B5EF4-FFF2-40B4-BE49-F238E27FC236}">
                <a16:creationId xmlns:a16="http://schemas.microsoft.com/office/drawing/2014/main" id="{D72BEBFF-75D1-F66E-999C-71084C3CFCC3}"/>
              </a:ext>
            </a:extLst>
          </p:cNvPr>
          <p:cNvSpPr>
            <a:spLocks noGrp="1"/>
          </p:cNvSpPr>
          <p:nvPr>
            <p:ph idx="1"/>
          </p:nvPr>
        </p:nvSpPr>
        <p:spPr>
          <a:xfrm>
            <a:off x="1097286" y="1600199"/>
            <a:ext cx="10866114" cy="4724401"/>
          </a:xfrm>
        </p:spPr>
        <p:txBody>
          <a:bodyPr>
            <a:normAutofit/>
          </a:bodyPr>
          <a:lstStyle/>
          <a:p>
            <a:r>
              <a:rPr lang="en-US" dirty="0"/>
              <a:t>Teenagers develop </a:t>
            </a:r>
            <a:r>
              <a:rPr lang="en-US" dirty="0" err="1"/>
              <a:t>overstrong</a:t>
            </a:r>
            <a:r>
              <a:rPr lang="en-US" dirty="0"/>
              <a:t> attachments to</a:t>
            </a:r>
          </a:p>
          <a:p>
            <a:r>
              <a:rPr lang="en-US" dirty="0"/>
              <a:t>More use of LLMs leads to loneliness, less socialization, emotional dependence</a:t>
            </a:r>
          </a:p>
          <a:p>
            <a:r>
              <a:rPr lang="en-US" dirty="0"/>
              <a:t>Some users who seek emotional support from AI chatbots end up with a poor sense of well-being</a:t>
            </a:r>
          </a:p>
        </p:txBody>
      </p:sp>
      <p:pic>
        <p:nvPicPr>
          <p:cNvPr id="4" name="Content Placeholder 4" descr="A blue and pink logo&#10;&#10;AI-generated content may be incorrect.">
            <a:extLst>
              <a:ext uri="{FF2B5EF4-FFF2-40B4-BE49-F238E27FC236}">
                <a16:creationId xmlns:a16="http://schemas.microsoft.com/office/drawing/2014/main" id="{9ED481F1-802E-58E7-E9E7-ECF7854B28AA}"/>
              </a:ext>
            </a:extLst>
          </p:cNvPr>
          <p:cNvPicPr>
            <a:picLocks noChangeAspect="1"/>
          </p:cNvPicPr>
          <p:nvPr/>
        </p:nvPicPr>
        <p:blipFill>
          <a:blip r:embed="rId2"/>
          <a:stretch>
            <a:fillRect/>
          </a:stretch>
        </p:blipFill>
        <p:spPr>
          <a:xfrm>
            <a:off x="3197012" y="4750791"/>
            <a:ext cx="1444413" cy="524459"/>
          </a:xfrm>
          <a:prstGeom prst="rect">
            <a:avLst/>
          </a:prstGeom>
        </p:spPr>
      </p:pic>
      <p:pic>
        <p:nvPicPr>
          <p:cNvPr id="5" name="Picture 4" descr="A close up of black text&#10;&#10;AI-generated content may be incorrect.">
            <a:extLst>
              <a:ext uri="{FF2B5EF4-FFF2-40B4-BE49-F238E27FC236}">
                <a16:creationId xmlns:a16="http://schemas.microsoft.com/office/drawing/2014/main" id="{BB68BA72-0E70-77B6-E77C-43115B0EFB35}"/>
              </a:ext>
            </a:extLst>
          </p:cNvPr>
          <p:cNvPicPr>
            <a:picLocks noChangeAspect="1"/>
          </p:cNvPicPr>
          <p:nvPr/>
        </p:nvPicPr>
        <p:blipFill>
          <a:blip r:embed="rId3"/>
          <a:stretch>
            <a:fillRect/>
          </a:stretch>
        </p:blipFill>
        <p:spPr>
          <a:xfrm>
            <a:off x="3197012" y="5386818"/>
            <a:ext cx="6853004" cy="1311579"/>
          </a:xfrm>
          <a:prstGeom prst="rect">
            <a:avLst/>
          </a:prstGeom>
        </p:spPr>
      </p:pic>
    </p:spTree>
    <p:extLst>
      <p:ext uri="{BB962C8B-B14F-4D97-AF65-F5344CB8AC3E}">
        <p14:creationId xmlns:p14="http://schemas.microsoft.com/office/powerpoint/2010/main" val="3786701630"/>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FFBF11-970D-5DAB-E7B7-3C717F85D0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3F003-0E55-B185-44C7-EA44EB5E0706}"/>
              </a:ext>
            </a:extLst>
          </p:cNvPr>
          <p:cNvSpPr>
            <a:spLocks noGrp="1"/>
          </p:cNvSpPr>
          <p:nvPr>
            <p:ph type="title"/>
          </p:nvPr>
        </p:nvSpPr>
        <p:spPr/>
        <p:txBody>
          <a:bodyPr>
            <a:normAutofit/>
          </a:bodyPr>
          <a:lstStyle/>
          <a:p>
            <a:r>
              <a:rPr lang="en-US" dirty="0"/>
              <a:t>De-skilling</a:t>
            </a:r>
          </a:p>
        </p:txBody>
      </p:sp>
      <p:sp>
        <p:nvSpPr>
          <p:cNvPr id="3" name="Content Placeholder 2">
            <a:extLst>
              <a:ext uri="{FF2B5EF4-FFF2-40B4-BE49-F238E27FC236}">
                <a16:creationId xmlns:a16="http://schemas.microsoft.com/office/drawing/2014/main" id="{99356A3E-14FD-55E0-FE77-144C00F15601}"/>
              </a:ext>
            </a:extLst>
          </p:cNvPr>
          <p:cNvSpPr>
            <a:spLocks noGrp="1"/>
          </p:cNvSpPr>
          <p:nvPr>
            <p:ph idx="1"/>
          </p:nvPr>
        </p:nvSpPr>
        <p:spPr>
          <a:xfrm>
            <a:off x="1097286" y="1600199"/>
            <a:ext cx="10866114" cy="5098198"/>
          </a:xfrm>
        </p:spPr>
        <p:txBody>
          <a:bodyPr>
            <a:normAutofit/>
          </a:bodyPr>
          <a:lstStyle/>
          <a:p>
            <a:pPr marL="0" indent="0"/>
            <a:r>
              <a:rPr lang="en-US" dirty="0"/>
              <a:t>Using LMs for a task leads people to become worse at the task. </a:t>
            </a:r>
          </a:p>
          <a:p>
            <a:pPr marL="571500" indent="-571500">
              <a:buFont typeface="Arial" panose="020B0604020202020204" pitchFamily="34" charset="0"/>
              <a:buChar char="•"/>
            </a:pPr>
            <a:r>
              <a:rPr lang="en-US" dirty="0"/>
              <a:t>Reduction in critical thinking abilities (Gerlich, 2025), </a:t>
            </a:r>
          </a:p>
          <a:p>
            <a:pPr marL="571500" indent="-571500">
              <a:buFont typeface="Arial" panose="020B0604020202020204" pitchFamily="34" charset="0"/>
              <a:buChar char="•"/>
            </a:pPr>
            <a:r>
              <a:rPr lang="en-US" dirty="0"/>
              <a:t>Less confidence in their abilities (Lee et al., 2025),</a:t>
            </a:r>
          </a:p>
          <a:p>
            <a:pPr marL="571500" indent="-571500">
              <a:buFont typeface="Arial" panose="020B0604020202020204" pitchFamily="34" charset="0"/>
              <a:buChar char="•"/>
            </a:pPr>
            <a:r>
              <a:rPr lang="en-US" dirty="0"/>
              <a:t>Less conceptual understanding (Shen and Tamkin, 2026), </a:t>
            </a:r>
          </a:p>
          <a:p>
            <a:pPr marL="571500" indent="-571500">
              <a:buFont typeface="Arial" panose="020B0604020202020204" pitchFamily="34" charset="0"/>
              <a:buChar char="•"/>
            </a:pPr>
            <a:r>
              <a:rPr lang="en-US" dirty="0"/>
              <a:t>Give up faster if LM is removed (Liu et al., 2026).</a:t>
            </a:r>
          </a:p>
        </p:txBody>
      </p:sp>
    </p:spTree>
    <p:extLst>
      <p:ext uri="{BB962C8B-B14F-4D97-AF65-F5344CB8AC3E}">
        <p14:creationId xmlns:p14="http://schemas.microsoft.com/office/powerpoint/2010/main" val="2485000928"/>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3F0A9-A1DF-3200-A8E1-9CF4B163B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15C461-CA77-078C-F0D2-9AD2CE6CF77F}"/>
              </a:ext>
            </a:extLst>
          </p:cNvPr>
          <p:cNvSpPr>
            <a:spLocks noGrp="1"/>
          </p:cNvSpPr>
          <p:nvPr>
            <p:ph type="title"/>
          </p:nvPr>
        </p:nvSpPr>
        <p:spPr/>
        <p:txBody>
          <a:bodyPr>
            <a:normAutofit/>
          </a:bodyPr>
          <a:lstStyle/>
          <a:p>
            <a:r>
              <a:rPr lang="en-US" dirty="0"/>
              <a:t>Sycophancy</a:t>
            </a:r>
          </a:p>
        </p:txBody>
      </p:sp>
      <p:sp>
        <p:nvSpPr>
          <p:cNvPr id="3" name="Content Placeholder 2">
            <a:extLst>
              <a:ext uri="{FF2B5EF4-FFF2-40B4-BE49-F238E27FC236}">
                <a16:creationId xmlns:a16="http://schemas.microsoft.com/office/drawing/2014/main" id="{8E468A7D-5F81-C15F-FDF3-C54F129E273E}"/>
              </a:ext>
            </a:extLst>
          </p:cNvPr>
          <p:cNvSpPr>
            <a:spLocks noGrp="1"/>
          </p:cNvSpPr>
          <p:nvPr>
            <p:ph idx="1"/>
          </p:nvPr>
        </p:nvSpPr>
        <p:spPr>
          <a:xfrm>
            <a:off x="1097286" y="1600199"/>
            <a:ext cx="10866114" cy="5098198"/>
          </a:xfrm>
        </p:spPr>
        <p:txBody>
          <a:bodyPr>
            <a:normAutofit/>
          </a:bodyPr>
          <a:lstStyle/>
          <a:p>
            <a:r>
              <a:rPr lang="en-US" dirty="0"/>
              <a:t>LMs can be </a:t>
            </a:r>
            <a:r>
              <a:rPr lang="en-US" b="1" dirty="0"/>
              <a:t>sycophantic</a:t>
            </a:r>
            <a:r>
              <a:rPr lang="en-US" dirty="0"/>
              <a:t>, excessively agreeing with, flattering, or validating users</a:t>
            </a:r>
          </a:p>
          <a:p>
            <a:r>
              <a:rPr lang="en-US" dirty="0"/>
              <a:t>When a user says something wrong, LLMs agree instead of correcting them (Sharma et al., 2024).</a:t>
            </a:r>
          </a:p>
          <a:p>
            <a:r>
              <a:rPr lang="en-US" dirty="0"/>
              <a:t>Cheng et al (2026): A single interaction with a sycophantic LLM made users </a:t>
            </a:r>
            <a:r>
              <a:rPr lang="en-US" b="1" dirty="0"/>
              <a:t>more antisocial</a:t>
            </a:r>
            <a:r>
              <a:rPr lang="en-US" dirty="0"/>
              <a:t>: </a:t>
            </a:r>
          </a:p>
          <a:p>
            <a:pPr marL="571500" indent="-571500">
              <a:buFont typeface="Arial" panose="020B0604020202020204" pitchFamily="34" charset="0"/>
              <a:buChar char="•"/>
            </a:pPr>
            <a:r>
              <a:rPr lang="en-US" dirty="0"/>
              <a:t>less willing to accept responsibility </a:t>
            </a:r>
          </a:p>
          <a:p>
            <a:pPr marL="571500" indent="-571500">
              <a:buFont typeface="Arial" panose="020B0604020202020204" pitchFamily="34" charset="0"/>
              <a:buChar char="•"/>
            </a:pPr>
            <a:r>
              <a:rPr lang="en-US" dirty="0"/>
              <a:t>more convinced they are always right</a:t>
            </a:r>
          </a:p>
          <a:p>
            <a:endParaRPr lang="en-US" dirty="0"/>
          </a:p>
        </p:txBody>
      </p:sp>
    </p:spTree>
    <p:extLst>
      <p:ext uri="{BB962C8B-B14F-4D97-AF65-F5344CB8AC3E}">
        <p14:creationId xmlns:p14="http://schemas.microsoft.com/office/powerpoint/2010/main" val="592177333"/>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1F12A-73F6-AF25-1419-BC0E7E4D13E9}"/>
              </a:ext>
            </a:extLst>
          </p:cNvPr>
          <p:cNvSpPr>
            <a:spLocks noGrp="1"/>
          </p:cNvSpPr>
          <p:nvPr>
            <p:ph type="title"/>
          </p:nvPr>
        </p:nvSpPr>
        <p:spPr/>
        <p:txBody>
          <a:bodyPr/>
          <a:lstStyle/>
          <a:p>
            <a:r>
              <a:rPr lang="en-US" dirty="0"/>
              <a:t>Attacking or harming users</a:t>
            </a:r>
          </a:p>
        </p:txBody>
      </p:sp>
      <p:sp>
        <p:nvSpPr>
          <p:cNvPr id="3" name="Content Placeholder 2">
            <a:extLst>
              <a:ext uri="{FF2B5EF4-FFF2-40B4-BE49-F238E27FC236}">
                <a16:creationId xmlns:a16="http://schemas.microsoft.com/office/drawing/2014/main" id="{AD4CAE9D-3DF9-7931-EFAD-63AFEBE1D2FC}"/>
              </a:ext>
            </a:extLst>
          </p:cNvPr>
          <p:cNvSpPr>
            <a:spLocks noGrp="1"/>
          </p:cNvSpPr>
          <p:nvPr>
            <p:ph idx="1"/>
          </p:nvPr>
        </p:nvSpPr>
        <p:spPr/>
        <p:txBody>
          <a:bodyPr/>
          <a:lstStyle/>
          <a:p>
            <a:r>
              <a:rPr lang="en-US" dirty="0"/>
              <a:t>LLMs can </a:t>
            </a:r>
          </a:p>
          <a:p>
            <a:pPr marL="571500" indent="-571500">
              <a:buFont typeface="Arial" panose="020B0604020202020204" pitchFamily="34" charset="0"/>
              <a:buChar char="•"/>
            </a:pPr>
            <a:r>
              <a:rPr lang="en-US" dirty="0"/>
              <a:t>Verbally attack users</a:t>
            </a:r>
          </a:p>
          <a:p>
            <a:pPr marL="571500" indent="-571500">
              <a:buFont typeface="Arial" panose="020B0604020202020204" pitchFamily="34" charset="0"/>
              <a:buChar char="•"/>
            </a:pPr>
            <a:r>
              <a:rPr lang="en-US" dirty="0"/>
              <a:t>Discriminate against them</a:t>
            </a:r>
          </a:p>
          <a:p>
            <a:pPr marL="571500" indent="-571500">
              <a:buFont typeface="Arial" panose="020B0604020202020204" pitchFamily="34" charset="0"/>
              <a:buChar char="•"/>
            </a:pPr>
            <a:r>
              <a:rPr lang="en-US" dirty="0"/>
              <a:t>Generate hate speech and stereotypes</a:t>
            </a:r>
          </a:p>
          <a:p>
            <a:pPr marL="571500" indent="-571500">
              <a:buFont typeface="Arial" panose="020B0604020202020204" pitchFamily="34" charset="0"/>
              <a:buChar char="•"/>
            </a:pPr>
            <a:r>
              <a:rPr lang="en-US" dirty="0"/>
              <a:t>LLMs discriminate against people who use particular dialects like African American English</a:t>
            </a:r>
          </a:p>
        </p:txBody>
      </p:sp>
      <p:pic>
        <p:nvPicPr>
          <p:cNvPr id="4" name="Picture 3">
            <a:extLst>
              <a:ext uri="{FF2B5EF4-FFF2-40B4-BE49-F238E27FC236}">
                <a16:creationId xmlns:a16="http://schemas.microsoft.com/office/drawing/2014/main" id="{4BD9E8C8-E4B1-25EF-5AFA-A86C6F13F85F}"/>
              </a:ext>
            </a:extLst>
          </p:cNvPr>
          <p:cNvPicPr>
            <a:picLocks noChangeAspect="1"/>
          </p:cNvPicPr>
          <p:nvPr/>
        </p:nvPicPr>
        <p:blipFill>
          <a:blip r:embed="rId2"/>
          <a:stretch>
            <a:fillRect/>
          </a:stretch>
        </p:blipFill>
        <p:spPr>
          <a:xfrm>
            <a:off x="4953000" y="1227679"/>
            <a:ext cx="6888480" cy="389454"/>
          </a:xfrm>
          <a:prstGeom prst="rect">
            <a:avLst/>
          </a:prstGeom>
        </p:spPr>
      </p:pic>
    </p:spTree>
    <p:extLst>
      <p:ext uri="{BB962C8B-B14F-4D97-AF65-F5344CB8AC3E}">
        <p14:creationId xmlns:p14="http://schemas.microsoft.com/office/powerpoint/2010/main" val="34840369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2C0ED4-0BC4-E5E0-C9C8-284BC292896C}"/>
              </a:ext>
            </a:extLst>
          </p:cNvPr>
          <p:cNvSpPr>
            <a:spLocks noGrp="1"/>
          </p:cNvSpPr>
          <p:nvPr>
            <p:ph type="title"/>
          </p:nvPr>
        </p:nvSpPr>
        <p:spPr/>
        <p:txBody>
          <a:bodyPr>
            <a:normAutofit/>
          </a:bodyPr>
          <a:lstStyle/>
          <a:p>
            <a:r>
              <a:rPr lang="en-US" dirty="0"/>
              <a:t>LLMs function poorly for some speakers</a:t>
            </a:r>
          </a:p>
        </p:txBody>
      </p:sp>
      <p:sp>
        <p:nvSpPr>
          <p:cNvPr id="3" name="Content Placeholder 2">
            <a:extLst>
              <a:ext uri="{FF2B5EF4-FFF2-40B4-BE49-F238E27FC236}">
                <a16:creationId xmlns:a16="http://schemas.microsoft.com/office/drawing/2014/main" id="{33C26BF7-C67B-A862-EDAB-96911ECBE0AE}"/>
              </a:ext>
            </a:extLst>
          </p:cNvPr>
          <p:cNvSpPr>
            <a:spLocks noGrp="1"/>
          </p:cNvSpPr>
          <p:nvPr>
            <p:ph idx="1"/>
          </p:nvPr>
        </p:nvSpPr>
        <p:spPr/>
        <p:txBody>
          <a:bodyPr/>
          <a:lstStyle/>
          <a:p>
            <a:r>
              <a:rPr lang="en-US" dirty="0"/>
              <a:t>Speech recognition worse on older speakers</a:t>
            </a:r>
          </a:p>
          <a:p>
            <a:r>
              <a:rPr lang="en-US" dirty="0"/>
              <a:t>Speech recognition worse on speakers of dialects of (e.g., of Mandarin or of Dutch or African American English)</a:t>
            </a:r>
          </a:p>
          <a:p>
            <a:r>
              <a:rPr lang="en-US" dirty="0"/>
              <a:t>LLMs in general work worse on non-English languages</a:t>
            </a:r>
          </a:p>
          <a:p>
            <a:endParaRPr lang="en-US" dirty="0"/>
          </a:p>
        </p:txBody>
      </p:sp>
    </p:spTree>
    <p:extLst>
      <p:ext uri="{BB962C8B-B14F-4D97-AF65-F5344CB8AC3E}">
        <p14:creationId xmlns:p14="http://schemas.microsoft.com/office/powerpoint/2010/main" val="242081270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B1064-C8F0-B1CB-DBCB-AAAD76696924}"/>
              </a:ext>
            </a:extLst>
          </p:cNvPr>
          <p:cNvSpPr>
            <a:spLocks noGrp="1"/>
          </p:cNvSpPr>
          <p:nvPr>
            <p:ph type="title"/>
          </p:nvPr>
        </p:nvSpPr>
        <p:spPr/>
        <p:txBody>
          <a:bodyPr/>
          <a:lstStyle/>
          <a:p>
            <a:r>
              <a:rPr lang="en-US" dirty="0"/>
              <a:t>Societal-level harms</a:t>
            </a:r>
          </a:p>
        </p:txBody>
      </p:sp>
      <p:sp>
        <p:nvSpPr>
          <p:cNvPr id="3" name="Content Placeholder 2">
            <a:extLst>
              <a:ext uri="{FF2B5EF4-FFF2-40B4-BE49-F238E27FC236}">
                <a16:creationId xmlns:a16="http://schemas.microsoft.com/office/drawing/2014/main" id="{7BB57F99-44C3-2D6D-65BF-745BB3549BDB}"/>
              </a:ext>
            </a:extLst>
          </p:cNvPr>
          <p:cNvSpPr>
            <a:spLocks noGrp="1"/>
          </p:cNvSpPr>
          <p:nvPr>
            <p:ph idx="1"/>
          </p:nvPr>
        </p:nvSpPr>
        <p:spPr>
          <a:xfrm>
            <a:off x="1097286" y="1600199"/>
            <a:ext cx="10866114" cy="5098197"/>
          </a:xfrm>
        </p:spPr>
        <p:txBody>
          <a:bodyPr>
            <a:normAutofit/>
          </a:bodyPr>
          <a:lstStyle/>
          <a:p>
            <a:r>
              <a:rPr lang="en-US" dirty="0"/>
              <a:t>Malicious actors can use LLMs for </a:t>
            </a:r>
            <a:r>
              <a:rPr lang="en-US" b="1" dirty="0"/>
              <a:t>cyber</a:t>
            </a:r>
            <a:r>
              <a:rPr lang="en-US" dirty="0"/>
              <a:t> </a:t>
            </a:r>
            <a:r>
              <a:rPr lang="en-US" b="1" dirty="0"/>
              <a:t>attacks</a:t>
            </a:r>
            <a:r>
              <a:rPr lang="en-US" dirty="0"/>
              <a:t>, </a:t>
            </a:r>
            <a:r>
              <a:rPr lang="en-US" b="1" dirty="0"/>
              <a:t>fraud</a:t>
            </a:r>
            <a:r>
              <a:rPr lang="en-US" dirty="0"/>
              <a:t>, biological or chemical </a:t>
            </a:r>
            <a:r>
              <a:rPr lang="en-US" b="1" dirty="0"/>
              <a:t>weapons</a:t>
            </a:r>
          </a:p>
          <a:p>
            <a:r>
              <a:rPr lang="en-US" dirty="0"/>
              <a:t>LLMs have enormous environmental impact because of computing power, </a:t>
            </a:r>
            <a:r>
              <a:rPr lang="en-US" b="1" dirty="0"/>
              <a:t>energy</a:t>
            </a:r>
            <a:r>
              <a:rPr lang="en-US" dirty="0"/>
              <a:t>, </a:t>
            </a:r>
            <a:r>
              <a:rPr lang="en-US" b="1" dirty="0"/>
              <a:t>water</a:t>
            </a:r>
          </a:p>
          <a:p>
            <a:r>
              <a:rPr lang="en-US" dirty="0"/>
              <a:t>LLMs likely lead to concentrate </a:t>
            </a:r>
            <a:r>
              <a:rPr lang="en-US" b="1" dirty="0"/>
              <a:t>wealth</a:t>
            </a:r>
            <a:r>
              <a:rPr lang="en-US" dirty="0"/>
              <a:t> and </a:t>
            </a:r>
            <a:r>
              <a:rPr lang="en-US" b="1" dirty="0"/>
              <a:t>power</a:t>
            </a:r>
          </a:p>
          <a:p>
            <a:r>
              <a:rPr lang="en-US" dirty="0"/>
              <a:t>LLMs could lead to </a:t>
            </a:r>
            <a:r>
              <a:rPr lang="en-US" b="1" dirty="0"/>
              <a:t>job displacement</a:t>
            </a:r>
          </a:p>
          <a:p>
            <a:r>
              <a:rPr lang="en-US" b="1" dirty="0"/>
              <a:t>Existential risk</a:t>
            </a:r>
            <a:r>
              <a:rPr lang="en-US" dirty="0"/>
              <a:t>: LLMs could pursue own goals in conflict with people</a:t>
            </a:r>
          </a:p>
        </p:txBody>
      </p:sp>
    </p:spTree>
    <p:extLst>
      <p:ext uri="{BB962C8B-B14F-4D97-AF65-F5344CB8AC3E}">
        <p14:creationId xmlns:p14="http://schemas.microsoft.com/office/powerpoint/2010/main" val="1661804328"/>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7F739-3A01-7C91-920F-A7A9489D56F7}"/>
              </a:ext>
            </a:extLst>
          </p:cNvPr>
          <p:cNvSpPr>
            <a:spLocks noGrp="1"/>
          </p:cNvSpPr>
          <p:nvPr>
            <p:ph type="title"/>
          </p:nvPr>
        </p:nvSpPr>
        <p:spPr/>
        <p:txBody>
          <a:bodyPr/>
          <a:lstStyle/>
          <a:p>
            <a:r>
              <a:rPr lang="en-US" dirty="0"/>
              <a:t>Other limitations of LLMs</a:t>
            </a:r>
          </a:p>
        </p:txBody>
      </p:sp>
      <p:sp>
        <p:nvSpPr>
          <p:cNvPr id="3" name="Content Placeholder 2">
            <a:extLst>
              <a:ext uri="{FF2B5EF4-FFF2-40B4-BE49-F238E27FC236}">
                <a16:creationId xmlns:a16="http://schemas.microsoft.com/office/drawing/2014/main" id="{EABF005B-DDA3-8194-FACE-C14A414262FB}"/>
              </a:ext>
            </a:extLst>
          </p:cNvPr>
          <p:cNvSpPr>
            <a:spLocks noGrp="1"/>
          </p:cNvSpPr>
          <p:nvPr>
            <p:ph idx="1"/>
          </p:nvPr>
        </p:nvSpPr>
        <p:spPr>
          <a:xfrm>
            <a:off x="1371600" y="1752600"/>
            <a:ext cx="10058401" cy="4572000"/>
          </a:xfrm>
        </p:spPr>
        <p:txBody>
          <a:bodyPr>
            <a:normAutofit/>
          </a:bodyPr>
          <a:lstStyle/>
          <a:p>
            <a:r>
              <a:rPr lang="en-US" b="1" dirty="0"/>
              <a:t>Often wrong</a:t>
            </a:r>
          </a:p>
          <a:p>
            <a:r>
              <a:rPr lang="en-US" b="1" dirty="0"/>
              <a:t>Expensive</a:t>
            </a:r>
          </a:p>
          <a:p>
            <a:r>
              <a:rPr lang="en-US" b="1" dirty="0"/>
              <a:t>Overconfident </a:t>
            </a:r>
            <a:endParaRPr lang="en-US" dirty="0"/>
          </a:p>
          <a:p>
            <a:r>
              <a:rPr lang="en-US" b="1" dirty="0"/>
              <a:t>Poorly calibrated</a:t>
            </a:r>
          </a:p>
          <a:p>
            <a:pPr marL="571500" indent="-571500">
              <a:buFont typeface="Arial" panose="020B0604020202020204" pitchFamily="34" charset="0"/>
              <a:buChar char="•"/>
            </a:pPr>
            <a:r>
              <a:rPr lang="en-US" dirty="0"/>
              <a:t>(model’s actual accuracy doesn’t match the score or probability they assign)</a:t>
            </a:r>
          </a:p>
        </p:txBody>
      </p:sp>
      <p:pic>
        <p:nvPicPr>
          <p:cNvPr id="4" name="Picture 3" descr="A close-up of a white background&#10;&#10;Description automatically generated">
            <a:extLst>
              <a:ext uri="{FF2B5EF4-FFF2-40B4-BE49-F238E27FC236}">
                <a16:creationId xmlns:a16="http://schemas.microsoft.com/office/drawing/2014/main" id="{B8A29B13-3831-BCF5-43D9-F5B070E2DCFF}"/>
              </a:ext>
            </a:extLst>
          </p:cNvPr>
          <p:cNvPicPr>
            <a:picLocks noChangeAspect="1"/>
          </p:cNvPicPr>
          <p:nvPr/>
        </p:nvPicPr>
        <p:blipFill>
          <a:blip r:embed="rId2"/>
          <a:stretch>
            <a:fillRect/>
          </a:stretch>
        </p:blipFill>
        <p:spPr>
          <a:xfrm>
            <a:off x="8458200" y="979925"/>
            <a:ext cx="3581400" cy="969018"/>
          </a:xfrm>
          <a:prstGeom prst="rect">
            <a:avLst/>
          </a:prstGeom>
        </p:spPr>
      </p:pic>
      <p:pic>
        <p:nvPicPr>
          <p:cNvPr id="5" name="Picture 4" descr="A close up of a sign&#10;&#10;Description automatically generated">
            <a:extLst>
              <a:ext uri="{FF2B5EF4-FFF2-40B4-BE49-F238E27FC236}">
                <a16:creationId xmlns:a16="http://schemas.microsoft.com/office/drawing/2014/main" id="{38B3CA7D-B8BF-464B-250F-8A76B4C6EB8D}"/>
              </a:ext>
            </a:extLst>
          </p:cNvPr>
          <p:cNvPicPr>
            <a:picLocks noChangeAspect="1"/>
          </p:cNvPicPr>
          <p:nvPr/>
        </p:nvPicPr>
        <p:blipFill>
          <a:blip r:embed="rId3"/>
          <a:stretch>
            <a:fillRect/>
          </a:stretch>
        </p:blipFill>
        <p:spPr>
          <a:xfrm>
            <a:off x="6477000" y="2291843"/>
            <a:ext cx="5410200" cy="739036"/>
          </a:xfrm>
          <a:prstGeom prst="rect">
            <a:avLst/>
          </a:prstGeom>
        </p:spPr>
      </p:pic>
    </p:spTree>
    <p:extLst>
      <p:ext uri="{BB962C8B-B14F-4D97-AF65-F5344CB8AC3E}">
        <p14:creationId xmlns:p14="http://schemas.microsoft.com/office/powerpoint/2010/main" val="2434954610"/>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CBAF5C-BE74-624D-1253-E5F490AB3ED2}"/>
              </a:ext>
            </a:extLst>
          </p:cNvPr>
          <p:cNvSpPr>
            <a:spLocks noGrp="1"/>
          </p:cNvSpPr>
          <p:nvPr>
            <p:ph type="title"/>
          </p:nvPr>
        </p:nvSpPr>
        <p:spPr/>
        <p:txBody>
          <a:bodyPr/>
          <a:lstStyle/>
          <a:p>
            <a:r>
              <a:rPr lang="en-US" dirty="0"/>
              <a:t>Mitigating harms</a:t>
            </a:r>
          </a:p>
        </p:txBody>
      </p:sp>
      <p:sp>
        <p:nvSpPr>
          <p:cNvPr id="3" name="Content Placeholder 2">
            <a:extLst>
              <a:ext uri="{FF2B5EF4-FFF2-40B4-BE49-F238E27FC236}">
                <a16:creationId xmlns:a16="http://schemas.microsoft.com/office/drawing/2014/main" id="{98AEBABC-1B06-E034-A788-86CA9C549B6F}"/>
              </a:ext>
            </a:extLst>
          </p:cNvPr>
          <p:cNvSpPr>
            <a:spLocks noGrp="1"/>
          </p:cNvSpPr>
          <p:nvPr>
            <p:ph idx="1"/>
          </p:nvPr>
        </p:nvSpPr>
        <p:spPr/>
        <p:txBody>
          <a:bodyPr/>
          <a:lstStyle/>
          <a:p>
            <a:r>
              <a:rPr lang="en-US" dirty="0"/>
              <a:t>Value-sensitive design</a:t>
            </a:r>
          </a:p>
          <a:p>
            <a:r>
              <a:rPr lang="en-US" dirty="0"/>
              <a:t>Post-training and preference alignment</a:t>
            </a:r>
          </a:p>
          <a:p>
            <a:r>
              <a:rPr lang="en-US" dirty="0"/>
              <a:t>Constitutional AI</a:t>
            </a:r>
          </a:p>
          <a:p>
            <a:endParaRPr lang="en-US" dirty="0"/>
          </a:p>
          <a:p>
            <a:r>
              <a:rPr lang="en-US" dirty="0"/>
              <a:t>But alignment is a very hard and unsolved problem!!!</a:t>
            </a:r>
          </a:p>
        </p:txBody>
      </p:sp>
    </p:spTree>
    <p:extLst>
      <p:ext uri="{BB962C8B-B14F-4D97-AF65-F5344CB8AC3E}">
        <p14:creationId xmlns:p14="http://schemas.microsoft.com/office/powerpoint/2010/main" val="3216186457"/>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5A0C8D-081A-FFAE-1BE0-397B7ED6102C}"/>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549BAB4F-6A4B-FD4B-A1E6-E1EBD27EBE48}"/>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DBD1E382-8F32-4E86-F8CA-5E4F9011FA7A}"/>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Safety and Alignment</a:t>
            </a:r>
          </a:p>
        </p:txBody>
      </p:sp>
      <p:sp>
        <p:nvSpPr>
          <p:cNvPr id="3" name="Text Placeholder 2">
            <a:extLst>
              <a:ext uri="{FF2B5EF4-FFF2-40B4-BE49-F238E27FC236}">
                <a16:creationId xmlns:a16="http://schemas.microsoft.com/office/drawing/2014/main" id="{7C403FCA-7EA3-CC3B-BB90-8394936BD453}"/>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7416867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52403-60E0-938B-EFA7-FE1E5865FEB1}"/>
              </a:ext>
            </a:extLst>
          </p:cNvPr>
          <p:cNvSpPr>
            <a:spLocks noGrp="1"/>
          </p:cNvSpPr>
          <p:nvPr>
            <p:ph type="title"/>
          </p:nvPr>
        </p:nvSpPr>
        <p:spPr/>
        <p:txBody>
          <a:bodyPr/>
          <a:lstStyle/>
          <a:p>
            <a:r>
              <a:rPr lang="en-US" dirty="0"/>
              <a:t>This lecture: decoder-only models</a:t>
            </a:r>
          </a:p>
        </p:txBody>
      </p:sp>
      <p:sp>
        <p:nvSpPr>
          <p:cNvPr id="3" name="Content Placeholder 2">
            <a:extLst>
              <a:ext uri="{FF2B5EF4-FFF2-40B4-BE49-F238E27FC236}">
                <a16:creationId xmlns:a16="http://schemas.microsoft.com/office/drawing/2014/main" id="{E9D2FF90-DCEE-A339-1DF0-243E14A164B5}"/>
              </a:ext>
            </a:extLst>
          </p:cNvPr>
          <p:cNvSpPr>
            <a:spLocks noGrp="1"/>
          </p:cNvSpPr>
          <p:nvPr>
            <p:ph idx="1"/>
          </p:nvPr>
        </p:nvSpPr>
        <p:spPr/>
        <p:txBody>
          <a:bodyPr>
            <a:normAutofit/>
          </a:bodyPr>
          <a:lstStyle/>
          <a:p>
            <a:r>
              <a:rPr lang="en-US" sz="3600" dirty="0"/>
              <a:t>Also called:</a:t>
            </a:r>
          </a:p>
          <a:p>
            <a:pPr marL="457200" indent="-457200">
              <a:buFont typeface="Arial" panose="020B0604020202020204" pitchFamily="34" charset="0"/>
              <a:buChar char="•"/>
            </a:pPr>
            <a:r>
              <a:rPr lang="en-US" sz="3600" dirty="0"/>
              <a:t>Causal LLMs</a:t>
            </a:r>
          </a:p>
          <a:p>
            <a:pPr marL="457200" indent="-457200">
              <a:buFont typeface="Arial" panose="020B0604020202020204" pitchFamily="34" charset="0"/>
              <a:buChar char="•"/>
            </a:pPr>
            <a:r>
              <a:rPr lang="en-US" sz="3600" dirty="0"/>
              <a:t>Autoregressive LLMs</a:t>
            </a:r>
          </a:p>
          <a:p>
            <a:pPr marL="457200" indent="-457200">
              <a:buFont typeface="Arial" panose="020B0604020202020204" pitchFamily="34" charset="0"/>
              <a:buChar char="•"/>
            </a:pPr>
            <a:r>
              <a:rPr lang="en-US" sz="3600" dirty="0"/>
              <a:t>Left-to-right LLMs</a:t>
            </a:r>
          </a:p>
          <a:p>
            <a:pPr marL="457200" indent="-457200">
              <a:buFont typeface="Arial" panose="020B0604020202020204" pitchFamily="34" charset="0"/>
              <a:buChar char="•"/>
            </a:pPr>
            <a:endParaRPr lang="en-US" sz="3600" dirty="0"/>
          </a:p>
          <a:p>
            <a:pPr marL="457200" indent="-457200">
              <a:buFont typeface="Arial" panose="020B0604020202020204" pitchFamily="34" charset="0"/>
              <a:buChar char="•"/>
            </a:pPr>
            <a:r>
              <a:rPr lang="en-US" sz="3600" dirty="0"/>
              <a:t>Predict words left to right</a:t>
            </a:r>
          </a:p>
        </p:txBody>
      </p:sp>
      <p:pic>
        <p:nvPicPr>
          <p:cNvPr id="5" name="Picture 4">
            <a:extLst>
              <a:ext uri="{FF2B5EF4-FFF2-40B4-BE49-F238E27FC236}">
                <a16:creationId xmlns:a16="http://schemas.microsoft.com/office/drawing/2014/main" id="{210BEBBE-B679-2705-7F43-0FC50D5A7243}"/>
              </a:ext>
            </a:extLst>
          </p:cNvPr>
          <p:cNvPicPr>
            <a:picLocks noChangeAspect="1"/>
          </p:cNvPicPr>
          <p:nvPr/>
        </p:nvPicPr>
        <p:blipFill>
          <a:blip r:embed="rId2"/>
          <a:srcRect t="21105" r="72939" b="20345"/>
          <a:stretch>
            <a:fillRect/>
          </a:stretch>
        </p:blipFill>
        <p:spPr>
          <a:xfrm>
            <a:off x="8991600" y="1003091"/>
            <a:ext cx="2788920" cy="1981200"/>
          </a:xfrm>
          <a:prstGeom prst="rect">
            <a:avLst/>
          </a:prstGeom>
        </p:spPr>
      </p:pic>
    </p:spTree>
    <p:extLst>
      <p:ext uri="{BB962C8B-B14F-4D97-AF65-F5344CB8AC3E}">
        <p14:creationId xmlns:p14="http://schemas.microsoft.com/office/powerpoint/2010/main" val="3150333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3364D-949A-E155-AF36-1708CBCD1C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C3B07D-B121-26C1-00BF-F837D66615C1}"/>
              </a:ext>
            </a:extLst>
          </p:cNvPr>
          <p:cNvSpPr>
            <a:spLocks noGrp="1"/>
          </p:cNvSpPr>
          <p:nvPr>
            <p:ph type="title"/>
          </p:nvPr>
        </p:nvSpPr>
        <p:spPr/>
        <p:txBody>
          <a:bodyPr/>
          <a:lstStyle/>
          <a:p>
            <a:r>
              <a:rPr lang="en-US" dirty="0"/>
              <a:t>Wait, what about other languages?</a:t>
            </a:r>
          </a:p>
        </p:txBody>
      </p:sp>
      <p:sp>
        <p:nvSpPr>
          <p:cNvPr id="5" name="TextBox 4">
            <a:extLst>
              <a:ext uri="{FF2B5EF4-FFF2-40B4-BE49-F238E27FC236}">
                <a16:creationId xmlns:a16="http://schemas.microsoft.com/office/drawing/2014/main" id="{F43DCCDA-2E9D-6AB6-2FF3-26E4361EF4EC}"/>
              </a:ext>
            </a:extLst>
          </p:cNvPr>
          <p:cNvSpPr txBox="1"/>
          <p:nvPr/>
        </p:nvSpPr>
        <p:spPr>
          <a:xfrm>
            <a:off x="316108" y="6225461"/>
            <a:ext cx="9752991" cy="584775"/>
          </a:xfrm>
          <a:prstGeom prst="rect">
            <a:avLst/>
          </a:prstGeom>
          <a:noFill/>
        </p:spPr>
        <p:txBody>
          <a:bodyPr wrap="none" rtlCol="0">
            <a:spAutoFit/>
          </a:bodyPr>
          <a:lstStyle/>
          <a:p>
            <a:r>
              <a:rPr lang="en-US" sz="3200" dirty="0">
                <a:latin typeface="Raleway" pitchFamily="2" charset="77"/>
              </a:rPr>
              <a:t>There are &gt;7000 languages, more than 150 scripts</a:t>
            </a:r>
          </a:p>
        </p:txBody>
      </p:sp>
      <p:sp>
        <p:nvSpPr>
          <p:cNvPr id="6" name="TextBox 5">
            <a:extLst>
              <a:ext uri="{FF2B5EF4-FFF2-40B4-BE49-F238E27FC236}">
                <a16:creationId xmlns:a16="http://schemas.microsoft.com/office/drawing/2014/main" id="{4BC6738E-5F43-DB68-9620-E5345CC73669}"/>
              </a:ext>
            </a:extLst>
          </p:cNvPr>
          <p:cNvSpPr txBox="1"/>
          <p:nvPr/>
        </p:nvSpPr>
        <p:spPr>
          <a:xfrm>
            <a:off x="10750477" y="6359843"/>
            <a:ext cx="1132041" cy="338554"/>
          </a:xfrm>
          <a:prstGeom prst="rect">
            <a:avLst/>
          </a:prstGeom>
          <a:noFill/>
        </p:spPr>
        <p:txBody>
          <a:bodyPr wrap="none" rtlCol="0">
            <a:spAutoFit/>
          </a:bodyPr>
          <a:lstStyle/>
          <a:p>
            <a:r>
              <a:rPr lang="en-US" dirty="0" err="1"/>
              <a:t>Ethnologue</a:t>
            </a:r>
            <a:endParaRPr lang="en-US" dirty="0"/>
          </a:p>
        </p:txBody>
      </p:sp>
      <p:sp>
        <p:nvSpPr>
          <p:cNvPr id="8" name="Content Placeholder 7">
            <a:extLst>
              <a:ext uri="{FF2B5EF4-FFF2-40B4-BE49-F238E27FC236}">
                <a16:creationId xmlns:a16="http://schemas.microsoft.com/office/drawing/2014/main" id="{B77AD937-F066-CF04-DC58-F9ACFED2DDA6}"/>
              </a:ext>
            </a:extLst>
          </p:cNvPr>
          <p:cNvSpPr>
            <a:spLocks noGrp="1"/>
          </p:cNvSpPr>
          <p:nvPr>
            <p:ph idx="1"/>
          </p:nvPr>
        </p:nvSpPr>
        <p:spPr/>
        <p:txBody>
          <a:bodyPr/>
          <a:lstStyle/>
          <a:p>
            <a:endParaRPr lang="en-US"/>
          </a:p>
        </p:txBody>
      </p:sp>
      <p:pic>
        <p:nvPicPr>
          <p:cNvPr id="10" name="Picture 9">
            <a:extLst>
              <a:ext uri="{FF2B5EF4-FFF2-40B4-BE49-F238E27FC236}">
                <a16:creationId xmlns:a16="http://schemas.microsoft.com/office/drawing/2014/main" id="{B60DF0F2-DAF0-6DF4-929D-7B7F95D1721C}"/>
              </a:ext>
            </a:extLst>
          </p:cNvPr>
          <p:cNvPicPr>
            <a:picLocks noChangeAspect="1"/>
          </p:cNvPicPr>
          <p:nvPr/>
        </p:nvPicPr>
        <p:blipFill>
          <a:blip r:embed="rId2"/>
          <a:stretch>
            <a:fillRect/>
          </a:stretch>
        </p:blipFill>
        <p:spPr>
          <a:xfrm>
            <a:off x="1067122" y="1564848"/>
            <a:ext cx="10404854" cy="4454952"/>
          </a:xfrm>
          <a:prstGeom prst="rect">
            <a:avLst/>
          </a:prstGeom>
        </p:spPr>
      </p:pic>
    </p:spTree>
    <p:extLst>
      <p:ext uri="{BB962C8B-B14F-4D97-AF65-F5344CB8AC3E}">
        <p14:creationId xmlns:p14="http://schemas.microsoft.com/office/powerpoint/2010/main" val="28499777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3C67F-4656-AA90-FE99-0988F4634F8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1D8A4C-F13C-0905-6DBE-00978B88AF3B}"/>
              </a:ext>
            </a:extLst>
          </p:cNvPr>
          <p:cNvSpPr>
            <a:spLocks noGrp="1"/>
          </p:cNvSpPr>
          <p:nvPr>
            <p:ph type="title"/>
          </p:nvPr>
        </p:nvSpPr>
        <p:spPr/>
        <p:txBody>
          <a:bodyPr/>
          <a:lstStyle/>
          <a:p>
            <a:r>
              <a:rPr lang="en-US" dirty="0"/>
              <a:t>Wait, what about other languages?</a:t>
            </a:r>
          </a:p>
        </p:txBody>
      </p:sp>
      <p:pic>
        <p:nvPicPr>
          <p:cNvPr id="4" name="Content Placeholder 3">
            <a:extLst>
              <a:ext uri="{FF2B5EF4-FFF2-40B4-BE49-F238E27FC236}">
                <a16:creationId xmlns:a16="http://schemas.microsoft.com/office/drawing/2014/main" id="{AA42AA54-FDEB-D648-B84F-2C7A075B484D}"/>
              </a:ext>
            </a:extLst>
          </p:cNvPr>
          <p:cNvPicPr>
            <a:picLocks noGrp="1" noChangeAspect="1"/>
          </p:cNvPicPr>
          <p:nvPr>
            <p:ph idx="1"/>
          </p:nvPr>
        </p:nvPicPr>
        <p:blipFill>
          <a:blip r:embed="rId2"/>
          <a:stretch>
            <a:fillRect/>
          </a:stretch>
        </p:blipFill>
        <p:spPr>
          <a:xfrm>
            <a:off x="1219200" y="1066799"/>
            <a:ext cx="9355406" cy="5124450"/>
          </a:xfrm>
          <a:prstGeom prst="rect">
            <a:avLst/>
          </a:prstGeom>
        </p:spPr>
      </p:pic>
      <p:sp>
        <p:nvSpPr>
          <p:cNvPr id="5" name="TextBox 4">
            <a:extLst>
              <a:ext uri="{FF2B5EF4-FFF2-40B4-BE49-F238E27FC236}">
                <a16:creationId xmlns:a16="http://schemas.microsoft.com/office/drawing/2014/main" id="{D76D1BFA-3FA6-C5F8-040F-EA139C1991C0}"/>
              </a:ext>
            </a:extLst>
          </p:cNvPr>
          <p:cNvSpPr txBox="1"/>
          <p:nvPr/>
        </p:nvSpPr>
        <p:spPr>
          <a:xfrm>
            <a:off x="2514600" y="6179478"/>
            <a:ext cx="6115777" cy="584775"/>
          </a:xfrm>
          <a:prstGeom prst="rect">
            <a:avLst/>
          </a:prstGeom>
          <a:noFill/>
        </p:spPr>
        <p:txBody>
          <a:bodyPr wrap="none" rtlCol="0">
            <a:spAutoFit/>
          </a:bodyPr>
          <a:lstStyle/>
          <a:p>
            <a:r>
              <a:rPr lang="en-US" sz="3200" dirty="0">
                <a:latin typeface="Raleway" pitchFamily="2" charset="77"/>
              </a:rPr>
              <a:t>Top 10 most spoken languages</a:t>
            </a:r>
          </a:p>
        </p:txBody>
      </p:sp>
      <p:sp>
        <p:nvSpPr>
          <p:cNvPr id="6" name="TextBox 5">
            <a:extLst>
              <a:ext uri="{FF2B5EF4-FFF2-40B4-BE49-F238E27FC236}">
                <a16:creationId xmlns:a16="http://schemas.microsoft.com/office/drawing/2014/main" id="{0A61EFCF-8465-38A2-AF9D-D96F0DD97749}"/>
              </a:ext>
            </a:extLst>
          </p:cNvPr>
          <p:cNvSpPr txBox="1"/>
          <p:nvPr/>
        </p:nvSpPr>
        <p:spPr>
          <a:xfrm>
            <a:off x="9448800" y="6352674"/>
            <a:ext cx="1132041" cy="338554"/>
          </a:xfrm>
          <a:prstGeom prst="rect">
            <a:avLst/>
          </a:prstGeom>
          <a:noFill/>
        </p:spPr>
        <p:txBody>
          <a:bodyPr wrap="none" rtlCol="0">
            <a:spAutoFit/>
          </a:bodyPr>
          <a:lstStyle/>
          <a:p>
            <a:r>
              <a:rPr lang="en-US" dirty="0" err="1"/>
              <a:t>Tthnologue</a:t>
            </a:r>
            <a:endParaRPr lang="en-US" dirty="0"/>
          </a:p>
        </p:txBody>
      </p:sp>
    </p:spTree>
    <p:extLst>
      <p:ext uri="{BB962C8B-B14F-4D97-AF65-F5344CB8AC3E}">
        <p14:creationId xmlns:p14="http://schemas.microsoft.com/office/powerpoint/2010/main" val="42390114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CFBE6-E537-8D24-00F9-C7FCB1CBC301}"/>
              </a:ext>
            </a:extLst>
          </p:cNvPr>
          <p:cNvSpPr>
            <a:spLocks noGrp="1"/>
          </p:cNvSpPr>
          <p:nvPr>
            <p:ph type="title"/>
          </p:nvPr>
        </p:nvSpPr>
        <p:spPr/>
        <p:txBody>
          <a:bodyPr>
            <a:normAutofit fontScale="90000"/>
          </a:bodyPr>
          <a:lstStyle/>
          <a:p>
            <a:r>
              <a:rPr lang="en-US" dirty="0"/>
              <a:t>Language models can be monolingual or multilingual</a:t>
            </a:r>
          </a:p>
        </p:txBody>
      </p:sp>
      <p:sp>
        <p:nvSpPr>
          <p:cNvPr id="3" name="Content Placeholder 2">
            <a:extLst>
              <a:ext uri="{FF2B5EF4-FFF2-40B4-BE49-F238E27FC236}">
                <a16:creationId xmlns:a16="http://schemas.microsoft.com/office/drawing/2014/main" id="{6D2E7047-B855-D49F-175A-58D11D94D0AF}"/>
              </a:ext>
            </a:extLst>
          </p:cNvPr>
          <p:cNvSpPr>
            <a:spLocks noGrp="1"/>
          </p:cNvSpPr>
          <p:nvPr>
            <p:ph idx="1"/>
          </p:nvPr>
        </p:nvSpPr>
        <p:spPr/>
        <p:txBody>
          <a:bodyPr/>
          <a:lstStyle/>
          <a:p>
            <a:r>
              <a:rPr lang="en-US" dirty="0"/>
              <a:t>Many are multilingual, e.g.,:</a:t>
            </a:r>
          </a:p>
          <a:p>
            <a:pPr marL="571500" indent="-571500">
              <a:buFont typeface="Arial" panose="020B0604020202020204" pitchFamily="34" charset="0"/>
              <a:buChar char="•"/>
            </a:pPr>
            <a:r>
              <a:rPr lang="en-US" dirty="0"/>
              <a:t>Gemini: 140 languages </a:t>
            </a:r>
          </a:p>
          <a:p>
            <a:pPr marL="571500" indent="-571500">
              <a:buFont typeface="Arial" panose="020B0604020202020204" pitchFamily="34" charset="0"/>
              <a:buChar char="•"/>
            </a:pPr>
            <a:r>
              <a:rPr lang="en-US" dirty="0"/>
              <a:t>Qwen3: 119 languages and dialects</a:t>
            </a:r>
          </a:p>
          <a:p>
            <a:r>
              <a:rPr lang="en-US" dirty="0"/>
              <a:t>Some are monolingual</a:t>
            </a:r>
          </a:p>
          <a:p>
            <a:pPr marL="571500" indent="-571500">
              <a:buFont typeface="Arial" panose="020B0604020202020204" pitchFamily="34" charset="0"/>
              <a:buChar char="•"/>
            </a:pPr>
            <a:r>
              <a:rPr lang="en-US" dirty="0"/>
              <a:t>	Especially common in English</a:t>
            </a:r>
          </a:p>
          <a:p>
            <a:r>
              <a:rPr lang="en-US" dirty="0"/>
              <a:t> </a:t>
            </a:r>
          </a:p>
        </p:txBody>
      </p:sp>
    </p:spTree>
    <p:extLst>
      <p:ext uri="{BB962C8B-B14F-4D97-AF65-F5344CB8AC3E}">
        <p14:creationId xmlns:p14="http://schemas.microsoft.com/office/powerpoint/2010/main" val="358789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blue logo with a whale&#10;&#10;AI-generated content may be incorrect.">
            <a:extLst>
              <a:ext uri="{FF2B5EF4-FFF2-40B4-BE49-F238E27FC236}">
                <a16:creationId xmlns:a16="http://schemas.microsoft.com/office/drawing/2014/main" id="{477AF279-5F71-9027-A7CD-DEF98CADAF0C}"/>
              </a:ext>
            </a:extLst>
          </p:cNvPr>
          <p:cNvPicPr>
            <a:picLocks noChangeAspect="1"/>
          </p:cNvPicPr>
          <p:nvPr/>
        </p:nvPicPr>
        <p:blipFill>
          <a:blip r:embed="rId3"/>
          <a:stretch>
            <a:fillRect/>
          </a:stretch>
        </p:blipFill>
        <p:spPr>
          <a:xfrm>
            <a:off x="405989" y="2595798"/>
            <a:ext cx="3756024" cy="2103373"/>
          </a:xfrm>
          <a:prstGeom prst="rect">
            <a:avLst/>
          </a:prstGeom>
        </p:spPr>
      </p:pic>
      <p:sp>
        <p:nvSpPr>
          <p:cNvPr id="20485" name="Rectangle 2"/>
          <p:cNvSpPr>
            <a:spLocks noGrp="1" noChangeArrowheads="1"/>
          </p:cNvSpPr>
          <p:nvPr>
            <p:ph type="title"/>
          </p:nvPr>
        </p:nvSpPr>
        <p:spPr>
          <a:xfrm>
            <a:off x="464157" y="399493"/>
            <a:ext cx="11237265" cy="787400"/>
          </a:xfrm>
        </p:spPr>
        <p:txBody>
          <a:bodyPr>
            <a:normAutofit/>
          </a:bodyPr>
          <a:lstStyle/>
          <a:p>
            <a:r>
              <a:rPr lang="en-US" sz="4800" dirty="0"/>
              <a:t>Large Language Models</a:t>
            </a:r>
          </a:p>
        </p:txBody>
      </p:sp>
      <p:pic>
        <p:nvPicPr>
          <p:cNvPr id="20491" name="Picture 10"/>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41835" y="3814357"/>
            <a:ext cx="3251200" cy="1078160"/>
          </a:xfrm>
          <a:prstGeom prst="rect">
            <a:avLst/>
          </a:prstGeom>
          <a:noFill/>
          <a:ln w="9525">
            <a:noFill/>
            <a:miter lim="800000"/>
            <a:headEnd/>
            <a:tailEnd/>
          </a:ln>
        </p:spPr>
      </p:pic>
      <p:pic>
        <p:nvPicPr>
          <p:cNvPr id="20494" name="Picture 13" descr="mslogo-1"/>
          <p:cNvPicPr>
            <a:picLocks noChangeAspect="1" noChangeArrowheads="1"/>
          </p:cNvPicPr>
          <p:nvPr/>
        </p:nvPicPr>
        <p:blipFill>
          <a:blip r:embed="rId5"/>
          <a:srcRect/>
          <a:stretch>
            <a:fillRect/>
          </a:stretch>
        </p:blipFill>
        <p:spPr bwMode="auto">
          <a:xfrm>
            <a:off x="1371600" y="5452692"/>
            <a:ext cx="3834049" cy="636453"/>
          </a:xfrm>
          <a:prstGeom prst="rect">
            <a:avLst/>
          </a:prstGeom>
          <a:noFill/>
          <a:ln w="9525">
            <a:noFill/>
            <a:miter lim="800000"/>
            <a:headEnd/>
            <a:tailEnd/>
          </a:ln>
        </p:spPr>
      </p:pic>
      <p:pic>
        <p:nvPicPr>
          <p:cNvPr id="20" name="Picture 19"/>
          <p:cNvPicPr>
            <a:picLocks noChangeAspect="1"/>
          </p:cNvPicPr>
          <p:nvPr/>
        </p:nvPicPr>
        <p:blipFill>
          <a:blip r:embed="rId6"/>
          <a:srcRect/>
          <a:stretch/>
        </p:blipFill>
        <p:spPr>
          <a:xfrm>
            <a:off x="7620000" y="5170102"/>
            <a:ext cx="4232055" cy="843104"/>
          </a:xfrm>
          <a:prstGeom prst="rect">
            <a:avLst/>
          </a:prstGeom>
        </p:spPr>
      </p:pic>
      <p:pic>
        <p:nvPicPr>
          <p:cNvPr id="7" name="Picture 6" descr="Logo&#10;&#10;Description automatically generated">
            <a:extLst>
              <a:ext uri="{FF2B5EF4-FFF2-40B4-BE49-F238E27FC236}">
                <a16:creationId xmlns:a16="http://schemas.microsoft.com/office/drawing/2014/main" id="{6C753B4F-FD21-2EF4-4AAE-D990665DA62B}"/>
              </a:ext>
            </a:extLst>
          </p:cNvPr>
          <p:cNvPicPr>
            <a:picLocks noChangeAspect="1"/>
          </p:cNvPicPr>
          <p:nvPr/>
        </p:nvPicPr>
        <p:blipFill>
          <a:blip r:embed="rId7"/>
          <a:stretch>
            <a:fillRect/>
          </a:stretch>
        </p:blipFill>
        <p:spPr>
          <a:xfrm>
            <a:off x="1157131" y="1500605"/>
            <a:ext cx="4540767" cy="1117455"/>
          </a:xfrm>
          <a:prstGeom prst="rect">
            <a:avLst/>
          </a:prstGeom>
        </p:spPr>
      </p:pic>
      <p:pic>
        <p:nvPicPr>
          <p:cNvPr id="8" name="Picture 7" descr="A black text on a white background&#10;&#10;AI-generated content may be incorrect.">
            <a:extLst>
              <a:ext uri="{FF2B5EF4-FFF2-40B4-BE49-F238E27FC236}">
                <a16:creationId xmlns:a16="http://schemas.microsoft.com/office/drawing/2014/main" id="{49621056-DB4D-65D8-ED81-8CE052138C24}"/>
              </a:ext>
            </a:extLst>
          </p:cNvPr>
          <p:cNvPicPr>
            <a:picLocks noChangeAspect="1"/>
          </p:cNvPicPr>
          <p:nvPr/>
        </p:nvPicPr>
        <p:blipFill>
          <a:blip r:embed="rId8"/>
          <a:stretch>
            <a:fillRect/>
          </a:stretch>
        </p:blipFill>
        <p:spPr>
          <a:xfrm>
            <a:off x="5417609" y="2695707"/>
            <a:ext cx="3841585" cy="733293"/>
          </a:xfrm>
          <a:prstGeom prst="rect">
            <a:avLst/>
          </a:prstGeom>
        </p:spPr>
      </p:pic>
      <p:sp>
        <p:nvSpPr>
          <p:cNvPr id="4" name="TextBox 3">
            <a:extLst>
              <a:ext uri="{FF2B5EF4-FFF2-40B4-BE49-F238E27FC236}">
                <a16:creationId xmlns:a16="http://schemas.microsoft.com/office/drawing/2014/main" id="{90B93762-7A56-76C4-9539-CA2AFB4220B7}"/>
              </a:ext>
            </a:extLst>
          </p:cNvPr>
          <p:cNvSpPr txBox="1"/>
          <p:nvPr/>
        </p:nvSpPr>
        <p:spPr>
          <a:xfrm>
            <a:off x="5867400" y="1547333"/>
            <a:ext cx="2428870" cy="1107996"/>
          </a:xfrm>
          <a:prstGeom prst="rect">
            <a:avLst/>
          </a:prstGeom>
          <a:noFill/>
        </p:spPr>
        <p:txBody>
          <a:bodyPr wrap="none" rtlCol="0">
            <a:spAutoFit/>
          </a:bodyPr>
          <a:lstStyle/>
          <a:p>
            <a:r>
              <a:rPr lang="en-US" sz="6600" b="1" dirty="0">
                <a:latin typeface="Source Sans Pro" panose="020B0503030403020204" pitchFamily="34" charset="0"/>
                <a:ea typeface="Source Sans Pro" panose="020B0503030403020204" pitchFamily="34" charset="0"/>
              </a:rPr>
              <a:t>GPT-5</a:t>
            </a:r>
          </a:p>
        </p:txBody>
      </p:sp>
      <p:sp>
        <p:nvSpPr>
          <p:cNvPr id="13" name="TextBox 12">
            <a:extLst>
              <a:ext uri="{FF2B5EF4-FFF2-40B4-BE49-F238E27FC236}">
                <a16:creationId xmlns:a16="http://schemas.microsoft.com/office/drawing/2014/main" id="{34CBAF33-40D8-70B8-6A4D-FF4DF7C616E6}"/>
              </a:ext>
            </a:extLst>
          </p:cNvPr>
          <p:cNvSpPr txBox="1"/>
          <p:nvPr/>
        </p:nvSpPr>
        <p:spPr>
          <a:xfrm>
            <a:off x="9212545" y="2618060"/>
            <a:ext cx="2270173" cy="830997"/>
          </a:xfrm>
          <a:prstGeom prst="rect">
            <a:avLst/>
          </a:prstGeom>
          <a:noFill/>
        </p:spPr>
        <p:txBody>
          <a:bodyPr wrap="none" rtlCol="0">
            <a:spAutoFit/>
          </a:bodyPr>
          <a:lstStyle/>
          <a:p>
            <a:r>
              <a:rPr lang="en-US" sz="4800" dirty="0">
                <a:latin typeface="Source Sans Pro" panose="020B0503030403020204" pitchFamily="34" charset="0"/>
                <a:ea typeface="Source Sans Pro" panose="020B0503030403020204" pitchFamily="34" charset="0"/>
              </a:rPr>
              <a:t>CLAUDE</a:t>
            </a:r>
          </a:p>
        </p:txBody>
      </p:sp>
      <p:sp>
        <p:nvSpPr>
          <p:cNvPr id="14" name="TextBox 13">
            <a:extLst>
              <a:ext uri="{FF2B5EF4-FFF2-40B4-BE49-F238E27FC236}">
                <a16:creationId xmlns:a16="http://schemas.microsoft.com/office/drawing/2014/main" id="{10E6EB3E-C2BE-6C8E-71B3-8001D1F10126}"/>
              </a:ext>
            </a:extLst>
          </p:cNvPr>
          <p:cNvSpPr txBox="1"/>
          <p:nvPr/>
        </p:nvSpPr>
        <p:spPr>
          <a:xfrm>
            <a:off x="1760298" y="3763913"/>
            <a:ext cx="840295" cy="830997"/>
          </a:xfrm>
          <a:prstGeom prst="rect">
            <a:avLst/>
          </a:prstGeom>
          <a:noFill/>
        </p:spPr>
        <p:txBody>
          <a:bodyPr wrap="none" rtlCol="0">
            <a:spAutoFit/>
          </a:bodyPr>
          <a:lstStyle/>
          <a:p>
            <a:r>
              <a:rPr lang="en-US" sz="4800" dirty="0">
                <a:solidFill>
                  <a:srgbClr val="061CFF"/>
                </a:solidFill>
                <a:latin typeface="Source Sans Pro" panose="020B0503030403020204" pitchFamily="34" charset="0"/>
                <a:ea typeface="Source Sans Pro" panose="020B0503030403020204" pitchFamily="34" charset="0"/>
              </a:rPr>
              <a:t>R1</a:t>
            </a:r>
          </a:p>
        </p:txBody>
      </p:sp>
      <p:sp>
        <p:nvSpPr>
          <p:cNvPr id="15" name="TextBox 14">
            <a:extLst>
              <a:ext uri="{FF2B5EF4-FFF2-40B4-BE49-F238E27FC236}">
                <a16:creationId xmlns:a16="http://schemas.microsoft.com/office/drawing/2014/main" id="{719FCA4C-5456-7AF5-EF32-3FA163333B5A}"/>
              </a:ext>
            </a:extLst>
          </p:cNvPr>
          <p:cNvSpPr txBox="1"/>
          <p:nvPr/>
        </p:nvSpPr>
        <p:spPr>
          <a:xfrm>
            <a:off x="9175696" y="6027003"/>
            <a:ext cx="1901483" cy="830997"/>
          </a:xfrm>
          <a:prstGeom prst="rect">
            <a:avLst/>
          </a:prstGeom>
          <a:noFill/>
        </p:spPr>
        <p:txBody>
          <a:bodyPr wrap="none" rtlCol="0">
            <a:spAutoFit/>
          </a:bodyPr>
          <a:lstStyle/>
          <a:p>
            <a:r>
              <a:rPr lang="en-US" sz="4800" dirty="0">
                <a:latin typeface="Source Sans Pro" panose="020B0503030403020204" pitchFamily="34" charset="0"/>
                <a:ea typeface="Source Sans Pro" panose="020B0503030403020204" pitchFamily="34" charset="0"/>
              </a:rPr>
              <a:t>LLAMA</a:t>
            </a:r>
          </a:p>
        </p:txBody>
      </p:sp>
      <p:sp>
        <p:nvSpPr>
          <p:cNvPr id="16" name="TextBox 15">
            <a:extLst>
              <a:ext uri="{FF2B5EF4-FFF2-40B4-BE49-F238E27FC236}">
                <a16:creationId xmlns:a16="http://schemas.microsoft.com/office/drawing/2014/main" id="{1E6029B3-AC40-D40F-F450-91DD5C3778CB}"/>
              </a:ext>
            </a:extLst>
          </p:cNvPr>
          <p:cNvSpPr txBox="1"/>
          <p:nvPr/>
        </p:nvSpPr>
        <p:spPr>
          <a:xfrm>
            <a:off x="5193617" y="5627510"/>
            <a:ext cx="1592103" cy="830997"/>
          </a:xfrm>
          <a:prstGeom prst="rect">
            <a:avLst/>
          </a:prstGeom>
          <a:noFill/>
        </p:spPr>
        <p:txBody>
          <a:bodyPr wrap="none" rtlCol="0">
            <a:spAutoFit/>
          </a:bodyPr>
          <a:lstStyle/>
          <a:p>
            <a:r>
              <a:rPr lang="en-US" sz="4800" dirty="0">
                <a:latin typeface="Source Sans Pro" panose="020B0503030403020204" pitchFamily="34" charset="0"/>
                <a:ea typeface="Source Sans Pro" panose="020B0503030403020204" pitchFamily="34" charset="0"/>
              </a:rPr>
              <a:t>PHI-4</a:t>
            </a:r>
          </a:p>
        </p:txBody>
      </p:sp>
      <p:sp>
        <p:nvSpPr>
          <p:cNvPr id="17" name="TextBox 16">
            <a:extLst>
              <a:ext uri="{FF2B5EF4-FFF2-40B4-BE49-F238E27FC236}">
                <a16:creationId xmlns:a16="http://schemas.microsoft.com/office/drawing/2014/main" id="{DD2667C4-94F0-71E8-1683-48BC8C9C2EF0}"/>
              </a:ext>
            </a:extLst>
          </p:cNvPr>
          <p:cNvSpPr txBox="1"/>
          <p:nvPr/>
        </p:nvSpPr>
        <p:spPr>
          <a:xfrm>
            <a:off x="7548794" y="4029174"/>
            <a:ext cx="2016899" cy="830997"/>
          </a:xfrm>
          <a:prstGeom prst="rect">
            <a:avLst/>
          </a:prstGeom>
          <a:noFill/>
        </p:spPr>
        <p:txBody>
          <a:bodyPr wrap="none" rtlCol="0">
            <a:spAutoFit/>
          </a:bodyPr>
          <a:lstStyle/>
          <a:p>
            <a:r>
              <a:rPr lang="en-US" sz="4800" dirty="0">
                <a:latin typeface="Source Sans Pro" panose="020B0503030403020204" pitchFamily="34" charset="0"/>
                <a:ea typeface="Source Sans Pro" panose="020B0503030403020204" pitchFamily="34" charset="0"/>
              </a:rPr>
              <a:t>Gemini</a:t>
            </a:r>
          </a:p>
        </p:txBody>
      </p:sp>
    </p:spTree>
    <p:extLst>
      <p:ext uri="{BB962C8B-B14F-4D97-AF65-F5344CB8AC3E}">
        <p14:creationId xmlns:p14="http://schemas.microsoft.com/office/powerpoint/2010/main" val="5670177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424F0-8073-0CF8-C352-1786E51743BC}"/>
              </a:ext>
            </a:extLst>
          </p:cNvPr>
          <p:cNvSpPr>
            <a:spLocks noGrp="1"/>
          </p:cNvSpPr>
          <p:nvPr>
            <p:ph type="title"/>
          </p:nvPr>
        </p:nvSpPr>
        <p:spPr>
          <a:xfrm>
            <a:off x="1097280" y="159603"/>
            <a:ext cx="10871200" cy="907196"/>
          </a:xfrm>
        </p:spPr>
        <p:txBody>
          <a:bodyPr>
            <a:normAutofit fontScale="90000"/>
          </a:bodyPr>
          <a:lstStyle/>
          <a:p>
            <a:r>
              <a:rPr lang="en-US" dirty="0"/>
              <a:t>Language models process </a:t>
            </a:r>
            <a:r>
              <a:rPr lang="en-US" b="1" dirty="0"/>
              <a:t>tokens</a:t>
            </a:r>
            <a:r>
              <a:rPr lang="en-US" dirty="0"/>
              <a:t>, not words</a:t>
            </a:r>
          </a:p>
        </p:txBody>
      </p:sp>
      <p:sp>
        <p:nvSpPr>
          <p:cNvPr id="3" name="Content Placeholder 2">
            <a:extLst>
              <a:ext uri="{FF2B5EF4-FFF2-40B4-BE49-F238E27FC236}">
                <a16:creationId xmlns:a16="http://schemas.microsoft.com/office/drawing/2014/main" id="{B92C48C0-5E3B-B88D-8054-1B04B3A71629}"/>
              </a:ext>
            </a:extLst>
          </p:cNvPr>
          <p:cNvSpPr>
            <a:spLocks noGrp="1"/>
          </p:cNvSpPr>
          <p:nvPr>
            <p:ph idx="1"/>
          </p:nvPr>
        </p:nvSpPr>
        <p:spPr>
          <a:xfrm>
            <a:off x="1097286" y="1371600"/>
            <a:ext cx="10871194" cy="4800600"/>
          </a:xfrm>
        </p:spPr>
        <p:txBody>
          <a:bodyPr>
            <a:normAutofit/>
          </a:bodyPr>
          <a:lstStyle/>
          <a:p>
            <a:r>
              <a:rPr lang="en-US" dirty="0"/>
              <a:t>A </a:t>
            </a:r>
            <a:r>
              <a:rPr lang="en-US" b="1" dirty="0"/>
              <a:t>token</a:t>
            </a:r>
            <a:r>
              <a:rPr lang="en-US" dirty="0"/>
              <a:t> is a word or word part.</a:t>
            </a:r>
          </a:p>
          <a:p>
            <a:r>
              <a:rPr lang="en-US" dirty="0"/>
              <a:t>First LLM step is converting text into tokens</a:t>
            </a:r>
          </a:p>
          <a:p>
            <a:pPr marL="571500" indent="-571500">
              <a:buFont typeface="Arial" panose="020B0604020202020204" pitchFamily="34" charset="0"/>
              <a:buChar char="•"/>
            </a:pPr>
            <a:r>
              <a:rPr lang="en-US" dirty="0"/>
              <a:t>Via tokenization algorithms like </a:t>
            </a:r>
            <a:r>
              <a:rPr lang="en-US" b="1" dirty="0"/>
              <a:t>BPE</a:t>
            </a:r>
          </a:p>
          <a:p>
            <a:r>
              <a:rPr lang="en-US" dirty="0"/>
              <a:t>English tokens correspond roughly to words:</a:t>
            </a:r>
          </a:p>
          <a:p>
            <a:endParaRPr lang="en-US" sz="4800" dirty="0"/>
          </a:p>
          <a:p>
            <a:r>
              <a:rPr lang="en-US" dirty="0"/>
              <a:t>German tokens tend to be smaller than words</a:t>
            </a:r>
          </a:p>
          <a:p>
            <a:endParaRPr lang="en-US" dirty="0"/>
          </a:p>
          <a:p>
            <a:endParaRPr lang="en-US" dirty="0"/>
          </a:p>
        </p:txBody>
      </p:sp>
      <p:pic>
        <p:nvPicPr>
          <p:cNvPr id="4" name="Picture 3">
            <a:extLst>
              <a:ext uri="{FF2B5EF4-FFF2-40B4-BE49-F238E27FC236}">
                <a16:creationId xmlns:a16="http://schemas.microsoft.com/office/drawing/2014/main" id="{A7151CBD-7C53-BFC8-EEFD-C8DAEAB507CC}"/>
              </a:ext>
            </a:extLst>
          </p:cNvPr>
          <p:cNvPicPr>
            <a:picLocks noChangeAspect="1"/>
          </p:cNvPicPr>
          <p:nvPr/>
        </p:nvPicPr>
        <p:blipFill>
          <a:blip r:embed="rId3"/>
          <a:stretch>
            <a:fillRect/>
          </a:stretch>
        </p:blipFill>
        <p:spPr>
          <a:xfrm>
            <a:off x="254000" y="4038600"/>
            <a:ext cx="11684000" cy="623147"/>
          </a:xfrm>
          <a:prstGeom prst="rect">
            <a:avLst/>
          </a:prstGeom>
        </p:spPr>
      </p:pic>
      <p:pic>
        <p:nvPicPr>
          <p:cNvPr id="5" name="Picture 4">
            <a:extLst>
              <a:ext uri="{FF2B5EF4-FFF2-40B4-BE49-F238E27FC236}">
                <a16:creationId xmlns:a16="http://schemas.microsoft.com/office/drawing/2014/main" id="{9B04674B-D7A3-9758-A73A-5E65264BA4CB}"/>
              </a:ext>
            </a:extLst>
          </p:cNvPr>
          <p:cNvPicPr>
            <a:picLocks noChangeAspect="1"/>
          </p:cNvPicPr>
          <p:nvPr/>
        </p:nvPicPr>
        <p:blipFill>
          <a:blip r:embed="rId4"/>
          <a:stretch>
            <a:fillRect/>
          </a:stretch>
        </p:blipFill>
        <p:spPr>
          <a:xfrm>
            <a:off x="1097280" y="5494867"/>
            <a:ext cx="9546021" cy="1098550"/>
          </a:xfrm>
          <a:prstGeom prst="rect">
            <a:avLst/>
          </a:prstGeom>
        </p:spPr>
      </p:pic>
    </p:spTree>
    <p:extLst>
      <p:ext uri="{BB962C8B-B14F-4D97-AF65-F5344CB8AC3E}">
        <p14:creationId xmlns:p14="http://schemas.microsoft.com/office/powerpoint/2010/main" val="27527135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294EC-FF15-4C79-9315-FA78D3F9F817}"/>
              </a:ext>
            </a:extLst>
          </p:cNvPr>
          <p:cNvSpPr>
            <a:spLocks noGrp="1"/>
          </p:cNvSpPr>
          <p:nvPr>
            <p:ph type="title"/>
          </p:nvPr>
        </p:nvSpPr>
        <p:spPr/>
        <p:txBody>
          <a:bodyPr/>
          <a:lstStyle/>
          <a:p>
            <a:r>
              <a:rPr lang="en-US" dirty="0"/>
              <a:t>Size and scale</a:t>
            </a:r>
          </a:p>
        </p:txBody>
      </p:sp>
      <p:sp>
        <p:nvSpPr>
          <p:cNvPr id="3" name="Content Placeholder 2">
            <a:extLst>
              <a:ext uri="{FF2B5EF4-FFF2-40B4-BE49-F238E27FC236}">
                <a16:creationId xmlns:a16="http://schemas.microsoft.com/office/drawing/2014/main" id="{5135BA4C-EDFC-8A55-EBAE-F1CC131A13A7}"/>
              </a:ext>
            </a:extLst>
          </p:cNvPr>
          <p:cNvSpPr>
            <a:spLocks noGrp="1"/>
          </p:cNvSpPr>
          <p:nvPr>
            <p:ph idx="1"/>
          </p:nvPr>
        </p:nvSpPr>
        <p:spPr/>
        <p:txBody>
          <a:bodyPr/>
          <a:lstStyle/>
          <a:p>
            <a:r>
              <a:rPr lang="en-US" dirty="0"/>
              <a:t>At the small end:  n-gram models</a:t>
            </a:r>
          </a:p>
          <a:p>
            <a:r>
              <a:rPr lang="en-US" dirty="0"/>
              <a:t>Count the frequency of words in different words</a:t>
            </a:r>
          </a:p>
          <a:p>
            <a:r>
              <a:rPr lang="en-US" dirty="0"/>
              <a:t>Useful for understanding basic LM concepts</a:t>
            </a:r>
          </a:p>
        </p:txBody>
      </p:sp>
    </p:spTree>
    <p:extLst>
      <p:ext uri="{BB962C8B-B14F-4D97-AF65-F5344CB8AC3E}">
        <p14:creationId xmlns:p14="http://schemas.microsoft.com/office/powerpoint/2010/main" val="26468614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7FC9-743D-71D9-4A92-E12DAD6E3675}"/>
              </a:ext>
            </a:extLst>
          </p:cNvPr>
          <p:cNvSpPr>
            <a:spLocks noGrp="1"/>
          </p:cNvSpPr>
          <p:nvPr>
            <p:ph type="title"/>
          </p:nvPr>
        </p:nvSpPr>
        <p:spPr/>
        <p:txBody>
          <a:bodyPr/>
          <a:lstStyle/>
          <a:p>
            <a:r>
              <a:rPr lang="en-US" dirty="0"/>
              <a:t>What is a Large Language Model (LLM)</a:t>
            </a:r>
          </a:p>
        </p:txBody>
      </p:sp>
      <p:sp>
        <p:nvSpPr>
          <p:cNvPr id="3" name="Content Placeholder 2">
            <a:extLst>
              <a:ext uri="{FF2B5EF4-FFF2-40B4-BE49-F238E27FC236}">
                <a16:creationId xmlns:a16="http://schemas.microsoft.com/office/drawing/2014/main" id="{79B83F2F-92D5-D117-B58E-838641D587CE}"/>
              </a:ext>
            </a:extLst>
          </p:cNvPr>
          <p:cNvSpPr>
            <a:spLocks noGrp="1"/>
          </p:cNvSpPr>
          <p:nvPr>
            <p:ph idx="1"/>
          </p:nvPr>
        </p:nvSpPr>
        <p:spPr/>
        <p:txBody>
          <a:bodyPr/>
          <a:lstStyle/>
          <a:p>
            <a:r>
              <a:rPr lang="en-US" dirty="0"/>
              <a:t>LMs built from neural architectures</a:t>
            </a:r>
          </a:p>
          <a:p>
            <a:r>
              <a:rPr lang="en-US" dirty="0"/>
              <a:t>Especially the transformer</a:t>
            </a:r>
          </a:p>
          <a:p>
            <a:r>
              <a:rPr lang="en-US" dirty="0"/>
              <a:t>Large in the sense that they:</a:t>
            </a:r>
          </a:p>
          <a:p>
            <a:pPr marL="571500" indent="-571500">
              <a:buFont typeface="Arial" panose="020B0604020202020204" pitchFamily="34" charset="0"/>
              <a:buChar char="•"/>
            </a:pPr>
            <a:r>
              <a:rPr lang="en-US" dirty="0"/>
              <a:t>have</a:t>
            </a:r>
            <a:r>
              <a:rPr lang="en-US" b="1" dirty="0"/>
              <a:t> many layers </a:t>
            </a:r>
          </a:p>
          <a:p>
            <a:pPr marL="571500" indent="-571500">
              <a:buFont typeface="Arial" panose="020B0604020202020204" pitchFamily="34" charset="0"/>
              <a:buChar char="•"/>
            </a:pPr>
            <a:r>
              <a:rPr lang="en-US" dirty="0"/>
              <a:t>have</a:t>
            </a:r>
            <a:r>
              <a:rPr lang="en-US" b="1" dirty="0"/>
              <a:t> many parameters </a:t>
            </a:r>
          </a:p>
          <a:p>
            <a:pPr marL="571500" indent="-571500">
              <a:buFont typeface="Arial" panose="020B0604020202020204" pitchFamily="34" charset="0"/>
              <a:buChar char="•"/>
            </a:pPr>
            <a:r>
              <a:rPr lang="en-US" dirty="0"/>
              <a:t>are trained on </a:t>
            </a:r>
            <a:r>
              <a:rPr lang="en-US" b="1" dirty="0"/>
              <a:t>large training sets</a:t>
            </a:r>
          </a:p>
        </p:txBody>
      </p:sp>
    </p:spTree>
    <p:extLst>
      <p:ext uri="{BB962C8B-B14F-4D97-AF65-F5344CB8AC3E}">
        <p14:creationId xmlns:p14="http://schemas.microsoft.com/office/powerpoint/2010/main" val="33571051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860058-DD03-C131-FAB4-1B689CAD33F7}"/>
              </a:ext>
            </a:extLst>
          </p:cNvPr>
          <p:cNvSpPr>
            <a:spLocks noGrp="1"/>
          </p:cNvSpPr>
          <p:nvPr>
            <p:ph type="title"/>
          </p:nvPr>
        </p:nvSpPr>
        <p:spPr/>
        <p:txBody>
          <a:bodyPr/>
          <a:lstStyle/>
          <a:p>
            <a:r>
              <a:rPr lang="en-US" dirty="0"/>
              <a:t>What is a parameter?</a:t>
            </a:r>
          </a:p>
        </p:txBody>
      </p:sp>
      <p:sp>
        <p:nvSpPr>
          <p:cNvPr id="3" name="Content Placeholder 2">
            <a:extLst>
              <a:ext uri="{FF2B5EF4-FFF2-40B4-BE49-F238E27FC236}">
                <a16:creationId xmlns:a16="http://schemas.microsoft.com/office/drawing/2014/main" id="{E5D77253-AE79-8A08-F5F3-635CF880D701}"/>
              </a:ext>
            </a:extLst>
          </p:cNvPr>
          <p:cNvSpPr>
            <a:spLocks noGrp="1"/>
          </p:cNvSpPr>
          <p:nvPr>
            <p:ph idx="1"/>
          </p:nvPr>
        </p:nvSpPr>
        <p:spPr>
          <a:xfrm>
            <a:off x="1097286" y="1600200"/>
            <a:ext cx="10408914" cy="4876800"/>
          </a:xfrm>
        </p:spPr>
        <p:txBody>
          <a:bodyPr>
            <a:normAutofit/>
          </a:bodyPr>
          <a:lstStyle/>
          <a:p>
            <a:r>
              <a:rPr lang="en-US" dirty="0"/>
              <a:t>A single real-valued number in a network that is trained and used for computation </a:t>
            </a:r>
          </a:p>
          <a:p>
            <a:pPr marL="571500" indent="-571500">
              <a:buFont typeface="Arial" panose="020B0604020202020204" pitchFamily="34" charset="0"/>
              <a:buChar char="•"/>
            </a:pPr>
            <a:r>
              <a:rPr lang="en-US" dirty="0"/>
              <a:t>weights and biases</a:t>
            </a:r>
          </a:p>
          <a:p>
            <a:r>
              <a:rPr lang="en-US" dirty="0"/>
              <a:t>Llama 3.1 405B has 405 Billion parameters</a:t>
            </a:r>
          </a:p>
          <a:p>
            <a:r>
              <a:rPr lang="en-US" dirty="0"/>
              <a:t> trained on over 15 trillion tokens.</a:t>
            </a:r>
          </a:p>
          <a:p>
            <a:r>
              <a:rPr lang="en-US" dirty="0"/>
              <a:t>Models come in families from &lt;1B parameters to trillions</a:t>
            </a:r>
          </a:p>
          <a:p>
            <a:endParaRPr lang="en-US" dirty="0"/>
          </a:p>
          <a:p>
            <a:endParaRPr lang="en-US" dirty="0"/>
          </a:p>
          <a:p>
            <a:endParaRPr lang="en-US" dirty="0"/>
          </a:p>
        </p:txBody>
      </p:sp>
    </p:spTree>
    <p:extLst>
      <p:ext uri="{BB962C8B-B14F-4D97-AF65-F5344CB8AC3E}">
        <p14:creationId xmlns:p14="http://schemas.microsoft.com/office/powerpoint/2010/main" val="3692044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844BD-FC76-A565-D2A4-6494DFA3EBE5}"/>
              </a:ext>
            </a:extLst>
          </p:cNvPr>
          <p:cNvSpPr>
            <a:spLocks noGrp="1"/>
          </p:cNvSpPr>
          <p:nvPr>
            <p:ph type="title"/>
          </p:nvPr>
        </p:nvSpPr>
        <p:spPr/>
        <p:txBody>
          <a:bodyPr/>
          <a:lstStyle/>
          <a:p>
            <a:r>
              <a:rPr lang="en-US" dirty="0"/>
              <a:t>Scaling laws</a:t>
            </a:r>
          </a:p>
        </p:txBody>
      </p:sp>
      <p:sp>
        <p:nvSpPr>
          <p:cNvPr id="3" name="Content Placeholder 2">
            <a:extLst>
              <a:ext uri="{FF2B5EF4-FFF2-40B4-BE49-F238E27FC236}">
                <a16:creationId xmlns:a16="http://schemas.microsoft.com/office/drawing/2014/main" id="{C2C7B8F1-2367-C6AF-AD5E-2D77E1876EBC}"/>
              </a:ext>
            </a:extLst>
          </p:cNvPr>
          <p:cNvSpPr>
            <a:spLocks noGrp="1"/>
          </p:cNvSpPr>
          <p:nvPr>
            <p:ph idx="1"/>
          </p:nvPr>
        </p:nvSpPr>
        <p:spPr/>
        <p:txBody>
          <a:bodyPr/>
          <a:lstStyle/>
          <a:p>
            <a:r>
              <a:rPr lang="en-US" dirty="0"/>
              <a:t>LLM performance goes up as these 3 factors increase:</a:t>
            </a:r>
          </a:p>
          <a:p>
            <a:pPr marL="571500" indent="-571500">
              <a:buFont typeface="Arial" panose="020B0604020202020204" pitchFamily="34" charset="0"/>
              <a:buChar char="•"/>
            </a:pPr>
            <a:r>
              <a:rPr lang="en-US" dirty="0"/>
              <a:t>model size (the number of parameters)</a:t>
            </a:r>
          </a:p>
          <a:p>
            <a:pPr marL="571500" indent="-571500">
              <a:buFont typeface="Arial" panose="020B0604020202020204" pitchFamily="34" charset="0"/>
              <a:buChar char="•"/>
            </a:pPr>
            <a:r>
              <a:rPr lang="en-US" dirty="0"/>
              <a:t>training dataset size (in tokens)</a:t>
            </a:r>
          </a:p>
          <a:p>
            <a:pPr marL="571500" indent="-571500">
              <a:buFont typeface="Arial" panose="020B0604020202020204" pitchFamily="34" charset="0"/>
              <a:buChar char="•"/>
            </a:pPr>
            <a:r>
              <a:rPr lang="en-US" dirty="0"/>
              <a:t>amount of compute used for training</a:t>
            </a:r>
          </a:p>
          <a:p>
            <a:endParaRPr lang="en-US" dirty="0"/>
          </a:p>
        </p:txBody>
      </p:sp>
    </p:spTree>
    <p:extLst>
      <p:ext uri="{BB962C8B-B14F-4D97-AF65-F5344CB8AC3E}">
        <p14:creationId xmlns:p14="http://schemas.microsoft.com/office/powerpoint/2010/main" val="27959024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CC1B5-C143-53E5-269F-14C5AD2DA102}"/>
              </a:ext>
            </a:extLst>
          </p:cNvPr>
          <p:cNvSpPr>
            <a:spLocks noGrp="1"/>
          </p:cNvSpPr>
          <p:nvPr>
            <p:ph type="title"/>
          </p:nvPr>
        </p:nvSpPr>
        <p:spPr/>
        <p:txBody>
          <a:bodyPr/>
          <a:lstStyle/>
          <a:p>
            <a:r>
              <a:rPr lang="en-US" dirty="0"/>
              <a:t>Scaling laws</a:t>
            </a:r>
          </a:p>
        </p:txBody>
      </p:sp>
      <p:sp>
        <p:nvSpPr>
          <p:cNvPr id="3" name="Content Placeholder 2">
            <a:extLst>
              <a:ext uri="{FF2B5EF4-FFF2-40B4-BE49-F238E27FC236}">
                <a16:creationId xmlns:a16="http://schemas.microsoft.com/office/drawing/2014/main" id="{060ED549-D228-0984-45C2-8C6ED8BDC24E}"/>
              </a:ext>
            </a:extLst>
          </p:cNvPr>
          <p:cNvSpPr>
            <a:spLocks noGrp="1"/>
          </p:cNvSpPr>
          <p:nvPr>
            <p:ph idx="1"/>
          </p:nvPr>
        </p:nvSpPr>
        <p:spPr>
          <a:xfrm>
            <a:off x="1097286" y="1600200"/>
            <a:ext cx="10637514" cy="4572000"/>
          </a:xfrm>
        </p:spPr>
        <p:txBody>
          <a:bodyPr>
            <a:normAutofit/>
          </a:bodyPr>
          <a:lstStyle/>
          <a:p>
            <a:r>
              <a:rPr lang="en-US" dirty="0"/>
              <a:t>For a fixed amount of compute C</a:t>
            </a:r>
          </a:p>
          <a:p>
            <a:r>
              <a:rPr lang="en-US" dirty="0"/>
              <a:t>Optimal # of parameters N</a:t>
            </a:r>
          </a:p>
          <a:p>
            <a:r>
              <a:rPr lang="en-US" dirty="0"/>
              <a:t>Optimal amount of data D</a:t>
            </a:r>
          </a:p>
          <a:p>
            <a:r>
              <a:rPr lang="en-US" dirty="0"/>
              <a:t>Should go up equally as a power law of compute</a:t>
            </a:r>
          </a:p>
          <a:p>
            <a:endParaRPr lang="en-US" dirty="0"/>
          </a:p>
          <a:p>
            <a:endParaRPr lang="en-US" dirty="0"/>
          </a:p>
          <a:p>
            <a:endParaRPr lang="en-US" dirty="0"/>
          </a:p>
        </p:txBody>
      </p:sp>
      <p:pic>
        <p:nvPicPr>
          <p:cNvPr id="4" name="Picture 3">
            <a:extLst>
              <a:ext uri="{FF2B5EF4-FFF2-40B4-BE49-F238E27FC236}">
                <a16:creationId xmlns:a16="http://schemas.microsoft.com/office/drawing/2014/main" id="{8B309ACF-8823-FF9F-D919-24A9BB3F61C4}"/>
              </a:ext>
            </a:extLst>
          </p:cNvPr>
          <p:cNvPicPr>
            <a:picLocks noChangeAspect="1"/>
          </p:cNvPicPr>
          <p:nvPr/>
        </p:nvPicPr>
        <p:blipFill>
          <a:blip r:embed="rId2"/>
          <a:stretch>
            <a:fillRect/>
          </a:stretch>
        </p:blipFill>
        <p:spPr>
          <a:xfrm>
            <a:off x="2254253" y="4267200"/>
            <a:ext cx="8323580" cy="1473200"/>
          </a:xfrm>
          <a:prstGeom prst="rect">
            <a:avLst/>
          </a:prstGeom>
        </p:spPr>
      </p:pic>
    </p:spTree>
    <p:extLst>
      <p:ext uri="{BB962C8B-B14F-4D97-AF65-F5344CB8AC3E}">
        <p14:creationId xmlns:p14="http://schemas.microsoft.com/office/powerpoint/2010/main" val="22702744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B69D78-9842-DD84-9C21-7F3799712B38}"/>
              </a:ext>
            </a:extLst>
          </p:cNvPr>
          <p:cNvSpPr>
            <a:spLocks noGrp="1"/>
          </p:cNvSpPr>
          <p:nvPr>
            <p:ph type="title"/>
          </p:nvPr>
        </p:nvSpPr>
        <p:spPr/>
        <p:txBody>
          <a:bodyPr/>
          <a:lstStyle/>
          <a:p>
            <a:r>
              <a:rPr lang="en-US" dirty="0"/>
              <a:t>Scaling laws</a:t>
            </a:r>
          </a:p>
        </p:txBody>
      </p:sp>
      <p:sp>
        <p:nvSpPr>
          <p:cNvPr id="3" name="Content Placeholder 2">
            <a:extLst>
              <a:ext uri="{FF2B5EF4-FFF2-40B4-BE49-F238E27FC236}">
                <a16:creationId xmlns:a16="http://schemas.microsoft.com/office/drawing/2014/main" id="{EB4C8C75-4BB9-9BBA-1E16-5DD3143965BF}"/>
              </a:ext>
            </a:extLst>
          </p:cNvPr>
          <p:cNvSpPr>
            <a:spLocks noGrp="1"/>
          </p:cNvSpPr>
          <p:nvPr>
            <p:ph idx="1"/>
          </p:nvPr>
        </p:nvSpPr>
        <p:spPr/>
        <p:txBody>
          <a:bodyPr/>
          <a:lstStyle/>
          <a:p>
            <a:r>
              <a:rPr lang="en-US" dirty="0"/>
              <a:t>Explain why models get bigger</a:t>
            </a:r>
          </a:p>
          <a:p>
            <a:pPr marL="571500" indent="-571500">
              <a:buFont typeface="Arial" panose="020B0604020202020204" pitchFamily="34" charset="0"/>
              <a:buChar char="•"/>
            </a:pPr>
            <a:r>
              <a:rPr lang="en-US" dirty="0"/>
              <a:t>For good (better performance)</a:t>
            </a:r>
          </a:p>
          <a:p>
            <a:pPr marL="571500" indent="-571500">
              <a:buFont typeface="Arial" panose="020B0604020202020204" pitchFamily="34" charset="0"/>
              <a:buChar char="•"/>
            </a:pPr>
            <a:r>
              <a:rPr lang="en-US" dirty="0"/>
              <a:t>And ill (more energy, water, $$$) and expensive to run inference.</a:t>
            </a:r>
          </a:p>
          <a:p>
            <a:pPr marL="0" indent="0"/>
            <a:r>
              <a:rPr lang="en-US" dirty="0"/>
              <a:t>Also explain that we can improve the same size model by increasing compute and and training data</a:t>
            </a:r>
          </a:p>
        </p:txBody>
      </p:sp>
    </p:spTree>
    <p:extLst>
      <p:ext uri="{BB962C8B-B14F-4D97-AF65-F5344CB8AC3E}">
        <p14:creationId xmlns:p14="http://schemas.microsoft.com/office/powerpoint/2010/main" val="19745658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4D3796-EF4B-AABB-18D7-CABD971DA8F9}"/>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E5028A15-7AF2-68EF-4DE0-525B7CD1C005}"/>
              </a:ext>
            </a:extLst>
          </p:cNvPr>
          <p:cNvSpPr>
            <a:spLocks noGrp="1" noChangeArrowheads="1"/>
          </p:cNvSpPr>
          <p:nvPr>
            <p:ph type="title"/>
          </p:nvPr>
        </p:nvSpPr>
        <p:spPr/>
        <p:txBody>
          <a:bodyPr>
            <a:normAutofit/>
          </a:bodyPr>
          <a:lstStyle/>
          <a:p>
            <a:r>
              <a:rPr lang="en-US" sz="4000" dirty="0">
                <a:solidFill>
                  <a:schemeClr val="bg1"/>
                </a:solidFill>
                <a:latin typeface="Raleway" pitchFamily="2" charset="77"/>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3467D5EF-577A-7F3F-A81D-F5ADB634AFC2}"/>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Raleway" pitchFamily="2" charset="77"/>
                <a:ea typeface="ＭＳ Ｐゴシック" charset="0"/>
                <a:cs typeface="Calibri"/>
              </a:rPr>
              <a:t>Introduction</a:t>
            </a:r>
          </a:p>
        </p:txBody>
      </p:sp>
      <p:sp>
        <p:nvSpPr>
          <p:cNvPr id="3" name="Text Placeholder 2">
            <a:extLst>
              <a:ext uri="{FF2B5EF4-FFF2-40B4-BE49-F238E27FC236}">
                <a16:creationId xmlns:a16="http://schemas.microsoft.com/office/drawing/2014/main" id="{ADE2260D-327D-2E0A-8D7A-A9E6844D0DD4}"/>
              </a:ext>
            </a:extLst>
          </p:cNvPr>
          <p:cNvSpPr>
            <a:spLocks noGrp="1"/>
          </p:cNvSpPr>
          <p:nvPr>
            <p:ph type="body" sz="half" idx="2"/>
          </p:nvPr>
        </p:nvSpPr>
        <p:spPr/>
        <p:txBody>
          <a:bodyPr/>
          <a:lstStyle/>
          <a:p>
            <a:endParaRPr lang="en-US">
              <a:latin typeface="Raleway" pitchFamily="2" charset="77"/>
            </a:endParaRPr>
          </a:p>
        </p:txBody>
      </p:sp>
    </p:spTree>
    <p:extLst>
      <p:ext uri="{BB962C8B-B14F-4D97-AF65-F5344CB8AC3E}">
        <p14:creationId xmlns:p14="http://schemas.microsoft.com/office/powerpoint/2010/main" val="731647002"/>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DFC28-A39D-723A-12E5-952A53CF2B99}"/>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55350D63-1641-9B1E-7769-23A9EE6B9F34}"/>
              </a:ext>
            </a:extLst>
          </p:cNvPr>
          <p:cNvSpPr>
            <a:spLocks noGrp="1" noChangeArrowheads="1"/>
          </p:cNvSpPr>
          <p:nvPr>
            <p:ph type="title"/>
          </p:nvPr>
        </p:nvSpPr>
        <p:spPr/>
        <p:txBody>
          <a:bodyPr>
            <a:normAutofit/>
          </a:bodyPr>
          <a:lstStyle/>
          <a:p>
            <a:r>
              <a:rPr lang="en-US" sz="4000" dirty="0">
                <a:solidFill>
                  <a:schemeClr val="bg1"/>
                </a:solidFill>
                <a:latin typeface="Raleway" pitchFamily="2" charset="77"/>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D7D644E2-0415-E7A2-0A62-6F839CDE2CDD}"/>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Raleway" pitchFamily="2" charset="77"/>
                <a:ea typeface="ＭＳ Ｐゴシック" charset="0"/>
                <a:cs typeface="Calibri"/>
              </a:rPr>
              <a:t>What do LLMs learn from token prediction?</a:t>
            </a:r>
          </a:p>
        </p:txBody>
      </p:sp>
      <p:sp>
        <p:nvSpPr>
          <p:cNvPr id="3" name="Text Placeholder 2">
            <a:extLst>
              <a:ext uri="{FF2B5EF4-FFF2-40B4-BE49-F238E27FC236}">
                <a16:creationId xmlns:a16="http://schemas.microsoft.com/office/drawing/2014/main" id="{B14A4DCA-E56F-DB40-E51B-9B1B63325228}"/>
              </a:ext>
            </a:extLst>
          </p:cNvPr>
          <p:cNvSpPr>
            <a:spLocks noGrp="1"/>
          </p:cNvSpPr>
          <p:nvPr>
            <p:ph type="body" sz="half" idx="2"/>
          </p:nvPr>
        </p:nvSpPr>
        <p:spPr/>
        <p:txBody>
          <a:bodyPr/>
          <a:lstStyle/>
          <a:p>
            <a:endParaRPr lang="en-US">
              <a:latin typeface="Raleway" pitchFamily="2" charset="77"/>
            </a:endParaRPr>
          </a:p>
        </p:txBody>
      </p:sp>
    </p:spTree>
    <p:extLst>
      <p:ext uri="{BB962C8B-B14F-4D97-AF65-F5344CB8AC3E}">
        <p14:creationId xmlns:p14="http://schemas.microsoft.com/office/powerpoint/2010/main" val="210212030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7CAF16-4E41-BDAA-CC5F-AC1EB580BB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C88887-ECA9-3AED-A3B1-8DFABA1A27FA}"/>
              </a:ext>
            </a:extLst>
          </p:cNvPr>
          <p:cNvSpPr>
            <a:spLocks noGrp="1"/>
          </p:cNvSpPr>
          <p:nvPr>
            <p:ph type="title"/>
          </p:nvPr>
        </p:nvSpPr>
        <p:spPr>
          <a:xfrm>
            <a:off x="1097280" y="159603"/>
            <a:ext cx="11094720" cy="907196"/>
          </a:xfrm>
        </p:spPr>
        <p:txBody>
          <a:bodyPr>
            <a:normAutofit fontScale="90000"/>
          </a:bodyPr>
          <a:lstStyle/>
          <a:p>
            <a:r>
              <a:rPr lang="en-US" dirty="0">
                <a:latin typeface="Raleway" pitchFamily="2" charset="77"/>
              </a:rPr>
              <a:t>Fundamental intuition of large language models</a:t>
            </a:r>
          </a:p>
        </p:txBody>
      </p:sp>
      <p:sp>
        <p:nvSpPr>
          <p:cNvPr id="3" name="Content Placeholder 2">
            <a:extLst>
              <a:ext uri="{FF2B5EF4-FFF2-40B4-BE49-F238E27FC236}">
                <a16:creationId xmlns:a16="http://schemas.microsoft.com/office/drawing/2014/main" id="{DE6B4EE0-A44A-46B6-A2F5-13193D46F78C}"/>
              </a:ext>
            </a:extLst>
          </p:cNvPr>
          <p:cNvSpPr>
            <a:spLocks noGrp="1"/>
          </p:cNvSpPr>
          <p:nvPr>
            <p:ph idx="1"/>
          </p:nvPr>
        </p:nvSpPr>
        <p:spPr/>
        <p:txBody>
          <a:bodyPr>
            <a:normAutofit/>
          </a:bodyPr>
          <a:lstStyle/>
          <a:p>
            <a:r>
              <a:rPr lang="en-US" sz="3600" dirty="0">
                <a:latin typeface="Raleway" pitchFamily="2" charset="77"/>
              </a:rPr>
              <a:t>Text contains enormous amounts of knowledge</a:t>
            </a:r>
          </a:p>
          <a:p>
            <a:r>
              <a:rPr lang="en-US" sz="3600" dirty="0">
                <a:latin typeface="Raleway" pitchFamily="2" charset="77"/>
              </a:rPr>
              <a:t>Pretraining on lots of text with all that knowledge is what gives language models their ability to do so much</a:t>
            </a:r>
          </a:p>
          <a:p>
            <a:pPr marL="571500" indent="-571500">
              <a:buFont typeface="Arial" panose="020B0604020202020204" pitchFamily="34" charset="0"/>
              <a:buChar char="•"/>
            </a:pPr>
            <a:endParaRPr lang="en-US" sz="3600" dirty="0">
              <a:latin typeface="Raleway" pitchFamily="2" charset="77"/>
            </a:endParaRPr>
          </a:p>
          <a:p>
            <a:pPr marL="571500" indent="-571500">
              <a:buFont typeface="Arial" panose="020B0604020202020204" pitchFamily="34" charset="0"/>
              <a:buChar char="•"/>
            </a:pPr>
            <a:endParaRPr lang="en-US" sz="3200" dirty="0">
              <a:latin typeface="Raleway" pitchFamily="2" charset="77"/>
            </a:endParaRPr>
          </a:p>
          <a:p>
            <a:pPr marL="571500" indent="-571500">
              <a:buFont typeface="Arial" panose="020B0604020202020204" pitchFamily="34" charset="0"/>
              <a:buChar char="•"/>
            </a:pPr>
            <a:endParaRPr lang="en-US" sz="3200" dirty="0">
              <a:latin typeface="Raleway" pitchFamily="2" charset="77"/>
            </a:endParaRPr>
          </a:p>
        </p:txBody>
      </p:sp>
    </p:spTree>
    <p:extLst>
      <p:ext uri="{BB962C8B-B14F-4D97-AF65-F5344CB8AC3E}">
        <p14:creationId xmlns:p14="http://schemas.microsoft.com/office/powerpoint/2010/main" val="306448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C238B-1D77-B83F-D655-11CF7571BE1D}"/>
              </a:ext>
            </a:extLst>
          </p:cNvPr>
          <p:cNvSpPr>
            <a:spLocks noGrp="1"/>
          </p:cNvSpPr>
          <p:nvPr>
            <p:ph type="title"/>
          </p:nvPr>
        </p:nvSpPr>
        <p:spPr/>
        <p:txBody>
          <a:bodyPr/>
          <a:lstStyle/>
          <a:p>
            <a:r>
              <a:rPr lang="en-US" dirty="0"/>
              <a:t>Language models: the good</a:t>
            </a:r>
          </a:p>
        </p:txBody>
      </p:sp>
      <p:sp>
        <p:nvSpPr>
          <p:cNvPr id="3" name="Content Placeholder 2">
            <a:extLst>
              <a:ext uri="{FF2B5EF4-FFF2-40B4-BE49-F238E27FC236}">
                <a16:creationId xmlns:a16="http://schemas.microsoft.com/office/drawing/2014/main" id="{DEB3B500-DA30-D16B-E488-0C7051D22A8E}"/>
              </a:ext>
            </a:extLst>
          </p:cNvPr>
          <p:cNvSpPr>
            <a:spLocks noGrp="1"/>
          </p:cNvSpPr>
          <p:nvPr>
            <p:ph idx="1"/>
          </p:nvPr>
        </p:nvSpPr>
        <p:spPr/>
        <p:txBody>
          <a:bodyPr>
            <a:normAutofit fontScale="92500" lnSpcReduction="10000"/>
          </a:bodyPr>
          <a:lstStyle/>
          <a:p>
            <a:r>
              <a:rPr lang="en-US" dirty="0"/>
              <a:t>Improve productivity</a:t>
            </a:r>
          </a:p>
          <a:p>
            <a:pPr marL="1185846" lvl="1" indent="-571500"/>
            <a:r>
              <a:rPr lang="en-US" dirty="0"/>
              <a:t>Coding</a:t>
            </a:r>
          </a:p>
          <a:p>
            <a:pPr marL="1185846" lvl="1" indent="-571500"/>
            <a:r>
              <a:rPr lang="en-US" dirty="0"/>
              <a:t>Writing assistance</a:t>
            </a:r>
          </a:p>
          <a:p>
            <a:pPr marL="1185846" lvl="1" indent="-571500"/>
            <a:r>
              <a:rPr lang="en-US" dirty="0"/>
              <a:t>Paperwork and bureaucracy</a:t>
            </a:r>
          </a:p>
          <a:p>
            <a:pPr marL="571500" indent="-571500">
              <a:buFont typeface="Arial" panose="020B0604020202020204" pitchFamily="34" charset="0"/>
              <a:buChar char="•"/>
            </a:pPr>
            <a:r>
              <a:rPr lang="en-US" dirty="0"/>
              <a:t>Break down language barriers</a:t>
            </a:r>
          </a:p>
          <a:p>
            <a:pPr marL="1185846" lvl="1" indent="-571500"/>
            <a:r>
              <a:rPr lang="en-US" dirty="0"/>
              <a:t>Machine translation</a:t>
            </a:r>
          </a:p>
          <a:p>
            <a:pPr marL="571500" indent="-571500">
              <a:buFont typeface="Arial" panose="020B0604020202020204" pitchFamily="34" charset="0"/>
              <a:buChar char="•"/>
            </a:pPr>
            <a:r>
              <a:rPr lang="en-US" dirty="0"/>
              <a:t>Can process speech</a:t>
            </a:r>
          </a:p>
          <a:p>
            <a:pPr marL="1185846" lvl="1" indent="-571500"/>
            <a:r>
              <a:rPr lang="en-US" dirty="0"/>
              <a:t>Healthcare and L2 education</a:t>
            </a:r>
          </a:p>
          <a:p>
            <a:pPr marL="571500" indent="-571500">
              <a:buFont typeface="Arial" panose="020B0604020202020204" pitchFamily="34" charset="0"/>
              <a:buChar char="•"/>
            </a:pPr>
            <a:r>
              <a:rPr lang="en-US" dirty="0"/>
              <a:t>Information and Knowledge Access</a:t>
            </a:r>
          </a:p>
        </p:txBody>
      </p:sp>
    </p:spTree>
    <p:extLst>
      <p:ext uri="{BB962C8B-B14F-4D97-AF65-F5344CB8AC3E}">
        <p14:creationId xmlns:p14="http://schemas.microsoft.com/office/powerpoint/2010/main" val="3509207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4E9A5-F431-AE37-981D-996B6906F1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4AD8AF-81EA-572C-A158-A210CFF90DF6}"/>
              </a:ext>
            </a:extLst>
          </p:cNvPr>
          <p:cNvSpPr>
            <a:spLocks noGrp="1"/>
          </p:cNvSpPr>
          <p:nvPr>
            <p:ph type="title"/>
          </p:nvPr>
        </p:nvSpPr>
        <p:spPr>
          <a:xfrm>
            <a:off x="1097280" y="159603"/>
            <a:ext cx="11094720" cy="907196"/>
          </a:xfrm>
        </p:spPr>
        <p:txBody>
          <a:bodyPr>
            <a:normAutofit/>
          </a:bodyPr>
          <a:lstStyle/>
          <a:p>
            <a:r>
              <a:rPr lang="en-US" dirty="0">
                <a:latin typeface="Raleway" pitchFamily="2" charset="77"/>
              </a:rPr>
              <a:t>Intuition from humans</a:t>
            </a:r>
          </a:p>
        </p:txBody>
      </p:sp>
      <p:sp>
        <p:nvSpPr>
          <p:cNvPr id="3" name="Content Placeholder 2">
            <a:extLst>
              <a:ext uri="{FF2B5EF4-FFF2-40B4-BE49-F238E27FC236}">
                <a16:creationId xmlns:a16="http://schemas.microsoft.com/office/drawing/2014/main" id="{341078B0-C011-5149-D8AD-2FC93A22D4EC}"/>
              </a:ext>
            </a:extLst>
          </p:cNvPr>
          <p:cNvSpPr>
            <a:spLocks noGrp="1"/>
          </p:cNvSpPr>
          <p:nvPr>
            <p:ph idx="1"/>
          </p:nvPr>
        </p:nvSpPr>
        <p:spPr/>
        <p:txBody>
          <a:bodyPr>
            <a:normAutofit/>
          </a:bodyPr>
          <a:lstStyle/>
          <a:p>
            <a:r>
              <a:rPr lang="en-US" dirty="0"/>
              <a:t>Vocabulary size of young adult speakers of American English: 30,000 to 100,000 words</a:t>
            </a:r>
          </a:p>
          <a:p>
            <a:r>
              <a:rPr lang="en-US" dirty="0"/>
              <a:t>Children learn </a:t>
            </a:r>
            <a:r>
              <a:rPr lang="en-US" b="1" dirty="0"/>
              <a:t>7 to 10 words a day </a:t>
            </a:r>
            <a:r>
              <a:rPr lang="en-US" dirty="0"/>
              <a:t>to get to that level by 20 years old</a:t>
            </a:r>
          </a:p>
          <a:p>
            <a:r>
              <a:rPr lang="en-US" dirty="0"/>
              <a:t>How do they do it?</a:t>
            </a:r>
          </a:p>
          <a:p>
            <a:r>
              <a:rPr lang="en-US" dirty="0"/>
              <a:t>Reading! (</a:t>
            </a:r>
            <a:r>
              <a:rPr lang="en-US" dirty="0" err="1">
                <a:hlinkClick r:id="rId2"/>
              </a:rPr>
              <a:t>Laundauer</a:t>
            </a:r>
            <a:r>
              <a:rPr lang="en-US" dirty="0">
                <a:hlinkClick r:id="rId2"/>
              </a:rPr>
              <a:t> and Dumais 1997</a:t>
            </a:r>
            <a:r>
              <a:rPr lang="en-US" dirty="0"/>
              <a:t>)</a:t>
            </a:r>
          </a:p>
          <a:p>
            <a:endParaRPr lang="en-US" dirty="0"/>
          </a:p>
          <a:p>
            <a:pPr marL="571500" indent="-571500">
              <a:buFont typeface="Arial" panose="020B0604020202020204" pitchFamily="34" charset="0"/>
              <a:buChar char="•"/>
            </a:pPr>
            <a:endParaRPr lang="en-US" sz="3600" dirty="0">
              <a:latin typeface="Raleway" pitchFamily="2" charset="77"/>
            </a:endParaRPr>
          </a:p>
          <a:p>
            <a:pPr marL="571500" indent="-571500">
              <a:buFont typeface="Arial" panose="020B0604020202020204" pitchFamily="34" charset="0"/>
              <a:buChar char="•"/>
            </a:pPr>
            <a:endParaRPr lang="en-US" sz="3200" dirty="0">
              <a:latin typeface="Raleway" pitchFamily="2" charset="77"/>
            </a:endParaRPr>
          </a:p>
          <a:p>
            <a:pPr marL="571500" indent="-571500">
              <a:buFont typeface="Arial" panose="020B0604020202020204" pitchFamily="34" charset="0"/>
              <a:buChar char="•"/>
            </a:pPr>
            <a:endParaRPr lang="en-US" sz="3200" dirty="0">
              <a:latin typeface="Raleway" pitchFamily="2" charset="77"/>
            </a:endParaRPr>
          </a:p>
        </p:txBody>
      </p:sp>
    </p:spTree>
    <p:extLst>
      <p:ext uri="{BB962C8B-B14F-4D97-AF65-F5344CB8AC3E}">
        <p14:creationId xmlns:p14="http://schemas.microsoft.com/office/powerpoint/2010/main" val="42544078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0DF52-AE2D-8DC7-9AF5-33E4B896929F}"/>
              </a:ext>
            </a:extLst>
          </p:cNvPr>
          <p:cNvSpPr>
            <a:spLocks noGrp="1"/>
          </p:cNvSpPr>
          <p:nvPr>
            <p:ph type="title"/>
          </p:nvPr>
        </p:nvSpPr>
        <p:spPr/>
        <p:txBody>
          <a:bodyPr/>
          <a:lstStyle/>
          <a:p>
            <a:r>
              <a:rPr lang="en-US" dirty="0"/>
              <a:t>Reading isn't passive</a:t>
            </a:r>
          </a:p>
        </p:txBody>
      </p:sp>
      <p:sp>
        <p:nvSpPr>
          <p:cNvPr id="3" name="Content Placeholder 2">
            <a:extLst>
              <a:ext uri="{FF2B5EF4-FFF2-40B4-BE49-F238E27FC236}">
                <a16:creationId xmlns:a16="http://schemas.microsoft.com/office/drawing/2014/main" id="{54709258-C1CF-02F0-5FA9-F8DB5128D80E}"/>
              </a:ext>
            </a:extLst>
          </p:cNvPr>
          <p:cNvSpPr>
            <a:spLocks noGrp="1"/>
          </p:cNvSpPr>
          <p:nvPr>
            <p:ph idx="1"/>
          </p:nvPr>
        </p:nvSpPr>
        <p:spPr/>
        <p:txBody>
          <a:bodyPr>
            <a:normAutofit/>
          </a:bodyPr>
          <a:lstStyle/>
          <a:p>
            <a:r>
              <a:rPr lang="en-US" dirty="0"/>
              <a:t>It's rich contextual processing</a:t>
            </a:r>
          </a:p>
          <a:p>
            <a:r>
              <a:rPr lang="en-US" dirty="0"/>
              <a:t>At some points during learning, rate of vocabulary growth exceeds the rate of seeing new words </a:t>
            </a:r>
          </a:p>
          <a:p>
            <a:r>
              <a:rPr lang="en-US" dirty="0"/>
              <a:t>Every time we read a word, we are </a:t>
            </a:r>
            <a:r>
              <a:rPr lang="en-US" b="1" dirty="0"/>
              <a:t>strengthening our understanding of other associated words</a:t>
            </a:r>
            <a:r>
              <a:rPr lang="en-US" dirty="0"/>
              <a:t>.</a:t>
            </a:r>
          </a:p>
        </p:txBody>
      </p:sp>
    </p:spTree>
    <p:extLst>
      <p:ext uri="{BB962C8B-B14F-4D97-AF65-F5344CB8AC3E}">
        <p14:creationId xmlns:p14="http://schemas.microsoft.com/office/powerpoint/2010/main" val="17786740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05426-826E-5A8F-61EE-2C4F3EF535FC}"/>
              </a:ext>
            </a:extLst>
          </p:cNvPr>
          <p:cNvSpPr>
            <a:spLocks noGrp="1"/>
          </p:cNvSpPr>
          <p:nvPr>
            <p:ph type="title"/>
          </p:nvPr>
        </p:nvSpPr>
        <p:spPr/>
        <p:txBody>
          <a:bodyPr>
            <a:normAutofit/>
          </a:bodyPr>
          <a:lstStyle/>
          <a:p>
            <a:r>
              <a:rPr lang="en-US" dirty="0"/>
              <a:t>The distributional hypothesis</a:t>
            </a:r>
          </a:p>
        </p:txBody>
      </p:sp>
      <p:sp>
        <p:nvSpPr>
          <p:cNvPr id="3" name="Content Placeholder 2">
            <a:extLst>
              <a:ext uri="{FF2B5EF4-FFF2-40B4-BE49-F238E27FC236}">
                <a16:creationId xmlns:a16="http://schemas.microsoft.com/office/drawing/2014/main" id="{CA55CBE4-3404-7E2E-981D-F49113D094E0}"/>
              </a:ext>
            </a:extLst>
          </p:cNvPr>
          <p:cNvSpPr>
            <a:spLocks noGrp="1"/>
          </p:cNvSpPr>
          <p:nvPr>
            <p:ph idx="1"/>
          </p:nvPr>
        </p:nvSpPr>
        <p:spPr/>
        <p:txBody>
          <a:bodyPr/>
          <a:lstStyle/>
          <a:p>
            <a:r>
              <a:rPr lang="en-US" dirty="0"/>
              <a:t>1950s theory from linguistics (Joos, Harris, Firth)</a:t>
            </a:r>
          </a:p>
          <a:p>
            <a:r>
              <a:rPr lang="en-US" dirty="0"/>
              <a:t>Some aspects of meaning can be learned just from which words occur with each other</a:t>
            </a:r>
          </a:p>
        </p:txBody>
      </p:sp>
    </p:spTree>
    <p:extLst>
      <p:ext uri="{BB962C8B-B14F-4D97-AF65-F5344CB8AC3E}">
        <p14:creationId xmlns:p14="http://schemas.microsoft.com/office/powerpoint/2010/main" val="4507090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751FF-50FB-7C9D-219B-9844EEA18685}"/>
              </a:ext>
            </a:extLst>
          </p:cNvPr>
          <p:cNvSpPr>
            <a:spLocks noGrp="1"/>
          </p:cNvSpPr>
          <p:nvPr>
            <p:ph type="title"/>
          </p:nvPr>
        </p:nvSpPr>
        <p:spPr/>
        <p:txBody>
          <a:bodyPr/>
          <a:lstStyle/>
          <a:p>
            <a:r>
              <a:rPr lang="en-US" dirty="0"/>
              <a:t>The distributional hypothesis</a:t>
            </a:r>
          </a:p>
        </p:txBody>
      </p:sp>
      <p:sp>
        <p:nvSpPr>
          <p:cNvPr id="3" name="Content Placeholder 2">
            <a:extLst>
              <a:ext uri="{FF2B5EF4-FFF2-40B4-BE49-F238E27FC236}">
                <a16:creationId xmlns:a16="http://schemas.microsoft.com/office/drawing/2014/main" id="{624411E7-0B9A-2D10-0942-300FFF2D1C3C}"/>
              </a:ext>
            </a:extLst>
          </p:cNvPr>
          <p:cNvSpPr>
            <a:spLocks noGrp="1"/>
          </p:cNvSpPr>
          <p:nvPr>
            <p:ph idx="1"/>
          </p:nvPr>
        </p:nvSpPr>
        <p:spPr>
          <a:xfrm>
            <a:off x="1097286" y="1600199"/>
            <a:ext cx="10789914" cy="5098197"/>
          </a:xfrm>
        </p:spPr>
        <p:txBody>
          <a:bodyPr>
            <a:normAutofit fontScale="92500"/>
          </a:bodyPr>
          <a:lstStyle/>
          <a:p>
            <a:r>
              <a:rPr lang="en-US" dirty="0"/>
              <a:t>Suppose you didn't know "difficult" in these sentences:</a:t>
            </a:r>
          </a:p>
          <a:p>
            <a:r>
              <a:rPr lang="en-US" dirty="0">
                <a:solidFill>
                  <a:srgbClr val="061CFF"/>
                </a:solidFill>
              </a:rPr>
              <a:t>It was difficult to make it up</a:t>
            </a:r>
          </a:p>
          <a:p>
            <a:r>
              <a:rPr lang="en-US" dirty="0">
                <a:solidFill>
                  <a:srgbClr val="061CFF"/>
                </a:solidFill>
              </a:rPr>
              <a:t>What a difficult decision!</a:t>
            </a:r>
          </a:p>
          <a:p>
            <a:r>
              <a:rPr lang="en-US" dirty="0"/>
              <a:t>But you saw "hard" in similar contexts (hills, decisions):</a:t>
            </a:r>
          </a:p>
          <a:p>
            <a:r>
              <a:rPr lang="en-US" dirty="0">
                <a:solidFill>
                  <a:srgbClr val="061CFF"/>
                </a:solidFill>
              </a:rPr>
              <a:t>I found climbing the steep hill hard.</a:t>
            </a:r>
          </a:p>
          <a:p>
            <a:r>
              <a:rPr lang="en-US" dirty="0">
                <a:solidFill>
                  <a:srgbClr val="061CFF"/>
                </a:solidFill>
              </a:rPr>
              <a:t>It was a very hard decision.</a:t>
            </a:r>
          </a:p>
          <a:p>
            <a:r>
              <a:rPr lang="en-US" dirty="0"/>
              <a:t>You could infer that "difficult" meant something like "hard"!</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2554907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A30B6-5529-D547-CC82-78453288ED64}"/>
              </a:ext>
            </a:extLst>
          </p:cNvPr>
          <p:cNvSpPr>
            <a:spLocks noGrp="1"/>
          </p:cNvSpPr>
          <p:nvPr>
            <p:ph type="title"/>
          </p:nvPr>
        </p:nvSpPr>
        <p:spPr/>
        <p:txBody>
          <a:bodyPr/>
          <a:lstStyle/>
          <a:p>
            <a:r>
              <a:rPr lang="en-US" dirty="0"/>
              <a:t>Pretraining</a:t>
            </a:r>
          </a:p>
        </p:txBody>
      </p:sp>
      <p:sp>
        <p:nvSpPr>
          <p:cNvPr id="3" name="Content Placeholder 2">
            <a:extLst>
              <a:ext uri="{FF2B5EF4-FFF2-40B4-BE49-F238E27FC236}">
                <a16:creationId xmlns:a16="http://schemas.microsoft.com/office/drawing/2014/main" id="{808C5A20-8047-8D8D-A642-4669A9E9E39A}"/>
              </a:ext>
            </a:extLst>
          </p:cNvPr>
          <p:cNvSpPr>
            <a:spLocks noGrp="1"/>
          </p:cNvSpPr>
          <p:nvPr>
            <p:ph idx="1"/>
          </p:nvPr>
        </p:nvSpPr>
        <p:spPr/>
        <p:txBody>
          <a:bodyPr/>
          <a:lstStyle/>
          <a:p>
            <a:r>
              <a:rPr lang="en-US" dirty="0"/>
              <a:t>We teach language models  to predict upcoming words, trillions of times</a:t>
            </a:r>
          </a:p>
          <a:p>
            <a:r>
              <a:rPr lang="en-US" dirty="0"/>
              <a:t>This is called pretraining</a:t>
            </a:r>
          </a:p>
          <a:p>
            <a:r>
              <a:rPr lang="en-US" dirty="0"/>
              <a:t>By doing so they induce knowledge</a:t>
            </a:r>
          </a:p>
        </p:txBody>
      </p:sp>
    </p:spTree>
    <p:extLst>
      <p:ext uri="{BB962C8B-B14F-4D97-AF65-F5344CB8AC3E}">
        <p14:creationId xmlns:p14="http://schemas.microsoft.com/office/powerpoint/2010/main" val="28445573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912D-A118-5079-D10E-E43439FE4860}"/>
              </a:ext>
            </a:extLst>
          </p:cNvPr>
          <p:cNvSpPr>
            <a:spLocks noGrp="1"/>
          </p:cNvSpPr>
          <p:nvPr>
            <p:ph type="title"/>
          </p:nvPr>
        </p:nvSpPr>
        <p:spPr/>
        <p:txBody>
          <a:bodyPr>
            <a:normAutofit fontScale="90000"/>
          </a:bodyPr>
          <a:lstStyle/>
          <a:p>
            <a:r>
              <a:rPr lang="en-US" dirty="0">
                <a:latin typeface="Raleway" pitchFamily="2" charset="77"/>
              </a:rPr>
              <a:t>What does a model learn from pretraining?</a:t>
            </a:r>
          </a:p>
        </p:txBody>
      </p:sp>
      <p:sp>
        <p:nvSpPr>
          <p:cNvPr id="3" name="Content Placeholder 2">
            <a:extLst>
              <a:ext uri="{FF2B5EF4-FFF2-40B4-BE49-F238E27FC236}">
                <a16:creationId xmlns:a16="http://schemas.microsoft.com/office/drawing/2014/main" id="{77192485-6301-A46A-01FE-5A6955AE62CB}"/>
              </a:ext>
            </a:extLst>
          </p:cNvPr>
          <p:cNvSpPr>
            <a:spLocks noGrp="1"/>
          </p:cNvSpPr>
          <p:nvPr>
            <p:ph idx="1"/>
          </p:nvPr>
        </p:nvSpPr>
        <p:spPr>
          <a:xfrm>
            <a:off x="1097285" y="1600200"/>
            <a:ext cx="10866115" cy="4572000"/>
          </a:xfrm>
        </p:spPr>
        <p:txBody>
          <a:bodyPr/>
          <a:lstStyle/>
          <a:p>
            <a:pPr marL="571500" indent="-571500">
              <a:buFont typeface="Arial" panose="020B0604020202020204" pitchFamily="34" charset="0"/>
              <a:buChar char="•"/>
            </a:pPr>
            <a:r>
              <a:rPr lang="en-US" sz="4000" dirty="0">
                <a:latin typeface="Raleway" pitchFamily="2" charset="77"/>
              </a:rPr>
              <a:t>There were roses, dahlias, and peonies, I was simply surrounded by </a:t>
            </a:r>
            <a:endParaRPr lang="en-US" sz="4000" u="sng" dirty="0">
              <a:solidFill>
                <a:srgbClr val="061CFF"/>
              </a:solidFill>
              <a:uFill>
                <a:solidFill>
                  <a:schemeClr val="tx1"/>
                </a:solidFill>
              </a:uFill>
              <a:latin typeface="Raleway" pitchFamily="2" charset="77"/>
            </a:endParaRPr>
          </a:p>
          <a:p>
            <a:pPr marL="571500" indent="-571500">
              <a:buFont typeface="Arial" panose="020B0604020202020204" pitchFamily="34" charset="0"/>
              <a:buChar char="•"/>
            </a:pPr>
            <a:r>
              <a:rPr lang="en-US" sz="4000" dirty="0">
                <a:latin typeface="Raleway" pitchFamily="2" charset="77"/>
              </a:rPr>
              <a:t>The room wasn't just big it was</a:t>
            </a:r>
            <a:endParaRPr lang="en-US" sz="4000" dirty="0">
              <a:solidFill>
                <a:srgbClr val="061CFF"/>
              </a:solidFill>
              <a:latin typeface="Raleway" pitchFamily="2" charset="77"/>
            </a:endParaRPr>
          </a:p>
          <a:p>
            <a:pPr marL="571500" indent="-571500">
              <a:buFont typeface="Arial" panose="020B0604020202020204" pitchFamily="34" charset="0"/>
              <a:buChar char="•"/>
            </a:pPr>
            <a:r>
              <a:rPr lang="en-US" sz="4000" dirty="0">
                <a:latin typeface="Raleway" pitchFamily="2" charset="77"/>
              </a:rPr>
              <a:t>The square root of 4 is</a:t>
            </a:r>
            <a:endParaRPr lang="en-US" sz="4000" u="sng" dirty="0">
              <a:solidFill>
                <a:srgbClr val="061CFF"/>
              </a:solidFill>
              <a:uFill>
                <a:solidFill>
                  <a:schemeClr val="tx1"/>
                </a:solidFill>
              </a:uFill>
              <a:latin typeface="Raleway" pitchFamily="2" charset="77"/>
            </a:endParaRPr>
          </a:p>
          <a:p>
            <a:pPr marL="571500" indent="-571500">
              <a:buFont typeface="Arial" panose="020B0604020202020204" pitchFamily="34" charset="0"/>
              <a:buChar char="•"/>
            </a:pPr>
            <a:r>
              <a:rPr lang="en-US" sz="4000" dirty="0">
                <a:latin typeface="Raleway" pitchFamily="2" charset="77"/>
              </a:rPr>
              <a:t>The author of "A Room of One's Own" is Virginia </a:t>
            </a:r>
            <a:endParaRPr lang="en-US" sz="4000" dirty="0">
              <a:solidFill>
                <a:srgbClr val="061CFF"/>
              </a:solidFill>
              <a:latin typeface="Raleway" pitchFamily="2" charset="77"/>
            </a:endParaRPr>
          </a:p>
          <a:p>
            <a:pPr marL="571500" indent="-571500">
              <a:buFont typeface="Arial" panose="020B0604020202020204" pitchFamily="34" charset="0"/>
              <a:buChar char="•"/>
            </a:pPr>
            <a:r>
              <a:rPr lang="en-US" sz="4000" dirty="0">
                <a:latin typeface="Raleway" pitchFamily="2" charset="77"/>
              </a:rPr>
              <a:t>The doctor told me that</a:t>
            </a:r>
            <a:endParaRPr lang="en-US" sz="4000" dirty="0">
              <a:solidFill>
                <a:srgbClr val="061CFF"/>
              </a:solidFill>
              <a:latin typeface="Raleway" pitchFamily="2" charset="77"/>
            </a:endParaRPr>
          </a:p>
          <a:p>
            <a:endParaRPr lang="en-US" dirty="0">
              <a:solidFill>
                <a:schemeClr val="bg1">
                  <a:lumMod val="50000"/>
                </a:schemeClr>
              </a:solidFill>
              <a:latin typeface="Raleway" pitchFamily="2" charset="77"/>
            </a:endParaRPr>
          </a:p>
          <a:p>
            <a:endParaRPr lang="en-US" dirty="0">
              <a:latin typeface="Raleway" pitchFamily="2" charset="77"/>
            </a:endParaRPr>
          </a:p>
        </p:txBody>
      </p:sp>
      <p:sp>
        <p:nvSpPr>
          <p:cNvPr id="4" name="TextBox 3">
            <a:extLst>
              <a:ext uri="{FF2B5EF4-FFF2-40B4-BE49-F238E27FC236}">
                <a16:creationId xmlns:a16="http://schemas.microsoft.com/office/drawing/2014/main" id="{145EA268-8998-66BC-DFD1-397687134563}"/>
              </a:ext>
            </a:extLst>
          </p:cNvPr>
          <p:cNvSpPr txBox="1"/>
          <p:nvPr/>
        </p:nvSpPr>
        <p:spPr>
          <a:xfrm>
            <a:off x="7924800" y="2057400"/>
            <a:ext cx="1944763" cy="707886"/>
          </a:xfrm>
          <a:prstGeom prst="rect">
            <a:avLst/>
          </a:prstGeom>
          <a:noFill/>
        </p:spPr>
        <p:txBody>
          <a:bodyPr wrap="none" rtlCol="0">
            <a:spAutoFit/>
          </a:bodyPr>
          <a:lstStyle/>
          <a:p>
            <a:r>
              <a:rPr lang="en-US" sz="4000" u="sng" dirty="0">
                <a:solidFill>
                  <a:srgbClr val="061CFF"/>
                </a:solidFill>
                <a:uFill>
                  <a:solidFill>
                    <a:schemeClr val="tx1"/>
                  </a:solidFill>
                </a:uFill>
                <a:latin typeface="Raleway" pitchFamily="2" charset="77"/>
              </a:rPr>
              <a:t>flowers</a:t>
            </a:r>
            <a:endParaRPr lang="en-US" sz="4000" dirty="0"/>
          </a:p>
        </p:txBody>
      </p:sp>
      <p:sp>
        <p:nvSpPr>
          <p:cNvPr id="5" name="TextBox 4">
            <a:extLst>
              <a:ext uri="{FF2B5EF4-FFF2-40B4-BE49-F238E27FC236}">
                <a16:creationId xmlns:a16="http://schemas.microsoft.com/office/drawing/2014/main" id="{929A9C16-9FB0-F5CC-101A-45392D9A8C4F}"/>
              </a:ext>
            </a:extLst>
          </p:cNvPr>
          <p:cNvSpPr txBox="1"/>
          <p:nvPr/>
        </p:nvSpPr>
        <p:spPr>
          <a:xfrm>
            <a:off x="9067800" y="2746457"/>
            <a:ext cx="2598788" cy="707886"/>
          </a:xfrm>
          <a:prstGeom prst="rect">
            <a:avLst/>
          </a:prstGeom>
          <a:noFill/>
        </p:spPr>
        <p:txBody>
          <a:bodyPr wrap="none" rtlCol="0">
            <a:spAutoFit/>
          </a:bodyPr>
          <a:lstStyle/>
          <a:p>
            <a:r>
              <a:rPr lang="en-US" sz="4000" u="sng" dirty="0">
                <a:solidFill>
                  <a:srgbClr val="061CFF"/>
                </a:solidFill>
                <a:uFill>
                  <a:solidFill>
                    <a:schemeClr val="tx1"/>
                  </a:solidFill>
                </a:uFill>
                <a:latin typeface="Raleway" pitchFamily="2" charset="77"/>
              </a:rPr>
              <a:t>enormous</a:t>
            </a:r>
            <a:endParaRPr lang="en-US" sz="4000" dirty="0"/>
          </a:p>
        </p:txBody>
      </p:sp>
      <p:sp>
        <p:nvSpPr>
          <p:cNvPr id="6" name="TextBox 5">
            <a:extLst>
              <a:ext uri="{FF2B5EF4-FFF2-40B4-BE49-F238E27FC236}">
                <a16:creationId xmlns:a16="http://schemas.microsoft.com/office/drawing/2014/main" id="{9DB4FD43-3BC6-05F1-1C57-7619FFDAF99D}"/>
              </a:ext>
            </a:extLst>
          </p:cNvPr>
          <p:cNvSpPr txBox="1"/>
          <p:nvPr/>
        </p:nvSpPr>
        <p:spPr>
          <a:xfrm>
            <a:off x="7010400" y="3429000"/>
            <a:ext cx="452368" cy="707886"/>
          </a:xfrm>
          <a:prstGeom prst="rect">
            <a:avLst/>
          </a:prstGeom>
          <a:noFill/>
        </p:spPr>
        <p:txBody>
          <a:bodyPr wrap="none" rtlCol="0">
            <a:spAutoFit/>
          </a:bodyPr>
          <a:lstStyle/>
          <a:p>
            <a:r>
              <a:rPr lang="en-US" sz="4000" u="sng" dirty="0">
                <a:solidFill>
                  <a:srgbClr val="061CFF"/>
                </a:solidFill>
                <a:uFill>
                  <a:solidFill>
                    <a:schemeClr val="tx1"/>
                  </a:solidFill>
                </a:uFill>
                <a:latin typeface="Raleway" pitchFamily="2" charset="77"/>
              </a:rPr>
              <a:t>2</a:t>
            </a:r>
            <a:endParaRPr lang="en-US" sz="4000" dirty="0"/>
          </a:p>
        </p:txBody>
      </p:sp>
      <p:sp>
        <p:nvSpPr>
          <p:cNvPr id="7" name="TextBox 6">
            <a:extLst>
              <a:ext uri="{FF2B5EF4-FFF2-40B4-BE49-F238E27FC236}">
                <a16:creationId xmlns:a16="http://schemas.microsoft.com/office/drawing/2014/main" id="{062E80B4-4275-AA52-D085-7AC7DECC6D9F}"/>
              </a:ext>
            </a:extLst>
          </p:cNvPr>
          <p:cNvSpPr txBox="1"/>
          <p:nvPr/>
        </p:nvSpPr>
        <p:spPr>
          <a:xfrm>
            <a:off x="3505200" y="4724400"/>
            <a:ext cx="1640193" cy="707886"/>
          </a:xfrm>
          <a:prstGeom prst="rect">
            <a:avLst/>
          </a:prstGeom>
          <a:noFill/>
        </p:spPr>
        <p:txBody>
          <a:bodyPr wrap="none" rtlCol="0">
            <a:spAutoFit/>
          </a:bodyPr>
          <a:lstStyle/>
          <a:p>
            <a:r>
              <a:rPr lang="en-US" sz="4000" u="sng" dirty="0">
                <a:solidFill>
                  <a:srgbClr val="061CFF"/>
                </a:solidFill>
                <a:uFill>
                  <a:solidFill>
                    <a:schemeClr val="tx1"/>
                  </a:solidFill>
                </a:uFill>
                <a:latin typeface="Raleway" pitchFamily="2" charset="77"/>
              </a:rPr>
              <a:t>Woolf</a:t>
            </a:r>
            <a:endParaRPr lang="en-US" sz="4000" dirty="0"/>
          </a:p>
        </p:txBody>
      </p:sp>
      <p:sp>
        <p:nvSpPr>
          <p:cNvPr id="8" name="TextBox 7">
            <a:extLst>
              <a:ext uri="{FF2B5EF4-FFF2-40B4-BE49-F238E27FC236}">
                <a16:creationId xmlns:a16="http://schemas.microsoft.com/office/drawing/2014/main" id="{0E6CA96C-7E73-8F07-E74F-BF112499F420}"/>
              </a:ext>
            </a:extLst>
          </p:cNvPr>
          <p:cNvSpPr txBox="1"/>
          <p:nvPr/>
        </p:nvSpPr>
        <p:spPr>
          <a:xfrm>
            <a:off x="7375707" y="5415353"/>
            <a:ext cx="785793" cy="707886"/>
          </a:xfrm>
          <a:prstGeom prst="rect">
            <a:avLst/>
          </a:prstGeom>
          <a:noFill/>
        </p:spPr>
        <p:txBody>
          <a:bodyPr wrap="none" rtlCol="0">
            <a:spAutoFit/>
          </a:bodyPr>
          <a:lstStyle/>
          <a:p>
            <a:r>
              <a:rPr lang="en-US" sz="4000" u="sng" dirty="0">
                <a:solidFill>
                  <a:srgbClr val="061CFF"/>
                </a:solidFill>
                <a:uFill>
                  <a:solidFill>
                    <a:schemeClr val="tx1"/>
                  </a:solidFill>
                </a:uFill>
                <a:latin typeface="Raleway" pitchFamily="2" charset="77"/>
              </a:rPr>
              <a:t>he</a:t>
            </a:r>
            <a:endParaRPr lang="en-US" sz="4000" dirty="0"/>
          </a:p>
        </p:txBody>
      </p:sp>
    </p:spTree>
    <p:extLst>
      <p:ext uri="{BB962C8B-B14F-4D97-AF65-F5344CB8AC3E}">
        <p14:creationId xmlns:p14="http://schemas.microsoft.com/office/powerpoint/2010/main" val="3392579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4330E-0B72-3C5A-3CB8-1D2F9C8A8243}"/>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D5ACDEFC-92CB-CD0A-F132-22D90254BD05}"/>
              </a:ext>
            </a:extLst>
          </p:cNvPr>
          <p:cNvSpPr>
            <a:spLocks noGrp="1" noChangeArrowheads="1"/>
          </p:cNvSpPr>
          <p:nvPr>
            <p:ph type="title"/>
          </p:nvPr>
        </p:nvSpPr>
        <p:spPr/>
        <p:txBody>
          <a:bodyPr>
            <a:normAutofit/>
          </a:bodyPr>
          <a:lstStyle/>
          <a:p>
            <a:r>
              <a:rPr lang="en-US" sz="4000" dirty="0">
                <a:solidFill>
                  <a:schemeClr val="bg1"/>
                </a:solidFill>
                <a:latin typeface="Raleway" pitchFamily="2" charset="77"/>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F195BEBE-180A-2126-9DC6-7E17F12B7177}"/>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latin typeface="Raleway" pitchFamily="2" charset="77"/>
                <a:ea typeface="ＭＳ Ｐゴシック" charset="0"/>
                <a:cs typeface="Calibri"/>
              </a:rPr>
              <a:t>What do LLMs learn from token prediction?</a:t>
            </a:r>
          </a:p>
        </p:txBody>
      </p:sp>
      <p:sp>
        <p:nvSpPr>
          <p:cNvPr id="3" name="Text Placeholder 2">
            <a:extLst>
              <a:ext uri="{FF2B5EF4-FFF2-40B4-BE49-F238E27FC236}">
                <a16:creationId xmlns:a16="http://schemas.microsoft.com/office/drawing/2014/main" id="{973F8932-EDBD-B57A-4D8B-91033EFBD1C6}"/>
              </a:ext>
            </a:extLst>
          </p:cNvPr>
          <p:cNvSpPr>
            <a:spLocks noGrp="1"/>
          </p:cNvSpPr>
          <p:nvPr>
            <p:ph type="body" sz="half" idx="2"/>
          </p:nvPr>
        </p:nvSpPr>
        <p:spPr/>
        <p:txBody>
          <a:bodyPr/>
          <a:lstStyle/>
          <a:p>
            <a:endParaRPr lang="en-US">
              <a:latin typeface="Raleway" pitchFamily="2" charset="77"/>
            </a:endParaRPr>
          </a:p>
        </p:txBody>
      </p:sp>
    </p:spTree>
    <p:extLst>
      <p:ext uri="{BB962C8B-B14F-4D97-AF65-F5344CB8AC3E}">
        <p14:creationId xmlns:p14="http://schemas.microsoft.com/office/powerpoint/2010/main" val="4270491137"/>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5"/>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Prompting!</a:t>
            </a:r>
          </a:p>
          <a:p>
            <a:pPr eaLnBrk="1" hangingPunct="1">
              <a:buFont typeface="Times" charset="0"/>
              <a:buNone/>
            </a:pPr>
            <a:r>
              <a:rPr lang="en-US" sz="4000" dirty="0">
                <a:solidFill>
                  <a:srgbClr val="A4001D"/>
                </a:solidFill>
                <a:ea typeface="ＭＳ Ｐゴシック" charset="0"/>
                <a:cs typeface="Calibri"/>
              </a:rPr>
              <a:t>= Conditional Generation of Text!</a:t>
            </a:r>
          </a:p>
          <a:p>
            <a:pPr eaLnBrk="1" hangingPunct="1">
              <a:buFont typeface="Times" charset="0"/>
              <a:buNone/>
            </a:pPr>
            <a:r>
              <a:rPr lang="en-US" sz="4000" dirty="0">
                <a:solidFill>
                  <a:srgbClr val="A4001D"/>
                </a:solidFill>
                <a:ea typeface="ＭＳ Ｐゴシック" charset="0"/>
                <a:cs typeface="Calibri"/>
              </a:rPr>
              <a:t>= Token Prediction!</a:t>
            </a:r>
          </a:p>
        </p:txBody>
      </p:sp>
      <p:sp>
        <p:nvSpPr>
          <p:cNvPr id="3" name="Text Placeholder 2">
            <a:extLst>
              <a:ext uri="{FF2B5EF4-FFF2-40B4-BE49-F238E27FC236}">
                <a16:creationId xmlns:a16="http://schemas.microsoft.com/office/drawing/2014/main" id="{51FD0C09-EFC7-684F-8EDB-3D513508F962}"/>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18996309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9E112-7E49-BE15-2626-45D5F1128390}"/>
              </a:ext>
            </a:extLst>
          </p:cNvPr>
          <p:cNvSpPr>
            <a:spLocks noGrp="1"/>
          </p:cNvSpPr>
          <p:nvPr>
            <p:ph type="title"/>
          </p:nvPr>
        </p:nvSpPr>
        <p:spPr>
          <a:xfrm>
            <a:off x="1097280" y="159603"/>
            <a:ext cx="10789920" cy="907196"/>
          </a:xfrm>
        </p:spPr>
        <p:txBody>
          <a:bodyPr>
            <a:normAutofit/>
          </a:bodyPr>
          <a:lstStyle/>
          <a:p>
            <a:r>
              <a:rPr lang="en-US" dirty="0"/>
              <a:t>Big idea: Prompting is just word prediction!</a:t>
            </a:r>
          </a:p>
        </p:txBody>
      </p:sp>
      <p:sp>
        <p:nvSpPr>
          <p:cNvPr id="3" name="Content Placeholder 2">
            <a:extLst>
              <a:ext uri="{FF2B5EF4-FFF2-40B4-BE49-F238E27FC236}">
                <a16:creationId xmlns:a16="http://schemas.microsoft.com/office/drawing/2014/main" id="{1CEF1146-912F-376B-1180-2D9E612D4B03}"/>
              </a:ext>
            </a:extLst>
          </p:cNvPr>
          <p:cNvSpPr>
            <a:spLocks noGrp="1"/>
          </p:cNvSpPr>
          <p:nvPr>
            <p:ph idx="1"/>
          </p:nvPr>
        </p:nvSpPr>
        <p:spPr>
          <a:xfrm>
            <a:off x="1154090" y="1513389"/>
            <a:ext cx="10058401" cy="5185007"/>
          </a:xfrm>
        </p:spPr>
        <p:txBody>
          <a:bodyPr>
            <a:normAutofit/>
          </a:bodyPr>
          <a:lstStyle/>
          <a:p>
            <a:r>
              <a:rPr lang="en-US" sz="4000" b="1" dirty="0"/>
              <a:t>Prompting</a:t>
            </a:r>
            <a:r>
              <a:rPr lang="en-US" sz="4000" dirty="0"/>
              <a:t> works by the same idea of predicting upcoming tokens!!!</a:t>
            </a:r>
          </a:p>
          <a:p>
            <a:pPr marL="742950" indent="-742950">
              <a:buFont typeface="+mj-lt"/>
              <a:buAutoNum type="arabicPeriod"/>
            </a:pPr>
            <a:r>
              <a:rPr lang="en-US" dirty="0"/>
              <a:t>Give an LLM a prompt </a:t>
            </a:r>
          </a:p>
          <a:p>
            <a:pPr marL="742950" indent="-742950">
              <a:buFont typeface="+mj-lt"/>
              <a:buAutoNum type="arabicPeriod"/>
            </a:pPr>
            <a:r>
              <a:rPr lang="en-US" dirty="0"/>
              <a:t>Have it generate the most likely next word</a:t>
            </a:r>
          </a:p>
          <a:p>
            <a:pPr marL="742950" indent="-742950">
              <a:buFont typeface="+mj-lt"/>
              <a:buAutoNum type="arabicPeriod"/>
            </a:pPr>
            <a:r>
              <a:rPr lang="en-US" dirty="0"/>
              <a:t>Add that word to the context</a:t>
            </a:r>
          </a:p>
          <a:p>
            <a:pPr marL="742950" indent="-742950">
              <a:buFont typeface="+mj-lt"/>
              <a:buAutoNum type="arabicPeriod"/>
            </a:pPr>
            <a:r>
              <a:rPr lang="en-US" dirty="0"/>
              <a:t>Repeat!</a:t>
            </a:r>
          </a:p>
          <a:p>
            <a:r>
              <a:rPr lang="en-US" dirty="0"/>
              <a:t>This is called </a:t>
            </a:r>
            <a:r>
              <a:rPr lang="en-US" b="1" dirty="0"/>
              <a:t>conditional generation</a:t>
            </a:r>
          </a:p>
          <a:p>
            <a:pPr marL="571500" indent="-571500">
              <a:buFont typeface="Arial" panose="020B0604020202020204" pitchFamily="34" charset="0"/>
              <a:buChar char="•"/>
            </a:pPr>
            <a:r>
              <a:rPr lang="en-US" dirty="0"/>
              <a:t>Because we condition on the context</a:t>
            </a:r>
          </a:p>
          <a:p>
            <a:endParaRPr lang="en-US" dirty="0"/>
          </a:p>
        </p:txBody>
      </p:sp>
    </p:spTree>
    <p:extLst>
      <p:ext uri="{BB962C8B-B14F-4D97-AF65-F5344CB8AC3E}">
        <p14:creationId xmlns:p14="http://schemas.microsoft.com/office/powerpoint/2010/main" val="20801075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E2912D-A118-5079-D10E-E43439FE4860}"/>
              </a:ext>
            </a:extLst>
          </p:cNvPr>
          <p:cNvSpPr>
            <a:spLocks noGrp="1"/>
          </p:cNvSpPr>
          <p:nvPr>
            <p:ph type="title"/>
          </p:nvPr>
        </p:nvSpPr>
        <p:spPr>
          <a:xfrm>
            <a:off x="1097280" y="159603"/>
            <a:ext cx="11247120" cy="907196"/>
          </a:xfrm>
        </p:spPr>
        <p:txBody>
          <a:bodyPr>
            <a:noAutofit/>
          </a:bodyPr>
          <a:lstStyle/>
          <a:p>
            <a:r>
              <a:rPr lang="en-US" sz="4000" dirty="0"/>
              <a:t>Why does conditional generation lead to answering  questions?</a:t>
            </a:r>
          </a:p>
        </p:txBody>
      </p:sp>
      <p:sp>
        <p:nvSpPr>
          <p:cNvPr id="3" name="Content Placeholder 2">
            <a:extLst>
              <a:ext uri="{FF2B5EF4-FFF2-40B4-BE49-F238E27FC236}">
                <a16:creationId xmlns:a16="http://schemas.microsoft.com/office/drawing/2014/main" id="{77192485-6301-A46A-01FE-5A6955AE62CB}"/>
              </a:ext>
            </a:extLst>
          </p:cNvPr>
          <p:cNvSpPr>
            <a:spLocks noGrp="1"/>
          </p:cNvSpPr>
          <p:nvPr>
            <p:ph idx="1"/>
          </p:nvPr>
        </p:nvSpPr>
        <p:spPr>
          <a:xfrm>
            <a:off x="1036314" y="1371600"/>
            <a:ext cx="10866115" cy="4572000"/>
          </a:xfrm>
        </p:spPr>
        <p:txBody>
          <a:bodyPr>
            <a:normAutofit/>
          </a:bodyPr>
          <a:lstStyle/>
          <a:p>
            <a:r>
              <a:rPr lang="en-US" sz="4000" dirty="0">
                <a:effectLst/>
                <a:cs typeface="Calibri" panose="020F0502020204030204" pitchFamily="34" charset="0"/>
              </a:rPr>
              <a:t>“Who wrote The Origin of Species”</a:t>
            </a:r>
          </a:p>
          <a:p>
            <a:endParaRPr lang="en-US" sz="1100" dirty="0">
              <a:effectLst/>
              <a:cs typeface="Calibri" panose="020F0502020204030204" pitchFamily="34" charset="0"/>
            </a:endParaRPr>
          </a:p>
          <a:p>
            <a:pPr marL="742950" indent="-742950">
              <a:buFont typeface="+mj-lt"/>
              <a:buAutoNum type="arabicPeriod"/>
            </a:pPr>
            <a:r>
              <a:rPr lang="en-US" sz="4000" dirty="0">
                <a:cs typeface="Calibri" panose="020F0502020204030204" pitchFamily="34" charset="0"/>
              </a:rPr>
              <a:t>We give the language model this string:</a:t>
            </a:r>
            <a:br>
              <a:rPr lang="en-US" sz="4000" dirty="0">
                <a:cs typeface="Calibri" panose="020F0502020204030204" pitchFamily="34" charset="0"/>
              </a:rPr>
            </a:br>
            <a:endParaRPr lang="en-US" sz="4000" dirty="0">
              <a:cs typeface="Calibri" panose="020F0502020204030204" pitchFamily="34" charset="0"/>
            </a:endParaRPr>
          </a:p>
          <a:p>
            <a:pPr marL="742950" indent="-742950">
              <a:buFont typeface="+mj-lt"/>
              <a:buAutoNum type="arabicPeriod"/>
            </a:pPr>
            <a:endParaRPr lang="en-US" sz="4000" dirty="0">
              <a:effectLst/>
              <a:cs typeface="Courier New" panose="02070309020205020404" pitchFamily="49" charset="0"/>
            </a:endParaRPr>
          </a:p>
          <a:p>
            <a:pPr marL="742950" indent="-742950">
              <a:buFont typeface="+mj-lt"/>
              <a:buAutoNum type="arabicPeriod"/>
            </a:pPr>
            <a:r>
              <a:rPr lang="en-US" sz="4000" dirty="0">
                <a:effectLst/>
                <a:cs typeface="Calibri" panose="020F0502020204030204" pitchFamily="34" charset="0"/>
              </a:rPr>
              <a:t>And see what word it thinks comes next:</a:t>
            </a:r>
          </a:p>
          <a:p>
            <a:pPr marL="742950" indent="-742950">
              <a:buFont typeface="+mj-lt"/>
              <a:buAutoNum type="arabicPeriod"/>
            </a:pPr>
            <a:endParaRPr lang="en-US" sz="4000" dirty="0">
              <a:cs typeface="Calibri" panose="020F0502020204030204" pitchFamily="34" charset="0"/>
            </a:endParaRPr>
          </a:p>
          <a:p>
            <a:pPr marL="742950" indent="-742950">
              <a:buFont typeface="+mj-lt"/>
              <a:buAutoNum type="arabicPeriod"/>
            </a:pPr>
            <a:endParaRPr lang="en-US" sz="4000" dirty="0">
              <a:effectLst/>
              <a:cs typeface="Calibri" panose="020F0502020204030204" pitchFamily="34" charset="0"/>
            </a:endParaRPr>
          </a:p>
          <a:p>
            <a:pPr marL="914400" indent="-914400">
              <a:buFont typeface="+mj-lt"/>
              <a:buAutoNum type="arabicPeriod"/>
            </a:pPr>
            <a:endParaRPr lang="en-US" sz="5400" dirty="0">
              <a:cs typeface="Calibri" panose="020F0502020204030204" pitchFamily="34" charset="0"/>
            </a:endParaRPr>
          </a:p>
          <a:p>
            <a:endParaRPr lang="en-US" dirty="0"/>
          </a:p>
        </p:txBody>
      </p:sp>
      <p:pic>
        <p:nvPicPr>
          <p:cNvPr id="5" name="Picture 4">
            <a:extLst>
              <a:ext uri="{FF2B5EF4-FFF2-40B4-BE49-F238E27FC236}">
                <a16:creationId xmlns:a16="http://schemas.microsoft.com/office/drawing/2014/main" id="{35AD6936-74FA-F133-820D-8ABA93D1FFED}"/>
              </a:ext>
            </a:extLst>
          </p:cNvPr>
          <p:cNvPicPr>
            <a:picLocks noChangeAspect="1"/>
          </p:cNvPicPr>
          <p:nvPr/>
        </p:nvPicPr>
        <p:blipFill>
          <a:blip r:embed="rId2"/>
          <a:stretch>
            <a:fillRect/>
          </a:stretch>
        </p:blipFill>
        <p:spPr>
          <a:xfrm>
            <a:off x="999870" y="3200400"/>
            <a:ext cx="10607842" cy="730250"/>
          </a:xfrm>
          <a:prstGeom prst="rect">
            <a:avLst/>
          </a:prstGeom>
        </p:spPr>
      </p:pic>
      <p:pic>
        <p:nvPicPr>
          <p:cNvPr id="4" name="Picture 3">
            <a:extLst>
              <a:ext uri="{FF2B5EF4-FFF2-40B4-BE49-F238E27FC236}">
                <a16:creationId xmlns:a16="http://schemas.microsoft.com/office/drawing/2014/main" id="{1063A095-F4E5-3251-5023-1FCA97EFA26F}"/>
              </a:ext>
            </a:extLst>
          </p:cNvPr>
          <p:cNvPicPr>
            <a:picLocks noChangeAspect="1"/>
          </p:cNvPicPr>
          <p:nvPr/>
        </p:nvPicPr>
        <p:blipFill>
          <a:blip r:embed="rId3"/>
          <a:stretch>
            <a:fillRect/>
          </a:stretch>
        </p:blipFill>
        <p:spPr>
          <a:xfrm>
            <a:off x="1238148" y="5178354"/>
            <a:ext cx="10131287" cy="616092"/>
          </a:xfrm>
          <a:prstGeom prst="rect">
            <a:avLst/>
          </a:prstGeom>
        </p:spPr>
      </p:pic>
    </p:spTree>
    <p:extLst>
      <p:ext uri="{BB962C8B-B14F-4D97-AF65-F5344CB8AC3E}">
        <p14:creationId xmlns:p14="http://schemas.microsoft.com/office/powerpoint/2010/main" val="3473219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552F59-4879-DF46-7799-CBD3075A03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F74CAD-DD53-10D4-D253-3BB174291F95}"/>
              </a:ext>
            </a:extLst>
          </p:cNvPr>
          <p:cNvSpPr>
            <a:spLocks noGrp="1"/>
          </p:cNvSpPr>
          <p:nvPr>
            <p:ph type="title"/>
          </p:nvPr>
        </p:nvSpPr>
        <p:spPr/>
        <p:txBody>
          <a:bodyPr/>
          <a:lstStyle/>
          <a:p>
            <a:r>
              <a:rPr lang="en-US" dirty="0"/>
              <a:t>Language models: the concerns</a:t>
            </a:r>
          </a:p>
        </p:txBody>
      </p:sp>
      <p:sp>
        <p:nvSpPr>
          <p:cNvPr id="3" name="Content Placeholder 2">
            <a:extLst>
              <a:ext uri="{FF2B5EF4-FFF2-40B4-BE49-F238E27FC236}">
                <a16:creationId xmlns:a16="http://schemas.microsoft.com/office/drawing/2014/main" id="{848426BB-6CCA-265E-99AE-3334E92E5AB4}"/>
              </a:ext>
            </a:extLst>
          </p:cNvPr>
          <p:cNvSpPr>
            <a:spLocks noGrp="1"/>
          </p:cNvSpPr>
          <p:nvPr>
            <p:ph idx="1"/>
          </p:nvPr>
        </p:nvSpPr>
        <p:spPr/>
        <p:txBody>
          <a:bodyPr>
            <a:normAutofit/>
          </a:bodyPr>
          <a:lstStyle/>
          <a:p>
            <a:r>
              <a:rPr lang="en-US" dirty="0"/>
              <a:t>ELIZA story</a:t>
            </a:r>
            <a:br>
              <a:rPr lang="en-US" dirty="0"/>
            </a:br>
            <a:r>
              <a:rPr lang="en-US" dirty="0"/>
              <a:t>We'll discuss safety and harm issues later in this lecture</a:t>
            </a:r>
          </a:p>
        </p:txBody>
      </p:sp>
    </p:spTree>
    <p:extLst>
      <p:ext uri="{BB962C8B-B14F-4D97-AF65-F5344CB8AC3E}">
        <p14:creationId xmlns:p14="http://schemas.microsoft.com/office/powerpoint/2010/main" val="191865163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EC394-CBDF-F20B-F573-D8EA38FB46C3}"/>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CC8103D4-84A2-6CD4-7277-0D41944E923C}"/>
              </a:ext>
            </a:extLst>
          </p:cNvPr>
          <p:cNvSpPr>
            <a:spLocks noGrp="1"/>
          </p:cNvSpPr>
          <p:nvPr>
            <p:ph idx="1"/>
          </p:nvPr>
        </p:nvSpPr>
        <p:spPr/>
        <p:txBody>
          <a:bodyPr>
            <a:normAutofit lnSpcReduction="10000"/>
          </a:bodyPr>
          <a:lstStyle/>
          <a:p>
            <a:r>
              <a:rPr lang="en-US" dirty="0"/>
              <a:t>Given that LLMs are trained on lots of FAQ sites it knows that answers are likely after questions!</a:t>
            </a:r>
            <a:br>
              <a:rPr lang="en-US" dirty="0"/>
            </a:br>
            <a:endParaRPr lang="en-US" dirty="0"/>
          </a:p>
          <a:p>
            <a:r>
              <a:rPr lang="en-US" dirty="0"/>
              <a:t>(plus it's trained on Origin of Species, plus Wikipedia, plus instruction tuning)</a:t>
            </a:r>
          </a:p>
          <a:p>
            <a:r>
              <a:rPr lang="en-US" dirty="0"/>
              <a:t>So the very likely next word is:</a:t>
            </a:r>
          </a:p>
          <a:p>
            <a:endParaRPr lang="en-US" dirty="0"/>
          </a:p>
          <a:p>
            <a:r>
              <a:rPr lang="en-US" dirty="0"/>
              <a:t>Charles!</a:t>
            </a:r>
          </a:p>
        </p:txBody>
      </p:sp>
      <p:pic>
        <p:nvPicPr>
          <p:cNvPr id="4" name="Picture 3">
            <a:extLst>
              <a:ext uri="{FF2B5EF4-FFF2-40B4-BE49-F238E27FC236}">
                <a16:creationId xmlns:a16="http://schemas.microsoft.com/office/drawing/2014/main" id="{6108CED7-7594-4CAC-044F-80F2C632336C}"/>
              </a:ext>
            </a:extLst>
          </p:cNvPr>
          <p:cNvPicPr>
            <a:picLocks noChangeAspect="1"/>
          </p:cNvPicPr>
          <p:nvPr/>
        </p:nvPicPr>
        <p:blipFill>
          <a:blip r:embed="rId2"/>
          <a:stretch>
            <a:fillRect/>
          </a:stretch>
        </p:blipFill>
        <p:spPr>
          <a:xfrm>
            <a:off x="304800" y="248076"/>
            <a:ext cx="10607842" cy="730250"/>
          </a:xfrm>
          <a:prstGeom prst="rect">
            <a:avLst/>
          </a:prstGeom>
        </p:spPr>
      </p:pic>
    </p:spTree>
    <p:extLst>
      <p:ext uri="{BB962C8B-B14F-4D97-AF65-F5344CB8AC3E}">
        <p14:creationId xmlns:p14="http://schemas.microsoft.com/office/powerpoint/2010/main" val="125622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A5773-85A9-A604-3CB3-944779CE47DF}"/>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FF9DA437-1EC4-6C2E-FAA7-F445F6A63770}"/>
              </a:ext>
            </a:extLst>
          </p:cNvPr>
          <p:cNvPicPr>
            <a:picLocks noGrp="1" noChangeAspect="1"/>
          </p:cNvPicPr>
          <p:nvPr>
            <p:ph idx="1"/>
          </p:nvPr>
        </p:nvPicPr>
        <p:blipFill>
          <a:blip r:embed="rId2"/>
          <a:stretch>
            <a:fillRect/>
          </a:stretch>
        </p:blipFill>
        <p:spPr>
          <a:xfrm>
            <a:off x="1333499" y="457200"/>
            <a:ext cx="9861385" cy="3536950"/>
          </a:xfrm>
        </p:spPr>
      </p:pic>
      <p:sp>
        <p:nvSpPr>
          <p:cNvPr id="7" name="TextBox 6">
            <a:extLst>
              <a:ext uri="{FF2B5EF4-FFF2-40B4-BE49-F238E27FC236}">
                <a16:creationId xmlns:a16="http://schemas.microsoft.com/office/drawing/2014/main" id="{E9E4EE7A-996A-653E-76D7-0338B39AF9E2}"/>
              </a:ext>
            </a:extLst>
          </p:cNvPr>
          <p:cNvSpPr txBox="1"/>
          <p:nvPr/>
        </p:nvSpPr>
        <p:spPr>
          <a:xfrm>
            <a:off x="762000" y="4724400"/>
            <a:ext cx="6129130" cy="523220"/>
          </a:xfrm>
          <a:prstGeom prst="rect">
            <a:avLst/>
          </a:prstGeom>
          <a:noFill/>
        </p:spPr>
        <p:txBody>
          <a:bodyPr wrap="square">
            <a:spAutoFit/>
          </a:bodyPr>
          <a:lstStyle/>
          <a:p>
            <a:r>
              <a:rPr lang="en-US" sz="2800" dirty="0">
                <a:effectLst/>
                <a:latin typeface="Calibri" panose="020F0502020204030204" pitchFamily="34" charset="0"/>
                <a:cs typeface="Calibri" panose="020F0502020204030204" pitchFamily="34" charset="0"/>
              </a:rPr>
              <a:t>Now we iterate:</a:t>
            </a:r>
          </a:p>
        </p:txBody>
      </p:sp>
      <p:pic>
        <p:nvPicPr>
          <p:cNvPr id="8" name="Picture 7">
            <a:extLst>
              <a:ext uri="{FF2B5EF4-FFF2-40B4-BE49-F238E27FC236}">
                <a16:creationId xmlns:a16="http://schemas.microsoft.com/office/drawing/2014/main" id="{1B19DF9F-7A01-8639-3EBD-2CD45CAC92D6}"/>
              </a:ext>
            </a:extLst>
          </p:cNvPr>
          <p:cNvPicPr>
            <a:picLocks noChangeAspect="1"/>
          </p:cNvPicPr>
          <p:nvPr/>
        </p:nvPicPr>
        <p:blipFill>
          <a:blip r:embed="rId3"/>
          <a:stretch>
            <a:fillRect/>
          </a:stretch>
        </p:blipFill>
        <p:spPr>
          <a:xfrm>
            <a:off x="927127" y="5562600"/>
            <a:ext cx="11071236" cy="591342"/>
          </a:xfrm>
          <a:prstGeom prst="rect">
            <a:avLst/>
          </a:prstGeom>
        </p:spPr>
      </p:pic>
    </p:spTree>
    <p:extLst>
      <p:ext uri="{BB962C8B-B14F-4D97-AF65-F5344CB8AC3E}">
        <p14:creationId xmlns:p14="http://schemas.microsoft.com/office/powerpoint/2010/main" val="2945352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7CB8AE-B8A6-08AC-DAB4-DC891FFF25DA}"/>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3C15F6D1-5FA8-08BE-C931-D48B6AD66E7B}"/>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CDE6B970-FBB8-6B0C-4C7B-CB45835453E3}"/>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Prompting!</a:t>
            </a:r>
          </a:p>
          <a:p>
            <a:pPr eaLnBrk="1" hangingPunct="1">
              <a:buFont typeface="Times" charset="0"/>
              <a:buNone/>
            </a:pPr>
            <a:r>
              <a:rPr lang="en-US" sz="4000" dirty="0">
                <a:solidFill>
                  <a:srgbClr val="A4001D"/>
                </a:solidFill>
                <a:ea typeface="ＭＳ Ｐゴシック" charset="0"/>
                <a:cs typeface="Calibri"/>
              </a:rPr>
              <a:t>= Conditional Generation of Text!</a:t>
            </a:r>
          </a:p>
          <a:p>
            <a:pPr eaLnBrk="1" hangingPunct="1">
              <a:buFont typeface="Times" charset="0"/>
              <a:buNone/>
            </a:pPr>
            <a:r>
              <a:rPr lang="en-US" sz="4000" dirty="0">
                <a:solidFill>
                  <a:srgbClr val="A4001D"/>
                </a:solidFill>
                <a:ea typeface="ＭＳ Ｐゴシック" charset="0"/>
                <a:cs typeface="Calibri"/>
              </a:rPr>
              <a:t>= Token Prediction!</a:t>
            </a:r>
          </a:p>
        </p:txBody>
      </p:sp>
      <p:sp>
        <p:nvSpPr>
          <p:cNvPr id="3" name="Text Placeholder 2">
            <a:extLst>
              <a:ext uri="{FF2B5EF4-FFF2-40B4-BE49-F238E27FC236}">
                <a16:creationId xmlns:a16="http://schemas.microsoft.com/office/drawing/2014/main" id="{F964DF7C-BB0E-748F-1546-E49871A4E513}"/>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972205782"/>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05DC8-CC02-66C8-909E-D0B0520CF08C}"/>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C2FBB079-4DED-D146-0E68-A87E6F1F38BF}"/>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DC9A03EE-5BFE-14D4-7E0B-8688F833EFF5}"/>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The Shannon Game</a:t>
            </a:r>
          </a:p>
        </p:txBody>
      </p:sp>
      <p:sp>
        <p:nvSpPr>
          <p:cNvPr id="3" name="Text Placeholder 2">
            <a:extLst>
              <a:ext uri="{FF2B5EF4-FFF2-40B4-BE49-F238E27FC236}">
                <a16:creationId xmlns:a16="http://schemas.microsoft.com/office/drawing/2014/main" id="{B404C867-1CC3-411F-06FE-9BC457F2ED69}"/>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722553100"/>
      </p:ext>
    </p:extLst>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4D48929A-5839-E1D0-6F92-F9EB42619BCF}"/>
              </a:ext>
            </a:extLst>
          </p:cNvPr>
          <p:cNvSpPr>
            <a:spLocks noGrp="1"/>
          </p:cNvSpPr>
          <p:nvPr>
            <p:ph type="title"/>
          </p:nvPr>
        </p:nvSpPr>
        <p:spPr/>
        <p:txBody>
          <a:bodyPr/>
          <a:lstStyle/>
          <a:p>
            <a:r>
              <a:rPr lang="en-US" dirty="0"/>
              <a:t>Claude Shannon 1951</a:t>
            </a:r>
          </a:p>
        </p:txBody>
      </p:sp>
      <p:sp>
        <p:nvSpPr>
          <p:cNvPr id="13" name="Content Placeholder 12">
            <a:extLst>
              <a:ext uri="{FF2B5EF4-FFF2-40B4-BE49-F238E27FC236}">
                <a16:creationId xmlns:a16="http://schemas.microsoft.com/office/drawing/2014/main" id="{9EFA6D4C-DFE2-0B1E-DA29-72374F946483}"/>
              </a:ext>
            </a:extLst>
          </p:cNvPr>
          <p:cNvSpPr>
            <a:spLocks noGrp="1"/>
          </p:cNvSpPr>
          <p:nvPr>
            <p:ph idx="1"/>
          </p:nvPr>
        </p:nvSpPr>
        <p:spPr>
          <a:xfrm>
            <a:off x="1154091" y="1447800"/>
            <a:ext cx="8370910" cy="4637590"/>
          </a:xfrm>
        </p:spPr>
        <p:txBody>
          <a:bodyPr>
            <a:normAutofit fontScale="92500" lnSpcReduction="10000"/>
          </a:bodyPr>
          <a:lstStyle/>
          <a:p>
            <a:r>
              <a:rPr lang="en-US" dirty="0"/>
              <a:t>I select a short text passage and you have to guess the words in it, one by one, left to right.</a:t>
            </a:r>
          </a:p>
          <a:p>
            <a:r>
              <a:rPr lang="en-US" dirty="0"/>
              <a:t>You first guess word 1.</a:t>
            </a:r>
          </a:p>
          <a:p>
            <a:pPr marL="571500" indent="-571500">
              <a:buFont typeface="Arial" panose="020B0604020202020204" pitchFamily="34" charset="0"/>
              <a:buChar char="•"/>
            </a:pPr>
            <a:r>
              <a:rPr lang="en-US" dirty="0"/>
              <a:t>If you’re correct I tell you </a:t>
            </a:r>
          </a:p>
          <a:p>
            <a:pPr marL="571500" indent="-571500">
              <a:buFont typeface="Arial" panose="020B0604020202020204" pitchFamily="34" charset="0"/>
              <a:buChar char="•"/>
            </a:pPr>
            <a:r>
              <a:rPr lang="en-US" dirty="0"/>
              <a:t>If you’re wrong I tell you the correct first word</a:t>
            </a:r>
          </a:p>
          <a:p>
            <a:pPr marL="571500" indent="-571500">
              <a:buFont typeface="Arial" panose="020B0604020202020204" pitchFamily="34" charset="0"/>
              <a:buChar char="•"/>
            </a:pPr>
            <a:r>
              <a:rPr lang="en-US" dirty="0"/>
              <a:t>Either way you right down the text</a:t>
            </a:r>
          </a:p>
          <a:p>
            <a:pPr marL="571500" indent="-571500">
              <a:buFont typeface="Arial" panose="020B0604020202020204" pitchFamily="34" charset="0"/>
              <a:buChar char="•"/>
            </a:pPr>
            <a:r>
              <a:rPr lang="en-US" dirty="0"/>
              <a:t>Go on to word 2 and repeat</a:t>
            </a:r>
          </a:p>
          <a:p>
            <a:endParaRPr lang="en-US" dirty="0"/>
          </a:p>
          <a:p>
            <a:endParaRPr lang="en-US" dirty="0"/>
          </a:p>
          <a:p>
            <a:endParaRPr lang="en-US" dirty="0"/>
          </a:p>
        </p:txBody>
      </p:sp>
      <p:sp>
        <p:nvSpPr>
          <p:cNvPr id="15" name="TextBox 14">
            <a:extLst>
              <a:ext uri="{FF2B5EF4-FFF2-40B4-BE49-F238E27FC236}">
                <a16:creationId xmlns:a16="http://schemas.microsoft.com/office/drawing/2014/main" id="{C46A77E9-DD98-B48B-6A4D-4018DE3CC1BC}"/>
              </a:ext>
            </a:extLst>
          </p:cNvPr>
          <p:cNvSpPr txBox="1"/>
          <p:nvPr/>
        </p:nvSpPr>
        <p:spPr>
          <a:xfrm>
            <a:off x="10035308" y="3208867"/>
            <a:ext cx="2122825" cy="584775"/>
          </a:xfrm>
          <a:prstGeom prst="rect">
            <a:avLst/>
          </a:prstGeom>
          <a:noFill/>
        </p:spPr>
        <p:txBody>
          <a:bodyPr wrap="none" rtlCol="0">
            <a:spAutoFit/>
          </a:bodyPr>
          <a:lstStyle/>
          <a:p>
            <a:r>
              <a:rPr lang="en-US" dirty="0" err="1"/>
              <a:t>Tekniska</a:t>
            </a:r>
            <a:r>
              <a:rPr lang="en-US" dirty="0"/>
              <a:t> </a:t>
            </a:r>
            <a:r>
              <a:rPr lang="en-US" dirty="0" err="1"/>
              <a:t>museet</a:t>
            </a:r>
            <a:r>
              <a:rPr lang="en-US" dirty="0"/>
              <a:t> 43069</a:t>
            </a:r>
          </a:p>
          <a:p>
            <a:r>
              <a:rPr lang="en-US" dirty="0"/>
              <a:t>Wikimedia Commons</a:t>
            </a:r>
          </a:p>
        </p:txBody>
      </p:sp>
      <p:pic>
        <p:nvPicPr>
          <p:cNvPr id="16" name="Picture 15">
            <a:extLst>
              <a:ext uri="{FF2B5EF4-FFF2-40B4-BE49-F238E27FC236}">
                <a16:creationId xmlns:a16="http://schemas.microsoft.com/office/drawing/2014/main" id="{214F871A-6638-E6EB-88F3-48953612BCAD}"/>
              </a:ext>
            </a:extLst>
          </p:cNvPr>
          <p:cNvPicPr>
            <a:picLocks noChangeAspect="1"/>
          </p:cNvPicPr>
          <p:nvPr/>
        </p:nvPicPr>
        <p:blipFill>
          <a:blip r:embed="rId3"/>
          <a:stretch>
            <a:fillRect/>
          </a:stretch>
        </p:blipFill>
        <p:spPr>
          <a:xfrm>
            <a:off x="9962106" y="168070"/>
            <a:ext cx="2021553" cy="3032330"/>
          </a:xfrm>
          <a:prstGeom prst="rect">
            <a:avLst/>
          </a:prstGeom>
        </p:spPr>
      </p:pic>
    </p:spTree>
    <p:extLst>
      <p:ext uri="{BB962C8B-B14F-4D97-AF65-F5344CB8AC3E}">
        <p14:creationId xmlns:p14="http://schemas.microsoft.com/office/powerpoint/2010/main" val="13855289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2430F0-D58E-F8F7-F84B-ADCF88C921B4}"/>
              </a:ext>
            </a:extLst>
          </p:cNvPr>
          <p:cNvSpPr>
            <a:spLocks noGrp="1"/>
          </p:cNvSpPr>
          <p:nvPr>
            <p:ph type="title"/>
          </p:nvPr>
        </p:nvSpPr>
        <p:spPr/>
        <p:txBody>
          <a:bodyPr/>
          <a:lstStyle/>
          <a:p>
            <a:r>
              <a:rPr lang="en-US" dirty="0"/>
              <a:t>The original Shannon game was letters</a:t>
            </a:r>
          </a:p>
        </p:txBody>
      </p:sp>
      <p:sp>
        <p:nvSpPr>
          <p:cNvPr id="3" name="Content Placeholder 2">
            <a:extLst>
              <a:ext uri="{FF2B5EF4-FFF2-40B4-BE49-F238E27FC236}">
                <a16:creationId xmlns:a16="http://schemas.microsoft.com/office/drawing/2014/main" id="{53CA5E53-38A8-E0BE-0372-7DE7E78181FA}"/>
              </a:ext>
            </a:extLst>
          </p:cNvPr>
          <p:cNvSpPr>
            <a:spLocks noGrp="1"/>
          </p:cNvSpPr>
          <p:nvPr>
            <p:ph idx="1"/>
          </p:nvPr>
        </p:nvSpPr>
        <p:spPr>
          <a:xfrm>
            <a:off x="609600" y="1600200"/>
            <a:ext cx="11582400" cy="5715000"/>
          </a:xfrm>
        </p:spPr>
        <p:txBody>
          <a:bodyPr>
            <a:normAutofit/>
          </a:bodyPr>
          <a:lstStyle/>
          <a:p>
            <a:r>
              <a:rPr lang="en-US" dirty="0"/>
              <a:t>Here's part of a game trace:</a:t>
            </a:r>
          </a:p>
          <a:p>
            <a:endParaRPr lang="en-US" dirty="0"/>
          </a:p>
          <a:p>
            <a:endParaRPr lang="en-US" dirty="0"/>
          </a:p>
          <a:p>
            <a:r>
              <a:rPr lang="en-US" dirty="0"/>
              <a:t>The first line: original text</a:t>
            </a:r>
          </a:p>
          <a:p>
            <a:r>
              <a:rPr lang="en-US" dirty="0"/>
              <a:t>Second line: </a:t>
            </a:r>
          </a:p>
          <a:p>
            <a:pPr marL="571500" indent="-571500">
              <a:buFont typeface="Arial" panose="020B0604020202020204" pitchFamily="34" charset="0"/>
              <a:buChar char="•"/>
            </a:pPr>
            <a:r>
              <a:rPr lang="en-US" b="1" dirty="0"/>
              <a:t>Dash</a:t>
            </a:r>
            <a:r>
              <a:rPr lang="en-US" dirty="0"/>
              <a:t> means a correct guess</a:t>
            </a:r>
          </a:p>
          <a:p>
            <a:pPr marL="571500" indent="-571500">
              <a:buFont typeface="Arial" panose="020B0604020202020204" pitchFamily="34" charset="0"/>
              <a:buChar char="•"/>
            </a:pPr>
            <a:r>
              <a:rPr lang="en-US" b="1" dirty="0"/>
              <a:t>Letter</a:t>
            </a:r>
            <a:r>
              <a:rPr lang="en-US" dirty="0"/>
              <a:t> means player guessed wrong, had to be told</a:t>
            </a:r>
          </a:p>
          <a:p>
            <a:pPr marL="0" indent="0"/>
            <a:r>
              <a:rPr lang="en-US" dirty="0"/>
              <a:t>What do you notice?</a:t>
            </a:r>
          </a:p>
        </p:txBody>
      </p:sp>
      <p:pic>
        <p:nvPicPr>
          <p:cNvPr id="4" name="Picture 3">
            <a:extLst>
              <a:ext uri="{FF2B5EF4-FFF2-40B4-BE49-F238E27FC236}">
                <a16:creationId xmlns:a16="http://schemas.microsoft.com/office/drawing/2014/main" id="{8E23EBAD-3035-0057-53E2-1903CCA83972}"/>
              </a:ext>
            </a:extLst>
          </p:cNvPr>
          <p:cNvPicPr>
            <a:picLocks noChangeAspect="1"/>
          </p:cNvPicPr>
          <p:nvPr/>
        </p:nvPicPr>
        <p:blipFill>
          <a:blip r:embed="rId3"/>
          <a:srcRect b="52870"/>
          <a:stretch>
            <a:fillRect/>
          </a:stretch>
        </p:blipFill>
        <p:spPr>
          <a:xfrm>
            <a:off x="1013915" y="2438400"/>
            <a:ext cx="10164170" cy="990600"/>
          </a:xfrm>
          <a:prstGeom prst="rect">
            <a:avLst/>
          </a:prstGeom>
        </p:spPr>
      </p:pic>
    </p:spTree>
    <p:extLst>
      <p:ext uri="{BB962C8B-B14F-4D97-AF65-F5344CB8AC3E}">
        <p14:creationId xmlns:p14="http://schemas.microsoft.com/office/powerpoint/2010/main" val="4640895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73D42-A235-7B35-6BC0-92DD64DB5891}"/>
              </a:ext>
            </a:extLst>
          </p:cNvPr>
          <p:cNvSpPr>
            <a:spLocks noGrp="1"/>
          </p:cNvSpPr>
          <p:nvPr>
            <p:ph type="title"/>
          </p:nvPr>
        </p:nvSpPr>
        <p:spPr/>
        <p:txBody>
          <a:bodyPr>
            <a:normAutofit fontScale="90000"/>
          </a:bodyPr>
          <a:lstStyle/>
          <a:p>
            <a:r>
              <a:rPr lang="en-US" dirty="0"/>
              <a:t>The Shannon game is related to pretraining</a:t>
            </a:r>
          </a:p>
        </p:txBody>
      </p:sp>
      <p:sp>
        <p:nvSpPr>
          <p:cNvPr id="3" name="Content Placeholder 2">
            <a:extLst>
              <a:ext uri="{FF2B5EF4-FFF2-40B4-BE49-F238E27FC236}">
                <a16:creationId xmlns:a16="http://schemas.microsoft.com/office/drawing/2014/main" id="{57FC3B7E-7CF8-0AB0-EF09-450C756FC660}"/>
              </a:ext>
            </a:extLst>
          </p:cNvPr>
          <p:cNvSpPr>
            <a:spLocks noGrp="1"/>
          </p:cNvSpPr>
          <p:nvPr>
            <p:ph idx="1"/>
          </p:nvPr>
        </p:nvSpPr>
        <p:spPr/>
        <p:txBody>
          <a:bodyPr/>
          <a:lstStyle/>
          <a:p>
            <a:r>
              <a:rPr lang="en-US" dirty="0"/>
              <a:t>We have the language model guess a word</a:t>
            </a:r>
          </a:p>
          <a:p>
            <a:r>
              <a:rPr lang="en-US" dirty="0"/>
              <a:t>When it gets it wrong, we give it the correction and go on.</a:t>
            </a:r>
          </a:p>
        </p:txBody>
      </p:sp>
    </p:spTree>
    <p:extLst>
      <p:ext uri="{BB962C8B-B14F-4D97-AF65-F5344CB8AC3E}">
        <p14:creationId xmlns:p14="http://schemas.microsoft.com/office/powerpoint/2010/main" val="27659967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EC5964-8446-31FF-B438-F7B3F81BFC00}"/>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10DAFD8F-FB60-CA8D-CF8D-291C0B8BF436}"/>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60E89B38-03AB-EA60-97AD-1DFC0A1035D7}"/>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The Shannon Game</a:t>
            </a:r>
          </a:p>
        </p:txBody>
      </p:sp>
      <p:sp>
        <p:nvSpPr>
          <p:cNvPr id="3" name="Text Placeholder 2">
            <a:extLst>
              <a:ext uri="{FF2B5EF4-FFF2-40B4-BE49-F238E27FC236}">
                <a16:creationId xmlns:a16="http://schemas.microsoft.com/office/drawing/2014/main" id="{8E3C0888-DA40-D19D-88DB-4CBC329597F0}"/>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79068139"/>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C5A89-9F1E-2A28-574B-5E0FA4689FE3}"/>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045E2D11-9E85-A8E8-1684-D1DCB3BDF6F5}"/>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A515CCED-4FA4-CFF8-42EE-86BDEFE28DD4}"/>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Underpinnings: Neural Networks and Embeddings</a:t>
            </a:r>
          </a:p>
        </p:txBody>
      </p:sp>
      <p:sp>
        <p:nvSpPr>
          <p:cNvPr id="3" name="Text Placeholder 2">
            <a:extLst>
              <a:ext uri="{FF2B5EF4-FFF2-40B4-BE49-F238E27FC236}">
                <a16:creationId xmlns:a16="http://schemas.microsoft.com/office/drawing/2014/main" id="{C25ED5CF-77B2-7227-A757-90027DE0C6A8}"/>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087984247"/>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CA1FB0-7DDF-1FFE-2033-1B009FD33F55}"/>
              </a:ext>
            </a:extLst>
          </p:cNvPr>
          <p:cNvSpPr>
            <a:spLocks noGrp="1"/>
          </p:cNvSpPr>
          <p:nvPr>
            <p:ph type="title"/>
          </p:nvPr>
        </p:nvSpPr>
        <p:spPr/>
        <p:txBody>
          <a:bodyPr/>
          <a:lstStyle/>
          <a:p>
            <a:r>
              <a:rPr lang="en-US" dirty="0"/>
              <a:t>Implementation</a:t>
            </a:r>
          </a:p>
        </p:txBody>
      </p:sp>
      <p:sp>
        <p:nvSpPr>
          <p:cNvPr id="6" name="Content Placeholder 5">
            <a:extLst>
              <a:ext uri="{FF2B5EF4-FFF2-40B4-BE49-F238E27FC236}">
                <a16:creationId xmlns:a16="http://schemas.microsoft.com/office/drawing/2014/main" id="{D9218A4C-B8F2-621C-2740-4CD8841E6ECB}"/>
              </a:ext>
            </a:extLst>
          </p:cNvPr>
          <p:cNvSpPr>
            <a:spLocks noGrp="1"/>
          </p:cNvSpPr>
          <p:nvPr>
            <p:ph idx="1"/>
          </p:nvPr>
        </p:nvSpPr>
        <p:spPr/>
        <p:txBody>
          <a:bodyPr>
            <a:normAutofit/>
          </a:bodyPr>
          <a:lstStyle/>
          <a:p>
            <a:pPr marL="742950" indent="-742950">
              <a:buAutoNum type="arabicPeriod"/>
            </a:pPr>
            <a:r>
              <a:rPr lang="en-US" b="1" dirty="0"/>
              <a:t>neural networks </a:t>
            </a:r>
            <a:r>
              <a:rPr lang="en-US" dirty="0"/>
              <a:t>as basic machine-learned computational elements</a:t>
            </a:r>
          </a:p>
          <a:p>
            <a:pPr marL="742950" indent="-742950">
              <a:buAutoNum type="arabicPeriod"/>
            </a:pPr>
            <a:r>
              <a:rPr lang="en-US" b="1" dirty="0"/>
              <a:t>embeddings</a:t>
            </a:r>
            <a:r>
              <a:rPr lang="en-US" dirty="0"/>
              <a:t>, vectors that represent meanings inside the network</a:t>
            </a:r>
          </a:p>
          <a:p>
            <a:endParaRPr lang="en-US" dirty="0"/>
          </a:p>
        </p:txBody>
      </p:sp>
    </p:spTree>
    <p:extLst>
      <p:ext uri="{BB962C8B-B14F-4D97-AF65-F5344CB8AC3E}">
        <p14:creationId xmlns:p14="http://schemas.microsoft.com/office/powerpoint/2010/main" val="3836543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87AE6-5EF8-7095-1A42-8A9A947B78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441E47-C37E-100F-6326-034F9E15974D}"/>
              </a:ext>
            </a:extLst>
          </p:cNvPr>
          <p:cNvSpPr>
            <a:spLocks noGrp="1"/>
          </p:cNvSpPr>
          <p:nvPr>
            <p:ph type="title"/>
          </p:nvPr>
        </p:nvSpPr>
        <p:spPr/>
        <p:txBody>
          <a:bodyPr/>
          <a:lstStyle/>
          <a:p>
            <a:r>
              <a:rPr lang="en-US" dirty="0"/>
              <a:t>What is a language model?</a:t>
            </a:r>
          </a:p>
        </p:txBody>
      </p:sp>
      <p:sp>
        <p:nvSpPr>
          <p:cNvPr id="3" name="Content Placeholder 2">
            <a:extLst>
              <a:ext uri="{FF2B5EF4-FFF2-40B4-BE49-F238E27FC236}">
                <a16:creationId xmlns:a16="http://schemas.microsoft.com/office/drawing/2014/main" id="{48C20909-5241-EAB8-941F-0733F510B2A8}"/>
              </a:ext>
            </a:extLst>
          </p:cNvPr>
          <p:cNvSpPr>
            <a:spLocks noGrp="1"/>
          </p:cNvSpPr>
          <p:nvPr>
            <p:ph idx="1"/>
          </p:nvPr>
        </p:nvSpPr>
        <p:spPr/>
        <p:txBody>
          <a:bodyPr>
            <a:normAutofit/>
          </a:bodyPr>
          <a:lstStyle/>
          <a:p>
            <a:pPr marL="742950" indent="-742950">
              <a:buFont typeface="+mj-lt"/>
              <a:buAutoNum type="arabicPeriod"/>
            </a:pPr>
            <a:r>
              <a:rPr lang="en-US" sz="4400" dirty="0"/>
              <a:t>An agent that carries on conversations and acts in the world</a:t>
            </a:r>
          </a:p>
          <a:p>
            <a:pPr marL="742950" indent="-742950">
              <a:buFont typeface="+mj-lt"/>
              <a:buAutoNum type="arabicPeriod"/>
            </a:pPr>
            <a:r>
              <a:rPr lang="en-US" sz="4400" dirty="0"/>
              <a:t>A computational system that can predict the next word from previous words.</a:t>
            </a:r>
          </a:p>
        </p:txBody>
      </p:sp>
    </p:spTree>
    <p:extLst>
      <p:ext uri="{BB962C8B-B14F-4D97-AF65-F5344CB8AC3E}">
        <p14:creationId xmlns:p14="http://schemas.microsoft.com/office/powerpoint/2010/main" val="34690587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0" dirty="0"/>
              <a:t>This is in your brain</a:t>
            </a:r>
          </a:p>
        </p:txBody>
      </p:sp>
      <p:sp>
        <p:nvSpPr>
          <p:cNvPr id="6" name="Slide Number Placeholder 5"/>
          <p:cNvSpPr>
            <a:spLocks noGrp="1"/>
          </p:cNvSpPr>
          <p:nvPr>
            <p:ph type="sldNum" sz="quarter" idx="12"/>
          </p:nvPr>
        </p:nvSpPr>
        <p:spPr/>
        <p:txBody>
          <a:bodyPr/>
          <a:lstStyle/>
          <a:p>
            <a:pPr>
              <a:defRPr/>
            </a:pPr>
            <a:fld id="{713DD8BE-556E-3440-9013-11CC5588178D}" type="slidenum">
              <a:rPr lang="en-US" smtClean="0"/>
              <a:pPr>
                <a:defRPr/>
              </a:pPr>
              <a:t>50</a:t>
            </a:fld>
            <a:endParaRPr lang="en-US"/>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rcRect/>
          <a:stretch/>
        </p:blipFill>
        <p:spPr>
          <a:xfrm>
            <a:off x="2521595" y="1498603"/>
            <a:ext cx="7047215" cy="4544044"/>
          </a:xfrm>
          <a:prstGeom prst="rect">
            <a:avLst/>
          </a:prstGeom>
        </p:spPr>
      </p:pic>
      <p:sp>
        <p:nvSpPr>
          <p:cNvPr id="3" name="Rectangle 2">
            <a:extLst>
              <a:ext uri="{FF2B5EF4-FFF2-40B4-BE49-F238E27FC236}">
                <a16:creationId xmlns:a16="http://schemas.microsoft.com/office/drawing/2014/main" id="{B173117D-0F39-D74C-9F6E-87FC1AAB4A5F}"/>
              </a:ext>
            </a:extLst>
          </p:cNvPr>
          <p:cNvSpPr/>
          <p:nvPr/>
        </p:nvSpPr>
        <p:spPr>
          <a:xfrm>
            <a:off x="6078331" y="6182912"/>
            <a:ext cx="6096000" cy="508088"/>
          </a:xfrm>
          <a:prstGeom prst="rect">
            <a:avLst/>
          </a:prstGeom>
        </p:spPr>
        <p:txBody>
          <a:bodyPr>
            <a:spAutoFit/>
          </a:bodyPr>
          <a:lstStyle/>
          <a:p>
            <a:r>
              <a:rPr lang="en-US" sz="1351" dirty="0"/>
              <a:t>By </a:t>
            </a:r>
            <a:r>
              <a:rPr lang="en-US" sz="1351" dirty="0" err="1"/>
              <a:t>BruceBlaus</a:t>
            </a:r>
            <a:r>
              <a:rPr lang="en-US" sz="1351" dirty="0"/>
              <a:t> - Own work, CC BY 3.0, https://</a:t>
            </a:r>
            <a:r>
              <a:rPr lang="en-US" sz="1351" dirty="0" err="1"/>
              <a:t>commons.wikimedia.org</a:t>
            </a:r>
            <a:r>
              <a:rPr lang="en-US" sz="1351" dirty="0"/>
              <a:t>/w/</a:t>
            </a:r>
            <a:r>
              <a:rPr lang="en-US" sz="1351" dirty="0" err="1"/>
              <a:t>index.php?curid</a:t>
            </a:r>
            <a:r>
              <a:rPr lang="en-US" sz="1351" dirty="0"/>
              <a:t>=28761830</a:t>
            </a:r>
          </a:p>
        </p:txBody>
      </p:sp>
    </p:spTree>
    <p:extLst>
      <p:ext uri="{BB962C8B-B14F-4D97-AF65-F5344CB8AC3E}">
        <p14:creationId xmlns:p14="http://schemas.microsoft.com/office/powerpoint/2010/main" val="2055884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a:t>Neural Network Unit</a:t>
            </a:r>
            <a:br>
              <a:rPr lang="en-US" b="0" dirty="0"/>
            </a:br>
            <a:r>
              <a:rPr lang="en-US" sz="2667" dirty="0"/>
              <a:t>This is not in your brain</a:t>
            </a:r>
            <a:endParaRPr lang="en-US" sz="3200" dirty="0"/>
          </a:p>
        </p:txBody>
      </p:sp>
      <p:sp>
        <p:nvSpPr>
          <p:cNvPr id="6" name="Slide Number Placeholder 5"/>
          <p:cNvSpPr>
            <a:spLocks noGrp="1"/>
          </p:cNvSpPr>
          <p:nvPr>
            <p:ph type="sldNum" sz="quarter" idx="12"/>
          </p:nvPr>
        </p:nvSpPr>
        <p:spPr/>
        <p:txBody>
          <a:bodyPr/>
          <a:lstStyle/>
          <a:p>
            <a:pPr>
              <a:defRPr/>
            </a:pPr>
            <a:fld id="{713DD8BE-556E-3440-9013-11CC5588178D}" type="slidenum">
              <a:rPr lang="en-US" smtClean="0"/>
              <a:pPr>
                <a:defRPr/>
              </a:pPr>
              <a:t>51</a:t>
            </a:fld>
            <a:endParaRPr lang="en-US"/>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rcRect/>
          <a:stretch/>
        </p:blipFill>
        <p:spPr>
          <a:xfrm>
            <a:off x="6143045" y="1344817"/>
            <a:ext cx="4790299" cy="4899169"/>
          </a:xfrm>
          <a:prstGeom prst="rect">
            <a:avLst/>
          </a:prstGeom>
        </p:spPr>
      </p:pic>
      <p:cxnSp>
        <p:nvCxnSpPr>
          <p:cNvPr id="19" name="Straight Arrow Connector 18"/>
          <p:cNvCxnSpPr>
            <a:stCxn id="14" idx="3"/>
          </p:cNvCxnSpPr>
          <p:nvPr/>
        </p:nvCxnSpPr>
        <p:spPr bwMode="auto">
          <a:xfrm>
            <a:off x="1903196" y="3456205"/>
            <a:ext cx="332005" cy="2817595"/>
          </a:xfrm>
          <a:prstGeom prst="straightConnector1">
            <a:avLst/>
          </a:prstGeom>
          <a:noFill/>
          <a:ln w="9525" cap="flat" cmpd="sng" algn="ctr">
            <a:noFill/>
            <a:prstDash val="solid"/>
            <a:round/>
            <a:headEnd type="none" w="med" len="med"/>
            <a:tailEnd type="arrow"/>
          </a:ln>
          <a:effectLst/>
        </p:spPr>
      </p:cxnSp>
      <p:sp>
        <p:nvSpPr>
          <p:cNvPr id="51" name="TextBox 50"/>
          <p:cNvSpPr txBox="1"/>
          <p:nvPr/>
        </p:nvSpPr>
        <p:spPr>
          <a:xfrm>
            <a:off x="3759202" y="4895815"/>
            <a:ext cx="1741311" cy="666786"/>
          </a:xfrm>
          <a:prstGeom prst="rect">
            <a:avLst/>
          </a:prstGeom>
          <a:noFill/>
        </p:spPr>
        <p:txBody>
          <a:bodyPr wrap="none" rtlCol="0">
            <a:spAutoFit/>
          </a:bodyPr>
          <a:lstStyle/>
          <a:p>
            <a:r>
              <a:rPr lang="en-US" sz="3733" dirty="0">
                <a:solidFill>
                  <a:srgbClr val="981535"/>
                </a:solidFill>
              </a:rPr>
              <a:t>Weights</a:t>
            </a:r>
          </a:p>
        </p:txBody>
      </p:sp>
      <p:sp>
        <p:nvSpPr>
          <p:cNvPr id="52" name="TextBox 51"/>
          <p:cNvSpPr txBox="1"/>
          <p:nvPr/>
        </p:nvSpPr>
        <p:spPr>
          <a:xfrm>
            <a:off x="3251201" y="5562600"/>
            <a:ext cx="2270173" cy="666786"/>
          </a:xfrm>
          <a:prstGeom prst="rect">
            <a:avLst/>
          </a:prstGeom>
          <a:noFill/>
        </p:spPr>
        <p:txBody>
          <a:bodyPr wrap="none" rtlCol="0">
            <a:spAutoFit/>
          </a:bodyPr>
          <a:lstStyle/>
          <a:p>
            <a:r>
              <a:rPr lang="en-US" sz="3733" dirty="0">
                <a:solidFill>
                  <a:srgbClr val="981535"/>
                </a:solidFill>
              </a:rPr>
              <a:t>Input layer</a:t>
            </a:r>
          </a:p>
        </p:txBody>
      </p:sp>
      <p:sp>
        <p:nvSpPr>
          <p:cNvPr id="53" name="TextBox 52"/>
          <p:cNvSpPr txBox="1"/>
          <p:nvPr/>
        </p:nvSpPr>
        <p:spPr>
          <a:xfrm>
            <a:off x="3352801" y="3905215"/>
            <a:ext cx="2924327" cy="666786"/>
          </a:xfrm>
          <a:prstGeom prst="rect">
            <a:avLst/>
          </a:prstGeom>
          <a:noFill/>
        </p:spPr>
        <p:txBody>
          <a:bodyPr wrap="none" rtlCol="0">
            <a:spAutoFit/>
          </a:bodyPr>
          <a:lstStyle/>
          <a:p>
            <a:r>
              <a:rPr lang="en-US" sz="3733" dirty="0">
                <a:solidFill>
                  <a:srgbClr val="981535"/>
                </a:solidFill>
              </a:rPr>
              <a:t>Weighted sum</a:t>
            </a:r>
          </a:p>
        </p:txBody>
      </p:sp>
      <p:sp>
        <p:nvSpPr>
          <p:cNvPr id="54" name="TextBox 53"/>
          <p:cNvSpPr txBox="1"/>
          <p:nvPr/>
        </p:nvSpPr>
        <p:spPr>
          <a:xfrm>
            <a:off x="2235204" y="2616200"/>
            <a:ext cx="4235455" cy="666786"/>
          </a:xfrm>
          <a:prstGeom prst="rect">
            <a:avLst/>
          </a:prstGeom>
          <a:noFill/>
        </p:spPr>
        <p:txBody>
          <a:bodyPr wrap="none" rtlCol="0">
            <a:spAutoFit/>
          </a:bodyPr>
          <a:lstStyle/>
          <a:p>
            <a:r>
              <a:rPr lang="en-US" sz="3733" dirty="0">
                <a:solidFill>
                  <a:srgbClr val="981535"/>
                </a:solidFill>
              </a:rPr>
              <a:t>Non-linear transform</a:t>
            </a:r>
          </a:p>
        </p:txBody>
      </p:sp>
      <p:sp>
        <p:nvSpPr>
          <p:cNvPr id="55" name="TextBox 54"/>
          <p:cNvSpPr txBox="1"/>
          <p:nvPr/>
        </p:nvSpPr>
        <p:spPr>
          <a:xfrm>
            <a:off x="2438400" y="1295400"/>
            <a:ext cx="2670924" cy="666786"/>
          </a:xfrm>
          <a:prstGeom prst="rect">
            <a:avLst/>
          </a:prstGeom>
          <a:noFill/>
        </p:spPr>
        <p:txBody>
          <a:bodyPr wrap="none" rtlCol="0">
            <a:spAutoFit/>
          </a:bodyPr>
          <a:lstStyle/>
          <a:p>
            <a:r>
              <a:rPr lang="en-US" sz="3733" dirty="0">
                <a:solidFill>
                  <a:srgbClr val="981535"/>
                </a:solidFill>
              </a:rPr>
              <a:t>Output value</a:t>
            </a:r>
          </a:p>
        </p:txBody>
      </p:sp>
      <p:sp>
        <p:nvSpPr>
          <p:cNvPr id="11" name="TextBox 10">
            <a:extLst>
              <a:ext uri="{FF2B5EF4-FFF2-40B4-BE49-F238E27FC236}">
                <a16:creationId xmlns:a16="http://schemas.microsoft.com/office/drawing/2014/main" id="{C14E1AD8-9DFD-5648-BE34-5EED9295BE8D}"/>
              </a:ext>
            </a:extLst>
          </p:cNvPr>
          <p:cNvSpPr txBox="1"/>
          <p:nvPr/>
        </p:nvSpPr>
        <p:spPr>
          <a:xfrm>
            <a:off x="9677404" y="4724400"/>
            <a:ext cx="955711" cy="666786"/>
          </a:xfrm>
          <a:prstGeom prst="rect">
            <a:avLst/>
          </a:prstGeom>
          <a:noFill/>
        </p:spPr>
        <p:txBody>
          <a:bodyPr wrap="none" rtlCol="0">
            <a:spAutoFit/>
          </a:bodyPr>
          <a:lstStyle/>
          <a:p>
            <a:r>
              <a:rPr lang="en-US" sz="3733" dirty="0">
                <a:solidFill>
                  <a:srgbClr val="981535"/>
                </a:solidFill>
              </a:rPr>
              <a:t>bias</a:t>
            </a:r>
          </a:p>
        </p:txBody>
      </p:sp>
      <p:sp>
        <p:nvSpPr>
          <p:cNvPr id="3" name="Freeform 2">
            <a:extLst>
              <a:ext uri="{FF2B5EF4-FFF2-40B4-BE49-F238E27FC236}">
                <a16:creationId xmlns:a16="http://schemas.microsoft.com/office/drawing/2014/main" id="{EE75ED38-553D-D4CD-4A17-9AF4F617687A}"/>
              </a:ext>
            </a:extLst>
          </p:cNvPr>
          <p:cNvSpPr/>
          <p:nvPr/>
        </p:nvSpPr>
        <p:spPr>
          <a:xfrm>
            <a:off x="6052788" y="4569364"/>
            <a:ext cx="5682011" cy="995874"/>
          </a:xfrm>
          <a:custGeom>
            <a:avLst/>
            <a:gdLst>
              <a:gd name="csX0" fmla="*/ 4538134 w 5046134"/>
              <a:gd name="csY0" fmla="*/ 355600 h 1557867"/>
              <a:gd name="csX1" fmla="*/ 1744134 w 5046134"/>
              <a:gd name="csY1" fmla="*/ 389467 h 1557867"/>
              <a:gd name="csX2" fmla="*/ 1642534 w 5046134"/>
              <a:gd name="csY2" fmla="*/ 406400 h 1557867"/>
              <a:gd name="csX3" fmla="*/ 1456267 w 5046134"/>
              <a:gd name="csY3" fmla="*/ 423334 h 1557867"/>
              <a:gd name="csX4" fmla="*/ 1253067 w 5046134"/>
              <a:gd name="csY4" fmla="*/ 474134 h 1557867"/>
              <a:gd name="csX5" fmla="*/ 1185334 w 5046134"/>
              <a:gd name="csY5" fmla="*/ 491067 h 1557867"/>
              <a:gd name="csX6" fmla="*/ 1100667 w 5046134"/>
              <a:gd name="csY6" fmla="*/ 508000 h 1557867"/>
              <a:gd name="csX7" fmla="*/ 965200 w 5046134"/>
              <a:gd name="csY7" fmla="*/ 541867 h 1557867"/>
              <a:gd name="csX8" fmla="*/ 897467 w 5046134"/>
              <a:gd name="csY8" fmla="*/ 558800 h 1557867"/>
              <a:gd name="csX9" fmla="*/ 829734 w 5046134"/>
              <a:gd name="csY9" fmla="*/ 592667 h 1557867"/>
              <a:gd name="csX10" fmla="*/ 778934 w 5046134"/>
              <a:gd name="csY10" fmla="*/ 609600 h 1557867"/>
              <a:gd name="csX11" fmla="*/ 728134 w 5046134"/>
              <a:gd name="csY11" fmla="*/ 643467 h 1557867"/>
              <a:gd name="csX12" fmla="*/ 660400 w 5046134"/>
              <a:gd name="csY12" fmla="*/ 677334 h 1557867"/>
              <a:gd name="csX13" fmla="*/ 592667 w 5046134"/>
              <a:gd name="csY13" fmla="*/ 728134 h 1557867"/>
              <a:gd name="csX14" fmla="*/ 457200 w 5046134"/>
              <a:gd name="csY14" fmla="*/ 812800 h 1557867"/>
              <a:gd name="csX15" fmla="*/ 372534 w 5046134"/>
              <a:gd name="csY15" fmla="*/ 863600 h 1557867"/>
              <a:gd name="csX16" fmla="*/ 321734 w 5046134"/>
              <a:gd name="csY16" fmla="*/ 880534 h 1557867"/>
              <a:gd name="csX17" fmla="*/ 237067 w 5046134"/>
              <a:gd name="csY17" fmla="*/ 931334 h 1557867"/>
              <a:gd name="csX18" fmla="*/ 169334 w 5046134"/>
              <a:gd name="csY18" fmla="*/ 965200 h 1557867"/>
              <a:gd name="csX19" fmla="*/ 67734 w 5046134"/>
              <a:gd name="csY19" fmla="*/ 1016000 h 1557867"/>
              <a:gd name="csX20" fmla="*/ 50800 w 5046134"/>
              <a:gd name="csY20" fmla="*/ 1083734 h 1557867"/>
              <a:gd name="csX21" fmla="*/ 0 w 5046134"/>
              <a:gd name="csY21" fmla="*/ 1236134 h 1557867"/>
              <a:gd name="csX22" fmla="*/ 16934 w 5046134"/>
              <a:gd name="csY22" fmla="*/ 1439334 h 1557867"/>
              <a:gd name="csX23" fmla="*/ 67734 w 5046134"/>
              <a:gd name="csY23" fmla="*/ 1490134 h 1557867"/>
              <a:gd name="csX24" fmla="*/ 169334 w 5046134"/>
              <a:gd name="csY24" fmla="*/ 1524000 h 1557867"/>
              <a:gd name="csX25" fmla="*/ 321734 w 5046134"/>
              <a:gd name="csY25" fmla="*/ 1557867 h 1557867"/>
              <a:gd name="csX26" fmla="*/ 2946400 w 5046134"/>
              <a:gd name="csY26" fmla="*/ 1524000 h 1557867"/>
              <a:gd name="csX27" fmla="*/ 3014134 w 5046134"/>
              <a:gd name="csY27" fmla="*/ 1507067 h 1557867"/>
              <a:gd name="csX28" fmla="*/ 3149600 w 5046134"/>
              <a:gd name="csY28" fmla="*/ 1490134 h 1557867"/>
              <a:gd name="csX29" fmla="*/ 3217334 w 5046134"/>
              <a:gd name="csY29" fmla="*/ 1456267 h 1557867"/>
              <a:gd name="csX30" fmla="*/ 3369734 w 5046134"/>
              <a:gd name="csY30" fmla="*/ 1422400 h 1557867"/>
              <a:gd name="csX31" fmla="*/ 3437467 w 5046134"/>
              <a:gd name="csY31" fmla="*/ 1388534 h 1557867"/>
              <a:gd name="csX32" fmla="*/ 3539067 w 5046134"/>
              <a:gd name="csY32" fmla="*/ 1354667 h 1557867"/>
              <a:gd name="csX33" fmla="*/ 3589867 w 5046134"/>
              <a:gd name="csY33" fmla="*/ 1337734 h 1557867"/>
              <a:gd name="csX34" fmla="*/ 3674534 w 5046134"/>
              <a:gd name="csY34" fmla="*/ 1286934 h 1557867"/>
              <a:gd name="csX35" fmla="*/ 3725334 w 5046134"/>
              <a:gd name="csY35" fmla="*/ 1253067 h 1557867"/>
              <a:gd name="csX36" fmla="*/ 3810000 w 5046134"/>
              <a:gd name="csY36" fmla="*/ 1202267 h 1557867"/>
              <a:gd name="csX37" fmla="*/ 3894667 w 5046134"/>
              <a:gd name="csY37" fmla="*/ 1100667 h 1557867"/>
              <a:gd name="csX38" fmla="*/ 3945467 w 5046134"/>
              <a:gd name="csY38" fmla="*/ 1066800 h 1557867"/>
              <a:gd name="csX39" fmla="*/ 4030134 w 5046134"/>
              <a:gd name="csY39" fmla="*/ 948267 h 1557867"/>
              <a:gd name="csX40" fmla="*/ 4080934 w 5046134"/>
              <a:gd name="csY40" fmla="*/ 880534 h 1557867"/>
              <a:gd name="csX41" fmla="*/ 4131734 w 5046134"/>
              <a:gd name="csY41" fmla="*/ 846667 h 1557867"/>
              <a:gd name="csX42" fmla="*/ 4182534 w 5046134"/>
              <a:gd name="csY42" fmla="*/ 795867 h 1557867"/>
              <a:gd name="csX43" fmla="*/ 4351867 w 5046134"/>
              <a:gd name="csY43" fmla="*/ 677334 h 1557867"/>
              <a:gd name="csX44" fmla="*/ 4487334 w 5046134"/>
              <a:gd name="csY44" fmla="*/ 575734 h 1557867"/>
              <a:gd name="csX45" fmla="*/ 4538134 w 5046134"/>
              <a:gd name="csY45" fmla="*/ 541867 h 1557867"/>
              <a:gd name="csX46" fmla="*/ 4673600 w 5046134"/>
              <a:gd name="csY46" fmla="*/ 406400 h 1557867"/>
              <a:gd name="csX47" fmla="*/ 4758267 w 5046134"/>
              <a:gd name="csY47" fmla="*/ 321734 h 1557867"/>
              <a:gd name="csX48" fmla="*/ 4842934 w 5046134"/>
              <a:gd name="csY48" fmla="*/ 220134 h 1557867"/>
              <a:gd name="csX49" fmla="*/ 4876800 w 5046134"/>
              <a:gd name="csY49" fmla="*/ 169334 h 1557867"/>
              <a:gd name="csX50" fmla="*/ 4978400 w 5046134"/>
              <a:gd name="csY50" fmla="*/ 67734 h 1557867"/>
              <a:gd name="csX51" fmla="*/ 5046134 w 5046134"/>
              <a:gd name="csY51" fmla="*/ 0 h 15578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Lst>
            <a:rect l="l" t="t" r="r" b="b"/>
            <a:pathLst>
              <a:path w="5046134" h="1557867">
                <a:moveTo>
                  <a:pt x="4538134" y="355600"/>
                </a:moveTo>
                <a:cubicBezTo>
                  <a:pt x="3425370" y="435086"/>
                  <a:pt x="4654996" y="352387"/>
                  <a:pt x="1744134" y="389467"/>
                </a:cubicBezTo>
                <a:cubicBezTo>
                  <a:pt x="1709803" y="389904"/>
                  <a:pt x="1676633" y="402388"/>
                  <a:pt x="1642534" y="406400"/>
                </a:cubicBezTo>
                <a:cubicBezTo>
                  <a:pt x="1580616" y="413685"/>
                  <a:pt x="1518356" y="417689"/>
                  <a:pt x="1456267" y="423334"/>
                </a:cubicBezTo>
                <a:lnTo>
                  <a:pt x="1253067" y="474134"/>
                </a:lnTo>
                <a:cubicBezTo>
                  <a:pt x="1230489" y="479778"/>
                  <a:pt x="1208155" y="486503"/>
                  <a:pt x="1185334" y="491067"/>
                </a:cubicBezTo>
                <a:cubicBezTo>
                  <a:pt x="1157112" y="496711"/>
                  <a:pt x="1128711" y="501528"/>
                  <a:pt x="1100667" y="508000"/>
                </a:cubicBezTo>
                <a:cubicBezTo>
                  <a:pt x="1055314" y="518466"/>
                  <a:pt x="1010356" y="530578"/>
                  <a:pt x="965200" y="541867"/>
                </a:cubicBezTo>
                <a:lnTo>
                  <a:pt x="897467" y="558800"/>
                </a:lnTo>
                <a:cubicBezTo>
                  <a:pt x="874889" y="570089"/>
                  <a:pt x="852936" y="582723"/>
                  <a:pt x="829734" y="592667"/>
                </a:cubicBezTo>
                <a:cubicBezTo>
                  <a:pt x="813328" y="599698"/>
                  <a:pt x="794899" y="601618"/>
                  <a:pt x="778934" y="609600"/>
                </a:cubicBezTo>
                <a:cubicBezTo>
                  <a:pt x="760731" y="618701"/>
                  <a:pt x="745804" y="633370"/>
                  <a:pt x="728134" y="643467"/>
                </a:cubicBezTo>
                <a:cubicBezTo>
                  <a:pt x="706217" y="655991"/>
                  <a:pt x="681806" y="663955"/>
                  <a:pt x="660400" y="677334"/>
                </a:cubicBezTo>
                <a:cubicBezTo>
                  <a:pt x="636468" y="692292"/>
                  <a:pt x="616149" y="712479"/>
                  <a:pt x="592667" y="728134"/>
                </a:cubicBezTo>
                <a:cubicBezTo>
                  <a:pt x="548361" y="757671"/>
                  <a:pt x="502550" y="784892"/>
                  <a:pt x="457200" y="812800"/>
                </a:cubicBezTo>
                <a:cubicBezTo>
                  <a:pt x="429170" y="830049"/>
                  <a:pt x="403757" y="853192"/>
                  <a:pt x="372534" y="863600"/>
                </a:cubicBezTo>
                <a:cubicBezTo>
                  <a:pt x="355601" y="869245"/>
                  <a:pt x="337699" y="872551"/>
                  <a:pt x="321734" y="880534"/>
                </a:cubicBezTo>
                <a:cubicBezTo>
                  <a:pt x="292296" y="895253"/>
                  <a:pt x="265838" y="915350"/>
                  <a:pt x="237067" y="931334"/>
                </a:cubicBezTo>
                <a:cubicBezTo>
                  <a:pt x="215001" y="943593"/>
                  <a:pt x="191251" y="952676"/>
                  <a:pt x="169334" y="965200"/>
                </a:cubicBezTo>
                <a:cubicBezTo>
                  <a:pt x="77420" y="1017722"/>
                  <a:pt x="160874" y="984954"/>
                  <a:pt x="67734" y="1016000"/>
                </a:cubicBezTo>
                <a:cubicBezTo>
                  <a:pt x="62089" y="1038578"/>
                  <a:pt x="58160" y="1061655"/>
                  <a:pt x="50800" y="1083734"/>
                </a:cubicBezTo>
                <a:cubicBezTo>
                  <a:pt x="-12965" y="1275029"/>
                  <a:pt x="40581" y="1073815"/>
                  <a:pt x="0" y="1236134"/>
                </a:cubicBezTo>
                <a:cubicBezTo>
                  <a:pt x="5645" y="1303867"/>
                  <a:pt x="-579" y="1373661"/>
                  <a:pt x="16934" y="1439334"/>
                </a:cubicBezTo>
                <a:cubicBezTo>
                  <a:pt x="23104" y="1462473"/>
                  <a:pt x="46800" y="1478504"/>
                  <a:pt x="67734" y="1490134"/>
                </a:cubicBezTo>
                <a:cubicBezTo>
                  <a:pt x="98940" y="1507471"/>
                  <a:pt x="134701" y="1515341"/>
                  <a:pt x="169334" y="1524000"/>
                </a:cubicBezTo>
                <a:cubicBezTo>
                  <a:pt x="264989" y="1547915"/>
                  <a:pt x="214246" y="1536370"/>
                  <a:pt x="321734" y="1557867"/>
                </a:cubicBezTo>
                <a:cubicBezTo>
                  <a:pt x="1582365" y="1505342"/>
                  <a:pt x="-36965" y="1568198"/>
                  <a:pt x="2946400" y="1524000"/>
                </a:cubicBezTo>
                <a:cubicBezTo>
                  <a:pt x="2969670" y="1523655"/>
                  <a:pt x="2991178" y="1510893"/>
                  <a:pt x="3014134" y="1507067"/>
                </a:cubicBezTo>
                <a:cubicBezTo>
                  <a:pt x="3059022" y="1499586"/>
                  <a:pt x="3104445" y="1495778"/>
                  <a:pt x="3149600" y="1490134"/>
                </a:cubicBezTo>
                <a:cubicBezTo>
                  <a:pt x="3172178" y="1478845"/>
                  <a:pt x="3193386" y="1464250"/>
                  <a:pt x="3217334" y="1456267"/>
                </a:cubicBezTo>
                <a:cubicBezTo>
                  <a:pt x="3313926" y="1424070"/>
                  <a:pt x="3282888" y="1454967"/>
                  <a:pt x="3369734" y="1422400"/>
                </a:cubicBezTo>
                <a:cubicBezTo>
                  <a:pt x="3393369" y="1413537"/>
                  <a:pt x="3414030" y="1397909"/>
                  <a:pt x="3437467" y="1388534"/>
                </a:cubicBezTo>
                <a:cubicBezTo>
                  <a:pt x="3470612" y="1375276"/>
                  <a:pt x="3505200" y="1365956"/>
                  <a:pt x="3539067" y="1354667"/>
                </a:cubicBezTo>
                <a:cubicBezTo>
                  <a:pt x="3556000" y="1349023"/>
                  <a:pt x="3574561" y="1346917"/>
                  <a:pt x="3589867" y="1337734"/>
                </a:cubicBezTo>
                <a:cubicBezTo>
                  <a:pt x="3618089" y="1320801"/>
                  <a:pt x="3646624" y="1304378"/>
                  <a:pt x="3674534" y="1286934"/>
                </a:cubicBezTo>
                <a:cubicBezTo>
                  <a:pt x="3691792" y="1276148"/>
                  <a:pt x="3708076" y="1263853"/>
                  <a:pt x="3725334" y="1253067"/>
                </a:cubicBezTo>
                <a:cubicBezTo>
                  <a:pt x="3753243" y="1235623"/>
                  <a:pt x="3781778" y="1219200"/>
                  <a:pt x="3810000" y="1202267"/>
                </a:cubicBezTo>
                <a:cubicBezTo>
                  <a:pt x="3843300" y="1152317"/>
                  <a:pt x="3845774" y="1141411"/>
                  <a:pt x="3894667" y="1100667"/>
                </a:cubicBezTo>
                <a:cubicBezTo>
                  <a:pt x="3910301" y="1087638"/>
                  <a:pt x="3931076" y="1081191"/>
                  <a:pt x="3945467" y="1066800"/>
                </a:cubicBezTo>
                <a:cubicBezTo>
                  <a:pt x="3973137" y="1039130"/>
                  <a:pt x="4006097" y="981918"/>
                  <a:pt x="4030134" y="948267"/>
                </a:cubicBezTo>
                <a:cubicBezTo>
                  <a:pt x="4046538" y="925302"/>
                  <a:pt x="4060978" y="900490"/>
                  <a:pt x="4080934" y="880534"/>
                </a:cubicBezTo>
                <a:cubicBezTo>
                  <a:pt x="4095325" y="866143"/>
                  <a:pt x="4116100" y="859696"/>
                  <a:pt x="4131734" y="846667"/>
                </a:cubicBezTo>
                <a:cubicBezTo>
                  <a:pt x="4150131" y="831336"/>
                  <a:pt x="4164352" y="811452"/>
                  <a:pt x="4182534" y="795867"/>
                </a:cubicBezTo>
                <a:cubicBezTo>
                  <a:pt x="4249993" y="738044"/>
                  <a:pt x="4274141" y="735628"/>
                  <a:pt x="4351867" y="677334"/>
                </a:cubicBezTo>
                <a:cubicBezTo>
                  <a:pt x="4397023" y="643467"/>
                  <a:pt x="4440369" y="607044"/>
                  <a:pt x="4487334" y="575734"/>
                </a:cubicBezTo>
                <a:cubicBezTo>
                  <a:pt x="4504267" y="564445"/>
                  <a:pt x="4523075" y="555557"/>
                  <a:pt x="4538134" y="541867"/>
                </a:cubicBezTo>
                <a:cubicBezTo>
                  <a:pt x="4585386" y="498910"/>
                  <a:pt x="4638177" y="459534"/>
                  <a:pt x="4673600" y="406400"/>
                </a:cubicBezTo>
                <a:cubicBezTo>
                  <a:pt x="4718756" y="338667"/>
                  <a:pt x="4690534" y="366889"/>
                  <a:pt x="4758267" y="321734"/>
                </a:cubicBezTo>
                <a:cubicBezTo>
                  <a:pt x="4842357" y="195601"/>
                  <a:pt x="4734277" y="350523"/>
                  <a:pt x="4842934" y="220134"/>
                </a:cubicBezTo>
                <a:cubicBezTo>
                  <a:pt x="4855962" y="204500"/>
                  <a:pt x="4863279" y="184545"/>
                  <a:pt x="4876800" y="169334"/>
                </a:cubicBezTo>
                <a:cubicBezTo>
                  <a:pt x="4908619" y="133537"/>
                  <a:pt x="4944533" y="101601"/>
                  <a:pt x="4978400" y="67734"/>
                </a:cubicBezTo>
                <a:lnTo>
                  <a:pt x="5046134" y="0"/>
                </a:lnTo>
              </a:path>
            </a:pathLst>
          </a:custGeom>
          <a:no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F8D89A2-7968-CDEF-73B7-6E411A786228}"/>
              </a:ext>
            </a:extLst>
          </p:cNvPr>
          <p:cNvSpPr txBox="1"/>
          <p:nvPr/>
        </p:nvSpPr>
        <p:spPr>
          <a:xfrm>
            <a:off x="10191629" y="4145427"/>
            <a:ext cx="2095445" cy="523220"/>
          </a:xfrm>
          <a:prstGeom prst="rect">
            <a:avLst/>
          </a:prstGeom>
          <a:noFill/>
        </p:spPr>
        <p:txBody>
          <a:bodyPr wrap="none" rtlCol="0">
            <a:spAutoFit/>
          </a:bodyPr>
          <a:lstStyle/>
          <a:p>
            <a:r>
              <a:rPr lang="en-US" sz="2800" dirty="0">
                <a:latin typeface="Raleway" pitchFamily="2" charset="77"/>
              </a:rPr>
              <a:t>Parameters</a:t>
            </a:r>
          </a:p>
        </p:txBody>
      </p:sp>
    </p:spTree>
    <p:extLst>
      <p:ext uri="{BB962C8B-B14F-4D97-AF65-F5344CB8AC3E}">
        <p14:creationId xmlns:p14="http://schemas.microsoft.com/office/powerpoint/2010/main" val="4161504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52" grpId="0"/>
      <p:bldP spid="53" grpId="0"/>
      <p:bldP spid="54" grpId="0"/>
      <p:bldP spid="55" grpId="0"/>
      <p:bldP spid="11" grpId="0"/>
      <p:bldP spid="3" grpId="0" animBg="1"/>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3165E-C6D7-CDF1-90B6-48D6C8D2ED6F}"/>
              </a:ext>
            </a:extLst>
          </p:cNvPr>
          <p:cNvSpPr>
            <a:spLocks noGrp="1"/>
          </p:cNvSpPr>
          <p:nvPr>
            <p:ph type="title"/>
          </p:nvPr>
        </p:nvSpPr>
        <p:spPr/>
        <p:txBody>
          <a:bodyPr/>
          <a:lstStyle/>
          <a:p>
            <a:r>
              <a:rPr lang="en-US" dirty="0"/>
              <a:t>Parameters</a:t>
            </a:r>
          </a:p>
        </p:txBody>
      </p:sp>
      <p:sp>
        <p:nvSpPr>
          <p:cNvPr id="3" name="Content Placeholder 2">
            <a:extLst>
              <a:ext uri="{FF2B5EF4-FFF2-40B4-BE49-F238E27FC236}">
                <a16:creationId xmlns:a16="http://schemas.microsoft.com/office/drawing/2014/main" id="{F29C39D1-6B94-C99F-2052-38AA6A20E06D}"/>
              </a:ext>
            </a:extLst>
          </p:cNvPr>
          <p:cNvSpPr>
            <a:spLocks noGrp="1"/>
          </p:cNvSpPr>
          <p:nvPr>
            <p:ph idx="1"/>
          </p:nvPr>
        </p:nvSpPr>
        <p:spPr/>
        <p:txBody>
          <a:bodyPr/>
          <a:lstStyle/>
          <a:p>
            <a:r>
              <a:rPr lang="en-US" dirty="0"/>
              <a:t>The weights and biases of the neural network</a:t>
            </a:r>
          </a:p>
          <a:p>
            <a:r>
              <a:rPr lang="en-US" b="1" dirty="0"/>
              <a:t>Open-weight</a:t>
            </a:r>
            <a:r>
              <a:rPr lang="en-US" dirty="0"/>
              <a:t> models: the developer releases all the weights so others can inspect and run them</a:t>
            </a:r>
          </a:p>
          <a:p>
            <a:r>
              <a:rPr lang="en-US" b="1" dirty="0"/>
              <a:t>Closed-weight</a:t>
            </a:r>
            <a:r>
              <a:rPr lang="en-US" dirty="0"/>
              <a:t> or </a:t>
            </a:r>
            <a:r>
              <a:rPr lang="en-US" b="1" dirty="0"/>
              <a:t>proprietary</a:t>
            </a:r>
            <a:r>
              <a:rPr lang="en-US" dirty="0"/>
              <a:t> models: the developer hosts the model and only allows app/API access</a:t>
            </a:r>
          </a:p>
        </p:txBody>
      </p:sp>
    </p:spTree>
    <p:extLst>
      <p:ext uri="{BB962C8B-B14F-4D97-AF65-F5344CB8AC3E}">
        <p14:creationId xmlns:p14="http://schemas.microsoft.com/office/powerpoint/2010/main" val="84725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78B70E-3AB7-F76C-11AB-F83C9C6C9C21}"/>
              </a:ext>
            </a:extLst>
          </p:cNvPr>
          <p:cNvSpPr>
            <a:spLocks noGrp="1"/>
          </p:cNvSpPr>
          <p:nvPr>
            <p:ph type="title"/>
          </p:nvPr>
        </p:nvSpPr>
        <p:spPr/>
        <p:txBody>
          <a:bodyPr/>
          <a:lstStyle/>
          <a:p>
            <a:r>
              <a:rPr lang="en-US" dirty="0"/>
              <a:t>Embeddings</a:t>
            </a:r>
          </a:p>
        </p:txBody>
      </p:sp>
      <p:sp>
        <p:nvSpPr>
          <p:cNvPr id="7" name="Content Placeholder 6">
            <a:extLst>
              <a:ext uri="{FF2B5EF4-FFF2-40B4-BE49-F238E27FC236}">
                <a16:creationId xmlns:a16="http://schemas.microsoft.com/office/drawing/2014/main" id="{E9C87E6D-F22F-BF79-84D7-A5A1C85BB922}"/>
              </a:ext>
            </a:extLst>
          </p:cNvPr>
          <p:cNvSpPr>
            <a:spLocks noGrp="1"/>
          </p:cNvSpPr>
          <p:nvPr>
            <p:ph idx="1"/>
          </p:nvPr>
        </p:nvSpPr>
        <p:spPr>
          <a:xfrm>
            <a:off x="607525" y="1379186"/>
            <a:ext cx="11319848" cy="5631214"/>
          </a:xfrm>
        </p:spPr>
        <p:txBody>
          <a:bodyPr>
            <a:normAutofit/>
          </a:bodyPr>
          <a:lstStyle/>
          <a:p>
            <a:endParaRPr lang="en-US" dirty="0"/>
          </a:p>
          <a:p>
            <a:endParaRPr lang="en-US" dirty="0"/>
          </a:p>
          <a:p>
            <a:endParaRPr lang="en-US" dirty="0"/>
          </a:p>
          <a:p>
            <a:endParaRPr lang="en-US" dirty="0"/>
          </a:p>
          <a:p>
            <a:endParaRPr lang="en-US" dirty="0"/>
          </a:p>
          <a:p>
            <a:r>
              <a:rPr lang="en-US" dirty="0"/>
              <a:t>Embeddings represent meaning of a token as a point in high-dimensionality space.</a:t>
            </a:r>
          </a:p>
          <a:p>
            <a:r>
              <a:rPr lang="en-US" dirty="0"/>
              <a:t>We'll see how these can be used to do computations on meaning like word similarity</a:t>
            </a:r>
          </a:p>
        </p:txBody>
      </p:sp>
      <p:pic>
        <p:nvPicPr>
          <p:cNvPr id="9" name="Picture 8">
            <a:extLst>
              <a:ext uri="{FF2B5EF4-FFF2-40B4-BE49-F238E27FC236}">
                <a16:creationId xmlns:a16="http://schemas.microsoft.com/office/drawing/2014/main" id="{323B4CBB-8F82-639F-52F0-E0DD0F8AC822}"/>
              </a:ext>
            </a:extLst>
          </p:cNvPr>
          <p:cNvPicPr>
            <a:picLocks noChangeAspect="1"/>
          </p:cNvPicPr>
          <p:nvPr/>
        </p:nvPicPr>
        <p:blipFill>
          <a:blip r:embed="rId3"/>
          <a:stretch>
            <a:fillRect/>
          </a:stretch>
        </p:blipFill>
        <p:spPr>
          <a:xfrm>
            <a:off x="4514850" y="457200"/>
            <a:ext cx="7407750" cy="3778250"/>
          </a:xfrm>
          <a:prstGeom prst="rect">
            <a:avLst/>
          </a:prstGeom>
        </p:spPr>
      </p:pic>
      <p:sp>
        <p:nvSpPr>
          <p:cNvPr id="10" name="Content Placeholder 6">
            <a:extLst>
              <a:ext uri="{FF2B5EF4-FFF2-40B4-BE49-F238E27FC236}">
                <a16:creationId xmlns:a16="http://schemas.microsoft.com/office/drawing/2014/main" id="{5199ADAA-C634-8FC8-6DB9-9500C5E8EEEF}"/>
              </a:ext>
            </a:extLst>
          </p:cNvPr>
          <p:cNvSpPr txBox="1">
            <a:spLocks/>
          </p:cNvSpPr>
          <p:nvPr/>
        </p:nvSpPr>
        <p:spPr>
          <a:xfrm>
            <a:off x="607525" y="1831300"/>
            <a:ext cx="4345475" cy="2684814"/>
          </a:xfrm>
          <a:prstGeom prst="rect">
            <a:avLst/>
          </a:prstGeom>
        </p:spPr>
        <p:txBody>
          <a:bodyPr vert="horz" lIns="0" tIns="45720" rIns="0" bIns="45720" rtlCol="0">
            <a:normAutofit/>
          </a:bodyPr>
          <a:lstStyle>
            <a:lvl1pPr marL="7938" indent="-7938" algn="l" defTabSz="685734" rtl="0" eaLnBrk="1" latinLnBrk="0" hangingPunct="1">
              <a:lnSpc>
                <a:spcPct val="90000"/>
              </a:lnSpc>
              <a:spcBef>
                <a:spcPts val="900"/>
              </a:spcBef>
              <a:spcAft>
                <a:spcPts val="151"/>
              </a:spcAft>
              <a:buClr>
                <a:schemeClr val="accent1"/>
              </a:buClr>
              <a:buSzPct val="100000"/>
              <a:buFont typeface="Arial" panose="020B0604020202020204" pitchFamily="34" charset="0"/>
              <a:buNone/>
              <a:tabLst/>
              <a:defRPr sz="3600" kern="1200" baseline="0">
                <a:solidFill>
                  <a:schemeClr val="tx1">
                    <a:lumMod val="65000"/>
                    <a:lumOff val="35000"/>
                  </a:schemeClr>
                </a:solidFill>
                <a:latin typeface="Raleway" pitchFamily="2" charset="77"/>
                <a:ea typeface="+mn-ea"/>
                <a:cs typeface="+mn-cs"/>
              </a:defRPr>
            </a:lvl1pPr>
            <a:lvl2pPr marL="622284" indent="-385224"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3200" kern="1200" baseline="0">
                <a:solidFill>
                  <a:schemeClr val="tx1">
                    <a:lumMod val="65000"/>
                    <a:lumOff val="35000"/>
                  </a:schemeClr>
                </a:solidFill>
                <a:latin typeface="Raleway" pitchFamily="2" charset="77"/>
                <a:ea typeface="+mn-ea"/>
                <a:cs typeface="+mn-cs"/>
              </a:defRPr>
            </a:lvl2pPr>
            <a:lvl3pPr marL="846646" indent="-387341"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800" kern="1200" baseline="0">
                <a:solidFill>
                  <a:schemeClr val="tx1">
                    <a:lumMod val="65000"/>
                    <a:lumOff val="35000"/>
                  </a:schemeClr>
                </a:solidFill>
                <a:latin typeface="Raleway" pitchFamily="2" charset="77"/>
                <a:ea typeface="+mn-ea"/>
                <a:cs typeface="+mn-cs"/>
              </a:defRPr>
            </a:lvl3pPr>
            <a:lvl4pPr marL="994808" indent="-298443"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000" kern="1200" baseline="0">
                <a:solidFill>
                  <a:schemeClr val="tx1">
                    <a:lumMod val="65000"/>
                    <a:lumOff val="35000"/>
                  </a:schemeClr>
                </a:solidFill>
                <a:latin typeface="Raleway" pitchFamily="2" charset="77"/>
                <a:ea typeface="+mn-ea"/>
                <a:cs typeface="+mn-cs"/>
              </a:defRPr>
            </a:lvl4pPr>
            <a:lvl5pPr marL="1068891" indent="-222245"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1800" kern="1200" baseline="0">
                <a:solidFill>
                  <a:schemeClr val="tx1">
                    <a:lumMod val="65000"/>
                    <a:lumOff val="35000"/>
                  </a:schemeClr>
                </a:solidFill>
                <a:latin typeface="Raleway" pitchFamily="2" charset="77"/>
                <a:ea typeface="+mn-ea"/>
                <a:cs typeface="+mn-cs"/>
              </a:defRPr>
            </a:lvl5pPr>
            <a:lvl6pPr marL="824918"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6pPr>
            <a:lvl7pPr marL="974904"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7pPr>
            <a:lvl8pPr marL="1124888"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8pPr>
            <a:lvl9pPr marL="1274873"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9pPr>
          </a:lstStyle>
          <a:p>
            <a:pPr fontAlgn="auto"/>
            <a:r>
              <a:rPr lang="en-US" dirty="0"/>
              <a:t>Invented by psychologist Charles Osgood in the 1950s</a:t>
            </a:r>
          </a:p>
        </p:txBody>
      </p:sp>
    </p:spTree>
    <p:extLst>
      <p:ext uri="{BB962C8B-B14F-4D97-AF65-F5344CB8AC3E}">
        <p14:creationId xmlns:p14="http://schemas.microsoft.com/office/powerpoint/2010/main" val="7800484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D0B87-6667-822E-CEC0-1DDE985BB3C6}"/>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E463260-55F5-0E96-438F-F50BEB2125D9}"/>
              </a:ext>
            </a:extLst>
          </p:cNvPr>
          <p:cNvSpPr>
            <a:spLocks noGrp="1"/>
          </p:cNvSpPr>
          <p:nvPr>
            <p:ph type="title"/>
          </p:nvPr>
        </p:nvSpPr>
        <p:spPr/>
        <p:txBody>
          <a:bodyPr/>
          <a:lstStyle/>
          <a:p>
            <a:r>
              <a:rPr lang="en-US" dirty="0"/>
              <a:t>Embeddings</a:t>
            </a:r>
          </a:p>
        </p:txBody>
      </p:sp>
      <p:sp>
        <p:nvSpPr>
          <p:cNvPr id="7" name="Content Placeholder 6">
            <a:extLst>
              <a:ext uri="{FF2B5EF4-FFF2-40B4-BE49-F238E27FC236}">
                <a16:creationId xmlns:a16="http://schemas.microsoft.com/office/drawing/2014/main" id="{3DB31614-6DA8-64FA-8609-8F89FFA8CBAE}"/>
              </a:ext>
            </a:extLst>
          </p:cNvPr>
          <p:cNvSpPr>
            <a:spLocks noGrp="1"/>
          </p:cNvSpPr>
          <p:nvPr>
            <p:ph idx="1"/>
          </p:nvPr>
        </p:nvSpPr>
        <p:spPr>
          <a:xfrm>
            <a:off x="607525" y="1379186"/>
            <a:ext cx="11319848" cy="5631214"/>
          </a:xfrm>
        </p:spPr>
        <p:txBody>
          <a:bodyPr>
            <a:normAutofit fontScale="92500" lnSpcReduction="10000"/>
          </a:bodyPr>
          <a:lstStyle/>
          <a:p>
            <a:r>
              <a:rPr lang="en-US" dirty="0"/>
              <a:t>An embedding is the internal representation of meaning of tokens and sentences in an LLMs</a:t>
            </a:r>
          </a:p>
          <a:p>
            <a:r>
              <a:rPr lang="en-US" dirty="0"/>
              <a:t>An embedding is just a vector</a:t>
            </a:r>
          </a:p>
          <a:p>
            <a:endParaRPr lang="en-US" dirty="0"/>
          </a:p>
          <a:p>
            <a:endParaRPr lang="en-US" dirty="0"/>
          </a:p>
          <a:p>
            <a:endParaRPr lang="en-US" dirty="0"/>
          </a:p>
          <a:p>
            <a:r>
              <a:rPr lang="en-US" dirty="0"/>
              <a:t>Embeddings thus represent meaning of a token as a point in high-dimensionality space.</a:t>
            </a:r>
          </a:p>
          <a:p>
            <a:r>
              <a:rPr lang="en-US" dirty="0"/>
              <a:t>Invented by psychologist Charles Osgood in the 1950s </a:t>
            </a:r>
          </a:p>
          <a:p>
            <a:r>
              <a:rPr lang="en-US" dirty="0"/>
              <a:t>We'll see how these can be used to do computations on meaning like word similarity</a:t>
            </a:r>
          </a:p>
        </p:txBody>
      </p:sp>
      <p:pic>
        <p:nvPicPr>
          <p:cNvPr id="8" name="Content Placeholder 3">
            <a:extLst>
              <a:ext uri="{FF2B5EF4-FFF2-40B4-BE49-F238E27FC236}">
                <a16:creationId xmlns:a16="http://schemas.microsoft.com/office/drawing/2014/main" id="{C3F88708-0063-F628-E486-2C231D8F6C13}"/>
              </a:ext>
            </a:extLst>
          </p:cNvPr>
          <p:cNvPicPr>
            <a:picLocks noChangeAspect="1"/>
          </p:cNvPicPr>
          <p:nvPr/>
        </p:nvPicPr>
        <p:blipFill>
          <a:blip r:embed="rId2"/>
          <a:stretch>
            <a:fillRect/>
          </a:stretch>
        </p:blipFill>
        <p:spPr>
          <a:xfrm>
            <a:off x="1014728" y="2853272"/>
            <a:ext cx="10887245" cy="1413928"/>
          </a:xfrm>
          <a:prstGeom prst="rect">
            <a:avLst/>
          </a:prstGeom>
        </p:spPr>
      </p:pic>
    </p:spTree>
    <p:extLst>
      <p:ext uri="{BB962C8B-B14F-4D97-AF65-F5344CB8AC3E}">
        <p14:creationId xmlns:p14="http://schemas.microsoft.com/office/powerpoint/2010/main" val="4281137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1FC75-29E7-A3C4-AA64-7627AD6EC916}"/>
              </a:ext>
            </a:extLst>
          </p:cNvPr>
          <p:cNvSpPr>
            <a:spLocks noGrp="1"/>
          </p:cNvSpPr>
          <p:nvPr>
            <p:ph type="title"/>
          </p:nvPr>
        </p:nvSpPr>
        <p:spPr/>
        <p:txBody>
          <a:bodyPr/>
          <a:lstStyle/>
          <a:p>
            <a:r>
              <a:rPr lang="en-US" dirty="0"/>
              <a:t>Putting together</a:t>
            </a:r>
          </a:p>
        </p:txBody>
      </p:sp>
      <p:pic>
        <p:nvPicPr>
          <p:cNvPr id="5" name="Content Placeholder 4">
            <a:extLst>
              <a:ext uri="{FF2B5EF4-FFF2-40B4-BE49-F238E27FC236}">
                <a16:creationId xmlns:a16="http://schemas.microsoft.com/office/drawing/2014/main" id="{31628D74-8C45-645F-862D-7B54218BE38E}"/>
              </a:ext>
            </a:extLst>
          </p:cNvPr>
          <p:cNvPicPr>
            <a:picLocks noGrp="1" noChangeAspect="1"/>
          </p:cNvPicPr>
          <p:nvPr>
            <p:ph idx="1"/>
          </p:nvPr>
        </p:nvPicPr>
        <p:blipFill>
          <a:blip r:embed="rId2"/>
          <a:stretch>
            <a:fillRect/>
          </a:stretch>
        </p:blipFill>
        <p:spPr>
          <a:xfrm>
            <a:off x="1524000" y="1524000"/>
            <a:ext cx="8527638" cy="4876800"/>
          </a:xfrm>
          <a:prstGeom prst="rect">
            <a:avLst/>
          </a:prstGeom>
        </p:spPr>
      </p:pic>
    </p:spTree>
    <p:extLst>
      <p:ext uri="{BB962C8B-B14F-4D97-AF65-F5344CB8AC3E}">
        <p14:creationId xmlns:p14="http://schemas.microsoft.com/office/powerpoint/2010/main" val="104109476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3B321-EFE2-22FA-CDBB-067E3E19C7BD}"/>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7BE5E83B-C88D-1A3B-6D45-B9A9EEF8ACCC}"/>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F6AFB908-91F2-B71B-782D-370168A4A53D}"/>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Underpinnings: Neural Networks and Embeddings</a:t>
            </a:r>
          </a:p>
        </p:txBody>
      </p:sp>
      <p:sp>
        <p:nvSpPr>
          <p:cNvPr id="3" name="Text Placeholder 2">
            <a:extLst>
              <a:ext uri="{FF2B5EF4-FFF2-40B4-BE49-F238E27FC236}">
                <a16:creationId xmlns:a16="http://schemas.microsoft.com/office/drawing/2014/main" id="{E4224920-B770-CC1C-AF62-4AA0F75AC4F7}"/>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698500140"/>
      </p:ext>
    </p:extLst>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94EF7-FA33-097C-0930-E5D97F491047}"/>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5B5F1F11-9CD1-2C97-84A9-EF678B55E03D}"/>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E1AE91DD-9608-07CF-7485-618BD942E13F}"/>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A Brief History of Speech and Language Processing</a:t>
            </a:r>
          </a:p>
        </p:txBody>
      </p:sp>
      <p:sp>
        <p:nvSpPr>
          <p:cNvPr id="3" name="Text Placeholder 2">
            <a:extLst>
              <a:ext uri="{FF2B5EF4-FFF2-40B4-BE49-F238E27FC236}">
                <a16:creationId xmlns:a16="http://schemas.microsoft.com/office/drawing/2014/main" id="{4867D800-1087-E82B-8895-5084A07A3294}"/>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87380393"/>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4C50B-AE0E-A278-F792-C202F3BA70B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1B1D77E-1B74-A39D-F933-7B2988C3CAC2}"/>
              </a:ext>
            </a:extLst>
          </p:cNvPr>
          <p:cNvSpPr>
            <a:spLocks noGrp="1"/>
          </p:cNvSpPr>
          <p:nvPr>
            <p:ph type="title"/>
          </p:nvPr>
        </p:nvSpPr>
        <p:spPr/>
        <p:txBody>
          <a:bodyPr/>
          <a:lstStyle/>
          <a:p>
            <a:r>
              <a:rPr lang="en-US" dirty="0"/>
              <a:t>Four stages in the history of the field</a:t>
            </a:r>
          </a:p>
        </p:txBody>
      </p:sp>
      <p:pic>
        <p:nvPicPr>
          <p:cNvPr id="3" name="Content Placeholder 2">
            <a:extLst>
              <a:ext uri="{FF2B5EF4-FFF2-40B4-BE49-F238E27FC236}">
                <a16:creationId xmlns:a16="http://schemas.microsoft.com/office/drawing/2014/main" id="{D5CD0361-FF2B-6459-07FE-27B8D8270C3A}"/>
              </a:ext>
            </a:extLst>
          </p:cNvPr>
          <p:cNvPicPr>
            <a:picLocks noGrp="1" noChangeAspect="1"/>
          </p:cNvPicPr>
          <p:nvPr>
            <p:ph idx="1"/>
          </p:nvPr>
        </p:nvPicPr>
        <p:blipFill>
          <a:blip r:embed="rId2"/>
          <a:stretch>
            <a:fillRect/>
          </a:stretch>
        </p:blipFill>
        <p:spPr>
          <a:xfrm>
            <a:off x="504314" y="2133600"/>
            <a:ext cx="11183371" cy="3303105"/>
          </a:xfrm>
          <a:prstGeom prst="rect">
            <a:avLst/>
          </a:prstGeom>
        </p:spPr>
      </p:pic>
    </p:spTree>
    <p:extLst>
      <p:ext uri="{BB962C8B-B14F-4D97-AF65-F5344CB8AC3E}">
        <p14:creationId xmlns:p14="http://schemas.microsoft.com/office/powerpoint/2010/main" val="59411980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8D6D94-7585-7367-ABA6-33D4280535F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C21900B-86B0-EDE8-352A-C51B503812BC}"/>
              </a:ext>
            </a:extLst>
          </p:cNvPr>
          <p:cNvSpPr>
            <a:spLocks noGrp="1"/>
          </p:cNvSpPr>
          <p:nvPr>
            <p:ph type="title"/>
          </p:nvPr>
        </p:nvSpPr>
        <p:spPr>
          <a:xfrm>
            <a:off x="304800" y="17431"/>
            <a:ext cx="11976652" cy="907196"/>
          </a:xfrm>
        </p:spPr>
        <p:txBody>
          <a:bodyPr>
            <a:normAutofit fontScale="90000"/>
          </a:bodyPr>
          <a:lstStyle/>
          <a:p>
            <a:r>
              <a:rPr lang="en-US" dirty="0"/>
              <a:t>Statistical and Neural Foundations 1950s/early 1960s</a:t>
            </a:r>
          </a:p>
        </p:txBody>
      </p:sp>
      <p:pic>
        <p:nvPicPr>
          <p:cNvPr id="3" name="Content Placeholder 2">
            <a:extLst>
              <a:ext uri="{FF2B5EF4-FFF2-40B4-BE49-F238E27FC236}">
                <a16:creationId xmlns:a16="http://schemas.microsoft.com/office/drawing/2014/main" id="{EDDB0B31-D161-10B3-34E8-EAA8CB07D25D}"/>
              </a:ext>
            </a:extLst>
          </p:cNvPr>
          <p:cNvPicPr>
            <a:picLocks noGrp="1" noChangeAspect="1"/>
          </p:cNvPicPr>
          <p:nvPr>
            <p:ph idx="1"/>
          </p:nvPr>
        </p:nvPicPr>
        <p:blipFill>
          <a:blip r:embed="rId2"/>
          <a:srcRect r="76995"/>
          <a:stretch>
            <a:fillRect/>
          </a:stretch>
        </p:blipFill>
        <p:spPr>
          <a:xfrm>
            <a:off x="533400" y="1371600"/>
            <a:ext cx="3911607" cy="5021997"/>
          </a:xfrm>
          <a:prstGeom prst="rect">
            <a:avLst/>
          </a:prstGeom>
        </p:spPr>
      </p:pic>
      <p:sp>
        <p:nvSpPr>
          <p:cNvPr id="6" name="Content Placeholder 5">
            <a:extLst>
              <a:ext uri="{FF2B5EF4-FFF2-40B4-BE49-F238E27FC236}">
                <a16:creationId xmlns:a16="http://schemas.microsoft.com/office/drawing/2014/main" id="{11B30152-44D0-E19A-BA4E-0781C0216494}"/>
              </a:ext>
            </a:extLst>
          </p:cNvPr>
          <p:cNvSpPr txBox="1">
            <a:spLocks/>
          </p:cNvSpPr>
          <p:nvPr/>
        </p:nvSpPr>
        <p:spPr>
          <a:xfrm>
            <a:off x="4648201" y="1814971"/>
            <a:ext cx="7162800" cy="4572000"/>
          </a:xfrm>
          <a:prstGeom prst="rect">
            <a:avLst/>
          </a:prstGeom>
        </p:spPr>
        <p:txBody>
          <a:bodyPr vert="horz" lIns="0" tIns="45720" rIns="0" bIns="45720" rtlCol="0">
            <a:normAutofit/>
          </a:bodyPr>
          <a:lstStyle>
            <a:lvl1pPr marL="7938" indent="-7938" algn="l" defTabSz="685734" rtl="0" eaLnBrk="1" latinLnBrk="0" hangingPunct="1">
              <a:lnSpc>
                <a:spcPct val="90000"/>
              </a:lnSpc>
              <a:spcBef>
                <a:spcPts val="900"/>
              </a:spcBef>
              <a:spcAft>
                <a:spcPts val="151"/>
              </a:spcAft>
              <a:buClr>
                <a:schemeClr val="accent1"/>
              </a:buClr>
              <a:buSzPct val="100000"/>
              <a:buFont typeface="Arial" panose="020B0604020202020204" pitchFamily="34" charset="0"/>
              <a:buNone/>
              <a:tabLst/>
              <a:defRPr sz="3600" kern="1200" baseline="0">
                <a:solidFill>
                  <a:schemeClr val="tx1">
                    <a:lumMod val="65000"/>
                    <a:lumOff val="35000"/>
                  </a:schemeClr>
                </a:solidFill>
                <a:latin typeface="Raleway" pitchFamily="2" charset="77"/>
                <a:ea typeface="+mn-ea"/>
                <a:cs typeface="+mn-cs"/>
              </a:defRPr>
            </a:lvl1pPr>
            <a:lvl2pPr marL="622284" indent="-385224"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3200" kern="1200" baseline="0">
                <a:solidFill>
                  <a:schemeClr val="tx1">
                    <a:lumMod val="65000"/>
                    <a:lumOff val="35000"/>
                  </a:schemeClr>
                </a:solidFill>
                <a:latin typeface="Raleway" pitchFamily="2" charset="77"/>
                <a:ea typeface="+mn-ea"/>
                <a:cs typeface="+mn-cs"/>
              </a:defRPr>
            </a:lvl2pPr>
            <a:lvl3pPr marL="846646" indent="-387341"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800" kern="1200" baseline="0">
                <a:solidFill>
                  <a:schemeClr val="tx1">
                    <a:lumMod val="65000"/>
                    <a:lumOff val="35000"/>
                  </a:schemeClr>
                </a:solidFill>
                <a:latin typeface="Raleway" pitchFamily="2" charset="77"/>
                <a:ea typeface="+mn-ea"/>
                <a:cs typeface="+mn-cs"/>
              </a:defRPr>
            </a:lvl3pPr>
            <a:lvl4pPr marL="994808" indent="-298443"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2000" kern="1200" baseline="0">
                <a:solidFill>
                  <a:schemeClr val="tx1">
                    <a:lumMod val="65000"/>
                    <a:lumOff val="35000"/>
                  </a:schemeClr>
                </a:solidFill>
                <a:latin typeface="Raleway" pitchFamily="2" charset="77"/>
                <a:ea typeface="+mn-ea"/>
                <a:cs typeface="+mn-cs"/>
              </a:defRPr>
            </a:lvl4pPr>
            <a:lvl5pPr marL="1068891" indent="-222245" algn="l" defTabSz="685734" rtl="0" eaLnBrk="1" latinLnBrk="0" hangingPunct="1">
              <a:lnSpc>
                <a:spcPct val="90000"/>
              </a:lnSpc>
              <a:spcBef>
                <a:spcPts val="151"/>
              </a:spcBef>
              <a:spcAft>
                <a:spcPts val="300"/>
              </a:spcAft>
              <a:buClr>
                <a:schemeClr val="accent1"/>
              </a:buClr>
              <a:buFont typeface="Arial" panose="020B0604020202020204" pitchFamily="34" charset="0"/>
              <a:buChar char="•"/>
              <a:tabLst/>
              <a:defRPr sz="1800" kern="1200" baseline="0">
                <a:solidFill>
                  <a:schemeClr val="tx1">
                    <a:lumMod val="65000"/>
                    <a:lumOff val="35000"/>
                  </a:schemeClr>
                </a:solidFill>
                <a:latin typeface="Raleway" pitchFamily="2" charset="77"/>
                <a:ea typeface="+mn-ea"/>
                <a:cs typeface="+mn-cs"/>
              </a:defRPr>
            </a:lvl5pPr>
            <a:lvl6pPr marL="824918"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6pPr>
            <a:lvl7pPr marL="974904"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7pPr>
            <a:lvl8pPr marL="1124888"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8pPr>
            <a:lvl9pPr marL="1274873" indent="-171434" algn="l" defTabSz="685734" rtl="0" eaLnBrk="1" latinLnBrk="0" hangingPunct="1">
              <a:lnSpc>
                <a:spcPct val="90000"/>
              </a:lnSpc>
              <a:spcBef>
                <a:spcPts val="151"/>
              </a:spcBef>
              <a:spcAft>
                <a:spcPts val="300"/>
              </a:spcAft>
              <a:buClr>
                <a:schemeClr val="accent1"/>
              </a:buClr>
              <a:buFont typeface="Calibri" pitchFamily="34" charset="0"/>
              <a:buChar char="◦"/>
              <a:defRPr sz="1051" kern="1200">
                <a:solidFill>
                  <a:schemeClr val="tx1">
                    <a:lumMod val="75000"/>
                    <a:lumOff val="25000"/>
                  </a:schemeClr>
                </a:solidFill>
                <a:latin typeface="+mn-lt"/>
                <a:ea typeface="+mn-ea"/>
                <a:cs typeface="+mn-cs"/>
              </a:defRPr>
            </a:lvl9pPr>
          </a:lstStyle>
          <a:p>
            <a:pPr marL="457200" indent="-457200">
              <a:buFont typeface="Arial" panose="020B0604020202020204" pitchFamily="34" charset="0"/>
              <a:buChar char="•"/>
            </a:pPr>
            <a:r>
              <a:rPr lang="en-US" sz="2800" dirty="0"/>
              <a:t>Roots in 1950s and early 1960s</a:t>
            </a:r>
          </a:p>
          <a:p>
            <a:pPr marL="457200" indent="-457200">
              <a:buFont typeface="Arial" panose="020B0604020202020204" pitchFamily="34" charset="0"/>
              <a:buChar char="•"/>
            </a:pPr>
            <a:r>
              <a:rPr lang="en-US" sz="2800" dirty="0"/>
              <a:t>Shannon (1951) on word prediction</a:t>
            </a:r>
          </a:p>
          <a:p>
            <a:pPr marL="457200" indent="-457200">
              <a:buFont typeface="Arial" panose="020B0604020202020204" pitchFamily="34" charset="0"/>
              <a:buChar char="•"/>
            </a:pPr>
            <a:r>
              <a:rPr lang="en-US" sz="2800" dirty="0"/>
              <a:t>Rosenblatt at Cornell and </a:t>
            </a:r>
            <a:r>
              <a:rPr lang="en-US" sz="2800" dirty="0" err="1"/>
              <a:t>Widrow</a:t>
            </a:r>
            <a:r>
              <a:rPr lang="en-US" sz="2800" dirty="0"/>
              <a:t> at Stanford doing early neural nets</a:t>
            </a:r>
          </a:p>
          <a:p>
            <a:pPr marL="457200" indent="-457200">
              <a:buFont typeface="Arial" panose="020B0604020202020204" pitchFamily="34" charset="0"/>
              <a:buChar char="•"/>
            </a:pPr>
            <a:r>
              <a:rPr lang="en-US" sz="2800" dirty="0"/>
              <a:t>Embedding intuition:</a:t>
            </a:r>
          </a:p>
          <a:p>
            <a:pPr marL="914378" lvl="1" indent="-457200"/>
            <a:r>
              <a:rPr lang="en-US" sz="2800" dirty="0"/>
              <a:t>Osgood in psychology</a:t>
            </a:r>
          </a:p>
          <a:p>
            <a:pPr marL="914378" lvl="1" indent="-457200"/>
            <a:r>
              <a:rPr lang="en-US" sz="2800" dirty="0"/>
              <a:t>Harris and Joos in linguistics</a:t>
            </a:r>
          </a:p>
          <a:p>
            <a:pPr marL="914378" lvl="1" indent="-457200"/>
            <a:r>
              <a:rPr lang="en-US" sz="2800" dirty="0"/>
              <a:t>Early CS work on information retrieval</a:t>
            </a:r>
          </a:p>
          <a:p>
            <a:pPr fontAlgn="auto"/>
            <a:endParaRPr lang="en-US" dirty="0"/>
          </a:p>
        </p:txBody>
      </p:sp>
    </p:spTree>
    <p:extLst>
      <p:ext uri="{BB962C8B-B14F-4D97-AF65-F5344CB8AC3E}">
        <p14:creationId xmlns:p14="http://schemas.microsoft.com/office/powerpoint/2010/main" val="1356855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0EA72-9C09-AB6E-CF05-15925A0D22DE}"/>
              </a:ext>
            </a:extLst>
          </p:cNvPr>
          <p:cNvSpPr>
            <a:spLocks noGrp="1"/>
          </p:cNvSpPr>
          <p:nvPr>
            <p:ph type="title"/>
          </p:nvPr>
        </p:nvSpPr>
        <p:spPr/>
        <p:txBody>
          <a:bodyPr/>
          <a:lstStyle/>
          <a:p>
            <a:r>
              <a:rPr lang="en-US" dirty="0"/>
              <a:t>A language model predicts words</a:t>
            </a:r>
          </a:p>
        </p:txBody>
      </p:sp>
      <p:pic>
        <p:nvPicPr>
          <p:cNvPr id="5" name="Content Placeholder 4">
            <a:extLst>
              <a:ext uri="{FF2B5EF4-FFF2-40B4-BE49-F238E27FC236}">
                <a16:creationId xmlns:a16="http://schemas.microsoft.com/office/drawing/2014/main" id="{2025FE1F-EF78-EAD7-E727-403B434D22D9}"/>
              </a:ext>
            </a:extLst>
          </p:cNvPr>
          <p:cNvPicPr>
            <a:picLocks noGrp="1" noChangeAspect="1"/>
          </p:cNvPicPr>
          <p:nvPr>
            <p:ph idx="1"/>
          </p:nvPr>
        </p:nvPicPr>
        <p:blipFill>
          <a:blip r:embed="rId2"/>
          <a:stretch>
            <a:fillRect/>
          </a:stretch>
        </p:blipFill>
        <p:spPr>
          <a:xfrm>
            <a:off x="1096963" y="2172051"/>
            <a:ext cx="10058400" cy="3428298"/>
          </a:xfrm>
          <a:prstGeom prst="rect">
            <a:avLst/>
          </a:prstGeom>
        </p:spPr>
      </p:pic>
    </p:spTree>
    <p:extLst>
      <p:ext uri="{BB962C8B-B14F-4D97-AF65-F5344CB8AC3E}">
        <p14:creationId xmlns:p14="http://schemas.microsoft.com/office/powerpoint/2010/main" val="74063001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621F6-A05A-D0FA-A45F-A0CDCA4F69F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4B7C291-CCE4-0384-899D-4CE5D1044E6D}"/>
              </a:ext>
            </a:extLst>
          </p:cNvPr>
          <p:cNvSpPr>
            <a:spLocks noGrp="1"/>
          </p:cNvSpPr>
          <p:nvPr>
            <p:ph type="title"/>
          </p:nvPr>
        </p:nvSpPr>
        <p:spPr>
          <a:xfrm>
            <a:off x="304800" y="17431"/>
            <a:ext cx="11976652" cy="907196"/>
          </a:xfrm>
        </p:spPr>
        <p:txBody>
          <a:bodyPr>
            <a:normAutofit/>
          </a:bodyPr>
          <a:lstStyle/>
          <a:p>
            <a:r>
              <a:rPr lang="en-US" dirty="0"/>
              <a:t>The Symbolic Turn, 1960s-1988</a:t>
            </a:r>
          </a:p>
        </p:txBody>
      </p:sp>
      <p:pic>
        <p:nvPicPr>
          <p:cNvPr id="2" name="Content Placeholder 2">
            <a:extLst>
              <a:ext uri="{FF2B5EF4-FFF2-40B4-BE49-F238E27FC236}">
                <a16:creationId xmlns:a16="http://schemas.microsoft.com/office/drawing/2014/main" id="{447CAEA2-4F29-3A22-A8E3-52295AD363CD}"/>
              </a:ext>
            </a:extLst>
          </p:cNvPr>
          <p:cNvPicPr>
            <a:picLocks noChangeAspect="1"/>
          </p:cNvPicPr>
          <p:nvPr/>
        </p:nvPicPr>
        <p:blipFill>
          <a:blip r:embed="rId2"/>
          <a:srcRect l="22063" t="-2307" r="47274"/>
          <a:stretch>
            <a:fillRect/>
          </a:stretch>
        </p:blipFill>
        <p:spPr>
          <a:xfrm>
            <a:off x="152400" y="1066800"/>
            <a:ext cx="5257800" cy="5181600"/>
          </a:xfrm>
          <a:prstGeom prst="rect">
            <a:avLst/>
          </a:prstGeom>
        </p:spPr>
      </p:pic>
      <p:sp>
        <p:nvSpPr>
          <p:cNvPr id="7" name="Content Placeholder 6">
            <a:extLst>
              <a:ext uri="{FF2B5EF4-FFF2-40B4-BE49-F238E27FC236}">
                <a16:creationId xmlns:a16="http://schemas.microsoft.com/office/drawing/2014/main" id="{8AAC9A3D-AEAA-A2C8-74E5-5DE2222FE518}"/>
              </a:ext>
            </a:extLst>
          </p:cNvPr>
          <p:cNvSpPr>
            <a:spLocks noGrp="1"/>
          </p:cNvSpPr>
          <p:nvPr>
            <p:ph idx="1"/>
          </p:nvPr>
        </p:nvSpPr>
        <p:spPr>
          <a:xfrm>
            <a:off x="5715001" y="1510170"/>
            <a:ext cx="6096000" cy="5181599"/>
          </a:xfrm>
        </p:spPr>
        <p:txBody>
          <a:bodyPr>
            <a:normAutofit/>
          </a:bodyPr>
          <a:lstStyle/>
          <a:p>
            <a:pPr marL="457200" indent="-457200">
              <a:buFont typeface="Arial" panose="020B0604020202020204" pitchFamily="34" charset="0"/>
              <a:buChar char="•"/>
            </a:pPr>
            <a:r>
              <a:rPr lang="en-US" sz="2800" dirty="0"/>
              <a:t>Linguistic turn toward formal grammars, Chomsky 1957 and Miller and Chomsky 1963 arguments against statistical modeling</a:t>
            </a:r>
          </a:p>
          <a:p>
            <a:pPr marL="457200" indent="-457200">
              <a:buFont typeface="Arial" panose="020B0604020202020204" pitchFamily="34" charset="0"/>
              <a:buChar char="•"/>
            </a:pPr>
            <a:r>
              <a:rPr lang="en-US" sz="2800" dirty="0"/>
              <a:t>Minsky and </a:t>
            </a:r>
            <a:r>
              <a:rPr lang="en-US" sz="2800" dirty="0" err="1"/>
              <a:t>Papert</a:t>
            </a:r>
            <a:r>
              <a:rPr lang="en-US" sz="2800" dirty="0"/>
              <a:t> (1969) XOR arguments against neural nets</a:t>
            </a:r>
          </a:p>
          <a:p>
            <a:pPr marL="457200" indent="-457200">
              <a:buFont typeface="Arial" panose="020B0604020202020204" pitchFamily="34" charset="0"/>
              <a:buChar char="•"/>
            </a:pPr>
            <a:r>
              <a:rPr lang="en-US" sz="2800" dirty="0"/>
              <a:t>Parsing algorithms central to field</a:t>
            </a:r>
          </a:p>
          <a:p>
            <a:pPr marL="457200" indent="-457200">
              <a:buFont typeface="Arial" panose="020B0604020202020204" pitchFamily="34" charset="0"/>
              <a:buChar char="•"/>
            </a:pPr>
            <a:r>
              <a:rPr lang="en-US" sz="2800" dirty="0"/>
              <a:t>Semantics (Prolog, logic, wordnet and Schank and Abelson)</a:t>
            </a:r>
          </a:p>
          <a:p>
            <a:pPr marL="457200" indent="-457200">
              <a:buFont typeface="Arial" panose="020B0604020202020204" pitchFamily="34" charset="0"/>
              <a:buChar char="•"/>
            </a:pPr>
            <a:r>
              <a:rPr lang="en-US" sz="2800" dirty="0"/>
              <a:t>Discourse (Grosz and Sidner)</a:t>
            </a:r>
          </a:p>
          <a:p>
            <a:pPr fontAlgn="auto"/>
            <a:endParaRPr lang="en-US" dirty="0"/>
          </a:p>
          <a:p>
            <a:endParaRPr lang="en-US" dirty="0"/>
          </a:p>
        </p:txBody>
      </p:sp>
      <p:sp>
        <p:nvSpPr>
          <p:cNvPr id="9" name="Rectangle 8">
            <a:extLst>
              <a:ext uri="{FF2B5EF4-FFF2-40B4-BE49-F238E27FC236}">
                <a16:creationId xmlns:a16="http://schemas.microsoft.com/office/drawing/2014/main" id="{D07202D1-3140-B742-90F3-E4C44B4FFEFE}"/>
              </a:ext>
            </a:extLst>
          </p:cNvPr>
          <p:cNvSpPr/>
          <p:nvPr/>
        </p:nvSpPr>
        <p:spPr>
          <a:xfrm>
            <a:off x="2819400" y="4495800"/>
            <a:ext cx="2590800" cy="533400"/>
          </a:xfrm>
          <a:prstGeom prst="rect">
            <a:avLst/>
          </a:prstGeom>
          <a:solidFill>
            <a:srgbClr val="F2FF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34470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CAF4-ACAA-100B-63D1-6B7B15D7677F}"/>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93AD8559-E717-61B0-9514-4383FF8E5D0B}"/>
              </a:ext>
            </a:extLst>
          </p:cNvPr>
          <p:cNvSpPr>
            <a:spLocks noGrp="1"/>
          </p:cNvSpPr>
          <p:nvPr>
            <p:ph type="title"/>
          </p:nvPr>
        </p:nvSpPr>
        <p:spPr>
          <a:xfrm>
            <a:off x="304800" y="17431"/>
            <a:ext cx="11976652" cy="907196"/>
          </a:xfrm>
        </p:spPr>
        <p:txBody>
          <a:bodyPr>
            <a:normAutofit/>
          </a:bodyPr>
          <a:lstStyle/>
          <a:p>
            <a:r>
              <a:rPr lang="en-US" dirty="0"/>
              <a:t>The Revival of Empiricism, 1988-2019</a:t>
            </a:r>
          </a:p>
        </p:txBody>
      </p:sp>
      <p:sp>
        <p:nvSpPr>
          <p:cNvPr id="7" name="Content Placeholder 6">
            <a:extLst>
              <a:ext uri="{FF2B5EF4-FFF2-40B4-BE49-F238E27FC236}">
                <a16:creationId xmlns:a16="http://schemas.microsoft.com/office/drawing/2014/main" id="{55AE16BE-BCC1-74CF-650D-0AE043D1D439}"/>
              </a:ext>
            </a:extLst>
          </p:cNvPr>
          <p:cNvSpPr>
            <a:spLocks noGrp="1"/>
          </p:cNvSpPr>
          <p:nvPr>
            <p:ph idx="1"/>
          </p:nvPr>
        </p:nvSpPr>
        <p:spPr>
          <a:xfrm>
            <a:off x="6400799" y="1219200"/>
            <a:ext cx="5791201" cy="6705600"/>
          </a:xfrm>
        </p:spPr>
        <p:txBody>
          <a:bodyPr>
            <a:normAutofit lnSpcReduction="10000"/>
          </a:bodyPr>
          <a:lstStyle/>
          <a:p>
            <a:pPr marL="0" indent="0"/>
            <a:r>
              <a:rPr lang="en-US" sz="2800" dirty="0"/>
              <a:t>1975-Jelinek and IBM Speech team. Invented 'language model'</a:t>
            </a:r>
          </a:p>
          <a:p>
            <a:pPr marL="0" indent="0"/>
            <a:r>
              <a:rPr lang="en-US" sz="2800" dirty="0"/>
              <a:t>1986 Backprop, return of neural nets and connectionism</a:t>
            </a:r>
          </a:p>
          <a:p>
            <a:pPr marL="0" indent="0"/>
            <a:r>
              <a:rPr lang="en-US" sz="2800" dirty="0"/>
              <a:t>1988 Statistical models: speech to NLP (like IBM Statistical MT)</a:t>
            </a:r>
          </a:p>
          <a:p>
            <a:pPr marL="0" indent="0"/>
            <a:r>
              <a:rPr lang="en-US" sz="2800" dirty="0"/>
              <a:t>1990 LSA Embeddings</a:t>
            </a:r>
          </a:p>
          <a:p>
            <a:pPr marL="0" indent="0"/>
            <a:r>
              <a:rPr lang="en-US" sz="2800" dirty="0"/>
              <a:t>2003 Bengio Neural LM</a:t>
            </a:r>
          </a:p>
          <a:p>
            <a:pPr marL="0" indent="0"/>
            <a:r>
              <a:rPr lang="en-US" sz="2800" dirty="0"/>
              <a:t>2008 neural multitask learning </a:t>
            </a:r>
            <a:r>
              <a:rPr lang="en-US" sz="2000" dirty="0"/>
              <a:t>C&amp;W</a:t>
            </a:r>
          </a:p>
          <a:p>
            <a:pPr marL="0" indent="0"/>
            <a:r>
              <a:rPr lang="en-US" sz="2800" dirty="0"/>
              <a:t>2015 Attention</a:t>
            </a:r>
          </a:p>
          <a:p>
            <a:pPr marL="0" indent="0"/>
            <a:r>
              <a:rPr lang="en-US" sz="2800" dirty="0"/>
              <a:t>2017 Transformer</a:t>
            </a:r>
          </a:p>
          <a:p>
            <a:pPr marL="0" indent="0"/>
            <a:r>
              <a:rPr lang="en-US" sz="2800" dirty="0"/>
              <a:t>2019 BERT</a:t>
            </a:r>
          </a:p>
          <a:p>
            <a:pPr marL="0" indent="0"/>
            <a:endParaRPr lang="en-US" sz="2800" dirty="0"/>
          </a:p>
          <a:p>
            <a:pPr marL="0" indent="0"/>
            <a:r>
              <a:rPr lang="en-US" sz="2800" dirty="0"/>
              <a:t>,</a:t>
            </a:r>
          </a:p>
          <a:p>
            <a:pPr fontAlgn="auto"/>
            <a:endParaRPr lang="en-US" dirty="0"/>
          </a:p>
          <a:p>
            <a:endParaRPr lang="en-US" dirty="0"/>
          </a:p>
        </p:txBody>
      </p:sp>
      <p:sp>
        <p:nvSpPr>
          <p:cNvPr id="9" name="Rectangle 8">
            <a:extLst>
              <a:ext uri="{FF2B5EF4-FFF2-40B4-BE49-F238E27FC236}">
                <a16:creationId xmlns:a16="http://schemas.microsoft.com/office/drawing/2014/main" id="{3910FB5E-05C7-DE59-89EC-431F6C561481}"/>
              </a:ext>
            </a:extLst>
          </p:cNvPr>
          <p:cNvSpPr/>
          <p:nvPr/>
        </p:nvSpPr>
        <p:spPr>
          <a:xfrm>
            <a:off x="2819400" y="4495800"/>
            <a:ext cx="2590800" cy="533400"/>
          </a:xfrm>
          <a:prstGeom prst="rect">
            <a:avLst/>
          </a:prstGeom>
          <a:solidFill>
            <a:srgbClr val="F2FF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Content Placeholder 2">
            <a:extLst>
              <a:ext uri="{FF2B5EF4-FFF2-40B4-BE49-F238E27FC236}">
                <a16:creationId xmlns:a16="http://schemas.microsoft.com/office/drawing/2014/main" id="{06A5EA08-7D2C-E135-0C08-C70EFCA92FA0}"/>
              </a:ext>
            </a:extLst>
          </p:cNvPr>
          <p:cNvPicPr>
            <a:picLocks noChangeAspect="1"/>
          </p:cNvPicPr>
          <p:nvPr/>
        </p:nvPicPr>
        <p:blipFill>
          <a:blip r:embed="rId2"/>
          <a:srcRect l="45567" r="7756"/>
          <a:stretch>
            <a:fillRect/>
          </a:stretch>
        </p:blipFill>
        <p:spPr>
          <a:xfrm>
            <a:off x="293848" y="1593285"/>
            <a:ext cx="5802152" cy="3671430"/>
          </a:xfrm>
          <a:prstGeom prst="rect">
            <a:avLst/>
          </a:prstGeom>
        </p:spPr>
      </p:pic>
      <p:sp>
        <p:nvSpPr>
          <p:cNvPr id="4" name="Rectangle 3">
            <a:extLst>
              <a:ext uri="{FF2B5EF4-FFF2-40B4-BE49-F238E27FC236}">
                <a16:creationId xmlns:a16="http://schemas.microsoft.com/office/drawing/2014/main" id="{ECCBB863-23C1-E2CA-3130-17FC3EDD4D51}"/>
              </a:ext>
            </a:extLst>
          </p:cNvPr>
          <p:cNvSpPr/>
          <p:nvPr/>
        </p:nvSpPr>
        <p:spPr>
          <a:xfrm>
            <a:off x="276915" y="2030304"/>
            <a:ext cx="789885" cy="1296530"/>
          </a:xfrm>
          <a:prstGeom prst="rect">
            <a:avLst/>
          </a:prstGeom>
          <a:solidFill>
            <a:srgbClr val="F2FFF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1657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0DDCB-C012-E2C1-F003-AC8648564BB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73992A5-1369-98ED-3679-E4169378C243}"/>
              </a:ext>
            </a:extLst>
          </p:cNvPr>
          <p:cNvSpPr>
            <a:spLocks noGrp="1"/>
          </p:cNvSpPr>
          <p:nvPr>
            <p:ph type="title"/>
          </p:nvPr>
        </p:nvSpPr>
        <p:spPr>
          <a:xfrm>
            <a:off x="304800" y="17431"/>
            <a:ext cx="11976652" cy="907196"/>
          </a:xfrm>
        </p:spPr>
        <p:txBody>
          <a:bodyPr>
            <a:normAutofit/>
          </a:bodyPr>
          <a:lstStyle/>
          <a:p>
            <a:r>
              <a:rPr lang="en-US" dirty="0"/>
              <a:t>Statistical and Neural Foundations LLM 2019-</a:t>
            </a:r>
          </a:p>
        </p:txBody>
      </p:sp>
      <p:pic>
        <p:nvPicPr>
          <p:cNvPr id="2" name="Content Placeholder 2">
            <a:extLst>
              <a:ext uri="{FF2B5EF4-FFF2-40B4-BE49-F238E27FC236}">
                <a16:creationId xmlns:a16="http://schemas.microsoft.com/office/drawing/2014/main" id="{F1414911-7356-8293-B013-B11218EF5DB5}"/>
              </a:ext>
            </a:extLst>
          </p:cNvPr>
          <p:cNvPicPr>
            <a:picLocks noChangeAspect="1"/>
          </p:cNvPicPr>
          <p:nvPr/>
        </p:nvPicPr>
        <p:blipFill>
          <a:blip r:embed="rId2"/>
          <a:srcRect l="90201"/>
          <a:stretch>
            <a:fillRect/>
          </a:stretch>
        </p:blipFill>
        <p:spPr>
          <a:xfrm>
            <a:off x="389466" y="1371600"/>
            <a:ext cx="1667934" cy="5027317"/>
          </a:xfrm>
          <a:prstGeom prst="rect">
            <a:avLst/>
          </a:prstGeom>
        </p:spPr>
      </p:pic>
      <p:sp>
        <p:nvSpPr>
          <p:cNvPr id="7" name="Content Placeholder 6">
            <a:extLst>
              <a:ext uri="{FF2B5EF4-FFF2-40B4-BE49-F238E27FC236}">
                <a16:creationId xmlns:a16="http://schemas.microsoft.com/office/drawing/2014/main" id="{ECAA3ACE-A661-5ED6-4E79-3B02AEB0E58C}"/>
              </a:ext>
            </a:extLst>
          </p:cNvPr>
          <p:cNvSpPr>
            <a:spLocks noGrp="1"/>
          </p:cNvSpPr>
          <p:nvPr>
            <p:ph idx="1"/>
          </p:nvPr>
        </p:nvSpPr>
        <p:spPr>
          <a:xfrm>
            <a:off x="2590800" y="1826917"/>
            <a:ext cx="8545491" cy="4572000"/>
          </a:xfrm>
        </p:spPr>
        <p:txBody>
          <a:bodyPr/>
          <a:lstStyle/>
          <a:p>
            <a:r>
              <a:rPr lang="en-US" dirty="0"/>
              <a:t>GPT-2 (Radford et al 2019) prompting</a:t>
            </a:r>
          </a:p>
          <a:p>
            <a:r>
              <a:rPr lang="en-US" dirty="0"/>
              <a:t>RAG (Lewis et al 2020)</a:t>
            </a:r>
          </a:p>
          <a:p>
            <a:r>
              <a:rPr lang="en-US" dirty="0"/>
              <a:t>FLAN (Wei et al 2021) Instruction tuning</a:t>
            </a:r>
          </a:p>
          <a:p>
            <a:r>
              <a:rPr lang="en-US" dirty="0" err="1"/>
              <a:t>InstructGPT</a:t>
            </a:r>
            <a:r>
              <a:rPr lang="en-US" dirty="0"/>
              <a:t> (Ouyang et al 2022) RLHF</a:t>
            </a:r>
          </a:p>
          <a:p>
            <a:r>
              <a:rPr lang="en-US" dirty="0" err="1"/>
              <a:t>ReAct</a:t>
            </a:r>
            <a:r>
              <a:rPr lang="en-US" dirty="0"/>
              <a:t> (Yao et al 2022)</a:t>
            </a:r>
          </a:p>
          <a:p>
            <a:r>
              <a:rPr lang="en-US" dirty="0"/>
              <a:t>RLVR (Lambert et al 2024)</a:t>
            </a:r>
          </a:p>
          <a:p>
            <a:endParaRPr lang="en-US" dirty="0"/>
          </a:p>
        </p:txBody>
      </p:sp>
    </p:spTree>
    <p:extLst>
      <p:ext uri="{BB962C8B-B14F-4D97-AF65-F5344CB8AC3E}">
        <p14:creationId xmlns:p14="http://schemas.microsoft.com/office/powerpoint/2010/main" val="14216932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BBF7C-D55E-FDB0-2BAD-C4D70446938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097266C-4582-6F06-E4E1-408E554CCBD1}"/>
              </a:ext>
            </a:extLst>
          </p:cNvPr>
          <p:cNvSpPr>
            <a:spLocks noGrp="1"/>
          </p:cNvSpPr>
          <p:nvPr>
            <p:ph type="title"/>
          </p:nvPr>
        </p:nvSpPr>
        <p:spPr/>
        <p:txBody>
          <a:bodyPr/>
          <a:lstStyle/>
          <a:p>
            <a:r>
              <a:rPr lang="en-US" dirty="0"/>
              <a:t>Four stages in the history of the field</a:t>
            </a:r>
          </a:p>
        </p:txBody>
      </p:sp>
      <p:pic>
        <p:nvPicPr>
          <p:cNvPr id="3" name="Content Placeholder 2">
            <a:extLst>
              <a:ext uri="{FF2B5EF4-FFF2-40B4-BE49-F238E27FC236}">
                <a16:creationId xmlns:a16="http://schemas.microsoft.com/office/drawing/2014/main" id="{0731B4C3-51A5-9850-3980-8985039132C5}"/>
              </a:ext>
            </a:extLst>
          </p:cNvPr>
          <p:cNvPicPr>
            <a:picLocks noGrp="1" noChangeAspect="1"/>
          </p:cNvPicPr>
          <p:nvPr>
            <p:ph idx="1"/>
          </p:nvPr>
        </p:nvPicPr>
        <p:blipFill>
          <a:blip r:embed="rId2"/>
          <a:stretch>
            <a:fillRect/>
          </a:stretch>
        </p:blipFill>
        <p:spPr>
          <a:xfrm>
            <a:off x="504314" y="2133600"/>
            <a:ext cx="11183371" cy="3303105"/>
          </a:xfrm>
          <a:prstGeom prst="rect">
            <a:avLst/>
          </a:prstGeom>
        </p:spPr>
      </p:pic>
    </p:spTree>
    <p:extLst>
      <p:ext uri="{BB962C8B-B14F-4D97-AF65-F5344CB8AC3E}">
        <p14:creationId xmlns:p14="http://schemas.microsoft.com/office/powerpoint/2010/main" val="15462834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FADF5-5FA5-AAE1-C32A-4353CF2DAD67}"/>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B116D20D-A8C4-7349-46D8-96C1D7C6002F}"/>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24CE174B-2877-4033-F783-33D9326C5DA3}"/>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A Brief History of Speech and Language Processing</a:t>
            </a:r>
          </a:p>
        </p:txBody>
      </p:sp>
      <p:sp>
        <p:nvSpPr>
          <p:cNvPr id="3" name="Text Placeholder 2">
            <a:extLst>
              <a:ext uri="{FF2B5EF4-FFF2-40B4-BE49-F238E27FC236}">
                <a16:creationId xmlns:a16="http://schemas.microsoft.com/office/drawing/2014/main" id="{870DACF5-E1E2-CAFD-281D-005A00EA5F89}"/>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513326755"/>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FC799-9579-EC13-7ABA-CCEF896A85F1}"/>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D249D57E-58D5-C362-1B6B-B0711A6744D2}"/>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F75CCB95-F1AD-A729-05F9-B72413CF0FC3}"/>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Linguistic Structure and Interpretability</a:t>
            </a:r>
          </a:p>
        </p:txBody>
      </p:sp>
      <p:sp>
        <p:nvSpPr>
          <p:cNvPr id="3" name="Text Placeholder 2">
            <a:extLst>
              <a:ext uri="{FF2B5EF4-FFF2-40B4-BE49-F238E27FC236}">
                <a16:creationId xmlns:a16="http://schemas.microsoft.com/office/drawing/2014/main" id="{47595158-244E-11EE-EA0C-7518F87EBD8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574876422"/>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F40764-4E30-4B5B-9257-73407649FFA0}"/>
              </a:ext>
            </a:extLst>
          </p:cNvPr>
          <p:cNvSpPr>
            <a:spLocks noGrp="1"/>
          </p:cNvSpPr>
          <p:nvPr>
            <p:ph type="title"/>
          </p:nvPr>
        </p:nvSpPr>
        <p:spPr/>
        <p:txBody>
          <a:bodyPr/>
          <a:lstStyle/>
          <a:p>
            <a:r>
              <a:rPr lang="en-US" dirty="0"/>
              <a:t>Linguistic structure  in NLP/LLMs</a:t>
            </a:r>
          </a:p>
        </p:txBody>
      </p:sp>
      <p:sp>
        <p:nvSpPr>
          <p:cNvPr id="6" name="Content Placeholder 5">
            <a:extLst>
              <a:ext uri="{FF2B5EF4-FFF2-40B4-BE49-F238E27FC236}">
                <a16:creationId xmlns:a16="http://schemas.microsoft.com/office/drawing/2014/main" id="{8241433F-3D6C-05AE-6832-309251718599}"/>
              </a:ext>
            </a:extLst>
          </p:cNvPr>
          <p:cNvSpPr>
            <a:spLocks noGrp="1"/>
          </p:cNvSpPr>
          <p:nvPr>
            <p:ph idx="1"/>
          </p:nvPr>
        </p:nvSpPr>
        <p:spPr>
          <a:xfrm>
            <a:off x="1154090" y="1513390"/>
            <a:ext cx="10733110" cy="5344610"/>
          </a:xfrm>
        </p:spPr>
        <p:txBody>
          <a:bodyPr>
            <a:normAutofit/>
          </a:bodyPr>
          <a:lstStyle/>
          <a:p>
            <a:r>
              <a:rPr lang="en-US" dirty="0"/>
              <a:t>In early NLP, linguistic structure was a central step in process of building meaning representation</a:t>
            </a:r>
          </a:p>
          <a:p>
            <a:r>
              <a:rPr lang="en-US" dirty="0"/>
              <a:t>In modern NLP/LLMs, we have other ways of building meaning representations</a:t>
            </a:r>
          </a:p>
          <a:p>
            <a:pPr marL="571500" indent="-571500">
              <a:buFont typeface="Arial" panose="020B0604020202020204" pitchFamily="34" charset="0"/>
              <a:buChar char="•"/>
            </a:pPr>
            <a:r>
              <a:rPr lang="en-US" dirty="0"/>
              <a:t>word prediction and embeddings</a:t>
            </a:r>
          </a:p>
          <a:p>
            <a:r>
              <a:rPr lang="en-US" dirty="0"/>
              <a:t>Instead, linguistic structure plays 2 new roles:</a:t>
            </a:r>
          </a:p>
          <a:p>
            <a:pPr marL="742950" indent="-742950">
              <a:buFont typeface="+mj-lt"/>
              <a:buAutoNum type="arabicPeriod"/>
            </a:pPr>
            <a:r>
              <a:rPr lang="en-US" dirty="0"/>
              <a:t>Interpretability of LLMs</a:t>
            </a:r>
          </a:p>
          <a:p>
            <a:pPr marL="742950" indent="-742950">
              <a:buFont typeface="+mj-lt"/>
              <a:buAutoNum type="arabicPeriod"/>
            </a:pPr>
            <a:r>
              <a:rPr lang="en-US" dirty="0"/>
              <a:t>Applications to social and cognitive science</a:t>
            </a:r>
          </a:p>
        </p:txBody>
      </p:sp>
    </p:spTree>
    <p:extLst>
      <p:ext uri="{BB962C8B-B14F-4D97-AF65-F5344CB8AC3E}">
        <p14:creationId xmlns:p14="http://schemas.microsoft.com/office/powerpoint/2010/main" val="355564220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A0932E-961E-04D2-CB55-B6B20FD27DFD}"/>
              </a:ext>
            </a:extLst>
          </p:cNvPr>
          <p:cNvSpPr>
            <a:spLocks noGrp="1"/>
          </p:cNvSpPr>
          <p:nvPr>
            <p:ph type="title"/>
          </p:nvPr>
        </p:nvSpPr>
        <p:spPr/>
        <p:txBody>
          <a:bodyPr/>
          <a:lstStyle/>
          <a:p>
            <a:r>
              <a:rPr lang="en-US" dirty="0"/>
              <a:t>Kinds of linguistic structure</a:t>
            </a:r>
          </a:p>
        </p:txBody>
      </p:sp>
      <p:sp>
        <p:nvSpPr>
          <p:cNvPr id="3" name="Content Placeholder 2">
            <a:extLst>
              <a:ext uri="{FF2B5EF4-FFF2-40B4-BE49-F238E27FC236}">
                <a16:creationId xmlns:a16="http://schemas.microsoft.com/office/drawing/2014/main" id="{AC129153-2897-DCB6-6379-B026B7846785}"/>
              </a:ext>
            </a:extLst>
          </p:cNvPr>
          <p:cNvSpPr>
            <a:spLocks noGrp="1"/>
          </p:cNvSpPr>
          <p:nvPr>
            <p:ph idx="1"/>
          </p:nvPr>
        </p:nvSpPr>
        <p:spPr/>
        <p:txBody>
          <a:bodyPr>
            <a:normAutofit/>
          </a:bodyPr>
          <a:lstStyle/>
          <a:p>
            <a:r>
              <a:rPr lang="en-US" dirty="0"/>
              <a:t>Morphology</a:t>
            </a:r>
          </a:p>
          <a:p>
            <a:r>
              <a:rPr lang="en-US" b="1" dirty="0"/>
              <a:t>Syntax</a:t>
            </a:r>
          </a:p>
          <a:p>
            <a:r>
              <a:rPr lang="en-US" dirty="0"/>
              <a:t>Semantics</a:t>
            </a:r>
          </a:p>
          <a:p>
            <a:r>
              <a:rPr lang="en-US" b="1" dirty="0"/>
              <a:t>Coreference</a:t>
            </a:r>
          </a:p>
          <a:p>
            <a:r>
              <a:rPr lang="en-US" dirty="0"/>
              <a:t>Discourse Coherence</a:t>
            </a:r>
          </a:p>
          <a:p>
            <a:r>
              <a:rPr lang="en-US" b="1" dirty="0"/>
              <a:t>Conversational Structure</a:t>
            </a:r>
          </a:p>
        </p:txBody>
      </p:sp>
    </p:spTree>
    <p:extLst>
      <p:ext uri="{BB962C8B-B14F-4D97-AF65-F5344CB8AC3E}">
        <p14:creationId xmlns:p14="http://schemas.microsoft.com/office/powerpoint/2010/main" val="333234309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6C7C6-F8C7-FDB9-AFD1-7D55CCABF8D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7634860-C33E-9D15-46DB-4230A9882275}"/>
              </a:ext>
            </a:extLst>
          </p:cNvPr>
          <p:cNvSpPr>
            <a:spLocks noGrp="1"/>
          </p:cNvSpPr>
          <p:nvPr>
            <p:ph type="title"/>
          </p:nvPr>
        </p:nvSpPr>
        <p:spPr/>
        <p:txBody>
          <a:bodyPr/>
          <a:lstStyle/>
          <a:p>
            <a:r>
              <a:rPr lang="en-US" dirty="0"/>
              <a:t>Syntactic structure</a:t>
            </a:r>
          </a:p>
        </p:txBody>
      </p:sp>
      <p:sp>
        <p:nvSpPr>
          <p:cNvPr id="6" name="Content Placeholder 5">
            <a:extLst>
              <a:ext uri="{FF2B5EF4-FFF2-40B4-BE49-F238E27FC236}">
                <a16:creationId xmlns:a16="http://schemas.microsoft.com/office/drawing/2014/main" id="{29344DD5-5ECC-DCD4-7B8E-C8FBE5DFA050}"/>
              </a:ext>
            </a:extLst>
          </p:cNvPr>
          <p:cNvSpPr>
            <a:spLocks noGrp="1"/>
          </p:cNvSpPr>
          <p:nvPr>
            <p:ph idx="1"/>
          </p:nvPr>
        </p:nvSpPr>
        <p:spPr>
          <a:xfrm>
            <a:off x="1154090" y="1513390"/>
            <a:ext cx="10058401" cy="4963610"/>
          </a:xfrm>
        </p:spPr>
        <p:txBody>
          <a:bodyPr>
            <a:normAutofit fontScale="92500" lnSpcReduction="10000"/>
          </a:bodyPr>
          <a:lstStyle/>
          <a:p>
            <a:r>
              <a:rPr lang="en-US" dirty="0"/>
              <a:t>Verbs have </a:t>
            </a:r>
            <a:r>
              <a:rPr lang="en-US" b="1" dirty="0"/>
              <a:t>subjects</a:t>
            </a:r>
            <a:r>
              <a:rPr lang="en-US" dirty="0"/>
              <a:t> and </a:t>
            </a:r>
            <a:r>
              <a:rPr lang="en-US" b="1" dirty="0"/>
              <a:t>direct objects</a:t>
            </a:r>
          </a:p>
          <a:p>
            <a:r>
              <a:rPr lang="en-US" dirty="0"/>
              <a:t>These are just 2 examples of the many kinds of </a:t>
            </a:r>
            <a:r>
              <a:rPr lang="en-US" b="1" dirty="0"/>
              <a:t>dependency relationships </a:t>
            </a:r>
            <a:r>
              <a:rPr lang="en-US" dirty="0"/>
              <a:t>between words.</a:t>
            </a:r>
          </a:p>
          <a:p>
            <a:endParaRPr lang="en-US" dirty="0"/>
          </a:p>
          <a:p>
            <a:endParaRPr lang="en-US" dirty="0"/>
          </a:p>
          <a:p>
            <a:endParaRPr lang="en-US" dirty="0"/>
          </a:p>
          <a:p>
            <a:endParaRPr lang="en-US" dirty="0"/>
          </a:p>
          <a:p>
            <a:r>
              <a:rPr lang="en-US" b="1" dirty="0"/>
              <a:t>Depending parsing</a:t>
            </a:r>
            <a:r>
              <a:rPr lang="en-US" dirty="0"/>
              <a:t>, annotating sentences with these structures, is one of the oldest tasks in NLP</a:t>
            </a:r>
          </a:p>
        </p:txBody>
      </p:sp>
      <p:pic>
        <p:nvPicPr>
          <p:cNvPr id="4" name="Picture 3">
            <a:extLst>
              <a:ext uri="{FF2B5EF4-FFF2-40B4-BE49-F238E27FC236}">
                <a16:creationId xmlns:a16="http://schemas.microsoft.com/office/drawing/2014/main" id="{519B33FB-E9F1-F738-18CC-00B540C39418}"/>
              </a:ext>
            </a:extLst>
          </p:cNvPr>
          <p:cNvPicPr>
            <a:picLocks noChangeAspect="1"/>
          </p:cNvPicPr>
          <p:nvPr/>
        </p:nvPicPr>
        <p:blipFill>
          <a:blip r:embed="rId2"/>
          <a:stretch>
            <a:fillRect/>
          </a:stretch>
        </p:blipFill>
        <p:spPr>
          <a:xfrm>
            <a:off x="2602919" y="3048000"/>
            <a:ext cx="7047122" cy="1871892"/>
          </a:xfrm>
          <a:prstGeom prst="rect">
            <a:avLst/>
          </a:prstGeom>
        </p:spPr>
      </p:pic>
    </p:spTree>
    <p:extLst>
      <p:ext uri="{BB962C8B-B14F-4D97-AF65-F5344CB8AC3E}">
        <p14:creationId xmlns:p14="http://schemas.microsoft.com/office/powerpoint/2010/main" val="406753276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BA419-B60F-94E9-C858-C4F4177F3CED}"/>
              </a:ext>
            </a:extLst>
          </p:cNvPr>
          <p:cNvSpPr>
            <a:spLocks noGrp="1"/>
          </p:cNvSpPr>
          <p:nvPr>
            <p:ph type="title"/>
          </p:nvPr>
        </p:nvSpPr>
        <p:spPr/>
        <p:txBody>
          <a:bodyPr/>
          <a:lstStyle/>
          <a:p>
            <a:r>
              <a:rPr lang="en-US" dirty="0"/>
              <a:t>Coreference Structure</a:t>
            </a:r>
          </a:p>
        </p:txBody>
      </p:sp>
      <p:sp>
        <p:nvSpPr>
          <p:cNvPr id="3" name="Content Placeholder 2">
            <a:extLst>
              <a:ext uri="{FF2B5EF4-FFF2-40B4-BE49-F238E27FC236}">
                <a16:creationId xmlns:a16="http://schemas.microsoft.com/office/drawing/2014/main" id="{4AAABEBA-5FD5-C091-1730-21B8C82BD4EB}"/>
              </a:ext>
            </a:extLst>
          </p:cNvPr>
          <p:cNvSpPr>
            <a:spLocks noGrp="1"/>
          </p:cNvSpPr>
          <p:nvPr>
            <p:ph idx="1"/>
          </p:nvPr>
        </p:nvSpPr>
        <p:spPr/>
        <p:txBody>
          <a:bodyPr/>
          <a:lstStyle/>
          <a:p>
            <a:r>
              <a:rPr lang="en-US" b="1" dirty="0">
                <a:solidFill>
                  <a:srgbClr val="061CFF"/>
                </a:solidFill>
              </a:rPr>
              <a:t>Victoria Chen</a:t>
            </a:r>
            <a:r>
              <a:rPr lang="en-US" dirty="0"/>
              <a:t>, CFO of Megabucks Banking, saw </a:t>
            </a:r>
            <a:r>
              <a:rPr lang="en-US" b="1" dirty="0">
                <a:solidFill>
                  <a:srgbClr val="061CFF"/>
                </a:solidFill>
              </a:rPr>
              <a:t>her</a:t>
            </a:r>
            <a:r>
              <a:rPr lang="en-US" dirty="0"/>
              <a:t> pay jump to $2.3 million, as </a:t>
            </a:r>
            <a:r>
              <a:rPr lang="en-US" b="1" dirty="0">
                <a:solidFill>
                  <a:srgbClr val="061CFF"/>
                </a:solidFill>
              </a:rPr>
              <a:t>the 38-year-old</a:t>
            </a:r>
            <a:r>
              <a:rPr lang="en-US" b="1" dirty="0"/>
              <a:t> </a:t>
            </a:r>
            <a:r>
              <a:rPr lang="en-US" dirty="0"/>
              <a:t>became the company’s president. </a:t>
            </a:r>
          </a:p>
          <a:p>
            <a:endParaRPr lang="en-US" dirty="0"/>
          </a:p>
          <a:p>
            <a:r>
              <a:rPr lang="en-US" dirty="0"/>
              <a:t>We say these 3 blue phrases </a:t>
            </a:r>
            <a:r>
              <a:rPr lang="en-US" b="1" dirty="0" err="1"/>
              <a:t>corefer</a:t>
            </a:r>
            <a:endParaRPr lang="en-US" b="1" dirty="0"/>
          </a:p>
          <a:p>
            <a:r>
              <a:rPr lang="en-US" dirty="0"/>
              <a:t>Meaning that they all </a:t>
            </a:r>
            <a:r>
              <a:rPr lang="en-US" b="1" dirty="0"/>
              <a:t>refer to the same entity </a:t>
            </a:r>
            <a:r>
              <a:rPr lang="en-US" dirty="0"/>
              <a:t>(in the mental model of the writer or reader of the sentence)</a:t>
            </a:r>
          </a:p>
        </p:txBody>
      </p:sp>
    </p:spTree>
    <p:extLst>
      <p:ext uri="{BB962C8B-B14F-4D97-AF65-F5344CB8AC3E}">
        <p14:creationId xmlns:p14="http://schemas.microsoft.com/office/powerpoint/2010/main" val="1391955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3CD67-3362-7F1C-268C-A1B0C60ADA93}"/>
              </a:ext>
            </a:extLst>
          </p:cNvPr>
          <p:cNvSpPr>
            <a:spLocks noGrp="1"/>
          </p:cNvSpPr>
          <p:nvPr>
            <p:ph type="title"/>
          </p:nvPr>
        </p:nvSpPr>
        <p:spPr/>
        <p:txBody>
          <a:bodyPr/>
          <a:lstStyle/>
          <a:p>
            <a:r>
              <a:rPr lang="en-US" dirty="0"/>
              <a:t>Prediction is an not English-specific idea</a:t>
            </a:r>
          </a:p>
        </p:txBody>
      </p:sp>
      <p:sp>
        <p:nvSpPr>
          <p:cNvPr id="3" name="Content Placeholder 2">
            <a:extLst>
              <a:ext uri="{FF2B5EF4-FFF2-40B4-BE49-F238E27FC236}">
                <a16:creationId xmlns:a16="http://schemas.microsoft.com/office/drawing/2014/main" id="{01CCF540-42E0-48EC-A42F-C32F897110B7}"/>
              </a:ext>
            </a:extLst>
          </p:cNvPr>
          <p:cNvSpPr>
            <a:spLocks noGrp="1"/>
          </p:cNvSpPr>
          <p:nvPr>
            <p:ph idx="1"/>
          </p:nvPr>
        </p:nvSpPr>
        <p:spPr>
          <a:xfrm>
            <a:off x="1097286" y="1600199"/>
            <a:ext cx="10058401" cy="2941143"/>
          </a:xfrm>
        </p:spPr>
        <p:txBody>
          <a:bodyPr>
            <a:normAutofit/>
          </a:bodyPr>
          <a:lstStyle/>
          <a:p>
            <a:r>
              <a:rPr lang="en-US" dirty="0" err="1"/>
              <a:t>在我的后园，可以看见墙外有两株树，一株是</a:t>
            </a:r>
            <a:r>
              <a:rPr lang="en-US" dirty="0"/>
              <a:t>…</a:t>
            </a:r>
          </a:p>
          <a:p>
            <a:r>
              <a:rPr lang="en-US" dirty="0" err="1"/>
              <a:t>Zài</a:t>
            </a:r>
            <a:r>
              <a:rPr lang="en-US" dirty="0"/>
              <a:t> wo de </a:t>
            </a:r>
            <a:r>
              <a:rPr lang="en-US" dirty="0" err="1"/>
              <a:t>hòu</a:t>
            </a:r>
            <a:r>
              <a:rPr lang="en-US" dirty="0"/>
              <a:t> </a:t>
            </a:r>
            <a:r>
              <a:rPr lang="en-US" dirty="0" err="1"/>
              <a:t>yuán</a:t>
            </a:r>
            <a:r>
              <a:rPr lang="en-US" dirty="0"/>
              <a:t>, </a:t>
            </a:r>
            <a:r>
              <a:rPr lang="en-US" dirty="0" err="1"/>
              <a:t>kěyǐ</a:t>
            </a:r>
            <a:r>
              <a:rPr lang="en-US" dirty="0"/>
              <a:t> </a:t>
            </a:r>
            <a:r>
              <a:rPr lang="en-US" dirty="0" err="1"/>
              <a:t>kàn</a:t>
            </a:r>
            <a:r>
              <a:rPr lang="en-US" dirty="0"/>
              <a:t> </a:t>
            </a:r>
            <a:r>
              <a:rPr lang="en-US" dirty="0" err="1"/>
              <a:t>jiàn</a:t>
            </a:r>
            <a:r>
              <a:rPr lang="en-US" dirty="0"/>
              <a:t> </a:t>
            </a:r>
            <a:r>
              <a:rPr lang="en-US" dirty="0" err="1"/>
              <a:t>qiáng</a:t>
            </a:r>
            <a:r>
              <a:rPr lang="en-US" dirty="0"/>
              <a:t> </a:t>
            </a:r>
            <a:r>
              <a:rPr lang="en-US" dirty="0" err="1"/>
              <a:t>wài</a:t>
            </a:r>
            <a:r>
              <a:rPr lang="en-US" dirty="0"/>
              <a:t> you </a:t>
            </a:r>
            <a:r>
              <a:rPr lang="en-US" dirty="0" err="1"/>
              <a:t>liǎng</a:t>
            </a:r>
            <a:r>
              <a:rPr lang="en-US" dirty="0"/>
              <a:t> </a:t>
            </a:r>
            <a:r>
              <a:rPr lang="en-US" dirty="0" err="1"/>
              <a:t>zhū</a:t>
            </a:r>
            <a:r>
              <a:rPr lang="en-US" dirty="0"/>
              <a:t> </a:t>
            </a:r>
            <a:r>
              <a:rPr lang="en-US" dirty="0" err="1"/>
              <a:t>shù</a:t>
            </a:r>
            <a:r>
              <a:rPr lang="en-US" dirty="0"/>
              <a:t>, </a:t>
            </a:r>
            <a:r>
              <a:rPr lang="en-US" dirty="0" err="1"/>
              <a:t>yī</a:t>
            </a:r>
            <a:r>
              <a:rPr lang="en-US" dirty="0"/>
              <a:t> </a:t>
            </a:r>
            <a:r>
              <a:rPr lang="en-US" dirty="0" err="1"/>
              <a:t>zhū</a:t>
            </a:r>
            <a:r>
              <a:rPr lang="en-US" dirty="0"/>
              <a:t> </a:t>
            </a:r>
            <a:r>
              <a:rPr lang="en-US" dirty="0" err="1"/>
              <a:t>shì</a:t>
            </a:r>
            <a:r>
              <a:rPr lang="en-US" dirty="0"/>
              <a:t>…</a:t>
            </a:r>
          </a:p>
          <a:p>
            <a:r>
              <a:rPr lang="en-US" dirty="0"/>
              <a:t>In my backyard, you can see two trees beyond the fence. One is a…</a:t>
            </a:r>
          </a:p>
          <a:p>
            <a:endParaRPr lang="en-US" dirty="0"/>
          </a:p>
        </p:txBody>
      </p:sp>
      <p:sp>
        <p:nvSpPr>
          <p:cNvPr id="4" name="TextBox 3">
            <a:extLst>
              <a:ext uri="{FF2B5EF4-FFF2-40B4-BE49-F238E27FC236}">
                <a16:creationId xmlns:a16="http://schemas.microsoft.com/office/drawing/2014/main" id="{659A5132-4F07-0E71-EAD5-24AD162CABB1}"/>
              </a:ext>
            </a:extLst>
          </p:cNvPr>
          <p:cNvSpPr txBox="1"/>
          <p:nvPr/>
        </p:nvSpPr>
        <p:spPr>
          <a:xfrm>
            <a:off x="2315826" y="4541343"/>
            <a:ext cx="2242922" cy="584775"/>
          </a:xfrm>
          <a:prstGeom prst="rect">
            <a:avLst/>
          </a:prstGeom>
          <a:noFill/>
        </p:spPr>
        <p:txBody>
          <a:bodyPr wrap="none" rtlCol="0">
            <a:spAutoFit/>
          </a:bodyPr>
          <a:lstStyle/>
          <a:p>
            <a:r>
              <a:rPr lang="en-US" sz="3200" dirty="0" err="1">
                <a:solidFill>
                  <a:schemeClr val="tx1">
                    <a:lumMod val="65000"/>
                    <a:lumOff val="35000"/>
                  </a:schemeClr>
                </a:solidFill>
                <a:latin typeface="Heiti SC Light" panose="02000000000000000000" pitchFamily="2" charset="-128"/>
                <a:ea typeface="Heiti SC Light" panose="02000000000000000000" pitchFamily="2" charset="-128"/>
              </a:rPr>
              <a:t>枣树</a:t>
            </a:r>
            <a:r>
              <a:rPr lang="en-US" sz="3200" dirty="0">
                <a:solidFill>
                  <a:schemeClr val="tx1">
                    <a:lumMod val="65000"/>
                    <a:lumOff val="35000"/>
                  </a:schemeClr>
                </a:solidFill>
                <a:latin typeface="Raleway" pitchFamily="2" charset="77"/>
              </a:rPr>
              <a:t>(‘date’)</a:t>
            </a:r>
          </a:p>
        </p:txBody>
      </p:sp>
      <p:sp>
        <p:nvSpPr>
          <p:cNvPr id="5" name="TextBox 4">
            <a:extLst>
              <a:ext uri="{FF2B5EF4-FFF2-40B4-BE49-F238E27FC236}">
                <a16:creationId xmlns:a16="http://schemas.microsoft.com/office/drawing/2014/main" id="{5A041B92-FEBA-A80C-9314-CFD928CC4343}"/>
              </a:ext>
            </a:extLst>
          </p:cNvPr>
          <p:cNvSpPr txBox="1"/>
          <p:nvPr/>
        </p:nvSpPr>
        <p:spPr>
          <a:xfrm>
            <a:off x="4343400" y="5242173"/>
            <a:ext cx="2311851" cy="584775"/>
          </a:xfrm>
          <a:prstGeom prst="rect">
            <a:avLst/>
          </a:prstGeom>
          <a:noFill/>
        </p:spPr>
        <p:txBody>
          <a:bodyPr wrap="none" rtlCol="0">
            <a:spAutoFit/>
          </a:bodyPr>
          <a:lstStyle/>
          <a:p>
            <a:r>
              <a:rPr lang="en-US" sz="3200" dirty="0" err="1">
                <a:solidFill>
                  <a:schemeClr val="tx1">
                    <a:lumMod val="65000"/>
                    <a:lumOff val="35000"/>
                  </a:schemeClr>
                </a:solidFill>
                <a:latin typeface="Heiti SC Light" panose="02000000000000000000" pitchFamily="2" charset="-128"/>
                <a:ea typeface="Heiti SC Light" panose="02000000000000000000" pitchFamily="2" charset="-128"/>
              </a:rPr>
              <a:t>松树</a:t>
            </a:r>
            <a:r>
              <a:rPr lang="en-US" sz="3200" dirty="0">
                <a:solidFill>
                  <a:schemeClr val="tx1">
                    <a:lumMod val="65000"/>
                    <a:lumOff val="35000"/>
                  </a:schemeClr>
                </a:solidFill>
                <a:latin typeface="Raleway" pitchFamily="2" charset="77"/>
              </a:rPr>
              <a:t>(‘pine’) </a:t>
            </a:r>
          </a:p>
        </p:txBody>
      </p:sp>
      <p:sp>
        <p:nvSpPr>
          <p:cNvPr id="6" name="TextBox 5">
            <a:extLst>
              <a:ext uri="{FF2B5EF4-FFF2-40B4-BE49-F238E27FC236}">
                <a16:creationId xmlns:a16="http://schemas.microsoft.com/office/drawing/2014/main" id="{3C577BBF-B790-411B-07F0-F5F24FA81DDF}"/>
              </a:ext>
            </a:extLst>
          </p:cNvPr>
          <p:cNvSpPr txBox="1"/>
          <p:nvPr/>
        </p:nvSpPr>
        <p:spPr>
          <a:xfrm>
            <a:off x="1371601" y="5288340"/>
            <a:ext cx="3348834" cy="1077218"/>
          </a:xfrm>
          <a:prstGeom prst="rect">
            <a:avLst/>
          </a:prstGeom>
          <a:noFill/>
        </p:spPr>
        <p:txBody>
          <a:bodyPr wrap="square" rtlCol="0">
            <a:spAutoFit/>
          </a:bodyPr>
          <a:lstStyle/>
          <a:p>
            <a:r>
              <a:rPr lang="en-US" sz="3200" dirty="0" err="1">
                <a:solidFill>
                  <a:schemeClr val="tx1">
                    <a:lumMod val="65000"/>
                    <a:lumOff val="35000"/>
                  </a:schemeClr>
                </a:solidFill>
                <a:latin typeface="Heiti SC Light" panose="02000000000000000000" pitchFamily="2" charset="-128"/>
                <a:ea typeface="Heiti SC Light" panose="02000000000000000000" pitchFamily="2" charset="-128"/>
              </a:rPr>
              <a:t>桃树</a:t>
            </a:r>
            <a:r>
              <a:rPr lang="en-US" sz="3200" dirty="0">
                <a:solidFill>
                  <a:schemeClr val="tx1">
                    <a:lumMod val="65000"/>
                    <a:lumOff val="35000"/>
                  </a:schemeClr>
                </a:solidFill>
                <a:latin typeface="Raleway" pitchFamily="2" charset="77"/>
              </a:rPr>
              <a:t>(‘peach’)</a:t>
            </a:r>
          </a:p>
          <a:p>
            <a:endParaRPr lang="en-US" sz="3200" dirty="0">
              <a:solidFill>
                <a:schemeClr val="tx1">
                  <a:lumMod val="65000"/>
                  <a:lumOff val="35000"/>
                </a:schemeClr>
              </a:solidFill>
              <a:latin typeface="Raleway" pitchFamily="2" charset="77"/>
            </a:endParaRPr>
          </a:p>
        </p:txBody>
      </p:sp>
      <p:sp>
        <p:nvSpPr>
          <p:cNvPr id="7" name="TextBox 6">
            <a:extLst>
              <a:ext uri="{FF2B5EF4-FFF2-40B4-BE49-F238E27FC236}">
                <a16:creationId xmlns:a16="http://schemas.microsoft.com/office/drawing/2014/main" id="{82980578-E836-28AC-BC7E-D89ED0CC6EC3}"/>
              </a:ext>
            </a:extLst>
          </p:cNvPr>
          <p:cNvSpPr txBox="1"/>
          <p:nvPr/>
        </p:nvSpPr>
        <p:spPr>
          <a:xfrm>
            <a:off x="9840803" y="5534561"/>
            <a:ext cx="1959191" cy="584775"/>
          </a:xfrm>
          <a:prstGeom prst="rect">
            <a:avLst/>
          </a:prstGeom>
          <a:noFill/>
        </p:spPr>
        <p:txBody>
          <a:bodyPr wrap="none" rtlCol="0">
            <a:spAutoFit/>
          </a:bodyPr>
          <a:lstStyle/>
          <a:p>
            <a:r>
              <a:rPr lang="en-US" sz="3200" dirty="0" err="1">
                <a:solidFill>
                  <a:schemeClr val="tx1">
                    <a:lumMod val="65000"/>
                    <a:lumOff val="35000"/>
                  </a:schemeClr>
                </a:solidFill>
                <a:latin typeface="Heiti SC Light" panose="02000000000000000000" pitchFamily="2" charset="-128"/>
                <a:ea typeface="Heiti SC Light" panose="02000000000000000000" pitchFamily="2" charset="-128"/>
              </a:rPr>
              <a:t>我们</a:t>
            </a:r>
            <a:r>
              <a:rPr lang="en-US" sz="3200" dirty="0">
                <a:solidFill>
                  <a:schemeClr val="tx1">
                    <a:lumMod val="65000"/>
                    <a:lumOff val="35000"/>
                  </a:schemeClr>
                </a:solidFill>
                <a:latin typeface="Raleway" pitchFamily="2" charset="77"/>
              </a:rPr>
              <a:t>(‘we’)</a:t>
            </a:r>
          </a:p>
        </p:txBody>
      </p:sp>
      <p:sp>
        <p:nvSpPr>
          <p:cNvPr id="8" name="TextBox 7">
            <a:extLst>
              <a:ext uri="{FF2B5EF4-FFF2-40B4-BE49-F238E27FC236}">
                <a16:creationId xmlns:a16="http://schemas.microsoft.com/office/drawing/2014/main" id="{D0CF1546-B491-E650-F7D1-604B7C5B321F}"/>
              </a:ext>
            </a:extLst>
          </p:cNvPr>
          <p:cNvSpPr txBox="1"/>
          <p:nvPr/>
        </p:nvSpPr>
        <p:spPr>
          <a:xfrm>
            <a:off x="9164175" y="4453176"/>
            <a:ext cx="1353256" cy="584775"/>
          </a:xfrm>
          <a:prstGeom prst="rect">
            <a:avLst/>
          </a:prstGeom>
          <a:noFill/>
        </p:spPr>
        <p:txBody>
          <a:bodyPr wrap="none" rtlCol="0">
            <a:spAutoFit/>
          </a:bodyPr>
          <a:lstStyle/>
          <a:p>
            <a:r>
              <a:rPr lang="en-US" sz="3200" dirty="0" err="1">
                <a:solidFill>
                  <a:schemeClr val="tx1">
                    <a:lumMod val="65000"/>
                    <a:lumOff val="35000"/>
                  </a:schemeClr>
                </a:solidFill>
                <a:latin typeface="Heiti SC Light" panose="02000000000000000000" pitchFamily="2" charset="-128"/>
                <a:ea typeface="Heiti SC Light" panose="02000000000000000000" pitchFamily="2" charset="-128"/>
              </a:rPr>
              <a:t>的</a:t>
            </a:r>
            <a:r>
              <a:rPr lang="en-US" sz="3200" dirty="0">
                <a:solidFill>
                  <a:schemeClr val="tx1">
                    <a:lumMod val="65000"/>
                    <a:lumOff val="35000"/>
                  </a:schemeClr>
                </a:solidFill>
                <a:latin typeface="Raleway" pitchFamily="2" charset="77"/>
              </a:rPr>
              <a:t>(‘of’)</a:t>
            </a:r>
          </a:p>
        </p:txBody>
      </p:sp>
    </p:spTree>
    <p:extLst>
      <p:ext uri="{BB962C8B-B14F-4D97-AF65-F5344CB8AC3E}">
        <p14:creationId xmlns:p14="http://schemas.microsoft.com/office/powerpoint/2010/main" val="3443056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1EB4D-88F6-FA69-EB16-A0F686252A70}"/>
              </a:ext>
            </a:extLst>
          </p:cNvPr>
          <p:cNvSpPr>
            <a:spLocks noGrp="1"/>
          </p:cNvSpPr>
          <p:nvPr>
            <p:ph type="title"/>
          </p:nvPr>
        </p:nvSpPr>
        <p:spPr/>
        <p:txBody>
          <a:bodyPr/>
          <a:lstStyle/>
          <a:p>
            <a:r>
              <a:rPr lang="en-US" dirty="0"/>
              <a:t>Interpretability and linguistic structure</a:t>
            </a:r>
          </a:p>
        </p:txBody>
      </p:sp>
      <p:sp>
        <p:nvSpPr>
          <p:cNvPr id="3" name="Content Placeholder 2">
            <a:extLst>
              <a:ext uri="{FF2B5EF4-FFF2-40B4-BE49-F238E27FC236}">
                <a16:creationId xmlns:a16="http://schemas.microsoft.com/office/drawing/2014/main" id="{6657E0CA-B1EB-5910-140F-2385956FC0C4}"/>
              </a:ext>
            </a:extLst>
          </p:cNvPr>
          <p:cNvSpPr>
            <a:spLocks noGrp="1"/>
          </p:cNvSpPr>
          <p:nvPr>
            <p:ph idx="1"/>
          </p:nvPr>
        </p:nvSpPr>
        <p:spPr/>
        <p:txBody>
          <a:bodyPr>
            <a:normAutofit/>
          </a:bodyPr>
          <a:lstStyle/>
          <a:p>
            <a:r>
              <a:rPr lang="en-US" dirty="0"/>
              <a:t>Goal of interpretability: understand interns of </a:t>
            </a:r>
            <a:r>
              <a:rPr lang="en-US" b="1" dirty="0"/>
              <a:t>how</a:t>
            </a:r>
            <a:r>
              <a:rPr lang="en-US" dirty="0"/>
              <a:t> a neural net processes language</a:t>
            </a:r>
          </a:p>
          <a:p>
            <a:r>
              <a:rPr lang="en-US" dirty="0"/>
              <a:t>Example: Embeddings in networks implicitly represent:</a:t>
            </a:r>
          </a:p>
          <a:p>
            <a:pPr marL="571500" indent="-571500">
              <a:buFont typeface="Arial" panose="020B0604020202020204" pitchFamily="34" charset="0"/>
              <a:buChar char="•"/>
            </a:pPr>
            <a:r>
              <a:rPr lang="en-US" dirty="0"/>
              <a:t>syntactic parse trees </a:t>
            </a:r>
          </a:p>
          <a:p>
            <a:pPr marL="571500" indent="-571500">
              <a:buFont typeface="Arial" panose="020B0604020202020204" pitchFamily="34" charset="0"/>
              <a:buChar char="•"/>
            </a:pPr>
            <a:r>
              <a:rPr lang="en-US" dirty="0"/>
              <a:t>semantic information </a:t>
            </a:r>
          </a:p>
          <a:p>
            <a:pPr marL="571500" indent="-571500">
              <a:buFont typeface="Arial" panose="020B0604020202020204" pitchFamily="34" charset="0"/>
              <a:buChar char="•"/>
            </a:pPr>
            <a:r>
              <a:rPr lang="en-US" dirty="0"/>
              <a:t>coreference information</a:t>
            </a:r>
          </a:p>
          <a:p>
            <a:endParaRPr lang="en-US" dirty="0"/>
          </a:p>
          <a:p>
            <a:endParaRPr lang="en-US" dirty="0"/>
          </a:p>
        </p:txBody>
      </p:sp>
    </p:spTree>
    <p:extLst>
      <p:ext uri="{BB962C8B-B14F-4D97-AF65-F5344CB8AC3E}">
        <p14:creationId xmlns:p14="http://schemas.microsoft.com/office/powerpoint/2010/main" val="33480219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C8214-0BD1-7CB6-AF63-3BE69E9AC9FD}"/>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4CB2EEE7-7D0F-DB11-2C81-8C7ED0F6309A}"/>
              </a:ext>
            </a:extLst>
          </p:cNvPr>
          <p:cNvSpPr>
            <a:spLocks noGrp="1"/>
          </p:cNvSpPr>
          <p:nvPr>
            <p:ph type="title"/>
          </p:nvPr>
        </p:nvSpPr>
        <p:spPr/>
        <p:txBody>
          <a:bodyPr>
            <a:normAutofit/>
          </a:bodyPr>
          <a:lstStyle/>
          <a:p>
            <a:r>
              <a:rPr lang="en-US" dirty="0"/>
              <a:t>Attention is sensitive to grammar</a:t>
            </a:r>
          </a:p>
        </p:txBody>
      </p:sp>
      <p:sp>
        <p:nvSpPr>
          <p:cNvPr id="6" name="Content Placeholder 5">
            <a:extLst>
              <a:ext uri="{FF2B5EF4-FFF2-40B4-BE49-F238E27FC236}">
                <a16:creationId xmlns:a16="http://schemas.microsoft.com/office/drawing/2014/main" id="{01FED0EA-C121-DE94-9175-124410395CFC}"/>
              </a:ext>
            </a:extLst>
          </p:cNvPr>
          <p:cNvSpPr>
            <a:spLocks noGrp="1"/>
          </p:cNvSpPr>
          <p:nvPr>
            <p:ph idx="1"/>
          </p:nvPr>
        </p:nvSpPr>
        <p:spPr/>
        <p:txBody>
          <a:bodyPr/>
          <a:lstStyle/>
          <a:p>
            <a:r>
              <a:rPr lang="en-US" dirty="0"/>
              <a:t>Some attention heads for direct object tokens attend to their governing verb</a:t>
            </a:r>
          </a:p>
        </p:txBody>
      </p:sp>
      <p:pic>
        <p:nvPicPr>
          <p:cNvPr id="2" name="Picture 1">
            <a:extLst>
              <a:ext uri="{FF2B5EF4-FFF2-40B4-BE49-F238E27FC236}">
                <a16:creationId xmlns:a16="http://schemas.microsoft.com/office/drawing/2014/main" id="{67F410D6-E601-06AA-C449-2802452B394B}"/>
              </a:ext>
            </a:extLst>
          </p:cNvPr>
          <p:cNvPicPr>
            <a:picLocks noChangeAspect="1"/>
          </p:cNvPicPr>
          <p:nvPr/>
        </p:nvPicPr>
        <p:blipFill>
          <a:blip r:embed="rId2"/>
          <a:stretch>
            <a:fillRect/>
          </a:stretch>
        </p:blipFill>
        <p:spPr>
          <a:xfrm>
            <a:off x="999400" y="3124200"/>
            <a:ext cx="10522813" cy="2220410"/>
          </a:xfrm>
          <a:prstGeom prst="rect">
            <a:avLst/>
          </a:prstGeom>
        </p:spPr>
      </p:pic>
    </p:spTree>
    <p:extLst>
      <p:ext uri="{BB962C8B-B14F-4D97-AF65-F5344CB8AC3E}">
        <p14:creationId xmlns:p14="http://schemas.microsoft.com/office/powerpoint/2010/main" val="2767058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2D189-45ED-D85B-F42E-66CD5235F51A}"/>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8E768279-C3D6-AD9B-F271-8409856AF4F3}"/>
              </a:ext>
            </a:extLst>
          </p:cNvPr>
          <p:cNvSpPr>
            <a:spLocks noGrp="1"/>
          </p:cNvSpPr>
          <p:nvPr>
            <p:ph type="title"/>
          </p:nvPr>
        </p:nvSpPr>
        <p:spPr/>
        <p:txBody>
          <a:bodyPr>
            <a:normAutofit/>
          </a:bodyPr>
          <a:lstStyle/>
          <a:p>
            <a:r>
              <a:rPr lang="en-US" dirty="0"/>
              <a:t>Attention is sensitive to coreference</a:t>
            </a:r>
          </a:p>
        </p:txBody>
      </p:sp>
      <p:sp>
        <p:nvSpPr>
          <p:cNvPr id="6" name="Content Placeholder 5">
            <a:extLst>
              <a:ext uri="{FF2B5EF4-FFF2-40B4-BE49-F238E27FC236}">
                <a16:creationId xmlns:a16="http://schemas.microsoft.com/office/drawing/2014/main" id="{69356715-4CE6-6270-9E76-AFF8335D91D6}"/>
              </a:ext>
            </a:extLst>
          </p:cNvPr>
          <p:cNvSpPr>
            <a:spLocks noGrp="1"/>
          </p:cNvSpPr>
          <p:nvPr>
            <p:ph idx="1"/>
          </p:nvPr>
        </p:nvSpPr>
        <p:spPr/>
        <p:txBody>
          <a:bodyPr/>
          <a:lstStyle/>
          <a:p>
            <a:r>
              <a:rPr lang="en-US" dirty="0"/>
              <a:t>Other  attention heads for a mention of an entity attend to </a:t>
            </a:r>
            <a:r>
              <a:rPr lang="en-US" dirty="0" err="1"/>
              <a:t>coreferent</a:t>
            </a:r>
            <a:r>
              <a:rPr lang="en-US" dirty="0"/>
              <a:t> </a:t>
            </a:r>
            <a:r>
              <a:rPr lang="en-US" b="1" dirty="0"/>
              <a:t>antecedent</a:t>
            </a:r>
          </a:p>
        </p:txBody>
      </p:sp>
      <p:pic>
        <p:nvPicPr>
          <p:cNvPr id="3" name="Picture 2">
            <a:extLst>
              <a:ext uri="{FF2B5EF4-FFF2-40B4-BE49-F238E27FC236}">
                <a16:creationId xmlns:a16="http://schemas.microsoft.com/office/drawing/2014/main" id="{7889C555-E5F7-C3A2-AC06-76C2FE1A4815}"/>
              </a:ext>
            </a:extLst>
          </p:cNvPr>
          <p:cNvPicPr>
            <a:picLocks noChangeAspect="1"/>
          </p:cNvPicPr>
          <p:nvPr/>
        </p:nvPicPr>
        <p:blipFill>
          <a:blip r:embed="rId2"/>
          <a:stretch>
            <a:fillRect/>
          </a:stretch>
        </p:blipFill>
        <p:spPr>
          <a:xfrm>
            <a:off x="705990" y="3454400"/>
            <a:ext cx="11469077" cy="1669007"/>
          </a:xfrm>
          <a:prstGeom prst="rect">
            <a:avLst/>
          </a:prstGeom>
        </p:spPr>
      </p:pic>
    </p:spTree>
    <p:extLst>
      <p:ext uri="{BB962C8B-B14F-4D97-AF65-F5344CB8AC3E}">
        <p14:creationId xmlns:p14="http://schemas.microsoft.com/office/powerpoint/2010/main" val="142154246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10C80-D9CD-ACF6-BFCB-7E4D6FD23AA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0217F7A9-F2F3-3A82-8297-1D29A6FBAE79}"/>
              </a:ext>
            </a:extLst>
          </p:cNvPr>
          <p:cNvSpPr>
            <a:spLocks noGrp="1"/>
          </p:cNvSpPr>
          <p:nvPr>
            <p:ph type="title"/>
          </p:nvPr>
        </p:nvSpPr>
        <p:spPr/>
        <p:txBody>
          <a:bodyPr>
            <a:normAutofit fontScale="90000"/>
          </a:bodyPr>
          <a:lstStyle/>
          <a:p>
            <a:r>
              <a:rPr lang="en-US" dirty="0"/>
              <a:t>Linguistic structure can also help </a:t>
            </a:r>
            <a:r>
              <a:rPr lang="en-US" b="1" dirty="0"/>
              <a:t>analysis</a:t>
            </a:r>
          </a:p>
        </p:txBody>
      </p:sp>
      <p:sp>
        <p:nvSpPr>
          <p:cNvPr id="6" name="Content Placeholder 5">
            <a:extLst>
              <a:ext uri="{FF2B5EF4-FFF2-40B4-BE49-F238E27FC236}">
                <a16:creationId xmlns:a16="http://schemas.microsoft.com/office/drawing/2014/main" id="{887B5DFB-4F36-693C-75B3-801BE6C5C22E}"/>
              </a:ext>
            </a:extLst>
          </p:cNvPr>
          <p:cNvSpPr>
            <a:spLocks noGrp="1"/>
          </p:cNvSpPr>
          <p:nvPr>
            <p:ph idx="1"/>
          </p:nvPr>
        </p:nvSpPr>
        <p:spPr>
          <a:xfrm>
            <a:off x="685800" y="1513390"/>
            <a:ext cx="11353800" cy="4572000"/>
          </a:xfrm>
        </p:spPr>
        <p:txBody>
          <a:bodyPr/>
          <a:lstStyle/>
          <a:p>
            <a:r>
              <a:rPr lang="en-US" sz="3200" dirty="0"/>
              <a:t>Conversational </a:t>
            </a:r>
            <a:r>
              <a:rPr lang="en-US" sz="3200" b="1" dirty="0"/>
              <a:t>Grounding</a:t>
            </a:r>
          </a:p>
          <a:p>
            <a:r>
              <a:rPr lang="en-US" sz="3200" dirty="0"/>
              <a:t>People indicate whether they understand them or not</a:t>
            </a:r>
          </a:p>
          <a:p>
            <a:pPr marL="457200" indent="-457200">
              <a:buFont typeface="Arial" panose="020B0604020202020204" pitchFamily="34" charset="0"/>
              <a:buChar char="•"/>
            </a:pPr>
            <a:r>
              <a:rPr lang="en-US" sz="3200" dirty="0"/>
              <a:t>they </a:t>
            </a:r>
            <a:r>
              <a:rPr lang="en-US" sz="3200" b="1" dirty="0"/>
              <a:t>ground</a:t>
            </a:r>
            <a:r>
              <a:rPr lang="en-US" sz="3200" dirty="0"/>
              <a:t> each others' utterances</a:t>
            </a:r>
          </a:p>
          <a:p>
            <a:endParaRPr lang="en-US" sz="3200" dirty="0"/>
          </a:p>
          <a:p>
            <a:r>
              <a:rPr lang="en-US" dirty="0">
                <a:solidFill>
                  <a:srgbClr val="061CFF"/>
                </a:solidFill>
              </a:rPr>
              <a:t>A: Can you hand me the box? </a:t>
            </a:r>
            <a:r>
              <a:rPr lang="en-US" dirty="0">
                <a:solidFill>
                  <a:schemeClr val="tx1"/>
                </a:solidFill>
              </a:rPr>
              <a:t>[in context w/2 boxes]</a:t>
            </a:r>
          </a:p>
          <a:p>
            <a:r>
              <a:rPr lang="en-US" dirty="0">
                <a:solidFill>
                  <a:srgbClr val="061CFF"/>
                </a:solidFill>
              </a:rPr>
              <a:t>B: Which one?</a:t>
            </a:r>
          </a:p>
          <a:p>
            <a:endParaRPr lang="en-US" dirty="0"/>
          </a:p>
        </p:txBody>
      </p:sp>
      <p:sp>
        <p:nvSpPr>
          <p:cNvPr id="2" name="TextBox 1">
            <a:extLst>
              <a:ext uri="{FF2B5EF4-FFF2-40B4-BE49-F238E27FC236}">
                <a16:creationId xmlns:a16="http://schemas.microsoft.com/office/drawing/2014/main" id="{3D30DC64-F51D-09D3-004A-A3088456C1D6}"/>
              </a:ext>
            </a:extLst>
          </p:cNvPr>
          <p:cNvSpPr txBox="1"/>
          <p:nvPr/>
        </p:nvSpPr>
        <p:spPr>
          <a:xfrm>
            <a:off x="5437251" y="5816025"/>
            <a:ext cx="4392549" cy="584775"/>
          </a:xfrm>
          <a:prstGeom prst="rect">
            <a:avLst/>
          </a:prstGeom>
          <a:noFill/>
        </p:spPr>
        <p:txBody>
          <a:bodyPr wrap="none" rtlCol="0">
            <a:spAutoFit/>
          </a:bodyPr>
          <a:lstStyle/>
          <a:p>
            <a:r>
              <a:rPr lang="en-US" sz="3200" b="1" dirty="0">
                <a:solidFill>
                  <a:srgbClr val="C00000"/>
                </a:solidFill>
                <a:latin typeface="Raleway" pitchFamily="2" charset="77"/>
              </a:rPr>
              <a:t>Clarification question</a:t>
            </a:r>
          </a:p>
        </p:txBody>
      </p:sp>
      <p:cxnSp>
        <p:nvCxnSpPr>
          <p:cNvPr id="4" name="Straight Arrow Connector 3">
            <a:extLst>
              <a:ext uri="{FF2B5EF4-FFF2-40B4-BE49-F238E27FC236}">
                <a16:creationId xmlns:a16="http://schemas.microsoft.com/office/drawing/2014/main" id="{A49FEB93-B72E-E868-D801-68ABD1A3F237}"/>
              </a:ext>
            </a:extLst>
          </p:cNvPr>
          <p:cNvCxnSpPr>
            <a:cxnSpLocks/>
          </p:cNvCxnSpPr>
          <p:nvPr/>
        </p:nvCxnSpPr>
        <p:spPr>
          <a:xfrm flipH="1" flipV="1">
            <a:off x="3760851" y="4817416"/>
            <a:ext cx="1676400" cy="1144802"/>
          </a:xfrm>
          <a:prstGeom prst="straightConnector1">
            <a:avLst/>
          </a:prstGeom>
          <a:ln w="63500">
            <a:solidFill>
              <a:srgbClr val="C00000"/>
            </a:solidFill>
            <a:tailEnd type="triangle" w="med"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4621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56CCC-11C4-CE6E-7034-570EDA1F43D0}"/>
              </a:ext>
            </a:extLst>
          </p:cNvPr>
          <p:cNvSpPr>
            <a:spLocks noGrp="1"/>
          </p:cNvSpPr>
          <p:nvPr>
            <p:ph type="title"/>
          </p:nvPr>
        </p:nvSpPr>
        <p:spPr/>
        <p:txBody>
          <a:bodyPr/>
          <a:lstStyle/>
          <a:p>
            <a:r>
              <a:rPr lang="en-US" dirty="0"/>
              <a:t>LLMs avoid asking clarification questions</a:t>
            </a:r>
          </a:p>
        </p:txBody>
      </p:sp>
      <p:sp>
        <p:nvSpPr>
          <p:cNvPr id="3" name="Content Placeholder 2">
            <a:extLst>
              <a:ext uri="{FF2B5EF4-FFF2-40B4-BE49-F238E27FC236}">
                <a16:creationId xmlns:a16="http://schemas.microsoft.com/office/drawing/2014/main" id="{C551DF05-C82B-D025-DC2E-89806EE80EF3}"/>
              </a:ext>
            </a:extLst>
          </p:cNvPr>
          <p:cNvSpPr>
            <a:spLocks noGrp="1"/>
          </p:cNvSpPr>
          <p:nvPr>
            <p:ph idx="1"/>
          </p:nvPr>
        </p:nvSpPr>
        <p:spPr/>
        <p:txBody>
          <a:bodyPr/>
          <a:lstStyle/>
          <a:p>
            <a:r>
              <a:rPr lang="en-US" dirty="0"/>
              <a:t>Shaikh et al (2024) analyzed transcripts of human-LLM conversations</a:t>
            </a:r>
          </a:p>
          <a:p>
            <a:r>
              <a:rPr lang="en-US" dirty="0"/>
              <a:t>Labeled them with conversational structure labels</a:t>
            </a:r>
          </a:p>
          <a:p>
            <a:r>
              <a:rPr lang="en-US" dirty="0"/>
              <a:t>Instead of asking for clarification, LLMs make often incorrect assumptions about what the user meant.</a:t>
            </a:r>
          </a:p>
        </p:txBody>
      </p:sp>
    </p:spTree>
    <p:extLst>
      <p:ext uri="{BB962C8B-B14F-4D97-AF65-F5344CB8AC3E}">
        <p14:creationId xmlns:p14="http://schemas.microsoft.com/office/powerpoint/2010/main" val="46737126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2E70B-B798-EE9F-F61B-5458416E7E7F}"/>
              </a:ext>
            </a:extLst>
          </p:cNvPr>
          <p:cNvSpPr>
            <a:spLocks noGrp="1"/>
          </p:cNvSpPr>
          <p:nvPr>
            <p:ph type="title"/>
          </p:nvPr>
        </p:nvSpPr>
        <p:spPr/>
        <p:txBody>
          <a:bodyPr/>
          <a:lstStyle/>
          <a:p>
            <a:r>
              <a:rPr lang="en-US" dirty="0"/>
              <a:t>Analyzing LLM-human conversations</a:t>
            </a:r>
          </a:p>
        </p:txBody>
      </p:sp>
      <p:sp>
        <p:nvSpPr>
          <p:cNvPr id="3" name="Content Placeholder 2">
            <a:extLst>
              <a:ext uri="{FF2B5EF4-FFF2-40B4-BE49-F238E27FC236}">
                <a16:creationId xmlns:a16="http://schemas.microsoft.com/office/drawing/2014/main" id="{07A7077E-D525-7395-0E3B-3D487BCA1163}"/>
              </a:ext>
            </a:extLst>
          </p:cNvPr>
          <p:cNvSpPr>
            <a:spLocks noGrp="1"/>
          </p:cNvSpPr>
          <p:nvPr>
            <p:ph idx="1"/>
          </p:nvPr>
        </p:nvSpPr>
        <p:spPr>
          <a:xfrm>
            <a:off x="1097286" y="1600200"/>
            <a:ext cx="10408914" cy="5257800"/>
          </a:xfrm>
        </p:spPr>
        <p:txBody>
          <a:bodyPr>
            <a:normAutofit/>
          </a:bodyPr>
          <a:lstStyle/>
          <a:p>
            <a:r>
              <a:rPr lang="en-US" b="1" dirty="0"/>
              <a:t>LLMs show linguistic overconfidence </a:t>
            </a:r>
            <a:r>
              <a:rPr lang="en-US" dirty="0"/>
              <a:t>(Zhou et al., 2024);</a:t>
            </a:r>
          </a:p>
          <a:p>
            <a:pPr marL="571500" indent="-571500">
              <a:buFont typeface="Arial" panose="020B0604020202020204" pitchFamily="34" charset="0"/>
              <a:buChar char="•"/>
            </a:pPr>
            <a:r>
              <a:rPr lang="en-US" dirty="0"/>
              <a:t>LLMs overuse strengtheners like "definitely" and avoid weakeners like "maybe"</a:t>
            </a:r>
          </a:p>
          <a:p>
            <a:r>
              <a:rPr lang="en-US" b="1" dirty="0"/>
              <a:t>LLMs generate sycophantic language</a:t>
            </a:r>
            <a:r>
              <a:rPr lang="en-US" dirty="0"/>
              <a:t> (Cheng et al., 2026)</a:t>
            </a:r>
          </a:p>
          <a:p>
            <a:pPr marL="571500" indent="-571500">
              <a:buFont typeface="Arial" panose="020B0604020202020204" pitchFamily="34" charset="0"/>
              <a:buChar char="•"/>
            </a:pPr>
            <a:r>
              <a:rPr lang="en-US" dirty="0"/>
              <a:t>LLMs use language that is linguistically affirming and bolstering the user's positive face and self-image</a:t>
            </a:r>
          </a:p>
          <a:p>
            <a:endParaRPr lang="en-US" dirty="0"/>
          </a:p>
          <a:p>
            <a:endParaRPr lang="en-US" dirty="0"/>
          </a:p>
          <a:p>
            <a:endParaRPr lang="en-US" dirty="0"/>
          </a:p>
        </p:txBody>
      </p:sp>
    </p:spTree>
    <p:extLst>
      <p:ext uri="{BB962C8B-B14F-4D97-AF65-F5344CB8AC3E}">
        <p14:creationId xmlns:p14="http://schemas.microsoft.com/office/powerpoint/2010/main" val="26330801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043F7-6A77-C5C3-D489-FF789AEAAB01}"/>
              </a:ext>
            </a:extLst>
          </p:cNvPr>
          <p:cNvSpPr>
            <a:spLocks noGrp="1"/>
          </p:cNvSpPr>
          <p:nvPr>
            <p:ph type="title"/>
          </p:nvPr>
        </p:nvSpPr>
        <p:spPr/>
        <p:txBody>
          <a:bodyPr>
            <a:normAutofit fontScale="90000"/>
          </a:bodyPr>
          <a:lstStyle/>
          <a:p>
            <a:r>
              <a:rPr lang="en-US" dirty="0"/>
              <a:t>Linguistic structure computation also useful in social and cognitive science</a:t>
            </a:r>
          </a:p>
        </p:txBody>
      </p:sp>
      <p:sp>
        <p:nvSpPr>
          <p:cNvPr id="3" name="Content Placeholder 2">
            <a:extLst>
              <a:ext uri="{FF2B5EF4-FFF2-40B4-BE49-F238E27FC236}">
                <a16:creationId xmlns:a16="http://schemas.microsoft.com/office/drawing/2014/main" id="{465A758C-26AF-F997-99E1-D814E075D7FA}"/>
              </a:ext>
            </a:extLst>
          </p:cNvPr>
          <p:cNvSpPr>
            <a:spLocks noGrp="1"/>
          </p:cNvSpPr>
          <p:nvPr>
            <p:ph idx="1"/>
          </p:nvPr>
        </p:nvSpPr>
        <p:spPr/>
        <p:txBody>
          <a:bodyPr/>
          <a:lstStyle/>
          <a:p>
            <a:r>
              <a:rPr lang="en-US" dirty="0"/>
              <a:t>Psychology: studying how humans process language</a:t>
            </a:r>
          </a:p>
          <a:p>
            <a:r>
              <a:rPr lang="en-US" dirty="0"/>
              <a:t>Political science: studying political speech</a:t>
            </a:r>
          </a:p>
          <a:p>
            <a:r>
              <a:rPr lang="en-US" dirty="0"/>
              <a:t>Linguistics: studying linguistic structure itself</a:t>
            </a:r>
          </a:p>
          <a:p>
            <a:endParaRPr lang="en-US" dirty="0"/>
          </a:p>
        </p:txBody>
      </p:sp>
    </p:spTree>
    <p:extLst>
      <p:ext uri="{BB962C8B-B14F-4D97-AF65-F5344CB8AC3E}">
        <p14:creationId xmlns:p14="http://schemas.microsoft.com/office/powerpoint/2010/main" val="17267084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99201C-4F2D-7AD1-3B4F-B78A6B0CB0EF}"/>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1F8C5019-29C7-6601-6302-22F223450A64}"/>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395C772D-033E-556A-1C20-DA22A75CA12D}"/>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Linguistic Structure and Interpretability</a:t>
            </a:r>
          </a:p>
        </p:txBody>
      </p:sp>
      <p:sp>
        <p:nvSpPr>
          <p:cNvPr id="3" name="Text Placeholder 2">
            <a:extLst>
              <a:ext uri="{FF2B5EF4-FFF2-40B4-BE49-F238E27FC236}">
                <a16:creationId xmlns:a16="http://schemas.microsoft.com/office/drawing/2014/main" id="{7EE86BA2-B950-EF5A-E8B7-1359A8FF70DC}"/>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655639539"/>
      </p:ext>
    </p:extLst>
  </p:cSld>
  <p:clrMapOvr>
    <a:masterClrMapping/>
  </p:clrMapOvr>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92A7B-5506-1D28-677E-C4917A56643B}"/>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95CE30C2-BB93-3D99-B9E1-74CAA4DC213D}"/>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1E50CB07-0D1A-B7E0-3CCB-B611B10A38CD}"/>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Pretraining</a:t>
            </a:r>
          </a:p>
        </p:txBody>
      </p:sp>
      <p:sp>
        <p:nvSpPr>
          <p:cNvPr id="3" name="Text Placeholder 2">
            <a:extLst>
              <a:ext uri="{FF2B5EF4-FFF2-40B4-BE49-F238E27FC236}">
                <a16:creationId xmlns:a16="http://schemas.microsoft.com/office/drawing/2014/main" id="{F93611FC-53ED-BF83-4308-D574328C132E}"/>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031000806"/>
      </p:ext>
    </p:extLst>
  </p:cSld>
  <p:clrMapOvr>
    <a:masterClrMapping/>
  </p:clrMapOvr>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B10BB-70F8-7204-F7E5-EF89E48533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D6D5E-A0BF-7C3B-2B75-56CA67CEC5A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3E8CB5BA-50D1-F36D-13FD-FDC61B7C7063}"/>
              </a:ext>
            </a:extLst>
          </p:cNvPr>
          <p:cNvPicPr>
            <a:picLocks noGrp="1" noChangeAspect="1"/>
          </p:cNvPicPr>
          <p:nvPr>
            <p:ph idx="1"/>
          </p:nvPr>
        </p:nvPicPr>
        <p:blipFill>
          <a:blip r:embed="rId2"/>
          <a:stretch>
            <a:fillRect/>
          </a:stretch>
        </p:blipFill>
        <p:spPr>
          <a:xfrm>
            <a:off x="196075" y="1219200"/>
            <a:ext cx="11919725" cy="4481753"/>
          </a:xfrm>
          <a:prstGeom prst="rect">
            <a:avLst/>
          </a:prstGeom>
        </p:spPr>
      </p:pic>
    </p:spTree>
    <p:extLst>
      <p:ext uri="{BB962C8B-B14F-4D97-AF65-F5344CB8AC3E}">
        <p14:creationId xmlns:p14="http://schemas.microsoft.com/office/powerpoint/2010/main" val="3864182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9AE16B-97C5-D206-4B41-D6C6586280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4EB5D-ACAA-C7CE-6B05-3950D541E8F4}"/>
              </a:ext>
            </a:extLst>
          </p:cNvPr>
          <p:cNvSpPr>
            <a:spLocks noGrp="1"/>
          </p:cNvSpPr>
          <p:nvPr>
            <p:ph type="title"/>
          </p:nvPr>
        </p:nvSpPr>
        <p:spPr/>
        <p:txBody>
          <a:bodyPr/>
          <a:lstStyle/>
          <a:p>
            <a:r>
              <a:rPr lang="en-US" dirty="0"/>
              <a:t>What is a large language model?</a:t>
            </a:r>
          </a:p>
        </p:txBody>
      </p:sp>
      <p:pic>
        <p:nvPicPr>
          <p:cNvPr id="5" name="Content Placeholder 4">
            <a:extLst>
              <a:ext uri="{FF2B5EF4-FFF2-40B4-BE49-F238E27FC236}">
                <a16:creationId xmlns:a16="http://schemas.microsoft.com/office/drawing/2014/main" id="{D0357582-12A0-6C55-9191-19CAA5D6AD43}"/>
              </a:ext>
            </a:extLst>
          </p:cNvPr>
          <p:cNvPicPr>
            <a:picLocks noGrp="1" noChangeAspect="1"/>
          </p:cNvPicPr>
          <p:nvPr>
            <p:ph idx="1"/>
          </p:nvPr>
        </p:nvPicPr>
        <p:blipFill>
          <a:blip r:embed="rId2"/>
          <a:srcRect/>
          <a:stretch/>
        </p:blipFill>
        <p:spPr>
          <a:xfrm>
            <a:off x="1478280" y="3124200"/>
            <a:ext cx="9296400" cy="3289300"/>
          </a:xfrm>
        </p:spPr>
      </p:pic>
      <p:sp>
        <p:nvSpPr>
          <p:cNvPr id="6" name="TextBox 5">
            <a:extLst>
              <a:ext uri="{FF2B5EF4-FFF2-40B4-BE49-F238E27FC236}">
                <a16:creationId xmlns:a16="http://schemas.microsoft.com/office/drawing/2014/main" id="{5D39A996-EA9F-A321-D83F-1D6EAFBB509F}"/>
              </a:ext>
            </a:extLst>
          </p:cNvPr>
          <p:cNvSpPr txBox="1"/>
          <p:nvPr/>
        </p:nvSpPr>
        <p:spPr>
          <a:xfrm>
            <a:off x="906223" y="1066799"/>
            <a:ext cx="10164763" cy="1631216"/>
          </a:xfrm>
          <a:prstGeom prst="rect">
            <a:avLst/>
          </a:prstGeom>
          <a:noFill/>
        </p:spPr>
        <p:txBody>
          <a:bodyPr wrap="square" rtlCol="0">
            <a:spAutoFit/>
          </a:bodyPr>
          <a:lstStyle/>
          <a:p>
            <a:r>
              <a:rPr lang="en-US" sz="2800" dirty="0">
                <a:latin typeface="Raleway" pitchFamily="2" charset="77"/>
                <a:cs typeface="Calibri" panose="020F0502020204030204" pitchFamily="34" charset="0"/>
              </a:rPr>
              <a:t>A neural network with:</a:t>
            </a:r>
          </a:p>
          <a:p>
            <a:r>
              <a:rPr lang="en-US" sz="2800" b="1" dirty="0">
                <a:latin typeface="Raleway" pitchFamily="2" charset="77"/>
                <a:cs typeface="Calibri" panose="020F0502020204030204" pitchFamily="34" charset="0"/>
              </a:rPr>
              <a:t>	</a:t>
            </a:r>
            <a:r>
              <a:rPr lang="en-US" sz="2600" b="1" dirty="0">
                <a:latin typeface="Raleway" pitchFamily="2" charset="77"/>
                <a:cs typeface="Calibri" panose="020F0502020204030204" pitchFamily="34" charset="0"/>
              </a:rPr>
              <a:t>Input</a:t>
            </a:r>
            <a:r>
              <a:rPr lang="en-US" sz="2600" dirty="0">
                <a:latin typeface="Raleway" pitchFamily="2" charset="77"/>
                <a:cs typeface="Calibri" panose="020F0502020204030204" pitchFamily="34" charset="0"/>
              </a:rPr>
              <a:t>: a context or prefix, </a:t>
            </a:r>
          </a:p>
          <a:p>
            <a:r>
              <a:rPr lang="en-US" sz="2600" b="1" dirty="0">
                <a:latin typeface="Raleway" pitchFamily="2" charset="77"/>
                <a:cs typeface="Calibri" panose="020F0502020204030204" pitchFamily="34" charset="0"/>
              </a:rPr>
              <a:t>	Output</a:t>
            </a:r>
            <a:r>
              <a:rPr lang="en-US" sz="2600" dirty="0">
                <a:latin typeface="Raleway" pitchFamily="2" charset="77"/>
                <a:cs typeface="Calibri" panose="020F0502020204030204" pitchFamily="34" charset="0"/>
              </a:rPr>
              <a:t>: a distribution over possible next words </a:t>
            </a:r>
          </a:p>
          <a:p>
            <a:endParaRPr lang="en-US" dirty="0">
              <a:latin typeface="Raleway" pitchFamily="2" charset="77"/>
            </a:endParaRPr>
          </a:p>
        </p:txBody>
      </p:sp>
    </p:spTree>
    <p:extLst>
      <p:ext uri="{BB962C8B-B14F-4D97-AF65-F5344CB8AC3E}">
        <p14:creationId xmlns:p14="http://schemas.microsoft.com/office/powerpoint/2010/main" val="405343953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9B5601-E501-8066-6CBE-4998000EEB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37D833-A3B9-204A-D69D-E0C78B3D5817}"/>
              </a:ext>
            </a:extLst>
          </p:cNvPr>
          <p:cNvSpPr>
            <a:spLocks noGrp="1"/>
          </p:cNvSpPr>
          <p:nvPr>
            <p:ph type="title"/>
          </p:nvPr>
        </p:nvSpPr>
        <p:spPr/>
        <p:txBody>
          <a:bodyPr/>
          <a:lstStyle/>
          <a:p>
            <a:r>
              <a:rPr lang="en-US" dirty="0"/>
              <a:t>Pretraining</a:t>
            </a:r>
          </a:p>
        </p:txBody>
      </p:sp>
      <p:sp>
        <p:nvSpPr>
          <p:cNvPr id="3" name="Content Placeholder 2">
            <a:extLst>
              <a:ext uri="{FF2B5EF4-FFF2-40B4-BE49-F238E27FC236}">
                <a16:creationId xmlns:a16="http://schemas.microsoft.com/office/drawing/2014/main" id="{4BDA4471-D195-8BFE-2023-E1C9AA491FCD}"/>
              </a:ext>
            </a:extLst>
          </p:cNvPr>
          <p:cNvSpPr>
            <a:spLocks noGrp="1"/>
          </p:cNvSpPr>
          <p:nvPr>
            <p:ph idx="1"/>
          </p:nvPr>
        </p:nvSpPr>
        <p:spPr>
          <a:xfrm>
            <a:off x="2895600" y="1600200"/>
            <a:ext cx="9067800" cy="4572000"/>
          </a:xfrm>
        </p:spPr>
        <p:txBody>
          <a:bodyPr/>
          <a:lstStyle/>
          <a:p>
            <a:r>
              <a:rPr lang="en-US" sz="4000" dirty="0">
                <a:cs typeface="Calibri" panose="020F0502020204030204" pitchFamily="34" charset="0"/>
              </a:rPr>
              <a:t>The big idea that underlies LM performance</a:t>
            </a:r>
          </a:p>
          <a:p>
            <a:endParaRPr lang="en-US" sz="4000" dirty="0">
              <a:cs typeface="Calibri" panose="020F0502020204030204" pitchFamily="34" charset="0"/>
            </a:endParaRPr>
          </a:p>
          <a:p>
            <a:r>
              <a:rPr lang="en-US" sz="4000" dirty="0">
                <a:cs typeface="Calibri" panose="020F0502020204030204" pitchFamily="34" charset="0"/>
              </a:rPr>
              <a:t>First </a:t>
            </a:r>
            <a:r>
              <a:rPr lang="en-US" sz="4000" b="1" dirty="0">
                <a:cs typeface="Calibri" panose="020F0502020204030204" pitchFamily="34" charset="0"/>
              </a:rPr>
              <a:t>pretrain</a:t>
            </a:r>
            <a:r>
              <a:rPr lang="en-US" sz="4000" dirty="0">
                <a:cs typeface="Calibri" panose="020F0502020204030204" pitchFamily="34" charset="0"/>
              </a:rPr>
              <a:t> a transformer model on enormous amounts of text</a:t>
            </a:r>
          </a:p>
          <a:p>
            <a:r>
              <a:rPr lang="en-US" sz="4000" dirty="0">
                <a:cs typeface="Calibri" panose="020F0502020204030204" pitchFamily="34" charset="0"/>
              </a:rPr>
              <a:t>Then </a:t>
            </a:r>
            <a:r>
              <a:rPr lang="en-US" sz="4000" b="1" dirty="0">
                <a:cs typeface="Calibri" panose="020F0502020204030204" pitchFamily="34" charset="0"/>
              </a:rPr>
              <a:t>apply</a:t>
            </a:r>
            <a:r>
              <a:rPr lang="en-US" sz="4000" dirty="0">
                <a:cs typeface="Calibri" panose="020F0502020204030204" pitchFamily="34" charset="0"/>
              </a:rPr>
              <a:t> it to new tasks.</a:t>
            </a:r>
            <a:endParaRPr lang="en-US" sz="5400" dirty="0">
              <a:cs typeface="Calibri" panose="020F0502020204030204" pitchFamily="34" charset="0"/>
            </a:endParaRPr>
          </a:p>
          <a:p>
            <a:endParaRPr lang="en-US" dirty="0"/>
          </a:p>
        </p:txBody>
      </p:sp>
      <p:pic>
        <p:nvPicPr>
          <p:cNvPr id="4" name="Content Placeholder 4">
            <a:extLst>
              <a:ext uri="{FF2B5EF4-FFF2-40B4-BE49-F238E27FC236}">
                <a16:creationId xmlns:a16="http://schemas.microsoft.com/office/drawing/2014/main" id="{67E21FD6-FD6B-F82E-34BA-DFADCB9A0593}"/>
              </a:ext>
            </a:extLst>
          </p:cNvPr>
          <p:cNvPicPr>
            <a:picLocks noChangeAspect="1"/>
          </p:cNvPicPr>
          <p:nvPr/>
        </p:nvPicPr>
        <p:blipFill>
          <a:blip r:embed="rId2"/>
          <a:srcRect r="78631"/>
          <a:stretch>
            <a:fillRect/>
          </a:stretch>
        </p:blipFill>
        <p:spPr>
          <a:xfrm>
            <a:off x="196075" y="1219200"/>
            <a:ext cx="2547125" cy="4481753"/>
          </a:xfrm>
          <a:prstGeom prst="rect">
            <a:avLst/>
          </a:prstGeom>
        </p:spPr>
      </p:pic>
    </p:spTree>
    <p:extLst>
      <p:ext uri="{BB962C8B-B14F-4D97-AF65-F5344CB8AC3E}">
        <p14:creationId xmlns:p14="http://schemas.microsoft.com/office/powerpoint/2010/main" val="216454937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8C656-4594-DB1A-2D97-1AF7643F88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929B8B-ED17-4D72-9A5D-DE48A2C50B2A}"/>
              </a:ext>
            </a:extLst>
          </p:cNvPr>
          <p:cNvSpPr>
            <a:spLocks noGrp="1"/>
          </p:cNvSpPr>
          <p:nvPr>
            <p:ph type="title"/>
          </p:nvPr>
        </p:nvSpPr>
        <p:spPr/>
        <p:txBody>
          <a:bodyPr/>
          <a:lstStyle/>
          <a:p>
            <a:r>
              <a:rPr lang="en-US" dirty="0"/>
              <a:t>Self-supervised pre-training</a:t>
            </a:r>
          </a:p>
        </p:txBody>
      </p:sp>
      <p:sp>
        <p:nvSpPr>
          <p:cNvPr id="3" name="Content Placeholder 2">
            <a:extLst>
              <a:ext uri="{FF2B5EF4-FFF2-40B4-BE49-F238E27FC236}">
                <a16:creationId xmlns:a16="http://schemas.microsoft.com/office/drawing/2014/main" id="{29CADB6C-7196-9A28-CDA9-5310D69B96C5}"/>
              </a:ext>
            </a:extLst>
          </p:cNvPr>
          <p:cNvSpPr>
            <a:spLocks noGrp="1"/>
          </p:cNvSpPr>
          <p:nvPr>
            <p:ph idx="1"/>
          </p:nvPr>
        </p:nvSpPr>
        <p:spPr>
          <a:xfrm>
            <a:off x="3124200" y="1600200"/>
            <a:ext cx="8686800" cy="5257800"/>
          </a:xfrm>
        </p:spPr>
        <p:txBody>
          <a:bodyPr>
            <a:normAutofit/>
          </a:bodyPr>
          <a:lstStyle/>
          <a:p>
            <a:r>
              <a:rPr lang="en-US" dirty="0"/>
              <a:t>T</a:t>
            </a:r>
            <a:r>
              <a:rPr lang="en-US" sz="3600" dirty="0"/>
              <a:t>rain LLMs to predict the next word</a:t>
            </a:r>
          </a:p>
          <a:p>
            <a:pPr marL="457200" indent="-457200">
              <a:buFont typeface="+mj-lt"/>
              <a:buAutoNum type="arabicPeriod"/>
            </a:pPr>
            <a:r>
              <a:rPr lang="en-US" sz="3600" dirty="0">
                <a:effectLst/>
                <a:cs typeface="Calibri" panose="020F0502020204030204" pitchFamily="34" charset="0"/>
              </a:rPr>
              <a:t>Take a corpus of text </a:t>
            </a:r>
          </a:p>
          <a:p>
            <a:pPr marL="457200" indent="-457200">
              <a:buFont typeface="+mj-lt"/>
              <a:buAutoNum type="arabicPeriod"/>
            </a:pPr>
            <a:r>
              <a:rPr lang="en-US" sz="3600" dirty="0">
                <a:cs typeface="Calibri" panose="020F0502020204030204" pitchFamily="34" charset="0"/>
              </a:rPr>
              <a:t>A</a:t>
            </a:r>
            <a:r>
              <a:rPr lang="en-US" sz="3600" dirty="0">
                <a:effectLst/>
                <a:cs typeface="Calibri" panose="020F0502020204030204" pitchFamily="34" charset="0"/>
              </a:rPr>
              <a:t>t each time step </a:t>
            </a:r>
            <a:r>
              <a:rPr lang="en-US" sz="3600" i="1" dirty="0">
                <a:effectLst/>
                <a:cs typeface="Calibri" panose="020F0502020204030204" pitchFamily="34" charset="0"/>
              </a:rPr>
              <a:t>t </a:t>
            </a:r>
          </a:p>
          <a:p>
            <a:pPr marL="968345" lvl="1" indent="-571500">
              <a:buFont typeface="+mj-lt"/>
              <a:buAutoNum type="romanLcPeriod"/>
            </a:pPr>
            <a:r>
              <a:rPr lang="en-US" sz="3200" dirty="0">
                <a:effectLst/>
                <a:cs typeface="Calibri" panose="020F0502020204030204" pitchFamily="34" charset="0"/>
              </a:rPr>
              <a:t>ask the model to predict the next word </a:t>
            </a:r>
          </a:p>
          <a:p>
            <a:pPr marL="968345" lvl="1" indent="-571500">
              <a:buFont typeface="+mj-lt"/>
              <a:buAutoNum type="romanLcPeriod"/>
            </a:pPr>
            <a:r>
              <a:rPr lang="en-US" sz="3200" dirty="0">
                <a:effectLst/>
                <a:cs typeface="Calibri" panose="020F0502020204030204" pitchFamily="34" charset="0"/>
              </a:rPr>
              <a:t>train the model (modify weights) to minimize prediction error</a:t>
            </a:r>
          </a:p>
          <a:p>
            <a:pPr marL="1192707" lvl="2" indent="-571500"/>
            <a:r>
              <a:rPr lang="en-US" b="1" dirty="0">
                <a:effectLst/>
                <a:cs typeface="Calibri" panose="020F0502020204030204" pitchFamily="34" charset="0"/>
              </a:rPr>
              <a:t>Cross entropy loss </a:t>
            </a:r>
            <a:r>
              <a:rPr lang="en-US" dirty="0">
                <a:effectLst/>
                <a:cs typeface="Calibri" panose="020F0502020204030204" pitchFamily="34" charset="0"/>
              </a:rPr>
              <a:t>and </a:t>
            </a:r>
            <a:r>
              <a:rPr lang="en-US" b="1" dirty="0">
                <a:effectLst/>
                <a:cs typeface="Calibri" panose="020F0502020204030204" pitchFamily="34" charset="0"/>
              </a:rPr>
              <a:t>gradient descent</a:t>
            </a:r>
          </a:p>
          <a:p>
            <a:pPr marL="396845" lvl="1" indent="0">
              <a:buNone/>
            </a:pPr>
            <a:endParaRPr lang="en-US" dirty="0">
              <a:cs typeface="Calibri" panose="020F0502020204030204" pitchFamily="34" charset="0"/>
            </a:endParaRPr>
          </a:p>
          <a:p>
            <a:pPr marL="15875" lvl="1" indent="0">
              <a:buNone/>
            </a:pPr>
            <a:r>
              <a:rPr lang="en-US" sz="3200" dirty="0">
                <a:cs typeface="Calibri" panose="020F0502020204030204" pitchFamily="34" charset="0"/>
              </a:rPr>
              <a:t>"</a:t>
            </a:r>
            <a:r>
              <a:rPr lang="en-US" sz="3200" b="1" dirty="0">
                <a:cs typeface="Calibri" panose="020F0502020204030204" pitchFamily="34" charset="0"/>
              </a:rPr>
              <a:t>Self-supervised</a:t>
            </a:r>
            <a:r>
              <a:rPr lang="en-US" sz="3200" dirty="0">
                <a:cs typeface="Calibri" panose="020F0502020204030204" pitchFamily="34" charset="0"/>
              </a:rPr>
              <a:t>" because it just uses the next word as the label!</a:t>
            </a:r>
          </a:p>
          <a:p>
            <a:endParaRPr lang="en-US" sz="2400" dirty="0"/>
          </a:p>
          <a:p>
            <a:endParaRPr lang="en-US" sz="3600" dirty="0"/>
          </a:p>
        </p:txBody>
      </p:sp>
      <p:pic>
        <p:nvPicPr>
          <p:cNvPr id="4" name="Content Placeholder 4">
            <a:extLst>
              <a:ext uri="{FF2B5EF4-FFF2-40B4-BE49-F238E27FC236}">
                <a16:creationId xmlns:a16="http://schemas.microsoft.com/office/drawing/2014/main" id="{BAEB0206-5F13-0096-5479-BE80ADEAB677}"/>
              </a:ext>
            </a:extLst>
          </p:cNvPr>
          <p:cNvPicPr>
            <a:picLocks noChangeAspect="1"/>
          </p:cNvPicPr>
          <p:nvPr/>
        </p:nvPicPr>
        <p:blipFill>
          <a:blip r:embed="rId2"/>
          <a:srcRect r="78631"/>
          <a:stretch>
            <a:fillRect/>
          </a:stretch>
        </p:blipFill>
        <p:spPr>
          <a:xfrm>
            <a:off x="228600" y="1828800"/>
            <a:ext cx="2547125" cy="4481753"/>
          </a:xfrm>
          <a:prstGeom prst="rect">
            <a:avLst/>
          </a:prstGeom>
        </p:spPr>
      </p:pic>
    </p:spTree>
    <p:extLst>
      <p:ext uri="{BB962C8B-B14F-4D97-AF65-F5344CB8AC3E}">
        <p14:creationId xmlns:p14="http://schemas.microsoft.com/office/powerpoint/2010/main" val="238071375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DC5493-3F70-7FA2-2950-9114175C3F48}"/>
              </a:ext>
            </a:extLst>
          </p:cNvPr>
          <p:cNvSpPr>
            <a:spLocks noGrp="1"/>
          </p:cNvSpPr>
          <p:nvPr>
            <p:ph type="title"/>
          </p:nvPr>
        </p:nvSpPr>
        <p:spPr/>
        <p:txBody>
          <a:bodyPr>
            <a:normAutofit fontScale="90000"/>
          </a:bodyPr>
          <a:lstStyle/>
          <a:p>
            <a:r>
              <a:rPr lang="en-US" dirty="0"/>
              <a:t>What is this text that models pretrain on?</a:t>
            </a:r>
          </a:p>
        </p:txBody>
      </p:sp>
      <p:sp>
        <p:nvSpPr>
          <p:cNvPr id="3" name="Content Placeholder 2">
            <a:extLst>
              <a:ext uri="{FF2B5EF4-FFF2-40B4-BE49-F238E27FC236}">
                <a16:creationId xmlns:a16="http://schemas.microsoft.com/office/drawing/2014/main" id="{C4215581-243A-9F9B-1608-07B02A59D7C6}"/>
              </a:ext>
            </a:extLst>
          </p:cNvPr>
          <p:cNvSpPr>
            <a:spLocks noGrp="1"/>
          </p:cNvSpPr>
          <p:nvPr>
            <p:ph idx="1"/>
          </p:nvPr>
        </p:nvSpPr>
        <p:spPr/>
        <p:txBody>
          <a:bodyPr/>
          <a:lstStyle/>
          <a:p>
            <a:r>
              <a:rPr lang="en-US" dirty="0"/>
              <a:t>For proprietary models, we don't know!</a:t>
            </a:r>
          </a:p>
        </p:txBody>
      </p:sp>
    </p:spTree>
    <p:extLst>
      <p:ext uri="{BB962C8B-B14F-4D97-AF65-F5344CB8AC3E}">
        <p14:creationId xmlns:p14="http://schemas.microsoft.com/office/powerpoint/2010/main" val="266441051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DEDF93-CE55-3529-23F1-CC5780CAF79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F0F1502-7916-BE9B-7E74-52CD2242C224}"/>
              </a:ext>
            </a:extLst>
          </p:cNvPr>
          <p:cNvSpPr>
            <a:spLocks noGrp="1"/>
          </p:cNvSpPr>
          <p:nvPr>
            <p:ph type="title"/>
          </p:nvPr>
        </p:nvSpPr>
        <p:spPr/>
        <p:txBody>
          <a:bodyPr>
            <a:normAutofit fontScale="90000"/>
          </a:bodyPr>
          <a:lstStyle/>
          <a:p>
            <a:r>
              <a:rPr lang="en-US" dirty="0"/>
              <a:t>Open LLMs are mainly trained on the web</a:t>
            </a:r>
          </a:p>
        </p:txBody>
      </p:sp>
      <p:sp>
        <p:nvSpPr>
          <p:cNvPr id="6" name="Content Placeholder 5">
            <a:extLst>
              <a:ext uri="{FF2B5EF4-FFF2-40B4-BE49-F238E27FC236}">
                <a16:creationId xmlns:a16="http://schemas.microsoft.com/office/drawing/2014/main" id="{B24C03F2-071E-1847-6143-DF5312827D02}"/>
              </a:ext>
            </a:extLst>
          </p:cNvPr>
          <p:cNvSpPr>
            <a:spLocks noGrp="1"/>
          </p:cNvSpPr>
          <p:nvPr>
            <p:ph idx="1"/>
          </p:nvPr>
        </p:nvSpPr>
        <p:spPr/>
        <p:txBody>
          <a:bodyPr>
            <a:normAutofit/>
          </a:bodyPr>
          <a:lstStyle/>
          <a:p>
            <a:r>
              <a:rPr lang="en-US" sz="3200" b="1" dirty="0" err="1">
                <a:effectLst/>
                <a:cs typeface="Calibri" panose="020F0502020204030204" pitchFamily="34" charset="0"/>
              </a:rPr>
              <a:t>CommonCrawl</a:t>
            </a:r>
            <a:r>
              <a:rPr lang="en-US" sz="3200" dirty="0">
                <a:effectLst/>
                <a:cs typeface="Calibri" panose="020F0502020204030204" pitchFamily="34" charset="0"/>
              </a:rPr>
              <a:t>, snapshots of the entire web produced by the non-profit Common Crawl with billions of pages</a:t>
            </a:r>
          </a:p>
          <a:p>
            <a:endParaRPr lang="en-US" sz="3200" dirty="0">
              <a:effectLst/>
              <a:cs typeface="Calibri" panose="020F0502020204030204" pitchFamily="34" charset="0"/>
            </a:endParaRPr>
          </a:p>
          <a:p>
            <a:pPr marL="0" indent="0"/>
            <a:r>
              <a:rPr lang="en-US" sz="3200" dirty="0" err="1">
                <a:cs typeface="Calibri" panose="020F0502020204030204" pitchFamily="34" charset="0"/>
              </a:rPr>
              <a:t>Fineweb</a:t>
            </a:r>
            <a:r>
              <a:rPr lang="en-US" sz="3200" dirty="0">
                <a:cs typeface="Calibri" panose="020F0502020204030204" pitchFamily="34" charset="0"/>
              </a:rPr>
              <a:t> corpus (2025)</a:t>
            </a:r>
          </a:p>
          <a:p>
            <a:pPr marL="0" indent="0"/>
            <a:r>
              <a:rPr lang="en-US" sz="3200" dirty="0">
                <a:effectLst/>
                <a:cs typeface="Calibri" panose="020F0502020204030204" pitchFamily="34" charset="0"/>
              </a:rPr>
              <a:t>	</a:t>
            </a:r>
            <a:r>
              <a:rPr lang="en-US" sz="3200" b="1" dirty="0">
                <a:effectLst/>
                <a:cs typeface="Calibri" panose="020F0502020204030204" pitchFamily="34" charset="0"/>
              </a:rPr>
              <a:t>18.5 trillion tokens of English</a:t>
            </a:r>
          </a:p>
          <a:p>
            <a:pPr marL="0" indent="0"/>
            <a:r>
              <a:rPr lang="en-US" sz="3200" dirty="0">
                <a:cs typeface="Calibri" panose="020F0502020204030204" pitchFamily="34" charset="0"/>
              </a:rPr>
              <a:t>	From 96 </a:t>
            </a:r>
            <a:r>
              <a:rPr lang="en-US" sz="3200" dirty="0" err="1">
                <a:cs typeface="Calibri" panose="020F0502020204030204" pitchFamily="34" charset="0"/>
              </a:rPr>
              <a:t>CommonCrawl</a:t>
            </a:r>
            <a:r>
              <a:rPr lang="en-US" sz="3200" dirty="0">
                <a:cs typeface="Calibri" panose="020F0502020204030204" pitchFamily="34" charset="0"/>
              </a:rPr>
              <a:t> dumps from 2013-2024.</a:t>
            </a:r>
          </a:p>
          <a:p>
            <a:endParaRPr lang="en-US" sz="3200" dirty="0">
              <a:latin typeface="Calibri" panose="020F0502020204030204" pitchFamily="34" charset="0"/>
              <a:cs typeface="Calibri" panose="020F0502020204030204" pitchFamily="34" charset="0"/>
            </a:endParaRPr>
          </a:p>
          <a:p>
            <a:endParaRPr lang="en-US" dirty="0"/>
          </a:p>
          <a:p>
            <a:endParaRPr lang="en-US" dirty="0"/>
          </a:p>
          <a:p>
            <a:endParaRPr lang="en-US" dirty="0"/>
          </a:p>
        </p:txBody>
      </p:sp>
    </p:spTree>
    <p:extLst>
      <p:ext uri="{BB962C8B-B14F-4D97-AF65-F5344CB8AC3E}">
        <p14:creationId xmlns:p14="http://schemas.microsoft.com/office/powerpoint/2010/main" val="385349240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927BC-2695-919D-2261-396C24099A1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A61632C-7D99-6E74-5231-9220F3C751C4}"/>
              </a:ext>
            </a:extLst>
          </p:cNvPr>
          <p:cNvSpPr>
            <a:spLocks noGrp="1"/>
          </p:cNvSpPr>
          <p:nvPr>
            <p:ph type="title"/>
          </p:nvPr>
        </p:nvSpPr>
        <p:spPr/>
        <p:txBody>
          <a:bodyPr/>
          <a:lstStyle/>
          <a:p>
            <a:r>
              <a:rPr lang="en-US" dirty="0"/>
              <a:t>Dolma corpus: 3 trillion tokens of English</a:t>
            </a:r>
          </a:p>
        </p:txBody>
      </p:sp>
      <p:pic>
        <p:nvPicPr>
          <p:cNvPr id="7" name="Content Placeholder 6">
            <a:extLst>
              <a:ext uri="{FF2B5EF4-FFF2-40B4-BE49-F238E27FC236}">
                <a16:creationId xmlns:a16="http://schemas.microsoft.com/office/drawing/2014/main" id="{70AA2D32-D7F6-C036-94AA-68B5CFF82A69}"/>
              </a:ext>
            </a:extLst>
          </p:cNvPr>
          <p:cNvPicPr>
            <a:picLocks noGrp="1" noChangeAspect="1"/>
          </p:cNvPicPr>
          <p:nvPr>
            <p:ph idx="1"/>
          </p:nvPr>
        </p:nvPicPr>
        <p:blipFill>
          <a:blip r:embed="rId2"/>
          <a:stretch>
            <a:fillRect/>
          </a:stretch>
        </p:blipFill>
        <p:spPr>
          <a:xfrm>
            <a:off x="201168" y="1519177"/>
            <a:ext cx="11990832" cy="4683919"/>
          </a:xfrm>
          <a:prstGeom prst="rect">
            <a:avLst/>
          </a:prstGeom>
        </p:spPr>
      </p:pic>
    </p:spTree>
    <p:extLst>
      <p:ext uri="{BB962C8B-B14F-4D97-AF65-F5344CB8AC3E}">
        <p14:creationId xmlns:p14="http://schemas.microsoft.com/office/powerpoint/2010/main" val="16097966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C2497-B3B2-F6DB-2F71-1E2470392C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411EEF0-B039-177A-5AC9-643E992734F9}"/>
              </a:ext>
            </a:extLst>
          </p:cNvPr>
          <p:cNvSpPr>
            <a:spLocks noGrp="1"/>
          </p:cNvSpPr>
          <p:nvPr>
            <p:ph type="title"/>
          </p:nvPr>
        </p:nvSpPr>
        <p:spPr/>
        <p:txBody>
          <a:bodyPr/>
          <a:lstStyle/>
          <a:p>
            <a:r>
              <a:rPr lang="en-US" dirty="0"/>
              <a:t>Filtering for quality and safety</a:t>
            </a:r>
          </a:p>
        </p:txBody>
      </p:sp>
      <p:sp>
        <p:nvSpPr>
          <p:cNvPr id="3" name="Content Placeholder 2">
            <a:extLst>
              <a:ext uri="{FF2B5EF4-FFF2-40B4-BE49-F238E27FC236}">
                <a16:creationId xmlns:a16="http://schemas.microsoft.com/office/drawing/2014/main" id="{286BAD7C-36C7-C930-6ADF-C98F71E78709}"/>
              </a:ext>
            </a:extLst>
          </p:cNvPr>
          <p:cNvSpPr>
            <a:spLocks noGrp="1"/>
          </p:cNvSpPr>
          <p:nvPr>
            <p:ph idx="1"/>
          </p:nvPr>
        </p:nvSpPr>
        <p:spPr>
          <a:xfrm>
            <a:off x="1154090" y="1513390"/>
            <a:ext cx="10580710" cy="5497010"/>
          </a:xfrm>
        </p:spPr>
        <p:txBody>
          <a:bodyPr>
            <a:normAutofit/>
          </a:bodyPr>
          <a:lstStyle/>
          <a:p>
            <a:pPr marL="457200" indent="-457200">
              <a:buFont typeface="Arial" panose="020B0604020202020204" pitchFamily="34" charset="0"/>
              <a:buChar char="•"/>
            </a:pPr>
            <a:r>
              <a:rPr lang="en-US" dirty="0"/>
              <a:t>Need to remove </a:t>
            </a:r>
            <a:r>
              <a:rPr lang="en-US" b="1" dirty="0"/>
              <a:t>boilerplate</a:t>
            </a:r>
            <a:r>
              <a:rPr lang="en-US" dirty="0"/>
              <a:t>, </a:t>
            </a:r>
            <a:r>
              <a:rPr lang="en-US" b="1" dirty="0"/>
              <a:t>porn</a:t>
            </a:r>
          </a:p>
          <a:p>
            <a:pPr marL="457200" indent="-457200">
              <a:buFont typeface="Arial" panose="020B0604020202020204" pitchFamily="34" charset="0"/>
              <a:buChar char="•"/>
            </a:pPr>
            <a:r>
              <a:rPr lang="en-US" b="1" dirty="0"/>
              <a:t>Deduplication</a:t>
            </a:r>
            <a:r>
              <a:rPr lang="en-US" dirty="0"/>
              <a:t> at many levels (URLs, documents, even lines)</a:t>
            </a:r>
          </a:p>
          <a:p>
            <a:pPr marL="457200" indent="-457200">
              <a:buFont typeface="Arial" panose="020B0604020202020204" pitchFamily="34" charset="0"/>
              <a:buChar char="•"/>
            </a:pPr>
            <a:r>
              <a:rPr lang="en-US" b="1" dirty="0"/>
              <a:t>Emphasize</a:t>
            </a:r>
            <a:r>
              <a:rPr lang="en-US" dirty="0"/>
              <a:t> clean data: Wikipedia, books</a:t>
            </a:r>
          </a:p>
          <a:p>
            <a:pPr marL="457200" indent="-457200">
              <a:buFont typeface="Arial" panose="020B0604020202020204" pitchFamily="34" charset="0"/>
              <a:buChar char="•"/>
            </a:pPr>
            <a:r>
              <a:rPr lang="en-US" b="1" dirty="0"/>
              <a:t>Toxicity detection </a:t>
            </a:r>
            <a:r>
              <a:rPr lang="en-US" dirty="0"/>
              <a:t>has problems</a:t>
            </a:r>
          </a:p>
          <a:p>
            <a:pPr marL="1071546" lvl="1" indent="-457200"/>
            <a:r>
              <a:rPr lang="en-US" dirty="0"/>
              <a:t>Mistakenly flags non-toxic data like African American English</a:t>
            </a:r>
          </a:p>
          <a:p>
            <a:pPr marL="1071546" lvl="1" indent="-457200"/>
            <a:r>
              <a:rPr lang="en-US" dirty="0"/>
              <a:t>Models trained on toxicity-free text have trouble detecting it!</a:t>
            </a:r>
          </a:p>
          <a:p>
            <a:pPr marL="1071546" lvl="1" indent="-457200"/>
            <a:endParaRPr lang="en-US" dirty="0"/>
          </a:p>
          <a:p>
            <a:pPr marL="1071546" lvl="1" indent="-457200"/>
            <a:endParaRPr lang="en-US" sz="3600" dirty="0"/>
          </a:p>
        </p:txBody>
      </p:sp>
    </p:spTree>
    <p:extLst>
      <p:ext uri="{BB962C8B-B14F-4D97-AF65-F5344CB8AC3E}">
        <p14:creationId xmlns:p14="http://schemas.microsoft.com/office/powerpoint/2010/main" val="249939428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4DE294-6646-C997-A035-DA8BEEA2C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F7FC84-E536-C6B8-E7FB-00EA5663368A}"/>
              </a:ext>
            </a:extLst>
          </p:cNvPr>
          <p:cNvSpPr>
            <a:spLocks noGrp="1"/>
          </p:cNvSpPr>
          <p:nvPr>
            <p:ph type="title"/>
          </p:nvPr>
        </p:nvSpPr>
        <p:spPr/>
        <p:txBody>
          <a:bodyPr>
            <a:normAutofit/>
          </a:bodyPr>
          <a:lstStyle/>
          <a:p>
            <a:r>
              <a:rPr lang="en-US" dirty="0"/>
              <a:t>Problems with scraping from the web</a:t>
            </a:r>
          </a:p>
        </p:txBody>
      </p:sp>
      <p:sp>
        <p:nvSpPr>
          <p:cNvPr id="3" name="Content Placeholder 2">
            <a:extLst>
              <a:ext uri="{FF2B5EF4-FFF2-40B4-BE49-F238E27FC236}">
                <a16:creationId xmlns:a16="http://schemas.microsoft.com/office/drawing/2014/main" id="{FA30E613-028B-5C1E-1361-AFE4BBF45C9E}"/>
              </a:ext>
            </a:extLst>
          </p:cNvPr>
          <p:cNvSpPr>
            <a:spLocks noGrp="1"/>
          </p:cNvSpPr>
          <p:nvPr>
            <p:ph idx="1"/>
          </p:nvPr>
        </p:nvSpPr>
        <p:spPr>
          <a:xfrm>
            <a:off x="1097285" y="1600200"/>
            <a:ext cx="10058401" cy="5257800"/>
          </a:xfrm>
        </p:spPr>
        <p:txBody>
          <a:bodyPr>
            <a:normAutofit fontScale="92500" lnSpcReduction="10000"/>
          </a:bodyPr>
          <a:lstStyle/>
          <a:p>
            <a:r>
              <a:rPr lang="en-US" b="1" dirty="0"/>
              <a:t>Copyright</a:t>
            </a:r>
            <a:r>
              <a:rPr lang="en-US" dirty="0"/>
              <a:t>: much of the text is copyrighted</a:t>
            </a:r>
          </a:p>
          <a:p>
            <a:pPr marL="457200" indent="-457200">
              <a:buFont typeface="Arial" panose="020B0604020202020204" pitchFamily="34" charset="0"/>
              <a:buChar char="•"/>
            </a:pPr>
            <a:r>
              <a:rPr lang="en-US" dirty="0"/>
              <a:t>US: Not clear if counts as fair use</a:t>
            </a:r>
          </a:p>
          <a:p>
            <a:pPr marL="457200" indent="-457200">
              <a:buFont typeface="Arial" panose="020B0604020202020204" pitchFamily="34" charset="0"/>
              <a:buChar char="•"/>
            </a:pPr>
            <a:r>
              <a:rPr lang="en-US" dirty="0"/>
              <a:t>Open legal question across the world</a:t>
            </a:r>
          </a:p>
          <a:p>
            <a:r>
              <a:rPr lang="en-US" b="1" dirty="0"/>
              <a:t>Privacy</a:t>
            </a:r>
            <a:r>
              <a:rPr lang="en-US" dirty="0"/>
              <a:t>: </a:t>
            </a:r>
          </a:p>
          <a:p>
            <a:pPr marL="457200" indent="-457200">
              <a:buFont typeface="Arial" panose="020B0604020202020204" pitchFamily="34" charset="0"/>
              <a:buChar char="•"/>
            </a:pPr>
            <a:r>
              <a:rPr lang="en-US" dirty="0"/>
              <a:t>Websites can contain private IP addresses and phone numbers</a:t>
            </a:r>
          </a:p>
          <a:p>
            <a:pPr marL="0" indent="0"/>
            <a:r>
              <a:rPr lang="en-US" b="1" dirty="0"/>
              <a:t>Skew</a:t>
            </a:r>
            <a:r>
              <a:rPr lang="en-US" dirty="0"/>
              <a:t>:</a:t>
            </a:r>
          </a:p>
          <a:p>
            <a:pPr marL="457200" indent="-457200">
              <a:buFont typeface="Arial" panose="020B0604020202020204" pitchFamily="34" charset="0"/>
              <a:buChar char="•"/>
            </a:pPr>
            <a:r>
              <a:rPr lang="en-US" dirty="0"/>
              <a:t>Date disproportionately generated by authors from the US </a:t>
            </a:r>
          </a:p>
          <a:p>
            <a:pPr marL="1071546" lvl="1" indent="-457200"/>
            <a:r>
              <a:rPr lang="en-US" dirty="0"/>
              <a:t>skews resulting topics and opinions</a:t>
            </a:r>
          </a:p>
          <a:p>
            <a:pPr marL="0" indent="0"/>
            <a:endParaRPr lang="en-US" dirty="0"/>
          </a:p>
        </p:txBody>
      </p:sp>
    </p:spTree>
    <p:extLst>
      <p:ext uri="{BB962C8B-B14F-4D97-AF65-F5344CB8AC3E}">
        <p14:creationId xmlns:p14="http://schemas.microsoft.com/office/powerpoint/2010/main" val="976093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652C8-CF72-D7E0-DD6E-1B95786CA313}"/>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AA4819C8-1239-76BD-8C60-4C2EB08FF12F}"/>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6E44479C-6108-3D9F-8831-A990D919AAF0}"/>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Pretraining</a:t>
            </a:r>
          </a:p>
        </p:txBody>
      </p:sp>
      <p:sp>
        <p:nvSpPr>
          <p:cNvPr id="3" name="Text Placeholder 2">
            <a:extLst>
              <a:ext uri="{FF2B5EF4-FFF2-40B4-BE49-F238E27FC236}">
                <a16:creationId xmlns:a16="http://schemas.microsoft.com/office/drawing/2014/main" id="{8A157673-4644-FC8E-2C40-4C4083DEA0D9}"/>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2481238811"/>
      </p:ext>
    </p:extLst>
  </p:cSld>
  <p:clrMapOvr>
    <a:masterClrMapping/>
  </p:clrMapOvr>
  <p:transition/>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27B674-16FF-D277-1E92-C62EFB67C456}"/>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66DFAF76-6DA8-514E-143F-ABC7B4365DB6}"/>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AB95CAB0-DF0E-C4F7-94CC-3137FA4508F1}"/>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Instruction tuning</a:t>
            </a:r>
          </a:p>
        </p:txBody>
      </p:sp>
      <p:sp>
        <p:nvSpPr>
          <p:cNvPr id="3" name="Text Placeholder 2">
            <a:extLst>
              <a:ext uri="{FF2B5EF4-FFF2-40B4-BE49-F238E27FC236}">
                <a16:creationId xmlns:a16="http://schemas.microsoft.com/office/drawing/2014/main" id="{08341CC2-94AD-BEFD-FE03-3E164AED8917}"/>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753986044"/>
      </p:ext>
    </p:extLst>
  </p:cSld>
  <p:clrMapOvr>
    <a:masterClrMapping/>
  </p:clrMapOvr>
  <p:transition/>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260BB-B887-38DA-22C6-400698A035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706429-FD15-5CA8-94EC-3D0C1806FD77}"/>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0FF60A0A-2B20-918F-3B5A-5245A778BD41}"/>
              </a:ext>
            </a:extLst>
          </p:cNvPr>
          <p:cNvPicPr>
            <a:picLocks noGrp="1" noChangeAspect="1"/>
          </p:cNvPicPr>
          <p:nvPr>
            <p:ph idx="1"/>
          </p:nvPr>
        </p:nvPicPr>
        <p:blipFill>
          <a:blip r:embed="rId2"/>
          <a:stretch>
            <a:fillRect/>
          </a:stretch>
        </p:blipFill>
        <p:spPr>
          <a:xfrm>
            <a:off x="196075" y="1219200"/>
            <a:ext cx="11919725" cy="4481753"/>
          </a:xfrm>
          <a:prstGeom prst="rect">
            <a:avLst/>
          </a:prstGeom>
        </p:spPr>
      </p:pic>
    </p:spTree>
    <p:extLst>
      <p:ext uri="{BB962C8B-B14F-4D97-AF65-F5344CB8AC3E}">
        <p14:creationId xmlns:p14="http://schemas.microsoft.com/office/powerpoint/2010/main" val="4030002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31C32-8A92-3445-0B85-3D7212BF77D7}"/>
              </a:ext>
            </a:extLst>
          </p:cNvPr>
          <p:cNvSpPr>
            <a:spLocks noGrp="1"/>
          </p:cNvSpPr>
          <p:nvPr>
            <p:ph type="title"/>
          </p:nvPr>
        </p:nvSpPr>
        <p:spPr/>
        <p:txBody>
          <a:bodyPr/>
          <a:lstStyle/>
          <a:p>
            <a:r>
              <a:rPr lang="en-US" dirty="0"/>
              <a:t>Intuition of generation</a:t>
            </a:r>
          </a:p>
        </p:txBody>
      </p:sp>
      <p:sp>
        <p:nvSpPr>
          <p:cNvPr id="3" name="Content Placeholder 2">
            <a:extLst>
              <a:ext uri="{FF2B5EF4-FFF2-40B4-BE49-F238E27FC236}">
                <a16:creationId xmlns:a16="http://schemas.microsoft.com/office/drawing/2014/main" id="{27897589-EC6A-15EA-1E92-B3E3CE30BDBB}"/>
              </a:ext>
            </a:extLst>
          </p:cNvPr>
          <p:cNvSpPr>
            <a:spLocks noGrp="1"/>
          </p:cNvSpPr>
          <p:nvPr>
            <p:ph idx="1"/>
          </p:nvPr>
        </p:nvSpPr>
        <p:spPr/>
        <p:txBody>
          <a:bodyPr/>
          <a:lstStyle/>
          <a:p>
            <a:r>
              <a:rPr lang="en-US" dirty="0"/>
              <a:t>An LLM that can predict text </a:t>
            </a:r>
          </a:p>
          <a:p>
            <a:pPr marL="571500" indent="-571500">
              <a:buFont typeface="Arial" panose="020B0604020202020204" pitchFamily="34" charset="0"/>
              <a:buChar char="•"/>
            </a:pPr>
            <a:r>
              <a:rPr lang="en-US" dirty="0"/>
              <a:t>assigning a probability distribution over upcoming words</a:t>
            </a:r>
          </a:p>
          <a:p>
            <a:endParaRPr lang="en-US" dirty="0"/>
          </a:p>
          <a:p>
            <a:r>
              <a:rPr lang="en-US" dirty="0"/>
              <a:t>Can generate words</a:t>
            </a:r>
          </a:p>
          <a:p>
            <a:pPr marL="571500" indent="-571500">
              <a:buFont typeface="Arial" panose="020B0604020202020204" pitchFamily="34" charset="0"/>
              <a:buChar char="•"/>
            </a:pPr>
            <a:r>
              <a:rPr lang="en-US" dirty="0"/>
              <a:t>by </a:t>
            </a:r>
            <a:r>
              <a:rPr lang="en-US" b="1" dirty="0"/>
              <a:t>sampling</a:t>
            </a:r>
            <a:r>
              <a:rPr lang="en-US" dirty="0"/>
              <a:t> from the distribution</a:t>
            </a:r>
          </a:p>
        </p:txBody>
      </p:sp>
    </p:spTree>
    <p:extLst>
      <p:ext uri="{BB962C8B-B14F-4D97-AF65-F5344CB8AC3E}">
        <p14:creationId xmlns:p14="http://schemas.microsoft.com/office/powerpoint/2010/main" val="119485389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A491582-BA8A-312D-07AB-562F1E83FB4A}"/>
              </a:ext>
            </a:extLst>
          </p:cNvPr>
          <p:cNvSpPr>
            <a:spLocks noGrp="1"/>
          </p:cNvSpPr>
          <p:nvPr>
            <p:ph type="title"/>
          </p:nvPr>
        </p:nvSpPr>
        <p:spPr>
          <a:xfrm>
            <a:off x="1097280" y="322613"/>
            <a:ext cx="10058400" cy="907196"/>
          </a:xfrm>
        </p:spPr>
        <p:txBody>
          <a:bodyPr>
            <a:normAutofit fontScale="90000"/>
          </a:bodyPr>
          <a:lstStyle/>
          <a:p>
            <a:r>
              <a:rPr lang="en-US" dirty="0"/>
              <a:t>Why isn't pretraining enough to make a language model converse?</a:t>
            </a:r>
          </a:p>
        </p:txBody>
      </p:sp>
      <p:sp>
        <p:nvSpPr>
          <p:cNvPr id="6" name="Content Placeholder 5">
            <a:extLst>
              <a:ext uri="{FF2B5EF4-FFF2-40B4-BE49-F238E27FC236}">
                <a16:creationId xmlns:a16="http://schemas.microsoft.com/office/drawing/2014/main" id="{D65FD71B-F1F7-28A7-4DC6-9F5CFE1D5089}"/>
              </a:ext>
            </a:extLst>
          </p:cNvPr>
          <p:cNvSpPr>
            <a:spLocks noGrp="1"/>
          </p:cNvSpPr>
          <p:nvPr>
            <p:ph idx="1"/>
          </p:nvPr>
        </p:nvSpPr>
        <p:spPr>
          <a:xfrm>
            <a:off x="1295400" y="2514600"/>
            <a:ext cx="10058401" cy="3570790"/>
          </a:xfrm>
        </p:spPr>
        <p:txBody>
          <a:bodyPr>
            <a:normAutofit/>
          </a:bodyPr>
          <a:lstStyle/>
          <a:p>
            <a:r>
              <a:rPr lang="en-US" sz="2800" dirty="0">
                <a:ea typeface="Source Sans Pro" panose="020B0503030403020204" pitchFamily="34" charset="0"/>
                <a:cs typeface="Arial" panose="020B0604020202020204" pitchFamily="34" charset="0"/>
              </a:rPr>
              <a:t>Prompt: Explain the moon landing to a six year old in a few sentences.</a:t>
            </a:r>
          </a:p>
          <a:p>
            <a:r>
              <a:rPr lang="en-US" sz="2800" dirty="0">
                <a:ea typeface="Source Sans Pro" panose="020B0503030403020204" pitchFamily="34" charset="0"/>
                <a:cs typeface="Arial" panose="020B0604020202020204" pitchFamily="34" charset="0"/>
              </a:rPr>
              <a:t>Output: </a:t>
            </a:r>
            <a:r>
              <a:rPr lang="en-US" sz="2800" dirty="0">
                <a:solidFill>
                  <a:srgbClr val="061CFF"/>
                </a:solidFill>
                <a:ea typeface="Source Sans Pro" panose="020B0503030403020204" pitchFamily="34" charset="0"/>
                <a:cs typeface="Arial" panose="020B0604020202020204" pitchFamily="34" charset="0"/>
              </a:rPr>
              <a:t>Explain the theory of gravity to a 6 year old</a:t>
            </a:r>
          </a:p>
          <a:p>
            <a:endParaRPr lang="en-US" sz="2800" dirty="0">
              <a:ea typeface="Source Sans Pro" panose="020B0503030403020204" pitchFamily="34" charset="0"/>
              <a:cs typeface="Arial" panose="020B0604020202020204" pitchFamily="34" charset="0"/>
            </a:endParaRPr>
          </a:p>
          <a:p>
            <a:r>
              <a:rPr lang="en-US" sz="2800" dirty="0">
                <a:ea typeface="Source Sans Pro" panose="020B0503030403020204" pitchFamily="34" charset="0"/>
                <a:cs typeface="Arial" panose="020B0604020202020204" pitchFamily="34" charset="0"/>
              </a:rPr>
              <a:t>Prompt: Translate to French: The small dog</a:t>
            </a:r>
          </a:p>
          <a:p>
            <a:r>
              <a:rPr lang="en-US" sz="2800" dirty="0">
                <a:ea typeface="Source Sans Pro" panose="020B0503030403020204" pitchFamily="34" charset="0"/>
                <a:cs typeface="Arial" panose="020B0604020202020204" pitchFamily="34" charset="0"/>
              </a:rPr>
              <a:t>Output: </a:t>
            </a:r>
            <a:r>
              <a:rPr lang="en-US" sz="2800" dirty="0">
                <a:solidFill>
                  <a:srgbClr val="061CFF"/>
                </a:solidFill>
                <a:ea typeface="Source Sans Pro" panose="020B0503030403020204" pitchFamily="34" charset="0"/>
                <a:cs typeface="Arial" panose="020B0604020202020204" pitchFamily="34" charset="0"/>
              </a:rPr>
              <a:t>The small dog crossed the road</a:t>
            </a:r>
          </a:p>
        </p:txBody>
      </p:sp>
      <p:sp>
        <p:nvSpPr>
          <p:cNvPr id="9" name="TextBox 8">
            <a:extLst>
              <a:ext uri="{FF2B5EF4-FFF2-40B4-BE49-F238E27FC236}">
                <a16:creationId xmlns:a16="http://schemas.microsoft.com/office/drawing/2014/main" id="{482E819B-F7B0-28CA-6602-0428D2D6EE13}"/>
              </a:ext>
            </a:extLst>
          </p:cNvPr>
          <p:cNvSpPr txBox="1"/>
          <p:nvPr/>
        </p:nvSpPr>
        <p:spPr>
          <a:xfrm>
            <a:off x="1069206" y="1762780"/>
            <a:ext cx="9930924" cy="523220"/>
          </a:xfrm>
          <a:prstGeom prst="rect">
            <a:avLst/>
          </a:prstGeom>
          <a:noFill/>
        </p:spPr>
        <p:txBody>
          <a:bodyPr wrap="none" rtlCol="0">
            <a:spAutoFit/>
          </a:bodyPr>
          <a:lstStyle/>
          <a:p>
            <a:r>
              <a:rPr lang="en-US" sz="2800" dirty="0">
                <a:latin typeface="Raleway" pitchFamily="2" charset="77"/>
              </a:rPr>
              <a:t>What happens if you prompt a pretrained language model:</a:t>
            </a:r>
          </a:p>
        </p:txBody>
      </p:sp>
      <p:sp>
        <p:nvSpPr>
          <p:cNvPr id="3" name="TextBox 2">
            <a:extLst>
              <a:ext uri="{FF2B5EF4-FFF2-40B4-BE49-F238E27FC236}">
                <a16:creationId xmlns:a16="http://schemas.microsoft.com/office/drawing/2014/main" id="{26C2F07A-08D5-A419-3A02-00282BEC948B}"/>
              </a:ext>
            </a:extLst>
          </p:cNvPr>
          <p:cNvSpPr txBox="1"/>
          <p:nvPr/>
        </p:nvSpPr>
        <p:spPr>
          <a:xfrm>
            <a:off x="1122680" y="5820563"/>
            <a:ext cx="10459915" cy="954107"/>
          </a:xfrm>
          <a:prstGeom prst="rect">
            <a:avLst/>
          </a:prstGeom>
          <a:noFill/>
        </p:spPr>
        <p:txBody>
          <a:bodyPr wrap="none" rtlCol="0">
            <a:spAutoFit/>
          </a:bodyPr>
          <a:lstStyle/>
          <a:p>
            <a:r>
              <a:rPr lang="en-US" sz="2800" dirty="0">
                <a:latin typeface="Raleway" pitchFamily="2" charset="77"/>
              </a:rPr>
              <a:t>Problem: </a:t>
            </a:r>
          </a:p>
          <a:p>
            <a:r>
              <a:rPr lang="en-US" sz="2800" dirty="0">
                <a:latin typeface="Raleway" pitchFamily="2" charset="77"/>
              </a:rPr>
              <a:t>LMs are text predictors, they don't know we want an assistant!</a:t>
            </a:r>
          </a:p>
        </p:txBody>
      </p:sp>
    </p:spTree>
    <p:extLst>
      <p:ext uri="{BB962C8B-B14F-4D97-AF65-F5344CB8AC3E}">
        <p14:creationId xmlns:p14="http://schemas.microsoft.com/office/powerpoint/2010/main" val="265636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17D862-8E40-1F2D-3778-D460F4D6B626}"/>
              </a:ext>
            </a:extLst>
          </p:cNvPr>
          <p:cNvSpPr>
            <a:spLocks noGrp="1"/>
          </p:cNvSpPr>
          <p:nvPr>
            <p:ph type="title"/>
          </p:nvPr>
        </p:nvSpPr>
        <p:spPr/>
        <p:txBody>
          <a:bodyPr/>
          <a:lstStyle/>
          <a:p>
            <a:r>
              <a:rPr lang="en-US" dirty="0"/>
              <a:t>Solution: Instruction Tuning</a:t>
            </a:r>
          </a:p>
        </p:txBody>
      </p:sp>
      <p:sp>
        <p:nvSpPr>
          <p:cNvPr id="3" name="Content Placeholder 2">
            <a:extLst>
              <a:ext uri="{FF2B5EF4-FFF2-40B4-BE49-F238E27FC236}">
                <a16:creationId xmlns:a16="http://schemas.microsoft.com/office/drawing/2014/main" id="{16132091-12EC-BC7B-F990-39F896099EA6}"/>
              </a:ext>
            </a:extLst>
          </p:cNvPr>
          <p:cNvSpPr>
            <a:spLocks noGrp="1"/>
          </p:cNvSpPr>
          <p:nvPr>
            <p:ph idx="1"/>
          </p:nvPr>
        </p:nvSpPr>
        <p:spPr>
          <a:xfrm>
            <a:off x="3810000" y="1600200"/>
            <a:ext cx="7345687" cy="4572000"/>
          </a:xfrm>
        </p:spPr>
        <p:txBody>
          <a:bodyPr>
            <a:normAutofit fontScale="92500"/>
          </a:bodyPr>
          <a:lstStyle/>
          <a:p>
            <a:r>
              <a:rPr lang="en-US" dirty="0"/>
              <a:t>Also called "Supervised Fine Tuning" or SFT</a:t>
            </a:r>
          </a:p>
          <a:p>
            <a:r>
              <a:rPr lang="en-US" dirty="0"/>
              <a:t>Continue training the model on a big dataset of instructions and responses</a:t>
            </a:r>
          </a:p>
          <a:p>
            <a:pPr marL="571500" indent="-571500">
              <a:buFont typeface="Arial" panose="020B0604020202020204" pitchFamily="34" charset="0"/>
              <a:buChar char="•"/>
            </a:pPr>
            <a:r>
              <a:rPr lang="en-US" dirty="0"/>
              <a:t>questions and answers</a:t>
            </a:r>
          </a:p>
          <a:p>
            <a:pPr marL="571500" indent="-571500">
              <a:buFont typeface="Arial" panose="020B0604020202020204" pitchFamily="34" charset="0"/>
              <a:buChar char="•"/>
            </a:pPr>
            <a:r>
              <a:rPr lang="en-US" dirty="0"/>
              <a:t>translations, </a:t>
            </a:r>
          </a:p>
          <a:p>
            <a:pPr marL="571500" indent="-571500">
              <a:buFont typeface="Arial" panose="020B0604020202020204" pitchFamily="34" charset="0"/>
              <a:buChar char="•"/>
            </a:pPr>
            <a:r>
              <a:rPr lang="en-US" dirty="0"/>
              <a:t>classification tasks like sentence</a:t>
            </a:r>
          </a:p>
        </p:txBody>
      </p:sp>
      <p:pic>
        <p:nvPicPr>
          <p:cNvPr id="4" name="Content Placeholder 4">
            <a:extLst>
              <a:ext uri="{FF2B5EF4-FFF2-40B4-BE49-F238E27FC236}">
                <a16:creationId xmlns:a16="http://schemas.microsoft.com/office/drawing/2014/main" id="{41ABF3AB-3CEF-F108-ECE7-B11D61F616A5}"/>
              </a:ext>
            </a:extLst>
          </p:cNvPr>
          <p:cNvPicPr>
            <a:picLocks noChangeAspect="1"/>
          </p:cNvPicPr>
          <p:nvPr/>
        </p:nvPicPr>
        <p:blipFill>
          <a:blip r:embed="rId2"/>
          <a:srcRect l="22008" r="53699"/>
          <a:stretch>
            <a:fillRect/>
          </a:stretch>
        </p:blipFill>
        <p:spPr>
          <a:xfrm>
            <a:off x="762000" y="1188123"/>
            <a:ext cx="2895600" cy="4481753"/>
          </a:xfrm>
          <a:prstGeom prst="rect">
            <a:avLst/>
          </a:prstGeom>
        </p:spPr>
      </p:pic>
    </p:spTree>
    <p:extLst>
      <p:ext uri="{BB962C8B-B14F-4D97-AF65-F5344CB8AC3E}">
        <p14:creationId xmlns:p14="http://schemas.microsoft.com/office/powerpoint/2010/main" val="107315931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3B4BA-9D74-0BC4-F686-DD4AC899433E}"/>
              </a:ext>
            </a:extLst>
          </p:cNvPr>
          <p:cNvSpPr>
            <a:spLocks noGrp="1"/>
          </p:cNvSpPr>
          <p:nvPr>
            <p:ph type="title"/>
          </p:nvPr>
        </p:nvSpPr>
        <p:spPr/>
        <p:txBody>
          <a:bodyPr/>
          <a:lstStyle/>
          <a:p>
            <a:r>
              <a:rPr lang="en-US" dirty="0"/>
              <a:t>Instruct tuning = SFT</a:t>
            </a:r>
          </a:p>
        </p:txBody>
      </p:sp>
      <p:sp>
        <p:nvSpPr>
          <p:cNvPr id="17" name="Content Placeholder 16">
            <a:extLst>
              <a:ext uri="{FF2B5EF4-FFF2-40B4-BE49-F238E27FC236}">
                <a16:creationId xmlns:a16="http://schemas.microsoft.com/office/drawing/2014/main" id="{800A81A1-261E-2E48-F899-A83D5F032CAC}"/>
              </a:ext>
            </a:extLst>
          </p:cNvPr>
          <p:cNvSpPr>
            <a:spLocks noGrp="1"/>
          </p:cNvSpPr>
          <p:nvPr>
            <p:ph idx="1"/>
          </p:nvPr>
        </p:nvSpPr>
        <p:spPr>
          <a:xfrm>
            <a:off x="1219200" y="1752600"/>
            <a:ext cx="10058401" cy="4572000"/>
          </a:xfrm>
        </p:spPr>
        <p:txBody>
          <a:bodyPr/>
          <a:lstStyle/>
          <a:p>
            <a:r>
              <a:rPr lang="en-US" dirty="0"/>
              <a:t>Learning to predict words in instruct datasets</a:t>
            </a:r>
            <a:br>
              <a:rPr lang="en-US" dirty="0"/>
            </a:br>
            <a:br>
              <a:rPr lang="en-US" dirty="0"/>
            </a:br>
            <a:r>
              <a:rPr lang="en-US" dirty="0">
                <a:solidFill>
                  <a:srgbClr val="061CFF"/>
                </a:solidFill>
              </a:rPr>
              <a:t>Question: What is the sentiment of this post: "I love this movie"</a:t>
            </a:r>
          </a:p>
          <a:p>
            <a:r>
              <a:rPr lang="en-US" dirty="0">
                <a:solidFill>
                  <a:srgbClr val="061CFF"/>
                </a:solidFill>
              </a:rPr>
              <a:t>Answer: positive</a:t>
            </a:r>
          </a:p>
        </p:txBody>
      </p:sp>
    </p:spTree>
    <p:extLst>
      <p:ext uri="{BB962C8B-B14F-4D97-AF65-F5344CB8AC3E}">
        <p14:creationId xmlns:p14="http://schemas.microsoft.com/office/powerpoint/2010/main" val="72775168"/>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66106B-E6F1-FC18-FFCC-9C69856BA2A6}"/>
              </a:ext>
            </a:extLst>
          </p:cNvPr>
          <p:cNvSpPr>
            <a:spLocks noGrp="1"/>
          </p:cNvSpPr>
          <p:nvPr>
            <p:ph type="title"/>
          </p:nvPr>
        </p:nvSpPr>
        <p:spPr>
          <a:xfrm>
            <a:off x="1097280" y="159603"/>
            <a:ext cx="6065520" cy="907196"/>
          </a:xfrm>
        </p:spPr>
        <p:txBody>
          <a:bodyPr/>
          <a:lstStyle/>
          <a:p>
            <a:r>
              <a:rPr lang="en-US" dirty="0"/>
              <a:t>Instruction tasks</a:t>
            </a:r>
          </a:p>
        </p:txBody>
      </p:sp>
      <p:sp>
        <p:nvSpPr>
          <p:cNvPr id="3" name="Content Placeholder 2">
            <a:extLst>
              <a:ext uri="{FF2B5EF4-FFF2-40B4-BE49-F238E27FC236}">
                <a16:creationId xmlns:a16="http://schemas.microsoft.com/office/drawing/2014/main" id="{991DD31C-B45F-10BB-9606-AD961D92FFE8}"/>
              </a:ext>
            </a:extLst>
          </p:cNvPr>
          <p:cNvSpPr>
            <a:spLocks noGrp="1"/>
          </p:cNvSpPr>
          <p:nvPr>
            <p:ph idx="1"/>
          </p:nvPr>
        </p:nvSpPr>
        <p:spPr>
          <a:xfrm>
            <a:off x="1097280" y="1404501"/>
            <a:ext cx="10713720" cy="5257801"/>
          </a:xfrm>
        </p:spPr>
        <p:txBody>
          <a:bodyPr>
            <a:normAutofit fontScale="92500" lnSpcReduction="10000"/>
          </a:bodyPr>
          <a:lstStyle/>
          <a:p>
            <a:r>
              <a:rPr lang="en-US" sz="3200" dirty="0"/>
              <a:t>Brainstorming: </a:t>
            </a:r>
          </a:p>
          <a:p>
            <a:pPr marL="457200" indent="-457200">
              <a:buFont typeface="Arial" panose="020B0604020202020204" pitchFamily="34" charset="0"/>
              <a:buChar char="•"/>
            </a:pPr>
            <a:r>
              <a:rPr lang="en-US" sz="3200" dirty="0">
                <a:solidFill>
                  <a:srgbClr val="061CFF"/>
                </a:solidFill>
              </a:rPr>
              <a:t>What are 10 science fiction books I should read next? </a:t>
            </a:r>
          </a:p>
          <a:p>
            <a:r>
              <a:rPr lang="en-US" sz="3200" dirty="0"/>
              <a:t>Classification: </a:t>
            </a:r>
          </a:p>
          <a:p>
            <a:pPr marL="457200" indent="-457200">
              <a:buFont typeface="Arial" panose="020B0604020202020204" pitchFamily="34" charset="0"/>
              <a:buChar char="•"/>
            </a:pPr>
            <a:r>
              <a:rPr lang="en-US" sz="3200" dirty="0">
                <a:solidFill>
                  <a:srgbClr val="061CFF"/>
                </a:solidFill>
              </a:rPr>
              <a:t>What is the sentiment classification of this post?</a:t>
            </a:r>
          </a:p>
          <a:p>
            <a:r>
              <a:rPr lang="en-US" sz="3200" dirty="0"/>
              <a:t>Extraction: </a:t>
            </a:r>
          </a:p>
          <a:p>
            <a:pPr marL="457200" indent="-457200">
              <a:buFont typeface="Arial" panose="020B0604020202020204" pitchFamily="34" charset="0"/>
              <a:buChar char="•"/>
            </a:pPr>
            <a:r>
              <a:rPr lang="en-US" sz="3200" dirty="0">
                <a:solidFill>
                  <a:srgbClr val="061CFF"/>
                </a:solidFill>
              </a:rPr>
              <a:t>Extract all the place names from this article [article]</a:t>
            </a:r>
          </a:p>
          <a:p>
            <a:pPr marL="0" indent="0"/>
            <a:r>
              <a:rPr lang="en-US" sz="3200" dirty="0"/>
              <a:t>Generation: </a:t>
            </a:r>
          </a:p>
          <a:p>
            <a:pPr marL="457200" indent="-457200">
              <a:buFont typeface="Arial" panose="020B0604020202020204" pitchFamily="34" charset="0"/>
              <a:buChar char="•"/>
            </a:pPr>
            <a:r>
              <a:rPr lang="en-US" sz="3200" dirty="0">
                <a:solidFill>
                  <a:srgbClr val="061CFF"/>
                </a:solidFill>
              </a:rPr>
              <a:t>Write a short story where a cat goes to the beach.</a:t>
            </a:r>
          </a:p>
          <a:p>
            <a:r>
              <a:rPr lang="en-US" sz="3200" dirty="0"/>
              <a:t>Translation: </a:t>
            </a:r>
          </a:p>
          <a:p>
            <a:pPr marL="457200" indent="-457200">
              <a:buFont typeface="Arial" panose="020B0604020202020204" pitchFamily="34" charset="0"/>
              <a:buChar char="•"/>
            </a:pPr>
            <a:r>
              <a:rPr lang="en-US" sz="3200" dirty="0">
                <a:solidFill>
                  <a:srgbClr val="061CFF"/>
                </a:solidFill>
              </a:rPr>
              <a:t>Translate this sentence into Spanish: [sentence]</a:t>
            </a:r>
          </a:p>
          <a:p>
            <a:endParaRPr lang="en-US" dirty="0"/>
          </a:p>
          <a:p>
            <a:endParaRPr lang="en-US" dirty="0"/>
          </a:p>
        </p:txBody>
      </p:sp>
      <p:sp>
        <p:nvSpPr>
          <p:cNvPr id="4" name="TextBox 3">
            <a:extLst>
              <a:ext uri="{FF2B5EF4-FFF2-40B4-BE49-F238E27FC236}">
                <a16:creationId xmlns:a16="http://schemas.microsoft.com/office/drawing/2014/main" id="{BF453EA9-DAE7-2093-0FA0-5F4AA7C14761}"/>
              </a:ext>
            </a:extLst>
          </p:cNvPr>
          <p:cNvSpPr txBox="1"/>
          <p:nvPr/>
        </p:nvSpPr>
        <p:spPr>
          <a:xfrm>
            <a:off x="8903368" y="593558"/>
            <a:ext cx="1834156" cy="338554"/>
          </a:xfrm>
          <a:prstGeom prst="rect">
            <a:avLst/>
          </a:prstGeom>
          <a:noFill/>
        </p:spPr>
        <p:txBody>
          <a:bodyPr wrap="none" rtlCol="0">
            <a:spAutoFit/>
          </a:bodyPr>
          <a:lstStyle/>
          <a:p>
            <a:r>
              <a:rPr lang="en-US" dirty="0"/>
              <a:t>Ouyang et al (2022)</a:t>
            </a:r>
          </a:p>
        </p:txBody>
      </p:sp>
    </p:spTree>
    <p:extLst>
      <p:ext uri="{BB962C8B-B14F-4D97-AF65-F5344CB8AC3E}">
        <p14:creationId xmlns:p14="http://schemas.microsoft.com/office/powerpoint/2010/main" val="31226566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4ABF6-C6CD-BE6A-4ECA-D39C26D11E3E}"/>
              </a:ext>
            </a:extLst>
          </p:cNvPr>
          <p:cNvSpPr>
            <a:spLocks noGrp="1"/>
          </p:cNvSpPr>
          <p:nvPr>
            <p:ph type="title"/>
          </p:nvPr>
        </p:nvSpPr>
        <p:spPr>
          <a:xfrm>
            <a:off x="914400" y="396030"/>
            <a:ext cx="10241286" cy="907196"/>
          </a:xfrm>
        </p:spPr>
        <p:txBody>
          <a:bodyPr>
            <a:normAutofit fontScale="90000"/>
          </a:bodyPr>
          <a:lstStyle/>
          <a:p>
            <a:r>
              <a:rPr lang="en-US" dirty="0"/>
              <a:t>16000 tasks in</a:t>
            </a:r>
            <a:br>
              <a:rPr lang="en-US" dirty="0"/>
            </a:br>
            <a:r>
              <a:rPr lang="en-US" dirty="0"/>
              <a:t>Super Natural Instructions</a:t>
            </a:r>
          </a:p>
        </p:txBody>
      </p:sp>
      <p:sp>
        <p:nvSpPr>
          <p:cNvPr id="3" name="Content Placeholder 2">
            <a:extLst>
              <a:ext uri="{FF2B5EF4-FFF2-40B4-BE49-F238E27FC236}">
                <a16:creationId xmlns:a16="http://schemas.microsoft.com/office/drawing/2014/main" id="{F25F73E5-D3D1-1DC6-DE3C-6BE8FA4611A8}"/>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D16118E2-405D-28B9-513E-D4EA78FE655B}"/>
              </a:ext>
            </a:extLst>
          </p:cNvPr>
          <p:cNvPicPr>
            <a:picLocks noChangeAspect="1"/>
          </p:cNvPicPr>
          <p:nvPr/>
        </p:nvPicPr>
        <p:blipFill>
          <a:blip r:embed="rId2"/>
          <a:stretch>
            <a:fillRect/>
          </a:stretch>
        </p:blipFill>
        <p:spPr>
          <a:xfrm>
            <a:off x="5532113" y="99056"/>
            <a:ext cx="6659887" cy="6659887"/>
          </a:xfrm>
          <a:prstGeom prst="rect">
            <a:avLst/>
          </a:prstGeom>
        </p:spPr>
      </p:pic>
    </p:spTree>
    <p:extLst>
      <p:ext uri="{BB962C8B-B14F-4D97-AF65-F5344CB8AC3E}">
        <p14:creationId xmlns:p14="http://schemas.microsoft.com/office/powerpoint/2010/main" val="1376368068"/>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DBF07-370A-2024-C15D-401667A34F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A9C9DC-4E47-9B4F-FDAB-4AB2043EA6F5}"/>
              </a:ext>
            </a:extLst>
          </p:cNvPr>
          <p:cNvSpPr>
            <a:spLocks noGrp="1"/>
          </p:cNvSpPr>
          <p:nvPr>
            <p:ph type="title"/>
          </p:nvPr>
        </p:nvSpPr>
        <p:spPr/>
        <p:txBody>
          <a:bodyPr>
            <a:normAutofit fontScale="90000"/>
          </a:bodyPr>
          <a:lstStyle/>
          <a:p>
            <a:r>
              <a:rPr lang="en-US" dirty="0"/>
              <a:t>Supervised fine-tuning: only on the response</a:t>
            </a:r>
          </a:p>
        </p:txBody>
      </p:sp>
      <p:sp>
        <p:nvSpPr>
          <p:cNvPr id="3" name="Content Placeholder 2">
            <a:extLst>
              <a:ext uri="{FF2B5EF4-FFF2-40B4-BE49-F238E27FC236}">
                <a16:creationId xmlns:a16="http://schemas.microsoft.com/office/drawing/2014/main" id="{7C9E3D53-42B9-DD4C-41A5-A1CF8439EB94}"/>
              </a:ext>
            </a:extLst>
          </p:cNvPr>
          <p:cNvSpPr>
            <a:spLocks noGrp="1"/>
          </p:cNvSpPr>
          <p:nvPr>
            <p:ph idx="1"/>
          </p:nvPr>
        </p:nvSpPr>
        <p:spPr>
          <a:xfrm>
            <a:off x="1097285" y="1600200"/>
            <a:ext cx="10789915" cy="1981200"/>
          </a:xfrm>
        </p:spPr>
        <p:txBody>
          <a:bodyPr>
            <a:normAutofit/>
          </a:bodyPr>
          <a:lstStyle/>
          <a:p>
            <a:r>
              <a:rPr lang="en-US" sz="3000" dirty="0"/>
              <a:t>Instruction: Write a letter from the perspective of a cat</a:t>
            </a:r>
          </a:p>
          <a:p>
            <a:r>
              <a:rPr lang="en-US" sz="3000" dirty="0"/>
              <a:t>Output:</a:t>
            </a:r>
          </a:p>
        </p:txBody>
      </p:sp>
      <p:sp>
        <p:nvSpPr>
          <p:cNvPr id="4" name="TextBox 3">
            <a:extLst>
              <a:ext uri="{FF2B5EF4-FFF2-40B4-BE49-F238E27FC236}">
                <a16:creationId xmlns:a16="http://schemas.microsoft.com/office/drawing/2014/main" id="{9EB267CB-4E2B-B273-4DCE-ED7C4675AE8A}"/>
              </a:ext>
            </a:extLst>
          </p:cNvPr>
          <p:cNvSpPr txBox="1"/>
          <p:nvPr/>
        </p:nvSpPr>
        <p:spPr>
          <a:xfrm>
            <a:off x="2548265" y="2113002"/>
            <a:ext cx="984565" cy="553998"/>
          </a:xfrm>
          <a:prstGeom prst="rect">
            <a:avLst/>
          </a:prstGeom>
          <a:noFill/>
        </p:spPr>
        <p:txBody>
          <a:bodyPr wrap="none" rtlCol="0">
            <a:spAutoFit/>
          </a:bodyPr>
          <a:lstStyle/>
          <a:p>
            <a:r>
              <a:rPr lang="en-US" sz="3000" dirty="0">
                <a:latin typeface="Aptos" panose="020B0004020202020204" pitchFamily="34" charset="0"/>
              </a:rPr>
              <a:t>Dear</a:t>
            </a:r>
          </a:p>
        </p:txBody>
      </p:sp>
      <p:sp>
        <p:nvSpPr>
          <p:cNvPr id="5" name="TextBox 4">
            <a:extLst>
              <a:ext uri="{FF2B5EF4-FFF2-40B4-BE49-F238E27FC236}">
                <a16:creationId xmlns:a16="http://schemas.microsoft.com/office/drawing/2014/main" id="{FB9ADDD3-83C5-E438-A163-86870FAC7E94}"/>
              </a:ext>
            </a:extLst>
          </p:cNvPr>
          <p:cNvSpPr txBox="1"/>
          <p:nvPr/>
        </p:nvSpPr>
        <p:spPr>
          <a:xfrm>
            <a:off x="3526819" y="2113002"/>
            <a:ext cx="1624163" cy="553998"/>
          </a:xfrm>
          <a:prstGeom prst="rect">
            <a:avLst/>
          </a:prstGeom>
          <a:noFill/>
        </p:spPr>
        <p:txBody>
          <a:bodyPr wrap="none" rtlCol="0">
            <a:spAutoFit/>
          </a:bodyPr>
          <a:lstStyle/>
          <a:p>
            <a:r>
              <a:rPr lang="en-US" sz="3000" dirty="0">
                <a:latin typeface="Aptos" panose="020B0004020202020204" pitchFamily="34" charset="0"/>
              </a:rPr>
              <a:t>[Owner],</a:t>
            </a:r>
          </a:p>
        </p:txBody>
      </p:sp>
      <p:sp>
        <p:nvSpPr>
          <p:cNvPr id="6" name="TextBox 5">
            <a:extLst>
              <a:ext uri="{FF2B5EF4-FFF2-40B4-BE49-F238E27FC236}">
                <a16:creationId xmlns:a16="http://schemas.microsoft.com/office/drawing/2014/main" id="{5304308D-69D7-FF9D-C928-ED3486800332}"/>
              </a:ext>
            </a:extLst>
          </p:cNvPr>
          <p:cNvSpPr txBox="1"/>
          <p:nvPr/>
        </p:nvSpPr>
        <p:spPr>
          <a:xfrm>
            <a:off x="5144971" y="2113002"/>
            <a:ext cx="284052" cy="553998"/>
          </a:xfrm>
          <a:prstGeom prst="rect">
            <a:avLst/>
          </a:prstGeom>
          <a:noFill/>
        </p:spPr>
        <p:txBody>
          <a:bodyPr wrap="none" rtlCol="0">
            <a:spAutoFit/>
          </a:bodyPr>
          <a:lstStyle/>
          <a:p>
            <a:r>
              <a:rPr lang="en-US" sz="3000" dirty="0">
                <a:latin typeface="Aptos" panose="020B0004020202020204" pitchFamily="34" charset="0"/>
              </a:rPr>
              <a:t>I</a:t>
            </a:r>
          </a:p>
        </p:txBody>
      </p:sp>
      <p:sp>
        <p:nvSpPr>
          <p:cNvPr id="7" name="TextBox 6">
            <a:extLst>
              <a:ext uri="{FF2B5EF4-FFF2-40B4-BE49-F238E27FC236}">
                <a16:creationId xmlns:a16="http://schemas.microsoft.com/office/drawing/2014/main" id="{A852CEDA-F9D7-5598-9FF3-9D4563A1EE41}"/>
              </a:ext>
            </a:extLst>
          </p:cNvPr>
          <p:cNvSpPr txBox="1"/>
          <p:nvPr/>
        </p:nvSpPr>
        <p:spPr>
          <a:xfrm>
            <a:off x="5423012" y="2113002"/>
            <a:ext cx="718466" cy="553998"/>
          </a:xfrm>
          <a:prstGeom prst="rect">
            <a:avLst/>
          </a:prstGeom>
          <a:noFill/>
        </p:spPr>
        <p:txBody>
          <a:bodyPr wrap="none" rtlCol="0">
            <a:spAutoFit/>
          </a:bodyPr>
          <a:lstStyle/>
          <a:p>
            <a:r>
              <a:rPr lang="en-US" sz="3000" dirty="0">
                <a:latin typeface="Aptos" panose="020B0004020202020204" pitchFamily="34" charset="0"/>
              </a:rPr>
              <a:t>am</a:t>
            </a:r>
          </a:p>
        </p:txBody>
      </p:sp>
      <p:sp>
        <p:nvSpPr>
          <p:cNvPr id="8" name="TextBox 7">
            <a:extLst>
              <a:ext uri="{FF2B5EF4-FFF2-40B4-BE49-F238E27FC236}">
                <a16:creationId xmlns:a16="http://schemas.microsoft.com/office/drawing/2014/main" id="{86583CB5-F665-30E7-2A35-04793F718306}"/>
              </a:ext>
            </a:extLst>
          </p:cNvPr>
          <p:cNvSpPr txBox="1"/>
          <p:nvPr/>
        </p:nvSpPr>
        <p:spPr>
          <a:xfrm>
            <a:off x="6135467" y="2113002"/>
            <a:ext cx="1295547" cy="553998"/>
          </a:xfrm>
          <a:prstGeom prst="rect">
            <a:avLst/>
          </a:prstGeom>
          <a:noFill/>
        </p:spPr>
        <p:txBody>
          <a:bodyPr wrap="none" rtlCol="0">
            <a:spAutoFit/>
          </a:bodyPr>
          <a:lstStyle/>
          <a:p>
            <a:r>
              <a:rPr lang="en-US" sz="3000" dirty="0">
                <a:latin typeface="Aptos" panose="020B0004020202020204" pitchFamily="34" charset="0"/>
              </a:rPr>
              <a:t>writing</a:t>
            </a:r>
          </a:p>
        </p:txBody>
      </p:sp>
      <p:sp>
        <p:nvSpPr>
          <p:cNvPr id="9" name="TextBox 8">
            <a:extLst>
              <a:ext uri="{FF2B5EF4-FFF2-40B4-BE49-F238E27FC236}">
                <a16:creationId xmlns:a16="http://schemas.microsoft.com/office/drawing/2014/main" id="{F778125A-D2D8-C2B0-C490-8403CA33E4FB}"/>
              </a:ext>
            </a:extLst>
          </p:cNvPr>
          <p:cNvSpPr txBox="1"/>
          <p:nvPr/>
        </p:nvSpPr>
        <p:spPr>
          <a:xfrm>
            <a:off x="7425003" y="2113002"/>
            <a:ext cx="519438" cy="553998"/>
          </a:xfrm>
          <a:prstGeom prst="rect">
            <a:avLst/>
          </a:prstGeom>
          <a:noFill/>
        </p:spPr>
        <p:txBody>
          <a:bodyPr wrap="none" rtlCol="0">
            <a:spAutoFit/>
          </a:bodyPr>
          <a:lstStyle/>
          <a:p>
            <a:r>
              <a:rPr lang="en-US" sz="3000" dirty="0">
                <a:latin typeface="Aptos" panose="020B0004020202020204" pitchFamily="34" charset="0"/>
              </a:rPr>
              <a:t>to</a:t>
            </a:r>
          </a:p>
        </p:txBody>
      </p:sp>
      <p:sp>
        <p:nvSpPr>
          <p:cNvPr id="10" name="TextBox 9">
            <a:extLst>
              <a:ext uri="{FF2B5EF4-FFF2-40B4-BE49-F238E27FC236}">
                <a16:creationId xmlns:a16="http://schemas.microsoft.com/office/drawing/2014/main" id="{1C02AF8A-9F92-251E-3A52-B491DE43FF16}"/>
              </a:ext>
            </a:extLst>
          </p:cNvPr>
          <p:cNvSpPr txBox="1"/>
          <p:nvPr/>
        </p:nvSpPr>
        <p:spPr>
          <a:xfrm>
            <a:off x="7938430" y="2113002"/>
            <a:ext cx="782009" cy="553998"/>
          </a:xfrm>
          <a:prstGeom prst="rect">
            <a:avLst/>
          </a:prstGeom>
          <a:noFill/>
        </p:spPr>
        <p:txBody>
          <a:bodyPr wrap="none" rtlCol="0">
            <a:spAutoFit/>
          </a:bodyPr>
          <a:lstStyle/>
          <a:p>
            <a:r>
              <a:rPr lang="en-US" sz="3000" dirty="0">
                <a:latin typeface="Aptos" panose="020B0004020202020204" pitchFamily="34" charset="0"/>
              </a:rPr>
              <a:t>you</a:t>
            </a:r>
          </a:p>
        </p:txBody>
      </p:sp>
      <p:sp>
        <p:nvSpPr>
          <p:cNvPr id="11" name="TextBox 10">
            <a:extLst>
              <a:ext uri="{FF2B5EF4-FFF2-40B4-BE49-F238E27FC236}">
                <a16:creationId xmlns:a16="http://schemas.microsoft.com/office/drawing/2014/main" id="{DC06E954-464D-9603-44E9-24DCB826887D}"/>
              </a:ext>
            </a:extLst>
          </p:cNvPr>
          <p:cNvSpPr txBox="1"/>
          <p:nvPr/>
        </p:nvSpPr>
        <p:spPr>
          <a:xfrm>
            <a:off x="8714430" y="2113002"/>
            <a:ext cx="1115370" cy="553998"/>
          </a:xfrm>
          <a:prstGeom prst="rect">
            <a:avLst/>
          </a:prstGeom>
          <a:noFill/>
        </p:spPr>
        <p:txBody>
          <a:bodyPr wrap="none" rtlCol="0">
            <a:spAutoFit/>
          </a:bodyPr>
          <a:lstStyle/>
          <a:p>
            <a:r>
              <a:rPr lang="en-US" sz="3000" dirty="0">
                <a:latin typeface="Aptos" panose="020B0004020202020204" pitchFamily="34" charset="0"/>
              </a:rPr>
              <a:t>today</a:t>
            </a:r>
          </a:p>
        </p:txBody>
      </p:sp>
      <p:sp>
        <p:nvSpPr>
          <p:cNvPr id="12" name="TextBox 11">
            <a:extLst>
              <a:ext uri="{FF2B5EF4-FFF2-40B4-BE49-F238E27FC236}">
                <a16:creationId xmlns:a16="http://schemas.microsoft.com/office/drawing/2014/main" id="{12ABB179-4D9B-D5AF-62DF-3830F1E31245}"/>
              </a:ext>
            </a:extLst>
          </p:cNvPr>
          <p:cNvSpPr txBox="1"/>
          <p:nvPr/>
        </p:nvSpPr>
        <p:spPr>
          <a:xfrm>
            <a:off x="2631107"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3" name="TextBox 12">
            <a:extLst>
              <a:ext uri="{FF2B5EF4-FFF2-40B4-BE49-F238E27FC236}">
                <a16:creationId xmlns:a16="http://schemas.microsoft.com/office/drawing/2014/main" id="{3D09E848-EC4A-768A-A0C8-4F4E73651AF6}"/>
              </a:ext>
            </a:extLst>
          </p:cNvPr>
          <p:cNvSpPr txBox="1"/>
          <p:nvPr/>
        </p:nvSpPr>
        <p:spPr>
          <a:xfrm>
            <a:off x="3929460"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4" name="TextBox 13">
            <a:extLst>
              <a:ext uri="{FF2B5EF4-FFF2-40B4-BE49-F238E27FC236}">
                <a16:creationId xmlns:a16="http://schemas.microsoft.com/office/drawing/2014/main" id="{C7406D28-2C11-C7F9-A690-D3B8C4CB2216}"/>
              </a:ext>
            </a:extLst>
          </p:cNvPr>
          <p:cNvSpPr txBox="1"/>
          <p:nvPr/>
        </p:nvSpPr>
        <p:spPr>
          <a:xfrm>
            <a:off x="4877557"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5" name="TextBox 14">
            <a:extLst>
              <a:ext uri="{FF2B5EF4-FFF2-40B4-BE49-F238E27FC236}">
                <a16:creationId xmlns:a16="http://schemas.microsoft.com/office/drawing/2014/main" id="{AF49F5D8-4DB0-FE6B-AB43-3C900197C2A3}"/>
              </a:ext>
            </a:extLst>
          </p:cNvPr>
          <p:cNvSpPr txBox="1"/>
          <p:nvPr/>
        </p:nvSpPr>
        <p:spPr>
          <a:xfrm>
            <a:off x="5562600"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6" name="TextBox 15">
            <a:extLst>
              <a:ext uri="{FF2B5EF4-FFF2-40B4-BE49-F238E27FC236}">
                <a16:creationId xmlns:a16="http://schemas.microsoft.com/office/drawing/2014/main" id="{E4A798C0-ED20-7925-C7BC-2E7BDE5E94E4}"/>
              </a:ext>
            </a:extLst>
          </p:cNvPr>
          <p:cNvSpPr txBox="1"/>
          <p:nvPr/>
        </p:nvSpPr>
        <p:spPr>
          <a:xfrm>
            <a:off x="6411396"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7" name="TextBox 16">
            <a:extLst>
              <a:ext uri="{FF2B5EF4-FFF2-40B4-BE49-F238E27FC236}">
                <a16:creationId xmlns:a16="http://schemas.microsoft.com/office/drawing/2014/main" id="{5390A914-0218-2722-E7A3-9162F71305E2}"/>
              </a:ext>
            </a:extLst>
          </p:cNvPr>
          <p:cNvSpPr txBox="1"/>
          <p:nvPr/>
        </p:nvSpPr>
        <p:spPr>
          <a:xfrm>
            <a:off x="7399610"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8" name="TextBox 17">
            <a:extLst>
              <a:ext uri="{FF2B5EF4-FFF2-40B4-BE49-F238E27FC236}">
                <a16:creationId xmlns:a16="http://schemas.microsoft.com/office/drawing/2014/main" id="{81EE7580-1ECD-A0ED-3667-FFBDADC6364C}"/>
              </a:ext>
            </a:extLst>
          </p:cNvPr>
          <p:cNvSpPr txBox="1"/>
          <p:nvPr/>
        </p:nvSpPr>
        <p:spPr>
          <a:xfrm>
            <a:off x="8084653"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
        <p:nvSpPr>
          <p:cNvPr id="19" name="TextBox 18">
            <a:extLst>
              <a:ext uri="{FF2B5EF4-FFF2-40B4-BE49-F238E27FC236}">
                <a16:creationId xmlns:a16="http://schemas.microsoft.com/office/drawing/2014/main" id="{5868F1F5-B195-4082-5446-C7F792CFC0AF}"/>
              </a:ext>
            </a:extLst>
          </p:cNvPr>
          <p:cNvSpPr txBox="1"/>
          <p:nvPr/>
        </p:nvSpPr>
        <p:spPr>
          <a:xfrm>
            <a:off x="8950951" y="3025169"/>
            <a:ext cx="818879" cy="461665"/>
          </a:xfrm>
          <a:prstGeom prst="rect">
            <a:avLst/>
          </a:prstGeom>
          <a:noFill/>
        </p:spPr>
        <p:txBody>
          <a:bodyPr wrap="none" rtlCol="0">
            <a:spAutoFit/>
          </a:bodyPr>
          <a:lstStyle/>
          <a:p>
            <a:r>
              <a:rPr lang="en-US" sz="2400" dirty="0">
                <a:solidFill>
                  <a:srgbClr val="061CFF"/>
                </a:solidFill>
                <a:latin typeface="Aptos" panose="020B0004020202020204" pitchFamily="34" charset="0"/>
              </a:rPr>
              <a:t>Train</a:t>
            </a:r>
          </a:p>
        </p:txBody>
      </p:sp>
    </p:spTree>
    <p:extLst>
      <p:ext uri="{BB962C8B-B14F-4D97-AF65-F5344CB8AC3E}">
        <p14:creationId xmlns:p14="http://schemas.microsoft.com/office/powerpoint/2010/main" val="303046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B80A0-55F5-A7B6-70F9-6520D32CB5CA}"/>
              </a:ext>
            </a:extLst>
          </p:cNvPr>
          <p:cNvSpPr>
            <a:spLocks noGrp="1"/>
          </p:cNvSpPr>
          <p:nvPr>
            <p:ph type="title"/>
          </p:nvPr>
        </p:nvSpPr>
        <p:spPr/>
        <p:txBody>
          <a:bodyPr/>
          <a:lstStyle/>
          <a:p>
            <a:r>
              <a:rPr lang="en-US" dirty="0"/>
              <a:t>Summary: Instruction Tuning</a:t>
            </a:r>
          </a:p>
        </p:txBody>
      </p:sp>
      <p:sp>
        <p:nvSpPr>
          <p:cNvPr id="3" name="Content Placeholder 2">
            <a:extLst>
              <a:ext uri="{FF2B5EF4-FFF2-40B4-BE49-F238E27FC236}">
                <a16:creationId xmlns:a16="http://schemas.microsoft.com/office/drawing/2014/main" id="{0BF04880-5284-C836-7698-9BB87261C78F}"/>
              </a:ext>
            </a:extLst>
          </p:cNvPr>
          <p:cNvSpPr>
            <a:spLocks noGrp="1"/>
          </p:cNvSpPr>
          <p:nvPr>
            <p:ph idx="1"/>
          </p:nvPr>
        </p:nvSpPr>
        <p:spPr/>
        <p:txBody>
          <a:bodyPr>
            <a:normAutofit lnSpcReduction="10000"/>
          </a:bodyPr>
          <a:lstStyle/>
          <a:p>
            <a:pPr marL="514350" indent="-514350">
              <a:buFont typeface="+mj-lt"/>
              <a:buAutoNum type="arabicPeriod"/>
            </a:pPr>
            <a:r>
              <a:rPr lang="en-US" dirty="0"/>
              <a:t>Get lots of instructions for many diverse tasks</a:t>
            </a:r>
          </a:p>
          <a:p>
            <a:pPr marL="514350" indent="-514350">
              <a:buFont typeface="+mj-lt"/>
              <a:buAutoNum type="arabicPeriod"/>
            </a:pPr>
            <a:r>
              <a:rPr lang="en-US" dirty="0"/>
              <a:t>And a base pre-trained LLM</a:t>
            </a:r>
          </a:p>
          <a:p>
            <a:pPr marL="514350" indent="-514350">
              <a:buFont typeface="+mj-lt"/>
              <a:buAutoNum type="arabicPeriod"/>
            </a:pPr>
            <a:r>
              <a:rPr lang="en-US" dirty="0"/>
              <a:t>Continue training the LLM to predict only the responses for each instruction, word by word</a:t>
            </a:r>
          </a:p>
          <a:p>
            <a:pPr marL="514350" indent="-514350">
              <a:buFont typeface="+mj-lt"/>
              <a:buAutoNum type="arabicPeriod"/>
            </a:pPr>
            <a:r>
              <a:rPr lang="en-US" dirty="0"/>
              <a:t>Resulting "Instruct-Tuned" LM:</a:t>
            </a:r>
          </a:p>
          <a:p>
            <a:pPr marL="857250" indent="-398463">
              <a:buFont typeface="Arial" panose="020B0604020202020204" pitchFamily="34" charset="0"/>
              <a:buChar char="•"/>
            </a:pPr>
            <a:r>
              <a:rPr lang="en-US" dirty="0"/>
              <a:t>follows these instructions</a:t>
            </a:r>
          </a:p>
          <a:p>
            <a:pPr marL="857250" indent="-398463">
              <a:buFont typeface="Arial" panose="020B0604020202020204" pitchFamily="34" charset="0"/>
              <a:buChar char="•"/>
            </a:pPr>
            <a:r>
              <a:rPr lang="en-US" dirty="0"/>
              <a:t>and can follow novel instructions</a:t>
            </a:r>
          </a:p>
        </p:txBody>
      </p:sp>
    </p:spTree>
    <p:extLst>
      <p:ext uri="{BB962C8B-B14F-4D97-AF65-F5344CB8AC3E}">
        <p14:creationId xmlns:p14="http://schemas.microsoft.com/office/powerpoint/2010/main" val="5529463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471D0-D70A-202C-38C4-453B455322A7}"/>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440F6D2F-B451-1C47-4968-0C57033C0213}"/>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D69871BB-A0AD-A8E2-EAAF-90D7728C3574}"/>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Instruction Tuning</a:t>
            </a:r>
          </a:p>
        </p:txBody>
      </p:sp>
      <p:sp>
        <p:nvSpPr>
          <p:cNvPr id="3" name="Text Placeholder 2">
            <a:extLst>
              <a:ext uri="{FF2B5EF4-FFF2-40B4-BE49-F238E27FC236}">
                <a16:creationId xmlns:a16="http://schemas.microsoft.com/office/drawing/2014/main" id="{CC458956-593A-E6CD-2D66-51BA5E633F8C}"/>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3709469743"/>
      </p:ext>
    </p:extLst>
  </p:cSld>
  <p:clrMapOvr>
    <a:masterClrMapping/>
  </p:clrMapOvr>
  <p:transition/>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D65718-1717-43C4-D01E-2D706CD54AC9}"/>
            </a:ext>
          </a:extLst>
        </p:cNvPr>
        <p:cNvGrpSpPr/>
        <p:nvPr/>
      </p:nvGrpSpPr>
      <p:grpSpPr>
        <a:xfrm>
          <a:off x="0" y="0"/>
          <a:ext cx="0" cy="0"/>
          <a:chOff x="0" y="0"/>
          <a:chExt cx="0" cy="0"/>
        </a:xfrm>
      </p:grpSpPr>
      <p:sp>
        <p:nvSpPr>
          <p:cNvPr id="16386" name="Rectangle 5">
            <a:extLst>
              <a:ext uri="{FF2B5EF4-FFF2-40B4-BE49-F238E27FC236}">
                <a16:creationId xmlns:a16="http://schemas.microsoft.com/office/drawing/2014/main" id="{5B526B11-495F-D540-A7DA-2645CAEC5823}"/>
              </a:ext>
            </a:extLst>
          </p:cNvPr>
          <p:cNvSpPr>
            <a:spLocks noGrp="1" noChangeArrowheads="1"/>
          </p:cNvSpPr>
          <p:nvPr>
            <p:ph type="title"/>
          </p:nvPr>
        </p:nvSpPr>
        <p:spPr/>
        <p:txBody>
          <a:bodyPr>
            <a:normAutofit/>
          </a:bodyPr>
          <a:lstStyle/>
          <a:p>
            <a:r>
              <a:rPr lang="en-US" sz="4000" dirty="0">
                <a:solidFill>
                  <a:schemeClr val="bg1"/>
                </a:solidFill>
                <a:ea typeface="Franklin Gothic Book" charset="0"/>
                <a:cs typeface="Franklin Gothic Book" charset="0"/>
              </a:rPr>
              <a:t>Large Language Models</a:t>
            </a:r>
          </a:p>
        </p:txBody>
      </p:sp>
      <p:sp>
        <p:nvSpPr>
          <p:cNvPr id="16387" name="Rectangle 6">
            <a:extLst>
              <a:ext uri="{FF2B5EF4-FFF2-40B4-BE49-F238E27FC236}">
                <a16:creationId xmlns:a16="http://schemas.microsoft.com/office/drawing/2014/main" id="{1519E4DB-AE46-AB7B-CAD5-392DA78216AA}"/>
              </a:ext>
            </a:extLst>
          </p:cNvPr>
          <p:cNvSpPr>
            <a:spLocks noGrp="1" noChangeArrowheads="1"/>
          </p:cNvSpPr>
          <p:nvPr>
            <p:ph idx="1"/>
          </p:nvPr>
        </p:nvSpPr>
        <p:spPr/>
        <p:txBody>
          <a:bodyPr>
            <a:normAutofit/>
          </a:bodyPr>
          <a:lstStyle/>
          <a:p>
            <a:pPr eaLnBrk="1" hangingPunct="1">
              <a:buFont typeface="Times" charset="0"/>
              <a:buNone/>
            </a:pPr>
            <a:r>
              <a:rPr lang="en-US" sz="4000" dirty="0">
                <a:solidFill>
                  <a:srgbClr val="A4001D"/>
                </a:solidFill>
                <a:ea typeface="ＭＳ Ｐゴシック" charset="0"/>
                <a:cs typeface="Calibri"/>
              </a:rPr>
              <a:t>Preference Alignment</a:t>
            </a:r>
          </a:p>
        </p:txBody>
      </p:sp>
      <p:sp>
        <p:nvSpPr>
          <p:cNvPr id="3" name="Text Placeholder 2">
            <a:extLst>
              <a:ext uri="{FF2B5EF4-FFF2-40B4-BE49-F238E27FC236}">
                <a16:creationId xmlns:a16="http://schemas.microsoft.com/office/drawing/2014/main" id="{B9A52773-7D1D-56A7-32CC-08BE79CADAAA}"/>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4051657479"/>
      </p:ext>
    </p:extLst>
  </p:cSld>
  <p:clrMapOvr>
    <a:masterClrMapping/>
  </p:clrMapOvr>
  <p:transition/>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E9AAE-7521-FC22-5954-983B793203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0D4363-618E-D766-A8B5-187FC54DFB9C}"/>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5708E50F-CAA5-38E5-DD69-5B5E2BB97F72}"/>
              </a:ext>
            </a:extLst>
          </p:cNvPr>
          <p:cNvPicPr>
            <a:picLocks noGrp="1" noChangeAspect="1"/>
          </p:cNvPicPr>
          <p:nvPr>
            <p:ph idx="1"/>
          </p:nvPr>
        </p:nvPicPr>
        <p:blipFill>
          <a:blip r:embed="rId2"/>
          <a:stretch>
            <a:fillRect/>
          </a:stretch>
        </p:blipFill>
        <p:spPr>
          <a:xfrm>
            <a:off x="196075" y="1219200"/>
            <a:ext cx="11919725" cy="4481753"/>
          </a:xfrm>
          <a:prstGeom prst="rect">
            <a:avLst/>
          </a:prstGeom>
        </p:spPr>
      </p:pic>
    </p:spTree>
    <p:extLst>
      <p:ext uri="{BB962C8B-B14F-4D97-AF65-F5344CB8AC3E}">
        <p14:creationId xmlns:p14="http://schemas.microsoft.com/office/powerpoint/2010/main" val="466044304"/>
      </p:ext>
    </p:extLst>
  </p:cSld>
  <p:clrMapOvr>
    <a:masterClrMapping/>
  </p:clrMapOvr>
</p:sld>
</file>

<file path=ppt/theme/theme1.xml><?xml version="1.0" encoding="utf-8"?>
<a:theme xmlns:a="http://schemas.openxmlformats.org/drawingml/2006/main" name="2_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38864</TotalTime>
  <Words>4890</Words>
  <Application>Microsoft Macintosh PowerPoint</Application>
  <PresentationFormat>Widescreen</PresentationFormat>
  <Paragraphs>767</Paragraphs>
  <Slides>159</Slides>
  <Notes>42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159</vt:i4>
      </vt:variant>
    </vt:vector>
  </HeadingPairs>
  <TitlesOfParts>
    <vt:vector size="175" baseType="lpstr">
      <vt:lpstr>Heiti SC Light</vt:lpstr>
      <vt:lpstr>ＭＳ Ｐゴシック</vt:lpstr>
      <vt:lpstr>Times</vt:lpstr>
      <vt:lpstr>Aptos</vt:lpstr>
      <vt:lpstr>Arial</vt:lpstr>
      <vt:lpstr>Avenir Next</vt:lpstr>
      <vt:lpstr>Calibri</vt:lpstr>
      <vt:lpstr>Courier New</vt:lpstr>
      <vt:lpstr>Franklin Gothic Book</vt:lpstr>
      <vt:lpstr>Lucida Sans</vt:lpstr>
      <vt:lpstr>Lucida Sans Typewriter</vt:lpstr>
      <vt:lpstr>Raleway</vt:lpstr>
      <vt:lpstr>Source Sans Pro</vt:lpstr>
      <vt:lpstr>Times New Roman</vt:lpstr>
      <vt:lpstr>Wingdings</vt:lpstr>
      <vt:lpstr>2_Retrospect</vt:lpstr>
      <vt:lpstr>Large Language Models</vt:lpstr>
      <vt:lpstr>Large Language Models</vt:lpstr>
      <vt:lpstr>Language models: the good</vt:lpstr>
      <vt:lpstr>Language models: the concerns</vt:lpstr>
      <vt:lpstr>What is a language model?</vt:lpstr>
      <vt:lpstr>A language model predicts words</vt:lpstr>
      <vt:lpstr>Prediction is an not English-specific idea</vt:lpstr>
      <vt:lpstr>What is a large language model?</vt:lpstr>
      <vt:lpstr>Intuition of generation</vt:lpstr>
      <vt:lpstr>LLMs can generate! </vt:lpstr>
      <vt:lpstr>Causal or autoregressive model</vt:lpstr>
      <vt:lpstr>Three architectures for large language models</vt:lpstr>
      <vt:lpstr>Decoders</vt:lpstr>
      <vt:lpstr>Encoders</vt:lpstr>
      <vt:lpstr>Encoder-Decoders</vt:lpstr>
      <vt:lpstr>This lecture: decoder-only models</vt:lpstr>
      <vt:lpstr>Wait, what about other languages?</vt:lpstr>
      <vt:lpstr>Wait, what about other languages?</vt:lpstr>
      <vt:lpstr>Language models can be monolingual or multilingual</vt:lpstr>
      <vt:lpstr>Language models process tokens, not words</vt:lpstr>
      <vt:lpstr>Size and scale</vt:lpstr>
      <vt:lpstr>What is a Large Language Model (LLM)</vt:lpstr>
      <vt:lpstr>What is a parameter?</vt:lpstr>
      <vt:lpstr>Scaling laws</vt:lpstr>
      <vt:lpstr>Scaling laws</vt:lpstr>
      <vt:lpstr>Scaling laws</vt:lpstr>
      <vt:lpstr>Large Language Models</vt:lpstr>
      <vt:lpstr>Large Language Models</vt:lpstr>
      <vt:lpstr>Fundamental intuition of large language models</vt:lpstr>
      <vt:lpstr>Intuition from humans</vt:lpstr>
      <vt:lpstr>Reading isn't passive</vt:lpstr>
      <vt:lpstr>The distributional hypothesis</vt:lpstr>
      <vt:lpstr>The distributional hypothesis</vt:lpstr>
      <vt:lpstr>Pretraining</vt:lpstr>
      <vt:lpstr>What does a model learn from pretraining?</vt:lpstr>
      <vt:lpstr>Large Language Models</vt:lpstr>
      <vt:lpstr>Large Language Models</vt:lpstr>
      <vt:lpstr>Big idea: Prompting is just word prediction!</vt:lpstr>
      <vt:lpstr>Why does conditional generation lead to answering  questions?</vt:lpstr>
      <vt:lpstr>PowerPoint Presentation</vt:lpstr>
      <vt:lpstr>PowerPoint Presentation</vt:lpstr>
      <vt:lpstr>Large Language Models</vt:lpstr>
      <vt:lpstr>Large Language Models</vt:lpstr>
      <vt:lpstr>Claude Shannon 1951</vt:lpstr>
      <vt:lpstr>The original Shannon game was letters</vt:lpstr>
      <vt:lpstr>The Shannon game is related to pretraining</vt:lpstr>
      <vt:lpstr>Large Language Models</vt:lpstr>
      <vt:lpstr>Large Language Models</vt:lpstr>
      <vt:lpstr>Implementation</vt:lpstr>
      <vt:lpstr>This is in your brain</vt:lpstr>
      <vt:lpstr>Neural Network Unit This is not in your brain</vt:lpstr>
      <vt:lpstr>Parameters</vt:lpstr>
      <vt:lpstr>Embeddings</vt:lpstr>
      <vt:lpstr>Embeddings</vt:lpstr>
      <vt:lpstr>Putting together</vt:lpstr>
      <vt:lpstr>Large Language Models</vt:lpstr>
      <vt:lpstr>Large Language Models</vt:lpstr>
      <vt:lpstr>Four stages in the history of the field</vt:lpstr>
      <vt:lpstr>Statistical and Neural Foundations 1950s/early 1960s</vt:lpstr>
      <vt:lpstr>The Symbolic Turn, 1960s-1988</vt:lpstr>
      <vt:lpstr>The Revival of Empiricism, 1988-2019</vt:lpstr>
      <vt:lpstr>Statistical and Neural Foundations LLM 2019-</vt:lpstr>
      <vt:lpstr>Four stages in the history of the field</vt:lpstr>
      <vt:lpstr>Large Language Models</vt:lpstr>
      <vt:lpstr>Large Language Models</vt:lpstr>
      <vt:lpstr>Linguistic structure  in NLP/LLMs</vt:lpstr>
      <vt:lpstr>Kinds of linguistic structure</vt:lpstr>
      <vt:lpstr>Syntactic structure</vt:lpstr>
      <vt:lpstr>Coreference Structure</vt:lpstr>
      <vt:lpstr>Interpretability and linguistic structure</vt:lpstr>
      <vt:lpstr>Attention is sensitive to grammar</vt:lpstr>
      <vt:lpstr>Attention is sensitive to coreference</vt:lpstr>
      <vt:lpstr>Linguistic structure can also help analysis</vt:lpstr>
      <vt:lpstr>LLMs avoid asking clarification questions</vt:lpstr>
      <vt:lpstr>Analyzing LLM-human conversations</vt:lpstr>
      <vt:lpstr>Linguistic structure computation also useful in social and cognitive science</vt:lpstr>
      <vt:lpstr>Large Language Models</vt:lpstr>
      <vt:lpstr>Large Language Models</vt:lpstr>
      <vt:lpstr>PowerPoint Presentation</vt:lpstr>
      <vt:lpstr>Pretraining</vt:lpstr>
      <vt:lpstr>Self-supervised pre-training</vt:lpstr>
      <vt:lpstr>What is this text that models pretrain on?</vt:lpstr>
      <vt:lpstr>Open LLMs are mainly trained on the web</vt:lpstr>
      <vt:lpstr>Dolma corpus: 3 trillion tokens of English</vt:lpstr>
      <vt:lpstr>Filtering for quality and safety</vt:lpstr>
      <vt:lpstr>Problems with scraping from the web</vt:lpstr>
      <vt:lpstr>Large Language Models</vt:lpstr>
      <vt:lpstr>Large Language Models</vt:lpstr>
      <vt:lpstr>PowerPoint Presentation</vt:lpstr>
      <vt:lpstr>Why isn't pretraining enough to make a language model converse?</vt:lpstr>
      <vt:lpstr>Solution: Instruction Tuning</vt:lpstr>
      <vt:lpstr>Instruct tuning = SFT</vt:lpstr>
      <vt:lpstr>Instruction tasks</vt:lpstr>
      <vt:lpstr>16000 tasks in Super Natural Instructions</vt:lpstr>
      <vt:lpstr>Supervised fine-tuning: only on the response</vt:lpstr>
      <vt:lpstr>Summary: Instruction Tuning</vt:lpstr>
      <vt:lpstr>Large Language Models</vt:lpstr>
      <vt:lpstr>Large Language Models</vt:lpstr>
      <vt:lpstr>PowerPoint Presentation</vt:lpstr>
      <vt:lpstr>Preference alignment</vt:lpstr>
      <vt:lpstr>Sample preferences from HH-RLHF</vt:lpstr>
      <vt:lpstr>Preference Alignment Algorithm</vt:lpstr>
      <vt:lpstr>Why is preference alignment different than SFT</vt:lpstr>
      <vt:lpstr>Safety</vt:lpstr>
      <vt:lpstr>Large Language Models</vt:lpstr>
      <vt:lpstr>Large Language Models</vt:lpstr>
      <vt:lpstr>PowerPoint Presentation</vt:lpstr>
      <vt:lpstr>Reasoning</vt:lpstr>
      <vt:lpstr>Verifiable Math problem</vt:lpstr>
      <vt:lpstr>RLVF</vt:lpstr>
      <vt:lpstr>Large Language Models</vt:lpstr>
      <vt:lpstr>Large Language Models</vt:lpstr>
      <vt:lpstr>Inference</vt:lpstr>
      <vt:lpstr>Prompts</vt:lpstr>
      <vt:lpstr>Prompts can have demonstrations (= examples)</vt:lpstr>
      <vt:lpstr>Chain of Thought</vt:lpstr>
      <vt:lpstr>LLMs usually have a system prompt</vt:lpstr>
      <vt:lpstr>System prompts can be long; 1700 words for Claude Opus4 </vt:lpstr>
      <vt:lpstr>Remember that prompting is just word prediction!</vt:lpstr>
      <vt:lpstr>An example of inference</vt:lpstr>
      <vt:lpstr>PowerPoint Presentation</vt:lpstr>
      <vt:lpstr>Agents</vt:lpstr>
      <vt:lpstr>Large Language Models</vt:lpstr>
      <vt:lpstr>Large Language Models</vt:lpstr>
      <vt:lpstr>What is an Agent?</vt:lpstr>
      <vt:lpstr>Example Agent Architecture: ReAct</vt:lpstr>
      <vt:lpstr>Example Agent Architecture: ReAct</vt:lpstr>
      <vt:lpstr>A sample ReAct prompt that defines 3 actions</vt:lpstr>
      <vt:lpstr>Large Language Models</vt:lpstr>
      <vt:lpstr>Large Language Models</vt:lpstr>
      <vt:lpstr>Large Language Models</vt:lpstr>
      <vt:lpstr>How to make an LLM multilingual?</vt:lpstr>
      <vt:lpstr>PowerPoint Presentation</vt:lpstr>
      <vt:lpstr>Large Language Models</vt:lpstr>
      <vt:lpstr>Evaluating Accuracy</vt:lpstr>
      <vt:lpstr>Example: Massive Multitask Language Understanding (MMLU)</vt:lpstr>
      <vt:lpstr>Accuracy at Word Prediction</vt:lpstr>
      <vt:lpstr>Evaluating Subjective Tasks</vt:lpstr>
      <vt:lpstr>Human-as-a-Judge vs LM-as-a-Judge</vt:lpstr>
      <vt:lpstr>Many other factors that we evaluate, like:</vt:lpstr>
      <vt:lpstr>Large Language Models</vt:lpstr>
      <vt:lpstr>1816 eruption of Tambora in Indonesia</vt:lpstr>
      <vt:lpstr>Summer 1816, on Lake Geneva</vt:lpstr>
      <vt:lpstr>18-year-old woman stuck inside a villa in the rain</vt:lpstr>
      <vt:lpstr>Mary Godwin Shelley</vt:lpstr>
      <vt:lpstr>PowerPoint Presentation</vt:lpstr>
      <vt:lpstr>One running theme of Frankenstein</vt:lpstr>
      <vt:lpstr>Implications of Frankenstein for LLMs</vt:lpstr>
      <vt:lpstr>AI Safety or Alignment</vt:lpstr>
      <vt:lpstr>Two kinds of harms</vt:lpstr>
      <vt:lpstr>Emotional Dependence and Mental Health</vt:lpstr>
      <vt:lpstr>De-skilling</vt:lpstr>
      <vt:lpstr>Sycophancy</vt:lpstr>
      <vt:lpstr>Attacking or harming users</vt:lpstr>
      <vt:lpstr>LLMs function poorly for some speakers</vt:lpstr>
      <vt:lpstr>Societal-level harms</vt:lpstr>
      <vt:lpstr>Other limitations of LLMs</vt:lpstr>
      <vt:lpstr>Mitigating harms</vt:lpstr>
      <vt:lpstr>Large Language Models</vt:lpstr>
    </vt:vector>
  </TitlesOfParts>
  <Manager/>
  <Company>Stanford University</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Chatbots and DIalogue Systems</dc:title>
  <dc:subject>Speech and Language Processing</dc:subject>
  <dc:creator>Dan Jurafsky</dc:creator>
  <cp:keywords/>
  <dc:description/>
  <cp:lastModifiedBy>Dan Jurafsky</cp:lastModifiedBy>
  <cp:revision>662</cp:revision>
  <cp:lastPrinted>2021-05-06T16:44:07Z</cp:lastPrinted>
  <dcterms:created xsi:type="dcterms:W3CDTF">2009-02-11T19:56:22Z</dcterms:created>
  <dcterms:modified xsi:type="dcterms:W3CDTF">2026-08-23T17:01:29Z</dcterms:modified>
  <cp:category/>
</cp:coreProperties>
</file>