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104"/>
  </p:notesMasterIdLst>
  <p:handoutMasterIdLst>
    <p:handoutMasterId r:id="rId105"/>
  </p:handoutMasterIdLst>
  <p:sldIdLst>
    <p:sldId id="416" r:id="rId2"/>
    <p:sldId id="515" r:id="rId3"/>
    <p:sldId id="517" r:id="rId4"/>
    <p:sldId id="518" r:id="rId5"/>
    <p:sldId id="1887" r:id="rId6"/>
    <p:sldId id="520" r:id="rId7"/>
    <p:sldId id="1888" r:id="rId8"/>
    <p:sldId id="1952" r:id="rId9"/>
    <p:sldId id="516" r:id="rId10"/>
    <p:sldId id="519" r:id="rId11"/>
    <p:sldId id="1891" r:id="rId12"/>
    <p:sldId id="1954" r:id="rId13"/>
    <p:sldId id="1953" r:id="rId14"/>
    <p:sldId id="487" r:id="rId15"/>
    <p:sldId id="488" r:id="rId16"/>
    <p:sldId id="489" r:id="rId17"/>
    <p:sldId id="1896" r:id="rId18"/>
    <p:sldId id="1889" r:id="rId19"/>
    <p:sldId id="1897" r:id="rId20"/>
    <p:sldId id="1893" r:id="rId21"/>
    <p:sldId id="1905" r:id="rId22"/>
    <p:sldId id="1906" r:id="rId23"/>
    <p:sldId id="1892" r:id="rId24"/>
    <p:sldId id="494" r:id="rId25"/>
    <p:sldId id="1894" r:id="rId26"/>
    <p:sldId id="1852" r:id="rId27"/>
    <p:sldId id="1853" r:id="rId28"/>
    <p:sldId id="1854" r:id="rId29"/>
    <p:sldId id="1885" r:id="rId30"/>
    <p:sldId id="1855" r:id="rId31"/>
    <p:sldId id="1886" r:id="rId32"/>
    <p:sldId id="1898" r:id="rId33"/>
    <p:sldId id="1907" r:id="rId34"/>
    <p:sldId id="1909" r:id="rId35"/>
    <p:sldId id="1911" r:id="rId36"/>
    <p:sldId id="1908" r:id="rId37"/>
    <p:sldId id="1910" r:id="rId38"/>
    <p:sldId id="1912" r:id="rId39"/>
    <p:sldId id="1913" r:id="rId40"/>
    <p:sldId id="1914" r:id="rId41"/>
    <p:sldId id="1915" r:id="rId42"/>
    <p:sldId id="1916" r:id="rId43"/>
    <p:sldId id="1899" r:id="rId44"/>
    <p:sldId id="1901" r:id="rId45"/>
    <p:sldId id="1917" r:id="rId46"/>
    <p:sldId id="1918" r:id="rId47"/>
    <p:sldId id="1919" r:id="rId48"/>
    <p:sldId id="1920" r:id="rId49"/>
    <p:sldId id="1923" r:id="rId50"/>
    <p:sldId id="1921" r:id="rId51"/>
    <p:sldId id="1922" r:id="rId52"/>
    <p:sldId id="1955" r:id="rId53"/>
    <p:sldId id="1925" r:id="rId54"/>
    <p:sldId id="632" r:id="rId55"/>
    <p:sldId id="1926" r:id="rId56"/>
    <p:sldId id="1927" r:id="rId57"/>
    <p:sldId id="1929" r:id="rId58"/>
    <p:sldId id="1928" r:id="rId59"/>
    <p:sldId id="1930" r:id="rId60"/>
    <p:sldId id="1932" r:id="rId61"/>
    <p:sldId id="1933" r:id="rId62"/>
    <p:sldId id="1935" r:id="rId63"/>
    <p:sldId id="1931" r:id="rId64"/>
    <p:sldId id="1936" r:id="rId65"/>
    <p:sldId id="1934" r:id="rId66"/>
    <p:sldId id="1924" r:id="rId67"/>
    <p:sldId id="1902" r:id="rId68"/>
    <p:sldId id="1937" r:id="rId69"/>
    <p:sldId id="1938" r:id="rId70"/>
    <p:sldId id="1941" r:id="rId71"/>
    <p:sldId id="1939" r:id="rId72"/>
    <p:sldId id="1943" r:id="rId73"/>
    <p:sldId id="1940" r:id="rId74"/>
    <p:sldId id="1944" r:id="rId75"/>
    <p:sldId id="1945" r:id="rId76"/>
    <p:sldId id="1946" r:id="rId77"/>
    <p:sldId id="1947" r:id="rId78"/>
    <p:sldId id="1948" r:id="rId79"/>
    <p:sldId id="1949" r:id="rId80"/>
    <p:sldId id="1904" r:id="rId81"/>
    <p:sldId id="1951" r:id="rId82"/>
    <p:sldId id="1956" r:id="rId83"/>
    <p:sldId id="1958" r:id="rId84"/>
    <p:sldId id="1957" r:id="rId85"/>
    <p:sldId id="1960" r:id="rId86"/>
    <p:sldId id="1959" r:id="rId87"/>
    <p:sldId id="1961" r:id="rId88"/>
    <p:sldId id="1963" r:id="rId89"/>
    <p:sldId id="1962" r:id="rId90"/>
    <p:sldId id="1964" r:id="rId91"/>
    <p:sldId id="1965" r:id="rId92"/>
    <p:sldId id="1966" r:id="rId93"/>
    <p:sldId id="1967" r:id="rId94"/>
    <p:sldId id="1968" r:id="rId95"/>
    <p:sldId id="1969" r:id="rId96"/>
    <p:sldId id="1950" r:id="rId97"/>
    <p:sldId id="1971" r:id="rId98"/>
    <p:sldId id="1972" r:id="rId99"/>
    <p:sldId id="1973" r:id="rId100"/>
    <p:sldId id="1974" r:id="rId101"/>
    <p:sldId id="1975" r:id="rId102"/>
    <p:sldId id="1970" r:id="rId103"/>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C4DBFE"/>
    <a:srgbClr val="C4DBFD"/>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849" autoAdjust="0"/>
  </p:normalViewPr>
  <p:slideViewPr>
    <p:cSldViewPr>
      <p:cViewPr varScale="1">
        <p:scale>
          <a:sx n="140" d="100"/>
          <a:sy n="140" d="100"/>
        </p:scale>
        <p:origin x="280"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01432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139E-1F75-216E-1DF5-A0703F8C87A9}"/>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2EE4C09B-BC01-675A-63B3-11BDD1BBB35B}"/>
              </a:ext>
            </a:extLst>
          </p:cNvPr>
          <p:cNvSpPr>
            <a:spLocks noGrp="1" noChangeArrowheads="1"/>
          </p:cNvSpPr>
          <p:nvPr>
            <p:ph type="sldNum" sz="quarter" idx="5"/>
          </p:nvPr>
        </p:nvSpPr>
        <p:spPr>
          <a:noFill/>
        </p:spPr>
        <p:txBody>
          <a:bodyPr/>
          <a:lstStyle/>
          <a:p>
            <a:fld id="{ABE383AF-40C9-E847-ACCB-98F997084513}" type="slidenum">
              <a:rPr lang="en-US"/>
              <a:pPr/>
              <a:t>2</a:t>
            </a:fld>
            <a:endParaRPr lang="en-US"/>
          </a:p>
        </p:txBody>
      </p:sp>
      <p:sp>
        <p:nvSpPr>
          <p:cNvPr id="25603" name="Rectangle 2">
            <a:extLst>
              <a:ext uri="{FF2B5EF4-FFF2-40B4-BE49-F238E27FC236}">
                <a16:creationId xmlns:a16="http://schemas.microsoft.com/office/drawing/2014/main" id="{B34EF6B1-618F-7BA8-1516-60D19496D17D}"/>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8D405C7-3BA3-68F7-F332-9CB02643244F}"/>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225957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FD055-C8F6-4232-B8E1-08AFC95B803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EBEE551-7D9B-5342-9019-B616D185DE6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9</a:t>
            </a:fld>
            <a:endParaRPr lang="en-US" sz="1200"/>
          </a:p>
        </p:txBody>
      </p:sp>
      <p:sp>
        <p:nvSpPr>
          <p:cNvPr id="17411" name="Rectangle 2">
            <a:extLst>
              <a:ext uri="{FF2B5EF4-FFF2-40B4-BE49-F238E27FC236}">
                <a16:creationId xmlns:a16="http://schemas.microsoft.com/office/drawing/2014/main" id="{2116521A-B7AE-4591-53C8-D2A9FC98E9E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FFCE7A8-976E-7942-C4C6-37B03BF4C623}"/>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06387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048D2-0FF5-0384-4340-206917399D3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8D2F04C-8FAD-40AA-FC60-486BDC51493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a:t>
            </a:fld>
            <a:endParaRPr lang="en-US" sz="1200"/>
          </a:p>
        </p:txBody>
      </p:sp>
      <p:sp>
        <p:nvSpPr>
          <p:cNvPr id="17411" name="Rectangle 2">
            <a:extLst>
              <a:ext uri="{FF2B5EF4-FFF2-40B4-BE49-F238E27FC236}">
                <a16:creationId xmlns:a16="http://schemas.microsoft.com/office/drawing/2014/main" id="{617AFD00-783A-E73F-42E1-1CCF4EAC6DB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5243F08-3637-8431-6A2D-19FAE8667EAE}"/>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870123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Imagine we have a collection of documents, such as all the works of Shakespeare. We can represent documents in such a collection by a </a:t>
            </a:r>
            <a:r>
              <a:rPr lang="en-US" sz="1200" b="0" kern="1200" dirty="0">
                <a:solidFill>
                  <a:schemeClr val="tx1"/>
                </a:solidFill>
                <a:effectLst/>
                <a:latin typeface="+mn-lt"/>
                <a:ea typeface="+mn-ea"/>
                <a:cs typeface="+mn-cs"/>
              </a:rPr>
              <a:t>term-document matrix</a:t>
            </a:r>
            <a:r>
              <a:rPr lang="en-US" sz="1200" kern="1200" dirty="0">
                <a:solidFill>
                  <a:schemeClr val="tx1"/>
                </a:solidFill>
                <a:effectLst/>
                <a:latin typeface="+mn-lt"/>
                <a:ea typeface="+mn-ea"/>
                <a:cs typeface="+mn-cs"/>
              </a:rPr>
              <a:t>, in which each row represents a word in the vocabulary and each column represents a document from the collection. Here's a small selection from a term-document matrix showing the occurrence of four words in four plays by Shakespeare. Each cell in this matrix represents the number of times a particular word (defined by the row) occurs in a particular document (defined by the column). Thus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appeared 58 times in </a:t>
            </a:r>
            <a:r>
              <a:rPr lang="en-US" sz="1200" i="1" kern="1200" dirty="0">
                <a:solidFill>
                  <a:schemeClr val="tx1"/>
                </a:solidFill>
                <a:effectLst/>
                <a:latin typeface="+mn-lt"/>
                <a:ea typeface="+mn-ea"/>
                <a:cs typeface="+mn-cs"/>
              </a:rPr>
              <a:t>Twelfth Night</a:t>
            </a:r>
            <a:r>
              <a:rPr lang="en-US" sz="1200" kern="1200" dirty="0">
                <a:solidFill>
                  <a:schemeClr val="tx1"/>
                </a:solidFill>
                <a:effectLst/>
                <a:latin typeface="+mn-lt"/>
                <a:ea typeface="+mn-ea"/>
                <a:cs typeface="+mn-cs"/>
              </a:rPr>
              <a:t>. We can think of each column as a vector representing for a document as a point in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|-dimensional space; thus the documents in here are points in 4-dimensional space.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1640386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spatial visualization of the document vectors for the four Shakespeare play documents, showing just two of the dimensions, corresponding to the words </a:t>
            </a:r>
            <a:r>
              <a:rPr lang="en-US" sz="1200" i="1" kern="1200" dirty="0">
                <a:solidFill>
                  <a:schemeClr val="tx1"/>
                </a:solidFill>
                <a:effectLst/>
                <a:latin typeface="+mn-lt"/>
                <a:ea typeface="+mn-ea"/>
                <a:cs typeface="+mn-cs"/>
              </a:rPr>
              <a:t>battle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The comedies have high values for the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dimension and low values for the </a:t>
            </a:r>
            <a:r>
              <a:rPr lang="en-US" sz="1200" i="1" kern="1200" dirty="0">
                <a:solidFill>
                  <a:schemeClr val="tx1"/>
                </a:solidFill>
                <a:effectLst/>
                <a:latin typeface="+mn-lt"/>
                <a:ea typeface="+mn-ea"/>
                <a:cs typeface="+mn-cs"/>
              </a:rPr>
              <a:t>battle </a:t>
            </a:r>
            <a:r>
              <a:rPr lang="en-US" sz="1200" kern="1200" dirty="0">
                <a:solidFill>
                  <a:schemeClr val="tx1"/>
                </a:solidFill>
                <a:effectLst/>
                <a:latin typeface="+mn-lt"/>
                <a:ea typeface="+mn-ea"/>
                <a:cs typeface="+mn-cs"/>
              </a:rPr>
              <a:t>dimension.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869514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Two documents that are similar will tend to have similar words, and if two documents have similar words their column vectors will tend to be similar. The vectors for the comedies </a:t>
            </a:r>
            <a:r>
              <a:rPr lang="en-US" sz="1200" i="1" kern="1200" dirty="0">
                <a:solidFill>
                  <a:schemeClr val="tx1"/>
                </a:solidFill>
                <a:effectLst/>
                <a:latin typeface="+mn-lt"/>
                <a:ea typeface="+mn-ea"/>
                <a:cs typeface="+mn-cs"/>
              </a:rPr>
              <a:t>As You Like It </a:t>
            </a:r>
            <a:r>
              <a:rPr lang="en-US" sz="1200" kern="1200" dirty="0">
                <a:solidFill>
                  <a:schemeClr val="tx1"/>
                </a:solidFill>
                <a:effectLst/>
                <a:latin typeface="+mn-lt"/>
                <a:ea typeface="+mn-ea"/>
                <a:cs typeface="+mn-cs"/>
              </a:rPr>
              <a:t>[1,114,36,20] and </a:t>
            </a:r>
            <a:r>
              <a:rPr lang="en-US" sz="1200" i="1" kern="1200" dirty="0">
                <a:solidFill>
                  <a:schemeClr val="tx1"/>
                </a:solidFill>
                <a:effectLst/>
                <a:latin typeface="+mn-lt"/>
                <a:ea typeface="+mn-ea"/>
                <a:cs typeface="+mn-cs"/>
              </a:rPr>
              <a:t>Twelfth Night </a:t>
            </a:r>
            <a:r>
              <a:rPr lang="en-US" sz="1200" kern="1200" dirty="0">
                <a:solidFill>
                  <a:schemeClr val="tx1"/>
                </a:solidFill>
                <a:effectLst/>
                <a:latin typeface="+mn-lt"/>
                <a:ea typeface="+mn-ea"/>
                <a:cs typeface="+mn-cs"/>
              </a:rPr>
              <a:t>[0,80,58,15] look a lot more like each other (more fools and wit than battles) than they look like </a:t>
            </a:r>
            <a:r>
              <a:rPr lang="en-US" sz="1200" i="1" kern="1200" dirty="0">
                <a:solidFill>
                  <a:schemeClr val="tx1"/>
                </a:solidFill>
                <a:effectLst/>
                <a:latin typeface="+mn-lt"/>
                <a:ea typeface="+mn-ea"/>
                <a:cs typeface="+mn-cs"/>
              </a:rPr>
              <a:t>Julius Caesar </a:t>
            </a:r>
            <a:r>
              <a:rPr lang="en-US" sz="1200" kern="1200" dirty="0">
                <a:solidFill>
                  <a:schemeClr val="tx1"/>
                </a:solidFill>
                <a:effectLst/>
                <a:latin typeface="+mn-lt"/>
                <a:ea typeface="+mn-ea"/>
                <a:cs typeface="+mn-cs"/>
              </a:rPr>
              <a:t>[7,62,1,2] or </a:t>
            </a:r>
            <a:r>
              <a:rPr lang="en-US" sz="1200" i="1" kern="1200" dirty="0">
                <a:solidFill>
                  <a:schemeClr val="tx1"/>
                </a:solidFill>
                <a:effectLst/>
                <a:latin typeface="+mn-lt"/>
                <a:ea typeface="+mn-ea"/>
                <a:cs typeface="+mn-cs"/>
              </a:rPr>
              <a:t>Henry V </a:t>
            </a:r>
            <a:r>
              <a:rPr lang="en-US" sz="1200" kern="1200" dirty="0">
                <a:solidFill>
                  <a:schemeClr val="tx1"/>
                </a:solidFill>
                <a:effectLst/>
                <a:latin typeface="+mn-lt"/>
                <a:ea typeface="+mn-ea"/>
                <a:cs typeface="+mn-cs"/>
              </a:rPr>
              <a:t>[13,89,4,3]. A real term-document matrix, of course, wouldn’t just have 4 rows and columns, let alone 2. More generally, the term-document matrix has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 rows (one for each word type in the vocabulary) and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columns, one for each document in the collection.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4057347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0A112-393A-0432-E4F3-A0725445D1D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63C2767-FC2D-290E-4FB9-B6D41B3716C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22</a:t>
            </a:fld>
            <a:endParaRPr lang="en-US" sz="1200"/>
          </a:p>
        </p:txBody>
      </p:sp>
      <p:sp>
        <p:nvSpPr>
          <p:cNvPr id="17411" name="Rectangle 2">
            <a:extLst>
              <a:ext uri="{FF2B5EF4-FFF2-40B4-BE49-F238E27FC236}">
                <a16:creationId xmlns:a16="http://schemas.microsoft.com/office/drawing/2014/main" id="{8DF91A0F-BFF3-778A-2A25-3F39F501349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3992B6C-BCF8-6DEF-69F7-521EDD41250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80767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EEA80-AC2D-A0AA-9167-7DAD397AE71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1C7BBA9-2B23-E8AC-18D4-2F898A92564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23</a:t>
            </a:fld>
            <a:endParaRPr lang="en-US" sz="1200"/>
          </a:p>
        </p:txBody>
      </p:sp>
      <p:sp>
        <p:nvSpPr>
          <p:cNvPr id="17411" name="Rectangle 2">
            <a:extLst>
              <a:ext uri="{FF2B5EF4-FFF2-40B4-BE49-F238E27FC236}">
                <a16:creationId xmlns:a16="http://schemas.microsoft.com/office/drawing/2014/main" id="{5A4E4200-DF07-B571-F3D6-D1A5D15DDFEE}"/>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0FAC594-4D83-A614-9CA1-096E9F716615}"/>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343714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co-occurrence matrices we've been using represent each cell by frequencies of words with other words or documents.  But raw frequency is is very skewed and not very discriminative. If sugar appears a lot near apricot, that's useful information.  But words like  </a:t>
            </a:r>
            <a:r>
              <a:rPr lang="en-US" sz="1200" i="1" kern="1200" dirty="0">
                <a:solidFill>
                  <a:schemeClr val="tx1"/>
                </a:solidFill>
                <a:effectLst/>
                <a:latin typeface="+mn-lt"/>
                <a:ea typeface="+mn-ea"/>
                <a:cs typeface="+mn-cs"/>
              </a:rPr>
              <a:t>the</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it</a:t>
            </a:r>
            <a:r>
              <a:rPr lang="en-US" sz="1200" kern="1200" dirty="0">
                <a:solidFill>
                  <a:schemeClr val="tx1"/>
                </a:solidFill>
                <a:effectLst/>
                <a:latin typeface="+mn-lt"/>
                <a:ea typeface="+mn-ea"/>
                <a:cs typeface="+mn-cs"/>
              </a:rPr>
              <a:t>, which occur frequently with all sorts of words, aren’t informative about any particular word . It’s a bit of a paradox. </a:t>
            </a:r>
            <a:r>
              <a:rPr lang="en-US" sz="1200" dirty="0"/>
              <a:t>How can we balance these two conflicting constraints?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7031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common solutions to this problem: 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algorithm, usually used when the dimensions are documents, and algorithms based on pointwise mutual information, or PMI (usually used when the dimensions are words).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makes use of a special weight call the "inverse document frequency or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to </a:t>
            </a:r>
            <a:r>
              <a:rPr lang="en-US" sz="1200" kern="1200" dirty="0" err="1">
                <a:solidFill>
                  <a:schemeClr val="tx1"/>
                </a:solidFill>
                <a:effectLst/>
                <a:latin typeface="+mn-lt"/>
                <a:ea typeface="+mn-ea"/>
                <a:cs typeface="+mn-cs"/>
              </a:rPr>
              <a:t>downweight</a:t>
            </a:r>
            <a:r>
              <a:rPr lang="en-US" sz="1200" kern="1200" dirty="0">
                <a:solidFill>
                  <a:schemeClr val="tx1"/>
                </a:solidFill>
                <a:effectLst/>
                <a:latin typeface="+mn-lt"/>
                <a:ea typeface="+mn-ea"/>
                <a:cs typeface="+mn-cs"/>
              </a:rPr>
              <a:t> words like "the" or "it".  PMI is a statistical measure that compares the probabilities we see with what we would have expected by change.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6035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algorithm </a:t>
            </a:r>
            <a:r>
              <a:rPr lang="en-US" sz="1200" kern="1200" dirty="0">
                <a:solidFill>
                  <a:schemeClr val="tx1"/>
                </a:solidFill>
                <a:effectLst/>
                <a:latin typeface="+mn-lt"/>
                <a:ea typeface="+mn-ea"/>
                <a:cs typeface="+mn-cs"/>
              </a:rPr>
              <a:t>(the ‘-’ here is a hyphen, not a minus sign) is the product of two factors. The first factor is the </a:t>
            </a:r>
            <a:r>
              <a:rPr lang="en-US" sz="1200" b="0" kern="1200" dirty="0">
                <a:solidFill>
                  <a:schemeClr val="tx1"/>
                </a:solidFill>
                <a:effectLst/>
                <a:latin typeface="+mn-lt"/>
                <a:ea typeface="+mn-ea"/>
                <a:cs typeface="+mn-cs"/>
              </a:rPr>
              <a:t>term frequency: </a:t>
            </a:r>
            <a:r>
              <a:rPr lang="en-US" sz="1200" kern="1200" dirty="0">
                <a:solidFill>
                  <a:schemeClr val="tx1"/>
                </a:solidFill>
                <a:effectLst/>
                <a:latin typeface="+mn-lt"/>
                <a:ea typeface="+mn-ea"/>
                <a:cs typeface="+mn-cs"/>
              </a:rPr>
              <a:t>the frequency of the word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in the document </a:t>
            </a:r>
            <a:r>
              <a:rPr lang="en-US" sz="1200" i="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Although we can just use the raw count as the term frequency,  more commonly we squash the raw frequency a bit, by using the log10 of the frequency instead. The intuition is that a word appearing 100 times in a document doesn’t make that word 100 times more likely to be relevant to the meaning of the document. Because we can’t take the log of 0, we normally return 0 for counts of 0, and add 1 to the log otherwise, so counts of 0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0, counts of 1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1, but counts of 10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2 (and counts of 5 are in between).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165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second factor in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is used to give a higher weight to words that occur only in a few documents. Terms that are limited to a few documents are useful for discriminating those documents from the rest of the collection; terms that occur frequently across the entire collection aren’t as helpful. The </a:t>
            </a:r>
            <a:r>
              <a:rPr lang="en-US" sz="1200" b="0" kern="1200" dirty="0">
                <a:solidFill>
                  <a:schemeClr val="tx1"/>
                </a:solidFill>
                <a:effectLst/>
                <a:latin typeface="+mn-lt"/>
                <a:ea typeface="+mn-ea"/>
                <a:cs typeface="+mn-cs"/>
              </a:rPr>
              <a:t>document frequency </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a term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is the number of documents it occurs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Document frequency is not the same as the </a:t>
            </a:r>
            <a:r>
              <a:rPr lang="en-US" sz="1200" b="0" kern="1200" dirty="0">
                <a:solidFill>
                  <a:schemeClr val="tx1"/>
                </a:solidFill>
                <a:effectLst/>
                <a:latin typeface="+mn-lt"/>
                <a:ea typeface="+mn-ea"/>
                <a:cs typeface="+mn-cs"/>
              </a:rPr>
              <a:t>collection frequency </a:t>
            </a:r>
            <a:r>
              <a:rPr lang="en-US" sz="1200" kern="1200" dirty="0">
                <a:solidFill>
                  <a:schemeClr val="tx1"/>
                </a:solidFill>
                <a:effectLst/>
                <a:latin typeface="+mn-lt"/>
                <a:ea typeface="+mn-ea"/>
                <a:cs typeface="+mn-cs"/>
              </a:rPr>
              <a:t>of a term, which is the total number of times the word appears in the whole collection in any document. Consider in the collection of Shakespeare’s 37 plays the two words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action</a:t>
            </a:r>
            <a:r>
              <a:rPr lang="en-US" sz="1200" kern="1200" dirty="0">
                <a:solidFill>
                  <a:schemeClr val="tx1"/>
                </a:solidFill>
                <a:effectLst/>
                <a:latin typeface="+mn-lt"/>
                <a:ea typeface="+mn-ea"/>
                <a:cs typeface="+mn-cs"/>
              </a:rPr>
              <a:t>. The words have identical collection frequencies (they both occur 113 times in all the plays) but very different document frequencies, since Romeo only occurs in a single play. If our goal is to find documents about the romantic tribulations of Romeo, the word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should be highly weighted, but not </a:t>
            </a:r>
            <a:r>
              <a:rPr lang="en-US" sz="1200" i="1" kern="1200" dirty="0">
                <a:solidFill>
                  <a:schemeClr val="tx1"/>
                </a:solidFill>
                <a:effectLst/>
                <a:latin typeface="+mn-lt"/>
                <a:ea typeface="+mn-ea"/>
                <a:cs typeface="+mn-cs"/>
              </a:rPr>
              <a:t>action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Important: documents can be </a:t>
            </a:r>
            <a:r>
              <a:rPr lang="en-US" b="1" dirty="0"/>
              <a:t>anything, they don't have to be original documents.  For example we often</a:t>
            </a:r>
            <a:r>
              <a:rPr lang="en-US" dirty="0"/>
              <a:t> treat each paragraph as a document, which lets use compute </a:t>
            </a:r>
            <a:r>
              <a:rPr lang="en-US" dirty="0" err="1"/>
              <a:t>tf-idf</a:t>
            </a:r>
            <a:r>
              <a:rPr lang="en-US" dirty="0"/>
              <a:t> values for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1476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emphasize discriminative words like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via the </a:t>
            </a:r>
            <a:r>
              <a:rPr lang="en-US" sz="1200" b="0" kern="1200" dirty="0">
                <a:solidFill>
                  <a:schemeClr val="tx1"/>
                </a:solidFill>
                <a:effectLst/>
                <a:latin typeface="+mn-lt"/>
                <a:ea typeface="+mn-ea"/>
                <a:cs typeface="+mn-cs"/>
              </a:rPr>
              <a:t>inverse document </a:t>
            </a:r>
            <a:r>
              <a:rPr lang="en-US" sz="1200" b="0" kern="1200" dirty="0" err="1">
                <a:solidFill>
                  <a:schemeClr val="tx1"/>
                </a:solidFill>
                <a:effectLst/>
                <a:latin typeface="+mn-lt"/>
                <a:ea typeface="+mn-ea"/>
                <a:cs typeface="+mn-cs"/>
              </a:rPr>
              <a:t>fre</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quency</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or </a:t>
            </a:r>
            <a:r>
              <a:rPr lang="en-US" sz="1200" b="0" kern="1200" dirty="0" err="1">
                <a:solidFill>
                  <a:schemeClr val="tx1"/>
                </a:solidFill>
                <a:effectLst/>
                <a:latin typeface="+mn-lt"/>
                <a:ea typeface="+mn-ea"/>
                <a:cs typeface="+mn-cs"/>
              </a:rPr>
              <a:t>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term weight (</a:t>
            </a:r>
            <a:r>
              <a:rPr lang="en-US" sz="1200" kern="1200" dirty="0" err="1">
                <a:solidFill>
                  <a:schemeClr val="tx1"/>
                </a:solidFill>
                <a:effectLst/>
                <a:latin typeface="+mn-lt"/>
                <a:ea typeface="+mn-ea"/>
                <a:cs typeface="+mn-cs"/>
              </a:rPr>
              <a:t>Sparck</a:t>
            </a:r>
            <a:r>
              <a:rPr lang="en-US" sz="1200" kern="1200" dirty="0">
                <a:solidFill>
                  <a:schemeClr val="tx1"/>
                </a:solidFill>
                <a:effectLst/>
                <a:latin typeface="+mn-lt"/>
                <a:ea typeface="+mn-ea"/>
                <a:cs typeface="+mn-cs"/>
              </a:rPr>
              <a:t> Jones, 1972). The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is defined using the frac- </a:t>
            </a:r>
            <a:r>
              <a:rPr lang="en-US" sz="1200" kern="1200" dirty="0" err="1">
                <a:solidFill>
                  <a:schemeClr val="tx1"/>
                </a:solidFill>
                <a:effectLst/>
                <a:latin typeface="+mn-lt"/>
                <a:ea typeface="+mn-ea"/>
                <a:cs typeface="+mn-cs"/>
              </a:rPr>
              <a:t>tion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kern="1200" dirty="0">
                <a:solidFill>
                  <a:schemeClr val="tx1"/>
                </a:solidFill>
                <a:effectLst/>
                <a:latin typeface="+mn-lt"/>
                <a:ea typeface="+mn-ea"/>
                <a:cs typeface="+mn-cs"/>
              </a:rPr>
              <a:t>, where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is the total number of documents in the collection, and </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the number of documents in which term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occurs. The fewer documents in which a term occurs, the higher this weight. The lowest weight of 1 is assigned to terms that occur in all the documents. Because of the large number of documents in many collections, this measure too is usually squashed with a log function. The resulting definition for inverse document frequency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is thus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are some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values for some words in the Shakespeare corpus, ranging from  extremely informative words which occur in only one play like </a:t>
            </a:r>
            <a:r>
              <a:rPr lang="en-US" sz="1200" i="1" kern="1200" dirty="0">
                <a:solidFill>
                  <a:schemeClr val="tx1"/>
                </a:solidFill>
                <a:effectLst/>
                <a:latin typeface="+mn-lt"/>
                <a:ea typeface="+mn-ea"/>
                <a:cs typeface="+mn-cs"/>
              </a:rPr>
              <a:t>Romeo</a:t>
            </a:r>
            <a:r>
              <a:rPr lang="en-US" sz="1200" kern="1200" dirty="0">
                <a:solidFill>
                  <a:schemeClr val="tx1"/>
                </a:solidFill>
                <a:effectLst/>
                <a:latin typeface="+mn-lt"/>
                <a:ea typeface="+mn-ea"/>
                <a:cs typeface="+mn-cs"/>
              </a:rPr>
              <a:t>, to those that  occur in a few like </a:t>
            </a:r>
            <a:r>
              <a:rPr lang="en-US" sz="1200" i="1" kern="1200" dirty="0">
                <a:solidFill>
                  <a:schemeClr val="tx1"/>
                </a:solidFill>
                <a:effectLst/>
                <a:latin typeface="+mn-lt"/>
                <a:ea typeface="+mn-ea"/>
                <a:cs typeface="+mn-cs"/>
              </a:rPr>
              <a:t>salad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Falstaff</a:t>
            </a:r>
            <a:r>
              <a:rPr lang="en-US" sz="1200" kern="1200" dirty="0">
                <a:solidFill>
                  <a:schemeClr val="tx1"/>
                </a:solidFill>
                <a:effectLst/>
                <a:latin typeface="+mn-lt"/>
                <a:ea typeface="+mn-ea"/>
                <a:cs typeface="+mn-cs"/>
              </a:rPr>
              <a:t>, to those which are very common like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or so common as to be completely non-discriminative since they occur in all 37 plays like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good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sweet</a:t>
            </a:r>
            <a:r>
              <a:rPr lang="en-US" sz="1200" kern="1200" dirty="0">
                <a:solidFill>
                  <a:schemeClr val="tx1"/>
                </a:solidFill>
                <a:effectLst/>
                <a:latin typeface="+mn-lt"/>
                <a:ea typeface="+mn-ea"/>
                <a:cs typeface="+mn-cs"/>
              </a:rPr>
              <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4723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usually clear what counts as a document: in Shake-</a:t>
            </a:r>
            <a:r>
              <a:rPr lang="en-US" sz="1200" kern="1200" dirty="0" err="1">
                <a:solidFill>
                  <a:schemeClr val="tx1"/>
                </a:solidFill>
                <a:effectLst/>
                <a:latin typeface="+mn-lt"/>
                <a:ea typeface="+mn-ea"/>
                <a:cs typeface="+mn-cs"/>
              </a:rPr>
              <a:t>speare</a:t>
            </a:r>
            <a:r>
              <a:rPr lang="en-US" sz="1200" kern="1200" dirty="0">
                <a:solidFill>
                  <a:schemeClr val="tx1"/>
                </a:solidFill>
                <a:effectLst/>
                <a:latin typeface="+mn-lt"/>
                <a:ea typeface="+mn-ea"/>
                <a:cs typeface="+mn-cs"/>
              </a:rPr>
              <a:t> we would use a play; when processing a collection of encyclopedia articles like Wikipedia, the document is a Wikipedia page; in processing newspaper articles, the document is a single article. But very frequently  you might need to break up the corpus into documents yourself for the purposes of computing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a:t>
            </a:r>
            <a:r>
              <a:rPr lang="en-US" dirty="0"/>
              <a:t>Because that documents can be </a:t>
            </a:r>
            <a:r>
              <a:rPr lang="en-US" b="1" dirty="0"/>
              <a:t>anything, they don't have to be original documents.  </a:t>
            </a:r>
            <a:r>
              <a:rPr lang="en-US" b="0" dirty="0"/>
              <a:t>For example we often </a:t>
            </a:r>
            <a:r>
              <a:rPr lang="en-US" dirty="0"/>
              <a:t>treat each paragraph as a document, which lets use compute </a:t>
            </a:r>
            <a:r>
              <a:rPr lang="en-US" dirty="0" err="1"/>
              <a:t>tf-idf</a:t>
            </a:r>
            <a:r>
              <a:rPr lang="en-US" dirty="0"/>
              <a:t> values even when we are dealing say with a single document like a 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384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weighted value </a:t>
            </a:r>
            <a:r>
              <a:rPr lang="en-US" sz="1200" i="1" kern="1200" dirty="0" err="1">
                <a:solidFill>
                  <a:schemeClr val="tx1"/>
                </a:solidFill>
                <a:effectLst/>
                <a:latin typeface="+mn-lt"/>
                <a:ea typeface="+mn-ea"/>
                <a:cs typeface="+mn-cs"/>
              </a:rPr>
              <a:t>wt</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for word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in document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thus combines term  frequency </a:t>
            </a:r>
            <a:r>
              <a:rPr lang="en-US" sz="1200" kern="1200" dirty="0" err="1">
                <a:solidFill>
                  <a:schemeClr val="tx1"/>
                </a:solidFill>
                <a:effectLst/>
                <a:latin typeface="+mn-lt"/>
                <a:ea typeface="+mn-ea"/>
                <a:cs typeface="+mn-cs"/>
              </a:rPr>
              <a:t>tf</a:t>
            </a:r>
            <a:r>
              <a:rPr lang="en-US" sz="1200" i="1" kern="1200" dirty="0" err="1">
                <a:solidFill>
                  <a:schemeClr val="tx1"/>
                </a:solidFill>
                <a:effectLst/>
                <a:latin typeface="+mn-lt"/>
                <a:ea typeface="+mn-ea"/>
                <a:cs typeface="+mn-cs"/>
              </a:rPr>
              <a:t>t</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raw counts in the Shakespeare term-document matrix, and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weighted version of the </a:t>
            </a:r>
            <a:r>
              <a:rPr lang="en-US" sz="1200" kern="1200">
                <a:solidFill>
                  <a:schemeClr val="tx1"/>
                </a:solidFill>
                <a:effectLst/>
                <a:latin typeface="+mn-lt"/>
                <a:ea typeface="+mn-ea"/>
                <a:cs typeface="+mn-cs"/>
              </a:rPr>
              <a:t>same matrix. </a:t>
            </a:r>
            <a:r>
              <a:rPr lang="en-US" sz="1200" kern="1200" dirty="0">
                <a:solidFill>
                  <a:schemeClr val="tx1"/>
                </a:solidFill>
                <a:effectLst/>
                <a:latin typeface="+mn-lt"/>
                <a:ea typeface="+mn-ea"/>
                <a:cs typeface="+mn-cs"/>
              </a:rPr>
              <a:t>Note that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values for the dimension corresponding to the word </a:t>
            </a:r>
            <a:r>
              <a:rPr lang="en-US" sz="1200" i="1" kern="1200" dirty="0">
                <a:solidFill>
                  <a:schemeClr val="tx1"/>
                </a:solidFill>
                <a:effectLst/>
                <a:latin typeface="+mn-lt"/>
                <a:ea typeface="+mn-ea"/>
                <a:cs typeface="+mn-cs"/>
              </a:rPr>
              <a:t>good </a:t>
            </a:r>
            <a:r>
              <a:rPr lang="en-US" sz="1200" kern="1200" dirty="0">
                <a:solidFill>
                  <a:schemeClr val="tx1"/>
                </a:solidFill>
                <a:effectLst/>
                <a:latin typeface="+mn-lt"/>
                <a:ea typeface="+mn-ea"/>
                <a:cs typeface="+mn-cs"/>
              </a:rPr>
              <a:t>have now all become 0; since this word appears in every document,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algorithm leads it to be ignored. Similarly, the word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which appears in 36 out of the 37 plays, has a much lower weight.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4615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D1073-4B7D-AAD8-2D53-153754687EF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FE048AE-EBD4-8CA0-2AD6-D199C42030B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31</a:t>
            </a:fld>
            <a:endParaRPr lang="en-US" sz="1200"/>
          </a:p>
        </p:txBody>
      </p:sp>
      <p:sp>
        <p:nvSpPr>
          <p:cNvPr id="17411" name="Rectangle 2">
            <a:extLst>
              <a:ext uri="{FF2B5EF4-FFF2-40B4-BE49-F238E27FC236}">
                <a16:creationId xmlns:a16="http://schemas.microsoft.com/office/drawing/2014/main" id="{294B93A2-C98C-7E9D-C833-F76F2CDEF78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DAB3F86-5A6F-BF7D-14FD-B95331B6347E}"/>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838894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EC1D5-CFC6-0EE5-E22E-9B67F4096CE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065039F-29D3-3F93-CE40-9A4F8BFDEF1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32</a:t>
            </a:fld>
            <a:endParaRPr lang="en-US" sz="1200"/>
          </a:p>
        </p:txBody>
      </p:sp>
      <p:sp>
        <p:nvSpPr>
          <p:cNvPr id="17411" name="Rectangle 2">
            <a:extLst>
              <a:ext uri="{FF2B5EF4-FFF2-40B4-BE49-F238E27FC236}">
                <a16:creationId xmlns:a16="http://schemas.microsoft.com/office/drawing/2014/main" id="{9C76BABD-E4A2-3641-83DB-E1889B8A467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31C727B-18CC-CB39-6996-128A2AEBECC2}"/>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265196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D2FE4-745F-BB04-BA6A-59C16280DBA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19CA2B2-3A3F-D885-B75F-16853871798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43</a:t>
            </a:fld>
            <a:endParaRPr lang="en-US" sz="1200"/>
          </a:p>
        </p:txBody>
      </p:sp>
      <p:sp>
        <p:nvSpPr>
          <p:cNvPr id="17411" name="Rectangle 2">
            <a:extLst>
              <a:ext uri="{FF2B5EF4-FFF2-40B4-BE49-F238E27FC236}">
                <a16:creationId xmlns:a16="http://schemas.microsoft.com/office/drawing/2014/main" id="{659C2FCF-F373-59AA-F986-FF63320AC43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AA684A4-0323-32E8-152E-B17706F06AC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2921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7027F-C779-10B9-B41D-561E11F5DE95}"/>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4C40F71-313A-785D-6F61-A12E92CA92CE}"/>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44</a:t>
            </a:fld>
            <a:endParaRPr lang="en-US" sz="1200"/>
          </a:p>
        </p:txBody>
      </p:sp>
      <p:sp>
        <p:nvSpPr>
          <p:cNvPr id="17411" name="Rectangle 2">
            <a:extLst>
              <a:ext uri="{FF2B5EF4-FFF2-40B4-BE49-F238E27FC236}">
                <a16:creationId xmlns:a16="http://schemas.microsoft.com/office/drawing/2014/main" id="{F1D39E90-A68F-EA81-D55E-AE9BEEC7D3C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28228FD6-63C9-593F-DAEB-E66C2F37D649}"/>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22227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list of terms in query, we can very efficiently get lists of all candidate documents, together with the information necessary to compute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tf-idf</a:t>
            </a:r>
            <a:r>
              <a:rPr kumimoji="1" lang="en-US" sz="1200" kern="1200" dirty="0">
                <a:solidFill>
                  <a:schemeClr val="tx1"/>
                </a:solidFill>
                <a:effectLst/>
                <a:latin typeface="Arial" pitchFamily="-65" charset="0"/>
                <a:ea typeface="ＭＳ Ｐゴシック" pitchFamily="-65" charset="-128"/>
                <a:cs typeface="ＭＳ Ｐゴシック" pitchFamily="-65" charset="-128"/>
              </a:rPr>
              <a:t> scores we need.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1194910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5308-011B-B61F-1A85-EC67AA3E5DA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3A70465-8FE2-A410-BAD7-90281BDEC557}"/>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52</a:t>
            </a:fld>
            <a:endParaRPr lang="en-US" sz="1200"/>
          </a:p>
        </p:txBody>
      </p:sp>
      <p:sp>
        <p:nvSpPr>
          <p:cNvPr id="17411" name="Rectangle 2">
            <a:extLst>
              <a:ext uri="{FF2B5EF4-FFF2-40B4-BE49-F238E27FC236}">
                <a16:creationId xmlns:a16="http://schemas.microsoft.com/office/drawing/2014/main" id="{903DF87D-CE4B-B2A6-71D9-00CED3617AB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B201D8A-1FB1-3DD6-BD0A-47E226B18F7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700556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2DC01-3286-FF46-098B-6A465EFB754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F0FD07A3-46EF-4BF1-3DF7-C1AA00ED06A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53</a:t>
            </a:fld>
            <a:endParaRPr lang="en-US" sz="1200"/>
          </a:p>
        </p:txBody>
      </p:sp>
      <p:sp>
        <p:nvSpPr>
          <p:cNvPr id="17411" name="Rectangle 2">
            <a:extLst>
              <a:ext uri="{FF2B5EF4-FFF2-40B4-BE49-F238E27FC236}">
                <a16:creationId xmlns:a16="http://schemas.microsoft.com/office/drawing/2014/main" id="{15A8E068-45A0-468A-3274-E973241FD1D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B900EE6-D665-2F52-B17F-7B62D8665D8D}"/>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50642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Precision is out of the things the system  selected (the set of emails or tweets the </a:t>
            </a:r>
            <a:r>
              <a:rPr lang="en-US" dirty="0" err="1"/>
              <a:t>sytstem</a:t>
            </a:r>
            <a:r>
              <a:rPr lang="en-US" dirty="0"/>
              <a:t> claimed were positive, i.e. spam or pie-related), how many did it get right? how many were true positives, out of what I selected (true positives _ false positives). </a:t>
            </a:r>
            <a:br>
              <a:rPr lang="en-US" dirty="0"/>
            </a:br>
            <a:br>
              <a:rPr lang="en-US" dirty="0"/>
            </a:br>
            <a:r>
              <a:rPr lang="en-US" dirty="0"/>
              <a:t>Recall is out of all the correct items that should have been positive, what % of them did the system select?  So out of  all the things that are gold positive, how many did the system find as true positives?</a:t>
            </a:r>
            <a:br>
              <a:rPr lang="en-US" dirty="0"/>
            </a:br>
            <a:br>
              <a:rPr lang="en-US" dirty="0"/>
            </a:br>
            <a:r>
              <a:rPr lang="en-US" dirty="0"/>
              <a:t>So precision is about how much garbage we included in our findings; recall is more about making sure we didn't miss any treasure.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precisions are the fraction of relevant documents seen at a given rank, and recalls the fraction of relevant documents found at the same rank</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3183091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5464-433A-103D-7545-9AC836891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86898-70DA-2734-1AB8-DA6A887703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267EC-EFC8-B8E3-0BE7-D878C76269D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precisions are the fraction of relevant documents seen at a given rank, and recalls the fraction of relevant documents found at the same rank</a:t>
            </a:r>
            <a:endParaRPr lang="en-US" dirty="0"/>
          </a:p>
          <a:p>
            <a:endParaRPr lang="en-US" dirty="0"/>
          </a:p>
        </p:txBody>
      </p:sp>
      <p:sp>
        <p:nvSpPr>
          <p:cNvPr id="4" name="Slide Number Placeholder 3">
            <a:extLst>
              <a:ext uri="{FF2B5EF4-FFF2-40B4-BE49-F238E27FC236}">
                <a16:creationId xmlns:a16="http://schemas.microsoft.com/office/drawing/2014/main" id="{98FC7A08-320C-3A61-7932-BD8FBBBCCB98}"/>
              </a:ext>
            </a:extLst>
          </p:cNvPr>
          <p:cNvSpPr>
            <a:spLocks noGrp="1"/>
          </p:cNvSpPr>
          <p:nvPr>
            <p:ph type="sldNum" sz="quarter" idx="5"/>
          </p:nvPr>
        </p:nvSpPr>
        <p:spPr/>
        <p:txBody>
          <a:bodyPr/>
          <a:lstStyle/>
          <a:p>
            <a:fld id="{3EB9031F-EB71-7642-8F3C-6FDC1408CB92}" type="slidenum">
              <a:rPr lang="en-US" smtClean="0"/>
              <a:pPr/>
              <a:t>60</a:t>
            </a:fld>
            <a:endParaRPr lang="en-US"/>
          </a:p>
        </p:txBody>
      </p:sp>
    </p:spTree>
    <p:extLst>
      <p:ext uri="{BB962C8B-B14F-4D97-AF65-F5344CB8AC3E}">
        <p14:creationId xmlns:p14="http://schemas.microsoft.com/office/powerpoint/2010/main" val="2259269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102A-30C9-DD67-19F1-065FD28D0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12AE8-154B-F85B-FFF5-729836459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86561-6184-4C4A-AEB7-5838B0E008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C5D764-1301-F29B-18CF-E7EC280B63C0}"/>
              </a:ext>
            </a:extLst>
          </p:cNvPr>
          <p:cNvSpPr>
            <a:spLocks noGrp="1"/>
          </p:cNvSpPr>
          <p:nvPr>
            <p:ph type="sldNum" sz="quarter" idx="5"/>
          </p:nvPr>
        </p:nvSpPr>
        <p:spPr/>
        <p:txBody>
          <a:bodyPr/>
          <a:lstStyle/>
          <a:p>
            <a:fld id="{3EB9031F-EB71-7642-8F3C-6FDC1408CB92}" type="slidenum">
              <a:rPr lang="en-US" smtClean="0"/>
              <a:pPr/>
              <a:t>61</a:t>
            </a:fld>
            <a:endParaRPr lang="en-US"/>
          </a:p>
        </p:txBody>
      </p:sp>
    </p:spTree>
    <p:extLst>
      <p:ext uri="{BB962C8B-B14F-4D97-AF65-F5344CB8AC3E}">
        <p14:creationId xmlns:p14="http://schemas.microsoft.com/office/powerpoint/2010/main" val="2377199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62BD1-70E7-FA54-9C8C-DD7486EB60EC}"/>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7E9E55B-9313-2D71-FAC6-7E7C5760D53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66</a:t>
            </a:fld>
            <a:endParaRPr lang="en-US" sz="1200"/>
          </a:p>
        </p:txBody>
      </p:sp>
      <p:sp>
        <p:nvSpPr>
          <p:cNvPr id="17411" name="Rectangle 2">
            <a:extLst>
              <a:ext uri="{FF2B5EF4-FFF2-40B4-BE49-F238E27FC236}">
                <a16:creationId xmlns:a16="http://schemas.microsoft.com/office/drawing/2014/main" id="{BB8CB015-CCFE-55A1-B614-BDC068A9254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C8308B9-D36C-0E11-A216-D7495EDDF4C3}"/>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596274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F4141-1DAC-2CF5-A414-1F73B6201F7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1F1C1E6-0CE0-F3B9-12D1-A191FF2B380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67</a:t>
            </a:fld>
            <a:endParaRPr lang="en-US" sz="1200"/>
          </a:p>
        </p:txBody>
      </p:sp>
      <p:sp>
        <p:nvSpPr>
          <p:cNvPr id="17411" name="Rectangle 2">
            <a:extLst>
              <a:ext uri="{FF2B5EF4-FFF2-40B4-BE49-F238E27FC236}">
                <a16:creationId xmlns:a16="http://schemas.microsoft.com/office/drawing/2014/main" id="{50F5E426-B8FE-4C04-F478-1CD669D44DA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DBBF52E-4FF8-B33B-E14D-409C565FD144}"/>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694270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Use a single encoder to jointly encode query and document and finetune to produce a relevance score with a linear layer over the CLS token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71</a:t>
            </a:fld>
            <a:endParaRPr lang="en-US"/>
          </a:p>
        </p:txBody>
      </p:sp>
    </p:spTree>
    <p:extLst>
      <p:ext uri="{BB962C8B-B14F-4D97-AF65-F5344CB8AC3E}">
        <p14:creationId xmlns:p14="http://schemas.microsoft.com/office/powerpoint/2010/main" val="2797210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69F16-128F-4396-D4E2-DE83B2202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1F62BF-0001-7918-085D-8DFBFBDDD1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2732C-D337-AB3A-0A17-CBF2FACC7D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21A0F1-5404-BCEE-7C80-1265FF891DF9}"/>
              </a:ext>
            </a:extLst>
          </p:cNvPr>
          <p:cNvSpPr>
            <a:spLocks noGrp="1"/>
          </p:cNvSpPr>
          <p:nvPr>
            <p:ph type="sldNum" sz="quarter" idx="5"/>
          </p:nvPr>
        </p:nvSpPr>
        <p:spPr/>
        <p:txBody>
          <a:bodyPr/>
          <a:lstStyle/>
          <a:p>
            <a:fld id="{3EB9031F-EB71-7642-8F3C-6FDC1408CB92}" type="slidenum">
              <a:rPr lang="en-US" smtClean="0"/>
              <a:pPr/>
              <a:t>72</a:t>
            </a:fld>
            <a:endParaRPr lang="en-US"/>
          </a:p>
        </p:txBody>
      </p:sp>
    </p:spTree>
    <p:extLst>
      <p:ext uri="{BB962C8B-B14F-4D97-AF65-F5344CB8AC3E}">
        <p14:creationId xmlns:p14="http://schemas.microsoft.com/office/powerpoint/2010/main" val="1468757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Use separate encoders for query and document, and use the dot product between CLS token outputs for the query and document as the score. This is less compute-expensive, but not as accurate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73</a:t>
            </a:fld>
            <a:endParaRPr lang="en-US"/>
          </a:p>
        </p:txBody>
      </p:sp>
    </p:spTree>
    <p:extLst>
      <p:ext uri="{BB962C8B-B14F-4D97-AF65-F5344CB8AC3E}">
        <p14:creationId xmlns:p14="http://schemas.microsoft.com/office/powerpoint/2010/main" val="911337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DA51D-F64C-6C0C-DE98-E84776F27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B862B-01F9-7A2D-C9A2-858B5C64D6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3D490-4BE8-FE5A-585C-9E2EA9AF141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bi-encoder is much cheaper than a full query/document encoder, but is also less accurate, since its relevance decision can’t take full advantage of all the possible meaning interactions between all the tokens in the query and the tokens in the document.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C5159B94-FF5F-396B-D33E-39E409957EAC}"/>
              </a:ext>
            </a:extLst>
          </p:cNvPr>
          <p:cNvSpPr>
            <a:spLocks noGrp="1"/>
          </p:cNvSpPr>
          <p:nvPr>
            <p:ph type="sldNum" sz="quarter" idx="5"/>
          </p:nvPr>
        </p:nvSpPr>
        <p:spPr/>
        <p:txBody>
          <a:bodyPr/>
          <a:lstStyle/>
          <a:p>
            <a:fld id="{3EB9031F-EB71-7642-8F3C-6FDC1408CB92}" type="slidenum">
              <a:rPr lang="en-US" smtClean="0"/>
              <a:pPr/>
              <a:t>74</a:t>
            </a:fld>
            <a:endParaRPr lang="en-US"/>
          </a:p>
        </p:txBody>
      </p:sp>
    </p:spTree>
    <p:extLst>
      <p:ext uri="{BB962C8B-B14F-4D97-AF65-F5344CB8AC3E}">
        <p14:creationId xmlns:p14="http://schemas.microsoft.com/office/powerpoint/2010/main" val="3161862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query and docu-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ment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are first passed through separate BERT encoders. Similarity between query and doc-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ument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computed by summing a soft alignment between the contextual representations of tokens in the query and the document. Training is end-to-end.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 question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tokenized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prepended with a [CLS] and a special [Q] token, truncated to N=32 tokens (or padded with [MASK] tokens if it is shorter), and passed through BERT to get output vectors q = [q1,...,</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q</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passage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with tokens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processed similarly, including a [CLS] and special [D] token. A linear layer is applied on top of d and q to control the output dimension, so as to keep the vectors small for storage efficiency, and vectors are rescaled to unit length, producing the final vector sequences E</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(length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E</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(length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ColBERT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scoring mechanism is: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77</a:t>
            </a:fld>
            <a:endParaRPr lang="en-US"/>
          </a:p>
        </p:txBody>
      </p:sp>
    </p:spTree>
    <p:extLst>
      <p:ext uri="{BB962C8B-B14F-4D97-AF65-F5344CB8AC3E}">
        <p14:creationId xmlns:p14="http://schemas.microsoft.com/office/powerpoint/2010/main" val="34329151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315F-CB59-BA5B-2570-814F45E1D7BC}"/>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A7A2836-81A9-9A9F-7A97-4137F1ECF21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80</a:t>
            </a:fld>
            <a:endParaRPr lang="en-US" sz="1200"/>
          </a:p>
        </p:txBody>
      </p:sp>
      <p:sp>
        <p:nvSpPr>
          <p:cNvPr id="17411" name="Rectangle 2">
            <a:extLst>
              <a:ext uri="{FF2B5EF4-FFF2-40B4-BE49-F238E27FC236}">
                <a16:creationId xmlns:a16="http://schemas.microsoft.com/office/drawing/2014/main" id="{758D5F10-98E3-7FEC-32B6-094A91E9B0C5}"/>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CE33FAD-0A87-0003-11CD-6E06400CD18B}"/>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2991329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6133B-BA9E-F6F4-E06F-18466584AE3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7421A5B-F21D-A104-BD7B-31D206B0E69E}"/>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81</a:t>
            </a:fld>
            <a:endParaRPr lang="en-US" sz="1200"/>
          </a:p>
        </p:txBody>
      </p:sp>
      <p:sp>
        <p:nvSpPr>
          <p:cNvPr id="17411" name="Rectangle 2">
            <a:extLst>
              <a:ext uri="{FF2B5EF4-FFF2-40B4-BE49-F238E27FC236}">
                <a16:creationId xmlns:a16="http://schemas.microsoft.com/office/drawing/2014/main" id="{313754B9-F284-51B4-FFD5-4BC88B3EBD8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2BD16B14-474F-8F07-404D-0DE531C28DBB}"/>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81062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2F532-352E-77C4-0ED9-C8126679394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2D43441-7B6C-6032-9752-A672A53E6E1E}"/>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96</a:t>
            </a:fld>
            <a:endParaRPr lang="en-US" sz="1200"/>
          </a:p>
        </p:txBody>
      </p:sp>
      <p:sp>
        <p:nvSpPr>
          <p:cNvPr id="17411" name="Rectangle 2">
            <a:extLst>
              <a:ext uri="{FF2B5EF4-FFF2-40B4-BE49-F238E27FC236}">
                <a16:creationId xmlns:a16="http://schemas.microsoft.com/office/drawing/2014/main" id="{26ADAC55-0FA3-A19E-AC88-4910946186E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252785F-06DE-D606-C11F-A643A83FE9A0}"/>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497464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7DCF-4243-0D56-740B-ADAE2FA9F302}"/>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0BD6481-3865-B5A2-F7AC-17FE091F3E7B}"/>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97</a:t>
            </a:fld>
            <a:endParaRPr lang="en-US" sz="1200"/>
          </a:p>
        </p:txBody>
      </p:sp>
      <p:sp>
        <p:nvSpPr>
          <p:cNvPr id="17411" name="Rectangle 2">
            <a:extLst>
              <a:ext uri="{FF2B5EF4-FFF2-40B4-BE49-F238E27FC236}">
                <a16:creationId xmlns:a16="http://schemas.microsoft.com/office/drawing/2014/main" id="{4BAA786F-771C-2BD9-8046-AA4D9CDDF63E}"/>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4C771E1-3FBF-5E83-6892-07FAC61E8114}"/>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6240598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DBCE-A5A8-530B-0434-9DBD3412728F}"/>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933D5FA-9C03-5F3A-B2D6-F9016648502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102</a:t>
            </a:fld>
            <a:endParaRPr lang="en-US" sz="1200"/>
          </a:p>
        </p:txBody>
      </p:sp>
      <p:sp>
        <p:nvSpPr>
          <p:cNvPr id="17411" name="Rectangle 2">
            <a:extLst>
              <a:ext uri="{FF2B5EF4-FFF2-40B4-BE49-F238E27FC236}">
                <a16:creationId xmlns:a16="http://schemas.microsoft.com/office/drawing/2014/main" id="{21E179EF-307A-1ABD-3E4C-3D0D3B08B4D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E735B02-332D-D303-90E2-A5F782CB0CB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92413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12/19/25</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12/19/25</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12/19/25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12/19/25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12/19/25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12/19/25</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12/19/25</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12/19/25</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Raleway" pitchFamily="2" charset="77"/>
          <a:ea typeface="+mj-ea"/>
          <a:cs typeface="+mj-cs"/>
        </a:defRPr>
      </a:lvl1pPr>
    </p:titleStyle>
    <p:bodyStyle>
      <a:lvl1pPr marL="0" indent="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defRPr sz="1500" kern="1200">
          <a:solidFill>
            <a:schemeClr val="tx1">
              <a:lumMod val="75000"/>
              <a:lumOff val="25000"/>
            </a:schemeClr>
          </a:solidFill>
          <a:latin typeface="Raleway" pitchFamily="2" charset="77"/>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Raleway" pitchFamily="2" charset="77"/>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4.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7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7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rPr>
              <a:t>The Information Retrieval Task</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92993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7EB6B-16D3-32A3-3A15-E2BF187FA51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9F72297-8EF9-E350-23F1-D2F265E072E6}"/>
              </a:ext>
            </a:extLst>
          </p:cNvPr>
          <p:cNvSpPr>
            <a:spLocks noGrp="1" noChangeArrowheads="1"/>
          </p:cNvSpPr>
          <p:nvPr>
            <p:ph type="title"/>
          </p:nvPr>
        </p:nvSpPr>
        <p:spPr/>
        <p:txBody>
          <a:bodyPr/>
          <a:lstStyle/>
          <a:p>
            <a:r>
              <a:rPr lang="en-US" dirty="0"/>
              <a:t>Information retrieval</a:t>
            </a:r>
          </a:p>
        </p:txBody>
      </p:sp>
      <p:sp>
        <p:nvSpPr>
          <p:cNvPr id="24579" name="Rectangle 3">
            <a:extLst>
              <a:ext uri="{FF2B5EF4-FFF2-40B4-BE49-F238E27FC236}">
                <a16:creationId xmlns:a16="http://schemas.microsoft.com/office/drawing/2014/main" id="{B16A45C7-80A8-310C-7846-596BC0BF748E}"/>
              </a:ext>
            </a:extLst>
          </p:cNvPr>
          <p:cNvSpPr>
            <a:spLocks noGrp="1" noChangeArrowheads="1"/>
          </p:cNvSpPr>
          <p:nvPr>
            <p:ph idx="1"/>
          </p:nvPr>
        </p:nvSpPr>
        <p:spPr>
          <a:xfrm>
            <a:off x="914400" y="1123950"/>
            <a:ext cx="7452360" cy="3733800"/>
          </a:xfrm>
        </p:spPr>
        <p:txBody>
          <a:bodyPr>
            <a:normAutofit/>
          </a:bodyPr>
          <a:lstStyle/>
          <a:p>
            <a:pPr marL="0" indent="0">
              <a:lnSpc>
                <a:spcPct val="100000"/>
              </a:lnSpc>
              <a:buNone/>
            </a:pPr>
            <a:r>
              <a:rPr lang="en-US" dirty="0">
                <a:solidFill>
                  <a:schemeClr val="tx1"/>
                </a:solidFill>
                <a:ea typeface="Menlo" panose="020B0609030804020204" pitchFamily="49" charset="0"/>
                <a:cs typeface="Courier New" panose="02070309020205020404" pitchFamily="49" charset="0"/>
              </a:rPr>
              <a:t>User has an information need</a:t>
            </a:r>
          </a:p>
          <a:p>
            <a:pPr marL="0" indent="0">
              <a:lnSpc>
                <a:spcPct val="100000"/>
              </a:lnSpc>
              <a:buNone/>
            </a:pPr>
            <a:r>
              <a:rPr lang="en-US" dirty="0">
                <a:solidFill>
                  <a:schemeClr val="tx1"/>
                </a:solidFill>
                <a:ea typeface="Menlo" panose="020B0609030804020204" pitchFamily="49" charset="0"/>
                <a:cs typeface="Courier New" panose="02070309020205020404" pitchFamily="49" charset="0"/>
              </a:rPr>
              <a:t>And has some collection of documents</a:t>
            </a:r>
            <a:endParaRPr lang="en-US" dirty="0">
              <a:solidFill>
                <a:schemeClr val="tx1"/>
              </a:solidFill>
            </a:endParaRPr>
          </a:p>
          <a:p>
            <a:pPr marL="0" indent="0">
              <a:buNone/>
            </a:pPr>
            <a:r>
              <a:rPr lang="en-US" dirty="0">
                <a:solidFill>
                  <a:schemeClr val="tx1"/>
                </a:solidFill>
              </a:rPr>
              <a:t>User wants to find a </a:t>
            </a:r>
            <a:r>
              <a:rPr lang="en-US" b="1" dirty="0">
                <a:solidFill>
                  <a:schemeClr val="tx1"/>
                </a:solidFill>
              </a:rPr>
              <a:t>relevant</a:t>
            </a:r>
            <a:r>
              <a:rPr lang="en-US" dirty="0">
                <a:solidFill>
                  <a:schemeClr val="tx1"/>
                </a:solidFill>
              </a:rPr>
              <a:t> document</a:t>
            </a:r>
          </a:p>
          <a:p>
            <a:pPr marL="739775" lvl="1" indent="-342900">
              <a:buFont typeface="Arial" panose="020B0604020202020204" pitchFamily="34" charset="0"/>
              <a:buChar char="•"/>
            </a:pPr>
            <a:r>
              <a:rPr lang="en-US" dirty="0">
                <a:solidFill>
                  <a:schemeClr val="tx1"/>
                </a:solidFill>
              </a:rPr>
              <a:t>a document (or documents)</a:t>
            </a:r>
          </a:p>
          <a:p>
            <a:pPr marL="739775" lvl="1" indent="-342900">
              <a:buFont typeface="Arial" panose="020B0604020202020204" pitchFamily="34" charset="0"/>
              <a:buChar char="•"/>
            </a:pPr>
            <a:r>
              <a:rPr lang="en-US" dirty="0">
                <a:solidFill>
                  <a:schemeClr val="tx1"/>
                </a:solidFill>
              </a:rPr>
              <a:t>in the collection</a:t>
            </a:r>
          </a:p>
          <a:p>
            <a:pPr marL="739775" lvl="1" indent="-342900">
              <a:buFont typeface="Arial" panose="020B0604020202020204" pitchFamily="34" charset="0"/>
              <a:buChar char="•"/>
            </a:pPr>
            <a:r>
              <a:rPr lang="en-US" dirty="0">
                <a:solidFill>
                  <a:schemeClr val="tx1"/>
                </a:solidFill>
              </a:rPr>
              <a:t>that satisfy their need</a:t>
            </a:r>
          </a:p>
          <a:p>
            <a:endParaRPr lang="en-US" dirty="0"/>
          </a:p>
        </p:txBody>
      </p:sp>
    </p:spTree>
    <p:extLst>
      <p:ext uri="{BB962C8B-B14F-4D97-AF65-F5344CB8AC3E}">
        <p14:creationId xmlns:p14="http://schemas.microsoft.com/office/powerpoint/2010/main" val="191514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9F91-E410-AF3B-9112-9AF64A85E5D8}"/>
              </a:ext>
            </a:extLst>
          </p:cNvPr>
          <p:cNvSpPr>
            <a:spLocks noGrp="1"/>
          </p:cNvSpPr>
          <p:nvPr>
            <p:ph type="title"/>
          </p:nvPr>
        </p:nvSpPr>
        <p:spPr/>
        <p:txBody>
          <a:bodyPr/>
          <a:lstStyle/>
          <a:p>
            <a:r>
              <a:rPr lang="en-US" dirty="0"/>
              <a:t>Web search</a:t>
            </a:r>
          </a:p>
        </p:txBody>
      </p:sp>
      <p:pic>
        <p:nvPicPr>
          <p:cNvPr id="5" name="Content Placeholder 4" descr="A screenshot of a computer&#10;&#10;AI-generated content may be incorrect.">
            <a:extLst>
              <a:ext uri="{FF2B5EF4-FFF2-40B4-BE49-F238E27FC236}">
                <a16:creationId xmlns:a16="http://schemas.microsoft.com/office/drawing/2014/main" id="{3273E038-EBAA-B705-7944-16FBC46A9CAF}"/>
              </a:ext>
            </a:extLst>
          </p:cNvPr>
          <p:cNvPicPr>
            <a:picLocks noGrp="1" noChangeAspect="1"/>
          </p:cNvPicPr>
          <p:nvPr>
            <p:ph idx="1"/>
          </p:nvPr>
        </p:nvPicPr>
        <p:blipFill>
          <a:blip r:embed="rId2"/>
          <a:srcRect l="20464" t="20426" r="14992" b="38994"/>
          <a:stretch>
            <a:fillRect/>
          </a:stretch>
        </p:blipFill>
        <p:spPr>
          <a:xfrm>
            <a:off x="822960" y="1428750"/>
            <a:ext cx="7756634" cy="2743200"/>
          </a:xfrm>
        </p:spPr>
      </p:pic>
    </p:spTree>
    <p:extLst>
      <p:ext uri="{BB962C8B-B14F-4D97-AF65-F5344CB8AC3E}">
        <p14:creationId xmlns:p14="http://schemas.microsoft.com/office/powerpoint/2010/main" val="184888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B047-C8B9-6056-3831-2568E27CEE71}"/>
              </a:ext>
            </a:extLst>
          </p:cNvPr>
          <p:cNvSpPr>
            <a:spLocks noGrp="1"/>
          </p:cNvSpPr>
          <p:nvPr>
            <p:ph type="title"/>
          </p:nvPr>
        </p:nvSpPr>
        <p:spPr/>
        <p:txBody>
          <a:bodyPr/>
          <a:lstStyle/>
          <a:p>
            <a:r>
              <a:rPr lang="en-US" dirty="0"/>
              <a:t>Not just the web</a:t>
            </a:r>
          </a:p>
        </p:txBody>
      </p:sp>
      <p:sp>
        <p:nvSpPr>
          <p:cNvPr id="3" name="Content Placeholder 2">
            <a:extLst>
              <a:ext uri="{FF2B5EF4-FFF2-40B4-BE49-F238E27FC236}">
                <a16:creationId xmlns:a16="http://schemas.microsoft.com/office/drawing/2014/main" id="{BDFEB1D6-DF71-8C92-8513-889C346934D1}"/>
              </a:ext>
            </a:extLst>
          </p:cNvPr>
          <p:cNvSpPr>
            <a:spLocks noGrp="1"/>
          </p:cNvSpPr>
          <p:nvPr>
            <p:ph idx="1"/>
          </p:nvPr>
        </p:nvSpPr>
        <p:spPr/>
        <p:txBody>
          <a:bodyPr/>
          <a:lstStyle/>
          <a:p>
            <a:r>
              <a:rPr lang="en-US" dirty="0"/>
              <a:t>Searching our email</a:t>
            </a:r>
          </a:p>
          <a:p>
            <a:r>
              <a:rPr lang="en-US" dirty="0"/>
              <a:t>Searching corporate documents</a:t>
            </a:r>
          </a:p>
          <a:p>
            <a:r>
              <a:rPr lang="en-US" dirty="0"/>
              <a:t>Searching personal medical records</a:t>
            </a:r>
          </a:p>
          <a:p>
            <a:r>
              <a:rPr lang="en-US" dirty="0"/>
              <a:t>And also, part of LLMs</a:t>
            </a:r>
          </a:p>
          <a:p>
            <a:pPr marL="457200" indent="-457200">
              <a:buFont typeface="Arial" panose="020B0604020202020204" pitchFamily="34" charset="0"/>
              <a:buChar char="•"/>
            </a:pPr>
            <a:r>
              <a:rPr lang="en-US" dirty="0"/>
              <a:t>retrieval-augmented generation (RAG)</a:t>
            </a:r>
          </a:p>
        </p:txBody>
      </p:sp>
    </p:spTree>
    <p:extLst>
      <p:ext uri="{BB962C8B-B14F-4D97-AF65-F5344CB8AC3E}">
        <p14:creationId xmlns:p14="http://schemas.microsoft.com/office/powerpoint/2010/main" val="3966538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D07C3-9F7D-AA27-9240-544E3EF85B82}"/>
              </a:ext>
            </a:extLst>
          </p:cNvPr>
          <p:cNvSpPr>
            <a:spLocks noGrp="1"/>
          </p:cNvSpPr>
          <p:nvPr>
            <p:ph type="title"/>
          </p:nvPr>
        </p:nvSpPr>
        <p:spPr/>
        <p:txBody>
          <a:bodyPr>
            <a:normAutofit fontScale="90000"/>
          </a:bodyPr>
          <a:lstStyle/>
          <a:p>
            <a:r>
              <a:rPr lang="en-US" dirty="0"/>
              <a:t>In most cases we do "ranked retrieval"</a:t>
            </a:r>
          </a:p>
        </p:txBody>
      </p:sp>
      <p:sp>
        <p:nvSpPr>
          <p:cNvPr id="3" name="Content Placeholder 2">
            <a:extLst>
              <a:ext uri="{FF2B5EF4-FFF2-40B4-BE49-F238E27FC236}">
                <a16:creationId xmlns:a16="http://schemas.microsoft.com/office/drawing/2014/main" id="{EA0B10E0-3444-29BB-B5D5-912D5037413D}"/>
              </a:ext>
            </a:extLst>
          </p:cNvPr>
          <p:cNvSpPr>
            <a:spLocks noGrp="1"/>
          </p:cNvSpPr>
          <p:nvPr>
            <p:ph idx="1"/>
          </p:nvPr>
        </p:nvSpPr>
        <p:spPr/>
        <p:txBody>
          <a:bodyPr/>
          <a:lstStyle/>
          <a:p>
            <a:pPr marL="0" indent="0">
              <a:buNone/>
            </a:pPr>
            <a:r>
              <a:rPr lang="en-US" dirty="0"/>
              <a:t>The retriever returns top-k documents</a:t>
            </a:r>
          </a:p>
          <a:p>
            <a:pPr marL="0" indent="0">
              <a:buNone/>
            </a:pPr>
            <a:r>
              <a:rPr lang="en-US" dirty="0"/>
              <a:t>These are ranked</a:t>
            </a:r>
          </a:p>
          <a:p>
            <a:pPr marL="0" indent="0">
              <a:buNone/>
            </a:pPr>
            <a:r>
              <a:rPr lang="en-US" dirty="0"/>
              <a:t>We can show the user these, or some subset.</a:t>
            </a:r>
          </a:p>
          <a:p>
            <a:endParaRPr lang="en-US" dirty="0"/>
          </a:p>
        </p:txBody>
      </p:sp>
    </p:spTree>
    <p:extLst>
      <p:ext uri="{BB962C8B-B14F-4D97-AF65-F5344CB8AC3E}">
        <p14:creationId xmlns:p14="http://schemas.microsoft.com/office/powerpoint/2010/main" val="1104726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0AAA-20F0-4E94-A83C-32FE6AE13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0CD3B9-8C70-1BC6-523F-F38EBAD660B9}"/>
              </a:ext>
            </a:extLst>
          </p:cNvPr>
          <p:cNvSpPr>
            <a:spLocks noGrp="1"/>
          </p:cNvSpPr>
          <p:nvPr>
            <p:ph type="title"/>
          </p:nvPr>
        </p:nvSpPr>
        <p:spPr/>
        <p:txBody>
          <a:bodyPr>
            <a:normAutofit/>
          </a:bodyPr>
          <a:lstStyle/>
          <a:p>
            <a:r>
              <a:rPr lang="en-US" dirty="0"/>
              <a:t>Ad-hoc retrieval</a:t>
            </a:r>
          </a:p>
        </p:txBody>
      </p:sp>
      <p:pic>
        <p:nvPicPr>
          <p:cNvPr id="6" name="Content Placeholder 5">
            <a:extLst>
              <a:ext uri="{FF2B5EF4-FFF2-40B4-BE49-F238E27FC236}">
                <a16:creationId xmlns:a16="http://schemas.microsoft.com/office/drawing/2014/main" id="{FF55938A-296B-6644-100B-A6948B6E6BB8}"/>
              </a:ext>
            </a:extLst>
          </p:cNvPr>
          <p:cNvPicPr>
            <a:picLocks noGrp="1" noChangeAspect="1"/>
          </p:cNvPicPr>
          <p:nvPr>
            <p:ph idx="1"/>
          </p:nvPr>
        </p:nvPicPr>
        <p:blipFill>
          <a:blip r:embed="rId2"/>
          <a:stretch>
            <a:fillRect/>
          </a:stretch>
        </p:blipFill>
        <p:spPr>
          <a:xfrm>
            <a:off x="533400" y="1809750"/>
            <a:ext cx="8254706" cy="2315212"/>
          </a:xfrm>
        </p:spPr>
      </p:pic>
    </p:spTree>
    <p:extLst>
      <p:ext uri="{BB962C8B-B14F-4D97-AF65-F5344CB8AC3E}">
        <p14:creationId xmlns:p14="http://schemas.microsoft.com/office/powerpoint/2010/main" val="349579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A94F-5190-79FA-831F-77C8DA09D1F9}"/>
              </a:ext>
            </a:extLst>
          </p:cNvPr>
          <p:cNvSpPr>
            <a:spLocks noGrp="1"/>
          </p:cNvSpPr>
          <p:nvPr>
            <p:ph type="title"/>
          </p:nvPr>
        </p:nvSpPr>
        <p:spPr/>
        <p:txBody>
          <a:bodyPr/>
          <a:lstStyle/>
          <a:p>
            <a:r>
              <a:rPr lang="en-US" dirty="0"/>
              <a:t>Document Relevance Score</a:t>
            </a:r>
          </a:p>
        </p:txBody>
      </p:sp>
      <p:sp>
        <p:nvSpPr>
          <p:cNvPr id="3" name="Content Placeholder 2">
            <a:extLst>
              <a:ext uri="{FF2B5EF4-FFF2-40B4-BE49-F238E27FC236}">
                <a16:creationId xmlns:a16="http://schemas.microsoft.com/office/drawing/2014/main" id="{E8CB896E-2BCC-455F-39D5-289937024D2E}"/>
              </a:ext>
            </a:extLst>
          </p:cNvPr>
          <p:cNvSpPr>
            <a:spLocks noGrp="1"/>
          </p:cNvSpPr>
          <p:nvPr>
            <p:ph idx="1"/>
          </p:nvPr>
        </p:nvSpPr>
        <p:spPr/>
        <p:txBody>
          <a:bodyPr/>
          <a:lstStyle/>
          <a:p>
            <a:r>
              <a:rPr lang="en-US" dirty="0"/>
              <a:t>Goal is to assign a score to each document for whether it meets the user's information need</a:t>
            </a:r>
          </a:p>
          <a:p>
            <a:r>
              <a:rPr lang="en-US" dirty="0"/>
              <a:t>Instead, we just approximate this by the textual similarity between the query and the document.</a:t>
            </a:r>
          </a:p>
        </p:txBody>
      </p:sp>
    </p:spTree>
    <p:extLst>
      <p:ext uri="{BB962C8B-B14F-4D97-AF65-F5344CB8AC3E}">
        <p14:creationId xmlns:p14="http://schemas.microsoft.com/office/powerpoint/2010/main" val="3374370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7A83-E854-1EB6-6578-7C9CA012119E}"/>
              </a:ext>
            </a:extLst>
          </p:cNvPr>
          <p:cNvSpPr>
            <a:spLocks noGrp="1"/>
          </p:cNvSpPr>
          <p:nvPr>
            <p:ph type="title"/>
          </p:nvPr>
        </p:nvSpPr>
        <p:spPr/>
        <p:txBody>
          <a:bodyPr/>
          <a:lstStyle/>
          <a:p>
            <a:r>
              <a:rPr lang="en-US" dirty="0"/>
              <a:t>Two architectures</a:t>
            </a:r>
          </a:p>
        </p:txBody>
      </p:sp>
      <p:sp>
        <p:nvSpPr>
          <p:cNvPr id="3" name="Content Placeholder 2">
            <a:extLst>
              <a:ext uri="{FF2B5EF4-FFF2-40B4-BE49-F238E27FC236}">
                <a16:creationId xmlns:a16="http://schemas.microsoft.com/office/drawing/2014/main" id="{63291B22-0D76-3DFC-AA2A-26D5A9B68473}"/>
              </a:ext>
            </a:extLst>
          </p:cNvPr>
          <p:cNvSpPr>
            <a:spLocks noGrp="1"/>
          </p:cNvSpPr>
          <p:nvPr>
            <p:ph idx="1"/>
          </p:nvPr>
        </p:nvSpPr>
        <p:spPr>
          <a:xfrm>
            <a:off x="822960" y="1200150"/>
            <a:ext cx="8092440" cy="3823648"/>
          </a:xfrm>
        </p:spPr>
        <p:txBody>
          <a:bodyPr>
            <a:normAutofit/>
          </a:bodyPr>
          <a:lstStyle/>
          <a:p>
            <a:r>
              <a:rPr lang="en-US" b="1" dirty="0"/>
              <a:t>Sparse retrieval</a:t>
            </a:r>
          </a:p>
          <a:p>
            <a:pPr lvl="1"/>
            <a:r>
              <a:rPr lang="en-US" dirty="0"/>
              <a:t>represent query and doc as vectors of word counts</a:t>
            </a:r>
          </a:p>
          <a:p>
            <a:pPr lvl="1"/>
            <a:r>
              <a:rPr lang="en-US" dirty="0"/>
              <a:t>weighted by </a:t>
            </a:r>
            <a:r>
              <a:rPr lang="en-US" dirty="0" err="1"/>
              <a:t>tf-idf</a:t>
            </a:r>
            <a:r>
              <a:rPr lang="en-US" dirty="0"/>
              <a:t>, BM25</a:t>
            </a:r>
          </a:p>
          <a:p>
            <a:r>
              <a:rPr lang="en-US" b="1" dirty="0"/>
              <a:t>Dense retrieval</a:t>
            </a:r>
          </a:p>
          <a:p>
            <a:pPr lvl="1"/>
            <a:r>
              <a:rPr lang="en-US" dirty="0"/>
              <a:t>Use LLM to represent query and doc as embeddings</a:t>
            </a:r>
          </a:p>
          <a:p>
            <a:pPr lvl="1"/>
            <a:endParaRPr lang="en-US" dirty="0"/>
          </a:p>
          <a:p>
            <a:pPr marL="150813" lvl="1" indent="0">
              <a:buNone/>
            </a:pPr>
            <a:r>
              <a:rPr lang="en-US" dirty="0"/>
              <a:t>In both cases, similarity is dot product or cosine between query and document representations </a:t>
            </a:r>
          </a:p>
        </p:txBody>
      </p:sp>
    </p:spTree>
    <p:extLst>
      <p:ext uri="{BB962C8B-B14F-4D97-AF65-F5344CB8AC3E}">
        <p14:creationId xmlns:p14="http://schemas.microsoft.com/office/powerpoint/2010/main" val="205353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57278-4AEB-B11B-C122-3C25463F54CC}"/>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37DF3EF-1A44-BB67-BC93-886E45540F47}"/>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5E966794-2C02-BAE5-DADC-6624B7BDA63D}"/>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The Information Retrieval Task</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79F65FFA-735E-93B6-00A2-CADF31A6C51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8741972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AE08A-69DC-A37C-EFEC-DB4C50C9302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2D39FA8-1ACC-C89B-4D9A-3FE50DC91B26}"/>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39C9854-B767-3B66-6398-EB096E2B228F}"/>
              </a:ext>
            </a:extLst>
          </p:cNvPr>
          <p:cNvSpPr>
            <a:spLocks noGrp="1" noChangeArrowheads="1"/>
          </p:cNvSpPr>
          <p:nvPr>
            <p:ph idx="1"/>
          </p:nvPr>
        </p:nvSpPr>
        <p:spPr>
          <a:xfrm>
            <a:off x="3581400" y="285750"/>
            <a:ext cx="5009393" cy="1463040"/>
          </a:xfrm>
        </p:spPr>
        <p:txBody>
          <a:bodyPr>
            <a:normAutofit/>
          </a:bodyPr>
          <a:lstStyle/>
          <a:p>
            <a:r>
              <a:rPr lang="en-US" sz="3600" dirty="0">
                <a:solidFill>
                  <a:srgbClr val="A4001D"/>
                </a:solidFill>
              </a:rPr>
              <a:t>Sparse retrieval: the vector model of IR</a:t>
            </a:r>
          </a:p>
        </p:txBody>
      </p:sp>
      <p:sp>
        <p:nvSpPr>
          <p:cNvPr id="2" name="Text Placeholder 1">
            <a:extLst>
              <a:ext uri="{FF2B5EF4-FFF2-40B4-BE49-F238E27FC236}">
                <a16:creationId xmlns:a16="http://schemas.microsoft.com/office/drawing/2014/main" id="{4CD8CB28-7E62-EE2C-8A01-C88DB6DBACD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4785551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1439E-1C69-730A-0A54-155A1A048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EA1E8-E5D5-218F-3CAE-2B17CD443A02}"/>
              </a:ext>
            </a:extLst>
          </p:cNvPr>
          <p:cNvSpPr>
            <a:spLocks noGrp="1"/>
          </p:cNvSpPr>
          <p:nvPr>
            <p:ph type="title"/>
          </p:nvPr>
        </p:nvSpPr>
        <p:spPr/>
        <p:txBody>
          <a:bodyPr>
            <a:normAutofit/>
          </a:bodyPr>
          <a:lstStyle/>
          <a:p>
            <a:r>
              <a:rPr lang="en-US" dirty="0"/>
              <a:t>The vector space model of IR</a:t>
            </a:r>
          </a:p>
        </p:txBody>
      </p:sp>
      <p:sp>
        <p:nvSpPr>
          <p:cNvPr id="3" name="Content Placeholder 2">
            <a:extLst>
              <a:ext uri="{FF2B5EF4-FFF2-40B4-BE49-F238E27FC236}">
                <a16:creationId xmlns:a16="http://schemas.microsoft.com/office/drawing/2014/main" id="{A0C99224-B9BD-40EA-F0C8-1B7F7A75243A}"/>
              </a:ext>
            </a:extLst>
          </p:cNvPr>
          <p:cNvSpPr>
            <a:spLocks noGrp="1"/>
          </p:cNvSpPr>
          <p:nvPr>
            <p:ph idx="1"/>
          </p:nvPr>
        </p:nvSpPr>
        <p:spPr>
          <a:xfrm>
            <a:off x="822960" y="1581150"/>
            <a:ext cx="7543801" cy="3048000"/>
          </a:xfrm>
        </p:spPr>
        <p:txBody>
          <a:bodyPr/>
          <a:lstStyle/>
          <a:p>
            <a:r>
              <a:rPr lang="en-US" sz="3200" dirty="0"/>
              <a:t>Represent a document as a vector of counts of the words it contains. </a:t>
            </a:r>
          </a:p>
          <a:p>
            <a:endParaRPr lang="en-US" dirty="0"/>
          </a:p>
        </p:txBody>
      </p:sp>
      <p:sp>
        <p:nvSpPr>
          <p:cNvPr id="4" name="TextBox 3">
            <a:extLst>
              <a:ext uri="{FF2B5EF4-FFF2-40B4-BE49-F238E27FC236}">
                <a16:creationId xmlns:a16="http://schemas.microsoft.com/office/drawing/2014/main" id="{ACD9B668-98BA-030D-C6B3-3DE91EC4C801}"/>
              </a:ext>
            </a:extLst>
          </p:cNvPr>
          <p:cNvSpPr txBox="1"/>
          <p:nvPr/>
        </p:nvSpPr>
        <p:spPr>
          <a:xfrm>
            <a:off x="5715000" y="800099"/>
            <a:ext cx="2898550" cy="461665"/>
          </a:xfrm>
          <a:prstGeom prst="rect">
            <a:avLst/>
          </a:prstGeom>
          <a:noFill/>
        </p:spPr>
        <p:txBody>
          <a:bodyPr wrap="none" rtlCol="0">
            <a:spAutoFit/>
          </a:bodyPr>
          <a:lstStyle/>
          <a:p>
            <a:r>
              <a:rPr lang="en-US" dirty="0">
                <a:latin typeface="Raleway" pitchFamily="2" charset="77"/>
              </a:rPr>
              <a:t>Gerard Salton, 1971</a:t>
            </a:r>
          </a:p>
        </p:txBody>
      </p:sp>
    </p:spTree>
    <p:extLst>
      <p:ext uri="{BB962C8B-B14F-4D97-AF65-F5344CB8AC3E}">
        <p14:creationId xmlns:p14="http://schemas.microsoft.com/office/powerpoint/2010/main" val="1323306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EA018-F880-B01C-05D2-F22BD2BE6ABC}"/>
              </a:ext>
            </a:extLst>
          </p:cNvPr>
          <p:cNvSpPr>
            <a:spLocks noGrp="1"/>
          </p:cNvSpPr>
          <p:nvPr>
            <p:ph type="title"/>
          </p:nvPr>
        </p:nvSpPr>
        <p:spPr/>
        <p:txBody>
          <a:bodyPr/>
          <a:lstStyle/>
          <a:p>
            <a:r>
              <a:rPr lang="en-US" dirty="0"/>
              <a:t>Bag-of-words model</a:t>
            </a:r>
          </a:p>
        </p:txBody>
      </p:sp>
      <p:pic>
        <p:nvPicPr>
          <p:cNvPr id="9" name="Content Placeholder 8">
            <a:extLst>
              <a:ext uri="{FF2B5EF4-FFF2-40B4-BE49-F238E27FC236}">
                <a16:creationId xmlns:a16="http://schemas.microsoft.com/office/drawing/2014/main" id="{D2B3AFA0-574A-7C5B-B1B9-635ECA59EC70}"/>
              </a:ext>
            </a:extLst>
          </p:cNvPr>
          <p:cNvPicPr>
            <a:picLocks noGrp="1" noChangeAspect="1"/>
          </p:cNvPicPr>
          <p:nvPr>
            <p:ph idx="1"/>
          </p:nvPr>
        </p:nvPicPr>
        <p:blipFill>
          <a:blip r:embed="rId2"/>
          <a:stretch>
            <a:fillRect/>
          </a:stretch>
        </p:blipFill>
        <p:spPr>
          <a:xfrm>
            <a:off x="526912" y="971550"/>
            <a:ext cx="8090176" cy="4052248"/>
          </a:xfrm>
        </p:spPr>
      </p:pic>
      <p:sp>
        <p:nvSpPr>
          <p:cNvPr id="10" name="Rectangle 9">
            <a:extLst>
              <a:ext uri="{FF2B5EF4-FFF2-40B4-BE49-F238E27FC236}">
                <a16:creationId xmlns:a16="http://schemas.microsoft.com/office/drawing/2014/main" id="{9B50EAC1-47BC-ECD7-0F95-3BDA1D970C88}"/>
              </a:ext>
            </a:extLst>
          </p:cNvPr>
          <p:cNvSpPr/>
          <p:nvPr/>
        </p:nvSpPr>
        <p:spPr>
          <a:xfrm>
            <a:off x="2743201" y="800099"/>
            <a:ext cx="5873888" cy="4223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7732D0F-1A6B-D87A-D90A-5B4DB91BB9DF}"/>
              </a:ext>
            </a:extLst>
          </p:cNvPr>
          <p:cNvSpPr/>
          <p:nvPr/>
        </p:nvSpPr>
        <p:spPr>
          <a:xfrm>
            <a:off x="6400800" y="885824"/>
            <a:ext cx="5873888" cy="4223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693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6DBED-0966-F4F1-3847-803E38ED2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9D259-D5C9-C0D1-D0FE-91BE10C0EDE7}"/>
              </a:ext>
            </a:extLst>
          </p:cNvPr>
          <p:cNvSpPr>
            <a:spLocks noGrp="1"/>
          </p:cNvSpPr>
          <p:nvPr>
            <p:ph type="title"/>
          </p:nvPr>
        </p:nvSpPr>
        <p:spPr/>
        <p:txBody>
          <a:bodyPr>
            <a:normAutofit/>
          </a:bodyPr>
          <a:lstStyle/>
          <a:p>
            <a:r>
              <a:rPr lang="en-US" dirty="0"/>
              <a:t>Vector representation of that doc</a:t>
            </a:r>
          </a:p>
        </p:txBody>
      </p:sp>
      <p:sp>
        <p:nvSpPr>
          <p:cNvPr id="3" name="Content Placeholder 2">
            <a:extLst>
              <a:ext uri="{FF2B5EF4-FFF2-40B4-BE49-F238E27FC236}">
                <a16:creationId xmlns:a16="http://schemas.microsoft.com/office/drawing/2014/main" id="{1E12E36C-5F7F-4812-C603-C94ED21A7209}"/>
              </a:ext>
            </a:extLst>
          </p:cNvPr>
          <p:cNvSpPr>
            <a:spLocks noGrp="1"/>
          </p:cNvSpPr>
          <p:nvPr>
            <p:ph idx="1"/>
          </p:nvPr>
        </p:nvSpPr>
        <p:spPr/>
        <p:txBody>
          <a:bodyPr/>
          <a:lstStyle/>
          <a:p>
            <a:r>
              <a:rPr lang="en-US" dirty="0"/>
              <a:t>[1 3 1 1 1 1 1 5 6 1 2 1 4 1 3 1 1 1]</a:t>
            </a:r>
          </a:p>
          <a:p>
            <a:endParaRPr lang="en-US" dirty="0"/>
          </a:p>
        </p:txBody>
      </p:sp>
    </p:spTree>
    <p:extLst>
      <p:ext uri="{BB962C8B-B14F-4D97-AF65-F5344CB8AC3E}">
        <p14:creationId xmlns:p14="http://schemas.microsoft.com/office/powerpoint/2010/main" val="2791186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C371-A20E-3449-A100-5603F9AAB63C}"/>
              </a:ext>
            </a:extLst>
          </p:cNvPr>
          <p:cNvSpPr>
            <a:spLocks noGrp="1"/>
          </p:cNvSpPr>
          <p:nvPr>
            <p:ph type="title"/>
          </p:nvPr>
        </p:nvSpPr>
        <p:spPr/>
        <p:txBody>
          <a:bodyPr/>
          <a:lstStyle/>
          <a:p>
            <a:r>
              <a:rPr lang="en-US" dirty="0"/>
              <a:t>Term-document matrix</a:t>
            </a:r>
          </a:p>
        </p:txBody>
      </p:sp>
      <p:pic>
        <p:nvPicPr>
          <p:cNvPr id="5" name="Content Placeholder 4">
            <a:extLst>
              <a:ext uri="{FF2B5EF4-FFF2-40B4-BE49-F238E27FC236}">
                <a16:creationId xmlns:a16="http://schemas.microsoft.com/office/drawing/2014/main" id="{3CB4F4FE-2007-E043-B405-8FB245FCD8A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01465" y="2114550"/>
            <a:ext cx="8006783" cy="1374659"/>
          </a:xfrm>
        </p:spPr>
      </p:pic>
      <p:pic>
        <p:nvPicPr>
          <p:cNvPr id="7" name="Picture 6">
            <a:extLst>
              <a:ext uri="{FF2B5EF4-FFF2-40B4-BE49-F238E27FC236}">
                <a16:creationId xmlns:a16="http://schemas.microsoft.com/office/drawing/2014/main" id="{33F32829-5579-0044-B177-C8647F9451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010" y="2102491"/>
            <a:ext cx="8006784" cy="1398776"/>
          </a:xfrm>
          <a:prstGeom prst="rect">
            <a:avLst/>
          </a:prstGeom>
        </p:spPr>
      </p:pic>
      <p:sp>
        <p:nvSpPr>
          <p:cNvPr id="8" name="TextBox 7">
            <a:extLst>
              <a:ext uri="{FF2B5EF4-FFF2-40B4-BE49-F238E27FC236}">
                <a16:creationId xmlns:a16="http://schemas.microsoft.com/office/drawing/2014/main" id="{38DD1A96-C2E5-0943-ADD9-A7A57A074AA9}"/>
              </a:ext>
            </a:extLst>
          </p:cNvPr>
          <p:cNvSpPr txBox="1"/>
          <p:nvPr/>
        </p:nvSpPr>
        <p:spPr>
          <a:xfrm>
            <a:off x="822960" y="1171263"/>
            <a:ext cx="6381795" cy="738664"/>
          </a:xfrm>
          <a:prstGeom prst="rect">
            <a:avLst/>
          </a:prstGeom>
          <a:noFill/>
        </p:spPr>
        <p:txBody>
          <a:bodyPr wrap="square" rtlCol="0">
            <a:spAutoFit/>
          </a:bodyPr>
          <a:lstStyle/>
          <a:p>
            <a:r>
              <a:rPr lang="en-US" sz="2100" dirty="0">
                <a:latin typeface="Raleway" pitchFamily="2" charset="77"/>
              </a:rPr>
              <a:t>Each document is represented by a vector of words</a:t>
            </a:r>
          </a:p>
        </p:txBody>
      </p:sp>
    </p:spTree>
    <p:extLst>
      <p:ext uri="{BB962C8B-B14F-4D97-AF65-F5344CB8AC3E}">
        <p14:creationId xmlns:p14="http://schemas.microsoft.com/office/powerpoint/2010/main" val="1400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E7582-C8D6-4B4C-974A-95CC0FA7727B}"/>
              </a:ext>
            </a:extLst>
          </p:cNvPr>
          <p:cNvSpPr>
            <a:spLocks noGrp="1"/>
          </p:cNvSpPr>
          <p:nvPr>
            <p:ph type="title"/>
          </p:nvPr>
        </p:nvSpPr>
        <p:spPr/>
        <p:txBody>
          <a:bodyPr/>
          <a:lstStyle/>
          <a:p>
            <a:r>
              <a:rPr lang="en-US" dirty="0"/>
              <a:t>Visualizing document vectors</a:t>
            </a:r>
          </a:p>
        </p:txBody>
      </p:sp>
      <p:pic>
        <p:nvPicPr>
          <p:cNvPr id="5" name="Content Placeholder 4">
            <a:extLst>
              <a:ext uri="{FF2B5EF4-FFF2-40B4-BE49-F238E27FC236}">
                <a16:creationId xmlns:a16="http://schemas.microsoft.com/office/drawing/2014/main" id="{426F0B48-3189-D046-A474-331B62D1B6C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22960" y="1581150"/>
            <a:ext cx="7972427" cy="3238798"/>
          </a:xfrm>
        </p:spPr>
      </p:pic>
      <p:sp>
        <p:nvSpPr>
          <p:cNvPr id="3" name="TextBox 2">
            <a:extLst>
              <a:ext uri="{FF2B5EF4-FFF2-40B4-BE49-F238E27FC236}">
                <a16:creationId xmlns:a16="http://schemas.microsoft.com/office/drawing/2014/main" id="{71758938-0342-C8E9-E45E-07BE35D56E7A}"/>
              </a:ext>
            </a:extLst>
          </p:cNvPr>
          <p:cNvSpPr txBox="1"/>
          <p:nvPr/>
        </p:nvSpPr>
        <p:spPr>
          <a:xfrm>
            <a:off x="1905000" y="793749"/>
            <a:ext cx="6045245" cy="461665"/>
          </a:xfrm>
          <a:prstGeom prst="rect">
            <a:avLst/>
          </a:prstGeom>
          <a:noFill/>
        </p:spPr>
        <p:txBody>
          <a:bodyPr wrap="none" rtlCol="0">
            <a:spAutoFit/>
          </a:bodyPr>
          <a:lstStyle/>
          <a:p>
            <a:r>
              <a:rPr lang="en-US" dirty="0">
                <a:latin typeface="Raleway" pitchFamily="2" charset="77"/>
              </a:rPr>
              <a:t>The two dimensional space [battle, fool]</a:t>
            </a:r>
          </a:p>
        </p:txBody>
      </p:sp>
    </p:spTree>
    <p:extLst>
      <p:ext uri="{BB962C8B-B14F-4D97-AF65-F5344CB8AC3E}">
        <p14:creationId xmlns:p14="http://schemas.microsoft.com/office/powerpoint/2010/main" val="2630024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3447-D06E-7F4F-96AD-52B28B1DDC5A}"/>
              </a:ext>
            </a:extLst>
          </p:cNvPr>
          <p:cNvSpPr>
            <a:spLocks noGrp="1"/>
          </p:cNvSpPr>
          <p:nvPr>
            <p:ph type="title"/>
          </p:nvPr>
        </p:nvSpPr>
        <p:spPr>
          <a:xfrm>
            <a:off x="885474" y="214954"/>
            <a:ext cx="8258526" cy="527996"/>
          </a:xfrm>
        </p:spPr>
        <p:txBody>
          <a:bodyPr>
            <a:noAutofit/>
          </a:bodyPr>
          <a:lstStyle/>
          <a:p>
            <a:r>
              <a:rPr lang="en-US" sz="2800" dirty="0"/>
              <a:t>Vectors are the basis of information retrieval</a:t>
            </a:r>
          </a:p>
        </p:txBody>
      </p:sp>
      <p:pic>
        <p:nvPicPr>
          <p:cNvPr id="5" name="Content Placeholder 4">
            <a:extLst>
              <a:ext uri="{FF2B5EF4-FFF2-40B4-BE49-F238E27FC236}">
                <a16:creationId xmlns:a16="http://schemas.microsoft.com/office/drawing/2014/main" id="{F9097A0E-6E21-AB4B-A49A-EFDC8AF9CDC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85474" y="1143000"/>
            <a:ext cx="7699049" cy="1345015"/>
          </a:xfrm>
        </p:spPr>
      </p:pic>
      <p:sp>
        <p:nvSpPr>
          <p:cNvPr id="6" name="TextBox 5">
            <a:extLst>
              <a:ext uri="{FF2B5EF4-FFF2-40B4-BE49-F238E27FC236}">
                <a16:creationId xmlns:a16="http://schemas.microsoft.com/office/drawing/2014/main" id="{979B99D0-E0B8-DA4F-A6BC-50A75EDCF204}"/>
              </a:ext>
            </a:extLst>
          </p:cNvPr>
          <p:cNvSpPr txBox="1"/>
          <p:nvPr/>
        </p:nvSpPr>
        <p:spPr>
          <a:xfrm>
            <a:off x="885473" y="2879533"/>
            <a:ext cx="7572726" cy="1754326"/>
          </a:xfrm>
          <a:prstGeom prst="rect">
            <a:avLst/>
          </a:prstGeom>
          <a:noFill/>
        </p:spPr>
        <p:txBody>
          <a:bodyPr wrap="square" rtlCol="0">
            <a:spAutoFit/>
          </a:bodyPr>
          <a:lstStyle/>
          <a:p>
            <a:r>
              <a:rPr lang="en-US" sz="2700" dirty="0">
                <a:latin typeface="Raleway" pitchFamily="2" charset="77"/>
              </a:rPr>
              <a:t>Vectors are similar for the two comedies</a:t>
            </a:r>
          </a:p>
          <a:p>
            <a:endParaRPr lang="en-US" sz="2700" dirty="0">
              <a:latin typeface="Raleway" pitchFamily="2" charset="77"/>
            </a:endParaRPr>
          </a:p>
          <a:p>
            <a:r>
              <a:rPr lang="en-US" sz="2700" dirty="0">
                <a:latin typeface="Raleway" pitchFamily="2" charset="77"/>
              </a:rPr>
              <a:t>But comedies are different than the other two</a:t>
            </a:r>
            <a:r>
              <a:rPr lang="en-US" sz="2700" i="1" dirty="0">
                <a:latin typeface="Raleway" pitchFamily="2" charset="77"/>
              </a:rPr>
              <a:t>	</a:t>
            </a:r>
            <a:endParaRPr lang="en-US" sz="2700" dirty="0">
              <a:latin typeface="Raleway" pitchFamily="2" charset="77"/>
            </a:endParaRPr>
          </a:p>
          <a:p>
            <a:r>
              <a:rPr lang="en-US" sz="2700" dirty="0">
                <a:latin typeface="Raleway" pitchFamily="2" charset="77"/>
              </a:rPr>
              <a:t>	</a:t>
            </a:r>
            <a:r>
              <a:rPr lang="en-US" sz="2000" dirty="0">
                <a:latin typeface="Raleway" pitchFamily="2" charset="77"/>
              </a:rPr>
              <a:t>Comedies have more </a:t>
            </a:r>
            <a:r>
              <a:rPr lang="en-US" sz="2000" i="1" dirty="0">
                <a:latin typeface="Raleway" pitchFamily="2" charset="77"/>
              </a:rPr>
              <a:t>fools</a:t>
            </a:r>
            <a:r>
              <a:rPr lang="en-US" sz="2000" dirty="0">
                <a:latin typeface="Raleway" pitchFamily="2" charset="77"/>
              </a:rPr>
              <a:t> and </a:t>
            </a:r>
            <a:r>
              <a:rPr lang="en-US" sz="2000" i="1" dirty="0">
                <a:latin typeface="Raleway" pitchFamily="2" charset="77"/>
              </a:rPr>
              <a:t>wit</a:t>
            </a:r>
            <a:r>
              <a:rPr lang="en-US" sz="2000" dirty="0">
                <a:latin typeface="Raleway" pitchFamily="2" charset="77"/>
              </a:rPr>
              <a:t> and fewer </a:t>
            </a:r>
            <a:r>
              <a:rPr lang="en-US" sz="2000" i="1" dirty="0">
                <a:latin typeface="Raleway" pitchFamily="2" charset="77"/>
              </a:rPr>
              <a:t>battles</a:t>
            </a:r>
            <a:r>
              <a:rPr lang="en-US" sz="2000" dirty="0">
                <a:latin typeface="Raleway" pitchFamily="2" charset="77"/>
              </a:rPr>
              <a:t>.</a:t>
            </a:r>
            <a:endParaRPr lang="en-US" sz="2700" dirty="0">
              <a:latin typeface="Raleway" pitchFamily="2" charset="77"/>
            </a:endParaRPr>
          </a:p>
        </p:txBody>
      </p:sp>
    </p:spTree>
    <p:extLst>
      <p:ext uri="{BB962C8B-B14F-4D97-AF65-F5344CB8AC3E}">
        <p14:creationId xmlns:p14="http://schemas.microsoft.com/office/powerpoint/2010/main" val="376492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CD3E-645C-4D51-5588-74C0A28B3FC5}"/>
              </a:ext>
            </a:extLst>
          </p:cNvPr>
          <p:cNvSpPr>
            <a:spLocks noGrp="1"/>
          </p:cNvSpPr>
          <p:nvPr>
            <p:ph type="title"/>
          </p:nvPr>
        </p:nvSpPr>
        <p:spPr>
          <a:xfrm>
            <a:off x="526741" y="128185"/>
            <a:ext cx="8397240" cy="680397"/>
          </a:xfrm>
        </p:spPr>
        <p:txBody>
          <a:bodyPr>
            <a:noAutofit/>
          </a:bodyPr>
          <a:lstStyle/>
          <a:p>
            <a:r>
              <a:rPr lang="en-US" sz="2800" dirty="0"/>
              <a:t>Vector representations of queries and documents</a:t>
            </a:r>
          </a:p>
        </p:txBody>
      </p:sp>
      <p:sp>
        <p:nvSpPr>
          <p:cNvPr id="3" name="Content Placeholder 2">
            <a:extLst>
              <a:ext uri="{FF2B5EF4-FFF2-40B4-BE49-F238E27FC236}">
                <a16:creationId xmlns:a16="http://schemas.microsoft.com/office/drawing/2014/main" id="{2329AC59-CBDF-2E15-784E-95F0E2BF4010}"/>
              </a:ext>
            </a:extLst>
          </p:cNvPr>
          <p:cNvSpPr>
            <a:spLocks noGrp="1"/>
          </p:cNvSpPr>
          <p:nvPr>
            <p:ph idx="1"/>
          </p:nvPr>
        </p:nvSpPr>
        <p:spPr/>
        <p:txBody>
          <a:bodyPr/>
          <a:lstStyle/>
          <a:p>
            <a:r>
              <a:rPr lang="en-US" dirty="0"/>
              <a:t>Suppose we are looking for a witty fool play:</a:t>
            </a:r>
          </a:p>
          <a:p>
            <a:r>
              <a:rPr lang="en-US" dirty="0">
                <a:latin typeface="Courier New" panose="02070309020205020404" pitchFamily="49" charset="0"/>
                <a:cs typeface="Courier New" panose="02070309020205020404" pitchFamily="49" charset="0"/>
              </a:rPr>
              <a:t>Query = "fool wit"</a:t>
            </a:r>
          </a:p>
        </p:txBody>
      </p:sp>
      <p:pic>
        <p:nvPicPr>
          <p:cNvPr id="4" name="Content Placeholder 4">
            <a:extLst>
              <a:ext uri="{FF2B5EF4-FFF2-40B4-BE49-F238E27FC236}">
                <a16:creationId xmlns:a16="http://schemas.microsoft.com/office/drawing/2014/main" id="{42829308-18B3-7F3B-64A8-9A60D7B793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225" y="2946400"/>
            <a:ext cx="7699049" cy="1345015"/>
          </a:xfrm>
          <a:prstGeom prst="rect">
            <a:avLst/>
          </a:prstGeom>
        </p:spPr>
      </p:pic>
      <p:grpSp>
        <p:nvGrpSpPr>
          <p:cNvPr id="15" name="Group 14">
            <a:extLst>
              <a:ext uri="{FF2B5EF4-FFF2-40B4-BE49-F238E27FC236}">
                <a16:creationId xmlns:a16="http://schemas.microsoft.com/office/drawing/2014/main" id="{88ED3A70-AE99-930D-F1F8-BBAF9560111B}"/>
              </a:ext>
            </a:extLst>
          </p:cNvPr>
          <p:cNvGrpSpPr/>
          <p:nvPr/>
        </p:nvGrpSpPr>
        <p:grpSpPr>
          <a:xfrm>
            <a:off x="8132735" y="2912646"/>
            <a:ext cx="778547" cy="1378769"/>
            <a:chOff x="381000" y="3452396"/>
            <a:chExt cx="778547" cy="1378769"/>
          </a:xfrm>
        </p:grpSpPr>
        <p:sp>
          <p:nvSpPr>
            <p:cNvPr id="6" name="Rectangle 5">
              <a:extLst>
                <a:ext uri="{FF2B5EF4-FFF2-40B4-BE49-F238E27FC236}">
                  <a16:creationId xmlns:a16="http://schemas.microsoft.com/office/drawing/2014/main" id="{F50E09AE-8058-EFE3-6A2B-70374C4E9B0D}"/>
                </a:ext>
              </a:extLst>
            </p:cNvPr>
            <p:cNvSpPr/>
            <p:nvPr/>
          </p:nvSpPr>
          <p:spPr>
            <a:xfrm>
              <a:off x="415434" y="3520888"/>
              <a:ext cx="744113" cy="1310277"/>
            </a:xfrm>
            <a:prstGeom prst="rect">
              <a:avLst/>
            </a:prstGeom>
            <a:solidFill>
              <a:srgbClr val="C4D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EDEDBFCF-3C3D-B5D1-75F7-6FAA30FD7370}"/>
                </a:ext>
              </a:extLst>
            </p:cNvPr>
            <p:cNvSpPr txBox="1"/>
            <p:nvPr/>
          </p:nvSpPr>
          <p:spPr>
            <a:xfrm>
              <a:off x="386376" y="3452396"/>
              <a:ext cx="744114"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Query</a:t>
              </a:r>
            </a:p>
          </p:txBody>
        </p:sp>
        <p:cxnSp>
          <p:nvCxnSpPr>
            <p:cNvPr id="9" name="Straight Connector 8">
              <a:extLst>
                <a:ext uri="{FF2B5EF4-FFF2-40B4-BE49-F238E27FC236}">
                  <a16:creationId xmlns:a16="http://schemas.microsoft.com/office/drawing/2014/main" id="{06193861-A0A2-BC87-3304-9451DC21C0C5}"/>
                </a:ext>
              </a:extLst>
            </p:cNvPr>
            <p:cNvCxnSpPr/>
            <p:nvPr/>
          </p:nvCxnSpPr>
          <p:spPr>
            <a:xfrm>
              <a:off x="415434" y="3520888"/>
              <a:ext cx="74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E89AC77-9517-0AB5-B000-C103D4B3E4FA}"/>
                </a:ext>
              </a:extLst>
            </p:cNvPr>
            <p:cNvCxnSpPr>
              <a:cxnSpLocks/>
            </p:cNvCxnSpPr>
            <p:nvPr/>
          </p:nvCxnSpPr>
          <p:spPr>
            <a:xfrm>
              <a:off x="415434" y="3527238"/>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89B8A2A0-7D0D-7D71-44FA-B21AA9E4453E}"/>
                </a:ext>
              </a:extLst>
            </p:cNvPr>
            <p:cNvCxnSpPr>
              <a:cxnSpLocks/>
            </p:cNvCxnSpPr>
            <p:nvPr/>
          </p:nvCxnSpPr>
          <p:spPr>
            <a:xfrm>
              <a:off x="381000" y="3790950"/>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F5A867DD-8C7A-A22E-C1EA-EB91824AA891}"/>
                </a:ext>
              </a:extLst>
            </p:cNvPr>
            <p:cNvCxnSpPr>
              <a:cxnSpLocks/>
            </p:cNvCxnSpPr>
            <p:nvPr/>
          </p:nvCxnSpPr>
          <p:spPr>
            <a:xfrm>
              <a:off x="415433" y="4831165"/>
              <a:ext cx="744113" cy="0"/>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65722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E238-E02C-82A4-BBEB-8A6F8978D606}"/>
              </a:ext>
            </a:extLst>
          </p:cNvPr>
          <p:cNvSpPr>
            <a:spLocks noGrp="1"/>
          </p:cNvSpPr>
          <p:nvPr>
            <p:ph type="title"/>
          </p:nvPr>
        </p:nvSpPr>
        <p:spPr>
          <a:xfrm>
            <a:off x="800100" y="262392"/>
            <a:ext cx="8343900" cy="680397"/>
          </a:xfrm>
        </p:spPr>
        <p:txBody>
          <a:bodyPr>
            <a:normAutofit fontScale="90000"/>
          </a:bodyPr>
          <a:lstStyle/>
          <a:p>
            <a:r>
              <a:rPr lang="en-US" dirty="0"/>
              <a:t>Choose the document that is most similar to the query</a:t>
            </a:r>
          </a:p>
        </p:txBody>
      </p:sp>
      <p:sp>
        <p:nvSpPr>
          <p:cNvPr id="3" name="Content Placeholder 2">
            <a:extLst>
              <a:ext uri="{FF2B5EF4-FFF2-40B4-BE49-F238E27FC236}">
                <a16:creationId xmlns:a16="http://schemas.microsoft.com/office/drawing/2014/main" id="{52C320DA-5D8E-8A86-31BE-C428B9CB8A23}"/>
              </a:ext>
            </a:extLst>
          </p:cNvPr>
          <p:cNvSpPr>
            <a:spLocks noGrp="1"/>
          </p:cNvSpPr>
          <p:nvPr>
            <p:ph idx="1"/>
          </p:nvPr>
        </p:nvSpPr>
        <p:spPr>
          <a:xfrm>
            <a:off x="822960" y="1200150"/>
            <a:ext cx="8343900" cy="3429000"/>
          </a:xfrm>
        </p:spPr>
        <p:txBody>
          <a:bodyPr/>
          <a:lstStyle/>
          <a:p>
            <a:r>
              <a:rPr lang="en-US" dirty="0">
                <a:cs typeface="Arial" panose="020B0604020202020204" pitchFamily="34" charset="0"/>
              </a:rPr>
              <a:t>Which of </a:t>
            </a:r>
            <a:r>
              <a:rPr lang="en-US" b="1" dirty="0">
                <a:cs typeface="Arial" panose="020B0604020202020204" pitchFamily="34" charset="0"/>
              </a:rPr>
              <a:t>d</a:t>
            </a:r>
            <a:r>
              <a:rPr lang="en-US" b="1" baseline="-25000" dirty="0">
                <a:cs typeface="Arial" panose="020B0604020202020204" pitchFamily="34" charset="0"/>
              </a:rPr>
              <a:t>1</a:t>
            </a:r>
            <a:r>
              <a:rPr lang="en-US" dirty="0">
                <a:cs typeface="Arial" panose="020B0604020202020204" pitchFamily="34" charset="0"/>
              </a:rPr>
              <a:t>, </a:t>
            </a:r>
            <a:r>
              <a:rPr lang="en-US" b="1" dirty="0">
                <a:cs typeface="Arial" panose="020B0604020202020204" pitchFamily="34" charset="0"/>
              </a:rPr>
              <a:t>d</a:t>
            </a:r>
            <a:r>
              <a:rPr lang="en-US" b="1" baseline="-25000" dirty="0">
                <a:cs typeface="Arial" panose="020B0604020202020204" pitchFamily="34" charset="0"/>
              </a:rPr>
              <a:t>2</a:t>
            </a:r>
            <a:r>
              <a:rPr lang="en-US" dirty="0">
                <a:cs typeface="Arial" panose="020B0604020202020204" pitchFamily="34" charset="0"/>
              </a:rPr>
              <a:t>, </a:t>
            </a:r>
            <a:r>
              <a:rPr lang="en-US" b="1" dirty="0">
                <a:cs typeface="Arial" panose="020B0604020202020204" pitchFamily="34" charset="0"/>
              </a:rPr>
              <a:t>d</a:t>
            </a:r>
            <a:r>
              <a:rPr lang="en-US" b="1" baseline="-25000" dirty="0">
                <a:cs typeface="Arial" panose="020B0604020202020204" pitchFamily="34" charset="0"/>
              </a:rPr>
              <a:t>3</a:t>
            </a:r>
            <a:r>
              <a:rPr lang="en-US" dirty="0">
                <a:cs typeface="Arial" panose="020B0604020202020204" pitchFamily="34" charset="0"/>
              </a:rPr>
              <a:t>, </a:t>
            </a:r>
            <a:r>
              <a:rPr lang="en-US" b="1" dirty="0">
                <a:cs typeface="Arial" panose="020B0604020202020204" pitchFamily="34" charset="0"/>
              </a:rPr>
              <a:t>d</a:t>
            </a:r>
            <a:r>
              <a:rPr lang="en-US" b="1" baseline="-25000" dirty="0">
                <a:cs typeface="Arial" panose="020B0604020202020204" pitchFamily="34" charset="0"/>
              </a:rPr>
              <a:t>4</a:t>
            </a:r>
            <a:r>
              <a:rPr lang="en-US" dirty="0">
                <a:cs typeface="Arial" panose="020B0604020202020204" pitchFamily="34" charset="0"/>
              </a:rPr>
              <a:t> is most similar to </a:t>
            </a:r>
            <a:r>
              <a:rPr lang="en-US" b="1" dirty="0">
                <a:cs typeface="Arial" panose="020B0604020202020204" pitchFamily="34" charset="0"/>
              </a:rPr>
              <a:t>q</a:t>
            </a:r>
            <a:r>
              <a:rPr lang="en-US" dirty="0">
                <a:cs typeface="Arial" panose="020B0604020202020204" pitchFamily="34" charset="0"/>
              </a:rPr>
              <a:t>?</a:t>
            </a:r>
          </a:p>
        </p:txBody>
      </p:sp>
      <p:pic>
        <p:nvPicPr>
          <p:cNvPr id="4" name="Content Placeholder 4">
            <a:extLst>
              <a:ext uri="{FF2B5EF4-FFF2-40B4-BE49-F238E27FC236}">
                <a16:creationId xmlns:a16="http://schemas.microsoft.com/office/drawing/2014/main" id="{0325716F-D9B8-06D7-63E0-A54958334E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225" y="2946400"/>
            <a:ext cx="7699049" cy="1345015"/>
          </a:xfrm>
          <a:prstGeom prst="rect">
            <a:avLst/>
          </a:prstGeom>
        </p:spPr>
      </p:pic>
      <p:grpSp>
        <p:nvGrpSpPr>
          <p:cNvPr id="5" name="Group 4">
            <a:extLst>
              <a:ext uri="{FF2B5EF4-FFF2-40B4-BE49-F238E27FC236}">
                <a16:creationId xmlns:a16="http://schemas.microsoft.com/office/drawing/2014/main" id="{D1A82016-0BF7-E81E-C795-937007A0208B}"/>
              </a:ext>
            </a:extLst>
          </p:cNvPr>
          <p:cNvGrpSpPr/>
          <p:nvPr/>
        </p:nvGrpSpPr>
        <p:grpSpPr>
          <a:xfrm>
            <a:off x="8132735" y="2912646"/>
            <a:ext cx="778547" cy="1378769"/>
            <a:chOff x="381000" y="3452396"/>
            <a:chExt cx="778547" cy="1378769"/>
          </a:xfrm>
        </p:grpSpPr>
        <p:sp>
          <p:nvSpPr>
            <p:cNvPr id="6" name="Rectangle 5">
              <a:extLst>
                <a:ext uri="{FF2B5EF4-FFF2-40B4-BE49-F238E27FC236}">
                  <a16:creationId xmlns:a16="http://schemas.microsoft.com/office/drawing/2014/main" id="{2CF5F315-0759-B9AC-56C9-0B6A779A1ACB}"/>
                </a:ext>
              </a:extLst>
            </p:cNvPr>
            <p:cNvSpPr/>
            <p:nvPr/>
          </p:nvSpPr>
          <p:spPr>
            <a:xfrm>
              <a:off x="415434" y="3520888"/>
              <a:ext cx="744113" cy="1310277"/>
            </a:xfrm>
            <a:prstGeom prst="rect">
              <a:avLst/>
            </a:prstGeom>
            <a:solidFill>
              <a:srgbClr val="C4D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01A35CCF-40D1-A294-DB2C-F4A0FE516368}"/>
                </a:ext>
              </a:extLst>
            </p:cNvPr>
            <p:cNvSpPr txBox="1"/>
            <p:nvPr/>
          </p:nvSpPr>
          <p:spPr>
            <a:xfrm>
              <a:off x="386376" y="3452396"/>
              <a:ext cx="744114"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Query</a:t>
              </a:r>
            </a:p>
          </p:txBody>
        </p:sp>
        <p:cxnSp>
          <p:nvCxnSpPr>
            <p:cNvPr id="8" name="Straight Connector 7">
              <a:extLst>
                <a:ext uri="{FF2B5EF4-FFF2-40B4-BE49-F238E27FC236}">
                  <a16:creationId xmlns:a16="http://schemas.microsoft.com/office/drawing/2014/main" id="{57059A15-C67A-9592-6046-7B819F0FFB39}"/>
                </a:ext>
              </a:extLst>
            </p:cNvPr>
            <p:cNvCxnSpPr/>
            <p:nvPr/>
          </p:nvCxnSpPr>
          <p:spPr>
            <a:xfrm>
              <a:off x="415434" y="3520888"/>
              <a:ext cx="74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7A86A36-55F2-BD29-9D30-34A2894FD338}"/>
                </a:ext>
              </a:extLst>
            </p:cNvPr>
            <p:cNvCxnSpPr>
              <a:cxnSpLocks/>
            </p:cNvCxnSpPr>
            <p:nvPr/>
          </p:nvCxnSpPr>
          <p:spPr>
            <a:xfrm>
              <a:off x="415434" y="3527238"/>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47D17C7-CC16-A656-CC26-C531CE17E2DA}"/>
                </a:ext>
              </a:extLst>
            </p:cNvPr>
            <p:cNvCxnSpPr>
              <a:cxnSpLocks/>
            </p:cNvCxnSpPr>
            <p:nvPr/>
          </p:nvCxnSpPr>
          <p:spPr>
            <a:xfrm>
              <a:off x="381000" y="3790950"/>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EBA35EF-0366-2172-419E-31267FB0DDC4}"/>
                </a:ext>
              </a:extLst>
            </p:cNvPr>
            <p:cNvCxnSpPr>
              <a:cxnSpLocks/>
            </p:cNvCxnSpPr>
            <p:nvPr/>
          </p:nvCxnSpPr>
          <p:spPr>
            <a:xfrm>
              <a:off x="415433" y="4831165"/>
              <a:ext cx="744113"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2" name="TextBox 11">
            <a:extLst>
              <a:ext uri="{FF2B5EF4-FFF2-40B4-BE49-F238E27FC236}">
                <a16:creationId xmlns:a16="http://schemas.microsoft.com/office/drawing/2014/main" id="{5759A16B-9951-769D-FFBE-A77121497C08}"/>
              </a:ext>
            </a:extLst>
          </p:cNvPr>
          <p:cNvSpPr txBox="1"/>
          <p:nvPr/>
        </p:nvSpPr>
        <p:spPr>
          <a:xfrm>
            <a:off x="8333740" y="2377832"/>
            <a:ext cx="356188"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q</a:t>
            </a:r>
          </a:p>
        </p:txBody>
      </p:sp>
      <p:sp>
        <p:nvSpPr>
          <p:cNvPr id="13" name="TextBox 12">
            <a:extLst>
              <a:ext uri="{FF2B5EF4-FFF2-40B4-BE49-F238E27FC236}">
                <a16:creationId xmlns:a16="http://schemas.microsoft.com/office/drawing/2014/main" id="{EDEF08DA-1A73-447C-7BC8-9DFE5BCA4140}"/>
              </a:ext>
            </a:extLst>
          </p:cNvPr>
          <p:cNvSpPr txBox="1"/>
          <p:nvPr/>
        </p:nvSpPr>
        <p:spPr>
          <a:xfrm>
            <a:off x="1752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1</a:t>
            </a:r>
          </a:p>
        </p:txBody>
      </p:sp>
      <p:sp>
        <p:nvSpPr>
          <p:cNvPr id="14" name="TextBox 13">
            <a:extLst>
              <a:ext uri="{FF2B5EF4-FFF2-40B4-BE49-F238E27FC236}">
                <a16:creationId xmlns:a16="http://schemas.microsoft.com/office/drawing/2014/main" id="{F03DE6F6-9954-0752-C2B2-8E9D4F6C2835}"/>
              </a:ext>
            </a:extLst>
          </p:cNvPr>
          <p:cNvSpPr txBox="1"/>
          <p:nvPr/>
        </p:nvSpPr>
        <p:spPr>
          <a:xfrm>
            <a:off x="3568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2</a:t>
            </a:r>
          </a:p>
        </p:txBody>
      </p:sp>
      <p:sp>
        <p:nvSpPr>
          <p:cNvPr id="15" name="TextBox 14">
            <a:extLst>
              <a:ext uri="{FF2B5EF4-FFF2-40B4-BE49-F238E27FC236}">
                <a16:creationId xmlns:a16="http://schemas.microsoft.com/office/drawing/2014/main" id="{6E3E4087-E303-1AAC-2274-1A9DC76D274A}"/>
              </a:ext>
            </a:extLst>
          </p:cNvPr>
          <p:cNvSpPr txBox="1"/>
          <p:nvPr/>
        </p:nvSpPr>
        <p:spPr>
          <a:xfrm>
            <a:off x="69214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4</a:t>
            </a:r>
          </a:p>
        </p:txBody>
      </p:sp>
      <p:sp>
        <p:nvSpPr>
          <p:cNvPr id="16" name="TextBox 15">
            <a:extLst>
              <a:ext uri="{FF2B5EF4-FFF2-40B4-BE49-F238E27FC236}">
                <a16:creationId xmlns:a16="http://schemas.microsoft.com/office/drawing/2014/main" id="{3AE33464-582A-AB1B-1817-2D206911389C}"/>
              </a:ext>
            </a:extLst>
          </p:cNvPr>
          <p:cNvSpPr txBox="1"/>
          <p:nvPr/>
        </p:nvSpPr>
        <p:spPr>
          <a:xfrm>
            <a:off x="53782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435963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E6388-0E37-CCFC-A324-A59B59E58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F81E9-2337-3F2A-A18C-7A5F1BC571BA}"/>
              </a:ext>
            </a:extLst>
          </p:cNvPr>
          <p:cNvSpPr>
            <a:spLocks noGrp="1"/>
          </p:cNvSpPr>
          <p:nvPr>
            <p:ph type="title"/>
          </p:nvPr>
        </p:nvSpPr>
        <p:spPr>
          <a:xfrm>
            <a:off x="800100" y="262392"/>
            <a:ext cx="8343900" cy="680397"/>
          </a:xfrm>
        </p:spPr>
        <p:txBody>
          <a:bodyPr>
            <a:normAutofit/>
          </a:bodyPr>
          <a:lstStyle/>
          <a:p>
            <a:r>
              <a:rPr lang="en-US" sz="3000" dirty="0"/>
              <a:t>Similarity methods are variants of dot product</a:t>
            </a:r>
          </a:p>
        </p:txBody>
      </p:sp>
      <p:sp>
        <p:nvSpPr>
          <p:cNvPr id="3" name="Content Placeholder 2">
            <a:extLst>
              <a:ext uri="{FF2B5EF4-FFF2-40B4-BE49-F238E27FC236}">
                <a16:creationId xmlns:a16="http://schemas.microsoft.com/office/drawing/2014/main" id="{9A5B5122-B27E-EFF4-5AD2-C79C4E36FABE}"/>
              </a:ext>
            </a:extLst>
          </p:cNvPr>
          <p:cNvSpPr>
            <a:spLocks noGrp="1"/>
          </p:cNvSpPr>
          <p:nvPr>
            <p:ph idx="1"/>
          </p:nvPr>
        </p:nvSpPr>
        <p:spPr>
          <a:xfrm>
            <a:off x="822960" y="1200150"/>
            <a:ext cx="8343900" cy="3429000"/>
          </a:xfrm>
        </p:spPr>
        <p:txBody>
          <a:bodyPr/>
          <a:lstStyle/>
          <a:p>
            <a:r>
              <a:rPr lang="en-US" dirty="0"/>
              <a:t>The dot product is </a:t>
            </a:r>
            <a:r>
              <a:rPr lang="en-US" b="1" dirty="0">
                <a:latin typeface="Arial" panose="020B0604020202020204" pitchFamily="34" charset="0"/>
                <a:cs typeface="Arial" panose="020B0604020202020204" pitchFamily="34" charset="0"/>
              </a:rPr>
              <a:t>q ∙ d</a:t>
            </a:r>
          </a:p>
          <a:p>
            <a:r>
              <a:rPr lang="en-US" b="1" dirty="0">
                <a:latin typeface="Arial" panose="020B0604020202020204" pitchFamily="34" charset="0"/>
                <a:cs typeface="Arial" panose="020B0604020202020204" pitchFamily="34" charset="0"/>
              </a:rPr>
              <a:t>score (q,d</a:t>
            </a:r>
            <a:r>
              <a:rPr lang="en-US" b="1" baseline="-25000" dirty="0">
                <a:latin typeface="Arial" panose="020B0604020202020204" pitchFamily="34" charset="0"/>
                <a:cs typeface="Arial" panose="020B0604020202020204" pitchFamily="34" charset="0"/>
              </a:rPr>
              <a:t>1</a:t>
            </a:r>
            <a:r>
              <a:rPr lang="en-US" b="1" dirty="0">
                <a:latin typeface="Arial" panose="020B0604020202020204" pitchFamily="34" charset="0"/>
                <a:cs typeface="Arial" panose="020B0604020202020204" pitchFamily="34" charset="0"/>
              </a:rPr>
              <a:t>)  = q ∙ d</a:t>
            </a:r>
            <a:r>
              <a:rPr lang="en-US" b="1" baseline="-25000" dirty="0">
                <a:latin typeface="Arial" panose="020B0604020202020204" pitchFamily="34" charset="0"/>
                <a:cs typeface="Arial" panose="020B0604020202020204" pitchFamily="34" charset="0"/>
              </a:rPr>
              <a:t>1</a:t>
            </a:r>
            <a:r>
              <a:rPr lang="en-US" b="1" dirty="0">
                <a:latin typeface="Arial" panose="020B0604020202020204" pitchFamily="34" charset="0"/>
                <a:cs typeface="Arial" panose="020B0604020202020204" pitchFamily="34" charset="0"/>
              </a:rPr>
              <a:t> = </a:t>
            </a:r>
          </a:p>
        </p:txBody>
      </p:sp>
      <p:pic>
        <p:nvPicPr>
          <p:cNvPr id="4" name="Content Placeholder 4">
            <a:extLst>
              <a:ext uri="{FF2B5EF4-FFF2-40B4-BE49-F238E27FC236}">
                <a16:creationId xmlns:a16="http://schemas.microsoft.com/office/drawing/2014/main" id="{E9E48A23-D9B2-3A8A-CE21-9ABFFCBED3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225" y="2946400"/>
            <a:ext cx="7699049" cy="1345015"/>
          </a:xfrm>
          <a:prstGeom prst="rect">
            <a:avLst/>
          </a:prstGeom>
        </p:spPr>
      </p:pic>
      <p:grpSp>
        <p:nvGrpSpPr>
          <p:cNvPr id="5" name="Group 4">
            <a:extLst>
              <a:ext uri="{FF2B5EF4-FFF2-40B4-BE49-F238E27FC236}">
                <a16:creationId xmlns:a16="http://schemas.microsoft.com/office/drawing/2014/main" id="{A3CD6FC4-5B8C-8352-7B9C-085E924D969D}"/>
              </a:ext>
            </a:extLst>
          </p:cNvPr>
          <p:cNvGrpSpPr/>
          <p:nvPr/>
        </p:nvGrpSpPr>
        <p:grpSpPr>
          <a:xfrm>
            <a:off x="8132735" y="2912646"/>
            <a:ext cx="778547" cy="1378769"/>
            <a:chOff x="381000" y="3452396"/>
            <a:chExt cx="778547" cy="1378769"/>
          </a:xfrm>
        </p:grpSpPr>
        <p:sp>
          <p:nvSpPr>
            <p:cNvPr id="6" name="Rectangle 5">
              <a:extLst>
                <a:ext uri="{FF2B5EF4-FFF2-40B4-BE49-F238E27FC236}">
                  <a16:creationId xmlns:a16="http://schemas.microsoft.com/office/drawing/2014/main" id="{862FC48A-EE48-7C43-0BF8-CF87CB4F54AE}"/>
                </a:ext>
              </a:extLst>
            </p:cNvPr>
            <p:cNvSpPr/>
            <p:nvPr/>
          </p:nvSpPr>
          <p:spPr>
            <a:xfrm>
              <a:off x="415434" y="3520888"/>
              <a:ext cx="744113" cy="1310277"/>
            </a:xfrm>
            <a:prstGeom prst="rect">
              <a:avLst/>
            </a:prstGeom>
            <a:solidFill>
              <a:srgbClr val="C4D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89F2BC50-B59E-9DF5-EC38-B941F90C50BC}"/>
                </a:ext>
              </a:extLst>
            </p:cNvPr>
            <p:cNvSpPr txBox="1"/>
            <p:nvPr/>
          </p:nvSpPr>
          <p:spPr>
            <a:xfrm>
              <a:off x="386376" y="3452396"/>
              <a:ext cx="744114"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Query</a:t>
              </a:r>
            </a:p>
          </p:txBody>
        </p:sp>
        <p:cxnSp>
          <p:nvCxnSpPr>
            <p:cNvPr id="8" name="Straight Connector 7">
              <a:extLst>
                <a:ext uri="{FF2B5EF4-FFF2-40B4-BE49-F238E27FC236}">
                  <a16:creationId xmlns:a16="http://schemas.microsoft.com/office/drawing/2014/main" id="{4AB9475D-D909-4980-74D1-9EC0B1C83EC1}"/>
                </a:ext>
              </a:extLst>
            </p:cNvPr>
            <p:cNvCxnSpPr/>
            <p:nvPr/>
          </p:nvCxnSpPr>
          <p:spPr>
            <a:xfrm>
              <a:off x="415434" y="3520888"/>
              <a:ext cx="74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80EEFF1-E1D4-BC59-C22E-62B0F6A93A7C}"/>
                </a:ext>
              </a:extLst>
            </p:cNvPr>
            <p:cNvCxnSpPr>
              <a:cxnSpLocks/>
            </p:cNvCxnSpPr>
            <p:nvPr/>
          </p:nvCxnSpPr>
          <p:spPr>
            <a:xfrm>
              <a:off x="415434" y="3527238"/>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C493CF8-32F3-FDF5-5720-9D9037D2092E}"/>
                </a:ext>
              </a:extLst>
            </p:cNvPr>
            <p:cNvCxnSpPr>
              <a:cxnSpLocks/>
            </p:cNvCxnSpPr>
            <p:nvPr/>
          </p:nvCxnSpPr>
          <p:spPr>
            <a:xfrm>
              <a:off x="381000" y="3790950"/>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5ACD221-5157-BF4F-D468-43C4AF9EB7ED}"/>
                </a:ext>
              </a:extLst>
            </p:cNvPr>
            <p:cNvCxnSpPr>
              <a:cxnSpLocks/>
            </p:cNvCxnSpPr>
            <p:nvPr/>
          </p:nvCxnSpPr>
          <p:spPr>
            <a:xfrm>
              <a:off x="415433" y="4831165"/>
              <a:ext cx="744113"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2" name="TextBox 11">
            <a:extLst>
              <a:ext uri="{FF2B5EF4-FFF2-40B4-BE49-F238E27FC236}">
                <a16:creationId xmlns:a16="http://schemas.microsoft.com/office/drawing/2014/main" id="{60C61135-11DF-A199-A336-5286EB42D9DE}"/>
              </a:ext>
            </a:extLst>
          </p:cNvPr>
          <p:cNvSpPr txBox="1"/>
          <p:nvPr/>
        </p:nvSpPr>
        <p:spPr>
          <a:xfrm>
            <a:off x="8333740" y="2377832"/>
            <a:ext cx="356188"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q</a:t>
            </a:r>
          </a:p>
        </p:txBody>
      </p:sp>
      <p:sp>
        <p:nvSpPr>
          <p:cNvPr id="13" name="TextBox 12">
            <a:extLst>
              <a:ext uri="{FF2B5EF4-FFF2-40B4-BE49-F238E27FC236}">
                <a16:creationId xmlns:a16="http://schemas.microsoft.com/office/drawing/2014/main" id="{840383AF-A5C2-64B0-ED8F-0FFC3BCE78AB}"/>
              </a:ext>
            </a:extLst>
          </p:cNvPr>
          <p:cNvSpPr txBox="1"/>
          <p:nvPr/>
        </p:nvSpPr>
        <p:spPr>
          <a:xfrm>
            <a:off x="1752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1</a:t>
            </a:r>
          </a:p>
        </p:txBody>
      </p:sp>
      <p:sp>
        <p:nvSpPr>
          <p:cNvPr id="14" name="TextBox 13">
            <a:extLst>
              <a:ext uri="{FF2B5EF4-FFF2-40B4-BE49-F238E27FC236}">
                <a16:creationId xmlns:a16="http://schemas.microsoft.com/office/drawing/2014/main" id="{B7B90492-7C0D-22DB-4E74-B20D91686AB6}"/>
              </a:ext>
            </a:extLst>
          </p:cNvPr>
          <p:cNvSpPr txBox="1"/>
          <p:nvPr/>
        </p:nvSpPr>
        <p:spPr>
          <a:xfrm>
            <a:off x="3568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2</a:t>
            </a:r>
          </a:p>
        </p:txBody>
      </p:sp>
      <p:sp>
        <p:nvSpPr>
          <p:cNvPr id="15" name="TextBox 14">
            <a:extLst>
              <a:ext uri="{FF2B5EF4-FFF2-40B4-BE49-F238E27FC236}">
                <a16:creationId xmlns:a16="http://schemas.microsoft.com/office/drawing/2014/main" id="{0684F8B0-3883-4FDE-A9ED-E061BF5D8DF1}"/>
              </a:ext>
            </a:extLst>
          </p:cNvPr>
          <p:cNvSpPr txBox="1"/>
          <p:nvPr/>
        </p:nvSpPr>
        <p:spPr>
          <a:xfrm>
            <a:off x="69214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4</a:t>
            </a:r>
          </a:p>
        </p:txBody>
      </p:sp>
      <p:sp>
        <p:nvSpPr>
          <p:cNvPr id="16" name="TextBox 15">
            <a:extLst>
              <a:ext uri="{FF2B5EF4-FFF2-40B4-BE49-F238E27FC236}">
                <a16:creationId xmlns:a16="http://schemas.microsoft.com/office/drawing/2014/main" id="{64BF40E0-A347-1329-1D9A-74B3906A5D4A}"/>
              </a:ext>
            </a:extLst>
          </p:cNvPr>
          <p:cNvSpPr txBox="1"/>
          <p:nvPr/>
        </p:nvSpPr>
        <p:spPr>
          <a:xfrm>
            <a:off x="53782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382787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96BE7-E55B-CCD8-88BE-E7958F527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D6C53D-261C-2690-3919-5C8406F0BAA3}"/>
              </a:ext>
            </a:extLst>
          </p:cNvPr>
          <p:cNvSpPr>
            <a:spLocks noGrp="1"/>
          </p:cNvSpPr>
          <p:nvPr>
            <p:ph type="title"/>
          </p:nvPr>
        </p:nvSpPr>
        <p:spPr/>
        <p:txBody>
          <a:bodyPr/>
          <a:lstStyle/>
          <a:p>
            <a:r>
              <a:rPr lang="en-US" dirty="0"/>
              <a:t>In fact we use cosine</a:t>
            </a:r>
          </a:p>
        </p:txBody>
      </p:sp>
      <p:sp>
        <p:nvSpPr>
          <p:cNvPr id="3" name="Content Placeholder 2">
            <a:extLst>
              <a:ext uri="{FF2B5EF4-FFF2-40B4-BE49-F238E27FC236}">
                <a16:creationId xmlns:a16="http://schemas.microsoft.com/office/drawing/2014/main" id="{BC9826F3-DF69-D190-6B97-C1CFF1934051}"/>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67E5F398-4070-4E0A-22EB-008662D94B2C}"/>
              </a:ext>
            </a:extLst>
          </p:cNvPr>
          <p:cNvPicPr>
            <a:picLocks noChangeAspect="1"/>
          </p:cNvPicPr>
          <p:nvPr/>
        </p:nvPicPr>
        <p:blipFill>
          <a:blip r:embed="rId2"/>
          <a:stretch>
            <a:fillRect/>
          </a:stretch>
        </p:blipFill>
        <p:spPr>
          <a:xfrm>
            <a:off x="287867" y="2038350"/>
            <a:ext cx="8568266" cy="1752600"/>
          </a:xfrm>
          <a:prstGeom prst="rect">
            <a:avLst/>
          </a:prstGeom>
        </p:spPr>
      </p:pic>
    </p:spTree>
    <p:extLst>
      <p:ext uri="{BB962C8B-B14F-4D97-AF65-F5344CB8AC3E}">
        <p14:creationId xmlns:p14="http://schemas.microsoft.com/office/powerpoint/2010/main" val="2954671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D416-16C7-204B-93BA-190B02F0D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90118-DC7C-8C72-856F-7BF4E1418D5B}"/>
              </a:ext>
            </a:extLst>
          </p:cNvPr>
          <p:cNvSpPr>
            <a:spLocks noGrp="1"/>
          </p:cNvSpPr>
          <p:nvPr>
            <p:ph type="title"/>
          </p:nvPr>
        </p:nvSpPr>
        <p:spPr/>
        <p:txBody>
          <a:bodyPr/>
          <a:lstStyle/>
          <a:p>
            <a:r>
              <a:rPr lang="en-US" dirty="0"/>
              <a:t>In fact we use cosine</a:t>
            </a:r>
          </a:p>
        </p:txBody>
      </p:sp>
      <p:sp>
        <p:nvSpPr>
          <p:cNvPr id="3" name="Content Placeholder 2">
            <a:extLst>
              <a:ext uri="{FF2B5EF4-FFF2-40B4-BE49-F238E27FC236}">
                <a16:creationId xmlns:a16="http://schemas.microsoft.com/office/drawing/2014/main" id="{850C89CE-2973-85B9-1AF5-ADC7D8F8E3E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A9C346B-655A-67B3-75FB-DF7A422331BE}"/>
              </a:ext>
            </a:extLst>
          </p:cNvPr>
          <p:cNvPicPr>
            <a:picLocks noChangeAspect="1"/>
          </p:cNvPicPr>
          <p:nvPr/>
        </p:nvPicPr>
        <p:blipFill>
          <a:blip r:embed="rId2"/>
          <a:stretch>
            <a:fillRect/>
          </a:stretch>
        </p:blipFill>
        <p:spPr>
          <a:xfrm>
            <a:off x="152400" y="1733550"/>
            <a:ext cx="8568266" cy="1752600"/>
          </a:xfrm>
          <a:prstGeom prst="rect">
            <a:avLst/>
          </a:prstGeom>
        </p:spPr>
      </p:pic>
      <p:pic>
        <p:nvPicPr>
          <p:cNvPr id="6" name="Picture 5">
            <a:extLst>
              <a:ext uri="{FF2B5EF4-FFF2-40B4-BE49-F238E27FC236}">
                <a16:creationId xmlns:a16="http://schemas.microsoft.com/office/drawing/2014/main" id="{650B1564-B437-1435-4980-F7EC98D0776D}"/>
              </a:ext>
            </a:extLst>
          </p:cNvPr>
          <p:cNvPicPr>
            <a:picLocks noChangeAspect="1"/>
          </p:cNvPicPr>
          <p:nvPr/>
        </p:nvPicPr>
        <p:blipFill>
          <a:blip r:embed="rId3"/>
          <a:srcRect l="67046"/>
          <a:stretch>
            <a:fillRect/>
          </a:stretch>
        </p:blipFill>
        <p:spPr>
          <a:xfrm>
            <a:off x="6248400" y="3438526"/>
            <a:ext cx="2743200" cy="1962150"/>
          </a:xfrm>
          <a:prstGeom prst="rect">
            <a:avLst/>
          </a:prstGeom>
        </p:spPr>
      </p:pic>
    </p:spTree>
    <p:extLst>
      <p:ext uri="{BB962C8B-B14F-4D97-AF65-F5344CB8AC3E}">
        <p14:creationId xmlns:p14="http://schemas.microsoft.com/office/powerpoint/2010/main" val="1531024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4A1CB-B3E1-BF40-1167-59CF3FB18E7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651E059-BE69-E5DB-B134-0548161B80FA}"/>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431A8461-C31A-C89B-ADD3-56EAB71DFE04}"/>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Sparse retrieval: the vector model of IR</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316E489-B39A-C234-2629-5A9ABA651D5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7373632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D0D58-BB86-5157-D969-ED96E4ED758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2FB598F6-6A51-C7CB-278B-9968538D9B1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151A7AA-D155-E78C-F69B-5C489EDFA41A}"/>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D5D6ABB1-F6DC-7615-29D2-C266E3FB08D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546741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3C39-A3FB-7848-82D3-74D9643E8F70}"/>
              </a:ext>
            </a:extLst>
          </p:cNvPr>
          <p:cNvSpPr>
            <a:spLocks noGrp="1"/>
          </p:cNvSpPr>
          <p:nvPr>
            <p:ph type="title"/>
          </p:nvPr>
        </p:nvSpPr>
        <p:spPr>
          <a:xfrm>
            <a:off x="822960" y="119702"/>
            <a:ext cx="8092440" cy="851848"/>
          </a:xfrm>
        </p:spPr>
        <p:txBody>
          <a:bodyPr>
            <a:normAutofit fontScale="90000"/>
          </a:bodyPr>
          <a:lstStyle/>
          <a:p>
            <a:r>
              <a:rPr lang="en-US" dirty="0"/>
              <a:t>But raw frequency is a bad representation</a:t>
            </a:r>
          </a:p>
        </p:txBody>
      </p:sp>
      <p:sp>
        <p:nvSpPr>
          <p:cNvPr id="3" name="Content Placeholder 2">
            <a:extLst>
              <a:ext uri="{FF2B5EF4-FFF2-40B4-BE49-F238E27FC236}">
                <a16:creationId xmlns:a16="http://schemas.microsoft.com/office/drawing/2014/main" id="{48A7AC3A-0656-4741-9877-4E979E583BDE}"/>
              </a:ext>
            </a:extLst>
          </p:cNvPr>
          <p:cNvSpPr>
            <a:spLocks noGrp="1"/>
          </p:cNvSpPr>
          <p:nvPr>
            <p:ph idx="1"/>
          </p:nvPr>
        </p:nvSpPr>
        <p:spPr/>
        <p:txBody>
          <a:bodyPr/>
          <a:lstStyle/>
          <a:p>
            <a:pPr marL="345281" indent="-252413">
              <a:buFont typeface="Arial" panose="020B0604020202020204" pitchFamily="34" charset="0"/>
              <a:buChar char="•"/>
            </a:pPr>
            <a:r>
              <a:rPr lang="en-US" sz="2400" dirty="0"/>
              <a:t>The co-occurrence matrices we have seen represent each cell by word frequencies.</a:t>
            </a:r>
          </a:p>
          <a:p>
            <a:pPr marL="345281" indent="-252413">
              <a:buFont typeface="Arial" panose="020B0604020202020204" pitchFamily="34" charset="0"/>
              <a:buChar char="•"/>
            </a:pPr>
            <a:r>
              <a:rPr lang="en-US" sz="2400" dirty="0"/>
              <a:t>Frequency is clearly useful; if </a:t>
            </a:r>
            <a:r>
              <a:rPr lang="en-US" sz="2400" i="1" dirty="0"/>
              <a:t>sugar</a:t>
            </a:r>
            <a:r>
              <a:rPr lang="en-US" sz="2400" dirty="0"/>
              <a:t> appears a lot near </a:t>
            </a:r>
            <a:r>
              <a:rPr lang="en-US" sz="2400" i="1" dirty="0"/>
              <a:t>apricot</a:t>
            </a:r>
            <a:r>
              <a:rPr lang="en-US" sz="2400" dirty="0"/>
              <a:t>, that's useful information.</a:t>
            </a:r>
          </a:p>
          <a:p>
            <a:pPr marL="345281" indent="-252413">
              <a:buFont typeface="Arial" panose="020B0604020202020204" pitchFamily="34" charset="0"/>
              <a:buChar char="•"/>
            </a:pPr>
            <a:r>
              <a:rPr lang="en-US" sz="2400" dirty="0"/>
              <a:t>But overly frequent words like </a:t>
            </a:r>
            <a:r>
              <a:rPr lang="en-US" sz="2400" i="1" dirty="0"/>
              <a:t>the</a:t>
            </a:r>
            <a:r>
              <a:rPr lang="en-US" sz="2400" dirty="0"/>
              <a:t>, </a:t>
            </a:r>
            <a:r>
              <a:rPr lang="en-US" sz="2400" i="1" dirty="0"/>
              <a:t>it,</a:t>
            </a:r>
            <a:r>
              <a:rPr lang="en-US" sz="2400" dirty="0"/>
              <a:t> or </a:t>
            </a:r>
            <a:r>
              <a:rPr lang="en-US" sz="2400" i="1" dirty="0"/>
              <a:t>they</a:t>
            </a:r>
            <a:r>
              <a:rPr lang="en-US" sz="2400" dirty="0"/>
              <a:t> are not very informative about the context</a:t>
            </a:r>
          </a:p>
          <a:p>
            <a:pPr marL="345281" indent="-252413">
              <a:buFont typeface="Arial" panose="020B0604020202020204" pitchFamily="34" charset="0"/>
              <a:buChar char="•"/>
            </a:pPr>
            <a:r>
              <a:rPr lang="en-US" sz="2400" dirty="0"/>
              <a:t>It's a paradox! How can we balance these two conflicting constraints? </a:t>
            </a:r>
          </a:p>
          <a:p>
            <a:endParaRPr lang="en-US" dirty="0"/>
          </a:p>
        </p:txBody>
      </p:sp>
    </p:spTree>
    <p:extLst>
      <p:ext uri="{BB962C8B-B14F-4D97-AF65-F5344CB8AC3E}">
        <p14:creationId xmlns:p14="http://schemas.microsoft.com/office/powerpoint/2010/main" val="966667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FC49-A1ED-9E4A-BDD3-CF2853CB651D}"/>
              </a:ext>
            </a:extLst>
          </p:cNvPr>
          <p:cNvSpPr>
            <a:spLocks noGrp="1"/>
          </p:cNvSpPr>
          <p:nvPr>
            <p:ph type="title"/>
          </p:nvPr>
        </p:nvSpPr>
        <p:spPr>
          <a:xfrm>
            <a:off x="457200" y="234003"/>
            <a:ext cx="8401050" cy="680397"/>
          </a:xfrm>
        </p:spPr>
        <p:txBody>
          <a:bodyPr>
            <a:normAutofit fontScale="90000"/>
          </a:bodyPr>
          <a:lstStyle/>
          <a:p>
            <a:r>
              <a:rPr lang="en-US" dirty="0"/>
              <a:t>Two common solutions for word weighting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89F84A-470C-2D46-8D94-D3688B260C93}"/>
                  </a:ext>
                </a:extLst>
              </p:cNvPr>
              <p:cNvSpPr>
                <a:spLocks noGrp="1"/>
              </p:cNvSpPr>
              <p:nvPr>
                <p:ph idx="1"/>
              </p:nvPr>
            </p:nvSpPr>
            <p:spPr/>
            <p:txBody>
              <a:bodyPr>
                <a:normAutofit/>
              </a:bodyPr>
              <a:lstStyle/>
              <a:p>
                <a:r>
                  <a:rPr lang="en-US" sz="2700" b="1" dirty="0" err="1">
                    <a:solidFill>
                      <a:srgbClr val="0000FF"/>
                    </a:solidFill>
                    <a:latin typeface="Calibri" panose="020F0502020204030204" pitchFamily="34" charset="0"/>
                    <a:cs typeface="Calibri" panose="020F0502020204030204" pitchFamily="34" charset="0"/>
                  </a:rPr>
                  <a:t>tf-idf</a:t>
                </a:r>
                <a:r>
                  <a:rPr lang="en-US" sz="2100" b="1" dirty="0">
                    <a:solidFill>
                      <a:srgbClr val="0000FF"/>
                    </a:solidFill>
                    <a:latin typeface="Calibri" panose="020F0502020204030204" pitchFamily="34" charset="0"/>
                    <a:cs typeface="Calibri" panose="020F0502020204030204" pitchFamily="34" charset="0"/>
                  </a:rPr>
                  <a:t>:     </a:t>
                </a:r>
                <a:r>
                  <a:rPr lang="en-US" sz="2100" dirty="0" err="1">
                    <a:latin typeface="Calibri" panose="020F0502020204030204" pitchFamily="34" charset="0"/>
                    <a:cs typeface="Calibri" panose="020F0502020204030204" pitchFamily="34" charset="0"/>
                  </a:rPr>
                  <a:t>tf-idf</a:t>
                </a:r>
                <a:r>
                  <a:rPr lang="en-US" sz="2100" dirty="0">
                    <a:latin typeface="Calibri" panose="020F0502020204030204" pitchFamily="34" charset="0"/>
                    <a:cs typeface="Calibri" panose="020F0502020204030204" pitchFamily="34" charset="0"/>
                  </a:rPr>
                  <a:t> value for word t in document d:</a:t>
                </a:r>
              </a:p>
              <a:p>
                <a:endParaRPr lang="en-US" sz="2100" b="1" dirty="0">
                  <a:latin typeface="Calibri" panose="020F0502020204030204" pitchFamily="34" charset="0"/>
                  <a:cs typeface="Calibri" panose="020F0502020204030204" pitchFamily="34" charset="0"/>
                </a:endParaRPr>
              </a:p>
              <a:p>
                <a:endParaRPr lang="en-US" sz="2100" b="1" dirty="0">
                  <a:latin typeface="Calibri" panose="020F0502020204030204" pitchFamily="34" charset="0"/>
                  <a:cs typeface="Calibri" panose="020F0502020204030204" pitchFamily="34" charset="0"/>
                </a:endParaRPr>
              </a:p>
              <a:p>
                <a:endParaRPr lang="en-US" sz="2100" b="1" dirty="0">
                  <a:latin typeface="Calibri" panose="020F0502020204030204" pitchFamily="34" charset="0"/>
                  <a:cs typeface="Calibri" panose="020F0502020204030204" pitchFamily="34" charset="0"/>
                </a:endParaRPr>
              </a:p>
              <a:p>
                <a:r>
                  <a:rPr lang="en-US" sz="2700" b="1" dirty="0">
                    <a:solidFill>
                      <a:srgbClr val="0000FF"/>
                    </a:solidFill>
                    <a:latin typeface="Calibri" panose="020F0502020204030204" pitchFamily="34" charset="0"/>
                    <a:cs typeface="Calibri" panose="020F0502020204030204" pitchFamily="34" charset="0"/>
                  </a:rPr>
                  <a:t>PMI: </a:t>
                </a:r>
                <a:r>
                  <a:rPr lang="en-US" sz="2700" b="1" dirty="0">
                    <a:latin typeface="Calibri" panose="020F0502020204030204" pitchFamily="34" charset="0"/>
                    <a:cs typeface="Calibri" panose="020F0502020204030204" pitchFamily="34" charset="0"/>
                  </a:rPr>
                  <a:t> </a:t>
                </a:r>
                <a:r>
                  <a:rPr lang="en-US" sz="2100" dirty="0">
                    <a:latin typeface="Calibri" panose="020F0502020204030204" pitchFamily="34" charset="0"/>
                    <a:cs typeface="Calibri" panose="020F0502020204030204" pitchFamily="34" charset="0"/>
                  </a:rPr>
                  <a:t>(Pointwise mutual information)</a:t>
                </a:r>
              </a:p>
              <a:p>
                <a:pPr lvl="1"/>
                <a14:m>
                  <m:oMath xmlns:m="http://schemas.openxmlformats.org/officeDocument/2006/math">
                    <m:r>
                      <m:rPr>
                        <m:nor/>
                      </m:rPr>
                      <a:rPr lang="en-US" sz="2100" b="1">
                        <a:latin typeface="Calibri" panose="020F0502020204030204" pitchFamily="34" charset="0"/>
                        <a:cs typeface="Calibri" panose="020F0502020204030204" pitchFamily="34" charset="0"/>
                      </a:rPr>
                      <m:t>PMI</m:t>
                    </m:r>
                    <m:d>
                      <m:dPr>
                        <m:ctrlPr>
                          <a:rPr lang="en-US" sz="2100" b="1" i="1">
                            <a:latin typeface="Cambria Math" panose="02040503050406030204" pitchFamily="18" charset="0"/>
                          </a:rPr>
                        </m:ctrlPr>
                      </m:dPr>
                      <m:e>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𝟏</m:t>
                            </m:r>
                          </m:sub>
                        </m:sSub>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𝟐</m:t>
                            </m:r>
                          </m:sub>
                        </m:sSub>
                      </m:e>
                    </m:d>
                    <m:r>
                      <a:rPr lang="en-US" sz="2100" b="1" i="1">
                        <a:latin typeface="Cambria Math" panose="02040503050406030204" pitchFamily="18" charset="0"/>
                      </a:rPr>
                      <m:t>=</m:t>
                    </m:r>
                    <m:r>
                      <a:rPr lang="en-US" sz="2100" b="1" i="1">
                        <a:latin typeface="Cambria Math" panose="02040503050406030204" pitchFamily="18" charset="0"/>
                      </a:rPr>
                      <m:t>𝒍𝒐𝒈</m:t>
                    </m:r>
                    <m:f>
                      <m:fPr>
                        <m:ctrlPr>
                          <a:rPr lang="en-US" sz="2100" b="1" i="1">
                            <a:latin typeface="Cambria Math" panose="02040503050406030204" pitchFamily="18" charset="0"/>
                          </a:rPr>
                        </m:ctrlPr>
                      </m:fPr>
                      <m:num>
                        <m:r>
                          <a:rPr lang="en-US" sz="2100" b="1" i="1">
                            <a:latin typeface="Cambria Math" panose="02040503050406030204" pitchFamily="18" charset="0"/>
                          </a:rPr>
                          <m:t>𝒑</m:t>
                        </m:r>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𝟏</m:t>
                            </m:r>
                          </m:sub>
                        </m:sSub>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𝟐</m:t>
                            </m:r>
                          </m:sub>
                        </m:sSub>
                        <m:r>
                          <a:rPr lang="en-US" sz="2100" b="1" i="1">
                            <a:latin typeface="Cambria Math" panose="02040503050406030204" pitchFamily="18" charset="0"/>
                          </a:rPr>
                          <m:t>)</m:t>
                        </m:r>
                      </m:num>
                      <m:den>
                        <m:r>
                          <a:rPr lang="en-US" sz="2100" b="1" i="1">
                            <a:latin typeface="Cambria Math" panose="02040503050406030204" pitchFamily="18" charset="0"/>
                          </a:rPr>
                          <m:t>𝒑</m:t>
                        </m:r>
                        <m:d>
                          <m:dPr>
                            <m:ctrlPr>
                              <a:rPr lang="en-US" sz="2100" b="1" i="1">
                                <a:latin typeface="Cambria Math" panose="02040503050406030204" pitchFamily="18" charset="0"/>
                              </a:rPr>
                            </m:ctrlPr>
                          </m:dPr>
                          <m:e>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𝟏</m:t>
                                </m:r>
                              </m:sub>
                            </m:sSub>
                          </m:e>
                        </m:d>
                        <m:r>
                          <a:rPr lang="en-US" sz="2100" b="1" i="1">
                            <a:latin typeface="Cambria Math" panose="02040503050406030204" pitchFamily="18" charset="0"/>
                          </a:rPr>
                          <m:t>𝒑</m:t>
                        </m:r>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𝟐</m:t>
                            </m:r>
                          </m:sub>
                        </m:sSub>
                        <m:r>
                          <a:rPr lang="en-US" sz="2100" b="1" i="1">
                            <a:latin typeface="Cambria Math" panose="02040503050406030204" pitchFamily="18" charset="0"/>
                          </a:rPr>
                          <m:t>)</m:t>
                        </m:r>
                      </m:den>
                    </m:f>
                  </m:oMath>
                </a14:m>
                <a:r>
                  <a:rPr lang="en-US" sz="2100" b="1" dirty="0">
                    <a:latin typeface="Calibri" panose="020F0502020204030204" pitchFamily="34" charset="0"/>
                    <a:cs typeface="Calibri" panose="020F0502020204030204" pitchFamily="34" charset="0"/>
                  </a:rPr>
                  <a:t> </a:t>
                </a:r>
              </a:p>
            </p:txBody>
          </p:sp>
        </mc:Choice>
        <mc:Fallback xmlns="">
          <p:sp>
            <p:nvSpPr>
              <p:cNvPr id="3" name="Content Placeholder 2">
                <a:extLst>
                  <a:ext uri="{FF2B5EF4-FFF2-40B4-BE49-F238E27FC236}">
                    <a16:creationId xmlns:a16="http://schemas.microsoft.com/office/drawing/2014/main" id="{DF89F84A-470C-2D46-8D94-D3688B260C93}"/>
                  </a:ext>
                </a:extLst>
              </p:cNvPr>
              <p:cNvSpPr>
                <a:spLocks noGrp="1" noRot="1" noChangeAspect="1" noMove="1" noResize="1" noEditPoints="1" noAdjustHandles="1" noChangeArrowheads="1" noChangeShapeType="1" noTextEdit="1"/>
              </p:cNvSpPr>
              <p:nvPr>
                <p:ph idx="1"/>
              </p:nvPr>
            </p:nvSpPr>
            <p:spPr>
              <a:blipFill>
                <a:blip r:embed="rId3"/>
                <a:stretch>
                  <a:fillRect l="-2774" t="-36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8CEBADC-0F5A-0A42-BD20-214980E74E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374" y="1873555"/>
            <a:ext cx="2033680" cy="395438"/>
          </a:xfrm>
          <a:prstGeom prst="rect">
            <a:avLst/>
          </a:prstGeom>
        </p:spPr>
      </p:pic>
      <p:sp>
        <p:nvSpPr>
          <p:cNvPr id="6" name="TextBox 5">
            <a:extLst>
              <a:ext uri="{FF2B5EF4-FFF2-40B4-BE49-F238E27FC236}">
                <a16:creationId xmlns:a16="http://schemas.microsoft.com/office/drawing/2014/main" id="{79B3B8AE-42BC-1042-B6A3-5EB108B46753}"/>
              </a:ext>
            </a:extLst>
          </p:cNvPr>
          <p:cNvSpPr txBox="1"/>
          <p:nvPr/>
        </p:nvSpPr>
        <p:spPr>
          <a:xfrm>
            <a:off x="1203563" y="2466210"/>
            <a:ext cx="4609595" cy="415498"/>
          </a:xfrm>
          <a:prstGeom prst="rect">
            <a:avLst/>
          </a:prstGeom>
          <a:noFill/>
        </p:spPr>
        <p:txBody>
          <a:bodyPr wrap="none" rtlCol="0">
            <a:spAutoFit/>
          </a:bodyPr>
          <a:lstStyle/>
          <a:p>
            <a:pPr defTabSz="685800" fontAlgn="auto">
              <a:spcBef>
                <a:spcPts val="0"/>
              </a:spcBef>
              <a:spcAft>
                <a:spcPts val="0"/>
              </a:spcAft>
              <a:defRPr/>
            </a:pPr>
            <a:r>
              <a:rPr lang="en-US" sz="2100" dirty="0">
                <a:solidFill>
                  <a:srgbClr val="0000FF"/>
                </a:solidFill>
                <a:latin typeface="Calibri" panose="020F0502020204030204" pitchFamily="34" charset="0"/>
                <a:ea typeface="+mn-ea"/>
                <a:cs typeface="Calibri" panose="020F0502020204030204" pitchFamily="34" charset="0"/>
              </a:rPr>
              <a:t>Words like "the" or "it" have very low </a:t>
            </a:r>
            <a:r>
              <a:rPr lang="en-US" sz="2100" dirty="0" err="1">
                <a:solidFill>
                  <a:srgbClr val="0000FF"/>
                </a:solidFill>
                <a:latin typeface="Calibri" panose="020F0502020204030204" pitchFamily="34" charset="0"/>
                <a:ea typeface="+mn-ea"/>
                <a:cs typeface="Calibri" panose="020F0502020204030204" pitchFamily="34" charset="0"/>
              </a:rPr>
              <a:t>idf</a:t>
            </a:r>
            <a:endParaRPr lang="en-US" sz="2100" dirty="0">
              <a:solidFill>
                <a:srgbClr val="0000FF"/>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54352F49-4AA1-0E41-AE74-88D724D3BFE6}"/>
              </a:ext>
            </a:extLst>
          </p:cNvPr>
          <p:cNvSpPr txBox="1"/>
          <p:nvPr/>
        </p:nvSpPr>
        <p:spPr>
          <a:xfrm>
            <a:off x="1285875" y="4082212"/>
            <a:ext cx="6743700" cy="738664"/>
          </a:xfrm>
          <a:prstGeom prst="rect">
            <a:avLst/>
          </a:prstGeom>
          <a:noFill/>
        </p:spPr>
        <p:txBody>
          <a:bodyPr wrap="square" rtlCol="0">
            <a:spAutoFit/>
          </a:bodyPr>
          <a:lstStyle/>
          <a:p>
            <a:pPr defTabSz="685800" fontAlgn="auto">
              <a:spcBef>
                <a:spcPts val="0"/>
              </a:spcBef>
              <a:spcAft>
                <a:spcPts val="0"/>
              </a:spcAft>
              <a:defRPr/>
            </a:pPr>
            <a:r>
              <a:rPr lang="en-US" sz="2100" dirty="0">
                <a:solidFill>
                  <a:srgbClr val="0000FF"/>
                </a:solidFill>
                <a:latin typeface="Calibri" panose="020F0502020204030204" pitchFamily="34" charset="0"/>
                <a:ea typeface="+mn-ea"/>
                <a:cs typeface="Calibri" panose="020F0502020204030204" pitchFamily="34" charset="0"/>
              </a:rPr>
              <a:t>See if words like "good" appear more often with "great" than we would expect by chance</a:t>
            </a:r>
          </a:p>
        </p:txBody>
      </p:sp>
    </p:spTree>
    <p:extLst>
      <p:ext uri="{BB962C8B-B14F-4D97-AF65-F5344CB8AC3E}">
        <p14:creationId xmlns:p14="http://schemas.microsoft.com/office/powerpoint/2010/main" val="725883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D9C4-F747-A547-85B0-B6624ED166C0}"/>
              </a:ext>
            </a:extLst>
          </p:cNvPr>
          <p:cNvSpPr>
            <a:spLocks noGrp="1"/>
          </p:cNvSpPr>
          <p:nvPr>
            <p:ph type="title"/>
          </p:nvPr>
        </p:nvSpPr>
        <p:spPr>
          <a:xfrm>
            <a:off x="822960" y="119702"/>
            <a:ext cx="8321040" cy="680397"/>
          </a:xfrm>
        </p:spPr>
        <p:txBody>
          <a:bodyPr>
            <a:normAutofit fontScale="90000"/>
          </a:bodyPr>
          <a:lstStyle/>
          <a:p>
            <a:r>
              <a:rPr lang="en-US" dirty="0"/>
              <a:t>Term frequency (</a:t>
            </a:r>
            <a:r>
              <a:rPr lang="en-US" dirty="0" err="1"/>
              <a:t>tf</a:t>
            </a:r>
            <a:r>
              <a:rPr lang="en-US" dirty="0"/>
              <a:t>) in the </a:t>
            </a:r>
            <a:r>
              <a:rPr lang="en-US" dirty="0" err="1"/>
              <a:t>tf-idf</a:t>
            </a:r>
            <a:r>
              <a:rPr lang="en-US" dirty="0"/>
              <a:t> algorithm</a:t>
            </a:r>
          </a:p>
        </p:txBody>
      </p:sp>
      <p:sp>
        <p:nvSpPr>
          <p:cNvPr id="3" name="Content Placeholder 2">
            <a:extLst>
              <a:ext uri="{FF2B5EF4-FFF2-40B4-BE49-F238E27FC236}">
                <a16:creationId xmlns:a16="http://schemas.microsoft.com/office/drawing/2014/main" id="{F38B35B6-D89B-2246-8D95-4410C0D89D61}"/>
              </a:ext>
            </a:extLst>
          </p:cNvPr>
          <p:cNvSpPr>
            <a:spLocks noGrp="1"/>
          </p:cNvSpPr>
          <p:nvPr>
            <p:ph idx="1"/>
          </p:nvPr>
        </p:nvSpPr>
        <p:spPr>
          <a:xfrm>
            <a:off x="822961" y="1200150"/>
            <a:ext cx="8035289" cy="3429000"/>
          </a:xfrm>
        </p:spPr>
        <p:txBody>
          <a:bodyPr/>
          <a:lstStyle/>
          <a:p>
            <a:r>
              <a:rPr lang="en-US" dirty="0"/>
              <a:t>We could imagine using raw count:</a:t>
            </a:r>
          </a:p>
          <a:p>
            <a:br>
              <a:rPr lang="en-US" sz="2100" dirty="0"/>
            </a:br>
            <a:r>
              <a:rPr lang="en-US" dirty="0"/>
              <a:t>	</a:t>
            </a:r>
            <a:r>
              <a:rPr lang="en-US" dirty="0" err="1">
                <a:latin typeface="Times New Roman" panose="02020603050405020304" pitchFamily="18" charset="0"/>
                <a:cs typeface="Times New Roman" panose="02020603050405020304" pitchFamily="18" charset="0"/>
              </a:rPr>
              <a:t>tf</a:t>
            </a:r>
            <a:r>
              <a:rPr lang="en-US" i="1" baseline="-25000" dirty="0" err="1">
                <a:latin typeface="Times New Roman" panose="02020603050405020304" pitchFamily="18" charset="0"/>
                <a:cs typeface="Times New Roman" panose="02020603050405020304" pitchFamily="18" charset="0"/>
              </a:rPr>
              <a:t>t</a:t>
            </a:r>
            <a:r>
              <a:rPr lang="en-US" baseline="-25000" dirty="0" err="1">
                <a:latin typeface="Times New Roman" panose="02020603050405020304" pitchFamily="18" charset="0"/>
                <a:cs typeface="Times New Roman" panose="02020603050405020304" pitchFamily="18" charset="0"/>
              </a:rPr>
              <a:t>,</a:t>
            </a:r>
            <a:r>
              <a:rPr lang="en-US" i="1" baseline="-25000" dirty="0" err="1">
                <a:latin typeface="Times New Roman" panose="02020603050405020304" pitchFamily="18" charset="0"/>
                <a:cs typeface="Times New Roman" panose="02020603050405020304" pitchFamily="18" charset="0"/>
              </a:rPr>
              <a:t>d</a:t>
            </a:r>
            <a:r>
              <a:rPr lang="en-US" i="1"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count(</a:t>
            </a:r>
            <a:r>
              <a:rPr lang="en-US" i="1" dirty="0" err="1">
                <a:latin typeface="Times New Roman" panose="02020603050405020304" pitchFamily="18" charset="0"/>
                <a:cs typeface="Times New Roman" panose="02020603050405020304" pitchFamily="18" charset="0"/>
              </a:rPr>
              <a:t>t</a:t>
            </a:r>
            <a:r>
              <a:rPr lang="en-US" dirty="0" err="1">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t>
            </a:r>
          </a:p>
          <a:p>
            <a:endParaRPr lang="en-US" sz="750" dirty="0"/>
          </a:p>
          <a:p>
            <a:r>
              <a:rPr lang="en-US" dirty="0"/>
              <a:t>But instead of using raw count, we usually squash a bit:</a:t>
            </a:r>
          </a:p>
          <a:p>
            <a:endParaRPr lang="en-US" sz="750" dirty="0"/>
          </a:p>
        </p:txBody>
      </p:sp>
      <p:pic>
        <p:nvPicPr>
          <p:cNvPr id="4" name="Picture 3">
            <a:extLst>
              <a:ext uri="{FF2B5EF4-FFF2-40B4-BE49-F238E27FC236}">
                <a16:creationId xmlns:a16="http://schemas.microsoft.com/office/drawing/2014/main" id="{B0CB31EC-2827-F978-B1CD-5796D0FDB737}"/>
              </a:ext>
            </a:extLst>
          </p:cNvPr>
          <p:cNvPicPr>
            <a:picLocks noChangeAspect="1"/>
          </p:cNvPicPr>
          <p:nvPr/>
        </p:nvPicPr>
        <p:blipFill>
          <a:blip r:embed="rId3"/>
          <a:stretch>
            <a:fillRect/>
          </a:stretch>
        </p:blipFill>
        <p:spPr>
          <a:xfrm>
            <a:off x="1314450" y="3664744"/>
            <a:ext cx="7636090" cy="1345406"/>
          </a:xfrm>
          <a:prstGeom prst="rect">
            <a:avLst/>
          </a:prstGeom>
        </p:spPr>
      </p:pic>
    </p:spTree>
    <p:extLst>
      <p:ext uri="{BB962C8B-B14F-4D97-AF65-F5344CB8AC3E}">
        <p14:creationId xmlns:p14="http://schemas.microsoft.com/office/powerpoint/2010/main" val="866080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Document frequency (df)</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822961" y="1200150"/>
            <a:ext cx="8092439" cy="3943350"/>
          </a:xfrm>
        </p:spPr>
        <p:txBody>
          <a:bodyPr>
            <a:normAutofit/>
          </a:bodyPr>
          <a:lstStyle/>
          <a:p>
            <a:r>
              <a:rPr lang="en-US" sz="2600" dirty="0" err="1"/>
              <a:t>df</a:t>
            </a:r>
            <a:r>
              <a:rPr lang="en-US" sz="2600" i="1" baseline="-25000" dirty="0" err="1"/>
              <a:t>t</a:t>
            </a:r>
            <a:r>
              <a:rPr lang="en-US" sz="2600" i="1" dirty="0"/>
              <a:t> is </a:t>
            </a:r>
            <a:r>
              <a:rPr lang="en-US" sz="2600" dirty="0"/>
              <a:t>the number of documents </a:t>
            </a:r>
            <a:r>
              <a:rPr lang="en-US" sz="2600" i="1" dirty="0"/>
              <a:t>t</a:t>
            </a:r>
            <a:r>
              <a:rPr lang="en-US" sz="2600" dirty="0"/>
              <a:t> occurs in.</a:t>
            </a:r>
          </a:p>
          <a:p>
            <a:r>
              <a:rPr lang="en-US" sz="2600" dirty="0"/>
              <a:t>(note this is not collection frequency: total count across all documents)</a:t>
            </a:r>
          </a:p>
          <a:p>
            <a:r>
              <a:rPr lang="en-US" sz="2600" dirty="0"/>
              <a:t>"</a:t>
            </a:r>
            <a:r>
              <a:rPr lang="en-US" sz="2600" i="1" dirty="0"/>
              <a:t>Romeo</a:t>
            </a:r>
            <a:r>
              <a:rPr lang="en-US" sz="2600" dirty="0"/>
              <a:t>" is very distinctive for one Shakespeare play:</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A8D2B2C9-CF03-0740-8DDA-793AAF9D6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517285"/>
            <a:ext cx="5886450" cy="959465"/>
          </a:xfrm>
          <a:prstGeom prst="rect">
            <a:avLst/>
          </a:prstGeom>
        </p:spPr>
      </p:pic>
    </p:spTree>
    <p:extLst>
      <p:ext uri="{BB962C8B-B14F-4D97-AF65-F5344CB8AC3E}">
        <p14:creationId xmlns:p14="http://schemas.microsoft.com/office/powerpoint/2010/main" val="398813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Inverse document frequency (</a:t>
            </a:r>
            <a:r>
              <a:rPr lang="en-US" dirty="0" err="1"/>
              <a:t>idf</a:t>
            </a:r>
            <a:r>
              <a:rPr lang="en-US" dirty="0"/>
              <a:t>)</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822961" y="1554316"/>
            <a:ext cx="8092439" cy="3429000"/>
          </a:xfrm>
        </p:spPr>
        <p:txBody>
          <a:bodyPr/>
          <a:lstStyle/>
          <a:p>
            <a:endParaRPr lang="en-US" dirty="0"/>
          </a:p>
        </p:txBody>
      </p:sp>
      <p:pic>
        <p:nvPicPr>
          <p:cNvPr id="5" name="Picture 4">
            <a:extLst>
              <a:ext uri="{FF2B5EF4-FFF2-40B4-BE49-F238E27FC236}">
                <a16:creationId xmlns:a16="http://schemas.microsoft.com/office/drawing/2014/main" id="{A8D2B2C9-CF03-0740-8DDA-793AAF9D68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33154" y="997066"/>
            <a:ext cx="3101846" cy="3759815"/>
          </a:xfrm>
          <a:prstGeom prst="rect">
            <a:avLst/>
          </a:prstGeom>
        </p:spPr>
      </p:pic>
      <p:pic>
        <p:nvPicPr>
          <p:cNvPr id="6" name="Picture 5">
            <a:extLst>
              <a:ext uri="{FF2B5EF4-FFF2-40B4-BE49-F238E27FC236}">
                <a16:creationId xmlns:a16="http://schemas.microsoft.com/office/drawing/2014/main" id="{9187375A-A9F1-2B48-A276-C402CDC5EC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 y="1783980"/>
            <a:ext cx="3440904" cy="1092993"/>
          </a:xfrm>
          <a:prstGeom prst="rect">
            <a:avLst/>
          </a:prstGeom>
        </p:spPr>
      </p:pic>
      <p:sp>
        <p:nvSpPr>
          <p:cNvPr id="7" name="TextBox 6">
            <a:extLst>
              <a:ext uri="{FF2B5EF4-FFF2-40B4-BE49-F238E27FC236}">
                <a16:creationId xmlns:a16="http://schemas.microsoft.com/office/drawing/2014/main" id="{2CB6F2AC-EBEB-7142-A4FA-33D894525E07}"/>
              </a:ext>
            </a:extLst>
          </p:cNvPr>
          <p:cNvSpPr txBox="1"/>
          <p:nvPr/>
        </p:nvSpPr>
        <p:spPr>
          <a:xfrm>
            <a:off x="342901" y="3434223"/>
            <a:ext cx="4698659" cy="830997"/>
          </a:xfrm>
          <a:prstGeom prst="rect">
            <a:avLst/>
          </a:prstGeom>
          <a:noFill/>
        </p:spPr>
        <p:txBody>
          <a:bodyPr wrap="none" rtlCol="0">
            <a:spAutoFit/>
          </a:bodyPr>
          <a:lstStyle/>
          <a:p>
            <a:pPr defTabSz="685800" fontAlgn="auto">
              <a:spcBef>
                <a:spcPts val="0"/>
              </a:spcBef>
              <a:spcAft>
                <a:spcPts val="0"/>
              </a:spcAft>
              <a:defRPr/>
            </a:pPr>
            <a:r>
              <a:rPr lang="en-US" dirty="0">
                <a:solidFill>
                  <a:srgbClr val="000000"/>
                </a:solidFill>
                <a:latin typeface="Calibri" panose="020F0502020204030204"/>
                <a:ea typeface="+mn-ea"/>
                <a:cs typeface="+mn-cs"/>
              </a:rPr>
              <a:t>N is the total number of documents </a:t>
            </a:r>
          </a:p>
          <a:p>
            <a:pPr defTabSz="685800" fontAlgn="auto">
              <a:spcBef>
                <a:spcPts val="0"/>
              </a:spcBef>
              <a:spcAft>
                <a:spcPts val="0"/>
              </a:spcAft>
              <a:defRPr/>
            </a:pPr>
            <a:r>
              <a:rPr lang="en-US" dirty="0">
                <a:solidFill>
                  <a:srgbClr val="000000"/>
                </a:solidFill>
                <a:latin typeface="Calibri" panose="020F0502020204030204"/>
                <a:ea typeface="+mn-ea"/>
                <a:cs typeface="+mn-cs"/>
              </a:rPr>
              <a:t>in the collection</a:t>
            </a:r>
          </a:p>
        </p:txBody>
      </p:sp>
    </p:spTree>
    <p:extLst>
      <p:ext uri="{BB962C8B-B14F-4D97-AF65-F5344CB8AC3E}">
        <p14:creationId xmlns:p14="http://schemas.microsoft.com/office/powerpoint/2010/main" val="695141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What is a document?</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822961" y="1200150"/>
            <a:ext cx="8092439" cy="3943350"/>
          </a:xfrm>
        </p:spPr>
        <p:txBody>
          <a:bodyPr>
            <a:normAutofit/>
          </a:bodyPr>
          <a:lstStyle/>
          <a:p>
            <a:endParaRPr lang="en-US" dirty="0"/>
          </a:p>
          <a:p>
            <a:endParaRPr lang="en-US" dirty="0"/>
          </a:p>
          <a:p>
            <a:r>
              <a:rPr lang="en-US" dirty="0"/>
              <a:t>Could be a play or a Wikipedia article</a:t>
            </a:r>
          </a:p>
          <a:p>
            <a:r>
              <a:rPr lang="en-US" dirty="0"/>
              <a:t>But for the purposes of </a:t>
            </a:r>
            <a:r>
              <a:rPr lang="en-US" dirty="0" err="1"/>
              <a:t>tf-idf</a:t>
            </a:r>
            <a:r>
              <a:rPr lang="en-US" dirty="0"/>
              <a:t>, documents can be </a:t>
            </a:r>
            <a:r>
              <a:rPr lang="en-US" b="1" dirty="0"/>
              <a:t>anything</a:t>
            </a:r>
            <a:r>
              <a:rPr lang="en-US" dirty="0"/>
              <a:t>; we often call each paragraph a document!</a:t>
            </a:r>
          </a:p>
          <a:p>
            <a:endParaRPr lang="en-US" dirty="0"/>
          </a:p>
        </p:txBody>
      </p:sp>
    </p:spTree>
    <p:extLst>
      <p:ext uri="{BB962C8B-B14F-4D97-AF65-F5344CB8AC3E}">
        <p14:creationId xmlns:p14="http://schemas.microsoft.com/office/powerpoint/2010/main" val="1738300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3425-B392-134C-A91A-CBD78274B0E4}"/>
              </a:ext>
            </a:extLst>
          </p:cNvPr>
          <p:cNvSpPr>
            <a:spLocks noGrp="1"/>
          </p:cNvSpPr>
          <p:nvPr>
            <p:ph type="title"/>
          </p:nvPr>
        </p:nvSpPr>
        <p:spPr/>
        <p:txBody>
          <a:bodyPr>
            <a:normAutofit fontScale="90000"/>
          </a:bodyPr>
          <a:lstStyle/>
          <a:p>
            <a:r>
              <a:rPr lang="en-US" dirty="0"/>
              <a:t>Final </a:t>
            </a:r>
            <a:r>
              <a:rPr lang="en-US" dirty="0" err="1"/>
              <a:t>tf-idf</a:t>
            </a:r>
            <a:r>
              <a:rPr lang="en-US" dirty="0"/>
              <a:t> weighted value for a word</a:t>
            </a:r>
          </a:p>
        </p:txBody>
      </p:sp>
      <p:sp>
        <p:nvSpPr>
          <p:cNvPr id="3" name="Content Placeholder 2">
            <a:extLst>
              <a:ext uri="{FF2B5EF4-FFF2-40B4-BE49-F238E27FC236}">
                <a16:creationId xmlns:a16="http://schemas.microsoft.com/office/drawing/2014/main" id="{1947FF87-CCDA-0147-8526-9A4108F53A99}"/>
              </a:ext>
            </a:extLst>
          </p:cNvPr>
          <p:cNvSpPr>
            <a:spLocks noGrp="1"/>
          </p:cNvSpPr>
          <p:nvPr>
            <p:ph idx="1"/>
          </p:nvPr>
        </p:nvSpPr>
        <p:spPr/>
        <p:txBody>
          <a:bodyPr/>
          <a:lstStyle/>
          <a:p>
            <a:r>
              <a:rPr lang="en-US" dirty="0"/>
              <a:t>Raw counts:</a:t>
            </a:r>
          </a:p>
          <a:p>
            <a:endParaRPr lang="en-US" dirty="0"/>
          </a:p>
          <a:p>
            <a:endParaRPr lang="en-US" dirty="0"/>
          </a:p>
          <a:p>
            <a:endParaRPr lang="en-US" sz="1350" dirty="0"/>
          </a:p>
          <a:p>
            <a:r>
              <a:rPr lang="en-US" dirty="0" err="1"/>
              <a:t>tf-idf</a:t>
            </a:r>
            <a:r>
              <a:rPr lang="en-US" dirty="0"/>
              <a:t>:</a:t>
            </a:r>
          </a:p>
        </p:txBody>
      </p:sp>
      <p:pic>
        <p:nvPicPr>
          <p:cNvPr id="5" name="Picture 4">
            <a:extLst>
              <a:ext uri="{FF2B5EF4-FFF2-40B4-BE49-F238E27FC236}">
                <a16:creationId xmlns:a16="http://schemas.microsoft.com/office/drawing/2014/main" id="{B795B386-0E68-C441-97D0-F1C03B84F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2271" y="773305"/>
            <a:ext cx="3371850" cy="749300"/>
          </a:xfrm>
          <a:prstGeom prst="rect">
            <a:avLst/>
          </a:prstGeom>
        </p:spPr>
      </p:pic>
      <p:pic>
        <p:nvPicPr>
          <p:cNvPr id="7" name="Picture 6">
            <a:extLst>
              <a:ext uri="{FF2B5EF4-FFF2-40B4-BE49-F238E27FC236}">
                <a16:creationId xmlns:a16="http://schemas.microsoft.com/office/drawing/2014/main" id="{7C7499EC-B221-ED44-8EB8-900DB1F55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296" y="1651651"/>
            <a:ext cx="7543800" cy="1295171"/>
          </a:xfrm>
          <a:prstGeom prst="rect">
            <a:avLst/>
          </a:prstGeom>
        </p:spPr>
      </p:pic>
      <p:pic>
        <p:nvPicPr>
          <p:cNvPr id="9" name="Picture 8">
            <a:extLst>
              <a:ext uri="{FF2B5EF4-FFF2-40B4-BE49-F238E27FC236}">
                <a16:creationId xmlns:a16="http://schemas.microsoft.com/office/drawing/2014/main" id="{6C105256-51E1-6643-BB3D-6193929220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6234" y="3615829"/>
            <a:ext cx="7611967" cy="1295171"/>
          </a:xfrm>
          <a:prstGeom prst="rect">
            <a:avLst/>
          </a:prstGeom>
        </p:spPr>
      </p:pic>
      <p:sp>
        <p:nvSpPr>
          <p:cNvPr id="10" name="Rectangle 9">
            <a:extLst>
              <a:ext uri="{FF2B5EF4-FFF2-40B4-BE49-F238E27FC236}">
                <a16:creationId xmlns:a16="http://schemas.microsoft.com/office/drawing/2014/main" id="{255DA313-4774-BE4D-85CB-14F6655FD263}"/>
              </a:ext>
            </a:extLst>
          </p:cNvPr>
          <p:cNvSpPr/>
          <p:nvPr/>
        </p:nvSpPr>
        <p:spPr>
          <a:xfrm>
            <a:off x="857250" y="4114801"/>
            <a:ext cx="7543801" cy="269264"/>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8860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8DBB5-A00B-197E-4D61-8F5E373EA6C9}"/>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E9215E8-B161-34AC-00C9-974F2D183DB5}"/>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36F3419-B204-E421-EE41-C6DC1A366870}"/>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6D09738E-9020-436A-2E37-03025D0C53B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6584361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3DA8B-EE28-F273-0B34-760A82740A2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CBB667B-72E6-0E85-9547-340EE3613C2C}"/>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CF78C964-75D9-3CD5-8CFB-9783B1CDF3B7}"/>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 a worked example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DD8CA8E-DF37-6C72-CB54-6F2E28F53F8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3823354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A9453-4528-AB50-F02E-C3B9EB58F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D3E25-4615-8331-B61C-7778AB2F196E}"/>
              </a:ext>
            </a:extLst>
          </p:cNvPr>
          <p:cNvSpPr>
            <a:spLocks noGrp="1"/>
          </p:cNvSpPr>
          <p:nvPr>
            <p:ph type="title"/>
          </p:nvPr>
        </p:nvSpPr>
        <p:spPr/>
        <p:txBody>
          <a:bodyPr/>
          <a:lstStyle/>
          <a:p>
            <a:r>
              <a:rPr lang="en-US" dirty="0"/>
              <a:t>Cosine</a:t>
            </a:r>
          </a:p>
        </p:txBody>
      </p:sp>
      <p:sp>
        <p:nvSpPr>
          <p:cNvPr id="3" name="Content Placeholder 2">
            <a:extLst>
              <a:ext uri="{FF2B5EF4-FFF2-40B4-BE49-F238E27FC236}">
                <a16:creationId xmlns:a16="http://schemas.microsoft.com/office/drawing/2014/main" id="{40E8E5BF-A775-6C09-15EF-2F2BE0A53AB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583BA6A9-9A7D-683C-0884-6922BDD07FCF}"/>
              </a:ext>
            </a:extLst>
          </p:cNvPr>
          <p:cNvPicPr>
            <a:picLocks noChangeAspect="1"/>
          </p:cNvPicPr>
          <p:nvPr/>
        </p:nvPicPr>
        <p:blipFill>
          <a:blip r:embed="rId2"/>
          <a:stretch>
            <a:fillRect/>
          </a:stretch>
        </p:blipFill>
        <p:spPr>
          <a:xfrm>
            <a:off x="152400" y="1733550"/>
            <a:ext cx="8568266" cy="1752600"/>
          </a:xfrm>
          <a:prstGeom prst="rect">
            <a:avLst/>
          </a:prstGeom>
        </p:spPr>
      </p:pic>
      <p:pic>
        <p:nvPicPr>
          <p:cNvPr id="6" name="Picture 5">
            <a:extLst>
              <a:ext uri="{FF2B5EF4-FFF2-40B4-BE49-F238E27FC236}">
                <a16:creationId xmlns:a16="http://schemas.microsoft.com/office/drawing/2014/main" id="{8C6AAD8C-A482-C0A3-4822-2996E7367747}"/>
              </a:ext>
            </a:extLst>
          </p:cNvPr>
          <p:cNvPicPr>
            <a:picLocks noChangeAspect="1"/>
          </p:cNvPicPr>
          <p:nvPr/>
        </p:nvPicPr>
        <p:blipFill>
          <a:blip r:embed="rId3"/>
          <a:srcRect l="67046"/>
          <a:stretch>
            <a:fillRect/>
          </a:stretch>
        </p:blipFill>
        <p:spPr>
          <a:xfrm>
            <a:off x="6248400" y="3438526"/>
            <a:ext cx="2743200" cy="1962150"/>
          </a:xfrm>
          <a:prstGeom prst="rect">
            <a:avLst/>
          </a:prstGeom>
        </p:spPr>
      </p:pic>
    </p:spTree>
    <p:extLst>
      <p:ext uri="{BB962C8B-B14F-4D97-AF65-F5344CB8AC3E}">
        <p14:creationId xmlns:p14="http://schemas.microsoft.com/office/powerpoint/2010/main" val="3633354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4AD66-1201-4BF7-6C50-50F53A6CB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E47A8-7781-C48A-2CD7-6CB2F68FB49F}"/>
              </a:ext>
            </a:extLst>
          </p:cNvPr>
          <p:cNvSpPr>
            <a:spLocks noGrp="1"/>
          </p:cNvSpPr>
          <p:nvPr>
            <p:ph type="title"/>
          </p:nvPr>
        </p:nvSpPr>
        <p:spPr/>
        <p:txBody>
          <a:bodyPr/>
          <a:lstStyle/>
          <a:p>
            <a:r>
              <a:rPr lang="en-US" dirty="0"/>
              <a:t>TF-IDF weighted cosine</a:t>
            </a:r>
          </a:p>
        </p:txBody>
      </p:sp>
      <p:sp>
        <p:nvSpPr>
          <p:cNvPr id="3" name="Content Placeholder 2">
            <a:extLst>
              <a:ext uri="{FF2B5EF4-FFF2-40B4-BE49-F238E27FC236}">
                <a16:creationId xmlns:a16="http://schemas.microsoft.com/office/drawing/2014/main" id="{6A3B651F-FA95-A9C1-1455-AFD3861B570B}"/>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EF56D0D7-E3BA-CFEC-131B-A85A662DEB48}"/>
              </a:ext>
            </a:extLst>
          </p:cNvPr>
          <p:cNvPicPr>
            <a:picLocks noChangeAspect="1"/>
          </p:cNvPicPr>
          <p:nvPr/>
        </p:nvPicPr>
        <p:blipFill>
          <a:blip r:embed="rId2"/>
          <a:srcRect l="-508" r="-2"/>
          <a:stretch>
            <a:fillRect/>
          </a:stretch>
        </p:blipFill>
        <p:spPr>
          <a:xfrm>
            <a:off x="134621" y="1766787"/>
            <a:ext cx="4894579" cy="1147863"/>
          </a:xfrm>
          <a:prstGeom prst="rect">
            <a:avLst/>
          </a:prstGeom>
        </p:spPr>
      </p:pic>
      <p:pic>
        <p:nvPicPr>
          <p:cNvPr id="5" name="Picture 4">
            <a:extLst>
              <a:ext uri="{FF2B5EF4-FFF2-40B4-BE49-F238E27FC236}">
                <a16:creationId xmlns:a16="http://schemas.microsoft.com/office/drawing/2014/main" id="{F1663AEF-79F0-8F89-5626-639D013E00B7}"/>
              </a:ext>
            </a:extLst>
          </p:cNvPr>
          <p:cNvPicPr>
            <a:picLocks noChangeAspect="1"/>
          </p:cNvPicPr>
          <p:nvPr/>
        </p:nvPicPr>
        <p:blipFill>
          <a:blip r:embed="rId3"/>
          <a:srcRect l="16781"/>
          <a:stretch>
            <a:fillRect/>
          </a:stretch>
        </p:blipFill>
        <p:spPr>
          <a:xfrm>
            <a:off x="1749798" y="3105150"/>
            <a:ext cx="7543801" cy="1185423"/>
          </a:xfrm>
          <a:prstGeom prst="rect">
            <a:avLst/>
          </a:prstGeom>
        </p:spPr>
      </p:pic>
    </p:spTree>
    <p:extLst>
      <p:ext uri="{BB962C8B-B14F-4D97-AF65-F5344CB8AC3E}">
        <p14:creationId xmlns:p14="http://schemas.microsoft.com/office/powerpoint/2010/main" val="33691123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F49E6-96C7-725F-2A6E-141E4D173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0059A3-9870-8F68-E1F3-97CA4D660A2B}"/>
              </a:ext>
            </a:extLst>
          </p:cNvPr>
          <p:cNvSpPr>
            <a:spLocks noGrp="1"/>
          </p:cNvSpPr>
          <p:nvPr>
            <p:ph type="title"/>
          </p:nvPr>
        </p:nvSpPr>
        <p:spPr/>
        <p:txBody>
          <a:bodyPr/>
          <a:lstStyle/>
          <a:p>
            <a:r>
              <a:rPr lang="en-US" dirty="0"/>
              <a:t>TF-IDF weighted cosine</a:t>
            </a:r>
          </a:p>
        </p:txBody>
      </p:sp>
      <p:pic>
        <p:nvPicPr>
          <p:cNvPr id="5" name="Picture 4">
            <a:extLst>
              <a:ext uri="{FF2B5EF4-FFF2-40B4-BE49-F238E27FC236}">
                <a16:creationId xmlns:a16="http://schemas.microsoft.com/office/drawing/2014/main" id="{5D196014-3C96-A6A1-0FB1-14F4098932D9}"/>
              </a:ext>
            </a:extLst>
          </p:cNvPr>
          <p:cNvPicPr>
            <a:picLocks noChangeAspect="1"/>
          </p:cNvPicPr>
          <p:nvPr/>
        </p:nvPicPr>
        <p:blipFill>
          <a:blip r:embed="rId2"/>
          <a:srcRect l="-2454" r="1"/>
          <a:stretch>
            <a:fillRect/>
          </a:stretch>
        </p:blipFill>
        <p:spPr>
          <a:xfrm>
            <a:off x="723901" y="3972986"/>
            <a:ext cx="8381999" cy="1069862"/>
          </a:xfrm>
          <a:prstGeom prst="rect">
            <a:avLst/>
          </a:prstGeom>
        </p:spPr>
      </p:pic>
      <p:pic>
        <p:nvPicPr>
          <p:cNvPr id="4" name="Picture 3">
            <a:extLst>
              <a:ext uri="{FF2B5EF4-FFF2-40B4-BE49-F238E27FC236}">
                <a16:creationId xmlns:a16="http://schemas.microsoft.com/office/drawing/2014/main" id="{28497335-8DC2-9C5F-77EB-10BF77FE3E5E}"/>
              </a:ext>
            </a:extLst>
          </p:cNvPr>
          <p:cNvPicPr>
            <a:picLocks noChangeAspect="1"/>
          </p:cNvPicPr>
          <p:nvPr/>
        </p:nvPicPr>
        <p:blipFill>
          <a:blip r:embed="rId3"/>
          <a:stretch>
            <a:fillRect/>
          </a:stretch>
        </p:blipFill>
        <p:spPr>
          <a:xfrm>
            <a:off x="1194090" y="1047750"/>
            <a:ext cx="7636090" cy="1345406"/>
          </a:xfrm>
          <a:prstGeom prst="rect">
            <a:avLst/>
          </a:prstGeom>
        </p:spPr>
      </p:pic>
      <p:pic>
        <p:nvPicPr>
          <p:cNvPr id="7" name="Content Placeholder 6">
            <a:extLst>
              <a:ext uri="{FF2B5EF4-FFF2-40B4-BE49-F238E27FC236}">
                <a16:creationId xmlns:a16="http://schemas.microsoft.com/office/drawing/2014/main" id="{7B641458-6136-7267-6143-2A58E6ACCC1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95400" y="2640807"/>
            <a:ext cx="3058583" cy="971550"/>
          </a:xfrm>
          <a:prstGeom prst="rect">
            <a:avLst/>
          </a:prstGeom>
        </p:spPr>
      </p:pic>
    </p:spTree>
    <p:extLst>
      <p:ext uri="{BB962C8B-B14F-4D97-AF65-F5344CB8AC3E}">
        <p14:creationId xmlns:p14="http://schemas.microsoft.com/office/powerpoint/2010/main" val="2414860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4BC83-F718-E5F0-9D84-8DBA3033FD7F}"/>
              </a:ext>
            </a:extLst>
          </p:cNvPr>
          <p:cNvSpPr>
            <a:spLocks noGrp="1"/>
          </p:cNvSpPr>
          <p:nvPr>
            <p:ph type="title"/>
          </p:nvPr>
        </p:nvSpPr>
        <p:spPr/>
        <p:txBody>
          <a:bodyPr/>
          <a:lstStyle/>
          <a:p>
            <a:r>
              <a:rPr lang="en-US" dirty="0"/>
              <a:t>TF-IDF nano-example</a:t>
            </a:r>
          </a:p>
        </p:txBody>
      </p:sp>
      <p:sp>
        <p:nvSpPr>
          <p:cNvPr id="3" name="Content Placeholder 2">
            <a:extLst>
              <a:ext uri="{FF2B5EF4-FFF2-40B4-BE49-F238E27FC236}">
                <a16:creationId xmlns:a16="http://schemas.microsoft.com/office/drawing/2014/main" id="{B32E29BE-725D-5F0A-AC65-1B314C3F292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7A1954B-5D2F-E67E-356D-2DB697E4293E}"/>
              </a:ext>
            </a:extLst>
          </p:cNvPr>
          <p:cNvPicPr>
            <a:picLocks noChangeAspect="1"/>
          </p:cNvPicPr>
          <p:nvPr/>
        </p:nvPicPr>
        <p:blipFill>
          <a:blip r:embed="rId2"/>
          <a:stretch>
            <a:fillRect/>
          </a:stretch>
        </p:blipFill>
        <p:spPr>
          <a:xfrm>
            <a:off x="1676400" y="1671637"/>
            <a:ext cx="5642882" cy="2486025"/>
          </a:xfrm>
          <a:prstGeom prst="rect">
            <a:avLst/>
          </a:prstGeom>
        </p:spPr>
      </p:pic>
    </p:spTree>
    <p:extLst>
      <p:ext uri="{BB962C8B-B14F-4D97-AF65-F5344CB8AC3E}">
        <p14:creationId xmlns:p14="http://schemas.microsoft.com/office/powerpoint/2010/main" val="230194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C64D8-7A18-DC7C-5A27-527DA22CB6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C4C38-E615-5646-25CB-4A75443D6CE3}"/>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5854F285-7084-00BC-B997-DF13F839A55D}"/>
              </a:ext>
            </a:extLst>
          </p:cNvPr>
          <p:cNvGraphicFramePr>
            <a:graphicFrameLocks noGrp="1"/>
          </p:cNvGraphicFramePr>
          <p:nvPr>
            <p:ph idx="1"/>
            <p:extLst>
              <p:ext uri="{D42A27DB-BD31-4B8C-83A1-F6EECF244321}">
                <p14:modId xmlns:p14="http://schemas.microsoft.com/office/powerpoint/2010/main" val="2533098832"/>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DE803CF6-1559-302C-E880-F41A73723147}"/>
              </a:ext>
            </a:extLst>
          </p:cNvPr>
          <p:cNvPicPr>
            <a:picLocks noChangeAspect="1"/>
          </p:cNvPicPr>
          <p:nvPr/>
        </p:nvPicPr>
        <p:blipFill>
          <a:blip r:embed="rId2"/>
          <a:srcRect b="77092"/>
          <a:stretch>
            <a:fillRect/>
          </a:stretch>
        </p:blipFill>
        <p:spPr>
          <a:xfrm>
            <a:off x="948417" y="971550"/>
            <a:ext cx="3814082" cy="384930"/>
          </a:xfrm>
          <a:prstGeom prst="rect">
            <a:avLst/>
          </a:prstGeom>
        </p:spPr>
      </p:pic>
      <p:sp>
        <p:nvSpPr>
          <p:cNvPr id="6" name="TextBox 5">
            <a:extLst>
              <a:ext uri="{FF2B5EF4-FFF2-40B4-BE49-F238E27FC236}">
                <a16:creationId xmlns:a16="http://schemas.microsoft.com/office/drawing/2014/main" id="{52060E9A-8A3F-1947-8D61-786718417127}"/>
              </a:ext>
            </a:extLst>
          </p:cNvPr>
          <p:cNvSpPr txBox="1"/>
          <p:nvPr/>
        </p:nvSpPr>
        <p:spPr>
          <a:xfrm>
            <a:off x="5537200" y="1193800"/>
            <a:ext cx="1151277" cy="461665"/>
          </a:xfrm>
          <a:prstGeom prst="rect">
            <a:avLst/>
          </a:prstGeom>
          <a:noFill/>
        </p:spPr>
        <p:txBody>
          <a:bodyPr wrap="none" rtlCol="0">
            <a:spAutoFit/>
          </a:bodyPr>
          <a:lstStyle/>
          <a:p>
            <a:r>
              <a:rPr lang="en-US" dirty="0"/>
              <a:t>|q| = √</a:t>
            </a:r>
          </a:p>
        </p:txBody>
      </p:sp>
    </p:spTree>
    <p:extLst>
      <p:ext uri="{BB962C8B-B14F-4D97-AF65-F5344CB8AC3E}">
        <p14:creationId xmlns:p14="http://schemas.microsoft.com/office/powerpoint/2010/main" val="1485456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CE4E-FE38-076C-FE38-51B4C0BD0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D5D23-3194-96C1-C783-26EB3313575D}"/>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6744008E-5B39-F361-9AE8-416C39117146}"/>
              </a:ext>
            </a:extLst>
          </p:cNvPr>
          <p:cNvGraphicFramePr>
            <a:graphicFrameLocks noGrp="1"/>
          </p:cNvGraphicFramePr>
          <p:nvPr>
            <p:ph idx="1"/>
            <p:extLst>
              <p:ext uri="{D42A27DB-BD31-4B8C-83A1-F6EECF244321}">
                <p14:modId xmlns:p14="http://schemas.microsoft.com/office/powerpoint/2010/main" val="2177270279"/>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r>
                        <a:rPr lang="en-US" sz="2000" dirty="0"/>
                        <a:t>0.383</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2</a:t>
                      </a:r>
                    </a:p>
                  </a:txBody>
                  <a:tcPr/>
                </a:tc>
                <a:tc>
                  <a:txBody>
                    <a:bodyPr/>
                    <a:lstStyle/>
                    <a:p>
                      <a:r>
                        <a:rPr lang="en-US" sz="2000" dirty="0"/>
                        <a:t>0.301</a:t>
                      </a:r>
                    </a:p>
                  </a:txBody>
                  <a:tcPr/>
                </a:tc>
                <a:tc>
                  <a:txBody>
                    <a:bodyPr/>
                    <a:lstStyle/>
                    <a:p>
                      <a:r>
                        <a:rPr lang="en-US" sz="2000" dirty="0"/>
                        <a:t>0.301</a:t>
                      </a:r>
                    </a:p>
                  </a:txBody>
                  <a:tcPr/>
                </a:tc>
                <a:tc>
                  <a:txBody>
                    <a:bodyPr/>
                    <a:lstStyle/>
                    <a:p>
                      <a:r>
                        <a:rPr lang="en-US" sz="2000" dirty="0"/>
                        <a:t>0.924</a:t>
                      </a:r>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EA42790A-4EB4-82FC-03B3-DCCDEC846DB7}"/>
              </a:ext>
            </a:extLst>
          </p:cNvPr>
          <p:cNvPicPr>
            <a:picLocks noChangeAspect="1"/>
          </p:cNvPicPr>
          <p:nvPr/>
        </p:nvPicPr>
        <p:blipFill>
          <a:blip r:embed="rId2"/>
          <a:srcRect r="40064" b="81739"/>
          <a:stretch>
            <a:fillRect/>
          </a:stretch>
        </p:blipFill>
        <p:spPr>
          <a:xfrm>
            <a:off x="6477000" y="266807"/>
            <a:ext cx="2286000" cy="306845"/>
          </a:xfrm>
          <a:prstGeom prst="rect">
            <a:avLst/>
          </a:prstGeom>
        </p:spPr>
      </p:pic>
      <p:sp>
        <p:nvSpPr>
          <p:cNvPr id="6" name="TextBox 5">
            <a:extLst>
              <a:ext uri="{FF2B5EF4-FFF2-40B4-BE49-F238E27FC236}">
                <a16:creationId xmlns:a16="http://schemas.microsoft.com/office/drawing/2014/main" id="{5160092C-4F76-3F8E-9B8F-1AE1A5D292CC}"/>
              </a:ext>
            </a:extLst>
          </p:cNvPr>
          <p:cNvSpPr txBox="1"/>
          <p:nvPr/>
        </p:nvSpPr>
        <p:spPr>
          <a:xfrm>
            <a:off x="1828800" y="1035992"/>
            <a:ext cx="4427815" cy="461665"/>
          </a:xfrm>
          <a:prstGeom prst="rect">
            <a:avLst/>
          </a:prstGeom>
          <a:noFill/>
        </p:spPr>
        <p:txBody>
          <a:bodyPr wrap="none" rtlCol="0">
            <a:spAutoFit/>
          </a:bodyPr>
          <a:lstStyle/>
          <a:p>
            <a:r>
              <a:rPr lang="en-US" dirty="0"/>
              <a:t>|q| = √(.125</a:t>
            </a:r>
            <a:r>
              <a:rPr lang="en-US" baseline="30000" dirty="0"/>
              <a:t>2</a:t>
            </a:r>
            <a:r>
              <a:rPr lang="en-US" dirty="0"/>
              <a:t> + .301</a:t>
            </a:r>
            <a:r>
              <a:rPr lang="en-US" baseline="30000" dirty="0"/>
              <a:t>2</a:t>
            </a:r>
            <a:r>
              <a:rPr lang="en-US" dirty="0"/>
              <a:t>) = .325</a:t>
            </a:r>
          </a:p>
        </p:txBody>
      </p:sp>
    </p:spTree>
    <p:extLst>
      <p:ext uri="{BB962C8B-B14F-4D97-AF65-F5344CB8AC3E}">
        <p14:creationId xmlns:p14="http://schemas.microsoft.com/office/powerpoint/2010/main" val="1999529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A29E4-17F9-E6AC-7869-8E411B0A8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19CBCE-A8CB-897A-57CA-36C73CE4D8CC}"/>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FAA0C90F-E67C-1F9D-23B9-0F3AB1B33347}"/>
              </a:ext>
            </a:extLst>
          </p:cNvPr>
          <p:cNvGraphicFramePr>
            <a:graphicFrameLocks noGrp="1"/>
          </p:cNvGraphicFramePr>
          <p:nvPr>
            <p:ph idx="1"/>
            <p:extLst>
              <p:ext uri="{D42A27DB-BD31-4B8C-83A1-F6EECF244321}">
                <p14:modId xmlns:p14="http://schemas.microsoft.com/office/powerpoint/2010/main" val="3117435968"/>
              </p:ext>
            </p:extLst>
          </p:nvPr>
        </p:nvGraphicFramePr>
        <p:xfrm>
          <a:off x="381000" y="1733550"/>
          <a:ext cx="8762998" cy="3078480"/>
        </p:xfrm>
        <a:graphic>
          <a:graphicData uri="http://schemas.openxmlformats.org/drawingml/2006/table">
            <a:tbl>
              <a:tblPr firstRow="1" bandRow="1">
                <a:tableStyleId>{5C22544A-7EE6-4342-B048-85BDC9FD1C3A}</a:tableStyleId>
              </a:tblPr>
              <a:tblGrid>
                <a:gridCol w="1043214">
                  <a:extLst>
                    <a:ext uri="{9D8B030D-6E8A-4147-A177-3AD203B41FA5}">
                      <a16:colId xmlns:a16="http://schemas.microsoft.com/office/drawing/2014/main" val="3918242538"/>
                    </a:ext>
                  </a:extLst>
                </a:gridCol>
                <a:gridCol w="734786">
                  <a:extLst>
                    <a:ext uri="{9D8B030D-6E8A-4147-A177-3AD203B41FA5}">
                      <a16:colId xmlns:a16="http://schemas.microsoft.com/office/drawing/2014/main" val="2169073671"/>
                    </a:ext>
                  </a:extLst>
                </a:gridCol>
                <a:gridCol w="1651000">
                  <a:extLst>
                    <a:ext uri="{9D8B030D-6E8A-4147-A177-3AD203B41FA5}">
                      <a16:colId xmlns:a16="http://schemas.microsoft.com/office/drawing/2014/main" val="2789002105"/>
                    </a:ext>
                  </a:extLst>
                </a:gridCol>
                <a:gridCol w="7620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gridCol w="685798">
                  <a:extLst>
                    <a:ext uri="{9D8B030D-6E8A-4147-A177-3AD203B41FA5}">
                      <a16:colId xmlns:a16="http://schemas.microsoft.com/office/drawing/2014/main" val="3327272592"/>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 q</a:t>
                      </a:r>
                    </a:p>
                    <a:p>
                      <a:endParaRPr lang="en-US" sz="2000" dirty="0"/>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0" dirty="0">
                          <a:solidFill>
                            <a:schemeClr val="bg1">
                              <a:lumMod val="50000"/>
                            </a:schemeClr>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1BAA5787-8E9C-F2ED-3087-5A7463093507}"/>
              </a:ext>
            </a:extLst>
          </p:cNvPr>
          <p:cNvPicPr>
            <a:picLocks noChangeAspect="1"/>
          </p:cNvPicPr>
          <p:nvPr/>
        </p:nvPicPr>
        <p:blipFill>
          <a:blip r:embed="rId2"/>
          <a:srcRect t="40699" b="36515"/>
          <a:stretch>
            <a:fillRect/>
          </a:stretch>
        </p:blipFill>
        <p:spPr>
          <a:xfrm>
            <a:off x="5715000" y="264814"/>
            <a:ext cx="3814082" cy="382885"/>
          </a:xfrm>
          <a:prstGeom prst="rect">
            <a:avLst/>
          </a:prstGeom>
        </p:spPr>
      </p:pic>
      <p:sp>
        <p:nvSpPr>
          <p:cNvPr id="3" name="TextBox 2">
            <a:extLst>
              <a:ext uri="{FF2B5EF4-FFF2-40B4-BE49-F238E27FC236}">
                <a16:creationId xmlns:a16="http://schemas.microsoft.com/office/drawing/2014/main" id="{EC5747DE-AC2A-0D11-9024-682CE63C3EB5}"/>
              </a:ext>
            </a:extLst>
          </p:cNvPr>
          <p:cNvSpPr txBox="1"/>
          <p:nvPr/>
        </p:nvSpPr>
        <p:spPr>
          <a:xfrm>
            <a:off x="5537200" y="1193800"/>
            <a:ext cx="1151277" cy="461665"/>
          </a:xfrm>
          <a:prstGeom prst="rect">
            <a:avLst/>
          </a:prstGeom>
          <a:noFill/>
        </p:spPr>
        <p:txBody>
          <a:bodyPr wrap="none" rtlCol="0">
            <a:spAutoFit/>
          </a:bodyPr>
          <a:lstStyle/>
          <a:p>
            <a:r>
              <a:rPr lang="en-US" dirty="0"/>
              <a:t>|q| = √</a:t>
            </a:r>
          </a:p>
        </p:txBody>
      </p:sp>
    </p:spTree>
    <p:extLst>
      <p:ext uri="{BB962C8B-B14F-4D97-AF65-F5344CB8AC3E}">
        <p14:creationId xmlns:p14="http://schemas.microsoft.com/office/powerpoint/2010/main" val="2746732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E4565-9887-1A8C-1993-6DDB2545D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BA17-D512-8F30-8852-BCE74BB5328D}"/>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76DD3DF4-75EA-0CC4-6678-72F3548E54B0}"/>
              </a:ext>
            </a:extLst>
          </p:cNvPr>
          <p:cNvGraphicFramePr>
            <a:graphicFrameLocks noGrp="1"/>
          </p:cNvGraphicFramePr>
          <p:nvPr>
            <p:ph idx="1"/>
            <p:extLst>
              <p:ext uri="{D42A27DB-BD31-4B8C-83A1-F6EECF244321}">
                <p14:modId xmlns:p14="http://schemas.microsoft.com/office/powerpoint/2010/main" val="1108519131"/>
              </p:ext>
            </p:extLst>
          </p:nvPr>
        </p:nvGraphicFramePr>
        <p:xfrm>
          <a:off x="381001" y="1733550"/>
          <a:ext cx="8153400" cy="3078480"/>
        </p:xfrm>
        <a:graphic>
          <a:graphicData uri="http://schemas.openxmlformats.org/drawingml/2006/table">
            <a:tbl>
              <a:tblPr firstRow="1" bandRow="1">
                <a:tableStyleId>{5C22544A-7EE6-4342-B048-85BDC9FD1C3A}</a:tableStyleId>
              </a:tblPr>
              <a:tblGrid>
                <a:gridCol w="951378">
                  <a:extLst>
                    <a:ext uri="{9D8B030D-6E8A-4147-A177-3AD203B41FA5}">
                      <a16:colId xmlns:a16="http://schemas.microsoft.com/office/drawing/2014/main" val="3918242538"/>
                    </a:ext>
                  </a:extLst>
                </a:gridCol>
                <a:gridCol w="648821">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4572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gridCol w="990601">
                  <a:extLst>
                    <a:ext uri="{9D8B030D-6E8A-4147-A177-3AD203B41FA5}">
                      <a16:colId xmlns:a16="http://schemas.microsoft.com/office/drawing/2014/main" val="2099632820"/>
                    </a:ext>
                  </a:extLst>
                </a:gridCol>
              </a:tblGrid>
              <a:tr h="370840">
                <a:tc>
                  <a:txBody>
                    <a:bodyPr/>
                    <a:lstStyle/>
                    <a:p>
                      <a:r>
                        <a:rPr lang="en-US" sz="2000" dirty="0"/>
                        <a:t>Word</a:t>
                      </a:r>
                    </a:p>
                  </a:txBody>
                  <a:tcPr/>
                </a:tc>
                <a:tc>
                  <a:txBody>
                    <a:bodyPr/>
                    <a:lstStyle/>
                    <a:p>
                      <a:r>
                        <a:rPr lang="en-US" sz="2000" dirty="0" err="1"/>
                        <a:t>Cnt</a:t>
                      </a:r>
                      <a:endParaRPr lang="en-US" sz="2000" dirty="0"/>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tc>
                  <a:txBody>
                    <a:bodyPr/>
                    <a:lstStyle/>
                    <a:p>
                      <a:r>
                        <a:rPr lang="en-US" sz="2000" dirty="0"/>
                        <a:t>× q</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.125</a:t>
                      </a:r>
                    </a:p>
                  </a:txBody>
                  <a:tcPr/>
                </a:tc>
                <a:tc>
                  <a:txBody>
                    <a:bodyPr/>
                    <a:lstStyle/>
                    <a:p>
                      <a:r>
                        <a:rPr lang="en-US" sz="2000" dirty="0"/>
                        <a:t>.203</a:t>
                      </a:r>
                    </a:p>
                  </a:txBody>
                  <a:tcPr/>
                </a:tc>
                <a:tc>
                  <a:txBody>
                    <a:bodyPr/>
                    <a:lstStyle/>
                    <a:p>
                      <a:r>
                        <a:rPr lang="en-US" sz="2000" dirty="0"/>
                        <a:t>0.0779</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0" dirty="0">
                          <a:solidFill>
                            <a:schemeClr val="bg1">
                              <a:lumMod val="50000"/>
                            </a:schemeClr>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r>
                        <a:rPr lang="en-US" sz="2000" dirty="0"/>
                        <a:t>1</a:t>
                      </a:r>
                    </a:p>
                  </a:txBody>
                  <a:tcPr/>
                </a:tc>
                <a:tc>
                  <a:txBody>
                    <a:bodyPr/>
                    <a:lstStyle/>
                    <a:p>
                      <a:r>
                        <a:rPr lang="en-US" sz="2000" dirty="0"/>
                        <a:t>1</a:t>
                      </a:r>
                    </a:p>
                  </a:txBody>
                  <a:tcPr/>
                </a:tc>
                <a:tc>
                  <a:txBody>
                    <a:bodyPr/>
                    <a:lstStyle/>
                    <a:p>
                      <a:r>
                        <a:rPr lang="en-US" sz="2000" dirty="0"/>
                        <a:t>.602</a:t>
                      </a:r>
                    </a:p>
                  </a:txBody>
                  <a:tcPr/>
                </a:tc>
                <a:tc>
                  <a:txBody>
                    <a:bodyPr/>
                    <a:lstStyle/>
                    <a:p>
                      <a:r>
                        <a:rPr lang="en-US" sz="2000" dirty="0"/>
                        <a:t>0.602</a:t>
                      </a:r>
                    </a:p>
                  </a:txBody>
                  <a:tcPr/>
                </a:tc>
                <a:tc>
                  <a:txBody>
                    <a:bodyPr/>
                    <a:lstStyle/>
                    <a:p>
                      <a:r>
                        <a:rPr lang="en-US" sz="2000" dirty="0"/>
                        <a:t>.979</a:t>
                      </a:r>
                    </a:p>
                  </a:txBody>
                  <a:tcPr/>
                </a:tc>
                <a:tc>
                  <a:txBody>
                    <a:bodyPr/>
                    <a:lstStyle/>
                    <a:p>
                      <a:r>
                        <a:rPr lang="en-US" sz="2000" dirty="0"/>
                        <a:t>0</a:t>
                      </a:r>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ED426488-543A-67DD-369E-807DBF2516ED}"/>
              </a:ext>
            </a:extLst>
          </p:cNvPr>
          <p:cNvPicPr>
            <a:picLocks noChangeAspect="1"/>
          </p:cNvPicPr>
          <p:nvPr/>
        </p:nvPicPr>
        <p:blipFill>
          <a:blip r:embed="rId2"/>
          <a:srcRect t="40699" b="36515"/>
          <a:stretch>
            <a:fillRect/>
          </a:stretch>
        </p:blipFill>
        <p:spPr>
          <a:xfrm>
            <a:off x="1524000" y="800099"/>
            <a:ext cx="3814082" cy="382885"/>
          </a:xfrm>
          <a:prstGeom prst="rect">
            <a:avLst/>
          </a:prstGeom>
        </p:spPr>
      </p:pic>
      <p:sp>
        <p:nvSpPr>
          <p:cNvPr id="3" name="TextBox 2">
            <a:extLst>
              <a:ext uri="{FF2B5EF4-FFF2-40B4-BE49-F238E27FC236}">
                <a16:creationId xmlns:a16="http://schemas.microsoft.com/office/drawing/2014/main" id="{1A004C1A-82A5-C751-0D88-598688D9F560}"/>
              </a:ext>
            </a:extLst>
          </p:cNvPr>
          <p:cNvSpPr txBox="1"/>
          <p:nvPr/>
        </p:nvSpPr>
        <p:spPr>
          <a:xfrm>
            <a:off x="2895600" y="1259184"/>
            <a:ext cx="4427815" cy="461665"/>
          </a:xfrm>
          <a:prstGeom prst="rect">
            <a:avLst/>
          </a:prstGeom>
          <a:noFill/>
        </p:spPr>
        <p:txBody>
          <a:bodyPr wrap="none" rtlCol="0">
            <a:spAutoFit/>
          </a:bodyPr>
          <a:lstStyle/>
          <a:p>
            <a:r>
              <a:rPr lang="en-US" dirty="0"/>
              <a:t>|q| = √(.125</a:t>
            </a:r>
            <a:r>
              <a:rPr lang="en-US" baseline="30000" dirty="0"/>
              <a:t>2</a:t>
            </a:r>
            <a:r>
              <a:rPr lang="en-US" dirty="0"/>
              <a:t> + .602</a:t>
            </a:r>
            <a:r>
              <a:rPr lang="en-US" baseline="30000" dirty="0"/>
              <a:t>2</a:t>
            </a:r>
            <a:r>
              <a:rPr lang="en-US" dirty="0"/>
              <a:t>) = .615</a:t>
            </a:r>
          </a:p>
        </p:txBody>
      </p:sp>
    </p:spTree>
    <p:extLst>
      <p:ext uri="{BB962C8B-B14F-4D97-AF65-F5344CB8AC3E}">
        <p14:creationId xmlns:p14="http://schemas.microsoft.com/office/powerpoint/2010/main" val="9929980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F3E55-B6B2-20BD-FD8F-3DE6F61B5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85F5E-644D-400B-09AD-67E268EBF28F}"/>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71279D3F-FE0D-0D38-74F6-F8E22629FB4D}"/>
              </a:ext>
            </a:extLst>
          </p:cNvPr>
          <p:cNvGraphicFramePr>
            <a:graphicFrameLocks noGrp="1"/>
          </p:cNvGraphicFramePr>
          <p:nvPr>
            <p:ph idx="1"/>
            <p:extLst>
              <p:ext uri="{D42A27DB-BD31-4B8C-83A1-F6EECF244321}">
                <p14:modId xmlns:p14="http://schemas.microsoft.com/office/powerpoint/2010/main" val="4023241037"/>
              </p:ext>
            </p:extLst>
          </p:nvPr>
        </p:nvGraphicFramePr>
        <p:xfrm>
          <a:off x="381001" y="1733550"/>
          <a:ext cx="8153400" cy="3078480"/>
        </p:xfrm>
        <a:graphic>
          <a:graphicData uri="http://schemas.openxmlformats.org/drawingml/2006/table">
            <a:tbl>
              <a:tblPr firstRow="1" bandRow="1">
                <a:tableStyleId>{5C22544A-7EE6-4342-B048-85BDC9FD1C3A}</a:tableStyleId>
              </a:tblPr>
              <a:tblGrid>
                <a:gridCol w="951378">
                  <a:extLst>
                    <a:ext uri="{9D8B030D-6E8A-4147-A177-3AD203B41FA5}">
                      <a16:colId xmlns:a16="http://schemas.microsoft.com/office/drawing/2014/main" val="3918242538"/>
                    </a:ext>
                  </a:extLst>
                </a:gridCol>
                <a:gridCol w="648821">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4572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gridCol w="990601">
                  <a:extLst>
                    <a:ext uri="{9D8B030D-6E8A-4147-A177-3AD203B41FA5}">
                      <a16:colId xmlns:a16="http://schemas.microsoft.com/office/drawing/2014/main" val="2099632820"/>
                    </a:ext>
                  </a:extLst>
                </a:gridCol>
              </a:tblGrid>
              <a:tr h="370840">
                <a:tc>
                  <a:txBody>
                    <a:bodyPr/>
                    <a:lstStyle/>
                    <a:p>
                      <a:r>
                        <a:rPr lang="en-US" sz="2000" dirty="0"/>
                        <a:t>Word</a:t>
                      </a:r>
                    </a:p>
                  </a:txBody>
                  <a:tcPr/>
                </a:tc>
                <a:tc>
                  <a:txBody>
                    <a:bodyPr/>
                    <a:lstStyle/>
                    <a:p>
                      <a:r>
                        <a:rPr lang="en-US" sz="2000" dirty="0" err="1"/>
                        <a:t>Cnt</a:t>
                      </a:r>
                      <a:endParaRPr lang="en-US" sz="2000" dirty="0"/>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tc>
                  <a:txBody>
                    <a:bodyPr/>
                    <a:lstStyle/>
                    <a:p>
                      <a:r>
                        <a:rPr lang="en-US" sz="2000" dirty="0"/>
                        <a:t>× q</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.125</a:t>
                      </a:r>
                    </a:p>
                  </a:txBody>
                  <a:tcPr/>
                </a:tc>
                <a:tc>
                  <a:txBody>
                    <a:bodyPr/>
                    <a:lstStyle/>
                    <a:p>
                      <a:r>
                        <a:rPr lang="en-US" sz="2000" dirty="0"/>
                        <a:t>.203</a:t>
                      </a:r>
                    </a:p>
                  </a:txBody>
                  <a:tcPr/>
                </a:tc>
                <a:tc>
                  <a:txBody>
                    <a:bodyPr/>
                    <a:lstStyle/>
                    <a:p>
                      <a:r>
                        <a:rPr lang="en-US" sz="2000" b="1" dirty="0"/>
                        <a:t>0.0779</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0" dirty="0">
                          <a:solidFill>
                            <a:schemeClr val="bg1">
                              <a:lumMod val="50000"/>
                            </a:schemeClr>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r>
                        <a:rPr lang="en-US" sz="2000" dirty="0"/>
                        <a:t>1</a:t>
                      </a:r>
                    </a:p>
                  </a:txBody>
                  <a:tcPr/>
                </a:tc>
                <a:tc>
                  <a:txBody>
                    <a:bodyPr/>
                    <a:lstStyle/>
                    <a:p>
                      <a:r>
                        <a:rPr lang="en-US" sz="2000" dirty="0"/>
                        <a:t>1</a:t>
                      </a:r>
                    </a:p>
                  </a:txBody>
                  <a:tcPr/>
                </a:tc>
                <a:tc>
                  <a:txBody>
                    <a:bodyPr/>
                    <a:lstStyle/>
                    <a:p>
                      <a:r>
                        <a:rPr lang="en-US" sz="2000" dirty="0"/>
                        <a:t>.602</a:t>
                      </a:r>
                    </a:p>
                  </a:txBody>
                  <a:tcPr/>
                </a:tc>
                <a:tc>
                  <a:txBody>
                    <a:bodyPr/>
                    <a:lstStyle/>
                    <a:p>
                      <a:r>
                        <a:rPr lang="en-US" sz="2000" dirty="0"/>
                        <a:t>0.602</a:t>
                      </a:r>
                    </a:p>
                  </a:txBody>
                  <a:tcPr/>
                </a:tc>
                <a:tc>
                  <a:txBody>
                    <a:bodyPr/>
                    <a:lstStyle/>
                    <a:p>
                      <a:r>
                        <a:rPr lang="en-US" sz="2000" dirty="0"/>
                        <a:t>.979</a:t>
                      </a:r>
                    </a:p>
                  </a:txBody>
                  <a:tcPr/>
                </a:tc>
                <a:tc>
                  <a:txBody>
                    <a:bodyPr/>
                    <a:lstStyle/>
                    <a:p>
                      <a:r>
                        <a:rPr lang="en-US" sz="2000" dirty="0"/>
                        <a:t>0</a:t>
                      </a:r>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1E2DA526-4A6D-DA5C-1ED1-38E97950FD46}"/>
              </a:ext>
            </a:extLst>
          </p:cNvPr>
          <p:cNvPicPr>
            <a:picLocks noChangeAspect="1"/>
          </p:cNvPicPr>
          <p:nvPr/>
        </p:nvPicPr>
        <p:blipFill>
          <a:blip r:embed="rId2"/>
          <a:srcRect t="40699" b="36515"/>
          <a:stretch>
            <a:fillRect/>
          </a:stretch>
        </p:blipFill>
        <p:spPr>
          <a:xfrm>
            <a:off x="3352800" y="1103880"/>
            <a:ext cx="3814082" cy="382885"/>
          </a:xfrm>
          <a:prstGeom prst="rect">
            <a:avLst/>
          </a:prstGeom>
        </p:spPr>
      </p:pic>
      <p:pic>
        <p:nvPicPr>
          <p:cNvPr id="6" name="Picture 5">
            <a:extLst>
              <a:ext uri="{FF2B5EF4-FFF2-40B4-BE49-F238E27FC236}">
                <a16:creationId xmlns:a16="http://schemas.microsoft.com/office/drawing/2014/main" id="{EF42FD41-5CD3-12C8-CA2E-4EB9D6CB62BD}"/>
              </a:ext>
            </a:extLst>
          </p:cNvPr>
          <p:cNvPicPr>
            <a:picLocks noChangeAspect="1"/>
          </p:cNvPicPr>
          <p:nvPr/>
        </p:nvPicPr>
        <p:blipFill>
          <a:blip r:embed="rId2"/>
          <a:srcRect r="40064" b="81739"/>
          <a:stretch>
            <a:fillRect/>
          </a:stretch>
        </p:blipFill>
        <p:spPr>
          <a:xfrm>
            <a:off x="609600" y="1141901"/>
            <a:ext cx="2286000" cy="306845"/>
          </a:xfrm>
          <a:prstGeom prst="rect">
            <a:avLst/>
          </a:prstGeom>
        </p:spPr>
      </p:pic>
      <p:sp>
        <p:nvSpPr>
          <p:cNvPr id="7" name="TextBox 6">
            <a:extLst>
              <a:ext uri="{FF2B5EF4-FFF2-40B4-BE49-F238E27FC236}">
                <a16:creationId xmlns:a16="http://schemas.microsoft.com/office/drawing/2014/main" id="{1001A68E-9112-4BEF-D6B3-2FE0B0FB9EE4}"/>
              </a:ext>
            </a:extLst>
          </p:cNvPr>
          <p:cNvSpPr txBox="1"/>
          <p:nvPr/>
        </p:nvSpPr>
        <p:spPr>
          <a:xfrm>
            <a:off x="2982975" y="1035992"/>
            <a:ext cx="282450" cy="461665"/>
          </a:xfrm>
          <a:prstGeom prst="rect">
            <a:avLst/>
          </a:prstGeom>
          <a:noFill/>
        </p:spPr>
        <p:txBody>
          <a:bodyPr wrap="none" rtlCol="0">
            <a:spAutoFit/>
          </a:bodyPr>
          <a:lstStyle/>
          <a:p>
            <a:r>
              <a:rPr lang="en-US" dirty="0"/>
              <a:t>.</a:t>
            </a:r>
          </a:p>
        </p:txBody>
      </p:sp>
      <p:sp>
        <p:nvSpPr>
          <p:cNvPr id="8" name="TextBox 7">
            <a:extLst>
              <a:ext uri="{FF2B5EF4-FFF2-40B4-BE49-F238E27FC236}">
                <a16:creationId xmlns:a16="http://schemas.microsoft.com/office/drawing/2014/main" id="{3841277D-2345-0238-805C-CA05EEAD6102}"/>
              </a:ext>
            </a:extLst>
          </p:cNvPr>
          <p:cNvSpPr txBox="1"/>
          <p:nvPr/>
        </p:nvSpPr>
        <p:spPr>
          <a:xfrm>
            <a:off x="7391400" y="1046884"/>
            <a:ext cx="1544012" cy="461665"/>
          </a:xfrm>
          <a:prstGeom prst="rect">
            <a:avLst/>
          </a:prstGeom>
          <a:noFill/>
        </p:spPr>
        <p:txBody>
          <a:bodyPr wrap="none" rtlCol="0">
            <a:spAutoFit/>
          </a:bodyPr>
          <a:lstStyle/>
          <a:p>
            <a:r>
              <a:rPr lang="en-US" dirty="0"/>
              <a:t>= 0.0779</a:t>
            </a:r>
          </a:p>
        </p:txBody>
      </p:sp>
    </p:spTree>
    <p:extLst>
      <p:ext uri="{BB962C8B-B14F-4D97-AF65-F5344CB8AC3E}">
        <p14:creationId xmlns:p14="http://schemas.microsoft.com/office/powerpoint/2010/main" val="366569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3EFA3-93BE-0B83-830F-9D55EFB49721}"/>
              </a:ext>
            </a:extLst>
          </p:cNvPr>
          <p:cNvSpPr>
            <a:spLocks noGrp="1"/>
          </p:cNvSpPr>
          <p:nvPr>
            <p:ph type="title"/>
          </p:nvPr>
        </p:nvSpPr>
        <p:spPr/>
        <p:txBody>
          <a:bodyPr>
            <a:normAutofit/>
          </a:bodyPr>
          <a:lstStyle/>
          <a:p>
            <a:r>
              <a:rPr lang="en-US" dirty="0"/>
              <a:t>Final cosine</a:t>
            </a:r>
          </a:p>
        </p:txBody>
      </p:sp>
      <p:sp>
        <p:nvSpPr>
          <p:cNvPr id="3" name="Content Placeholder 2">
            <a:extLst>
              <a:ext uri="{FF2B5EF4-FFF2-40B4-BE49-F238E27FC236}">
                <a16:creationId xmlns:a16="http://schemas.microsoft.com/office/drawing/2014/main" id="{26F62208-E1EB-241F-9A41-A6FF43239CEA}"/>
              </a:ext>
            </a:extLst>
          </p:cNvPr>
          <p:cNvSpPr>
            <a:spLocks noGrp="1"/>
          </p:cNvSpPr>
          <p:nvPr>
            <p:ph idx="1"/>
          </p:nvPr>
        </p:nvSpPr>
        <p:spPr>
          <a:xfrm>
            <a:off x="822960" y="3028950"/>
            <a:ext cx="7543801" cy="1600200"/>
          </a:xfrm>
        </p:spPr>
        <p:txBody>
          <a:bodyPr>
            <a:normAutofit fontScale="92500" lnSpcReduction="10000"/>
          </a:bodyPr>
          <a:lstStyle/>
          <a:p>
            <a:r>
              <a:rPr lang="en-US" dirty="0"/>
              <a:t>score(q,d1) =  0.747</a:t>
            </a:r>
          </a:p>
          <a:p>
            <a:r>
              <a:rPr lang="en-US" dirty="0"/>
              <a:t>score(q,d2) = 0.0779</a:t>
            </a:r>
          </a:p>
          <a:p>
            <a:pPr lvl="1"/>
            <a:r>
              <a:rPr lang="en-US" dirty="0"/>
              <a:t>d1 has both terms, including 2 instances of </a:t>
            </a:r>
            <a:r>
              <a:rPr lang="en-US" i="1" dirty="0"/>
              <a:t>sweet</a:t>
            </a:r>
          </a:p>
          <a:p>
            <a:pPr lvl="1"/>
            <a:r>
              <a:rPr lang="en-US" dirty="0"/>
              <a:t>d2 is missing one of the terms</a:t>
            </a:r>
          </a:p>
          <a:p>
            <a:endParaRPr lang="en-US" dirty="0"/>
          </a:p>
        </p:txBody>
      </p:sp>
      <p:pic>
        <p:nvPicPr>
          <p:cNvPr id="4" name="Picture 3">
            <a:extLst>
              <a:ext uri="{FF2B5EF4-FFF2-40B4-BE49-F238E27FC236}">
                <a16:creationId xmlns:a16="http://schemas.microsoft.com/office/drawing/2014/main" id="{33D793E4-F522-A1C1-01A2-B0A3CF313320}"/>
              </a:ext>
            </a:extLst>
          </p:cNvPr>
          <p:cNvPicPr>
            <a:picLocks noChangeAspect="1"/>
          </p:cNvPicPr>
          <p:nvPr/>
        </p:nvPicPr>
        <p:blipFill>
          <a:blip r:embed="rId2"/>
          <a:stretch>
            <a:fillRect/>
          </a:stretch>
        </p:blipFill>
        <p:spPr>
          <a:xfrm>
            <a:off x="3539218" y="119702"/>
            <a:ext cx="5642882" cy="2486025"/>
          </a:xfrm>
          <a:prstGeom prst="rect">
            <a:avLst/>
          </a:prstGeom>
        </p:spPr>
      </p:pic>
      <p:sp>
        <p:nvSpPr>
          <p:cNvPr id="5" name="TextBox 4">
            <a:extLst>
              <a:ext uri="{FF2B5EF4-FFF2-40B4-BE49-F238E27FC236}">
                <a16:creationId xmlns:a16="http://schemas.microsoft.com/office/drawing/2014/main" id="{E489FB6D-F5EF-4196-34B2-74E3780F054A}"/>
              </a:ext>
            </a:extLst>
          </p:cNvPr>
          <p:cNvSpPr txBox="1"/>
          <p:nvPr/>
        </p:nvSpPr>
        <p:spPr>
          <a:xfrm>
            <a:off x="762000" y="1358900"/>
            <a:ext cx="1649811" cy="830997"/>
          </a:xfrm>
          <a:prstGeom prst="rect">
            <a:avLst/>
          </a:prstGeom>
          <a:noFill/>
        </p:spPr>
        <p:txBody>
          <a:bodyPr wrap="none" rtlCol="0">
            <a:spAutoFit/>
          </a:bodyPr>
          <a:lstStyle/>
          <a:p>
            <a:r>
              <a:rPr lang="en-US" dirty="0"/>
              <a:t>(details in</a:t>
            </a:r>
          </a:p>
          <a:p>
            <a:r>
              <a:rPr lang="en-US" dirty="0"/>
              <a:t>chapter)</a:t>
            </a:r>
          </a:p>
        </p:txBody>
      </p:sp>
    </p:spTree>
    <p:extLst>
      <p:ext uri="{BB962C8B-B14F-4D97-AF65-F5344CB8AC3E}">
        <p14:creationId xmlns:p14="http://schemas.microsoft.com/office/powerpoint/2010/main" val="2105817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A5133-CBCB-21DE-43A9-2C04840278F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AB908B3-35C4-66F1-F647-CE17FF845A2E}"/>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986B0840-4E1B-5CE5-8C42-EBD78DBD3DB3}"/>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 a worked example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1E01AB46-449F-6D16-0595-B6040C4D77A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286786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1F75D-B128-53D5-8FB4-4A4782196BD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777C26D3-79CF-F6D4-D418-0C3479B08D4E}"/>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6C3F9A76-42EB-8512-C150-D9DC7E8FAC69}"/>
              </a:ext>
            </a:extLst>
          </p:cNvPr>
          <p:cNvSpPr>
            <a:spLocks noGrp="1" noChangeArrowheads="1"/>
          </p:cNvSpPr>
          <p:nvPr>
            <p:ph idx="1"/>
          </p:nvPr>
        </p:nvSpPr>
        <p:spPr>
          <a:xfrm>
            <a:off x="3581400" y="285750"/>
            <a:ext cx="5009393" cy="1463040"/>
          </a:xfrm>
        </p:spPr>
        <p:txBody>
          <a:bodyPr>
            <a:normAutofit/>
          </a:bodyPr>
          <a:lstStyle/>
          <a:p>
            <a:r>
              <a:rPr lang="en-US" sz="3600" dirty="0">
                <a:solidFill>
                  <a:srgbClr val="A4001D"/>
                </a:solidFill>
              </a:rPr>
              <a:t>Efficiency: The Inverted Index</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60DA60E-BF50-0EAC-53D4-4034BE33218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304719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1F559E-7D4A-F436-91FC-B4B3EF7EBB97}"/>
              </a:ext>
            </a:extLst>
          </p:cNvPr>
          <p:cNvSpPr>
            <a:spLocks noGrp="1"/>
          </p:cNvSpPr>
          <p:nvPr>
            <p:ph type="title"/>
          </p:nvPr>
        </p:nvSpPr>
        <p:spPr>
          <a:xfrm>
            <a:off x="822960" y="519753"/>
            <a:ext cx="7543800" cy="680397"/>
          </a:xfrm>
        </p:spPr>
        <p:txBody>
          <a:bodyPr>
            <a:normAutofit fontScale="90000"/>
          </a:bodyPr>
          <a:lstStyle/>
          <a:p>
            <a:r>
              <a:rPr lang="en-US" dirty="0"/>
              <a:t>Goal: rank documents in </a:t>
            </a:r>
            <a:r>
              <a:rPr lang="en-US" b="1" dirty="0"/>
              <a:t>D</a:t>
            </a:r>
            <a:r>
              <a:rPr lang="en-US" dirty="0"/>
              <a:t> by their TF-IDF-weighted  cosines with query </a:t>
            </a:r>
            <a:r>
              <a:rPr lang="en-US" b="1" dirty="0"/>
              <a:t>q</a:t>
            </a:r>
            <a:endParaRPr lang="en-US" dirty="0"/>
          </a:p>
        </p:txBody>
      </p:sp>
      <p:sp>
        <p:nvSpPr>
          <p:cNvPr id="6" name="Content Placeholder 5">
            <a:extLst>
              <a:ext uri="{FF2B5EF4-FFF2-40B4-BE49-F238E27FC236}">
                <a16:creationId xmlns:a16="http://schemas.microsoft.com/office/drawing/2014/main" id="{82BA9880-7F02-28A8-0124-115FE9A22EE7}"/>
              </a:ext>
            </a:extLst>
          </p:cNvPr>
          <p:cNvSpPr>
            <a:spLocks noGrp="1"/>
          </p:cNvSpPr>
          <p:nvPr>
            <p:ph idx="1"/>
          </p:nvPr>
        </p:nvSpPr>
        <p:spPr>
          <a:xfrm>
            <a:off x="822960" y="1200150"/>
            <a:ext cx="7543801" cy="3823648"/>
          </a:xfrm>
        </p:spPr>
        <p:txBody>
          <a:bodyPr>
            <a:normAutofit/>
          </a:bodyPr>
          <a:lstStyle/>
          <a:p>
            <a:pPr marL="0" indent="0">
              <a:buNone/>
            </a:pPr>
            <a:endParaRPr lang="en-US" b="1" dirty="0"/>
          </a:p>
          <a:p>
            <a:pPr marL="0" indent="0">
              <a:buNone/>
            </a:pPr>
            <a:r>
              <a:rPr lang="en-US" dirty="0"/>
              <a:t>Do we have to consider all documents in D?</a:t>
            </a:r>
          </a:p>
          <a:p>
            <a:pPr marL="0" indent="0">
              <a:buNone/>
            </a:pPr>
            <a:endParaRPr lang="en-US" dirty="0"/>
          </a:p>
          <a:p>
            <a:pPr marL="0" indent="0">
              <a:buNone/>
            </a:pPr>
            <a:r>
              <a:rPr lang="en-US" dirty="0"/>
              <a:t>No!  </a:t>
            </a:r>
            <a:r>
              <a:rPr lang="en-US" b="1" dirty="0"/>
              <a:t>We can ignore all documents that don't have any query words!</a:t>
            </a:r>
            <a:br>
              <a:rPr lang="en-US" b="1" dirty="0"/>
            </a:br>
            <a:br>
              <a:rPr lang="en-US" b="1" dirty="0"/>
            </a:br>
            <a:r>
              <a:rPr lang="en-US" b="1" dirty="0"/>
              <a:t>	They will have a cosine of 0!</a:t>
            </a:r>
          </a:p>
          <a:p>
            <a:pPr marL="0" indent="0">
              <a:buNone/>
            </a:pPr>
            <a:endParaRPr lang="en-US" b="1" dirty="0"/>
          </a:p>
        </p:txBody>
      </p:sp>
    </p:spTree>
    <p:extLst>
      <p:ext uri="{BB962C8B-B14F-4D97-AF65-F5344CB8AC3E}">
        <p14:creationId xmlns:p14="http://schemas.microsoft.com/office/powerpoint/2010/main" val="316815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5DCB-CC6A-E077-2D3D-E6CD833D941E}"/>
              </a:ext>
            </a:extLst>
          </p:cNvPr>
          <p:cNvSpPr>
            <a:spLocks noGrp="1"/>
          </p:cNvSpPr>
          <p:nvPr>
            <p:ph type="title"/>
          </p:nvPr>
        </p:nvSpPr>
        <p:spPr/>
        <p:txBody>
          <a:bodyPr>
            <a:normAutofit/>
          </a:bodyPr>
          <a:lstStyle/>
          <a:p>
            <a:endParaRPr lang="en-US" dirty="0"/>
          </a:p>
        </p:txBody>
      </p:sp>
      <p:sp>
        <p:nvSpPr>
          <p:cNvPr id="3" name="Content Placeholder 2">
            <a:extLst>
              <a:ext uri="{FF2B5EF4-FFF2-40B4-BE49-F238E27FC236}">
                <a16:creationId xmlns:a16="http://schemas.microsoft.com/office/drawing/2014/main" id="{37CABD87-9A5C-F9C9-F575-025472B6C8A2}"/>
              </a:ext>
            </a:extLst>
          </p:cNvPr>
          <p:cNvSpPr>
            <a:spLocks noGrp="1"/>
          </p:cNvSpPr>
          <p:nvPr>
            <p:ph idx="1"/>
          </p:nvPr>
        </p:nvSpPr>
        <p:spPr/>
        <p:txBody>
          <a:bodyPr/>
          <a:lstStyle/>
          <a:p>
            <a:pPr marL="0" indent="0">
              <a:buNone/>
            </a:pPr>
            <a:r>
              <a:rPr lang="en-US" dirty="0"/>
              <a:t>How do we efficiently find all documents that contain a query term </a:t>
            </a:r>
            <a:r>
              <a:rPr lang="en-US" b="1" dirty="0"/>
              <a:t>q</a:t>
            </a:r>
            <a:r>
              <a:rPr lang="en-US" b="1" baseline="-25000" dirty="0"/>
              <a:t>i</a:t>
            </a:r>
            <a:r>
              <a:rPr lang="en-US" dirty="0"/>
              <a:t>?</a:t>
            </a:r>
          </a:p>
          <a:p>
            <a:pPr marL="0" indent="0">
              <a:buNone/>
            </a:pPr>
            <a:endParaRPr lang="en-US" dirty="0"/>
          </a:p>
          <a:p>
            <a:pPr marL="0" indent="0">
              <a:buNone/>
            </a:pPr>
            <a:r>
              <a:rPr lang="en-US" dirty="0"/>
              <a:t>An index!  </a:t>
            </a:r>
          </a:p>
          <a:p>
            <a:pPr marL="0" indent="0">
              <a:buNone/>
            </a:pPr>
            <a:endParaRPr lang="en-US" dirty="0"/>
          </a:p>
          <a:p>
            <a:pPr marL="0" indent="0">
              <a:buNone/>
            </a:pPr>
            <a:r>
              <a:rPr lang="en-US" dirty="0"/>
              <a:t>Which for historical reasons we call an inverted index!</a:t>
            </a:r>
          </a:p>
        </p:txBody>
      </p:sp>
    </p:spTree>
    <p:extLst>
      <p:ext uri="{BB962C8B-B14F-4D97-AF65-F5344CB8AC3E}">
        <p14:creationId xmlns:p14="http://schemas.microsoft.com/office/powerpoint/2010/main" val="3853265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78D7-0224-CB26-A508-DC4112282352}"/>
              </a:ext>
            </a:extLst>
          </p:cNvPr>
          <p:cNvSpPr>
            <a:spLocks noGrp="1"/>
          </p:cNvSpPr>
          <p:nvPr>
            <p:ph type="title"/>
          </p:nvPr>
        </p:nvSpPr>
        <p:spPr/>
        <p:txBody>
          <a:bodyPr/>
          <a:lstStyle/>
          <a:p>
            <a:r>
              <a:rPr lang="en-US" dirty="0"/>
              <a:t>Inverted Index</a:t>
            </a:r>
          </a:p>
        </p:txBody>
      </p:sp>
      <p:sp>
        <p:nvSpPr>
          <p:cNvPr id="3" name="Content Placeholder 2">
            <a:extLst>
              <a:ext uri="{FF2B5EF4-FFF2-40B4-BE49-F238E27FC236}">
                <a16:creationId xmlns:a16="http://schemas.microsoft.com/office/drawing/2014/main" id="{26737683-1766-8436-CD44-D8DC3C4D6E99}"/>
              </a:ext>
            </a:extLst>
          </p:cNvPr>
          <p:cNvSpPr>
            <a:spLocks noGrp="1"/>
          </p:cNvSpPr>
          <p:nvPr>
            <p:ph idx="1"/>
          </p:nvPr>
        </p:nvSpPr>
        <p:spPr>
          <a:xfrm>
            <a:off x="661690" y="1820610"/>
            <a:ext cx="8321039" cy="580246"/>
          </a:xfrm>
        </p:spPr>
        <p:txBody>
          <a:bodyPr>
            <a:normAutofit/>
          </a:bodyPr>
          <a:lstStyle/>
          <a:p>
            <a:r>
              <a:rPr lang="en-US" dirty="0"/>
              <a:t>Two parts</a:t>
            </a:r>
          </a:p>
          <a:p>
            <a:pPr lvl="1"/>
            <a:endParaRPr lang="en-US" dirty="0"/>
          </a:p>
          <a:p>
            <a:endParaRPr lang="en-US" dirty="0"/>
          </a:p>
        </p:txBody>
      </p:sp>
      <p:pic>
        <p:nvPicPr>
          <p:cNvPr id="4" name="Picture 3">
            <a:extLst>
              <a:ext uri="{FF2B5EF4-FFF2-40B4-BE49-F238E27FC236}">
                <a16:creationId xmlns:a16="http://schemas.microsoft.com/office/drawing/2014/main" id="{79C2CE39-0EC8-2F70-1113-E640964DDAC5}"/>
              </a:ext>
            </a:extLst>
          </p:cNvPr>
          <p:cNvPicPr>
            <a:picLocks noChangeAspect="1"/>
          </p:cNvPicPr>
          <p:nvPr/>
        </p:nvPicPr>
        <p:blipFill>
          <a:blip r:embed="rId2"/>
          <a:srcRect t="22005"/>
          <a:stretch>
            <a:fillRect/>
          </a:stretch>
        </p:blipFill>
        <p:spPr>
          <a:xfrm>
            <a:off x="4800600" y="197713"/>
            <a:ext cx="4152003" cy="1426689"/>
          </a:xfrm>
          <a:prstGeom prst="rect">
            <a:avLst/>
          </a:prstGeom>
        </p:spPr>
      </p:pic>
      <p:sp>
        <p:nvSpPr>
          <p:cNvPr id="5" name="Content Placeholder 2">
            <a:extLst>
              <a:ext uri="{FF2B5EF4-FFF2-40B4-BE49-F238E27FC236}">
                <a16:creationId xmlns:a16="http://schemas.microsoft.com/office/drawing/2014/main" id="{0F0EA2D2-5925-844E-058B-A99EC75FCCE7}"/>
              </a:ext>
            </a:extLst>
          </p:cNvPr>
          <p:cNvSpPr txBox="1">
            <a:spLocks/>
          </p:cNvSpPr>
          <p:nvPr/>
        </p:nvSpPr>
        <p:spPr>
          <a:xfrm>
            <a:off x="2819400" y="2266950"/>
            <a:ext cx="167640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400" b="1" dirty="0"/>
              <a:t>Dictionary:</a:t>
            </a:r>
          </a:p>
          <a:p>
            <a:pPr fontAlgn="auto">
              <a:lnSpc>
                <a:spcPct val="80000"/>
              </a:lnSpc>
            </a:pPr>
            <a:r>
              <a:rPr lang="en-US" sz="1800" dirty="0"/>
              <a:t>how</a:t>
            </a:r>
          </a:p>
          <a:p>
            <a:pPr fontAlgn="auto">
              <a:lnSpc>
                <a:spcPct val="80000"/>
              </a:lnSpc>
            </a:pPr>
            <a:r>
              <a:rPr lang="en-US" sz="1800" dirty="0"/>
              <a:t>is </a:t>
            </a:r>
          </a:p>
          <a:p>
            <a:pPr fontAlgn="auto">
              <a:lnSpc>
                <a:spcPct val="80000"/>
              </a:lnSpc>
            </a:pPr>
            <a:r>
              <a:rPr lang="en-US" sz="1800" dirty="0"/>
              <a:t>love</a:t>
            </a:r>
          </a:p>
          <a:p>
            <a:pPr fontAlgn="auto">
              <a:lnSpc>
                <a:spcPct val="80000"/>
              </a:lnSpc>
            </a:pPr>
            <a:r>
              <a:rPr lang="en-US" sz="1800" dirty="0"/>
              <a:t>nurse</a:t>
            </a:r>
          </a:p>
          <a:p>
            <a:pPr fontAlgn="auto">
              <a:lnSpc>
                <a:spcPct val="80000"/>
              </a:lnSpc>
            </a:pPr>
            <a:r>
              <a:rPr lang="en-US" sz="1800" dirty="0"/>
              <a:t>sorrow</a:t>
            </a:r>
          </a:p>
          <a:p>
            <a:pPr fontAlgn="auto">
              <a:lnSpc>
                <a:spcPct val="80000"/>
              </a:lnSpc>
            </a:pPr>
            <a:r>
              <a:rPr lang="en-US" sz="1800" dirty="0"/>
              <a:t>sweet</a:t>
            </a:r>
          </a:p>
          <a:p>
            <a:pPr lvl="1" fontAlgn="auto">
              <a:lnSpc>
                <a:spcPct val="80000"/>
              </a:lnSpc>
            </a:pPr>
            <a:endParaRPr lang="en-US" sz="1800" dirty="0"/>
          </a:p>
          <a:p>
            <a:pPr fontAlgn="auto">
              <a:lnSpc>
                <a:spcPct val="80000"/>
              </a:lnSpc>
            </a:pPr>
            <a:endParaRPr lang="en-US" sz="1800" dirty="0"/>
          </a:p>
        </p:txBody>
      </p:sp>
      <p:sp>
        <p:nvSpPr>
          <p:cNvPr id="6" name="Content Placeholder 2">
            <a:extLst>
              <a:ext uri="{FF2B5EF4-FFF2-40B4-BE49-F238E27FC236}">
                <a16:creationId xmlns:a16="http://schemas.microsoft.com/office/drawing/2014/main" id="{292AEBB7-E2C6-C578-ECF8-33984279B676}"/>
              </a:ext>
            </a:extLst>
          </p:cNvPr>
          <p:cNvSpPr txBox="1">
            <a:spLocks/>
          </p:cNvSpPr>
          <p:nvPr/>
        </p:nvSpPr>
        <p:spPr>
          <a:xfrm>
            <a:off x="4495800" y="2288397"/>
            <a:ext cx="167640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000" b="1" dirty="0"/>
              <a:t> Postings:</a:t>
            </a:r>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1 3</a:t>
            </a:r>
          </a:p>
          <a:p>
            <a:pPr fontAlgn="auto">
              <a:lnSpc>
                <a:spcPct val="80000"/>
              </a:lnSpc>
            </a:pPr>
            <a:r>
              <a:rPr lang="en-US" sz="1800" dirty="0">
                <a:sym typeface="Wingdings" pitchFamily="2" charset="2"/>
              </a:rPr>
              <a:t> 1  4</a:t>
            </a:r>
          </a:p>
          <a:p>
            <a:pPr fontAlgn="auto">
              <a:lnSpc>
                <a:spcPct val="80000"/>
              </a:lnSpc>
            </a:pPr>
            <a:r>
              <a:rPr lang="en-US" sz="1800" dirty="0">
                <a:sym typeface="Wingdings" pitchFamily="2" charset="2"/>
              </a:rPr>
              <a:t> 2</a:t>
            </a:r>
          </a:p>
          <a:p>
            <a:pPr fontAlgn="auto">
              <a:lnSpc>
                <a:spcPct val="80000"/>
              </a:lnSpc>
            </a:pPr>
            <a:r>
              <a:rPr lang="en-US" sz="1800" dirty="0">
                <a:sym typeface="Wingdings" pitchFamily="2" charset="2"/>
              </a:rPr>
              <a:t> 1 2  3</a:t>
            </a:r>
          </a:p>
          <a:p>
            <a:pPr fontAlgn="auto">
              <a:lnSpc>
                <a:spcPct val="80000"/>
              </a:lnSpc>
            </a:pPr>
            <a:endParaRPr lang="en-US" sz="1800" dirty="0">
              <a:sym typeface="Wingdings" pitchFamily="2" charset="2"/>
            </a:endParaRPr>
          </a:p>
          <a:p>
            <a:pPr fontAlgn="auto">
              <a:lnSpc>
                <a:spcPct val="80000"/>
              </a:lnSpc>
            </a:pPr>
            <a:endParaRPr lang="en-US" sz="1800" dirty="0"/>
          </a:p>
          <a:p>
            <a:pPr lvl="1" fontAlgn="auto">
              <a:lnSpc>
                <a:spcPct val="80000"/>
              </a:lnSpc>
            </a:pPr>
            <a:endParaRPr lang="en-US" sz="1800" dirty="0"/>
          </a:p>
          <a:p>
            <a:pPr fontAlgn="auto">
              <a:lnSpc>
                <a:spcPct val="80000"/>
              </a:lnSpc>
            </a:pPr>
            <a:endParaRPr lang="en-US" sz="1800" dirty="0"/>
          </a:p>
        </p:txBody>
      </p:sp>
    </p:spTree>
    <p:extLst>
      <p:ext uri="{BB962C8B-B14F-4D97-AF65-F5344CB8AC3E}">
        <p14:creationId xmlns:p14="http://schemas.microsoft.com/office/powerpoint/2010/main" val="652612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FA7D-CAFE-1B98-0207-4D57A4E8D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591414-2863-0D7D-9DE2-07F49AFE097A}"/>
              </a:ext>
            </a:extLst>
          </p:cNvPr>
          <p:cNvSpPr>
            <a:spLocks noGrp="1"/>
          </p:cNvSpPr>
          <p:nvPr>
            <p:ph type="title"/>
          </p:nvPr>
        </p:nvSpPr>
        <p:spPr/>
        <p:txBody>
          <a:bodyPr/>
          <a:lstStyle/>
          <a:p>
            <a:r>
              <a:rPr lang="en-US" dirty="0"/>
              <a:t>Inverted Index Creation</a:t>
            </a:r>
          </a:p>
        </p:txBody>
      </p:sp>
      <p:sp>
        <p:nvSpPr>
          <p:cNvPr id="3" name="Content Placeholder 2">
            <a:extLst>
              <a:ext uri="{FF2B5EF4-FFF2-40B4-BE49-F238E27FC236}">
                <a16:creationId xmlns:a16="http://schemas.microsoft.com/office/drawing/2014/main" id="{AD6554A7-CA2D-48F6-D6E6-2B7441DB61DB}"/>
              </a:ext>
            </a:extLst>
          </p:cNvPr>
          <p:cNvSpPr>
            <a:spLocks noGrp="1"/>
          </p:cNvSpPr>
          <p:nvPr>
            <p:ph idx="1"/>
          </p:nvPr>
        </p:nvSpPr>
        <p:spPr>
          <a:xfrm>
            <a:off x="4594860" y="897122"/>
            <a:ext cx="2040539" cy="580246"/>
          </a:xfrm>
        </p:spPr>
        <p:txBody>
          <a:bodyPr>
            <a:normAutofit fontScale="70000" lnSpcReduction="20000"/>
          </a:bodyPr>
          <a:lstStyle/>
          <a:p>
            <a:r>
              <a:rPr lang="en-US" b="1" dirty="0"/>
              <a:t>1. Sort by term and document</a:t>
            </a:r>
          </a:p>
          <a:p>
            <a:pPr marL="0" indent="0">
              <a:buNone/>
            </a:pPr>
            <a:endParaRPr lang="en-US" dirty="0"/>
          </a:p>
          <a:p>
            <a:pPr lvl="1"/>
            <a:endParaRPr lang="en-US" dirty="0"/>
          </a:p>
          <a:p>
            <a:endParaRPr lang="en-US" dirty="0"/>
          </a:p>
        </p:txBody>
      </p:sp>
      <p:pic>
        <p:nvPicPr>
          <p:cNvPr id="4" name="Picture 3">
            <a:extLst>
              <a:ext uri="{FF2B5EF4-FFF2-40B4-BE49-F238E27FC236}">
                <a16:creationId xmlns:a16="http://schemas.microsoft.com/office/drawing/2014/main" id="{8DAB9EC7-5130-FC4A-E053-A08B25C25CF9}"/>
              </a:ext>
            </a:extLst>
          </p:cNvPr>
          <p:cNvPicPr>
            <a:picLocks noChangeAspect="1"/>
          </p:cNvPicPr>
          <p:nvPr/>
        </p:nvPicPr>
        <p:blipFill>
          <a:blip r:embed="rId2"/>
          <a:srcRect t="22005"/>
          <a:stretch>
            <a:fillRect/>
          </a:stretch>
        </p:blipFill>
        <p:spPr>
          <a:xfrm>
            <a:off x="152400" y="2617188"/>
            <a:ext cx="2674705" cy="919068"/>
          </a:xfrm>
          <a:prstGeom prst="rect">
            <a:avLst/>
          </a:prstGeom>
        </p:spPr>
      </p:pic>
      <p:sp>
        <p:nvSpPr>
          <p:cNvPr id="5" name="Content Placeholder 2">
            <a:extLst>
              <a:ext uri="{FF2B5EF4-FFF2-40B4-BE49-F238E27FC236}">
                <a16:creationId xmlns:a16="http://schemas.microsoft.com/office/drawing/2014/main" id="{A5893BB1-70E0-1396-9845-BB9CA2BEDDE3}"/>
              </a:ext>
            </a:extLst>
          </p:cNvPr>
          <p:cNvSpPr txBox="1">
            <a:spLocks/>
          </p:cNvSpPr>
          <p:nvPr/>
        </p:nvSpPr>
        <p:spPr>
          <a:xfrm>
            <a:off x="6858000" y="2400856"/>
            <a:ext cx="85344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400" b="1" dirty="0" err="1"/>
              <a:t>Dict</a:t>
            </a:r>
            <a:r>
              <a:rPr lang="en-US" sz="2400" b="1" dirty="0"/>
              <a:t>:</a:t>
            </a:r>
          </a:p>
          <a:p>
            <a:pPr fontAlgn="auto">
              <a:lnSpc>
                <a:spcPct val="80000"/>
              </a:lnSpc>
            </a:pPr>
            <a:r>
              <a:rPr lang="en-US" sz="1800" dirty="0"/>
              <a:t>how</a:t>
            </a:r>
          </a:p>
          <a:p>
            <a:pPr fontAlgn="auto">
              <a:lnSpc>
                <a:spcPct val="80000"/>
              </a:lnSpc>
            </a:pPr>
            <a:r>
              <a:rPr lang="en-US" sz="1800" dirty="0"/>
              <a:t>is </a:t>
            </a:r>
          </a:p>
          <a:p>
            <a:pPr fontAlgn="auto">
              <a:lnSpc>
                <a:spcPct val="80000"/>
              </a:lnSpc>
            </a:pPr>
            <a:r>
              <a:rPr lang="en-US" sz="1800" dirty="0"/>
              <a:t>love</a:t>
            </a:r>
          </a:p>
          <a:p>
            <a:pPr fontAlgn="auto">
              <a:lnSpc>
                <a:spcPct val="80000"/>
              </a:lnSpc>
            </a:pPr>
            <a:r>
              <a:rPr lang="en-US" sz="1800" dirty="0"/>
              <a:t>nurse</a:t>
            </a:r>
          </a:p>
          <a:p>
            <a:pPr fontAlgn="auto">
              <a:lnSpc>
                <a:spcPct val="80000"/>
              </a:lnSpc>
            </a:pPr>
            <a:r>
              <a:rPr lang="en-US" sz="1800" dirty="0"/>
              <a:t>sorrow</a:t>
            </a:r>
          </a:p>
          <a:p>
            <a:pPr fontAlgn="auto">
              <a:lnSpc>
                <a:spcPct val="80000"/>
              </a:lnSpc>
            </a:pPr>
            <a:r>
              <a:rPr lang="en-US" sz="1800" dirty="0"/>
              <a:t>sweet</a:t>
            </a:r>
          </a:p>
          <a:p>
            <a:pPr lvl="1" fontAlgn="auto">
              <a:lnSpc>
                <a:spcPct val="80000"/>
              </a:lnSpc>
            </a:pPr>
            <a:endParaRPr lang="en-US" sz="1800" dirty="0"/>
          </a:p>
          <a:p>
            <a:pPr fontAlgn="auto">
              <a:lnSpc>
                <a:spcPct val="80000"/>
              </a:lnSpc>
            </a:pPr>
            <a:endParaRPr lang="en-US" sz="1800" dirty="0"/>
          </a:p>
        </p:txBody>
      </p:sp>
      <p:sp>
        <p:nvSpPr>
          <p:cNvPr id="6" name="Content Placeholder 2">
            <a:extLst>
              <a:ext uri="{FF2B5EF4-FFF2-40B4-BE49-F238E27FC236}">
                <a16:creationId xmlns:a16="http://schemas.microsoft.com/office/drawing/2014/main" id="{A79AF6FF-F791-5F7E-C3B7-8F3861804061}"/>
              </a:ext>
            </a:extLst>
          </p:cNvPr>
          <p:cNvSpPr txBox="1">
            <a:spLocks/>
          </p:cNvSpPr>
          <p:nvPr/>
        </p:nvSpPr>
        <p:spPr>
          <a:xfrm>
            <a:off x="7528560" y="2400856"/>
            <a:ext cx="167640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000" b="1" dirty="0"/>
              <a:t> </a:t>
            </a:r>
            <a:r>
              <a:rPr lang="en-US" sz="2400" b="1" dirty="0"/>
              <a:t>Postings</a:t>
            </a:r>
            <a:r>
              <a:rPr lang="en-US" sz="2000" b="1" dirty="0"/>
              <a:t>:</a:t>
            </a:r>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1 3</a:t>
            </a:r>
          </a:p>
          <a:p>
            <a:pPr fontAlgn="auto">
              <a:lnSpc>
                <a:spcPct val="80000"/>
              </a:lnSpc>
            </a:pPr>
            <a:r>
              <a:rPr lang="en-US" sz="1800" dirty="0">
                <a:sym typeface="Wingdings" pitchFamily="2" charset="2"/>
              </a:rPr>
              <a:t> 1  4</a:t>
            </a:r>
          </a:p>
          <a:p>
            <a:pPr fontAlgn="auto">
              <a:lnSpc>
                <a:spcPct val="80000"/>
              </a:lnSpc>
            </a:pPr>
            <a:r>
              <a:rPr lang="en-US" sz="1800" dirty="0">
                <a:sym typeface="Wingdings" pitchFamily="2" charset="2"/>
              </a:rPr>
              <a:t> 2</a:t>
            </a:r>
          </a:p>
          <a:p>
            <a:pPr fontAlgn="auto">
              <a:lnSpc>
                <a:spcPct val="80000"/>
              </a:lnSpc>
            </a:pPr>
            <a:r>
              <a:rPr lang="en-US" sz="1800" dirty="0">
                <a:sym typeface="Wingdings" pitchFamily="2" charset="2"/>
              </a:rPr>
              <a:t> 1 2  3</a:t>
            </a:r>
          </a:p>
          <a:p>
            <a:pPr fontAlgn="auto">
              <a:lnSpc>
                <a:spcPct val="80000"/>
              </a:lnSpc>
            </a:pPr>
            <a:endParaRPr lang="en-US" sz="1800" dirty="0">
              <a:sym typeface="Wingdings" pitchFamily="2" charset="2"/>
            </a:endParaRPr>
          </a:p>
          <a:p>
            <a:pPr fontAlgn="auto">
              <a:lnSpc>
                <a:spcPct val="80000"/>
              </a:lnSpc>
            </a:pPr>
            <a:endParaRPr lang="en-US" sz="1800" dirty="0"/>
          </a:p>
          <a:p>
            <a:pPr lvl="1" fontAlgn="auto">
              <a:lnSpc>
                <a:spcPct val="80000"/>
              </a:lnSpc>
            </a:pPr>
            <a:endParaRPr lang="en-US" sz="1800" dirty="0"/>
          </a:p>
          <a:p>
            <a:pPr fontAlgn="auto">
              <a:lnSpc>
                <a:spcPct val="80000"/>
              </a:lnSpc>
            </a:pPr>
            <a:endParaRPr lang="en-US" sz="1800" dirty="0"/>
          </a:p>
        </p:txBody>
      </p:sp>
      <p:sp>
        <p:nvSpPr>
          <p:cNvPr id="7" name="TextBox 6">
            <a:extLst>
              <a:ext uri="{FF2B5EF4-FFF2-40B4-BE49-F238E27FC236}">
                <a16:creationId xmlns:a16="http://schemas.microsoft.com/office/drawing/2014/main" id="{9924F828-3BAE-685D-3B2C-23E656FB13CE}"/>
              </a:ext>
            </a:extLst>
          </p:cNvPr>
          <p:cNvSpPr txBox="1"/>
          <p:nvPr/>
        </p:nvSpPr>
        <p:spPr>
          <a:xfrm>
            <a:off x="3141060" y="1574392"/>
            <a:ext cx="1401346" cy="3693319"/>
          </a:xfrm>
          <a:prstGeom prst="rect">
            <a:avLst/>
          </a:prstGeom>
          <a:noFill/>
        </p:spPr>
        <p:txBody>
          <a:bodyPr wrap="none" rtlCol="0">
            <a:spAutoFit/>
          </a:bodyPr>
          <a:lstStyle/>
          <a:p>
            <a:r>
              <a:rPr lang="en-US" sz="1800" dirty="0">
                <a:latin typeface="Raleway" pitchFamily="2" charset="77"/>
              </a:rPr>
              <a:t>Term Doc#</a:t>
            </a:r>
          </a:p>
          <a:p>
            <a:r>
              <a:rPr lang="en-US" sz="1800" dirty="0">
                <a:latin typeface="Raleway" pitchFamily="2" charset="77"/>
              </a:rPr>
              <a:t>sweet 	1</a:t>
            </a:r>
          </a:p>
          <a:p>
            <a:r>
              <a:rPr lang="en-US" sz="1800" dirty="0">
                <a:latin typeface="Raleway" pitchFamily="2" charset="77"/>
              </a:rPr>
              <a:t>sweet 	1</a:t>
            </a:r>
          </a:p>
          <a:p>
            <a:r>
              <a:rPr lang="en-US" sz="1800" dirty="0">
                <a:latin typeface="Raleway" pitchFamily="2" charset="77"/>
              </a:rPr>
              <a:t>nurse 	1</a:t>
            </a:r>
          </a:p>
          <a:p>
            <a:r>
              <a:rPr lang="en-US" sz="1800" dirty="0">
                <a:latin typeface="Raleway" pitchFamily="2" charset="77"/>
              </a:rPr>
              <a:t>love 	1</a:t>
            </a:r>
          </a:p>
          <a:p>
            <a:r>
              <a:rPr lang="en-US" sz="1800" dirty="0">
                <a:latin typeface="Raleway" pitchFamily="2" charset="77"/>
              </a:rPr>
              <a:t>sweet 	2</a:t>
            </a:r>
          </a:p>
          <a:p>
            <a:r>
              <a:rPr lang="en-US" sz="1800" dirty="0">
                <a:latin typeface="Raleway" pitchFamily="2" charset="77"/>
              </a:rPr>
              <a:t>sorrow	2</a:t>
            </a:r>
          </a:p>
          <a:p>
            <a:r>
              <a:rPr lang="en-US" sz="1800" dirty="0">
                <a:latin typeface="Raleway" pitchFamily="2" charset="77"/>
              </a:rPr>
              <a:t>how 	3</a:t>
            </a:r>
          </a:p>
          <a:p>
            <a:r>
              <a:rPr lang="en-US" sz="1800" dirty="0">
                <a:latin typeface="Raleway" pitchFamily="2" charset="77"/>
              </a:rPr>
              <a:t>sweet	3</a:t>
            </a:r>
          </a:p>
          <a:p>
            <a:r>
              <a:rPr lang="en-US" sz="1800" dirty="0">
                <a:latin typeface="Raleway" pitchFamily="2" charset="77"/>
              </a:rPr>
              <a:t>is 	3</a:t>
            </a:r>
          </a:p>
          <a:p>
            <a:r>
              <a:rPr lang="en-US" sz="1800" dirty="0">
                <a:latin typeface="Raleway" pitchFamily="2" charset="77"/>
              </a:rPr>
              <a:t>love 	3</a:t>
            </a:r>
          </a:p>
          <a:p>
            <a:r>
              <a:rPr lang="en-US" sz="1800" dirty="0">
                <a:latin typeface="Raleway" pitchFamily="2" charset="77"/>
              </a:rPr>
              <a:t>nurse	4</a:t>
            </a:r>
          </a:p>
          <a:p>
            <a:endParaRPr lang="en-US" sz="1800" dirty="0">
              <a:latin typeface="Raleway" pitchFamily="2" charset="77"/>
            </a:endParaRPr>
          </a:p>
        </p:txBody>
      </p:sp>
      <p:sp>
        <p:nvSpPr>
          <p:cNvPr id="8" name="TextBox 7">
            <a:extLst>
              <a:ext uri="{FF2B5EF4-FFF2-40B4-BE49-F238E27FC236}">
                <a16:creationId xmlns:a16="http://schemas.microsoft.com/office/drawing/2014/main" id="{516B550B-CE55-8315-6553-21F5C0C8EAA1}"/>
              </a:ext>
            </a:extLst>
          </p:cNvPr>
          <p:cNvSpPr txBox="1"/>
          <p:nvPr/>
        </p:nvSpPr>
        <p:spPr>
          <a:xfrm>
            <a:off x="4877686" y="1574392"/>
            <a:ext cx="1401346" cy="3416320"/>
          </a:xfrm>
          <a:prstGeom prst="rect">
            <a:avLst/>
          </a:prstGeom>
          <a:noFill/>
        </p:spPr>
        <p:txBody>
          <a:bodyPr wrap="none" rtlCol="0">
            <a:spAutoFit/>
          </a:bodyPr>
          <a:lstStyle/>
          <a:p>
            <a:r>
              <a:rPr lang="en-US" sz="1800" dirty="0">
                <a:latin typeface="Raleway" pitchFamily="2" charset="77"/>
              </a:rPr>
              <a:t>Term Doc#</a:t>
            </a:r>
          </a:p>
          <a:p>
            <a:r>
              <a:rPr lang="en-US" sz="1800" dirty="0">
                <a:latin typeface="Raleway" pitchFamily="2" charset="77"/>
              </a:rPr>
              <a:t>how 	3</a:t>
            </a:r>
          </a:p>
          <a:p>
            <a:r>
              <a:rPr lang="en-US" sz="1800" dirty="0">
                <a:latin typeface="Raleway" pitchFamily="2" charset="77"/>
              </a:rPr>
              <a:t>is 	3</a:t>
            </a:r>
          </a:p>
          <a:p>
            <a:r>
              <a:rPr lang="en-US" sz="1800" dirty="0">
                <a:latin typeface="Raleway" pitchFamily="2" charset="77"/>
              </a:rPr>
              <a:t>love 	1</a:t>
            </a:r>
          </a:p>
          <a:p>
            <a:r>
              <a:rPr lang="en-US" sz="1800" dirty="0">
                <a:latin typeface="Raleway" pitchFamily="2" charset="77"/>
              </a:rPr>
              <a:t>love 	3</a:t>
            </a:r>
          </a:p>
          <a:p>
            <a:r>
              <a:rPr lang="en-US" sz="1800" dirty="0">
                <a:latin typeface="Raleway" pitchFamily="2" charset="77"/>
              </a:rPr>
              <a:t>nurse 	1</a:t>
            </a:r>
          </a:p>
          <a:p>
            <a:r>
              <a:rPr lang="en-US" sz="1800" dirty="0">
                <a:latin typeface="Raleway" pitchFamily="2" charset="77"/>
              </a:rPr>
              <a:t>nurse 	4</a:t>
            </a:r>
          </a:p>
          <a:p>
            <a:r>
              <a:rPr lang="en-US" sz="1800" dirty="0">
                <a:latin typeface="Raleway" pitchFamily="2" charset="77"/>
              </a:rPr>
              <a:t>sorrow 	2</a:t>
            </a:r>
          </a:p>
          <a:p>
            <a:r>
              <a:rPr lang="en-US" sz="1800" dirty="0">
                <a:latin typeface="Raleway" pitchFamily="2" charset="77"/>
              </a:rPr>
              <a:t>sweet  	2</a:t>
            </a:r>
          </a:p>
          <a:p>
            <a:r>
              <a:rPr lang="en-US" sz="1800" dirty="0">
                <a:latin typeface="Raleway" pitchFamily="2" charset="77"/>
              </a:rPr>
              <a:t>sweet 	1</a:t>
            </a:r>
          </a:p>
          <a:p>
            <a:r>
              <a:rPr lang="en-US" sz="1800" dirty="0">
                <a:latin typeface="Raleway" pitchFamily="2" charset="77"/>
              </a:rPr>
              <a:t>sweet 	1</a:t>
            </a:r>
          </a:p>
          <a:p>
            <a:r>
              <a:rPr lang="en-US" sz="1800" dirty="0">
                <a:latin typeface="Raleway" pitchFamily="2" charset="77"/>
              </a:rPr>
              <a:t>sweet 	3</a:t>
            </a:r>
          </a:p>
        </p:txBody>
      </p:sp>
      <p:sp>
        <p:nvSpPr>
          <p:cNvPr id="9" name="TextBox 8">
            <a:extLst>
              <a:ext uri="{FF2B5EF4-FFF2-40B4-BE49-F238E27FC236}">
                <a16:creationId xmlns:a16="http://schemas.microsoft.com/office/drawing/2014/main" id="{E5C9A45E-B35E-E757-2D2F-C52599B3077D}"/>
              </a:ext>
            </a:extLst>
          </p:cNvPr>
          <p:cNvSpPr txBox="1"/>
          <p:nvPr/>
        </p:nvSpPr>
        <p:spPr>
          <a:xfrm>
            <a:off x="2750329" y="2767595"/>
            <a:ext cx="486030" cy="461665"/>
          </a:xfrm>
          <a:prstGeom prst="rect">
            <a:avLst/>
          </a:prstGeom>
          <a:noFill/>
        </p:spPr>
        <p:txBody>
          <a:bodyPr wrap="none" rtlCol="0">
            <a:spAutoFit/>
          </a:bodyPr>
          <a:lstStyle/>
          <a:p>
            <a:r>
              <a:rPr lang="en-US" dirty="0">
                <a:sym typeface="Wingdings" pitchFamily="2" charset="2"/>
              </a:rPr>
              <a:t></a:t>
            </a:r>
            <a:endParaRPr lang="en-US" dirty="0"/>
          </a:p>
        </p:txBody>
      </p:sp>
      <p:sp>
        <p:nvSpPr>
          <p:cNvPr id="10" name="TextBox 9">
            <a:extLst>
              <a:ext uri="{FF2B5EF4-FFF2-40B4-BE49-F238E27FC236}">
                <a16:creationId xmlns:a16="http://schemas.microsoft.com/office/drawing/2014/main" id="{EC0C3E17-A5D8-C1AF-B5DB-D18521C34283}"/>
              </a:ext>
            </a:extLst>
          </p:cNvPr>
          <p:cNvSpPr txBox="1"/>
          <p:nvPr/>
        </p:nvSpPr>
        <p:spPr>
          <a:xfrm>
            <a:off x="4343400" y="2767594"/>
            <a:ext cx="486030" cy="461665"/>
          </a:xfrm>
          <a:prstGeom prst="rect">
            <a:avLst/>
          </a:prstGeom>
          <a:noFill/>
        </p:spPr>
        <p:txBody>
          <a:bodyPr wrap="none" rtlCol="0">
            <a:spAutoFit/>
          </a:bodyPr>
          <a:lstStyle/>
          <a:p>
            <a:r>
              <a:rPr lang="en-US" dirty="0">
                <a:sym typeface="Wingdings" pitchFamily="2" charset="2"/>
              </a:rPr>
              <a:t></a:t>
            </a:r>
            <a:endParaRPr lang="en-US" dirty="0"/>
          </a:p>
        </p:txBody>
      </p:sp>
      <p:sp>
        <p:nvSpPr>
          <p:cNvPr id="11" name="TextBox 10">
            <a:extLst>
              <a:ext uri="{FF2B5EF4-FFF2-40B4-BE49-F238E27FC236}">
                <a16:creationId xmlns:a16="http://schemas.microsoft.com/office/drawing/2014/main" id="{9E83787A-FA17-73EA-0B1B-A04BB28BD64C}"/>
              </a:ext>
            </a:extLst>
          </p:cNvPr>
          <p:cNvSpPr txBox="1"/>
          <p:nvPr/>
        </p:nvSpPr>
        <p:spPr>
          <a:xfrm>
            <a:off x="6263185" y="2767593"/>
            <a:ext cx="486030" cy="461665"/>
          </a:xfrm>
          <a:prstGeom prst="rect">
            <a:avLst/>
          </a:prstGeom>
          <a:noFill/>
        </p:spPr>
        <p:txBody>
          <a:bodyPr wrap="none" rtlCol="0">
            <a:spAutoFit/>
          </a:bodyPr>
          <a:lstStyle/>
          <a:p>
            <a:r>
              <a:rPr lang="en-US" dirty="0">
                <a:sym typeface="Wingdings" pitchFamily="2" charset="2"/>
              </a:rPr>
              <a:t></a:t>
            </a:r>
            <a:endParaRPr lang="en-US" dirty="0"/>
          </a:p>
        </p:txBody>
      </p:sp>
      <p:sp>
        <p:nvSpPr>
          <p:cNvPr id="12" name="Content Placeholder 2">
            <a:extLst>
              <a:ext uri="{FF2B5EF4-FFF2-40B4-BE49-F238E27FC236}">
                <a16:creationId xmlns:a16="http://schemas.microsoft.com/office/drawing/2014/main" id="{18D42ECA-FC6F-7F71-2D96-E84249334543}"/>
              </a:ext>
            </a:extLst>
          </p:cNvPr>
          <p:cNvSpPr txBox="1">
            <a:spLocks/>
          </p:cNvSpPr>
          <p:nvPr/>
        </p:nvSpPr>
        <p:spPr>
          <a:xfrm>
            <a:off x="6629400" y="897122"/>
            <a:ext cx="2362200" cy="580246"/>
          </a:xfrm>
          <a:prstGeom prst="rect">
            <a:avLst/>
          </a:prstGeom>
        </p:spPr>
        <p:txBody>
          <a:bodyPr vert="horz" lIns="0" tIns="45720" rIns="0" bIns="45720" rtlCol="0">
            <a:normAutofit fontScale="70000" lnSpcReduction="200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b="1" dirty="0"/>
              <a:t>2. Create linked postings list</a:t>
            </a:r>
          </a:p>
          <a:p>
            <a:pPr marL="0" indent="0" fontAlgn="auto">
              <a:buFont typeface="Calibri" panose="020F0502020204030204" pitchFamily="34" charset="0"/>
              <a:buNone/>
            </a:pPr>
            <a:endParaRPr lang="en-US" dirty="0"/>
          </a:p>
          <a:p>
            <a:pPr lvl="1" fontAlgn="auto"/>
            <a:endParaRPr lang="en-US" dirty="0"/>
          </a:p>
          <a:p>
            <a:pPr fontAlgn="auto"/>
            <a:endParaRPr lang="en-US" dirty="0"/>
          </a:p>
        </p:txBody>
      </p:sp>
    </p:spTree>
    <p:extLst>
      <p:ext uri="{BB962C8B-B14F-4D97-AF65-F5344CB8AC3E}">
        <p14:creationId xmlns:p14="http://schemas.microsoft.com/office/powerpoint/2010/main" val="161572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P spid="9" grpId="0"/>
      <p:bldP spid="10" grpId="0"/>
      <p:bldP spid="11"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30B5E14-53DB-C5F8-C1DD-276A0C2F41D9}"/>
              </a:ext>
            </a:extLst>
          </p:cNvPr>
          <p:cNvSpPr/>
          <p:nvPr/>
        </p:nvSpPr>
        <p:spPr>
          <a:xfrm>
            <a:off x="2971800" y="1733550"/>
            <a:ext cx="3581400" cy="2971800"/>
          </a:xfrm>
          <a:prstGeom prst="rect">
            <a:avLst/>
          </a:prstGeom>
          <a:solidFill>
            <a:srgbClr val="C4DB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A8E12-0FB0-9B49-05D2-6D3AA3564CBD}"/>
              </a:ext>
            </a:extLst>
          </p:cNvPr>
          <p:cNvSpPr>
            <a:spLocks noGrp="1"/>
          </p:cNvSpPr>
          <p:nvPr>
            <p:ph type="title"/>
          </p:nvPr>
        </p:nvSpPr>
        <p:spPr>
          <a:xfrm>
            <a:off x="822960" y="119702"/>
            <a:ext cx="17556480" cy="680397"/>
          </a:xfrm>
        </p:spPr>
        <p:txBody>
          <a:bodyPr>
            <a:normAutofit fontScale="90000"/>
          </a:bodyPr>
          <a:lstStyle/>
          <a:p>
            <a:r>
              <a:rPr lang="en-US" sz="4800" dirty="0"/>
              <a:t>Inverted Index</a:t>
            </a:r>
          </a:p>
        </p:txBody>
      </p:sp>
      <p:sp>
        <p:nvSpPr>
          <p:cNvPr id="4" name="Content Placeholder 2">
            <a:extLst>
              <a:ext uri="{FF2B5EF4-FFF2-40B4-BE49-F238E27FC236}">
                <a16:creationId xmlns:a16="http://schemas.microsoft.com/office/drawing/2014/main" id="{B4E490DB-CA79-794B-C579-33510773F424}"/>
              </a:ext>
            </a:extLst>
          </p:cNvPr>
          <p:cNvSpPr txBox="1">
            <a:spLocks/>
          </p:cNvSpPr>
          <p:nvPr/>
        </p:nvSpPr>
        <p:spPr>
          <a:xfrm>
            <a:off x="3124200" y="1314450"/>
            <a:ext cx="1986188" cy="409575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b="1" dirty="0" err="1"/>
              <a:t>Dict</a:t>
            </a:r>
            <a:endParaRPr lang="en-US" b="1" dirty="0"/>
          </a:p>
          <a:p>
            <a:pPr fontAlgn="auto">
              <a:lnSpc>
                <a:spcPct val="80000"/>
              </a:lnSpc>
            </a:pPr>
            <a:r>
              <a:rPr lang="en-US" dirty="0"/>
              <a:t>how</a:t>
            </a:r>
          </a:p>
          <a:p>
            <a:pPr fontAlgn="auto">
              <a:lnSpc>
                <a:spcPct val="80000"/>
              </a:lnSpc>
            </a:pPr>
            <a:r>
              <a:rPr lang="en-US" dirty="0"/>
              <a:t>is </a:t>
            </a:r>
          </a:p>
          <a:p>
            <a:pPr fontAlgn="auto">
              <a:lnSpc>
                <a:spcPct val="80000"/>
              </a:lnSpc>
            </a:pPr>
            <a:r>
              <a:rPr lang="en-US" dirty="0"/>
              <a:t>love</a:t>
            </a:r>
          </a:p>
          <a:p>
            <a:pPr fontAlgn="auto">
              <a:lnSpc>
                <a:spcPct val="80000"/>
              </a:lnSpc>
            </a:pPr>
            <a:r>
              <a:rPr lang="en-US" dirty="0"/>
              <a:t>nurse</a:t>
            </a:r>
          </a:p>
          <a:p>
            <a:pPr fontAlgn="auto">
              <a:lnSpc>
                <a:spcPct val="80000"/>
              </a:lnSpc>
            </a:pPr>
            <a:r>
              <a:rPr lang="en-US" dirty="0"/>
              <a:t>sorrow</a:t>
            </a:r>
          </a:p>
          <a:p>
            <a:pPr fontAlgn="auto">
              <a:lnSpc>
                <a:spcPct val="80000"/>
              </a:lnSpc>
            </a:pPr>
            <a:r>
              <a:rPr lang="en-US" dirty="0"/>
              <a:t>sweet</a:t>
            </a:r>
          </a:p>
          <a:p>
            <a:pPr lvl="1" fontAlgn="auto">
              <a:lnSpc>
                <a:spcPct val="80000"/>
              </a:lnSpc>
            </a:pPr>
            <a:endParaRPr lang="en-US" sz="2800" dirty="0"/>
          </a:p>
          <a:p>
            <a:pPr fontAlgn="auto">
              <a:lnSpc>
                <a:spcPct val="80000"/>
              </a:lnSpc>
            </a:pPr>
            <a:endParaRPr lang="en-US" dirty="0"/>
          </a:p>
        </p:txBody>
      </p:sp>
      <p:sp>
        <p:nvSpPr>
          <p:cNvPr id="5" name="Content Placeholder 2">
            <a:extLst>
              <a:ext uri="{FF2B5EF4-FFF2-40B4-BE49-F238E27FC236}">
                <a16:creationId xmlns:a16="http://schemas.microsoft.com/office/drawing/2014/main" id="{0573BFF5-127E-89A4-39D2-EDD4DF6A71ED}"/>
              </a:ext>
            </a:extLst>
          </p:cNvPr>
          <p:cNvSpPr txBox="1">
            <a:spLocks/>
          </p:cNvSpPr>
          <p:nvPr/>
        </p:nvSpPr>
        <p:spPr>
          <a:xfrm>
            <a:off x="4175760" y="1314450"/>
            <a:ext cx="3901440" cy="382905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400" b="1" dirty="0"/>
              <a:t> </a:t>
            </a:r>
            <a:r>
              <a:rPr lang="en-US" b="1" dirty="0"/>
              <a:t>Postings</a:t>
            </a:r>
            <a:endParaRPr lang="en-US" sz="2400" b="1" dirty="0"/>
          </a:p>
          <a:p>
            <a:pPr fontAlgn="auto">
              <a:lnSpc>
                <a:spcPct val="80000"/>
              </a:lnSpc>
            </a:pPr>
            <a:r>
              <a:rPr lang="en-US" dirty="0">
                <a:sym typeface="Wingdings" pitchFamily="2" charset="2"/>
              </a:rPr>
              <a:t> 3</a:t>
            </a:r>
            <a:endParaRPr lang="en-US" dirty="0"/>
          </a:p>
          <a:p>
            <a:pPr fontAlgn="auto">
              <a:lnSpc>
                <a:spcPct val="80000"/>
              </a:lnSpc>
            </a:pPr>
            <a:r>
              <a:rPr lang="en-US" dirty="0">
                <a:sym typeface="Wingdings" pitchFamily="2" charset="2"/>
              </a:rPr>
              <a:t> 3</a:t>
            </a:r>
            <a:endParaRPr lang="en-US" dirty="0"/>
          </a:p>
          <a:p>
            <a:pPr fontAlgn="auto">
              <a:lnSpc>
                <a:spcPct val="80000"/>
              </a:lnSpc>
            </a:pPr>
            <a:r>
              <a:rPr lang="en-US" dirty="0">
                <a:sym typeface="Wingdings" pitchFamily="2" charset="2"/>
              </a:rPr>
              <a:t> 1 3</a:t>
            </a:r>
          </a:p>
          <a:p>
            <a:pPr fontAlgn="auto">
              <a:lnSpc>
                <a:spcPct val="80000"/>
              </a:lnSpc>
            </a:pPr>
            <a:r>
              <a:rPr lang="en-US" dirty="0">
                <a:sym typeface="Wingdings" pitchFamily="2" charset="2"/>
              </a:rPr>
              <a:t> 1  4</a:t>
            </a:r>
          </a:p>
          <a:p>
            <a:pPr fontAlgn="auto">
              <a:lnSpc>
                <a:spcPct val="80000"/>
              </a:lnSpc>
            </a:pPr>
            <a:r>
              <a:rPr lang="en-US" dirty="0">
                <a:sym typeface="Wingdings" pitchFamily="2" charset="2"/>
              </a:rPr>
              <a:t> 2</a:t>
            </a:r>
          </a:p>
          <a:p>
            <a:pPr fontAlgn="auto">
              <a:lnSpc>
                <a:spcPct val="80000"/>
              </a:lnSpc>
            </a:pPr>
            <a:r>
              <a:rPr lang="en-US" dirty="0">
                <a:sym typeface="Wingdings" pitchFamily="2" charset="2"/>
              </a:rPr>
              <a:t> 1 2  3</a:t>
            </a:r>
          </a:p>
          <a:p>
            <a:pPr fontAlgn="auto">
              <a:lnSpc>
                <a:spcPct val="80000"/>
              </a:lnSpc>
            </a:pPr>
            <a:endParaRPr lang="en-US" dirty="0">
              <a:sym typeface="Wingdings" pitchFamily="2" charset="2"/>
            </a:endParaRPr>
          </a:p>
          <a:p>
            <a:pPr fontAlgn="auto">
              <a:lnSpc>
                <a:spcPct val="80000"/>
              </a:lnSpc>
            </a:pPr>
            <a:endParaRPr lang="en-US" dirty="0"/>
          </a:p>
          <a:p>
            <a:pPr lvl="1" fontAlgn="auto">
              <a:lnSpc>
                <a:spcPct val="80000"/>
              </a:lnSpc>
            </a:pPr>
            <a:endParaRPr lang="en-US" sz="2800" dirty="0"/>
          </a:p>
          <a:p>
            <a:pPr fontAlgn="auto">
              <a:lnSpc>
                <a:spcPct val="80000"/>
              </a:lnSpc>
            </a:pPr>
            <a:endParaRPr lang="en-US" dirty="0"/>
          </a:p>
        </p:txBody>
      </p:sp>
    </p:spTree>
    <p:extLst>
      <p:ext uri="{BB962C8B-B14F-4D97-AF65-F5344CB8AC3E}">
        <p14:creationId xmlns:p14="http://schemas.microsoft.com/office/powerpoint/2010/main" val="188907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44701-4612-D4A3-35FE-E1F67BE7182B}"/>
              </a:ext>
            </a:extLst>
          </p:cNvPr>
          <p:cNvSpPr>
            <a:spLocks noGrp="1"/>
          </p:cNvSpPr>
          <p:nvPr>
            <p:ph type="title"/>
          </p:nvPr>
        </p:nvSpPr>
        <p:spPr>
          <a:xfrm>
            <a:off x="800100" y="361950"/>
            <a:ext cx="7543800" cy="680397"/>
          </a:xfrm>
        </p:spPr>
        <p:txBody>
          <a:bodyPr>
            <a:normAutofit fontScale="90000"/>
          </a:bodyPr>
          <a:lstStyle/>
          <a:p>
            <a:r>
              <a:rPr lang="en-US" dirty="0"/>
              <a:t>So far this just tells us which documents to grab </a:t>
            </a:r>
          </a:p>
        </p:txBody>
      </p:sp>
      <p:sp>
        <p:nvSpPr>
          <p:cNvPr id="3" name="Content Placeholder 2">
            <a:extLst>
              <a:ext uri="{FF2B5EF4-FFF2-40B4-BE49-F238E27FC236}">
                <a16:creationId xmlns:a16="http://schemas.microsoft.com/office/drawing/2014/main" id="{A5C8CF10-FBE8-B1B0-3D3A-4DB62751F588}"/>
              </a:ext>
            </a:extLst>
          </p:cNvPr>
          <p:cNvSpPr>
            <a:spLocks noGrp="1"/>
          </p:cNvSpPr>
          <p:nvPr>
            <p:ph idx="1"/>
          </p:nvPr>
        </p:nvSpPr>
        <p:spPr/>
        <p:txBody>
          <a:bodyPr/>
          <a:lstStyle/>
          <a:p>
            <a:pPr marL="0" indent="0">
              <a:buNone/>
            </a:pPr>
            <a:r>
              <a:rPr lang="en-US" dirty="0"/>
              <a:t>Next we need enough information to compute </a:t>
            </a:r>
            <a:r>
              <a:rPr lang="en-US" dirty="0" err="1"/>
              <a:t>tf-idf</a:t>
            </a:r>
            <a:r>
              <a:rPr lang="en-US" dirty="0"/>
              <a:t>:</a:t>
            </a:r>
          </a:p>
          <a:p>
            <a:endParaRPr lang="en-US" dirty="0"/>
          </a:p>
          <a:p>
            <a:pPr marL="0" indent="0">
              <a:buNone/>
            </a:pPr>
            <a:r>
              <a:rPr lang="en-US" dirty="0"/>
              <a:t>For each term t in vocabulary:</a:t>
            </a:r>
          </a:p>
          <a:p>
            <a:pPr lvl="1"/>
            <a:r>
              <a:rPr lang="en-US" dirty="0"/>
              <a:t>The </a:t>
            </a:r>
            <a:r>
              <a:rPr lang="en-US" dirty="0" err="1"/>
              <a:t>df</a:t>
            </a:r>
            <a:r>
              <a:rPr lang="en-US" baseline="-25000" dirty="0" err="1"/>
              <a:t>t</a:t>
            </a:r>
            <a:r>
              <a:rPr lang="en-US" dirty="0"/>
              <a:t> (document frequency) of word t</a:t>
            </a:r>
          </a:p>
          <a:p>
            <a:pPr marL="0" indent="0">
              <a:buNone/>
            </a:pPr>
            <a:r>
              <a:rPr lang="en-US" dirty="0"/>
              <a:t>For each term t in each document d:</a:t>
            </a:r>
          </a:p>
          <a:p>
            <a:pPr lvl="1"/>
            <a:r>
              <a:rPr lang="en-US" dirty="0"/>
              <a:t>The term frequency or count(</a:t>
            </a:r>
            <a:r>
              <a:rPr lang="en-US" dirty="0" err="1"/>
              <a:t>t,d</a:t>
            </a:r>
            <a:r>
              <a:rPr lang="en-US" dirty="0"/>
              <a:t>) of word </a:t>
            </a:r>
            <a:r>
              <a:rPr lang="en-US" dirty="0" err="1"/>
              <a:t>i</a:t>
            </a:r>
            <a:r>
              <a:rPr lang="en-US" dirty="0"/>
              <a:t> in doc d</a:t>
            </a:r>
          </a:p>
        </p:txBody>
      </p:sp>
    </p:spTree>
    <p:extLst>
      <p:ext uri="{BB962C8B-B14F-4D97-AF65-F5344CB8AC3E}">
        <p14:creationId xmlns:p14="http://schemas.microsoft.com/office/powerpoint/2010/main" val="26002065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E812-82F3-E8AD-E805-01E51196404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616E431A-0C55-7B02-6587-F151E55C1497}"/>
              </a:ext>
            </a:extLst>
          </p:cNvPr>
          <p:cNvPicPr>
            <a:picLocks noGrp="1" noChangeAspect="1"/>
          </p:cNvPicPr>
          <p:nvPr>
            <p:ph idx="1"/>
          </p:nvPr>
        </p:nvPicPr>
        <p:blipFill>
          <a:blip r:embed="rId3"/>
          <a:stretch>
            <a:fillRect/>
          </a:stretch>
        </p:blipFill>
        <p:spPr>
          <a:xfrm>
            <a:off x="1447800" y="1563048"/>
            <a:ext cx="7543800" cy="3429000"/>
          </a:xfrm>
        </p:spPr>
      </p:pic>
      <p:pic>
        <p:nvPicPr>
          <p:cNvPr id="6" name="Picture 5">
            <a:extLst>
              <a:ext uri="{FF2B5EF4-FFF2-40B4-BE49-F238E27FC236}">
                <a16:creationId xmlns:a16="http://schemas.microsoft.com/office/drawing/2014/main" id="{02785B4D-2E14-33D8-41AE-A69EF951C1E6}"/>
              </a:ext>
            </a:extLst>
          </p:cNvPr>
          <p:cNvPicPr>
            <a:picLocks noChangeAspect="1"/>
          </p:cNvPicPr>
          <p:nvPr/>
        </p:nvPicPr>
        <p:blipFill>
          <a:blip r:embed="rId4"/>
          <a:srcRect t="22005"/>
          <a:stretch>
            <a:fillRect/>
          </a:stretch>
        </p:blipFill>
        <p:spPr>
          <a:xfrm>
            <a:off x="304800" y="113352"/>
            <a:ext cx="3828119" cy="1315398"/>
          </a:xfrm>
          <a:prstGeom prst="rect">
            <a:avLst/>
          </a:prstGeom>
        </p:spPr>
      </p:pic>
      <p:sp>
        <p:nvSpPr>
          <p:cNvPr id="7" name="TextBox 6">
            <a:extLst>
              <a:ext uri="{FF2B5EF4-FFF2-40B4-BE49-F238E27FC236}">
                <a16:creationId xmlns:a16="http://schemas.microsoft.com/office/drawing/2014/main" id="{478636D4-E09F-7E02-E4E5-A04B576884A9}"/>
              </a:ext>
            </a:extLst>
          </p:cNvPr>
          <p:cNvSpPr txBox="1"/>
          <p:nvPr/>
        </p:nvSpPr>
        <p:spPr>
          <a:xfrm>
            <a:off x="228600" y="1809750"/>
            <a:ext cx="641522" cy="630942"/>
          </a:xfrm>
          <a:prstGeom prst="rect">
            <a:avLst/>
          </a:prstGeom>
          <a:noFill/>
        </p:spPr>
        <p:txBody>
          <a:bodyPr wrap="none" rtlCol="0">
            <a:spAutoFit/>
          </a:bodyPr>
          <a:lstStyle/>
          <a:p>
            <a:r>
              <a:rPr lang="en-US" sz="3500" b="1" dirty="0" err="1">
                <a:solidFill>
                  <a:srgbClr val="C00000"/>
                </a:solidFill>
                <a:latin typeface="Raleway" pitchFamily="2" charset="77"/>
              </a:rPr>
              <a:t>df</a:t>
            </a:r>
            <a:endParaRPr lang="en-US" sz="3500" b="1" dirty="0">
              <a:solidFill>
                <a:srgbClr val="C00000"/>
              </a:solidFill>
              <a:latin typeface="Raleway" pitchFamily="2" charset="77"/>
            </a:endParaRPr>
          </a:p>
        </p:txBody>
      </p:sp>
      <p:sp>
        <p:nvSpPr>
          <p:cNvPr id="8" name="TextBox 7">
            <a:extLst>
              <a:ext uri="{FF2B5EF4-FFF2-40B4-BE49-F238E27FC236}">
                <a16:creationId xmlns:a16="http://schemas.microsoft.com/office/drawing/2014/main" id="{035B125E-D96F-5558-F412-D9A177116675}"/>
              </a:ext>
            </a:extLst>
          </p:cNvPr>
          <p:cNvSpPr txBox="1"/>
          <p:nvPr/>
        </p:nvSpPr>
        <p:spPr>
          <a:xfrm>
            <a:off x="6596504" y="806449"/>
            <a:ext cx="524503" cy="630942"/>
          </a:xfrm>
          <a:prstGeom prst="rect">
            <a:avLst/>
          </a:prstGeom>
          <a:noFill/>
        </p:spPr>
        <p:txBody>
          <a:bodyPr wrap="none" rtlCol="0">
            <a:spAutoFit/>
          </a:bodyPr>
          <a:lstStyle/>
          <a:p>
            <a:r>
              <a:rPr lang="en-US" sz="3500" b="1" dirty="0" err="1">
                <a:solidFill>
                  <a:srgbClr val="C00000"/>
                </a:solidFill>
                <a:latin typeface="Raleway" pitchFamily="2" charset="77"/>
              </a:rPr>
              <a:t>tf</a:t>
            </a:r>
            <a:endParaRPr lang="en-US" sz="3500" b="1" dirty="0">
              <a:solidFill>
                <a:srgbClr val="C00000"/>
              </a:solidFill>
              <a:latin typeface="Raleway" pitchFamily="2" charset="77"/>
            </a:endParaRPr>
          </a:p>
        </p:txBody>
      </p:sp>
      <p:sp>
        <p:nvSpPr>
          <p:cNvPr id="9" name="TextBox 8">
            <a:extLst>
              <a:ext uri="{FF2B5EF4-FFF2-40B4-BE49-F238E27FC236}">
                <a16:creationId xmlns:a16="http://schemas.microsoft.com/office/drawing/2014/main" id="{270BB710-B764-DF23-3C5D-32E8C09E3F46}"/>
              </a:ext>
            </a:extLst>
          </p:cNvPr>
          <p:cNvSpPr txBox="1"/>
          <p:nvPr/>
        </p:nvSpPr>
        <p:spPr>
          <a:xfrm>
            <a:off x="4449210" y="330068"/>
            <a:ext cx="1354858" cy="630942"/>
          </a:xfrm>
          <a:prstGeom prst="rect">
            <a:avLst/>
          </a:prstGeom>
          <a:noFill/>
        </p:spPr>
        <p:txBody>
          <a:bodyPr wrap="none" rtlCol="0">
            <a:spAutoFit/>
          </a:bodyPr>
          <a:lstStyle/>
          <a:p>
            <a:r>
              <a:rPr lang="en-US" sz="3500" b="1" dirty="0">
                <a:solidFill>
                  <a:srgbClr val="C00000"/>
                </a:solidFill>
                <a:latin typeface="Raleway" pitchFamily="2" charset="77"/>
              </a:rPr>
              <a:t>Doc#</a:t>
            </a:r>
          </a:p>
        </p:txBody>
      </p:sp>
      <p:sp>
        <p:nvSpPr>
          <p:cNvPr id="10" name="Freeform 9">
            <a:extLst>
              <a:ext uri="{FF2B5EF4-FFF2-40B4-BE49-F238E27FC236}">
                <a16:creationId xmlns:a16="http://schemas.microsoft.com/office/drawing/2014/main" id="{36FD11A1-3B8B-6A33-EDAC-86090A9F3805}"/>
              </a:ext>
            </a:extLst>
          </p:cNvPr>
          <p:cNvSpPr/>
          <p:nvPr/>
        </p:nvSpPr>
        <p:spPr>
          <a:xfrm>
            <a:off x="857187" y="1816100"/>
            <a:ext cx="1759013" cy="406400"/>
          </a:xfrm>
          <a:custGeom>
            <a:avLst/>
            <a:gdLst>
              <a:gd name="connsiteX0" fmla="*/ 65882 w 1818482"/>
              <a:gd name="connsiteY0" fmla="*/ 406400 h 406400"/>
              <a:gd name="connsiteX1" fmla="*/ 129382 w 1818482"/>
              <a:gd name="connsiteY1" fmla="*/ 342900 h 406400"/>
              <a:gd name="connsiteX2" fmla="*/ 1234282 w 1818482"/>
              <a:gd name="connsiteY2" fmla="*/ 292100 h 406400"/>
              <a:gd name="connsiteX3" fmla="*/ 1818482 w 1818482"/>
              <a:gd name="connsiteY3" fmla="*/ 0 h 406400"/>
              <a:gd name="connsiteX0" fmla="*/ 44198 w 1796798"/>
              <a:gd name="connsiteY0" fmla="*/ 406400 h 572744"/>
              <a:gd name="connsiteX1" fmla="*/ 158498 w 1796798"/>
              <a:gd name="connsiteY1" fmla="*/ 571500 h 572744"/>
              <a:gd name="connsiteX2" fmla="*/ 1212598 w 1796798"/>
              <a:gd name="connsiteY2" fmla="*/ 292100 h 572744"/>
              <a:gd name="connsiteX3" fmla="*/ 1796798 w 1796798"/>
              <a:gd name="connsiteY3" fmla="*/ 0 h 572744"/>
              <a:gd name="connsiteX0" fmla="*/ 6413 w 1759013"/>
              <a:gd name="connsiteY0" fmla="*/ 406400 h 406400"/>
              <a:gd name="connsiteX1" fmla="*/ 590613 w 1759013"/>
              <a:gd name="connsiteY1" fmla="*/ 279400 h 406400"/>
              <a:gd name="connsiteX2" fmla="*/ 1174813 w 1759013"/>
              <a:gd name="connsiteY2" fmla="*/ 292100 h 406400"/>
              <a:gd name="connsiteX3" fmla="*/ 1759013 w 1759013"/>
              <a:gd name="connsiteY3" fmla="*/ 0 h 406400"/>
            </a:gdLst>
            <a:ahLst/>
            <a:cxnLst>
              <a:cxn ang="0">
                <a:pos x="connsiteX0" y="connsiteY0"/>
              </a:cxn>
              <a:cxn ang="0">
                <a:pos x="connsiteX1" y="connsiteY1"/>
              </a:cxn>
              <a:cxn ang="0">
                <a:pos x="connsiteX2" y="connsiteY2"/>
              </a:cxn>
              <a:cxn ang="0">
                <a:pos x="connsiteX3" y="connsiteY3"/>
              </a:cxn>
            </a:cxnLst>
            <a:rect l="l" t="t" r="r" b="b"/>
            <a:pathLst>
              <a:path w="1759013" h="406400">
                <a:moveTo>
                  <a:pt x="6413" y="406400"/>
                </a:moveTo>
                <a:cubicBezTo>
                  <a:pt x="-59204" y="384175"/>
                  <a:pt x="395880" y="298450"/>
                  <a:pt x="590613" y="279400"/>
                </a:cubicBezTo>
                <a:cubicBezTo>
                  <a:pt x="785346" y="260350"/>
                  <a:pt x="893296" y="349250"/>
                  <a:pt x="1174813" y="292100"/>
                </a:cubicBezTo>
                <a:cubicBezTo>
                  <a:pt x="1456330" y="234950"/>
                  <a:pt x="1607671" y="117475"/>
                  <a:pt x="1759013" y="0"/>
                </a:cubicBezTo>
              </a:path>
            </a:pathLst>
          </a:custGeom>
          <a:noFill/>
          <a:ln w="2857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6140716F-B307-56E0-EF37-F9B215986173}"/>
              </a:ext>
            </a:extLst>
          </p:cNvPr>
          <p:cNvSpPr/>
          <p:nvPr/>
        </p:nvSpPr>
        <p:spPr>
          <a:xfrm>
            <a:off x="4430717" y="933788"/>
            <a:ext cx="318087" cy="745038"/>
          </a:xfrm>
          <a:custGeom>
            <a:avLst/>
            <a:gdLst>
              <a:gd name="connsiteX0" fmla="*/ 65882 w 1818482"/>
              <a:gd name="connsiteY0" fmla="*/ 406400 h 406400"/>
              <a:gd name="connsiteX1" fmla="*/ 129382 w 1818482"/>
              <a:gd name="connsiteY1" fmla="*/ 342900 h 406400"/>
              <a:gd name="connsiteX2" fmla="*/ 1234282 w 1818482"/>
              <a:gd name="connsiteY2" fmla="*/ 292100 h 406400"/>
              <a:gd name="connsiteX3" fmla="*/ 1818482 w 1818482"/>
              <a:gd name="connsiteY3" fmla="*/ 0 h 406400"/>
              <a:gd name="connsiteX0" fmla="*/ 44198 w 1796798"/>
              <a:gd name="connsiteY0" fmla="*/ 406400 h 572744"/>
              <a:gd name="connsiteX1" fmla="*/ 158498 w 1796798"/>
              <a:gd name="connsiteY1" fmla="*/ 571500 h 572744"/>
              <a:gd name="connsiteX2" fmla="*/ 1212598 w 1796798"/>
              <a:gd name="connsiteY2" fmla="*/ 292100 h 572744"/>
              <a:gd name="connsiteX3" fmla="*/ 1796798 w 1796798"/>
              <a:gd name="connsiteY3" fmla="*/ 0 h 572744"/>
              <a:gd name="connsiteX0" fmla="*/ 6413 w 1759013"/>
              <a:gd name="connsiteY0" fmla="*/ 406400 h 406400"/>
              <a:gd name="connsiteX1" fmla="*/ 590613 w 1759013"/>
              <a:gd name="connsiteY1" fmla="*/ 279400 h 406400"/>
              <a:gd name="connsiteX2" fmla="*/ 1174813 w 1759013"/>
              <a:gd name="connsiteY2" fmla="*/ 292100 h 406400"/>
              <a:gd name="connsiteX3" fmla="*/ 1759013 w 1759013"/>
              <a:gd name="connsiteY3" fmla="*/ 0 h 406400"/>
              <a:gd name="connsiteX0" fmla="*/ 15280 w 1412280"/>
              <a:gd name="connsiteY0" fmla="*/ 754 h 609629"/>
              <a:gd name="connsiteX1" fmla="*/ 243880 w 1412280"/>
              <a:gd name="connsiteY1" fmla="*/ 546854 h 609629"/>
              <a:gd name="connsiteX2" fmla="*/ 828080 w 1412280"/>
              <a:gd name="connsiteY2" fmla="*/ 559554 h 609629"/>
              <a:gd name="connsiteX3" fmla="*/ 1412280 w 1412280"/>
              <a:gd name="connsiteY3" fmla="*/ 267454 h 609629"/>
              <a:gd name="connsiteX0" fmla="*/ 24707 w 1421707"/>
              <a:gd name="connsiteY0" fmla="*/ 688 h 551776"/>
              <a:gd name="connsiteX1" fmla="*/ 253307 w 1421707"/>
              <a:gd name="connsiteY1" fmla="*/ 546788 h 551776"/>
              <a:gd name="connsiteX2" fmla="*/ 1421707 w 1421707"/>
              <a:gd name="connsiteY2" fmla="*/ 267388 h 551776"/>
              <a:gd name="connsiteX0" fmla="*/ 368841 w 1765841"/>
              <a:gd name="connsiteY0" fmla="*/ 1062 h 370108"/>
              <a:gd name="connsiteX1" fmla="*/ 64041 w 1765841"/>
              <a:gd name="connsiteY1" fmla="*/ 356662 h 370108"/>
              <a:gd name="connsiteX2" fmla="*/ 1765841 w 1765841"/>
              <a:gd name="connsiteY2" fmla="*/ 267762 h 370108"/>
              <a:gd name="connsiteX0" fmla="*/ 318087 w 318087"/>
              <a:gd name="connsiteY0" fmla="*/ 1363 h 745038"/>
              <a:gd name="connsiteX1" fmla="*/ 13287 w 318087"/>
              <a:gd name="connsiteY1" fmla="*/ 356963 h 745038"/>
              <a:gd name="connsiteX2" fmla="*/ 203787 w 318087"/>
              <a:gd name="connsiteY2" fmla="*/ 737963 h 745038"/>
            </a:gdLst>
            <a:ahLst/>
            <a:cxnLst>
              <a:cxn ang="0">
                <a:pos x="connsiteX0" y="connsiteY0"/>
              </a:cxn>
              <a:cxn ang="0">
                <a:pos x="connsiteX1" y="connsiteY1"/>
              </a:cxn>
              <a:cxn ang="0">
                <a:pos x="connsiteX2" y="connsiteY2"/>
              </a:cxn>
            </a:cxnLst>
            <a:rect l="l" t="t" r="r" b="b"/>
            <a:pathLst>
              <a:path w="318087" h="745038">
                <a:moveTo>
                  <a:pt x="318087" y="1363"/>
                </a:moveTo>
                <a:cubicBezTo>
                  <a:pt x="252470" y="-20862"/>
                  <a:pt x="32337" y="234196"/>
                  <a:pt x="13287" y="356963"/>
                </a:cubicBezTo>
                <a:cubicBezTo>
                  <a:pt x="-5763" y="479730"/>
                  <a:pt x="-39630" y="796171"/>
                  <a:pt x="203787" y="737963"/>
                </a:cubicBezTo>
              </a:path>
            </a:pathLst>
          </a:custGeom>
          <a:noFill/>
          <a:ln w="2857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a:extLst>
              <a:ext uri="{FF2B5EF4-FFF2-40B4-BE49-F238E27FC236}">
                <a16:creationId xmlns:a16="http://schemas.microsoft.com/office/drawing/2014/main" id="{885E0B8A-58A2-AB53-DBA7-433A35291843}"/>
              </a:ext>
            </a:extLst>
          </p:cNvPr>
          <p:cNvSpPr/>
          <p:nvPr/>
        </p:nvSpPr>
        <p:spPr>
          <a:xfrm>
            <a:off x="5273021" y="1040697"/>
            <a:ext cx="1206387" cy="492224"/>
          </a:xfrm>
          <a:custGeom>
            <a:avLst/>
            <a:gdLst>
              <a:gd name="connsiteX0" fmla="*/ 65882 w 1818482"/>
              <a:gd name="connsiteY0" fmla="*/ 406400 h 406400"/>
              <a:gd name="connsiteX1" fmla="*/ 129382 w 1818482"/>
              <a:gd name="connsiteY1" fmla="*/ 342900 h 406400"/>
              <a:gd name="connsiteX2" fmla="*/ 1234282 w 1818482"/>
              <a:gd name="connsiteY2" fmla="*/ 292100 h 406400"/>
              <a:gd name="connsiteX3" fmla="*/ 1818482 w 1818482"/>
              <a:gd name="connsiteY3" fmla="*/ 0 h 406400"/>
              <a:gd name="connsiteX0" fmla="*/ 44198 w 1796798"/>
              <a:gd name="connsiteY0" fmla="*/ 406400 h 572744"/>
              <a:gd name="connsiteX1" fmla="*/ 158498 w 1796798"/>
              <a:gd name="connsiteY1" fmla="*/ 571500 h 572744"/>
              <a:gd name="connsiteX2" fmla="*/ 1212598 w 1796798"/>
              <a:gd name="connsiteY2" fmla="*/ 292100 h 572744"/>
              <a:gd name="connsiteX3" fmla="*/ 1796798 w 1796798"/>
              <a:gd name="connsiteY3" fmla="*/ 0 h 572744"/>
              <a:gd name="connsiteX0" fmla="*/ 6413 w 1759013"/>
              <a:gd name="connsiteY0" fmla="*/ 406400 h 406400"/>
              <a:gd name="connsiteX1" fmla="*/ 590613 w 1759013"/>
              <a:gd name="connsiteY1" fmla="*/ 279400 h 406400"/>
              <a:gd name="connsiteX2" fmla="*/ 1174813 w 1759013"/>
              <a:gd name="connsiteY2" fmla="*/ 292100 h 406400"/>
              <a:gd name="connsiteX3" fmla="*/ 1759013 w 1759013"/>
              <a:gd name="connsiteY3" fmla="*/ 0 h 406400"/>
              <a:gd name="connsiteX0" fmla="*/ 15280 w 1412280"/>
              <a:gd name="connsiteY0" fmla="*/ 754 h 609629"/>
              <a:gd name="connsiteX1" fmla="*/ 243880 w 1412280"/>
              <a:gd name="connsiteY1" fmla="*/ 546854 h 609629"/>
              <a:gd name="connsiteX2" fmla="*/ 828080 w 1412280"/>
              <a:gd name="connsiteY2" fmla="*/ 559554 h 609629"/>
              <a:gd name="connsiteX3" fmla="*/ 1412280 w 1412280"/>
              <a:gd name="connsiteY3" fmla="*/ 267454 h 609629"/>
              <a:gd name="connsiteX0" fmla="*/ 24707 w 1421707"/>
              <a:gd name="connsiteY0" fmla="*/ 688 h 551776"/>
              <a:gd name="connsiteX1" fmla="*/ 253307 w 1421707"/>
              <a:gd name="connsiteY1" fmla="*/ 546788 h 551776"/>
              <a:gd name="connsiteX2" fmla="*/ 1421707 w 1421707"/>
              <a:gd name="connsiteY2" fmla="*/ 267388 h 551776"/>
              <a:gd name="connsiteX0" fmla="*/ 368841 w 1765841"/>
              <a:gd name="connsiteY0" fmla="*/ 1062 h 370108"/>
              <a:gd name="connsiteX1" fmla="*/ 64041 w 1765841"/>
              <a:gd name="connsiteY1" fmla="*/ 356662 h 370108"/>
              <a:gd name="connsiteX2" fmla="*/ 1765841 w 1765841"/>
              <a:gd name="connsiteY2" fmla="*/ 267762 h 370108"/>
              <a:gd name="connsiteX0" fmla="*/ 318087 w 318087"/>
              <a:gd name="connsiteY0" fmla="*/ 1363 h 745038"/>
              <a:gd name="connsiteX1" fmla="*/ 13287 w 318087"/>
              <a:gd name="connsiteY1" fmla="*/ 356963 h 745038"/>
              <a:gd name="connsiteX2" fmla="*/ 203787 w 318087"/>
              <a:gd name="connsiteY2" fmla="*/ 737963 h 745038"/>
              <a:gd name="connsiteX0" fmla="*/ 1184794 w 1184794"/>
              <a:gd name="connsiteY0" fmla="*/ 1123 h 416631"/>
              <a:gd name="connsiteX1" fmla="*/ 879994 w 1184794"/>
              <a:gd name="connsiteY1" fmla="*/ 356723 h 416631"/>
              <a:gd name="connsiteX2" fmla="*/ 41794 w 1184794"/>
              <a:gd name="connsiteY2" fmla="*/ 382123 h 416631"/>
              <a:gd name="connsiteX0" fmla="*/ 1206387 w 1206387"/>
              <a:gd name="connsiteY0" fmla="*/ 106192 h 492224"/>
              <a:gd name="connsiteX1" fmla="*/ 533287 w 1206387"/>
              <a:gd name="connsiteY1" fmla="*/ 17292 h 492224"/>
              <a:gd name="connsiteX2" fmla="*/ 63387 w 1206387"/>
              <a:gd name="connsiteY2" fmla="*/ 487192 h 492224"/>
            </a:gdLst>
            <a:ahLst/>
            <a:cxnLst>
              <a:cxn ang="0">
                <a:pos x="connsiteX0" y="connsiteY0"/>
              </a:cxn>
              <a:cxn ang="0">
                <a:pos x="connsiteX1" y="connsiteY1"/>
              </a:cxn>
              <a:cxn ang="0">
                <a:pos x="connsiteX2" y="connsiteY2"/>
              </a:cxn>
            </a:cxnLst>
            <a:rect l="l" t="t" r="r" b="b"/>
            <a:pathLst>
              <a:path w="1206387" h="492224">
                <a:moveTo>
                  <a:pt x="1206387" y="106192"/>
                </a:moveTo>
                <a:cubicBezTo>
                  <a:pt x="1140770" y="83967"/>
                  <a:pt x="723787" y="-46208"/>
                  <a:pt x="533287" y="17292"/>
                </a:cubicBezTo>
                <a:cubicBezTo>
                  <a:pt x="342787" y="80792"/>
                  <a:pt x="-180030" y="545400"/>
                  <a:pt x="63387" y="487192"/>
                </a:cubicBezTo>
              </a:path>
            </a:pathLst>
          </a:custGeom>
          <a:noFill/>
          <a:ln w="2857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80622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595B2-3E13-6A01-8601-37B3E51BD66E}"/>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A70D7942-0A9F-6D53-0559-92773D95FE1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5BF1762-46AD-C028-9B4B-8BD999AE5F76}"/>
              </a:ext>
            </a:extLst>
          </p:cNvPr>
          <p:cNvSpPr>
            <a:spLocks noGrp="1" noChangeArrowheads="1"/>
          </p:cNvSpPr>
          <p:nvPr>
            <p:ph idx="1"/>
          </p:nvPr>
        </p:nvSpPr>
        <p:spPr>
          <a:xfrm>
            <a:off x="3581400" y="285750"/>
            <a:ext cx="5009393" cy="1463040"/>
          </a:xfrm>
        </p:spPr>
        <p:txBody>
          <a:bodyPr>
            <a:normAutofit/>
          </a:bodyPr>
          <a:lstStyle/>
          <a:p>
            <a:r>
              <a:rPr lang="en-US" sz="3600" dirty="0">
                <a:solidFill>
                  <a:srgbClr val="A4001D"/>
                </a:solidFill>
              </a:rPr>
              <a:t>Efficiency: The Inverted Index</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5DA7C8DE-7C5A-EDC3-CF63-9C23A80557B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8878376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83A39-0C99-3482-C396-B2198A53FE7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42ADFF6-451E-C540-0ED0-6AB5F8963FF2}"/>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9FED93B9-7B3B-6E92-E196-629A68964844}"/>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Evaluation of IR</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CFE14E78-04B4-F195-D433-6A98D7D3C87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9255342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00200" y="156673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943350"/>
            <a:ext cx="8244840" cy="990600"/>
          </a:xfrm>
        </p:spPr>
        <p:txBody>
          <a:bodyPr>
            <a:normAutofit/>
          </a:bodyPr>
          <a:lstStyle/>
          <a:p>
            <a:pPr marL="0" indent="0">
              <a:buNone/>
            </a:pPr>
            <a:r>
              <a:rPr lang="en-US" sz="2400" b="1" dirty="0">
                <a:cs typeface="Calibri" panose="020F0502020204030204" pitchFamily="34" charset="0"/>
              </a:rPr>
              <a:t>Precision</a:t>
            </a:r>
            <a:r>
              <a:rPr lang="en-US" sz="2400" dirty="0">
                <a:cs typeface="Calibri" panose="020F0502020204030204" pitchFamily="34" charset="0"/>
              </a:rPr>
              <a:t>: % of selected items that are correct</a:t>
            </a:r>
          </a:p>
          <a:p>
            <a:pPr marL="0" indent="0">
              <a:buNone/>
            </a:pPr>
            <a:r>
              <a:rPr lang="en-US" sz="2400" b="1" dirty="0">
                <a:cs typeface="Calibri" panose="020F0502020204030204" pitchFamily="34" charset="0"/>
              </a:rPr>
              <a:t>Recall</a:t>
            </a:r>
            <a:r>
              <a:rPr lang="en-US" sz="2400" dirty="0">
                <a:cs typeface="Calibri" panose="020F0502020204030204" pitchFamily="34" charset="0"/>
              </a:rPr>
              <a:t>: % of correct items that are selected</a:t>
            </a:r>
          </a:p>
          <a:p>
            <a:endParaRPr lang="en-US" dirty="0"/>
          </a:p>
        </p:txBody>
      </p:sp>
      <p:sp>
        <p:nvSpPr>
          <p:cNvPr id="3" name="TextBox 2">
            <a:extLst>
              <a:ext uri="{FF2B5EF4-FFF2-40B4-BE49-F238E27FC236}">
                <a16:creationId xmlns:a16="http://schemas.microsoft.com/office/drawing/2014/main" id="{42871EFF-62F4-0407-843E-7517B1C4574C}"/>
              </a:ext>
            </a:extLst>
          </p:cNvPr>
          <p:cNvSpPr txBox="1"/>
          <p:nvPr/>
        </p:nvSpPr>
        <p:spPr>
          <a:xfrm>
            <a:off x="891389" y="1105067"/>
            <a:ext cx="5721438" cy="461665"/>
          </a:xfrm>
          <a:prstGeom prst="rect">
            <a:avLst/>
          </a:prstGeom>
          <a:noFill/>
        </p:spPr>
        <p:txBody>
          <a:bodyPr wrap="none" rtlCol="0">
            <a:spAutoFit/>
          </a:bodyPr>
          <a:lstStyle/>
          <a:p>
            <a:r>
              <a:rPr lang="en-US" dirty="0">
                <a:latin typeface="Raleway" pitchFamily="2" charset="77"/>
              </a:rPr>
              <a:t>We saw these already for classification</a:t>
            </a:r>
          </a:p>
        </p:txBody>
      </p:sp>
    </p:spTree>
    <p:extLst>
      <p:ext uri="{BB962C8B-B14F-4D97-AF65-F5344CB8AC3E}">
        <p14:creationId xmlns:p14="http://schemas.microsoft.com/office/powerpoint/2010/main" val="8497074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08BE-1045-4C30-8C6E-6D95ADF4CC2B}"/>
              </a:ext>
            </a:extLst>
          </p:cNvPr>
          <p:cNvSpPr>
            <a:spLocks noGrp="1"/>
          </p:cNvSpPr>
          <p:nvPr>
            <p:ph type="title"/>
          </p:nvPr>
        </p:nvSpPr>
        <p:spPr/>
        <p:txBody>
          <a:bodyPr/>
          <a:lstStyle/>
          <a:p>
            <a:r>
              <a:rPr lang="en-US" dirty="0"/>
              <a:t>Precision and Recall for IR</a:t>
            </a:r>
          </a:p>
        </p:txBody>
      </p:sp>
      <p:sp>
        <p:nvSpPr>
          <p:cNvPr id="3" name="Content Placeholder 2">
            <a:extLst>
              <a:ext uri="{FF2B5EF4-FFF2-40B4-BE49-F238E27FC236}">
                <a16:creationId xmlns:a16="http://schemas.microsoft.com/office/drawing/2014/main" id="{C20BFBCF-6D88-E6E6-98B0-1D0B2AE64A92}"/>
              </a:ext>
            </a:extLst>
          </p:cNvPr>
          <p:cNvSpPr>
            <a:spLocks noGrp="1"/>
          </p:cNvSpPr>
          <p:nvPr>
            <p:ph idx="1"/>
          </p:nvPr>
        </p:nvSpPr>
        <p:spPr/>
        <p:txBody>
          <a:bodyPr/>
          <a:lstStyle/>
          <a:p>
            <a:pPr marL="0" indent="0">
              <a:lnSpc>
                <a:spcPct val="100000"/>
              </a:lnSpc>
              <a:buNone/>
            </a:pPr>
            <a:r>
              <a:rPr lang="en-US" dirty="0"/>
              <a:t>User makes an information request</a:t>
            </a:r>
          </a:p>
          <a:p>
            <a:pPr marL="0" indent="0">
              <a:lnSpc>
                <a:spcPct val="100000"/>
              </a:lnSpc>
              <a:buNone/>
            </a:pPr>
            <a:r>
              <a:rPr lang="en-US" dirty="0"/>
              <a:t>Every document in collection is either:</a:t>
            </a:r>
          </a:p>
          <a:p>
            <a:pPr marL="465138" indent="-290513">
              <a:lnSpc>
                <a:spcPct val="100000"/>
              </a:lnSpc>
              <a:buFont typeface="Arial" panose="020B0604020202020204" pitchFamily="34" charset="0"/>
              <a:buChar char="•"/>
            </a:pPr>
            <a:r>
              <a:rPr lang="en-US" b="1" dirty="0"/>
              <a:t>Relevant</a:t>
            </a:r>
            <a:r>
              <a:rPr lang="en-US" dirty="0"/>
              <a:t> to the user</a:t>
            </a:r>
          </a:p>
          <a:p>
            <a:pPr marL="465138" indent="-290513">
              <a:lnSpc>
                <a:spcPct val="100000"/>
              </a:lnSpc>
              <a:buFont typeface="Arial" panose="020B0604020202020204" pitchFamily="34" charset="0"/>
              <a:buChar char="•"/>
            </a:pPr>
            <a:r>
              <a:rPr lang="en-US" b="1" dirty="0"/>
              <a:t>Not relevant </a:t>
            </a:r>
            <a:r>
              <a:rPr lang="en-US" dirty="0"/>
              <a:t>to the user</a:t>
            </a:r>
          </a:p>
          <a:p>
            <a:pPr indent="0">
              <a:lnSpc>
                <a:spcPct val="100000"/>
              </a:lnSpc>
            </a:pPr>
            <a:r>
              <a:rPr lang="en-US" dirty="0"/>
              <a:t>The system retrieves a ranked set of documents</a:t>
            </a:r>
          </a:p>
          <a:p>
            <a:pPr marL="465138" indent="-290513">
              <a:lnSpc>
                <a:spcPct val="100000"/>
              </a:lnSpc>
              <a:buFont typeface="Arial" panose="020B0604020202020204" pitchFamily="34" charset="0"/>
              <a:buChar char="•"/>
            </a:pPr>
            <a:endParaRPr lang="en-US" b="1" dirty="0"/>
          </a:p>
        </p:txBody>
      </p:sp>
    </p:spTree>
    <p:extLst>
      <p:ext uri="{BB962C8B-B14F-4D97-AF65-F5344CB8AC3E}">
        <p14:creationId xmlns:p14="http://schemas.microsoft.com/office/powerpoint/2010/main" val="1318587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CC1F-B0A0-7D0B-1C4B-063A91E20B02}"/>
              </a:ext>
            </a:extLst>
          </p:cNvPr>
          <p:cNvSpPr>
            <a:spLocks noGrp="1"/>
          </p:cNvSpPr>
          <p:nvPr>
            <p:ph type="title"/>
          </p:nvPr>
        </p:nvSpPr>
        <p:spPr/>
        <p:txBody>
          <a:bodyPr/>
          <a:lstStyle/>
          <a:p>
            <a:r>
              <a:rPr lang="en-US" dirty="0"/>
              <a:t>Precision for IR</a:t>
            </a:r>
          </a:p>
        </p:txBody>
      </p:sp>
      <p:sp>
        <p:nvSpPr>
          <p:cNvPr id="3" name="Content Placeholder 2">
            <a:extLst>
              <a:ext uri="{FF2B5EF4-FFF2-40B4-BE49-F238E27FC236}">
                <a16:creationId xmlns:a16="http://schemas.microsoft.com/office/drawing/2014/main" id="{A8395506-A329-EB28-05E0-A1B3286C5FCD}"/>
              </a:ext>
            </a:extLst>
          </p:cNvPr>
          <p:cNvSpPr>
            <a:spLocks noGrp="1"/>
          </p:cNvSpPr>
          <p:nvPr>
            <p:ph idx="1"/>
          </p:nvPr>
        </p:nvSpPr>
        <p:spPr>
          <a:xfrm>
            <a:off x="822960" y="1200150"/>
            <a:ext cx="7863840" cy="3733800"/>
          </a:xfrm>
        </p:spPr>
        <p:txBody>
          <a:bodyPr>
            <a:normAutofit fontScale="92500" lnSpcReduction="10000"/>
          </a:bodyPr>
          <a:lstStyle/>
          <a:p>
            <a:pPr marL="0" indent="0">
              <a:buNone/>
            </a:pPr>
            <a:r>
              <a:rPr lang="en-US" sz="2400" b="1" dirty="0"/>
              <a:t>Precision</a:t>
            </a:r>
            <a:r>
              <a:rPr lang="en-US" sz="2400" dirty="0"/>
              <a:t> = % of </a:t>
            </a:r>
            <a:r>
              <a:rPr lang="en-US" sz="2400" b="1" dirty="0"/>
              <a:t>retrieved</a:t>
            </a:r>
            <a:r>
              <a:rPr lang="en-US" sz="2400" dirty="0"/>
              <a:t> documents that are </a:t>
            </a:r>
            <a:r>
              <a:rPr lang="en-US" sz="2400" b="1" dirty="0"/>
              <a:t>relevant</a:t>
            </a:r>
          </a:p>
          <a:p>
            <a:pPr marL="0" indent="0">
              <a:buNone/>
            </a:pPr>
            <a:r>
              <a:rPr lang="en-US" sz="2400" dirty="0"/>
              <a:t>System retrieves two kinds of documents</a:t>
            </a:r>
            <a:endParaRPr lang="en-US" sz="2400" b="1" dirty="0"/>
          </a:p>
          <a:p>
            <a:pPr marL="0" indent="0">
              <a:buNone/>
            </a:pPr>
            <a:r>
              <a:rPr lang="en-US" sz="2400" b="1" dirty="0"/>
              <a:t>	relevant </a:t>
            </a:r>
            <a:r>
              <a:rPr lang="en-US" sz="2400" dirty="0"/>
              <a:t>documents</a:t>
            </a:r>
            <a:endParaRPr lang="en-US" sz="2400" b="1" dirty="0"/>
          </a:p>
          <a:p>
            <a:pPr marL="0" indent="0">
              <a:buNone/>
            </a:pPr>
            <a:r>
              <a:rPr lang="en-US" sz="2400" b="1" dirty="0"/>
              <a:t>	irrelevant </a:t>
            </a:r>
            <a:r>
              <a:rPr lang="en-US" sz="2400" dirty="0"/>
              <a:t>documents</a:t>
            </a:r>
          </a:p>
          <a:p>
            <a:pPr marL="0" indent="0">
              <a:buNone/>
            </a:pPr>
            <a:endParaRPr lang="en-US" sz="2400" b="1" dirty="0"/>
          </a:p>
          <a:p>
            <a:pPr marL="0" indent="0">
              <a:buNone/>
            </a:pPr>
            <a:r>
              <a:rPr lang="en-US" sz="2200" b="1" dirty="0"/>
              <a:t>			|relevant retrieved </a:t>
            </a:r>
            <a:r>
              <a:rPr lang="en-US" sz="2200" dirty="0"/>
              <a:t>docs</a:t>
            </a:r>
            <a:r>
              <a:rPr lang="en-US" sz="2200" b="1" dirty="0"/>
              <a:t>| </a:t>
            </a:r>
          </a:p>
          <a:p>
            <a:pPr marL="0" indent="0">
              <a:buNone/>
            </a:pPr>
            <a:r>
              <a:rPr lang="en-US" sz="2200" b="1" dirty="0"/>
              <a:t>Precision     =    ----------------------------------------</a:t>
            </a:r>
          </a:p>
          <a:p>
            <a:pPr marL="0" indent="0"/>
            <a:r>
              <a:rPr lang="en-US" sz="2200" b="1" dirty="0"/>
              <a:t>		|relevant retrieved </a:t>
            </a:r>
            <a:r>
              <a:rPr lang="en-US" sz="2200" dirty="0"/>
              <a:t>docs</a:t>
            </a:r>
            <a:r>
              <a:rPr lang="en-US" sz="2200" b="1" dirty="0"/>
              <a:t>| + |irrelevant retrieved </a:t>
            </a:r>
            <a:r>
              <a:rPr lang="en-US" sz="2200" dirty="0"/>
              <a:t>docs</a:t>
            </a:r>
            <a:r>
              <a:rPr lang="en-US" sz="2200" b="1" dirty="0"/>
              <a:t>|</a:t>
            </a:r>
          </a:p>
          <a:p>
            <a:pPr marL="0" indent="0">
              <a:buNone/>
            </a:pPr>
            <a:r>
              <a:rPr lang="en-US" sz="2400" b="1" dirty="0"/>
              <a:t>	</a:t>
            </a:r>
          </a:p>
        </p:txBody>
      </p:sp>
    </p:spTree>
    <p:extLst>
      <p:ext uri="{BB962C8B-B14F-4D97-AF65-F5344CB8AC3E}">
        <p14:creationId xmlns:p14="http://schemas.microsoft.com/office/powerpoint/2010/main" val="4209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DC3D-E23B-3AE0-BFDA-50906615A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58276-EED1-86CB-C927-B5ACFC88E343}"/>
              </a:ext>
            </a:extLst>
          </p:cNvPr>
          <p:cNvSpPr>
            <a:spLocks noGrp="1"/>
          </p:cNvSpPr>
          <p:nvPr>
            <p:ph type="title"/>
          </p:nvPr>
        </p:nvSpPr>
        <p:spPr/>
        <p:txBody>
          <a:bodyPr/>
          <a:lstStyle/>
          <a:p>
            <a:r>
              <a:rPr lang="en-US" dirty="0"/>
              <a:t>Recall for IR</a:t>
            </a:r>
          </a:p>
        </p:txBody>
      </p:sp>
      <p:sp>
        <p:nvSpPr>
          <p:cNvPr id="3" name="Content Placeholder 2">
            <a:extLst>
              <a:ext uri="{FF2B5EF4-FFF2-40B4-BE49-F238E27FC236}">
                <a16:creationId xmlns:a16="http://schemas.microsoft.com/office/drawing/2014/main" id="{5E2D351F-CAAB-263C-2150-34A09A09A8AA}"/>
              </a:ext>
            </a:extLst>
          </p:cNvPr>
          <p:cNvSpPr>
            <a:spLocks noGrp="1"/>
          </p:cNvSpPr>
          <p:nvPr>
            <p:ph idx="1"/>
          </p:nvPr>
        </p:nvSpPr>
        <p:spPr>
          <a:xfrm>
            <a:off x="822960" y="1200150"/>
            <a:ext cx="7863840" cy="3429000"/>
          </a:xfrm>
        </p:spPr>
        <p:txBody>
          <a:bodyPr>
            <a:normAutofit/>
          </a:bodyPr>
          <a:lstStyle/>
          <a:p>
            <a:pPr marL="0" indent="0">
              <a:buNone/>
            </a:pPr>
            <a:r>
              <a:rPr lang="en-US" sz="2400" b="1" dirty="0"/>
              <a:t>Recall</a:t>
            </a:r>
            <a:r>
              <a:rPr lang="en-US" sz="2400" dirty="0"/>
              <a:t> = % of </a:t>
            </a:r>
            <a:r>
              <a:rPr lang="en-US" sz="2400" b="1" dirty="0"/>
              <a:t>relevant</a:t>
            </a:r>
            <a:r>
              <a:rPr lang="en-US" sz="2400" dirty="0"/>
              <a:t> documents that are </a:t>
            </a:r>
            <a:r>
              <a:rPr lang="en-US" sz="2400" b="1" dirty="0"/>
              <a:t>retrieved</a:t>
            </a:r>
          </a:p>
          <a:p>
            <a:pPr marL="0" indent="0">
              <a:buNone/>
            </a:pPr>
            <a:endParaRPr lang="en-US" sz="2400" b="1" dirty="0"/>
          </a:p>
          <a:p>
            <a:pPr marL="0" indent="0">
              <a:buNone/>
            </a:pPr>
            <a:r>
              <a:rPr lang="en-US" sz="2400" b="1" dirty="0"/>
              <a:t>Recall =     |</a:t>
            </a:r>
            <a:r>
              <a:rPr lang="en-US" sz="2400" dirty="0"/>
              <a:t>retrieved</a:t>
            </a:r>
            <a:r>
              <a:rPr lang="en-US" sz="2400" b="1" dirty="0"/>
              <a:t> relevant </a:t>
            </a:r>
            <a:r>
              <a:rPr lang="en-US" sz="2400" dirty="0"/>
              <a:t>documents</a:t>
            </a:r>
            <a:r>
              <a:rPr lang="en-US" sz="2400" b="1" dirty="0"/>
              <a:t>|</a:t>
            </a:r>
          </a:p>
          <a:p>
            <a:pPr marL="0" indent="0">
              <a:buNone/>
            </a:pPr>
            <a:r>
              <a:rPr lang="en-US" sz="2400" b="1" dirty="0"/>
              <a:t>		-------------------------------</a:t>
            </a:r>
          </a:p>
          <a:p>
            <a:pPr marL="0" indent="0">
              <a:buNone/>
            </a:pPr>
            <a:r>
              <a:rPr lang="en-US" sz="2400" b="1" dirty="0"/>
              <a:t>		  |</a:t>
            </a:r>
            <a:r>
              <a:rPr lang="en-US" sz="2400" dirty="0"/>
              <a:t>all</a:t>
            </a:r>
            <a:r>
              <a:rPr lang="en-US" sz="2400" b="1" dirty="0"/>
              <a:t> relevant </a:t>
            </a:r>
            <a:r>
              <a:rPr lang="en-US" sz="2400" dirty="0"/>
              <a:t>document</a:t>
            </a:r>
            <a:r>
              <a:rPr lang="en-US" sz="2400" b="1" dirty="0"/>
              <a:t>|</a:t>
            </a:r>
          </a:p>
        </p:txBody>
      </p:sp>
    </p:spTree>
    <p:extLst>
      <p:ext uri="{BB962C8B-B14F-4D97-AF65-F5344CB8AC3E}">
        <p14:creationId xmlns:p14="http://schemas.microsoft.com/office/powerpoint/2010/main" val="2407532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0240-0735-183F-70E8-CD3F46208054}"/>
              </a:ext>
            </a:extLst>
          </p:cNvPr>
          <p:cNvSpPr>
            <a:spLocks noGrp="1"/>
          </p:cNvSpPr>
          <p:nvPr>
            <p:ph type="title"/>
          </p:nvPr>
        </p:nvSpPr>
        <p:spPr/>
        <p:txBody>
          <a:bodyPr/>
          <a:lstStyle/>
          <a:p>
            <a:r>
              <a:rPr lang="en-US" dirty="0"/>
              <a:t>Precision and Recall aren't enough</a:t>
            </a:r>
          </a:p>
        </p:txBody>
      </p:sp>
      <p:sp>
        <p:nvSpPr>
          <p:cNvPr id="3" name="Content Placeholder 2">
            <a:extLst>
              <a:ext uri="{FF2B5EF4-FFF2-40B4-BE49-F238E27FC236}">
                <a16:creationId xmlns:a16="http://schemas.microsoft.com/office/drawing/2014/main" id="{2F85AA59-52C8-A77F-099F-A2155AD1C50B}"/>
              </a:ext>
            </a:extLst>
          </p:cNvPr>
          <p:cNvSpPr>
            <a:spLocks noGrp="1"/>
          </p:cNvSpPr>
          <p:nvPr>
            <p:ph idx="1"/>
          </p:nvPr>
        </p:nvSpPr>
        <p:spPr/>
        <p:txBody>
          <a:bodyPr/>
          <a:lstStyle/>
          <a:p>
            <a:r>
              <a:rPr lang="en-US" dirty="0"/>
              <a:t>This is </a:t>
            </a:r>
            <a:r>
              <a:rPr lang="en-US" b="1" dirty="0"/>
              <a:t>ranked</a:t>
            </a:r>
            <a:r>
              <a:rPr lang="en-US" dirty="0"/>
              <a:t> retrieval</a:t>
            </a:r>
          </a:p>
          <a:p>
            <a:pPr marL="457200" indent="-457200">
              <a:buFont typeface="Arial" panose="020B0604020202020204" pitchFamily="34" charset="0"/>
              <a:buChar char="•"/>
            </a:pPr>
            <a:r>
              <a:rPr lang="en-US" dirty="0"/>
              <a:t>Given two ranked retrieval systems</a:t>
            </a:r>
          </a:p>
          <a:p>
            <a:pPr marL="457200" indent="-457200">
              <a:buFont typeface="Arial" panose="020B0604020202020204" pitchFamily="34" charset="0"/>
              <a:buChar char="•"/>
            </a:pPr>
            <a:r>
              <a:rPr lang="en-US" dirty="0"/>
              <a:t>We want a metric that prefers the one that </a:t>
            </a:r>
            <a:r>
              <a:rPr lang="en-US" b="1" dirty="0"/>
              <a:t>ranks relevant documents higher</a:t>
            </a:r>
          </a:p>
          <a:p>
            <a:r>
              <a:rPr lang="en-US" dirty="0"/>
              <a:t>We need to adapt precision and recall!</a:t>
            </a:r>
          </a:p>
          <a:p>
            <a:pPr marL="457200" indent="-457200">
              <a:buFont typeface="Arial" panose="020B0604020202020204" pitchFamily="34" charset="0"/>
              <a:buChar char="•"/>
            </a:pPr>
            <a:r>
              <a:rPr lang="en-US" dirty="0"/>
              <a:t>to be sensitive to </a:t>
            </a:r>
            <a:r>
              <a:rPr lang="en-US" b="1" dirty="0"/>
              <a:t>where in the ranking </a:t>
            </a:r>
            <a:r>
              <a:rPr lang="en-US" dirty="0"/>
              <a:t>the relevant document occur</a:t>
            </a:r>
          </a:p>
        </p:txBody>
      </p:sp>
    </p:spTree>
    <p:extLst>
      <p:ext uri="{BB962C8B-B14F-4D97-AF65-F5344CB8AC3E}">
        <p14:creationId xmlns:p14="http://schemas.microsoft.com/office/powerpoint/2010/main" val="17873639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7CACA-5D5A-11D0-FA51-1EB0E7DBB5F5}"/>
              </a:ext>
            </a:extLst>
          </p:cNvPr>
          <p:cNvSpPr>
            <a:spLocks noGrp="1"/>
          </p:cNvSpPr>
          <p:nvPr>
            <p:ph type="title"/>
          </p:nvPr>
        </p:nvSpPr>
        <p:spPr>
          <a:xfrm>
            <a:off x="800100" y="285750"/>
            <a:ext cx="7543800" cy="680397"/>
          </a:xfrm>
        </p:spPr>
        <p:txBody>
          <a:bodyPr>
            <a:normAutofit fontScale="90000"/>
          </a:bodyPr>
          <a:lstStyle/>
          <a:p>
            <a:r>
              <a:rPr lang="en-US" dirty="0"/>
              <a:t>Rank-specific</a:t>
            </a:r>
            <a:br>
              <a:rPr lang="en-US" dirty="0"/>
            </a:br>
            <a:r>
              <a:rPr lang="en-US" dirty="0"/>
              <a:t>precision and recall</a:t>
            </a:r>
          </a:p>
        </p:txBody>
      </p:sp>
      <p:sp>
        <p:nvSpPr>
          <p:cNvPr id="3" name="Content Placeholder 2">
            <a:extLst>
              <a:ext uri="{FF2B5EF4-FFF2-40B4-BE49-F238E27FC236}">
                <a16:creationId xmlns:a16="http://schemas.microsoft.com/office/drawing/2014/main" id="{72C6C2D7-E058-3E06-A08E-BD46DF687E6A}"/>
              </a:ext>
            </a:extLst>
          </p:cNvPr>
          <p:cNvSpPr>
            <a:spLocks noGrp="1"/>
          </p:cNvSpPr>
          <p:nvPr>
            <p:ph idx="1"/>
          </p:nvPr>
        </p:nvSpPr>
        <p:spPr>
          <a:xfrm>
            <a:off x="822961" y="1200150"/>
            <a:ext cx="4434840" cy="3429000"/>
          </a:xfrm>
        </p:spPr>
        <p:txBody>
          <a:bodyPr/>
          <a:lstStyle/>
          <a:p>
            <a:r>
              <a:rPr lang="en-US" dirty="0"/>
              <a:t>Example:</a:t>
            </a:r>
          </a:p>
          <a:p>
            <a:pPr marL="457200" indent="-457200">
              <a:buFont typeface="Arial" panose="020B0604020202020204" pitchFamily="34" charset="0"/>
              <a:buChar char="•"/>
            </a:pPr>
            <a:r>
              <a:rPr lang="en-US" dirty="0"/>
              <a:t>25 documents</a:t>
            </a:r>
          </a:p>
          <a:p>
            <a:pPr marL="457200" indent="-457200">
              <a:buFont typeface="Arial" panose="020B0604020202020204" pitchFamily="34" charset="0"/>
              <a:buChar char="•"/>
            </a:pPr>
            <a:r>
              <a:rPr lang="en-US" dirty="0"/>
              <a:t>9 are relevant</a:t>
            </a:r>
          </a:p>
          <a:p>
            <a:pPr marL="457200" indent="-457200">
              <a:buFont typeface="Arial" panose="020B0604020202020204" pitchFamily="34" charset="0"/>
              <a:buChar char="•"/>
            </a:pPr>
            <a:r>
              <a:rPr lang="en-US" dirty="0"/>
              <a:t>If we return all 25</a:t>
            </a:r>
            <a:br>
              <a:rPr lang="en-US" dirty="0"/>
            </a:br>
            <a:r>
              <a:rPr lang="en-US" dirty="0"/>
              <a:t>P=.36, R= 1.0</a:t>
            </a:r>
          </a:p>
          <a:p>
            <a:pPr marL="457200" indent="-457200">
              <a:buFont typeface="Arial" panose="020B0604020202020204" pitchFamily="34" charset="0"/>
              <a:buChar char="•"/>
            </a:pPr>
            <a:r>
              <a:rPr lang="en-US" dirty="0"/>
              <a:t>Suppose we just return one (and it is relevant)?</a:t>
            </a:r>
          </a:p>
        </p:txBody>
      </p:sp>
      <p:pic>
        <p:nvPicPr>
          <p:cNvPr id="5" name="Picture 4">
            <a:extLst>
              <a:ext uri="{FF2B5EF4-FFF2-40B4-BE49-F238E27FC236}">
                <a16:creationId xmlns:a16="http://schemas.microsoft.com/office/drawing/2014/main" id="{05315229-A19F-9DF7-E812-41C1445BEEB3}"/>
              </a:ext>
            </a:extLst>
          </p:cNvPr>
          <p:cNvPicPr>
            <a:picLocks noChangeAspect="1"/>
          </p:cNvPicPr>
          <p:nvPr/>
        </p:nvPicPr>
        <p:blipFill>
          <a:blip r:embed="rId3"/>
          <a:stretch>
            <a:fillRect/>
          </a:stretch>
        </p:blipFill>
        <p:spPr>
          <a:xfrm>
            <a:off x="5334000" y="-1"/>
            <a:ext cx="3771900" cy="5106299"/>
          </a:xfrm>
          <a:prstGeom prst="rect">
            <a:avLst/>
          </a:prstGeom>
        </p:spPr>
      </p:pic>
      <p:sp>
        <p:nvSpPr>
          <p:cNvPr id="6" name="Rectangle 5">
            <a:extLst>
              <a:ext uri="{FF2B5EF4-FFF2-40B4-BE49-F238E27FC236}">
                <a16:creationId xmlns:a16="http://schemas.microsoft.com/office/drawing/2014/main" id="{3B9BA8D7-6E41-DA10-A788-E635BCDA0F90}"/>
              </a:ext>
            </a:extLst>
          </p:cNvPr>
          <p:cNvSpPr/>
          <p:nvPr/>
        </p:nvSpPr>
        <p:spPr>
          <a:xfrm>
            <a:off x="5330952" y="438150"/>
            <a:ext cx="4191000" cy="46681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857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EBFA4-4E00-42D1-7249-30C79A195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71C30-6B2F-DBC6-4C7F-2DEE6980028D}"/>
              </a:ext>
            </a:extLst>
          </p:cNvPr>
          <p:cNvSpPr>
            <a:spLocks noGrp="1"/>
          </p:cNvSpPr>
          <p:nvPr>
            <p:ph type="title"/>
          </p:nvPr>
        </p:nvSpPr>
        <p:spPr>
          <a:xfrm>
            <a:off x="800100" y="285750"/>
            <a:ext cx="7543800" cy="680397"/>
          </a:xfrm>
        </p:spPr>
        <p:txBody>
          <a:bodyPr>
            <a:normAutofit fontScale="90000"/>
          </a:bodyPr>
          <a:lstStyle/>
          <a:p>
            <a:r>
              <a:rPr lang="en-US" dirty="0"/>
              <a:t>Rank-specific</a:t>
            </a:r>
            <a:br>
              <a:rPr lang="en-US" dirty="0"/>
            </a:br>
            <a:r>
              <a:rPr lang="en-US" dirty="0"/>
              <a:t>precision and recall</a:t>
            </a:r>
          </a:p>
        </p:txBody>
      </p:sp>
      <p:sp>
        <p:nvSpPr>
          <p:cNvPr id="3" name="Content Placeholder 2">
            <a:extLst>
              <a:ext uri="{FF2B5EF4-FFF2-40B4-BE49-F238E27FC236}">
                <a16:creationId xmlns:a16="http://schemas.microsoft.com/office/drawing/2014/main" id="{3B61AA69-DC67-DE27-674D-8C38B5263652}"/>
              </a:ext>
            </a:extLst>
          </p:cNvPr>
          <p:cNvSpPr>
            <a:spLocks noGrp="1"/>
          </p:cNvSpPr>
          <p:nvPr>
            <p:ph idx="1"/>
          </p:nvPr>
        </p:nvSpPr>
        <p:spPr>
          <a:xfrm>
            <a:off x="822961" y="1200150"/>
            <a:ext cx="4434840" cy="3429000"/>
          </a:xfrm>
        </p:spPr>
        <p:txBody>
          <a:bodyPr>
            <a:normAutofit fontScale="92500" lnSpcReduction="20000"/>
          </a:bodyPr>
          <a:lstStyle/>
          <a:p>
            <a:r>
              <a:rPr lang="en-US" dirty="0"/>
              <a:t>Recall is non-decreasing</a:t>
            </a:r>
          </a:p>
          <a:p>
            <a:pPr marL="457200" indent="-457200">
              <a:buFont typeface="Arial" panose="020B0604020202020204" pitchFamily="34" charset="0"/>
              <a:buChar char="•"/>
            </a:pPr>
            <a:r>
              <a:rPr lang="en-US" dirty="0"/>
              <a:t>Relevant docs increase recall</a:t>
            </a:r>
          </a:p>
          <a:p>
            <a:pPr marL="457200" indent="-457200">
              <a:buFont typeface="Arial" panose="020B0604020202020204" pitchFamily="34" charset="0"/>
              <a:buChar char="•"/>
            </a:pPr>
            <a:r>
              <a:rPr lang="en-US" dirty="0"/>
              <a:t>Non-relevant docs don't</a:t>
            </a:r>
          </a:p>
          <a:p>
            <a:r>
              <a:rPr lang="en-US" dirty="0"/>
              <a:t>Precision jumps up and down</a:t>
            </a:r>
          </a:p>
          <a:p>
            <a:pPr marL="457200" indent="-457200">
              <a:buFont typeface="Arial" panose="020B0604020202020204" pitchFamily="34" charset="0"/>
              <a:buChar char="•"/>
            </a:pPr>
            <a:r>
              <a:rPr lang="en-US" dirty="0"/>
              <a:t>increasing for relevant docs</a:t>
            </a:r>
          </a:p>
          <a:p>
            <a:pPr marL="457200" indent="-457200">
              <a:buFont typeface="Arial" panose="020B0604020202020204" pitchFamily="34" charset="0"/>
              <a:buChar char="•"/>
            </a:pPr>
            <a:r>
              <a:rPr lang="en-US" dirty="0"/>
              <a:t>decreasing otherwise. </a:t>
            </a:r>
          </a:p>
        </p:txBody>
      </p:sp>
      <p:pic>
        <p:nvPicPr>
          <p:cNvPr id="5" name="Picture 4">
            <a:extLst>
              <a:ext uri="{FF2B5EF4-FFF2-40B4-BE49-F238E27FC236}">
                <a16:creationId xmlns:a16="http://schemas.microsoft.com/office/drawing/2014/main" id="{31033028-2AEB-2144-CDBC-37819F14A02D}"/>
              </a:ext>
            </a:extLst>
          </p:cNvPr>
          <p:cNvPicPr>
            <a:picLocks noChangeAspect="1"/>
          </p:cNvPicPr>
          <p:nvPr/>
        </p:nvPicPr>
        <p:blipFill>
          <a:blip r:embed="rId3"/>
          <a:stretch>
            <a:fillRect/>
          </a:stretch>
        </p:blipFill>
        <p:spPr>
          <a:xfrm>
            <a:off x="5334000" y="-1"/>
            <a:ext cx="3771900" cy="5106299"/>
          </a:xfrm>
          <a:prstGeom prst="rect">
            <a:avLst/>
          </a:prstGeom>
        </p:spPr>
      </p:pic>
    </p:spTree>
    <p:extLst>
      <p:ext uri="{BB962C8B-B14F-4D97-AF65-F5344CB8AC3E}">
        <p14:creationId xmlns:p14="http://schemas.microsoft.com/office/powerpoint/2010/main" val="32614765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229FF-C779-E49E-CC9F-C7A77CD5C8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B951F6-8F02-7AB7-939B-EA6C5D59E177}"/>
              </a:ext>
            </a:extLst>
          </p:cNvPr>
          <p:cNvSpPr>
            <a:spLocks noGrp="1"/>
          </p:cNvSpPr>
          <p:nvPr>
            <p:ph type="title"/>
          </p:nvPr>
        </p:nvSpPr>
        <p:spPr>
          <a:xfrm>
            <a:off x="800100" y="285750"/>
            <a:ext cx="8039100" cy="680397"/>
          </a:xfrm>
        </p:spPr>
        <p:txBody>
          <a:bodyPr>
            <a:normAutofit fontScale="90000"/>
          </a:bodyPr>
          <a:lstStyle/>
          <a:p>
            <a:r>
              <a:rPr lang="en-US" dirty="0"/>
              <a:t>The precision-recall curve (for one query)</a:t>
            </a:r>
          </a:p>
        </p:txBody>
      </p:sp>
      <p:sp>
        <p:nvSpPr>
          <p:cNvPr id="3" name="Content Placeholder 2">
            <a:extLst>
              <a:ext uri="{FF2B5EF4-FFF2-40B4-BE49-F238E27FC236}">
                <a16:creationId xmlns:a16="http://schemas.microsoft.com/office/drawing/2014/main" id="{1EA59CDE-6AEA-F08F-CB17-8FE15D98CE47}"/>
              </a:ext>
            </a:extLst>
          </p:cNvPr>
          <p:cNvSpPr>
            <a:spLocks noGrp="1"/>
          </p:cNvSpPr>
          <p:nvPr>
            <p:ph idx="1"/>
          </p:nvPr>
        </p:nvSpPr>
        <p:spPr>
          <a:xfrm>
            <a:off x="822961" y="1200150"/>
            <a:ext cx="4434840" cy="3429000"/>
          </a:xfrm>
        </p:spPr>
        <p:txBody>
          <a:bodyPr>
            <a:normAutofit/>
          </a:bodyPr>
          <a:lstStyle/>
          <a:p>
            <a:endParaRPr lang="en-US" dirty="0"/>
          </a:p>
        </p:txBody>
      </p:sp>
      <p:pic>
        <p:nvPicPr>
          <p:cNvPr id="5" name="Picture 4">
            <a:extLst>
              <a:ext uri="{FF2B5EF4-FFF2-40B4-BE49-F238E27FC236}">
                <a16:creationId xmlns:a16="http://schemas.microsoft.com/office/drawing/2014/main" id="{0727506F-2F7A-88F8-3E3E-AE414FE55730}"/>
              </a:ext>
            </a:extLst>
          </p:cNvPr>
          <p:cNvPicPr>
            <a:picLocks noChangeAspect="1"/>
          </p:cNvPicPr>
          <p:nvPr/>
        </p:nvPicPr>
        <p:blipFill>
          <a:blip r:embed="rId3"/>
          <a:stretch>
            <a:fillRect/>
          </a:stretch>
        </p:blipFill>
        <p:spPr>
          <a:xfrm>
            <a:off x="323864" y="1839333"/>
            <a:ext cx="3257535" cy="4409965"/>
          </a:xfrm>
          <a:prstGeom prst="rect">
            <a:avLst/>
          </a:prstGeom>
        </p:spPr>
      </p:pic>
      <p:pic>
        <p:nvPicPr>
          <p:cNvPr id="4" name="Picture 3">
            <a:extLst>
              <a:ext uri="{FF2B5EF4-FFF2-40B4-BE49-F238E27FC236}">
                <a16:creationId xmlns:a16="http://schemas.microsoft.com/office/drawing/2014/main" id="{51DA13CD-80C0-E35C-063E-FFDA7FF63AE9}"/>
              </a:ext>
            </a:extLst>
          </p:cNvPr>
          <p:cNvPicPr>
            <a:picLocks noChangeAspect="1"/>
          </p:cNvPicPr>
          <p:nvPr/>
        </p:nvPicPr>
        <p:blipFill>
          <a:blip r:embed="rId4"/>
          <a:stretch>
            <a:fillRect/>
          </a:stretch>
        </p:blipFill>
        <p:spPr>
          <a:xfrm>
            <a:off x="3905250" y="1251934"/>
            <a:ext cx="4933950" cy="3891566"/>
          </a:xfrm>
          <a:prstGeom prst="rect">
            <a:avLst/>
          </a:prstGeom>
        </p:spPr>
      </p:pic>
    </p:spTree>
    <p:extLst>
      <p:ext uri="{BB962C8B-B14F-4D97-AF65-F5344CB8AC3E}">
        <p14:creationId xmlns:p14="http://schemas.microsoft.com/office/powerpoint/2010/main" val="1497632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36847-46AE-0C6F-C7FD-98AB44B89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0C4BF-7144-EF48-DF99-135073271FD1}"/>
              </a:ext>
            </a:extLst>
          </p:cNvPr>
          <p:cNvSpPr>
            <a:spLocks noGrp="1"/>
          </p:cNvSpPr>
          <p:nvPr>
            <p:ph type="title"/>
          </p:nvPr>
        </p:nvSpPr>
        <p:spPr>
          <a:xfrm>
            <a:off x="810260" y="291627"/>
            <a:ext cx="7543800" cy="680397"/>
          </a:xfrm>
        </p:spPr>
        <p:txBody>
          <a:bodyPr>
            <a:normAutofit fontScale="90000"/>
          </a:bodyPr>
          <a:lstStyle/>
          <a:p>
            <a:r>
              <a:rPr lang="en-US" dirty="0"/>
              <a:t>Need a metric that aggregates over many queries</a:t>
            </a:r>
          </a:p>
        </p:txBody>
      </p:sp>
      <p:sp>
        <p:nvSpPr>
          <p:cNvPr id="3" name="Content Placeholder 2">
            <a:extLst>
              <a:ext uri="{FF2B5EF4-FFF2-40B4-BE49-F238E27FC236}">
                <a16:creationId xmlns:a16="http://schemas.microsoft.com/office/drawing/2014/main" id="{F5770346-6CFA-B8F5-0EB0-2CBA41EC5E1D}"/>
              </a:ext>
            </a:extLst>
          </p:cNvPr>
          <p:cNvSpPr>
            <a:spLocks noGrp="1"/>
          </p:cNvSpPr>
          <p:nvPr>
            <p:ph idx="1"/>
          </p:nvPr>
        </p:nvSpPr>
        <p:spPr/>
        <p:txBody>
          <a:bodyPr/>
          <a:lstStyle/>
          <a:p>
            <a:r>
              <a:rPr lang="en-US" dirty="0"/>
              <a:t>Two common approaches</a:t>
            </a:r>
          </a:p>
          <a:p>
            <a:pPr marL="457200" indent="-457200">
              <a:buFont typeface="Arial" panose="020B0604020202020204" pitchFamily="34" charset="0"/>
              <a:buChar char="•"/>
            </a:pPr>
            <a:r>
              <a:rPr lang="en-US" dirty="0"/>
              <a:t>Mean Average Precision</a:t>
            </a:r>
          </a:p>
          <a:p>
            <a:pPr marL="457200" indent="-457200">
              <a:buFont typeface="Arial" panose="020B0604020202020204" pitchFamily="34" charset="0"/>
              <a:buChar char="•"/>
            </a:pPr>
            <a:r>
              <a:rPr lang="en-US" dirty="0"/>
              <a:t>Interpolated Precision</a:t>
            </a:r>
          </a:p>
        </p:txBody>
      </p:sp>
    </p:spTree>
    <p:extLst>
      <p:ext uri="{BB962C8B-B14F-4D97-AF65-F5344CB8AC3E}">
        <p14:creationId xmlns:p14="http://schemas.microsoft.com/office/powerpoint/2010/main" val="23074360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705B1-0BAB-2EBD-B7EA-D3C2B9EE6C9D}"/>
              </a:ext>
            </a:extLst>
          </p:cNvPr>
          <p:cNvSpPr>
            <a:spLocks noGrp="1"/>
          </p:cNvSpPr>
          <p:nvPr>
            <p:ph type="title"/>
          </p:nvPr>
        </p:nvSpPr>
        <p:spPr/>
        <p:txBody>
          <a:bodyPr>
            <a:normAutofit/>
          </a:bodyPr>
          <a:lstStyle/>
          <a:p>
            <a:r>
              <a:rPr lang="en-US" dirty="0"/>
              <a:t>Mean Average Precision</a:t>
            </a:r>
          </a:p>
        </p:txBody>
      </p:sp>
      <p:sp>
        <p:nvSpPr>
          <p:cNvPr id="3" name="Content Placeholder 2">
            <a:extLst>
              <a:ext uri="{FF2B5EF4-FFF2-40B4-BE49-F238E27FC236}">
                <a16:creationId xmlns:a16="http://schemas.microsoft.com/office/drawing/2014/main" id="{7E851A91-E370-E9FD-201B-E40720DFE282}"/>
              </a:ext>
            </a:extLst>
          </p:cNvPr>
          <p:cNvSpPr>
            <a:spLocks noGrp="1"/>
          </p:cNvSpPr>
          <p:nvPr>
            <p:ph idx="1"/>
          </p:nvPr>
        </p:nvSpPr>
        <p:spPr>
          <a:xfrm>
            <a:off x="762000" y="1047750"/>
            <a:ext cx="7543801" cy="3581400"/>
          </a:xfrm>
        </p:spPr>
        <p:txBody>
          <a:bodyPr>
            <a:normAutofit/>
          </a:bodyPr>
          <a:lstStyle/>
          <a:p>
            <a:r>
              <a:rPr lang="en-US" dirty="0"/>
              <a:t>Descend through ranked items</a:t>
            </a:r>
          </a:p>
          <a:p>
            <a:r>
              <a:rPr lang="en-US" dirty="0"/>
              <a:t>Note precision only if item is </a:t>
            </a:r>
            <a:r>
              <a:rPr lang="en-US" b="1" dirty="0"/>
              <a:t>relevant</a:t>
            </a:r>
          </a:p>
          <a:p>
            <a:pPr marL="457200" indent="-457200">
              <a:buFont typeface="Arial" panose="020B0604020202020204" pitchFamily="34" charset="0"/>
              <a:buChar char="•"/>
            </a:pPr>
            <a:r>
              <a:rPr lang="en-US" sz="2400" dirty="0"/>
              <a:t>e.g. ranks 1, 3, 5, 6 but not 2 or 4:</a:t>
            </a:r>
          </a:p>
          <a:p>
            <a:pPr marL="0" indent="0"/>
            <a:r>
              <a:rPr lang="en-US" dirty="0" err="1"/>
              <a:t>Precision</a:t>
            </a:r>
            <a:r>
              <a:rPr lang="en-US" baseline="-25000" dirty="0" err="1"/>
              <a:t>r</a:t>
            </a:r>
            <a:r>
              <a:rPr lang="en-US" dirty="0"/>
              <a:t>(d) "ranked precision"</a:t>
            </a:r>
          </a:p>
          <a:p>
            <a:endParaRPr lang="en-US" dirty="0"/>
          </a:p>
          <a:p>
            <a:endParaRPr lang="en-US" dirty="0"/>
          </a:p>
          <a:p>
            <a:endParaRPr lang="en-US" dirty="0"/>
          </a:p>
        </p:txBody>
      </p:sp>
      <p:pic>
        <p:nvPicPr>
          <p:cNvPr id="6" name="Picture 5">
            <a:extLst>
              <a:ext uri="{FF2B5EF4-FFF2-40B4-BE49-F238E27FC236}">
                <a16:creationId xmlns:a16="http://schemas.microsoft.com/office/drawing/2014/main" id="{37C05A02-D557-983D-339D-AE4250E82711}"/>
              </a:ext>
            </a:extLst>
          </p:cNvPr>
          <p:cNvPicPr>
            <a:picLocks noChangeAspect="1"/>
          </p:cNvPicPr>
          <p:nvPr/>
        </p:nvPicPr>
        <p:blipFill>
          <a:blip r:embed="rId2"/>
          <a:srcRect b="69690"/>
          <a:stretch>
            <a:fillRect/>
          </a:stretch>
        </p:blipFill>
        <p:spPr>
          <a:xfrm>
            <a:off x="4215141" y="3063875"/>
            <a:ext cx="4928859" cy="2022475"/>
          </a:xfrm>
          <a:prstGeom prst="rect">
            <a:avLst/>
          </a:prstGeom>
        </p:spPr>
      </p:pic>
      <p:sp>
        <p:nvSpPr>
          <p:cNvPr id="9" name="Freeform 8">
            <a:extLst>
              <a:ext uri="{FF2B5EF4-FFF2-40B4-BE49-F238E27FC236}">
                <a16:creationId xmlns:a16="http://schemas.microsoft.com/office/drawing/2014/main" id="{C81F2AB6-11EA-E6DC-6B92-704C4FDF03B8}"/>
              </a:ext>
            </a:extLst>
          </p:cNvPr>
          <p:cNvSpPr/>
          <p:nvPr/>
        </p:nvSpPr>
        <p:spPr>
          <a:xfrm>
            <a:off x="6894068" y="334317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A121C161-A10E-C467-382F-76438045D615}"/>
              </a:ext>
            </a:extLst>
          </p:cNvPr>
          <p:cNvSpPr/>
          <p:nvPr/>
        </p:nvSpPr>
        <p:spPr>
          <a:xfrm>
            <a:off x="6894068" y="384482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1" name="Freeform 10">
            <a:extLst>
              <a:ext uri="{FF2B5EF4-FFF2-40B4-BE49-F238E27FC236}">
                <a16:creationId xmlns:a16="http://schemas.microsoft.com/office/drawing/2014/main" id="{5AA600D1-E7AB-5E68-7800-828C9AB3C7A6}"/>
              </a:ext>
            </a:extLst>
          </p:cNvPr>
          <p:cNvSpPr/>
          <p:nvPr/>
        </p:nvSpPr>
        <p:spPr>
          <a:xfrm>
            <a:off x="6894068" y="434012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2" name="Freeform 11">
            <a:extLst>
              <a:ext uri="{FF2B5EF4-FFF2-40B4-BE49-F238E27FC236}">
                <a16:creationId xmlns:a16="http://schemas.microsoft.com/office/drawing/2014/main" id="{A4BC8CD3-EA6E-A4B2-4966-CE5196483C1A}"/>
              </a:ext>
            </a:extLst>
          </p:cNvPr>
          <p:cNvSpPr/>
          <p:nvPr/>
        </p:nvSpPr>
        <p:spPr>
          <a:xfrm>
            <a:off x="6894068" y="463857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FA3D8F14-A131-EC26-4F00-3BE5663CF65C}"/>
              </a:ext>
            </a:extLst>
          </p:cNvPr>
          <p:cNvSpPr/>
          <p:nvPr/>
        </p:nvSpPr>
        <p:spPr>
          <a:xfrm>
            <a:off x="5586741" y="3368675"/>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4" name="Rectangle 13">
            <a:extLst>
              <a:ext uri="{FF2B5EF4-FFF2-40B4-BE49-F238E27FC236}">
                <a16:creationId xmlns:a16="http://schemas.microsoft.com/office/drawing/2014/main" id="{5C8B19CA-52A8-E452-5EA5-829DF2874CD1}"/>
              </a:ext>
            </a:extLst>
          </p:cNvPr>
          <p:cNvSpPr/>
          <p:nvPr/>
        </p:nvSpPr>
        <p:spPr>
          <a:xfrm>
            <a:off x="5586741" y="3846512"/>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5" name="Rectangle 14">
            <a:extLst>
              <a:ext uri="{FF2B5EF4-FFF2-40B4-BE49-F238E27FC236}">
                <a16:creationId xmlns:a16="http://schemas.microsoft.com/office/drawing/2014/main" id="{E2FAB4DC-51CF-E1A3-0F0F-80BAC5EAE4ED}"/>
              </a:ext>
            </a:extLst>
          </p:cNvPr>
          <p:cNvSpPr/>
          <p:nvPr/>
        </p:nvSpPr>
        <p:spPr>
          <a:xfrm>
            <a:off x="5586741" y="4359275"/>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6" name="Rectangle 15">
            <a:extLst>
              <a:ext uri="{FF2B5EF4-FFF2-40B4-BE49-F238E27FC236}">
                <a16:creationId xmlns:a16="http://schemas.microsoft.com/office/drawing/2014/main" id="{BCBD48BE-27B9-515E-456D-721CE9D95A89}"/>
              </a:ext>
            </a:extLst>
          </p:cNvPr>
          <p:cNvSpPr/>
          <p:nvPr/>
        </p:nvSpPr>
        <p:spPr>
          <a:xfrm>
            <a:off x="5586741" y="4625975"/>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8" name="TextBox 17">
            <a:extLst>
              <a:ext uri="{FF2B5EF4-FFF2-40B4-BE49-F238E27FC236}">
                <a16:creationId xmlns:a16="http://schemas.microsoft.com/office/drawing/2014/main" id="{33136003-941A-5D8B-0536-4DD6EA053E02}"/>
              </a:ext>
            </a:extLst>
          </p:cNvPr>
          <p:cNvSpPr txBox="1"/>
          <p:nvPr/>
        </p:nvSpPr>
        <p:spPr>
          <a:xfrm>
            <a:off x="1066800" y="3012340"/>
            <a:ext cx="3627119" cy="830997"/>
          </a:xfrm>
          <a:prstGeom prst="rect">
            <a:avLst/>
          </a:prstGeom>
          <a:noFill/>
        </p:spPr>
        <p:txBody>
          <a:bodyPr wrap="square">
            <a:spAutoFit/>
          </a:bodyPr>
          <a:lstStyle/>
          <a:p>
            <a:r>
              <a:rPr lang="en-US" dirty="0">
                <a:latin typeface="Raleway" pitchFamily="2" charset="77"/>
              </a:rPr>
              <a:t>precision at the rank doc </a:t>
            </a:r>
            <a:r>
              <a:rPr lang="en-US" i="1" dirty="0">
                <a:latin typeface="Raleway" pitchFamily="2" charset="77"/>
              </a:rPr>
              <a:t>d </a:t>
            </a:r>
            <a:r>
              <a:rPr lang="en-US" dirty="0">
                <a:latin typeface="Raleway" pitchFamily="2" charset="77"/>
              </a:rPr>
              <a:t>was found.</a:t>
            </a:r>
          </a:p>
        </p:txBody>
      </p:sp>
    </p:spTree>
    <p:extLst>
      <p:ext uri="{BB962C8B-B14F-4D97-AF65-F5344CB8AC3E}">
        <p14:creationId xmlns:p14="http://schemas.microsoft.com/office/powerpoint/2010/main" val="122901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31251-D8E7-04DF-F781-69025443F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FD042-D36F-82BB-9B02-57C3C9FC0688}"/>
              </a:ext>
            </a:extLst>
          </p:cNvPr>
          <p:cNvSpPr>
            <a:spLocks noGrp="1"/>
          </p:cNvSpPr>
          <p:nvPr>
            <p:ph type="title"/>
          </p:nvPr>
        </p:nvSpPr>
        <p:spPr/>
        <p:txBody>
          <a:bodyPr>
            <a:normAutofit/>
          </a:bodyPr>
          <a:lstStyle/>
          <a:p>
            <a:r>
              <a:rPr lang="en-US" dirty="0"/>
              <a:t>Average Precision</a:t>
            </a:r>
          </a:p>
        </p:txBody>
      </p:sp>
      <p:sp>
        <p:nvSpPr>
          <p:cNvPr id="3" name="Content Placeholder 2">
            <a:extLst>
              <a:ext uri="{FF2B5EF4-FFF2-40B4-BE49-F238E27FC236}">
                <a16:creationId xmlns:a16="http://schemas.microsoft.com/office/drawing/2014/main" id="{A71ED225-4EFC-B45E-0588-5E5FEEEEE418}"/>
              </a:ext>
            </a:extLst>
          </p:cNvPr>
          <p:cNvSpPr>
            <a:spLocks noGrp="1"/>
          </p:cNvSpPr>
          <p:nvPr>
            <p:ph idx="1"/>
          </p:nvPr>
        </p:nvSpPr>
        <p:spPr>
          <a:xfrm>
            <a:off x="822960" y="1200150"/>
            <a:ext cx="7787640" cy="3657600"/>
          </a:xfrm>
        </p:spPr>
        <p:txBody>
          <a:bodyPr>
            <a:normAutofit fontScale="92500" lnSpcReduction="10000"/>
          </a:bodyPr>
          <a:lstStyle/>
          <a:p>
            <a:r>
              <a:rPr lang="en-US" dirty="0"/>
              <a:t>Descend through ranked items</a:t>
            </a:r>
          </a:p>
          <a:p>
            <a:r>
              <a:rPr lang="en-US" dirty="0"/>
              <a:t>Note precision only if item is </a:t>
            </a:r>
            <a:r>
              <a:rPr lang="en-US" b="1" dirty="0"/>
              <a:t>relevant</a:t>
            </a:r>
          </a:p>
          <a:p>
            <a:r>
              <a:rPr lang="en-US" dirty="0"/>
              <a:t>Take the average of the ranked-precisions</a:t>
            </a:r>
          </a:p>
          <a:p>
            <a:endParaRPr lang="en-US" dirty="0"/>
          </a:p>
          <a:p>
            <a:endParaRPr lang="en-US" dirty="0"/>
          </a:p>
          <a:p>
            <a:pPr marL="457200" indent="-457200">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R</a:t>
            </a:r>
            <a:r>
              <a:rPr lang="en-US" sz="2600" baseline="-25000" dirty="0">
                <a:latin typeface="Times New Roman" panose="02020603050405020304" pitchFamily="18" charset="0"/>
                <a:cs typeface="Times New Roman" panose="02020603050405020304" pitchFamily="18" charset="0"/>
              </a:rPr>
              <a:t>r</a:t>
            </a:r>
            <a:r>
              <a:rPr lang="en-US" sz="2600" dirty="0"/>
              <a:t> is the set of relevant documents at or above r</a:t>
            </a:r>
          </a:p>
          <a:p>
            <a:pPr marL="457200" indent="-457200">
              <a:buFont typeface="Arial" panose="020B0604020202020204" pitchFamily="34" charset="0"/>
              <a:buChar char="•"/>
            </a:pPr>
            <a:r>
              <a:rPr lang="en-US" sz="2600" dirty="0" err="1">
                <a:latin typeface="Times New Roman" panose="02020603050405020304" pitchFamily="18" charset="0"/>
                <a:cs typeface="Times New Roman" panose="02020603050405020304" pitchFamily="18" charset="0"/>
              </a:rPr>
              <a:t>Precision</a:t>
            </a:r>
            <a:r>
              <a:rPr lang="en-US" sz="2600" baseline="-25000" dirty="0" err="1">
                <a:latin typeface="Times New Roman" panose="02020603050405020304" pitchFamily="18" charset="0"/>
                <a:cs typeface="Times New Roman" panose="02020603050405020304" pitchFamily="18" charset="0"/>
              </a:rPr>
              <a:t>r</a:t>
            </a:r>
            <a:r>
              <a:rPr lang="en-US" sz="2600" dirty="0">
                <a:latin typeface="Times New Roman" panose="02020603050405020304" pitchFamily="18" charset="0"/>
                <a:cs typeface="Times New Roman" panose="02020603050405020304" pitchFamily="18" charset="0"/>
              </a:rPr>
              <a:t>(d) </a:t>
            </a:r>
            <a:r>
              <a:rPr lang="en-US" sz="2600" dirty="0"/>
              <a:t>is precision measured at the rank at which document </a:t>
            </a:r>
            <a:r>
              <a:rPr lang="en-US" sz="2600" i="1" dirty="0"/>
              <a:t>d </a:t>
            </a:r>
            <a:r>
              <a:rPr lang="en-US" sz="2600" dirty="0"/>
              <a:t>was found.</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C6555110-99F4-7763-2363-3042AC04EFCF}"/>
              </a:ext>
            </a:extLst>
          </p:cNvPr>
          <p:cNvPicPr>
            <a:picLocks noChangeAspect="1"/>
          </p:cNvPicPr>
          <p:nvPr/>
        </p:nvPicPr>
        <p:blipFill>
          <a:blip r:embed="rId2"/>
          <a:stretch>
            <a:fillRect/>
          </a:stretch>
        </p:blipFill>
        <p:spPr>
          <a:xfrm>
            <a:off x="2514600" y="2571750"/>
            <a:ext cx="3509491" cy="1073150"/>
          </a:xfrm>
          <a:prstGeom prst="rect">
            <a:avLst/>
          </a:prstGeom>
        </p:spPr>
      </p:pic>
    </p:spTree>
    <p:extLst>
      <p:ext uri="{BB962C8B-B14F-4D97-AF65-F5344CB8AC3E}">
        <p14:creationId xmlns:p14="http://schemas.microsoft.com/office/powerpoint/2010/main" val="31622731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9D320-BD58-AA46-68EF-52B32F6A1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6B3CD-6554-5556-A2C8-4EE07522BB9D}"/>
              </a:ext>
            </a:extLst>
          </p:cNvPr>
          <p:cNvSpPr>
            <a:spLocks noGrp="1"/>
          </p:cNvSpPr>
          <p:nvPr>
            <p:ph type="title"/>
          </p:nvPr>
        </p:nvSpPr>
        <p:spPr/>
        <p:txBody>
          <a:bodyPr>
            <a:normAutofit/>
          </a:bodyPr>
          <a:lstStyle/>
          <a:p>
            <a:r>
              <a:rPr lang="en-US" dirty="0"/>
              <a:t>Mean Average Precision</a:t>
            </a:r>
          </a:p>
        </p:txBody>
      </p:sp>
      <p:sp>
        <p:nvSpPr>
          <p:cNvPr id="3" name="Content Placeholder 2">
            <a:extLst>
              <a:ext uri="{FF2B5EF4-FFF2-40B4-BE49-F238E27FC236}">
                <a16:creationId xmlns:a16="http://schemas.microsoft.com/office/drawing/2014/main" id="{A67B7576-7568-B927-BAEB-C9ADB1D74FDA}"/>
              </a:ext>
            </a:extLst>
          </p:cNvPr>
          <p:cNvSpPr>
            <a:spLocks noGrp="1"/>
          </p:cNvSpPr>
          <p:nvPr>
            <p:ph idx="1"/>
          </p:nvPr>
        </p:nvSpPr>
        <p:spPr/>
        <p:txBody>
          <a:bodyPr/>
          <a:lstStyle/>
          <a:p>
            <a:r>
              <a:rPr lang="en-US" dirty="0"/>
              <a:t>For a set of Q queries</a:t>
            </a:r>
          </a:p>
          <a:p>
            <a:r>
              <a:rPr lang="en-US" dirty="0"/>
              <a:t>Mean Average Precision (MAP):</a:t>
            </a:r>
          </a:p>
          <a:p>
            <a:endParaRPr lang="en-US" dirty="0"/>
          </a:p>
        </p:txBody>
      </p:sp>
      <p:pic>
        <p:nvPicPr>
          <p:cNvPr id="5" name="Picture 4">
            <a:extLst>
              <a:ext uri="{FF2B5EF4-FFF2-40B4-BE49-F238E27FC236}">
                <a16:creationId xmlns:a16="http://schemas.microsoft.com/office/drawing/2014/main" id="{6DBF6284-7E22-34E0-3EA4-E7D50BD73795}"/>
              </a:ext>
            </a:extLst>
          </p:cNvPr>
          <p:cNvPicPr>
            <a:picLocks noChangeAspect="1"/>
          </p:cNvPicPr>
          <p:nvPr/>
        </p:nvPicPr>
        <p:blipFill>
          <a:blip r:embed="rId2"/>
          <a:stretch>
            <a:fillRect/>
          </a:stretch>
        </p:blipFill>
        <p:spPr>
          <a:xfrm>
            <a:off x="2514600" y="2603500"/>
            <a:ext cx="3657429" cy="1339850"/>
          </a:xfrm>
          <a:prstGeom prst="rect">
            <a:avLst/>
          </a:prstGeom>
        </p:spPr>
      </p:pic>
    </p:spTree>
    <p:extLst>
      <p:ext uri="{BB962C8B-B14F-4D97-AF65-F5344CB8AC3E}">
        <p14:creationId xmlns:p14="http://schemas.microsoft.com/office/powerpoint/2010/main" val="38529714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F65F6-C9E5-93E0-5198-119137063B9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36E05E1-3118-F048-D083-6CF63CB79A3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1A8CD28-8DEC-D495-833A-8688885A69F8}"/>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Evaluation of IR</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36E520F1-52CA-75EA-0593-0DEE61674A8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1070937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ABD23-F039-DC19-1E27-B9516A0120F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88E5894E-FAA7-E591-792C-C0ED9A58427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8D748B7F-D63A-028B-137B-A0DC000BC4E2}"/>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Dense Retrieval</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23E9BB1-546E-551D-8930-85E6252F6FE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6222161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7236-7FC7-947B-3678-7DDB74959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7AE15-0271-6B4E-FBAE-F485FD4EB38B}"/>
              </a:ext>
            </a:extLst>
          </p:cNvPr>
          <p:cNvSpPr>
            <a:spLocks noGrp="1"/>
          </p:cNvSpPr>
          <p:nvPr>
            <p:ph type="title"/>
          </p:nvPr>
        </p:nvSpPr>
        <p:spPr>
          <a:xfrm>
            <a:off x="810260" y="291627"/>
            <a:ext cx="7543800" cy="680397"/>
          </a:xfrm>
        </p:spPr>
        <p:txBody>
          <a:bodyPr>
            <a:normAutofit/>
          </a:bodyPr>
          <a:lstStyle/>
          <a:p>
            <a:r>
              <a:rPr lang="en-US" dirty="0"/>
              <a:t>Problem with classic IR</a:t>
            </a:r>
          </a:p>
        </p:txBody>
      </p:sp>
      <p:sp>
        <p:nvSpPr>
          <p:cNvPr id="3" name="Content Placeholder 2">
            <a:extLst>
              <a:ext uri="{FF2B5EF4-FFF2-40B4-BE49-F238E27FC236}">
                <a16:creationId xmlns:a16="http://schemas.microsoft.com/office/drawing/2014/main" id="{853B3940-31EA-9503-1835-F58751796025}"/>
              </a:ext>
            </a:extLst>
          </p:cNvPr>
          <p:cNvSpPr>
            <a:spLocks noGrp="1"/>
          </p:cNvSpPr>
          <p:nvPr>
            <p:ph idx="1"/>
          </p:nvPr>
        </p:nvSpPr>
        <p:spPr/>
        <p:txBody>
          <a:bodyPr/>
          <a:lstStyle/>
          <a:p>
            <a:br>
              <a:rPr lang="en-US" dirty="0"/>
            </a:br>
            <a:r>
              <a:rPr lang="en-US" dirty="0"/>
              <a:t>The </a:t>
            </a:r>
            <a:r>
              <a:rPr lang="en-US" b="1" dirty="0"/>
              <a:t>vocabulary mismatch problem</a:t>
            </a:r>
          </a:p>
          <a:p>
            <a:pPr marL="457200" indent="-457200">
              <a:buFont typeface="Arial" panose="020B0604020202020204" pitchFamily="34" charset="0"/>
              <a:buChar char="•"/>
            </a:pPr>
            <a:r>
              <a:rPr lang="en-US" dirty="0" err="1"/>
              <a:t>tf-idf</a:t>
            </a:r>
            <a:r>
              <a:rPr lang="en-US" dirty="0"/>
              <a:t> or BM25 cosine similarities only work if there is </a:t>
            </a:r>
            <a:r>
              <a:rPr lang="en-US" b="1" dirty="0"/>
              <a:t>exact word overlap </a:t>
            </a:r>
            <a:r>
              <a:rPr lang="en-US" dirty="0"/>
              <a:t>between query and doc!</a:t>
            </a:r>
          </a:p>
          <a:p>
            <a:pPr marL="457200" indent="-457200">
              <a:buFont typeface="Arial" panose="020B0604020202020204" pitchFamily="34" charset="0"/>
              <a:buChar char="•"/>
            </a:pPr>
            <a:r>
              <a:rPr lang="en-US" dirty="0"/>
              <a:t>But query-writer can't know the exact words the doc might include!</a:t>
            </a:r>
          </a:p>
        </p:txBody>
      </p:sp>
    </p:spTree>
    <p:extLst>
      <p:ext uri="{BB962C8B-B14F-4D97-AF65-F5344CB8AC3E}">
        <p14:creationId xmlns:p14="http://schemas.microsoft.com/office/powerpoint/2010/main" val="5773670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BD7B-851D-9424-16BE-DEF11DC2F1B1}"/>
              </a:ext>
            </a:extLst>
          </p:cNvPr>
          <p:cNvSpPr>
            <a:spLocks noGrp="1"/>
          </p:cNvSpPr>
          <p:nvPr>
            <p:ph type="title"/>
          </p:nvPr>
        </p:nvSpPr>
        <p:spPr/>
        <p:txBody>
          <a:bodyPr/>
          <a:lstStyle/>
          <a:p>
            <a:r>
              <a:rPr lang="en-US" dirty="0"/>
              <a:t>Dense retrieval</a:t>
            </a:r>
          </a:p>
        </p:txBody>
      </p:sp>
      <p:sp>
        <p:nvSpPr>
          <p:cNvPr id="3" name="Content Placeholder 2">
            <a:extLst>
              <a:ext uri="{FF2B5EF4-FFF2-40B4-BE49-F238E27FC236}">
                <a16:creationId xmlns:a16="http://schemas.microsoft.com/office/drawing/2014/main" id="{FB51A885-99EE-C048-0B7C-1CAE9460E9DC}"/>
              </a:ext>
            </a:extLst>
          </p:cNvPr>
          <p:cNvSpPr>
            <a:spLocks noGrp="1"/>
          </p:cNvSpPr>
          <p:nvPr>
            <p:ph idx="1"/>
          </p:nvPr>
        </p:nvSpPr>
        <p:spPr/>
        <p:txBody>
          <a:bodyPr/>
          <a:lstStyle/>
          <a:p>
            <a:r>
              <a:rPr lang="en-US" dirty="0"/>
              <a:t>Instead of representing query and documents with count vectors</a:t>
            </a:r>
          </a:p>
          <a:p>
            <a:r>
              <a:rPr lang="en-US" dirty="0"/>
              <a:t>Represent both with embeddings!</a:t>
            </a:r>
          </a:p>
        </p:txBody>
      </p:sp>
    </p:spTree>
    <p:extLst>
      <p:ext uri="{BB962C8B-B14F-4D97-AF65-F5344CB8AC3E}">
        <p14:creationId xmlns:p14="http://schemas.microsoft.com/office/powerpoint/2010/main" val="16910386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36703-43F6-146F-F8C8-589BEB6FA3FE}"/>
              </a:ext>
            </a:extLst>
          </p:cNvPr>
          <p:cNvSpPr>
            <a:spLocks noGrp="1"/>
          </p:cNvSpPr>
          <p:nvPr>
            <p:ph type="title"/>
          </p:nvPr>
        </p:nvSpPr>
        <p:spPr>
          <a:xfrm>
            <a:off x="822960" y="285750"/>
            <a:ext cx="7543800" cy="680397"/>
          </a:xfrm>
        </p:spPr>
        <p:txBody>
          <a:bodyPr>
            <a:normAutofit fontScale="90000"/>
          </a:bodyPr>
          <a:lstStyle/>
          <a:p>
            <a:r>
              <a:rPr lang="en-US" dirty="0"/>
              <a:t>Hypothetical version of dense retrieval: static embeddings</a:t>
            </a:r>
          </a:p>
        </p:txBody>
      </p:sp>
      <p:sp>
        <p:nvSpPr>
          <p:cNvPr id="3" name="Content Placeholder 2">
            <a:extLst>
              <a:ext uri="{FF2B5EF4-FFF2-40B4-BE49-F238E27FC236}">
                <a16:creationId xmlns:a16="http://schemas.microsoft.com/office/drawing/2014/main" id="{9E09C07E-6D56-442B-34B2-DFC503405343}"/>
              </a:ext>
            </a:extLst>
          </p:cNvPr>
          <p:cNvSpPr>
            <a:spLocks noGrp="1"/>
          </p:cNvSpPr>
          <p:nvPr>
            <p:ph idx="1"/>
          </p:nvPr>
        </p:nvSpPr>
        <p:spPr>
          <a:xfrm>
            <a:off x="822960" y="1200150"/>
            <a:ext cx="8016240" cy="3823648"/>
          </a:xfrm>
        </p:spPr>
        <p:txBody>
          <a:bodyPr>
            <a:normAutofit lnSpcReduction="10000"/>
          </a:bodyPr>
          <a:lstStyle/>
          <a:p>
            <a:r>
              <a:rPr lang="en-US" dirty="0"/>
              <a:t>Replace </a:t>
            </a:r>
            <a:r>
              <a:rPr lang="en-US" dirty="0" err="1"/>
              <a:t>tf-idf</a:t>
            </a:r>
            <a:r>
              <a:rPr lang="en-US" dirty="0"/>
              <a:t> vectors with, e.g., word2vec</a:t>
            </a:r>
          </a:p>
          <a:p>
            <a:pPr marL="457200" indent="-457200">
              <a:buFont typeface="Arial" panose="020B0604020202020204" pitchFamily="34" charset="0"/>
              <a:buChar char="•"/>
            </a:pPr>
            <a:r>
              <a:rPr lang="en-US" dirty="0"/>
              <a:t>Query: the mean of the embeddings of each query word</a:t>
            </a:r>
          </a:p>
          <a:p>
            <a:pPr marL="457200" indent="-457200">
              <a:buFont typeface="Arial" panose="020B0604020202020204" pitchFamily="34" charset="0"/>
              <a:buChar char="•"/>
            </a:pPr>
            <a:r>
              <a:rPr lang="en-US" dirty="0"/>
              <a:t>Doc: the mean of the doc word embeddings</a:t>
            </a:r>
          </a:p>
          <a:p>
            <a:pPr marL="457200" indent="-457200">
              <a:buFont typeface="Arial" panose="020B0604020202020204" pitchFamily="34" charset="0"/>
              <a:buChar char="•"/>
            </a:pPr>
            <a:r>
              <a:rPr lang="en-US" dirty="0"/>
              <a:t>Now just compute query-doc cosine as normal.</a:t>
            </a:r>
          </a:p>
          <a:p>
            <a:pPr marL="0" indent="0"/>
            <a:r>
              <a:rPr lang="en-US" dirty="0"/>
              <a:t>We don't do this because </a:t>
            </a:r>
            <a:r>
              <a:rPr lang="en-US" b="1" dirty="0"/>
              <a:t>contextual embeddings </a:t>
            </a:r>
            <a:r>
              <a:rPr lang="en-US" dirty="0"/>
              <a:t>work much better!</a:t>
            </a:r>
            <a:br>
              <a:rPr lang="en-US" dirty="0"/>
            </a:br>
            <a:endParaRPr lang="en-US" dirty="0"/>
          </a:p>
        </p:txBody>
      </p:sp>
    </p:spTree>
    <p:extLst>
      <p:ext uri="{BB962C8B-B14F-4D97-AF65-F5344CB8AC3E}">
        <p14:creationId xmlns:p14="http://schemas.microsoft.com/office/powerpoint/2010/main" val="204536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CDE85-1E58-64DD-D262-453379D96393}"/>
              </a:ext>
            </a:extLst>
          </p:cNvPr>
          <p:cNvSpPr>
            <a:spLocks noGrp="1"/>
          </p:cNvSpPr>
          <p:nvPr>
            <p:ph type="title"/>
          </p:nvPr>
        </p:nvSpPr>
        <p:spPr>
          <a:xfrm>
            <a:off x="822959" y="119702"/>
            <a:ext cx="7997161" cy="680397"/>
          </a:xfrm>
        </p:spPr>
        <p:txBody>
          <a:bodyPr>
            <a:normAutofit/>
          </a:bodyPr>
          <a:lstStyle/>
          <a:p>
            <a:r>
              <a:rPr lang="en-US" sz="3000" dirty="0"/>
              <a:t>Dense retrieval #1: Single encoder</a:t>
            </a:r>
          </a:p>
        </p:txBody>
      </p:sp>
      <p:sp>
        <p:nvSpPr>
          <p:cNvPr id="3" name="Content Placeholder 2">
            <a:extLst>
              <a:ext uri="{FF2B5EF4-FFF2-40B4-BE49-F238E27FC236}">
                <a16:creationId xmlns:a16="http://schemas.microsoft.com/office/drawing/2014/main" id="{C9484798-9210-0558-A079-2D06BFFD5F4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C01EE1A-7E53-8D85-B402-34D621999EB6}"/>
              </a:ext>
            </a:extLst>
          </p:cNvPr>
          <p:cNvPicPr>
            <a:picLocks noChangeAspect="1"/>
          </p:cNvPicPr>
          <p:nvPr/>
        </p:nvPicPr>
        <p:blipFill>
          <a:blip r:embed="rId3"/>
          <a:stretch>
            <a:fillRect/>
          </a:stretch>
        </p:blipFill>
        <p:spPr>
          <a:xfrm>
            <a:off x="5546382" y="1862440"/>
            <a:ext cx="3273739" cy="709310"/>
          </a:xfrm>
          <a:prstGeom prst="rect">
            <a:avLst/>
          </a:prstGeom>
        </p:spPr>
      </p:pic>
      <p:pic>
        <p:nvPicPr>
          <p:cNvPr id="5" name="Picture 4">
            <a:extLst>
              <a:ext uri="{FF2B5EF4-FFF2-40B4-BE49-F238E27FC236}">
                <a16:creationId xmlns:a16="http://schemas.microsoft.com/office/drawing/2014/main" id="{A7C94E8F-17F8-2B3D-6888-EED7004E486A}"/>
              </a:ext>
            </a:extLst>
          </p:cNvPr>
          <p:cNvPicPr>
            <a:picLocks noChangeAspect="1"/>
          </p:cNvPicPr>
          <p:nvPr/>
        </p:nvPicPr>
        <p:blipFill>
          <a:blip r:embed="rId4"/>
          <a:stretch>
            <a:fillRect/>
          </a:stretch>
        </p:blipFill>
        <p:spPr>
          <a:xfrm>
            <a:off x="457200" y="1047750"/>
            <a:ext cx="4683952" cy="3911599"/>
          </a:xfrm>
          <a:prstGeom prst="rect">
            <a:avLst/>
          </a:prstGeom>
        </p:spPr>
      </p:pic>
    </p:spTree>
    <p:extLst>
      <p:ext uri="{BB962C8B-B14F-4D97-AF65-F5344CB8AC3E}">
        <p14:creationId xmlns:p14="http://schemas.microsoft.com/office/powerpoint/2010/main" val="38852615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6DC7-DCF2-899B-4F8A-A2A6BFE613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21101-EBF9-77DE-AD1E-AC80F28D7BFD}"/>
              </a:ext>
            </a:extLst>
          </p:cNvPr>
          <p:cNvSpPr>
            <a:spLocks noGrp="1"/>
          </p:cNvSpPr>
          <p:nvPr>
            <p:ph type="title"/>
          </p:nvPr>
        </p:nvSpPr>
        <p:spPr>
          <a:xfrm>
            <a:off x="822959" y="119702"/>
            <a:ext cx="7997161" cy="680397"/>
          </a:xfrm>
        </p:spPr>
        <p:txBody>
          <a:bodyPr>
            <a:normAutofit/>
          </a:bodyPr>
          <a:lstStyle/>
          <a:p>
            <a:r>
              <a:rPr lang="en-US" sz="3000" dirty="0"/>
              <a:t>Dense retrieval #1: Single encoder</a:t>
            </a:r>
          </a:p>
        </p:txBody>
      </p:sp>
      <p:sp>
        <p:nvSpPr>
          <p:cNvPr id="3" name="Content Placeholder 2">
            <a:extLst>
              <a:ext uri="{FF2B5EF4-FFF2-40B4-BE49-F238E27FC236}">
                <a16:creationId xmlns:a16="http://schemas.microsoft.com/office/drawing/2014/main" id="{FE3ACD3E-25FA-CB6C-DF6B-78F5D4BFC81F}"/>
              </a:ext>
            </a:extLst>
          </p:cNvPr>
          <p:cNvSpPr>
            <a:spLocks noGrp="1"/>
          </p:cNvSpPr>
          <p:nvPr>
            <p:ph idx="1"/>
          </p:nvPr>
        </p:nvSpPr>
        <p:spPr>
          <a:xfrm>
            <a:off x="3733800" y="1200150"/>
            <a:ext cx="5181600" cy="3429000"/>
          </a:xfrm>
        </p:spPr>
        <p:txBody>
          <a:bodyPr>
            <a:normAutofit fontScale="92500" lnSpcReduction="10000"/>
          </a:bodyPr>
          <a:lstStyle/>
          <a:p>
            <a:r>
              <a:rPr lang="en-US" dirty="0"/>
              <a:t>System is run on passages (say 100 tokens) instead of whole documents</a:t>
            </a:r>
          </a:p>
          <a:p>
            <a:r>
              <a:rPr lang="en-US" b="1" dirty="0"/>
              <a:t>Training:</a:t>
            </a:r>
          </a:p>
          <a:p>
            <a:pPr marL="457200" indent="-457200">
              <a:buFont typeface="Arial" panose="020B0604020202020204" pitchFamily="34" charset="0"/>
              <a:buChar char="•"/>
            </a:pPr>
            <a:r>
              <a:rPr lang="en-US" dirty="0"/>
              <a:t>BERT and linear layer U can then fine-tuned for relevance</a:t>
            </a:r>
          </a:p>
          <a:p>
            <a:pPr marL="457200" indent="-457200">
              <a:buFont typeface="Arial" panose="020B0604020202020204" pitchFamily="34" charset="0"/>
              <a:buChar char="•"/>
            </a:pPr>
            <a:r>
              <a:rPr lang="en-US" dirty="0"/>
              <a:t>Creating a tuning dataset of relevant and non-relevant passages. </a:t>
            </a:r>
          </a:p>
          <a:p>
            <a:endParaRPr lang="en-US" dirty="0"/>
          </a:p>
        </p:txBody>
      </p:sp>
      <p:pic>
        <p:nvPicPr>
          <p:cNvPr id="5" name="Picture 4">
            <a:extLst>
              <a:ext uri="{FF2B5EF4-FFF2-40B4-BE49-F238E27FC236}">
                <a16:creationId xmlns:a16="http://schemas.microsoft.com/office/drawing/2014/main" id="{220F09CD-18A5-DAFB-BBD2-52ED0783D8B3}"/>
              </a:ext>
            </a:extLst>
          </p:cNvPr>
          <p:cNvPicPr>
            <a:picLocks noChangeAspect="1"/>
          </p:cNvPicPr>
          <p:nvPr/>
        </p:nvPicPr>
        <p:blipFill>
          <a:blip r:embed="rId3"/>
          <a:stretch>
            <a:fillRect/>
          </a:stretch>
        </p:blipFill>
        <p:spPr>
          <a:xfrm>
            <a:off x="342142" y="1530349"/>
            <a:ext cx="3224019" cy="2692399"/>
          </a:xfrm>
          <a:prstGeom prst="rect">
            <a:avLst/>
          </a:prstGeom>
        </p:spPr>
      </p:pic>
    </p:spTree>
    <p:extLst>
      <p:ext uri="{BB962C8B-B14F-4D97-AF65-F5344CB8AC3E}">
        <p14:creationId xmlns:p14="http://schemas.microsoft.com/office/powerpoint/2010/main" val="31344799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6E23-E2B6-B799-BF79-29933EEE598E}"/>
              </a:ext>
            </a:extLst>
          </p:cNvPr>
          <p:cNvSpPr>
            <a:spLocks noGrp="1"/>
          </p:cNvSpPr>
          <p:nvPr>
            <p:ph type="title"/>
          </p:nvPr>
        </p:nvSpPr>
        <p:spPr>
          <a:xfrm>
            <a:off x="822960" y="119702"/>
            <a:ext cx="8168640" cy="680397"/>
          </a:xfrm>
        </p:spPr>
        <p:txBody>
          <a:bodyPr>
            <a:normAutofit/>
          </a:bodyPr>
          <a:lstStyle/>
          <a:p>
            <a:r>
              <a:rPr lang="en-US" sz="3000" dirty="0"/>
              <a:t>Dense retrieval #2 (</a:t>
            </a:r>
            <a:r>
              <a:rPr lang="en-US" sz="3000" b="1" dirty="0" err="1"/>
              <a:t>biencoder</a:t>
            </a:r>
            <a:r>
              <a:rPr lang="en-US" sz="3000" dirty="0"/>
              <a:t>)</a:t>
            </a:r>
          </a:p>
        </p:txBody>
      </p:sp>
      <p:sp>
        <p:nvSpPr>
          <p:cNvPr id="3" name="Content Placeholder 2">
            <a:extLst>
              <a:ext uri="{FF2B5EF4-FFF2-40B4-BE49-F238E27FC236}">
                <a16:creationId xmlns:a16="http://schemas.microsoft.com/office/drawing/2014/main" id="{4782D789-C830-AD74-069D-69B6B7603D7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F2644C3-813E-748C-6235-3B7655CDD16B}"/>
              </a:ext>
            </a:extLst>
          </p:cNvPr>
          <p:cNvPicPr>
            <a:picLocks noChangeAspect="1"/>
          </p:cNvPicPr>
          <p:nvPr/>
        </p:nvPicPr>
        <p:blipFill>
          <a:blip r:embed="rId3"/>
          <a:stretch>
            <a:fillRect/>
          </a:stretch>
        </p:blipFill>
        <p:spPr>
          <a:xfrm>
            <a:off x="304800" y="908593"/>
            <a:ext cx="5232400" cy="4146955"/>
          </a:xfrm>
          <a:prstGeom prst="rect">
            <a:avLst/>
          </a:prstGeom>
        </p:spPr>
      </p:pic>
      <p:pic>
        <p:nvPicPr>
          <p:cNvPr id="5" name="Picture 4">
            <a:extLst>
              <a:ext uri="{FF2B5EF4-FFF2-40B4-BE49-F238E27FC236}">
                <a16:creationId xmlns:a16="http://schemas.microsoft.com/office/drawing/2014/main" id="{7700ED2C-3535-5D28-4187-4CAF359AFFC4}"/>
              </a:ext>
            </a:extLst>
          </p:cNvPr>
          <p:cNvPicPr>
            <a:picLocks noChangeAspect="1"/>
          </p:cNvPicPr>
          <p:nvPr/>
        </p:nvPicPr>
        <p:blipFill>
          <a:blip r:embed="rId4"/>
          <a:stretch>
            <a:fillRect/>
          </a:stretch>
        </p:blipFill>
        <p:spPr>
          <a:xfrm>
            <a:off x="5810916" y="2038350"/>
            <a:ext cx="3074005" cy="1403350"/>
          </a:xfrm>
          <a:prstGeom prst="rect">
            <a:avLst/>
          </a:prstGeom>
        </p:spPr>
      </p:pic>
    </p:spTree>
    <p:extLst>
      <p:ext uri="{BB962C8B-B14F-4D97-AF65-F5344CB8AC3E}">
        <p14:creationId xmlns:p14="http://schemas.microsoft.com/office/powerpoint/2010/main" val="12910634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5DA2B-1A88-2029-7B8B-BCE244DA7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A7A1E8-E5BF-C8FC-72A1-42F86C13B1BC}"/>
              </a:ext>
            </a:extLst>
          </p:cNvPr>
          <p:cNvSpPr>
            <a:spLocks noGrp="1"/>
          </p:cNvSpPr>
          <p:nvPr>
            <p:ph type="title"/>
          </p:nvPr>
        </p:nvSpPr>
        <p:spPr>
          <a:xfrm>
            <a:off x="822960" y="119702"/>
            <a:ext cx="8168640" cy="680397"/>
          </a:xfrm>
        </p:spPr>
        <p:txBody>
          <a:bodyPr>
            <a:normAutofit/>
          </a:bodyPr>
          <a:lstStyle/>
          <a:p>
            <a:r>
              <a:rPr lang="en-US" sz="3000" dirty="0"/>
              <a:t>Dense retrieval #2 (</a:t>
            </a:r>
            <a:r>
              <a:rPr lang="en-US" sz="3000" b="1" dirty="0" err="1"/>
              <a:t>biencoder</a:t>
            </a:r>
            <a:r>
              <a:rPr lang="en-US" sz="3000" dirty="0"/>
              <a:t>)</a:t>
            </a:r>
          </a:p>
        </p:txBody>
      </p:sp>
      <p:sp>
        <p:nvSpPr>
          <p:cNvPr id="3" name="Content Placeholder 2">
            <a:extLst>
              <a:ext uri="{FF2B5EF4-FFF2-40B4-BE49-F238E27FC236}">
                <a16:creationId xmlns:a16="http://schemas.microsoft.com/office/drawing/2014/main" id="{149203DE-B2E4-3745-EDC9-23E5B0B278ED}"/>
              </a:ext>
            </a:extLst>
          </p:cNvPr>
          <p:cNvSpPr>
            <a:spLocks noGrp="1"/>
          </p:cNvSpPr>
          <p:nvPr>
            <p:ph idx="1"/>
          </p:nvPr>
        </p:nvSpPr>
        <p:spPr>
          <a:xfrm>
            <a:off x="3657600" y="1200150"/>
            <a:ext cx="5097780" cy="3429000"/>
          </a:xfrm>
        </p:spPr>
        <p:txBody>
          <a:bodyPr/>
          <a:lstStyle/>
          <a:p>
            <a:r>
              <a:rPr lang="en-US" dirty="0"/>
              <a:t>Encode doc vectors in advance. </a:t>
            </a:r>
          </a:p>
          <a:p>
            <a:r>
              <a:rPr lang="en-US" dirty="0"/>
              <a:t>Encode query when it arrives</a:t>
            </a:r>
          </a:p>
          <a:p>
            <a:pPr marL="457200" indent="-457200">
              <a:buFont typeface="Arial" panose="020B0604020202020204" pitchFamily="34" charset="0"/>
              <a:buChar char="•"/>
            </a:pPr>
            <a:r>
              <a:rPr lang="en-US" dirty="0"/>
              <a:t>Score is dot product between query vector and precomputed doc vector</a:t>
            </a:r>
          </a:p>
          <a:p>
            <a:pPr marL="457200" indent="-457200">
              <a:buFont typeface="Arial" panose="020B0604020202020204" pitchFamily="34" charset="0"/>
              <a:buChar char="•"/>
            </a:pPr>
            <a:r>
              <a:rPr lang="en-US" dirty="0"/>
              <a:t>Cheaper but less accurate</a:t>
            </a:r>
          </a:p>
        </p:txBody>
      </p:sp>
      <p:pic>
        <p:nvPicPr>
          <p:cNvPr id="4" name="Picture 3">
            <a:extLst>
              <a:ext uri="{FF2B5EF4-FFF2-40B4-BE49-F238E27FC236}">
                <a16:creationId xmlns:a16="http://schemas.microsoft.com/office/drawing/2014/main" id="{086B7344-0EA3-BF0B-1AFB-FACA9F51399D}"/>
              </a:ext>
            </a:extLst>
          </p:cNvPr>
          <p:cNvPicPr>
            <a:picLocks noChangeAspect="1"/>
          </p:cNvPicPr>
          <p:nvPr/>
        </p:nvPicPr>
        <p:blipFill>
          <a:blip r:embed="rId3"/>
          <a:stretch>
            <a:fillRect/>
          </a:stretch>
        </p:blipFill>
        <p:spPr>
          <a:xfrm>
            <a:off x="259079" y="2281403"/>
            <a:ext cx="3133920" cy="2483798"/>
          </a:xfrm>
          <a:prstGeom prst="rect">
            <a:avLst/>
          </a:prstGeom>
        </p:spPr>
      </p:pic>
    </p:spTree>
    <p:extLst>
      <p:ext uri="{BB962C8B-B14F-4D97-AF65-F5344CB8AC3E}">
        <p14:creationId xmlns:p14="http://schemas.microsoft.com/office/powerpoint/2010/main" val="11571076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2EC6D-0214-000F-6FD4-3194FB38C44E}"/>
              </a:ext>
            </a:extLst>
          </p:cNvPr>
          <p:cNvSpPr>
            <a:spLocks noGrp="1"/>
          </p:cNvSpPr>
          <p:nvPr>
            <p:ph type="title"/>
          </p:nvPr>
        </p:nvSpPr>
        <p:spPr/>
        <p:txBody>
          <a:bodyPr>
            <a:normAutofit fontScale="90000"/>
          </a:bodyPr>
          <a:lstStyle/>
          <a:p>
            <a:r>
              <a:rPr lang="en-US" dirty="0"/>
              <a:t>In-between dense retrieval methods</a:t>
            </a:r>
          </a:p>
        </p:txBody>
      </p:sp>
      <p:sp>
        <p:nvSpPr>
          <p:cNvPr id="3" name="Content Placeholder 2">
            <a:extLst>
              <a:ext uri="{FF2B5EF4-FFF2-40B4-BE49-F238E27FC236}">
                <a16:creationId xmlns:a16="http://schemas.microsoft.com/office/drawing/2014/main" id="{33DBABBA-EB09-A921-8156-F621389ABC4F}"/>
              </a:ext>
            </a:extLst>
          </p:cNvPr>
          <p:cNvSpPr>
            <a:spLocks noGrp="1"/>
          </p:cNvSpPr>
          <p:nvPr>
            <p:ph idx="1"/>
          </p:nvPr>
        </p:nvSpPr>
        <p:spPr/>
        <p:txBody>
          <a:bodyPr/>
          <a:lstStyle/>
          <a:p>
            <a:r>
              <a:rPr lang="en-US" dirty="0"/>
              <a:t>Use cheap methods (like BM25) as first pass relevance ranking for each document, </a:t>
            </a:r>
          </a:p>
          <a:p>
            <a:r>
              <a:rPr lang="en-US" dirty="0"/>
              <a:t>Then just </a:t>
            </a:r>
            <a:r>
              <a:rPr lang="en-US" dirty="0" err="1"/>
              <a:t>rerank</a:t>
            </a:r>
            <a:r>
              <a:rPr lang="en-US" dirty="0"/>
              <a:t> the top N ranked docs, </a:t>
            </a:r>
          </a:p>
          <a:p>
            <a:pPr marL="457200" indent="-457200">
              <a:buFont typeface="Arial" panose="020B0604020202020204" pitchFamily="34" charset="0"/>
              <a:buChar char="•"/>
            </a:pPr>
            <a:r>
              <a:rPr lang="en-US" dirty="0"/>
              <a:t>Using expensive methods like the full BERT scoring</a:t>
            </a:r>
          </a:p>
        </p:txBody>
      </p:sp>
    </p:spTree>
    <p:extLst>
      <p:ext uri="{BB962C8B-B14F-4D97-AF65-F5344CB8AC3E}">
        <p14:creationId xmlns:p14="http://schemas.microsoft.com/office/powerpoint/2010/main" val="21212183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2C82-1DCD-ED2F-B078-BD25AC8EC04C}"/>
              </a:ext>
            </a:extLst>
          </p:cNvPr>
          <p:cNvSpPr>
            <a:spLocks noGrp="1"/>
          </p:cNvSpPr>
          <p:nvPr>
            <p:ph type="title"/>
          </p:nvPr>
        </p:nvSpPr>
        <p:spPr/>
        <p:txBody>
          <a:bodyPr/>
          <a:lstStyle/>
          <a:p>
            <a:r>
              <a:rPr lang="en-US" dirty="0" err="1"/>
              <a:t>ColBERT</a:t>
            </a:r>
            <a:endParaRPr lang="en-US" dirty="0"/>
          </a:p>
        </p:txBody>
      </p:sp>
      <p:sp>
        <p:nvSpPr>
          <p:cNvPr id="3" name="Content Placeholder 2">
            <a:extLst>
              <a:ext uri="{FF2B5EF4-FFF2-40B4-BE49-F238E27FC236}">
                <a16:creationId xmlns:a16="http://schemas.microsoft.com/office/drawing/2014/main" id="{0ED9795E-EF48-3C20-8F59-4F6C219334DF}"/>
              </a:ext>
            </a:extLst>
          </p:cNvPr>
          <p:cNvSpPr>
            <a:spLocks noGrp="1"/>
          </p:cNvSpPr>
          <p:nvPr>
            <p:ph idx="1"/>
          </p:nvPr>
        </p:nvSpPr>
        <p:spPr/>
        <p:txBody>
          <a:bodyPr/>
          <a:lstStyle/>
          <a:p>
            <a:r>
              <a:rPr lang="en-US" dirty="0"/>
              <a:t>Precompute document but store each word vector</a:t>
            </a:r>
          </a:p>
          <a:p>
            <a:r>
              <a:rPr lang="en-US" dirty="0"/>
              <a:t>Then do </a:t>
            </a:r>
            <a:r>
              <a:rPr lang="en-US" dirty="0" err="1"/>
              <a:t>maxsim</a:t>
            </a:r>
            <a:r>
              <a:rPr lang="en-US" dirty="0"/>
              <a:t> between document and query words</a:t>
            </a:r>
          </a:p>
        </p:txBody>
      </p:sp>
      <p:sp>
        <p:nvSpPr>
          <p:cNvPr id="4" name="TextBox 3">
            <a:extLst>
              <a:ext uri="{FF2B5EF4-FFF2-40B4-BE49-F238E27FC236}">
                <a16:creationId xmlns:a16="http://schemas.microsoft.com/office/drawing/2014/main" id="{21258843-E248-6ACC-5122-F5C08DA1EE0C}"/>
              </a:ext>
            </a:extLst>
          </p:cNvPr>
          <p:cNvSpPr txBox="1"/>
          <p:nvPr/>
        </p:nvSpPr>
        <p:spPr>
          <a:xfrm>
            <a:off x="1600200" y="3911600"/>
            <a:ext cx="6816290" cy="461665"/>
          </a:xfrm>
          <a:prstGeom prst="rect">
            <a:avLst/>
          </a:prstGeom>
          <a:noFill/>
        </p:spPr>
        <p:txBody>
          <a:bodyPr wrap="none" rtlCol="0">
            <a:spAutoFit/>
          </a:bodyPr>
          <a:lstStyle/>
          <a:p>
            <a:r>
              <a:rPr lang="en-US" dirty="0">
                <a:latin typeface="Raleway" pitchFamily="2" charset="77"/>
              </a:rPr>
              <a:t>Khattab and Zaharia (2020), Khattab et al (2021)</a:t>
            </a:r>
          </a:p>
        </p:txBody>
      </p:sp>
    </p:spTree>
    <p:extLst>
      <p:ext uri="{BB962C8B-B14F-4D97-AF65-F5344CB8AC3E}">
        <p14:creationId xmlns:p14="http://schemas.microsoft.com/office/powerpoint/2010/main" val="35968638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81253-50D2-D624-F056-796E76A72BB7}"/>
              </a:ext>
            </a:extLst>
          </p:cNvPr>
          <p:cNvSpPr>
            <a:spLocks noGrp="1"/>
          </p:cNvSpPr>
          <p:nvPr>
            <p:ph type="title"/>
          </p:nvPr>
        </p:nvSpPr>
        <p:spPr/>
        <p:txBody>
          <a:bodyPr/>
          <a:lstStyle/>
          <a:p>
            <a:r>
              <a:rPr lang="en-US" dirty="0" err="1"/>
              <a:t>ColBERT</a:t>
            </a:r>
            <a:endParaRPr lang="en-US" dirty="0"/>
          </a:p>
        </p:txBody>
      </p:sp>
      <p:sp>
        <p:nvSpPr>
          <p:cNvPr id="3" name="Content Placeholder 2">
            <a:extLst>
              <a:ext uri="{FF2B5EF4-FFF2-40B4-BE49-F238E27FC236}">
                <a16:creationId xmlns:a16="http://schemas.microsoft.com/office/drawing/2014/main" id="{ADF2B0AC-2F8B-9313-9200-5140CA28715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12D8A3-04DA-2724-D719-D1D460CB741F}"/>
              </a:ext>
            </a:extLst>
          </p:cNvPr>
          <p:cNvPicPr>
            <a:picLocks noChangeAspect="1"/>
          </p:cNvPicPr>
          <p:nvPr/>
        </p:nvPicPr>
        <p:blipFill>
          <a:blip r:embed="rId3"/>
          <a:stretch>
            <a:fillRect/>
          </a:stretch>
        </p:blipFill>
        <p:spPr>
          <a:xfrm>
            <a:off x="5257800" y="2266950"/>
            <a:ext cx="3757023" cy="1060450"/>
          </a:xfrm>
          <a:prstGeom prst="rect">
            <a:avLst/>
          </a:prstGeom>
        </p:spPr>
      </p:pic>
      <p:pic>
        <p:nvPicPr>
          <p:cNvPr id="5" name="Picture 4">
            <a:extLst>
              <a:ext uri="{FF2B5EF4-FFF2-40B4-BE49-F238E27FC236}">
                <a16:creationId xmlns:a16="http://schemas.microsoft.com/office/drawing/2014/main" id="{646AAFDA-91EF-E459-D9AE-9324C0AC033B}"/>
              </a:ext>
            </a:extLst>
          </p:cNvPr>
          <p:cNvPicPr>
            <a:picLocks noChangeAspect="1"/>
          </p:cNvPicPr>
          <p:nvPr/>
        </p:nvPicPr>
        <p:blipFill>
          <a:blip r:embed="rId4"/>
          <a:stretch>
            <a:fillRect/>
          </a:stretch>
        </p:blipFill>
        <p:spPr>
          <a:xfrm>
            <a:off x="1104900" y="1428750"/>
            <a:ext cx="3467100" cy="3434080"/>
          </a:xfrm>
          <a:prstGeom prst="rect">
            <a:avLst/>
          </a:prstGeom>
        </p:spPr>
      </p:pic>
    </p:spTree>
    <p:extLst>
      <p:ext uri="{BB962C8B-B14F-4D97-AF65-F5344CB8AC3E}">
        <p14:creationId xmlns:p14="http://schemas.microsoft.com/office/powerpoint/2010/main" val="3011960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AE317-03C0-44FB-8194-4B6607103C46}"/>
              </a:ext>
            </a:extLst>
          </p:cNvPr>
          <p:cNvSpPr>
            <a:spLocks noGrp="1"/>
          </p:cNvSpPr>
          <p:nvPr>
            <p:ph type="title"/>
          </p:nvPr>
        </p:nvSpPr>
        <p:spPr/>
        <p:txBody>
          <a:bodyPr/>
          <a:lstStyle/>
          <a:p>
            <a:r>
              <a:rPr lang="en-US" dirty="0"/>
              <a:t>Training for dense retrieval</a:t>
            </a:r>
          </a:p>
        </p:txBody>
      </p:sp>
      <p:sp>
        <p:nvSpPr>
          <p:cNvPr id="3" name="Content Placeholder 2">
            <a:extLst>
              <a:ext uri="{FF2B5EF4-FFF2-40B4-BE49-F238E27FC236}">
                <a16:creationId xmlns:a16="http://schemas.microsoft.com/office/drawing/2014/main" id="{8AC681A2-D3E8-EA34-74D3-D7F91DDACEC1}"/>
              </a:ext>
            </a:extLst>
          </p:cNvPr>
          <p:cNvSpPr>
            <a:spLocks noGrp="1"/>
          </p:cNvSpPr>
          <p:nvPr>
            <p:ph idx="1"/>
          </p:nvPr>
        </p:nvSpPr>
        <p:spPr/>
        <p:txBody>
          <a:bodyPr>
            <a:normAutofit lnSpcReduction="10000"/>
          </a:bodyPr>
          <a:lstStyle/>
          <a:p>
            <a:r>
              <a:rPr lang="en-US" dirty="0" err="1"/>
              <a:t>ColBERT</a:t>
            </a:r>
            <a:r>
              <a:rPr lang="en-US" dirty="0"/>
              <a:t> and other models need to be trained</a:t>
            </a:r>
          </a:p>
          <a:p>
            <a:pPr marL="457200" indent="-457200">
              <a:buFont typeface="Arial" panose="020B0604020202020204" pitchFamily="34" charset="0"/>
              <a:buChar char="•"/>
            </a:pPr>
            <a:r>
              <a:rPr lang="en-US" dirty="0"/>
              <a:t>To fine-tune the BERT encoders and train the linear layers (and the special [Q] and [D] embeddings) </a:t>
            </a:r>
          </a:p>
          <a:p>
            <a:pPr marL="457200" indent="-457200">
              <a:buFont typeface="Arial" panose="020B0604020202020204" pitchFamily="34" charset="0"/>
              <a:buChar char="•"/>
            </a:pPr>
            <a:r>
              <a:rPr lang="en-US" dirty="0"/>
              <a:t>On datasets of  triples ⟨</a:t>
            </a:r>
            <a:r>
              <a:rPr lang="en-US" i="1" dirty="0" err="1"/>
              <a:t>q</a:t>
            </a:r>
            <a:r>
              <a:rPr lang="en-US" dirty="0" err="1"/>
              <a:t>,</a:t>
            </a:r>
            <a:r>
              <a:rPr lang="en-US" i="1" dirty="0" err="1"/>
              <a:t>d</a:t>
            </a:r>
            <a:r>
              <a:rPr lang="en-US" dirty="0" err="1"/>
              <a:t>+,</a:t>
            </a:r>
            <a:r>
              <a:rPr lang="en-US" i="1" dirty="0" err="1"/>
              <a:t>d</a:t>
            </a:r>
            <a:r>
              <a:rPr lang="en-US" dirty="0"/>
              <a:t>−⟩</a:t>
            </a:r>
          </a:p>
          <a:p>
            <a:pPr marL="457200" indent="-457200">
              <a:buFont typeface="Arial" panose="020B0604020202020204" pitchFamily="34" charset="0"/>
              <a:buChar char="•"/>
            </a:pPr>
            <a:r>
              <a:rPr lang="en-US" dirty="0"/>
              <a:t>Some datasets like MS MARCO Ranking have positive examples</a:t>
            </a:r>
          </a:p>
          <a:p>
            <a:endParaRPr lang="en-US" dirty="0"/>
          </a:p>
        </p:txBody>
      </p:sp>
    </p:spTree>
    <p:extLst>
      <p:ext uri="{BB962C8B-B14F-4D97-AF65-F5344CB8AC3E}">
        <p14:creationId xmlns:p14="http://schemas.microsoft.com/office/powerpoint/2010/main" val="42403076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A0155-0369-3586-9765-40AAADC6D715}"/>
              </a:ext>
            </a:extLst>
          </p:cNvPr>
          <p:cNvSpPr>
            <a:spLocks noGrp="1"/>
          </p:cNvSpPr>
          <p:nvPr>
            <p:ph type="title"/>
          </p:nvPr>
        </p:nvSpPr>
        <p:spPr/>
        <p:txBody>
          <a:bodyPr/>
          <a:lstStyle/>
          <a:p>
            <a:r>
              <a:rPr lang="en-US" dirty="0"/>
              <a:t>Efficiency in dense retrieval</a:t>
            </a:r>
          </a:p>
        </p:txBody>
      </p:sp>
      <p:sp>
        <p:nvSpPr>
          <p:cNvPr id="3" name="Content Placeholder 2">
            <a:extLst>
              <a:ext uri="{FF2B5EF4-FFF2-40B4-BE49-F238E27FC236}">
                <a16:creationId xmlns:a16="http://schemas.microsoft.com/office/drawing/2014/main" id="{C38D904B-4D40-2993-AC7C-B6B065796994}"/>
              </a:ext>
            </a:extLst>
          </p:cNvPr>
          <p:cNvSpPr>
            <a:spLocks noGrp="1"/>
          </p:cNvSpPr>
          <p:nvPr>
            <p:ph idx="1"/>
          </p:nvPr>
        </p:nvSpPr>
        <p:spPr>
          <a:xfrm>
            <a:off x="457200" y="1123950"/>
            <a:ext cx="8686800" cy="4191000"/>
          </a:xfrm>
        </p:spPr>
        <p:txBody>
          <a:bodyPr>
            <a:normAutofit fontScale="85000" lnSpcReduction="20000"/>
          </a:bodyPr>
          <a:lstStyle/>
          <a:p>
            <a:pPr marL="0" indent="0">
              <a:lnSpc>
                <a:spcPct val="120000"/>
              </a:lnSpc>
            </a:pPr>
            <a:r>
              <a:rPr lang="en-US" dirty="0"/>
              <a:t>We must rank </a:t>
            </a:r>
            <a:r>
              <a:rPr lang="en-US" b="1" dirty="0"/>
              <a:t>every</a:t>
            </a:r>
            <a:r>
              <a:rPr lang="en-US" dirty="0"/>
              <a:t> </a:t>
            </a:r>
            <a:r>
              <a:rPr lang="en-US" b="1" dirty="0"/>
              <a:t>document</a:t>
            </a:r>
            <a:r>
              <a:rPr lang="en-US" dirty="0"/>
              <a:t> for its similarity to the query!</a:t>
            </a:r>
          </a:p>
          <a:p>
            <a:pPr marL="0" indent="0">
              <a:lnSpc>
                <a:spcPct val="120000"/>
              </a:lnSpc>
            </a:pPr>
            <a:r>
              <a:rPr lang="en-US" b="1" dirty="0"/>
              <a:t>Efficiency for sparse word-count vectors: </a:t>
            </a:r>
            <a:r>
              <a:rPr lang="en-US" dirty="0"/>
              <a:t>inverted index</a:t>
            </a:r>
          </a:p>
          <a:p>
            <a:pPr marL="0" indent="0">
              <a:lnSpc>
                <a:spcPct val="120000"/>
              </a:lnSpc>
            </a:pPr>
            <a:r>
              <a:rPr lang="en-US" b="1" dirty="0"/>
              <a:t>Efficiency for dense retrieval:</a:t>
            </a:r>
          </a:p>
          <a:p>
            <a:pPr marL="457200" indent="-457200">
              <a:lnSpc>
                <a:spcPct val="120000"/>
              </a:lnSpc>
              <a:buFont typeface="Arial" panose="020B0604020202020204" pitchFamily="34" charset="0"/>
              <a:buChar char="•"/>
            </a:pPr>
            <a:r>
              <a:rPr lang="en-US" b="1" dirty="0"/>
              <a:t>nearest neighbor search</a:t>
            </a:r>
            <a:r>
              <a:rPr lang="en-US" dirty="0"/>
              <a:t>: finding the set of dense document vectors that have the highest dot product with a dense query vector. </a:t>
            </a:r>
          </a:p>
          <a:p>
            <a:pPr marL="457200" indent="-457200">
              <a:lnSpc>
                <a:spcPct val="120000"/>
              </a:lnSpc>
              <a:buFont typeface="Arial" panose="020B0604020202020204" pitchFamily="34" charset="0"/>
              <a:buChar char="•"/>
            </a:pPr>
            <a:r>
              <a:rPr lang="en-US" dirty="0"/>
              <a:t>Approximate nearest neighbor algorithm </a:t>
            </a:r>
            <a:r>
              <a:rPr lang="en-US" b="1" dirty="0" err="1"/>
              <a:t>Faiss</a:t>
            </a:r>
            <a:r>
              <a:rPr lang="en-US" dirty="0"/>
              <a:t> (Johnson et al., 2017). </a:t>
            </a:r>
          </a:p>
          <a:p>
            <a:pPr marL="854075" lvl="1" indent="-457200">
              <a:lnSpc>
                <a:spcPct val="120000"/>
              </a:lnSpc>
              <a:buFont typeface="Arial" panose="020B0604020202020204" pitchFamily="34" charset="0"/>
              <a:buChar char="•"/>
            </a:pPr>
            <a:r>
              <a:rPr lang="en-US" dirty="0"/>
              <a:t>Approximates the doc vector by a smaller quantized vector</a:t>
            </a:r>
          </a:p>
        </p:txBody>
      </p:sp>
    </p:spTree>
    <p:extLst>
      <p:ext uri="{BB962C8B-B14F-4D97-AF65-F5344CB8AC3E}">
        <p14:creationId xmlns:p14="http://schemas.microsoft.com/office/powerpoint/2010/main" val="4915538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6A953-E076-822D-6FBC-207DC5E1623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C063BDA-7691-A47C-9D17-960C865AC07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3E9D7FFE-CAF1-A04A-16DD-AF1CC84072DC}"/>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Dense Retrieval</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412B902-4692-DA88-7AA1-C07B706B0EA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09390031"/>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3F183-06F6-FA79-8BF2-63EC99E1E7A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58E8F30-1BF6-E0B8-0AA9-93D3784BF48A}"/>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D6C795D-527C-AD5C-9C2A-8A81CC6302B3}"/>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Retrieval-Augmented Generation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2929BF53-22A8-C555-7324-DE11A479E26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36160609"/>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1AE1A-7C25-D497-DCCD-70D71A6A7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DD7870-68BD-155D-F02B-C877565C970F}"/>
              </a:ext>
            </a:extLst>
          </p:cNvPr>
          <p:cNvSpPr>
            <a:spLocks noGrp="1"/>
          </p:cNvSpPr>
          <p:nvPr>
            <p:ph type="title"/>
          </p:nvPr>
        </p:nvSpPr>
        <p:spPr/>
        <p:txBody>
          <a:bodyPr>
            <a:normAutofit fontScale="90000"/>
          </a:bodyPr>
          <a:lstStyle/>
          <a:p>
            <a:r>
              <a:rPr lang="en-US" dirty="0"/>
              <a:t>IR plays a central role in modern LLMs</a:t>
            </a:r>
          </a:p>
        </p:txBody>
      </p:sp>
      <p:sp>
        <p:nvSpPr>
          <p:cNvPr id="3" name="Content Placeholder 2">
            <a:extLst>
              <a:ext uri="{FF2B5EF4-FFF2-40B4-BE49-F238E27FC236}">
                <a16:creationId xmlns:a16="http://schemas.microsoft.com/office/drawing/2014/main" id="{8718438D-D7CE-251F-B879-F0E26611D7A6}"/>
              </a:ext>
            </a:extLst>
          </p:cNvPr>
          <p:cNvSpPr>
            <a:spLocks noGrp="1"/>
          </p:cNvSpPr>
          <p:nvPr>
            <p:ph idx="1"/>
          </p:nvPr>
        </p:nvSpPr>
        <p:spPr>
          <a:xfrm>
            <a:off x="457200" y="1123950"/>
            <a:ext cx="8686800" cy="4191000"/>
          </a:xfrm>
        </p:spPr>
        <p:txBody>
          <a:bodyPr>
            <a:normAutofit/>
          </a:bodyPr>
          <a:lstStyle/>
          <a:p>
            <a:pPr marL="0" indent="0">
              <a:lnSpc>
                <a:spcPct val="120000"/>
              </a:lnSpc>
            </a:pPr>
            <a:r>
              <a:rPr lang="en-US" dirty="0"/>
              <a:t>How to answer factual questions like</a:t>
            </a:r>
          </a:p>
          <a:p>
            <a:pPr marL="457200" indent="-457200">
              <a:lnSpc>
                <a:spcPct val="120000"/>
              </a:lnSpc>
              <a:buFont typeface="Arial" panose="020B0604020202020204" pitchFamily="34" charset="0"/>
              <a:buChar char="•"/>
            </a:pPr>
            <a:r>
              <a:rPr lang="en-US" dirty="0"/>
              <a:t>Where is the Louvre Museum located?</a:t>
            </a:r>
          </a:p>
          <a:p>
            <a:pPr marL="457200" indent="-457200">
              <a:lnSpc>
                <a:spcPct val="120000"/>
              </a:lnSpc>
              <a:buFont typeface="Arial" panose="020B0604020202020204" pitchFamily="34" charset="0"/>
              <a:buChar char="•"/>
            </a:pPr>
            <a:r>
              <a:rPr lang="en-US" dirty="0"/>
              <a:t>How to get a script l in latex?</a:t>
            </a:r>
          </a:p>
          <a:p>
            <a:pPr marL="457200" indent="-457200">
              <a:lnSpc>
                <a:spcPct val="120000"/>
              </a:lnSpc>
              <a:buFont typeface="Arial" panose="020B0604020202020204" pitchFamily="34" charset="0"/>
              <a:buChar char="•"/>
            </a:pPr>
            <a:r>
              <a:rPr lang="en-US" dirty="0"/>
              <a:t>Where does the energy in a nuclear explosion come from?</a:t>
            </a:r>
          </a:p>
        </p:txBody>
      </p:sp>
    </p:spTree>
    <p:extLst>
      <p:ext uri="{BB962C8B-B14F-4D97-AF65-F5344CB8AC3E}">
        <p14:creationId xmlns:p14="http://schemas.microsoft.com/office/powerpoint/2010/main" val="27417814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E6C1-8F1C-FBE4-DA89-D04E9E510186}"/>
              </a:ext>
            </a:extLst>
          </p:cNvPr>
          <p:cNvSpPr>
            <a:spLocks noGrp="1"/>
          </p:cNvSpPr>
          <p:nvPr>
            <p:ph type="title"/>
          </p:nvPr>
        </p:nvSpPr>
        <p:spPr/>
        <p:txBody>
          <a:bodyPr/>
          <a:lstStyle/>
          <a:p>
            <a:r>
              <a:rPr lang="en-US" dirty="0"/>
              <a:t>Just prompt an LLM!</a:t>
            </a:r>
          </a:p>
        </p:txBody>
      </p:sp>
      <p:sp>
        <p:nvSpPr>
          <p:cNvPr id="3" name="Content Placeholder 2">
            <a:extLst>
              <a:ext uri="{FF2B5EF4-FFF2-40B4-BE49-F238E27FC236}">
                <a16:creationId xmlns:a16="http://schemas.microsoft.com/office/drawing/2014/main" id="{1A299FA4-9061-AEDC-F068-7BCA8239D3C2}"/>
              </a:ext>
            </a:extLst>
          </p:cNvPr>
          <p:cNvSpPr>
            <a:spLocks noGrp="1"/>
          </p:cNvSpPr>
          <p:nvPr>
            <p:ph idx="1"/>
          </p:nvPr>
        </p:nvSpPr>
        <p:spPr>
          <a:xfrm>
            <a:off x="822960" y="3948752"/>
            <a:ext cx="7863840" cy="1194748"/>
          </a:xfrm>
        </p:spPr>
        <p:txBody>
          <a:bodyPr>
            <a:normAutofit/>
          </a:bodyPr>
          <a:lstStyle/>
          <a:p>
            <a:r>
              <a:rPr lang="en-US" dirty="0"/>
              <a:t>LLMs seem to store facts in the connections in their feedforward layers!</a:t>
            </a:r>
          </a:p>
        </p:txBody>
      </p:sp>
      <p:pic>
        <p:nvPicPr>
          <p:cNvPr id="4" name="Picture 3">
            <a:extLst>
              <a:ext uri="{FF2B5EF4-FFF2-40B4-BE49-F238E27FC236}">
                <a16:creationId xmlns:a16="http://schemas.microsoft.com/office/drawing/2014/main" id="{02336A38-09FB-0BFD-B24F-BFF85A75B315}"/>
              </a:ext>
            </a:extLst>
          </p:cNvPr>
          <p:cNvPicPr>
            <a:picLocks noChangeAspect="1"/>
          </p:cNvPicPr>
          <p:nvPr/>
        </p:nvPicPr>
        <p:blipFill>
          <a:blip r:embed="rId2"/>
          <a:stretch>
            <a:fillRect/>
          </a:stretch>
        </p:blipFill>
        <p:spPr>
          <a:xfrm>
            <a:off x="1447800" y="819149"/>
            <a:ext cx="5830062" cy="2886169"/>
          </a:xfrm>
          <a:prstGeom prst="rect">
            <a:avLst/>
          </a:prstGeom>
        </p:spPr>
      </p:pic>
    </p:spTree>
    <p:extLst>
      <p:ext uri="{BB962C8B-B14F-4D97-AF65-F5344CB8AC3E}">
        <p14:creationId xmlns:p14="http://schemas.microsoft.com/office/powerpoint/2010/main" val="28100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A5B9-6FDF-A009-8B3B-FE55F9DF3D7F}"/>
              </a:ext>
            </a:extLst>
          </p:cNvPr>
          <p:cNvSpPr>
            <a:spLocks noGrp="1"/>
          </p:cNvSpPr>
          <p:nvPr>
            <p:ph type="title"/>
          </p:nvPr>
        </p:nvSpPr>
        <p:spPr>
          <a:xfrm>
            <a:off x="822960" y="285750"/>
            <a:ext cx="7543800" cy="680397"/>
          </a:xfrm>
        </p:spPr>
        <p:txBody>
          <a:bodyPr>
            <a:normAutofit/>
          </a:bodyPr>
          <a:lstStyle/>
          <a:p>
            <a:r>
              <a:rPr lang="en-US" dirty="0"/>
              <a:t>But there are issues!</a:t>
            </a:r>
          </a:p>
        </p:txBody>
      </p:sp>
      <p:sp>
        <p:nvSpPr>
          <p:cNvPr id="3" name="Content Placeholder 2">
            <a:extLst>
              <a:ext uri="{FF2B5EF4-FFF2-40B4-BE49-F238E27FC236}">
                <a16:creationId xmlns:a16="http://schemas.microsoft.com/office/drawing/2014/main" id="{C509F29F-63EB-02ED-CB40-CCD1143929E5}"/>
              </a:ext>
            </a:extLst>
          </p:cNvPr>
          <p:cNvSpPr>
            <a:spLocks noGrp="1"/>
          </p:cNvSpPr>
          <p:nvPr>
            <p:ph idx="1"/>
          </p:nvPr>
        </p:nvSpPr>
        <p:spPr/>
        <p:txBody>
          <a:bodyPr>
            <a:normAutofit/>
          </a:bodyPr>
          <a:lstStyle/>
          <a:p>
            <a:endParaRPr lang="en-US" b="1" dirty="0"/>
          </a:p>
        </p:txBody>
      </p:sp>
    </p:spTree>
    <p:extLst>
      <p:ext uri="{BB962C8B-B14F-4D97-AF65-F5344CB8AC3E}">
        <p14:creationId xmlns:p14="http://schemas.microsoft.com/office/powerpoint/2010/main" val="9976804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16F13-A43A-1D9B-EB97-1B9470BF2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7928B-EEA4-7C70-90D8-3C36D891D667}"/>
              </a:ext>
            </a:extLst>
          </p:cNvPr>
          <p:cNvSpPr>
            <a:spLocks noGrp="1"/>
          </p:cNvSpPr>
          <p:nvPr>
            <p:ph type="title"/>
          </p:nvPr>
        </p:nvSpPr>
        <p:spPr>
          <a:xfrm>
            <a:off x="822960" y="285750"/>
            <a:ext cx="7543800" cy="680397"/>
          </a:xfrm>
        </p:spPr>
        <p:txBody>
          <a:bodyPr>
            <a:normAutofit/>
          </a:bodyPr>
          <a:lstStyle/>
          <a:p>
            <a:r>
              <a:rPr lang="en-US" dirty="0"/>
              <a:t>LLMs Hallucinate</a:t>
            </a:r>
          </a:p>
        </p:txBody>
      </p:sp>
      <p:sp>
        <p:nvSpPr>
          <p:cNvPr id="3" name="Content Placeholder 2">
            <a:extLst>
              <a:ext uri="{FF2B5EF4-FFF2-40B4-BE49-F238E27FC236}">
                <a16:creationId xmlns:a16="http://schemas.microsoft.com/office/drawing/2014/main" id="{85C3752C-4B57-D3C3-9E45-FC7B68F39BE5}"/>
              </a:ext>
            </a:extLst>
          </p:cNvPr>
          <p:cNvSpPr>
            <a:spLocks noGrp="1"/>
          </p:cNvSpPr>
          <p:nvPr>
            <p:ph idx="1"/>
          </p:nvPr>
        </p:nvSpPr>
        <p:spPr/>
        <p:txBody>
          <a:bodyPr>
            <a:normAutofit/>
          </a:bodyPr>
          <a:lstStyle/>
          <a:p>
            <a:r>
              <a:rPr lang="en-US" dirty="0"/>
              <a:t>Hallucination: a response that is not faithful to the facts of the world. </a:t>
            </a:r>
          </a:p>
          <a:p>
            <a:r>
              <a:rPr lang="en-US" dirty="0"/>
              <a:t>In the legal domain LLMs were shown to hallucinate up to 88% of the time!</a:t>
            </a:r>
            <a:br>
              <a:rPr lang="en-US" dirty="0"/>
            </a:br>
            <a:br>
              <a:rPr lang="en-US" dirty="0"/>
            </a:br>
            <a:endParaRPr lang="en-US" dirty="0"/>
          </a:p>
          <a:p>
            <a:endParaRPr lang="en-US" b="1" dirty="0"/>
          </a:p>
        </p:txBody>
      </p:sp>
      <p:sp>
        <p:nvSpPr>
          <p:cNvPr id="5" name="TextBox 4">
            <a:extLst>
              <a:ext uri="{FF2B5EF4-FFF2-40B4-BE49-F238E27FC236}">
                <a16:creationId xmlns:a16="http://schemas.microsoft.com/office/drawing/2014/main" id="{BB2F6468-5448-AC7A-7313-B9972CF647AF}"/>
              </a:ext>
            </a:extLst>
          </p:cNvPr>
          <p:cNvSpPr txBox="1"/>
          <p:nvPr/>
        </p:nvSpPr>
        <p:spPr>
          <a:xfrm>
            <a:off x="5715000" y="2914650"/>
            <a:ext cx="4597400" cy="461665"/>
          </a:xfrm>
          <a:prstGeom prst="rect">
            <a:avLst/>
          </a:prstGeom>
          <a:noFill/>
        </p:spPr>
        <p:txBody>
          <a:bodyPr wrap="square">
            <a:spAutoFit/>
          </a:bodyPr>
          <a:lstStyle/>
          <a:p>
            <a:r>
              <a:rPr lang="en-US" dirty="0">
                <a:latin typeface="Raleway" pitchFamily="2" charset="77"/>
              </a:rPr>
              <a:t>Dahl et al. (2024)</a:t>
            </a:r>
          </a:p>
        </p:txBody>
      </p:sp>
    </p:spTree>
    <p:extLst>
      <p:ext uri="{BB962C8B-B14F-4D97-AF65-F5344CB8AC3E}">
        <p14:creationId xmlns:p14="http://schemas.microsoft.com/office/powerpoint/2010/main" val="29606567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0E521-761A-486D-5F5F-84ABAEE5C003}"/>
              </a:ext>
            </a:extLst>
          </p:cNvPr>
          <p:cNvSpPr>
            <a:spLocks noGrp="1"/>
          </p:cNvSpPr>
          <p:nvPr>
            <p:ph type="title"/>
          </p:nvPr>
        </p:nvSpPr>
        <p:spPr/>
        <p:txBody>
          <a:bodyPr/>
          <a:lstStyle/>
          <a:p>
            <a:r>
              <a:rPr lang="en-US" dirty="0"/>
              <a:t>Can't use Proprietary Data</a:t>
            </a:r>
          </a:p>
        </p:txBody>
      </p:sp>
      <p:sp>
        <p:nvSpPr>
          <p:cNvPr id="3" name="Content Placeholder 2">
            <a:extLst>
              <a:ext uri="{FF2B5EF4-FFF2-40B4-BE49-F238E27FC236}">
                <a16:creationId xmlns:a16="http://schemas.microsoft.com/office/drawing/2014/main" id="{DA3E83F0-B0FE-F556-894F-7EB812F9CB1B}"/>
              </a:ext>
            </a:extLst>
          </p:cNvPr>
          <p:cNvSpPr>
            <a:spLocks noGrp="1"/>
          </p:cNvSpPr>
          <p:nvPr>
            <p:ph idx="1"/>
          </p:nvPr>
        </p:nvSpPr>
        <p:spPr/>
        <p:txBody>
          <a:bodyPr>
            <a:normAutofit/>
          </a:bodyPr>
          <a:lstStyle/>
          <a:p>
            <a:r>
              <a:rPr lang="en-US" dirty="0"/>
              <a:t>People need to ask questions about: </a:t>
            </a:r>
          </a:p>
          <a:p>
            <a:pPr marL="457200" indent="-457200">
              <a:buFont typeface="Arial" panose="020B0604020202020204" pitchFamily="34" charset="0"/>
              <a:buChar char="•"/>
            </a:pPr>
            <a:r>
              <a:rPr lang="en-US" dirty="0"/>
              <a:t>personal email. </a:t>
            </a:r>
          </a:p>
          <a:p>
            <a:pPr marL="457200" indent="-457200">
              <a:buFont typeface="Arial" panose="020B0604020202020204" pitchFamily="34" charset="0"/>
              <a:buChar char="•"/>
            </a:pPr>
            <a:r>
              <a:rPr lang="en-US" dirty="0"/>
              <a:t>healthcare applications to medical records.</a:t>
            </a:r>
          </a:p>
          <a:p>
            <a:pPr marL="457200" indent="-457200">
              <a:buFont typeface="Arial" panose="020B0604020202020204" pitchFamily="34" charset="0"/>
              <a:buChar char="•"/>
            </a:pPr>
            <a:r>
              <a:rPr lang="en-US" dirty="0"/>
              <a:t>internal corporate documents </a:t>
            </a:r>
          </a:p>
          <a:p>
            <a:pPr marL="457200" indent="-457200">
              <a:buFont typeface="Arial" panose="020B0604020202020204" pitchFamily="34" charset="0"/>
              <a:buChar char="•"/>
            </a:pPr>
            <a:r>
              <a:rPr lang="en-US" dirty="0"/>
              <a:t>legal documents discovery</a:t>
            </a:r>
          </a:p>
          <a:p>
            <a:endParaRPr lang="en-US" dirty="0"/>
          </a:p>
        </p:txBody>
      </p:sp>
    </p:spTree>
    <p:extLst>
      <p:ext uri="{BB962C8B-B14F-4D97-AF65-F5344CB8AC3E}">
        <p14:creationId xmlns:p14="http://schemas.microsoft.com/office/powerpoint/2010/main" val="30752842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4059-33D7-89A1-03B6-A83433FD6AF6}"/>
              </a:ext>
            </a:extLst>
          </p:cNvPr>
          <p:cNvSpPr>
            <a:spLocks noGrp="1"/>
          </p:cNvSpPr>
          <p:nvPr>
            <p:ph type="title"/>
          </p:nvPr>
        </p:nvSpPr>
        <p:spPr/>
        <p:txBody>
          <a:bodyPr/>
          <a:lstStyle/>
          <a:p>
            <a:r>
              <a:rPr lang="en-US" dirty="0"/>
              <a:t>Can't Handle Dynamic Data</a:t>
            </a:r>
          </a:p>
        </p:txBody>
      </p:sp>
      <p:sp>
        <p:nvSpPr>
          <p:cNvPr id="3" name="Content Placeholder 2">
            <a:extLst>
              <a:ext uri="{FF2B5EF4-FFF2-40B4-BE49-F238E27FC236}">
                <a16:creationId xmlns:a16="http://schemas.microsoft.com/office/drawing/2014/main" id="{95AF47A1-9AE2-2B12-B780-DFA628E20890}"/>
              </a:ext>
            </a:extLst>
          </p:cNvPr>
          <p:cNvSpPr>
            <a:spLocks noGrp="1"/>
          </p:cNvSpPr>
          <p:nvPr>
            <p:ph idx="1"/>
          </p:nvPr>
        </p:nvSpPr>
        <p:spPr/>
        <p:txBody>
          <a:bodyPr>
            <a:normAutofit/>
          </a:bodyPr>
          <a:lstStyle/>
          <a:p>
            <a:r>
              <a:rPr lang="en-US" dirty="0"/>
              <a:t>LLMs can't answer questions about rapidly changing information</a:t>
            </a:r>
          </a:p>
          <a:p>
            <a:r>
              <a:rPr lang="en-US" dirty="0"/>
              <a:t>Things that happened last week</a:t>
            </a:r>
          </a:p>
          <a:p>
            <a:r>
              <a:rPr lang="en-US" dirty="0"/>
              <a:t>In general, data shifts over time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870486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2037-FB7B-DD20-28AD-A55C0C71C845}"/>
              </a:ext>
            </a:extLst>
          </p:cNvPr>
          <p:cNvSpPr>
            <a:spLocks noGrp="1"/>
          </p:cNvSpPr>
          <p:nvPr>
            <p:ph type="title"/>
          </p:nvPr>
        </p:nvSpPr>
        <p:spPr/>
        <p:txBody>
          <a:bodyPr/>
          <a:lstStyle/>
          <a:p>
            <a:r>
              <a:rPr lang="en-US" dirty="0"/>
              <a:t>Solution: RAG</a:t>
            </a:r>
          </a:p>
        </p:txBody>
      </p:sp>
      <p:sp>
        <p:nvSpPr>
          <p:cNvPr id="3" name="Content Placeholder 2">
            <a:extLst>
              <a:ext uri="{FF2B5EF4-FFF2-40B4-BE49-F238E27FC236}">
                <a16:creationId xmlns:a16="http://schemas.microsoft.com/office/drawing/2014/main" id="{F1F00267-DCFE-CBC6-2A3B-F6FEF4B530E0}"/>
              </a:ext>
            </a:extLst>
          </p:cNvPr>
          <p:cNvSpPr>
            <a:spLocks noGrp="1"/>
          </p:cNvSpPr>
          <p:nvPr>
            <p:ph idx="1"/>
          </p:nvPr>
        </p:nvSpPr>
        <p:spPr/>
        <p:txBody>
          <a:bodyPr>
            <a:normAutofit/>
          </a:bodyPr>
          <a:lstStyle/>
          <a:p>
            <a:r>
              <a:rPr lang="en-US" sz="3200" dirty="0"/>
              <a:t>Retrieval-Augmented Generation</a:t>
            </a:r>
          </a:p>
          <a:p>
            <a:pPr marL="514350" indent="-514350">
              <a:buFont typeface="+mj-lt"/>
              <a:buAutoNum type="arabicPeriod"/>
            </a:pPr>
            <a:r>
              <a:rPr lang="en-US" sz="3200" dirty="0"/>
              <a:t>Use IR to </a:t>
            </a:r>
            <a:r>
              <a:rPr lang="en-US" sz="3200" b="1" dirty="0"/>
              <a:t>retrieve</a:t>
            </a:r>
            <a:r>
              <a:rPr lang="en-US" sz="3200" dirty="0"/>
              <a:t> documents from some collection</a:t>
            </a:r>
          </a:p>
          <a:p>
            <a:pPr marL="514350" indent="-514350">
              <a:buFont typeface="+mj-lt"/>
              <a:buAutoNum type="arabicPeriod"/>
            </a:pPr>
            <a:r>
              <a:rPr lang="en-US" sz="3200" dirty="0"/>
              <a:t>Then use LLM to </a:t>
            </a:r>
            <a:r>
              <a:rPr lang="en-US" sz="3200" b="1" dirty="0"/>
              <a:t>generate</a:t>
            </a:r>
            <a:r>
              <a:rPr lang="en-US" sz="3200" dirty="0"/>
              <a:t> an answer conditioned on the documents</a:t>
            </a:r>
          </a:p>
          <a:p>
            <a:endParaRPr lang="en-US" dirty="0"/>
          </a:p>
        </p:txBody>
      </p:sp>
    </p:spTree>
    <p:extLst>
      <p:ext uri="{BB962C8B-B14F-4D97-AF65-F5344CB8AC3E}">
        <p14:creationId xmlns:p14="http://schemas.microsoft.com/office/powerpoint/2010/main" val="3860415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25A4-F874-7692-9802-9392587B0069}"/>
              </a:ext>
            </a:extLst>
          </p:cNvPr>
          <p:cNvSpPr>
            <a:spLocks noGrp="1"/>
          </p:cNvSpPr>
          <p:nvPr>
            <p:ph type="title"/>
          </p:nvPr>
        </p:nvSpPr>
        <p:spPr>
          <a:xfrm>
            <a:off x="822960" y="119702"/>
            <a:ext cx="8092440" cy="680397"/>
          </a:xfrm>
        </p:spPr>
        <p:txBody>
          <a:bodyPr>
            <a:normAutofit fontScale="90000"/>
          </a:bodyPr>
          <a:lstStyle/>
          <a:p>
            <a:r>
              <a:rPr lang="en-US" dirty="0"/>
              <a:t>Retrieval Augmented Generation (RAG)</a:t>
            </a:r>
          </a:p>
        </p:txBody>
      </p:sp>
      <p:pic>
        <p:nvPicPr>
          <p:cNvPr id="5" name="Content Placeholder 4">
            <a:extLst>
              <a:ext uri="{FF2B5EF4-FFF2-40B4-BE49-F238E27FC236}">
                <a16:creationId xmlns:a16="http://schemas.microsoft.com/office/drawing/2014/main" id="{A30BA160-C370-38B1-95A5-1A071F211B52}"/>
              </a:ext>
            </a:extLst>
          </p:cNvPr>
          <p:cNvPicPr>
            <a:picLocks noGrp="1" noChangeAspect="1"/>
          </p:cNvPicPr>
          <p:nvPr>
            <p:ph idx="1"/>
          </p:nvPr>
        </p:nvPicPr>
        <p:blipFill>
          <a:blip r:embed="rId2"/>
          <a:stretch>
            <a:fillRect/>
          </a:stretch>
        </p:blipFill>
        <p:spPr>
          <a:xfrm>
            <a:off x="415659" y="1504950"/>
            <a:ext cx="8524505" cy="2528506"/>
          </a:xfrm>
        </p:spPr>
      </p:pic>
    </p:spTree>
    <p:extLst>
      <p:ext uri="{BB962C8B-B14F-4D97-AF65-F5344CB8AC3E}">
        <p14:creationId xmlns:p14="http://schemas.microsoft.com/office/powerpoint/2010/main" val="35385499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20F4-7CE0-9A11-A9E2-878D138549D7}"/>
              </a:ext>
            </a:extLst>
          </p:cNvPr>
          <p:cNvSpPr>
            <a:spLocks noGrp="1"/>
          </p:cNvSpPr>
          <p:nvPr>
            <p:ph type="title"/>
          </p:nvPr>
        </p:nvSpPr>
        <p:spPr/>
        <p:txBody>
          <a:bodyPr/>
          <a:lstStyle/>
          <a:p>
            <a:r>
              <a:rPr lang="en-US" dirty="0"/>
              <a:t>Basic RAG</a:t>
            </a:r>
          </a:p>
        </p:txBody>
      </p:sp>
      <p:sp>
        <p:nvSpPr>
          <p:cNvPr id="3" name="Content Placeholder 2">
            <a:extLst>
              <a:ext uri="{FF2B5EF4-FFF2-40B4-BE49-F238E27FC236}">
                <a16:creationId xmlns:a16="http://schemas.microsoft.com/office/drawing/2014/main" id="{B1F0456E-BFDD-2486-ECFF-470D37F9D499}"/>
              </a:ext>
            </a:extLst>
          </p:cNvPr>
          <p:cNvSpPr>
            <a:spLocks noGrp="1"/>
          </p:cNvSpPr>
          <p:nvPr>
            <p:ph idx="1"/>
          </p:nvPr>
        </p:nvSpPr>
        <p:spPr/>
        <p:txBody>
          <a:bodyPr>
            <a:normAutofit/>
          </a:bodyPr>
          <a:lstStyle/>
          <a:p>
            <a:r>
              <a:rPr lang="en-US" dirty="0"/>
              <a:t>Given a document collection D and a user query q</a:t>
            </a:r>
          </a:p>
          <a:p>
            <a:pPr marL="457200" indent="-457200">
              <a:buFont typeface="Arial" panose="020B0604020202020204" pitchFamily="34" charset="0"/>
              <a:buChar char="•"/>
            </a:pPr>
            <a:r>
              <a:rPr lang="en-US" dirty="0"/>
              <a:t>Call a retriever to return top </a:t>
            </a:r>
            <a:r>
              <a:rPr lang="en-US" i="1" dirty="0"/>
              <a:t>k</a:t>
            </a:r>
            <a:r>
              <a:rPr lang="en-US" dirty="0"/>
              <a:t> passages </a:t>
            </a:r>
          </a:p>
          <a:p>
            <a:pPr marL="457200" indent="-457200">
              <a:buFont typeface="Arial" panose="020B0604020202020204" pitchFamily="34" charset="0"/>
              <a:buChar char="•"/>
            </a:pPr>
            <a:r>
              <a:rPr lang="en-US" dirty="0"/>
              <a:t>Create a prompt that includes </a:t>
            </a:r>
            <a:r>
              <a:rPr lang="en-US" i="1" dirty="0"/>
              <a:t>q</a:t>
            </a:r>
            <a:r>
              <a:rPr lang="en-US" dirty="0"/>
              <a:t> and the passages</a:t>
            </a:r>
          </a:p>
          <a:p>
            <a:pPr marL="457200" indent="-457200">
              <a:buFont typeface="Arial" panose="020B0604020202020204" pitchFamily="34" charset="0"/>
              <a:buChar char="•"/>
            </a:pPr>
            <a:r>
              <a:rPr lang="en-US" dirty="0"/>
              <a:t>Call an LLM with the prompt</a:t>
            </a:r>
          </a:p>
          <a:p>
            <a:endParaRPr lang="en-US" dirty="0"/>
          </a:p>
        </p:txBody>
      </p:sp>
    </p:spTree>
    <p:extLst>
      <p:ext uri="{BB962C8B-B14F-4D97-AF65-F5344CB8AC3E}">
        <p14:creationId xmlns:p14="http://schemas.microsoft.com/office/powerpoint/2010/main" val="41507964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EF57-3050-CED9-46FB-8E334358B5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27CDF5-82A2-925D-083A-509C3BA358B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87BEA1B-4C32-0665-AC4E-E95E5A257BD4}"/>
              </a:ext>
            </a:extLst>
          </p:cNvPr>
          <p:cNvPicPr>
            <a:picLocks noChangeAspect="1"/>
          </p:cNvPicPr>
          <p:nvPr/>
        </p:nvPicPr>
        <p:blipFill>
          <a:blip r:embed="rId2"/>
          <a:stretch>
            <a:fillRect/>
          </a:stretch>
        </p:blipFill>
        <p:spPr>
          <a:xfrm>
            <a:off x="533400" y="711200"/>
            <a:ext cx="8322601" cy="3917950"/>
          </a:xfrm>
          <a:prstGeom prst="rect">
            <a:avLst/>
          </a:prstGeom>
        </p:spPr>
      </p:pic>
    </p:spTree>
    <p:extLst>
      <p:ext uri="{BB962C8B-B14F-4D97-AF65-F5344CB8AC3E}">
        <p14:creationId xmlns:p14="http://schemas.microsoft.com/office/powerpoint/2010/main" val="11482795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55CE-F2DB-2224-60C6-B733BD03187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44144FB-0BF6-B57D-5F1B-4BCE3838BC25}"/>
              </a:ext>
            </a:extLst>
          </p:cNvPr>
          <p:cNvPicPr>
            <a:picLocks noGrp="1" noChangeAspect="1"/>
          </p:cNvPicPr>
          <p:nvPr>
            <p:ph idx="1"/>
          </p:nvPr>
        </p:nvPicPr>
        <p:blipFill>
          <a:blip r:embed="rId2"/>
          <a:stretch>
            <a:fillRect/>
          </a:stretch>
        </p:blipFill>
        <p:spPr>
          <a:xfrm>
            <a:off x="419100" y="2038350"/>
            <a:ext cx="8305800" cy="849768"/>
          </a:xfrm>
          <a:prstGeom prst="rect">
            <a:avLst/>
          </a:prstGeom>
        </p:spPr>
      </p:pic>
    </p:spTree>
    <p:extLst>
      <p:ext uri="{BB962C8B-B14F-4D97-AF65-F5344CB8AC3E}">
        <p14:creationId xmlns:p14="http://schemas.microsoft.com/office/powerpoint/2010/main" val="16912943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4414-1BA9-E5A3-6FB6-10298A388BE5}"/>
              </a:ext>
            </a:extLst>
          </p:cNvPr>
          <p:cNvSpPr>
            <a:spLocks noGrp="1"/>
          </p:cNvSpPr>
          <p:nvPr>
            <p:ph type="title"/>
          </p:nvPr>
        </p:nvSpPr>
        <p:spPr/>
        <p:txBody>
          <a:bodyPr/>
          <a:lstStyle/>
          <a:p>
            <a:r>
              <a:rPr lang="en-US" dirty="0"/>
              <a:t>Extensions: Agent-based RAG</a:t>
            </a:r>
          </a:p>
        </p:txBody>
      </p:sp>
      <p:sp>
        <p:nvSpPr>
          <p:cNvPr id="3" name="Content Placeholder 2">
            <a:extLst>
              <a:ext uri="{FF2B5EF4-FFF2-40B4-BE49-F238E27FC236}">
                <a16:creationId xmlns:a16="http://schemas.microsoft.com/office/drawing/2014/main" id="{5687E798-E09C-E9EC-4248-988C59D5155E}"/>
              </a:ext>
            </a:extLst>
          </p:cNvPr>
          <p:cNvSpPr>
            <a:spLocks noGrp="1"/>
          </p:cNvSpPr>
          <p:nvPr>
            <p:ph idx="1"/>
          </p:nvPr>
        </p:nvSpPr>
        <p:spPr/>
        <p:txBody>
          <a:bodyPr/>
          <a:lstStyle/>
          <a:p>
            <a:r>
              <a:rPr lang="en-US" dirty="0"/>
              <a:t>Instead of running RAG automatically on every user turn</a:t>
            </a:r>
          </a:p>
          <a:p>
            <a:r>
              <a:rPr lang="en-US" dirty="0"/>
              <a:t>Have a retrieval agents</a:t>
            </a:r>
          </a:p>
          <a:p>
            <a:r>
              <a:rPr lang="en-US" dirty="0"/>
              <a:t> System decides when to call it and for which document collection</a:t>
            </a:r>
          </a:p>
        </p:txBody>
      </p:sp>
    </p:spTree>
    <p:extLst>
      <p:ext uri="{BB962C8B-B14F-4D97-AF65-F5344CB8AC3E}">
        <p14:creationId xmlns:p14="http://schemas.microsoft.com/office/powerpoint/2010/main" val="41332449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4C1C-2B33-3A95-C539-F6D2A1526005}"/>
              </a:ext>
            </a:extLst>
          </p:cNvPr>
          <p:cNvSpPr>
            <a:spLocks noGrp="1"/>
          </p:cNvSpPr>
          <p:nvPr>
            <p:ph type="title"/>
          </p:nvPr>
        </p:nvSpPr>
        <p:spPr/>
        <p:txBody>
          <a:bodyPr/>
          <a:lstStyle/>
          <a:p>
            <a:r>
              <a:rPr lang="en-US" dirty="0"/>
              <a:t>Extensions: Training</a:t>
            </a:r>
          </a:p>
        </p:txBody>
      </p:sp>
      <p:sp>
        <p:nvSpPr>
          <p:cNvPr id="3" name="Content Placeholder 2">
            <a:extLst>
              <a:ext uri="{FF2B5EF4-FFF2-40B4-BE49-F238E27FC236}">
                <a16:creationId xmlns:a16="http://schemas.microsoft.com/office/drawing/2014/main" id="{629AC967-95E1-AABF-FF47-7481FC40AF70}"/>
              </a:ext>
            </a:extLst>
          </p:cNvPr>
          <p:cNvSpPr>
            <a:spLocks noGrp="1"/>
          </p:cNvSpPr>
          <p:nvPr>
            <p:ph idx="1"/>
          </p:nvPr>
        </p:nvSpPr>
        <p:spPr>
          <a:xfrm>
            <a:off x="822960" y="1200150"/>
            <a:ext cx="7787640" cy="3823648"/>
          </a:xfrm>
        </p:spPr>
        <p:txBody>
          <a:bodyPr>
            <a:normAutofit/>
          </a:bodyPr>
          <a:lstStyle/>
          <a:p>
            <a:r>
              <a:rPr lang="en-US" b="1" dirty="0"/>
              <a:t>Instruction-tune</a:t>
            </a:r>
            <a:r>
              <a:rPr lang="en-US" dirty="0"/>
              <a:t> an LLM on a dataset of questions with retrieved passages and correct answers</a:t>
            </a:r>
          </a:p>
          <a:p>
            <a:endParaRPr lang="en-US" dirty="0"/>
          </a:p>
          <a:p>
            <a:r>
              <a:rPr lang="en-US" b="1" dirty="0"/>
              <a:t>Test-time compute</a:t>
            </a:r>
            <a:r>
              <a:rPr lang="en-US" dirty="0"/>
              <a:t>: prompt an LLM to answer the question and simultaneously to generate reflections on which passages were useful</a:t>
            </a:r>
          </a:p>
          <a:p>
            <a:endParaRPr lang="en-US" dirty="0"/>
          </a:p>
        </p:txBody>
      </p:sp>
    </p:spTree>
    <p:extLst>
      <p:ext uri="{BB962C8B-B14F-4D97-AF65-F5344CB8AC3E}">
        <p14:creationId xmlns:p14="http://schemas.microsoft.com/office/powerpoint/2010/main" val="1357742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7A6F5-3CF6-0619-2DED-A7F3BD738E9B}"/>
              </a:ext>
            </a:extLst>
          </p:cNvPr>
          <p:cNvSpPr>
            <a:spLocks noGrp="1"/>
          </p:cNvSpPr>
          <p:nvPr>
            <p:ph type="title"/>
          </p:nvPr>
        </p:nvSpPr>
        <p:spPr/>
        <p:txBody>
          <a:bodyPr/>
          <a:lstStyle/>
          <a:p>
            <a:r>
              <a:rPr lang="en-US" dirty="0"/>
              <a:t>Extensions: Knowledge Citations</a:t>
            </a:r>
          </a:p>
        </p:txBody>
      </p:sp>
      <p:pic>
        <p:nvPicPr>
          <p:cNvPr id="4" name="Content Placeholder 3">
            <a:extLst>
              <a:ext uri="{FF2B5EF4-FFF2-40B4-BE49-F238E27FC236}">
                <a16:creationId xmlns:a16="http://schemas.microsoft.com/office/drawing/2014/main" id="{567E83C1-1703-5366-73EF-81272E7CEAA1}"/>
              </a:ext>
            </a:extLst>
          </p:cNvPr>
          <p:cNvPicPr>
            <a:picLocks noGrp="1" noChangeAspect="1"/>
          </p:cNvPicPr>
          <p:nvPr>
            <p:ph idx="1"/>
          </p:nvPr>
        </p:nvPicPr>
        <p:blipFill>
          <a:blip r:embed="rId2"/>
          <a:stretch>
            <a:fillRect/>
          </a:stretch>
        </p:blipFill>
        <p:spPr>
          <a:xfrm>
            <a:off x="381000" y="1366395"/>
            <a:ext cx="8529638" cy="1172459"/>
          </a:xfrm>
          <a:prstGeom prst="rect">
            <a:avLst/>
          </a:prstGeom>
        </p:spPr>
      </p:pic>
      <p:sp>
        <p:nvSpPr>
          <p:cNvPr id="6" name="TextBox 5">
            <a:extLst>
              <a:ext uri="{FF2B5EF4-FFF2-40B4-BE49-F238E27FC236}">
                <a16:creationId xmlns:a16="http://schemas.microsoft.com/office/drawing/2014/main" id="{C69ACD49-C289-AF55-0B9A-40A008DC7E67}"/>
              </a:ext>
            </a:extLst>
          </p:cNvPr>
          <p:cNvSpPr txBox="1"/>
          <p:nvPr/>
        </p:nvSpPr>
        <p:spPr>
          <a:xfrm>
            <a:off x="685800" y="2952750"/>
            <a:ext cx="8148637" cy="2308324"/>
          </a:xfrm>
          <a:prstGeom prst="rect">
            <a:avLst/>
          </a:prstGeom>
          <a:noFill/>
        </p:spPr>
        <p:txBody>
          <a:bodyPr wrap="square" rtlCol="0">
            <a:spAutoFit/>
          </a:bodyPr>
          <a:lstStyle/>
          <a:p>
            <a:r>
              <a:rPr lang="en-US" dirty="0">
                <a:latin typeface="Lucida Sans Typewriter" panose="020B0509030504030204" pitchFamily="49" charset="77"/>
                <a:cs typeface="Calibri" panose="020F0502020204030204" pitchFamily="34" charset="0"/>
              </a:rPr>
              <a:t>‘‘Write an answer for the given question using only the provided search results (some of which might be irrelevant) and cite them properly...  Always cite for any factual claim".</a:t>
            </a:r>
          </a:p>
          <a:p>
            <a:endParaRPr lang="en-US" dirty="0"/>
          </a:p>
        </p:txBody>
      </p:sp>
    </p:spTree>
    <p:extLst>
      <p:ext uri="{BB962C8B-B14F-4D97-AF65-F5344CB8AC3E}">
        <p14:creationId xmlns:p14="http://schemas.microsoft.com/office/powerpoint/2010/main" val="22138032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478AC-5E8F-77FB-C731-2F23099B6A7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8F5421D-6D01-00CE-27D3-9C58E6D7F9B1}"/>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81D37A1-DBA9-AEA6-DB40-102E0A4D6E31}"/>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Retrieval-Augmented Generation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3C01897-B4A5-58B8-C0C8-57D9AB565D6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9975618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2907-70DD-60AE-17F5-75E6386EE34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F4E6647-93A0-DDCC-4895-AB46087DBF15}"/>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5C9B339E-D449-034C-A68D-598F8CB0B200}"/>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Question Answering datasets and evals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260EA715-74CD-B6EE-EA2A-7E44A461D63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95600308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87D985-970C-E7FF-E5F8-8C1F86E8016F}"/>
              </a:ext>
            </a:extLst>
          </p:cNvPr>
          <p:cNvSpPr>
            <a:spLocks noGrp="1"/>
          </p:cNvSpPr>
          <p:nvPr>
            <p:ph type="title"/>
          </p:nvPr>
        </p:nvSpPr>
        <p:spPr>
          <a:xfrm>
            <a:off x="822960" y="285750"/>
            <a:ext cx="8016240" cy="680397"/>
          </a:xfrm>
        </p:spPr>
        <p:txBody>
          <a:bodyPr>
            <a:normAutofit fontScale="90000"/>
          </a:bodyPr>
          <a:lstStyle/>
          <a:p>
            <a:r>
              <a:rPr lang="en-US" dirty="0"/>
              <a:t>Two kinds of question answering datasets</a:t>
            </a:r>
          </a:p>
        </p:txBody>
      </p:sp>
      <p:sp>
        <p:nvSpPr>
          <p:cNvPr id="6" name="Content Placeholder 5">
            <a:extLst>
              <a:ext uri="{FF2B5EF4-FFF2-40B4-BE49-F238E27FC236}">
                <a16:creationId xmlns:a16="http://schemas.microsoft.com/office/drawing/2014/main" id="{963BC2BD-C14F-D606-96E2-655664720920}"/>
              </a:ext>
            </a:extLst>
          </p:cNvPr>
          <p:cNvSpPr>
            <a:spLocks noGrp="1"/>
          </p:cNvSpPr>
          <p:nvPr>
            <p:ph idx="1"/>
          </p:nvPr>
        </p:nvSpPr>
        <p:spPr/>
        <p:txBody>
          <a:bodyPr>
            <a:normAutofit/>
          </a:bodyPr>
          <a:lstStyle/>
          <a:p>
            <a:r>
              <a:rPr lang="en-US" sz="3200" dirty="0"/>
              <a:t>Natural information-seeking questions</a:t>
            </a:r>
          </a:p>
          <a:p>
            <a:pPr marL="457200" indent="-457200">
              <a:buFont typeface="Arial" panose="020B0604020202020204" pitchFamily="34" charset="0"/>
              <a:buChar char="•"/>
            </a:pPr>
            <a:r>
              <a:rPr lang="en-US" sz="3200" dirty="0"/>
              <a:t>	Someone actually wanted to know the answer to this</a:t>
            </a:r>
          </a:p>
          <a:p>
            <a:r>
              <a:rPr lang="en-US" sz="3200" dirty="0"/>
              <a:t>Probing (testing) questions</a:t>
            </a:r>
          </a:p>
          <a:p>
            <a:pPr marL="457200" indent="-457200">
              <a:buFont typeface="Arial" panose="020B0604020202020204" pitchFamily="34" charset="0"/>
              <a:buChar char="•"/>
            </a:pPr>
            <a:r>
              <a:rPr lang="en-US" sz="3200" dirty="0"/>
              <a:t>Exam-type questions for LLM evaluation</a:t>
            </a:r>
          </a:p>
        </p:txBody>
      </p:sp>
    </p:spTree>
    <p:extLst>
      <p:ext uri="{BB962C8B-B14F-4D97-AF65-F5344CB8AC3E}">
        <p14:creationId xmlns:p14="http://schemas.microsoft.com/office/powerpoint/2010/main" val="7406567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CE2E-0183-BF55-A9D4-09F977F504CD}"/>
              </a:ext>
            </a:extLst>
          </p:cNvPr>
          <p:cNvSpPr>
            <a:spLocks noGrp="1"/>
          </p:cNvSpPr>
          <p:nvPr>
            <p:ph type="title"/>
          </p:nvPr>
        </p:nvSpPr>
        <p:spPr>
          <a:xfrm>
            <a:off x="822960" y="285750"/>
            <a:ext cx="7543800" cy="680397"/>
          </a:xfrm>
        </p:spPr>
        <p:txBody>
          <a:bodyPr>
            <a:normAutofit fontScale="90000"/>
          </a:bodyPr>
          <a:lstStyle/>
          <a:p>
            <a:r>
              <a:rPr lang="en-US" dirty="0"/>
              <a:t>Natural Questions </a:t>
            </a:r>
            <a:br>
              <a:rPr lang="en-US" dirty="0"/>
            </a:br>
            <a:r>
              <a:rPr lang="en-US" dirty="0"/>
              <a:t>(Kwiatkowski et al., 2019), </a:t>
            </a:r>
          </a:p>
        </p:txBody>
      </p:sp>
      <p:sp>
        <p:nvSpPr>
          <p:cNvPr id="3" name="Content Placeholder 2">
            <a:extLst>
              <a:ext uri="{FF2B5EF4-FFF2-40B4-BE49-F238E27FC236}">
                <a16:creationId xmlns:a16="http://schemas.microsoft.com/office/drawing/2014/main" id="{DFF3D71C-2071-799D-A5B2-005B25CC4603}"/>
              </a:ext>
            </a:extLst>
          </p:cNvPr>
          <p:cNvSpPr>
            <a:spLocks noGrp="1"/>
          </p:cNvSpPr>
          <p:nvPr>
            <p:ph idx="1"/>
          </p:nvPr>
        </p:nvSpPr>
        <p:spPr/>
        <p:txBody>
          <a:bodyPr>
            <a:normAutofit lnSpcReduction="10000"/>
          </a:bodyPr>
          <a:lstStyle/>
          <a:p>
            <a:r>
              <a:rPr lang="en-US" dirty="0"/>
              <a:t>anonymized English </a:t>
            </a:r>
            <a:r>
              <a:rPr lang="en-US" b="1" dirty="0"/>
              <a:t>queries</a:t>
            </a:r>
            <a:r>
              <a:rPr lang="en-US" dirty="0"/>
              <a:t> to the Google search engine and short and long </a:t>
            </a:r>
            <a:r>
              <a:rPr lang="en-US" b="1" dirty="0"/>
              <a:t>answers</a:t>
            </a:r>
            <a:r>
              <a:rPr lang="en-US" dirty="0"/>
              <a:t>  (hand-created from Wikipedia)</a:t>
            </a:r>
          </a:p>
          <a:p>
            <a:r>
              <a:rPr lang="en-US" dirty="0">
                <a:solidFill>
                  <a:srgbClr val="0200FF"/>
                </a:solidFill>
              </a:rPr>
              <a:t>“When are hops added to the brewing process?” </a:t>
            </a:r>
          </a:p>
          <a:p>
            <a:r>
              <a:rPr lang="en-US" b="1" dirty="0"/>
              <a:t>short answer</a:t>
            </a:r>
            <a:r>
              <a:rPr lang="en-US" i="1" dirty="0"/>
              <a:t>: </a:t>
            </a:r>
            <a:r>
              <a:rPr lang="en-US" i="1" dirty="0">
                <a:solidFill>
                  <a:srgbClr val="0200FF"/>
                </a:solidFill>
              </a:rPr>
              <a:t>the boiling process </a:t>
            </a:r>
          </a:p>
          <a:p>
            <a:r>
              <a:rPr lang="en-US" b="1" dirty="0"/>
              <a:t>long answer</a:t>
            </a:r>
            <a:r>
              <a:rPr lang="en-US" dirty="0"/>
              <a:t>: paragraph from the Wikipedia page on </a:t>
            </a:r>
            <a:r>
              <a:rPr lang="en-US" i="1" dirty="0"/>
              <a:t>Brewing</a:t>
            </a:r>
            <a:endParaRPr lang="en-US" dirty="0"/>
          </a:p>
          <a:p>
            <a:endParaRPr lang="en-US" dirty="0"/>
          </a:p>
          <a:p>
            <a:endParaRPr lang="en-US" dirty="0"/>
          </a:p>
        </p:txBody>
      </p:sp>
    </p:spTree>
    <p:extLst>
      <p:ext uri="{BB962C8B-B14F-4D97-AF65-F5344CB8AC3E}">
        <p14:creationId xmlns:p14="http://schemas.microsoft.com/office/powerpoint/2010/main" val="37275945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A472-B409-7242-4238-DD626600E024}"/>
              </a:ext>
            </a:extLst>
          </p:cNvPr>
          <p:cNvSpPr>
            <a:spLocks noGrp="1"/>
          </p:cNvSpPr>
          <p:nvPr>
            <p:ph type="title"/>
          </p:nvPr>
        </p:nvSpPr>
        <p:spPr>
          <a:xfrm>
            <a:off x="822960" y="285750"/>
            <a:ext cx="7543800" cy="680397"/>
          </a:xfrm>
        </p:spPr>
        <p:txBody>
          <a:bodyPr>
            <a:normAutofit fontScale="90000"/>
          </a:bodyPr>
          <a:lstStyle/>
          <a:p>
            <a:r>
              <a:rPr lang="en-US" dirty="0"/>
              <a:t>MS MARCO (Microsoft Machine Reading Comprehension) collection of datasets, </a:t>
            </a:r>
          </a:p>
        </p:txBody>
      </p:sp>
      <p:sp>
        <p:nvSpPr>
          <p:cNvPr id="3" name="Content Placeholder 2">
            <a:extLst>
              <a:ext uri="{FF2B5EF4-FFF2-40B4-BE49-F238E27FC236}">
                <a16:creationId xmlns:a16="http://schemas.microsoft.com/office/drawing/2014/main" id="{E3D53BDA-8179-B2E7-88C3-4A21D0AB79C7}"/>
              </a:ext>
            </a:extLst>
          </p:cNvPr>
          <p:cNvSpPr>
            <a:spLocks noGrp="1"/>
          </p:cNvSpPr>
          <p:nvPr>
            <p:ph idx="1"/>
          </p:nvPr>
        </p:nvSpPr>
        <p:spPr/>
        <p:txBody>
          <a:bodyPr/>
          <a:lstStyle/>
          <a:p>
            <a:r>
              <a:rPr lang="en-US" dirty="0"/>
              <a:t>1 million real anonymized English questions from Microsoft Bing query logs</a:t>
            </a:r>
          </a:p>
          <a:p>
            <a:r>
              <a:rPr lang="en-US" dirty="0"/>
              <a:t>human generated answer </a:t>
            </a:r>
          </a:p>
          <a:p>
            <a:r>
              <a:rPr lang="en-US" dirty="0"/>
              <a:t>9 million passages (Bajaj et al., 2016)</a:t>
            </a:r>
          </a:p>
        </p:txBody>
      </p:sp>
    </p:spTree>
    <p:extLst>
      <p:ext uri="{BB962C8B-B14F-4D97-AF65-F5344CB8AC3E}">
        <p14:creationId xmlns:p14="http://schemas.microsoft.com/office/powerpoint/2010/main" val="38667039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75FA-9530-F591-1D04-4BCB47AE5668}"/>
              </a:ext>
            </a:extLst>
          </p:cNvPr>
          <p:cNvSpPr>
            <a:spLocks noGrp="1"/>
          </p:cNvSpPr>
          <p:nvPr>
            <p:ph type="title"/>
          </p:nvPr>
        </p:nvSpPr>
        <p:spPr/>
        <p:txBody>
          <a:bodyPr/>
          <a:lstStyle/>
          <a:p>
            <a:r>
              <a:rPr lang="en-US" dirty="0"/>
              <a:t>Probing dataset: MMLU</a:t>
            </a:r>
          </a:p>
        </p:txBody>
      </p:sp>
      <p:sp>
        <p:nvSpPr>
          <p:cNvPr id="3" name="Content Placeholder 2">
            <a:extLst>
              <a:ext uri="{FF2B5EF4-FFF2-40B4-BE49-F238E27FC236}">
                <a16:creationId xmlns:a16="http://schemas.microsoft.com/office/drawing/2014/main" id="{8D770CFB-237C-EF9F-92F8-0C720B1CFFD2}"/>
              </a:ext>
            </a:extLst>
          </p:cNvPr>
          <p:cNvSpPr>
            <a:spLocks noGrp="1"/>
          </p:cNvSpPr>
          <p:nvPr>
            <p:ph idx="1"/>
          </p:nvPr>
        </p:nvSpPr>
        <p:spPr/>
        <p:txBody>
          <a:bodyPr/>
          <a:lstStyle/>
          <a:p>
            <a:r>
              <a:rPr lang="en-US" dirty="0"/>
              <a:t>15908 knowledge and reasoning questions in 57 areas including medicine, mathematics, computer science, law, etc.. </a:t>
            </a:r>
          </a:p>
          <a:p>
            <a:r>
              <a:rPr lang="en-US" dirty="0"/>
              <a:t>Sourced from exams for humans like GRE, AP </a:t>
            </a:r>
          </a:p>
          <a:p>
            <a:endParaRPr lang="en-US" dirty="0"/>
          </a:p>
        </p:txBody>
      </p:sp>
      <p:pic>
        <p:nvPicPr>
          <p:cNvPr id="4" name="Picture 3">
            <a:extLst>
              <a:ext uri="{FF2B5EF4-FFF2-40B4-BE49-F238E27FC236}">
                <a16:creationId xmlns:a16="http://schemas.microsoft.com/office/drawing/2014/main" id="{C382E360-1EB2-5514-640C-1DB94A004E0C}"/>
              </a:ext>
            </a:extLst>
          </p:cNvPr>
          <p:cNvPicPr>
            <a:picLocks noChangeAspect="1"/>
          </p:cNvPicPr>
          <p:nvPr/>
        </p:nvPicPr>
        <p:blipFill>
          <a:blip r:embed="rId2"/>
          <a:stretch>
            <a:fillRect/>
          </a:stretch>
        </p:blipFill>
        <p:spPr>
          <a:xfrm>
            <a:off x="1092650" y="3042598"/>
            <a:ext cx="7004419" cy="1949450"/>
          </a:xfrm>
          <a:prstGeom prst="rect">
            <a:avLst/>
          </a:prstGeom>
        </p:spPr>
      </p:pic>
    </p:spTree>
    <p:extLst>
      <p:ext uri="{BB962C8B-B14F-4D97-AF65-F5344CB8AC3E}">
        <p14:creationId xmlns:p14="http://schemas.microsoft.com/office/powerpoint/2010/main" val="8038172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40B5-4EB1-DE9E-3C45-724E7A69C1F3}"/>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5BD0E38-CD8A-C1A1-E386-7FBC6CB21C2E}"/>
              </a:ext>
            </a:extLst>
          </p:cNvPr>
          <p:cNvSpPr>
            <a:spLocks noGrp="1" noChangeArrowheads="1"/>
          </p:cNvSpPr>
          <p:nvPr>
            <p:ph type="title"/>
          </p:nvPr>
        </p:nvSpPr>
        <p:spPr/>
        <p:txBody>
          <a:bodyPr>
            <a:normAutofit/>
          </a:bodyPr>
          <a:lstStyle/>
          <a:p>
            <a:r>
              <a:rPr lang="en-US" sz="330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D8028FBE-B526-F904-68E7-9D439A957CB3}"/>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Question Answering datasets and evals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06805DA4-0119-1951-0344-BB31FA6A290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27347949"/>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41376</TotalTime>
  <Words>4512</Words>
  <Application>Microsoft Macintosh PowerPoint</Application>
  <PresentationFormat>On-screen Show (16:9)</PresentationFormat>
  <Paragraphs>682</Paragraphs>
  <Slides>102</Slides>
  <Notes>39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102</vt:i4>
      </vt:variant>
    </vt:vector>
  </HeadingPairs>
  <TitlesOfParts>
    <vt:vector size="115" baseType="lpstr">
      <vt:lpstr>Times</vt:lpstr>
      <vt:lpstr>Arial</vt:lpstr>
      <vt:lpstr>Calibri</vt:lpstr>
      <vt:lpstr>Cambria Math</vt:lpstr>
      <vt:lpstr>Courier New</vt:lpstr>
      <vt:lpstr>Lucida Sans</vt:lpstr>
      <vt:lpstr>Lucida Sans Typewriter</vt:lpstr>
      <vt:lpstr>Menlo</vt:lpstr>
      <vt:lpstr>Raleway</vt:lpstr>
      <vt:lpstr>Tahoma</vt:lpstr>
      <vt:lpstr>Times New Roman</vt:lpstr>
      <vt:lpstr>Wingdings</vt:lpstr>
      <vt:lpstr>Retrospect</vt:lpstr>
      <vt:lpstr>Information Retrieval and RAG</vt:lpstr>
      <vt:lpstr>Information retrieval</vt:lpstr>
      <vt:lpstr>Web search</vt:lpstr>
      <vt:lpstr>Not just the web</vt:lpstr>
      <vt:lpstr>In most cases we do "ranked retrieval"</vt:lpstr>
      <vt:lpstr>Ad-hoc retrieval</vt:lpstr>
      <vt:lpstr>Document Relevance Score</vt:lpstr>
      <vt:lpstr>Two architectures</vt:lpstr>
      <vt:lpstr>Information Retrieval and RAG</vt:lpstr>
      <vt:lpstr>Information Retrieval and RAG</vt:lpstr>
      <vt:lpstr>The vector space model of IR</vt:lpstr>
      <vt:lpstr>Bag-of-words model</vt:lpstr>
      <vt:lpstr>Vector representation of that doc</vt:lpstr>
      <vt:lpstr>Term-document matrix</vt:lpstr>
      <vt:lpstr>Visualizing document vectors</vt:lpstr>
      <vt:lpstr>Vectors are the basis of information retrieval</vt:lpstr>
      <vt:lpstr>Vector representations of queries and documents</vt:lpstr>
      <vt:lpstr>Choose the document that is most similar to the query</vt:lpstr>
      <vt:lpstr>Similarity methods are variants of dot product</vt:lpstr>
      <vt:lpstr>In fact we use cosine</vt:lpstr>
      <vt:lpstr>In fact we use cosine</vt:lpstr>
      <vt:lpstr>Information Retrieval and RAG</vt:lpstr>
      <vt:lpstr>Information Retrieval and RAG</vt:lpstr>
      <vt:lpstr>But raw frequency is a bad representation</vt:lpstr>
      <vt:lpstr>Two common solutions for word weighting</vt:lpstr>
      <vt:lpstr>Term frequency (tf) in the tf-idf algorithm</vt:lpstr>
      <vt:lpstr>Document frequency (df)</vt:lpstr>
      <vt:lpstr>Inverse document frequency (idf)</vt:lpstr>
      <vt:lpstr>What is a document?</vt:lpstr>
      <vt:lpstr>Final tf-idf weighted value for a word</vt:lpstr>
      <vt:lpstr>Information Retrieval and RAG</vt:lpstr>
      <vt:lpstr>Information Retrieval and RAG</vt:lpstr>
      <vt:lpstr>Cosine</vt:lpstr>
      <vt:lpstr>TF-IDF weighted cosine</vt:lpstr>
      <vt:lpstr>TF-IDF weighted cosine</vt:lpstr>
      <vt:lpstr>TF-IDF nano-example</vt:lpstr>
      <vt:lpstr>TF-IDF nano-example</vt:lpstr>
      <vt:lpstr>TF-IDF nano-example</vt:lpstr>
      <vt:lpstr>TF-IDF nano-example</vt:lpstr>
      <vt:lpstr>TF-IDF nano-example</vt:lpstr>
      <vt:lpstr>TF-IDF nano-example</vt:lpstr>
      <vt:lpstr>Final cosine</vt:lpstr>
      <vt:lpstr>Information Retrieval and RAG</vt:lpstr>
      <vt:lpstr>Information Retrieval and RAG</vt:lpstr>
      <vt:lpstr>Goal: rank documents in D by their TF-IDF-weighted  cosines with query q</vt:lpstr>
      <vt:lpstr>PowerPoint Presentation</vt:lpstr>
      <vt:lpstr>Inverted Index</vt:lpstr>
      <vt:lpstr>Inverted Index Creation</vt:lpstr>
      <vt:lpstr>Inverted Index</vt:lpstr>
      <vt:lpstr>So far this just tells us which documents to grab </vt:lpstr>
      <vt:lpstr>PowerPoint Presentation</vt:lpstr>
      <vt:lpstr>Information Retrieval and RAG</vt:lpstr>
      <vt:lpstr>Information Retrieval and RAG</vt:lpstr>
      <vt:lpstr>Precision and Recall</vt:lpstr>
      <vt:lpstr>Precision and Recall for IR</vt:lpstr>
      <vt:lpstr>Precision for IR</vt:lpstr>
      <vt:lpstr>Recall for IR</vt:lpstr>
      <vt:lpstr>Precision and Recall aren't enough</vt:lpstr>
      <vt:lpstr>Rank-specific precision and recall</vt:lpstr>
      <vt:lpstr>Rank-specific precision and recall</vt:lpstr>
      <vt:lpstr>The precision-recall curve (for one query)</vt:lpstr>
      <vt:lpstr>Need a metric that aggregates over many queries</vt:lpstr>
      <vt:lpstr>Mean Average Precision</vt:lpstr>
      <vt:lpstr>Average Precision</vt:lpstr>
      <vt:lpstr>Mean Average Precision</vt:lpstr>
      <vt:lpstr>Information Retrieval and RAG</vt:lpstr>
      <vt:lpstr>Information Retrieval and RAG</vt:lpstr>
      <vt:lpstr>Problem with classic IR</vt:lpstr>
      <vt:lpstr>Dense retrieval</vt:lpstr>
      <vt:lpstr>Hypothetical version of dense retrieval: static embeddings</vt:lpstr>
      <vt:lpstr>Dense retrieval #1: Single encoder</vt:lpstr>
      <vt:lpstr>Dense retrieval #1: Single encoder</vt:lpstr>
      <vt:lpstr>Dense retrieval #2 (biencoder)</vt:lpstr>
      <vt:lpstr>Dense retrieval #2 (biencoder)</vt:lpstr>
      <vt:lpstr>In-between dense retrieval methods</vt:lpstr>
      <vt:lpstr>ColBERT</vt:lpstr>
      <vt:lpstr>ColBERT</vt:lpstr>
      <vt:lpstr>Training for dense retrieval</vt:lpstr>
      <vt:lpstr>Efficiency in dense retrieval</vt:lpstr>
      <vt:lpstr>Information Retrieval and RAG</vt:lpstr>
      <vt:lpstr>Information Retrieval and RAG</vt:lpstr>
      <vt:lpstr>IR plays a central role in modern LLMs</vt:lpstr>
      <vt:lpstr>Just prompt an LLM!</vt:lpstr>
      <vt:lpstr>But there are issues!</vt:lpstr>
      <vt:lpstr>LLMs Hallucinate</vt:lpstr>
      <vt:lpstr>Can't use Proprietary Data</vt:lpstr>
      <vt:lpstr>Can't Handle Dynamic Data</vt:lpstr>
      <vt:lpstr>Solution: RAG</vt:lpstr>
      <vt:lpstr>Retrieval Augmented Generation (RAG)</vt:lpstr>
      <vt:lpstr>Basic RAG</vt:lpstr>
      <vt:lpstr>PowerPoint Presentation</vt:lpstr>
      <vt:lpstr>PowerPoint Presentation</vt:lpstr>
      <vt:lpstr>Extensions: Agent-based RAG</vt:lpstr>
      <vt:lpstr>Extensions: Training</vt:lpstr>
      <vt:lpstr>Extensions: Knowledge Citations</vt:lpstr>
      <vt:lpstr>Information Retrieval and RAG</vt:lpstr>
      <vt:lpstr>Information Retrieval and RAG</vt:lpstr>
      <vt:lpstr>Two kinds of question answering datasets</vt:lpstr>
      <vt:lpstr>Natural Questions  (Kwiatkowski et al., 2019), </vt:lpstr>
      <vt:lpstr>MS MARCO (Microsoft Machine Reading Comprehension) collection of datasets, </vt:lpstr>
      <vt:lpstr>Probing dataset: MMLU</vt:lpstr>
      <vt:lpstr>Information Retrieval and RAG</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255</cp:revision>
  <cp:lastPrinted>2011-11-15T22:45:48Z</cp:lastPrinted>
  <dcterms:created xsi:type="dcterms:W3CDTF">2010-04-19T15:31:24Z</dcterms:created>
  <dcterms:modified xsi:type="dcterms:W3CDTF">2025-12-19T19:47:48Z</dcterms:modified>
</cp:coreProperties>
</file>