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3" r:id="rId1"/>
  </p:sldMasterIdLst>
  <p:notesMasterIdLst>
    <p:notesMasterId r:id="rId85"/>
  </p:notesMasterIdLst>
  <p:handoutMasterIdLst>
    <p:handoutMasterId r:id="rId86"/>
  </p:handoutMasterIdLst>
  <p:sldIdLst>
    <p:sldId id="598" r:id="rId2"/>
    <p:sldId id="1989" r:id="rId3"/>
    <p:sldId id="1942" r:id="rId4"/>
    <p:sldId id="1916" r:id="rId5"/>
    <p:sldId id="1912" r:id="rId6"/>
    <p:sldId id="1990" r:id="rId7"/>
    <p:sldId id="1991" r:id="rId8"/>
    <p:sldId id="1928" r:id="rId9"/>
    <p:sldId id="1992" r:id="rId10"/>
    <p:sldId id="1930" r:id="rId11"/>
    <p:sldId id="1931" r:id="rId12"/>
    <p:sldId id="1945" r:id="rId13"/>
    <p:sldId id="623" r:id="rId14"/>
    <p:sldId id="1926" r:id="rId15"/>
    <p:sldId id="1929" r:id="rId16"/>
    <p:sldId id="628" r:id="rId17"/>
    <p:sldId id="625" r:id="rId18"/>
    <p:sldId id="1994" r:id="rId19"/>
    <p:sldId id="626" r:id="rId20"/>
    <p:sldId id="1997" r:id="rId21"/>
    <p:sldId id="1993" r:id="rId22"/>
    <p:sldId id="1995" r:id="rId23"/>
    <p:sldId id="1998" r:id="rId24"/>
    <p:sldId id="1999" r:id="rId25"/>
    <p:sldId id="2000" r:id="rId26"/>
    <p:sldId id="2001" r:id="rId27"/>
    <p:sldId id="2002" r:id="rId28"/>
    <p:sldId id="2003" r:id="rId29"/>
    <p:sldId id="2004" r:id="rId30"/>
    <p:sldId id="1996" r:id="rId31"/>
    <p:sldId id="1947" r:id="rId32"/>
    <p:sldId id="1949" r:id="rId33"/>
    <p:sldId id="2006" r:id="rId34"/>
    <p:sldId id="2005" r:id="rId35"/>
    <p:sldId id="2007" r:id="rId36"/>
    <p:sldId id="2008" r:id="rId37"/>
    <p:sldId id="2009" r:id="rId38"/>
    <p:sldId id="2010" r:id="rId39"/>
    <p:sldId id="2011" r:id="rId40"/>
    <p:sldId id="1950" r:id="rId41"/>
    <p:sldId id="1951" r:id="rId42"/>
    <p:sldId id="1952" r:id="rId43"/>
    <p:sldId id="1955" r:id="rId44"/>
    <p:sldId id="1956" r:id="rId45"/>
    <p:sldId id="2013" r:id="rId46"/>
    <p:sldId id="1957" r:id="rId47"/>
    <p:sldId id="2014" r:id="rId48"/>
    <p:sldId id="2012" r:id="rId49"/>
    <p:sldId id="1948" r:id="rId50"/>
    <p:sldId id="1924" r:id="rId51"/>
    <p:sldId id="630" r:id="rId52"/>
    <p:sldId id="2015" r:id="rId53"/>
    <p:sldId id="1915" r:id="rId54"/>
    <p:sldId id="1921" r:id="rId55"/>
    <p:sldId id="1958" r:id="rId56"/>
    <p:sldId id="1959" r:id="rId57"/>
    <p:sldId id="1922" r:id="rId58"/>
    <p:sldId id="1962" r:id="rId59"/>
    <p:sldId id="631" r:id="rId60"/>
    <p:sldId id="1963" r:id="rId61"/>
    <p:sldId id="633" r:id="rId62"/>
    <p:sldId id="1964" r:id="rId63"/>
    <p:sldId id="2016" r:id="rId64"/>
    <p:sldId id="1966" r:id="rId65"/>
    <p:sldId id="1970" r:id="rId66"/>
    <p:sldId id="1968" r:id="rId67"/>
    <p:sldId id="1969" r:id="rId68"/>
    <p:sldId id="1971" r:id="rId69"/>
    <p:sldId id="1967" r:id="rId70"/>
    <p:sldId id="1972" r:id="rId71"/>
    <p:sldId id="1974" r:id="rId72"/>
    <p:sldId id="2019" r:id="rId73"/>
    <p:sldId id="2020" r:id="rId74"/>
    <p:sldId id="2017" r:id="rId75"/>
    <p:sldId id="1975" r:id="rId76"/>
    <p:sldId id="1976" r:id="rId77"/>
    <p:sldId id="632" r:id="rId78"/>
    <p:sldId id="635" r:id="rId79"/>
    <p:sldId id="636" r:id="rId80"/>
    <p:sldId id="637" r:id="rId81"/>
    <p:sldId id="634" r:id="rId82"/>
    <p:sldId id="2021" r:id="rId83"/>
    <p:sldId id="638" r:id="rId84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178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354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532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709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5886" algn="l" defTabSz="457178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062" algn="l" defTabSz="457178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240" algn="l" defTabSz="457178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418" algn="l" defTabSz="457178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64" userDrawn="1">
          <p15:clr>
            <a:srgbClr val="A4A3A4"/>
          </p15:clr>
        </p15:guide>
        <p15:guide id="2" pos="46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1CFF"/>
    <a:srgbClr val="404040"/>
    <a:srgbClr val="585959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1096"/>
  </p:normalViewPr>
  <p:slideViewPr>
    <p:cSldViewPr>
      <p:cViewPr varScale="1">
        <p:scale>
          <a:sx n="97" d="100"/>
          <a:sy n="97" d="100"/>
        </p:scale>
        <p:origin x="600" y="200"/>
      </p:cViewPr>
      <p:guideLst>
        <p:guide orient="horz" pos="2064"/>
        <p:guide pos="46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1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FC81DA-D82C-D248-96DA-971BAA9C8F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52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0D4404-C563-6B43-A824-459A163A63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559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35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5886" algn="l" defTabSz="457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457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457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457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038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570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12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737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13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205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F794197A-909D-6248-B44E-761B541FFA90}" type="slidenum">
              <a:rPr lang="en-US" sz="1200"/>
              <a:pPr eaLnBrk="1" hangingPunct="1"/>
              <a:t>16</a:t>
            </a:fld>
            <a:endParaRPr lang="en-US" sz="1200"/>
          </a:p>
        </p:txBody>
      </p:sp>
      <p:sp>
        <p:nvSpPr>
          <p:cNvPr id="215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In predicting each next word, the model can see a representation of all the previous words</a:t>
            </a:r>
          </a:p>
        </p:txBody>
      </p:sp>
    </p:spTree>
    <p:extLst>
      <p:ext uri="{BB962C8B-B14F-4D97-AF65-F5344CB8AC3E}">
        <p14:creationId xmlns:p14="http://schemas.microsoft.com/office/powerpoint/2010/main" val="3980286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C07FF-B903-8A72-62EE-78EDB43FC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34AD4F03-F186-14FC-9954-0AEB1CA836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21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A2E694DC-57F7-59D7-3E4E-A22A3622FD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5D5EC873-4C54-F76E-A2ED-BD5D68B851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400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5E6BF-69BE-B53D-6FC7-2461D12D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A37F3736-BEC9-7FAB-9658-B137F780AE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22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9D22EC1F-6AF4-4C66-7ADA-AFC111E351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CCCC0A14-6A1E-5D3F-D20A-E58B6A3C93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856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FE11A-425E-5E2D-B28D-B83C5F1C2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D2A7E748-C701-3A05-99A5-67558BA222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30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901E160-333F-D3FF-B938-9427B8BBCC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1B0D52D1-49B6-AFFE-1CF9-232677EB6F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021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31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88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07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5241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(dividing by a smaller fraction </a:t>
            </a:r>
            <a:r>
              <a:rPr lang="el-GR" sz="1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τ ≤ 1 </a:t>
            </a:r>
            <a:r>
              <a:rPr lang="en-US" sz="1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results in making each score larger).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772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86989-CD76-8D7B-38B2-774068E21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958E5B-A1D3-CAF4-E25B-5A301FB1A1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7B19AE-4627-D6E2-E927-FADF2608F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B7BD02-2C01-E3F7-3215-288FE993A9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172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49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338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50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415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Who owns all that data that we trained the models on?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382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99E8-973B-59D3-7412-A8772094A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EC95229A-7E04-E556-DFC5-3E3E45BF7D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63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4F104578-FC4C-36C1-8655-2F37A6BEDA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CDDEA2BF-8841-FFBB-693A-4808592868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1293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64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2811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000"/>
                </a:solidFill>
                <a:effectLst/>
                <a:latin typeface="Monaco" pitchFamily="2" charset="77"/>
              </a:rPr>
              <a:t>But they differ on exactly which parameters get updated.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910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69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7482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70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0464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97388-7359-238E-12A3-357082793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>
            <a:extLst>
              <a:ext uri="{FF2B5EF4-FFF2-40B4-BE49-F238E27FC236}">
                <a16:creationId xmlns:a16="http://schemas.microsoft.com/office/drawing/2014/main" id="{ACBA9AB0-EB55-F81E-2F40-AC245F2749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EBD86-0A01-3B4B-B540-6B90BD60E5F2}" type="slidenum">
              <a:rPr lang="en-US"/>
              <a:pPr/>
              <a:t>72</a:t>
            </a:fld>
            <a:endParaRPr lang="en-US"/>
          </a:p>
        </p:txBody>
      </p:sp>
      <p:sp>
        <p:nvSpPr>
          <p:cNvPr id="138243" name="Rectangle 2">
            <a:extLst>
              <a:ext uri="{FF2B5EF4-FFF2-40B4-BE49-F238E27FC236}">
                <a16:creationId xmlns:a16="http://schemas.microsoft.com/office/drawing/2014/main" id="{D4A54142-0E0E-5652-BBAD-9A570F9C02F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3">
            <a:extLst>
              <a:ext uri="{FF2B5EF4-FFF2-40B4-BE49-F238E27FC236}">
                <a16:creationId xmlns:a16="http://schemas.microsoft.com/office/drawing/2014/main" id="{E1C9746E-1A77-907C-09D7-0E7E45D5A5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There's a problem with using probability.  And that is that the probability of a test set depends very directly on the length of the test set.  This is because probability gets smaller the longer the text.  For n-gram models, this is very clear; the chain rule of probability means that  for a test set of N words we are multiplying together N n-gram probabilities! It would be better to normalize the probabilities by length to get a metric that is per-word.  Perplexity is just such a metric. </a:t>
            </a:r>
            <a:r>
              <a:rPr lang="en-US" b="1" dirty="0">
                <a:latin typeface="Calibri" charset="0"/>
              </a:rPr>
              <a:t>Perplexity</a:t>
            </a:r>
            <a:r>
              <a:rPr lang="en-US" dirty="0">
                <a:latin typeface="Calibri" charset="0"/>
              </a:rPr>
              <a:t> is the inverse probability of the test set, normalized by the number of words. We normalize by taking the N-</a:t>
            </a:r>
            <a:r>
              <a:rPr lang="en-US" dirty="0" err="1">
                <a:latin typeface="Calibri" charset="0"/>
              </a:rPr>
              <a:t>th</a:t>
            </a:r>
            <a:r>
              <a:rPr lang="en-US" dirty="0">
                <a:latin typeface="Calibri" charset="0"/>
              </a:rPr>
              <a:t> root of the probability of the test set.</a:t>
            </a:r>
          </a:p>
        </p:txBody>
      </p:sp>
    </p:spTree>
    <p:extLst>
      <p:ext uri="{BB962C8B-B14F-4D97-AF65-F5344CB8AC3E}">
        <p14:creationId xmlns:p14="http://schemas.microsoft.com/office/powerpoint/2010/main" val="21451106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A6A68-6B19-CACF-17C6-9F747FE88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>
            <a:extLst>
              <a:ext uri="{FF2B5EF4-FFF2-40B4-BE49-F238E27FC236}">
                <a16:creationId xmlns:a16="http://schemas.microsoft.com/office/drawing/2014/main" id="{5A597C36-C207-2A8E-14B9-C36893F068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EBD86-0A01-3B4B-B540-6B90BD60E5F2}" type="slidenum">
              <a:rPr lang="en-US"/>
              <a:pPr/>
              <a:t>73</a:t>
            </a:fld>
            <a:endParaRPr lang="en-US"/>
          </a:p>
        </p:txBody>
      </p:sp>
      <p:sp>
        <p:nvSpPr>
          <p:cNvPr id="138243" name="Rectangle 2">
            <a:extLst>
              <a:ext uri="{FF2B5EF4-FFF2-40B4-BE49-F238E27FC236}">
                <a16:creationId xmlns:a16="http://schemas.microsoft.com/office/drawing/2014/main" id="{CB01DC67-5848-8BB6-40B8-1CF068869989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3">
            <a:extLst>
              <a:ext uri="{FF2B5EF4-FFF2-40B4-BE49-F238E27FC236}">
                <a16:creationId xmlns:a16="http://schemas.microsoft.com/office/drawing/2014/main" id="{2DB6FA9A-4512-D912-052A-4D2A57440C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There's a problem with using probability.  And that is that the probability of a test set depends very directly on the length of the test set.  This is because probability gets smaller the longer the text.  For n-gram models, this is very clear; the chain rule of probability means that  for a test set of N words we are multiplying together N n-gram probabilities! It would be better to normalize the probabilities by length to get a metric that is per-word.  Perplexity is just such a metric. </a:t>
            </a:r>
            <a:r>
              <a:rPr lang="en-US" b="1" dirty="0">
                <a:latin typeface="Calibri" charset="0"/>
              </a:rPr>
              <a:t>Perplexity</a:t>
            </a:r>
            <a:r>
              <a:rPr lang="en-US" dirty="0">
                <a:latin typeface="Calibri" charset="0"/>
              </a:rPr>
              <a:t> is the inverse probability of the test set, normalized by the number of words. We normalize by taking the N-</a:t>
            </a:r>
            <a:r>
              <a:rPr lang="en-US" dirty="0" err="1">
                <a:latin typeface="Calibri" charset="0"/>
              </a:rPr>
              <a:t>th</a:t>
            </a:r>
            <a:r>
              <a:rPr lang="en-US" dirty="0">
                <a:latin typeface="Calibri" charset="0"/>
              </a:rPr>
              <a:t> root of the probability of the test set.</a:t>
            </a:r>
          </a:p>
        </p:txBody>
      </p:sp>
    </p:spTree>
    <p:extLst>
      <p:ext uri="{BB962C8B-B14F-4D97-AF65-F5344CB8AC3E}">
        <p14:creationId xmlns:p14="http://schemas.microsoft.com/office/powerpoint/2010/main" val="19915599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77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335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LLMs make stuff up!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2725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Training data can be leaked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D4404-C563-6B43-A824-459A163A6375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877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83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308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59603"/>
            <a:ext cx="10058400" cy="907196"/>
          </a:xfrm>
        </p:spPr>
        <p:txBody>
          <a:bodyPr/>
          <a:lstStyle>
            <a:lvl1pPr>
              <a:defRPr sz="4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5" y="1600200"/>
            <a:ext cx="10058401" cy="4572000"/>
          </a:xfrm>
        </p:spPr>
        <p:txBody>
          <a:bodyPr/>
          <a:lstStyle>
            <a:lvl1pPr marL="7938" indent="-7938">
              <a:buNone/>
              <a:tabLst/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04783" indent="-253982">
              <a:tabLst/>
              <a:defRPr sz="24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515899" indent="-228584">
              <a:tabLst/>
              <a:defRPr sz="20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690512" indent="-265093">
              <a:tabLst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801628" indent="-239695">
              <a:tabLst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8/24/25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7" y="6705607"/>
            <a:ext cx="4822804" cy="119311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525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155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59603"/>
            <a:ext cx="10058400" cy="907196"/>
          </a:xfrm>
        </p:spPr>
        <p:txBody>
          <a:bodyPr/>
          <a:lstStyle>
            <a:lvl1pPr>
              <a:defRPr sz="4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5" y="1600200"/>
            <a:ext cx="10058401" cy="4572000"/>
          </a:xfrm>
        </p:spPr>
        <p:txBody>
          <a:bodyPr/>
          <a:lstStyle>
            <a:lvl1pPr marL="7938" indent="-7938">
              <a:buNone/>
              <a:tabLst/>
              <a:defRPr sz="2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04783" indent="-253982"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15899" indent="-228584">
              <a:tabLst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690512" indent="-265093"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801628" indent="-239695">
              <a:tabLst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8/24/25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7" y="6705607"/>
            <a:ext cx="4822804" cy="119311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525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55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43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8/24/25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932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6"/>
            <a:ext cx="4937760" cy="73628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874" indent="0">
              <a:buNone/>
              <a:defRPr sz="1500" b="1"/>
            </a:lvl2pPr>
            <a:lvl3pPr marL="685750" indent="0">
              <a:buNone/>
              <a:defRPr sz="1351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2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6"/>
            <a:ext cx="4937760" cy="73628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874" indent="0">
              <a:buNone/>
              <a:defRPr sz="1500" b="1"/>
            </a:lvl2pPr>
            <a:lvl3pPr marL="685750" indent="0">
              <a:buNone/>
              <a:defRPr sz="1351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2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8/24/25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2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67164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400" y="2311400"/>
            <a:ext cx="5386917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173" y="1671641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3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173" y="2311400"/>
            <a:ext cx="5389033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8331200" y="6273800"/>
            <a:ext cx="2641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759200" y="6273800"/>
            <a:ext cx="38608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3398521" y="3398527"/>
            <a:ext cx="6858001" cy="6095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828800" y="508000"/>
            <a:ext cx="99568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262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3655" y="731520"/>
            <a:ext cx="6679191" cy="5257800"/>
          </a:xfrm>
        </p:spPr>
        <p:txBody>
          <a:bodyPr/>
          <a:lstStyle>
            <a:lvl1pPr>
              <a:defRPr sz="3200" baseline="0">
                <a:solidFill>
                  <a:schemeClr val="accent2"/>
                </a:solidFill>
              </a:defRPr>
            </a:lvl1pPr>
            <a:lvl2pPr>
              <a:defRPr sz="2800" baseline="0">
                <a:solidFill>
                  <a:schemeClr val="accent2"/>
                </a:solidFill>
              </a:defRPr>
            </a:lvl2pPr>
            <a:lvl3pPr>
              <a:defRPr sz="2400" baseline="0">
                <a:solidFill>
                  <a:schemeClr val="accent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3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874" indent="0">
              <a:buNone/>
              <a:defRPr sz="900"/>
            </a:lvl2pPr>
            <a:lvl3pPr marL="685750" indent="0">
              <a:buNone/>
              <a:defRPr sz="751"/>
            </a:lvl3pPr>
            <a:lvl4pPr marL="1028624" indent="0">
              <a:buNone/>
              <a:defRPr sz="675"/>
            </a:lvl4pPr>
            <a:lvl5pPr marL="1371498" indent="0">
              <a:buNone/>
              <a:defRPr sz="675"/>
            </a:lvl5pPr>
            <a:lvl6pPr marL="1714372" indent="0">
              <a:buNone/>
              <a:defRPr sz="675"/>
            </a:lvl6pPr>
            <a:lvl7pPr marL="2057246" indent="0">
              <a:buNone/>
              <a:defRPr sz="675"/>
            </a:lvl7pPr>
            <a:lvl8pPr marL="2400120" indent="0">
              <a:buNone/>
              <a:defRPr sz="675"/>
            </a:lvl8pPr>
            <a:lvl9pPr marL="2742994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8" y="6459791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240CDC23-E565-C848-9AF6-12BD09C53D91}" type="datetimeFigureOut">
              <a:rPr lang="en-US" smtClean="0"/>
              <a:t>8/24/25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91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69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3358142" y="3298184"/>
            <a:ext cx="6858003" cy="2616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 rot="16200000" flipV="1">
            <a:off x="-3256806" y="3413513"/>
            <a:ext cx="6858003" cy="609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1845735"/>
            <a:ext cx="100584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7" y="6459791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240CDC23-E565-C848-9AF6-12BD09C53D91}" type="datetimeFigureOut">
              <a:rPr lang="en-US" smtClean="0"/>
              <a:t>8/24/25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7" y="6459791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5" y="6459791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7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</p:sldLayoutIdLst>
  <p:txStyles>
    <p:titleStyle>
      <a:lvl1pPr algn="l" defTabSz="685750" rtl="0" eaLnBrk="1" latinLnBrk="0" hangingPunct="1">
        <a:lnSpc>
          <a:spcPct val="85000"/>
        </a:lnSpc>
        <a:spcBef>
          <a:spcPct val="0"/>
        </a:spcBef>
        <a:buNone/>
        <a:defRPr sz="3600" kern="1200" spc="-37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76" indent="-68576" algn="l" defTabSz="685750" rtl="0" eaLnBrk="1" latinLnBrk="0" hangingPunct="1">
        <a:lnSpc>
          <a:spcPct val="90000"/>
        </a:lnSpc>
        <a:spcBef>
          <a:spcPts val="900"/>
        </a:spcBef>
        <a:spcAft>
          <a:spcPts val="151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15" indent="-137150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65" indent="-137150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15" indent="-137150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464" indent="-137150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4938" indent="-171438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4928" indent="-171438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4916" indent="-171438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4905" indent="-171438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74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5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2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4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Introduction to Large 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5036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6D5A3-4B61-C23C-3B0F-3C147DFDB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language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05C90-96AB-EF4F-98E7-C694D08CC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Computational agents that can interact conversationally with people using natural language</a:t>
            </a:r>
          </a:p>
          <a:p>
            <a:r>
              <a:rPr lang="en-US" sz="3600" dirty="0"/>
              <a:t>LLMS have revolutionized the field of NLP and AI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300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F4781-D84A-BC73-A841-F7BE685A8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893DF-5229-F004-39C2-935F8D85F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Remember the simple n-gram language model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Assigns probabilities to sequences of words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Generate text by sampling possible next words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Is trained on counts computed from lots of text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Large language models are similar and different: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Assigns probabilities to sequences of words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Generate text by sampling possible next words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b="1" dirty="0"/>
              <a:t>Are trained by learning to guess the next word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4800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F4781-D84A-BC73-A841-F7BE685A8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59603"/>
            <a:ext cx="10561320" cy="907196"/>
          </a:xfrm>
        </p:spPr>
        <p:txBody>
          <a:bodyPr>
            <a:normAutofit/>
          </a:bodyPr>
          <a:lstStyle/>
          <a:p>
            <a:r>
              <a:rPr lang="en-US" dirty="0"/>
              <a:t>Fundamental intuition of large language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893DF-5229-F004-39C2-935F8D85F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Text contains enormous amounts of knowledge</a:t>
            </a:r>
          </a:p>
          <a:p>
            <a:r>
              <a:rPr lang="en-US" sz="3600" dirty="0"/>
              <a:t>Pretraining on lots of text with all that knowledge is what gives language models their ability to do so much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1017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a model learn from pretraining?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92485-6301-A46A-01FE-5A6955AE6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866115" cy="4572000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With roses, dahlias, and peonies, I was surrounded by </a:t>
            </a:r>
            <a:r>
              <a:rPr lang="en-US" sz="4000" u="sng" dirty="0">
                <a:solidFill>
                  <a:srgbClr val="061CFF"/>
                </a:solidFill>
                <a:uFill>
                  <a:solidFill>
                    <a:schemeClr val="tx1"/>
                  </a:solidFill>
                </a:uFill>
              </a:rPr>
              <a:t>flowers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The room wasn't just big it was </a:t>
            </a:r>
            <a:r>
              <a:rPr lang="en-US" sz="4000" u="sng" dirty="0">
                <a:solidFill>
                  <a:srgbClr val="061CFF"/>
                </a:solidFill>
                <a:uFill>
                  <a:solidFill>
                    <a:schemeClr val="tx1"/>
                  </a:solidFill>
                </a:uFill>
              </a:rPr>
              <a:t>enormous</a:t>
            </a:r>
            <a:endParaRPr lang="en-US" sz="4000" dirty="0">
              <a:solidFill>
                <a:srgbClr val="061CFF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The square root of 4 is </a:t>
            </a:r>
            <a:r>
              <a:rPr lang="en-US" sz="4000" u="sng" dirty="0">
                <a:solidFill>
                  <a:srgbClr val="061CFF"/>
                </a:solidFill>
                <a:uFill>
                  <a:solidFill>
                    <a:schemeClr val="tx1"/>
                  </a:solidFill>
                </a:uFill>
              </a:rPr>
              <a:t>2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The author of "A Room of One's Own" is Virginia </a:t>
            </a:r>
            <a:r>
              <a:rPr lang="en-US" sz="4000" u="sng" dirty="0">
                <a:solidFill>
                  <a:srgbClr val="061CFF"/>
                </a:solidFill>
                <a:uFill>
                  <a:solidFill>
                    <a:schemeClr val="tx1"/>
                  </a:solidFill>
                </a:uFill>
              </a:rPr>
              <a:t>Woolf</a:t>
            </a:r>
            <a:endParaRPr lang="en-US" sz="4000" dirty="0">
              <a:solidFill>
                <a:srgbClr val="061CFF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The doctor told me that </a:t>
            </a:r>
            <a:r>
              <a:rPr lang="en-US" sz="4000" u="sng" dirty="0">
                <a:solidFill>
                  <a:srgbClr val="061CFF"/>
                </a:solidFill>
                <a:uFill>
                  <a:solidFill>
                    <a:schemeClr val="tx1"/>
                  </a:solidFill>
                </a:uFill>
              </a:rPr>
              <a:t>he</a:t>
            </a:r>
            <a:endParaRPr lang="en-US" sz="4000" dirty="0">
              <a:solidFill>
                <a:srgbClr val="061CFF"/>
              </a:solidFill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57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E09D9-6B4D-CC8A-39DC-F4C1ED1F5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large language model?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9F69B2-DCE5-3A1D-66CB-2C7F95BD3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2818151"/>
            <a:ext cx="9296400" cy="32893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E14DC9-E5FD-7D70-D9EB-AB82384B61CF}"/>
              </a:ext>
            </a:extLst>
          </p:cNvPr>
          <p:cNvSpPr txBox="1"/>
          <p:nvPr/>
        </p:nvSpPr>
        <p:spPr>
          <a:xfrm>
            <a:off x="1417637" y="1219200"/>
            <a:ext cx="101647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 neural network with:</a:t>
            </a:r>
          </a:p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	Input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: a context or prefix, </a:t>
            </a:r>
          </a:p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	Output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: a distribution over possible next words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107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2B85F-A104-AABB-AB18-EBA5DE902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C9D62-E8B6-6CD3-3A03-FFD7128D8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LLMs can generate!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5237A5-A869-B874-4BD9-80A357871A1B}"/>
              </a:ext>
            </a:extLst>
          </p:cNvPr>
          <p:cNvSpPr txBox="1"/>
          <p:nvPr/>
        </p:nvSpPr>
        <p:spPr>
          <a:xfrm>
            <a:off x="1417637" y="1219200"/>
            <a:ext cx="1054576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A model that gives a probability distribution over next words can generate</a:t>
            </a: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by repeatedly sampling from the distribution </a:t>
            </a: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FAB9F04-8970-65D4-E3C7-3B466DE095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9400" y="2214028"/>
            <a:ext cx="7288305" cy="4572000"/>
          </a:xfrm>
        </p:spPr>
      </p:pic>
    </p:spTree>
    <p:extLst>
      <p:ext uri="{BB962C8B-B14F-4D97-AF65-F5344CB8AC3E}">
        <p14:creationId xmlns:p14="http://schemas.microsoft.com/office/powerpoint/2010/main" val="2612557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9E112-7E49-BE15-2626-45D5F1128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architectures for large language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F1146-912F-376B-1180-2D9E612D4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4143170"/>
            <a:ext cx="10795000" cy="3324430"/>
          </a:xfrm>
        </p:spPr>
        <p:txBody>
          <a:bodyPr>
            <a:normAutofit/>
          </a:bodyPr>
          <a:lstStyle/>
          <a:p>
            <a:r>
              <a:rPr lang="en-US" sz="4000" b="1" dirty="0"/>
              <a:t>Decoders</a:t>
            </a:r>
            <a:r>
              <a:rPr lang="en-US" sz="4000" dirty="0"/>
              <a:t>			</a:t>
            </a:r>
            <a:r>
              <a:rPr lang="en-US" sz="4000" b="1" dirty="0"/>
              <a:t>Encoders</a:t>
            </a:r>
            <a:r>
              <a:rPr lang="en-US" sz="4000" dirty="0"/>
              <a:t>		   </a:t>
            </a:r>
            <a:r>
              <a:rPr lang="en-US" sz="4000" b="1" dirty="0"/>
              <a:t>Encoder-decoders</a:t>
            </a:r>
          </a:p>
          <a:p>
            <a:r>
              <a:rPr lang="en-US" sz="4000" dirty="0"/>
              <a:t>GPT, Claude,		BERT family,		Flan-T5, Whisper</a:t>
            </a:r>
          </a:p>
          <a:p>
            <a:r>
              <a:rPr lang="en-US" sz="4000" dirty="0"/>
              <a:t>Llama				</a:t>
            </a:r>
            <a:r>
              <a:rPr lang="en-US" sz="4000" dirty="0" err="1"/>
              <a:t>HuBERT</a:t>
            </a:r>
            <a:endParaRPr lang="en-US" sz="4000" dirty="0"/>
          </a:p>
          <a:p>
            <a:r>
              <a:rPr lang="en-US" sz="4000" dirty="0" err="1"/>
              <a:t>Mixtral</a:t>
            </a:r>
            <a:endParaRPr lang="en-US" sz="4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AC094E-0B5E-DC50-03D9-A8F2C6DE60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345"/>
          <a:stretch>
            <a:fillRect/>
          </a:stretch>
        </p:blipFill>
        <p:spPr>
          <a:xfrm>
            <a:off x="1097280" y="1114629"/>
            <a:ext cx="10305922" cy="269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25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81819-A451-5FB9-AE3A-69B22A50C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5A0F-4FAF-78F5-9517-96624D98F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388FF-F2FA-AFC2-87D6-2ABA3A05E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2507396"/>
            <a:ext cx="10058401" cy="3664803"/>
          </a:xfrm>
        </p:spPr>
        <p:txBody>
          <a:bodyPr>
            <a:normAutofit/>
          </a:bodyPr>
          <a:lstStyle/>
          <a:p>
            <a:r>
              <a:rPr lang="en-US" sz="3600" dirty="0"/>
              <a:t>What most people think of when we say LLM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GPT, Claude, Llama, DeepSeek, Mistral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A generative model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It takes as input a series of tokens, and iteratively generates an output token one at a time.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Left to right (causal, autoregressive)</a:t>
            </a:r>
          </a:p>
          <a:p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76048B-D66D-FE22-1CCC-12C27C8355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105" r="72939" b="20345"/>
          <a:stretch>
            <a:fillRect/>
          </a:stretch>
        </p:blipFill>
        <p:spPr>
          <a:xfrm>
            <a:off x="8686800" y="159603"/>
            <a:ext cx="278892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07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52403-60E0-938B-EFA7-FE1E5865F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2FF90-DCEE-A339-1DF0-243E14A16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Masked Language Models (MLMs)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BERT family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Trained by predicting words from surrounding words on both sides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Are usually </a:t>
            </a:r>
            <a:r>
              <a:rPr lang="en-US" sz="3600" b="1" dirty="0"/>
              <a:t>finetuned </a:t>
            </a:r>
            <a:r>
              <a:rPr lang="en-US" sz="3600" dirty="0"/>
              <a:t>(trained on supervised data) for classification tasks.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57E3BA-5C5B-4C72-3EA3-B1AD9D0259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32" t="23190" r="40407" b="18260"/>
          <a:stretch>
            <a:fillRect/>
          </a:stretch>
        </p:blipFill>
        <p:spPr>
          <a:xfrm>
            <a:off x="8686800" y="159603"/>
            <a:ext cx="278892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533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52403-60E0-938B-EFA7-FE1E5865F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Encoder-Decoders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2FF90-DCEE-A339-1DF0-243E14A16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2423458"/>
            <a:ext cx="10058401" cy="374874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Trained to map from one sequence to another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Very popular for:</a:t>
            </a:r>
          </a:p>
          <a:p>
            <a:pPr marL="854045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machine translation (map from one language to another)</a:t>
            </a:r>
          </a:p>
          <a:p>
            <a:pPr marL="854045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speech recognition (map from acoustics to words)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ED6254-B69F-7F9C-E4F6-545BB22961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939" r="-1134" b="19144"/>
          <a:stretch>
            <a:fillRect/>
          </a:stretch>
        </p:blipFill>
        <p:spPr>
          <a:xfrm>
            <a:off x="8534400" y="159603"/>
            <a:ext cx="3246115" cy="244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88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Introduction to Large 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8965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Conditional Generation of Text: The Intuition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6309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9E112-7E49-BE15-2626-45D5F1128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F1146-912F-376B-1180-2D9E612D4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Many tasks can be turned into tasks of predicting words!</a:t>
            </a:r>
          </a:p>
        </p:txBody>
      </p:sp>
    </p:spTree>
    <p:extLst>
      <p:ext uri="{BB962C8B-B14F-4D97-AF65-F5344CB8AC3E}">
        <p14:creationId xmlns:p14="http://schemas.microsoft.com/office/powerpoint/2010/main" val="2080107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52403-60E0-938B-EFA7-FE1E5865F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lecture: decoder-only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2FF90-DCEE-A339-1DF0-243E14A16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Also called: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Causal LLMs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Autoregressive LLMs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Left-to-right LLMs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Predict words left to right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0BEBBE-B679-2705-7F43-0FC50D5A72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105" r="72939" b="20345"/>
          <a:stretch>
            <a:fillRect/>
          </a:stretch>
        </p:blipFill>
        <p:spPr>
          <a:xfrm>
            <a:off x="8686800" y="159603"/>
            <a:ext cx="278892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78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4603"/>
            <a:ext cx="1005840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Conditional Generation: </a:t>
            </a:r>
            <a:r>
              <a:rPr lang="en-US" sz="4400" dirty="0"/>
              <a:t>Generating text conditioned on previous text!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BDA50-7DC5-83EE-F61C-23ED82DDF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713715" cy="5181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Give the LLM an input piece of text, a </a:t>
            </a:r>
            <a:r>
              <a:rPr lang="en-US" sz="3200" b="1" dirty="0"/>
              <a:t>prompt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Have it generate token by token</a:t>
            </a:r>
          </a:p>
          <a:p>
            <a:pPr marL="854045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conditioned on the prompt and the generated tokens</a:t>
            </a:r>
          </a:p>
          <a:p>
            <a:endParaRPr lang="en-US" sz="3200" dirty="0"/>
          </a:p>
          <a:p>
            <a:r>
              <a:rPr lang="en-US" sz="3200" dirty="0"/>
              <a:t>We generate from a model by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computing the probability of the next token </a:t>
            </a:r>
            <a:r>
              <a:rPr lang="en-US" sz="3200" i="1" dirty="0" err="1"/>
              <a:t>w</a:t>
            </a:r>
            <a:r>
              <a:rPr lang="en-US" sz="3200" i="1" baseline="-25000" dirty="0" err="1"/>
              <a:t>i</a:t>
            </a:r>
            <a:r>
              <a:rPr lang="en-US" sz="3200" i="1" dirty="0"/>
              <a:t> </a:t>
            </a:r>
            <a:r>
              <a:rPr lang="en-US" sz="3200" dirty="0"/>
              <a:t>from the prior context: </a:t>
            </a:r>
            <a:r>
              <a:rPr lang="en-US" sz="3200" i="1" dirty="0"/>
              <a:t>P</a:t>
            </a:r>
            <a:r>
              <a:rPr lang="en-US" sz="3200" dirty="0"/>
              <a:t>(</a:t>
            </a:r>
            <a:r>
              <a:rPr lang="en-US" sz="3200" i="1" dirty="0" err="1"/>
              <a:t>w</a:t>
            </a:r>
            <a:r>
              <a:rPr lang="en-US" sz="3200" i="1" baseline="-25000" dirty="0" err="1"/>
              <a:t>i</a:t>
            </a:r>
            <a:r>
              <a:rPr lang="en-US" sz="3200" dirty="0" err="1"/>
              <a:t>|</a:t>
            </a:r>
            <a:r>
              <a:rPr lang="en-US" sz="3200" i="1" dirty="0" err="1"/>
              <a:t>w</a:t>
            </a:r>
            <a:r>
              <a:rPr lang="en-US" sz="3200" baseline="-25000" dirty="0"/>
              <a:t>&lt;</a:t>
            </a:r>
            <a:r>
              <a:rPr lang="en-US" sz="3200" i="1" baseline="-25000" dirty="0" err="1"/>
              <a:t>i</a:t>
            </a:r>
            <a:r>
              <a:rPr lang="en-US" sz="3200" dirty="0"/>
              <a:t>)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sampling from that distribution to generate a token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8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26" y="232202"/>
            <a:ext cx="11094720" cy="907196"/>
          </a:xfrm>
        </p:spPr>
        <p:txBody>
          <a:bodyPr>
            <a:noAutofit/>
          </a:bodyPr>
          <a:lstStyle/>
          <a:p>
            <a:r>
              <a:rPr lang="en-US" sz="3800" b="0" dirty="0">
                <a:effectLst/>
              </a:rPr>
              <a:t>Many practical NLP tasks can be cast as conditional generation!</a:t>
            </a:r>
            <a:endParaRPr lang="en-US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92485-6301-A46A-01FE-5A6955AE6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Sentiment analysis: “I like Jackie Chan”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We give the language model this string:</a:t>
            </a:r>
            <a:b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The sentiment of the sentence "I like Jackie Chan" is: </a:t>
            </a:r>
            <a:r>
              <a:rPr lang="en-US" sz="360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4000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4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And see what word it thinks comes next</a:t>
            </a:r>
          </a:p>
          <a:p>
            <a:pPr marL="914400" indent="-914400">
              <a:buFont typeface="+mj-lt"/>
              <a:buAutoNum type="arabicPeriod"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19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998968-0D5E-147C-8CB8-CF96AD908C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593323"/>
            <a:ext cx="10058400" cy="321773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A53D91-B76B-0CAB-F34A-CD57D32A6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Sentiment via conditional generation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96133A-824A-CF29-F70A-8D7CE634D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5105400"/>
            <a:ext cx="11024147" cy="10108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65F415-EE83-8F1F-FBC5-B0F20C428CED}"/>
              </a:ext>
            </a:extLst>
          </p:cNvPr>
          <p:cNvSpPr txBox="1"/>
          <p:nvPr/>
        </p:nvSpPr>
        <p:spPr>
          <a:xfrm>
            <a:off x="609600" y="4465983"/>
            <a:ext cx="64107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Which word has a higher probability?</a:t>
            </a:r>
          </a:p>
        </p:txBody>
      </p:sp>
    </p:spTree>
    <p:extLst>
      <p:ext uri="{BB962C8B-B14F-4D97-AF65-F5344CB8AC3E}">
        <p14:creationId xmlns:p14="http://schemas.microsoft.com/office/powerpoint/2010/main" val="4026823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Framing lots of tasks as conditional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92485-6301-A46A-01FE-5A6955AE6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314" y="1371600"/>
            <a:ext cx="10866115" cy="45720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QA</a:t>
            </a:r>
            <a:r>
              <a:rPr lang="en-US" sz="4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“Who wrote The Origin of Species”</a:t>
            </a:r>
          </a:p>
          <a:p>
            <a:endParaRPr lang="en-US" sz="11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We give the language model this string:</a:t>
            </a:r>
            <a:b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endParaRPr lang="en-US" sz="4000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4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And see what word it thinks comes next:</a:t>
            </a:r>
          </a:p>
          <a:p>
            <a:pPr marL="742950" indent="-742950">
              <a:buFont typeface="+mj-lt"/>
              <a:buAutoNum type="arabicPeriod"/>
            </a:pP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endParaRPr lang="en-US" sz="40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914400">
              <a:buFont typeface="+mj-lt"/>
              <a:buAutoNum type="arabicPeriod"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AD6936-74FA-F133-820D-8ABA93D1F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870" y="3200400"/>
            <a:ext cx="10607842" cy="7302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63A095-F4E5-3251-5023-1FCA97EFA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148" y="5178354"/>
            <a:ext cx="10131287" cy="61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219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A5773-85A9-A604-3CB3-944779CE4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9DA437-1EC4-6C2E-FAA7-F445F6A637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3499" y="304800"/>
            <a:ext cx="9861385" cy="353695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E4EE7A-996A-653E-76D7-0338B39AF9E2}"/>
              </a:ext>
            </a:extLst>
          </p:cNvPr>
          <p:cNvSpPr txBox="1"/>
          <p:nvPr/>
        </p:nvSpPr>
        <p:spPr>
          <a:xfrm>
            <a:off x="762000" y="4724400"/>
            <a:ext cx="61291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Now we iterate: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19DF9F-7A01-8639-3EBD-2CD45CAC9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127" y="5562600"/>
            <a:ext cx="11071236" cy="59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52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05DC8-CC02-66C8-909E-D0B0520CF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C2FBB079-4DED-D146-0E68-A87E6F1F38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DC9A03EE-5BFE-14D4-7E0B-8688F833EF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Conditional Generation of Text: The Intuition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04C867-1CC3-411F-06FE-9BC457F2E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5310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C5A89-9F1E-2A28-574B-5E0FA4689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045E2D11-9E85-A8E8-1684-D1DCB3BDF6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A515CCED-4FA4-CFF8-42EE-86BDEFE28D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Prompting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5ED5CF-77B2-7227-A757-90027DE0C6A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84247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0F40764-4E30-4B5B-9257-73407649F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1433F-3D6C-05AE-6832-309251718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Prompt: </a:t>
            </a:r>
            <a:r>
              <a:rPr lang="en-US" sz="3200" dirty="0"/>
              <a:t>a text string that a user issues to a language model to get the model to do something useful by conditional generation</a:t>
            </a:r>
          </a:p>
          <a:p>
            <a:r>
              <a:rPr lang="en-US" sz="3200" b="1" dirty="0"/>
              <a:t>Prompt engineering: </a:t>
            </a:r>
            <a:r>
              <a:rPr lang="en-US" sz="3200" dirty="0"/>
              <a:t>the process of finding effective prompts for a task.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642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86025-88DA-97EF-EC52-5719FFF9A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1397E-F27E-DB66-9C54-B92665624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question: </a:t>
            </a:r>
          </a:p>
          <a:p>
            <a:r>
              <a:rPr lang="en-US" dirty="0">
                <a:solidFill>
                  <a:srgbClr val="061CFF"/>
                </a:solidFill>
                <a:latin typeface="Lucida Sans Typewriter" panose="020B0509030504030204" pitchFamily="49" charset="77"/>
              </a:rPr>
              <a:t>		What is a transformer network?</a:t>
            </a:r>
          </a:p>
          <a:p>
            <a:r>
              <a:rPr lang="en-US" dirty="0"/>
              <a:t>Perhaps structured:</a:t>
            </a:r>
          </a:p>
          <a:p>
            <a:r>
              <a:rPr lang="en-US" dirty="0"/>
              <a:t>		 </a:t>
            </a:r>
            <a:r>
              <a:rPr lang="en-US" dirty="0">
                <a:solidFill>
                  <a:srgbClr val="061CFF"/>
                </a:solidFill>
                <a:latin typeface="Lucida Sans Typewriter" panose="020B0509030504030204" pitchFamily="49" charset="77"/>
              </a:rPr>
              <a:t>Q: What is a transformer network? A:</a:t>
            </a:r>
          </a:p>
          <a:p>
            <a:r>
              <a:rPr lang="en-US" dirty="0"/>
              <a:t>Or an instruction: </a:t>
            </a:r>
          </a:p>
          <a:p>
            <a:r>
              <a:rPr lang="en-US" dirty="0">
                <a:solidFill>
                  <a:srgbClr val="061CFF"/>
                </a:solidFill>
                <a:latin typeface="Lucida Sans Typewriter" panose="020B0509030504030204" pitchFamily="49" charset="77"/>
              </a:rPr>
              <a:t>		Translate the following sentence into Hindi: ‘Chop the garlic finely’.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9937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8E3D7-0863-D486-83D0-3B3B0D736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Prompts can be very structured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5EDA0-3157-632D-44F7-DF5DFB92E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7E0DEF-26FE-AAEF-0A86-C156A8254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4" y="2514600"/>
            <a:ext cx="10672176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78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3D92-04DC-D6B0-A2BC-0701D00ED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Prompts can have </a:t>
            </a:r>
            <a:r>
              <a:rPr lang="en-US" b="1" dirty="0">
                <a:solidFill>
                  <a:srgbClr val="061CFF"/>
                </a:solidFill>
              </a:rPr>
              <a:t>demonstrations</a:t>
            </a:r>
            <a:r>
              <a:rPr lang="en-US" dirty="0"/>
              <a:t> (= examples)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17A3A-BAEC-CA7E-4B80-F1090E3AF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8E8917-5E82-53C9-36F2-60BF958AD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076" y="1368425"/>
            <a:ext cx="9236808" cy="50355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A1A9BF-8047-67C5-E103-A20110F0C397}"/>
              </a:ext>
            </a:extLst>
          </p:cNvPr>
          <p:cNvSpPr txBox="1"/>
          <p:nvPr/>
        </p:nvSpPr>
        <p:spPr>
          <a:xfrm>
            <a:off x="7727156" y="2895600"/>
            <a:ext cx="38393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61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demonstrations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34D5A17-8FFC-394B-AE8E-014308F13260}"/>
              </a:ext>
            </a:extLst>
          </p:cNvPr>
          <p:cNvCxnSpPr/>
          <p:nvPr/>
        </p:nvCxnSpPr>
        <p:spPr>
          <a:xfrm flipH="1" flipV="1">
            <a:off x="6248400" y="2819400"/>
            <a:ext cx="1524000" cy="304800"/>
          </a:xfrm>
          <a:prstGeom prst="straightConnector1">
            <a:avLst/>
          </a:prstGeom>
          <a:ln w="38100">
            <a:solidFill>
              <a:srgbClr val="061C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9D6B0FA-F96B-2C31-C351-59EF923B1AD5}"/>
              </a:ext>
            </a:extLst>
          </p:cNvPr>
          <p:cNvCxnSpPr>
            <a:cxnSpLocks/>
          </p:cNvCxnSpPr>
          <p:nvPr/>
        </p:nvCxnSpPr>
        <p:spPr>
          <a:xfrm flipH="1">
            <a:off x="6324600" y="3355975"/>
            <a:ext cx="1402556" cy="682625"/>
          </a:xfrm>
          <a:prstGeom prst="straightConnector1">
            <a:avLst/>
          </a:prstGeom>
          <a:ln w="38100">
            <a:solidFill>
              <a:srgbClr val="061C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22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FB1D6-CD19-3C17-2B92-B57740957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Prompts are a learning signal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3F77F-0A1B-7AC5-3133-957DBC06A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This is especially clear with demonstrations</a:t>
            </a:r>
          </a:p>
          <a:p>
            <a:r>
              <a:rPr lang="en-US" sz="3200" dirty="0"/>
              <a:t>But this is a different kind of learning than pretraining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Pretraining sets language model weights via gradient descent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Prompting just changes the context and the activations in the network; no parameters change</a:t>
            </a:r>
          </a:p>
          <a:p>
            <a:r>
              <a:rPr lang="en-US" sz="3200" dirty="0"/>
              <a:t>We call this </a:t>
            </a:r>
            <a:r>
              <a:rPr lang="en-US" sz="3200" b="1" dirty="0">
                <a:solidFill>
                  <a:srgbClr val="061CFF"/>
                </a:solidFill>
              </a:rPr>
              <a:t>in-context learning</a:t>
            </a:r>
            <a:r>
              <a:rPr lang="en-US" sz="3200" dirty="0"/>
              <a:t>—learning that improves model performance but does not update parameters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8662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C2ABB-37B0-3C6C-9565-BFEF157F6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LLMs usually have a </a:t>
            </a:r>
            <a:r>
              <a:rPr lang="en-US" b="1" dirty="0">
                <a:solidFill>
                  <a:srgbClr val="061CFF"/>
                </a:solidFill>
              </a:rPr>
              <a:t>system prompt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0A70D-8B19-1C8B-52C4-6C3717F61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561315" cy="4953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61CFF"/>
                </a:solidFill>
              </a:rPr>
              <a:t>&lt;system&gt;You are a helpful and knowledgeable assistant. Answer concisely and correctly.</a:t>
            </a:r>
          </a:p>
          <a:p>
            <a:endParaRPr lang="en-US" sz="3200" dirty="0"/>
          </a:p>
          <a:p>
            <a:r>
              <a:rPr lang="en-US" sz="3200" dirty="0"/>
              <a:t>This is automatically and silently concatenated to a user prompt</a:t>
            </a:r>
          </a:p>
          <a:p>
            <a:endParaRPr lang="en-US" sz="3200" dirty="0"/>
          </a:p>
          <a:p>
            <a:r>
              <a:rPr lang="en-US" sz="3200" dirty="0">
                <a:solidFill>
                  <a:srgbClr val="061CFF"/>
                </a:solidFill>
              </a:rPr>
              <a:t>&lt;system&gt; You are a helpful and knowledgeable assistant. Answer concisely and correctly.  </a:t>
            </a:r>
            <a:r>
              <a:rPr lang="en-US" sz="3200" dirty="0"/>
              <a:t>&lt;user&gt; </a:t>
            </a:r>
            <a:r>
              <a:rPr lang="en-US" sz="3200" b="1" dirty="0">
                <a:solidFill>
                  <a:srgbClr val="C00000"/>
                </a:solidFill>
              </a:rPr>
              <a:t>What is the capital of France?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1898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C8D3E-72C7-448C-2191-52EBEBE16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59603"/>
            <a:ext cx="10637520" cy="907196"/>
          </a:xfrm>
        </p:spPr>
        <p:txBody>
          <a:bodyPr>
            <a:noAutofit/>
          </a:bodyPr>
          <a:lstStyle/>
          <a:p>
            <a:r>
              <a:rPr lang="en-US" sz="3500" dirty="0"/>
              <a:t>System prompts can be long; 1700 words for Claude Opus4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FDAF2-8487-5E4A-F873-2A1799E35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637515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Claude should give concise responses to very simple questions, but provide thorough responses to complex and open-ended questions.</a:t>
            </a:r>
          </a:p>
          <a:p>
            <a:r>
              <a:rPr lang="en-US" dirty="0"/>
              <a:t>Claude is able to explain difficult concepts or ideas clearly.  It can also illustrate its explanations with examples, thought experiments, or metaphors.</a:t>
            </a:r>
          </a:p>
          <a:p>
            <a:r>
              <a:rPr lang="en-US" dirty="0"/>
              <a:t>Claude does not provide information that could be used to make chemical or biological or nuclear weapons.</a:t>
            </a:r>
          </a:p>
          <a:p>
            <a:r>
              <a:rPr lang="en-US" dirty="0"/>
              <a:t>For more casual, emotional, empathetic, or advice-driven conversations, Claude keeps its tone natural, warm, and empathetic.</a:t>
            </a:r>
          </a:p>
          <a:p>
            <a:r>
              <a:rPr lang="en-US" dirty="0"/>
              <a:t>Claude cares about people’s well-being and avoids encouraging or facilitating self-destructive behavior.</a:t>
            </a:r>
          </a:p>
          <a:p>
            <a:r>
              <a:rPr lang="en-US" dirty="0"/>
              <a:t>If Claude provides bullet points in its response, it should use markdown, and each bullet point should be at least 1-2 sentences long unless the human requests otherwise.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64256-2FF6-3110-AA6D-473F10F2FA75}"/>
              </a:ext>
            </a:extLst>
          </p:cNvPr>
          <p:cNvSpPr txBox="1"/>
          <p:nvPr/>
        </p:nvSpPr>
        <p:spPr>
          <a:xfrm>
            <a:off x="533400" y="1066799"/>
            <a:ext cx="2643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Some extracts:</a:t>
            </a:r>
          </a:p>
        </p:txBody>
      </p:sp>
    </p:spTree>
    <p:extLst>
      <p:ext uri="{BB962C8B-B14F-4D97-AF65-F5344CB8AC3E}">
        <p14:creationId xmlns:p14="http://schemas.microsoft.com/office/powerpoint/2010/main" val="16974399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CAC03-35CD-0DDA-785A-7DB0F72AE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36FD2C11-A00B-4459-8C29-856D23505D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A175A73E-0A6A-8AED-95EB-D255A83EA1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Prompting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5DC55-804A-61FE-BB97-F2832FB60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35176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Sampling for LLM Generation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22150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A4F6B8-6B4B-FFED-19BB-2D827A18B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does token probability come from?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F0411D-A45D-F0A4-4AE5-CDB00F1EB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295399"/>
            <a:ext cx="10637515" cy="5402997"/>
          </a:xfrm>
        </p:spPr>
        <p:txBody>
          <a:bodyPr>
            <a:normAutofit/>
          </a:bodyPr>
          <a:lstStyle/>
          <a:p>
            <a:r>
              <a:rPr lang="en-US" dirty="0"/>
              <a:t>The internal networks for LLMs generate real-valued scores called </a:t>
            </a:r>
            <a:r>
              <a:rPr lang="en-US" b="1" dirty="0"/>
              <a:t>logits</a:t>
            </a:r>
            <a:r>
              <a:rPr lang="en-US" dirty="0"/>
              <a:t> for each token in the vocabulary. </a:t>
            </a:r>
          </a:p>
          <a:p>
            <a:r>
              <a:rPr lang="en-US" dirty="0"/>
              <a:t>Score vector </a:t>
            </a:r>
            <a:r>
              <a:rPr lang="en-US" b="1" dirty="0"/>
              <a:t>u</a:t>
            </a:r>
            <a:r>
              <a:rPr lang="en-US" dirty="0"/>
              <a:t>  of shape [1 × |</a:t>
            </a:r>
            <a:r>
              <a:rPr lang="en-US" i="1" dirty="0"/>
              <a:t>V</a:t>
            </a:r>
            <a:r>
              <a:rPr lang="en-US" dirty="0"/>
              <a:t>|] is turned into a probability by </a:t>
            </a:r>
            <a:r>
              <a:rPr lang="en-US" dirty="0" err="1"/>
              <a:t>softmax</a:t>
            </a:r>
            <a:endParaRPr lang="en-US" dirty="0"/>
          </a:p>
          <a:p>
            <a:r>
              <a:rPr lang="en-US" b="1" dirty="0"/>
              <a:t>						y</a:t>
            </a:r>
            <a:r>
              <a:rPr lang="en-US" dirty="0"/>
              <a:t> = </a:t>
            </a:r>
            <a:r>
              <a:rPr lang="en-US" dirty="0" err="1"/>
              <a:t>softmax</a:t>
            </a:r>
            <a:r>
              <a:rPr lang="en-US" dirty="0"/>
              <a:t>(</a:t>
            </a:r>
            <a:r>
              <a:rPr lang="en-US" b="1" dirty="0"/>
              <a:t>u</a:t>
            </a:r>
            <a:r>
              <a:rPr lang="en-US" dirty="0"/>
              <a:t>) 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14B18B-A849-B0A0-8A97-98DFF2533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978" y="3566450"/>
            <a:ext cx="9568043" cy="313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650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08ABF-F921-D4B6-77E8-03EBE75B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CDF8F6C-9180-737A-ECE0-B1CFB68C2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does token probability </a:t>
            </a:r>
            <a:r>
              <a:rPr lang="en-US"/>
              <a:t>come from?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BA9F51-AE1D-9F96-D433-F3587E046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295399"/>
            <a:ext cx="10637515" cy="5402997"/>
          </a:xfrm>
        </p:spPr>
        <p:txBody>
          <a:bodyPr>
            <a:normAutofit/>
          </a:bodyPr>
          <a:lstStyle/>
          <a:p>
            <a:r>
              <a:rPr lang="en-US" dirty="0"/>
              <a:t>The internal networks for LLMs generate real-valued scores called </a:t>
            </a:r>
            <a:r>
              <a:rPr lang="en-US" b="1" dirty="0"/>
              <a:t>logits</a:t>
            </a:r>
            <a:r>
              <a:rPr lang="en-US" dirty="0"/>
              <a:t> for each token in the vocabulary. </a:t>
            </a:r>
          </a:p>
          <a:p>
            <a:r>
              <a:rPr lang="en-US" dirty="0"/>
              <a:t>Score vector </a:t>
            </a:r>
            <a:r>
              <a:rPr lang="en-US" b="1" dirty="0"/>
              <a:t>u</a:t>
            </a:r>
            <a:r>
              <a:rPr lang="en-US" dirty="0"/>
              <a:t>  of shape [1 × |</a:t>
            </a:r>
            <a:r>
              <a:rPr lang="en-US" i="1" dirty="0"/>
              <a:t>V</a:t>
            </a:r>
            <a:r>
              <a:rPr lang="en-US" dirty="0"/>
              <a:t>|] is turned into a probability by </a:t>
            </a:r>
            <a:r>
              <a:rPr lang="en-US" dirty="0" err="1"/>
              <a:t>softmax</a:t>
            </a:r>
            <a:endParaRPr lang="en-US" dirty="0"/>
          </a:p>
          <a:p>
            <a:r>
              <a:rPr lang="en-US" b="1" dirty="0"/>
              <a:t>						y</a:t>
            </a:r>
            <a:r>
              <a:rPr lang="en-US" dirty="0"/>
              <a:t> = </a:t>
            </a:r>
            <a:r>
              <a:rPr lang="en-US" dirty="0" err="1"/>
              <a:t>softmax</a:t>
            </a:r>
            <a:r>
              <a:rPr lang="en-US" dirty="0"/>
              <a:t>(</a:t>
            </a:r>
            <a:r>
              <a:rPr lang="en-US" b="1" dirty="0"/>
              <a:t>u</a:t>
            </a:r>
            <a:r>
              <a:rPr lang="en-US" dirty="0"/>
              <a:t>) 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2122DC-DB21-2AB1-E952-F59DF554D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978" y="3566450"/>
            <a:ext cx="9568043" cy="313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098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3314A-ACF8-03D7-1E92-8695F3F61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A8EC282-424D-9034-510B-FEF16EBA0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3AE45-5DE6-C4FE-B1C6-0CCD48189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295399"/>
            <a:ext cx="10637515" cy="5402997"/>
          </a:xfrm>
        </p:spPr>
        <p:txBody>
          <a:bodyPr>
            <a:normAutofit/>
          </a:bodyPr>
          <a:lstStyle/>
          <a:p>
            <a:r>
              <a:rPr lang="en-US" sz="4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This task of choosing a word to generate based on the model’s probabilities is called </a:t>
            </a:r>
            <a:r>
              <a:rPr lang="en-US" sz="4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decoding</a:t>
            </a:r>
            <a:r>
              <a:rPr lang="en-US" sz="4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Decoding from a model left-to-right and repeatedly choosing the next token conditioned on our previous choices is called 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autoregressive generation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8298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E7F5F-DBA0-81EA-370D-34DFF15B4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decoding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EB20F-A302-97E4-A712-12EA9FCD8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A </a:t>
            </a:r>
            <a:r>
              <a:rPr lang="en-US" sz="3200" b="1" dirty="0"/>
              <a:t>greedy algorithm </a:t>
            </a:r>
            <a:r>
              <a:rPr lang="en-US" sz="3200" dirty="0"/>
              <a:t>is one that makes a choice that is locally optimal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(whether or not it will turn out to have been the best choice with hindsight)</a:t>
            </a:r>
          </a:p>
          <a:p>
            <a:pPr marL="0" indent="0"/>
            <a:r>
              <a:rPr lang="en-US" sz="3200" dirty="0"/>
              <a:t>Simply generate the most probable word: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5A8E08-B2E0-9DB8-EAF2-7071E77B0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4648200"/>
            <a:ext cx="6633871" cy="90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569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46830-D46A-F5DB-619C-3832C1455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decoding: choosing "all"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BC8A3E-B784-C202-7234-A7ED768269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1447800"/>
            <a:ext cx="10058400" cy="333756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3DE5B3-B27D-DDA8-395C-820FF0D1E8D2}"/>
              </a:ext>
            </a:extLst>
          </p:cNvPr>
          <p:cNvSpPr txBox="1"/>
          <p:nvPr/>
        </p:nvSpPr>
        <p:spPr>
          <a:xfrm>
            <a:off x="1020417" y="55394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0692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CA7AD-7B7C-0DFE-B924-25E8C64E3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don't use greedy decoding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E5641-DFAB-5ED9-B1B2-4732C4049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Because the tokens it chooses are (by definition) extremely predictable, the resulting text is </a:t>
            </a:r>
            <a:r>
              <a:rPr lang="en-US" sz="3600" b="1" dirty="0"/>
              <a:t>generic</a:t>
            </a:r>
            <a:r>
              <a:rPr lang="en-US" sz="3600" dirty="0"/>
              <a:t> and </a:t>
            </a:r>
            <a:r>
              <a:rPr lang="en-US" sz="3600" b="1" dirty="0"/>
              <a:t>repetitive</a:t>
            </a:r>
            <a:r>
              <a:rPr lang="en-US" sz="3600" dirty="0"/>
              <a:t> </a:t>
            </a:r>
          </a:p>
          <a:p>
            <a:r>
              <a:rPr lang="en-US" sz="3600" dirty="0"/>
              <a:t>Greedy decoding is so predictable that it is </a:t>
            </a:r>
            <a:r>
              <a:rPr lang="en-US" sz="3600" b="1" dirty="0"/>
              <a:t>deterministic</a:t>
            </a:r>
            <a:r>
              <a:rPr lang="en-US" sz="3600" dirty="0"/>
              <a:t>.</a:t>
            </a:r>
          </a:p>
          <a:p>
            <a:r>
              <a:rPr lang="en-US" sz="3600" dirty="0"/>
              <a:t>Instead, people prefer text that is more diverse, like that generated by </a:t>
            </a:r>
            <a:r>
              <a:rPr lang="en-US" sz="3600" b="1" dirty="0"/>
              <a:t>sampling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4243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17282-2EDC-D733-ECCB-575154174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393D4-70F0-1B26-56D1-6F9711480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Sampling</a:t>
            </a:r>
            <a:r>
              <a:rPr lang="en-US" sz="3200" dirty="0"/>
              <a:t> from a distribution means to choose random points according to their likelihood. </a:t>
            </a:r>
          </a:p>
          <a:p>
            <a:r>
              <a:rPr lang="en-US" sz="3200" b="1" dirty="0"/>
              <a:t>Sampling from an LM </a:t>
            </a:r>
            <a:r>
              <a:rPr lang="en-US" sz="3200" dirty="0"/>
              <a:t>means to choose the next token to generate according to its probability.</a:t>
            </a:r>
          </a:p>
          <a:p>
            <a:r>
              <a:rPr lang="en-US" sz="3200" b="1" dirty="0"/>
              <a:t>Random (multinomial) sampling</a:t>
            </a:r>
            <a:r>
              <a:rPr lang="en-US" sz="3200" dirty="0"/>
              <a:t>: We randomly select a token to generate according to its probability defined by the LM, conditioned on our previous choices, generate it, and iterate.</a:t>
            </a:r>
          </a:p>
          <a:p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4441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87EB5-582F-CBE3-07C9-375385E45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Sampling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15052F-8843-65B5-1220-D69262A3B1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2438400"/>
            <a:ext cx="10963309" cy="3097161"/>
          </a:xfrm>
        </p:spPr>
      </p:pic>
    </p:spTree>
    <p:extLst>
      <p:ext uri="{BB962C8B-B14F-4D97-AF65-F5344CB8AC3E}">
        <p14:creationId xmlns:p14="http://schemas.microsoft.com/office/powerpoint/2010/main" val="2775470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8CF76-DC4D-EBCB-DF48-D6FEB93B3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2E7EF-CC6C-B748-100B-DFA0C8265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E2BE28-421F-CC48-FF8E-FD10FF6A0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405685"/>
            <a:ext cx="3884778" cy="285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771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D489B-5F0A-91A6-D6EA-22DB558F0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Alas, random sampling doesn't work very well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09B9A-406D-338B-7F8F-DBEE6CE5A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ven though random sampling mostly generate sensible, high-probable words, </a:t>
            </a:r>
          </a:p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here are many odd, low- probability words in the tail of the distribution </a:t>
            </a:r>
          </a:p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ach one is low- probability but added up they constitute a large portion of the distribution </a:t>
            </a:r>
          </a:p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So they get picked enough to generate weird sentences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544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7389A-4BA0-1F6B-4287-FEC30F756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Factors in word sampling: </a:t>
            </a:r>
            <a:r>
              <a:rPr lang="en-US" b="1" dirty="0"/>
              <a:t>quality</a:t>
            </a:r>
            <a:r>
              <a:rPr lang="en-US" dirty="0"/>
              <a:t> and </a:t>
            </a:r>
            <a:r>
              <a:rPr lang="en-US" b="1" dirty="0"/>
              <a:t>diversity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8574C-C660-DA47-C145-BC348C79F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Emphasize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high-probability 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words </a:t>
            </a: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	+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quality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 more  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accurate, coherent, and factual, </a:t>
            </a:r>
          </a:p>
          <a:p>
            <a:pPr marL="0" indent="0"/>
            <a:r>
              <a:rPr lang="en-US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diversity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boring, repetitive. </a:t>
            </a:r>
          </a:p>
          <a:p>
            <a:pPr marL="457200" indent="-457200">
              <a:buFontTx/>
              <a:buChar char="-"/>
            </a:pPr>
            <a:endParaRPr lang="en-US" sz="32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Emphasize </a:t>
            </a:r>
            <a:r>
              <a:rPr lang="en-US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middle-probability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words </a:t>
            </a: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diversity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more creative, diverse, </a:t>
            </a:r>
          </a:p>
          <a:p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32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quality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less factual, incoherent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7841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D52CB-08D4-CCE6-6FA8-4C9FBEAE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042F0-6D93-C0E2-DE8F-5745A6062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058401" cy="5257800"/>
          </a:xfrm>
        </p:spPr>
        <p:txBody>
          <a:bodyPr>
            <a:normAutofit/>
          </a:bodyPr>
          <a:lstStyle/>
          <a:p>
            <a:r>
              <a:rPr lang="en-US" sz="4400" dirty="0"/>
              <a:t>Reshape the probability distribution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increase the probability of the high probability tokens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decrease the probability of the low probability tokens</a:t>
            </a:r>
            <a:endParaRPr lang="en-US" sz="4800" dirty="0"/>
          </a:p>
          <a:p>
            <a:pPr marL="0" indent="0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endParaRPr lang="en-US" sz="1800" dirty="0">
              <a:effectLst/>
              <a:latin typeface="NimbusRomNo9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974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D52CB-08D4-CCE6-6FA8-4C9FBEAE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042F0-6D93-C0E2-DE8F-5745A6062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485115" cy="5257800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Divide the logit by a temperature parameter </a:t>
            </a:r>
            <a:r>
              <a:rPr lang="el-GR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τ </a:t>
            </a:r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before passing it through the </a:t>
            </a:r>
            <a:r>
              <a:rPr lang="en-US" sz="36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softmax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Instead of</a:t>
            </a:r>
          </a:p>
          <a:p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We do  </a:t>
            </a:r>
          </a:p>
          <a:p>
            <a:pPr marL="0" indent="0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endParaRPr lang="en-US" sz="1800" dirty="0">
              <a:effectLst/>
              <a:latin typeface="NimbusRomNo9L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CE8FFC-E316-19B6-BABB-497FA7926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3604846"/>
            <a:ext cx="5029201" cy="9671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A8AD71-0D5C-C2ED-2B1D-6DFF6D5CC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5295900"/>
            <a:ext cx="5287108" cy="8382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FBE5E5-7FD3-77F2-0F10-E0BA8F55ADB1}"/>
              </a:ext>
            </a:extLst>
          </p:cNvPr>
          <p:cNvCxnSpPr>
            <a:cxnSpLocks/>
          </p:cNvCxnSpPr>
          <p:nvPr/>
        </p:nvCxnSpPr>
        <p:spPr>
          <a:xfrm>
            <a:off x="2814841" y="4062046"/>
            <a:ext cx="5338559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19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721D9-71CA-62C2-7F8D-6F1F5C0D5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sampling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DBAD5F-F605-8C12-8F10-AF83936C5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63" y="2236912"/>
            <a:ext cx="10058400" cy="3298576"/>
          </a:xfrm>
        </p:spPr>
      </p:pic>
    </p:spTree>
    <p:extLst>
      <p:ext uri="{BB962C8B-B14F-4D97-AF65-F5344CB8AC3E}">
        <p14:creationId xmlns:p14="http://schemas.microsoft.com/office/powerpoint/2010/main" val="6559628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D52CB-08D4-CCE6-6FA8-4C9FBEAE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042F0-6D93-C0E2-DE8F-5745A6062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922" y="2590800"/>
            <a:ext cx="10485115" cy="4107597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Why does this work?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When </a:t>
            </a:r>
            <a:r>
              <a:rPr lang="el-GR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τ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is close to 1 the distribution doesn’t change much.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lower </a:t>
            </a:r>
            <a:r>
              <a:rPr lang="el-GR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τ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is, the larger the scores being passed to the </a:t>
            </a:r>
            <a:r>
              <a:rPr lang="en-US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softmax</a:t>
            </a:r>
            <a:endParaRPr lang="en-US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oftmax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pushes high values toward 1 and low values toward 0.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Large inputs pushes high-probability words higher and low probability word lower,  making the distribution more greedy.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l-GR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τ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approaches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0, the probability of most likely word approaches 1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endParaRPr lang="en-US" sz="1800" dirty="0">
              <a:effectLst/>
              <a:latin typeface="NimbusRomNo9L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A8AD71-0D5C-C2ED-2B1D-6DFF6D5CC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181100"/>
            <a:ext cx="5287108" cy="838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81F9F2-F803-FEFF-CF1B-D37C24ACDBC1}"/>
              </a:ext>
            </a:extLst>
          </p:cNvPr>
          <p:cNvSpPr txBox="1"/>
          <p:nvPr/>
        </p:nvSpPr>
        <p:spPr>
          <a:xfrm>
            <a:off x="8763000" y="351591"/>
            <a:ext cx="27093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el-GR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≤</a:t>
            </a:r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τ ≤ 1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9307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9A754-E0B2-38C2-1FDB-A556AF77A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FCB9EC-4C25-C27F-581E-0BBEE11848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304799"/>
            <a:ext cx="8121933" cy="6125405"/>
          </a:xfrm>
        </p:spPr>
      </p:pic>
    </p:spTree>
    <p:extLst>
      <p:ext uri="{BB962C8B-B14F-4D97-AF65-F5344CB8AC3E}">
        <p14:creationId xmlns:p14="http://schemas.microsoft.com/office/powerpoint/2010/main" val="19014154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390DF-7F74-9B3C-63EB-290541239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5E02F-BA69-307F-FD8B-9CADE8834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59603"/>
            <a:ext cx="1063752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Temperature sampling comes from thermodynamics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4A76E-0B85-F3D0-8B04-ED7473F89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058401" cy="52578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system at high temperature is flexible and can explore many possible states,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system at lower temperature is likely to explore a subset of lower energy (better) states.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/>
              <a:t> In </a:t>
            </a:r>
            <a:r>
              <a:rPr lang="en-US" b="1" dirty="0"/>
              <a:t>low-temperature sampling</a:t>
            </a:r>
            <a:r>
              <a:rPr lang="en-US" dirty="0"/>
              <a:t>,  (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 ≤ 1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dirty="0"/>
              <a:t>we smoothly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increase the probability of the most probable words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decrease the probability of the rare words. </a:t>
            </a:r>
            <a:endParaRPr lang="en-US" sz="3200" dirty="0"/>
          </a:p>
          <a:p>
            <a:pPr marL="0" indent="0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endParaRPr lang="en-US" sz="1800" dirty="0">
              <a:effectLst/>
              <a:latin typeface="NimbusRomNo9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2306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Sampling for LLM Generation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78138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Pretraining Large 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656835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stages of training in LLMs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D05179-7BB4-A051-E78B-47E0586F77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7718" y="1600200"/>
            <a:ext cx="8224926" cy="4572000"/>
          </a:xfrm>
        </p:spPr>
      </p:pic>
    </p:spTree>
    <p:extLst>
      <p:ext uri="{BB962C8B-B14F-4D97-AF65-F5344CB8AC3E}">
        <p14:creationId xmlns:p14="http://schemas.microsoft.com/office/powerpoint/2010/main" val="28102301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4E4F3-DC99-8223-4614-A97C7C261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8546E-FA85-3C68-00D9-DDC5F4EF0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BEC3A-9412-AD99-5DE5-99258E8F7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866115" cy="4572000"/>
          </a:xfrm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The big idea that underlies all the amazing performance of language models</a:t>
            </a:r>
          </a:p>
          <a:p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First </a:t>
            </a: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pretrain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a transformer model on enormous amounts of text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Then </a:t>
            </a: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it to new tasks.</a:t>
            </a: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3024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6982A-B3FA-44F5-7CF1-61AE3B28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Self-supervised training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C0A15-6706-0C5D-A105-D12EC9FD8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00200"/>
            <a:ext cx="10744200" cy="4572000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We train them to predict the next word!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Take a corpus of text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36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 each time step </a:t>
            </a:r>
            <a:r>
              <a:rPr lang="en-US" sz="36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</a:p>
          <a:p>
            <a:pPr marL="968345" lvl="1" indent="-571500">
              <a:buFont typeface="+mj-lt"/>
              <a:buAutoNum type="romanLcPeriod"/>
            </a:pP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ask the model to predict the next word </a:t>
            </a:r>
          </a:p>
          <a:p>
            <a:pPr marL="968345" lvl="1" indent="-571500">
              <a:buFont typeface="+mj-lt"/>
              <a:buAutoNum type="romanLcPeriod"/>
            </a:pP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train the model using gradient descent to minimize the error in this prediction</a:t>
            </a:r>
          </a:p>
          <a:p>
            <a:pPr marL="396845" lvl="1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6845" lvl="1" indent="0"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Self-supervised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" because it just uses the next word as the label!</a:t>
            </a:r>
          </a:p>
          <a:p>
            <a:endParaRPr lang="en-US" sz="24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358895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6982A-B3FA-44F5-7CF1-61AE3B28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 of language model training: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C0A15-6706-0C5D-A105-D12EC9FD8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00199"/>
            <a:ext cx="10896600" cy="5410201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Same loss function: </a:t>
            </a:r>
            <a:r>
              <a:rPr lang="en-US" sz="3600" b="1" dirty="0"/>
              <a:t>cross-entropy loss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We want the model to assign a high probability to true word </a:t>
            </a:r>
            <a:r>
              <a:rPr lang="en-US" sz="3200" i="1" dirty="0"/>
              <a:t>w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= want loss to be high if the model assigns too low a probability to w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CE Loss: The negative log probability that the model assigns to the true next word w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If the model assigns too low a probability to w</a:t>
            </a:r>
          </a:p>
          <a:p>
            <a:pPr marL="968345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We move the model weights in the direction that assigns a higher probability to w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085367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15619-7BD4-4C5C-A33C-0593F6CDE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Cross-entropy loss for language modeling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F3B35-8C3A-4FFA-8037-6F4F2EC7C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789915" cy="4572000"/>
          </a:xfrm>
        </p:spPr>
        <p:txBody>
          <a:bodyPr>
            <a:normAutofit lnSpcReduction="10000"/>
          </a:bodyPr>
          <a:lstStyle/>
          <a:p>
            <a:r>
              <a:rPr lang="en-US" sz="2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 loss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difference between the </a:t>
            </a:r>
            <a:r>
              <a:rPr lang="en-US" sz="2400" dirty="0"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correct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probability distribution and the </a:t>
            </a:r>
            <a:r>
              <a:rPr lang="en-US" sz="2400" dirty="0">
                <a:effectLst/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predicted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distribution 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correct distribution </a:t>
            </a:r>
            <a:r>
              <a:rPr lang="en-US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i="1" baseline="-250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knows the next word, so is 1 for the actual next word and 0 for the others.</a:t>
            </a:r>
          </a:p>
          <a:p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 in this sum, all terms get multiplied by zero except one: the </a:t>
            </a:r>
            <a:r>
              <a:rPr lang="en-US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logp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the model assigns to the correct next word, so: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NimbusRomNo9L"/>
              </a:rPr>
              <a:t> </a:t>
            </a:r>
            <a:endParaRPr lang="en-US" sz="1600" dirty="0"/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993267-2C99-C0BB-DAF3-ECE258914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980" y="2278753"/>
            <a:ext cx="4953000" cy="11333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7AC57B-F50D-9E5F-C036-911F72B1A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875" y="5466738"/>
            <a:ext cx="5810250" cy="762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DDA961-04B4-29B7-89D3-8A36ED55F2A4}"/>
              </a:ext>
            </a:extLst>
          </p:cNvPr>
          <p:cNvCxnSpPr>
            <a:cxnSpLocks/>
            <a:endCxn id="16" idx="6"/>
          </p:cNvCxnSpPr>
          <p:nvPr/>
        </p:nvCxnSpPr>
        <p:spPr>
          <a:xfrm>
            <a:off x="5408509" y="1895811"/>
            <a:ext cx="941491" cy="390190"/>
          </a:xfrm>
          <a:prstGeom prst="line">
            <a:avLst/>
          </a:prstGeom>
          <a:ln w="31750">
            <a:solidFill>
              <a:srgbClr val="061CFF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2DED5C2-D807-3B33-98ED-8C70082CAC8B}"/>
              </a:ext>
            </a:extLst>
          </p:cNvPr>
          <p:cNvCxnSpPr>
            <a:cxnSpLocks/>
          </p:cNvCxnSpPr>
          <p:nvPr/>
        </p:nvCxnSpPr>
        <p:spPr>
          <a:xfrm flipH="1">
            <a:off x="8477250" y="1972154"/>
            <a:ext cx="1779270" cy="349861"/>
          </a:xfrm>
          <a:prstGeom prst="line">
            <a:avLst/>
          </a:prstGeom>
          <a:ln w="31750">
            <a:solidFill>
              <a:srgbClr val="061CFF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5">
            <a:extLst>
              <a:ext uri="{FF2B5EF4-FFF2-40B4-BE49-F238E27FC236}">
                <a16:creationId xmlns:a16="http://schemas.microsoft.com/office/drawing/2014/main" id="{E2DB58FF-03E7-BEF0-13C7-150194DFF067}"/>
              </a:ext>
            </a:extLst>
          </p:cNvPr>
          <p:cNvSpPr/>
          <p:nvPr/>
        </p:nvSpPr>
        <p:spPr>
          <a:xfrm>
            <a:off x="6161942" y="2190974"/>
            <a:ext cx="921547" cy="902370"/>
          </a:xfrm>
          <a:custGeom>
            <a:avLst/>
            <a:gdLst>
              <a:gd name="connsiteX0" fmla="*/ 255791 w 921547"/>
              <a:gd name="connsiteY0" fmla="*/ 85317 h 926528"/>
              <a:gd name="connsiteX1" fmla="*/ 204991 w 921547"/>
              <a:gd name="connsiteY1" fmla="*/ 102251 h 926528"/>
              <a:gd name="connsiteX2" fmla="*/ 1791 w 921547"/>
              <a:gd name="connsiteY2" fmla="*/ 356251 h 926528"/>
              <a:gd name="connsiteX3" fmla="*/ 154191 w 921547"/>
              <a:gd name="connsiteY3" fmla="*/ 847317 h 926528"/>
              <a:gd name="connsiteX4" fmla="*/ 865391 w 921547"/>
              <a:gd name="connsiteY4" fmla="*/ 847317 h 926528"/>
              <a:gd name="connsiteX5" fmla="*/ 814591 w 921547"/>
              <a:gd name="connsiteY5" fmla="*/ 85317 h 926528"/>
              <a:gd name="connsiteX6" fmla="*/ 323525 w 921547"/>
              <a:gd name="connsiteY6" fmla="*/ 51451 h 926528"/>
              <a:gd name="connsiteX0" fmla="*/ 255791 w 921547"/>
              <a:gd name="connsiteY0" fmla="*/ 61159 h 902370"/>
              <a:gd name="connsiteX1" fmla="*/ 204991 w 921547"/>
              <a:gd name="connsiteY1" fmla="*/ 78093 h 902370"/>
              <a:gd name="connsiteX2" fmla="*/ 1791 w 921547"/>
              <a:gd name="connsiteY2" fmla="*/ 332093 h 902370"/>
              <a:gd name="connsiteX3" fmla="*/ 154191 w 921547"/>
              <a:gd name="connsiteY3" fmla="*/ 823159 h 902370"/>
              <a:gd name="connsiteX4" fmla="*/ 865391 w 921547"/>
              <a:gd name="connsiteY4" fmla="*/ 823159 h 902370"/>
              <a:gd name="connsiteX5" fmla="*/ 814591 w 921547"/>
              <a:gd name="connsiteY5" fmla="*/ 61159 h 902370"/>
              <a:gd name="connsiteX6" fmla="*/ 188058 w 921547"/>
              <a:gd name="connsiteY6" fmla="*/ 95027 h 902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1547" h="902370">
                <a:moveTo>
                  <a:pt x="255791" y="61159"/>
                </a:moveTo>
                <a:cubicBezTo>
                  <a:pt x="251557" y="47048"/>
                  <a:pt x="247324" y="32937"/>
                  <a:pt x="204991" y="78093"/>
                </a:cubicBezTo>
                <a:cubicBezTo>
                  <a:pt x="162658" y="123249"/>
                  <a:pt x="10258" y="207915"/>
                  <a:pt x="1791" y="332093"/>
                </a:cubicBezTo>
                <a:cubicBezTo>
                  <a:pt x="-6676" y="456271"/>
                  <a:pt x="10258" y="741315"/>
                  <a:pt x="154191" y="823159"/>
                </a:cubicBezTo>
                <a:cubicBezTo>
                  <a:pt x="298124" y="905003"/>
                  <a:pt x="755324" y="950159"/>
                  <a:pt x="865391" y="823159"/>
                </a:cubicBezTo>
                <a:cubicBezTo>
                  <a:pt x="975458" y="696159"/>
                  <a:pt x="904902" y="193803"/>
                  <a:pt x="814591" y="61159"/>
                </a:cubicBezTo>
                <a:cubicBezTo>
                  <a:pt x="724280" y="-71485"/>
                  <a:pt x="388435" y="45638"/>
                  <a:pt x="188058" y="95027"/>
                </a:cubicBezTo>
              </a:path>
            </a:pathLst>
          </a:custGeom>
          <a:noFill/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55062C3E-92E0-F771-6543-9D0BB0FF34E2}"/>
              </a:ext>
            </a:extLst>
          </p:cNvPr>
          <p:cNvSpPr/>
          <p:nvPr/>
        </p:nvSpPr>
        <p:spPr>
          <a:xfrm>
            <a:off x="7587404" y="2190974"/>
            <a:ext cx="921547" cy="902370"/>
          </a:xfrm>
          <a:custGeom>
            <a:avLst/>
            <a:gdLst>
              <a:gd name="connsiteX0" fmla="*/ 255791 w 921547"/>
              <a:gd name="connsiteY0" fmla="*/ 85317 h 926528"/>
              <a:gd name="connsiteX1" fmla="*/ 204991 w 921547"/>
              <a:gd name="connsiteY1" fmla="*/ 102251 h 926528"/>
              <a:gd name="connsiteX2" fmla="*/ 1791 w 921547"/>
              <a:gd name="connsiteY2" fmla="*/ 356251 h 926528"/>
              <a:gd name="connsiteX3" fmla="*/ 154191 w 921547"/>
              <a:gd name="connsiteY3" fmla="*/ 847317 h 926528"/>
              <a:gd name="connsiteX4" fmla="*/ 865391 w 921547"/>
              <a:gd name="connsiteY4" fmla="*/ 847317 h 926528"/>
              <a:gd name="connsiteX5" fmla="*/ 814591 w 921547"/>
              <a:gd name="connsiteY5" fmla="*/ 85317 h 926528"/>
              <a:gd name="connsiteX6" fmla="*/ 323525 w 921547"/>
              <a:gd name="connsiteY6" fmla="*/ 51451 h 926528"/>
              <a:gd name="connsiteX0" fmla="*/ 255791 w 921547"/>
              <a:gd name="connsiteY0" fmla="*/ 61159 h 902370"/>
              <a:gd name="connsiteX1" fmla="*/ 204991 w 921547"/>
              <a:gd name="connsiteY1" fmla="*/ 78093 h 902370"/>
              <a:gd name="connsiteX2" fmla="*/ 1791 w 921547"/>
              <a:gd name="connsiteY2" fmla="*/ 332093 h 902370"/>
              <a:gd name="connsiteX3" fmla="*/ 154191 w 921547"/>
              <a:gd name="connsiteY3" fmla="*/ 823159 h 902370"/>
              <a:gd name="connsiteX4" fmla="*/ 865391 w 921547"/>
              <a:gd name="connsiteY4" fmla="*/ 823159 h 902370"/>
              <a:gd name="connsiteX5" fmla="*/ 814591 w 921547"/>
              <a:gd name="connsiteY5" fmla="*/ 61159 h 902370"/>
              <a:gd name="connsiteX6" fmla="*/ 188058 w 921547"/>
              <a:gd name="connsiteY6" fmla="*/ 95027 h 902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1547" h="902370">
                <a:moveTo>
                  <a:pt x="255791" y="61159"/>
                </a:moveTo>
                <a:cubicBezTo>
                  <a:pt x="251557" y="47048"/>
                  <a:pt x="247324" y="32937"/>
                  <a:pt x="204991" y="78093"/>
                </a:cubicBezTo>
                <a:cubicBezTo>
                  <a:pt x="162658" y="123249"/>
                  <a:pt x="10258" y="207915"/>
                  <a:pt x="1791" y="332093"/>
                </a:cubicBezTo>
                <a:cubicBezTo>
                  <a:pt x="-6676" y="456271"/>
                  <a:pt x="10258" y="741315"/>
                  <a:pt x="154191" y="823159"/>
                </a:cubicBezTo>
                <a:cubicBezTo>
                  <a:pt x="298124" y="905003"/>
                  <a:pt x="755324" y="950159"/>
                  <a:pt x="865391" y="823159"/>
                </a:cubicBezTo>
                <a:cubicBezTo>
                  <a:pt x="975458" y="696159"/>
                  <a:pt x="904902" y="193803"/>
                  <a:pt x="814591" y="61159"/>
                </a:cubicBezTo>
                <a:cubicBezTo>
                  <a:pt x="724280" y="-71485"/>
                  <a:pt x="388435" y="45638"/>
                  <a:pt x="188058" y="95027"/>
                </a:cubicBezTo>
              </a:path>
            </a:pathLst>
          </a:custGeom>
          <a:noFill/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0422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88830-71A6-9407-BE6E-214D8C429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forcing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C3AC1-8CFF-5EEA-0B8E-58F5F8258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76400"/>
            <a:ext cx="10713715" cy="44958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At each token position </a:t>
            </a:r>
            <a:r>
              <a:rPr lang="en-US" sz="32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model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sees correct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tokens </a:t>
            </a:r>
            <a:r>
              <a:rPr lang="en-US" sz="32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4400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1:</a:t>
            </a:r>
            <a:r>
              <a:rPr lang="en-US" sz="4400" i="1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854045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Computes  loss (–log probability) for the next token </a:t>
            </a:r>
            <a:r>
              <a:rPr lang="en-US" sz="28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4000" i="1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4000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+1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At next token position t+1 we ignore what model predicted for </a:t>
            </a:r>
            <a:r>
              <a:rPr lang="en-US" sz="32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3200" i="1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200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+1 </a:t>
            </a:r>
          </a:p>
          <a:p>
            <a:pPr marL="854045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Instead we take the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correct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word w</a:t>
            </a:r>
            <a:r>
              <a:rPr lang="en-US" sz="2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t+1</a:t>
            </a:r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add it to context, move on</a:t>
            </a:r>
          </a:p>
          <a:p>
            <a:endParaRPr lang="en-US" sz="3600" baseline="-250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2811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13D45-02B7-9DC8-F200-F8E4FBDEE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 transformer language model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00BEC5-922A-A116-BC6D-9D9746B788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1600200"/>
            <a:ext cx="10521353" cy="4533047"/>
          </a:xfrm>
        </p:spPr>
      </p:pic>
    </p:spTree>
    <p:extLst>
      <p:ext uri="{BB962C8B-B14F-4D97-AF65-F5344CB8AC3E}">
        <p14:creationId xmlns:p14="http://schemas.microsoft.com/office/powerpoint/2010/main" val="27273426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5C5DC0B-6971-8824-5163-75E4FF1BA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LLMs are mainly trained on the web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1B7882-1C87-7AD7-AC4D-4AD8BAB10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Common crawl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snapshots of the entire web produced by the non- profit Common Crawl with billions of pages</a:t>
            </a:r>
          </a:p>
          <a:p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Colossal Clean Crawled Corpus (C4; </a:t>
            </a:r>
            <a:r>
              <a:rPr lang="en-US" sz="320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Raffel</a:t>
            </a:r>
            <a:r>
              <a:rPr lang="en-US" sz="3200" dirty="0">
                <a:solidFill>
                  <a:srgbClr val="0000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et al. 2020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), 156 billion tokens of English,  filtered</a:t>
            </a: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	What's in it? Mostly 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patent text documents, Wikipedia, and news sites </a:t>
            </a: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685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CED83-FF26-39A9-2F96-1AE8B7E37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532" y="-102149"/>
            <a:ext cx="10058400" cy="907196"/>
          </a:xfrm>
        </p:spPr>
        <p:txBody>
          <a:bodyPr>
            <a:normAutofit/>
          </a:bodyPr>
          <a:lstStyle/>
          <a:p>
            <a:r>
              <a:rPr lang="en-US" b="1" dirty="0"/>
              <a:t>The Pile: </a:t>
            </a:r>
            <a:r>
              <a:rPr lang="en-US" dirty="0"/>
              <a:t>a pretraining corpus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865070-14A7-3130-622C-F7A795475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414093"/>
            <a:ext cx="9795652" cy="5257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686295-0B28-70A8-647B-9E0B21B2183C}"/>
              </a:ext>
            </a:extLst>
          </p:cNvPr>
          <p:cNvSpPr txBox="1"/>
          <p:nvPr/>
        </p:nvSpPr>
        <p:spPr>
          <a:xfrm>
            <a:off x="5543390" y="1011847"/>
            <a:ext cx="717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web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5590F6-BB13-3E51-B023-BBB10B94480A}"/>
              </a:ext>
            </a:extLst>
          </p:cNvPr>
          <p:cNvSpPr txBox="1"/>
          <p:nvPr/>
        </p:nvSpPr>
        <p:spPr>
          <a:xfrm>
            <a:off x="2082800" y="1011847"/>
            <a:ext cx="1488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academics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3331CF-9051-67C9-7E83-63B2B36AAF98}"/>
              </a:ext>
            </a:extLst>
          </p:cNvPr>
          <p:cNvSpPr txBox="1"/>
          <p:nvPr/>
        </p:nvSpPr>
        <p:spPr>
          <a:xfrm>
            <a:off x="9051235" y="1011847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books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AA3506-F19D-B3CB-C109-E4824999BE13}"/>
              </a:ext>
            </a:extLst>
          </p:cNvPr>
          <p:cNvSpPr txBox="1"/>
          <p:nvPr/>
        </p:nvSpPr>
        <p:spPr>
          <a:xfrm>
            <a:off x="11145078" y="5221357"/>
            <a:ext cx="952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dialog</a:t>
            </a:r>
          </a:p>
        </p:txBody>
      </p:sp>
    </p:spTree>
    <p:extLst>
      <p:ext uri="{BB962C8B-B14F-4D97-AF65-F5344CB8AC3E}">
        <p14:creationId xmlns:p14="http://schemas.microsoft.com/office/powerpoint/2010/main" val="24704787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2F230-5A0C-D476-D6D4-E51FEF295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 for quality and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60FAA-EF1D-0F2C-5C3A-1514B83FD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Quality is subjective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Many LLMs attempt to match Wikipedia, books, particular websites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Need to remove boilerplate, adult content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Deduplication at many levels (URLs, documents, even lines)</a:t>
            </a:r>
          </a:p>
          <a:p>
            <a:r>
              <a:rPr lang="en-US" dirty="0"/>
              <a:t>Safety also subjective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Toxicity detection is important, although that has mixed results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Can mistakenly flag data written in dialects like African American English</a:t>
            </a:r>
          </a:p>
        </p:txBody>
      </p:sp>
    </p:spTree>
    <p:extLst>
      <p:ext uri="{BB962C8B-B14F-4D97-AF65-F5344CB8AC3E}">
        <p14:creationId xmlns:p14="http://schemas.microsoft.com/office/powerpoint/2010/main" val="1346426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are problems with scraping from the web</a:t>
            </a:r>
          </a:p>
        </p:txBody>
      </p:sp>
      <p:pic>
        <p:nvPicPr>
          <p:cNvPr id="9" name="Content Placeholder 8" descr="A close-up of a building&#10;&#10;Description automatically generated">
            <a:extLst>
              <a:ext uri="{FF2B5EF4-FFF2-40B4-BE49-F238E27FC236}">
                <a16:creationId xmlns:a16="http://schemas.microsoft.com/office/drawing/2014/main" id="{C82B27BD-3C16-08FD-B295-69BA99532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19703" y="4221762"/>
            <a:ext cx="5136597" cy="2486456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BB7AE9-F06C-E943-EE9B-D0EB3C34E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377" y="2200829"/>
            <a:ext cx="8401671" cy="953162"/>
          </a:xfrm>
          <a:prstGeom prst="rect">
            <a:avLst/>
          </a:prstGeom>
        </p:spPr>
      </p:pic>
      <p:pic>
        <p:nvPicPr>
          <p:cNvPr id="7" name="Picture 6" descr="A collage of a person's face&#10;&#10;Description automatically generated">
            <a:extLst>
              <a:ext uri="{FF2B5EF4-FFF2-40B4-BE49-F238E27FC236}">
                <a16:creationId xmlns:a16="http://schemas.microsoft.com/office/drawing/2014/main" id="{EBC4D418-B0B6-E46E-B226-840CD2FB4A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75" t="49260" r="244" b="244"/>
          <a:stretch/>
        </p:blipFill>
        <p:spPr>
          <a:xfrm>
            <a:off x="914401" y="1345807"/>
            <a:ext cx="2952158" cy="1016394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DE6925C0-AD38-6E39-D769-516787A79A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3643347"/>
            <a:ext cx="7772400" cy="201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029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BB0D2-896F-4A8D-19D4-9AF3AE016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are problems with scraping from the web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EDEC1-7D54-79BE-CC34-87087B4CC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058401" cy="5257800"/>
          </a:xfrm>
        </p:spPr>
        <p:txBody>
          <a:bodyPr>
            <a:normAutofit/>
          </a:bodyPr>
          <a:lstStyle/>
          <a:p>
            <a:r>
              <a:rPr lang="en-US" b="1" dirty="0"/>
              <a:t>Copyright</a:t>
            </a:r>
            <a:r>
              <a:rPr lang="en-US" dirty="0"/>
              <a:t>: much of the text in these datasets is copyrighted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Not clear if fair use doctrine in US allows for this use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This remains an open legal question across the world</a:t>
            </a:r>
          </a:p>
          <a:p>
            <a:r>
              <a:rPr lang="en-US" b="1" dirty="0"/>
              <a:t>Data consent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Website owners can indicate they don't want their site crawled</a:t>
            </a:r>
          </a:p>
          <a:p>
            <a:r>
              <a:rPr lang="en-US" b="1" dirty="0"/>
              <a:t>Privacy</a:t>
            </a:r>
            <a:r>
              <a:rPr lang="en-US" dirty="0"/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Websites can contain private IP addresses and phone numbers</a:t>
            </a:r>
          </a:p>
          <a:p>
            <a:pPr marL="0" indent="0"/>
            <a:r>
              <a:rPr lang="en-US" b="1" dirty="0"/>
              <a:t>Skew</a:t>
            </a:r>
            <a:r>
              <a:rPr lang="en-US" dirty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Training data is disproportionately generated by authors from the US which probably skews resulting topics and opinions</a:t>
            </a:r>
          </a:p>
          <a:p>
            <a:pPr marL="0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7121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CD6A0-417E-0E7B-9B96-7833DDD87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318C1DAD-48C2-08F7-3B0C-4203A00349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FB5DAAE0-017A-ABCF-35EF-4F04CF4ED7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Pretraining Large 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233710-A27C-FD14-A51A-799C395F6D1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53754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Finetuning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39291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ACA8755-C002-2B24-CA05-D93923087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Finetuning for adaptation to new domains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6A8592-26A3-5D96-B81C-6FBE61EC3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What happens if we need our LLM to work well on a domain it didn't see in pretraining?</a:t>
            </a:r>
          </a:p>
          <a:p>
            <a:r>
              <a:rPr lang="en-US" sz="3200" dirty="0"/>
              <a:t>Perhaps some specific medical or legal domain?</a:t>
            </a:r>
          </a:p>
          <a:p>
            <a:r>
              <a:rPr lang="en-US" sz="3200" dirty="0"/>
              <a:t>Or maybe a multilingual LM needs to see more data on some language that was rare in pretraining?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3832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8FD22D-0739-073B-9509-049B413F9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Finetuning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E8FDCB9-9E55-0161-E9E4-867FF12FB4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63" y="2051779"/>
            <a:ext cx="10058400" cy="3668842"/>
          </a:xfrm>
        </p:spPr>
      </p:pic>
    </p:spTree>
    <p:extLst>
      <p:ext uri="{BB962C8B-B14F-4D97-AF65-F5344CB8AC3E}">
        <p14:creationId xmlns:p14="http://schemas.microsoft.com/office/powerpoint/2010/main" val="29661324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3E10A-8A37-F564-2228-4E0A38F18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"Finetuning" means 4 different things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556F0-57C3-BD56-1EE0-9184B820D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We'll discuss 1 here, and 3 in later lectures</a:t>
            </a:r>
          </a:p>
          <a:p>
            <a:r>
              <a:rPr lang="en-US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 all four cases, finetuning means:</a:t>
            </a:r>
          </a:p>
          <a:p>
            <a:r>
              <a:rPr 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taking a pretrained model and further adapting some or all of its parameters to some new data</a:t>
            </a:r>
          </a:p>
          <a:p>
            <a:endParaRPr lang="en-US" sz="3600" b="1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763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529A8-3BFD-DD43-B193-219D4F718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59603"/>
            <a:ext cx="1063752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1. Finetuning as "continued pretraining" on new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CC8EB-0073-A23C-71C8-C2AD3F43C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Further train all the parameters of model on new data</a:t>
            </a:r>
          </a:p>
          <a:p>
            <a:pPr marL="854045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using the same method (word prediction) and loss function (cross-entropy loss) as for pretraining.</a:t>
            </a:r>
          </a:p>
          <a:p>
            <a:pPr marL="854045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 if the new data were at the tail end of the pretraining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Hence sometimes called </a:t>
            </a: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continued pretraining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onaco" pitchFamily="2" charset="77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705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Finetuning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106013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Evaluating Large 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82029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7D47A3D-9DEC-26CA-D904-2F418B9E0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LMs are better at predicting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12CEFB-0DEC-B0D0-0F10-6830DF450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447800"/>
            <a:ext cx="10408915" cy="4724400"/>
          </a:xfrm>
        </p:spPr>
        <p:txBody>
          <a:bodyPr/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Reminder of the chain rule: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386129-613E-FA38-E9BA-A42A7E14D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485" y="4834568"/>
            <a:ext cx="9116382" cy="16821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109E71-DC25-80DF-58A9-6F9C67C65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302" y="1943099"/>
            <a:ext cx="9286880" cy="19050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A92161-20D2-3D29-942B-6D7AE2CA5E17}"/>
              </a:ext>
            </a:extLst>
          </p:cNvPr>
          <p:cNvSpPr txBox="1"/>
          <p:nvPr/>
        </p:nvSpPr>
        <p:spPr>
          <a:xfrm>
            <a:off x="813619" y="4081789"/>
            <a:ext cx="11203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So given a text w</a:t>
            </a:r>
            <a:r>
              <a:rPr lang="en-US" sz="2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1:n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we could just compare the log likelihood from two LMs:</a:t>
            </a:r>
          </a:p>
        </p:txBody>
      </p:sp>
    </p:spTree>
    <p:extLst>
      <p:ext uri="{BB962C8B-B14F-4D97-AF65-F5344CB8AC3E}">
        <p14:creationId xmlns:p14="http://schemas.microsoft.com/office/powerpoint/2010/main" val="7864371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51AF1-9817-36A1-E7CA-172FA5FAD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BCC492-0CAE-5C4E-9B83-6E2A1A7C8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0" y="1397000"/>
            <a:ext cx="10393680" cy="4572000"/>
          </a:xfrm>
        </p:spPr>
        <p:txBody>
          <a:bodyPr>
            <a:normAutofit/>
          </a:bodyPr>
          <a:lstStyle/>
          <a:p>
            <a:pPr marL="80431" indent="0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Probability depends on size of test set</a:t>
            </a:r>
          </a:p>
          <a:p>
            <a:pPr marL="669928" indent="-457189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charset="0"/>
              </a:rPr>
              <a:t>Probability gets smaller the longer the text</a:t>
            </a:r>
          </a:p>
          <a:p>
            <a:pPr marL="669928" indent="-457189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charset="0"/>
              </a:rPr>
              <a:t>We would prefer a metric that is </a:t>
            </a:r>
            <a:r>
              <a:rPr lang="en-US" sz="3600" b="1" dirty="0">
                <a:latin typeface="Calibri" charset="0"/>
              </a:rPr>
              <a:t>per-word</a:t>
            </a:r>
            <a:r>
              <a:rPr lang="en-US" sz="3600" dirty="0">
                <a:latin typeface="Calibri" charset="0"/>
              </a:rPr>
              <a:t>, normalized by length</a:t>
            </a:r>
          </a:p>
          <a:p>
            <a:pPr marL="1066773" lvl="1" indent="-457189">
              <a:buFont typeface="Arial" panose="020B0604020202020204" pitchFamily="34" charset="0"/>
              <a:buChar char="•"/>
            </a:pPr>
            <a:endParaRPr lang="en-US" dirty="0">
              <a:latin typeface="Calibri" charset="0"/>
            </a:endParaRPr>
          </a:p>
          <a:p>
            <a:pPr marL="609585" lvl="1" indent="0">
              <a:buNone/>
            </a:pPr>
            <a:endParaRPr lang="en-US" dirty="0">
              <a:latin typeface="Calibri" charset="0"/>
            </a:endParaRPr>
          </a:p>
          <a:p>
            <a:pPr marL="609585" lvl="1" indent="0">
              <a:buNone/>
            </a:pPr>
            <a:endParaRPr lang="en-US" dirty="0">
              <a:latin typeface="Calibri" charset="0"/>
            </a:endParaRPr>
          </a:p>
          <a:p>
            <a:pPr marL="609585" lvl="1" indent="0">
              <a:buNone/>
            </a:pPr>
            <a:endParaRPr lang="en-US" b="1" dirty="0">
              <a:latin typeface="Calibri" charset="0"/>
            </a:endParaRPr>
          </a:p>
          <a:p>
            <a:endParaRPr lang="en-US" dirty="0"/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BEFEA305-02A4-123B-A923-6F5518065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8480" y="177801"/>
            <a:ext cx="11176000" cy="711199"/>
          </a:xfrm>
        </p:spPr>
        <p:txBody>
          <a:bodyPr>
            <a:normAutofit/>
          </a:bodyPr>
          <a:lstStyle/>
          <a:p>
            <a:r>
              <a:rPr lang="en-US" sz="3800" dirty="0"/>
              <a:t>But raw log-likelihood has problems</a:t>
            </a:r>
          </a:p>
        </p:txBody>
      </p:sp>
    </p:spTree>
    <p:extLst>
      <p:ext uri="{BB962C8B-B14F-4D97-AF65-F5344CB8AC3E}">
        <p14:creationId xmlns:p14="http://schemas.microsoft.com/office/powerpoint/2010/main" val="15809074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FE992-995B-C74D-A197-7FB6C9012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53C4F7-252A-AFD0-D0B0-FCB4F72A2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0" y="1397000"/>
            <a:ext cx="10393680" cy="4572000"/>
          </a:xfrm>
        </p:spPr>
        <p:txBody>
          <a:bodyPr>
            <a:normAutofit/>
          </a:bodyPr>
          <a:lstStyle/>
          <a:p>
            <a:pPr marL="80431" indent="0"/>
            <a:r>
              <a:rPr lang="en-US" sz="3600" b="1" dirty="0">
                <a:latin typeface="Calibri" charset="0"/>
              </a:rPr>
              <a:t>Perplexity</a:t>
            </a:r>
            <a:r>
              <a:rPr lang="en-US" sz="3600" dirty="0">
                <a:latin typeface="Calibri" charset="0"/>
              </a:rPr>
              <a:t> is the inverse probability of the test set, normalized by the number of words</a:t>
            </a:r>
          </a:p>
          <a:p>
            <a:pPr marL="609585" lvl="1" indent="0"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(The inverse 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comes from the original definition of perplexity from cross-entropy rate in information theory)</a:t>
            </a:r>
          </a:p>
          <a:p>
            <a:pPr marL="609585" lvl="1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09585" lvl="1" indent="0"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Probability range is  [0,1], perplexity range is [1,∞]</a:t>
            </a:r>
          </a:p>
          <a:p>
            <a:pPr marL="537620" indent="-457189">
              <a:buFont typeface="Arial" panose="020B0604020202020204" pitchFamily="34" charset="0"/>
              <a:buChar char="•"/>
            </a:pPr>
            <a:endParaRPr lang="en-US" dirty="0">
              <a:latin typeface="Calibri" charset="0"/>
            </a:endParaRPr>
          </a:p>
          <a:p>
            <a:pPr marL="537620" indent="-457189">
              <a:buFont typeface="Arial" panose="020B0604020202020204" pitchFamily="34" charset="0"/>
              <a:buChar char="•"/>
            </a:pPr>
            <a:endParaRPr lang="en-US" dirty="0">
              <a:latin typeface="Calibri" charset="0"/>
            </a:endParaRPr>
          </a:p>
          <a:p>
            <a:pPr marL="1066773" lvl="1" indent="-457189">
              <a:buFont typeface="Arial" panose="020B0604020202020204" pitchFamily="34" charset="0"/>
              <a:buChar char="•"/>
            </a:pPr>
            <a:endParaRPr lang="en-US" dirty="0">
              <a:latin typeface="Calibri" charset="0"/>
            </a:endParaRPr>
          </a:p>
          <a:p>
            <a:pPr marL="609585" lvl="1" indent="0">
              <a:buNone/>
            </a:pPr>
            <a:endParaRPr lang="en-US" dirty="0">
              <a:latin typeface="Calibri" charset="0"/>
            </a:endParaRPr>
          </a:p>
          <a:p>
            <a:pPr marL="609585" lvl="1" indent="0">
              <a:buNone/>
            </a:pPr>
            <a:endParaRPr lang="en-US" dirty="0">
              <a:latin typeface="Calibri" charset="0"/>
            </a:endParaRPr>
          </a:p>
          <a:p>
            <a:pPr marL="609585" lvl="1" indent="0">
              <a:buNone/>
            </a:pPr>
            <a:endParaRPr lang="en-US" b="1" dirty="0">
              <a:latin typeface="Calibri" charset="0"/>
            </a:endParaRPr>
          </a:p>
          <a:p>
            <a:endParaRPr lang="en-US" dirty="0"/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55287BE9-5A68-F88E-594C-1F63991575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8480" y="177801"/>
            <a:ext cx="11176000" cy="711199"/>
          </a:xfrm>
        </p:spPr>
        <p:txBody>
          <a:bodyPr>
            <a:normAutofit/>
          </a:bodyPr>
          <a:lstStyle/>
          <a:p>
            <a:r>
              <a:rPr lang="en-US" sz="3800" dirty="0"/>
              <a:t>Perplexity is normalized for length</a:t>
            </a:r>
          </a:p>
        </p:txBody>
      </p:sp>
    </p:spTree>
    <p:extLst>
      <p:ext uri="{BB962C8B-B14F-4D97-AF65-F5344CB8AC3E}">
        <p14:creationId xmlns:p14="http://schemas.microsoft.com/office/powerpoint/2010/main" val="21436355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968A0-F36F-3575-6FA5-A8D9BF556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83292C2-4029-377F-CDA1-077DF4716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Perplexity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CCE665-522C-F503-EFBB-143D431AD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447800"/>
            <a:ext cx="10408915" cy="4724400"/>
          </a:xfrm>
        </p:spPr>
        <p:txBody>
          <a:bodyPr/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So just as for n-gram grammars, we use perplexity to measure how well the LM predicts unseen text</a:t>
            </a: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The p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erplexity of a model </a:t>
            </a:r>
            <a:r>
              <a:rPr lang="el-GR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θ 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 an unseen test set is the </a:t>
            </a:r>
            <a:r>
              <a:rPr lang="en-US" sz="3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inverse probability that </a:t>
            </a:r>
            <a:r>
              <a:rPr lang="el-GR" sz="3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θ </a:t>
            </a:r>
            <a:r>
              <a:rPr lang="en-US" sz="3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assigns to the test set, normalized by the test set length. </a:t>
            </a:r>
          </a:p>
          <a:p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 a test set of </a:t>
            </a:r>
            <a:r>
              <a:rPr lang="en-US" sz="30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tokens </a:t>
            </a:r>
            <a:r>
              <a:rPr lang="en-US" sz="30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3000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1:</a:t>
            </a:r>
            <a:r>
              <a:rPr lang="en-US" sz="3000" i="1" baseline="-2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3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the perplexity is :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2AFD36-211B-0212-A5C5-B6D3B34AA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4432300"/>
            <a:ext cx="5416062" cy="1955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DFA414C-9238-094F-48F6-FDBCEDAF70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279"/>
          <a:stretch>
            <a:fillRect/>
          </a:stretch>
        </p:blipFill>
        <p:spPr>
          <a:xfrm>
            <a:off x="7519177" y="4991953"/>
            <a:ext cx="3346924" cy="152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572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7D47A3D-9DEC-26CA-D904-2F418B9E0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Perplexity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12CEFB-0DEC-B0D0-0F10-6830DF450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447799"/>
            <a:ext cx="10408915" cy="525059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higher the probability of the word sequence, the lower the perplexity.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Thus the </a:t>
            </a:r>
            <a:r>
              <a:rPr lang="en-US" sz="3200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lower the perplexity of a model on the data, the better the model</a:t>
            </a:r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200FF"/>
                </a:solidFill>
                <a:latin typeface="Calibri"/>
                <a:cs typeface="Calibri"/>
              </a:rPr>
              <a:t>Minimizing perplexity is the same as maximizing probability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Also: perplexity is sensitive to length/tokenization so best used when comparing LMs that use the same tokenizer. 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NimbusRomNo9L"/>
              </a:rPr>
              <a:t> </a:t>
            </a:r>
            <a:endParaRPr lang="en-US" sz="1400" dirty="0"/>
          </a:p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70554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5BD76-0882-D4FF-6D44-102C87CA8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other factors that we evaluate, like: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9CAE1-141A-645F-624B-F7524B38F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Size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	Big models take lots of GPUs and time to train, memory to store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Energy usage</a:t>
            </a:r>
          </a:p>
          <a:p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Can measure kWh or kilograms of CO2 emitted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Fairness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Benchmarks measure 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gendered and racial stereotypes, or decreased performance for language from or about some groups.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7072047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Ethical and Safety Issues in Large 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33722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Hallucination</a:t>
            </a:r>
          </a:p>
        </p:txBody>
      </p:sp>
      <p:pic>
        <p:nvPicPr>
          <p:cNvPr id="5" name="Content Placeholder 4" descr="A close up of a text&#10;&#10;Description automatically generated">
            <a:extLst>
              <a:ext uri="{FF2B5EF4-FFF2-40B4-BE49-F238E27FC236}">
                <a16:creationId xmlns:a16="http://schemas.microsoft.com/office/drawing/2014/main" id="{EB06725F-5586-D596-95DC-0BAF28BD5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84800" y="239461"/>
            <a:ext cx="6261132" cy="1098246"/>
          </a:xfrm>
        </p:spPr>
      </p:pic>
      <p:pic>
        <p:nvPicPr>
          <p:cNvPr id="8" name="Picture 7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7AF6D51A-D222-ED8F-745E-40F970E1D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0280" y="1896109"/>
            <a:ext cx="7772400" cy="2102975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747879F5-BE7A-F7AA-50E2-0961C1206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03" y="4495800"/>
            <a:ext cx="11191262" cy="152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049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</a:t>
            </a:r>
          </a:p>
        </p:txBody>
      </p:sp>
      <p:pic>
        <p:nvPicPr>
          <p:cNvPr id="5" name="Content Placeholder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E8E9753-987C-2FCB-0294-3AC396668E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6963" y="2163288"/>
            <a:ext cx="10793537" cy="1722912"/>
          </a:xfrm>
        </p:spPr>
      </p:pic>
    </p:spTree>
    <p:extLst>
      <p:ext uri="{BB962C8B-B14F-4D97-AF65-F5344CB8AC3E}">
        <p14:creationId xmlns:p14="http://schemas.microsoft.com/office/powerpoint/2010/main" val="349887855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Abuse and Toxicity</a:t>
            </a:r>
          </a:p>
        </p:txBody>
      </p:sp>
      <p:pic>
        <p:nvPicPr>
          <p:cNvPr id="5" name="Content Placeholder 4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A2340CA4-68A6-00AE-2DBE-C92CE23F16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0" y="4114800"/>
            <a:ext cx="9677400" cy="1854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B704D4-A2D7-DA43-B9D3-4F441BE90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99" y="2058239"/>
            <a:ext cx="10467981" cy="59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805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912D-A118-5079-D10E-E43439FE4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Lots more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9B5699-EB35-3667-C02D-F49D7CA45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Harm (suggesting dangerous actions)</a:t>
            </a:r>
          </a:p>
          <a:p>
            <a:r>
              <a:rPr lang="en-US" sz="4000" dirty="0"/>
              <a:t>Fraud </a:t>
            </a:r>
          </a:p>
          <a:p>
            <a:r>
              <a:rPr lang="en-US" sz="4000" dirty="0"/>
              <a:t>Emotional dependence</a:t>
            </a:r>
          </a:p>
          <a:p>
            <a:r>
              <a:rPr lang="en-US" sz="4000" dirty="0"/>
              <a:t>Bias</a:t>
            </a:r>
          </a:p>
        </p:txBody>
      </p:sp>
    </p:spTree>
    <p:extLst>
      <p:ext uri="{BB962C8B-B14F-4D97-AF65-F5344CB8AC3E}">
        <p14:creationId xmlns:p14="http://schemas.microsoft.com/office/powerpoint/2010/main" val="405961344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7EDDF-316D-C443-F757-CFC89E9FC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Mary Shelley's Frankenstein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8AAB3-2DCD-0740-CBD9-4A8E86895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5379715" cy="4572000"/>
          </a:xfrm>
        </p:spPr>
        <p:txBody>
          <a:bodyPr/>
          <a:lstStyle/>
          <a:p>
            <a:r>
              <a:rPr lang="en-US" sz="4000" dirty="0"/>
              <a:t>Centered on the problem of creating artificial agents without considering ethical and humanistic concerns.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71394C-0BC8-566F-FD57-79BAE5FE2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1905000"/>
            <a:ext cx="2984500" cy="374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0182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Large Language Models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Ethical and Safety Issues in Large 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8662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34218</TotalTime>
  <Words>3024</Words>
  <Application>Microsoft Macintosh PowerPoint</Application>
  <PresentationFormat>Widescreen</PresentationFormat>
  <Paragraphs>389</Paragraphs>
  <Slides>83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5" baseType="lpstr">
      <vt:lpstr>ＭＳ Ｐゴシック</vt:lpstr>
      <vt:lpstr>NimbusRomNo9L</vt:lpstr>
      <vt:lpstr>Times</vt:lpstr>
      <vt:lpstr>Arial</vt:lpstr>
      <vt:lpstr>Calibri</vt:lpstr>
      <vt:lpstr>Calibri Light</vt:lpstr>
      <vt:lpstr>Courier New</vt:lpstr>
      <vt:lpstr>Franklin Gothic Book</vt:lpstr>
      <vt:lpstr>Lucida Sans Typewriter</vt:lpstr>
      <vt:lpstr>Monaco</vt:lpstr>
      <vt:lpstr>Times New Roman</vt:lpstr>
      <vt:lpstr>1_Retrospect</vt:lpstr>
      <vt:lpstr>Large Language Models</vt:lpstr>
      <vt:lpstr>Large language models</vt:lpstr>
      <vt:lpstr>Language models</vt:lpstr>
      <vt:lpstr>Fundamental intuition of large language models</vt:lpstr>
      <vt:lpstr>What does a model learn from pretraining?</vt:lpstr>
      <vt:lpstr>What is a large language model?</vt:lpstr>
      <vt:lpstr>LLMs can generate! </vt:lpstr>
      <vt:lpstr>Three architectures for large language models</vt:lpstr>
      <vt:lpstr>Decoders</vt:lpstr>
      <vt:lpstr>Encoders</vt:lpstr>
      <vt:lpstr>Encoder-Decoders</vt:lpstr>
      <vt:lpstr>Large Language Models</vt:lpstr>
      <vt:lpstr>Large Language Models</vt:lpstr>
      <vt:lpstr>Big idea</vt:lpstr>
      <vt:lpstr>This lecture: decoder-only models</vt:lpstr>
      <vt:lpstr>Conditional Generation: Generating text conditioned on previous text!</vt:lpstr>
      <vt:lpstr>Many practical NLP tasks can be cast as conditional generation!</vt:lpstr>
      <vt:lpstr>Sentiment via conditional generation</vt:lpstr>
      <vt:lpstr>Framing lots of tasks as conditional generation</vt:lpstr>
      <vt:lpstr>PowerPoint Presentation</vt:lpstr>
      <vt:lpstr>Large Language Models</vt:lpstr>
      <vt:lpstr>Large Language Models</vt:lpstr>
      <vt:lpstr>Prompt</vt:lpstr>
      <vt:lpstr>Prompts</vt:lpstr>
      <vt:lpstr>Prompts can be very structured</vt:lpstr>
      <vt:lpstr>Prompts can have demonstrations (= examples)</vt:lpstr>
      <vt:lpstr>Prompts are a learning signal</vt:lpstr>
      <vt:lpstr>LLMs usually have a system prompt</vt:lpstr>
      <vt:lpstr>System prompts can be long; 1700 words for Claude Opus4 </vt:lpstr>
      <vt:lpstr>Large Language Models</vt:lpstr>
      <vt:lpstr>Large Language Models</vt:lpstr>
      <vt:lpstr>Where does token probability come from?</vt:lpstr>
      <vt:lpstr>Where does token probability come from?</vt:lpstr>
      <vt:lpstr>Decoding</vt:lpstr>
      <vt:lpstr>Greedy decoding</vt:lpstr>
      <vt:lpstr>Greedy decoding: choosing "all"</vt:lpstr>
      <vt:lpstr>We don't use greedy decoding</vt:lpstr>
      <vt:lpstr>Random sampling</vt:lpstr>
      <vt:lpstr>Random Sampling</vt:lpstr>
      <vt:lpstr>Random sampling</vt:lpstr>
      <vt:lpstr>Alas, random sampling doesn't work very well</vt:lpstr>
      <vt:lpstr>Factors in word sampling: quality and diversity</vt:lpstr>
      <vt:lpstr>Temperature sampling</vt:lpstr>
      <vt:lpstr>Temperature sampling</vt:lpstr>
      <vt:lpstr>Temperature sampling</vt:lpstr>
      <vt:lpstr>Temperature sampling</vt:lpstr>
      <vt:lpstr>PowerPoint Presentation</vt:lpstr>
      <vt:lpstr>Temperature sampling comes from thermodynamics</vt:lpstr>
      <vt:lpstr>Large Language Models</vt:lpstr>
      <vt:lpstr>Large Language Models</vt:lpstr>
      <vt:lpstr>Three stages of training in LLMs</vt:lpstr>
      <vt:lpstr>Pretraining</vt:lpstr>
      <vt:lpstr>Self-supervised training algorithm</vt:lpstr>
      <vt:lpstr>Intuition of language model training: loss</vt:lpstr>
      <vt:lpstr>Cross-entropy loss for language modeling</vt:lpstr>
      <vt:lpstr>Teacher forcing</vt:lpstr>
      <vt:lpstr>Training a transformer language model</vt:lpstr>
      <vt:lpstr>LLMs are mainly trained on the web</vt:lpstr>
      <vt:lpstr>The Pile: a pretraining corpus</vt:lpstr>
      <vt:lpstr>Filtering for quality and safety</vt:lpstr>
      <vt:lpstr>There are problems with scraping from the web</vt:lpstr>
      <vt:lpstr>There are problems with scraping from the web</vt:lpstr>
      <vt:lpstr>Large Language Models</vt:lpstr>
      <vt:lpstr>Large Language Models</vt:lpstr>
      <vt:lpstr>Finetuning for adaptation to new domains</vt:lpstr>
      <vt:lpstr>Finetuning</vt:lpstr>
      <vt:lpstr>"Finetuning" means 4 different things</vt:lpstr>
      <vt:lpstr>1. Finetuning as "continued pretraining" on new data</vt:lpstr>
      <vt:lpstr>Large Language Models</vt:lpstr>
      <vt:lpstr>Large Language Models</vt:lpstr>
      <vt:lpstr>Better LMs are better at predicting text</vt:lpstr>
      <vt:lpstr>But raw log-likelihood has problems</vt:lpstr>
      <vt:lpstr>Perplexity is normalized for length</vt:lpstr>
      <vt:lpstr>Perplexity</vt:lpstr>
      <vt:lpstr>Perplexity</vt:lpstr>
      <vt:lpstr>Many other factors that we evaluate, like:</vt:lpstr>
      <vt:lpstr>Large Language Models</vt:lpstr>
      <vt:lpstr>Hallucination</vt:lpstr>
      <vt:lpstr>Privacy</vt:lpstr>
      <vt:lpstr>Abuse and Toxicity</vt:lpstr>
      <vt:lpstr>Lots more</vt:lpstr>
      <vt:lpstr>Mary Shelley's Frankenstein</vt:lpstr>
      <vt:lpstr>Large Language Models</vt:lpstr>
    </vt:vector>
  </TitlesOfParts>
  <Manager/>
  <Company>Stanford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Chatbots and DIalogue Systems</dc:title>
  <dc:subject>Speech and Language Processing</dc:subject>
  <dc:creator>Dan Jurafsky</dc:creator>
  <cp:keywords/>
  <dc:description/>
  <cp:lastModifiedBy>Dan Jurafsky</cp:lastModifiedBy>
  <cp:revision>631</cp:revision>
  <cp:lastPrinted>2021-05-06T16:44:07Z</cp:lastPrinted>
  <dcterms:created xsi:type="dcterms:W3CDTF">2009-02-11T19:56:22Z</dcterms:created>
  <dcterms:modified xsi:type="dcterms:W3CDTF">2025-08-24T18:35:02Z</dcterms:modified>
  <cp:category/>
</cp:coreProperties>
</file>