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37"/>
  </p:notesMasterIdLst>
  <p:handoutMasterIdLst>
    <p:handoutMasterId r:id="rId38"/>
  </p:handoutMasterIdLst>
  <p:sldIdLst>
    <p:sldId id="409" r:id="rId2"/>
    <p:sldId id="410" r:id="rId3"/>
    <p:sldId id="411" r:id="rId4"/>
    <p:sldId id="412" r:id="rId5"/>
    <p:sldId id="413" r:id="rId6"/>
    <p:sldId id="414" r:id="rId7"/>
    <p:sldId id="415" r:id="rId8"/>
    <p:sldId id="454" r:id="rId9"/>
    <p:sldId id="456" r:id="rId10"/>
    <p:sldId id="416" r:id="rId11"/>
    <p:sldId id="457" r:id="rId12"/>
    <p:sldId id="453" r:id="rId13"/>
    <p:sldId id="417" r:id="rId14"/>
    <p:sldId id="418" r:id="rId15"/>
    <p:sldId id="419" r:id="rId16"/>
    <p:sldId id="420" r:id="rId17"/>
    <p:sldId id="421" r:id="rId18"/>
    <p:sldId id="422" r:id="rId19"/>
    <p:sldId id="458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59" r:id="rId29"/>
    <p:sldId id="431" r:id="rId30"/>
    <p:sldId id="432" r:id="rId31"/>
    <p:sldId id="433" r:id="rId32"/>
    <p:sldId id="434" r:id="rId33"/>
    <p:sldId id="462" r:id="rId34"/>
    <p:sldId id="436" r:id="rId35"/>
    <p:sldId id="460" r:id="rId36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04" autoAdjust="0"/>
    <p:restoredTop sz="86849" autoAdjust="0"/>
  </p:normalViewPr>
  <p:slideViewPr>
    <p:cSldViewPr>
      <p:cViewPr varScale="1">
        <p:scale>
          <a:sx n="140" d="100"/>
          <a:sy n="140" d="100"/>
        </p:scale>
        <p:origin x="408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EBA51-E221-6F4B-9ECF-31AD9B977258}" type="slidenum">
              <a:rPr lang="en-US"/>
              <a:pPr/>
              <a:t>2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9174B-7304-3A45-9ED1-3169AE6E584D}" type="slidenum">
              <a:rPr lang="en-US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4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EE444-6282-C242-93C0-393321149F9D}" type="slidenum">
              <a:rPr lang="en-US"/>
              <a:pPr/>
              <a:t>5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DBBC272-86A8-B54C-AFFC-48DBE25965C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86BE477-4654-8746-8CBD-AE3C40EAA3D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12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54C909-A1CF-2E43-AF34-84A05567BE64}" type="slidenum">
              <a:rPr lang="en-US"/>
              <a:pPr/>
              <a:t>16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17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D5FB1-F71F-D44B-8F15-528B3F5166D9}" type="slidenum">
              <a:rPr lang="en-US"/>
              <a:pPr/>
              <a:t>18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20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C6E27-0B5E-554F-99E3-D944B2DAB7CD}" type="slidenum">
              <a:rPr lang="en-US"/>
              <a:pPr/>
              <a:t>21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22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EC786-90C9-B845-9111-8E3E763FE7DB}" type="slidenum">
              <a:rPr lang="en-US"/>
              <a:pPr/>
              <a:t>25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26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73B70-6BD1-6D4B-9F6E-5CC283986628}" type="slidenum">
              <a:rPr lang="en-US"/>
              <a:pPr/>
              <a:t>27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28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2C5E02-D1A9-3348-91F2-7B092968B812}" type="slidenum">
              <a:rPr lang="en-US"/>
              <a:pPr/>
              <a:t>30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07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35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>
                <a:solidFill>
                  <a:srgbClr val="A4001D"/>
                </a:solidFill>
                <a:latin typeface="+mn-lt"/>
              </a:rPr>
              <a:t>Dan Jurafsky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33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How similar are two strings?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352550"/>
            <a:ext cx="3886200" cy="3429000"/>
          </a:xfrm>
        </p:spPr>
        <p:txBody>
          <a:bodyPr/>
          <a:lstStyle/>
          <a:p>
            <a:r>
              <a:rPr lang="en-US" dirty="0"/>
              <a:t>Spell correction</a:t>
            </a:r>
          </a:p>
          <a:p>
            <a:pPr lvl="1"/>
            <a:r>
              <a:rPr lang="en-US" dirty="0"/>
              <a:t>The user typed “</a:t>
            </a:r>
            <a:r>
              <a:rPr lang="en-US" dirty="0" err="1"/>
              <a:t>graffe</a:t>
            </a:r>
            <a:r>
              <a:rPr lang="en-US" dirty="0"/>
              <a:t>”</a:t>
            </a:r>
          </a:p>
          <a:p>
            <a:pPr marL="457200" lvl="1" indent="0">
              <a:buNone/>
            </a:pPr>
            <a:r>
              <a:rPr lang="en-US" dirty="0"/>
              <a:t>Which is closest? </a:t>
            </a:r>
          </a:p>
          <a:p>
            <a:pPr lvl="2">
              <a:lnSpc>
                <a:spcPct val="80000"/>
              </a:lnSpc>
            </a:pPr>
            <a:r>
              <a:rPr lang="en-US" dirty="0" err="1"/>
              <a:t>graf</a:t>
            </a:r>
            <a:endParaRPr lang="en-US" dirty="0"/>
          </a:p>
          <a:p>
            <a:pPr lvl="2">
              <a:lnSpc>
                <a:spcPct val="80000"/>
              </a:lnSpc>
            </a:pPr>
            <a:r>
              <a:rPr lang="en-US" dirty="0"/>
              <a:t>graft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grail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giraffe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657600" y="1352550"/>
            <a:ext cx="5257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dirty="0"/>
              <a:t>Computational Biology</a:t>
            </a:r>
          </a:p>
          <a:p>
            <a:pPr lvl="1"/>
            <a:r>
              <a:rPr lang="en-US" dirty="0"/>
              <a:t>Align two sequences of nucleotides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Resulting alignment: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424815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sz="2000" dirty="0"/>
              <a:t>Also for Machine Translation, Information Extraction, Speech Recognition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95800" y="2266950"/>
            <a:ext cx="4342338" cy="5847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341934" y="3311664"/>
            <a:ext cx="4802066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</p:spTree>
    <p:extLst>
      <p:ext uri="{BB962C8B-B14F-4D97-AF65-F5344CB8AC3E}">
        <p14:creationId xmlns:p14="http://schemas.microsoft.com/office/powerpoint/2010/main" val="407746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 Distance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The minimum edit distance between two strings</a:t>
            </a:r>
          </a:p>
          <a:p>
            <a:r>
              <a:rPr lang="en-US"/>
              <a:t>Is the minimum number of editing operations</a:t>
            </a:r>
          </a:p>
          <a:p>
            <a:pPr lvl="1"/>
            <a:r>
              <a:rPr lang="en-US"/>
              <a:t>Insertion</a:t>
            </a:r>
          </a:p>
          <a:p>
            <a:pPr lvl="1"/>
            <a:r>
              <a:rPr lang="en-US"/>
              <a:t>Deletion</a:t>
            </a:r>
          </a:p>
          <a:p>
            <a:pPr lvl="1"/>
            <a:r>
              <a:rPr lang="en-US"/>
              <a:t>Substitution</a:t>
            </a:r>
          </a:p>
          <a:p>
            <a:r>
              <a:rPr lang="en-US"/>
              <a:t>Needed to transform one into the other</a:t>
            </a:r>
          </a:p>
        </p:txBody>
      </p:sp>
    </p:spTree>
    <p:extLst>
      <p:ext uri="{BB962C8B-B14F-4D97-AF65-F5344CB8AC3E}">
        <p14:creationId xmlns:p14="http://schemas.microsoft.com/office/powerpoint/2010/main" val="2853433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75780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Two strings and their </a:t>
            </a:r>
            <a:r>
              <a:rPr lang="en-US" b="1" dirty="0"/>
              <a:t>alignment</a:t>
            </a:r>
            <a:r>
              <a:rPr lang="en-US" dirty="0"/>
              <a:t>:</a:t>
            </a:r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038350"/>
            <a:ext cx="52959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30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3257550"/>
            <a:ext cx="7924800" cy="1885950"/>
          </a:xfrm>
        </p:spPr>
        <p:txBody>
          <a:bodyPr/>
          <a:lstStyle/>
          <a:p>
            <a:r>
              <a:rPr lang="en-US" dirty="0"/>
              <a:t>If each operation has cost of 1</a:t>
            </a:r>
          </a:p>
          <a:p>
            <a:pPr lvl="1"/>
            <a:r>
              <a:rPr lang="en-US" dirty="0"/>
              <a:t>Distance between these is 5</a:t>
            </a:r>
          </a:p>
          <a:p>
            <a:r>
              <a:rPr lang="en-US" dirty="0"/>
              <a:t>If substitutions cost 2 (</a:t>
            </a:r>
            <a:r>
              <a:rPr lang="en-US" dirty="0" err="1"/>
              <a:t>Levenshtein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Distance between them is 8</a:t>
            </a:r>
          </a:p>
        </p:txBody>
      </p:sp>
      <p:pic>
        <p:nvPicPr>
          <p:cNvPr id="5" name="Picture 4" descr="align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00150"/>
            <a:ext cx="3644900" cy="203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09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in Computational Biology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/>
          <a:lstStyle/>
          <a:p>
            <a:r>
              <a:rPr lang="en-US" dirty="0"/>
              <a:t>Given a sequence of bases</a:t>
            </a:r>
          </a:p>
          <a:p>
            <a:endParaRPr lang="en-US" dirty="0"/>
          </a:p>
          <a:p>
            <a:pPr marL="0" indent="0">
              <a:lnSpc>
                <a:spcPct val="140000"/>
              </a:lnSpc>
              <a:buNone/>
            </a:pPr>
            <a:endParaRPr lang="en-US" dirty="0"/>
          </a:p>
          <a:p>
            <a:r>
              <a:rPr lang="en-US" dirty="0"/>
              <a:t>An alignment: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Given two sequences, align each letter to a letter or gap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90600" y="3333750"/>
            <a:ext cx="701841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0200" y="1962150"/>
            <a:ext cx="60949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</p:spTree>
    <p:extLst>
      <p:ext uri="{BB962C8B-B14F-4D97-AF65-F5344CB8AC3E}">
        <p14:creationId xmlns:p14="http://schemas.microsoft.com/office/powerpoint/2010/main" val="9161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/>
              <a:t>Other uses of Edit Distance in NLP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04950"/>
            <a:ext cx="8991600" cy="3429000"/>
          </a:xfrm>
        </p:spPr>
        <p:txBody>
          <a:bodyPr/>
          <a:lstStyle/>
          <a:p>
            <a:r>
              <a:rPr lang="en-US" dirty="0"/>
              <a:t>Evaluating Machine Translation and speech recognition</a:t>
            </a:r>
          </a:p>
          <a:p>
            <a:pPr>
              <a:buNone/>
            </a:pPr>
            <a:r>
              <a:rPr lang="en-US" sz="1800" b="1" dirty="0">
                <a:latin typeface="Courier"/>
                <a:cs typeface="Courier"/>
              </a:rPr>
              <a:t>R </a:t>
            </a:r>
            <a:r>
              <a:rPr lang="en-US" sz="1800" dirty="0">
                <a:latin typeface="Courier"/>
                <a:cs typeface="Courier"/>
              </a:rPr>
              <a:t>Spokesman confirms    senior government adviser was shot</a:t>
            </a:r>
          </a:p>
          <a:p>
            <a:pPr>
              <a:buNone/>
            </a:pPr>
            <a:r>
              <a:rPr lang="en-US" sz="1800" b="1" dirty="0">
                <a:latin typeface="Courier"/>
                <a:cs typeface="Courier"/>
              </a:rPr>
              <a:t>H </a:t>
            </a:r>
            <a:r>
              <a:rPr lang="en-US" sz="1800" dirty="0">
                <a:latin typeface="Courier"/>
                <a:cs typeface="Courier"/>
              </a:rPr>
              <a:t>Spokesman said    the senior            adviser was shot dead</a:t>
            </a:r>
          </a:p>
          <a:p>
            <a:pPr>
              <a:buNone/>
            </a:pPr>
            <a:r>
              <a:rPr lang="en-US" sz="1800" dirty="0">
                <a:latin typeface="Courier"/>
                <a:cs typeface="Courier"/>
              </a:rPr>
              <a:t>              S      I              D                        I</a:t>
            </a:r>
          </a:p>
          <a:p>
            <a:r>
              <a:rPr lang="en-US" dirty="0"/>
              <a:t>Named Entity Extraction and Entity </a:t>
            </a:r>
            <a:r>
              <a:rPr lang="en-US" dirty="0" err="1"/>
              <a:t>Coreference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IBM Inc</a:t>
            </a:r>
            <a:r>
              <a:rPr lang="en-US" dirty="0"/>
              <a:t>. announced today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IBM </a:t>
            </a:r>
            <a:r>
              <a:rPr lang="en-US" dirty="0"/>
              <a:t>profits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Stanford President John Hennessy </a:t>
            </a:r>
            <a:r>
              <a:rPr lang="en-US" dirty="0"/>
              <a:t>announced yesterday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Stanford University President John Hennessy</a:t>
            </a:r>
          </a:p>
          <a:p>
            <a:pPr lvl="1"/>
            <a:endParaRPr lang="en-US" dirty="0"/>
          </a:p>
          <a:p>
            <a:pPr>
              <a:buNone/>
            </a:pPr>
            <a:endParaRPr lang="en-US" sz="1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8157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find the Min Edit Distance?</a:t>
            </a:r>
            <a:endParaRPr lang="en-US" dirty="0"/>
          </a:p>
        </p:txBody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Searching for a path (sequence of edits) from the start string to the final string:</a:t>
            </a:r>
          </a:p>
          <a:p>
            <a:pPr lvl="1"/>
            <a:r>
              <a:rPr lang="en-US" b="1" dirty="0"/>
              <a:t>Initial state</a:t>
            </a:r>
            <a:r>
              <a:rPr lang="en-US" dirty="0"/>
              <a:t>: the word we’re transforming</a:t>
            </a:r>
          </a:p>
          <a:p>
            <a:pPr lvl="1"/>
            <a:r>
              <a:rPr lang="en-US" b="1" dirty="0"/>
              <a:t>Operators</a:t>
            </a:r>
            <a:r>
              <a:rPr lang="en-US" dirty="0"/>
              <a:t>: insert, delete, substitute</a:t>
            </a:r>
          </a:p>
          <a:p>
            <a:pPr lvl="1"/>
            <a:r>
              <a:rPr lang="en-US" b="1" dirty="0"/>
              <a:t>Goal state</a:t>
            </a:r>
            <a:r>
              <a:rPr lang="en-US" dirty="0"/>
              <a:t>:  the word we’re trying to get to</a:t>
            </a:r>
          </a:p>
          <a:p>
            <a:pPr lvl="1"/>
            <a:r>
              <a:rPr lang="en-US" b="1" dirty="0"/>
              <a:t>Path cost</a:t>
            </a:r>
            <a:r>
              <a:rPr lang="en-US" dirty="0"/>
              <a:t>: what we want to minimize: the number of edits</a:t>
            </a:r>
          </a:p>
          <a:p>
            <a:endParaRPr lang="en-US" dirty="0"/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fld id="{A3CF9962-03DC-2041-84E0-503C14DE85D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3" descr="inten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38550"/>
            <a:ext cx="5716386" cy="1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15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as Search</a:t>
            </a:r>
            <a:endParaRPr lang="en-US" dirty="0"/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But the space of all edit sequences is huge!</a:t>
            </a:r>
          </a:p>
          <a:p>
            <a:pPr lvl="1"/>
            <a:r>
              <a:rPr lang="en-US"/>
              <a:t>We can’t afford to navigate naïvely</a:t>
            </a:r>
          </a:p>
          <a:p>
            <a:pPr lvl="1"/>
            <a:r>
              <a:rPr lang="en-US"/>
              <a:t>Lots of distinct paths wind up at the same state.</a:t>
            </a:r>
          </a:p>
          <a:p>
            <a:pPr lvl="2"/>
            <a:r>
              <a:rPr lang="en-US"/>
              <a:t>We don’t have to keep track of all of them</a:t>
            </a:r>
          </a:p>
          <a:p>
            <a:pPr lvl="2"/>
            <a:r>
              <a:rPr lang="en-US"/>
              <a:t>Just the shortest path to each of those revisted states.</a:t>
            </a:r>
          </a:p>
          <a:p>
            <a:endParaRPr lang="en-US" dirty="0"/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fld id="{C4191803-DA13-374C-8019-58379243383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6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Distance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For two strings</a:t>
            </a:r>
          </a:p>
          <a:p>
            <a:pPr lvl="1"/>
            <a:r>
              <a:rPr lang="en-US" sz="2400" dirty="0"/>
              <a:t>X of length </a:t>
            </a:r>
            <a:r>
              <a:rPr lang="en-US" sz="2400" i="1" dirty="0"/>
              <a:t>n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Y of length </a:t>
            </a:r>
            <a:r>
              <a:rPr lang="en-US" sz="2400" i="1" dirty="0"/>
              <a:t>m</a:t>
            </a:r>
            <a:endParaRPr lang="en-US" sz="2400" i="1" baseline="-25000" dirty="0"/>
          </a:p>
          <a:p>
            <a:r>
              <a:rPr lang="en-US" sz="2800" dirty="0"/>
              <a:t>We define D(</a:t>
            </a:r>
            <a:r>
              <a:rPr lang="en-US" sz="2800" i="1" dirty="0" err="1"/>
              <a:t>i,j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the edit distance between X[1..</a:t>
            </a:r>
            <a:r>
              <a:rPr lang="en-US" sz="2400" i="1" dirty="0"/>
              <a:t>i</a:t>
            </a:r>
            <a:r>
              <a:rPr lang="en-US" sz="2400" dirty="0"/>
              <a:t>] and Y[1..</a:t>
            </a:r>
            <a:r>
              <a:rPr lang="en-US" sz="2400" i="1" dirty="0"/>
              <a:t>j</a:t>
            </a:r>
            <a:r>
              <a:rPr lang="en-US" sz="2400" dirty="0"/>
              <a:t>] </a:t>
            </a:r>
          </a:p>
          <a:p>
            <a:pPr lvl="2"/>
            <a:r>
              <a:rPr lang="en-US" sz="2200" dirty="0"/>
              <a:t>i.e., the first </a:t>
            </a:r>
            <a:r>
              <a:rPr lang="en-US" sz="2200" i="1" dirty="0" err="1"/>
              <a:t>i</a:t>
            </a:r>
            <a:r>
              <a:rPr lang="en-US" sz="2200" dirty="0"/>
              <a:t> characters of X and the first </a:t>
            </a:r>
            <a:r>
              <a:rPr lang="en-US" sz="2200" i="1" dirty="0"/>
              <a:t>j</a:t>
            </a:r>
            <a:r>
              <a:rPr lang="en-US" sz="2200" dirty="0"/>
              <a:t> characters of Y</a:t>
            </a:r>
          </a:p>
          <a:p>
            <a:pPr lvl="1"/>
            <a:r>
              <a:rPr lang="en-US" sz="2400" dirty="0"/>
              <a:t>The edit distance between X and Y is thus D(</a:t>
            </a:r>
            <a:r>
              <a:rPr lang="en-US" sz="2400" i="1" dirty="0" err="1"/>
              <a:t>n,m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66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28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06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Programming for</a:t>
            </a:r>
            <a:br>
              <a:rPr lang="en-US" dirty="0"/>
            </a:br>
            <a:r>
              <a:rPr lang="en-US" dirty="0"/>
              <a:t>Minimum Edit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Dynamic programming</a:t>
            </a:r>
            <a:r>
              <a:rPr lang="en-US" dirty="0"/>
              <a:t>: A tabular computation of D(</a:t>
            </a:r>
            <a:r>
              <a:rPr lang="en-US" i="1" dirty="0" err="1"/>
              <a:t>n,m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Solving problems by combining solutions to </a:t>
            </a:r>
            <a:r>
              <a:rPr lang="en-US" dirty="0" err="1"/>
              <a:t>subproblems</a:t>
            </a:r>
            <a:r>
              <a:rPr lang="en-US" dirty="0"/>
              <a:t>.</a:t>
            </a:r>
          </a:p>
          <a:p>
            <a:r>
              <a:rPr lang="en-US" dirty="0"/>
              <a:t>Bottom-up</a:t>
            </a:r>
          </a:p>
          <a:p>
            <a:pPr lvl="1"/>
            <a:r>
              <a:rPr lang="en-US" dirty="0"/>
              <a:t>We compute D(</a:t>
            </a:r>
            <a:r>
              <a:rPr lang="en-US" dirty="0" err="1"/>
              <a:t>i,j</a:t>
            </a:r>
            <a:r>
              <a:rPr lang="en-US" dirty="0"/>
              <a:t>) for small </a:t>
            </a:r>
            <a:r>
              <a:rPr lang="en-US" i="1" dirty="0" err="1"/>
              <a:t>i,j</a:t>
            </a:r>
            <a:r>
              <a:rPr lang="en-US" i="1" dirty="0"/>
              <a:t> </a:t>
            </a:r>
          </a:p>
          <a:p>
            <a:pPr lvl="1"/>
            <a:r>
              <a:rPr lang="en-US" dirty="0"/>
              <a:t>And compute larger D(</a:t>
            </a:r>
            <a:r>
              <a:rPr lang="en-US" dirty="0" err="1"/>
              <a:t>i,j</a:t>
            </a:r>
            <a:r>
              <a:rPr lang="en-US" dirty="0"/>
              <a:t>) based on previously computed smaller values</a:t>
            </a:r>
          </a:p>
          <a:p>
            <a:pPr lvl="1"/>
            <a:r>
              <a:rPr lang="en-US" dirty="0"/>
              <a:t>i.e., compute D(</a:t>
            </a:r>
            <a:r>
              <a:rPr lang="en-US" i="1" dirty="0" err="1"/>
              <a:t>i,j</a:t>
            </a:r>
            <a:r>
              <a:rPr lang="en-US" dirty="0"/>
              <a:t>) for all </a:t>
            </a:r>
            <a:r>
              <a:rPr lang="en-US" i="1" dirty="0" err="1"/>
              <a:t>i</a:t>
            </a:r>
            <a:r>
              <a:rPr lang="en-US" dirty="0"/>
              <a:t> (0 &lt; </a:t>
            </a:r>
            <a:r>
              <a:rPr lang="en-US" i="1" dirty="0" err="1"/>
              <a:t>i</a:t>
            </a:r>
            <a:r>
              <a:rPr lang="en-US" dirty="0"/>
              <a:t> &lt; n)  and</a:t>
            </a:r>
            <a:r>
              <a:rPr lang="en-US" i="1" dirty="0"/>
              <a:t> j </a:t>
            </a:r>
            <a:r>
              <a:rPr lang="en-US" dirty="0"/>
              <a:t>(0 &lt; j &lt; m)</a:t>
            </a:r>
          </a:p>
          <a:p>
            <a:endParaRPr lang="en-US" dirty="0"/>
          </a:p>
          <a:p>
            <a:endParaRPr lang="en-US" baseline="-25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72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Distance (</a:t>
            </a:r>
            <a:r>
              <a:rPr lang="en-US" dirty="0" err="1"/>
              <a:t>Levenshtein</a:t>
            </a:r>
            <a:r>
              <a:rPr lang="en-US" dirty="0"/>
              <a:t>)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00150"/>
            <a:ext cx="8763000" cy="3943350"/>
          </a:xfrm>
        </p:spPr>
        <p:txBody>
          <a:bodyPr/>
          <a:lstStyle/>
          <a:p>
            <a:r>
              <a:rPr lang="en-US" sz="2000" dirty="0"/>
              <a:t>Initialization</a:t>
            </a:r>
          </a:p>
          <a:p>
            <a:pPr marL="457200" lvl="1" indent="0">
              <a:buNone/>
            </a:pPr>
            <a:r>
              <a:rPr lang="en-US" sz="1800" dirty="0">
                <a:latin typeface="Courier"/>
                <a:cs typeface="Courier"/>
              </a:rPr>
              <a:t>D(i,0) =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endParaRPr lang="en-US" sz="1800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sz="1800" dirty="0">
                <a:latin typeface="Courier"/>
                <a:cs typeface="Courier"/>
              </a:rPr>
              <a:t>D(0,j) = j</a:t>
            </a:r>
            <a:endParaRPr lang="en-US" sz="1800" i="1" dirty="0"/>
          </a:p>
          <a:p>
            <a:pPr algn="just"/>
            <a:r>
              <a:rPr lang="en-US" sz="2000" dirty="0"/>
              <a:t>Recurrence Relation</a:t>
            </a:r>
            <a:r>
              <a:rPr lang="en-US" sz="2000" i="1" dirty="0"/>
              <a:t>:</a:t>
            </a:r>
          </a:p>
          <a:p>
            <a:pPr marL="457200" lvl="1" indent="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1800" dirty="0">
                <a:latin typeface="Courier"/>
                <a:cs typeface="Courier"/>
              </a:rPr>
              <a:t>For each 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= 1…M</a:t>
            </a: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For each  j = 1…N</a:t>
            </a:r>
            <a:endParaRPr lang="en-US" sz="2000" i="1" dirty="0"/>
          </a:p>
          <a:p>
            <a:pPr lvl="1" algn="just">
              <a:buFont typeface="Wingdings" charset="2"/>
              <a:buNone/>
            </a:pPr>
            <a:r>
              <a:rPr lang="en-US" sz="1800" i="1" dirty="0">
                <a:latin typeface="Courier"/>
                <a:cs typeface="Courier"/>
              </a:rPr>
              <a:t>                       </a:t>
            </a:r>
            <a:r>
              <a:rPr lang="en-US" sz="1800" dirty="0">
                <a:latin typeface="Courier"/>
                <a:cs typeface="Courier"/>
              </a:rPr>
              <a:t>D(i-1,j) + 1</a:t>
            </a:r>
          </a:p>
          <a:p>
            <a:pPr marL="457200" lvl="1" indent="0" algn="just">
              <a:buNone/>
            </a:pPr>
            <a:r>
              <a:rPr lang="en-US" sz="1800" dirty="0">
                <a:latin typeface="Courier"/>
                <a:cs typeface="Courier"/>
              </a:rPr>
              <a:t>          D(</a:t>
            </a:r>
            <a:r>
              <a:rPr lang="en-US" sz="1800" dirty="0" err="1">
                <a:latin typeface="Courier"/>
                <a:cs typeface="Courier"/>
              </a:rPr>
              <a:t>i,j</a:t>
            </a:r>
            <a:r>
              <a:rPr lang="en-US" sz="1800" dirty="0">
                <a:latin typeface="Courier"/>
                <a:cs typeface="Courier"/>
              </a:rPr>
              <a:t>)= min  D(i,j-1) + 1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                       D(i-1,j-1) +   2;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≠ Y(j)   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                                      0;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= Y(j)</a:t>
            </a:r>
          </a:p>
          <a:p>
            <a:pPr algn="just">
              <a:lnSpc>
                <a:spcPct val="70000"/>
              </a:lnSpc>
            </a:pPr>
            <a:r>
              <a:rPr lang="en-US" sz="2000" dirty="0"/>
              <a:t>Termination</a:t>
            </a:r>
            <a:r>
              <a:rPr lang="en-US" sz="2000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3581400" y="31813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6248400" y="379095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6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Edit Distance Table</a:t>
            </a:r>
          </a:p>
        </p:txBody>
      </p:sp>
    </p:spTree>
    <p:extLst>
      <p:ext uri="{BB962C8B-B14F-4D97-AF65-F5344CB8AC3E}">
        <p14:creationId xmlns:p14="http://schemas.microsoft.com/office/powerpoint/2010/main" val="137603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9954" name="Group 2"/>
          <p:cNvGraphicFramePr>
            <a:graphicFrameLocks noGrp="1"/>
          </p:cNvGraphicFramePr>
          <p:nvPr/>
        </p:nvGraphicFramePr>
        <p:xfrm>
          <a:off x="990600" y="1028700"/>
          <a:ext cx="6934200" cy="38528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6164" name="Line 149"/>
          <p:cNvSpPr>
            <a:spLocks noChangeShapeType="1"/>
          </p:cNvSpPr>
          <p:nvPr/>
        </p:nvSpPr>
        <p:spPr bwMode="auto">
          <a:xfrm flipH="1">
            <a:off x="2514600" y="3086100"/>
            <a:ext cx="457200" cy="971550"/>
          </a:xfrm>
          <a:prstGeom prst="line">
            <a:avLst/>
          </a:prstGeom>
          <a:noFill/>
          <a:ln w="50800">
            <a:solidFill>
              <a:srgbClr val="A5002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657350"/>
            <a:ext cx="428192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918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Edit Distance</a:t>
            </a:r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6625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0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024933"/>
              </p:ext>
            </p:extLst>
          </p:nvPr>
        </p:nvGraphicFramePr>
        <p:xfrm>
          <a:off x="1219200" y="1352550"/>
          <a:ext cx="6934200" cy="3276600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3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77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13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alignments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Edit distance isn’t sufficient</a:t>
            </a:r>
          </a:p>
          <a:p>
            <a:pPr lvl="1"/>
            <a:r>
              <a:rPr lang="en-US" dirty="0"/>
              <a:t>We often need to </a:t>
            </a:r>
            <a:r>
              <a:rPr lang="en-US" b="1" dirty="0"/>
              <a:t>align</a:t>
            </a:r>
            <a:r>
              <a:rPr lang="en-US" dirty="0"/>
              <a:t> each character of the two strings to each other</a:t>
            </a:r>
          </a:p>
          <a:p>
            <a:r>
              <a:rPr lang="en-US" dirty="0"/>
              <a:t>We do this by keeping a “</a:t>
            </a:r>
            <a:r>
              <a:rPr lang="en-US" dirty="0" err="1"/>
              <a:t>backtrace</a:t>
            </a:r>
            <a:r>
              <a:rPr lang="en-US" dirty="0"/>
              <a:t>”</a:t>
            </a:r>
          </a:p>
          <a:p>
            <a:r>
              <a:rPr lang="en-US" dirty="0"/>
              <a:t>Every time we enter a cell, remember where we came from</a:t>
            </a:r>
          </a:p>
          <a:p>
            <a:r>
              <a:rPr lang="en-US" dirty="0"/>
              <a:t>When we reach the end, </a:t>
            </a:r>
          </a:p>
          <a:p>
            <a:pPr lvl="1"/>
            <a:r>
              <a:rPr lang="en-US" dirty="0"/>
              <a:t>Trace back the path from the upper right corner to read off the alignment</a:t>
            </a:r>
          </a:p>
        </p:txBody>
      </p:sp>
    </p:spTree>
    <p:extLst>
      <p:ext uri="{BB962C8B-B14F-4D97-AF65-F5344CB8AC3E}">
        <p14:creationId xmlns:p14="http://schemas.microsoft.com/office/powerpoint/2010/main" val="61804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Edit Distance</a:t>
            </a:r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942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MinEdit with Backtrace</a:t>
            </a:r>
          </a:p>
        </p:txBody>
      </p:sp>
      <p:pic>
        <p:nvPicPr>
          <p:cNvPr id="7" name="Picture 5" descr="minedit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28750"/>
            <a:ext cx="8229600" cy="328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1132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696200" cy="742950"/>
          </a:xfrm>
        </p:spPr>
        <p:txBody>
          <a:bodyPr/>
          <a:lstStyle/>
          <a:p>
            <a:r>
              <a:rPr lang="en-US" dirty="0"/>
              <a:t>Adding </a:t>
            </a:r>
            <a:r>
              <a:rPr lang="en-US" dirty="0" err="1"/>
              <a:t>Backtrace</a:t>
            </a:r>
            <a:r>
              <a:rPr lang="en-US" dirty="0"/>
              <a:t> to Minimum Edit Distance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00150"/>
            <a:ext cx="8763000" cy="3943350"/>
          </a:xfrm>
        </p:spPr>
        <p:txBody>
          <a:bodyPr/>
          <a:lstStyle/>
          <a:p>
            <a:r>
              <a:rPr lang="en-US" sz="1800" dirty="0"/>
              <a:t>Base conditions:                                                        Termination:</a:t>
            </a:r>
          </a:p>
          <a:p>
            <a:pPr marL="457200" lvl="1" indent="0">
              <a:buNone/>
            </a:pPr>
            <a:r>
              <a:rPr lang="en-US" sz="1600" dirty="0">
                <a:latin typeface="Courier"/>
                <a:cs typeface="Courier"/>
              </a:rPr>
              <a:t>D(i,0) =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        D(0,j) = j         D(N,M) is distance </a:t>
            </a:r>
            <a:endParaRPr lang="en-US" sz="1800" i="1" dirty="0"/>
          </a:p>
          <a:p>
            <a:pPr algn="just"/>
            <a:r>
              <a:rPr lang="en-US" sz="1800" dirty="0"/>
              <a:t>Recurrence Relation</a:t>
            </a:r>
            <a:r>
              <a:rPr lang="en-US" sz="1800" i="1" dirty="0"/>
              <a:t>:</a:t>
            </a:r>
            <a:endParaRPr lang="en-US" sz="1600" i="1" dirty="0"/>
          </a:p>
          <a:p>
            <a:pPr marL="457200" lvl="1" indent="0">
              <a:buClr>
                <a:srgbClr val="000066"/>
              </a:buClr>
              <a:buNone/>
            </a:pPr>
            <a:r>
              <a:rPr lang="en-US" sz="1600" dirty="0">
                <a:latin typeface="Courier"/>
                <a:cs typeface="Courier"/>
              </a:rPr>
              <a:t>For each 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= 1…M</a:t>
            </a: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600" dirty="0">
                <a:latin typeface="Courier"/>
                <a:cs typeface="Courier"/>
              </a:rPr>
              <a:t>	 For each  j = 1…N</a:t>
            </a:r>
            <a:endParaRPr lang="en-US" sz="1800" i="1" dirty="0"/>
          </a:p>
          <a:p>
            <a:pPr lvl="1" algn="just">
              <a:lnSpc>
                <a:spcPct val="130000"/>
              </a:lnSpc>
              <a:buFont typeface="Wingdings" charset="2"/>
              <a:buNone/>
            </a:pPr>
            <a:r>
              <a:rPr lang="en-US" sz="1600" i="1" dirty="0">
                <a:latin typeface="Courier"/>
                <a:cs typeface="Courier"/>
              </a:rPr>
              <a:t>                      </a:t>
            </a:r>
            <a:r>
              <a:rPr lang="en-US" sz="1600" dirty="0">
                <a:latin typeface="Courier"/>
                <a:cs typeface="Courier"/>
              </a:rPr>
              <a:t>D(i-1,j) + 1</a:t>
            </a:r>
          </a:p>
          <a:p>
            <a:pPr marL="457200" lvl="1" indent="0" algn="just">
              <a:buNone/>
            </a:pPr>
            <a:r>
              <a:rPr lang="en-US" sz="1600" dirty="0">
                <a:latin typeface="Courier"/>
                <a:cs typeface="Courier"/>
              </a:rPr>
              <a:t>         D(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>
                <a:latin typeface="Courier"/>
                <a:cs typeface="Courier"/>
              </a:rPr>
              <a:t>)= min  D(i,j-1) + 1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D(i-1,j-1) +  2;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≠ Y(j)   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              0;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= Y(j)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LEFT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</a:t>
            </a:r>
            <a:r>
              <a:rPr lang="en-US" sz="1600" dirty="0" err="1">
                <a:latin typeface="Courier"/>
                <a:cs typeface="Courier"/>
              </a:rPr>
              <a:t>ptr</a:t>
            </a:r>
            <a:r>
              <a:rPr lang="en-US" sz="1600" dirty="0">
                <a:latin typeface="Courier"/>
                <a:cs typeface="Courier"/>
              </a:rPr>
              <a:t>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>
                <a:latin typeface="Courier"/>
                <a:cs typeface="Courier"/>
              </a:rPr>
              <a:t>)=   DOWN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DIAG</a:t>
            </a:r>
          </a:p>
          <a:p>
            <a:pPr lvl="1" algn="just">
              <a:buFont typeface="Wingdings" charset="2"/>
              <a:buNone/>
            </a:pP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3200400" y="2724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5334000" y="335280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3048000" y="3867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3962400" y="3943350"/>
            <a:ext cx="831365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insertion</a:t>
            </a: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3962400" y="4248150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deletion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962400" y="4552950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substitution</a:t>
            </a: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493235" y="3105150"/>
            <a:ext cx="831365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insertion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5486400" y="2792988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deletion</a:t>
            </a: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7391400" y="3402588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substitution</a:t>
            </a:r>
          </a:p>
        </p:txBody>
      </p:sp>
    </p:spTree>
    <p:extLst>
      <p:ext uri="{BB962C8B-B14F-4D97-AF65-F5344CB8AC3E}">
        <p14:creationId xmlns:p14="http://schemas.microsoft.com/office/powerpoint/2010/main" val="2522550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772400" cy="857250"/>
          </a:xfrm>
        </p:spPr>
        <p:txBody>
          <a:bodyPr/>
          <a:lstStyle/>
          <a:p>
            <a:r>
              <a:rPr lang="en-US" dirty="0"/>
              <a:t>The Distance Matrix</a:t>
            </a:r>
          </a:p>
        </p:txBody>
      </p:sp>
      <p:sp>
        <p:nvSpPr>
          <p:cNvPr id="1209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4800600"/>
            <a:ext cx="3276600" cy="342900"/>
          </a:xfrm>
          <a:noFill/>
        </p:spPr>
        <p:txBody>
          <a:bodyPr/>
          <a:lstStyle/>
          <a:p>
            <a:r>
              <a:rPr lang="en-US" dirty="0"/>
              <a:t>Slide adapted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endParaRPr lang="en-US" dirty="0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228725" y="1445419"/>
            <a:ext cx="3810000" cy="280035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1228725" y="415885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>
            <a:off x="1233488" y="40850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1233488" y="401716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1228725" y="394930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1233488" y="38850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>
            <a:off x="1228725" y="38111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219200" y="37433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>
            <a:off x="1233488" y="36754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1233488" y="360164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" name="Line 13"/>
          <p:cNvSpPr>
            <a:spLocks noChangeShapeType="1"/>
          </p:cNvSpPr>
          <p:nvPr/>
        </p:nvSpPr>
        <p:spPr bwMode="auto">
          <a:xfrm>
            <a:off x="1228725" y="352782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1228725" y="34599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1233488" y="33920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1220788" y="332779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1233488" y="32539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>
            <a:off x="1223963" y="31861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1238250" y="311824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1233488" y="30408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3" name="Line 21"/>
          <p:cNvSpPr>
            <a:spLocks noChangeShapeType="1"/>
          </p:cNvSpPr>
          <p:nvPr/>
        </p:nvSpPr>
        <p:spPr bwMode="auto">
          <a:xfrm>
            <a:off x="1238250" y="296703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>
            <a:off x="1238250" y="289917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1233488" y="283130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>
            <a:off x="1238250" y="27670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>
            <a:off x="1233488" y="26931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>
            <a:off x="1223963" y="262532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9" name="Line 27"/>
          <p:cNvSpPr>
            <a:spLocks noChangeShapeType="1"/>
          </p:cNvSpPr>
          <p:nvPr/>
        </p:nvSpPr>
        <p:spPr bwMode="auto">
          <a:xfrm>
            <a:off x="1228725" y="255746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0" name="Line 28"/>
          <p:cNvSpPr>
            <a:spLocks noChangeShapeType="1"/>
          </p:cNvSpPr>
          <p:nvPr/>
        </p:nvSpPr>
        <p:spPr bwMode="auto">
          <a:xfrm>
            <a:off x="1220788" y="249078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1" name="Line 29"/>
          <p:cNvSpPr>
            <a:spLocks noChangeShapeType="1"/>
          </p:cNvSpPr>
          <p:nvPr/>
        </p:nvSpPr>
        <p:spPr bwMode="auto">
          <a:xfrm>
            <a:off x="1233488" y="24098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2" name="Line 30"/>
          <p:cNvSpPr>
            <a:spLocks noChangeShapeType="1"/>
          </p:cNvSpPr>
          <p:nvPr/>
        </p:nvSpPr>
        <p:spPr bwMode="auto">
          <a:xfrm>
            <a:off x="1233488" y="23419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3" name="Line 31"/>
          <p:cNvSpPr>
            <a:spLocks noChangeShapeType="1"/>
          </p:cNvSpPr>
          <p:nvPr/>
        </p:nvSpPr>
        <p:spPr bwMode="auto">
          <a:xfrm>
            <a:off x="1238250" y="22740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4" name="Line 32"/>
          <p:cNvSpPr>
            <a:spLocks noChangeShapeType="1"/>
          </p:cNvSpPr>
          <p:nvPr/>
        </p:nvSpPr>
        <p:spPr bwMode="auto">
          <a:xfrm>
            <a:off x="1225550" y="22098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5" name="Line 33"/>
          <p:cNvSpPr>
            <a:spLocks noChangeShapeType="1"/>
          </p:cNvSpPr>
          <p:nvPr/>
        </p:nvSpPr>
        <p:spPr bwMode="auto">
          <a:xfrm>
            <a:off x="1230313" y="213598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6" name="Line 34"/>
          <p:cNvSpPr>
            <a:spLocks noChangeShapeType="1"/>
          </p:cNvSpPr>
          <p:nvPr/>
        </p:nvSpPr>
        <p:spPr bwMode="auto">
          <a:xfrm>
            <a:off x="1228725" y="206811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7" name="Line 35"/>
          <p:cNvSpPr>
            <a:spLocks noChangeShapeType="1"/>
          </p:cNvSpPr>
          <p:nvPr/>
        </p:nvSpPr>
        <p:spPr bwMode="auto">
          <a:xfrm>
            <a:off x="1233488" y="200025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8" name="Line 36"/>
          <p:cNvSpPr>
            <a:spLocks noChangeShapeType="1"/>
          </p:cNvSpPr>
          <p:nvPr/>
        </p:nvSpPr>
        <p:spPr bwMode="auto">
          <a:xfrm>
            <a:off x="1228725" y="19419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9" name="Line 37"/>
          <p:cNvSpPr>
            <a:spLocks noChangeShapeType="1"/>
          </p:cNvSpPr>
          <p:nvPr/>
        </p:nvSpPr>
        <p:spPr bwMode="auto">
          <a:xfrm>
            <a:off x="1228725" y="187404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0" name="Line 38"/>
          <p:cNvSpPr>
            <a:spLocks noChangeShapeType="1"/>
          </p:cNvSpPr>
          <p:nvPr/>
        </p:nvSpPr>
        <p:spPr bwMode="auto">
          <a:xfrm>
            <a:off x="1233488" y="18061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1" name="Line 39"/>
          <p:cNvSpPr>
            <a:spLocks noChangeShapeType="1"/>
          </p:cNvSpPr>
          <p:nvPr/>
        </p:nvSpPr>
        <p:spPr bwMode="auto">
          <a:xfrm>
            <a:off x="1220788" y="174188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2" name="Line 40"/>
          <p:cNvSpPr>
            <a:spLocks noChangeShapeType="1"/>
          </p:cNvSpPr>
          <p:nvPr/>
        </p:nvSpPr>
        <p:spPr bwMode="auto">
          <a:xfrm>
            <a:off x="1233488" y="166806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3" name="Line 41"/>
          <p:cNvSpPr>
            <a:spLocks noChangeShapeType="1"/>
          </p:cNvSpPr>
          <p:nvPr/>
        </p:nvSpPr>
        <p:spPr bwMode="auto">
          <a:xfrm>
            <a:off x="1223963" y="16002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4" name="Line 42"/>
          <p:cNvSpPr>
            <a:spLocks noChangeShapeType="1"/>
          </p:cNvSpPr>
          <p:nvPr/>
        </p:nvSpPr>
        <p:spPr bwMode="auto">
          <a:xfrm>
            <a:off x="1238250" y="15323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5" name="Line 43"/>
          <p:cNvSpPr>
            <a:spLocks noChangeShapeType="1"/>
          </p:cNvSpPr>
          <p:nvPr/>
        </p:nvSpPr>
        <p:spPr bwMode="auto">
          <a:xfrm flipV="1">
            <a:off x="13303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6" name="Line 44"/>
          <p:cNvSpPr>
            <a:spLocks noChangeShapeType="1"/>
          </p:cNvSpPr>
          <p:nvPr/>
        </p:nvSpPr>
        <p:spPr bwMode="auto">
          <a:xfrm flipV="1">
            <a:off x="142716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7" name="Line 45"/>
          <p:cNvSpPr>
            <a:spLocks noChangeShapeType="1"/>
          </p:cNvSpPr>
          <p:nvPr/>
        </p:nvSpPr>
        <p:spPr bwMode="auto">
          <a:xfrm flipV="1">
            <a:off x="15287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8" name="Line 46"/>
          <p:cNvSpPr>
            <a:spLocks noChangeShapeType="1"/>
          </p:cNvSpPr>
          <p:nvPr/>
        </p:nvSpPr>
        <p:spPr bwMode="auto">
          <a:xfrm flipV="1">
            <a:off x="161766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9" name="Line 47"/>
          <p:cNvSpPr>
            <a:spLocks noChangeShapeType="1"/>
          </p:cNvSpPr>
          <p:nvPr/>
        </p:nvSpPr>
        <p:spPr bwMode="auto">
          <a:xfrm flipV="1">
            <a:off x="170497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0" name="Line 48"/>
          <p:cNvSpPr>
            <a:spLocks noChangeShapeType="1"/>
          </p:cNvSpPr>
          <p:nvPr/>
        </p:nvSpPr>
        <p:spPr bwMode="auto">
          <a:xfrm flipV="1">
            <a:off x="1801813" y="1456135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1" name="Line 49"/>
          <p:cNvSpPr>
            <a:spLocks noChangeShapeType="1"/>
          </p:cNvSpPr>
          <p:nvPr/>
        </p:nvSpPr>
        <p:spPr bwMode="auto">
          <a:xfrm flipV="1">
            <a:off x="19034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2" name="Line 50"/>
          <p:cNvSpPr>
            <a:spLocks noChangeShapeType="1"/>
          </p:cNvSpPr>
          <p:nvPr/>
        </p:nvSpPr>
        <p:spPr bwMode="auto">
          <a:xfrm flipV="1">
            <a:off x="199231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3" name="Line 51"/>
          <p:cNvSpPr>
            <a:spLocks noChangeShapeType="1"/>
          </p:cNvSpPr>
          <p:nvPr/>
        </p:nvSpPr>
        <p:spPr bwMode="auto">
          <a:xfrm flipV="1">
            <a:off x="20828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4" name="Line 52"/>
          <p:cNvSpPr>
            <a:spLocks noChangeShapeType="1"/>
          </p:cNvSpPr>
          <p:nvPr/>
        </p:nvSpPr>
        <p:spPr bwMode="auto">
          <a:xfrm flipV="1">
            <a:off x="217963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5" name="Line 53"/>
          <p:cNvSpPr>
            <a:spLocks noChangeShapeType="1"/>
          </p:cNvSpPr>
          <p:nvPr/>
        </p:nvSpPr>
        <p:spPr bwMode="auto">
          <a:xfrm flipV="1">
            <a:off x="22812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6" name="Line 54"/>
          <p:cNvSpPr>
            <a:spLocks noChangeShapeType="1"/>
          </p:cNvSpPr>
          <p:nvPr/>
        </p:nvSpPr>
        <p:spPr bwMode="auto">
          <a:xfrm flipV="1">
            <a:off x="237013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7" name="Line 55"/>
          <p:cNvSpPr>
            <a:spLocks noChangeShapeType="1"/>
          </p:cNvSpPr>
          <p:nvPr/>
        </p:nvSpPr>
        <p:spPr bwMode="auto">
          <a:xfrm flipV="1">
            <a:off x="24574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8" name="Line 56"/>
          <p:cNvSpPr>
            <a:spLocks noChangeShapeType="1"/>
          </p:cNvSpPr>
          <p:nvPr/>
        </p:nvSpPr>
        <p:spPr bwMode="auto">
          <a:xfrm flipV="1">
            <a:off x="2554288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9" name="Line 57"/>
          <p:cNvSpPr>
            <a:spLocks noChangeShapeType="1"/>
          </p:cNvSpPr>
          <p:nvPr/>
        </p:nvSpPr>
        <p:spPr bwMode="auto">
          <a:xfrm flipV="1">
            <a:off x="26558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0" name="Line 58"/>
          <p:cNvSpPr>
            <a:spLocks noChangeShapeType="1"/>
          </p:cNvSpPr>
          <p:nvPr/>
        </p:nvSpPr>
        <p:spPr bwMode="auto">
          <a:xfrm flipV="1">
            <a:off x="27447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1" name="Line 59"/>
          <p:cNvSpPr>
            <a:spLocks noChangeShapeType="1"/>
          </p:cNvSpPr>
          <p:nvPr/>
        </p:nvSpPr>
        <p:spPr bwMode="auto">
          <a:xfrm flipV="1">
            <a:off x="28495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2" name="Line 60"/>
          <p:cNvSpPr>
            <a:spLocks noChangeShapeType="1"/>
          </p:cNvSpPr>
          <p:nvPr/>
        </p:nvSpPr>
        <p:spPr bwMode="auto">
          <a:xfrm flipV="1">
            <a:off x="294640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3" name="Line 61"/>
          <p:cNvSpPr>
            <a:spLocks noChangeShapeType="1"/>
          </p:cNvSpPr>
          <p:nvPr/>
        </p:nvSpPr>
        <p:spPr bwMode="auto">
          <a:xfrm flipV="1">
            <a:off x="3048000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4" name="Line 62"/>
          <p:cNvSpPr>
            <a:spLocks noChangeShapeType="1"/>
          </p:cNvSpPr>
          <p:nvPr/>
        </p:nvSpPr>
        <p:spPr bwMode="auto">
          <a:xfrm flipV="1">
            <a:off x="31369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5" name="Line 63"/>
          <p:cNvSpPr>
            <a:spLocks noChangeShapeType="1"/>
          </p:cNvSpPr>
          <p:nvPr/>
        </p:nvSpPr>
        <p:spPr bwMode="auto">
          <a:xfrm flipV="1">
            <a:off x="32242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6" name="Line 64"/>
          <p:cNvSpPr>
            <a:spLocks noChangeShapeType="1"/>
          </p:cNvSpPr>
          <p:nvPr/>
        </p:nvSpPr>
        <p:spPr bwMode="auto">
          <a:xfrm flipV="1">
            <a:off x="3321050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7" name="Line 65"/>
          <p:cNvSpPr>
            <a:spLocks noChangeShapeType="1"/>
          </p:cNvSpPr>
          <p:nvPr/>
        </p:nvSpPr>
        <p:spPr bwMode="auto">
          <a:xfrm flipV="1">
            <a:off x="342265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8" name="Line 66"/>
          <p:cNvSpPr>
            <a:spLocks noChangeShapeType="1"/>
          </p:cNvSpPr>
          <p:nvPr/>
        </p:nvSpPr>
        <p:spPr bwMode="auto">
          <a:xfrm flipV="1">
            <a:off x="35115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9" name="Line 67"/>
          <p:cNvSpPr>
            <a:spLocks noChangeShapeType="1"/>
          </p:cNvSpPr>
          <p:nvPr/>
        </p:nvSpPr>
        <p:spPr bwMode="auto">
          <a:xfrm flipV="1">
            <a:off x="36020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0" name="Line 68"/>
          <p:cNvSpPr>
            <a:spLocks noChangeShapeType="1"/>
          </p:cNvSpPr>
          <p:nvPr/>
        </p:nvSpPr>
        <p:spPr bwMode="auto">
          <a:xfrm flipV="1">
            <a:off x="36988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1" name="Line 69"/>
          <p:cNvSpPr>
            <a:spLocks noChangeShapeType="1"/>
          </p:cNvSpPr>
          <p:nvPr/>
        </p:nvSpPr>
        <p:spPr bwMode="auto">
          <a:xfrm flipV="1">
            <a:off x="3800475" y="1438275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2" name="Line 70"/>
          <p:cNvSpPr>
            <a:spLocks noChangeShapeType="1"/>
          </p:cNvSpPr>
          <p:nvPr/>
        </p:nvSpPr>
        <p:spPr bwMode="auto">
          <a:xfrm flipV="1">
            <a:off x="38893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3" name="Line 71"/>
          <p:cNvSpPr>
            <a:spLocks noChangeShapeType="1"/>
          </p:cNvSpPr>
          <p:nvPr/>
        </p:nvSpPr>
        <p:spPr bwMode="auto">
          <a:xfrm flipV="1">
            <a:off x="39766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4" name="Line 72"/>
          <p:cNvSpPr>
            <a:spLocks noChangeShapeType="1"/>
          </p:cNvSpPr>
          <p:nvPr/>
        </p:nvSpPr>
        <p:spPr bwMode="auto">
          <a:xfrm flipV="1">
            <a:off x="40735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5" name="Line 73"/>
          <p:cNvSpPr>
            <a:spLocks noChangeShapeType="1"/>
          </p:cNvSpPr>
          <p:nvPr/>
        </p:nvSpPr>
        <p:spPr bwMode="auto">
          <a:xfrm flipV="1">
            <a:off x="417512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6" name="Line 74"/>
          <p:cNvSpPr>
            <a:spLocks noChangeShapeType="1"/>
          </p:cNvSpPr>
          <p:nvPr/>
        </p:nvSpPr>
        <p:spPr bwMode="auto">
          <a:xfrm flipV="1">
            <a:off x="42640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7" name="Line 75"/>
          <p:cNvSpPr>
            <a:spLocks noChangeShapeType="1"/>
          </p:cNvSpPr>
          <p:nvPr/>
        </p:nvSpPr>
        <p:spPr bwMode="auto">
          <a:xfrm flipV="1">
            <a:off x="43592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8" name="Line 76"/>
          <p:cNvSpPr>
            <a:spLocks noChangeShapeType="1"/>
          </p:cNvSpPr>
          <p:nvPr/>
        </p:nvSpPr>
        <p:spPr bwMode="auto">
          <a:xfrm flipV="1">
            <a:off x="44481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9" name="Line 77"/>
          <p:cNvSpPr>
            <a:spLocks noChangeShapeType="1"/>
          </p:cNvSpPr>
          <p:nvPr/>
        </p:nvSpPr>
        <p:spPr bwMode="auto">
          <a:xfrm flipV="1">
            <a:off x="45354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0" name="Line 78"/>
          <p:cNvSpPr>
            <a:spLocks noChangeShapeType="1"/>
          </p:cNvSpPr>
          <p:nvPr/>
        </p:nvSpPr>
        <p:spPr bwMode="auto">
          <a:xfrm flipV="1">
            <a:off x="463232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1" name="Line 79"/>
          <p:cNvSpPr>
            <a:spLocks noChangeShapeType="1"/>
          </p:cNvSpPr>
          <p:nvPr/>
        </p:nvSpPr>
        <p:spPr bwMode="auto">
          <a:xfrm flipV="1">
            <a:off x="47339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2" name="Line 80"/>
          <p:cNvSpPr>
            <a:spLocks noChangeShapeType="1"/>
          </p:cNvSpPr>
          <p:nvPr/>
        </p:nvSpPr>
        <p:spPr bwMode="auto">
          <a:xfrm flipV="1">
            <a:off x="48228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3" name="Line 81"/>
          <p:cNvSpPr>
            <a:spLocks noChangeShapeType="1"/>
          </p:cNvSpPr>
          <p:nvPr/>
        </p:nvSpPr>
        <p:spPr bwMode="auto">
          <a:xfrm flipV="1">
            <a:off x="49291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54" name="Freeform 82"/>
          <p:cNvSpPr>
            <a:spLocks/>
          </p:cNvSpPr>
          <p:nvPr/>
        </p:nvSpPr>
        <p:spPr bwMode="auto">
          <a:xfrm flipH="1" flipV="1">
            <a:off x="1219200" y="1428750"/>
            <a:ext cx="3810000" cy="2819400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5" name="Text Box 83"/>
          <p:cNvSpPr txBox="1">
            <a:spLocks noChangeArrowheads="1"/>
          </p:cNvSpPr>
          <p:nvPr/>
        </p:nvSpPr>
        <p:spPr bwMode="auto">
          <a:xfrm>
            <a:off x="1143000" y="42481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>
                <a:latin typeface="Arial Unicode MS" charset="0"/>
              </a:rPr>
              <a:t> ………………………………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0916" name="Text Box 84"/>
          <p:cNvSpPr txBox="1">
            <a:spLocks noChangeArrowheads="1"/>
          </p:cNvSpPr>
          <p:nvPr/>
        </p:nvSpPr>
        <p:spPr bwMode="auto">
          <a:xfrm rot="5400000" flipH="1" flipV="1">
            <a:off x="-617857" y="2638395"/>
            <a:ext cx="297180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>
                <a:latin typeface="Arial Unicode MS" charset="0"/>
              </a:rPr>
              <a:t> ……………………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4357" name="Text Box 85"/>
          <p:cNvSpPr txBox="1">
            <a:spLocks noChangeArrowheads="1"/>
          </p:cNvSpPr>
          <p:nvPr/>
        </p:nvSpPr>
        <p:spPr bwMode="auto">
          <a:xfrm>
            <a:off x="5410200" y="1504950"/>
            <a:ext cx="3352800" cy="261610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Every non-decreasing path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from (0,0) to (M, N)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corresponds to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an alignment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of the two sequences</a:t>
            </a:r>
          </a:p>
          <a:p>
            <a:endParaRPr lang="en-US" sz="2400" dirty="0">
              <a:solidFill>
                <a:srgbClr val="000066"/>
              </a:solidFill>
              <a:latin typeface="Calibri"/>
              <a:cs typeface="Calibri"/>
            </a:endParaRPr>
          </a:p>
        </p:txBody>
      </p:sp>
      <p:sp>
        <p:nvSpPr>
          <p:cNvPr id="54360" name="Text Box 88"/>
          <p:cNvSpPr txBox="1">
            <a:spLocks noChangeArrowheads="1"/>
          </p:cNvSpPr>
          <p:nvPr/>
        </p:nvSpPr>
        <p:spPr bwMode="auto">
          <a:xfrm>
            <a:off x="5257800" y="4095750"/>
            <a:ext cx="3805981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A4001D"/>
                </a:solidFill>
                <a:latin typeface="Arial Unicode MS" charset="0"/>
              </a:rPr>
              <a:t>An optimal alignment is composed of optimal </a:t>
            </a:r>
            <a:r>
              <a:rPr lang="en-US" sz="1800" dirty="0" err="1">
                <a:solidFill>
                  <a:srgbClr val="A4001D"/>
                </a:solidFill>
                <a:latin typeface="Arial Unicode MS" charset="0"/>
              </a:rPr>
              <a:t>subalignments</a:t>
            </a:r>
            <a:endParaRPr lang="en-US" sz="1800" dirty="0">
              <a:solidFill>
                <a:srgbClr val="A4001D"/>
              </a:solidFill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7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54" grpId="0" animBg="1"/>
      <p:bldP spid="543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of </a:t>
            </a:r>
            <a:r>
              <a:rPr lang="en-US" dirty="0" err="1"/>
              <a:t>Backtrace</a:t>
            </a:r>
            <a:endParaRPr lang="en-US" dirty="0"/>
          </a:p>
        </p:txBody>
      </p:sp>
      <p:sp>
        <p:nvSpPr>
          <p:cNvPr id="75780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Two strings and their </a:t>
            </a:r>
            <a:r>
              <a:rPr lang="en-US" b="1" dirty="0"/>
              <a:t>alignment</a:t>
            </a:r>
            <a:r>
              <a:rPr lang="en-US" dirty="0"/>
              <a:t>:</a:t>
            </a:r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229124"/>
            <a:ext cx="4838700" cy="201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6913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Time: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O(nm)</a:t>
            </a:r>
            <a:endParaRPr lang="en-US" sz="3200" dirty="0"/>
          </a:p>
          <a:p>
            <a:r>
              <a:rPr lang="en-US" sz="3200" dirty="0"/>
              <a:t>Space: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O(nm)</a:t>
            </a:r>
          </a:p>
          <a:p>
            <a:r>
              <a:rPr lang="en-US" sz="3200" dirty="0" err="1"/>
              <a:t>Backtrace</a:t>
            </a:r>
            <a:endParaRPr lang="en-US" sz="3200" dirty="0"/>
          </a:p>
          <a:p>
            <a:pPr lvl="1">
              <a:buFont typeface="Wingdings" charset="2"/>
              <a:buNone/>
            </a:pPr>
            <a:r>
              <a:rPr lang="en-US" sz="2800" dirty="0"/>
              <a:t>				O(</a:t>
            </a:r>
            <a:r>
              <a:rPr lang="en-US" sz="2800" dirty="0" err="1"/>
              <a:t>n+m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202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63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011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Weighted Edit Distance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Why would we add weights to the computation?</a:t>
            </a:r>
          </a:p>
          <a:p>
            <a:pPr lvl="1"/>
            <a:r>
              <a:rPr lang="en-US" dirty="0"/>
              <a:t>Spell Correction: some letters are more likely to be mistyped than others</a:t>
            </a:r>
          </a:p>
          <a:p>
            <a:pPr lvl="1"/>
            <a:r>
              <a:rPr lang="en-US" dirty="0"/>
              <a:t>Biology: certain kinds of deletions or insertions are more likely than others</a:t>
            </a:r>
          </a:p>
        </p:txBody>
      </p:sp>
    </p:spTree>
    <p:extLst>
      <p:ext uri="{BB962C8B-B14F-4D97-AF65-F5344CB8AC3E}">
        <p14:creationId xmlns:p14="http://schemas.microsoft.com/office/powerpoint/2010/main" val="989158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7467600" cy="742950"/>
          </a:xfrm>
        </p:spPr>
        <p:txBody>
          <a:bodyPr/>
          <a:lstStyle/>
          <a:p>
            <a:r>
              <a:rPr lang="en-US" dirty="0"/>
              <a:t>Confusion matrix for spelling errors</a:t>
            </a:r>
          </a:p>
        </p:txBody>
      </p:sp>
      <p:pic>
        <p:nvPicPr>
          <p:cNvPr id="6" name="Picture 5" descr="kern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3637" y="971550"/>
            <a:ext cx="666924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1894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qwerty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" y="1613891"/>
            <a:ext cx="7759700" cy="301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3688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Min Edit Distance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76350"/>
            <a:ext cx="8763000" cy="3943350"/>
          </a:xfrm>
        </p:spPr>
        <p:txBody>
          <a:bodyPr/>
          <a:lstStyle/>
          <a:p>
            <a:r>
              <a:rPr lang="en-US" dirty="0"/>
              <a:t>Initialization: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D(0,0) = 0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D(i,0) = D(i-1,0) + del[x(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)];    1 &lt; 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 ≤ N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D(0,j) = D(0,j-1) + ins[y(j)];    1 &lt; j ≤ M</a:t>
            </a:r>
            <a:endParaRPr lang="en-US" i="1" dirty="0"/>
          </a:p>
          <a:p>
            <a:pPr algn="just"/>
            <a:r>
              <a:rPr lang="en-US" dirty="0"/>
              <a:t>Recurrence Relation</a:t>
            </a:r>
            <a:r>
              <a:rPr lang="en-US" i="1" dirty="0"/>
              <a:t>:</a:t>
            </a:r>
          </a:p>
          <a:p>
            <a:pPr marL="457200" lvl="1" indent="0">
              <a:buNone/>
            </a:pPr>
            <a:r>
              <a:rPr lang="en-US" i="1" dirty="0">
                <a:latin typeface="Courier"/>
                <a:cs typeface="Courier"/>
              </a:rPr>
              <a:t>             </a:t>
            </a:r>
            <a:r>
              <a:rPr lang="en-US" dirty="0">
                <a:latin typeface="Courier"/>
                <a:cs typeface="Courier"/>
              </a:rPr>
              <a:t>D(i-1,j)   + del[x(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)]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</a:t>
            </a:r>
            <a:r>
              <a:rPr lang="en-US" dirty="0" err="1">
                <a:latin typeface="Courier"/>
                <a:cs typeface="Courier"/>
              </a:rPr>
              <a:t>i,j</a:t>
            </a:r>
            <a:r>
              <a:rPr lang="en-US" dirty="0">
                <a:latin typeface="Courier"/>
                <a:cs typeface="Courier"/>
              </a:rPr>
              <a:t>)= min  D(i,j-1)   + ins[y(j)]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             D(i-1,j-1) + sub[x(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),y(j)]</a:t>
            </a:r>
          </a:p>
          <a:p>
            <a:pPr algn="just"/>
            <a:r>
              <a:rPr lang="en-US" dirty="0"/>
              <a:t>Termination</a:t>
            </a:r>
            <a:r>
              <a:rPr lang="en-US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2438400" y="33337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31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Where did the name, dynamic programming, come from? </a:t>
            </a:r>
            <a:endParaRPr lang="en-US" dirty="0"/>
          </a:p>
        </p:txBody>
      </p:sp>
      <p:sp>
        <p:nvSpPr>
          <p:cNvPr id="1078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276350"/>
            <a:ext cx="8915400" cy="354330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600" dirty="0">
                <a:latin typeface="Arial" charset="0"/>
              </a:rPr>
              <a:t>…</a:t>
            </a:r>
            <a:r>
              <a:rPr lang="en-US" sz="1800" dirty="0">
                <a:latin typeface="Arial" charset="0"/>
              </a:rPr>
              <a:t>The 1950s were not good years for mathematical research. [the] Secretary of Defense …had a pathological fear and hatred of the word, research…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>
                <a:latin typeface="Arial" charset="0"/>
              </a:rPr>
              <a:t> I decided therefore to use the word, “</a:t>
            </a:r>
            <a:r>
              <a:rPr lang="en-US" sz="1800" b="1" dirty="0">
                <a:latin typeface="Arial" charset="0"/>
              </a:rPr>
              <a:t>programming</a:t>
            </a:r>
            <a:r>
              <a:rPr lang="en-US" sz="1800" dirty="0">
                <a:latin typeface="Arial" charset="0"/>
              </a:rPr>
              <a:t>”.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>
                <a:latin typeface="Arial" charset="0"/>
              </a:rPr>
              <a:t> I wanted to get across the idea that this was dynamic, this was multistage… I thought, let’s … take a word that has an absolutely precise meaning, namely </a:t>
            </a:r>
            <a:r>
              <a:rPr lang="en-US" sz="1800" b="1" dirty="0">
                <a:latin typeface="Arial" charset="0"/>
              </a:rPr>
              <a:t>dynamic</a:t>
            </a:r>
            <a:r>
              <a:rPr lang="en-US" sz="1800" dirty="0">
                <a:latin typeface="Arial" charset="0"/>
              </a:rPr>
              <a:t>… it’s impossible to use the word, </a:t>
            </a:r>
            <a:r>
              <a:rPr lang="en-US" sz="1800" b="1" dirty="0">
                <a:latin typeface="Arial" charset="0"/>
              </a:rPr>
              <a:t>dynamic</a:t>
            </a:r>
            <a:r>
              <a:rPr lang="en-US" sz="1800" dirty="0">
                <a:latin typeface="Arial" charset="0"/>
              </a:rPr>
              <a:t>, in a pejorative sense. Try thinking of some combination that will possibly give it a pejorative meaning. It’s impossible. 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>
                <a:latin typeface="Arial" charset="0"/>
              </a:rPr>
              <a:t>Thus, I thought dynamic programming was a good name. It was something not even a Congressman could object to.”</a:t>
            </a:r>
            <a:r>
              <a:rPr lang="en-US" sz="1600" dirty="0">
                <a:latin typeface="Arial" charset="0"/>
              </a:rPr>
              <a:t>  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400" dirty="0">
              <a:latin typeface="Arial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600" b="1" dirty="0">
                <a:solidFill>
                  <a:srgbClr val="404040"/>
                </a:solidFill>
                <a:latin typeface="Arial" charset="0"/>
              </a:rPr>
              <a:t>		</a:t>
            </a:r>
            <a:r>
              <a:rPr lang="en-US" sz="1600" dirty="0">
                <a:solidFill>
                  <a:srgbClr val="404040"/>
                </a:solidFill>
                <a:latin typeface="Arial" charset="0"/>
              </a:rPr>
              <a:t>Richard Bellman, “Eye of the Hurricane: an autobiography” 1984.</a:t>
            </a:r>
            <a:endParaRPr lang="en-US" sz="9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45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76750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7465</TotalTime>
  <Words>1577</Words>
  <Application>Microsoft Macintosh PowerPoint</Application>
  <PresentationFormat>On-screen Show (16:9)</PresentationFormat>
  <Paragraphs>502</Paragraphs>
  <Slides>35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 Unicode MS</vt:lpstr>
      <vt:lpstr>ＭＳ Ｐゴシック</vt:lpstr>
      <vt:lpstr>Times</vt:lpstr>
      <vt:lpstr>Arial</vt:lpstr>
      <vt:lpstr>Calibri</vt:lpstr>
      <vt:lpstr>Courier</vt:lpstr>
      <vt:lpstr>Courier New</vt:lpstr>
      <vt:lpstr>Lucida Sans</vt:lpstr>
      <vt:lpstr>Tahoma</vt:lpstr>
      <vt:lpstr>Times New Roman</vt:lpstr>
      <vt:lpstr>Wingdings</vt:lpstr>
      <vt:lpstr>NLP-jurafsky</vt:lpstr>
      <vt:lpstr>Minimum Edit Distance</vt:lpstr>
      <vt:lpstr>How similar are two strings?</vt:lpstr>
      <vt:lpstr>Edit Distance</vt:lpstr>
      <vt:lpstr>Minimum Edit Distance</vt:lpstr>
      <vt:lpstr>Minimum Edit Distance</vt:lpstr>
      <vt:lpstr>Alignment in Computational Biology</vt:lpstr>
      <vt:lpstr>Other uses of Edit Distance in NLP</vt:lpstr>
      <vt:lpstr>How to find the Min Edit Distance?</vt:lpstr>
      <vt:lpstr>Minimum Edit as Search</vt:lpstr>
      <vt:lpstr>Defining Min Edit Distance</vt:lpstr>
      <vt:lpstr>Minimum Edit Distance</vt:lpstr>
      <vt:lpstr>Minimum Edit Distance</vt:lpstr>
      <vt:lpstr>Dynamic Programming for Minimum Edit Distance</vt:lpstr>
      <vt:lpstr>Defining Min Edit Distance (Levenshtein)</vt:lpstr>
      <vt:lpstr>The Edit Distance Table</vt:lpstr>
      <vt:lpstr>PowerPoint Presentation</vt:lpstr>
      <vt:lpstr>Edit Distance</vt:lpstr>
      <vt:lpstr>PowerPoint Presentation</vt:lpstr>
      <vt:lpstr>Minimum Edit Distance</vt:lpstr>
      <vt:lpstr>Minimum Edit Distance</vt:lpstr>
      <vt:lpstr>Computing alignments</vt:lpstr>
      <vt:lpstr>Edit Distance</vt:lpstr>
      <vt:lpstr>MinEdit with Backtrace</vt:lpstr>
      <vt:lpstr>Adding Backtrace to Minimum Edit Distance</vt:lpstr>
      <vt:lpstr>The Distance Matrix</vt:lpstr>
      <vt:lpstr>Result of Backtrace</vt:lpstr>
      <vt:lpstr>Performance</vt:lpstr>
      <vt:lpstr>Minimum Edit Distance</vt:lpstr>
      <vt:lpstr>Minimum Edit Distance</vt:lpstr>
      <vt:lpstr>Weighted Edit Distance</vt:lpstr>
      <vt:lpstr>Confusion matrix for spelling errors</vt:lpstr>
      <vt:lpstr>PowerPoint Presentation</vt:lpstr>
      <vt:lpstr>Weighted Min Edit Distance</vt:lpstr>
      <vt:lpstr>Where did the name, dynamic programming, come from? </vt:lpstr>
      <vt:lpstr>Minimum Edit Distance</vt:lpstr>
    </vt:vector>
  </TitlesOfParts>
  <Manager/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Minimum Edit Distance</dc:title>
  <dc:subject/>
  <dc:creator>Dan Jurafsky</dc:creator>
  <cp:keywords/>
  <dc:description/>
  <cp:lastModifiedBy>Dan Jurafsky</cp:lastModifiedBy>
  <cp:revision>103</cp:revision>
  <cp:lastPrinted>2024-08-20T14:09:41Z</cp:lastPrinted>
  <dcterms:created xsi:type="dcterms:W3CDTF">2010-04-19T15:31:24Z</dcterms:created>
  <dcterms:modified xsi:type="dcterms:W3CDTF">2024-08-20T14:12:27Z</dcterms:modified>
  <cp:category/>
</cp:coreProperties>
</file>