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97"/>
  </p:notesMasterIdLst>
  <p:handoutMasterIdLst>
    <p:handoutMasterId r:id="rId98"/>
  </p:handoutMasterIdLst>
  <p:sldIdLst>
    <p:sldId id="1918" r:id="rId2"/>
    <p:sldId id="258" r:id="rId3"/>
    <p:sldId id="1920" r:id="rId4"/>
    <p:sldId id="1989" r:id="rId5"/>
    <p:sldId id="599" r:id="rId6"/>
    <p:sldId id="605" r:id="rId7"/>
    <p:sldId id="1990" r:id="rId8"/>
    <p:sldId id="604" r:id="rId9"/>
    <p:sldId id="606" r:id="rId10"/>
    <p:sldId id="607" r:id="rId11"/>
    <p:sldId id="601" r:id="rId12"/>
    <p:sldId id="602" r:id="rId13"/>
    <p:sldId id="614" r:id="rId14"/>
    <p:sldId id="603" r:id="rId15"/>
    <p:sldId id="613" r:id="rId16"/>
    <p:sldId id="1935" r:id="rId17"/>
    <p:sldId id="615" r:id="rId18"/>
    <p:sldId id="616" r:id="rId19"/>
    <p:sldId id="1942" r:id="rId20"/>
    <p:sldId id="1943" r:id="rId21"/>
    <p:sldId id="1944" r:id="rId22"/>
    <p:sldId id="1945" r:id="rId23"/>
    <p:sldId id="1946" r:id="rId24"/>
    <p:sldId id="1947" r:id="rId25"/>
    <p:sldId id="1936" r:id="rId26"/>
    <p:sldId id="617" r:id="rId27"/>
    <p:sldId id="1948" r:id="rId28"/>
    <p:sldId id="1939" r:id="rId29"/>
    <p:sldId id="610" r:id="rId30"/>
    <p:sldId id="619" r:id="rId31"/>
    <p:sldId id="1950" r:id="rId32"/>
    <p:sldId id="1949" r:id="rId33"/>
    <p:sldId id="1951" r:id="rId34"/>
    <p:sldId id="611" r:id="rId35"/>
    <p:sldId id="1952" r:id="rId36"/>
    <p:sldId id="618" r:id="rId37"/>
    <p:sldId id="1962" r:id="rId38"/>
    <p:sldId id="1953" r:id="rId39"/>
    <p:sldId id="1954" r:id="rId40"/>
    <p:sldId id="1955" r:id="rId41"/>
    <p:sldId id="1956" r:id="rId42"/>
    <p:sldId id="1957" r:id="rId43"/>
    <p:sldId id="1958" r:id="rId44"/>
    <p:sldId id="1959" r:id="rId45"/>
    <p:sldId id="1960" r:id="rId46"/>
    <p:sldId id="1961" r:id="rId47"/>
    <p:sldId id="1964" r:id="rId48"/>
    <p:sldId id="1965" r:id="rId49"/>
    <p:sldId id="1966" r:id="rId50"/>
    <p:sldId id="1967" r:id="rId51"/>
    <p:sldId id="1968" r:id="rId52"/>
    <p:sldId id="620" r:id="rId53"/>
    <p:sldId id="612" r:id="rId54"/>
    <p:sldId id="1969" r:id="rId55"/>
    <p:sldId id="1970" r:id="rId56"/>
    <p:sldId id="621" r:id="rId57"/>
    <p:sldId id="1971" r:id="rId58"/>
    <p:sldId id="1991" r:id="rId59"/>
    <p:sldId id="2031" r:id="rId60"/>
    <p:sldId id="2032" r:id="rId61"/>
    <p:sldId id="2006" r:id="rId62"/>
    <p:sldId id="2005" r:id="rId63"/>
    <p:sldId id="2007" r:id="rId64"/>
    <p:sldId id="2008" r:id="rId65"/>
    <p:sldId id="2009" r:id="rId66"/>
    <p:sldId id="2010" r:id="rId67"/>
    <p:sldId id="2011" r:id="rId68"/>
    <p:sldId id="557" r:id="rId69"/>
    <p:sldId id="2033" r:id="rId70"/>
    <p:sldId id="2034" r:id="rId71"/>
    <p:sldId id="2035" r:id="rId72"/>
    <p:sldId id="2036" r:id="rId73"/>
    <p:sldId id="2037" r:id="rId74"/>
    <p:sldId id="2013" r:id="rId75"/>
    <p:sldId id="2038" r:id="rId76"/>
    <p:sldId id="2014" r:id="rId77"/>
    <p:sldId id="2012" r:id="rId78"/>
    <p:sldId id="2039" r:id="rId79"/>
    <p:sldId id="1924" r:id="rId80"/>
    <p:sldId id="1915" r:id="rId81"/>
    <p:sldId id="1921" r:id="rId82"/>
    <p:sldId id="2040" r:id="rId83"/>
    <p:sldId id="2041" r:id="rId84"/>
    <p:sldId id="1922" r:id="rId85"/>
    <p:sldId id="2042" r:id="rId86"/>
    <p:sldId id="2056" r:id="rId87"/>
    <p:sldId id="2057" r:id="rId88"/>
    <p:sldId id="2016" r:id="rId89"/>
    <p:sldId id="1972" r:id="rId90"/>
    <p:sldId id="1974" r:id="rId91"/>
    <p:sldId id="2019" r:id="rId92"/>
    <p:sldId id="2020" r:id="rId93"/>
    <p:sldId id="2017" r:id="rId94"/>
    <p:sldId id="1975" r:id="rId95"/>
    <p:sldId id="1976" r:id="rId96"/>
  </p:sldIdLst>
  <p:sldSz cx="12192000" cy="6858000"/>
  <p:notesSz cx="6858000" cy="9144000"/>
  <p:defaultTextStyle>
    <a:defPPr>
      <a:defRPr lang="en-US"/>
    </a:defPPr>
    <a:lvl1pPr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1pPr>
    <a:lvl2pPr marL="457178"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2pPr>
    <a:lvl3pPr marL="914354"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3pPr>
    <a:lvl4pPr marL="1371532"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4pPr>
    <a:lvl5pPr marL="1828709"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5pPr>
    <a:lvl6pPr marL="2285886" algn="l" defTabSz="457178" rtl="0" eaLnBrk="1" latinLnBrk="0" hangingPunct="1">
      <a:defRPr sz="1600" kern="1200">
        <a:solidFill>
          <a:schemeClr val="tx1"/>
        </a:solidFill>
        <a:latin typeface="Times New Roman" charset="0"/>
        <a:ea typeface="ＭＳ Ｐゴシック" charset="0"/>
        <a:cs typeface="ＭＳ Ｐゴシック" charset="0"/>
      </a:defRPr>
    </a:lvl6pPr>
    <a:lvl7pPr marL="2743062" algn="l" defTabSz="457178" rtl="0" eaLnBrk="1" latinLnBrk="0" hangingPunct="1">
      <a:defRPr sz="1600" kern="1200">
        <a:solidFill>
          <a:schemeClr val="tx1"/>
        </a:solidFill>
        <a:latin typeface="Times New Roman" charset="0"/>
        <a:ea typeface="ＭＳ Ｐゴシック" charset="0"/>
        <a:cs typeface="ＭＳ Ｐゴシック" charset="0"/>
      </a:defRPr>
    </a:lvl7pPr>
    <a:lvl8pPr marL="3200240" algn="l" defTabSz="457178" rtl="0" eaLnBrk="1" latinLnBrk="0" hangingPunct="1">
      <a:defRPr sz="1600" kern="1200">
        <a:solidFill>
          <a:schemeClr val="tx1"/>
        </a:solidFill>
        <a:latin typeface="Times New Roman" charset="0"/>
        <a:ea typeface="ＭＳ Ｐゴシック" charset="0"/>
        <a:cs typeface="ＭＳ Ｐゴシック" charset="0"/>
      </a:defRPr>
    </a:lvl8pPr>
    <a:lvl9pPr marL="3657418" algn="l" defTabSz="457178" rtl="0" eaLnBrk="1" latinLnBrk="0" hangingPunct="1">
      <a:defRPr sz="16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064" userDrawn="1">
          <p15:clr>
            <a:srgbClr val="A4A3A4"/>
          </p15:clr>
        </p15:guide>
        <p15:guide id="2" pos="46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1CFF"/>
    <a:srgbClr val="404040"/>
    <a:srgbClr val="58595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56" autoAdjust="0"/>
    <p:restoredTop sz="81096"/>
  </p:normalViewPr>
  <p:slideViewPr>
    <p:cSldViewPr>
      <p:cViewPr varScale="1">
        <p:scale>
          <a:sx n="97" d="100"/>
          <a:sy n="97" d="100"/>
        </p:scale>
        <p:origin x="792" y="-200"/>
      </p:cViewPr>
      <p:guideLst>
        <p:guide orient="horz" pos="2064"/>
        <p:guide pos="460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1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713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713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713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9FC81DA-D82C-D248-96DA-971BAA9C8F3F}" type="slidenum">
              <a:rPr lang="en-US"/>
              <a:pPr/>
              <a:t>‹#›</a:t>
            </a:fld>
            <a:endParaRPr lang="en-US"/>
          </a:p>
        </p:txBody>
      </p:sp>
    </p:spTree>
    <p:extLst>
      <p:ext uri="{BB962C8B-B14F-4D97-AF65-F5344CB8AC3E}">
        <p14:creationId xmlns:p14="http://schemas.microsoft.com/office/powerpoint/2010/main" val="201185264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4T02:49:40.940"/>
    </inkml:context>
    <inkml:brush xml:id="br0">
      <inkml:brushProperty name="width" value="0.2" units="cm"/>
      <inkml:brushProperty name="height" value="0.2" units="cm"/>
      <inkml:brushProperty name="color" value="#5B2D90"/>
    </inkml:brush>
  </inkml:definitions>
  <inkml:trace contextRef="#ctx0" brushRef="#br0">1043 0 24575,'-45'44'0,"0"0"0,-4-1 0,-3 1 0,-7 7 0,-2 1 0,3-4 0,1-3 0,7-4 0,2-1 0,3 1 0,3 0 0,-26 32 0,11 1 0,11-4 0,16-11 0,5-3 0,4-5 0,-1 0 0,-3 6 0,-2 0 0,1 1 0,7-5 0,4-7 0,1-4 0,2-2 0,1-1 0,3 1 0,4 3 0,2 4 0,2 3 0,8 4 0,10 4 0,9-1 0,11 0 0,6-3 0,1-2 0,5-1 0,1-5 0,3-2 0,5-3 0,3-2 0,-2-1 0,3-3 0,10 1 0,11-7 0,-36-16 0,2-3 0,6-2 0,0-3 0,3-2 0,-1-1 0,1 0 0,0-1 0,-1-1 0,-2 0 0,41 0 0,-18-2 0,-19-4 0,-19-4 0,-8-4 0,-4-4 0,0-8 0,2-11 0,0-9 0,2-10 0,2-7 0,-2 0 0,-5 3 0,-5 7 0,-6 7 0,-3-2 0,-2-1 0,-2-6 0,-2-14 0,2-13 0,-1-14 0,-6 45 0,-1-1 0,0-2 0,-1 0 0,0 2 0,-2 1 0,-3-42 0,-10 8 0,-11 15 0,-11 2 0,-5 4 0,-2 3 0,0 0 0,-2 3 0,1-2 0,8 1 0,2 6 0,5 4 0,2 9 0,-3 6 0,1 2 0,1 5 0,-2 4 0,-3 4 0,-2 7 0,1 5 0,-1 0 0,-4 2 0,-6 0 0,-5 1 0,4 0 0,6 0 0,6-2 0,10 0 0,5 0 0,4 0 0,4 2 0,4 1 0,2 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4T02:55:05.780"/>
    </inkml:context>
    <inkml:brush xml:id="br0">
      <inkml:brushProperty name="width" value="0.2" units="cm"/>
      <inkml:brushProperty name="height" value="0.2" units="cm"/>
      <inkml:brushProperty name="color" value="#5B2D90"/>
    </inkml:brush>
  </inkml:definitions>
  <inkml:trace contextRef="#ctx0" brushRef="#br0">1119 1 24575,'-44'32'0,"0"0"0,1 2 0,0 0 0,-1 4 0,0 0 0,-4 2 0,0 2 0,2 1 0,0 1 0,-2 0 0,0 0 0,-1 4 0,1 1 0,6-1 0,1 0 0,2-5 0,1 1 0,6-2 0,2-1 0,-21 31 0,9-1 0,0 9 0,9 0 0,4 0 0,9-8 0,5-6 0,4 1 0,5 2 0,2 4 0,4 1 0,0 6 0,0 2 0,0 5 0,0 6 0,2 0 0,8 6 0,7-3 0,10-2 0,-12-46 0,0 1 0,0 0 0,2 0 0,0 1 0,0 1 0,-2 0 0,1 1 0,1 3 0,1 1 0,-2 3 0,0 2 0,0 3 0,0 1 0,1 3 0,0 2 0,-1 1 0,-1 2 0,0-2 0,0 1 0,-3-3 0,0-1 0,0-5 0,0-2 0,-1-6 0,0-3 0,9 43 0,-2-16 0,-5-14 0,-2-4 0,2-4 0,0 4 0,4 8 0,-1 2 0,0 4 0,0 1 0,-1 3 0,-2 7 0,0 3 0,0 4 0,2-4 0,3-6 0,0-3 0,2-10 0,2-3 0,5 0 0,2-4 0,2-1 0,2-5 0,2-5 0,4-3 0,6-2 0,9-1 0,9-5 0,12 0 0,12-5 0,8-10 0,2-10 0,-2-11 0,0-4 0,-5-1 0,-3 0 0,-8 0 0,-5-6 0,-6-9 0,-1-16 0,0-18 0,-31 14 0,0-4 0,5-12 0,0-4 0,4-11 0,-1-5 0,-11 13 0,-1-2 0,1-2-225,2-4 0,0-3 0,-1 0 225,0-3 0,0 0 0,-2-1 0,-1 0 0,-2-2 0,-1 1 0,-3 5 0,-1 1 0,-2 0 0,-2 3 0,-2 1 0,-2-1-15,6-27 1,-2 1 14,-3 5 0,-2 2 0,-2 3 0,-2 2 0,-2 6 0,-2 1 0,-1 5 0,-1 2 0,-2 3 0,-1 2 336,0 1 1,-2 0-337,1-2 0,-2 0 15,1-2 1,0-1-16,0-2 0,0-1 0,0-1 0,0 0 0,0-3 0,0-1 0,1-1 0,-2-1 0,-1-2 0,-2 0 0,-3-2 0,-2 0 0,-2 2 0,-2 2 0,-4 2 0,-1 1 0,0 6 0,-1 1 0,0 7 0,0 2 0,-1 6 0,0 3 0,-18-38 0,2 13 0,0 4 0,3 6 0,-1 5 0,1 2 0,1 6 0,3 4 0,2 0 0,0 2 0,2-4 0,-6 1 0,-1 1 0,-3 0 0,-1 7 0,4 7 0,2 4 0,2 2 0,0-2 0,0-2 0,-1 0 0,2-1 0,2 1 0,0-1 0,1 1 0,-8-1 0,-5 2 0,-7 1 0,-3 2 0,-7 4 0,-7-1 0,-8 3 0,-11-1 0,-1 0 0,0 0 0,2 1 0,5 0 0,5 3 0,5 0 0,7-1 0,9 1 0,7 1 0,7 4 0,8 3 0,6 4 0,9 2 0,6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91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536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491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1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91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F0D4404-C563-6B43-A824-459A163A6375}" type="slidenum">
              <a:rPr lang="en-US"/>
              <a:pPr/>
              <a:t>‹#›</a:t>
            </a:fld>
            <a:endParaRPr lang="en-US"/>
          </a:p>
        </p:txBody>
      </p:sp>
    </p:spTree>
    <p:extLst>
      <p:ext uri="{BB962C8B-B14F-4D97-AF65-F5344CB8AC3E}">
        <p14:creationId xmlns:p14="http://schemas.microsoft.com/office/powerpoint/2010/main" val="25316559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178"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354"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532"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709"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5886" algn="l" defTabSz="457178" rtl="0" eaLnBrk="1" latinLnBrk="0" hangingPunct="1">
      <a:defRPr sz="1200" kern="1200">
        <a:solidFill>
          <a:schemeClr val="tx1"/>
        </a:solidFill>
        <a:latin typeface="+mn-lt"/>
        <a:ea typeface="+mn-ea"/>
        <a:cs typeface="+mn-cs"/>
      </a:defRPr>
    </a:lvl6pPr>
    <a:lvl7pPr marL="2743062" algn="l" defTabSz="457178" rtl="0" eaLnBrk="1" latinLnBrk="0" hangingPunct="1">
      <a:defRPr sz="1200" kern="1200">
        <a:solidFill>
          <a:schemeClr val="tx1"/>
        </a:solidFill>
        <a:latin typeface="+mn-lt"/>
        <a:ea typeface="+mn-ea"/>
        <a:cs typeface="+mn-cs"/>
      </a:defRPr>
    </a:lvl7pPr>
    <a:lvl8pPr marL="3200240" algn="l" defTabSz="457178" rtl="0" eaLnBrk="1" latinLnBrk="0" hangingPunct="1">
      <a:defRPr sz="1200" kern="1200">
        <a:solidFill>
          <a:schemeClr val="tx1"/>
        </a:solidFill>
        <a:latin typeface="+mn-lt"/>
        <a:ea typeface="+mn-ea"/>
        <a:cs typeface="+mn-cs"/>
      </a:defRPr>
    </a:lvl8pPr>
    <a:lvl9pPr marL="3657418" algn="l" defTabSz="457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352641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NimbusRomNo9L"/>
              </a:rPr>
              <a:t>The word </a:t>
            </a:r>
            <a:r>
              <a:rPr lang="en-US" sz="1800" b="0" dirty="0">
                <a:effectLst/>
                <a:latin typeface="NimbusRomNo9L"/>
              </a:rPr>
              <a:t>head </a:t>
            </a:r>
            <a:r>
              <a:rPr lang="en-US" sz="1800" dirty="0">
                <a:effectLst/>
                <a:latin typeface="NimbusRomNo9L"/>
              </a:rPr>
              <a:t>is used in </a:t>
            </a:r>
            <a:r>
              <a:rPr lang="en-US" sz="1200" dirty="0">
                <a:effectLst/>
                <a:latin typeface="Times New Roman" charset="0"/>
              </a:rPr>
              <a:t> </a:t>
            </a:r>
            <a:r>
              <a:rPr lang="en-US" sz="1800" dirty="0">
                <a:effectLst/>
                <a:latin typeface="NimbusRomNo9L"/>
              </a:rPr>
              <a:t>transformers to refer to specific structured layers </a:t>
            </a:r>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16</a:t>
            </a:fld>
            <a:endParaRPr lang="en-US"/>
          </a:p>
        </p:txBody>
      </p:sp>
    </p:spTree>
    <p:extLst>
      <p:ext uri="{BB962C8B-B14F-4D97-AF65-F5344CB8AC3E}">
        <p14:creationId xmlns:p14="http://schemas.microsoft.com/office/powerpoint/2010/main" val="190582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17</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2728871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18</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1359766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NimbusRomNo9L"/>
              </a:rPr>
              <a:t>the result of a dot product can be an arbitrarily large (positive or negative) value, and exponentiating large values can lead to numerical issues and loss of gradients during training. To avoid this, we scale the dot product by a factor related to the size of the embeddings, via diving by the square root of the dimensionality of the query and key vectors (</a:t>
            </a:r>
            <a:r>
              <a:rPr lang="en-US" sz="1800" i="1" dirty="0">
                <a:effectLst/>
                <a:latin typeface="NimbusRomNo9L"/>
              </a:rPr>
              <a:t>dk</a:t>
            </a:r>
            <a:r>
              <a:rPr lang="en-US" sz="1800" dirty="0">
                <a:effectLst/>
                <a:latin typeface="NimbusRomNo9L"/>
              </a:rPr>
              <a:t>). </a:t>
            </a:r>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21</a:t>
            </a:fld>
            <a:endParaRPr lang="en-US"/>
          </a:p>
        </p:txBody>
      </p:sp>
    </p:spTree>
    <p:extLst>
      <p:ext uri="{BB962C8B-B14F-4D97-AF65-F5344CB8AC3E}">
        <p14:creationId xmlns:p14="http://schemas.microsoft.com/office/powerpoint/2010/main" val="3789175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22</a:t>
            </a:fld>
            <a:endParaRPr lang="en-US"/>
          </a:p>
        </p:txBody>
      </p:sp>
    </p:spTree>
    <p:extLst>
      <p:ext uri="{BB962C8B-B14F-4D97-AF65-F5344CB8AC3E}">
        <p14:creationId xmlns:p14="http://schemas.microsoft.com/office/powerpoint/2010/main" val="225032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NimbusRomNo9L"/>
              </a:rPr>
              <a:t>Up to 128 in Lllama3 405B</a:t>
            </a:r>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23</a:t>
            </a:fld>
            <a:endParaRPr lang="en-US"/>
          </a:p>
        </p:txBody>
      </p:sp>
    </p:spTree>
    <p:extLst>
      <p:ext uri="{BB962C8B-B14F-4D97-AF65-F5344CB8AC3E}">
        <p14:creationId xmlns:p14="http://schemas.microsoft.com/office/powerpoint/2010/main" val="2155361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26</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439289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27</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299839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Technically this is the </a:t>
            </a:r>
            <a:r>
              <a:rPr lang="en-US" b="1" dirty="0" err="1"/>
              <a:t>prenorm</a:t>
            </a:r>
            <a:r>
              <a:rPr lang="en-US" dirty="0"/>
              <a:t> </a:t>
            </a:r>
            <a:r>
              <a:rPr lang="en-US" dirty="0" err="1"/>
              <a:t>arechitrecture</a:t>
            </a:r>
            <a:r>
              <a:rPr lang="en-US" dirty="0"/>
              <a:t>; there is an older "</a:t>
            </a:r>
            <a:r>
              <a:rPr lang="en-US" dirty="0" err="1"/>
              <a:t>postnorm</a:t>
            </a:r>
            <a:r>
              <a:rPr lang="en-US" dirty="0"/>
              <a:t>" architecture with the layer norms after the feedforward.</a:t>
            </a:r>
          </a:p>
        </p:txBody>
      </p:sp>
      <p:sp>
        <p:nvSpPr>
          <p:cNvPr id="4" name="Slide Number Placeholder 3"/>
          <p:cNvSpPr>
            <a:spLocks noGrp="1"/>
          </p:cNvSpPr>
          <p:nvPr>
            <p:ph type="sldNum" sz="quarter" idx="5"/>
          </p:nvPr>
        </p:nvSpPr>
        <p:spPr/>
        <p:txBody>
          <a:bodyPr/>
          <a:lstStyle/>
          <a:p>
            <a:fld id="{DF0D4404-C563-6B43-A824-459A163A6375}" type="slidenum">
              <a:rPr lang="en-US" smtClean="0"/>
              <a:pPr/>
              <a:t>29</a:t>
            </a:fld>
            <a:endParaRPr lang="en-US"/>
          </a:p>
        </p:txBody>
      </p:sp>
    </p:spTree>
    <p:extLst>
      <p:ext uri="{BB962C8B-B14F-4D97-AF65-F5344CB8AC3E}">
        <p14:creationId xmlns:p14="http://schemas.microsoft.com/office/powerpoint/2010/main" val="2441028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NimbusRomNo9L"/>
              </a:rPr>
              <a:t>The weights are the same for each token position </a:t>
            </a:r>
            <a:r>
              <a:rPr lang="en-US" sz="1800" i="1" dirty="0" err="1">
                <a:effectLst/>
                <a:latin typeface="NimbusRomNo9L"/>
              </a:rPr>
              <a:t>i</a:t>
            </a:r>
            <a:r>
              <a:rPr lang="en-US" sz="1800" i="1" dirty="0">
                <a:effectLst/>
                <a:latin typeface="NimbusRomNo9L"/>
              </a:rPr>
              <a:t> </a:t>
            </a:r>
            <a:r>
              <a:rPr lang="en-US" sz="1800" dirty="0">
                <a:effectLst/>
                <a:latin typeface="NimbusRomNo9L"/>
              </a:rPr>
              <a:t>, but are different from layer to layer. It is common to make the dimensionality </a:t>
            </a:r>
            <a:r>
              <a:rPr lang="en-US" sz="1800" i="1" dirty="0" err="1">
                <a:effectLst/>
                <a:latin typeface="NimbusRomNo9L"/>
              </a:rPr>
              <a:t>d</a:t>
            </a:r>
            <a:r>
              <a:rPr lang="en-US" sz="1800" dirty="0" err="1">
                <a:effectLst/>
                <a:latin typeface="NimbusRomNo9L"/>
              </a:rPr>
              <a:t>ff</a:t>
            </a:r>
            <a:r>
              <a:rPr lang="en-US" sz="1800" dirty="0">
                <a:effectLst/>
                <a:latin typeface="NimbusRomNo9L"/>
              </a:rPr>
              <a:t> of the hidden layer of the feedforward network be larger than the model dimensionality </a:t>
            </a:r>
            <a:r>
              <a:rPr lang="en-US" sz="1800" i="1" dirty="0">
                <a:effectLst/>
                <a:latin typeface="NimbusRomNo9L"/>
              </a:rPr>
              <a:t>d</a:t>
            </a:r>
            <a:r>
              <a:rPr lang="en-US" sz="1800" dirty="0">
                <a:effectLst/>
                <a:latin typeface="NimbusRomNo9L"/>
              </a:rPr>
              <a:t>. (For example in the original transformer model, </a:t>
            </a:r>
            <a:r>
              <a:rPr lang="en-US" sz="1800" i="1" dirty="0">
                <a:effectLst/>
                <a:latin typeface="NimbusRomNo9L"/>
              </a:rPr>
              <a:t>d </a:t>
            </a:r>
            <a:r>
              <a:rPr lang="en-US" sz="1800" dirty="0">
                <a:effectLst/>
                <a:latin typeface="CMR10"/>
              </a:rPr>
              <a:t>= </a:t>
            </a:r>
            <a:r>
              <a:rPr lang="en-US" sz="1800" dirty="0">
                <a:effectLst/>
                <a:latin typeface="NimbusRomNo9L"/>
              </a:rPr>
              <a:t>512 and </a:t>
            </a:r>
            <a:r>
              <a:rPr lang="en-US" sz="1800" i="1" dirty="0" err="1">
                <a:effectLst/>
                <a:latin typeface="NimbusRomNo9L"/>
              </a:rPr>
              <a:t>d</a:t>
            </a:r>
            <a:r>
              <a:rPr lang="en-US" sz="1800" dirty="0" err="1">
                <a:effectLst/>
                <a:latin typeface="NimbusRomNo9L"/>
              </a:rPr>
              <a:t>ff</a:t>
            </a:r>
            <a:r>
              <a:rPr lang="en-US" sz="1800" dirty="0">
                <a:effectLst/>
                <a:latin typeface="NimbusRomNo9L"/>
              </a:rPr>
              <a:t> </a:t>
            </a:r>
            <a:r>
              <a:rPr lang="en-US" sz="1800" dirty="0">
                <a:effectLst/>
                <a:latin typeface="CMR10"/>
              </a:rPr>
              <a:t>= </a:t>
            </a:r>
            <a:r>
              <a:rPr lang="en-US" sz="1800" dirty="0">
                <a:effectLst/>
                <a:latin typeface="NimbusRomNo9L"/>
              </a:rPr>
              <a:t>2048.) </a:t>
            </a:r>
            <a:endParaRPr lang="en-US" dirty="0"/>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30</a:t>
            </a:fld>
            <a:endParaRPr lang="en-US"/>
          </a:p>
        </p:txBody>
      </p:sp>
    </p:spTree>
    <p:extLst>
      <p:ext uri="{BB962C8B-B14F-4D97-AF65-F5344CB8AC3E}">
        <p14:creationId xmlns:p14="http://schemas.microsoft.com/office/powerpoint/2010/main" val="2128531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2</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924938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NimbusRomNo9L"/>
              </a:rPr>
              <a:t>The weights are the same for each token position </a:t>
            </a:r>
            <a:r>
              <a:rPr lang="en-US" sz="1800" i="1" dirty="0" err="1">
                <a:effectLst/>
                <a:latin typeface="NimbusRomNo9L"/>
              </a:rPr>
              <a:t>i</a:t>
            </a:r>
            <a:r>
              <a:rPr lang="en-US" sz="1800" i="1" dirty="0">
                <a:effectLst/>
                <a:latin typeface="NimbusRomNo9L"/>
              </a:rPr>
              <a:t> </a:t>
            </a:r>
            <a:r>
              <a:rPr lang="en-US" sz="1800" dirty="0">
                <a:effectLst/>
                <a:latin typeface="NimbusRomNo9L"/>
              </a:rPr>
              <a:t>, but are different from layer to layer. It is common to make the dimensionality </a:t>
            </a:r>
            <a:r>
              <a:rPr lang="en-US" sz="1800" i="1" dirty="0" err="1">
                <a:effectLst/>
                <a:latin typeface="NimbusRomNo9L"/>
              </a:rPr>
              <a:t>d</a:t>
            </a:r>
            <a:r>
              <a:rPr lang="en-US" sz="1800" dirty="0" err="1">
                <a:effectLst/>
                <a:latin typeface="NimbusRomNo9L"/>
              </a:rPr>
              <a:t>ff</a:t>
            </a:r>
            <a:r>
              <a:rPr lang="en-US" sz="1800" dirty="0">
                <a:effectLst/>
                <a:latin typeface="NimbusRomNo9L"/>
              </a:rPr>
              <a:t> of the hidden layer of the feedforward network be larger than the model dimensionality </a:t>
            </a:r>
            <a:r>
              <a:rPr lang="en-US" sz="1800" i="1" dirty="0">
                <a:effectLst/>
                <a:latin typeface="NimbusRomNo9L"/>
              </a:rPr>
              <a:t>d</a:t>
            </a:r>
            <a:r>
              <a:rPr lang="en-US" sz="1800" dirty="0">
                <a:effectLst/>
                <a:latin typeface="NimbusRomNo9L"/>
              </a:rPr>
              <a:t>. (For example in the original transformer model, </a:t>
            </a:r>
            <a:r>
              <a:rPr lang="en-US" sz="1800" i="1" dirty="0">
                <a:effectLst/>
                <a:latin typeface="NimbusRomNo9L"/>
              </a:rPr>
              <a:t>d </a:t>
            </a:r>
            <a:r>
              <a:rPr lang="en-US" sz="1800" dirty="0">
                <a:effectLst/>
                <a:latin typeface="CMR10"/>
              </a:rPr>
              <a:t>= </a:t>
            </a:r>
            <a:r>
              <a:rPr lang="en-US" sz="1800" dirty="0">
                <a:effectLst/>
                <a:latin typeface="NimbusRomNo9L"/>
              </a:rPr>
              <a:t>512 and </a:t>
            </a:r>
            <a:r>
              <a:rPr lang="en-US" sz="1800" i="1" dirty="0" err="1">
                <a:effectLst/>
                <a:latin typeface="NimbusRomNo9L"/>
              </a:rPr>
              <a:t>d</a:t>
            </a:r>
            <a:r>
              <a:rPr lang="en-US" sz="1800" dirty="0" err="1">
                <a:effectLst/>
                <a:latin typeface="NimbusRomNo9L"/>
              </a:rPr>
              <a:t>ff</a:t>
            </a:r>
            <a:r>
              <a:rPr lang="en-US" sz="1800" dirty="0">
                <a:effectLst/>
                <a:latin typeface="NimbusRomNo9L"/>
              </a:rPr>
              <a:t> </a:t>
            </a:r>
            <a:r>
              <a:rPr lang="en-US" sz="1800" dirty="0">
                <a:effectLst/>
                <a:latin typeface="CMR10"/>
              </a:rPr>
              <a:t>= </a:t>
            </a:r>
            <a:r>
              <a:rPr lang="en-US" sz="1800" dirty="0">
                <a:effectLst/>
                <a:latin typeface="NimbusRomNo9L"/>
              </a:rPr>
              <a:t>2048.) </a:t>
            </a:r>
            <a:endParaRPr lang="en-US" dirty="0"/>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31</a:t>
            </a:fld>
            <a:endParaRPr lang="en-US"/>
          </a:p>
        </p:txBody>
      </p:sp>
    </p:spTree>
    <p:extLst>
      <p:ext uri="{BB962C8B-B14F-4D97-AF65-F5344CB8AC3E}">
        <p14:creationId xmlns:p14="http://schemas.microsoft.com/office/powerpoint/2010/main" val="569697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NimbusRomNo9L"/>
              </a:rPr>
              <a:t>the term layer norm is a bit confusing; layer norm is </a:t>
            </a:r>
            <a:r>
              <a:rPr lang="en-US" sz="1800" b="0" dirty="0">
                <a:effectLst/>
                <a:latin typeface="NimbusRomNo9L"/>
              </a:rPr>
              <a:t>not </a:t>
            </a:r>
            <a:r>
              <a:rPr lang="en-US" sz="1800" dirty="0">
                <a:effectLst/>
                <a:latin typeface="NimbusRomNo9L"/>
              </a:rPr>
              <a:t>applied to an entire transformer layer, but just to the embedding vector of a single token. Thus the input to layer norm is a single vector of dimensionality </a:t>
            </a:r>
            <a:r>
              <a:rPr lang="en-US" sz="1800" i="1" dirty="0">
                <a:effectLst/>
                <a:latin typeface="NimbusRomNo9L"/>
              </a:rPr>
              <a:t>d </a:t>
            </a:r>
            <a:r>
              <a:rPr lang="en-US" sz="1800" dirty="0">
                <a:effectLst/>
                <a:latin typeface="NimbusRomNo9L"/>
              </a:rPr>
              <a:t>and the output is that vector normalized, again of dimensionality </a:t>
            </a:r>
            <a:r>
              <a:rPr lang="en-US" sz="1800" i="1" dirty="0">
                <a:effectLst/>
                <a:latin typeface="NimbusRomNo9L"/>
              </a:rPr>
              <a:t>d </a:t>
            </a:r>
            <a:endParaRPr lang="en-US" dirty="0"/>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32</a:t>
            </a:fld>
            <a:endParaRPr lang="en-US"/>
          </a:p>
        </p:txBody>
      </p:sp>
    </p:spTree>
    <p:extLst>
      <p:ext uri="{BB962C8B-B14F-4D97-AF65-F5344CB8AC3E}">
        <p14:creationId xmlns:p14="http://schemas.microsoft.com/office/powerpoint/2010/main" val="3478151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35</a:t>
            </a:fld>
            <a:endParaRPr lang="en-US"/>
          </a:p>
        </p:txBody>
      </p:sp>
    </p:spTree>
    <p:extLst>
      <p:ext uri="{BB962C8B-B14F-4D97-AF65-F5344CB8AC3E}">
        <p14:creationId xmlns:p14="http://schemas.microsoft.com/office/powerpoint/2010/main" val="3131816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36</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786192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37</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748285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47</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752097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48</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505201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57</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081442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58</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297188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66E18-6B0E-0ADA-7552-EB7E70BBA092}"/>
            </a:ext>
          </a:extLst>
        </p:cNvPr>
        <p:cNvGrpSpPr/>
        <p:nvPr/>
      </p:nvGrpSpPr>
      <p:grpSpPr>
        <a:xfrm>
          <a:off x="0" y="0"/>
          <a:ext cx="0" cy="0"/>
          <a:chOff x="0" y="0"/>
          <a:chExt cx="0" cy="0"/>
        </a:xfrm>
      </p:grpSpPr>
      <p:sp>
        <p:nvSpPr>
          <p:cNvPr id="21506" name="Rectangle 7">
            <a:extLst>
              <a:ext uri="{FF2B5EF4-FFF2-40B4-BE49-F238E27FC236}">
                <a16:creationId xmlns:a16="http://schemas.microsoft.com/office/drawing/2014/main" id="{C760C321-3657-0172-B3F6-6EC38A49EFB1}"/>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59</a:t>
            </a:fld>
            <a:endParaRPr lang="en-US" sz="1200"/>
          </a:p>
        </p:txBody>
      </p:sp>
      <p:sp>
        <p:nvSpPr>
          <p:cNvPr id="21507" name="Rectangle 2">
            <a:extLst>
              <a:ext uri="{FF2B5EF4-FFF2-40B4-BE49-F238E27FC236}">
                <a16:creationId xmlns:a16="http://schemas.microsoft.com/office/drawing/2014/main" id="{B2A8C10F-C721-522A-8C05-EDEA1DA9135D}"/>
              </a:ext>
            </a:extLst>
          </p:cNvPr>
          <p:cNvSpPr>
            <a:spLocks noGrp="1" noRot="1" noChangeAspect="1" noChangeArrowheads="1"/>
          </p:cNvSpPr>
          <p:nvPr>
            <p:ph type="sldImg"/>
          </p:nvPr>
        </p:nvSpPr>
        <p:spPr>
          <a:xfrm>
            <a:off x="381000" y="685800"/>
            <a:ext cx="6096000" cy="3429000"/>
          </a:xfrm>
          <a:solidFill>
            <a:srgbClr val="FFFFFF"/>
          </a:solidFill>
          <a:ln/>
        </p:spPr>
      </p:sp>
      <p:sp>
        <p:nvSpPr>
          <p:cNvPr id="21508" name="Rectangle 3">
            <a:extLst>
              <a:ext uri="{FF2B5EF4-FFF2-40B4-BE49-F238E27FC236}">
                <a16:creationId xmlns:a16="http://schemas.microsoft.com/office/drawing/2014/main" id="{FBBE5061-A882-8C86-047A-80853E751D91}"/>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ea typeface="ＭＳ Ｐゴシック" charset="0"/>
                <a:cs typeface="ＭＳ Ｐゴシック" charset="0"/>
              </a:rPr>
              <a:t>In predicting each next word, the model can see a representation of all the previous words</a:t>
            </a:r>
          </a:p>
        </p:txBody>
      </p:sp>
    </p:spTree>
    <p:extLst>
      <p:ext uri="{BB962C8B-B14F-4D97-AF65-F5344CB8AC3E}">
        <p14:creationId xmlns:p14="http://schemas.microsoft.com/office/powerpoint/2010/main" val="110452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5</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9596725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NimbusRomNo9L"/>
              </a:rPr>
              <a:t>It’s simplest to visualize how this works for the unigram case. Imagine all the words of the English language covering the probability space between 0 and 1, each word covering an interval proportional to its frequency. We choose a random value between 0 and 1, find that point on the probability line, and print the word whose interval includes this chosen value.  So let's suppose we choose a random number, it's 0.12, we look on our number line, and that's the word "to", so we generate "to" as the next word. We continue choosing random numbers and generating words until we randomly generate the end-of-sentence token.</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EB9031F-EB71-7642-8F3C-6FDC1408CB92}" type="slidenum">
              <a:rPr lang="en-US" smtClean="0"/>
              <a:pPr/>
              <a:t>68</a:t>
            </a:fld>
            <a:endParaRPr lang="en-US"/>
          </a:p>
        </p:txBody>
      </p:sp>
    </p:spTree>
    <p:extLst>
      <p:ext uri="{BB962C8B-B14F-4D97-AF65-F5344CB8AC3E}">
        <p14:creationId xmlns:p14="http://schemas.microsoft.com/office/powerpoint/2010/main" val="390978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72</a:t>
            </a:fld>
            <a:endParaRPr lang="en-US"/>
          </a:p>
        </p:txBody>
      </p:sp>
    </p:spTree>
    <p:extLst>
      <p:ext uri="{BB962C8B-B14F-4D97-AF65-F5344CB8AC3E}">
        <p14:creationId xmlns:p14="http://schemas.microsoft.com/office/powerpoint/2010/main" val="15860071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73</a:t>
            </a:fld>
            <a:endParaRPr lang="en-US"/>
          </a:p>
        </p:txBody>
      </p:sp>
    </p:spTree>
    <p:extLst>
      <p:ext uri="{BB962C8B-B14F-4D97-AF65-F5344CB8AC3E}">
        <p14:creationId xmlns:p14="http://schemas.microsoft.com/office/powerpoint/2010/main" val="3925524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Calibri" panose="020F0502020204030204" pitchFamily="34" charset="0"/>
                <a:cs typeface="Calibri" panose="020F0502020204030204" pitchFamily="34" charset="0"/>
              </a:rPr>
              <a:t> (dividing by a smaller fraction </a:t>
            </a:r>
            <a:r>
              <a:rPr lang="el-GR" sz="1200" dirty="0">
                <a:effectLst/>
                <a:latin typeface="Calibri" panose="020F0502020204030204" pitchFamily="34" charset="0"/>
                <a:cs typeface="Calibri" panose="020F0502020204030204" pitchFamily="34" charset="0"/>
              </a:rPr>
              <a:t>τ ≤ 1 </a:t>
            </a:r>
            <a:r>
              <a:rPr lang="en-US" sz="1200" dirty="0">
                <a:effectLst/>
                <a:latin typeface="Calibri" panose="020F0502020204030204" pitchFamily="34" charset="0"/>
                <a:cs typeface="Calibri" panose="020F0502020204030204" pitchFamily="34" charset="0"/>
              </a:rPr>
              <a:t>results in making each score larger). </a:t>
            </a:r>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75</a:t>
            </a:fld>
            <a:endParaRPr lang="en-US"/>
          </a:p>
        </p:txBody>
      </p:sp>
    </p:spTree>
    <p:extLst>
      <p:ext uri="{BB962C8B-B14F-4D97-AF65-F5344CB8AC3E}">
        <p14:creationId xmlns:p14="http://schemas.microsoft.com/office/powerpoint/2010/main" val="3348772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86989-CD76-8D7B-38B2-774068E21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58E5B-A1D3-CAF4-E25B-5A301FB1A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7B19AE-4627-D6E2-E927-FADF2608FC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B7BD02-2C01-E3F7-3215-288FE993A921}"/>
              </a:ext>
            </a:extLst>
          </p:cNvPr>
          <p:cNvSpPr>
            <a:spLocks noGrp="1"/>
          </p:cNvSpPr>
          <p:nvPr>
            <p:ph type="sldNum" sz="quarter" idx="5"/>
          </p:nvPr>
        </p:nvSpPr>
        <p:spPr/>
        <p:txBody>
          <a:bodyPr/>
          <a:lstStyle/>
          <a:p>
            <a:fld id="{DF0D4404-C563-6B43-A824-459A163A6375}" type="slidenum">
              <a:rPr lang="en-US" smtClean="0"/>
              <a:pPr/>
              <a:t>77</a:t>
            </a:fld>
            <a:endParaRPr lang="en-US"/>
          </a:p>
        </p:txBody>
      </p:sp>
    </p:spTree>
    <p:extLst>
      <p:ext uri="{BB962C8B-B14F-4D97-AF65-F5344CB8AC3E}">
        <p14:creationId xmlns:p14="http://schemas.microsoft.com/office/powerpoint/2010/main" val="28499172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78</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7793386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79</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649415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B99E8-973B-59D3-7412-A8772094AD1D}"/>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EC95229A-7E04-E556-DFC5-3E3E45BF7D8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88</a:t>
            </a:fld>
            <a:endParaRPr lang="en-US" sz="1200">
              <a:solidFill>
                <a:srgbClr val="000000"/>
              </a:solidFill>
            </a:endParaRPr>
          </a:p>
        </p:txBody>
      </p:sp>
      <p:sp>
        <p:nvSpPr>
          <p:cNvPr id="17411" name="Rectangle 2">
            <a:extLst>
              <a:ext uri="{FF2B5EF4-FFF2-40B4-BE49-F238E27FC236}">
                <a16:creationId xmlns:a16="http://schemas.microsoft.com/office/drawing/2014/main" id="{4F104578-FC4C-36C1-8655-2F37A6BEDABF}"/>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CDDEA2BF-8841-FFBB-693A-480859286859}"/>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841293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89</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5890464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97388-7359-238E-12A3-3570827934D5}"/>
            </a:ext>
          </a:extLst>
        </p:cNvPr>
        <p:cNvGrpSpPr/>
        <p:nvPr/>
      </p:nvGrpSpPr>
      <p:grpSpPr>
        <a:xfrm>
          <a:off x="0" y="0"/>
          <a:ext cx="0" cy="0"/>
          <a:chOff x="0" y="0"/>
          <a:chExt cx="0" cy="0"/>
        </a:xfrm>
      </p:grpSpPr>
      <p:sp>
        <p:nvSpPr>
          <p:cNvPr id="138242" name="Rectangle 7">
            <a:extLst>
              <a:ext uri="{FF2B5EF4-FFF2-40B4-BE49-F238E27FC236}">
                <a16:creationId xmlns:a16="http://schemas.microsoft.com/office/drawing/2014/main" id="{ACBA9AB0-EB55-F81E-2F40-AC245F2749E0}"/>
              </a:ext>
            </a:extLst>
          </p:cNvPr>
          <p:cNvSpPr>
            <a:spLocks noGrp="1" noChangeArrowheads="1"/>
          </p:cNvSpPr>
          <p:nvPr>
            <p:ph type="sldNum" sz="quarter" idx="5"/>
          </p:nvPr>
        </p:nvSpPr>
        <p:spPr>
          <a:noFill/>
        </p:spPr>
        <p:txBody>
          <a:bodyPr/>
          <a:lstStyle/>
          <a:p>
            <a:fld id="{833EBD86-0A01-3B4B-B540-6B90BD60E5F2}" type="slidenum">
              <a:rPr lang="en-US"/>
              <a:pPr/>
              <a:t>91</a:t>
            </a:fld>
            <a:endParaRPr lang="en-US"/>
          </a:p>
        </p:txBody>
      </p:sp>
      <p:sp>
        <p:nvSpPr>
          <p:cNvPr id="138243" name="Rectangle 2">
            <a:extLst>
              <a:ext uri="{FF2B5EF4-FFF2-40B4-BE49-F238E27FC236}">
                <a16:creationId xmlns:a16="http://schemas.microsoft.com/office/drawing/2014/main" id="{D4A54142-0E0E-5652-BBAD-9A570F9C02F6}"/>
              </a:ext>
            </a:extLst>
          </p:cNvPr>
          <p:cNvSpPr>
            <a:spLocks noGrp="1" noRot="1" noChangeAspect="1" noChangeArrowheads="1"/>
          </p:cNvSpPr>
          <p:nvPr>
            <p:ph type="sldImg"/>
          </p:nvPr>
        </p:nvSpPr>
        <p:spPr>
          <a:solidFill>
            <a:srgbClr val="FFFFFF"/>
          </a:solidFill>
          <a:ln/>
        </p:spPr>
      </p:sp>
      <p:sp>
        <p:nvSpPr>
          <p:cNvPr id="138244" name="Rectangle 3">
            <a:extLst>
              <a:ext uri="{FF2B5EF4-FFF2-40B4-BE49-F238E27FC236}">
                <a16:creationId xmlns:a16="http://schemas.microsoft.com/office/drawing/2014/main" id="{E1C9746E-1A77-907C-09D7-0E7E45D5A562}"/>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There's a problem with using probability.  And that is that the probability of a test set depends very directly on the length of the test set.  This is because probability gets smaller the longer the text.  For n-gram models, this is very clear; the chain rule of probability means that  for a test set of N words we are multiplying together N n-gram probabilities! It would be better to normalize the probabilities by length to get a metric that is per-word.  Perplexity is just such a metric. </a:t>
            </a:r>
            <a:r>
              <a:rPr lang="en-US" b="1" dirty="0">
                <a:latin typeface="Calibri" charset="0"/>
              </a:rPr>
              <a:t>Perplexity</a:t>
            </a:r>
            <a:r>
              <a:rPr lang="en-US" dirty="0">
                <a:latin typeface="Calibri" charset="0"/>
              </a:rPr>
              <a:t> is the inverse probability of the test set, normalized by the number of words. We normalize by taking the N-</a:t>
            </a:r>
            <a:r>
              <a:rPr lang="en-US" dirty="0" err="1">
                <a:latin typeface="Calibri" charset="0"/>
              </a:rPr>
              <a:t>th</a:t>
            </a:r>
            <a:r>
              <a:rPr lang="en-US" dirty="0">
                <a:latin typeface="Calibri" charset="0"/>
              </a:rPr>
              <a:t> root of the probability of the test set.</a:t>
            </a:r>
          </a:p>
        </p:txBody>
      </p:sp>
    </p:spTree>
    <p:extLst>
      <p:ext uri="{BB962C8B-B14F-4D97-AF65-F5344CB8AC3E}">
        <p14:creationId xmlns:p14="http://schemas.microsoft.com/office/powerpoint/2010/main" val="2145110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8</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17735211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A6A68-6B19-CACF-17C6-9F747FE88F33}"/>
            </a:ext>
          </a:extLst>
        </p:cNvPr>
        <p:cNvGrpSpPr/>
        <p:nvPr/>
      </p:nvGrpSpPr>
      <p:grpSpPr>
        <a:xfrm>
          <a:off x="0" y="0"/>
          <a:ext cx="0" cy="0"/>
          <a:chOff x="0" y="0"/>
          <a:chExt cx="0" cy="0"/>
        </a:xfrm>
      </p:grpSpPr>
      <p:sp>
        <p:nvSpPr>
          <p:cNvPr id="138242" name="Rectangle 7">
            <a:extLst>
              <a:ext uri="{FF2B5EF4-FFF2-40B4-BE49-F238E27FC236}">
                <a16:creationId xmlns:a16="http://schemas.microsoft.com/office/drawing/2014/main" id="{5A597C36-C207-2A8E-14B9-C36893F06879}"/>
              </a:ext>
            </a:extLst>
          </p:cNvPr>
          <p:cNvSpPr>
            <a:spLocks noGrp="1" noChangeArrowheads="1"/>
          </p:cNvSpPr>
          <p:nvPr>
            <p:ph type="sldNum" sz="quarter" idx="5"/>
          </p:nvPr>
        </p:nvSpPr>
        <p:spPr>
          <a:noFill/>
        </p:spPr>
        <p:txBody>
          <a:bodyPr/>
          <a:lstStyle/>
          <a:p>
            <a:fld id="{833EBD86-0A01-3B4B-B540-6B90BD60E5F2}" type="slidenum">
              <a:rPr lang="en-US"/>
              <a:pPr/>
              <a:t>92</a:t>
            </a:fld>
            <a:endParaRPr lang="en-US"/>
          </a:p>
        </p:txBody>
      </p:sp>
      <p:sp>
        <p:nvSpPr>
          <p:cNvPr id="138243" name="Rectangle 2">
            <a:extLst>
              <a:ext uri="{FF2B5EF4-FFF2-40B4-BE49-F238E27FC236}">
                <a16:creationId xmlns:a16="http://schemas.microsoft.com/office/drawing/2014/main" id="{CB01DC67-5848-8BB6-40B8-1CF068869989}"/>
              </a:ext>
            </a:extLst>
          </p:cNvPr>
          <p:cNvSpPr>
            <a:spLocks noGrp="1" noRot="1" noChangeAspect="1" noChangeArrowheads="1"/>
          </p:cNvSpPr>
          <p:nvPr>
            <p:ph type="sldImg"/>
          </p:nvPr>
        </p:nvSpPr>
        <p:spPr>
          <a:solidFill>
            <a:srgbClr val="FFFFFF"/>
          </a:solidFill>
          <a:ln/>
        </p:spPr>
      </p:sp>
      <p:sp>
        <p:nvSpPr>
          <p:cNvPr id="138244" name="Rectangle 3">
            <a:extLst>
              <a:ext uri="{FF2B5EF4-FFF2-40B4-BE49-F238E27FC236}">
                <a16:creationId xmlns:a16="http://schemas.microsoft.com/office/drawing/2014/main" id="{2DB6FA9A-4512-D912-052A-4D2A57440C35}"/>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There's a problem with using probability.  And that is that the probability of a test set depends very directly on the length of the test set.  This is because probability gets smaller the longer the text.  For n-gram models, this is very clear; the chain rule of probability means that  for a test set of N words we are multiplying together N n-gram probabilities! It would be better to normalize the probabilities by length to get a metric that is per-word.  Perplexity is just such a metric. </a:t>
            </a:r>
            <a:r>
              <a:rPr lang="en-US" b="1" dirty="0">
                <a:latin typeface="Calibri" charset="0"/>
              </a:rPr>
              <a:t>Perplexity</a:t>
            </a:r>
            <a:r>
              <a:rPr lang="en-US" dirty="0">
                <a:latin typeface="Calibri" charset="0"/>
              </a:rPr>
              <a:t> is the inverse probability of the test set, normalized by the number of words. We normalize by taking the N-</a:t>
            </a:r>
            <a:r>
              <a:rPr lang="en-US" dirty="0" err="1">
                <a:latin typeface="Calibri" charset="0"/>
              </a:rPr>
              <a:t>th</a:t>
            </a:r>
            <a:r>
              <a:rPr lang="en-US" dirty="0">
                <a:latin typeface="Calibri" charset="0"/>
              </a:rPr>
              <a:t> root of the probability of the test set.</a:t>
            </a:r>
          </a:p>
        </p:txBody>
      </p:sp>
    </p:spTree>
    <p:extLst>
      <p:ext uri="{BB962C8B-B14F-4D97-AF65-F5344CB8AC3E}">
        <p14:creationId xmlns:p14="http://schemas.microsoft.com/office/powerpoint/2010/main" val="1991559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9</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But the static meaning of "it" can't represent that, it just means "I am a non-human pronoun". </a:t>
            </a:r>
          </a:p>
        </p:txBody>
      </p:sp>
    </p:spTree>
    <p:extLst>
      <p:ext uri="{BB962C8B-B14F-4D97-AF65-F5344CB8AC3E}">
        <p14:creationId xmlns:p14="http://schemas.microsoft.com/office/powerpoint/2010/main" val="1383585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11</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146355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12</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4125800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14</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3834419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Times New Roman" charset="0"/>
                <a:ea typeface="ＭＳ Ｐゴシック" charset="0"/>
                <a:cs typeface="ＭＳ Ｐゴシック" charset="0"/>
              </a:defRPr>
            </a:lvl1pPr>
            <a:lvl2pPr marL="37931725" indent="-37474525" eaLnBrk="0" hangingPunct="0">
              <a:defRPr sz="1600">
                <a:solidFill>
                  <a:schemeClr val="tx1"/>
                </a:solidFill>
                <a:latin typeface="Times New Roman" charset="0"/>
                <a:ea typeface="ＭＳ Ｐゴシック" charset="0"/>
              </a:defRPr>
            </a:lvl2pPr>
            <a:lvl3pPr eaLnBrk="0" hangingPunct="0">
              <a:defRPr sz="1600">
                <a:solidFill>
                  <a:schemeClr val="tx1"/>
                </a:solidFill>
                <a:latin typeface="Times New Roman" charset="0"/>
                <a:ea typeface="ＭＳ Ｐゴシック" charset="0"/>
              </a:defRPr>
            </a:lvl3pPr>
            <a:lvl4pPr eaLnBrk="0" hangingPunct="0">
              <a:defRPr sz="1600">
                <a:solidFill>
                  <a:schemeClr val="tx1"/>
                </a:solidFill>
                <a:latin typeface="Times New Roman" charset="0"/>
                <a:ea typeface="ＭＳ Ｐゴシック" charset="0"/>
              </a:defRPr>
            </a:lvl4pPr>
            <a:lvl5pPr eaLnBrk="0" hangingPunct="0">
              <a:defRPr sz="1600">
                <a:solidFill>
                  <a:schemeClr val="tx1"/>
                </a:solidFill>
                <a:latin typeface="Times New Roman" charset="0"/>
                <a:ea typeface="ＭＳ Ｐゴシック" charset="0"/>
              </a:defRPr>
            </a:lvl5pPr>
            <a:lvl6pPr marL="457200" eaLnBrk="0" fontAlgn="base" hangingPunct="0">
              <a:spcBef>
                <a:spcPct val="0"/>
              </a:spcBef>
              <a:spcAft>
                <a:spcPct val="0"/>
              </a:spcAft>
              <a:defRPr sz="1600">
                <a:solidFill>
                  <a:schemeClr val="tx1"/>
                </a:solidFill>
                <a:latin typeface="Times New Roman" charset="0"/>
                <a:ea typeface="ＭＳ Ｐゴシック" charset="0"/>
              </a:defRPr>
            </a:lvl6pPr>
            <a:lvl7pPr marL="914400" eaLnBrk="0" fontAlgn="base" hangingPunct="0">
              <a:spcBef>
                <a:spcPct val="0"/>
              </a:spcBef>
              <a:spcAft>
                <a:spcPct val="0"/>
              </a:spcAft>
              <a:defRPr sz="1600">
                <a:solidFill>
                  <a:schemeClr val="tx1"/>
                </a:solidFill>
                <a:latin typeface="Times New Roman" charset="0"/>
                <a:ea typeface="ＭＳ Ｐゴシック" charset="0"/>
              </a:defRPr>
            </a:lvl7pPr>
            <a:lvl8pPr marL="1371600" eaLnBrk="0" fontAlgn="base" hangingPunct="0">
              <a:spcBef>
                <a:spcPct val="0"/>
              </a:spcBef>
              <a:spcAft>
                <a:spcPct val="0"/>
              </a:spcAft>
              <a:defRPr sz="1600">
                <a:solidFill>
                  <a:schemeClr val="tx1"/>
                </a:solidFill>
                <a:latin typeface="Times New Roman" charset="0"/>
                <a:ea typeface="ＭＳ Ｐゴシック" charset="0"/>
              </a:defRPr>
            </a:lvl8pPr>
            <a:lvl9pPr marL="1828800" eaLnBrk="0" fontAlgn="base" hangingPunct="0">
              <a:spcBef>
                <a:spcPct val="0"/>
              </a:spcBef>
              <a:spcAft>
                <a:spcPct val="0"/>
              </a:spcAft>
              <a:defRPr sz="1600">
                <a:solidFill>
                  <a:schemeClr val="tx1"/>
                </a:solidFill>
                <a:latin typeface="Times New Roman" charset="0"/>
                <a:ea typeface="ＭＳ Ｐゴシック" charset="0"/>
              </a:defRPr>
            </a:lvl9pPr>
          </a:lstStyle>
          <a:p>
            <a:pPr eaLnBrk="1" hangingPunct="1"/>
            <a:fld id="{F794197A-909D-6248-B44E-761B541FFA90}" type="slidenum">
              <a:rPr lang="en-US" sz="1200"/>
              <a:pPr eaLnBrk="1" hangingPunct="1"/>
              <a:t>15</a:t>
            </a:fld>
            <a:endParaRPr lang="en-US" sz="1200"/>
          </a:p>
        </p:txBody>
      </p:sp>
      <p:sp>
        <p:nvSpPr>
          <p:cNvPr id="21507" name="Rectangle 2"/>
          <p:cNvSpPr>
            <a:spLocks noGrp="1" noRot="1" noChangeAspect="1" noChangeArrowheads="1"/>
          </p:cNvSpPr>
          <p:nvPr>
            <p:ph type="sldImg"/>
          </p:nvPr>
        </p:nvSpPr>
        <p:spPr>
          <a:xfrm>
            <a:off x="381000" y="685800"/>
            <a:ext cx="6096000" cy="3429000"/>
          </a:xfrm>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D</a:t>
            </a:r>
          </a:p>
        </p:txBody>
      </p:sp>
    </p:spTree>
    <p:extLst>
      <p:ext uri="{BB962C8B-B14F-4D97-AF65-F5344CB8AC3E}">
        <p14:creationId xmlns:p14="http://schemas.microsoft.com/office/powerpoint/2010/main" val="2768887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159603"/>
            <a:ext cx="10058400" cy="907196"/>
          </a:xfrm>
        </p:spPr>
        <p:txBody>
          <a:bodyPr/>
          <a:lstStyle>
            <a:lvl1pPr>
              <a:defRPr sz="4200" baseline="0">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1097285" y="1600200"/>
            <a:ext cx="10058401" cy="4572000"/>
          </a:xfrm>
        </p:spPr>
        <p:txBody>
          <a:bodyPr/>
          <a:lstStyle>
            <a:lvl1pPr marL="7938" indent="-7938">
              <a:buNone/>
              <a:tabLst/>
              <a:defRPr sz="2800" baseline="0">
                <a:solidFill>
                  <a:schemeClr val="tx1">
                    <a:lumMod val="65000"/>
                    <a:lumOff val="35000"/>
                  </a:schemeClr>
                </a:solidFill>
              </a:defRPr>
            </a:lvl1pPr>
            <a:lvl2pPr marL="404783" indent="-253982">
              <a:tabLst/>
              <a:defRPr sz="2400" baseline="0">
                <a:solidFill>
                  <a:schemeClr val="tx1">
                    <a:lumMod val="65000"/>
                    <a:lumOff val="35000"/>
                  </a:schemeClr>
                </a:solidFill>
              </a:defRPr>
            </a:lvl2pPr>
            <a:lvl3pPr marL="515899" indent="-228584">
              <a:tabLst/>
              <a:defRPr sz="2000" baseline="0">
                <a:solidFill>
                  <a:schemeClr val="tx1">
                    <a:lumMod val="65000"/>
                    <a:lumOff val="35000"/>
                  </a:schemeClr>
                </a:solidFill>
              </a:defRPr>
            </a:lvl3pPr>
            <a:lvl4pPr marL="690512" indent="-265093">
              <a:tabLst/>
              <a:defRPr sz="1600" baseline="0">
                <a:solidFill>
                  <a:schemeClr val="tx1">
                    <a:lumMod val="65000"/>
                    <a:lumOff val="35000"/>
                  </a:schemeClr>
                </a:solidFill>
              </a:defRPr>
            </a:lvl4pPr>
            <a:lvl5pPr marL="801628" indent="-239695">
              <a:tabLst/>
              <a:defRPr sz="1400" baseline="0">
                <a:solidFill>
                  <a:schemeClr val="tx1">
                    <a:lumMod val="65000"/>
                    <a:lumOff val="35000"/>
                  </a:schemeClr>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0CDC23-E565-C848-9AF6-12BD09C53D91}" type="datetimeFigureOut">
              <a:rPr lang="en-US" smtClean="0"/>
              <a:t>8/23/26</a:t>
            </a:fld>
            <a:endParaRPr lang="en-US"/>
          </a:p>
        </p:txBody>
      </p:sp>
      <p:sp>
        <p:nvSpPr>
          <p:cNvPr id="5" name="Footer Placeholder 4"/>
          <p:cNvSpPr>
            <a:spLocks noGrp="1"/>
          </p:cNvSpPr>
          <p:nvPr>
            <p:ph type="ftr" sz="quarter" idx="11"/>
          </p:nvPr>
        </p:nvSpPr>
        <p:spPr>
          <a:xfrm>
            <a:off x="3686187" y="6705607"/>
            <a:ext cx="4822804" cy="119311"/>
          </a:xfrm>
        </p:spPr>
        <p:txBody>
          <a:bodyPr/>
          <a:lstStyle>
            <a:lvl1pPr>
              <a:defRPr sz="600">
                <a:solidFill>
                  <a:schemeClr val="tx1"/>
                </a:solidFill>
              </a:defRPr>
            </a:lvl1pPr>
          </a:lstStyle>
          <a:p>
            <a:r>
              <a:rPr lang="en-US" dirty="0"/>
              <a:t>Slides adapted from Jure </a:t>
            </a:r>
            <a:r>
              <a:rPr lang="en-US" dirty="0" err="1"/>
              <a:t>Leskovec</a:t>
            </a:r>
            <a:endParaRPr lang="en-US" sz="525" dirty="0"/>
          </a:p>
          <a:p>
            <a:endParaRPr lang="en-US" dirty="0"/>
          </a:p>
        </p:txBody>
      </p:sp>
      <p:sp>
        <p:nvSpPr>
          <p:cNvPr id="6" name="Slide Number Placeholder 5"/>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13801555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159603"/>
            <a:ext cx="10058400" cy="907196"/>
          </a:xfrm>
        </p:spPr>
        <p:txBody>
          <a:bodyPr/>
          <a:lstStyle>
            <a:lvl1pPr>
              <a:defRPr sz="4200" baseline="0"/>
            </a:lvl1pPr>
          </a:lstStyle>
          <a:p>
            <a:r>
              <a:rPr lang="en-US" dirty="0"/>
              <a:t>Click to edit Master title style</a:t>
            </a:r>
          </a:p>
        </p:txBody>
      </p:sp>
      <p:sp>
        <p:nvSpPr>
          <p:cNvPr id="3" name="Content Placeholder 2"/>
          <p:cNvSpPr>
            <a:spLocks noGrp="1"/>
          </p:cNvSpPr>
          <p:nvPr>
            <p:ph idx="1"/>
          </p:nvPr>
        </p:nvSpPr>
        <p:spPr>
          <a:xfrm>
            <a:off x="1097285" y="1600200"/>
            <a:ext cx="10058401" cy="4572000"/>
          </a:xfrm>
        </p:spPr>
        <p:txBody>
          <a:bodyPr/>
          <a:lstStyle>
            <a:lvl1pPr marL="7938" indent="-7938">
              <a:buNone/>
              <a:tabLst/>
              <a:defRPr sz="2800" baseline="0">
                <a:solidFill>
                  <a:schemeClr val="tx1">
                    <a:lumMod val="75000"/>
                    <a:lumOff val="25000"/>
                  </a:schemeClr>
                </a:solidFill>
              </a:defRPr>
            </a:lvl1pPr>
            <a:lvl2pPr marL="404783" indent="-253982">
              <a:tabLst/>
              <a:defRPr sz="2400" baseline="0">
                <a:solidFill>
                  <a:schemeClr val="tx1">
                    <a:lumMod val="75000"/>
                    <a:lumOff val="25000"/>
                  </a:schemeClr>
                </a:solidFill>
              </a:defRPr>
            </a:lvl2pPr>
            <a:lvl3pPr marL="515899" indent="-228584">
              <a:tabLst/>
              <a:defRPr sz="2000" baseline="0">
                <a:solidFill>
                  <a:schemeClr val="tx1">
                    <a:lumMod val="75000"/>
                    <a:lumOff val="25000"/>
                  </a:schemeClr>
                </a:solidFill>
              </a:defRPr>
            </a:lvl3pPr>
            <a:lvl4pPr marL="690512" indent="-265093">
              <a:tabLst/>
              <a:defRPr sz="1600" baseline="0">
                <a:solidFill>
                  <a:schemeClr val="tx1">
                    <a:lumMod val="75000"/>
                    <a:lumOff val="25000"/>
                  </a:schemeClr>
                </a:solidFill>
              </a:defRPr>
            </a:lvl4pPr>
            <a:lvl5pPr marL="801628" indent="-239695">
              <a:tabLst/>
              <a:defRPr sz="1400" baseline="0">
                <a:solidFill>
                  <a:schemeClr val="tx1">
                    <a:lumMod val="75000"/>
                    <a:lumOff val="25000"/>
                  </a:schemeClr>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0CDC23-E565-C848-9AF6-12BD09C53D91}" type="datetimeFigureOut">
              <a:rPr lang="en-US" smtClean="0"/>
              <a:t>8/23/26</a:t>
            </a:fld>
            <a:endParaRPr lang="en-US"/>
          </a:p>
        </p:txBody>
      </p:sp>
      <p:sp>
        <p:nvSpPr>
          <p:cNvPr id="5" name="Footer Placeholder 4"/>
          <p:cNvSpPr>
            <a:spLocks noGrp="1"/>
          </p:cNvSpPr>
          <p:nvPr>
            <p:ph type="ftr" sz="quarter" idx="11"/>
          </p:nvPr>
        </p:nvSpPr>
        <p:spPr>
          <a:xfrm>
            <a:off x="3686187" y="6705607"/>
            <a:ext cx="4822804" cy="119311"/>
          </a:xfrm>
        </p:spPr>
        <p:txBody>
          <a:bodyPr/>
          <a:lstStyle>
            <a:lvl1pPr>
              <a:defRPr sz="600">
                <a:solidFill>
                  <a:schemeClr val="tx1"/>
                </a:solidFill>
              </a:defRPr>
            </a:lvl1pPr>
          </a:lstStyle>
          <a:p>
            <a:r>
              <a:rPr lang="en-US" dirty="0"/>
              <a:t>Slides adapted from Jure </a:t>
            </a:r>
            <a:r>
              <a:rPr lang="en-US" dirty="0" err="1"/>
              <a:t>Leskovec</a:t>
            </a:r>
            <a:endParaRPr lang="en-US" sz="525" dirty="0"/>
          </a:p>
          <a:p>
            <a:endParaRPr lang="en-US" dirty="0"/>
          </a:p>
        </p:txBody>
      </p:sp>
      <p:sp>
        <p:nvSpPr>
          <p:cNvPr id="6" name="Slide Number Placeholder 5"/>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1798255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43"/>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0CDC23-E565-C848-9AF6-12BD09C53D91}" type="datetimeFigureOut">
              <a:rPr lang="en-US" smtClean="0"/>
              <a:t>8/23/26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3313932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6"/>
            <a:ext cx="4937760" cy="736283"/>
          </a:xfrm>
        </p:spPr>
        <p:txBody>
          <a:bodyPr lIns="91440" rIns="91440" anchor="ctr">
            <a:normAutofit/>
          </a:bodyPr>
          <a:lstStyle>
            <a:lvl1pPr marL="0" indent="0">
              <a:buNone/>
              <a:defRPr sz="1500" b="0" cap="all" baseline="0">
                <a:solidFill>
                  <a:schemeClr val="tx2"/>
                </a:solidFill>
              </a:defRPr>
            </a:lvl1pPr>
            <a:lvl2pPr marL="342874" indent="0">
              <a:buNone/>
              <a:defRPr sz="1500" b="1"/>
            </a:lvl2pPr>
            <a:lvl3pPr marL="685750" indent="0">
              <a:buNone/>
              <a:defRPr sz="1351"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4" indent="0">
              <a:buNone/>
              <a:defRPr sz="12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6"/>
            <a:ext cx="4937760" cy="736283"/>
          </a:xfrm>
        </p:spPr>
        <p:txBody>
          <a:bodyPr lIns="91440" rIns="91440" anchor="ctr">
            <a:normAutofit/>
          </a:bodyPr>
          <a:lstStyle>
            <a:lvl1pPr marL="0" indent="0">
              <a:buNone/>
              <a:defRPr sz="1500" b="0" cap="all" baseline="0">
                <a:solidFill>
                  <a:schemeClr val="tx2"/>
                </a:solidFill>
              </a:defRPr>
            </a:lvl1pPr>
            <a:lvl2pPr marL="342874" indent="0">
              <a:buNone/>
              <a:defRPr sz="1500" b="1"/>
            </a:lvl2pPr>
            <a:lvl3pPr marL="685750" indent="0">
              <a:buNone/>
              <a:defRPr sz="1351"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0CDC23-E565-C848-9AF6-12BD09C53D91}" type="datetimeFigureOut">
              <a:rPr lang="en-US" smtClean="0"/>
              <a:t>8/23/26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1184223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06400" y="1671641"/>
            <a:ext cx="5386917" cy="639763"/>
          </a:xfrm>
        </p:spPr>
        <p:txBody>
          <a:bodyPr anchor="b"/>
          <a:lstStyle>
            <a:lvl1pPr marL="0" indent="0">
              <a:buNone/>
              <a:defRPr sz="2400" b="1"/>
            </a:lvl1pPr>
            <a:lvl2pPr marL="457167" indent="0">
              <a:buNone/>
              <a:defRPr sz="2000" b="1"/>
            </a:lvl2pPr>
            <a:lvl3pPr marL="914333"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06400" y="2311400"/>
            <a:ext cx="5386917" cy="3962400"/>
          </a:xfrm>
        </p:spPr>
        <p:txBody>
          <a:bodyPr/>
          <a:lstStyle>
            <a:lvl1pPr>
              <a:defRPr sz="2400"/>
            </a:lvl1pPr>
            <a:lvl2pPr>
              <a:defRPr sz="20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173" y="1671641"/>
            <a:ext cx="5389033" cy="639763"/>
          </a:xfrm>
        </p:spPr>
        <p:txBody>
          <a:bodyPr anchor="b"/>
          <a:lstStyle>
            <a:lvl1pPr marL="0" indent="0">
              <a:buNone/>
              <a:defRPr sz="2400" b="1"/>
            </a:lvl1pPr>
            <a:lvl2pPr marL="457167" indent="0">
              <a:buNone/>
              <a:defRPr sz="2000" b="1"/>
            </a:lvl2pPr>
            <a:lvl3pPr marL="914333"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90173" y="2311400"/>
            <a:ext cx="5389033" cy="3962400"/>
          </a:xfrm>
        </p:spPr>
        <p:txBody>
          <a:bodyPr/>
          <a:lstStyle>
            <a:lvl1pPr>
              <a:defRPr sz="2400"/>
            </a:lvl1pPr>
            <a:lvl2pPr>
              <a:defRPr sz="20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5"/>
          <p:cNvSpPr>
            <a:spLocks noGrp="1" noChangeArrowheads="1"/>
          </p:cNvSpPr>
          <p:nvPr>
            <p:ph type="dt" sz="half" idx="10"/>
          </p:nvPr>
        </p:nvSpPr>
        <p:spPr>
          <a:xfrm>
            <a:off x="8331200" y="6273800"/>
            <a:ext cx="2641600" cy="457200"/>
          </a:xfrm>
          <a:ln/>
        </p:spPr>
        <p:txBody>
          <a:bodyPr/>
          <a:lstStyle>
            <a:lvl1pPr>
              <a:defRPr/>
            </a:lvl1pPr>
          </a:lstStyle>
          <a:p>
            <a:pPr>
              <a:defRPr/>
            </a:pPr>
            <a:endParaRPr lang="en-US"/>
          </a:p>
        </p:txBody>
      </p:sp>
      <p:sp>
        <p:nvSpPr>
          <p:cNvPr id="8" name="Rectangle 6"/>
          <p:cNvSpPr>
            <a:spLocks noGrp="1" noChangeArrowheads="1"/>
          </p:cNvSpPr>
          <p:nvPr>
            <p:ph type="ftr" sz="quarter" idx="11"/>
          </p:nvPr>
        </p:nvSpPr>
        <p:spPr>
          <a:xfrm>
            <a:off x="3759200" y="6273800"/>
            <a:ext cx="3860800" cy="457200"/>
          </a:xfrm>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fld id="{231C68C3-6089-F349-9232-42643877B0CF}" type="slidenum">
              <a:rPr lang="en-US"/>
              <a:pPr/>
              <a:t>‹#›</a:t>
            </a:fld>
            <a:endParaRPr lang="en-US"/>
          </a:p>
        </p:txBody>
      </p:sp>
      <p:sp>
        <p:nvSpPr>
          <p:cNvPr id="10" name="Rectangle 2"/>
          <p:cNvSpPr>
            <a:spLocks noChangeArrowheads="1"/>
          </p:cNvSpPr>
          <p:nvPr userDrawn="1"/>
        </p:nvSpPr>
        <p:spPr bwMode="auto">
          <a:xfrm rot="5400000">
            <a:off x="-3398521" y="3398527"/>
            <a:ext cx="6858001" cy="6095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sz="1800">
              <a:solidFill>
                <a:srgbClr val="A50021"/>
              </a:solidFill>
              <a:ea typeface="+mn-ea"/>
              <a:cs typeface="+mn-cs"/>
            </a:endParaRPr>
          </a:p>
        </p:txBody>
      </p:sp>
      <p:sp>
        <p:nvSpPr>
          <p:cNvPr id="11" name="Title 1"/>
          <p:cNvSpPr>
            <a:spLocks noGrp="1"/>
          </p:cNvSpPr>
          <p:nvPr>
            <p:ph type="title"/>
          </p:nvPr>
        </p:nvSpPr>
        <p:spPr>
          <a:xfrm>
            <a:off x="1828800" y="508000"/>
            <a:ext cx="9956800" cy="990600"/>
          </a:xfrm>
        </p:spPr>
        <p:txBody>
          <a:bodyPr/>
          <a:lstStyle/>
          <a:p>
            <a:r>
              <a:rPr lang="en-US"/>
              <a:t>Click to edit Master title style</a:t>
            </a:r>
            <a:endParaRPr lang="en-US" dirty="0"/>
          </a:p>
        </p:txBody>
      </p:sp>
    </p:spTree>
    <p:extLst>
      <p:ext uri="{BB962C8B-B14F-4D97-AF65-F5344CB8AC3E}">
        <p14:creationId xmlns:p14="http://schemas.microsoft.com/office/powerpoint/2010/main" val="1361262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3"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5" y="731520"/>
            <a:ext cx="6679191" cy="5257800"/>
          </a:xfrm>
        </p:spPr>
        <p:txBody>
          <a:bodyPr/>
          <a:lstStyle>
            <a:lvl1pPr>
              <a:defRPr sz="3200" baseline="0">
                <a:solidFill>
                  <a:schemeClr val="accent2"/>
                </a:solidFill>
              </a:defRPr>
            </a:lvl1pPr>
            <a:lvl2pPr>
              <a:defRPr sz="2800" baseline="0">
                <a:solidFill>
                  <a:schemeClr val="accent2"/>
                </a:solidFill>
              </a:defRPr>
            </a:lvl2pPr>
            <a:lvl3pPr>
              <a:defRPr sz="2400" baseline="0">
                <a:solidFill>
                  <a:schemeClr val="accent2"/>
                </a:solidFill>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3"/>
            <a:ext cx="3200400" cy="3379124"/>
          </a:xfrm>
        </p:spPr>
        <p:txBody>
          <a:bodyPr lIns="91440" rIns="91440">
            <a:normAutofit/>
          </a:bodyPr>
          <a:lstStyle>
            <a:lvl1pPr marL="0" indent="0">
              <a:buNone/>
              <a:defRPr sz="1125">
                <a:solidFill>
                  <a:srgbClr val="FFFFFF"/>
                </a:solidFill>
              </a:defRPr>
            </a:lvl1pPr>
            <a:lvl2pPr marL="342874" indent="0">
              <a:buNone/>
              <a:defRPr sz="900"/>
            </a:lvl2pPr>
            <a:lvl3pPr marL="685750" indent="0">
              <a:buNone/>
              <a:defRPr sz="751"/>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4" indent="0">
              <a:buNone/>
              <a:defRPr sz="675"/>
            </a:lvl9pPr>
          </a:lstStyle>
          <a:p>
            <a:pPr lvl="0"/>
            <a:r>
              <a:rPr lang="en-US"/>
              <a:t>Click to edit Master text styles</a:t>
            </a:r>
          </a:p>
        </p:txBody>
      </p:sp>
      <p:sp>
        <p:nvSpPr>
          <p:cNvPr id="5" name="Date Placeholder 4"/>
          <p:cNvSpPr>
            <a:spLocks noGrp="1"/>
          </p:cNvSpPr>
          <p:nvPr>
            <p:ph type="dt" sz="half" idx="10"/>
          </p:nvPr>
        </p:nvSpPr>
        <p:spPr>
          <a:xfrm>
            <a:off x="465518" y="6459791"/>
            <a:ext cx="2618511" cy="365125"/>
          </a:xfrm>
        </p:spPr>
        <p:txBody>
          <a:bodyPr/>
          <a:lstStyle>
            <a:lvl1pPr algn="l">
              <a:defRPr/>
            </a:lvl1pPr>
          </a:lstStyle>
          <a:p>
            <a:fld id="{240CDC23-E565-C848-9AF6-12BD09C53D91}" type="datetimeFigureOut">
              <a:rPr lang="en-US" smtClean="0"/>
              <a:t>8/23/26</a:t>
            </a:fld>
            <a:endParaRPr lang="en-US"/>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07771B2-D7F7-364E-B6F3-F7FE93606BCE}" type="slidenum">
              <a:rPr lang="en-US" smtClean="0"/>
              <a:t>‹#›</a:t>
            </a:fld>
            <a:endParaRPr lang="en-US"/>
          </a:p>
        </p:txBody>
      </p:sp>
    </p:spTree>
    <p:extLst>
      <p:ext uri="{BB962C8B-B14F-4D97-AF65-F5344CB8AC3E}">
        <p14:creationId xmlns:p14="http://schemas.microsoft.com/office/powerpoint/2010/main" val="1401269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userDrawn="1"/>
        </p:nvSpPr>
        <p:spPr>
          <a:xfrm>
            <a:off x="0" y="-2139576"/>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133"/>
          </a:p>
        </p:txBody>
      </p:sp>
      <p:sp>
        <p:nvSpPr>
          <p:cNvPr id="28" name="Google Shape;28;p4"/>
          <p:cNvSpPr txBox="1">
            <a:spLocks noGrp="1"/>
          </p:cNvSpPr>
          <p:nvPr>
            <p:ph type="title"/>
          </p:nvPr>
        </p:nvSpPr>
        <p:spPr>
          <a:xfrm>
            <a:off x="972600" y="762569"/>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1901855"/>
            <a:ext cx="10251600" cy="4309071"/>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dirty="0"/>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
        <p:nvSpPr>
          <p:cNvPr id="7" name="TextBox 6">
            <a:extLst>
              <a:ext uri="{FF2B5EF4-FFF2-40B4-BE49-F238E27FC236}">
                <a16:creationId xmlns:a16="http://schemas.microsoft.com/office/drawing/2014/main" id="{4D7EE4FD-3F1C-2233-9C73-0D52C935E321}"/>
              </a:ext>
            </a:extLst>
          </p:cNvPr>
          <p:cNvSpPr txBox="1"/>
          <p:nvPr userDrawn="1"/>
        </p:nvSpPr>
        <p:spPr>
          <a:xfrm>
            <a:off x="879784" y="-1937705"/>
            <a:ext cx="1236044" cy="318100"/>
          </a:xfrm>
          <a:prstGeom prst="rect">
            <a:avLst/>
          </a:prstGeom>
          <a:noFill/>
        </p:spPr>
        <p:txBody>
          <a:bodyPr wrap="none" rtlCol="0">
            <a:spAutoFit/>
          </a:bodyPr>
          <a:lstStyle/>
          <a:p>
            <a:pPr algn="ctr"/>
            <a:r>
              <a:rPr lang="en-US" sz="1467" dirty="0">
                <a:solidFill>
                  <a:schemeClr val="accent1"/>
                </a:solidFill>
                <a:latin typeface="Avenir Next" panose="020B0503020202020204" pitchFamily="34" charset="0"/>
              </a:rPr>
              <a:t>Introduction</a:t>
            </a:r>
          </a:p>
        </p:txBody>
      </p:sp>
      <p:sp>
        <p:nvSpPr>
          <p:cNvPr id="8" name="TextBox 7">
            <a:extLst>
              <a:ext uri="{FF2B5EF4-FFF2-40B4-BE49-F238E27FC236}">
                <a16:creationId xmlns:a16="http://schemas.microsoft.com/office/drawing/2014/main" id="{BDD652DC-54FB-42FB-AD38-804E35EF8D7F}"/>
              </a:ext>
            </a:extLst>
          </p:cNvPr>
          <p:cNvSpPr txBox="1"/>
          <p:nvPr userDrawn="1"/>
        </p:nvSpPr>
        <p:spPr>
          <a:xfrm>
            <a:off x="3890754" y="-1946169"/>
            <a:ext cx="1176732" cy="335028"/>
          </a:xfrm>
          <a:prstGeom prst="rect">
            <a:avLst/>
          </a:prstGeom>
          <a:noFill/>
        </p:spPr>
        <p:txBody>
          <a:bodyPr wrap="none" rtlCol="0">
            <a:spAutoFit/>
          </a:bodyPr>
          <a:lstStyle/>
          <a:p>
            <a:pPr marL="101597" algn="ctr">
              <a:lnSpc>
                <a:spcPct val="110000"/>
              </a:lnSpc>
              <a:buSzPts val="2400"/>
            </a:pPr>
            <a:r>
              <a:rPr lang="en-US" sz="1467" dirty="0">
                <a:solidFill>
                  <a:schemeClr val="accent1"/>
                </a:solidFill>
                <a:latin typeface="Avenir Next" panose="020B0503020202020204" pitchFamily="34" charset="0"/>
              </a:rPr>
              <a:t>Core Risks</a:t>
            </a:r>
          </a:p>
        </p:txBody>
      </p:sp>
      <p:sp>
        <p:nvSpPr>
          <p:cNvPr id="9" name="TextBox 8">
            <a:extLst>
              <a:ext uri="{FF2B5EF4-FFF2-40B4-BE49-F238E27FC236}">
                <a16:creationId xmlns:a16="http://schemas.microsoft.com/office/drawing/2014/main" id="{06F63D2E-9C91-E63B-A530-508E42B7BC5B}"/>
              </a:ext>
            </a:extLst>
          </p:cNvPr>
          <p:cNvSpPr txBox="1"/>
          <p:nvPr userDrawn="1"/>
        </p:nvSpPr>
        <p:spPr>
          <a:xfrm>
            <a:off x="6670797" y="-1937705"/>
            <a:ext cx="1515158" cy="318100"/>
          </a:xfrm>
          <a:prstGeom prst="rect">
            <a:avLst/>
          </a:prstGeom>
          <a:noFill/>
        </p:spPr>
        <p:txBody>
          <a:bodyPr wrap="none" rtlCol="0">
            <a:spAutoFit/>
          </a:bodyPr>
          <a:lstStyle/>
          <a:p>
            <a:pPr algn="ctr"/>
            <a:r>
              <a:rPr lang="en-US" sz="1467" b="0" dirty="0">
                <a:solidFill>
                  <a:schemeClr val="accent1"/>
                </a:solidFill>
                <a:latin typeface="Avenir Next" panose="020B0503020202020204" pitchFamily="34" charset="0"/>
              </a:rPr>
              <a:t>New Evaluation</a:t>
            </a:r>
          </a:p>
        </p:txBody>
      </p:sp>
      <p:sp>
        <p:nvSpPr>
          <p:cNvPr id="11" name="TextBox 10">
            <a:extLst>
              <a:ext uri="{FF2B5EF4-FFF2-40B4-BE49-F238E27FC236}">
                <a16:creationId xmlns:a16="http://schemas.microsoft.com/office/drawing/2014/main" id="{C3D3A863-1569-10ED-D0D4-55959D610C97}"/>
              </a:ext>
            </a:extLst>
          </p:cNvPr>
          <p:cNvSpPr txBox="1"/>
          <p:nvPr userDrawn="1"/>
        </p:nvSpPr>
        <p:spPr>
          <a:xfrm>
            <a:off x="9409445" y="-1937705"/>
            <a:ext cx="2314673" cy="318100"/>
          </a:xfrm>
          <a:prstGeom prst="rect">
            <a:avLst/>
          </a:prstGeom>
          <a:noFill/>
        </p:spPr>
        <p:txBody>
          <a:bodyPr wrap="none" rtlCol="0">
            <a:spAutoFit/>
          </a:bodyPr>
          <a:lstStyle/>
          <a:p>
            <a:pPr algn="ctr"/>
            <a:r>
              <a:rPr lang="en-US" sz="1467" dirty="0">
                <a:solidFill>
                  <a:schemeClr val="accent1"/>
                </a:solidFill>
                <a:latin typeface="Avenir Next" panose="020B0503020202020204" pitchFamily="34" charset="0"/>
              </a:rPr>
              <a:t>Broadening Applications</a:t>
            </a:r>
          </a:p>
        </p:txBody>
      </p:sp>
    </p:spTree>
    <p:extLst>
      <p:ext uri="{BB962C8B-B14F-4D97-AF65-F5344CB8AC3E}">
        <p14:creationId xmlns:p14="http://schemas.microsoft.com/office/powerpoint/2010/main" val="24904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6200000">
            <a:off x="-3358142" y="3298184"/>
            <a:ext cx="6858003" cy="2616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rot="16200000" flipV="1">
            <a:off x="-3256806" y="3413513"/>
            <a:ext cx="6858003" cy="609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5"/>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7" y="6459791"/>
            <a:ext cx="2472271" cy="365125"/>
          </a:xfrm>
          <a:prstGeom prst="rect">
            <a:avLst/>
          </a:prstGeom>
        </p:spPr>
        <p:txBody>
          <a:bodyPr vert="horz" lIns="91440" tIns="45720" rIns="91440" bIns="45720" rtlCol="0" anchor="ctr"/>
          <a:lstStyle>
            <a:lvl1pPr algn="l">
              <a:defRPr sz="675">
                <a:solidFill>
                  <a:srgbClr val="FFFFFF"/>
                </a:solidFill>
              </a:defRPr>
            </a:lvl1pPr>
          </a:lstStyle>
          <a:p>
            <a:fld id="{240CDC23-E565-C848-9AF6-12BD09C53D91}" type="datetimeFigureOut">
              <a:rPr lang="en-US" smtClean="0"/>
              <a:t>8/23/26</a:t>
            </a:fld>
            <a:endParaRPr lang="en-US"/>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5" y="6459791"/>
            <a:ext cx="1312025" cy="365125"/>
          </a:xfrm>
          <a:prstGeom prst="rect">
            <a:avLst/>
          </a:prstGeom>
        </p:spPr>
        <p:txBody>
          <a:bodyPr vert="horz" lIns="91440" tIns="45720" rIns="91440" bIns="45720" rtlCol="0" anchor="ctr"/>
          <a:lstStyle>
            <a:lvl1pPr algn="r">
              <a:defRPr sz="788">
                <a:solidFill>
                  <a:srgbClr val="FFFFFF"/>
                </a:solidFill>
              </a:defRPr>
            </a:lvl1pPr>
          </a:lstStyle>
          <a:p>
            <a:fld id="{D07771B2-D7F7-364E-B6F3-F7FE93606BCE}" type="slidenum">
              <a:rPr lang="en-US" smtClean="0"/>
              <a:t>‹#›</a:t>
            </a:fld>
            <a:endParaRPr lang="en-US"/>
          </a:p>
        </p:txBody>
      </p:sp>
    </p:spTree>
    <p:extLst>
      <p:ext uri="{BB962C8B-B14F-4D97-AF65-F5344CB8AC3E}">
        <p14:creationId xmlns:p14="http://schemas.microsoft.com/office/powerpoint/2010/main" val="386997796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txStyles>
    <p:titleStyle>
      <a:lvl1pPr algn="l" defTabSz="685750" rtl="0" eaLnBrk="1" latinLnBrk="0" hangingPunct="1">
        <a:lnSpc>
          <a:spcPct val="85000"/>
        </a:lnSpc>
        <a:spcBef>
          <a:spcPct val="0"/>
        </a:spcBef>
        <a:buNone/>
        <a:defRPr sz="3600" kern="1200" spc="-37" baseline="0">
          <a:solidFill>
            <a:schemeClr val="tx1">
              <a:lumMod val="75000"/>
              <a:lumOff val="25000"/>
            </a:schemeClr>
          </a:solidFill>
          <a:latin typeface="+mj-lt"/>
          <a:ea typeface="+mj-ea"/>
          <a:cs typeface="+mj-cs"/>
        </a:defRPr>
      </a:lvl1pPr>
    </p:titleStyle>
    <p:bodyStyle>
      <a:lvl1pPr marL="68576" indent="-68576" algn="l" defTabSz="685750" rtl="0" eaLnBrk="1" latinLnBrk="0" hangingPunct="1">
        <a:lnSpc>
          <a:spcPct val="90000"/>
        </a:lnSpc>
        <a:spcBef>
          <a:spcPts val="900"/>
        </a:spcBef>
        <a:spcAft>
          <a:spcPts val="151"/>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15" indent="-137150" algn="l" defTabSz="685750" rtl="0" eaLnBrk="1" latinLnBrk="0" hangingPunct="1">
        <a:lnSpc>
          <a:spcPct val="90000"/>
        </a:lnSpc>
        <a:spcBef>
          <a:spcPts val="151"/>
        </a:spcBef>
        <a:spcAft>
          <a:spcPts val="300"/>
        </a:spcAft>
        <a:buClr>
          <a:schemeClr val="accent1"/>
        </a:buClr>
        <a:buFont typeface="Calibri" pitchFamily="34" charset="0"/>
        <a:buChar char="◦"/>
        <a:defRPr sz="1351" kern="1200">
          <a:solidFill>
            <a:schemeClr val="tx1">
              <a:lumMod val="75000"/>
              <a:lumOff val="25000"/>
            </a:schemeClr>
          </a:solidFill>
          <a:latin typeface="+mn-lt"/>
          <a:ea typeface="+mn-ea"/>
          <a:cs typeface="+mn-cs"/>
        </a:defRPr>
      </a:lvl2pPr>
      <a:lvl3pPr marL="425165" indent="-137150"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3pPr>
      <a:lvl4pPr marL="562315" indent="-137150"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4pPr>
      <a:lvl5pPr marL="699464" indent="-137150"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5pPr>
      <a:lvl6pPr marL="824938" indent="-171438"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6pPr>
      <a:lvl7pPr marL="974928" indent="-171438"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7pPr>
      <a:lvl8pPr marL="1124916" indent="-171438"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8pPr>
      <a:lvl9pPr marL="1274905" indent="-171438" algn="l" defTabSz="685750"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9pPr>
    </p:bodyStyle>
    <p:otherStyle>
      <a:defPPr>
        <a:defRPr lang="en-US"/>
      </a:defPPr>
      <a:lvl1pPr marL="0" algn="l" defTabSz="685750" rtl="0" eaLnBrk="1" latinLnBrk="0" hangingPunct="1">
        <a:defRPr sz="1351" kern="1200">
          <a:solidFill>
            <a:schemeClr val="tx1"/>
          </a:solidFill>
          <a:latin typeface="+mn-lt"/>
          <a:ea typeface="+mn-ea"/>
          <a:cs typeface="+mn-cs"/>
        </a:defRPr>
      </a:lvl1pPr>
      <a:lvl2pPr marL="342874" algn="l" defTabSz="685750" rtl="0" eaLnBrk="1" latinLnBrk="0" hangingPunct="1">
        <a:defRPr sz="1351" kern="1200">
          <a:solidFill>
            <a:schemeClr val="tx1"/>
          </a:solidFill>
          <a:latin typeface="+mn-lt"/>
          <a:ea typeface="+mn-ea"/>
          <a:cs typeface="+mn-cs"/>
        </a:defRPr>
      </a:lvl2pPr>
      <a:lvl3pPr marL="685750" algn="l" defTabSz="685750" rtl="0" eaLnBrk="1" latinLnBrk="0" hangingPunct="1">
        <a:defRPr sz="1351" kern="1200">
          <a:solidFill>
            <a:schemeClr val="tx1"/>
          </a:solidFill>
          <a:latin typeface="+mn-lt"/>
          <a:ea typeface="+mn-ea"/>
          <a:cs typeface="+mn-cs"/>
        </a:defRPr>
      </a:lvl3pPr>
      <a:lvl4pPr marL="1028624" algn="l" defTabSz="685750" rtl="0" eaLnBrk="1" latinLnBrk="0" hangingPunct="1">
        <a:defRPr sz="1351" kern="1200">
          <a:solidFill>
            <a:schemeClr val="tx1"/>
          </a:solidFill>
          <a:latin typeface="+mn-lt"/>
          <a:ea typeface="+mn-ea"/>
          <a:cs typeface="+mn-cs"/>
        </a:defRPr>
      </a:lvl4pPr>
      <a:lvl5pPr marL="1371498" algn="l" defTabSz="685750" rtl="0" eaLnBrk="1" latinLnBrk="0" hangingPunct="1">
        <a:defRPr sz="1351" kern="1200">
          <a:solidFill>
            <a:schemeClr val="tx1"/>
          </a:solidFill>
          <a:latin typeface="+mn-lt"/>
          <a:ea typeface="+mn-ea"/>
          <a:cs typeface="+mn-cs"/>
        </a:defRPr>
      </a:lvl5pPr>
      <a:lvl6pPr marL="1714372" algn="l" defTabSz="685750" rtl="0" eaLnBrk="1" latinLnBrk="0" hangingPunct="1">
        <a:defRPr sz="1351" kern="1200">
          <a:solidFill>
            <a:schemeClr val="tx1"/>
          </a:solidFill>
          <a:latin typeface="+mn-lt"/>
          <a:ea typeface="+mn-ea"/>
          <a:cs typeface="+mn-cs"/>
        </a:defRPr>
      </a:lvl6pPr>
      <a:lvl7pPr marL="2057246" algn="l" defTabSz="685750" rtl="0" eaLnBrk="1" latinLnBrk="0" hangingPunct="1">
        <a:defRPr sz="1351" kern="1200">
          <a:solidFill>
            <a:schemeClr val="tx1"/>
          </a:solidFill>
          <a:latin typeface="+mn-lt"/>
          <a:ea typeface="+mn-ea"/>
          <a:cs typeface="+mn-cs"/>
        </a:defRPr>
      </a:lvl7pPr>
      <a:lvl8pPr marL="2400120" algn="l" defTabSz="685750" rtl="0" eaLnBrk="1" latinLnBrk="0" hangingPunct="1">
        <a:defRPr sz="1351" kern="1200">
          <a:solidFill>
            <a:schemeClr val="tx1"/>
          </a:solidFill>
          <a:latin typeface="+mn-lt"/>
          <a:ea typeface="+mn-ea"/>
          <a:cs typeface="+mn-cs"/>
        </a:defRPr>
      </a:lvl8pPr>
      <a:lvl9pPr marL="2742994" algn="l" defTabSz="68575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emf"/></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9.emf"/></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image" Target="../media/image27.emf"/><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6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0.emf"/></Relationships>
</file>

<file path=ppt/slides/_rels/slide7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Introduction to Transformers</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19624490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982A-B3FA-44F5-7CF1-61AE3B28C1D4}"/>
              </a:ext>
            </a:extLst>
          </p:cNvPr>
          <p:cNvSpPr>
            <a:spLocks noGrp="1"/>
          </p:cNvSpPr>
          <p:nvPr>
            <p:ph type="title"/>
          </p:nvPr>
        </p:nvSpPr>
        <p:spPr/>
        <p:txBody>
          <a:bodyPr/>
          <a:lstStyle/>
          <a:p>
            <a:r>
              <a:rPr lang="en-US" dirty="0"/>
              <a:t>Intuition of attention</a:t>
            </a:r>
          </a:p>
        </p:txBody>
      </p:sp>
      <p:sp>
        <p:nvSpPr>
          <p:cNvPr id="3" name="Content Placeholder 2">
            <a:extLst>
              <a:ext uri="{FF2B5EF4-FFF2-40B4-BE49-F238E27FC236}">
                <a16:creationId xmlns:a16="http://schemas.microsoft.com/office/drawing/2014/main" id="{4F8C0A15-6706-0C5D-A105-D12EC9FD8CF0}"/>
              </a:ext>
            </a:extLst>
          </p:cNvPr>
          <p:cNvSpPr>
            <a:spLocks noGrp="1"/>
          </p:cNvSpPr>
          <p:nvPr>
            <p:ph idx="1"/>
          </p:nvPr>
        </p:nvSpPr>
        <p:spPr/>
        <p:txBody>
          <a:bodyPr>
            <a:normAutofit/>
          </a:bodyPr>
          <a:lstStyle/>
          <a:p>
            <a:r>
              <a:rPr lang="en-US" sz="3600" dirty="0"/>
              <a:t>Build up the contextual embedding from a word by selectively integrating information from all the neighboring words</a:t>
            </a:r>
          </a:p>
          <a:p>
            <a:r>
              <a:rPr lang="en-US" sz="3600" dirty="0"/>
              <a:t>We say that a word "attends to" some neighboring words more than others</a:t>
            </a:r>
          </a:p>
        </p:txBody>
      </p:sp>
    </p:spTree>
    <p:extLst>
      <p:ext uri="{BB962C8B-B14F-4D97-AF65-F5344CB8AC3E}">
        <p14:creationId xmlns:p14="http://schemas.microsoft.com/office/powerpoint/2010/main" val="3036977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058400" cy="907196"/>
          </a:xfrm>
        </p:spPr>
        <p:txBody>
          <a:bodyPr>
            <a:normAutofit/>
          </a:bodyPr>
          <a:lstStyle/>
          <a:p>
            <a:r>
              <a:rPr lang="en-US" dirty="0"/>
              <a:t>Intuition of attention: </a:t>
            </a:r>
          </a:p>
        </p:txBody>
      </p:sp>
      <p:sp>
        <p:nvSpPr>
          <p:cNvPr id="20483" name="Rectangle 3"/>
          <p:cNvSpPr>
            <a:spLocks noGrp="1" noChangeArrowheads="1"/>
          </p:cNvSpPr>
          <p:nvPr>
            <p:ph idx="1"/>
          </p:nvPr>
        </p:nvSpPr>
        <p:spPr>
          <a:xfrm>
            <a:off x="2438400" y="2057400"/>
            <a:ext cx="8839200" cy="4572000"/>
          </a:xfrm>
        </p:spPr>
        <p:txBody>
          <a:bodyPr>
            <a:normAutofit/>
          </a:bodyPr>
          <a:lstStyle/>
          <a:p>
            <a:pPr marL="0" indent="0"/>
            <a:r>
              <a:rPr lang="en-US" sz="3200" dirty="0"/>
              <a:t>test</a:t>
            </a:r>
          </a:p>
        </p:txBody>
      </p:sp>
      <p:pic>
        <p:nvPicPr>
          <p:cNvPr id="3" name="Picture 2">
            <a:extLst>
              <a:ext uri="{FF2B5EF4-FFF2-40B4-BE49-F238E27FC236}">
                <a16:creationId xmlns:a16="http://schemas.microsoft.com/office/drawing/2014/main" id="{3C2CBF36-87C2-B582-AFB5-02AB102947E9}"/>
              </a:ext>
            </a:extLst>
          </p:cNvPr>
          <p:cNvPicPr>
            <a:picLocks noChangeAspect="1"/>
          </p:cNvPicPr>
          <p:nvPr/>
        </p:nvPicPr>
        <p:blipFill>
          <a:blip r:embed="rId3"/>
          <a:srcRect/>
          <a:stretch/>
        </p:blipFill>
        <p:spPr>
          <a:xfrm>
            <a:off x="2037597" y="1518140"/>
            <a:ext cx="8116806" cy="5008885"/>
          </a:xfrm>
          <a:prstGeom prst="rect">
            <a:avLst/>
          </a:prstGeom>
        </p:spPr>
      </p:pic>
    </p:spTree>
    <p:extLst>
      <p:ext uri="{BB962C8B-B14F-4D97-AF65-F5344CB8AC3E}">
        <p14:creationId xmlns:p14="http://schemas.microsoft.com/office/powerpoint/2010/main" val="976031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058400" cy="907196"/>
          </a:xfrm>
        </p:spPr>
        <p:txBody>
          <a:bodyPr>
            <a:normAutofit/>
          </a:bodyPr>
          <a:lstStyle/>
          <a:p>
            <a:r>
              <a:rPr lang="en-US" dirty="0"/>
              <a:t>Attention definition</a:t>
            </a:r>
          </a:p>
        </p:txBody>
      </p:sp>
      <p:sp>
        <p:nvSpPr>
          <p:cNvPr id="20483" name="Rectangle 3"/>
          <p:cNvSpPr>
            <a:spLocks noGrp="1" noChangeArrowheads="1"/>
          </p:cNvSpPr>
          <p:nvPr>
            <p:ph idx="1"/>
          </p:nvPr>
        </p:nvSpPr>
        <p:spPr>
          <a:xfrm>
            <a:off x="1066800" y="2057400"/>
            <a:ext cx="10210800" cy="4572000"/>
          </a:xfrm>
        </p:spPr>
        <p:txBody>
          <a:bodyPr>
            <a:normAutofit/>
          </a:bodyPr>
          <a:lstStyle/>
          <a:p>
            <a:pPr marL="0" indent="0"/>
            <a:r>
              <a:rPr lang="en-US" sz="3600" dirty="0"/>
              <a:t>A mechanism for helping compute the embedding for a token by selectively attending to and integrating information from surrounding tokens (at the previous layer).</a:t>
            </a:r>
            <a:br>
              <a:rPr lang="en-US" sz="3600" dirty="0"/>
            </a:br>
            <a:endParaRPr lang="en-US" sz="3600" dirty="0"/>
          </a:p>
          <a:p>
            <a:pPr marL="0" indent="0"/>
            <a:r>
              <a:rPr lang="en-US" sz="3600" dirty="0"/>
              <a:t>More formally: a method for doing a weighted sum of vectors.</a:t>
            </a:r>
            <a:br>
              <a:rPr lang="en-US" sz="3200" dirty="0"/>
            </a:br>
            <a:br>
              <a:rPr lang="en-US" sz="3200" dirty="0"/>
            </a:br>
            <a:endParaRPr lang="en-US" sz="3200" dirty="0"/>
          </a:p>
        </p:txBody>
      </p:sp>
    </p:spTree>
    <p:extLst>
      <p:ext uri="{BB962C8B-B14F-4D97-AF65-F5344CB8AC3E}">
        <p14:creationId xmlns:p14="http://schemas.microsoft.com/office/powerpoint/2010/main" val="4171675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3CCBF-49B5-EFC9-3470-C9B090501BAC}"/>
              </a:ext>
            </a:extLst>
          </p:cNvPr>
          <p:cNvSpPr>
            <a:spLocks noGrp="1"/>
          </p:cNvSpPr>
          <p:nvPr>
            <p:ph type="title"/>
          </p:nvPr>
        </p:nvSpPr>
        <p:spPr/>
        <p:txBody>
          <a:bodyPr/>
          <a:lstStyle/>
          <a:p>
            <a:r>
              <a:rPr lang="en-US" dirty="0"/>
              <a:t>Attention is left-to-right</a:t>
            </a:r>
          </a:p>
        </p:txBody>
      </p:sp>
      <p:pic>
        <p:nvPicPr>
          <p:cNvPr id="6" name="Content Placeholder 5">
            <a:extLst>
              <a:ext uri="{FF2B5EF4-FFF2-40B4-BE49-F238E27FC236}">
                <a16:creationId xmlns:a16="http://schemas.microsoft.com/office/drawing/2014/main" id="{64BF0F20-EF9A-0C29-BE74-604522BB6D21}"/>
              </a:ext>
            </a:extLst>
          </p:cNvPr>
          <p:cNvPicPr>
            <a:picLocks noGrp="1" noChangeAspect="1"/>
          </p:cNvPicPr>
          <p:nvPr>
            <p:ph idx="1"/>
          </p:nvPr>
        </p:nvPicPr>
        <p:blipFill>
          <a:blip r:embed="rId2"/>
          <a:stretch>
            <a:fillRect/>
          </a:stretch>
        </p:blipFill>
        <p:spPr>
          <a:xfrm>
            <a:off x="1063413" y="2402621"/>
            <a:ext cx="11016267" cy="2813050"/>
          </a:xfrm>
        </p:spPr>
      </p:pic>
    </p:spTree>
    <p:extLst>
      <p:ext uri="{BB962C8B-B14F-4D97-AF65-F5344CB8AC3E}">
        <p14:creationId xmlns:p14="http://schemas.microsoft.com/office/powerpoint/2010/main" val="1286910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058400" cy="907196"/>
          </a:xfrm>
        </p:spPr>
        <p:txBody>
          <a:bodyPr>
            <a:normAutofit fontScale="90000"/>
          </a:bodyPr>
          <a:lstStyle/>
          <a:p>
            <a:r>
              <a:rPr lang="en-US" dirty="0"/>
              <a:t>Simplified version of attention: a sum of prior words weighted by their similarity with the current word</a:t>
            </a:r>
          </a:p>
        </p:txBody>
      </p:sp>
      <p:sp>
        <p:nvSpPr>
          <p:cNvPr id="2" name="TextBox 1">
            <a:extLst>
              <a:ext uri="{FF2B5EF4-FFF2-40B4-BE49-F238E27FC236}">
                <a16:creationId xmlns:a16="http://schemas.microsoft.com/office/drawing/2014/main" id="{1F2A8F84-98D7-882D-5B90-5A0AB0474956}"/>
              </a:ext>
            </a:extLst>
          </p:cNvPr>
          <p:cNvSpPr txBox="1"/>
          <p:nvPr/>
        </p:nvSpPr>
        <p:spPr>
          <a:xfrm>
            <a:off x="1311367" y="1355130"/>
            <a:ext cx="10728233" cy="2554545"/>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Given a sequence of token embeddings</a:t>
            </a:r>
            <a:r>
              <a:rPr lang="en-US" sz="3600" dirty="0"/>
              <a:t>:</a:t>
            </a:r>
          </a:p>
          <a:p>
            <a:r>
              <a:rPr lang="en-US" sz="4000" dirty="0"/>
              <a:t>	</a:t>
            </a:r>
            <a:r>
              <a:rPr lang="en-US" sz="4000" b="1" dirty="0"/>
              <a:t>x</a:t>
            </a:r>
            <a:r>
              <a:rPr lang="en-US" sz="4000" baseline="-25000" dirty="0"/>
              <a:t>1 </a:t>
            </a:r>
            <a:r>
              <a:rPr lang="en-US" sz="4000" dirty="0"/>
              <a:t>   </a:t>
            </a:r>
            <a:r>
              <a:rPr lang="en-US" sz="4000" b="1" dirty="0"/>
              <a:t>x</a:t>
            </a:r>
            <a:r>
              <a:rPr lang="en-US" sz="4000" baseline="-25000" dirty="0"/>
              <a:t>2   </a:t>
            </a:r>
            <a:r>
              <a:rPr lang="en-US" sz="4000" dirty="0"/>
              <a:t> </a:t>
            </a:r>
            <a:r>
              <a:rPr lang="en-US" sz="4000" b="1" dirty="0"/>
              <a:t>x</a:t>
            </a:r>
            <a:r>
              <a:rPr lang="en-US" sz="4000" baseline="-25000" dirty="0"/>
              <a:t>3</a:t>
            </a:r>
            <a:r>
              <a:rPr lang="en-US" sz="4000" dirty="0"/>
              <a:t>   </a:t>
            </a:r>
            <a:r>
              <a:rPr lang="en-US" sz="4000" b="1" dirty="0"/>
              <a:t>x</a:t>
            </a:r>
            <a:r>
              <a:rPr lang="en-US" sz="4000" baseline="-25000" dirty="0"/>
              <a:t>4</a:t>
            </a:r>
            <a:r>
              <a:rPr lang="en-US" sz="4000" dirty="0"/>
              <a:t>   </a:t>
            </a:r>
            <a:r>
              <a:rPr lang="en-US" sz="4000" b="1" dirty="0"/>
              <a:t>x</a:t>
            </a:r>
            <a:r>
              <a:rPr lang="en-US" sz="4000" baseline="-25000" dirty="0"/>
              <a:t>5</a:t>
            </a:r>
            <a:r>
              <a:rPr lang="en-US" sz="4000" dirty="0"/>
              <a:t>   </a:t>
            </a:r>
            <a:r>
              <a:rPr lang="en-US" sz="4000" b="1" dirty="0"/>
              <a:t>x</a:t>
            </a:r>
            <a:r>
              <a:rPr lang="en-US" sz="4000" baseline="-25000" dirty="0"/>
              <a:t>6</a:t>
            </a:r>
            <a:r>
              <a:rPr lang="en-US" sz="4000" dirty="0"/>
              <a:t>   </a:t>
            </a:r>
            <a:r>
              <a:rPr lang="en-US" sz="4000" b="1" dirty="0"/>
              <a:t>x</a:t>
            </a:r>
            <a:r>
              <a:rPr lang="en-US" sz="4000" baseline="-25000" dirty="0"/>
              <a:t>7</a:t>
            </a:r>
            <a:r>
              <a:rPr lang="en-US" sz="4000" dirty="0"/>
              <a:t>   </a:t>
            </a:r>
            <a:r>
              <a:rPr lang="en-US" sz="4000" b="1" dirty="0"/>
              <a:t>x</a:t>
            </a:r>
            <a:r>
              <a:rPr lang="en-US" sz="4000" baseline="-25000" dirty="0"/>
              <a:t>i</a:t>
            </a:r>
          </a:p>
          <a:p>
            <a:endParaRPr lang="en-US" sz="1800" baseline="-25000" dirty="0"/>
          </a:p>
          <a:p>
            <a:r>
              <a:rPr lang="en-US" sz="3600" dirty="0">
                <a:latin typeface="Calibri" panose="020F0502020204030204" pitchFamily="34" charset="0"/>
                <a:cs typeface="Calibri" panose="020F0502020204030204" pitchFamily="34" charset="0"/>
              </a:rPr>
              <a:t>Produce: </a:t>
            </a:r>
            <a:r>
              <a:rPr lang="en-US" sz="3600" b="1" dirty="0">
                <a:latin typeface="Times New Roman" panose="02020603050405020304" pitchFamily="18" charset="0"/>
                <a:cs typeface="Times New Roman" panose="02020603050405020304" pitchFamily="18" charset="0"/>
              </a:rPr>
              <a:t>a</a:t>
            </a:r>
            <a:r>
              <a:rPr lang="en-US" sz="3600" baseline="-25000" dirty="0">
                <a:latin typeface="Times New Roman" panose="02020603050405020304" pitchFamily="18" charset="0"/>
                <a:cs typeface="Times New Roman" panose="02020603050405020304" pitchFamily="18" charset="0"/>
              </a:rPr>
              <a:t>i</a:t>
            </a:r>
            <a:r>
              <a:rPr lang="en-US" sz="3600" dirty="0">
                <a:latin typeface="Calibri" panose="020F0502020204030204" pitchFamily="34" charset="0"/>
                <a:cs typeface="Calibri" panose="020F0502020204030204" pitchFamily="34" charset="0"/>
              </a:rPr>
              <a:t> = a weighted sum of </a:t>
            </a:r>
            <a:r>
              <a:rPr lang="en-US" sz="3600" b="1" dirty="0">
                <a:latin typeface="Times New Roman" panose="02020603050405020304" pitchFamily="18" charset="0"/>
                <a:cs typeface="Times New Roman" panose="02020603050405020304" pitchFamily="18" charset="0"/>
              </a:rPr>
              <a:t>x</a:t>
            </a:r>
            <a:r>
              <a:rPr lang="en-US" sz="3600" baseline="-25000" dirty="0">
                <a:latin typeface="Times New Roman" panose="02020603050405020304" pitchFamily="18" charset="0"/>
                <a:cs typeface="Times New Roman" panose="02020603050405020304" pitchFamily="18" charset="0"/>
              </a:rPr>
              <a:t>1</a:t>
            </a:r>
            <a:r>
              <a:rPr lang="en-US" sz="3600" dirty="0">
                <a:latin typeface="Calibri" panose="020F0502020204030204" pitchFamily="34" charset="0"/>
                <a:cs typeface="Calibri" panose="020F0502020204030204" pitchFamily="34" charset="0"/>
              </a:rPr>
              <a:t> through </a:t>
            </a:r>
            <a:r>
              <a:rPr lang="en-US" sz="3600" b="1" dirty="0">
                <a:latin typeface="Times New Roman" panose="02020603050405020304" pitchFamily="18" charset="0"/>
                <a:cs typeface="Times New Roman" panose="02020603050405020304" pitchFamily="18" charset="0"/>
              </a:rPr>
              <a:t>x</a:t>
            </a:r>
            <a:r>
              <a:rPr lang="en-US" sz="3600" baseline="-25000" dirty="0">
                <a:latin typeface="Times New Roman" panose="02020603050405020304" pitchFamily="18" charset="0"/>
                <a:cs typeface="Times New Roman" panose="02020603050405020304" pitchFamily="18" charset="0"/>
              </a:rPr>
              <a:t>7 </a:t>
            </a:r>
            <a:r>
              <a:rPr lang="en-US" sz="3600" dirty="0">
                <a:latin typeface="Times New Roman" panose="02020603050405020304" pitchFamily="18" charset="0"/>
                <a:cs typeface="Times New Roman" panose="02020603050405020304" pitchFamily="18" charset="0"/>
              </a:rPr>
              <a:t>(and </a:t>
            </a:r>
            <a:r>
              <a:rPr lang="en-US" sz="3600" b="1" dirty="0">
                <a:latin typeface="Times New Roman" panose="02020603050405020304" pitchFamily="18" charset="0"/>
                <a:cs typeface="Times New Roman" panose="02020603050405020304" pitchFamily="18" charset="0"/>
              </a:rPr>
              <a:t>x</a:t>
            </a:r>
            <a:r>
              <a:rPr lang="en-US" sz="3600" baseline="-25000" dirty="0">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a:t>
            </a:r>
          </a:p>
          <a:p>
            <a:r>
              <a:rPr lang="en-US" sz="3600" dirty="0">
                <a:latin typeface="Calibri" panose="020F0502020204030204" pitchFamily="34" charset="0"/>
                <a:cs typeface="Calibri" panose="020F0502020204030204" pitchFamily="34" charset="0"/>
              </a:rPr>
              <a:t>Weighted by their similarity to </a:t>
            </a:r>
            <a:r>
              <a:rPr lang="en-US" sz="3600" b="1" dirty="0">
                <a:latin typeface="Times New Roman" panose="02020603050405020304" pitchFamily="18" charset="0"/>
                <a:cs typeface="Times New Roman" panose="02020603050405020304" pitchFamily="18" charset="0"/>
              </a:rPr>
              <a:t>x</a:t>
            </a:r>
            <a:r>
              <a:rPr lang="en-US" sz="3600" baseline="-25000" dirty="0">
                <a:latin typeface="Times New Roman" panose="02020603050405020304" pitchFamily="18" charset="0"/>
                <a:cs typeface="Times New Roman" panose="02020603050405020304" pitchFamily="18" charset="0"/>
              </a:rPr>
              <a:t>i</a:t>
            </a:r>
          </a:p>
        </p:txBody>
      </p:sp>
      <p:pic>
        <p:nvPicPr>
          <p:cNvPr id="3" name="Picture 2">
            <a:extLst>
              <a:ext uri="{FF2B5EF4-FFF2-40B4-BE49-F238E27FC236}">
                <a16:creationId xmlns:a16="http://schemas.microsoft.com/office/drawing/2014/main" id="{F7F8542F-63D6-7265-0CC0-A8F6F8D359D9}"/>
              </a:ext>
            </a:extLst>
          </p:cNvPr>
          <p:cNvPicPr>
            <a:picLocks noChangeAspect="1"/>
          </p:cNvPicPr>
          <p:nvPr/>
        </p:nvPicPr>
        <p:blipFill>
          <a:blip r:embed="rId3"/>
          <a:stretch>
            <a:fillRect/>
          </a:stretch>
        </p:blipFill>
        <p:spPr>
          <a:xfrm>
            <a:off x="2133600" y="4232786"/>
            <a:ext cx="4800600" cy="567813"/>
          </a:xfrm>
          <a:prstGeom prst="rect">
            <a:avLst/>
          </a:prstGeom>
        </p:spPr>
      </p:pic>
      <p:pic>
        <p:nvPicPr>
          <p:cNvPr id="4" name="Picture 3">
            <a:extLst>
              <a:ext uri="{FF2B5EF4-FFF2-40B4-BE49-F238E27FC236}">
                <a16:creationId xmlns:a16="http://schemas.microsoft.com/office/drawing/2014/main" id="{7555204F-BCDD-C38A-748D-5C44407476CD}"/>
              </a:ext>
            </a:extLst>
          </p:cNvPr>
          <p:cNvPicPr>
            <a:picLocks noChangeAspect="1"/>
          </p:cNvPicPr>
          <p:nvPr/>
        </p:nvPicPr>
        <p:blipFill>
          <a:blip r:embed="rId4"/>
          <a:stretch>
            <a:fillRect/>
          </a:stretch>
        </p:blipFill>
        <p:spPr>
          <a:xfrm>
            <a:off x="1981200" y="5024945"/>
            <a:ext cx="6971639" cy="613855"/>
          </a:xfrm>
          <a:prstGeom prst="rect">
            <a:avLst/>
          </a:prstGeom>
        </p:spPr>
      </p:pic>
      <p:pic>
        <p:nvPicPr>
          <p:cNvPr id="5" name="Picture 4">
            <a:extLst>
              <a:ext uri="{FF2B5EF4-FFF2-40B4-BE49-F238E27FC236}">
                <a16:creationId xmlns:a16="http://schemas.microsoft.com/office/drawing/2014/main" id="{7A3834E9-6F14-346C-A68D-DAAA16BD9399}"/>
              </a:ext>
            </a:extLst>
          </p:cNvPr>
          <p:cNvPicPr>
            <a:picLocks noChangeAspect="1"/>
          </p:cNvPicPr>
          <p:nvPr/>
        </p:nvPicPr>
        <p:blipFill>
          <a:blip r:embed="rId5"/>
          <a:stretch>
            <a:fillRect/>
          </a:stretch>
        </p:blipFill>
        <p:spPr>
          <a:xfrm>
            <a:off x="1981200" y="5653157"/>
            <a:ext cx="3048000" cy="1281043"/>
          </a:xfrm>
          <a:prstGeom prst="rect">
            <a:avLst/>
          </a:prstGeom>
        </p:spPr>
      </p:pic>
    </p:spTree>
    <p:extLst>
      <p:ext uri="{BB962C8B-B14F-4D97-AF65-F5344CB8AC3E}">
        <p14:creationId xmlns:p14="http://schemas.microsoft.com/office/powerpoint/2010/main" val="4160694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 y="-103761"/>
            <a:ext cx="10058400" cy="907196"/>
          </a:xfrm>
        </p:spPr>
        <p:txBody>
          <a:bodyPr>
            <a:normAutofit/>
          </a:bodyPr>
          <a:lstStyle/>
          <a:p>
            <a:r>
              <a:rPr lang="en-US" dirty="0"/>
              <a:t>Intuition of attention: </a:t>
            </a:r>
          </a:p>
        </p:txBody>
      </p:sp>
      <p:sp>
        <p:nvSpPr>
          <p:cNvPr id="20483" name="Rectangle 3"/>
          <p:cNvSpPr>
            <a:spLocks noGrp="1" noChangeArrowheads="1"/>
          </p:cNvSpPr>
          <p:nvPr>
            <p:ph idx="1"/>
          </p:nvPr>
        </p:nvSpPr>
        <p:spPr>
          <a:xfrm>
            <a:off x="2438400" y="2057400"/>
            <a:ext cx="8839200" cy="4572000"/>
          </a:xfrm>
        </p:spPr>
        <p:txBody>
          <a:bodyPr>
            <a:normAutofit/>
          </a:bodyPr>
          <a:lstStyle/>
          <a:p>
            <a:pPr marL="0" indent="0"/>
            <a:r>
              <a:rPr lang="en-US" sz="3200" dirty="0"/>
              <a:t>test</a:t>
            </a:r>
          </a:p>
        </p:txBody>
      </p:sp>
      <p:sp>
        <p:nvSpPr>
          <p:cNvPr id="2" name="TextBox 1">
            <a:extLst>
              <a:ext uri="{FF2B5EF4-FFF2-40B4-BE49-F238E27FC236}">
                <a16:creationId xmlns:a16="http://schemas.microsoft.com/office/drawing/2014/main" id="{24F4189B-5DAE-9E70-083C-CED684D21A2D}"/>
              </a:ext>
            </a:extLst>
          </p:cNvPr>
          <p:cNvSpPr txBox="1"/>
          <p:nvPr/>
        </p:nvSpPr>
        <p:spPr>
          <a:xfrm>
            <a:off x="3798064" y="6197025"/>
            <a:ext cx="4915128" cy="584775"/>
          </a:xfrm>
          <a:prstGeom prst="rect">
            <a:avLst/>
          </a:prstGeom>
          <a:noFill/>
        </p:spPr>
        <p:txBody>
          <a:bodyPr wrap="none" rtlCol="0">
            <a:spAutoFit/>
          </a:bodyPr>
          <a:lstStyle/>
          <a:p>
            <a:r>
              <a:rPr lang="en-US" sz="3200" b="1" dirty="0"/>
              <a:t>x1  x2  x3  x4  x5  x6  x7   xi</a:t>
            </a:r>
          </a:p>
        </p:txBody>
      </p:sp>
      <p:pic>
        <p:nvPicPr>
          <p:cNvPr id="4" name="Picture 3">
            <a:extLst>
              <a:ext uri="{FF2B5EF4-FFF2-40B4-BE49-F238E27FC236}">
                <a16:creationId xmlns:a16="http://schemas.microsoft.com/office/drawing/2014/main" id="{FF172704-831A-EED0-441A-C4EAE2779171}"/>
              </a:ext>
            </a:extLst>
          </p:cNvPr>
          <p:cNvPicPr>
            <a:picLocks noChangeAspect="1"/>
          </p:cNvPicPr>
          <p:nvPr/>
        </p:nvPicPr>
        <p:blipFill>
          <a:blip r:embed="rId3"/>
          <a:srcRect/>
          <a:stretch/>
        </p:blipFill>
        <p:spPr>
          <a:xfrm>
            <a:off x="1828800" y="764150"/>
            <a:ext cx="8610600" cy="5313606"/>
          </a:xfrm>
          <a:prstGeom prst="rect">
            <a:avLst/>
          </a:prstGeom>
        </p:spPr>
      </p:pic>
    </p:spTree>
    <p:extLst>
      <p:ext uri="{BB962C8B-B14F-4D97-AF65-F5344CB8AC3E}">
        <p14:creationId xmlns:p14="http://schemas.microsoft.com/office/powerpoint/2010/main" val="2978527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5C8C-E21E-54CD-D27D-238A50B896F6}"/>
              </a:ext>
            </a:extLst>
          </p:cNvPr>
          <p:cNvSpPr>
            <a:spLocks noGrp="1"/>
          </p:cNvSpPr>
          <p:nvPr>
            <p:ph type="title"/>
          </p:nvPr>
        </p:nvSpPr>
        <p:spPr/>
        <p:txBody>
          <a:bodyPr>
            <a:normAutofit fontScale="90000"/>
          </a:bodyPr>
          <a:lstStyle/>
          <a:p>
            <a:r>
              <a:rPr lang="en-US" dirty="0"/>
              <a:t>An Actual Attention Head: slightly more complicated</a:t>
            </a:r>
          </a:p>
        </p:txBody>
      </p:sp>
      <p:sp>
        <p:nvSpPr>
          <p:cNvPr id="3" name="Content Placeholder 2">
            <a:extLst>
              <a:ext uri="{FF2B5EF4-FFF2-40B4-BE49-F238E27FC236}">
                <a16:creationId xmlns:a16="http://schemas.microsoft.com/office/drawing/2014/main" id="{FDF13EC5-0DB3-5970-3010-2AF01E294173}"/>
              </a:ext>
            </a:extLst>
          </p:cNvPr>
          <p:cNvSpPr>
            <a:spLocks noGrp="1"/>
          </p:cNvSpPr>
          <p:nvPr>
            <p:ph idx="1"/>
          </p:nvPr>
        </p:nvSpPr>
        <p:spPr/>
        <p:txBody>
          <a:bodyPr>
            <a:normAutofit/>
          </a:bodyPr>
          <a:lstStyle/>
          <a:p>
            <a:r>
              <a:rPr lang="en-US" sz="3200" dirty="0">
                <a:latin typeface="Calibri" panose="020F0502020204030204" pitchFamily="34" charset="0"/>
                <a:cs typeface="Calibri" panose="020F0502020204030204" pitchFamily="34" charset="0"/>
              </a:rPr>
              <a:t>High-level idea: instead of using vectors (like x</a:t>
            </a:r>
            <a:r>
              <a:rPr lang="en-US" sz="3200" baseline="-25000" dirty="0">
                <a:latin typeface="Calibri" panose="020F0502020204030204" pitchFamily="34" charset="0"/>
                <a:cs typeface="Calibri" panose="020F0502020204030204" pitchFamily="34" charset="0"/>
              </a:rPr>
              <a:t>i</a:t>
            </a:r>
            <a:r>
              <a:rPr lang="en-US" sz="3200" dirty="0">
                <a:latin typeface="Calibri" panose="020F0502020204030204" pitchFamily="34" charset="0"/>
                <a:cs typeface="Calibri" panose="020F0502020204030204" pitchFamily="34" charset="0"/>
              </a:rPr>
              <a:t> and x</a:t>
            </a:r>
            <a:r>
              <a:rPr lang="en-US" sz="3200" baseline="-25000" dirty="0">
                <a:latin typeface="Calibri" panose="020F0502020204030204" pitchFamily="34" charset="0"/>
                <a:cs typeface="Calibri" panose="020F0502020204030204" pitchFamily="34" charset="0"/>
              </a:rPr>
              <a:t>4</a:t>
            </a:r>
            <a:r>
              <a:rPr lang="en-US" sz="3200" dirty="0">
                <a:latin typeface="Calibri" panose="020F0502020204030204" pitchFamily="34" charset="0"/>
                <a:cs typeface="Calibri" panose="020F0502020204030204" pitchFamily="34" charset="0"/>
              </a:rPr>
              <a:t>) directly, we'll represent 3 separate roles each vector</a:t>
            </a:r>
            <a:r>
              <a:rPr lang="en-US" sz="3200" b="1" dirty="0">
                <a:latin typeface="Calibri" panose="020F0502020204030204" pitchFamily="34" charset="0"/>
                <a:cs typeface="Calibri" panose="020F0502020204030204" pitchFamily="34" charset="0"/>
              </a:rPr>
              <a:t> x</a:t>
            </a:r>
            <a:r>
              <a:rPr lang="en-US" sz="3200" baseline="-25000" dirty="0">
                <a:latin typeface="Calibri" panose="020F0502020204030204" pitchFamily="34" charset="0"/>
                <a:cs typeface="Calibri" panose="020F0502020204030204" pitchFamily="34" charset="0"/>
              </a:rPr>
              <a:t>i</a:t>
            </a:r>
            <a:r>
              <a:rPr lang="en-US" sz="3200" b="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plays:</a:t>
            </a: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query</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As </a:t>
            </a:r>
            <a:r>
              <a:rPr lang="en-US" sz="3200" i="1" dirty="0">
                <a:effectLst/>
                <a:latin typeface="Calibri" panose="020F0502020204030204" pitchFamily="34" charset="0"/>
                <a:cs typeface="Calibri" panose="020F0502020204030204" pitchFamily="34" charset="0"/>
              </a:rPr>
              <a:t>the current element </a:t>
            </a:r>
            <a:r>
              <a:rPr lang="en-US" sz="3200" dirty="0">
                <a:effectLst/>
                <a:latin typeface="Calibri" panose="020F0502020204030204" pitchFamily="34" charset="0"/>
                <a:cs typeface="Calibri" panose="020F0502020204030204" pitchFamily="34" charset="0"/>
              </a:rPr>
              <a:t>being compared to the preceding inputs. </a:t>
            </a: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key</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as </a:t>
            </a:r>
            <a:r>
              <a:rPr lang="en-US" sz="3200" i="1" dirty="0">
                <a:effectLst/>
                <a:latin typeface="Calibri" panose="020F0502020204030204" pitchFamily="34" charset="0"/>
                <a:cs typeface="Calibri" panose="020F0502020204030204" pitchFamily="34" charset="0"/>
              </a:rPr>
              <a:t>a preceding input </a:t>
            </a:r>
            <a:r>
              <a:rPr lang="en-US" sz="3200" dirty="0">
                <a:effectLst/>
                <a:latin typeface="Calibri" panose="020F0502020204030204" pitchFamily="34" charset="0"/>
                <a:cs typeface="Calibri" panose="020F0502020204030204" pitchFamily="34" charset="0"/>
              </a:rPr>
              <a:t>that is being compared to the current element to determine a similarity</a:t>
            </a: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value</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a </a:t>
            </a:r>
            <a:r>
              <a:rPr lang="en-US" sz="3200" b="0" dirty="0">
                <a:effectLst/>
                <a:latin typeface="Calibri" panose="020F0502020204030204" pitchFamily="34" charset="0"/>
                <a:cs typeface="Calibri" panose="020F0502020204030204" pitchFamily="34" charset="0"/>
              </a:rPr>
              <a:t>value </a:t>
            </a:r>
            <a:r>
              <a:rPr lang="en-US" sz="3200" dirty="0">
                <a:effectLst/>
                <a:latin typeface="Calibri" panose="020F0502020204030204" pitchFamily="34" charset="0"/>
                <a:cs typeface="Calibri" panose="020F0502020204030204" pitchFamily="34" charset="0"/>
              </a:rPr>
              <a:t>of a preceding element that gets weighted and summed </a:t>
            </a:r>
            <a:endParaRPr lang="en-US" sz="3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4127018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AA15A1-7EB7-A5CD-82EB-2CC4B9355489}"/>
              </a:ext>
            </a:extLst>
          </p:cNvPr>
          <p:cNvPicPr>
            <a:picLocks noChangeAspect="1"/>
          </p:cNvPicPr>
          <p:nvPr/>
        </p:nvPicPr>
        <p:blipFill>
          <a:blip r:embed="rId3"/>
          <a:srcRect t="22586"/>
          <a:stretch/>
        </p:blipFill>
        <p:spPr>
          <a:xfrm>
            <a:off x="1828800" y="1350834"/>
            <a:ext cx="8606754" cy="4111649"/>
          </a:xfrm>
          <a:prstGeom prst="rect">
            <a:avLst/>
          </a:prstGeom>
        </p:spPr>
      </p:pic>
      <p:sp>
        <p:nvSpPr>
          <p:cNvPr id="20482" name="Rectangle 2"/>
          <p:cNvSpPr>
            <a:spLocks noGrp="1" noChangeArrowheads="1"/>
          </p:cNvSpPr>
          <p:nvPr>
            <p:ph type="title"/>
          </p:nvPr>
        </p:nvSpPr>
        <p:spPr>
          <a:xfrm>
            <a:off x="377154" y="162494"/>
            <a:ext cx="4105327" cy="907196"/>
          </a:xfrm>
        </p:spPr>
        <p:txBody>
          <a:bodyPr>
            <a:normAutofit/>
          </a:bodyPr>
          <a:lstStyle/>
          <a:p>
            <a:r>
              <a:rPr lang="en-US" dirty="0"/>
              <a:t>Attention intuition</a:t>
            </a:r>
          </a:p>
        </p:txBody>
      </p:sp>
      <p:sp>
        <p:nvSpPr>
          <p:cNvPr id="2" name="TextBox 1">
            <a:extLst>
              <a:ext uri="{FF2B5EF4-FFF2-40B4-BE49-F238E27FC236}">
                <a16:creationId xmlns:a16="http://schemas.microsoft.com/office/drawing/2014/main" id="{24F4189B-5DAE-9E70-083C-CED684D21A2D}"/>
              </a:ext>
            </a:extLst>
          </p:cNvPr>
          <p:cNvSpPr txBox="1"/>
          <p:nvPr/>
        </p:nvSpPr>
        <p:spPr>
          <a:xfrm>
            <a:off x="3798064" y="5414433"/>
            <a:ext cx="4915128" cy="584775"/>
          </a:xfrm>
          <a:prstGeom prst="rect">
            <a:avLst/>
          </a:prstGeom>
          <a:noFill/>
        </p:spPr>
        <p:txBody>
          <a:bodyPr wrap="none" rtlCol="0">
            <a:spAutoFit/>
          </a:bodyPr>
          <a:lstStyle/>
          <a:p>
            <a:r>
              <a:rPr lang="en-US" sz="3200" b="1" dirty="0"/>
              <a:t>x1  x2  x3  x4  x5  x6  x7   xi</a:t>
            </a:r>
          </a:p>
        </p:txBody>
      </p:sp>
      <p:sp>
        <p:nvSpPr>
          <p:cNvPr id="4" name="TextBox 3">
            <a:extLst>
              <a:ext uri="{FF2B5EF4-FFF2-40B4-BE49-F238E27FC236}">
                <a16:creationId xmlns:a16="http://schemas.microsoft.com/office/drawing/2014/main" id="{B5E2CB0C-F42F-D269-95D1-B550758C2887}"/>
              </a:ext>
            </a:extLst>
          </p:cNvPr>
          <p:cNvSpPr txBox="1"/>
          <p:nvPr/>
        </p:nvSpPr>
        <p:spPr>
          <a:xfrm>
            <a:off x="7709520" y="766060"/>
            <a:ext cx="2057400" cy="584775"/>
          </a:xfrm>
          <a:prstGeom prst="rect">
            <a:avLst/>
          </a:prstGeom>
          <a:noFill/>
        </p:spPr>
        <p:txBody>
          <a:bodyPr wrap="square" rtlCol="0">
            <a:spAutoFit/>
          </a:bodyPr>
          <a:lstStyle/>
          <a:p>
            <a:r>
              <a:rPr lang="en-US" sz="3200" dirty="0">
                <a:solidFill>
                  <a:srgbClr val="FF0000"/>
                </a:solidFill>
                <a:latin typeface="Bradley Hand" pitchFamily="2" charset="77"/>
              </a:rPr>
              <a:t>query</a:t>
            </a:r>
          </a:p>
        </p:txBody>
      </p:sp>
      <p:sp>
        <p:nvSpPr>
          <p:cNvPr id="5" name="TextBox 4">
            <a:extLst>
              <a:ext uri="{FF2B5EF4-FFF2-40B4-BE49-F238E27FC236}">
                <a16:creationId xmlns:a16="http://schemas.microsoft.com/office/drawing/2014/main" id="{EC8160F0-4554-1BBE-3B68-419A402B8B09}"/>
              </a:ext>
            </a:extLst>
          </p:cNvPr>
          <p:cNvSpPr txBox="1"/>
          <p:nvPr/>
        </p:nvSpPr>
        <p:spPr>
          <a:xfrm>
            <a:off x="4026857" y="6121974"/>
            <a:ext cx="2057400" cy="584775"/>
          </a:xfrm>
          <a:prstGeom prst="rect">
            <a:avLst/>
          </a:prstGeom>
          <a:noFill/>
        </p:spPr>
        <p:txBody>
          <a:bodyPr wrap="square" rtlCol="0">
            <a:spAutoFit/>
          </a:bodyPr>
          <a:lstStyle/>
          <a:p>
            <a:r>
              <a:rPr lang="en-US" sz="3200" dirty="0">
                <a:solidFill>
                  <a:srgbClr val="FF0000"/>
                </a:solidFill>
                <a:latin typeface="Bradley Hand" pitchFamily="2" charset="77"/>
              </a:rPr>
              <a:t>values</a:t>
            </a:r>
          </a:p>
        </p:txBody>
      </p:sp>
      <p:sp>
        <p:nvSpPr>
          <p:cNvPr id="8" name="Content Placeholder 7">
            <a:extLst>
              <a:ext uri="{FF2B5EF4-FFF2-40B4-BE49-F238E27FC236}">
                <a16:creationId xmlns:a16="http://schemas.microsoft.com/office/drawing/2014/main" id="{398F832B-ED02-B9A1-88C8-D3EE2BCA166D}"/>
              </a:ext>
            </a:extLst>
          </p:cNvPr>
          <p:cNvSpPr>
            <a:spLocks noGrp="1"/>
          </p:cNvSpPr>
          <p:nvPr>
            <p:ph idx="1"/>
          </p:nvPr>
        </p:nvSpPr>
        <p:spPr>
          <a:xfrm>
            <a:off x="609600" y="4572000"/>
            <a:ext cx="10058401" cy="4572000"/>
          </a:xfrm>
        </p:spPr>
        <p:txBody>
          <a:bodyPr/>
          <a:lstStyle/>
          <a:p>
            <a:endParaRPr lang="en-US" dirty="0"/>
          </a:p>
        </p:txBody>
      </p:sp>
    </p:spTree>
    <p:extLst>
      <p:ext uri="{BB962C8B-B14F-4D97-AF65-F5344CB8AC3E}">
        <p14:creationId xmlns:p14="http://schemas.microsoft.com/office/powerpoint/2010/main" val="1925787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58687" y="0"/>
            <a:ext cx="10058400" cy="907196"/>
          </a:xfrm>
        </p:spPr>
        <p:txBody>
          <a:bodyPr>
            <a:normAutofit/>
          </a:bodyPr>
          <a:lstStyle/>
          <a:p>
            <a:r>
              <a:rPr lang="en-US" dirty="0"/>
              <a:t>Intuition of attention: </a:t>
            </a:r>
          </a:p>
        </p:txBody>
      </p:sp>
      <p:sp>
        <p:nvSpPr>
          <p:cNvPr id="2" name="TextBox 1">
            <a:extLst>
              <a:ext uri="{FF2B5EF4-FFF2-40B4-BE49-F238E27FC236}">
                <a16:creationId xmlns:a16="http://schemas.microsoft.com/office/drawing/2014/main" id="{24F4189B-5DAE-9E70-083C-CED684D21A2D}"/>
              </a:ext>
            </a:extLst>
          </p:cNvPr>
          <p:cNvSpPr txBox="1"/>
          <p:nvPr/>
        </p:nvSpPr>
        <p:spPr>
          <a:xfrm>
            <a:off x="3798064" y="5414433"/>
            <a:ext cx="4915128" cy="584775"/>
          </a:xfrm>
          <a:prstGeom prst="rect">
            <a:avLst/>
          </a:prstGeom>
          <a:noFill/>
        </p:spPr>
        <p:txBody>
          <a:bodyPr wrap="none" rtlCol="0">
            <a:spAutoFit/>
          </a:bodyPr>
          <a:lstStyle/>
          <a:p>
            <a:r>
              <a:rPr lang="en-US" sz="3200" b="1" dirty="0"/>
              <a:t>x1  x2  x3  x4  x5  x6  x7  xi</a:t>
            </a:r>
          </a:p>
        </p:txBody>
      </p:sp>
      <p:sp>
        <p:nvSpPr>
          <p:cNvPr id="4" name="TextBox 3">
            <a:extLst>
              <a:ext uri="{FF2B5EF4-FFF2-40B4-BE49-F238E27FC236}">
                <a16:creationId xmlns:a16="http://schemas.microsoft.com/office/drawing/2014/main" id="{B5E2CB0C-F42F-D269-95D1-B550758C2887}"/>
              </a:ext>
            </a:extLst>
          </p:cNvPr>
          <p:cNvSpPr txBox="1"/>
          <p:nvPr/>
        </p:nvSpPr>
        <p:spPr>
          <a:xfrm>
            <a:off x="7684492" y="381000"/>
            <a:ext cx="2057400" cy="584775"/>
          </a:xfrm>
          <a:prstGeom prst="rect">
            <a:avLst/>
          </a:prstGeom>
          <a:noFill/>
        </p:spPr>
        <p:txBody>
          <a:bodyPr wrap="square" rtlCol="0">
            <a:spAutoFit/>
          </a:bodyPr>
          <a:lstStyle/>
          <a:p>
            <a:r>
              <a:rPr lang="en-US" sz="3200" dirty="0">
                <a:solidFill>
                  <a:srgbClr val="FF0000"/>
                </a:solidFill>
                <a:latin typeface="Bradley Hand" pitchFamily="2" charset="77"/>
              </a:rPr>
              <a:t>query</a:t>
            </a:r>
          </a:p>
        </p:txBody>
      </p:sp>
      <p:sp>
        <p:nvSpPr>
          <p:cNvPr id="5" name="TextBox 4">
            <a:extLst>
              <a:ext uri="{FF2B5EF4-FFF2-40B4-BE49-F238E27FC236}">
                <a16:creationId xmlns:a16="http://schemas.microsoft.com/office/drawing/2014/main" id="{EC8160F0-4554-1BBE-3B68-419A402B8B09}"/>
              </a:ext>
            </a:extLst>
          </p:cNvPr>
          <p:cNvSpPr txBox="1"/>
          <p:nvPr/>
        </p:nvSpPr>
        <p:spPr>
          <a:xfrm>
            <a:off x="1968500" y="6273225"/>
            <a:ext cx="2057400" cy="584775"/>
          </a:xfrm>
          <a:prstGeom prst="rect">
            <a:avLst/>
          </a:prstGeom>
          <a:noFill/>
        </p:spPr>
        <p:txBody>
          <a:bodyPr wrap="square" rtlCol="0">
            <a:spAutoFit/>
          </a:bodyPr>
          <a:lstStyle/>
          <a:p>
            <a:r>
              <a:rPr lang="en-US" sz="3200" dirty="0">
                <a:solidFill>
                  <a:srgbClr val="FF0000"/>
                </a:solidFill>
                <a:latin typeface="Bradley Hand" pitchFamily="2" charset="77"/>
              </a:rPr>
              <a:t>values</a:t>
            </a:r>
          </a:p>
        </p:txBody>
      </p:sp>
      <p:grpSp>
        <p:nvGrpSpPr>
          <p:cNvPr id="10" name="Group 9">
            <a:extLst>
              <a:ext uri="{FF2B5EF4-FFF2-40B4-BE49-F238E27FC236}">
                <a16:creationId xmlns:a16="http://schemas.microsoft.com/office/drawing/2014/main" id="{A73298C9-68DC-E88A-758A-84FDD4C53AE8}"/>
              </a:ext>
            </a:extLst>
          </p:cNvPr>
          <p:cNvGrpSpPr/>
          <p:nvPr/>
        </p:nvGrpSpPr>
        <p:grpSpPr>
          <a:xfrm>
            <a:off x="3886200" y="6096000"/>
            <a:ext cx="381000" cy="443812"/>
            <a:chOff x="3886200" y="6261788"/>
            <a:chExt cx="381000" cy="443812"/>
          </a:xfrm>
        </p:grpSpPr>
        <p:sp>
          <p:nvSpPr>
            <p:cNvPr id="6" name="Rectangle 5">
              <a:extLst>
                <a:ext uri="{FF2B5EF4-FFF2-40B4-BE49-F238E27FC236}">
                  <a16:creationId xmlns:a16="http://schemas.microsoft.com/office/drawing/2014/main" id="{E792437F-EE2A-BB09-3E1D-EBF8891C4D4E}"/>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8" name="Rectangle 7">
              <a:extLst>
                <a:ext uri="{FF2B5EF4-FFF2-40B4-BE49-F238E27FC236}">
                  <a16:creationId xmlns:a16="http://schemas.microsoft.com/office/drawing/2014/main" id="{13384282-D79C-8ABE-9A55-16EE816137CE}"/>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11" name="Group 10">
            <a:extLst>
              <a:ext uri="{FF2B5EF4-FFF2-40B4-BE49-F238E27FC236}">
                <a16:creationId xmlns:a16="http://schemas.microsoft.com/office/drawing/2014/main" id="{92345E34-5349-C1CD-6EB5-C1B6A1481E8F}"/>
              </a:ext>
            </a:extLst>
          </p:cNvPr>
          <p:cNvGrpSpPr/>
          <p:nvPr/>
        </p:nvGrpSpPr>
        <p:grpSpPr>
          <a:xfrm>
            <a:off x="4495800" y="6096000"/>
            <a:ext cx="381000" cy="443812"/>
            <a:chOff x="3886200" y="6261788"/>
            <a:chExt cx="381000" cy="443812"/>
          </a:xfrm>
        </p:grpSpPr>
        <p:sp>
          <p:nvSpPr>
            <p:cNvPr id="12" name="Rectangle 11">
              <a:extLst>
                <a:ext uri="{FF2B5EF4-FFF2-40B4-BE49-F238E27FC236}">
                  <a16:creationId xmlns:a16="http://schemas.microsoft.com/office/drawing/2014/main" id="{4B226BB1-D0C8-1086-0969-E575D5A1A83B}"/>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13" name="Rectangle 12">
              <a:extLst>
                <a:ext uri="{FF2B5EF4-FFF2-40B4-BE49-F238E27FC236}">
                  <a16:creationId xmlns:a16="http://schemas.microsoft.com/office/drawing/2014/main" id="{AB8BC482-1061-8768-E6FA-9FB081409DE9}"/>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14" name="Group 13">
            <a:extLst>
              <a:ext uri="{FF2B5EF4-FFF2-40B4-BE49-F238E27FC236}">
                <a16:creationId xmlns:a16="http://schemas.microsoft.com/office/drawing/2014/main" id="{EDE10602-2F0B-BF71-7284-4930CC69FC44}"/>
              </a:ext>
            </a:extLst>
          </p:cNvPr>
          <p:cNvGrpSpPr/>
          <p:nvPr/>
        </p:nvGrpSpPr>
        <p:grpSpPr>
          <a:xfrm>
            <a:off x="5105400" y="6096000"/>
            <a:ext cx="381000" cy="443812"/>
            <a:chOff x="3886200" y="6261788"/>
            <a:chExt cx="381000" cy="443812"/>
          </a:xfrm>
        </p:grpSpPr>
        <p:sp>
          <p:nvSpPr>
            <p:cNvPr id="15" name="Rectangle 14">
              <a:extLst>
                <a:ext uri="{FF2B5EF4-FFF2-40B4-BE49-F238E27FC236}">
                  <a16:creationId xmlns:a16="http://schemas.microsoft.com/office/drawing/2014/main" id="{3920FA73-7321-C52B-2EA3-E1167CE6F329}"/>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16" name="Rectangle 15">
              <a:extLst>
                <a:ext uri="{FF2B5EF4-FFF2-40B4-BE49-F238E27FC236}">
                  <a16:creationId xmlns:a16="http://schemas.microsoft.com/office/drawing/2014/main" id="{17E8811D-E6B4-A419-698C-3398D07E5E9C}"/>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17" name="Group 16">
            <a:extLst>
              <a:ext uri="{FF2B5EF4-FFF2-40B4-BE49-F238E27FC236}">
                <a16:creationId xmlns:a16="http://schemas.microsoft.com/office/drawing/2014/main" id="{5A922B46-9C5F-D9D1-017C-99076BF1D36F}"/>
              </a:ext>
            </a:extLst>
          </p:cNvPr>
          <p:cNvGrpSpPr/>
          <p:nvPr/>
        </p:nvGrpSpPr>
        <p:grpSpPr>
          <a:xfrm>
            <a:off x="5753100" y="6096000"/>
            <a:ext cx="381000" cy="443812"/>
            <a:chOff x="3886200" y="6261788"/>
            <a:chExt cx="381000" cy="443812"/>
          </a:xfrm>
        </p:grpSpPr>
        <p:sp>
          <p:nvSpPr>
            <p:cNvPr id="18" name="Rectangle 17">
              <a:extLst>
                <a:ext uri="{FF2B5EF4-FFF2-40B4-BE49-F238E27FC236}">
                  <a16:creationId xmlns:a16="http://schemas.microsoft.com/office/drawing/2014/main" id="{A9AEDAD0-9AF8-7389-2943-F811BF7705F0}"/>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19" name="Rectangle 18">
              <a:extLst>
                <a:ext uri="{FF2B5EF4-FFF2-40B4-BE49-F238E27FC236}">
                  <a16:creationId xmlns:a16="http://schemas.microsoft.com/office/drawing/2014/main" id="{4583ED46-6770-6C74-6CF8-32A5FEABB9F2}"/>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20" name="Group 19">
            <a:extLst>
              <a:ext uri="{FF2B5EF4-FFF2-40B4-BE49-F238E27FC236}">
                <a16:creationId xmlns:a16="http://schemas.microsoft.com/office/drawing/2014/main" id="{A3D81AD1-470E-87C3-682C-84F97634ED0E}"/>
              </a:ext>
            </a:extLst>
          </p:cNvPr>
          <p:cNvGrpSpPr/>
          <p:nvPr/>
        </p:nvGrpSpPr>
        <p:grpSpPr>
          <a:xfrm>
            <a:off x="6366934" y="6096000"/>
            <a:ext cx="381000" cy="443812"/>
            <a:chOff x="3886200" y="6261788"/>
            <a:chExt cx="381000" cy="443812"/>
          </a:xfrm>
        </p:grpSpPr>
        <p:sp>
          <p:nvSpPr>
            <p:cNvPr id="21" name="Rectangle 20">
              <a:extLst>
                <a:ext uri="{FF2B5EF4-FFF2-40B4-BE49-F238E27FC236}">
                  <a16:creationId xmlns:a16="http://schemas.microsoft.com/office/drawing/2014/main" id="{76D7FB67-AA43-7644-1A72-C578F6F0F91E}"/>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22" name="Rectangle 21">
              <a:extLst>
                <a:ext uri="{FF2B5EF4-FFF2-40B4-BE49-F238E27FC236}">
                  <a16:creationId xmlns:a16="http://schemas.microsoft.com/office/drawing/2014/main" id="{70D3CA25-CD6D-5585-9B63-6E4C5A1028E8}"/>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26" name="Group 25">
            <a:extLst>
              <a:ext uri="{FF2B5EF4-FFF2-40B4-BE49-F238E27FC236}">
                <a16:creationId xmlns:a16="http://schemas.microsoft.com/office/drawing/2014/main" id="{3BC4B509-B4B5-CA49-45AB-075BDE22E765}"/>
              </a:ext>
            </a:extLst>
          </p:cNvPr>
          <p:cNvGrpSpPr/>
          <p:nvPr/>
        </p:nvGrpSpPr>
        <p:grpSpPr>
          <a:xfrm>
            <a:off x="6972300" y="6096000"/>
            <a:ext cx="381000" cy="443812"/>
            <a:chOff x="3886200" y="6261788"/>
            <a:chExt cx="381000" cy="443812"/>
          </a:xfrm>
        </p:grpSpPr>
        <p:sp>
          <p:nvSpPr>
            <p:cNvPr id="27" name="Rectangle 26">
              <a:extLst>
                <a:ext uri="{FF2B5EF4-FFF2-40B4-BE49-F238E27FC236}">
                  <a16:creationId xmlns:a16="http://schemas.microsoft.com/office/drawing/2014/main" id="{851630AD-F2E9-E0BC-F0DB-A6275E03C792}"/>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28" name="Rectangle 27">
              <a:extLst>
                <a:ext uri="{FF2B5EF4-FFF2-40B4-BE49-F238E27FC236}">
                  <a16:creationId xmlns:a16="http://schemas.microsoft.com/office/drawing/2014/main" id="{F5942C37-95E9-3FD4-5A18-7AB50CCA9C32}"/>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grpSp>
        <p:nvGrpSpPr>
          <p:cNvPr id="29" name="Group 28">
            <a:extLst>
              <a:ext uri="{FF2B5EF4-FFF2-40B4-BE49-F238E27FC236}">
                <a16:creationId xmlns:a16="http://schemas.microsoft.com/office/drawing/2014/main" id="{5DBB6525-FB1C-B846-7225-32797E3BACBD}"/>
              </a:ext>
            </a:extLst>
          </p:cNvPr>
          <p:cNvGrpSpPr/>
          <p:nvPr/>
        </p:nvGrpSpPr>
        <p:grpSpPr>
          <a:xfrm>
            <a:off x="7548034" y="6096000"/>
            <a:ext cx="381000" cy="443812"/>
            <a:chOff x="3886200" y="6261788"/>
            <a:chExt cx="381000" cy="443812"/>
          </a:xfrm>
        </p:grpSpPr>
        <p:sp>
          <p:nvSpPr>
            <p:cNvPr id="30" name="Rectangle 29">
              <a:extLst>
                <a:ext uri="{FF2B5EF4-FFF2-40B4-BE49-F238E27FC236}">
                  <a16:creationId xmlns:a16="http://schemas.microsoft.com/office/drawing/2014/main" id="{B4735574-F895-9E09-0332-C10ADC581140}"/>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31" name="Rectangle 30">
              <a:extLst>
                <a:ext uri="{FF2B5EF4-FFF2-40B4-BE49-F238E27FC236}">
                  <a16:creationId xmlns:a16="http://schemas.microsoft.com/office/drawing/2014/main" id="{ACFBDA77-42B0-E10A-EBBE-BCFDC504321C}"/>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sp>
        <p:nvSpPr>
          <p:cNvPr id="32" name="TextBox 31">
            <a:extLst>
              <a:ext uri="{FF2B5EF4-FFF2-40B4-BE49-F238E27FC236}">
                <a16:creationId xmlns:a16="http://schemas.microsoft.com/office/drawing/2014/main" id="{E729FA6D-61F7-B1D7-4B7D-7BF30A0E7029}"/>
              </a:ext>
            </a:extLst>
          </p:cNvPr>
          <p:cNvSpPr txBox="1"/>
          <p:nvPr/>
        </p:nvSpPr>
        <p:spPr>
          <a:xfrm>
            <a:off x="1987550" y="5865915"/>
            <a:ext cx="2057400" cy="584775"/>
          </a:xfrm>
          <a:prstGeom prst="rect">
            <a:avLst/>
          </a:prstGeom>
          <a:noFill/>
        </p:spPr>
        <p:txBody>
          <a:bodyPr wrap="square" rtlCol="0">
            <a:spAutoFit/>
          </a:bodyPr>
          <a:lstStyle/>
          <a:p>
            <a:r>
              <a:rPr lang="en-US" sz="3200" dirty="0">
                <a:solidFill>
                  <a:srgbClr val="FF0000"/>
                </a:solidFill>
                <a:latin typeface="Bradley Hand" pitchFamily="2" charset="77"/>
              </a:rPr>
              <a:t>keys</a:t>
            </a:r>
          </a:p>
        </p:txBody>
      </p:sp>
      <p:grpSp>
        <p:nvGrpSpPr>
          <p:cNvPr id="7" name="Group 6">
            <a:extLst>
              <a:ext uri="{FF2B5EF4-FFF2-40B4-BE49-F238E27FC236}">
                <a16:creationId xmlns:a16="http://schemas.microsoft.com/office/drawing/2014/main" id="{CED50349-CAAD-5454-8408-FF6B52A6471C}"/>
              </a:ext>
            </a:extLst>
          </p:cNvPr>
          <p:cNvGrpSpPr/>
          <p:nvPr/>
        </p:nvGrpSpPr>
        <p:grpSpPr>
          <a:xfrm>
            <a:off x="8077200" y="6089306"/>
            <a:ext cx="381000" cy="443812"/>
            <a:chOff x="3886200" y="6261788"/>
            <a:chExt cx="381000" cy="443812"/>
          </a:xfrm>
        </p:grpSpPr>
        <p:sp>
          <p:nvSpPr>
            <p:cNvPr id="9" name="Rectangle 8">
              <a:extLst>
                <a:ext uri="{FF2B5EF4-FFF2-40B4-BE49-F238E27FC236}">
                  <a16:creationId xmlns:a16="http://schemas.microsoft.com/office/drawing/2014/main" id="{249A24D1-9855-44C5-EC8D-E624DF034C96}"/>
                </a:ext>
              </a:extLst>
            </p:cNvPr>
            <p:cNvSpPr/>
            <p:nvPr/>
          </p:nvSpPr>
          <p:spPr>
            <a:xfrm>
              <a:off x="3886200" y="6261788"/>
              <a:ext cx="381000" cy="21521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a:t>
              </a:r>
            </a:p>
          </p:txBody>
        </p:sp>
        <p:sp>
          <p:nvSpPr>
            <p:cNvPr id="23" name="Rectangle 22">
              <a:extLst>
                <a:ext uri="{FF2B5EF4-FFF2-40B4-BE49-F238E27FC236}">
                  <a16:creationId xmlns:a16="http://schemas.microsoft.com/office/drawing/2014/main" id="{A25E841F-3E10-5A55-67DD-BF6CC5B74E4D}"/>
                </a:ext>
              </a:extLst>
            </p:cNvPr>
            <p:cNvSpPr/>
            <p:nvPr/>
          </p:nvSpPr>
          <p:spPr>
            <a:xfrm>
              <a:off x="3886200" y="6490388"/>
              <a:ext cx="381000" cy="21521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t>
              </a:r>
            </a:p>
          </p:txBody>
        </p:sp>
      </p:grpSp>
      <p:pic>
        <p:nvPicPr>
          <p:cNvPr id="34" name="Picture 33">
            <a:extLst>
              <a:ext uri="{FF2B5EF4-FFF2-40B4-BE49-F238E27FC236}">
                <a16:creationId xmlns:a16="http://schemas.microsoft.com/office/drawing/2014/main" id="{E68E90BC-DC2C-D348-4048-C87FA3E91C78}"/>
              </a:ext>
            </a:extLst>
          </p:cNvPr>
          <p:cNvPicPr>
            <a:picLocks noChangeAspect="1"/>
          </p:cNvPicPr>
          <p:nvPr/>
        </p:nvPicPr>
        <p:blipFill>
          <a:blip r:embed="rId3"/>
          <a:srcRect t="22586"/>
          <a:stretch/>
        </p:blipFill>
        <p:spPr>
          <a:xfrm>
            <a:off x="1676400" y="1350834"/>
            <a:ext cx="8606754" cy="4111649"/>
          </a:xfrm>
          <a:prstGeom prst="rect">
            <a:avLst/>
          </a:prstGeom>
        </p:spPr>
      </p:pic>
      <p:sp>
        <p:nvSpPr>
          <p:cNvPr id="36" name="Content Placeholder 35">
            <a:extLst>
              <a:ext uri="{FF2B5EF4-FFF2-40B4-BE49-F238E27FC236}">
                <a16:creationId xmlns:a16="http://schemas.microsoft.com/office/drawing/2014/main" id="{4FF506C7-6F52-D5F1-965C-EA41028709F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75462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5C8C-E21E-54CD-D27D-238A50B896F6}"/>
              </a:ext>
            </a:extLst>
          </p:cNvPr>
          <p:cNvSpPr>
            <a:spLocks noGrp="1"/>
          </p:cNvSpPr>
          <p:nvPr>
            <p:ph type="title"/>
          </p:nvPr>
        </p:nvSpPr>
        <p:spPr/>
        <p:txBody>
          <a:bodyPr>
            <a:normAutofit fontScale="90000"/>
          </a:bodyPr>
          <a:lstStyle/>
          <a:p>
            <a:r>
              <a:rPr lang="en-US" dirty="0"/>
              <a:t>An Actual Attention Head: slightly more complicated</a:t>
            </a:r>
          </a:p>
        </p:txBody>
      </p:sp>
      <p:sp>
        <p:nvSpPr>
          <p:cNvPr id="3" name="Content Placeholder 2">
            <a:extLst>
              <a:ext uri="{FF2B5EF4-FFF2-40B4-BE49-F238E27FC236}">
                <a16:creationId xmlns:a16="http://schemas.microsoft.com/office/drawing/2014/main" id="{FDF13EC5-0DB3-5970-3010-2AF01E294173}"/>
              </a:ext>
            </a:extLst>
          </p:cNvPr>
          <p:cNvSpPr>
            <a:spLocks noGrp="1"/>
          </p:cNvSpPr>
          <p:nvPr>
            <p:ph idx="1"/>
          </p:nvPr>
        </p:nvSpPr>
        <p:spPr/>
        <p:txBody>
          <a:bodyPr>
            <a:normAutofit/>
          </a:bodyPr>
          <a:lstStyle/>
          <a:p>
            <a:r>
              <a:rPr lang="en-US" sz="3200" dirty="0">
                <a:latin typeface="Calibri" panose="020F0502020204030204" pitchFamily="34" charset="0"/>
                <a:cs typeface="Calibri" panose="020F0502020204030204" pitchFamily="34" charset="0"/>
              </a:rPr>
              <a:t>We'll use matrices to project each vector</a:t>
            </a:r>
            <a:r>
              <a:rPr lang="en-US" sz="3200" b="1" dirty="0">
                <a:latin typeface="Calibri" panose="020F0502020204030204" pitchFamily="34" charset="0"/>
                <a:cs typeface="Calibri" panose="020F0502020204030204" pitchFamily="34" charset="0"/>
              </a:rPr>
              <a:t> x</a:t>
            </a:r>
            <a:r>
              <a:rPr lang="en-US" sz="3200" baseline="-25000" dirty="0">
                <a:latin typeface="Calibri" panose="020F0502020204030204" pitchFamily="34" charset="0"/>
                <a:cs typeface="Calibri" panose="020F0502020204030204" pitchFamily="34" charset="0"/>
              </a:rPr>
              <a:t>i</a:t>
            </a:r>
            <a:r>
              <a:rPr lang="en-US" sz="3200" b="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into a representation of its role as query, key, value:</a:t>
            </a: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query</a:t>
            </a:r>
            <a:r>
              <a:rPr lang="en-US" sz="3200" dirty="0">
                <a:latin typeface="Calibri" panose="020F0502020204030204" pitchFamily="34" charset="0"/>
                <a:cs typeface="Calibri" panose="020F0502020204030204" pitchFamily="34" charset="0"/>
              </a:rPr>
              <a:t>: </a:t>
            </a:r>
            <a:r>
              <a:rPr lang="en-US" sz="3200" b="1" dirty="0">
                <a:effectLst/>
                <a:latin typeface="Calibri" panose="020F0502020204030204" pitchFamily="34" charset="0"/>
                <a:cs typeface="Calibri" panose="020F0502020204030204" pitchFamily="34" charset="0"/>
              </a:rPr>
              <a:t>W</a:t>
            </a:r>
            <a:r>
              <a:rPr lang="en-US" sz="3200" b="1" baseline="30000" dirty="0">
                <a:effectLst/>
                <a:latin typeface="Calibri" panose="020F0502020204030204" pitchFamily="34" charset="0"/>
                <a:cs typeface="Calibri" panose="020F0502020204030204" pitchFamily="34" charset="0"/>
              </a:rPr>
              <a:t>Q</a:t>
            </a: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key</a:t>
            </a:r>
            <a:r>
              <a:rPr lang="en-US" sz="3200"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W</a:t>
            </a:r>
            <a:r>
              <a:rPr lang="en-US" sz="3200" b="1" baseline="30000" dirty="0">
                <a:latin typeface="Calibri" panose="020F0502020204030204" pitchFamily="34" charset="0"/>
                <a:cs typeface="Calibri" panose="020F0502020204030204" pitchFamily="34" charset="0"/>
              </a:rPr>
              <a:t>K</a:t>
            </a:r>
            <a:endParaRPr lang="en-US" sz="3200" b="1" baseline="30000" dirty="0">
              <a:effectLst/>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3200" b="1" dirty="0">
                <a:latin typeface="Calibri" panose="020F0502020204030204" pitchFamily="34" charset="0"/>
                <a:cs typeface="Calibri" panose="020F0502020204030204" pitchFamily="34" charset="0"/>
              </a:rPr>
              <a:t>value</a:t>
            </a:r>
            <a:r>
              <a:rPr lang="en-US" sz="3200" dirty="0">
                <a:latin typeface="Calibri" panose="020F0502020204030204" pitchFamily="34" charset="0"/>
                <a:cs typeface="Calibri" panose="020F0502020204030204" pitchFamily="34" charset="0"/>
              </a:rPr>
              <a:t>: </a:t>
            </a:r>
            <a:r>
              <a:rPr lang="en-US" sz="3200" b="1" dirty="0">
                <a:effectLst/>
                <a:latin typeface="Calibri" panose="020F0502020204030204" pitchFamily="34" charset="0"/>
                <a:cs typeface="Calibri" panose="020F0502020204030204" pitchFamily="34" charset="0"/>
              </a:rPr>
              <a:t>W</a:t>
            </a:r>
            <a:r>
              <a:rPr lang="en-US" sz="3200" b="1" baseline="30000" dirty="0">
                <a:effectLst/>
                <a:latin typeface="Calibri" panose="020F0502020204030204" pitchFamily="34" charset="0"/>
                <a:cs typeface="Calibri" panose="020F0502020204030204" pitchFamily="34" charset="0"/>
              </a:rPr>
              <a:t>V</a:t>
            </a:r>
            <a:endParaRPr lang="en-US" sz="3200" b="1" baseline="300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p>
          <a:p>
            <a:endParaRPr lang="en-US" dirty="0"/>
          </a:p>
        </p:txBody>
      </p:sp>
      <p:pic>
        <p:nvPicPr>
          <p:cNvPr id="4" name="Picture 3">
            <a:extLst>
              <a:ext uri="{FF2B5EF4-FFF2-40B4-BE49-F238E27FC236}">
                <a16:creationId xmlns:a16="http://schemas.microsoft.com/office/drawing/2014/main" id="{2EBD0090-5102-2D61-92CD-0D4A8D06FD96}"/>
              </a:ext>
            </a:extLst>
          </p:cNvPr>
          <p:cNvPicPr>
            <a:picLocks noChangeAspect="1"/>
          </p:cNvPicPr>
          <p:nvPr/>
        </p:nvPicPr>
        <p:blipFill>
          <a:blip r:embed="rId2"/>
          <a:stretch>
            <a:fillRect/>
          </a:stretch>
        </p:blipFill>
        <p:spPr>
          <a:xfrm>
            <a:off x="1651104" y="4852117"/>
            <a:ext cx="9504576" cy="811366"/>
          </a:xfrm>
          <a:prstGeom prst="rect">
            <a:avLst/>
          </a:prstGeom>
        </p:spPr>
      </p:pic>
    </p:spTree>
    <p:extLst>
      <p:ext uri="{BB962C8B-B14F-4D97-AF65-F5344CB8AC3E}">
        <p14:creationId xmlns:p14="http://schemas.microsoft.com/office/powerpoint/2010/main" val="3470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058400" cy="907196"/>
          </a:xfrm>
        </p:spPr>
        <p:txBody>
          <a:bodyPr>
            <a:normAutofit/>
          </a:bodyPr>
          <a:lstStyle/>
          <a:p>
            <a:r>
              <a:rPr lang="en-US" dirty="0"/>
              <a:t>LLMs are built out of transformers</a:t>
            </a:r>
          </a:p>
        </p:txBody>
      </p:sp>
      <p:sp>
        <p:nvSpPr>
          <p:cNvPr id="20483" name="Rectangle 3"/>
          <p:cNvSpPr>
            <a:spLocks noGrp="1" noChangeArrowheads="1"/>
          </p:cNvSpPr>
          <p:nvPr>
            <p:ph idx="1"/>
          </p:nvPr>
        </p:nvSpPr>
        <p:spPr>
          <a:xfrm>
            <a:off x="1676400" y="1447800"/>
            <a:ext cx="10058400" cy="4800600"/>
          </a:xfrm>
        </p:spPr>
        <p:txBody>
          <a:bodyPr>
            <a:normAutofit/>
          </a:bodyPr>
          <a:lstStyle/>
          <a:p>
            <a:pPr marL="0" indent="0"/>
            <a:r>
              <a:rPr lang="en-US" sz="3200" dirty="0"/>
              <a:t>Transformer: a specific kind of network architecture, like a fancier feedforward network, but based on attention</a:t>
            </a:r>
          </a:p>
        </p:txBody>
      </p:sp>
      <p:pic>
        <p:nvPicPr>
          <p:cNvPr id="2" name="Picture 1">
            <a:extLst>
              <a:ext uri="{FF2B5EF4-FFF2-40B4-BE49-F238E27FC236}">
                <a16:creationId xmlns:a16="http://schemas.microsoft.com/office/drawing/2014/main" id="{CCA119C2-582F-4D99-92AF-E6E7C5196B0D}"/>
              </a:ext>
            </a:extLst>
          </p:cNvPr>
          <p:cNvPicPr>
            <a:picLocks noChangeAspect="1"/>
          </p:cNvPicPr>
          <p:nvPr/>
        </p:nvPicPr>
        <p:blipFill>
          <a:blip r:embed="rId3"/>
          <a:stretch>
            <a:fillRect/>
          </a:stretch>
        </p:blipFill>
        <p:spPr>
          <a:xfrm>
            <a:off x="2727325" y="2565303"/>
            <a:ext cx="6737350" cy="3914720"/>
          </a:xfrm>
          <a:prstGeom prst="rect">
            <a:avLst/>
          </a:prstGeom>
        </p:spPr>
      </p:pic>
    </p:spTree>
    <p:extLst>
      <p:ext uri="{BB962C8B-B14F-4D97-AF65-F5344CB8AC3E}">
        <p14:creationId xmlns:p14="http://schemas.microsoft.com/office/powerpoint/2010/main" val="514305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5C8C-E21E-54CD-D27D-238A50B896F6}"/>
              </a:ext>
            </a:extLst>
          </p:cNvPr>
          <p:cNvSpPr>
            <a:spLocks noGrp="1"/>
          </p:cNvSpPr>
          <p:nvPr>
            <p:ph type="title"/>
          </p:nvPr>
        </p:nvSpPr>
        <p:spPr/>
        <p:txBody>
          <a:bodyPr>
            <a:normAutofit fontScale="90000"/>
          </a:bodyPr>
          <a:lstStyle/>
          <a:p>
            <a:r>
              <a:rPr lang="en-US" dirty="0"/>
              <a:t>An Actual Attention Head: slightly more complicated</a:t>
            </a:r>
          </a:p>
        </p:txBody>
      </p:sp>
      <p:sp>
        <p:nvSpPr>
          <p:cNvPr id="3" name="Content Placeholder 2">
            <a:extLst>
              <a:ext uri="{FF2B5EF4-FFF2-40B4-BE49-F238E27FC236}">
                <a16:creationId xmlns:a16="http://schemas.microsoft.com/office/drawing/2014/main" id="{FDF13EC5-0DB3-5970-3010-2AF01E294173}"/>
              </a:ext>
            </a:extLst>
          </p:cNvPr>
          <p:cNvSpPr>
            <a:spLocks noGrp="1"/>
          </p:cNvSpPr>
          <p:nvPr>
            <p:ph idx="1"/>
          </p:nvPr>
        </p:nvSpPr>
        <p:spPr/>
        <p:txBody>
          <a:bodyPr>
            <a:normAutofit/>
          </a:bodyPr>
          <a:lstStyle/>
          <a:p>
            <a:r>
              <a:rPr lang="en-US" sz="3600" dirty="0">
                <a:latin typeface="Calibri" panose="020F0502020204030204" pitchFamily="34" charset="0"/>
                <a:cs typeface="Calibri" panose="020F0502020204030204" pitchFamily="34" charset="0"/>
              </a:rPr>
              <a:t>Given these 3 representation of </a:t>
            </a:r>
            <a:r>
              <a:rPr lang="en-US" sz="3600" b="1" dirty="0">
                <a:latin typeface="Calibri" panose="020F0502020204030204" pitchFamily="34" charset="0"/>
                <a:cs typeface="Calibri" panose="020F0502020204030204" pitchFamily="34" charset="0"/>
              </a:rPr>
              <a:t>x</a:t>
            </a:r>
            <a:r>
              <a:rPr lang="en-US" sz="3600" baseline="-25000" dirty="0">
                <a:latin typeface="Calibri" panose="020F0502020204030204" pitchFamily="34" charset="0"/>
                <a:cs typeface="Calibri" panose="020F0502020204030204" pitchFamily="34" charset="0"/>
              </a:rPr>
              <a:t>i</a:t>
            </a:r>
          </a:p>
          <a:p>
            <a:endParaRPr lang="en-US" sz="3600" baseline="-25000" dirty="0">
              <a:latin typeface="Calibri" panose="020F0502020204030204" pitchFamily="34" charset="0"/>
              <a:cs typeface="Calibri" panose="020F0502020204030204" pitchFamily="34" charset="0"/>
            </a:endParaRPr>
          </a:p>
          <a:p>
            <a:endParaRPr lang="en-US" sz="3600" baseline="-25000" dirty="0">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To compute  similarity of current element </a:t>
            </a:r>
            <a:r>
              <a:rPr lang="en-US" sz="3600" b="1" dirty="0">
                <a:latin typeface="Calibri" panose="020F0502020204030204" pitchFamily="34" charset="0"/>
                <a:cs typeface="Calibri" panose="020F0502020204030204" pitchFamily="34" charset="0"/>
              </a:rPr>
              <a:t>x</a:t>
            </a:r>
            <a:r>
              <a:rPr lang="en-US" sz="3600" baseline="-25000" dirty="0">
                <a:latin typeface="Calibri" panose="020F0502020204030204" pitchFamily="34" charset="0"/>
                <a:cs typeface="Calibri" panose="020F0502020204030204" pitchFamily="34" charset="0"/>
              </a:rPr>
              <a:t>i </a:t>
            </a:r>
            <a:r>
              <a:rPr lang="en-US" sz="3600" dirty="0">
                <a:effectLst/>
                <a:latin typeface="Calibri" panose="020F0502020204030204" pitchFamily="34" charset="0"/>
                <a:cs typeface="Calibri" panose="020F0502020204030204" pitchFamily="34" charset="0"/>
              </a:rPr>
              <a:t>with some prior element </a:t>
            </a:r>
            <a:r>
              <a:rPr lang="en-US" sz="3600" b="1" dirty="0" err="1">
                <a:latin typeface="Calibri" panose="020F0502020204030204" pitchFamily="34" charset="0"/>
                <a:cs typeface="Calibri" panose="020F0502020204030204" pitchFamily="34" charset="0"/>
              </a:rPr>
              <a:t>x</a:t>
            </a:r>
            <a:r>
              <a:rPr lang="en-US" sz="3600" baseline="-25000" dirty="0" err="1">
                <a:latin typeface="Calibri" panose="020F0502020204030204" pitchFamily="34" charset="0"/>
                <a:cs typeface="Calibri" panose="020F0502020204030204" pitchFamily="34" charset="0"/>
              </a:rPr>
              <a:t>j</a:t>
            </a:r>
            <a:endParaRPr lang="en-US" sz="3600" dirty="0">
              <a:effectLst/>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W</a:t>
            </a:r>
            <a:r>
              <a:rPr lang="en-US" sz="3600" dirty="0">
                <a:effectLst/>
                <a:latin typeface="Calibri" panose="020F0502020204030204" pitchFamily="34" charset="0"/>
                <a:cs typeface="Calibri" panose="020F0502020204030204" pitchFamily="34" charset="0"/>
              </a:rPr>
              <a:t>e’ll use dot product between  </a:t>
            </a:r>
            <a:r>
              <a:rPr lang="en-US" sz="3600" b="1" dirty="0">
                <a:effectLst/>
                <a:latin typeface="Calibri" panose="020F0502020204030204" pitchFamily="34" charset="0"/>
                <a:cs typeface="Calibri" panose="020F0502020204030204" pitchFamily="34" charset="0"/>
              </a:rPr>
              <a:t>q</a:t>
            </a:r>
            <a:r>
              <a:rPr lang="en-US" sz="3600" baseline="-25000" dirty="0">
                <a:effectLst/>
                <a:latin typeface="Calibri" panose="020F0502020204030204" pitchFamily="34" charset="0"/>
                <a:cs typeface="Calibri" panose="020F0502020204030204" pitchFamily="34" charset="0"/>
              </a:rPr>
              <a:t>i</a:t>
            </a:r>
            <a:r>
              <a:rPr lang="en-US" sz="3600" i="1" dirty="0">
                <a:effectLst/>
                <a:latin typeface="Calibri" panose="020F0502020204030204" pitchFamily="34" charset="0"/>
                <a:cs typeface="Calibri" panose="020F0502020204030204" pitchFamily="34" charset="0"/>
              </a:rPr>
              <a:t> </a:t>
            </a:r>
            <a:r>
              <a:rPr lang="en-US" sz="3600" dirty="0">
                <a:effectLst/>
                <a:latin typeface="Calibri" panose="020F0502020204030204" pitchFamily="34" charset="0"/>
                <a:cs typeface="Calibri" panose="020F0502020204030204" pitchFamily="34" charset="0"/>
              </a:rPr>
              <a:t>and </a:t>
            </a:r>
            <a:r>
              <a:rPr lang="en-US" sz="3600" b="1" dirty="0" err="1">
                <a:effectLst/>
                <a:latin typeface="Calibri" panose="020F0502020204030204" pitchFamily="34" charset="0"/>
                <a:cs typeface="Calibri" panose="020F0502020204030204" pitchFamily="34" charset="0"/>
              </a:rPr>
              <a:t>k</a:t>
            </a:r>
            <a:r>
              <a:rPr lang="en-US" sz="3600" baseline="-25000" dirty="0" err="1">
                <a:effectLst/>
                <a:latin typeface="Calibri" panose="020F0502020204030204" pitchFamily="34" charset="0"/>
                <a:cs typeface="Calibri" panose="020F0502020204030204" pitchFamily="34" charset="0"/>
              </a:rPr>
              <a:t>j</a:t>
            </a:r>
            <a:r>
              <a:rPr lang="en-US" sz="3600" dirty="0">
                <a:effectLst/>
                <a:latin typeface="Calibri" panose="020F0502020204030204" pitchFamily="34" charset="0"/>
                <a:cs typeface="Calibri" panose="020F0502020204030204" pitchFamily="34" charset="0"/>
              </a:rPr>
              <a:t>. </a:t>
            </a:r>
          </a:p>
          <a:p>
            <a:r>
              <a:rPr lang="en-US" sz="3600" dirty="0">
                <a:latin typeface="Calibri" panose="020F0502020204030204" pitchFamily="34" charset="0"/>
                <a:cs typeface="Calibri" panose="020F0502020204030204" pitchFamily="34" charset="0"/>
              </a:rPr>
              <a:t>And instead of summing up </a:t>
            </a:r>
            <a:r>
              <a:rPr lang="en-US" sz="3600" b="1" dirty="0" err="1">
                <a:latin typeface="Calibri" panose="020F0502020204030204" pitchFamily="34" charset="0"/>
                <a:cs typeface="Calibri" panose="020F0502020204030204" pitchFamily="34" charset="0"/>
              </a:rPr>
              <a:t>x</a:t>
            </a:r>
            <a:r>
              <a:rPr lang="en-US" sz="3600" baseline="-25000" dirty="0" err="1">
                <a:latin typeface="Calibri" panose="020F0502020204030204" pitchFamily="34" charset="0"/>
                <a:cs typeface="Calibri" panose="020F0502020204030204" pitchFamily="34" charset="0"/>
              </a:rPr>
              <a:t>j</a:t>
            </a:r>
            <a:r>
              <a:rPr lang="en-US" sz="3600" dirty="0">
                <a:latin typeface="Calibri" panose="020F0502020204030204" pitchFamily="34" charset="0"/>
                <a:cs typeface="Calibri" panose="020F0502020204030204" pitchFamily="34" charset="0"/>
              </a:rPr>
              <a:t> ,  we'll sum up </a:t>
            </a:r>
            <a:r>
              <a:rPr lang="en-US" sz="3600" b="1" dirty="0" err="1">
                <a:latin typeface="Calibri" panose="020F0502020204030204" pitchFamily="34" charset="0"/>
                <a:cs typeface="Calibri" panose="020F0502020204030204" pitchFamily="34" charset="0"/>
              </a:rPr>
              <a:t>v</a:t>
            </a:r>
            <a:r>
              <a:rPr lang="en-US" sz="3600" baseline="-25000" dirty="0" err="1">
                <a:latin typeface="Calibri" panose="020F0502020204030204" pitchFamily="34" charset="0"/>
                <a:cs typeface="Calibri" panose="020F0502020204030204" pitchFamily="34" charset="0"/>
              </a:rPr>
              <a:t>j</a:t>
            </a:r>
            <a:endParaRPr lang="en-US" sz="3600" dirty="0">
              <a:effectLst/>
              <a:latin typeface="Calibri" panose="020F0502020204030204" pitchFamily="34" charset="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a:p>
            <a:endParaRPr lang="en-US" sz="3200" baseline="-25000" dirty="0">
              <a:latin typeface="Calibri" panose="020F0502020204030204" pitchFamily="34" charset="0"/>
              <a:cs typeface="Calibri" panose="020F0502020204030204" pitchFamily="34" charset="0"/>
            </a:endParaRPr>
          </a:p>
          <a:p>
            <a:endParaRPr lang="en-US" sz="3200" baseline="-25000" dirty="0">
              <a:latin typeface="Calibri" panose="020F0502020204030204" pitchFamily="34" charset="0"/>
              <a:cs typeface="Calibri" panose="020F0502020204030204" pitchFamily="34" charset="0"/>
            </a:endParaRPr>
          </a:p>
          <a:p>
            <a:endParaRPr lang="en-US" sz="3200" baseline="-25000" dirty="0">
              <a:latin typeface="Calibri" panose="020F0502020204030204" pitchFamily="34" charset="0"/>
              <a:cs typeface="Calibri" panose="020F0502020204030204" pitchFamily="34" charset="0"/>
            </a:endParaRPr>
          </a:p>
          <a:p>
            <a:endParaRPr lang="en-US" sz="3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p>
          <a:p>
            <a:endParaRPr lang="en-US" dirty="0"/>
          </a:p>
        </p:txBody>
      </p:sp>
      <p:pic>
        <p:nvPicPr>
          <p:cNvPr id="4" name="Picture 3">
            <a:extLst>
              <a:ext uri="{FF2B5EF4-FFF2-40B4-BE49-F238E27FC236}">
                <a16:creationId xmlns:a16="http://schemas.microsoft.com/office/drawing/2014/main" id="{2EBD0090-5102-2D61-92CD-0D4A8D06FD96}"/>
              </a:ext>
            </a:extLst>
          </p:cNvPr>
          <p:cNvPicPr>
            <a:picLocks noChangeAspect="1"/>
          </p:cNvPicPr>
          <p:nvPr/>
        </p:nvPicPr>
        <p:blipFill>
          <a:blip r:embed="rId2"/>
          <a:stretch>
            <a:fillRect/>
          </a:stretch>
        </p:blipFill>
        <p:spPr>
          <a:xfrm>
            <a:off x="3105568" y="2209800"/>
            <a:ext cx="7980680" cy="681277"/>
          </a:xfrm>
          <a:prstGeom prst="rect">
            <a:avLst/>
          </a:prstGeom>
        </p:spPr>
      </p:pic>
    </p:spTree>
    <p:extLst>
      <p:ext uri="{BB962C8B-B14F-4D97-AF65-F5344CB8AC3E}">
        <p14:creationId xmlns:p14="http://schemas.microsoft.com/office/powerpoint/2010/main" val="287958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5C54-4103-F2B0-C737-9F4478F0B926}"/>
              </a:ext>
            </a:extLst>
          </p:cNvPr>
          <p:cNvSpPr>
            <a:spLocks noGrp="1"/>
          </p:cNvSpPr>
          <p:nvPr>
            <p:ph type="title"/>
          </p:nvPr>
        </p:nvSpPr>
        <p:spPr/>
        <p:txBody>
          <a:bodyPr/>
          <a:lstStyle/>
          <a:p>
            <a:r>
              <a:rPr lang="en-US" dirty="0"/>
              <a:t>Final equations for one attention head</a:t>
            </a:r>
          </a:p>
        </p:txBody>
      </p:sp>
      <p:sp>
        <p:nvSpPr>
          <p:cNvPr id="3" name="Content Placeholder 2">
            <a:extLst>
              <a:ext uri="{FF2B5EF4-FFF2-40B4-BE49-F238E27FC236}">
                <a16:creationId xmlns:a16="http://schemas.microsoft.com/office/drawing/2014/main" id="{48EFC8C2-3993-6396-EF61-82F2D0129E6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B3CB04E-EADD-9E05-12F5-19D6076E5530}"/>
              </a:ext>
            </a:extLst>
          </p:cNvPr>
          <p:cNvPicPr>
            <a:picLocks noChangeAspect="1"/>
          </p:cNvPicPr>
          <p:nvPr/>
        </p:nvPicPr>
        <p:blipFill>
          <a:blip r:embed="rId3"/>
          <a:stretch>
            <a:fillRect/>
          </a:stretch>
        </p:blipFill>
        <p:spPr>
          <a:xfrm>
            <a:off x="591016" y="1752600"/>
            <a:ext cx="10928194" cy="4267200"/>
          </a:xfrm>
          <a:prstGeom prst="rect">
            <a:avLst/>
          </a:prstGeom>
        </p:spPr>
      </p:pic>
    </p:spTree>
    <p:extLst>
      <p:ext uri="{BB962C8B-B14F-4D97-AF65-F5344CB8AC3E}">
        <p14:creationId xmlns:p14="http://schemas.microsoft.com/office/powerpoint/2010/main" val="4181134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53DB-20D6-FAC8-64C7-0844D7DC73E0}"/>
              </a:ext>
            </a:extLst>
          </p:cNvPr>
          <p:cNvSpPr>
            <a:spLocks noGrp="1"/>
          </p:cNvSpPr>
          <p:nvPr>
            <p:ph type="title"/>
          </p:nvPr>
        </p:nvSpPr>
        <p:spPr>
          <a:xfrm>
            <a:off x="609600" y="159603"/>
            <a:ext cx="11430000" cy="907196"/>
          </a:xfrm>
        </p:spPr>
        <p:txBody>
          <a:bodyPr>
            <a:noAutofit/>
          </a:bodyPr>
          <a:lstStyle/>
          <a:p>
            <a:r>
              <a:rPr lang="en-US" sz="4000" dirty="0">
                <a:effectLst/>
              </a:rPr>
              <a:t>Calculating the value of a3</a:t>
            </a:r>
            <a:endParaRPr lang="en-US" sz="4000" dirty="0"/>
          </a:p>
        </p:txBody>
      </p:sp>
      <p:pic>
        <p:nvPicPr>
          <p:cNvPr id="5" name="Content Placeholder 4">
            <a:extLst>
              <a:ext uri="{FF2B5EF4-FFF2-40B4-BE49-F238E27FC236}">
                <a16:creationId xmlns:a16="http://schemas.microsoft.com/office/drawing/2014/main" id="{4FC81E58-587A-E6BC-1156-620113C46B7D}"/>
              </a:ext>
            </a:extLst>
          </p:cNvPr>
          <p:cNvPicPr>
            <a:picLocks noGrp="1" noChangeAspect="1"/>
          </p:cNvPicPr>
          <p:nvPr>
            <p:ph idx="1"/>
          </p:nvPr>
        </p:nvPicPr>
        <p:blipFill>
          <a:blip r:embed="rId3"/>
          <a:stretch>
            <a:fillRect/>
          </a:stretch>
        </p:blipFill>
        <p:spPr>
          <a:xfrm>
            <a:off x="2111109" y="1295401"/>
            <a:ext cx="7714012" cy="5402996"/>
          </a:xfrm>
        </p:spPr>
      </p:pic>
    </p:spTree>
    <p:extLst>
      <p:ext uri="{BB962C8B-B14F-4D97-AF65-F5344CB8AC3E}">
        <p14:creationId xmlns:p14="http://schemas.microsoft.com/office/powerpoint/2010/main" val="2103294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5C8C-E21E-54CD-D27D-238A50B896F6}"/>
              </a:ext>
            </a:extLst>
          </p:cNvPr>
          <p:cNvSpPr>
            <a:spLocks noGrp="1"/>
          </p:cNvSpPr>
          <p:nvPr>
            <p:ph type="title"/>
          </p:nvPr>
        </p:nvSpPr>
        <p:spPr/>
        <p:txBody>
          <a:bodyPr>
            <a:normAutofit/>
          </a:bodyPr>
          <a:lstStyle/>
          <a:p>
            <a:r>
              <a:rPr lang="en-US" dirty="0"/>
              <a:t>Actual Attention: slightly more complicated</a:t>
            </a:r>
          </a:p>
        </p:txBody>
      </p:sp>
      <p:sp>
        <p:nvSpPr>
          <p:cNvPr id="3" name="Content Placeholder 2">
            <a:extLst>
              <a:ext uri="{FF2B5EF4-FFF2-40B4-BE49-F238E27FC236}">
                <a16:creationId xmlns:a16="http://schemas.microsoft.com/office/drawing/2014/main" id="{FDF13EC5-0DB3-5970-3010-2AF01E294173}"/>
              </a:ext>
            </a:extLst>
          </p:cNvPr>
          <p:cNvSpPr>
            <a:spLocks noGrp="1"/>
          </p:cNvSpPr>
          <p:nvPr>
            <p:ph idx="1"/>
          </p:nvPr>
        </p:nvSpPr>
        <p:spPr/>
        <p:txBody>
          <a:bodyPr>
            <a:normAutofit/>
          </a:bodyPr>
          <a:lstStyle/>
          <a:p>
            <a:pPr marL="457200" indent="-457200">
              <a:buFont typeface="Arial" panose="020B0604020202020204" pitchFamily="34" charset="0"/>
              <a:buChar char="•"/>
            </a:pPr>
            <a:r>
              <a:rPr lang="en-US" sz="2400" dirty="0">
                <a:latin typeface="Calibri" panose="020F0502020204030204" pitchFamily="34" charset="0"/>
                <a:cs typeface="Calibri" panose="020F0502020204030204" pitchFamily="34" charset="0"/>
              </a:rPr>
              <a:t>Instead of one attention head, we'll have lots of them!</a:t>
            </a:r>
          </a:p>
          <a:p>
            <a:pPr marL="457200" indent="-457200">
              <a:buFont typeface="Arial" panose="020B0604020202020204" pitchFamily="34" charset="0"/>
              <a:buChar char="•"/>
            </a:pPr>
            <a:r>
              <a:rPr lang="en-US" sz="2400" dirty="0">
                <a:effectLst/>
                <a:latin typeface="Calibri" panose="020F0502020204030204" pitchFamily="34" charset="0"/>
                <a:cs typeface="Calibri" panose="020F0502020204030204" pitchFamily="34" charset="0"/>
              </a:rPr>
              <a:t>Intuition: each head might be attending to the context for different purposes</a:t>
            </a:r>
          </a:p>
          <a:p>
            <a:pPr marL="854045" lvl="1" indent="-457200">
              <a:buFont typeface="Arial" panose="020B0604020202020204" pitchFamily="34" charset="0"/>
              <a:buChar char="•"/>
            </a:pPr>
            <a:r>
              <a:rPr lang="en-US" sz="2000" dirty="0">
                <a:latin typeface="Calibri" panose="020F0502020204030204" pitchFamily="34" charset="0"/>
                <a:cs typeface="Calibri" panose="020F0502020204030204" pitchFamily="34" charset="0"/>
              </a:rPr>
              <a:t>D</a:t>
            </a:r>
            <a:r>
              <a:rPr lang="en-US" sz="2000" dirty="0">
                <a:effectLst/>
                <a:latin typeface="Calibri" panose="020F0502020204030204" pitchFamily="34" charset="0"/>
                <a:cs typeface="Calibri" panose="020F0502020204030204" pitchFamily="34" charset="0"/>
              </a:rPr>
              <a:t>ifferent linguistic relationships or patterns in the context</a:t>
            </a:r>
          </a:p>
          <a:p>
            <a:endParaRPr lang="en-US" sz="3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p>
          <a:p>
            <a:endParaRPr lang="en-US" dirty="0"/>
          </a:p>
        </p:txBody>
      </p:sp>
      <p:pic>
        <p:nvPicPr>
          <p:cNvPr id="4" name="Picture 3">
            <a:extLst>
              <a:ext uri="{FF2B5EF4-FFF2-40B4-BE49-F238E27FC236}">
                <a16:creationId xmlns:a16="http://schemas.microsoft.com/office/drawing/2014/main" id="{69EE4620-3429-9752-5F23-17E5B22E6542}"/>
              </a:ext>
            </a:extLst>
          </p:cNvPr>
          <p:cNvPicPr>
            <a:picLocks noChangeAspect="1"/>
          </p:cNvPicPr>
          <p:nvPr/>
        </p:nvPicPr>
        <p:blipFill>
          <a:blip r:embed="rId3"/>
          <a:stretch>
            <a:fillRect/>
          </a:stretch>
        </p:blipFill>
        <p:spPr>
          <a:xfrm>
            <a:off x="1638990" y="2979004"/>
            <a:ext cx="8914020" cy="3726597"/>
          </a:xfrm>
          <a:prstGeom prst="rect">
            <a:avLst/>
          </a:prstGeom>
        </p:spPr>
      </p:pic>
    </p:spTree>
    <p:extLst>
      <p:ext uri="{BB962C8B-B14F-4D97-AF65-F5344CB8AC3E}">
        <p14:creationId xmlns:p14="http://schemas.microsoft.com/office/powerpoint/2010/main" val="285704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C658B52-15A5-EAF6-CEE4-AE38A982FE52}"/>
              </a:ext>
            </a:extLst>
          </p:cNvPr>
          <p:cNvPicPr>
            <a:picLocks noGrp="1" noChangeAspect="1"/>
          </p:cNvPicPr>
          <p:nvPr>
            <p:ph idx="1"/>
          </p:nvPr>
        </p:nvPicPr>
        <p:blipFill>
          <a:blip r:embed="rId2"/>
          <a:stretch>
            <a:fillRect/>
          </a:stretch>
        </p:blipFill>
        <p:spPr>
          <a:xfrm>
            <a:off x="1097280" y="567350"/>
            <a:ext cx="10713720" cy="5673859"/>
          </a:xfrm>
        </p:spPr>
      </p:pic>
      <p:sp>
        <p:nvSpPr>
          <p:cNvPr id="2" name="Title 1">
            <a:extLst>
              <a:ext uri="{FF2B5EF4-FFF2-40B4-BE49-F238E27FC236}">
                <a16:creationId xmlns:a16="http://schemas.microsoft.com/office/drawing/2014/main" id="{AB050513-7001-1D5D-EFC3-BED845E2050C}"/>
              </a:ext>
            </a:extLst>
          </p:cNvPr>
          <p:cNvSpPr>
            <a:spLocks noGrp="1"/>
          </p:cNvSpPr>
          <p:nvPr>
            <p:ph type="title"/>
          </p:nvPr>
        </p:nvSpPr>
        <p:spPr/>
        <p:txBody>
          <a:bodyPr/>
          <a:lstStyle/>
          <a:p>
            <a:r>
              <a:rPr lang="en-US" dirty="0"/>
              <a:t>Multi-head attention</a:t>
            </a:r>
          </a:p>
        </p:txBody>
      </p:sp>
    </p:spTree>
    <p:extLst>
      <p:ext uri="{BB962C8B-B14F-4D97-AF65-F5344CB8AC3E}">
        <p14:creationId xmlns:p14="http://schemas.microsoft.com/office/powerpoint/2010/main" val="193923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5C8C-E21E-54CD-D27D-238A50B896F6}"/>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FDF13EC5-0DB3-5970-3010-2AF01E294173}"/>
              </a:ext>
            </a:extLst>
          </p:cNvPr>
          <p:cNvSpPr>
            <a:spLocks noGrp="1"/>
          </p:cNvSpPr>
          <p:nvPr>
            <p:ph idx="1"/>
          </p:nvPr>
        </p:nvSpPr>
        <p:spPr/>
        <p:txBody>
          <a:bodyPr/>
          <a:lstStyle/>
          <a:p>
            <a:r>
              <a:rPr lang="en-US" dirty="0"/>
              <a:t>Attention is a method for enriching the representation of a token by incorporating contextual information</a:t>
            </a:r>
          </a:p>
          <a:p>
            <a:r>
              <a:rPr lang="en-US" dirty="0"/>
              <a:t>The result: the embedding for each word will be different in different contexts!</a:t>
            </a:r>
          </a:p>
          <a:p>
            <a:r>
              <a:rPr lang="en-US" dirty="0"/>
              <a:t>Contextual embeddings: a representation of word meaning in its context.</a:t>
            </a:r>
          </a:p>
          <a:p>
            <a:r>
              <a:rPr lang="en-US" dirty="0"/>
              <a:t>We'll see in the next lecture that attention can also be viewed as a way to move information from one token to another.</a:t>
            </a:r>
          </a:p>
        </p:txBody>
      </p:sp>
    </p:spTree>
    <p:extLst>
      <p:ext uri="{BB962C8B-B14F-4D97-AF65-F5344CB8AC3E}">
        <p14:creationId xmlns:p14="http://schemas.microsoft.com/office/powerpoint/2010/main" val="153217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Attention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53835564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The Transformer Block</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27512829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0830794E-1CE0-08F8-A8C4-A3E62C99D10E}"/>
              </a:ext>
            </a:extLst>
          </p:cNvPr>
          <p:cNvPicPr>
            <a:picLocks noChangeAspect="1"/>
          </p:cNvPicPr>
          <p:nvPr/>
        </p:nvPicPr>
        <p:blipFill>
          <a:blip r:embed="rId2"/>
          <a:srcRect/>
          <a:stretch/>
        </p:blipFill>
        <p:spPr>
          <a:xfrm>
            <a:off x="1881735" y="1295401"/>
            <a:ext cx="8264498" cy="4876799"/>
          </a:xfrm>
          <a:prstGeom prst="rect">
            <a:avLst/>
          </a:prstGeom>
        </p:spPr>
      </p:pic>
      <p:sp>
        <p:nvSpPr>
          <p:cNvPr id="2" name="Title 1">
            <a:extLst>
              <a:ext uri="{FF2B5EF4-FFF2-40B4-BE49-F238E27FC236}">
                <a16:creationId xmlns:a16="http://schemas.microsoft.com/office/drawing/2014/main" id="{6D7204CA-17D2-267C-ECD8-A2059966ACF7}"/>
              </a:ext>
            </a:extLst>
          </p:cNvPr>
          <p:cNvSpPr>
            <a:spLocks noGrp="1"/>
          </p:cNvSpPr>
          <p:nvPr>
            <p:ph type="title"/>
          </p:nvPr>
        </p:nvSpPr>
        <p:spPr/>
        <p:txBody>
          <a:bodyPr>
            <a:normAutofit/>
          </a:bodyPr>
          <a:lstStyle/>
          <a:p>
            <a:r>
              <a:rPr lang="en-US" dirty="0"/>
              <a:t>Reminder: transformer language model</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D0B9D6D1-7484-02B6-5C51-CF39B989F1D5}"/>
                  </a:ext>
                </a:extLst>
              </p14:cNvPr>
              <p14:cNvContentPartPr/>
              <p14:nvPr/>
            </p14:nvContentPartPr>
            <p14:xfrm>
              <a:off x="4477347" y="2567867"/>
              <a:ext cx="1105560" cy="2146680"/>
            </p14:xfrm>
          </p:contentPart>
        </mc:Choice>
        <mc:Fallback xmlns="">
          <p:pic>
            <p:nvPicPr>
              <p:cNvPr id="10" name="Ink 9">
                <a:extLst>
                  <a:ext uri="{FF2B5EF4-FFF2-40B4-BE49-F238E27FC236}">
                    <a16:creationId xmlns:a16="http://schemas.microsoft.com/office/drawing/2014/main" id="{D0B9D6D1-7484-02B6-5C51-CF39B989F1D5}"/>
                  </a:ext>
                </a:extLst>
              </p:cNvPr>
              <p:cNvPicPr/>
              <p:nvPr/>
            </p:nvPicPr>
            <p:blipFill>
              <a:blip r:embed="rId4"/>
              <a:stretch>
                <a:fillRect/>
              </a:stretch>
            </p:blipFill>
            <p:spPr>
              <a:xfrm>
                <a:off x="4441347" y="2531867"/>
                <a:ext cx="1177200" cy="2218320"/>
              </a:xfrm>
              <a:prstGeom prst="rect">
                <a:avLst/>
              </a:prstGeom>
            </p:spPr>
          </p:pic>
        </mc:Fallback>
      </mc:AlternateContent>
    </p:spTree>
    <p:extLst>
      <p:ext uri="{BB962C8B-B14F-4D97-AF65-F5344CB8AC3E}">
        <p14:creationId xmlns:p14="http://schemas.microsoft.com/office/powerpoint/2010/main" val="131450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61D0-1611-46D9-F27A-2758597A9907}"/>
              </a:ext>
            </a:extLst>
          </p:cNvPr>
          <p:cNvSpPr>
            <a:spLocks noGrp="1"/>
          </p:cNvSpPr>
          <p:nvPr>
            <p:ph type="title"/>
          </p:nvPr>
        </p:nvSpPr>
        <p:spPr/>
        <p:txBody>
          <a:bodyPr>
            <a:normAutofit fontScale="90000"/>
          </a:bodyPr>
          <a:lstStyle/>
          <a:p>
            <a:r>
              <a:rPr lang="en-US" dirty="0"/>
              <a:t>The residual stream: each token gets passed up and modified</a:t>
            </a:r>
          </a:p>
        </p:txBody>
      </p:sp>
      <p:pic>
        <p:nvPicPr>
          <p:cNvPr id="7" name="Content Placeholder 6">
            <a:extLst>
              <a:ext uri="{FF2B5EF4-FFF2-40B4-BE49-F238E27FC236}">
                <a16:creationId xmlns:a16="http://schemas.microsoft.com/office/drawing/2014/main" id="{B4806E5E-0057-7B8B-6ABE-566B4421ABE5}"/>
              </a:ext>
            </a:extLst>
          </p:cNvPr>
          <p:cNvPicPr>
            <a:picLocks noGrp="1" noChangeAspect="1"/>
          </p:cNvPicPr>
          <p:nvPr>
            <p:ph idx="1"/>
          </p:nvPr>
        </p:nvPicPr>
        <p:blipFill>
          <a:blip r:embed="rId3"/>
          <a:stretch>
            <a:fillRect/>
          </a:stretch>
        </p:blipFill>
        <p:spPr>
          <a:xfrm>
            <a:off x="4073919" y="1600200"/>
            <a:ext cx="4104487" cy="4572000"/>
          </a:xfrm>
        </p:spPr>
      </p:pic>
    </p:spTree>
    <p:extLst>
      <p:ext uri="{BB962C8B-B14F-4D97-AF65-F5344CB8AC3E}">
        <p14:creationId xmlns:p14="http://schemas.microsoft.com/office/powerpoint/2010/main" val="2433012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DDF50-4034-491B-62C2-6A1FC7E380D3}"/>
              </a:ext>
            </a:extLst>
          </p:cNvPr>
          <p:cNvSpPr>
            <a:spLocks noGrp="1"/>
          </p:cNvSpPr>
          <p:nvPr>
            <p:ph type="title"/>
          </p:nvPr>
        </p:nvSpPr>
        <p:spPr/>
        <p:txBody>
          <a:bodyPr/>
          <a:lstStyle/>
          <a:p>
            <a:r>
              <a:rPr lang="en-US" dirty="0"/>
              <a:t>A very approximate timeline</a:t>
            </a:r>
          </a:p>
        </p:txBody>
      </p:sp>
      <p:sp>
        <p:nvSpPr>
          <p:cNvPr id="3" name="Content Placeholder 2">
            <a:extLst>
              <a:ext uri="{FF2B5EF4-FFF2-40B4-BE49-F238E27FC236}">
                <a16:creationId xmlns:a16="http://schemas.microsoft.com/office/drawing/2014/main" id="{F0070291-1DFA-98C0-15D2-EF763451F5EC}"/>
              </a:ext>
            </a:extLst>
          </p:cNvPr>
          <p:cNvSpPr>
            <a:spLocks noGrp="1"/>
          </p:cNvSpPr>
          <p:nvPr>
            <p:ph idx="1"/>
          </p:nvPr>
        </p:nvSpPr>
        <p:spPr>
          <a:xfrm>
            <a:off x="1097285" y="1600200"/>
            <a:ext cx="10058401" cy="4800600"/>
          </a:xfrm>
        </p:spPr>
        <p:txBody>
          <a:bodyPr>
            <a:normAutofit/>
          </a:bodyPr>
          <a:lstStyle/>
          <a:p>
            <a:r>
              <a:rPr lang="en-US" dirty="0"/>
              <a:t>1990 Static Word Embeddings</a:t>
            </a:r>
          </a:p>
          <a:p>
            <a:r>
              <a:rPr lang="en-US" dirty="0"/>
              <a:t>2003 Neural Language Model</a:t>
            </a:r>
          </a:p>
          <a:p>
            <a:r>
              <a:rPr lang="en-US" dirty="0"/>
              <a:t>2008 Multi-Task Learning</a:t>
            </a:r>
          </a:p>
          <a:p>
            <a:r>
              <a:rPr lang="en-US" dirty="0"/>
              <a:t>2015 Attention</a:t>
            </a:r>
          </a:p>
          <a:p>
            <a:r>
              <a:rPr lang="en-US" dirty="0"/>
              <a:t>2017 Transformer</a:t>
            </a:r>
          </a:p>
          <a:p>
            <a:r>
              <a:rPr lang="en-US" dirty="0"/>
              <a:t>2018 Contextual Word Embeddings and Pretraining</a:t>
            </a:r>
          </a:p>
          <a:p>
            <a:r>
              <a:rPr lang="en-US" dirty="0"/>
              <a:t>2019 Prompting</a:t>
            </a:r>
          </a:p>
          <a:p>
            <a:r>
              <a:rPr lang="en-US" dirty="0"/>
              <a:t>2019 RLHF Alignment</a:t>
            </a:r>
          </a:p>
          <a:p>
            <a:r>
              <a:rPr lang="en-US" dirty="0"/>
              <a:t>2021 Instruction Tuning</a:t>
            </a:r>
          </a:p>
        </p:txBody>
      </p:sp>
    </p:spTree>
    <p:extLst>
      <p:ext uri="{BB962C8B-B14F-4D97-AF65-F5344CB8AC3E}">
        <p14:creationId xmlns:p14="http://schemas.microsoft.com/office/powerpoint/2010/main" val="1889557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61D0-1611-46D9-F27A-2758597A9907}"/>
              </a:ext>
            </a:extLst>
          </p:cNvPr>
          <p:cNvSpPr>
            <a:spLocks noGrp="1"/>
          </p:cNvSpPr>
          <p:nvPr>
            <p:ph type="title"/>
          </p:nvPr>
        </p:nvSpPr>
        <p:spPr>
          <a:xfrm>
            <a:off x="914400" y="142670"/>
            <a:ext cx="10866120" cy="761999"/>
          </a:xfrm>
        </p:spPr>
        <p:txBody>
          <a:bodyPr>
            <a:normAutofit/>
          </a:bodyPr>
          <a:lstStyle/>
          <a:p>
            <a:r>
              <a:rPr lang="en-US" dirty="0"/>
              <a:t>We'll need nonlinearities, so a feedforward layer</a:t>
            </a:r>
          </a:p>
        </p:txBody>
      </p:sp>
      <p:pic>
        <p:nvPicPr>
          <p:cNvPr id="3" name="Picture 2">
            <a:extLst>
              <a:ext uri="{FF2B5EF4-FFF2-40B4-BE49-F238E27FC236}">
                <a16:creationId xmlns:a16="http://schemas.microsoft.com/office/drawing/2014/main" id="{61016EAF-C8A2-66B7-2E66-62016767075B}"/>
              </a:ext>
            </a:extLst>
          </p:cNvPr>
          <p:cNvPicPr>
            <a:picLocks noChangeAspect="1"/>
          </p:cNvPicPr>
          <p:nvPr/>
        </p:nvPicPr>
        <p:blipFill>
          <a:blip r:embed="rId3"/>
          <a:stretch>
            <a:fillRect/>
          </a:stretch>
        </p:blipFill>
        <p:spPr>
          <a:xfrm>
            <a:off x="2971258" y="962672"/>
            <a:ext cx="6249483" cy="585889"/>
          </a:xfrm>
          <a:prstGeom prst="rect">
            <a:avLst/>
          </a:prstGeom>
        </p:spPr>
      </p:pic>
      <p:pic>
        <p:nvPicPr>
          <p:cNvPr id="4" name="Content Placeholder 6">
            <a:extLst>
              <a:ext uri="{FF2B5EF4-FFF2-40B4-BE49-F238E27FC236}">
                <a16:creationId xmlns:a16="http://schemas.microsoft.com/office/drawing/2014/main" id="{01D38E1B-11AB-0877-35E2-71B937D90673}"/>
              </a:ext>
            </a:extLst>
          </p:cNvPr>
          <p:cNvPicPr>
            <a:picLocks noGrp="1" noChangeAspect="1"/>
          </p:cNvPicPr>
          <p:nvPr>
            <p:ph idx="1"/>
          </p:nvPr>
        </p:nvPicPr>
        <p:blipFill>
          <a:blip r:embed="rId4"/>
          <a:stretch>
            <a:fillRect/>
          </a:stretch>
        </p:blipFill>
        <p:spPr>
          <a:xfrm>
            <a:off x="4073919" y="1600200"/>
            <a:ext cx="4104487" cy="4572000"/>
          </a:xfrm>
        </p:spPr>
      </p:pic>
    </p:spTree>
    <p:extLst>
      <p:ext uri="{BB962C8B-B14F-4D97-AF65-F5344CB8AC3E}">
        <p14:creationId xmlns:p14="http://schemas.microsoft.com/office/powerpoint/2010/main" val="3478404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61D0-1611-46D9-F27A-2758597A9907}"/>
              </a:ext>
            </a:extLst>
          </p:cNvPr>
          <p:cNvSpPr>
            <a:spLocks noGrp="1"/>
          </p:cNvSpPr>
          <p:nvPr>
            <p:ph type="title"/>
          </p:nvPr>
        </p:nvSpPr>
        <p:spPr>
          <a:xfrm>
            <a:off x="914400" y="142670"/>
            <a:ext cx="10866120" cy="761999"/>
          </a:xfrm>
        </p:spPr>
        <p:txBody>
          <a:bodyPr>
            <a:normAutofit/>
          </a:bodyPr>
          <a:lstStyle/>
          <a:p>
            <a:r>
              <a:rPr lang="en-US" dirty="0"/>
              <a:t>Layer norm: the vector </a:t>
            </a:r>
            <a:r>
              <a:rPr lang="en-US" b="1" dirty="0"/>
              <a:t>x</a:t>
            </a:r>
            <a:r>
              <a:rPr lang="en-US" sz="6000" baseline="-25000" dirty="0"/>
              <a:t>i</a:t>
            </a:r>
            <a:r>
              <a:rPr lang="en-US" dirty="0"/>
              <a:t> is normalized twice</a:t>
            </a:r>
          </a:p>
        </p:txBody>
      </p:sp>
      <p:pic>
        <p:nvPicPr>
          <p:cNvPr id="3" name="Content Placeholder 6">
            <a:extLst>
              <a:ext uri="{FF2B5EF4-FFF2-40B4-BE49-F238E27FC236}">
                <a16:creationId xmlns:a16="http://schemas.microsoft.com/office/drawing/2014/main" id="{BCD7B173-3C70-A65C-2EAC-63F85CCDDE2B}"/>
              </a:ext>
            </a:extLst>
          </p:cNvPr>
          <p:cNvPicPr>
            <a:picLocks noGrp="1" noChangeAspect="1"/>
          </p:cNvPicPr>
          <p:nvPr>
            <p:ph idx="1"/>
          </p:nvPr>
        </p:nvPicPr>
        <p:blipFill>
          <a:blip r:embed="rId3"/>
          <a:stretch>
            <a:fillRect/>
          </a:stretch>
        </p:blipFill>
        <p:spPr>
          <a:xfrm>
            <a:off x="4073919" y="1600200"/>
            <a:ext cx="4104487" cy="4572000"/>
          </a:xfrm>
        </p:spPr>
      </p:pic>
    </p:spTree>
    <p:extLst>
      <p:ext uri="{BB962C8B-B14F-4D97-AF65-F5344CB8AC3E}">
        <p14:creationId xmlns:p14="http://schemas.microsoft.com/office/powerpoint/2010/main" val="3759742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AC5F8-9A3A-9ADC-C687-15B6226130F8}"/>
              </a:ext>
            </a:extLst>
          </p:cNvPr>
          <p:cNvSpPr>
            <a:spLocks noGrp="1"/>
          </p:cNvSpPr>
          <p:nvPr>
            <p:ph type="title"/>
          </p:nvPr>
        </p:nvSpPr>
        <p:spPr/>
        <p:txBody>
          <a:bodyPr/>
          <a:lstStyle/>
          <a:p>
            <a:r>
              <a:rPr lang="en-US" dirty="0"/>
              <a:t>Layer Norm</a:t>
            </a:r>
          </a:p>
        </p:txBody>
      </p:sp>
      <p:sp>
        <p:nvSpPr>
          <p:cNvPr id="3" name="Content Placeholder 2">
            <a:extLst>
              <a:ext uri="{FF2B5EF4-FFF2-40B4-BE49-F238E27FC236}">
                <a16:creationId xmlns:a16="http://schemas.microsoft.com/office/drawing/2014/main" id="{822290CE-BFAA-E791-A684-299612C7FF70}"/>
              </a:ext>
            </a:extLst>
          </p:cNvPr>
          <p:cNvSpPr>
            <a:spLocks noGrp="1"/>
          </p:cNvSpPr>
          <p:nvPr>
            <p:ph idx="1"/>
          </p:nvPr>
        </p:nvSpPr>
        <p:spPr/>
        <p:txBody>
          <a:bodyPr/>
          <a:lstStyle/>
          <a:p>
            <a:r>
              <a:rPr lang="en-US" sz="1800" dirty="0">
                <a:effectLst/>
                <a:latin typeface="NimbusRomNo9L"/>
              </a:rPr>
              <a:t>Layer norm is a variation of the </a:t>
            </a:r>
            <a:r>
              <a:rPr lang="en-US" sz="1800" b="0" dirty="0">
                <a:effectLst/>
                <a:latin typeface="NimbusRomNo9L"/>
              </a:rPr>
              <a:t>z-score </a:t>
            </a:r>
            <a:r>
              <a:rPr lang="en-US" sz="1800" dirty="0">
                <a:effectLst/>
                <a:latin typeface="NimbusRomNo9L"/>
              </a:rPr>
              <a:t>from statistics, applied to a single </a:t>
            </a:r>
            <a:r>
              <a:rPr lang="en-US" sz="1800" dirty="0" err="1">
                <a:effectLst/>
                <a:latin typeface="NimbusRomNo9L"/>
              </a:rPr>
              <a:t>vec</a:t>
            </a:r>
            <a:r>
              <a:rPr lang="en-US" sz="1800" dirty="0">
                <a:effectLst/>
                <a:latin typeface="NimbusRomNo9L"/>
              </a:rPr>
              <a:t>- tor in a hidden layer </a:t>
            </a:r>
            <a:endParaRPr lang="en-US" dirty="0"/>
          </a:p>
          <a:p>
            <a:endParaRPr lang="en-US" dirty="0"/>
          </a:p>
        </p:txBody>
      </p:sp>
      <p:pic>
        <p:nvPicPr>
          <p:cNvPr id="4" name="Picture 3">
            <a:extLst>
              <a:ext uri="{FF2B5EF4-FFF2-40B4-BE49-F238E27FC236}">
                <a16:creationId xmlns:a16="http://schemas.microsoft.com/office/drawing/2014/main" id="{778A7C91-E64A-50C5-DFB6-6FB7589B6503}"/>
              </a:ext>
            </a:extLst>
          </p:cNvPr>
          <p:cNvPicPr>
            <a:picLocks noChangeAspect="1"/>
          </p:cNvPicPr>
          <p:nvPr/>
        </p:nvPicPr>
        <p:blipFill>
          <a:blip r:embed="rId3"/>
          <a:stretch>
            <a:fillRect/>
          </a:stretch>
        </p:blipFill>
        <p:spPr>
          <a:xfrm>
            <a:off x="2819400" y="2184076"/>
            <a:ext cx="3810000" cy="2621560"/>
          </a:xfrm>
          <a:prstGeom prst="rect">
            <a:avLst/>
          </a:prstGeom>
        </p:spPr>
      </p:pic>
      <p:pic>
        <p:nvPicPr>
          <p:cNvPr id="5" name="Picture 4">
            <a:extLst>
              <a:ext uri="{FF2B5EF4-FFF2-40B4-BE49-F238E27FC236}">
                <a16:creationId xmlns:a16="http://schemas.microsoft.com/office/drawing/2014/main" id="{08B5D90E-E28B-05C7-5B83-3A6852F79CD4}"/>
              </a:ext>
            </a:extLst>
          </p:cNvPr>
          <p:cNvPicPr>
            <a:picLocks noChangeAspect="1"/>
          </p:cNvPicPr>
          <p:nvPr/>
        </p:nvPicPr>
        <p:blipFill>
          <a:blip r:embed="rId4"/>
          <a:stretch>
            <a:fillRect/>
          </a:stretch>
        </p:blipFill>
        <p:spPr>
          <a:xfrm>
            <a:off x="2971800" y="4732929"/>
            <a:ext cx="2191088" cy="1153204"/>
          </a:xfrm>
          <a:prstGeom prst="rect">
            <a:avLst/>
          </a:prstGeom>
        </p:spPr>
      </p:pic>
      <p:pic>
        <p:nvPicPr>
          <p:cNvPr id="6" name="Picture 5">
            <a:extLst>
              <a:ext uri="{FF2B5EF4-FFF2-40B4-BE49-F238E27FC236}">
                <a16:creationId xmlns:a16="http://schemas.microsoft.com/office/drawing/2014/main" id="{EDA7677D-97DB-9820-7E02-622A2611F682}"/>
              </a:ext>
            </a:extLst>
          </p:cNvPr>
          <p:cNvPicPr>
            <a:picLocks noChangeAspect="1"/>
          </p:cNvPicPr>
          <p:nvPr/>
        </p:nvPicPr>
        <p:blipFill>
          <a:blip r:embed="rId5"/>
          <a:stretch>
            <a:fillRect/>
          </a:stretch>
        </p:blipFill>
        <p:spPr>
          <a:xfrm>
            <a:off x="2819400" y="5781676"/>
            <a:ext cx="5381620" cy="1076324"/>
          </a:xfrm>
          <a:prstGeom prst="rect">
            <a:avLst/>
          </a:prstGeom>
        </p:spPr>
      </p:pic>
    </p:spTree>
    <p:extLst>
      <p:ext uri="{BB962C8B-B14F-4D97-AF65-F5344CB8AC3E}">
        <p14:creationId xmlns:p14="http://schemas.microsoft.com/office/powerpoint/2010/main" val="847919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70AEA-33DF-2C27-6FF5-8DDD1E4E93A8}"/>
              </a:ext>
            </a:extLst>
          </p:cNvPr>
          <p:cNvSpPr>
            <a:spLocks noGrp="1"/>
          </p:cNvSpPr>
          <p:nvPr>
            <p:ph type="title"/>
          </p:nvPr>
        </p:nvSpPr>
        <p:spPr/>
        <p:txBody>
          <a:bodyPr/>
          <a:lstStyle/>
          <a:p>
            <a:r>
              <a:rPr lang="en-US" dirty="0"/>
              <a:t>Putting together a single transformer block</a:t>
            </a:r>
          </a:p>
        </p:txBody>
      </p:sp>
      <p:sp>
        <p:nvSpPr>
          <p:cNvPr id="3" name="Content Placeholder 2">
            <a:extLst>
              <a:ext uri="{FF2B5EF4-FFF2-40B4-BE49-F238E27FC236}">
                <a16:creationId xmlns:a16="http://schemas.microsoft.com/office/drawing/2014/main" id="{8525092F-B433-7AF7-9877-FAF54A4ABFF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4810E38-2DE5-E40B-1D37-F7B31F8D27EA}"/>
              </a:ext>
            </a:extLst>
          </p:cNvPr>
          <p:cNvPicPr>
            <a:picLocks noChangeAspect="1"/>
          </p:cNvPicPr>
          <p:nvPr/>
        </p:nvPicPr>
        <p:blipFill>
          <a:blip r:embed="rId2"/>
          <a:stretch>
            <a:fillRect/>
          </a:stretch>
        </p:blipFill>
        <p:spPr>
          <a:xfrm>
            <a:off x="5183274" y="2057400"/>
            <a:ext cx="7008726" cy="3429000"/>
          </a:xfrm>
          <a:prstGeom prst="rect">
            <a:avLst/>
          </a:prstGeom>
        </p:spPr>
      </p:pic>
      <p:pic>
        <p:nvPicPr>
          <p:cNvPr id="6" name="Content Placeholder 6">
            <a:extLst>
              <a:ext uri="{FF2B5EF4-FFF2-40B4-BE49-F238E27FC236}">
                <a16:creationId xmlns:a16="http://schemas.microsoft.com/office/drawing/2014/main" id="{36DCB0E7-AFC5-C9A6-63DE-F86D422D548C}"/>
              </a:ext>
            </a:extLst>
          </p:cNvPr>
          <p:cNvPicPr>
            <a:picLocks noChangeAspect="1"/>
          </p:cNvPicPr>
          <p:nvPr/>
        </p:nvPicPr>
        <p:blipFill>
          <a:blip r:embed="rId3"/>
          <a:stretch>
            <a:fillRect/>
          </a:stretch>
        </p:blipFill>
        <p:spPr>
          <a:xfrm>
            <a:off x="457200" y="1600200"/>
            <a:ext cx="4104487" cy="4572000"/>
          </a:xfrm>
          <a:prstGeom prst="rect">
            <a:avLst/>
          </a:prstGeom>
        </p:spPr>
      </p:pic>
    </p:spTree>
    <p:extLst>
      <p:ext uri="{BB962C8B-B14F-4D97-AF65-F5344CB8AC3E}">
        <p14:creationId xmlns:p14="http://schemas.microsoft.com/office/powerpoint/2010/main" val="20094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03FBB-8398-088E-AD30-CE74C80C3EF3}"/>
              </a:ext>
            </a:extLst>
          </p:cNvPr>
          <p:cNvSpPr>
            <a:spLocks noGrp="1"/>
          </p:cNvSpPr>
          <p:nvPr>
            <p:ph type="title"/>
          </p:nvPr>
        </p:nvSpPr>
        <p:spPr/>
        <p:txBody>
          <a:bodyPr>
            <a:normAutofit fontScale="90000"/>
          </a:bodyPr>
          <a:lstStyle/>
          <a:p>
            <a:r>
              <a:rPr lang="en-US" dirty="0"/>
              <a:t>A transformer is a stack of these blocks</a:t>
            </a:r>
            <a:br>
              <a:rPr lang="en-US" dirty="0"/>
            </a:br>
            <a:r>
              <a:rPr lang="en-US" dirty="0"/>
              <a:t>so all the vectors are of the same dimensionality d</a:t>
            </a:r>
          </a:p>
        </p:txBody>
      </p:sp>
      <p:sp>
        <p:nvSpPr>
          <p:cNvPr id="7" name="TextBox 6">
            <a:extLst>
              <a:ext uri="{FF2B5EF4-FFF2-40B4-BE49-F238E27FC236}">
                <a16:creationId xmlns:a16="http://schemas.microsoft.com/office/drawing/2014/main" id="{7F05041C-6CBC-159B-7CC0-BD15DB898139}"/>
              </a:ext>
            </a:extLst>
          </p:cNvPr>
          <p:cNvSpPr txBox="1"/>
          <p:nvPr/>
        </p:nvSpPr>
        <p:spPr>
          <a:xfrm>
            <a:off x="3234267" y="5435600"/>
            <a:ext cx="829073" cy="338554"/>
          </a:xfrm>
          <a:prstGeom prst="rect">
            <a:avLst/>
          </a:prstGeom>
          <a:noFill/>
        </p:spPr>
        <p:txBody>
          <a:bodyPr wrap="none" rtlCol="0">
            <a:spAutoFit/>
          </a:bodyPr>
          <a:lstStyle/>
          <a:p>
            <a:r>
              <a:rPr lang="en-US" dirty="0"/>
              <a:t>Block 1</a:t>
            </a:r>
          </a:p>
        </p:txBody>
      </p:sp>
      <p:sp>
        <p:nvSpPr>
          <p:cNvPr id="9" name="TextBox 8">
            <a:extLst>
              <a:ext uri="{FF2B5EF4-FFF2-40B4-BE49-F238E27FC236}">
                <a16:creationId xmlns:a16="http://schemas.microsoft.com/office/drawing/2014/main" id="{2423DE24-3435-73CF-E62A-084DE71AE26A}"/>
              </a:ext>
            </a:extLst>
          </p:cNvPr>
          <p:cNvSpPr txBox="1"/>
          <p:nvPr/>
        </p:nvSpPr>
        <p:spPr>
          <a:xfrm>
            <a:off x="3225800" y="2468056"/>
            <a:ext cx="829073" cy="338554"/>
          </a:xfrm>
          <a:prstGeom prst="rect">
            <a:avLst/>
          </a:prstGeom>
          <a:noFill/>
        </p:spPr>
        <p:txBody>
          <a:bodyPr wrap="none" rtlCol="0">
            <a:spAutoFit/>
          </a:bodyPr>
          <a:lstStyle/>
          <a:p>
            <a:r>
              <a:rPr lang="en-US" dirty="0"/>
              <a:t>Block 2</a:t>
            </a:r>
          </a:p>
        </p:txBody>
      </p:sp>
      <p:pic>
        <p:nvPicPr>
          <p:cNvPr id="3" name="Content Placeholder 6">
            <a:extLst>
              <a:ext uri="{FF2B5EF4-FFF2-40B4-BE49-F238E27FC236}">
                <a16:creationId xmlns:a16="http://schemas.microsoft.com/office/drawing/2014/main" id="{6790CA2C-E62D-6734-A187-B6C889D7186C}"/>
              </a:ext>
            </a:extLst>
          </p:cNvPr>
          <p:cNvPicPr>
            <a:picLocks noGrp="1" noChangeAspect="1"/>
          </p:cNvPicPr>
          <p:nvPr>
            <p:ph idx="1"/>
          </p:nvPr>
        </p:nvPicPr>
        <p:blipFill>
          <a:blip r:embed="rId2"/>
          <a:stretch>
            <a:fillRect/>
          </a:stretch>
        </p:blipFill>
        <p:spPr>
          <a:xfrm>
            <a:off x="4724400" y="1511132"/>
            <a:ext cx="2022081" cy="2252402"/>
          </a:xfrm>
        </p:spPr>
      </p:pic>
      <p:pic>
        <p:nvPicPr>
          <p:cNvPr id="4" name="Content Placeholder 6">
            <a:extLst>
              <a:ext uri="{FF2B5EF4-FFF2-40B4-BE49-F238E27FC236}">
                <a16:creationId xmlns:a16="http://schemas.microsoft.com/office/drawing/2014/main" id="{3D78003B-0302-8898-C9EF-EB90774CEC36}"/>
              </a:ext>
            </a:extLst>
          </p:cNvPr>
          <p:cNvPicPr>
            <a:picLocks noChangeAspect="1"/>
          </p:cNvPicPr>
          <p:nvPr/>
        </p:nvPicPr>
        <p:blipFill>
          <a:blip r:embed="rId2"/>
          <a:stretch>
            <a:fillRect/>
          </a:stretch>
        </p:blipFill>
        <p:spPr>
          <a:xfrm>
            <a:off x="4727028" y="4298957"/>
            <a:ext cx="2022081" cy="2252402"/>
          </a:xfrm>
          <a:prstGeom prst="rect">
            <a:avLst/>
          </a:prstGeom>
        </p:spPr>
      </p:pic>
    </p:spTree>
    <p:extLst>
      <p:ext uri="{BB962C8B-B14F-4D97-AF65-F5344CB8AC3E}">
        <p14:creationId xmlns:p14="http://schemas.microsoft.com/office/powerpoint/2010/main" val="735519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F902B-7867-570D-473C-204265991E23}"/>
              </a:ext>
            </a:extLst>
          </p:cNvPr>
          <p:cNvSpPr>
            <a:spLocks noGrp="1"/>
          </p:cNvSpPr>
          <p:nvPr>
            <p:ph type="title"/>
          </p:nvPr>
        </p:nvSpPr>
        <p:spPr/>
        <p:txBody>
          <a:bodyPr/>
          <a:lstStyle/>
          <a:p>
            <a:r>
              <a:rPr lang="en-US" dirty="0"/>
              <a:t>Residual streams and attention</a:t>
            </a:r>
          </a:p>
        </p:txBody>
      </p:sp>
      <p:sp>
        <p:nvSpPr>
          <p:cNvPr id="3" name="Content Placeholder 2">
            <a:extLst>
              <a:ext uri="{FF2B5EF4-FFF2-40B4-BE49-F238E27FC236}">
                <a16:creationId xmlns:a16="http://schemas.microsoft.com/office/drawing/2014/main" id="{078C49BC-307D-29CA-29E0-D52BA97B9E75}"/>
              </a:ext>
            </a:extLst>
          </p:cNvPr>
          <p:cNvSpPr>
            <a:spLocks noGrp="1"/>
          </p:cNvSpPr>
          <p:nvPr>
            <p:ph idx="1"/>
          </p:nvPr>
        </p:nvSpPr>
        <p:spPr/>
        <p:txBody>
          <a:bodyPr/>
          <a:lstStyle/>
          <a:p>
            <a:r>
              <a:rPr lang="en-US" sz="2400" dirty="0">
                <a:effectLst/>
                <a:latin typeface="Calibri" panose="020F0502020204030204" pitchFamily="34" charset="0"/>
                <a:cs typeface="Calibri" panose="020F0502020204030204" pitchFamily="34" charset="0"/>
              </a:rPr>
              <a:t>Notice that all  parts of the transformer block apply to 1 residual stream (1 token).</a:t>
            </a:r>
          </a:p>
          <a:p>
            <a:r>
              <a:rPr lang="en-US" sz="2400" dirty="0">
                <a:latin typeface="Calibri" panose="020F0502020204030204" pitchFamily="34" charset="0"/>
                <a:cs typeface="Calibri" panose="020F0502020204030204" pitchFamily="34" charset="0"/>
              </a:rPr>
              <a:t>Except attention, which </a:t>
            </a:r>
            <a:r>
              <a:rPr lang="en-US" sz="2400" dirty="0">
                <a:effectLst/>
                <a:latin typeface="Calibri" panose="020F0502020204030204" pitchFamily="34" charset="0"/>
                <a:cs typeface="Calibri" panose="020F0502020204030204" pitchFamily="34" charset="0"/>
              </a:rPr>
              <a:t>takes information from other tokens</a:t>
            </a:r>
          </a:p>
          <a:p>
            <a:r>
              <a:rPr lang="en-US" sz="2400" dirty="0">
                <a:effectLst/>
                <a:latin typeface="Calibri" panose="020F0502020204030204" pitchFamily="34" charset="0"/>
                <a:cs typeface="Calibri" panose="020F0502020204030204" pitchFamily="34" charset="0"/>
              </a:rPr>
              <a:t> </a:t>
            </a:r>
            <a:r>
              <a:rPr lang="en-US" sz="2400" dirty="0" err="1">
                <a:solidFill>
                  <a:srgbClr val="0000FF"/>
                </a:solidFill>
                <a:effectLst/>
                <a:latin typeface="Calibri" panose="020F0502020204030204" pitchFamily="34" charset="0"/>
                <a:cs typeface="Calibri" panose="020F0502020204030204" pitchFamily="34" charset="0"/>
              </a:rPr>
              <a:t>Elhage</a:t>
            </a:r>
            <a:r>
              <a:rPr lang="en-US" sz="2400" dirty="0">
                <a:solidFill>
                  <a:srgbClr val="0000FF"/>
                </a:solidFill>
                <a:effectLst/>
                <a:latin typeface="Calibri" panose="020F0502020204030204" pitchFamily="34" charset="0"/>
                <a:cs typeface="Calibri" panose="020F0502020204030204" pitchFamily="34" charset="0"/>
              </a:rPr>
              <a:t> et al. </a:t>
            </a:r>
            <a:r>
              <a:rPr lang="en-US" sz="2400" dirty="0">
                <a:effectLst/>
                <a:latin typeface="Calibri" panose="020F0502020204030204" pitchFamily="34" charset="0"/>
                <a:cs typeface="Calibri" panose="020F0502020204030204" pitchFamily="34" charset="0"/>
              </a:rPr>
              <a:t>(</a:t>
            </a:r>
            <a:r>
              <a:rPr lang="en-US" sz="2400" dirty="0">
                <a:solidFill>
                  <a:srgbClr val="0000FF"/>
                </a:solidFill>
                <a:effectLst/>
                <a:latin typeface="Calibri" panose="020F0502020204030204" pitchFamily="34" charset="0"/>
                <a:cs typeface="Calibri" panose="020F0502020204030204" pitchFamily="34" charset="0"/>
              </a:rPr>
              <a:t>2021</a:t>
            </a:r>
            <a:r>
              <a:rPr lang="en-US" sz="2400" dirty="0">
                <a:effectLst/>
                <a:latin typeface="Calibri" panose="020F0502020204030204" pitchFamily="34" charset="0"/>
                <a:cs typeface="Calibri" panose="020F0502020204030204" pitchFamily="34" charset="0"/>
              </a:rPr>
              <a:t>) show that we can view attention heads as literally moving information from the residual stream of a neighboring token into the current stream .</a:t>
            </a:r>
            <a:endParaRPr lang="en-US" sz="2400" dirty="0">
              <a:latin typeface="Calibri" panose="020F0502020204030204" pitchFamily="34" charset="0"/>
              <a:cs typeface="Calibri" panose="020F0502020204030204" pitchFamily="34" charset="0"/>
            </a:endParaRPr>
          </a:p>
          <a:p>
            <a:endParaRPr lang="en-US" dirty="0"/>
          </a:p>
        </p:txBody>
      </p:sp>
      <p:pic>
        <p:nvPicPr>
          <p:cNvPr id="5" name="Picture 4">
            <a:extLst>
              <a:ext uri="{FF2B5EF4-FFF2-40B4-BE49-F238E27FC236}">
                <a16:creationId xmlns:a16="http://schemas.microsoft.com/office/drawing/2014/main" id="{F5AD1054-63CA-4E44-2EC0-8E0DB8E8A7E8}"/>
              </a:ext>
            </a:extLst>
          </p:cNvPr>
          <p:cNvPicPr>
            <a:picLocks noChangeAspect="1"/>
          </p:cNvPicPr>
          <p:nvPr/>
        </p:nvPicPr>
        <p:blipFill>
          <a:blip r:embed="rId3"/>
          <a:stretch>
            <a:fillRect/>
          </a:stretch>
        </p:blipFill>
        <p:spPr>
          <a:xfrm>
            <a:off x="4343400" y="4038600"/>
            <a:ext cx="3145183" cy="2438400"/>
          </a:xfrm>
          <a:prstGeom prst="rect">
            <a:avLst/>
          </a:prstGeom>
        </p:spPr>
      </p:pic>
    </p:spTree>
    <p:extLst>
      <p:ext uri="{BB962C8B-B14F-4D97-AF65-F5344CB8AC3E}">
        <p14:creationId xmlns:p14="http://schemas.microsoft.com/office/powerpoint/2010/main" val="3752469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The Transformer Block</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50895977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Parallelizing Attention Computation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39657489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49F30-4212-E534-5838-182140E367B7}"/>
              </a:ext>
            </a:extLst>
          </p:cNvPr>
          <p:cNvSpPr>
            <a:spLocks noGrp="1"/>
          </p:cNvSpPr>
          <p:nvPr>
            <p:ph type="title"/>
          </p:nvPr>
        </p:nvSpPr>
        <p:spPr/>
        <p:txBody>
          <a:bodyPr/>
          <a:lstStyle/>
          <a:p>
            <a:r>
              <a:rPr lang="en-US" dirty="0"/>
              <a:t>Parallelizing computation using </a:t>
            </a:r>
            <a:r>
              <a:rPr lang="en-US" b="1" dirty="0"/>
              <a:t>X</a:t>
            </a:r>
          </a:p>
        </p:txBody>
      </p:sp>
      <p:sp>
        <p:nvSpPr>
          <p:cNvPr id="3" name="Content Placeholder 2">
            <a:extLst>
              <a:ext uri="{FF2B5EF4-FFF2-40B4-BE49-F238E27FC236}">
                <a16:creationId xmlns:a16="http://schemas.microsoft.com/office/drawing/2014/main" id="{12D97CA0-F2A2-8C73-4DB6-EC12360B6EB3}"/>
              </a:ext>
            </a:extLst>
          </p:cNvPr>
          <p:cNvSpPr>
            <a:spLocks noGrp="1"/>
          </p:cNvSpPr>
          <p:nvPr>
            <p:ph idx="1"/>
          </p:nvPr>
        </p:nvSpPr>
        <p:spPr/>
        <p:txBody>
          <a:bodyPr/>
          <a:lstStyle/>
          <a:p>
            <a:r>
              <a:rPr lang="en-US" sz="3000" dirty="0">
                <a:latin typeface="Calibri" panose="020F0502020204030204" pitchFamily="34" charset="0"/>
                <a:cs typeface="Calibri" panose="020F0502020204030204" pitchFamily="34" charset="0"/>
              </a:rPr>
              <a:t>For attention/transformer block we've been computing </a:t>
            </a:r>
            <a:r>
              <a:rPr lang="en-US" sz="3000" dirty="0">
                <a:effectLst/>
                <a:latin typeface="Calibri" panose="020F0502020204030204" pitchFamily="34" charset="0"/>
                <a:cs typeface="Calibri" panose="020F0502020204030204" pitchFamily="34" charset="0"/>
              </a:rPr>
              <a:t>a </a:t>
            </a:r>
            <a:r>
              <a:rPr lang="en-US" sz="3000" b="1" dirty="0">
                <a:effectLst/>
                <a:latin typeface="Calibri" panose="020F0502020204030204" pitchFamily="34" charset="0"/>
                <a:cs typeface="Calibri" panose="020F0502020204030204" pitchFamily="34" charset="0"/>
              </a:rPr>
              <a:t>single</a:t>
            </a:r>
            <a:r>
              <a:rPr lang="en-US" sz="3000" dirty="0">
                <a:effectLst/>
                <a:latin typeface="Calibri" panose="020F0502020204030204" pitchFamily="34" charset="0"/>
                <a:cs typeface="Calibri" panose="020F0502020204030204" pitchFamily="34" charset="0"/>
              </a:rPr>
              <a:t> output at a </a:t>
            </a:r>
            <a:r>
              <a:rPr lang="en-US" sz="3000" b="1" dirty="0">
                <a:effectLst/>
                <a:latin typeface="Calibri" panose="020F0502020204030204" pitchFamily="34" charset="0"/>
                <a:cs typeface="Calibri" panose="020F0502020204030204" pitchFamily="34" charset="0"/>
              </a:rPr>
              <a:t>single</a:t>
            </a:r>
            <a:r>
              <a:rPr lang="en-US" sz="3000" dirty="0">
                <a:effectLst/>
                <a:latin typeface="Calibri" panose="020F0502020204030204" pitchFamily="34" charset="0"/>
                <a:cs typeface="Calibri" panose="020F0502020204030204" pitchFamily="34" charset="0"/>
              </a:rPr>
              <a:t> time step </a:t>
            </a:r>
            <a:r>
              <a:rPr lang="en-US" sz="3000" i="1" dirty="0" err="1">
                <a:effectLst/>
                <a:latin typeface="Calibri" panose="020F0502020204030204" pitchFamily="34" charset="0"/>
                <a:cs typeface="Calibri" panose="020F0502020204030204" pitchFamily="34" charset="0"/>
              </a:rPr>
              <a:t>i</a:t>
            </a:r>
            <a:r>
              <a:rPr lang="en-US" sz="3000" i="1" dirty="0">
                <a:effectLst/>
                <a:latin typeface="Calibri" panose="020F0502020204030204" pitchFamily="34" charset="0"/>
                <a:cs typeface="Calibri" panose="020F0502020204030204" pitchFamily="34" charset="0"/>
              </a:rPr>
              <a:t> </a:t>
            </a:r>
            <a:r>
              <a:rPr lang="en-US" sz="3000" dirty="0">
                <a:effectLst/>
                <a:latin typeface="Calibri" panose="020F0502020204030204" pitchFamily="34" charset="0"/>
                <a:cs typeface="Calibri" panose="020F0502020204030204" pitchFamily="34" charset="0"/>
              </a:rPr>
              <a:t>in a </a:t>
            </a:r>
            <a:r>
              <a:rPr lang="en-US" sz="3000" b="1" dirty="0">
                <a:effectLst/>
                <a:latin typeface="Calibri" panose="020F0502020204030204" pitchFamily="34" charset="0"/>
                <a:cs typeface="Calibri" panose="020F0502020204030204" pitchFamily="34" charset="0"/>
              </a:rPr>
              <a:t>single</a:t>
            </a:r>
            <a:r>
              <a:rPr lang="en-US" sz="3000" dirty="0">
                <a:effectLst/>
                <a:latin typeface="Calibri" panose="020F0502020204030204" pitchFamily="34" charset="0"/>
                <a:cs typeface="Calibri" panose="020F0502020204030204" pitchFamily="34" charset="0"/>
              </a:rPr>
              <a:t> residual stream. </a:t>
            </a:r>
          </a:p>
          <a:p>
            <a:r>
              <a:rPr lang="en-US" sz="3000" dirty="0">
                <a:effectLst/>
                <a:latin typeface="Calibri" panose="020F0502020204030204" pitchFamily="34" charset="0"/>
                <a:cs typeface="Calibri" panose="020F0502020204030204" pitchFamily="34" charset="0"/>
              </a:rPr>
              <a:t>But we can pack the  </a:t>
            </a:r>
            <a:r>
              <a:rPr lang="en-US" sz="3000" i="1" dirty="0">
                <a:effectLst/>
                <a:latin typeface="Calibri" panose="020F0502020204030204" pitchFamily="34" charset="0"/>
                <a:cs typeface="Calibri" panose="020F0502020204030204" pitchFamily="34" charset="0"/>
              </a:rPr>
              <a:t>N </a:t>
            </a:r>
            <a:r>
              <a:rPr lang="en-US" sz="3000" dirty="0">
                <a:effectLst/>
                <a:latin typeface="Calibri" panose="020F0502020204030204" pitchFamily="34" charset="0"/>
                <a:cs typeface="Calibri" panose="020F0502020204030204" pitchFamily="34" charset="0"/>
              </a:rPr>
              <a:t>tokens of the input sequence into a single matrix </a:t>
            </a:r>
            <a:r>
              <a:rPr lang="en-US" sz="3000" b="1" dirty="0">
                <a:effectLst/>
                <a:latin typeface="Calibri" panose="020F0502020204030204" pitchFamily="34" charset="0"/>
                <a:cs typeface="Calibri" panose="020F0502020204030204" pitchFamily="34" charset="0"/>
              </a:rPr>
              <a:t>X</a:t>
            </a:r>
            <a:r>
              <a:rPr lang="en-US" sz="3000" dirty="0">
                <a:effectLst/>
                <a:latin typeface="Calibri" panose="020F0502020204030204" pitchFamily="34" charset="0"/>
                <a:cs typeface="Calibri" panose="020F0502020204030204" pitchFamily="34" charset="0"/>
              </a:rPr>
              <a:t> of size [</a:t>
            </a:r>
            <a:r>
              <a:rPr lang="en-US" sz="3000" i="1" dirty="0">
                <a:effectLst/>
                <a:latin typeface="Calibri" panose="020F0502020204030204" pitchFamily="34" charset="0"/>
                <a:cs typeface="Calibri" panose="020F0502020204030204" pitchFamily="34" charset="0"/>
              </a:rPr>
              <a:t>N </a:t>
            </a:r>
            <a:r>
              <a:rPr lang="en-US" sz="3000" dirty="0">
                <a:effectLst/>
                <a:latin typeface="Calibri" panose="020F0502020204030204" pitchFamily="34" charset="0"/>
                <a:cs typeface="Calibri" panose="020F0502020204030204" pitchFamily="34" charset="0"/>
              </a:rPr>
              <a:t>× </a:t>
            </a:r>
            <a:r>
              <a:rPr lang="en-US" sz="3000" i="1" dirty="0">
                <a:effectLst/>
                <a:latin typeface="Calibri" panose="020F0502020204030204" pitchFamily="34" charset="0"/>
                <a:cs typeface="Calibri" panose="020F0502020204030204" pitchFamily="34" charset="0"/>
              </a:rPr>
              <a:t>d</a:t>
            </a:r>
            <a:r>
              <a:rPr lang="en-US" sz="3000" dirty="0">
                <a:effectLst/>
                <a:latin typeface="Calibri" panose="020F0502020204030204" pitchFamily="34" charset="0"/>
                <a:cs typeface="Calibri" panose="020F0502020204030204" pitchFamily="34" charset="0"/>
              </a:rPr>
              <a:t>]. </a:t>
            </a:r>
          </a:p>
          <a:p>
            <a:r>
              <a:rPr lang="en-US" sz="3000" dirty="0">
                <a:effectLst/>
                <a:latin typeface="Calibri" panose="020F0502020204030204" pitchFamily="34" charset="0"/>
                <a:cs typeface="Calibri" panose="020F0502020204030204" pitchFamily="34" charset="0"/>
              </a:rPr>
              <a:t>Each row of X is the embedding of one token of the input. </a:t>
            </a:r>
          </a:p>
          <a:p>
            <a:r>
              <a:rPr lang="en-US" sz="3000" dirty="0">
                <a:effectLst/>
                <a:latin typeface="Calibri" panose="020F0502020204030204" pitchFamily="34" charset="0"/>
                <a:cs typeface="Calibri" panose="020F0502020204030204" pitchFamily="34" charset="0"/>
              </a:rPr>
              <a:t>X can have 1K-32K rows, each of the dimensionality of the embedding </a:t>
            </a:r>
            <a:r>
              <a:rPr lang="en-US" sz="3000" i="1" dirty="0">
                <a:effectLst/>
                <a:latin typeface="Calibri" panose="020F0502020204030204" pitchFamily="34" charset="0"/>
                <a:cs typeface="Calibri" panose="020F0502020204030204" pitchFamily="34" charset="0"/>
              </a:rPr>
              <a:t>d </a:t>
            </a:r>
            <a:r>
              <a:rPr lang="en-US" sz="3000" dirty="0">
                <a:effectLst/>
                <a:latin typeface="Calibri" panose="020F0502020204030204" pitchFamily="34" charset="0"/>
                <a:cs typeface="Calibri" panose="020F0502020204030204" pitchFamily="34" charset="0"/>
              </a:rPr>
              <a:t>(the </a:t>
            </a:r>
            <a:r>
              <a:rPr lang="en-US" sz="3000" b="1" dirty="0">
                <a:effectLst/>
                <a:latin typeface="Calibri" panose="020F0502020204030204" pitchFamily="34" charset="0"/>
                <a:cs typeface="Calibri" panose="020F0502020204030204" pitchFamily="34" charset="0"/>
              </a:rPr>
              <a:t>model dimension</a:t>
            </a:r>
            <a:r>
              <a:rPr lang="en-US" sz="3000" dirty="0">
                <a:effectLst/>
                <a:latin typeface="Calibri" panose="020F0502020204030204" pitchFamily="34" charset="0"/>
                <a:cs typeface="Calibri" panose="020F0502020204030204" pitchFamily="34" charset="0"/>
              </a:rPr>
              <a:t>)</a:t>
            </a:r>
            <a:endParaRPr lang="en-US" sz="3000"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endParaRPr lang="en-US" dirty="0"/>
          </a:p>
        </p:txBody>
      </p:sp>
      <p:pic>
        <p:nvPicPr>
          <p:cNvPr id="4" name="Picture 3">
            <a:extLst>
              <a:ext uri="{FF2B5EF4-FFF2-40B4-BE49-F238E27FC236}">
                <a16:creationId xmlns:a16="http://schemas.microsoft.com/office/drawing/2014/main" id="{8B49D6AE-DDC4-EBEC-FB7F-5AA0B7F03928}"/>
              </a:ext>
            </a:extLst>
          </p:cNvPr>
          <p:cNvPicPr>
            <a:picLocks noChangeAspect="1"/>
          </p:cNvPicPr>
          <p:nvPr/>
        </p:nvPicPr>
        <p:blipFill>
          <a:blip r:embed="rId2"/>
          <a:stretch>
            <a:fillRect/>
          </a:stretch>
        </p:blipFill>
        <p:spPr>
          <a:xfrm>
            <a:off x="2743200" y="5257800"/>
            <a:ext cx="5505450" cy="647700"/>
          </a:xfrm>
          <a:prstGeom prst="rect">
            <a:avLst/>
          </a:prstGeom>
        </p:spPr>
      </p:pic>
    </p:spTree>
    <p:extLst>
      <p:ext uri="{BB962C8B-B14F-4D97-AF65-F5344CB8AC3E}">
        <p14:creationId xmlns:p14="http://schemas.microsoft.com/office/powerpoint/2010/main" val="205156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876D8-6788-0BAF-AAF1-FE17146BE760}"/>
              </a:ext>
            </a:extLst>
          </p:cNvPr>
          <p:cNvSpPr>
            <a:spLocks noGrp="1"/>
          </p:cNvSpPr>
          <p:nvPr>
            <p:ph type="title"/>
          </p:nvPr>
        </p:nvSpPr>
        <p:spPr/>
        <p:txBody>
          <a:bodyPr/>
          <a:lstStyle/>
          <a:p>
            <a:r>
              <a:rPr lang="en-US" dirty="0"/>
              <a:t>QK</a:t>
            </a:r>
            <a:r>
              <a:rPr lang="en-US" baseline="30000" dirty="0"/>
              <a:t>T</a:t>
            </a:r>
            <a:endParaRPr lang="en-US" dirty="0"/>
          </a:p>
        </p:txBody>
      </p:sp>
      <p:sp>
        <p:nvSpPr>
          <p:cNvPr id="3" name="Content Placeholder 2">
            <a:extLst>
              <a:ext uri="{FF2B5EF4-FFF2-40B4-BE49-F238E27FC236}">
                <a16:creationId xmlns:a16="http://schemas.microsoft.com/office/drawing/2014/main" id="{59B6F5CF-F846-E52D-C128-383EDF835C76}"/>
              </a:ext>
            </a:extLst>
          </p:cNvPr>
          <p:cNvSpPr>
            <a:spLocks noGrp="1"/>
          </p:cNvSpPr>
          <p:nvPr>
            <p:ph idx="1"/>
          </p:nvPr>
        </p:nvSpPr>
        <p:spPr/>
        <p:txBody>
          <a:bodyPr/>
          <a:lstStyle/>
          <a:p>
            <a:r>
              <a:rPr lang="en-US" dirty="0"/>
              <a:t>Now can do a single matrix multiply to combine Q and K</a:t>
            </a:r>
            <a:r>
              <a:rPr lang="en-US" baseline="30000" dirty="0"/>
              <a:t>T</a:t>
            </a:r>
            <a:endParaRPr lang="en-US" dirty="0"/>
          </a:p>
          <a:p>
            <a:endParaRPr lang="en-US" dirty="0"/>
          </a:p>
        </p:txBody>
      </p:sp>
      <p:pic>
        <p:nvPicPr>
          <p:cNvPr id="5" name="Picture 4">
            <a:extLst>
              <a:ext uri="{FF2B5EF4-FFF2-40B4-BE49-F238E27FC236}">
                <a16:creationId xmlns:a16="http://schemas.microsoft.com/office/drawing/2014/main" id="{1A9ECC4B-5653-47C6-4812-DC48B1A30460}"/>
              </a:ext>
            </a:extLst>
          </p:cNvPr>
          <p:cNvPicPr>
            <a:picLocks noChangeAspect="1"/>
          </p:cNvPicPr>
          <p:nvPr/>
        </p:nvPicPr>
        <p:blipFill>
          <a:blip r:embed="rId2"/>
          <a:stretch>
            <a:fillRect/>
          </a:stretch>
        </p:blipFill>
        <p:spPr>
          <a:xfrm>
            <a:off x="3967480" y="2383367"/>
            <a:ext cx="4318000" cy="4483100"/>
          </a:xfrm>
          <a:prstGeom prst="rect">
            <a:avLst/>
          </a:prstGeom>
        </p:spPr>
      </p:pic>
    </p:spTree>
    <p:extLst>
      <p:ext uri="{BB962C8B-B14F-4D97-AF65-F5344CB8AC3E}">
        <p14:creationId xmlns:p14="http://schemas.microsoft.com/office/powerpoint/2010/main" val="3353925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9A9B1-D399-C2DD-C466-426A4E842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E9C80-2CCD-1308-3F52-B6E462AE94BE}"/>
              </a:ext>
            </a:extLst>
          </p:cNvPr>
          <p:cNvSpPr>
            <a:spLocks noGrp="1"/>
          </p:cNvSpPr>
          <p:nvPr>
            <p:ph type="title"/>
          </p:nvPr>
        </p:nvSpPr>
        <p:spPr/>
        <p:txBody>
          <a:bodyPr/>
          <a:lstStyle/>
          <a:p>
            <a:r>
              <a:rPr lang="en-US" dirty="0"/>
              <a:t>The transformer</a:t>
            </a:r>
          </a:p>
        </p:txBody>
      </p:sp>
      <p:pic>
        <p:nvPicPr>
          <p:cNvPr id="8" name="Content Placeholder 7">
            <a:extLst>
              <a:ext uri="{FF2B5EF4-FFF2-40B4-BE49-F238E27FC236}">
                <a16:creationId xmlns:a16="http://schemas.microsoft.com/office/drawing/2014/main" id="{61FEBE98-D026-5E30-C01D-F53FDA4AA904}"/>
              </a:ext>
            </a:extLst>
          </p:cNvPr>
          <p:cNvPicPr>
            <a:picLocks noGrp="1" noChangeAspect="1"/>
          </p:cNvPicPr>
          <p:nvPr>
            <p:ph idx="1"/>
          </p:nvPr>
        </p:nvPicPr>
        <p:blipFill>
          <a:blip r:embed="rId2"/>
          <a:stretch>
            <a:fillRect/>
          </a:stretch>
        </p:blipFill>
        <p:spPr>
          <a:xfrm>
            <a:off x="4724400" y="1307363"/>
            <a:ext cx="3572107" cy="5391034"/>
          </a:xfrm>
        </p:spPr>
      </p:pic>
    </p:spTree>
    <p:extLst>
      <p:ext uri="{BB962C8B-B14F-4D97-AF65-F5344CB8AC3E}">
        <p14:creationId xmlns:p14="http://schemas.microsoft.com/office/powerpoint/2010/main" val="1574848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AC06C-223B-0617-18CF-C1AD57AF68FE}"/>
              </a:ext>
            </a:extLst>
          </p:cNvPr>
          <p:cNvSpPr>
            <a:spLocks noGrp="1"/>
          </p:cNvSpPr>
          <p:nvPr>
            <p:ph type="title"/>
          </p:nvPr>
        </p:nvSpPr>
        <p:spPr/>
        <p:txBody>
          <a:bodyPr/>
          <a:lstStyle/>
          <a:p>
            <a:r>
              <a:rPr lang="en-US" dirty="0"/>
              <a:t>Parallelizing attention</a:t>
            </a:r>
          </a:p>
        </p:txBody>
      </p:sp>
      <p:sp>
        <p:nvSpPr>
          <p:cNvPr id="3" name="Content Placeholder 2">
            <a:extLst>
              <a:ext uri="{FF2B5EF4-FFF2-40B4-BE49-F238E27FC236}">
                <a16:creationId xmlns:a16="http://schemas.microsoft.com/office/drawing/2014/main" id="{54D3D275-3712-78FD-113A-7171021E6A9E}"/>
              </a:ext>
            </a:extLst>
          </p:cNvPr>
          <p:cNvSpPr>
            <a:spLocks noGrp="1"/>
          </p:cNvSpPr>
          <p:nvPr>
            <p:ph idx="1"/>
          </p:nvPr>
        </p:nvSpPr>
        <p:spPr/>
        <p:txBody>
          <a:bodyPr/>
          <a:lstStyle/>
          <a:p>
            <a:pPr marL="285750" indent="-285750">
              <a:buFont typeface="Arial" panose="020B0604020202020204" pitchFamily="34" charset="0"/>
              <a:buChar char="•"/>
            </a:pPr>
            <a:r>
              <a:rPr lang="en-US" sz="4000" dirty="0">
                <a:effectLst/>
                <a:latin typeface="Calibri" panose="020F0502020204030204" pitchFamily="34" charset="0"/>
                <a:cs typeface="Calibri" panose="020F0502020204030204" pitchFamily="34" charset="0"/>
              </a:rPr>
              <a:t>Scale the  scores, take the </a:t>
            </a:r>
            <a:r>
              <a:rPr lang="en-US" sz="4000" dirty="0" err="1">
                <a:effectLst/>
                <a:latin typeface="Calibri" panose="020F0502020204030204" pitchFamily="34" charset="0"/>
                <a:cs typeface="Calibri" panose="020F0502020204030204" pitchFamily="34" charset="0"/>
              </a:rPr>
              <a:t>softmax</a:t>
            </a:r>
            <a:r>
              <a:rPr lang="en-US" sz="4000" dirty="0">
                <a:effectLst/>
                <a:latin typeface="Calibri" panose="020F0502020204030204" pitchFamily="34" charset="0"/>
                <a:cs typeface="Calibri" panose="020F0502020204030204" pitchFamily="34" charset="0"/>
              </a:rPr>
              <a:t>, and then multiply the result by V resulting in a matrix of shape </a:t>
            </a:r>
            <a:r>
              <a:rPr lang="en-US" sz="4000" i="1" dirty="0">
                <a:effectLst/>
                <a:latin typeface="Calibri" panose="020F0502020204030204" pitchFamily="34" charset="0"/>
                <a:cs typeface="Calibri" panose="020F0502020204030204" pitchFamily="34" charset="0"/>
              </a:rPr>
              <a:t>N </a:t>
            </a:r>
            <a:r>
              <a:rPr lang="en-US" sz="4000" dirty="0">
                <a:effectLst/>
                <a:latin typeface="Calibri" panose="020F0502020204030204" pitchFamily="34" charset="0"/>
                <a:cs typeface="Calibri" panose="020F0502020204030204" pitchFamily="34" charset="0"/>
              </a:rPr>
              <a:t>× </a:t>
            </a:r>
            <a:r>
              <a:rPr lang="en-US" sz="4000" i="1" dirty="0">
                <a:effectLst/>
                <a:latin typeface="Calibri" panose="020F0502020204030204" pitchFamily="34" charset="0"/>
                <a:cs typeface="Calibri" panose="020F0502020204030204" pitchFamily="34" charset="0"/>
              </a:rPr>
              <a:t>d</a:t>
            </a:r>
          </a:p>
          <a:p>
            <a:pPr marL="682595" lvl="1" indent="-285750">
              <a:buFont typeface="Arial" panose="020B0604020202020204" pitchFamily="34" charset="0"/>
              <a:buChar char="•"/>
            </a:pPr>
            <a:r>
              <a:rPr lang="en-US" sz="3600" dirty="0">
                <a:latin typeface="Calibri" panose="020F0502020204030204" pitchFamily="34" charset="0"/>
                <a:cs typeface="Calibri" panose="020F0502020204030204" pitchFamily="34" charset="0"/>
              </a:rPr>
              <a:t>An attention vector for each input token</a:t>
            </a:r>
            <a:endParaRPr lang="en-US" sz="3600" dirty="0">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7B0566A-E9EB-4CF1-AEA6-96114F865338}"/>
              </a:ext>
            </a:extLst>
          </p:cNvPr>
          <p:cNvPicPr>
            <a:picLocks noChangeAspect="1"/>
          </p:cNvPicPr>
          <p:nvPr/>
        </p:nvPicPr>
        <p:blipFill>
          <a:blip r:embed="rId2"/>
          <a:stretch>
            <a:fillRect/>
          </a:stretch>
        </p:blipFill>
        <p:spPr>
          <a:xfrm>
            <a:off x="2286000" y="4546600"/>
            <a:ext cx="6534150" cy="1422400"/>
          </a:xfrm>
          <a:prstGeom prst="rect">
            <a:avLst/>
          </a:prstGeom>
        </p:spPr>
      </p:pic>
    </p:spTree>
    <p:extLst>
      <p:ext uri="{BB962C8B-B14F-4D97-AF65-F5344CB8AC3E}">
        <p14:creationId xmlns:p14="http://schemas.microsoft.com/office/powerpoint/2010/main" val="2995582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AC06C-223B-0617-18CF-C1AD57AF68FE}"/>
              </a:ext>
            </a:extLst>
          </p:cNvPr>
          <p:cNvSpPr>
            <a:spLocks noGrp="1"/>
          </p:cNvSpPr>
          <p:nvPr>
            <p:ph type="title"/>
          </p:nvPr>
        </p:nvSpPr>
        <p:spPr/>
        <p:txBody>
          <a:bodyPr/>
          <a:lstStyle/>
          <a:p>
            <a:r>
              <a:rPr lang="en-US" dirty="0"/>
              <a:t>Masking out the future</a:t>
            </a:r>
          </a:p>
        </p:txBody>
      </p:sp>
      <p:sp>
        <p:nvSpPr>
          <p:cNvPr id="3" name="Content Placeholder 2">
            <a:extLst>
              <a:ext uri="{FF2B5EF4-FFF2-40B4-BE49-F238E27FC236}">
                <a16:creationId xmlns:a16="http://schemas.microsoft.com/office/drawing/2014/main" id="{54D3D275-3712-78FD-113A-7171021E6A9E}"/>
              </a:ext>
            </a:extLst>
          </p:cNvPr>
          <p:cNvSpPr>
            <a:spLocks noGrp="1"/>
          </p:cNvSpPr>
          <p:nvPr>
            <p:ph idx="1"/>
          </p:nvPr>
        </p:nvSpPr>
        <p:spPr>
          <a:xfrm>
            <a:off x="1097285" y="2514600"/>
            <a:ext cx="10058401" cy="3657600"/>
          </a:xfrm>
        </p:spPr>
        <p:txBody>
          <a:bodyPr/>
          <a:lstStyle/>
          <a:p>
            <a:pPr marL="285750" indent="-285750">
              <a:buFont typeface="Arial" panose="020B0604020202020204" pitchFamily="34" charset="0"/>
              <a:buChar char="•"/>
            </a:pPr>
            <a:r>
              <a:rPr lang="en-US" sz="3600" dirty="0">
                <a:effectLst/>
                <a:latin typeface="Calibri" panose="020F0502020204030204" pitchFamily="34" charset="0"/>
                <a:cs typeface="Calibri" panose="020F0502020204030204" pitchFamily="34" charset="0"/>
              </a:rPr>
              <a:t>What is this mask function?</a:t>
            </a:r>
            <a:br>
              <a:rPr lang="en-US" sz="3600" dirty="0">
                <a:effectLst/>
                <a:latin typeface="Calibri" panose="020F0502020204030204" pitchFamily="34" charset="0"/>
                <a:cs typeface="Calibri" panose="020F0502020204030204" pitchFamily="34" charset="0"/>
              </a:rPr>
            </a:br>
            <a:r>
              <a:rPr lang="en-US" sz="3600" dirty="0">
                <a:effectLst/>
                <a:latin typeface="Calibri" panose="020F0502020204030204" pitchFamily="34" charset="0"/>
                <a:cs typeface="Calibri" panose="020F0502020204030204" pitchFamily="34" charset="0"/>
              </a:rPr>
              <a:t>QK</a:t>
            </a:r>
            <a:r>
              <a:rPr lang="en-US" sz="3600" baseline="30000" dirty="0">
                <a:effectLst/>
                <a:latin typeface="Calibri" panose="020F0502020204030204" pitchFamily="34" charset="0"/>
                <a:cs typeface="Calibri" panose="020F0502020204030204" pitchFamily="34" charset="0"/>
              </a:rPr>
              <a:t>T</a:t>
            </a:r>
            <a:r>
              <a:rPr lang="en-US" sz="3600" dirty="0">
                <a:effectLst/>
                <a:latin typeface="Calibri" panose="020F0502020204030204" pitchFamily="34" charset="0"/>
                <a:cs typeface="Calibri" panose="020F0502020204030204" pitchFamily="34" charset="0"/>
              </a:rPr>
              <a:t> has </a:t>
            </a:r>
            <a:r>
              <a:rPr lang="en-US" sz="3600" dirty="0">
                <a:latin typeface="Calibri" panose="020F0502020204030204" pitchFamily="34" charset="0"/>
                <a:cs typeface="Calibri" panose="020F0502020204030204" pitchFamily="34" charset="0"/>
              </a:rPr>
              <a:t>a </a:t>
            </a:r>
            <a:r>
              <a:rPr lang="en-US" sz="3600" dirty="0">
                <a:effectLst/>
                <a:latin typeface="Calibri" panose="020F0502020204030204" pitchFamily="34" charset="0"/>
                <a:cs typeface="Calibri" panose="020F0502020204030204" pitchFamily="34" charset="0"/>
              </a:rPr>
              <a:t>score for each query dot every key, </a:t>
            </a:r>
            <a:r>
              <a:rPr lang="en-US" sz="3600" i="1" dirty="0">
                <a:effectLst/>
                <a:latin typeface="Calibri" panose="020F0502020204030204" pitchFamily="34" charset="0"/>
                <a:cs typeface="Calibri" panose="020F0502020204030204" pitchFamily="34" charset="0"/>
              </a:rPr>
              <a:t>including those that follow the query</a:t>
            </a:r>
            <a:r>
              <a:rPr lang="en-US" sz="3600" dirty="0">
                <a:effectLst/>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sz="3600" dirty="0">
                <a:latin typeface="Calibri" panose="020F0502020204030204" pitchFamily="34" charset="0"/>
                <a:cs typeface="Calibri" panose="020F0502020204030204" pitchFamily="34" charset="0"/>
              </a:rPr>
              <a:t>G</a:t>
            </a:r>
            <a:r>
              <a:rPr lang="en-US" sz="3600" dirty="0">
                <a:effectLst/>
                <a:latin typeface="Calibri" panose="020F0502020204030204" pitchFamily="34" charset="0"/>
                <a:cs typeface="Calibri" panose="020F0502020204030204" pitchFamily="34" charset="0"/>
              </a:rPr>
              <a:t>uessing the next word is pretty simple if you </a:t>
            </a:r>
            <a:r>
              <a:rPr lang="en-US" sz="3600" dirty="0">
                <a:latin typeface="Calibri" panose="020F0502020204030204" pitchFamily="34" charset="0"/>
                <a:cs typeface="Calibri" panose="020F0502020204030204" pitchFamily="34" charset="0"/>
              </a:rPr>
              <a:t>a</a:t>
            </a:r>
            <a:r>
              <a:rPr lang="en-US" sz="3600" dirty="0">
                <a:effectLst/>
                <a:latin typeface="Calibri" panose="020F0502020204030204" pitchFamily="34" charset="0"/>
                <a:cs typeface="Calibri" panose="020F0502020204030204" pitchFamily="34" charset="0"/>
              </a:rPr>
              <a:t>lready know it! </a:t>
            </a:r>
            <a:endParaRPr lang="en-US" sz="3600" dirty="0">
              <a:latin typeface="Calibri" panose="020F0502020204030204" pitchFamily="34" charset="0"/>
              <a:cs typeface="Calibri" panose="020F0502020204030204" pitchFamily="34" charset="0"/>
            </a:endParaRPr>
          </a:p>
          <a:p>
            <a:pPr marL="0" indent="0"/>
            <a:endParaRPr lang="en-US"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3600" dirty="0">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7B0566A-E9EB-4CF1-AEA6-96114F865338}"/>
              </a:ext>
            </a:extLst>
          </p:cNvPr>
          <p:cNvPicPr>
            <a:picLocks noChangeAspect="1"/>
          </p:cNvPicPr>
          <p:nvPr/>
        </p:nvPicPr>
        <p:blipFill>
          <a:blip r:embed="rId2"/>
          <a:stretch>
            <a:fillRect/>
          </a:stretch>
        </p:blipFill>
        <p:spPr>
          <a:xfrm>
            <a:off x="2828925" y="1058332"/>
            <a:ext cx="6534150" cy="1422400"/>
          </a:xfrm>
          <a:prstGeom prst="rect">
            <a:avLst/>
          </a:prstGeom>
        </p:spPr>
      </p:pic>
    </p:spTree>
    <p:extLst>
      <p:ext uri="{BB962C8B-B14F-4D97-AF65-F5344CB8AC3E}">
        <p14:creationId xmlns:p14="http://schemas.microsoft.com/office/powerpoint/2010/main" val="2992704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AC06C-223B-0617-18CF-C1AD57AF68FE}"/>
              </a:ext>
            </a:extLst>
          </p:cNvPr>
          <p:cNvSpPr>
            <a:spLocks noGrp="1"/>
          </p:cNvSpPr>
          <p:nvPr>
            <p:ph type="title"/>
          </p:nvPr>
        </p:nvSpPr>
        <p:spPr/>
        <p:txBody>
          <a:bodyPr/>
          <a:lstStyle/>
          <a:p>
            <a:r>
              <a:rPr lang="en-US" dirty="0"/>
              <a:t>Masking out the future</a:t>
            </a:r>
          </a:p>
        </p:txBody>
      </p:sp>
      <p:sp>
        <p:nvSpPr>
          <p:cNvPr id="3" name="Content Placeholder 2">
            <a:extLst>
              <a:ext uri="{FF2B5EF4-FFF2-40B4-BE49-F238E27FC236}">
                <a16:creationId xmlns:a16="http://schemas.microsoft.com/office/drawing/2014/main" id="{54D3D275-3712-78FD-113A-7171021E6A9E}"/>
              </a:ext>
            </a:extLst>
          </p:cNvPr>
          <p:cNvSpPr>
            <a:spLocks noGrp="1"/>
          </p:cNvSpPr>
          <p:nvPr>
            <p:ph idx="1"/>
          </p:nvPr>
        </p:nvSpPr>
        <p:spPr>
          <a:xfrm>
            <a:off x="819731" y="3192330"/>
            <a:ext cx="6647869" cy="2141670"/>
          </a:xfrm>
        </p:spPr>
        <p:txBody>
          <a:bodyPr/>
          <a:lstStyle/>
          <a:p>
            <a:r>
              <a:rPr lang="en-US" sz="3600" dirty="0">
                <a:effectLst/>
                <a:latin typeface="Calibri" panose="020F0502020204030204" pitchFamily="34" charset="0"/>
                <a:cs typeface="Calibri" panose="020F0502020204030204" pitchFamily="34" charset="0"/>
              </a:rPr>
              <a:t> </a:t>
            </a:r>
            <a:r>
              <a:rPr lang="en-US" sz="3600" dirty="0">
                <a:latin typeface="Calibri" panose="020F0502020204030204" pitchFamily="34" charset="0"/>
                <a:cs typeface="Calibri" panose="020F0502020204030204" pitchFamily="34" charset="0"/>
              </a:rPr>
              <a:t>Add –∞ to cells in upper triangle</a:t>
            </a:r>
          </a:p>
          <a:p>
            <a:r>
              <a:rPr lang="en-US" sz="3600" dirty="0">
                <a:latin typeface="Calibri" panose="020F0502020204030204" pitchFamily="34" charset="0"/>
                <a:cs typeface="Calibri" panose="020F0502020204030204" pitchFamily="34" charset="0"/>
              </a:rPr>
              <a:t>The </a:t>
            </a:r>
            <a:r>
              <a:rPr lang="en-US" sz="3600" dirty="0" err="1">
                <a:latin typeface="Calibri" panose="020F0502020204030204" pitchFamily="34" charset="0"/>
                <a:cs typeface="Calibri" panose="020F0502020204030204" pitchFamily="34" charset="0"/>
              </a:rPr>
              <a:t>softmax</a:t>
            </a:r>
            <a:r>
              <a:rPr lang="en-US" sz="3600" dirty="0">
                <a:latin typeface="Calibri" panose="020F0502020204030204" pitchFamily="34" charset="0"/>
                <a:cs typeface="Calibri" panose="020F0502020204030204" pitchFamily="34" charset="0"/>
              </a:rPr>
              <a:t> will turn it to 0</a:t>
            </a:r>
          </a:p>
          <a:p>
            <a:pPr marL="285750" indent="-285750">
              <a:buFont typeface="Arial" panose="020B0604020202020204" pitchFamily="34" charset="0"/>
              <a:buChar char="•"/>
            </a:pPr>
            <a:endParaRPr lang="en-US"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3600" dirty="0">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7B0566A-E9EB-4CF1-AEA6-96114F865338}"/>
              </a:ext>
            </a:extLst>
          </p:cNvPr>
          <p:cNvPicPr>
            <a:picLocks noChangeAspect="1"/>
          </p:cNvPicPr>
          <p:nvPr/>
        </p:nvPicPr>
        <p:blipFill>
          <a:blip r:embed="rId2"/>
          <a:stretch>
            <a:fillRect/>
          </a:stretch>
        </p:blipFill>
        <p:spPr>
          <a:xfrm>
            <a:off x="3048000" y="1170352"/>
            <a:ext cx="5476875" cy="1192245"/>
          </a:xfrm>
          <a:prstGeom prst="rect">
            <a:avLst/>
          </a:prstGeom>
        </p:spPr>
      </p:pic>
      <p:pic>
        <p:nvPicPr>
          <p:cNvPr id="6" name="Picture 5">
            <a:extLst>
              <a:ext uri="{FF2B5EF4-FFF2-40B4-BE49-F238E27FC236}">
                <a16:creationId xmlns:a16="http://schemas.microsoft.com/office/drawing/2014/main" id="{178F1A89-D86F-9845-2FD7-51881C451EB0}"/>
              </a:ext>
            </a:extLst>
          </p:cNvPr>
          <p:cNvPicPr>
            <a:picLocks noChangeAspect="1"/>
          </p:cNvPicPr>
          <p:nvPr/>
        </p:nvPicPr>
        <p:blipFill>
          <a:blip r:embed="rId3"/>
          <a:stretch>
            <a:fillRect/>
          </a:stretch>
        </p:blipFill>
        <p:spPr>
          <a:xfrm>
            <a:off x="7848600" y="2875120"/>
            <a:ext cx="3937000" cy="3937000"/>
          </a:xfrm>
          <a:prstGeom prst="rect">
            <a:avLst/>
          </a:prstGeom>
        </p:spPr>
      </p:pic>
    </p:spTree>
    <p:extLst>
      <p:ext uri="{BB962C8B-B14F-4D97-AF65-F5344CB8AC3E}">
        <p14:creationId xmlns:p14="http://schemas.microsoft.com/office/powerpoint/2010/main" val="4068283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AC06C-223B-0617-18CF-C1AD57AF68FE}"/>
              </a:ext>
            </a:extLst>
          </p:cNvPr>
          <p:cNvSpPr>
            <a:spLocks noGrp="1"/>
          </p:cNvSpPr>
          <p:nvPr>
            <p:ph type="title"/>
          </p:nvPr>
        </p:nvSpPr>
        <p:spPr/>
        <p:txBody>
          <a:bodyPr/>
          <a:lstStyle/>
          <a:p>
            <a:r>
              <a:rPr lang="en-US" dirty="0"/>
              <a:t>Another point: Attention is quadratic in length</a:t>
            </a:r>
          </a:p>
        </p:txBody>
      </p:sp>
      <p:sp>
        <p:nvSpPr>
          <p:cNvPr id="3" name="Content Placeholder 2">
            <a:extLst>
              <a:ext uri="{FF2B5EF4-FFF2-40B4-BE49-F238E27FC236}">
                <a16:creationId xmlns:a16="http://schemas.microsoft.com/office/drawing/2014/main" id="{54D3D275-3712-78FD-113A-7171021E6A9E}"/>
              </a:ext>
            </a:extLst>
          </p:cNvPr>
          <p:cNvSpPr>
            <a:spLocks noGrp="1"/>
          </p:cNvSpPr>
          <p:nvPr>
            <p:ph idx="1"/>
          </p:nvPr>
        </p:nvSpPr>
        <p:spPr>
          <a:xfrm>
            <a:off x="819731" y="3192330"/>
            <a:ext cx="6647869" cy="2141670"/>
          </a:xfrm>
        </p:spPr>
        <p:txBody>
          <a:bodyPr/>
          <a:lstStyle/>
          <a:p>
            <a:pPr marL="285750" indent="-285750">
              <a:buFont typeface="Arial" panose="020B0604020202020204" pitchFamily="34" charset="0"/>
              <a:buChar char="•"/>
            </a:pPr>
            <a:endParaRPr lang="en-US" sz="3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3600" dirty="0">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7B0566A-E9EB-4CF1-AEA6-96114F865338}"/>
              </a:ext>
            </a:extLst>
          </p:cNvPr>
          <p:cNvPicPr>
            <a:picLocks noChangeAspect="1"/>
          </p:cNvPicPr>
          <p:nvPr/>
        </p:nvPicPr>
        <p:blipFill>
          <a:blip r:embed="rId2"/>
          <a:stretch>
            <a:fillRect/>
          </a:stretch>
        </p:blipFill>
        <p:spPr>
          <a:xfrm>
            <a:off x="3048000" y="1170352"/>
            <a:ext cx="5476875" cy="1192245"/>
          </a:xfrm>
          <a:prstGeom prst="rect">
            <a:avLst/>
          </a:prstGeom>
        </p:spPr>
      </p:pic>
      <p:pic>
        <p:nvPicPr>
          <p:cNvPr id="6" name="Picture 5">
            <a:extLst>
              <a:ext uri="{FF2B5EF4-FFF2-40B4-BE49-F238E27FC236}">
                <a16:creationId xmlns:a16="http://schemas.microsoft.com/office/drawing/2014/main" id="{178F1A89-D86F-9845-2FD7-51881C451EB0}"/>
              </a:ext>
            </a:extLst>
          </p:cNvPr>
          <p:cNvPicPr>
            <a:picLocks noChangeAspect="1"/>
          </p:cNvPicPr>
          <p:nvPr/>
        </p:nvPicPr>
        <p:blipFill>
          <a:blip r:embed="rId3"/>
          <a:stretch>
            <a:fillRect/>
          </a:stretch>
        </p:blipFill>
        <p:spPr>
          <a:xfrm>
            <a:off x="4157980" y="2921000"/>
            <a:ext cx="3937000" cy="3937000"/>
          </a:xfrm>
          <a:prstGeom prst="rect">
            <a:avLst/>
          </a:prstGeom>
        </p:spPr>
      </p:pic>
      <p:sp>
        <p:nvSpPr>
          <p:cNvPr id="7" name="TextBox 6">
            <a:extLst>
              <a:ext uri="{FF2B5EF4-FFF2-40B4-BE49-F238E27FC236}">
                <a16:creationId xmlns:a16="http://schemas.microsoft.com/office/drawing/2014/main" id="{CD000BCD-B278-569E-496E-4FD399D1D179}"/>
              </a:ext>
            </a:extLst>
          </p:cNvPr>
          <p:cNvSpPr txBox="1"/>
          <p:nvPr/>
        </p:nvSpPr>
        <p:spPr>
          <a:xfrm>
            <a:off x="609600" y="2890391"/>
            <a:ext cx="184731" cy="584775"/>
          </a:xfrm>
          <a:prstGeom prst="rect">
            <a:avLst/>
          </a:prstGeom>
          <a:noFill/>
        </p:spPr>
        <p:txBody>
          <a:bodyPr wrap="none" rtlCol="0">
            <a:spAutoFit/>
          </a:bodyPr>
          <a:lstStyle/>
          <a:p>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994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3A141-2AFC-B409-0AF4-9F2F3F78F0F6}"/>
              </a:ext>
            </a:extLst>
          </p:cNvPr>
          <p:cNvSpPr>
            <a:spLocks noGrp="1"/>
          </p:cNvSpPr>
          <p:nvPr>
            <p:ph type="title"/>
          </p:nvPr>
        </p:nvSpPr>
        <p:spPr/>
        <p:txBody>
          <a:bodyPr/>
          <a:lstStyle/>
          <a:p>
            <a:r>
              <a:rPr lang="en-US" dirty="0"/>
              <a:t>Attention again</a:t>
            </a:r>
          </a:p>
        </p:txBody>
      </p:sp>
      <p:pic>
        <p:nvPicPr>
          <p:cNvPr id="13" name="Picture 12">
            <a:extLst>
              <a:ext uri="{FF2B5EF4-FFF2-40B4-BE49-F238E27FC236}">
                <a16:creationId xmlns:a16="http://schemas.microsoft.com/office/drawing/2014/main" id="{898BDCC8-B24A-EDFC-AE21-28FCB5B749B7}"/>
              </a:ext>
            </a:extLst>
          </p:cNvPr>
          <p:cNvPicPr>
            <a:picLocks noChangeAspect="1"/>
          </p:cNvPicPr>
          <p:nvPr/>
        </p:nvPicPr>
        <p:blipFill>
          <a:blip r:embed="rId2"/>
          <a:stretch>
            <a:fillRect/>
          </a:stretch>
        </p:blipFill>
        <p:spPr>
          <a:xfrm>
            <a:off x="4815480" y="4079837"/>
            <a:ext cx="1841500" cy="2718750"/>
          </a:xfrm>
          <a:prstGeom prst="rect">
            <a:avLst/>
          </a:prstGeom>
        </p:spPr>
      </p:pic>
      <p:pic>
        <p:nvPicPr>
          <p:cNvPr id="15" name="Picture 14">
            <a:extLst>
              <a:ext uri="{FF2B5EF4-FFF2-40B4-BE49-F238E27FC236}">
                <a16:creationId xmlns:a16="http://schemas.microsoft.com/office/drawing/2014/main" id="{429E7533-59B2-0954-450B-337D29650A70}"/>
              </a:ext>
            </a:extLst>
          </p:cNvPr>
          <p:cNvPicPr>
            <a:picLocks noChangeAspect="1"/>
          </p:cNvPicPr>
          <p:nvPr/>
        </p:nvPicPr>
        <p:blipFill>
          <a:blip r:embed="rId3"/>
          <a:stretch>
            <a:fillRect/>
          </a:stretch>
        </p:blipFill>
        <p:spPr>
          <a:xfrm>
            <a:off x="7086600" y="3866433"/>
            <a:ext cx="1166823" cy="3017648"/>
          </a:xfrm>
          <a:prstGeom prst="rect">
            <a:avLst/>
          </a:prstGeom>
        </p:spPr>
      </p:pic>
      <p:pic>
        <p:nvPicPr>
          <p:cNvPr id="17" name="Picture 16">
            <a:extLst>
              <a:ext uri="{FF2B5EF4-FFF2-40B4-BE49-F238E27FC236}">
                <a16:creationId xmlns:a16="http://schemas.microsoft.com/office/drawing/2014/main" id="{FCB6B772-2E5E-F7F3-D5E1-98AE73B5827A}"/>
              </a:ext>
            </a:extLst>
          </p:cNvPr>
          <p:cNvPicPr>
            <a:picLocks noChangeAspect="1"/>
          </p:cNvPicPr>
          <p:nvPr/>
        </p:nvPicPr>
        <p:blipFill>
          <a:blip r:embed="rId4"/>
          <a:stretch>
            <a:fillRect/>
          </a:stretch>
        </p:blipFill>
        <p:spPr>
          <a:xfrm>
            <a:off x="8862471" y="3866433"/>
            <a:ext cx="1166824" cy="3017648"/>
          </a:xfrm>
          <a:prstGeom prst="rect">
            <a:avLst/>
          </a:prstGeom>
        </p:spPr>
      </p:pic>
      <p:pic>
        <p:nvPicPr>
          <p:cNvPr id="21" name="Content Placeholder 20">
            <a:extLst>
              <a:ext uri="{FF2B5EF4-FFF2-40B4-BE49-F238E27FC236}">
                <a16:creationId xmlns:a16="http://schemas.microsoft.com/office/drawing/2014/main" id="{04071610-5609-31C5-3180-98CDE1090BF3}"/>
              </a:ext>
            </a:extLst>
          </p:cNvPr>
          <p:cNvPicPr>
            <a:picLocks noGrp="1" noChangeAspect="1"/>
          </p:cNvPicPr>
          <p:nvPr>
            <p:ph idx="1"/>
          </p:nvPr>
        </p:nvPicPr>
        <p:blipFill>
          <a:blip r:embed="rId5"/>
          <a:stretch>
            <a:fillRect/>
          </a:stretch>
        </p:blipFill>
        <p:spPr>
          <a:xfrm>
            <a:off x="4745635" y="1026820"/>
            <a:ext cx="3249010" cy="2527771"/>
          </a:xfrm>
        </p:spPr>
      </p:pic>
      <p:pic>
        <p:nvPicPr>
          <p:cNvPr id="23" name="Picture 22">
            <a:extLst>
              <a:ext uri="{FF2B5EF4-FFF2-40B4-BE49-F238E27FC236}">
                <a16:creationId xmlns:a16="http://schemas.microsoft.com/office/drawing/2014/main" id="{13F75E6E-B73B-373F-791D-7A89A2D2D5C4}"/>
              </a:ext>
            </a:extLst>
          </p:cNvPr>
          <p:cNvPicPr>
            <a:picLocks noChangeAspect="1"/>
          </p:cNvPicPr>
          <p:nvPr/>
        </p:nvPicPr>
        <p:blipFill>
          <a:blip r:embed="rId6"/>
          <a:stretch>
            <a:fillRect/>
          </a:stretch>
        </p:blipFill>
        <p:spPr>
          <a:xfrm>
            <a:off x="8466034" y="1197199"/>
            <a:ext cx="2741377" cy="2226991"/>
          </a:xfrm>
          <a:prstGeom prst="rect">
            <a:avLst/>
          </a:prstGeom>
        </p:spPr>
      </p:pic>
      <p:pic>
        <p:nvPicPr>
          <p:cNvPr id="25" name="Picture 24">
            <a:extLst>
              <a:ext uri="{FF2B5EF4-FFF2-40B4-BE49-F238E27FC236}">
                <a16:creationId xmlns:a16="http://schemas.microsoft.com/office/drawing/2014/main" id="{2168F8F0-F09F-009C-2024-CB68BA66A524}"/>
              </a:ext>
            </a:extLst>
          </p:cNvPr>
          <p:cNvPicPr>
            <a:picLocks noChangeAspect="1"/>
          </p:cNvPicPr>
          <p:nvPr/>
        </p:nvPicPr>
        <p:blipFill>
          <a:blip r:embed="rId7"/>
          <a:stretch>
            <a:fillRect/>
          </a:stretch>
        </p:blipFill>
        <p:spPr>
          <a:xfrm>
            <a:off x="1097280" y="1090447"/>
            <a:ext cx="3074677" cy="2527772"/>
          </a:xfrm>
          <a:prstGeom prst="rect">
            <a:avLst/>
          </a:prstGeom>
        </p:spPr>
      </p:pic>
      <p:pic>
        <p:nvPicPr>
          <p:cNvPr id="29" name="Picture 28">
            <a:extLst>
              <a:ext uri="{FF2B5EF4-FFF2-40B4-BE49-F238E27FC236}">
                <a16:creationId xmlns:a16="http://schemas.microsoft.com/office/drawing/2014/main" id="{8A4320A3-CCC6-A4D7-A755-258900BC122B}"/>
              </a:ext>
            </a:extLst>
          </p:cNvPr>
          <p:cNvPicPr>
            <a:picLocks noChangeAspect="1"/>
          </p:cNvPicPr>
          <p:nvPr/>
        </p:nvPicPr>
        <p:blipFill>
          <a:blip r:embed="rId8"/>
          <a:stretch>
            <a:fillRect/>
          </a:stretch>
        </p:blipFill>
        <p:spPr>
          <a:xfrm>
            <a:off x="360679" y="3852845"/>
            <a:ext cx="6330955" cy="2820152"/>
          </a:xfrm>
          <a:prstGeom prst="rect">
            <a:avLst/>
          </a:prstGeom>
        </p:spPr>
      </p:pic>
    </p:spTree>
    <p:extLst>
      <p:ext uri="{BB962C8B-B14F-4D97-AF65-F5344CB8AC3E}">
        <p14:creationId xmlns:p14="http://schemas.microsoft.com/office/powerpoint/2010/main" val="140727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45562-60F4-FA35-7021-65F5ECBECA71}"/>
              </a:ext>
            </a:extLst>
          </p:cNvPr>
          <p:cNvSpPr>
            <a:spLocks noGrp="1"/>
          </p:cNvSpPr>
          <p:nvPr>
            <p:ph type="title"/>
          </p:nvPr>
        </p:nvSpPr>
        <p:spPr/>
        <p:txBody>
          <a:bodyPr/>
          <a:lstStyle/>
          <a:p>
            <a:r>
              <a:rPr lang="en-US" dirty="0"/>
              <a:t>Parallelizing Multi-head Attention</a:t>
            </a:r>
          </a:p>
        </p:txBody>
      </p:sp>
      <p:pic>
        <p:nvPicPr>
          <p:cNvPr id="4" name="Content Placeholder 3">
            <a:extLst>
              <a:ext uri="{FF2B5EF4-FFF2-40B4-BE49-F238E27FC236}">
                <a16:creationId xmlns:a16="http://schemas.microsoft.com/office/drawing/2014/main" id="{53512DC0-142A-FF1B-64DA-CACCA69B527E}"/>
              </a:ext>
            </a:extLst>
          </p:cNvPr>
          <p:cNvPicPr>
            <a:picLocks noGrp="1" noChangeAspect="1"/>
          </p:cNvPicPr>
          <p:nvPr>
            <p:ph idx="1"/>
          </p:nvPr>
        </p:nvPicPr>
        <p:blipFill>
          <a:blip r:embed="rId2"/>
          <a:stretch>
            <a:fillRect/>
          </a:stretch>
        </p:blipFill>
        <p:spPr>
          <a:xfrm>
            <a:off x="413114" y="2667000"/>
            <a:ext cx="11365771" cy="2382516"/>
          </a:xfrm>
          <a:prstGeom prst="rect">
            <a:avLst/>
          </a:prstGeom>
        </p:spPr>
      </p:pic>
    </p:spTree>
    <p:extLst>
      <p:ext uri="{BB962C8B-B14F-4D97-AF65-F5344CB8AC3E}">
        <p14:creationId xmlns:p14="http://schemas.microsoft.com/office/powerpoint/2010/main" val="3307087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45562-60F4-FA35-7021-65F5ECBECA71}"/>
              </a:ext>
            </a:extLst>
          </p:cNvPr>
          <p:cNvSpPr>
            <a:spLocks noGrp="1"/>
          </p:cNvSpPr>
          <p:nvPr>
            <p:ph type="title"/>
          </p:nvPr>
        </p:nvSpPr>
        <p:spPr/>
        <p:txBody>
          <a:bodyPr/>
          <a:lstStyle/>
          <a:p>
            <a:r>
              <a:rPr lang="en-US" dirty="0"/>
              <a:t>Parallelizing Multi-head Attention</a:t>
            </a:r>
          </a:p>
        </p:txBody>
      </p:sp>
      <p:sp>
        <p:nvSpPr>
          <p:cNvPr id="5" name="Content Placeholder 4">
            <a:extLst>
              <a:ext uri="{FF2B5EF4-FFF2-40B4-BE49-F238E27FC236}">
                <a16:creationId xmlns:a16="http://schemas.microsoft.com/office/drawing/2014/main" id="{6443C80C-DC37-1B85-0E3A-4FA8FD0E4B01}"/>
              </a:ext>
            </a:extLst>
          </p:cNvPr>
          <p:cNvSpPr>
            <a:spLocks noGrp="1"/>
          </p:cNvSpPr>
          <p:nvPr>
            <p:ph idx="1"/>
          </p:nvPr>
        </p:nvSpPr>
        <p:spPr>
          <a:xfrm>
            <a:off x="1828800" y="3222624"/>
            <a:ext cx="9326886" cy="2949575"/>
          </a:xfrm>
        </p:spPr>
        <p:txBody>
          <a:bodyPr/>
          <a:lstStyle/>
          <a:p>
            <a:r>
              <a:rPr lang="en-US" dirty="0"/>
              <a:t>or</a:t>
            </a:r>
          </a:p>
        </p:txBody>
      </p:sp>
      <p:pic>
        <p:nvPicPr>
          <p:cNvPr id="6" name="Picture 5">
            <a:extLst>
              <a:ext uri="{FF2B5EF4-FFF2-40B4-BE49-F238E27FC236}">
                <a16:creationId xmlns:a16="http://schemas.microsoft.com/office/drawing/2014/main" id="{D9F01E92-50B5-CD83-4065-23E9C43331B1}"/>
              </a:ext>
            </a:extLst>
          </p:cNvPr>
          <p:cNvPicPr>
            <a:picLocks noChangeAspect="1"/>
          </p:cNvPicPr>
          <p:nvPr/>
        </p:nvPicPr>
        <p:blipFill>
          <a:blip r:embed="rId2"/>
          <a:stretch>
            <a:fillRect/>
          </a:stretch>
        </p:blipFill>
        <p:spPr>
          <a:xfrm>
            <a:off x="2590801" y="1741557"/>
            <a:ext cx="6992176" cy="1113182"/>
          </a:xfrm>
          <a:prstGeom prst="rect">
            <a:avLst/>
          </a:prstGeom>
        </p:spPr>
      </p:pic>
      <p:pic>
        <p:nvPicPr>
          <p:cNvPr id="7" name="Picture 6">
            <a:extLst>
              <a:ext uri="{FF2B5EF4-FFF2-40B4-BE49-F238E27FC236}">
                <a16:creationId xmlns:a16="http://schemas.microsoft.com/office/drawing/2014/main" id="{9BA724AA-16DD-C1A9-F320-2A6F777D88BF}"/>
              </a:ext>
            </a:extLst>
          </p:cNvPr>
          <p:cNvPicPr>
            <a:picLocks noChangeAspect="1"/>
          </p:cNvPicPr>
          <p:nvPr/>
        </p:nvPicPr>
        <p:blipFill>
          <a:blip r:embed="rId3"/>
          <a:stretch>
            <a:fillRect/>
          </a:stretch>
        </p:blipFill>
        <p:spPr>
          <a:xfrm>
            <a:off x="2590801" y="3429000"/>
            <a:ext cx="4800599" cy="3200399"/>
          </a:xfrm>
          <a:prstGeom prst="rect">
            <a:avLst/>
          </a:prstGeom>
        </p:spPr>
      </p:pic>
    </p:spTree>
    <p:extLst>
      <p:ext uri="{BB962C8B-B14F-4D97-AF65-F5344CB8AC3E}">
        <p14:creationId xmlns:p14="http://schemas.microsoft.com/office/powerpoint/2010/main" val="26495001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Parallelizing Attention Computation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32429710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Input and output: Position embeddings and the Language Model Head</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84386789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72DF2D-86C6-A753-B0A5-D9E90D643AB5}"/>
              </a:ext>
            </a:extLst>
          </p:cNvPr>
          <p:cNvSpPr>
            <a:spLocks noGrp="1"/>
          </p:cNvSpPr>
          <p:nvPr>
            <p:ph type="title"/>
          </p:nvPr>
        </p:nvSpPr>
        <p:spPr/>
        <p:txBody>
          <a:bodyPr/>
          <a:lstStyle/>
          <a:p>
            <a:r>
              <a:rPr lang="en-US" dirty="0"/>
              <a:t>Token and Position Embeddings</a:t>
            </a:r>
          </a:p>
        </p:txBody>
      </p:sp>
      <p:sp>
        <p:nvSpPr>
          <p:cNvPr id="6" name="Content Placeholder 5">
            <a:extLst>
              <a:ext uri="{FF2B5EF4-FFF2-40B4-BE49-F238E27FC236}">
                <a16:creationId xmlns:a16="http://schemas.microsoft.com/office/drawing/2014/main" id="{6D8C1D5B-8D9D-5194-D439-4C9C34574EDA}"/>
              </a:ext>
            </a:extLst>
          </p:cNvPr>
          <p:cNvSpPr>
            <a:spLocks noGrp="1"/>
          </p:cNvSpPr>
          <p:nvPr>
            <p:ph idx="1"/>
          </p:nvPr>
        </p:nvSpPr>
        <p:spPr/>
        <p:txBody>
          <a:bodyPr/>
          <a:lstStyle/>
          <a:p>
            <a:r>
              <a:rPr lang="en-US" sz="3600" dirty="0">
                <a:effectLst/>
                <a:latin typeface="Calibri" panose="020F0502020204030204" pitchFamily="34" charset="0"/>
                <a:cs typeface="Calibri" panose="020F0502020204030204" pitchFamily="34" charset="0"/>
              </a:rPr>
              <a:t>The matrix X (of shape [</a:t>
            </a:r>
            <a:r>
              <a:rPr lang="en-US" sz="3600" i="1" dirty="0">
                <a:effectLst/>
                <a:latin typeface="Calibri" panose="020F0502020204030204" pitchFamily="34" charset="0"/>
                <a:cs typeface="Calibri" panose="020F0502020204030204" pitchFamily="34" charset="0"/>
              </a:rPr>
              <a:t>N </a:t>
            </a:r>
            <a:r>
              <a:rPr lang="en-US" sz="3600" dirty="0">
                <a:effectLst/>
                <a:latin typeface="Calibri" panose="020F0502020204030204" pitchFamily="34" charset="0"/>
                <a:cs typeface="Calibri" panose="020F0502020204030204" pitchFamily="34" charset="0"/>
              </a:rPr>
              <a:t>× </a:t>
            </a:r>
            <a:r>
              <a:rPr lang="en-US" sz="3600" i="1" dirty="0">
                <a:effectLst/>
                <a:latin typeface="Calibri" panose="020F0502020204030204" pitchFamily="34" charset="0"/>
                <a:cs typeface="Calibri" panose="020F0502020204030204" pitchFamily="34" charset="0"/>
              </a:rPr>
              <a:t>d</a:t>
            </a:r>
            <a:r>
              <a:rPr lang="en-US" sz="3600" dirty="0">
                <a:effectLst/>
                <a:latin typeface="Calibri" panose="020F0502020204030204" pitchFamily="34" charset="0"/>
                <a:cs typeface="Calibri" panose="020F0502020204030204" pitchFamily="34" charset="0"/>
              </a:rPr>
              <a:t>]) has an </a:t>
            </a:r>
            <a:r>
              <a:rPr lang="en-US" sz="3600" b="0" dirty="0">
                <a:effectLst/>
                <a:latin typeface="Calibri" panose="020F0502020204030204" pitchFamily="34" charset="0"/>
                <a:cs typeface="Calibri" panose="020F0502020204030204" pitchFamily="34" charset="0"/>
              </a:rPr>
              <a:t>embedding </a:t>
            </a:r>
            <a:r>
              <a:rPr lang="en-US" sz="3600" dirty="0">
                <a:effectLst/>
                <a:latin typeface="Calibri" panose="020F0502020204030204" pitchFamily="34" charset="0"/>
                <a:cs typeface="Calibri" panose="020F0502020204030204" pitchFamily="34" charset="0"/>
              </a:rPr>
              <a:t>for each word in the context. </a:t>
            </a:r>
          </a:p>
          <a:p>
            <a:r>
              <a:rPr lang="en-US" sz="3600" dirty="0">
                <a:effectLst/>
                <a:latin typeface="Calibri" panose="020F0502020204030204" pitchFamily="34" charset="0"/>
                <a:cs typeface="Calibri" panose="020F0502020204030204" pitchFamily="34" charset="0"/>
              </a:rPr>
              <a:t>This embedding is created by adding two distinct embedding for each input</a:t>
            </a:r>
          </a:p>
          <a:p>
            <a:pPr marL="571500" indent="-571500">
              <a:buFont typeface="Arial" panose="020B0604020202020204" pitchFamily="34" charset="0"/>
              <a:buChar char="•"/>
            </a:pPr>
            <a:r>
              <a:rPr lang="en-US" sz="3600" dirty="0">
                <a:effectLst/>
                <a:latin typeface="Calibri" panose="020F0502020204030204" pitchFamily="34" charset="0"/>
                <a:cs typeface="Calibri" panose="020F0502020204030204" pitchFamily="34" charset="0"/>
              </a:rPr>
              <a:t>token embedding</a:t>
            </a:r>
          </a:p>
          <a:p>
            <a:pPr marL="571500" indent="-571500">
              <a:buFont typeface="Arial" panose="020B0604020202020204" pitchFamily="34" charset="0"/>
              <a:buChar char="•"/>
            </a:pPr>
            <a:r>
              <a:rPr lang="en-US" sz="3600" dirty="0">
                <a:effectLst/>
                <a:latin typeface="Calibri" panose="020F0502020204030204" pitchFamily="34" charset="0"/>
                <a:cs typeface="Calibri" panose="020F0502020204030204" pitchFamily="34" charset="0"/>
              </a:rPr>
              <a:t>positional embedding</a:t>
            </a:r>
            <a:endParaRPr lang="en-US" sz="36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996910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Attention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62130141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E5CBA-CD4F-B1C1-7154-7417693902CE}"/>
              </a:ext>
            </a:extLst>
          </p:cNvPr>
          <p:cNvSpPr>
            <a:spLocks noGrp="1"/>
          </p:cNvSpPr>
          <p:nvPr>
            <p:ph type="title"/>
          </p:nvPr>
        </p:nvSpPr>
        <p:spPr/>
        <p:txBody>
          <a:bodyPr/>
          <a:lstStyle/>
          <a:p>
            <a:r>
              <a:rPr lang="en-US" dirty="0"/>
              <a:t>Token Embeddings</a:t>
            </a:r>
          </a:p>
        </p:txBody>
      </p:sp>
      <p:sp>
        <p:nvSpPr>
          <p:cNvPr id="3" name="Content Placeholder 2">
            <a:extLst>
              <a:ext uri="{FF2B5EF4-FFF2-40B4-BE49-F238E27FC236}">
                <a16:creationId xmlns:a16="http://schemas.microsoft.com/office/drawing/2014/main" id="{8921A34C-5842-17A2-2B4D-212965C969EC}"/>
              </a:ext>
            </a:extLst>
          </p:cNvPr>
          <p:cNvSpPr>
            <a:spLocks noGrp="1"/>
          </p:cNvSpPr>
          <p:nvPr>
            <p:ph idx="1"/>
          </p:nvPr>
        </p:nvSpPr>
        <p:spPr/>
        <p:txBody>
          <a:bodyPr>
            <a:normAutofit fontScale="92500" lnSpcReduction="10000"/>
          </a:bodyPr>
          <a:lstStyle/>
          <a:p>
            <a:r>
              <a:rPr lang="en-US" sz="3000" dirty="0">
                <a:latin typeface="Calibri" panose="020F0502020204030204" pitchFamily="34" charset="0"/>
                <a:cs typeface="Calibri" panose="020F0502020204030204" pitchFamily="34" charset="0"/>
              </a:rPr>
              <a:t>E</a:t>
            </a:r>
            <a:r>
              <a:rPr lang="en-US" sz="3000" dirty="0">
                <a:effectLst/>
                <a:latin typeface="Calibri" panose="020F0502020204030204" pitchFamily="34" charset="0"/>
                <a:cs typeface="Calibri" panose="020F0502020204030204" pitchFamily="34" charset="0"/>
              </a:rPr>
              <a:t>mbedding matrix E has shape [|</a:t>
            </a:r>
            <a:r>
              <a:rPr lang="en-US" sz="3000" i="1" dirty="0">
                <a:effectLst/>
                <a:latin typeface="Calibri" panose="020F0502020204030204" pitchFamily="34" charset="0"/>
                <a:cs typeface="Calibri" panose="020F0502020204030204" pitchFamily="34" charset="0"/>
              </a:rPr>
              <a:t>V </a:t>
            </a:r>
            <a:r>
              <a:rPr lang="en-US" sz="3000" dirty="0">
                <a:effectLst/>
                <a:latin typeface="Calibri" panose="020F0502020204030204" pitchFamily="34" charset="0"/>
                <a:cs typeface="Calibri" panose="020F0502020204030204" pitchFamily="34" charset="0"/>
              </a:rPr>
              <a:t>| ×  </a:t>
            </a:r>
            <a:r>
              <a:rPr lang="en-US" sz="3000" i="1" dirty="0">
                <a:effectLst/>
                <a:latin typeface="Calibri" panose="020F0502020204030204" pitchFamily="34" charset="0"/>
                <a:cs typeface="Calibri" panose="020F0502020204030204" pitchFamily="34" charset="0"/>
              </a:rPr>
              <a:t>d </a:t>
            </a:r>
            <a:r>
              <a:rPr lang="en-US" sz="3000" dirty="0">
                <a:effectLst/>
                <a:latin typeface="Calibri" panose="020F0502020204030204" pitchFamily="34" charset="0"/>
                <a:cs typeface="Calibri" panose="020F0502020204030204" pitchFamily="34" charset="0"/>
              </a:rPr>
              <a:t>]. </a:t>
            </a:r>
          </a:p>
          <a:p>
            <a:pPr marL="457200" indent="-457200">
              <a:buFont typeface="Arial" panose="020B0604020202020204" pitchFamily="34" charset="0"/>
              <a:buChar char="•"/>
            </a:pPr>
            <a:r>
              <a:rPr lang="en-US" sz="3000" dirty="0">
                <a:effectLst/>
                <a:latin typeface="Calibri" panose="020F0502020204030204" pitchFamily="34" charset="0"/>
                <a:cs typeface="Calibri" panose="020F0502020204030204" pitchFamily="34" charset="0"/>
              </a:rPr>
              <a:t>One row for each of the |</a:t>
            </a:r>
            <a:r>
              <a:rPr lang="en-US" sz="3000" i="1" dirty="0">
                <a:effectLst/>
                <a:latin typeface="Calibri" panose="020F0502020204030204" pitchFamily="34" charset="0"/>
                <a:cs typeface="Calibri" panose="020F0502020204030204" pitchFamily="34" charset="0"/>
              </a:rPr>
              <a:t>V </a:t>
            </a:r>
            <a:r>
              <a:rPr lang="en-US" sz="3000" dirty="0">
                <a:effectLst/>
                <a:latin typeface="Calibri" panose="020F0502020204030204" pitchFamily="34" charset="0"/>
                <a:cs typeface="Calibri" panose="020F0502020204030204" pitchFamily="34" charset="0"/>
              </a:rPr>
              <a:t>| tokens in the vocabulary. </a:t>
            </a:r>
          </a:p>
          <a:p>
            <a:pPr marL="457200" indent="-457200">
              <a:buFont typeface="Arial" panose="020B0604020202020204" pitchFamily="34" charset="0"/>
              <a:buChar char="•"/>
            </a:pPr>
            <a:r>
              <a:rPr lang="en-US" sz="3000" dirty="0">
                <a:effectLst/>
                <a:latin typeface="Calibri" panose="020F0502020204030204" pitchFamily="34" charset="0"/>
                <a:cs typeface="Calibri" panose="020F0502020204030204" pitchFamily="34" charset="0"/>
              </a:rPr>
              <a:t>Each word is a row vector of </a:t>
            </a:r>
            <a:r>
              <a:rPr lang="en-US" sz="3000" i="1" dirty="0">
                <a:effectLst/>
                <a:latin typeface="Calibri" panose="020F0502020204030204" pitchFamily="34" charset="0"/>
                <a:cs typeface="Calibri" panose="020F0502020204030204" pitchFamily="34" charset="0"/>
              </a:rPr>
              <a:t>d </a:t>
            </a:r>
            <a:r>
              <a:rPr lang="en-US" sz="3000" dirty="0">
                <a:effectLst/>
                <a:latin typeface="Calibri" panose="020F0502020204030204" pitchFamily="34" charset="0"/>
                <a:cs typeface="Calibri" panose="020F0502020204030204" pitchFamily="34" charset="0"/>
              </a:rPr>
              <a:t>dimensions</a:t>
            </a:r>
          </a:p>
          <a:p>
            <a:pPr marL="457200" indent="-457200">
              <a:buFont typeface="Arial" panose="020B0604020202020204" pitchFamily="34" charset="0"/>
              <a:buChar char="•"/>
            </a:pPr>
            <a:endParaRPr lang="en-US" sz="3000" dirty="0">
              <a:effectLst/>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Given:  string "</a:t>
            </a:r>
            <a:r>
              <a:rPr lang="en-US" sz="3000" i="1" dirty="0">
                <a:latin typeface="Calibri" panose="020F0502020204030204" pitchFamily="34" charset="0"/>
                <a:cs typeface="Calibri" panose="020F0502020204030204" pitchFamily="34" charset="0"/>
              </a:rPr>
              <a:t>Thanks for all the"</a:t>
            </a:r>
          </a:p>
          <a:p>
            <a:r>
              <a:rPr lang="en-US" sz="3000" i="1" dirty="0">
                <a:latin typeface="Calibri" panose="020F0502020204030204" pitchFamily="34" charset="0"/>
                <a:cs typeface="Calibri" panose="020F0502020204030204" pitchFamily="34" charset="0"/>
              </a:rPr>
              <a:t>1. </a:t>
            </a:r>
            <a:r>
              <a:rPr lang="en-US" sz="3000" dirty="0">
                <a:latin typeface="Calibri" panose="020F0502020204030204" pitchFamily="34" charset="0"/>
                <a:cs typeface="Calibri" panose="020F0502020204030204" pitchFamily="34" charset="0"/>
              </a:rPr>
              <a:t>Tokenize with BPE and convert into vocab indices</a:t>
            </a:r>
          </a:p>
          <a:p>
            <a:r>
              <a:rPr lang="en-US" sz="3000" dirty="0">
                <a:effectLst/>
                <a:latin typeface="Calibri" panose="020F0502020204030204" pitchFamily="34" charset="0"/>
                <a:cs typeface="Calibri" panose="020F0502020204030204" pitchFamily="34" charset="0"/>
              </a:rPr>
              <a:t>w = [5,4000,10532,2224] </a:t>
            </a:r>
          </a:p>
          <a:p>
            <a:r>
              <a:rPr lang="en-US" sz="3000" dirty="0">
                <a:effectLst/>
                <a:latin typeface="Calibri" panose="020F0502020204030204" pitchFamily="34" charset="0"/>
                <a:cs typeface="Calibri" panose="020F0502020204030204" pitchFamily="34" charset="0"/>
              </a:rPr>
              <a:t>2. Select the corresponding rows from E, each row an embedding</a:t>
            </a:r>
          </a:p>
          <a:p>
            <a:pPr marL="457200" indent="-457200">
              <a:buFont typeface="Arial" panose="020B0604020202020204" pitchFamily="34" charset="0"/>
              <a:buChar char="•"/>
            </a:pPr>
            <a:r>
              <a:rPr lang="en-US" sz="3000" dirty="0">
                <a:latin typeface="Calibri" panose="020F0502020204030204" pitchFamily="34" charset="0"/>
                <a:cs typeface="Calibri" panose="020F0502020204030204" pitchFamily="34" charset="0"/>
              </a:rPr>
              <a:t>	</a:t>
            </a:r>
            <a:r>
              <a:rPr lang="en-US" sz="3000" dirty="0">
                <a:effectLst/>
                <a:latin typeface="Calibri" panose="020F0502020204030204" pitchFamily="34" charset="0"/>
                <a:cs typeface="Calibri" panose="020F0502020204030204" pitchFamily="34" charset="0"/>
              </a:rPr>
              <a:t> (row 5, row 4000, row 10532, row 2224). </a:t>
            </a:r>
            <a:endParaRPr lang="en-US" sz="3000" dirty="0">
              <a:latin typeface="Calibri" panose="020F0502020204030204" pitchFamily="34" charset="0"/>
              <a:cs typeface="Calibri" panose="020F0502020204030204" pitchFamily="34" charset="0"/>
            </a:endParaRPr>
          </a:p>
          <a:p>
            <a:endParaRPr lang="en-US" sz="1200" dirty="0"/>
          </a:p>
          <a:p>
            <a:endParaRPr lang="en-US" sz="1800" dirty="0">
              <a:effectLst/>
              <a:latin typeface="NimbusRomNo9L"/>
            </a:endParaRPr>
          </a:p>
          <a:p>
            <a:endParaRPr lang="en-US" dirty="0"/>
          </a:p>
        </p:txBody>
      </p:sp>
    </p:spTree>
    <p:extLst>
      <p:ext uri="{BB962C8B-B14F-4D97-AF65-F5344CB8AC3E}">
        <p14:creationId xmlns:p14="http://schemas.microsoft.com/office/powerpoint/2010/main" val="16516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E5CBA-CD4F-B1C1-7154-7417693902CE}"/>
              </a:ext>
            </a:extLst>
          </p:cNvPr>
          <p:cNvSpPr>
            <a:spLocks noGrp="1"/>
          </p:cNvSpPr>
          <p:nvPr>
            <p:ph type="title"/>
          </p:nvPr>
        </p:nvSpPr>
        <p:spPr/>
        <p:txBody>
          <a:bodyPr/>
          <a:lstStyle/>
          <a:p>
            <a:r>
              <a:rPr lang="en-US" dirty="0"/>
              <a:t>Position Embeddings</a:t>
            </a:r>
          </a:p>
        </p:txBody>
      </p:sp>
      <p:sp>
        <p:nvSpPr>
          <p:cNvPr id="3" name="Content Placeholder 2">
            <a:extLst>
              <a:ext uri="{FF2B5EF4-FFF2-40B4-BE49-F238E27FC236}">
                <a16:creationId xmlns:a16="http://schemas.microsoft.com/office/drawing/2014/main" id="{8921A34C-5842-17A2-2B4D-212965C969EC}"/>
              </a:ext>
            </a:extLst>
          </p:cNvPr>
          <p:cNvSpPr>
            <a:spLocks noGrp="1"/>
          </p:cNvSpPr>
          <p:nvPr>
            <p:ph idx="1"/>
          </p:nvPr>
        </p:nvSpPr>
        <p:spPr>
          <a:xfrm>
            <a:off x="1097285" y="1600200"/>
            <a:ext cx="10789915" cy="4572000"/>
          </a:xfrm>
        </p:spPr>
        <p:txBody>
          <a:bodyPr>
            <a:normAutofit/>
          </a:bodyPr>
          <a:lstStyle/>
          <a:p>
            <a:r>
              <a:rPr lang="en-US" b="0" dirty="0">
                <a:effectLst/>
                <a:latin typeface="Calibri" panose="020F0502020204030204" pitchFamily="34" charset="0"/>
                <a:cs typeface="Calibri" panose="020F0502020204030204" pitchFamily="34" charset="0"/>
              </a:rPr>
              <a:t>There are many methods</a:t>
            </a:r>
            <a:r>
              <a:rPr lang="en-US" dirty="0">
                <a:latin typeface="Calibri" panose="020F0502020204030204" pitchFamily="34" charset="0"/>
                <a:cs typeface="Calibri" panose="020F0502020204030204" pitchFamily="34" charset="0"/>
              </a:rPr>
              <a:t>, </a:t>
            </a:r>
            <a:r>
              <a:rPr lang="en-US" b="0" dirty="0">
                <a:effectLst/>
                <a:latin typeface="Calibri" panose="020F0502020204030204" pitchFamily="34" charset="0"/>
                <a:cs typeface="Calibri" panose="020F0502020204030204" pitchFamily="34" charset="0"/>
              </a:rPr>
              <a:t>but we'll just describe the </a:t>
            </a:r>
            <a:r>
              <a:rPr lang="en-US" dirty="0">
                <a:latin typeface="Calibri" panose="020F0502020204030204" pitchFamily="34" charset="0"/>
                <a:cs typeface="Calibri" panose="020F0502020204030204" pitchFamily="34" charset="0"/>
              </a:rPr>
              <a:t>simplest: </a:t>
            </a:r>
            <a:r>
              <a:rPr lang="en-US" b="0" dirty="0">
                <a:effectLst/>
                <a:latin typeface="Calibri" panose="020F0502020204030204" pitchFamily="34" charset="0"/>
                <a:cs typeface="Calibri" panose="020F0502020204030204" pitchFamily="34" charset="0"/>
              </a:rPr>
              <a:t>absolute position</a:t>
            </a:r>
            <a:r>
              <a:rPr lang="en-US" b="0" dirty="0">
                <a:latin typeface="Calibri" panose="020F0502020204030204" pitchFamily="34" charset="0"/>
                <a:cs typeface="Calibri" panose="020F0502020204030204" pitchFamily="34" charset="0"/>
              </a:rPr>
              <a:t>.</a:t>
            </a:r>
          </a:p>
          <a:p>
            <a:r>
              <a:rPr lang="en-US" dirty="0">
                <a:effectLst/>
                <a:latin typeface="Calibri" panose="020F0502020204030204" pitchFamily="34" charset="0"/>
                <a:cs typeface="Calibri" panose="020F0502020204030204" pitchFamily="34" charset="0"/>
              </a:rPr>
              <a:t>Goal: learn a position embedding matrix </a:t>
            </a:r>
            <a:r>
              <a:rPr lang="en-US" i="1" dirty="0">
                <a:effectLst/>
                <a:latin typeface="Calibri" panose="020F0502020204030204" pitchFamily="34" charset="0"/>
                <a:cs typeface="Calibri" panose="020F0502020204030204" pitchFamily="34" charset="0"/>
              </a:rPr>
              <a:t>E</a:t>
            </a:r>
            <a:r>
              <a:rPr lang="en-US" dirty="0">
                <a:effectLst/>
                <a:latin typeface="Calibri" panose="020F0502020204030204" pitchFamily="34" charset="0"/>
                <a:cs typeface="Calibri" panose="020F0502020204030204" pitchFamily="34" charset="0"/>
              </a:rPr>
              <a:t>pos of shape [1 × </a:t>
            </a:r>
            <a:r>
              <a:rPr lang="en-US" i="1" dirty="0">
                <a:effectLst/>
                <a:latin typeface="Calibri" panose="020F0502020204030204" pitchFamily="34" charset="0"/>
                <a:cs typeface="Calibri" panose="020F0502020204030204" pitchFamily="34" charset="0"/>
              </a:rPr>
              <a:t>N </a:t>
            </a:r>
            <a:r>
              <a:rPr lang="en-US" dirty="0">
                <a:effectLst/>
                <a:latin typeface="Calibri" panose="020F0502020204030204" pitchFamily="34" charset="0"/>
                <a:cs typeface="Calibri" panose="020F0502020204030204" pitchFamily="34" charset="0"/>
              </a:rPr>
              <a:t>]. </a:t>
            </a:r>
          </a:p>
          <a:p>
            <a:r>
              <a:rPr lang="en-US" dirty="0">
                <a:latin typeface="Calibri" panose="020F0502020204030204" pitchFamily="34" charset="0"/>
                <a:cs typeface="Calibri" panose="020F0502020204030204" pitchFamily="34" charset="0"/>
              </a:rPr>
              <a:t>Start </a:t>
            </a:r>
            <a:r>
              <a:rPr lang="en-US" dirty="0">
                <a:effectLst/>
                <a:latin typeface="Calibri" panose="020F0502020204030204" pitchFamily="34" charset="0"/>
                <a:cs typeface="Calibri" panose="020F0502020204030204" pitchFamily="34" charset="0"/>
              </a:rPr>
              <a:t>with randomly initialized embeddings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one for each integer </a:t>
            </a:r>
            <a:r>
              <a:rPr lang="en-US" dirty="0">
                <a:effectLst/>
                <a:latin typeface="Calibri" panose="020F0502020204030204" pitchFamily="34" charset="0"/>
                <a:cs typeface="Calibri" panose="020F0502020204030204" pitchFamily="34" charset="0"/>
              </a:rPr>
              <a:t>up to some maximum length.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i.e., j</a:t>
            </a:r>
            <a:r>
              <a:rPr lang="en-US" dirty="0">
                <a:effectLst/>
                <a:latin typeface="Calibri" panose="020F0502020204030204" pitchFamily="34" charset="0"/>
                <a:cs typeface="Calibri" panose="020F0502020204030204" pitchFamily="34" charset="0"/>
              </a:rPr>
              <a:t>ust as we have an embedding for </a:t>
            </a:r>
            <a:r>
              <a:rPr lang="en-US" dirty="0">
                <a:latin typeface="Calibri" panose="020F0502020204030204" pitchFamily="34" charset="0"/>
                <a:cs typeface="Calibri" panose="020F0502020204030204" pitchFamily="34" charset="0"/>
              </a:rPr>
              <a:t>token </a:t>
            </a:r>
            <a:r>
              <a:rPr lang="en-US" i="1" dirty="0">
                <a:effectLst/>
                <a:latin typeface="Calibri" panose="020F0502020204030204" pitchFamily="34" charset="0"/>
                <a:cs typeface="Calibri" panose="020F0502020204030204" pitchFamily="34" charset="0"/>
              </a:rPr>
              <a:t>fish</a:t>
            </a:r>
            <a:r>
              <a:rPr lang="en-US" dirty="0">
                <a:effectLst/>
                <a:latin typeface="Calibri" panose="020F0502020204030204" pitchFamily="34" charset="0"/>
                <a:cs typeface="Calibri" panose="020F0502020204030204" pitchFamily="34" charset="0"/>
              </a:rPr>
              <a:t>, we’ll have an embedding for position 3 and position 17.</a:t>
            </a:r>
          </a:p>
          <a:p>
            <a:pPr marL="285750" indent="-285750">
              <a:buFont typeface="Arial" panose="020B0604020202020204" pitchFamily="34" charset="0"/>
              <a:buChar char="•"/>
            </a:pPr>
            <a:r>
              <a:rPr lang="en-US" dirty="0">
                <a:effectLst/>
                <a:latin typeface="Calibri" panose="020F0502020204030204" pitchFamily="34" charset="0"/>
                <a:cs typeface="Calibri" panose="020F0502020204030204" pitchFamily="34" charset="0"/>
              </a:rPr>
              <a:t>As with word embeddings, these position embeddings are learned along with other parameters during training. </a:t>
            </a:r>
          </a:p>
          <a:p>
            <a:endParaRPr lang="en-US" dirty="0"/>
          </a:p>
        </p:txBody>
      </p:sp>
    </p:spTree>
    <p:extLst>
      <p:ext uri="{BB962C8B-B14F-4D97-AF65-F5344CB8AC3E}">
        <p14:creationId xmlns:p14="http://schemas.microsoft.com/office/powerpoint/2010/main" val="3983387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7E6B-529B-C3B3-E9EA-CFABF6A4D408}"/>
              </a:ext>
            </a:extLst>
          </p:cNvPr>
          <p:cNvSpPr>
            <a:spLocks noGrp="1"/>
          </p:cNvSpPr>
          <p:nvPr>
            <p:ph type="title"/>
          </p:nvPr>
        </p:nvSpPr>
        <p:spPr>
          <a:xfrm>
            <a:off x="1097280" y="159603"/>
            <a:ext cx="10942320" cy="907196"/>
          </a:xfrm>
        </p:spPr>
        <p:txBody>
          <a:bodyPr>
            <a:normAutofit fontScale="90000"/>
          </a:bodyPr>
          <a:lstStyle/>
          <a:p>
            <a:r>
              <a:rPr lang="en-US" dirty="0"/>
              <a:t>Each </a:t>
            </a:r>
            <a:r>
              <a:rPr lang="en-US" b="1" dirty="0"/>
              <a:t>x</a:t>
            </a:r>
            <a:r>
              <a:rPr lang="en-US" dirty="0"/>
              <a:t> is just the sum of word and position embeddings</a:t>
            </a:r>
          </a:p>
        </p:txBody>
      </p:sp>
      <p:pic>
        <p:nvPicPr>
          <p:cNvPr id="5" name="Content Placeholder 4">
            <a:extLst>
              <a:ext uri="{FF2B5EF4-FFF2-40B4-BE49-F238E27FC236}">
                <a16:creationId xmlns:a16="http://schemas.microsoft.com/office/drawing/2014/main" id="{52640300-E58D-E840-817E-C8FAE90E0721}"/>
              </a:ext>
            </a:extLst>
          </p:cNvPr>
          <p:cNvPicPr>
            <a:picLocks noGrp="1" noChangeAspect="1"/>
          </p:cNvPicPr>
          <p:nvPr>
            <p:ph idx="1"/>
          </p:nvPr>
        </p:nvPicPr>
        <p:blipFill>
          <a:blip r:embed="rId2"/>
          <a:stretch>
            <a:fillRect/>
          </a:stretch>
        </p:blipFill>
        <p:spPr>
          <a:xfrm>
            <a:off x="1871663" y="1682750"/>
            <a:ext cx="8509000" cy="4406900"/>
          </a:xfrm>
        </p:spPr>
      </p:pic>
    </p:spTree>
    <p:extLst>
      <p:ext uri="{BB962C8B-B14F-4D97-AF65-F5344CB8AC3E}">
        <p14:creationId xmlns:p14="http://schemas.microsoft.com/office/powerpoint/2010/main" val="26292641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9648-D237-5E00-6359-414412627181}"/>
              </a:ext>
            </a:extLst>
          </p:cNvPr>
          <p:cNvSpPr>
            <a:spLocks noGrp="1"/>
          </p:cNvSpPr>
          <p:nvPr>
            <p:ph type="title"/>
          </p:nvPr>
        </p:nvSpPr>
        <p:spPr/>
        <p:txBody>
          <a:bodyPr/>
          <a:lstStyle/>
          <a:p>
            <a:r>
              <a:rPr lang="en-US" dirty="0"/>
              <a:t>Language </a:t>
            </a:r>
            <a:r>
              <a:rPr lang="en-US"/>
              <a:t>modeling head</a:t>
            </a:r>
          </a:p>
        </p:txBody>
      </p:sp>
      <p:pic>
        <p:nvPicPr>
          <p:cNvPr id="5" name="Content Placeholder 4">
            <a:extLst>
              <a:ext uri="{FF2B5EF4-FFF2-40B4-BE49-F238E27FC236}">
                <a16:creationId xmlns:a16="http://schemas.microsoft.com/office/drawing/2014/main" id="{4D4C61FB-2D84-CE88-2459-49604AA7059C}"/>
              </a:ext>
            </a:extLst>
          </p:cNvPr>
          <p:cNvPicPr>
            <a:picLocks noGrp="1" noChangeAspect="1"/>
          </p:cNvPicPr>
          <p:nvPr>
            <p:ph idx="1"/>
          </p:nvPr>
        </p:nvPicPr>
        <p:blipFill>
          <a:blip r:embed="rId2"/>
          <a:stretch>
            <a:fillRect/>
          </a:stretch>
        </p:blipFill>
        <p:spPr>
          <a:xfrm>
            <a:off x="1096963" y="1765518"/>
            <a:ext cx="10058400" cy="4241363"/>
          </a:xfrm>
        </p:spPr>
      </p:pic>
    </p:spTree>
    <p:extLst>
      <p:ext uri="{BB962C8B-B14F-4D97-AF65-F5344CB8AC3E}">
        <p14:creationId xmlns:p14="http://schemas.microsoft.com/office/powerpoint/2010/main" val="1693114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9648-D237-5E00-6359-414412627181}"/>
              </a:ext>
            </a:extLst>
          </p:cNvPr>
          <p:cNvSpPr>
            <a:spLocks noGrp="1"/>
          </p:cNvSpPr>
          <p:nvPr>
            <p:ph type="title"/>
          </p:nvPr>
        </p:nvSpPr>
        <p:spPr/>
        <p:txBody>
          <a:bodyPr/>
          <a:lstStyle/>
          <a:p>
            <a:r>
              <a:rPr lang="en-US" dirty="0"/>
              <a:t>Language </a:t>
            </a:r>
            <a:r>
              <a:rPr lang="en-US"/>
              <a:t>modeling head</a:t>
            </a:r>
          </a:p>
        </p:txBody>
      </p:sp>
      <p:pic>
        <p:nvPicPr>
          <p:cNvPr id="5" name="Content Placeholder 4">
            <a:extLst>
              <a:ext uri="{FF2B5EF4-FFF2-40B4-BE49-F238E27FC236}">
                <a16:creationId xmlns:a16="http://schemas.microsoft.com/office/drawing/2014/main" id="{4D4C61FB-2D84-CE88-2459-49604AA7059C}"/>
              </a:ext>
            </a:extLst>
          </p:cNvPr>
          <p:cNvPicPr>
            <a:picLocks noGrp="1" noChangeAspect="1"/>
          </p:cNvPicPr>
          <p:nvPr>
            <p:ph idx="1"/>
          </p:nvPr>
        </p:nvPicPr>
        <p:blipFill>
          <a:blip r:embed="rId2"/>
          <a:srcRect l="37849"/>
          <a:stretch/>
        </p:blipFill>
        <p:spPr>
          <a:xfrm>
            <a:off x="381000" y="2757219"/>
            <a:ext cx="5255390" cy="3565584"/>
          </a:xfrm>
        </p:spPr>
      </p:pic>
      <p:sp>
        <p:nvSpPr>
          <p:cNvPr id="7" name="TextBox 6">
            <a:extLst>
              <a:ext uri="{FF2B5EF4-FFF2-40B4-BE49-F238E27FC236}">
                <a16:creationId xmlns:a16="http://schemas.microsoft.com/office/drawing/2014/main" id="{36203227-CDCA-E567-D803-5D7A124917F8}"/>
              </a:ext>
            </a:extLst>
          </p:cNvPr>
          <p:cNvSpPr txBox="1"/>
          <p:nvPr/>
        </p:nvSpPr>
        <p:spPr>
          <a:xfrm>
            <a:off x="1097280" y="1801142"/>
            <a:ext cx="10607040" cy="461665"/>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U</a:t>
            </a:r>
            <a:r>
              <a:rPr lang="en-US" sz="2400" b="1" dirty="0">
                <a:effectLst/>
                <a:latin typeface="Calibri" panose="020F0502020204030204" pitchFamily="34" charset="0"/>
                <a:cs typeface="Calibri" panose="020F0502020204030204" pitchFamily="34" charset="0"/>
              </a:rPr>
              <a:t>nembedding layer</a:t>
            </a:r>
            <a:r>
              <a:rPr lang="en-US" sz="2400" dirty="0">
                <a:effectLst/>
                <a:latin typeface="Calibri" panose="020F0502020204030204" pitchFamily="34" charset="0"/>
                <a:cs typeface="Calibri" panose="020F0502020204030204" pitchFamily="34" charset="0"/>
              </a:rPr>
              <a:t>:  linear layer projects from </a:t>
            </a:r>
            <a:r>
              <a:rPr lang="en-US" sz="2400" i="1" dirty="0" err="1">
                <a:effectLst/>
                <a:latin typeface="Calibri" panose="020F0502020204030204" pitchFamily="34" charset="0"/>
                <a:cs typeface="Calibri" panose="020F0502020204030204" pitchFamily="34" charset="0"/>
              </a:rPr>
              <a:t>h</a:t>
            </a:r>
            <a:r>
              <a:rPr lang="en-US" sz="3000" i="1" baseline="30000" dirty="0" err="1">
                <a:effectLst/>
                <a:latin typeface="Calibri" panose="020F0502020204030204" pitchFamily="34" charset="0"/>
                <a:cs typeface="Calibri" panose="020F0502020204030204" pitchFamily="34" charset="0"/>
              </a:rPr>
              <a:t>L</a:t>
            </a:r>
            <a:r>
              <a:rPr lang="en-US" sz="3000" i="1" baseline="-25000" dirty="0" err="1">
                <a:effectLst/>
                <a:latin typeface="Calibri" panose="020F0502020204030204" pitchFamily="34" charset="0"/>
                <a:cs typeface="Calibri" panose="020F0502020204030204" pitchFamily="34" charset="0"/>
              </a:rPr>
              <a:t>N</a:t>
            </a:r>
            <a:r>
              <a:rPr lang="en-US" sz="2400" i="1" dirty="0">
                <a:effectLst/>
                <a:latin typeface="Calibri" panose="020F0502020204030204" pitchFamily="34" charset="0"/>
                <a:cs typeface="Calibri" panose="020F0502020204030204" pitchFamily="34" charset="0"/>
              </a:rPr>
              <a:t> </a:t>
            </a:r>
            <a:r>
              <a:rPr lang="en-US" sz="2400" dirty="0">
                <a:effectLst/>
                <a:latin typeface="Calibri" panose="020F0502020204030204" pitchFamily="34" charset="0"/>
                <a:cs typeface="Calibri" panose="020F0502020204030204" pitchFamily="34" charset="0"/>
              </a:rPr>
              <a:t>  (shape [1 × </a:t>
            </a:r>
            <a:r>
              <a:rPr lang="en-US" sz="2400" i="1" dirty="0">
                <a:effectLst/>
                <a:latin typeface="Calibri" panose="020F0502020204030204" pitchFamily="34" charset="0"/>
                <a:cs typeface="Calibri" panose="020F0502020204030204" pitchFamily="34" charset="0"/>
              </a:rPr>
              <a:t>d</a:t>
            </a:r>
            <a:r>
              <a:rPr lang="en-US" sz="2400" dirty="0">
                <a:effectLst/>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t</a:t>
            </a:r>
            <a:r>
              <a:rPr lang="en-US" sz="2400" dirty="0">
                <a:effectLst/>
                <a:latin typeface="Calibri" panose="020F0502020204030204" pitchFamily="34" charset="0"/>
                <a:cs typeface="Calibri" panose="020F0502020204030204" pitchFamily="34" charset="0"/>
              </a:rPr>
              <a:t>o </a:t>
            </a:r>
            <a:r>
              <a:rPr lang="en-US" sz="2400" b="0" dirty="0">
                <a:effectLst/>
                <a:latin typeface="Calibri" panose="020F0502020204030204" pitchFamily="34" charset="0"/>
                <a:cs typeface="Calibri" panose="020F0502020204030204" pitchFamily="34" charset="0"/>
              </a:rPr>
              <a:t>logit </a:t>
            </a:r>
            <a:r>
              <a:rPr lang="en-US" sz="2400" dirty="0">
                <a:effectLst/>
                <a:latin typeface="Calibri" panose="020F0502020204030204" pitchFamily="34" charset="0"/>
                <a:cs typeface="Calibri" panose="020F0502020204030204" pitchFamily="34" charset="0"/>
              </a:rPr>
              <a:t>vector </a:t>
            </a:r>
          </a:p>
        </p:txBody>
      </p:sp>
      <p:sp>
        <p:nvSpPr>
          <p:cNvPr id="8" name="TextBox 7">
            <a:extLst>
              <a:ext uri="{FF2B5EF4-FFF2-40B4-BE49-F238E27FC236}">
                <a16:creationId xmlns:a16="http://schemas.microsoft.com/office/drawing/2014/main" id="{CD3C4099-B4E9-DAE7-7CDE-267F6C54E5F0}"/>
              </a:ext>
            </a:extLst>
          </p:cNvPr>
          <p:cNvSpPr txBox="1"/>
          <p:nvPr/>
        </p:nvSpPr>
        <p:spPr>
          <a:xfrm>
            <a:off x="6096000" y="3025696"/>
            <a:ext cx="4478572" cy="461665"/>
          </a:xfrm>
          <a:prstGeom prst="rect">
            <a:avLst/>
          </a:prstGeom>
          <a:noFill/>
        </p:spPr>
        <p:txBody>
          <a:bodyPr wrap="square" rtlCol="0">
            <a:spAutoFit/>
          </a:bodyPr>
          <a:lstStyle/>
          <a:p>
            <a:r>
              <a:rPr lang="en-US" sz="2400" dirty="0">
                <a:effectLst/>
                <a:latin typeface="Calibri" panose="020F0502020204030204" pitchFamily="34" charset="0"/>
                <a:cs typeface="Calibri" panose="020F0502020204030204" pitchFamily="34" charset="0"/>
              </a:rPr>
              <a:t>Why "unembedding"? </a:t>
            </a:r>
            <a:r>
              <a:rPr lang="en-US" sz="2400" b="1" dirty="0">
                <a:effectLst/>
                <a:latin typeface="Calibri" panose="020F0502020204030204" pitchFamily="34" charset="0"/>
                <a:cs typeface="Calibri" panose="020F0502020204030204" pitchFamily="34" charset="0"/>
              </a:rPr>
              <a:t>Tied</a:t>
            </a:r>
            <a:r>
              <a:rPr lang="en-US" sz="2400" dirty="0">
                <a:effectLst/>
                <a:latin typeface="Calibri" panose="020F0502020204030204" pitchFamily="34" charset="0"/>
                <a:cs typeface="Calibri" panose="020F0502020204030204" pitchFamily="34" charset="0"/>
              </a:rPr>
              <a:t> to </a:t>
            </a:r>
            <a:r>
              <a:rPr lang="en-US" sz="2400" b="1" dirty="0">
                <a:effectLst/>
                <a:latin typeface="Calibri" panose="020F0502020204030204" pitchFamily="34" charset="0"/>
                <a:cs typeface="Calibri" panose="020F0502020204030204" pitchFamily="34" charset="0"/>
              </a:rPr>
              <a:t>E</a:t>
            </a:r>
            <a:r>
              <a:rPr lang="en-US" sz="2400" b="1" baseline="30000" dirty="0">
                <a:effectLst/>
                <a:latin typeface="Calibri" panose="020F0502020204030204" pitchFamily="34" charset="0"/>
                <a:cs typeface="Calibri" panose="020F0502020204030204" pitchFamily="34" charset="0"/>
              </a:rPr>
              <a:t>T</a:t>
            </a:r>
          </a:p>
        </p:txBody>
      </p:sp>
      <p:sp>
        <p:nvSpPr>
          <p:cNvPr id="9" name="TextBox 8">
            <a:extLst>
              <a:ext uri="{FF2B5EF4-FFF2-40B4-BE49-F238E27FC236}">
                <a16:creationId xmlns:a16="http://schemas.microsoft.com/office/drawing/2014/main" id="{12388BF4-A1BE-C1C4-617C-1126C74B051B}"/>
              </a:ext>
            </a:extLst>
          </p:cNvPr>
          <p:cNvSpPr txBox="1"/>
          <p:nvPr/>
        </p:nvSpPr>
        <p:spPr>
          <a:xfrm>
            <a:off x="6324600" y="4163079"/>
            <a:ext cx="5577402" cy="830997"/>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W</a:t>
            </a:r>
            <a:r>
              <a:rPr lang="en-US" sz="2400" b="1" dirty="0">
                <a:effectLst/>
                <a:latin typeface="Calibri" panose="020F0502020204030204" pitchFamily="34" charset="0"/>
                <a:cs typeface="Calibri" panose="020F0502020204030204" pitchFamily="34" charset="0"/>
              </a:rPr>
              <a:t>eight tying</a:t>
            </a:r>
            <a:r>
              <a:rPr lang="en-US" sz="2400" dirty="0">
                <a:effectLst/>
                <a:latin typeface="Calibri" panose="020F0502020204030204" pitchFamily="34" charset="0"/>
                <a:cs typeface="Calibri" panose="020F0502020204030204" pitchFamily="34" charset="0"/>
              </a:rPr>
              <a:t>, we use the same weights for two different matrices</a:t>
            </a:r>
            <a:endParaRPr lang="en-US" sz="24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C6B4C47F-A805-F98E-2696-57424E341B52}"/>
              </a:ext>
            </a:extLst>
          </p:cNvPr>
          <p:cNvSpPr txBox="1"/>
          <p:nvPr/>
        </p:nvSpPr>
        <p:spPr>
          <a:xfrm>
            <a:off x="3521950" y="5358992"/>
            <a:ext cx="7101417" cy="830997"/>
          </a:xfrm>
          <a:prstGeom prst="rect">
            <a:avLst/>
          </a:prstGeom>
          <a:noFill/>
        </p:spPr>
        <p:txBody>
          <a:bodyPr wrap="square" rtlCol="0">
            <a:spAutoFit/>
          </a:bodyPr>
          <a:lstStyle/>
          <a:p>
            <a:r>
              <a:rPr lang="en-US" sz="2400" dirty="0">
                <a:effectLst/>
                <a:latin typeface="Calibri" panose="020F0502020204030204" pitchFamily="34" charset="0"/>
                <a:cs typeface="Calibri" panose="020F0502020204030204" pitchFamily="34" charset="0"/>
              </a:rPr>
              <a:t>Unembedding layer maps from an embedding to a 1x|V| vector of logits</a:t>
            </a:r>
            <a:endParaRPr lang="en-US" sz="2400" b="1" baseline="300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102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9648-D237-5E00-6359-414412627181}"/>
              </a:ext>
            </a:extLst>
          </p:cNvPr>
          <p:cNvSpPr>
            <a:spLocks noGrp="1"/>
          </p:cNvSpPr>
          <p:nvPr>
            <p:ph type="title"/>
          </p:nvPr>
        </p:nvSpPr>
        <p:spPr/>
        <p:txBody>
          <a:bodyPr/>
          <a:lstStyle/>
          <a:p>
            <a:r>
              <a:rPr lang="en-US" dirty="0"/>
              <a:t>Language </a:t>
            </a:r>
            <a:r>
              <a:rPr lang="en-US"/>
              <a:t>modeling head</a:t>
            </a:r>
          </a:p>
        </p:txBody>
      </p:sp>
      <p:pic>
        <p:nvPicPr>
          <p:cNvPr id="5" name="Content Placeholder 4">
            <a:extLst>
              <a:ext uri="{FF2B5EF4-FFF2-40B4-BE49-F238E27FC236}">
                <a16:creationId xmlns:a16="http://schemas.microsoft.com/office/drawing/2014/main" id="{4D4C61FB-2D84-CE88-2459-49604AA7059C}"/>
              </a:ext>
            </a:extLst>
          </p:cNvPr>
          <p:cNvPicPr>
            <a:picLocks noGrp="1" noChangeAspect="1"/>
          </p:cNvPicPr>
          <p:nvPr>
            <p:ph idx="1"/>
          </p:nvPr>
        </p:nvPicPr>
        <p:blipFill>
          <a:blip r:embed="rId2"/>
          <a:srcRect l="37849"/>
          <a:stretch/>
        </p:blipFill>
        <p:spPr>
          <a:xfrm>
            <a:off x="381000" y="2757219"/>
            <a:ext cx="5255390" cy="3565584"/>
          </a:xfrm>
        </p:spPr>
      </p:pic>
      <p:sp>
        <p:nvSpPr>
          <p:cNvPr id="6" name="TextBox 5">
            <a:extLst>
              <a:ext uri="{FF2B5EF4-FFF2-40B4-BE49-F238E27FC236}">
                <a16:creationId xmlns:a16="http://schemas.microsoft.com/office/drawing/2014/main" id="{903E5519-36DD-B593-5ECA-6733074551C7}"/>
              </a:ext>
            </a:extLst>
          </p:cNvPr>
          <p:cNvSpPr txBox="1"/>
          <p:nvPr/>
        </p:nvSpPr>
        <p:spPr>
          <a:xfrm>
            <a:off x="6152984" y="1182231"/>
            <a:ext cx="5410200" cy="2246769"/>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Logits</a:t>
            </a:r>
            <a:r>
              <a:rPr lang="en-US" sz="2800" dirty="0">
                <a:latin typeface="Calibri" panose="020F0502020204030204" pitchFamily="34" charset="0"/>
                <a:cs typeface="Calibri" panose="020F0502020204030204" pitchFamily="34" charset="0"/>
              </a:rPr>
              <a:t>, the score </a:t>
            </a:r>
            <a:r>
              <a:rPr lang="en-US" sz="2800" dirty="0">
                <a:effectLst/>
                <a:latin typeface="Calibri" panose="020F0502020204030204" pitchFamily="34" charset="0"/>
                <a:cs typeface="Calibri" panose="020F0502020204030204" pitchFamily="34" charset="0"/>
              </a:rPr>
              <a:t>vector u</a:t>
            </a:r>
          </a:p>
          <a:p>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a:t>
            </a:r>
            <a:r>
              <a:rPr lang="en-US" sz="2800" dirty="0">
                <a:effectLst/>
                <a:latin typeface="Calibri" panose="020F0502020204030204" pitchFamily="34" charset="0"/>
                <a:cs typeface="Calibri" panose="020F0502020204030204" pitchFamily="34" charset="0"/>
              </a:rPr>
              <a:t>ne score for each of the |</a:t>
            </a:r>
            <a:r>
              <a:rPr lang="en-US" sz="2800" i="1" dirty="0">
                <a:effectLst/>
                <a:latin typeface="Calibri" panose="020F0502020204030204" pitchFamily="34" charset="0"/>
                <a:cs typeface="Calibri" panose="020F0502020204030204" pitchFamily="34" charset="0"/>
              </a:rPr>
              <a:t>V </a:t>
            </a:r>
            <a:r>
              <a:rPr lang="en-US" sz="2800" dirty="0">
                <a:effectLst/>
                <a:latin typeface="Calibri" panose="020F0502020204030204" pitchFamily="34" charset="0"/>
                <a:cs typeface="Calibri" panose="020F0502020204030204" pitchFamily="34" charset="0"/>
              </a:rPr>
              <a:t>| possible words in the vocabulary </a:t>
            </a:r>
            <a:r>
              <a:rPr lang="en-US" sz="2800" i="1" dirty="0">
                <a:effectLst/>
                <a:latin typeface="Calibri" panose="020F0502020204030204" pitchFamily="34" charset="0"/>
                <a:cs typeface="Calibri" panose="020F0502020204030204" pitchFamily="34" charset="0"/>
              </a:rPr>
              <a:t>V </a:t>
            </a:r>
            <a:r>
              <a:rPr lang="en-US" sz="2800" dirty="0">
                <a:effectLst/>
                <a:latin typeface="Calibri" panose="020F0502020204030204" pitchFamily="34" charset="0"/>
                <a:cs typeface="Calibri" panose="020F0502020204030204" pitchFamily="34" charset="0"/>
              </a:rPr>
              <a:t>. Shape 1 × |</a:t>
            </a:r>
            <a:r>
              <a:rPr lang="en-US" sz="2800" i="1" dirty="0">
                <a:effectLst/>
                <a:latin typeface="Calibri" panose="020F0502020204030204" pitchFamily="34" charset="0"/>
                <a:cs typeface="Calibri" panose="020F0502020204030204" pitchFamily="34" charset="0"/>
              </a:rPr>
              <a:t>V </a:t>
            </a:r>
            <a:r>
              <a:rPr lang="en-US" sz="2800" dirty="0">
                <a:effectLst/>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9334D06-C1BB-4F83-3C03-C6376A6ED960}"/>
              </a:ext>
            </a:extLst>
          </p:cNvPr>
          <p:cNvSpPr txBox="1"/>
          <p:nvPr/>
        </p:nvSpPr>
        <p:spPr>
          <a:xfrm>
            <a:off x="7010950" y="3710065"/>
            <a:ext cx="4835478" cy="1384995"/>
          </a:xfrm>
          <a:prstGeom prst="rect">
            <a:avLst/>
          </a:prstGeom>
          <a:noFill/>
        </p:spPr>
        <p:txBody>
          <a:bodyPr wrap="square">
            <a:spAutoFit/>
          </a:bodyPr>
          <a:lstStyle/>
          <a:p>
            <a:r>
              <a:rPr lang="en-US" sz="2800" b="1" dirty="0" err="1">
                <a:latin typeface="Calibri" panose="020F0502020204030204" pitchFamily="34" charset="0"/>
                <a:cs typeface="Calibri" panose="020F0502020204030204" pitchFamily="34" charset="0"/>
              </a:rPr>
              <a:t>Softmax</a:t>
            </a:r>
            <a:r>
              <a:rPr lang="en-US" sz="2800" b="1"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turns the logits into probabilities over vocabulary. </a:t>
            </a:r>
            <a:r>
              <a:rPr lang="en-US" sz="2800" dirty="0">
                <a:effectLst/>
                <a:latin typeface="Calibri" panose="020F0502020204030204" pitchFamily="34" charset="0"/>
                <a:cs typeface="Calibri" panose="020F0502020204030204" pitchFamily="34" charset="0"/>
              </a:rPr>
              <a:t>Shape 1 × |</a:t>
            </a:r>
            <a:r>
              <a:rPr lang="en-US" sz="2800" i="1" dirty="0">
                <a:effectLst/>
                <a:latin typeface="Calibri" panose="020F0502020204030204" pitchFamily="34" charset="0"/>
                <a:cs typeface="Calibri" panose="020F0502020204030204" pitchFamily="34" charset="0"/>
              </a:rPr>
              <a:t>V </a:t>
            </a:r>
            <a:r>
              <a:rPr lang="en-US" sz="2800" dirty="0">
                <a:effectLst/>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13A56C5-B291-3A46-03DF-E713847A17AF}"/>
              </a:ext>
            </a:extLst>
          </p:cNvPr>
          <p:cNvPicPr>
            <a:picLocks noChangeAspect="1"/>
          </p:cNvPicPr>
          <p:nvPr/>
        </p:nvPicPr>
        <p:blipFill>
          <a:blip r:embed="rId3"/>
          <a:stretch>
            <a:fillRect/>
          </a:stretch>
        </p:blipFill>
        <p:spPr>
          <a:xfrm>
            <a:off x="5257800" y="5534084"/>
            <a:ext cx="3179506" cy="1263650"/>
          </a:xfrm>
          <a:prstGeom prst="rect">
            <a:avLst/>
          </a:prstGeom>
        </p:spPr>
      </p:pic>
    </p:spTree>
    <p:extLst>
      <p:ext uri="{BB962C8B-B14F-4D97-AF65-F5344CB8AC3E}">
        <p14:creationId xmlns:p14="http://schemas.microsoft.com/office/powerpoint/2010/main" val="111727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9648-D237-5E00-6359-414412627181}"/>
              </a:ext>
            </a:extLst>
          </p:cNvPr>
          <p:cNvSpPr>
            <a:spLocks noGrp="1"/>
          </p:cNvSpPr>
          <p:nvPr>
            <p:ph type="title"/>
          </p:nvPr>
        </p:nvSpPr>
        <p:spPr>
          <a:xfrm>
            <a:off x="1066800" y="609600"/>
            <a:ext cx="10058400" cy="907196"/>
          </a:xfrm>
        </p:spPr>
        <p:txBody>
          <a:bodyPr>
            <a:normAutofit fontScale="90000"/>
          </a:bodyPr>
          <a:lstStyle/>
          <a:p>
            <a:r>
              <a:rPr lang="en-US" dirty="0"/>
              <a:t>The final transformer</a:t>
            </a:r>
            <a:br>
              <a:rPr lang="en-US" dirty="0"/>
            </a:br>
            <a:r>
              <a:rPr lang="en-US" dirty="0"/>
              <a:t>model</a:t>
            </a:r>
          </a:p>
        </p:txBody>
      </p:sp>
      <p:pic>
        <p:nvPicPr>
          <p:cNvPr id="7" name="Content Placeholder 6">
            <a:extLst>
              <a:ext uri="{FF2B5EF4-FFF2-40B4-BE49-F238E27FC236}">
                <a16:creationId xmlns:a16="http://schemas.microsoft.com/office/drawing/2014/main" id="{C45FB925-0FA1-52E5-B3F7-B389910E8AB5}"/>
              </a:ext>
            </a:extLst>
          </p:cNvPr>
          <p:cNvPicPr>
            <a:picLocks noGrp="1" noChangeAspect="1"/>
          </p:cNvPicPr>
          <p:nvPr>
            <p:ph idx="1"/>
          </p:nvPr>
        </p:nvPicPr>
        <p:blipFill>
          <a:blip r:embed="rId2"/>
          <a:srcRect/>
          <a:stretch/>
        </p:blipFill>
        <p:spPr>
          <a:xfrm>
            <a:off x="5715000" y="48498"/>
            <a:ext cx="5334000" cy="6809502"/>
          </a:xfrm>
        </p:spPr>
      </p:pic>
      <p:pic>
        <p:nvPicPr>
          <p:cNvPr id="3" name="Content Placeholder 6">
            <a:extLst>
              <a:ext uri="{FF2B5EF4-FFF2-40B4-BE49-F238E27FC236}">
                <a16:creationId xmlns:a16="http://schemas.microsoft.com/office/drawing/2014/main" id="{B74E968E-3477-1CFE-9F70-46FD196CE83F}"/>
              </a:ext>
            </a:extLst>
          </p:cNvPr>
          <p:cNvPicPr>
            <a:picLocks noChangeAspect="1"/>
          </p:cNvPicPr>
          <p:nvPr/>
        </p:nvPicPr>
        <p:blipFill>
          <a:blip r:embed="rId3"/>
          <a:srcRect b="71967"/>
          <a:stretch/>
        </p:blipFill>
        <p:spPr>
          <a:xfrm>
            <a:off x="521728" y="1905000"/>
            <a:ext cx="10859180" cy="3886200"/>
          </a:xfrm>
          <a:prstGeom prst="rect">
            <a:avLst/>
          </a:prstGeom>
        </p:spPr>
      </p:pic>
    </p:spTree>
    <p:extLst>
      <p:ext uri="{BB962C8B-B14F-4D97-AF65-F5344CB8AC3E}">
        <p14:creationId xmlns:p14="http://schemas.microsoft.com/office/powerpoint/2010/main" val="372997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Transformers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Calibri"/>
                <a:ea typeface="ＭＳ Ｐゴシック" charset="0"/>
                <a:cs typeface="Calibri"/>
              </a:rPr>
              <a:t>Input and output: Position embeddings and the Language Model Head</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23398584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a:xfrm>
            <a:off x="4613657" y="731520"/>
            <a:ext cx="6968743" cy="5257800"/>
          </a:xfrm>
        </p:spPr>
        <p:txBody>
          <a:bodyPr>
            <a:normAutofit/>
          </a:bodyPr>
          <a:lstStyle/>
          <a:p>
            <a:pPr eaLnBrk="1" hangingPunct="1">
              <a:buFont typeface="Times" charset="0"/>
              <a:buNone/>
            </a:pPr>
            <a:r>
              <a:rPr lang="en-US" sz="4000" dirty="0">
                <a:solidFill>
                  <a:srgbClr val="A4001D"/>
                </a:solidFill>
                <a:ea typeface="ＭＳ Ｐゴシック" charset="0"/>
                <a:cs typeface="Calibri"/>
              </a:rPr>
              <a:t>Sampling for LLM Generation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27242215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189A-E085-EDEE-8E11-A9110EF00494}"/>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F36939FB-34D3-29FA-57E3-9A00D14477DD}"/>
              </a:ext>
            </a:extLst>
          </p:cNvPr>
          <p:cNvSpPr>
            <a:spLocks noGrp="1" noChangeArrowheads="1"/>
          </p:cNvSpPr>
          <p:nvPr>
            <p:ph type="title"/>
          </p:nvPr>
        </p:nvSpPr>
        <p:spPr>
          <a:xfrm>
            <a:off x="1066800" y="384603"/>
            <a:ext cx="10058400" cy="907196"/>
          </a:xfrm>
        </p:spPr>
        <p:txBody>
          <a:bodyPr>
            <a:normAutofit fontScale="90000"/>
          </a:bodyPr>
          <a:lstStyle/>
          <a:p>
            <a:r>
              <a:rPr lang="en-US" dirty="0"/>
              <a:t>Recall: Conditional Generation: </a:t>
            </a:r>
            <a:r>
              <a:rPr lang="en-US" sz="4400" dirty="0"/>
              <a:t>Generating text conditioned on previous text!</a:t>
            </a:r>
            <a:endParaRPr lang="en-US" dirty="0"/>
          </a:p>
        </p:txBody>
      </p:sp>
      <p:sp>
        <p:nvSpPr>
          <p:cNvPr id="3" name="Content Placeholder 2">
            <a:extLst>
              <a:ext uri="{FF2B5EF4-FFF2-40B4-BE49-F238E27FC236}">
                <a16:creationId xmlns:a16="http://schemas.microsoft.com/office/drawing/2014/main" id="{E4220AF9-F469-2BA5-29D0-9C3EFF8BBC37}"/>
              </a:ext>
            </a:extLst>
          </p:cNvPr>
          <p:cNvSpPr>
            <a:spLocks noGrp="1"/>
          </p:cNvSpPr>
          <p:nvPr>
            <p:ph idx="1"/>
          </p:nvPr>
        </p:nvSpPr>
        <p:spPr>
          <a:xfrm>
            <a:off x="1097285" y="1600200"/>
            <a:ext cx="10713715" cy="5181600"/>
          </a:xfrm>
        </p:spPr>
        <p:txBody>
          <a:bodyPr/>
          <a:lstStyle/>
          <a:p>
            <a:pPr marL="514350" indent="-514350">
              <a:buFont typeface="+mj-lt"/>
              <a:buAutoNum type="arabicPeriod"/>
            </a:pPr>
            <a:r>
              <a:rPr lang="en-US" sz="3200" dirty="0"/>
              <a:t>Give the LLM an input </a:t>
            </a:r>
            <a:r>
              <a:rPr lang="en-US" sz="3200" b="1" dirty="0"/>
              <a:t>prompt</a:t>
            </a:r>
          </a:p>
          <a:p>
            <a:pPr marL="514350" indent="-514350">
              <a:buFont typeface="+mj-lt"/>
              <a:buAutoNum type="arabicPeriod"/>
            </a:pPr>
            <a:r>
              <a:rPr lang="en-US" sz="3200" dirty="0"/>
              <a:t>Have it generate token by token</a:t>
            </a:r>
          </a:p>
          <a:p>
            <a:pPr marL="854045" lvl="1" indent="-457200">
              <a:buFont typeface="Arial" panose="020B0604020202020204" pitchFamily="34" charset="0"/>
              <a:buChar char="•"/>
            </a:pPr>
            <a:r>
              <a:rPr lang="en-US" sz="2800" dirty="0"/>
              <a:t>conditioned on the prompt and the generated tokens</a:t>
            </a:r>
          </a:p>
          <a:p>
            <a:endParaRPr lang="en-US" sz="3200" dirty="0"/>
          </a:p>
          <a:p>
            <a:r>
              <a:rPr lang="en-US" sz="3200" dirty="0"/>
              <a:t>We generate from a model by </a:t>
            </a:r>
          </a:p>
          <a:p>
            <a:pPr marL="514350" indent="-514350">
              <a:buFont typeface="+mj-lt"/>
              <a:buAutoNum type="arabicPeriod"/>
            </a:pPr>
            <a:r>
              <a:rPr lang="en-US" sz="3200" dirty="0"/>
              <a:t>computing the probability of the next token </a:t>
            </a:r>
            <a:r>
              <a:rPr lang="en-US" sz="3200" i="1" dirty="0" err="1"/>
              <a:t>w</a:t>
            </a:r>
            <a:r>
              <a:rPr lang="en-US" sz="3200" i="1" baseline="-25000" dirty="0" err="1"/>
              <a:t>i</a:t>
            </a:r>
            <a:r>
              <a:rPr lang="en-US" sz="3200" i="1" dirty="0"/>
              <a:t> </a:t>
            </a:r>
            <a:r>
              <a:rPr lang="en-US" sz="3200" dirty="0"/>
              <a:t>from the prior context: </a:t>
            </a:r>
            <a:r>
              <a:rPr lang="en-US" sz="3200" i="1" dirty="0"/>
              <a:t>P</a:t>
            </a:r>
            <a:r>
              <a:rPr lang="en-US" sz="3200" dirty="0"/>
              <a:t>(</a:t>
            </a:r>
            <a:r>
              <a:rPr lang="en-US" sz="3200" i="1" dirty="0" err="1"/>
              <a:t>w</a:t>
            </a:r>
            <a:r>
              <a:rPr lang="en-US" sz="3200" i="1" baseline="-25000" dirty="0" err="1"/>
              <a:t>i</a:t>
            </a:r>
            <a:r>
              <a:rPr lang="en-US" sz="3200" dirty="0" err="1"/>
              <a:t>|</a:t>
            </a:r>
            <a:r>
              <a:rPr lang="en-US" sz="3200" i="1" dirty="0" err="1"/>
              <a:t>w</a:t>
            </a:r>
            <a:r>
              <a:rPr lang="en-US" sz="3200" baseline="-25000" dirty="0"/>
              <a:t>&lt;</a:t>
            </a:r>
            <a:r>
              <a:rPr lang="en-US" sz="3200" i="1" baseline="-25000" dirty="0" err="1"/>
              <a:t>i</a:t>
            </a:r>
            <a:r>
              <a:rPr lang="en-US" sz="3200" dirty="0"/>
              <a:t>) </a:t>
            </a:r>
          </a:p>
          <a:p>
            <a:pPr marL="514350" indent="-514350">
              <a:buFont typeface="+mj-lt"/>
              <a:buAutoNum type="arabicPeriod"/>
            </a:pPr>
            <a:r>
              <a:rPr lang="en-US" sz="3200" dirty="0"/>
              <a:t>sampling from that distribution to generate a token</a:t>
            </a:r>
          </a:p>
          <a:p>
            <a:endParaRPr lang="en-US" dirty="0"/>
          </a:p>
        </p:txBody>
      </p:sp>
    </p:spTree>
    <p:extLst>
      <p:ext uri="{BB962C8B-B14F-4D97-AF65-F5344CB8AC3E}">
        <p14:creationId xmlns:p14="http://schemas.microsoft.com/office/powerpoint/2010/main" val="1704790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F4781-D84A-BC73-A841-F7BE685A860E}"/>
              </a:ext>
            </a:extLst>
          </p:cNvPr>
          <p:cNvSpPr>
            <a:spLocks noGrp="1"/>
          </p:cNvSpPr>
          <p:nvPr>
            <p:ph type="title"/>
          </p:nvPr>
        </p:nvSpPr>
        <p:spPr/>
        <p:txBody>
          <a:bodyPr/>
          <a:lstStyle/>
          <a:p>
            <a:r>
              <a:rPr lang="en-US" dirty="0"/>
              <a:t>How to compute contextual embeddings</a:t>
            </a:r>
          </a:p>
        </p:txBody>
      </p:sp>
      <p:sp>
        <p:nvSpPr>
          <p:cNvPr id="3" name="Content Placeholder 2">
            <a:extLst>
              <a:ext uri="{FF2B5EF4-FFF2-40B4-BE49-F238E27FC236}">
                <a16:creationId xmlns:a16="http://schemas.microsoft.com/office/drawing/2014/main" id="{172893DF-5229-F004-39C2-935F8D85F474}"/>
              </a:ext>
            </a:extLst>
          </p:cNvPr>
          <p:cNvSpPr>
            <a:spLocks noGrp="1"/>
          </p:cNvSpPr>
          <p:nvPr>
            <p:ph idx="1"/>
          </p:nvPr>
        </p:nvSpPr>
        <p:spPr>
          <a:xfrm>
            <a:off x="1097285" y="1600200"/>
            <a:ext cx="10485115" cy="4572000"/>
          </a:xfrm>
        </p:spPr>
        <p:txBody>
          <a:bodyPr>
            <a:normAutofit/>
          </a:bodyPr>
          <a:lstStyle/>
          <a:p>
            <a:pPr marL="571500" indent="-571500">
              <a:buFont typeface="Arial" panose="020B0604020202020204" pitchFamily="34" charset="0"/>
              <a:buChar char="•"/>
            </a:pPr>
            <a:r>
              <a:rPr lang="en-US" sz="3600" b="1" dirty="0"/>
              <a:t>Contextual embeddings</a:t>
            </a:r>
            <a:r>
              <a:rPr lang="en-US" sz="3600" dirty="0"/>
              <a:t>: Each</a:t>
            </a:r>
            <a:r>
              <a:rPr lang="en-US" sz="3600" b="1" dirty="0"/>
              <a:t> </a:t>
            </a:r>
            <a:r>
              <a:rPr lang="en-US" sz="3600" dirty="0"/>
              <a:t>word has a different vector in each different context that represents different meanings depending on surrounding words</a:t>
            </a:r>
          </a:p>
          <a:p>
            <a:pPr marL="571500" indent="-571500">
              <a:buFont typeface="Arial" panose="020B0604020202020204" pitchFamily="34" charset="0"/>
              <a:buChar char="•"/>
            </a:pPr>
            <a:r>
              <a:rPr lang="en-US" sz="3600" dirty="0"/>
              <a:t>How to compute contextual embeddings?</a:t>
            </a:r>
          </a:p>
          <a:p>
            <a:pPr marL="396845" lvl="1" indent="0">
              <a:buNone/>
            </a:pPr>
            <a:r>
              <a:rPr lang="en-US" sz="4000" b="1" dirty="0"/>
              <a:t>Attention</a:t>
            </a:r>
          </a:p>
        </p:txBody>
      </p:sp>
    </p:spTree>
    <p:extLst>
      <p:ext uri="{BB962C8B-B14F-4D97-AF65-F5344CB8AC3E}">
        <p14:creationId xmlns:p14="http://schemas.microsoft.com/office/powerpoint/2010/main" val="204995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A4F6B8-6B4B-FFED-19BB-2D827A18B696}"/>
              </a:ext>
            </a:extLst>
          </p:cNvPr>
          <p:cNvSpPr>
            <a:spLocks noGrp="1"/>
          </p:cNvSpPr>
          <p:nvPr>
            <p:ph type="title"/>
          </p:nvPr>
        </p:nvSpPr>
        <p:spPr/>
        <p:txBody>
          <a:bodyPr>
            <a:normAutofit/>
          </a:bodyPr>
          <a:lstStyle/>
          <a:p>
            <a:r>
              <a:rPr lang="en-US" dirty="0"/>
              <a:t>Where does token probability come from?</a:t>
            </a:r>
          </a:p>
        </p:txBody>
      </p:sp>
      <p:sp>
        <p:nvSpPr>
          <p:cNvPr id="6" name="Content Placeholder 5">
            <a:extLst>
              <a:ext uri="{FF2B5EF4-FFF2-40B4-BE49-F238E27FC236}">
                <a16:creationId xmlns:a16="http://schemas.microsoft.com/office/drawing/2014/main" id="{70F0411D-A45D-F0A4-4AE5-CDB00F1EB0E6}"/>
              </a:ext>
            </a:extLst>
          </p:cNvPr>
          <p:cNvSpPr>
            <a:spLocks noGrp="1"/>
          </p:cNvSpPr>
          <p:nvPr>
            <p:ph idx="1"/>
          </p:nvPr>
        </p:nvSpPr>
        <p:spPr>
          <a:xfrm>
            <a:off x="1097285" y="1295399"/>
            <a:ext cx="10637515" cy="5402997"/>
          </a:xfrm>
        </p:spPr>
        <p:txBody>
          <a:bodyPr>
            <a:normAutofit/>
          </a:bodyPr>
          <a:lstStyle/>
          <a:p>
            <a:r>
              <a:rPr lang="en-US" dirty="0"/>
              <a:t>LLMs internally generate real-valued </a:t>
            </a:r>
            <a:r>
              <a:rPr lang="en-US" b="1" dirty="0"/>
              <a:t>logits</a:t>
            </a:r>
            <a:r>
              <a:rPr lang="en-US" dirty="0"/>
              <a:t> for each token in the vocabulary. </a:t>
            </a:r>
          </a:p>
          <a:p>
            <a:r>
              <a:rPr lang="en-US" dirty="0"/>
              <a:t>Score vector </a:t>
            </a:r>
            <a:r>
              <a:rPr lang="en-US" b="1" dirty="0"/>
              <a:t>u</a:t>
            </a:r>
            <a:r>
              <a:rPr lang="en-US" dirty="0"/>
              <a:t>  of shape [1 × |</a:t>
            </a:r>
            <a:r>
              <a:rPr lang="en-US" i="1" dirty="0"/>
              <a:t>V</a:t>
            </a:r>
            <a:r>
              <a:rPr lang="en-US" dirty="0"/>
              <a:t>|] </a:t>
            </a:r>
          </a:p>
          <a:p>
            <a:endParaRPr lang="en-US" dirty="0"/>
          </a:p>
        </p:txBody>
      </p:sp>
      <p:pic>
        <p:nvPicPr>
          <p:cNvPr id="3" name="Picture 2">
            <a:extLst>
              <a:ext uri="{FF2B5EF4-FFF2-40B4-BE49-F238E27FC236}">
                <a16:creationId xmlns:a16="http://schemas.microsoft.com/office/drawing/2014/main" id="{4E14B18B-A849-B0A0-8A97-98DFF2533439}"/>
              </a:ext>
            </a:extLst>
          </p:cNvPr>
          <p:cNvPicPr>
            <a:picLocks noChangeAspect="1"/>
          </p:cNvPicPr>
          <p:nvPr/>
        </p:nvPicPr>
        <p:blipFill>
          <a:blip r:embed="rId2"/>
          <a:srcRect r="34869"/>
          <a:stretch>
            <a:fillRect/>
          </a:stretch>
        </p:blipFill>
        <p:spPr>
          <a:xfrm>
            <a:off x="1311978" y="3276600"/>
            <a:ext cx="6808553" cy="3421796"/>
          </a:xfrm>
          <a:prstGeom prst="rect">
            <a:avLst/>
          </a:prstGeom>
        </p:spPr>
      </p:pic>
    </p:spTree>
    <p:extLst>
      <p:ext uri="{BB962C8B-B14F-4D97-AF65-F5344CB8AC3E}">
        <p14:creationId xmlns:p14="http://schemas.microsoft.com/office/powerpoint/2010/main" val="2192765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08ABF-F921-D4B6-77E8-03EBE75B93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2122DC-DB21-2AB1-E952-F59DF554DFC3}"/>
              </a:ext>
            </a:extLst>
          </p:cNvPr>
          <p:cNvPicPr>
            <a:picLocks noChangeAspect="1"/>
          </p:cNvPicPr>
          <p:nvPr/>
        </p:nvPicPr>
        <p:blipFill>
          <a:blip r:embed="rId2"/>
          <a:stretch>
            <a:fillRect/>
          </a:stretch>
        </p:blipFill>
        <p:spPr>
          <a:xfrm>
            <a:off x="1311978" y="3276600"/>
            <a:ext cx="10453530" cy="3421796"/>
          </a:xfrm>
          <a:prstGeom prst="rect">
            <a:avLst/>
          </a:prstGeom>
        </p:spPr>
      </p:pic>
      <p:sp>
        <p:nvSpPr>
          <p:cNvPr id="5" name="Title 4">
            <a:extLst>
              <a:ext uri="{FF2B5EF4-FFF2-40B4-BE49-F238E27FC236}">
                <a16:creationId xmlns:a16="http://schemas.microsoft.com/office/drawing/2014/main" id="{9CDF8F6C-9180-737A-ECE0-B1CFB68C2502}"/>
              </a:ext>
            </a:extLst>
          </p:cNvPr>
          <p:cNvSpPr>
            <a:spLocks noGrp="1"/>
          </p:cNvSpPr>
          <p:nvPr>
            <p:ph type="title"/>
          </p:nvPr>
        </p:nvSpPr>
        <p:spPr/>
        <p:txBody>
          <a:bodyPr>
            <a:normAutofit/>
          </a:bodyPr>
          <a:lstStyle/>
          <a:p>
            <a:r>
              <a:rPr lang="en-US" dirty="0"/>
              <a:t>Where does token probability </a:t>
            </a:r>
            <a:r>
              <a:rPr lang="en-US"/>
              <a:t>come from?</a:t>
            </a:r>
            <a:endParaRPr lang="en-US" dirty="0"/>
          </a:p>
        </p:txBody>
      </p:sp>
      <p:sp>
        <p:nvSpPr>
          <p:cNvPr id="6" name="Content Placeholder 5">
            <a:extLst>
              <a:ext uri="{FF2B5EF4-FFF2-40B4-BE49-F238E27FC236}">
                <a16:creationId xmlns:a16="http://schemas.microsoft.com/office/drawing/2014/main" id="{57BA9F51-AE1D-9F96-D433-F3587E0469F3}"/>
              </a:ext>
            </a:extLst>
          </p:cNvPr>
          <p:cNvSpPr>
            <a:spLocks noGrp="1"/>
          </p:cNvSpPr>
          <p:nvPr>
            <p:ph idx="1"/>
          </p:nvPr>
        </p:nvSpPr>
        <p:spPr>
          <a:xfrm>
            <a:off x="1097285" y="1295399"/>
            <a:ext cx="10637515" cy="5402997"/>
          </a:xfrm>
        </p:spPr>
        <p:txBody>
          <a:bodyPr>
            <a:normAutofit/>
          </a:bodyPr>
          <a:lstStyle/>
          <a:p>
            <a:r>
              <a:rPr lang="en-US" dirty="0"/>
              <a:t>LLMs internally generate real-valued </a:t>
            </a:r>
            <a:r>
              <a:rPr lang="en-US" b="1" dirty="0"/>
              <a:t>logits</a:t>
            </a:r>
            <a:r>
              <a:rPr lang="en-US" dirty="0"/>
              <a:t> for each token in the vocabulary. </a:t>
            </a:r>
          </a:p>
          <a:p>
            <a:r>
              <a:rPr lang="en-US" dirty="0"/>
              <a:t>Score vector </a:t>
            </a:r>
            <a:r>
              <a:rPr lang="en-US" b="1" dirty="0"/>
              <a:t>u</a:t>
            </a:r>
            <a:r>
              <a:rPr lang="en-US" dirty="0"/>
              <a:t>  of shape [1 × |</a:t>
            </a:r>
            <a:r>
              <a:rPr lang="en-US" i="1" dirty="0"/>
              <a:t>V</a:t>
            </a:r>
            <a:r>
              <a:rPr lang="en-US" dirty="0"/>
              <a:t>|] is turned into a probability by </a:t>
            </a:r>
            <a:r>
              <a:rPr lang="en-US" dirty="0" err="1"/>
              <a:t>softmax</a:t>
            </a:r>
            <a:endParaRPr lang="en-US" dirty="0"/>
          </a:p>
          <a:p>
            <a:r>
              <a:rPr lang="en-US" b="1" dirty="0"/>
              <a:t>			y</a:t>
            </a:r>
            <a:r>
              <a:rPr lang="en-US" dirty="0"/>
              <a:t> = </a:t>
            </a:r>
            <a:r>
              <a:rPr lang="en-US" dirty="0" err="1"/>
              <a:t>softmax</a:t>
            </a:r>
            <a:r>
              <a:rPr lang="en-US" dirty="0"/>
              <a:t>(</a:t>
            </a:r>
            <a:r>
              <a:rPr lang="en-US" b="1" dirty="0"/>
              <a:t>u</a:t>
            </a:r>
            <a:r>
              <a:rPr lang="en-US" dirty="0"/>
              <a:t>) </a:t>
            </a:r>
          </a:p>
          <a:p>
            <a:endParaRPr lang="en-US" dirty="0"/>
          </a:p>
        </p:txBody>
      </p:sp>
    </p:spTree>
    <p:extLst>
      <p:ext uri="{BB962C8B-B14F-4D97-AF65-F5344CB8AC3E}">
        <p14:creationId xmlns:p14="http://schemas.microsoft.com/office/powerpoint/2010/main" val="14152098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3314A-ACF8-03D7-1E92-8695F3F611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A8EC282-424D-9034-510B-FEF16EBA0BC3}"/>
              </a:ext>
            </a:extLst>
          </p:cNvPr>
          <p:cNvSpPr>
            <a:spLocks noGrp="1"/>
          </p:cNvSpPr>
          <p:nvPr>
            <p:ph type="title"/>
          </p:nvPr>
        </p:nvSpPr>
        <p:spPr/>
        <p:txBody>
          <a:bodyPr/>
          <a:lstStyle/>
          <a:p>
            <a:r>
              <a:rPr lang="en-US" b="1" dirty="0"/>
              <a:t>Decoding</a:t>
            </a:r>
          </a:p>
        </p:txBody>
      </p:sp>
      <p:sp>
        <p:nvSpPr>
          <p:cNvPr id="6" name="Content Placeholder 5">
            <a:extLst>
              <a:ext uri="{FF2B5EF4-FFF2-40B4-BE49-F238E27FC236}">
                <a16:creationId xmlns:a16="http://schemas.microsoft.com/office/drawing/2014/main" id="{5713AE45-5DE6-C4FE-B1C6-0CCD4818955B}"/>
              </a:ext>
            </a:extLst>
          </p:cNvPr>
          <p:cNvSpPr>
            <a:spLocks noGrp="1"/>
          </p:cNvSpPr>
          <p:nvPr>
            <p:ph idx="1"/>
          </p:nvPr>
        </p:nvSpPr>
        <p:spPr>
          <a:xfrm>
            <a:off x="1097285" y="1295399"/>
            <a:ext cx="10637515" cy="5402997"/>
          </a:xfrm>
        </p:spPr>
        <p:txBody>
          <a:bodyPr>
            <a:normAutofit/>
          </a:bodyPr>
          <a:lstStyle/>
          <a:p>
            <a:r>
              <a:rPr lang="en-US" sz="4000" dirty="0">
                <a:effectLst/>
                <a:cs typeface="Calibri" panose="020F0502020204030204" pitchFamily="34" charset="0"/>
              </a:rPr>
              <a:t>Choosing a word to generate based on model probabilities</a:t>
            </a:r>
          </a:p>
          <a:p>
            <a:r>
              <a:rPr lang="en-US" sz="4000" b="1" dirty="0">
                <a:cs typeface="Calibri" panose="020F0502020204030204" pitchFamily="34" charset="0"/>
              </a:rPr>
              <a:t>Autoregressive generation: </a:t>
            </a:r>
          </a:p>
          <a:p>
            <a:pPr marL="571500" indent="-571500">
              <a:buFont typeface="Arial" panose="020B0604020202020204" pitchFamily="34" charset="0"/>
              <a:buChar char="•"/>
            </a:pPr>
            <a:r>
              <a:rPr lang="en-US" sz="4000" dirty="0">
                <a:cs typeface="Calibri" panose="020F0502020204030204" pitchFamily="34" charset="0"/>
              </a:rPr>
              <a:t>Decoding from a model</a:t>
            </a:r>
          </a:p>
          <a:p>
            <a:pPr marL="571500" indent="-571500">
              <a:buFont typeface="Arial" panose="020B0604020202020204" pitchFamily="34" charset="0"/>
              <a:buChar char="•"/>
            </a:pPr>
            <a:r>
              <a:rPr lang="en-US" sz="4000" dirty="0">
                <a:cs typeface="Calibri" panose="020F0502020204030204" pitchFamily="34" charset="0"/>
              </a:rPr>
              <a:t>left-to-right </a:t>
            </a:r>
          </a:p>
          <a:p>
            <a:pPr marL="571500" indent="-571500">
              <a:buFont typeface="Arial" panose="020B0604020202020204" pitchFamily="34" charset="0"/>
              <a:buChar char="•"/>
            </a:pPr>
            <a:r>
              <a:rPr lang="en-US" sz="4000" dirty="0">
                <a:cs typeface="Calibri" panose="020F0502020204030204" pitchFamily="34" charset="0"/>
              </a:rPr>
              <a:t>repeatedly choosing the next token</a:t>
            </a:r>
          </a:p>
          <a:p>
            <a:pPr marL="571500" indent="-571500">
              <a:buFont typeface="Arial" panose="020B0604020202020204" pitchFamily="34" charset="0"/>
              <a:buChar char="•"/>
            </a:pPr>
            <a:r>
              <a:rPr lang="en-US" sz="4000" dirty="0">
                <a:cs typeface="Calibri" panose="020F0502020204030204" pitchFamily="34" charset="0"/>
              </a:rPr>
              <a:t>conditioned on our previous choices </a:t>
            </a:r>
            <a:endParaRPr lang="en-US" dirty="0"/>
          </a:p>
          <a:p>
            <a:endParaRPr lang="en-US" dirty="0"/>
          </a:p>
        </p:txBody>
      </p:sp>
    </p:spTree>
    <p:extLst>
      <p:ext uri="{BB962C8B-B14F-4D97-AF65-F5344CB8AC3E}">
        <p14:creationId xmlns:p14="http://schemas.microsoft.com/office/powerpoint/2010/main" val="156482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7F5F-DBA0-81EA-370D-34DFF15B44DD}"/>
              </a:ext>
            </a:extLst>
          </p:cNvPr>
          <p:cNvSpPr>
            <a:spLocks noGrp="1"/>
          </p:cNvSpPr>
          <p:nvPr>
            <p:ph type="title"/>
          </p:nvPr>
        </p:nvSpPr>
        <p:spPr/>
        <p:txBody>
          <a:bodyPr/>
          <a:lstStyle/>
          <a:p>
            <a:r>
              <a:rPr lang="en-US" dirty="0"/>
              <a:t>Greedy decoding</a:t>
            </a:r>
          </a:p>
        </p:txBody>
      </p:sp>
      <p:sp>
        <p:nvSpPr>
          <p:cNvPr id="3" name="Content Placeholder 2">
            <a:extLst>
              <a:ext uri="{FF2B5EF4-FFF2-40B4-BE49-F238E27FC236}">
                <a16:creationId xmlns:a16="http://schemas.microsoft.com/office/drawing/2014/main" id="{C1EEB20F-A302-97E4-A712-12EA9FCD825E}"/>
              </a:ext>
            </a:extLst>
          </p:cNvPr>
          <p:cNvSpPr>
            <a:spLocks noGrp="1"/>
          </p:cNvSpPr>
          <p:nvPr>
            <p:ph idx="1"/>
          </p:nvPr>
        </p:nvSpPr>
        <p:spPr/>
        <p:txBody>
          <a:bodyPr/>
          <a:lstStyle/>
          <a:p>
            <a:r>
              <a:rPr lang="en-US" sz="3200" dirty="0"/>
              <a:t>A </a:t>
            </a:r>
            <a:r>
              <a:rPr lang="en-US" sz="3200" b="1" dirty="0"/>
              <a:t>greedy algorithm </a:t>
            </a:r>
            <a:r>
              <a:rPr lang="en-US" sz="3200" dirty="0"/>
              <a:t>is one that makes a choice that is locally optimal</a:t>
            </a:r>
          </a:p>
          <a:p>
            <a:pPr marL="457200" indent="-457200">
              <a:buFont typeface="Arial" panose="020B0604020202020204" pitchFamily="34" charset="0"/>
              <a:buChar char="•"/>
            </a:pPr>
            <a:r>
              <a:rPr lang="en-US" sz="3200" dirty="0"/>
              <a:t>(whether or not it will turn out to have been the best choice with hindsight)</a:t>
            </a:r>
          </a:p>
          <a:p>
            <a:pPr marL="0" indent="0"/>
            <a:r>
              <a:rPr lang="en-US" sz="3200" dirty="0"/>
              <a:t>Simply generate the most probable word:</a:t>
            </a:r>
          </a:p>
          <a:p>
            <a:endParaRPr lang="en-US" dirty="0"/>
          </a:p>
        </p:txBody>
      </p:sp>
      <p:pic>
        <p:nvPicPr>
          <p:cNvPr id="4" name="Picture 3">
            <a:extLst>
              <a:ext uri="{FF2B5EF4-FFF2-40B4-BE49-F238E27FC236}">
                <a16:creationId xmlns:a16="http://schemas.microsoft.com/office/drawing/2014/main" id="{B85A8E08-B2E0-9DB8-EAF2-7071E77B0108}"/>
              </a:ext>
            </a:extLst>
          </p:cNvPr>
          <p:cNvPicPr>
            <a:picLocks noChangeAspect="1"/>
          </p:cNvPicPr>
          <p:nvPr/>
        </p:nvPicPr>
        <p:blipFill>
          <a:blip r:embed="rId2"/>
          <a:stretch>
            <a:fillRect/>
          </a:stretch>
        </p:blipFill>
        <p:spPr>
          <a:xfrm>
            <a:off x="3124200" y="4648200"/>
            <a:ext cx="6633871" cy="907196"/>
          </a:xfrm>
          <a:prstGeom prst="rect">
            <a:avLst/>
          </a:prstGeom>
        </p:spPr>
      </p:pic>
    </p:spTree>
    <p:extLst>
      <p:ext uri="{BB962C8B-B14F-4D97-AF65-F5344CB8AC3E}">
        <p14:creationId xmlns:p14="http://schemas.microsoft.com/office/powerpoint/2010/main" val="306085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46830-D46A-F5DB-619C-3832C1455008}"/>
              </a:ext>
            </a:extLst>
          </p:cNvPr>
          <p:cNvSpPr>
            <a:spLocks noGrp="1"/>
          </p:cNvSpPr>
          <p:nvPr>
            <p:ph type="title"/>
          </p:nvPr>
        </p:nvSpPr>
        <p:spPr/>
        <p:txBody>
          <a:bodyPr/>
          <a:lstStyle/>
          <a:p>
            <a:r>
              <a:rPr lang="en-US" dirty="0"/>
              <a:t>Greedy decoding: choosing "all"</a:t>
            </a:r>
          </a:p>
        </p:txBody>
      </p:sp>
      <p:pic>
        <p:nvPicPr>
          <p:cNvPr id="5" name="Content Placeholder 4">
            <a:extLst>
              <a:ext uri="{FF2B5EF4-FFF2-40B4-BE49-F238E27FC236}">
                <a16:creationId xmlns:a16="http://schemas.microsoft.com/office/drawing/2014/main" id="{71BC8A3E-B784-C202-7234-A7ED76826955}"/>
              </a:ext>
            </a:extLst>
          </p:cNvPr>
          <p:cNvPicPr>
            <a:picLocks noGrp="1" noChangeAspect="1"/>
          </p:cNvPicPr>
          <p:nvPr>
            <p:ph idx="1"/>
          </p:nvPr>
        </p:nvPicPr>
        <p:blipFill>
          <a:blip r:embed="rId2"/>
          <a:stretch>
            <a:fillRect/>
          </a:stretch>
        </p:blipFill>
        <p:spPr>
          <a:xfrm>
            <a:off x="1097280" y="1447800"/>
            <a:ext cx="10058400" cy="3337560"/>
          </a:xfrm>
        </p:spPr>
      </p:pic>
      <p:sp>
        <p:nvSpPr>
          <p:cNvPr id="6" name="TextBox 5">
            <a:extLst>
              <a:ext uri="{FF2B5EF4-FFF2-40B4-BE49-F238E27FC236}">
                <a16:creationId xmlns:a16="http://schemas.microsoft.com/office/drawing/2014/main" id="{923DE5B3-B27D-DDA8-395C-820FF0D1E8D2}"/>
              </a:ext>
            </a:extLst>
          </p:cNvPr>
          <p:cNvSpPr txBox="1"/>
          <p:nvPr/>
        </p:nvSpPr>
        <p:spPr>
          <a:xfrm>
            <a:off x="1020417" y="5539409"/>
            <a:ext cx="184731" cy="338554"/>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960692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CA7AD-7B7C-0DFE-B924-25E8C64E3D15}"/>
              </a:ext>
            </a:extLst>
          </p:cNvPr>
          <p:cNvSpPr>
            <a:spLocks noGrp="1"/>
          </p:cNvSpPr>
          <p:nvPr>
            <p:ph type="title"/>
          </p:nvPr>
        </p:nvSpPr>
        <p:spPr/>
        <p:txBody>
          <a:bodyPr/>
          <a:lstStyle/>
          <a:p>
            <a:r>
              <a:rPr lang="en-US" dirty="0"/>
              <a:t>We don't use greedy decoding</a:t>
            </a:r>
          </a:p>
        </p:txBody>
      </p:sp>
      <p:sp>
        <p:nvSpPr>
          <p:cNvPr id="3" name="Content Placeholder 2">
            <a:extLst>
              <a:ext uri="{FF2B5EF4-FFF2-40B4-BE49-F238E27FC236}">
                <a16:creationId xmlns:a16="http://schemas.microsoft.com/office/drawing/2014/main" id="{537E5641-DFAB-5ED9-B1B2-4732C4049A44}"/>
              </a:ext>
            </a:extLst>
          </p:cNvPr>
          <p:cNvSpPr>
            <a:spLocks noGrp="1"/>
          </p:cNvSpPr>
          <p:nvPr>
            <p:ph idx="1"/>
          </p:nvPr>
        </p:nvSpPr>
        <p:spPr/>
        <p:txBody>
          <a:bodyPr/>
          <a:lstStyle/>
          <a:p>
            <a:r>
              <a:rPr lang="en-US" sz="4000" dirty="0"/>
              <a:t>It chooses extremely predictable tokens resulting in </a:t>
            </a:r>
            <a:r>
              <a:rPr lang="en-US" sz="4000" b="1" dirty="0"/>
              <a:t>generic</a:t>
            </a:r>
            <a:r>
              <a:rPr lang="en-US" sz="4000" dirty="0"/>
              <a:t> and </a:t>
            </a:r>
            <a:r>
              <a:rPr lang="en-US" sz="4000" b="1" dirty="0"/>
              <a:t>repetitive</a:t>
            </a:r>
            <a:r>
              <a:rPr lang="en-US" sz="4000" dirty="0"/>
              <a:t> text</a:t>
            </a:r>
          </a:p>
          <a:p>
            <a:r>
              <a:rPr lang="en-US" sz="4000" dirty="0"/>
              <a:t>Instead, people prefer more diverse text, so we do </a:t>
            </a:r>
            <a:r>
              <a:rPr lang="en-US" sz="4000" b="1" dirty="0"/>
              <a:t>sampling</a:t>
            </a:r>
          </a:p>
          <a:p>
            <a:endParaRPr lang="en-US" dirty="0"/>
          </a:p>
          <a:p>
            <a:endParaRPr lang="en-US" dirty="0"/>
          </a:p>
          <a:p>
            <a:endParaRPr lang="en-US" dirty="0"/>
          </a:p>
        </p:txBody>
      </p:sp>
    </p:spTree>
    <p:extLst>
      <p:ext uri="{BB962C8B-B14F-4D97-AF65-F5344CB8AC3E}">
        <p14:creationId xmlns:p14="http://schemas.microsoft.com/office/powerpoint/2010/main" val="23664243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7282-2EDC-D733-ECCB-575154174757}"/>
              </a:ext>
            </a:extLst>
          </p:cNvPr>
          <p:cNvSpPr>
            <a:spLocks noGrp="1"/>
          </p:cNvSpPr>
          <p:nvPr>
            <p:ph type="title"/>
          </p:nvPr>
        </p:nvSpPr>
        <p:spPr/>
        <p:txBody>
          <a:bodyPr/>
          <a:lstStyle/>
          <a:p>
            <a:r>
              <a:rPr lang="en-US" dirty="0"/>
              <a:t>Random sampling</a:t>
            </a:r>
          </a:p>
        </p:txBody>
      </p:sp>
      <p:sp>
        <p:nvSpPr>
          <p:cNvPr id="3" name="Content Placeholder 2">
            <a:extLst>
              <a:ext uri="{FF2B5EF4-FFF2-40B4-BE49-F238E27FC236}">
                <a16:creationId xmlns:a16="http://schemas.microsoft.com/office/drawing/2014/main" id="{0FC393D4-70F0-1B26-56D1-6F971148008B}"/>
              </a:ext>
            </a:extLst>
          </p:cNvPr>
          <p:cNvSpPr>
            <a:spLocks noGrp="1"/>
          </p:cNvSpPr>
          <p:nvPr>
            <p:ph idx="1"/>
          </p:nvPr>
        </p:nvSpPr>
        <p:spPr>
          <a:xfrm>
            <a:off x="914400" y="1295400"/>
            <a:ext cx="11049000" cy="5715000"/>
          </a:xfrm>
        </p:spPr>
        <p:txBody>
          <a:bodyPr>
            <a:normAutofit/>
          </a:bodyPr>
          <a:lstStyle/>
          <a:p>
            <a:r>
              <a:rPr lang="en-US" sz="3200" b="1" dirty="0"/>
              <a:t>Sampling</a:t>
            </a:r>
            <a:r>
              <a:rPr lang="en-US" sz="3200" dirty="0"/>
              <a:t> from a distribution: </a:t>
            </a:r>
          </a:p>
          <a:p>
            <a:pPr marL="457200" indent="-457200">
              <a:buFont typeface="Arial" panose="020B0604020202020204" pitchFamily="34" charset="0"/>
              <a:buChar char="•"/>
            </a:pPr>
            <a:r>
              <a:rPr lang="en-US" sz="3200" dirty="0"/>
              <a:t>Choosing random points according to their likelihood. </a:t>
            </a:r>
          </a:p>
          <a:p>
            <a:r>
              <a:rPr lang="en-US" sz="3200" b="1" dirty="0"/>
              <a:t>Sampling from an LM:</a:t>
            </a:r>
          </a:p>
          <a:p>
            <a:pPr marL="457200" indent="-457200">
              <a:buFont typeface="Arial" panose="020B0604020202020204" pitchFamily="34" charset="0"/>
              <a:buChar char="•"/>
            </a:pPr>
            <a:r>
              <a:rPr lang="en-US" sz="3200" dirty="0"/>
              <a:t>Choosing the next token to generate according to its probability assigned by the LM</a:t>
            </a:r>
          </a:p>
          <a:p>
            <a:r>
              <a:rPr lang="en-US" sz="3200" b="1" dirty="0"/>
              <a:t>Random (multinomial) sampling</a:t>
            </a:r>
            <a:r>
              <a:rPr lang="en-US" sz="3200" dirty="0"/>
              <a:t>: </a:t>
            </a:r>
          </a:p>
          <a:p>
            <a:r>
              <a:rPr lang="en-US" sz="3200" dirty="0"/>
              <a:t>We randomly select a token to generate </a:t>
            </a:r>
          </a:p>
          <a:p>
            <a:pPr marL="457200" indent="-457200">
              <a:buFont typeface="Arial" panose="020B0604020202020204" pitchFamily="34" charset="0"/>
              <a:buChar char="•"/>
            </a:pPr>
            <a:r>
              <a:rPr lang="en-US" sz="3200" dirty="0"/>
              <a:t>according to its probability defined by the LM</a:t>
            </a:r>
          </a:p>
          <a:p>
            <a:pPr marL="457200" indent="-457200">
              <a:buFont typeface="Arial" panose="020B0604020202020204" pitchFamily="34" charset="0"/>
              <a:buChar char="•"/>
            </a:pPr>
            <a:r>
              <a:rPr lang="en-US" sz="3200" dirty="0"/>
              <a:t>conditioned on our previous choices, </a:t>
            </a:r>
          </a:p>
          <a:p>
            <a:r>
              <a:rPr lang="en-US" sz="3200" dirty="0"/>
              <a:t>Generate it, and iterate.</a:t>
            </a:r>
            <a:endParaRPr lang="en-US" dirty="0"/>
          </a:p>
          <a:p>
            <a:endParaRPr lang="en-US" dirty="0"/>
          </a:p>
        </p:txBody>
      </p:sp>
    </p:spTree>
    <p:extLst>
      <p:ext uri="{BB962C8B-B14F-4D97-AF65-F5344CB8AC3E}">
        <p14:creationId xmlns:p14="http://schemas.microsoft.com/office/powerpoint/2010/main" val="407944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7EB5-582F-CBE3-07C9-375385E450CF}"/>
              </a:ext>
            </a:extLst>
          </p:cNvPr>
          <p:cNvSpPr>
            <a:spLocks noGrp="1"/>
          </p:cNvSpPr>
          <p:nvPr>
            <p:ph type="title"/>
          </p:nvPr>
        </p:nvSpPr>
        <p:spPr/>
        <p:txBody>
          <a:bodyPr/>
          <a:lstStyle/>
          <a:p>
            <a:r>
              <a:rPr lang="en-US" dirty="0"/>
              <a:t>Random Sampling</a:t>
            </a:r>
          </a:p>
        </p:txBody>
      </p:sp>
      <p:pic>
        <p:nvPicPr>
          <p:cNvPr id="5" name="Content Placeholder 4">
            <a:extLst>
              <a:ext uri="{FF2B5EF4-FFF2-40B4-BE49-F238E27FC236}">
                <a16:creationId xmlns:a16="http://schemas.microsoft.com/office/drawing/2014/main" id="{B115052F-8843-65B5-1220-D69262A3B1D7}"/>
              </a:ext>
            </a:extLst>
          </p:cNvPr>
          <p:cNvPicPr>
            <a:picLocks noGrp="1" noChangeAspect="1"/>
          </p:cNvPicPr>
          <p:nvPr>
            <p:ph idx="1"/>
          </p:nvPr>
        </p:nvPicPr>
        <p:blipFill>
          <a:blip r:embed="rId2"/>
          <a:stretch>
            <a:fillRect/>
          </a:stretch>
        </p:blipFill>
        <p:spPr>
          <a:xfrm>
            <a:off x="1096963" y="2465439"/>
            <a:ext cx="10058400" cy="2841522"/>
          </a:xfrm>
        </p:spPr>
      </p:pic>
    </p:spTree>
    <p:extLst>
      <p:ext uri="{BB962C8B-B14F-4D97-AF65-F5344CB8AC3E}">
        <p14:creationId xmlns:p14="http://schemas.microsoft.com/office/powerpoint/2010/main" val="2775470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96AC735-A147-5A39-DCA1-E0C1420D04B6}"/>
              </a:ext>
            </a:extLst>
          </p:cNvPr>
          <p:cNvPicPr>
            <a:picLocks noGrp="1" noChangeAspect="1"/>
          </p:cNvPicPr>
          <p:nvPr>
            <p:ph idx="1"/>
          </p:nvPr>
        </p:nvPicPr>
        <p:blipFill>
          <a:blip r:embed="rId3"/>
          <a:stretch>
            <a:fillRect/>
          </a:stretch>
        </p:blipFill>
        <p:spPr>
          <a:xfrm>
            <a:off x="738589" y="2108200"/>
            <a:ext cx="10843812" cy="3454400"/>
          </a:xfrm>
        </p:spPr>
      </p:pic>
      <p:sp>
        <p:nvSpPr>
          <p:cNvPr id="2" name="Rectangle 1">
            <a:extLst>
              <a:ext uri="{FF2B5EF4-FFF2-40B4-BE49-F238E27FC236}">
                <a16:creationId xmlns:a16="http://schemas.microsoft.com/office/drawing/2014/main" id="{FD937593-89F8-3ADC-8A83-C4B25F75F4C2}"/>
              </a:ext>
            </a:extLst>
          </p:cNvPr>
          <p:cNvSpPr/>
          <p:nvPr/>
        </p:nvSpPr>
        <p:spPr>
          <a:xfrm>
            <a:off x="5562600" y="3538728"/>
            <a:ext cx="5715000" cy="429768"/>
          </a:xfrm>
          <a:prstGeom prst="rect">
            <a:avLst/>
          </a:prstGeom>
          <a:solidFill>
            <a:srgbClr val="BFBFFF">
              <a:alpha val="7031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9033981-3D9D-6E3B-B181-98D552D3938B}"/>
              </a:ext>
            </a:extLst>
          </p:cNvPr>
          <p:cNvSpPr>
            <a:spLocks noGrp="1"/>
          </p:cNvSpPr>
          <p:nvPr>
            <p:ph type="title"/>
          </p:nvPr>
        </p:nvSpPr>
        <p:spPr/>
        <p:txBody>
          <a:bodyPr/>
          <a:lstStyle/>
          <a:p>
            <a:r>
              <a:rPr lang="en-US" dirty="0"/>
              <a:t>Sampling a word from a distribution</a:t>
            </a:r>
          </a:p>
        </p:txBody>
      </p:sp>
      <p:pic>
        <p:nvPicPr>
          <p:cNvPr id="10" name="Picture 9">
            <a:extLst>
              <a:ext uri="{FF2B5EF4-FFF2-40B4-BE49-F238E27FC236}">
                <a16:creationId xmlns:a16="http://schemas.microsoft.com/office/drawing/2014/main" id="{A2F0E88D-D008-CEBF-C44F-1D197CD79B44}"/>
              </a:ext>
            </a:extLst>
          </p:cNvPr>
          <p:cNvPicPr>
            <a:picLocks noChangeAspect="1"/>
          </p:cNvPicPr>
          <p:nvPr/>
        </p:nvPicPr>
        <p:blipFill>
          <a:blip r:embed="rId4"/>
          <a:stretch>
            <a:fillRect/>
          </a:stretch>
        </p:blipFill>
        <p:spPr>
          <a:xfrm>
            <a:off x="10559436" y="134203"/>
            <a:ext cx="1192489" cy="1227667"/>
          </a:xfrm>
          <a:prstGeom prst="rect">
            <a:avLst/>
          </a:prstGeom>
        </p:spPr>
      </p:pic>
    </p:spTree>
    <p:extLst>
      <p:ext uri="{BB962C8B-B14F-4D97-AF65-F5344CB8AC3E}">
        <p14:creationId xmlns:p14="http://schemas.microsoft.com/office/powerpoint/2010/main" val="7868686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8CF76-DC4D-EBCB-DF48-D6FEB93B35AE}"/>
              </a:ext>
            </a:extLst>
          </p:cNvPr>
          <p:cNvSpPr>
            <a:spLocks noGrp="1"/>
          </p:cNvSpPr>
          <p:nvPr>
            <p:ph type="title"/>
          </p:nvPr>
        </p:nvSpPr>
        <p:spPr/>
        <p:txBody>
          <a:bodyPr/>
          <a:lstStyle/>
          <a:p>
            <a:r>
              <a:rPr lang="en-US" dirty="0"/>
              <a:t>Random sampling</a:t>
            </a:r>
          </a:p>
        </p:txBody>
      </p:sp>
      <p:sp>
        <p:nvSpPr>
          <p:cNvPr id="3" name="Content Placeholder 2">
            <a:extLst>
              <a:ext uri="{FF2B5EF4-FFF2-40B4-BE49-F238E27FC236}">
                <a16:creationId xmlns:a16="http://schemas.microsoft.com/office/drawing/2014/main" id="{8EC2E7EF-CC6C-B748-100B-DFA0C82650D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8E2BE28-421F-CC48-FF8E-FD10FF6A0762}"/>
              </a:ext>
            </a:extLst>
          </p:cNvPr>
          <p:cNvPicPr>
            <a:picLocks noChangeAspect="1"/>
          </p:cNvPicPr>
          <p:nvPr/>
        </p:nvPicPr>
        <p:blipFill>
          <a:blip r:embed="rId2"/>
          <a:stretch>
            <a:fillRect/>
          </a:stretch>
        </p:blipFill>
        <p:spPr>
          <a:xfrm>
            <a:off x="2514600" y="2405685"/>
            <a:ext cx="3884778" cy="2852115"/>
          </a:xfrm>
          <a:prstGeom prst="rect">
            <a:avLst/>
          </a:prstGeom>
        </p:spPr>
      </p:pic>
    </p:spTree>
    <p:extLst>
      <p:ext uri="{BB962C8B-B14F-4D97-AF65-F5344CB8AC3E}">
        <p14:creationId xmlns:p14="http://schemas.microsoft.com/office/powerpoint/2010/main" val="2409977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D1E00-40CB-0C81-62DF-F792CA2DD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595260-C74B-1C4B-A49B-FC9CE107CBB7}"/>
              </a:ext>
            </a:extLst>
          </p:cNvPr>
          <p:cNvSpPr>
            <a:spLocks noGrp="1"/>
          </p:cNvSpPr>
          <p:nvPr>
            <p:ph type="title"/>
          </p:nvPr>
        </p:nvSpPr>
        <p:spPr/>
        <p:txBody>
          <a:bodyPr/>
          <a:lstStyle/>
          <a:p>
            <a:r>
              <a:rPr lang="en-US" dirty="0"/>
              <a:t>Reminder: contextual embeddings</a:t>
            </a:r>
          </a:p>
        </p:txBody>
      </p:sp>
      <p:pic>
        <p:nvPicPr>
          <p:cNvPr id="5" name="Content Placeholder 4">
            <a:extLst>
              <a:ext uri="{FF2B5EF4-FFF2-40B4-BE49-F238E27FC236}">
                <a16:creationId xmlns:a16="http://schemas.microsoft.com/office/drawing/2014/main" id="{93001FCA-4554-758B-F7C1-229790352519}"/>
              </a:ext>
            </a:extLst>
          </p:cNvPr>
          <p:cNvPicPr>
            <a:picLocks noGrp="1" noChangeAspect="1"/>
          </p:cNvPicPr>
          <p:nvPr>
            <p:ph idx="1"/>
          </p:nvPr>
        </p:nvPicPr>
        <p:blipFill>
          <a:blip r:embed="rId2"/>
          <a:srcRect/>
          <a:stretch/>
        </p:blipFill>
        <p:spPr>
          <a:xfrm>
            <a:off x="1899183" y="1600200"/>
            <a:ext cx="8393633" cy="4953000"/>
          </a:xfrm>
        </p:spPr>
      </p:pic>
      <p:pic>
        <p:nvPicPr>
          <p:cNvPr id="7" name="Picture 6">
            <a:extLst>
              <a:ext uri="{FF2B5EF4-FFF2-40B4-BE49-F238E27FC236}">
                <a16:creationId xmlns:a16="http://schemas.microsoft.com/office/drawing/2014/main" id="{9644731C-8315-E18C-20FF-1539F3BEAF7E}"/>
              </a:ext>
            </a:extLst>
          </p:cNvPr>
          <p:cNvPicPr>
            <a:picLocks noChangeAspect="1"/>
          </p:cNvPicPr>
          <p:nvPr/>
        </p:nvPicPr>
        <p:blipFill>
          <a:blip r:embed="rId3"/>
          <a:stretch>
            <a:fillRect/>
          </a:stretch>
        </p:blipFill>
        <p:spPr>
          <a:xfrm>
            <a:off x="3562349" y="3661202"/>
            <a:ext cx="495300" cy="203200"/>
          </a:xfrm>
          <a:prstGeom prst="rect">
            <a:avLst/>
          </a:prstGeom>
        </p:spPr>
      </p:pic>
      <p:sp>
        <p:nvSpPr>
          <p:cNvPr id="10" name="Title 1">
            <a:extLst>
              <a:ext uri="{FF2B5EF4-FFF2-40B4-BE49-F238E27FC236}">
                <a16:creationId xmlns:a16="http://schemas.microsoft.com/office/drawing/2014/main" id="{A0945205-F025-62BB-CADF-9B0DDD67B802}"/>
              </a:ext>
            </a:extLst>
          </p:cNvPr>
          <p:cNvSpPr txBox="1">
            <a:spLocks/>
          </p:cNvSpPr>
          <p:nvPr/>
        </p:nvSpPr>
        <p:spPr>
          <a:xfrm>
            <a:off x="1600200" y="613201"/>
            <a:ext cx="11376550" cy="907196"/>
          </a:xfrm>
          <a:prstGeom prst="rect">
            <a:avLst/>
          </a:prstGeom>
        </p:spPr>
        <p:txBody>
          <a:bodyPr vert="horz" lIns="91440" tIns="45720" rIns="91440" bIns="45720" rtlCol="0" anchor="b">
            <a:normAutofit/>
          </a:bodyPr>
          <a:lstStyle>
            <a:lvl1pPr algn="l" defTabSz="685750" rtl="0" eaLnBrk="1" latinLnBrk="0" hangingPunct="1">
              <a:lnSpc>
                <a:spcPct val="85000"/>
              </a:lnSpc>
              <a:spcBef>
                <a:spcPct val="0"/>
              </a:spcBef>
              <a:buNone/>
              <a:defRPr sz="4200" kern="1200" spc="-37" baseline="0">
                <a:solidFill>
                  <a:schemeClr val="tx1">
                    <a:lumMod val="75000"/>
                    <a:lumOff val="25000"/>
                  </a:schemeClr>
                </a:solidFill>
                <a:latin typeface="+mj-lt"/>
                <a:ea typeface="+mj-ea"/>
                <a:cs typeface="+mj-cs"/>
              </a:defRPr>
            </a:lvl1pPr>
          </a:lstStyle>
          <a:p>
            <a:pPr fontAlgn="auto">
              <a:spcAft>
                <a:spcPts val="0"/>
              </a:spcAft>
            </a:pPr>
            <a:r>
              <a:rPr lang="en-US" sz="2800" dirty="0"/>
              <a:t>Let's consider the embeddings for an individual word from a particular layer</a:t>
            </a:r>
          </a:p>
        </p:txBody>
      </p:sp>
      <p:pic>
        <p:nvPicPr>
          <p:cNvPr id="3" name="Content Placeholder 4">
            <a:extLst>
              <a:ext uri="{FF2B5EF4-FFF2-40B4-BE49-F238E27FC236}">
                <a16:creationId xmlns:a16="http://schemas.microsoft.com/office/drawing/2014/main" id="{4EE9017F-35BC-C4F3-29C1-749C68D5AD07}"/>
              </a:ext>
            </a:extLst>
          </p:cNvPr>
          <p:cNvPicPr>
            <a:picLocks noChangeAspect="1"/>
          </p:cNvPicPr>
          <p:nvPr/>
        </p:nvPicPr>
        <p:blipFill>
          <a:blip r:embed="rId2"/>
          <a:srcRect l="16398" t="30769" r="72696" b="61517"/>
          <a:stretch>
            <a:fillRect/>
          </a:stretch>
        </p:blipFill>
        <p:spPr>
          <a:xfrm>
            <a:off x="3276600" y="3919596"/>
            <a:ext cx="915461" cy="382059"/>
          </a:xfrm>
          <a:prstGeom prst="rect">
            <a:avLst/>
          </a:prstGeom>
        </p:spPr>
      </p:pic>
    </p:spTree>
    <p:extLst>
      <p:ext uri="{BB962C8B-B14F-4D97-AF65-F5344CB8AC3E}">
        <p14:creationId xmlns:p14="http://schemas.microsoft.com/office/powerpoint/2010/main" val="315732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1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nodeType="clickEffect">
                                  <p:stCondLst>
                                    <p:cond delay="0"/>
                                  </p:stCondLst>
                                  <p:childTnLst>
                                    <p:animEffect transition="out" filter="dissolv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489B-5F0A-91A6-D6EA-22DB558F09A9}"/>
              </a:ext>
            </a:extLst>
          </p:cNvPr>
          <p:cNvSpPr>
            <a:spLocks noGrp="1"/>
          </p:cNvSpPr>
          <p:nvPr>
            <p:ph type="title"/>
          </p:nvPr>
        </p:nvSpPr>
        <p:spPr>
          <a:xfrm>
            <a:off x="1097280" y="159603"/>
            <a:ext cx="11094720" cy="907196"/>
          </a:xfrm>
        </p:spPr>
        <p:txBody>
          <a:bodyPr>
            <a:normAutofit/>
          </a:bodyPr>
          <a:lstStyle/>
          <a:p>
            <a:r>
              <a:rPr lang="en-US" dirty="0"/>
              <a:t>Alas, random sampling doesn't work very well</a:t>
            </a:r>
          </a:p>
        </p:txBody>
      </p:sp>
      <p:sp>
        <p:nvSpPr>
          <p:cNvPr id="3" name="Content Placeholder 2">
            <a:extLst>
              <a:ext uri="{FF2B5EF4-FFF2-40B4-BE49-F238E27FC236}">
                <a16:creationId xmlns:a16="http://schemas.microsoft.com/office/drawing/2014/main" id="{BBA09B9A-406D-338B-7F8F-DBEE6CE5A70D}"/>
              </a:ext>
            </a:extLst>
          </p:cNvPr>
          <p:cNvSpPr>
            <a:spLocks noGrp="1"/>
          </p:cNvSpPr>
          <p:nvPr>
            <p:ph idx="1"/>
          </p:nvPr>
        </p:nvSpPr>
        <p:spPr>
          <a:xfrm>
            <a:off x="1097286" y="1600200"/>
            <a:ext cx="10058401" cy="4724400"/>
          </a:xfrm>
        </p:spPr>
        <p:txBody>
          <a:bodyPr/>
          <a:lstStyle/>
          <a:p>
            <a:r>
              <a:rPr lang="en-US" sz="3600" dirty="0">
                <a:cs typeface="Calibri" panose="020F0502020204030204" pitchFamily="34" charset="0"/>
              </a:rPr>
              <a:t>E</a:t>
            </a:r>
            <a:r>
              <a:rPr lang="en-US" sz="3600" dirty="0">
                <a:effectLst/>
                <a:cs typeface="Calibri" panose="020F0502020204030204" pitchFamily="34" charset="0"/>
              </a:rPr>
              <a:t>ven though random sampling mostly generate sensible, high-probable words: </a:t>
            </a:r>
          </a:p>
          <a:p>
            <a:pPr lvl="1"/>
            <a:r>
              <a:rPr lang="en-US" sz="3200" dirty="0">
                <a:cs typeface="Calibri" panose="020F0502020204030204" pitchFamily="34" charset="0"/>
              </a:rPr>
              <a:t>T</a:t>
            </a:r>
            <a:r>
              <a:rPr lang="en-US" sz="3200" dirty="0">
                <a:effectLst/>
                <a:cs typeface="Calibri" panose="020F0502020204030204" pitchFamily="34" charset="0"/>
              </a:rPr>
              <a:t>here are many odd, low- probability words in the tail of the distribution </a:t>
            </a:r>
          </a:p>
          <a:p>
            <a:pPr lvl="1"/>
            <a:r>
              <a:rPr lang="en-US" sz="3200" dirty="0">
                <a:cs typeface="Calibri" panose="020F0502020204030204" pitchFamily="34" charset="0"/>
              </a:rPr>
              <a:t>E</a:t>
            </a:r>
            <a:r>
              <a:rPr lang="en-US" sz="3200" dirty="0">
                <a:effectLst/>
                <a:cs typeface="Calibri" panose="020F0502020204030204" pitchFamily="34" charset="0"/>
              </a:rPr>
              <a:t>ach one is low- probability but added up they constitute a large portion of the distribution </a:t>
            </a:r>
          </a:p>
          <a:p>
            <a:pPr lvl="1"/>
            <a:r>
              <a:rPr lang="en-US" sz="3200" dirty="0">
                <a:cs typeface="Calibri" panose="020F0502020204030204" pitchFamily="34" charset="0"/>
              </a:rPr>
              <a:t>So they get picked enough to generate weird sentences</a:t>
            </a:r>
          </a:p>
        </p:txBody>
      </p:sp>
    </p:spTree>
    <p:extLst>
      <p:ext uri="{BB962C8B-B14F-4D97-AF65-F5344CB8AC3E}">
        <p14:creationId xmlns:p14="http://schemas.microsoft.com/office/powerpoint/2010/main" val="30575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7389A-4BA0-1F6B-4287-FEC30F756C8F}"/>
              </a:ext>
            </a:extLst>
          </p:cNvPr>
          <p:cNvSpPr>
            <a:spLocks noGrp="1"/>
          </p:cNvSpPr>
          <p:nvPr>
            <p:ph type="title"/>
          </p:nvPr>
        </p:nvSpPr>
        <p:spPr>
          <a:xfrm>
            <a:off x="1097280" y="159603"/>
            <a:ext cx="10942320" cy="907196"/>
          </a:xfrm>
        </p:spPr>
        <p:txBody>
          <a:bodyPr>
            <a:normAutofit/>
          </a:bodyPr>
          <a:lstStyle/>
          <a:p>
            <a:r>
              <a:rPr lang="en-US" dirty="0"/>
              <a:t>Factors in word sampling: </a:t>
            </a:r>
            <a:r>
              <a:rPr lang="en-US" b="1" dirty="0"/>
              <a:t>quality</a:t>
            </a:r>
            <a:r>
              <a:rPr lang="en-US" dirty="0"/>
              <a:t> and </a:t>
            </a:r>
            <a:r>
              <a:rPr lang="en-US" b="1" dirty="0"/>
              <a:t>diversity</a:t>
            </a:r>
          </a:p>
        </p:txBody>
      </p:sp>
      <p:sp>
        <p:nvSpPr>
          <p:cNvPr id="3" name="Content Placeholder 2">
            <a:extLst>
              <a:ext uri="{FF2B5EF4-FFF2-40B4-BE49-F238E27FC236}">
                <a16:creationId xmlns:a16="http://schemas.microsoft.com/office/drawing/2014/main" id="{F148574C-C660-DA47-C145-BC348C79F08F}"/>
              </a:ext>
            </a:extLst>
          </p:cNvPr>
          <p:cNvSpPr>
            <a:spLocks noGrp="1"/>
          </p:cNvSpPr>
          <p:nvPr>
            <p:ph idx="1"/>
          </p:nvPr>
        </p:nvSpPr>
        <p:spPr>
          <a:xfrm>
            <a:off x="1097286" y="1600200"/>
            <a:ext cx="10256514" cy="4800600"/>
          </a:xfrm>
        </p:spPr>
        <p:txBody>
          <a:bodyPr>
            <a:normAutofit/>
          </a:bodyPr>
          <a:lstStyle/>
          <a:p>
            <a:r>
              <a:rPr lang="en-US" sz="3600" dirty="0">
                <a:cs typeface="Calibri" panose="020F0502020204030204" pitchFamily="34" charset="0"/>
              </a:rPr>
              <a:t>Emphasize </a:t>
            </a:r>
            <a:r>
              <a:rPr lang="en-US" sz="3600" b="1" dirty="0">
                <a:cs typeface="Calibri" panose="020F0502020204030204" pitchFamily="34" charset="0"/>
              </a:rPr>
              <a:t>high-probability </a:t>
            </a:r>
            <a:r>
              <a:rPr lang="en-US" sz="3600" dirty="0">
                <a:effectLst/>
                <a:cs typeface="Calibri" panose="020F0502020204030204" pitchFamily="34" charset="0"/>
              </a:rPr>
              <a:t>words </a:t>
            </a:r>
          </a:p>
          <a:p>
            <a:r>
              <a:rPr lang="en-US" sz="3600" dirty="0">
                <a:cs typeface="Calibri" panose="020F0502020204030204" pitchFamily="34" charset="0"/>
              </a:rPr>
              <a:t>	+ </a:t>
            </a:r>
            <a:r>
              <a:rPr lang="en-US" sz="3600" b="1" dirty="0">
                <a:cs typeface="Calibri" panose="020F0502020204030204" pitchFamily="34" charset="0"/>
              </a:rPr>
              <a:t>quality</a:t>
            </a:r>
            <a:r>
              <a:rPr lang="en-US" sz="3600" dirty="0">
                <a:cs typeface="Calibri" panose="020F0502020204030204" pitchFamily="34" charset="0"/>
              </a:rPr>
              <a:t>: more  </a:t>
            </a:r>
            <a:r>
              <a:rPr lang="en-US" sz="3600" dirty="0">
                <a:effectLst/>
                <a:cs typeface="Calibri" panose="020F0502020204030204" pitchFamily="34" charset="0"/>
              </a:rPr>
              <a:t>accurate, coherent, and factual, </a:t>
            </a:r>
          </a:p>
          <a:p>
            <a:pPr marL="0" indent="0"/>
            <a:r>
              <a:rPr lang="en-US" sz="3600" b="1" dirty="0">
                <a:effectLst/>
                <a:cs typeface="Calibri" panose="020F0502020204030204" pitchFamily="34" charset="0"/>
              </a:rPr>
              <a:t>- diversity</a:t>
            </a:r>
            <a:r>
              <a:rPr lang="en-US" sz="3600" dirty="0">
                <a:effectLst/>
                <a:cs typeface="Calibri" panose="020F0502020204030204" pitchFamily="34" charset="0"/>
              </a:rPr>
              <a:t>: boring, repetitive. </a:t>
            </a:r>
          </a:p>
          <a:p>
            <a:pPr marL="457200" indent="-457200">
              <a:buFontTx/>
              <a:buChar char="-"/>
            </a:pPr>
            <a:endParaRPr lang="en-US" sz="3600" dirty="0">
              <a:effectLst/>
              <a:cs typeface="Calibri" panose="020F0502020204030204" pitchFamily="34" charset="0"/>
            </a:endParaRPr>
          </a:p>
          <a:p>
            <a:r>
              <a:rPr lang="en-US" sz="3600" dirty="0">
                <a:effectLst/>
                <a:cs typeface="Calibri" panose="020F0502020204030204" pitchFamily="34" charset="0"/>
              </a:rPr>
              <a:t>Emphasize </a:t>
            </a:r>
            <a:r>
              <a:rPr lang="en-US" sz="3600" b="1" dirty="0">
                <a:effectLst/>
                <a:cs typeface="Calibri" panose="020F0502020204030204" pitchFamily="34" charset="0"/>
              </a:rPr>
              <a:t>middle-probability</a:t>
            </a:r>
            <a:r>
              <a:rPr lang="en-US" sz="3600" dirty="0">
                <a:effectLst/>
                <a:cs typeface="Calibri" panose="020F0502020204030204" pitchFamily="34" charset="0"/>
              </a:rPr>
              <a:t> words </a:t>
            </a:r>
          </a:p>
          <a:p>
            <a:r>
              <a:rPr lang="en-US" sz="3600" dirty="0">
                <a:cs typeface="Calibri" panose="020F0502020204030204" pitchFamily="34" charset="0"/>
              </a:rPr>
              <a:t>+</a:t>
            </a:r>
            <a:r>
              <a:rPr lang="en-US" sz="3600" b="1" dirty="0">
                <a:cs typeface="Calibri" panose="020F0502020204030204" pitchFamily="34" charset="0"/>
              </a:rPr>
              <a:t> diversity</a:t>
            </a:r>
            <a:r>
              <a:rPr lang="en-US" sz="3600" dirty="0">
                <a:cs typeface="Calibri" panose="020F0502020204030204" pitchFamily="34" charset="0"/>
              </a:rPr>
              <a:t>: </a:t>
            </a:r>
            <a:r>
              <a:rPr lang="en-US" sz="3600" dirty="0">
                <a:effectLst/>
                <a:cs typeface="Calibri" panose="020F0502020204030204" pitchFamily="34" charset="0"/>
              </a:rPr>
              <a:t>more creative, diverse, </a:t>
            </a:r>
          </a:p>
          <a:p>
            <a:r>
              <a:rPr lang="en-US" sz="3600" dirty="0">
                <a:effectLst/>
                <a:cs typeface="Calibri" panose="020F0502020204030204" pitchFamily="34" charset="0"/>
              </a:rPr>
              <a:t>- </a:t>
            </a:r>
            <a:r>
              <a:rPr lang="en-US" sz="3600" b="1" dirty="0">
                <a:effectLst/>
                <a:cs typeface="Calibri" panose="020F0502020204030204" pitchFamily="34" charset="0"/>
              </a:rPr>
              <a:t>quality</a:t>
            </a:r>
            <a:r>
              <a:rPr lang="en-US" sz="3600" dirty="0">
                <a:effectLst/>
                <a:cs typeface="Calibri" panose="020F0502020204030204" pitchFamily="34" charset="0"/>
              </a:rPr>
              <a:t>: less factual, incoherent</a:t>
            </a:r>
            <a:endParaRPr lang="en-US" sz="3200" dirty="0"/>
          </a:p>
        </p:txBody>
      </p:sp>
    </p:spTree>
    <p:extLst>
      <p:ext uri="{BB962C8B-B14F-4D97-AF65-F5344CB8AC3E}">
        <p14:creationId xmlns:p14="http://schemas.microsoft.com/office/powerpoint/2010/main" val="38367841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D52CB-08D4-CCE6-6FA8-4C9FBEAECA5E}"/>
              </a:ext>
            </a:extLst>
          </p:cNvPr>
          <p:cNvSpPr>
            <a:spLocks noGrp="1"/>
          </p:cNvSpPr>
          <p:nvPr>
            <p:ph type="title"/>
          </p:nvPr>
        </p:nvSpPr>
        <p:spPr/>
        <p:txBody>
          <a:bodyPr/>
          <a:lstStyle/>
          <a:p>
            <a:r>
              <a:rPr lang="en-US" dirty="0"/>
              <a:t>Temperature sampling</a:t>
            </a:r>
          </a:p>
        </p:txBody>
      </p:sp>
      <p:sp>
        <p:nvSpPr>
          <p:cNvPr id="3" name="Content Placeholder 2">
            <a:extLst>
              <a:ext uri="{FF2B5EF4-FFF2-40B4-BE49-F238E27FC236}">
                <a16:creationId xmlns:a16="http://schemas.microsoft.com/office/drawing/2014/main" id="{009042F0-6D93-C0E2-DE8F-5745A6062B3E}"/>
              </a:ext>
            </a:extLst>
          </p:cNvPr>
          <p:cNvSpPr>
            <a:spLocks noGrp="1"/>
          </p:cNvSpPr>
          <p:nvPr>
            <p:ph idx="1"/>
          </p:nvPr>
        </p:nvSpPr>
        <p:spPr>
          <a:xfrm>
            <a:off x="1097285" y="1600200"/>
            <a:ext cx="10058401" cy="5257800"/>
          </a:xfrm>
        </p:spPr>
        <p:txBody>
          <a:bodyPr>
            <a:normAutofit/>
          </a:bodyPr>
          <a:lstStyle/>
          <a:p>
            <a:r>
              <a:rPr lang="en-US" sz="4400" dirty="0"/>
              <a:t>Reshape the probability distribution</a:t>
            </a:r>
          </a:p>
          <a:p>
            <a:pPr marL="457200" indent="-457200">
              <a:buFont typeface="Arial" panose="020B0604020202020204" pitchFamily="34" charset="0"/>
              <a:buChar char="•"/>
            </a:pPr>
            <a:r>
              <a:rPr lang="en-US" sz="4400" dirty="0"/>
              <a:t>increase the probability of the high probability tokens </a:t>
            </a:r>
          </a:p>
          <a:p>
            <a:pPr marL="457200" indent="-457200">
              <a:buFont typeface="Arial" panose="020B0604020202020204" pitchFamily="34" charset="0"/>
              <a:buChar char="•"/>
            </a:pPr>
            <a:r>
              <a:rPr lang="en-US" sz="4400" dirty="0"/>
              <a:t>decrease the probability of the low probability tokens</a:t>
            </a:r>
            <a:endParaRPr lang="en-US" sz="4800" dirty="0"/>
          </a:p>
          <a:p>
            <a:pPr marL="0" indent="0"/>
            <a:endParaRPr lang="en-US" sz="3200" dirty="0">
              <a:latin typeface="Calibri" panose="020F0502020204030204" pitchFamily="34" charset="0"/>
              <a:cs typeface="Calibri" panose="020F0502020204030204" pitchFamily="34" charset="0"/>
            </a:endParaRPr>
          </a:p>
          <a:p>
            <a:pPr marL="0" indent="0"/>
            <a:endParaRPr lang="en-US" sz="3200" dirty="0">
              <a:latin typeface="Calibri" panose="020F0502020204030204" pitchFamily="34" charset="0"/>
              <a:cs typeface="Calibri" panose="020F0502020204030204" pitchFamily="34" charset="0"/>
            </a:endParaRPr>
          </a:p>
          <a:p>
            <a:pPr>
              <a:buFont typeface="+mj-lt"/>
              <a:buAutoNum type="arabicPeriod"/>
            </a:pPr>
            <a:endParaRPr lang="en-US" sz="1800" dirty="0">
              <a:effectLst/>
              <a:latin typeface="NimbusRomNo9L"/>
            </a:endParaRPr>
          </a:p>
          <a:p>
            <a:endParaRPr lang="en-US" dirty="0"/>
          </a:p>
        </p:txBody>
      </p:sp>
    </p:spTree>
    <p:extLst>
      <p:ext uri="{BB962C8B-B14F-4D97-AF65-F5344CB8AC3E}">
        <p14:creationId xmlns:p14="http://schemas.microsoft.com/office/powerpoint/2010/main" val="3799974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D52CB-08D4-CCE6-6FA8-4C9FBEAECA5E}"/>
              </a:ext>
            </a:extLst>
          </p:cNvPr>
          <p:cNvSpPr>
            <a:spLocks noGrp="1"/>
          </p:cNvSpPr>
          <p:nvPr>
            <p:ph type="title"/>
          </p:nvPr>
        </p:nvSpPr>
        <p:spPr/>
        <p:txBody>
          <a:bodyPr/>
          <a:lstStyle/>
          <a:p>
            <a:r>
              <a:rPr lang="en-US" dirty="0"/>
              <a:t>Temperature sampling</a:t>
            </a:r>
          </a:p>
        </p:txBody>
      </p:sp>
      <p:sp>
        <p:nvSpPr>
          <p:cNvPr id="3" name="Content Placeholder 2">
            <a:extLst>
              <a:ext uri="{FF2B5EF4-FFF2-40B4-BE49-F238E27FC236}">
                <a16:creationId xmlns:a16="http://schemas.microsoft.com/office/drawing/2014/main" id="{009042F0-6D93-C0E2-DE8F-5745A6062B3E}"/>
              </a:ext>
            </a:extLst>
          </p:cNvPr>
          <p:cNvSpPr>
            <a:spLocks noGrp="1"/>
          </p:cNvSpPr>
          <p:nvPr>
            <p:ph idx="1"/>
          </p:nvPr>
        </p:nvSpPr>
        <p:spPr>
          <a:xfrm>
            <a:off x="1097285" y="1600200"/>
            <a:ext cx="10485115" cy="5257800"/>
          </a:xfrm>
        </p:spPr>
        <p:txBody>
          <a:bodyPr>
            <a:normAutofit/>
          </a:bodyPr>
          <a:lstStyle/>
          <a:p>
            <a:r>
              <a:rPr lang="en-US" sz="3600" dirty="0">
                <a:effectLst/>
                <a:cs typeface="Calibri" panose="020F0502020204030204" pitchFamily="34" charset="0"/>
              </a:rPr>
              <a:t>Divide the logit by a temperature parameter </a:t>
            </a:r>
            <a:r>
              <a:rPr lang="el-GR" sz="3600" dirty="0">
                <a:effectLst/>
                <a:cs typeface="Calibri" panose="020F0502020204030204" pitchFamily="34" charset="0"/>
              </a:rPr>
              <a:t>τ </a:t>
            </a:r>
            <a:r>
              <a:rPr lang="en-US" sz="3600" dirty="0">
                <a:effectLst/>
                <a:cs typeface="Calibri" panose="020F0502020204030204" pitchFamily="34" charset="0"/>
              </a:rPr>
              <a:t>before passing it through the </a:t>
            </a:r>
            <a:r>
              <a:rPr lang="en-US" sz="3600" dirty="0" err="1">
                <a:effectLst/>
                <a:cs typeface="Calibri" panose="020F0502020204030204" pitchFamily="34" charset="0"/>
              </a:rPr>
              <a:t>softmax</a:t>
            </a:r>
            <a:r>
              <a:rPr lang="en-US" sz="3600" dirty="0">
                <a:cs typeface="Calibri" panose="020F0502020204030204" pitchFamily="34" charset="0"/>
              </a:rPr>
              <a:t>.</a:t>
            </a:r>
          </a:p>
          <a:p>
            <a:endParaRPr lang="en-US" sz="3600" dirty="0">
              <a:cs typeface="Calibri" panose="020F0502020204030204" pitchFamily="34" charset="0"/>
            </a:endParaRPr>
          </a:p>
          <a:p>
            <a:r>
              <a:rPr lang="en-US" sz="3600" dirty="0">
                <a:cs typeface="Calibri" panose="020F0502020204030204" pitchFamily="34" charset="0"/>
              </a:rPr>
              <a:t>Instead of</a:t>
            </a:r>
          </a:p>
          <a:p>
            <a:endParaRPr lang="en-US" sz="3600" dirty="0">
              <a:cs typeface="Calibri" panose="020F0502020204030204" pitchFamily="34" charset="0"/>
            </a:endParaRPr>
          </a:p>
          <a:p>
            <a:r>
              <a:rPr lang="en-US" sz="3600" dirty="0">
                <a:cs typeface="Calibri" panose="020F0502020204030204" pitchFamily="34" charset="0"/>
              </a:rPr>
              <a:t>We do  </a:t>
            </a:r>
          </a:p>
          <a:p>
            <a:pPr marL="0" indent="0"/>
            <a:endParaRPr lang="en-US" sz="3200" dirty="0">
              <a:cs typeface="Calibri" panose="020F0502020204030204" pitchFamily="34" charset="0"/>
            </a:endParaRPr>
          </a:p>
          <a:p>
            <a:pPr marL="0" indent="0"/>
            <a:endParaRPr lang="en-US" sz="3200" dirty="0">
              <a:cs typeface="Calibri" panose="020F0502020204030204" pitchFamily="34" charset="0"/>
            </a:endParaRPr>
          </a:p>
          <a:p>
            <a:pPr>
              <a:buFont typeface="+mj-lt"/>
              <a:buAutoNum type="arabicPeriod"/>
            </a:pPr>
            <a:endParaRPr lang="en-US" sz="1800" dirty="0">
              <a:effectLst/>
            </a:endParaRPr>
          </a:p>
          <a:p>
            <a:endParaRPr lang="en-US" dirty="0"/>
          </a:p>
        </p:txBody>
      </p:sp>
      <p:pic>
        <p:nvPicPr>
          <p:cNvPr id="4" name="Picture 3">
            <a:extLst>
              <a:ext uri="{FF2B5EF4-FFF2-40B4-BE49-F238E27FC236}">
                <a16:creationId xmlns:a16="http://schemas.microsoft.com/office/drawing/2014/main" id="{1BCE8FFC-E316-19B6-BABB-497FA79262FE}"/>
              </a:ext>
            </a:extLst>
          </p:cNvPr>
          <p:cNvPicPr>
            <a:picLocks noChangeAspect="1"/>
          </p:cNvPicPr>
          <p:nvPr/>
        </p:nvPicPr>
        <p:blipFill>
          <a:blip r:embed="rId3"/>
          <a:stretch>
            <a:fillRect/>
          </a:stretch>
        </p:blipFill>
        <p:spPr>
          <a:xfrm>
            <a:off x="2971800" y="3604846"/>
            <a:ext cx="5029201" cy="967154"/>
          </a:xfrm>
          <a:prstGeom prst="rect">
            <a:avLst/>
          </a:prstGeom>
        </p:spPr>
      </p:pic>
      <p:pic>
        <p:nvPicPr>
          <p:cNvPr id="5" name="Picture 4">
            <a:extLst>
              <a:ext uri="{FF2B5EF4-FFF2-40B4-BE49-F238E27FC236}">
                <a16:creationId xmlns:a16="http://schemas.microsoft.com/office/drawing/2014/main" id="{BBA8AD71-0D5C-C2ED-2B1D-6DFF6D5CCD76}"/>
              </a:ext>
            </a:extLst>
          </p:cNvPr>
          <p:cNvPicPr>
            <a:picLocks noChangeAspect="1"/>
          </p:cNvPicPr>
          <p:nvPr/>
        </p:nvPicPr>
        <p:blipFill>
          <a:blip r:embed="rId4"/>
          <a:stretch>
            <a:fillRect/>
          </a:stretch>
        </p:blipFill>
        <p:spPr>
          <a:xfrm>
            <a:off x="3276600" y="5295900"/>
            <a:ext cx="5287108" cy="838200"/>
          </a:xfrm>
          <a:prstGeom prst="rect">
            <a:avLst/>
          </a:prstGeom>
        </p:spPr>
      </p:pic>
      <p:cxnSp>
        <p:nvCxnSpPr>
          <p:cNvPr id="7" name="Straight Connector 6">
            <a:extLst>
              <a:ext uri="{FF2B5EF4-FFF2-40B4-BE49-F238E27FC236}">
                <a16:creationId xmlns:a16="http://schemas.microsoft.com/office/drawing/2014/main" id="{16FBE5E5-7FD3-77F2-0F10-E0BA8F55ADB1}"/>
              </a:ext>
            </a:extLst>
          </p:cNvPr>
          <p:cNvCxnSpPr>
            <a:cxnSpLocks/>
          </p:cNvCxnSpPr>
          <p:nvPr/>
        </p:nvCxnSpPr>
        <p:spPr>
          <a:xfrm>
            <a:off x="2814841" y="4062046"/>
            <a:ext cx="5338559"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19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721D9-71CA-62C2-7F8D-6F1F5C0D5173}"/>
              </a:ext>
            </a:extLst>
          </p:cNvPr>
          <p:cNvSpPr>
            <a:spLocks noGrp="1"/>
          </p:cNvSpPr>
          <p:nvPr>
            <p:ph type="title"/>
          </p:nvPr>
        </p:nvSpPr>
        <p:spPr/>
        <p:txBody>
          <a:bodyPr/>
          <a:lstStyle/>
          <a:p>
            <a:r>
              <a:rPr lang="en-US" dirty="0"/>
              <a:t>Temperature sampling</a:t>
            </a:r>
          </a:p>
        </p:txBody>
      </p:sp>
      <p:pic>
        <p:nvPicPr>
          <p:cNvPr id="5" name="Content Placeholder 4">
            <a:extLst>
              <a:ext uri="{FF2B5EF4-FFF2-40B4-BE49-F238E27FC236}">
                <a16:creationId xmlns:a16="http://schemas.microsoft.com/office/drawing/2014/main" id="{9BDBAD5F-F605-8C12-8F10-AF83936C5C52}"/>
              </a:ext>
            </a:extLst>
          </p:cNvPr>
          <p:cNvPicPr>
            <a:picLocks noGrp="1" noChangeAspect="1"/>
          </p:cNvPicPr>
          <p:nvPr>
            <p:ph idx="1"/>
          </p:nvPr>
        </p:nvPicPr>
        <p:blipFill>
          <a:blip r:embed="rId2"/>
          <a:stretch>
            <a:fillRect/>
          </a:stretch>
        </p:blipFill>
        <p:spPr>
          <a:xfrm>
            <a:off x="1096963" y="2133600"/>
            <a:ext cx="10058400" cy="3298576"/>
          </a:xfrm>
        </p:spPr>
      </p:pic>
      <p:pic>
        <p:nvPicPr>
          <p:cNvPr id="4" name="Content Placeholder 4">
            <a:extLst>
              <a:ext uri="{FF2B5EF4-FFF2-40B4-BE49-F238E27FC236}">
                <a16:creationId xmlns:a16="http://schemas.microsoft.com/office/drawing/2014/main" id="{7BFE14DF-B138-BAB7-C89E-7555BE320684}"/>
              </a:ext>
            </a:extLst>
          </p:cNvPr>
          <p:cNvPicPr>
            <a:picLocks noChangeAspect="1"/>
          </p:cNvPicPr>
          <p:nvPr/>
        </p:nvPicPr>
        <p:blipFill>
          <a:blip r:embed="rId2"/>
          <a:srcRect r="57214"/>
          <a:stretch>
            <a:fillRect/>
          </a:stretch>
        </p:blipFill>
        <p:spPr>
          <a:xfrm>
            <a:off x="457201" y="2111624"/>
            <a:ext cx="4800600" cy="3679576"/>
          </a:xfrm>
          <a:prstGeom prst="rect">
            <a:avLst/>
          </a:prstGeom>
        </p:spPr>
      </p:pic>
    </p:spTree>
    <p:extLst>
      <p:ext uri="{BB962C8B-B14F-4D97-AF65-F5344CB8AC3E}">
        <p14:creationId xmlns:p14="http://schemas.microsoft.com/office/powerpoint/2010/main" val="65596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D52CB-08D4-CCE6-6FA8-4C9FBEAECA5E}"/>
              </a:ext>
            </a:extLst>
          </p:cNvPr>
          <p:cNvSpPr>
            <a:spLocks noGrp="1"/>
          </p:cNvSpPr>
          <p:nvPr>
            <p:ph type="title"/>
          </p:nvPr>
        </p:nvSpPr>
        <p:spPr/>
        <p:txBody>
          <a:bodyPr/>
          <a:lstStyle/>
          <a:p>
            <a:r>
              <a:rPr lang="en-US" dirty="0"/>
              <a:t>Temperature sampling</a:t>
            </a:r>
          </a:p>
        </p:txBody>
      </p:sp>
      <p:sp>
        <p:nvSpPr>
          <p:cNvPr id="3" name="Content Placeholder 2">
            <a:extLst>
              <a:ext uri="{FF2B5EF4-FFF2-40B4-BE49-F238E27FC236}">
                <a16:creationId xmlns:a16="http://schemas.microsoft.com/office/drawing/2014/main" id="{009042F0-6D93-C0E2-DE8F-5745A6062B3E}"/>
              </a:ext>
            </a:extLst>
          </p:cNvPr>
          <p:cNvSpPr>
            <a:spLocks noGrp="1"/>
          </p:cNvSpPr>
          <p:nvPr>
            <p:ph idx="1"/>
          </p:nvPr>
        </p:nvSpPr>
        <p:spPr>
          <a:xfrm>
            <a:off x="883922" y="2590800"/>
            <a:ext cx="10485115" cy="4107597"/>
          </a:xfrm>
        </p:spPr>
        <p:txBody>
          <a:bodyPr>
            <a:normAutofit/>
          </a:bodyPr>
          <a:lstStyle/>
          <a:p>
            <a:r>
              <a:rPr lang="en-US" sz="3600" dirty="0">
                <a:effectLst/>
                <a:cs typeface="Calibri" panose="020F0502020204030204" pitchFamily="34" charset="0"/>
              </a:rPr>
              <a:t>Why does this work?</a:t>
            </a:r>
          </a:p>
          <a:p>
            <a:pPr marL="342900" indent="-342900">
              <a:buFont typeface="Arial" panose="020B0604020202020204" pitchFamily="34" charset="0"/>
              <a:buChar char="•"/>
            </a:pPr>
            <a:r>
              <a:rPr lang="en-US" dirty="0">
                <a:effectLst/>
                <a:cs typeface="Calibri" panose="020F0502020204030204" pitchFamily="34" charset="0"/>
              </a:rPr>
              <a:t>When </a:t>
            </a:r>
            <a:r>
              <a:rPr lang="el-GR" dirty="0">
                <a:effectLst/>
                <a:cs typeface="Calibri" panose="020F0502020204030204" pitchFamily="34" charset="0"/>
              </a:rPr>
              <a:t>τ </a:t>
            </a:r>
            <a:r>
              <a:rPr lang="en-US" dirty="0">
                <a:effectLst/>
                <a:cs typeface="Calibri" panose="020F0502020204030204" pitchFamily="34" charset="0"/>
              </a:rPr>
              <a:t>is close to 1 the distribution doesn’t change much. </a:t>
            </a:r>
            <a:endParaRPr lang="en-US" dirty="0">
              <a:cs typeface="Calibri" panose="020F0502020204030204" pitchFamily="34" charset="0"/>
            </a:endParaRPr>
          </a:p>
          <a:p>
            <a:pPr marL="342900" indent="-342900">
              <a:buFont typeface="Arial" panose="020B0604020202020204" pitchFamily="34" charset="0"/>
              <a:buChar char="•"/>
            </a:pPr>
            <a:r>
              <a:rPr lang="en-US" dirty="0">
                <a:effectLst/>
                <a:cs typeface="Calibri" panose="020F0502020204030204" pitchFamily="34" charset="0"/>
              </a:rPr>
              <a:t>The lower </a:t>
            </a:r>
            <a:r>
              <a:rPr lang="el-GR" dirty="0">
                <a:effectLst/>
                <a:cs typeface="Calibri" panose="020F0502020204030204" pitchFamily="34" charset="0"/>
              </a:rPr>
              <a:t>τ </a:t>
            </a:r>
            <a:r>
              <a:rPr lang="en-US" dirty="0">
                <a:effectLst/>
                <a:cs typeface="Calibri" panose="020F0502020204030204" pitchFamily="34" charset="0"/>
              </a:rPr>
              <a:t>is, the larger the scores being passed to the </a:t>
            </a:r>
            <a:r>
              <a:rPr lang="en-US" dirty="0" err="1">
                <a:effectLst/>
                <a:cs typeface="Calibri" panose="020F0502020204030204" pitchFamily="34" charset="0"/>
              </a:rPr>
              <a:t>softmax</a:t>
            </a:r>
            <a:endParaRPr lang="en-US" dirty="0">
              <a:effectLst/>
              <a:cs typeface="Calibri" panose="020F0502020204030204" pitchFamily="34" charset="0"/>
            </a:endParaRPr>
          </a:p>
          <a:p>
            <a:pPr marL="342900" indent="-342900">
              <a:buFont typeface="Arial" panose="020B0604020202020204" pitchFamily="34" charset="0"/>
              <a:buChar char="•"/>
            </a:pPr>
            <a:r>
              <a:rPr lang="en-US" dirty="0" err="1">
                <a:cs typeface="Calibri" panose="020F0502020204030204" pitchFamily="34" charset="0"/>
              </a:rPr>
              <a:t>S</a:t>
            </a:r>
            <a:r>
              <a:rPr lang="en-US" dirty="0" err="1">
                <a:effectLst/>
                <a:cs typeface="Calibri" panose="020F0502020204030204" pitchFamily="34" charset="0"/>
              </a:rPr>
              <a:t>oftmax</a:t>
            </a:r>
            <a:r>
              <a:rPr lang="en-US" dirty="0">
                <a:effectLst/>
                <a:cs typeface="Calibri" panose="020F0502020204030204" pitchFamily="34" charset="0"/>
              </a:rPr>
              <a:t> pushes high values toward 1 and low values toward 0. </a:t>
            </a:r>
          </a:p>
          <a:p>
            <a:pPr marL="342900" indent="-342900">
              <a:buFont typeface="Arial" panose="020B0604020202020204" pitchFamily="34" charset="0"/>
              <a:buChar char="•"/>
            </a:pPr>
            <a:r>
              <a:rPr lang="en-US" dirty="0">
                <a:effectLst/>
                <a:cs typeface="Calibri" panose="020F0502020204030204" pitchFamily="34" charset="0"/>
              </a:rPr>
              <a:t>Large inputs pushes high-probability words higher and low probability word lower,  making the distribution more greedy. </a:t>
            </a:r>
          </a:p>
          <a:p>
            <a:pPr marL="342900" indent="-342900">
              <a:buFont typeface="Arial" panose="020B0604020202020204" pitchFamily="34" charset="0"/>
              <a:buChar char="•"/>
            </a:pPr>
            <a:r>
              <a:rPr lang="en-US" dirty="0">
                <a:effectLst/>
                <a:cs typeface="Calibri" panose="020F0502020204030204" pitchFamily="34" charset="0"/>
              </a:rPr>
              <a:t>As </a:t>
            </a:r>
            <a:r>
              <a:rPr lang="el-GR" dirty="0">
                <a:effectLst/>
                <a:cs typeface="Calibri" panose="020F0502020204030204" pitchFamily="34" charset="0"/>
              </a:rPr>
              <a:t>τ </a:t>
            </a:r>
            <a:r>
              <a:rPr lang="en-US" dirty="0">
                <a:cs typeface="Calibri" panose="020F0502020204030204" pitchFamily="34" charset="0"/>
              </a:rPr>
              <a:t>approaches</a:t>
            </a:r>
            <a:r>
              <a:rPr lang="en-US" dirty="0">
                <a:effectLst/>
                <a:cs typeface="Calibri" panose="020F0502020204030204" pitchFamily="34" charset="0"/>
              </a:rPr>
              <a:t> 0, the probability of most likely word approaches 1 </a:t>
            </a:r>
            <a:endParaRPr lang="en-US" dirty="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a:p>
            <a:pPr marL="0" indent="0"/>
            <a:endParaRPr lang="en-US" sz="3200" dirty="0">
              <a:latin typeface="Calibri" panose="020F0502020204030204" pitchFamily="34" charset="0"/>
              <a:cs typeface="Calibri" panose="020F0502020204030204" pitchFamily="34" charset="0"/>
            </a:endParaRPr>
          </a:p>
          <a:p>
            <a:pPr marL="0" indent="0"/>
            <a:endParaRPr lang="en-US" sz="3200" dirty="0">
              <a:latin typeface="Calibri" panose="020F0502020204030204" pitchFamily="34" charset="0"/>
              <a:cs typeface="Calibri" panose="020F0502020204030204" pitchFamily="34" charset="0"/>
            </a:endParaRPr>
          </a:p>
          <a:p>
            <a:pPr>
              <a:buFont typeface="+mj-lt"/>
              <a:buAutoNum type="arabicPeriod"/>
            </a:pPr>
            <a:endParaRPr lang="en-US" sz="1800" dirty="0">
              <a:effectLst/>
              <a:latin typeface="NimbusRomNo9L"/>
            </a:endParaRPr>
          </a:p>
          <a:p>
            <a:endParaRPr lang="en-US" dirty="0"/>
          </a:p>
        </p:txBody>
      </p:sp>
      <p:pic>
        <p:nvPicPr>
          <p:cNvPr id="5" name="Picture 4">
            <a:extLst>
              <a:ext uri="{FF2B5EF4-FFF2-40B4-BE49-F238E27FC236}">
                <a16:creationId xmlns:a16="http://schemas.microsoft.com/office/drawing/2014/main" id="{BBA8AD71-0D5C-C2ED-2B1D-6DFF6D5CCD76}"/>
              </a:ext>
            </a:extLst>
          </p:cNvPr>
          <p:cNvPicPr>
            <a:picLocks noChangeAspect="1"/>
          </p:cNvPicPr>
          <p:nvPr/>
        </p:nvPicPr>
        <p:blipFill>
          <a:blip r:embed="rId3"/>
          <a:stretch>
            <a:fillRect/>
          </a:stretch>
        </p:blipFill>
        <p:spPr>
          <a:xfrm>
            <a:off x="3200400" y="1181100"/>
            <a:ext cx="5287108" cy="838200"/>
          </a:xfrm>
          <a:prstGeom prst="rect">
            <a:avLst/>
          </a:prstGeom>
        </p:spPr>
      </p:pic>
      <p:sp>
        <p:nvSpPr>
          <p:cNvPr id="8" name="TextBox 7">
            <a:extLst>
              <a:ext uri="{FF2B5EF4-FFF2-40B4-BE49-F238E27FC236}">
                <a16:creationId xmlns:a16="http://schemas.microsoft.com/office/drawing/2014/main" id="{2E81F9F2-F803-FEFF-CF1B-D37C24ACDBC1}"/>
              </a:ext>
            </a:extLst>
          </p:cNvPr>
          <p:cNvSpPr txBox="1"/>
          <p:nvPr/>
        </p:nvSpPr>
        <p:spPr>
          <a:xfrm>
            <a:off x="8763000" y="351591"/>
            <a:ext cx="2709333" cy="523220"/>
          </a:xfrm>
          <a:prstGeom prst="rect">
            <a:avLst/>
          </a:prstGeom>
          <a:noFill/>
        </p:spPr>
        <p:txBody>
          <a:bodyPr wrap="square">
            <a:spAutoFit/>
          </a:bodyPr>
          <a:lstStyle/>
          <a:p>
            <a:r>
              <a:rPr lang="en-US" sz="2800" dirty="0">
                <a:effectLst/>
                <a:latin typeface="Calibri" panose="020F0502020204030204" pitchFamily="34" charset="0"/>
                <a:cs typeface="Calibri" panose="020F0502020204030204" pitchFamily="34" charset="0"/>
              </a:rPr>
              <a:t>0 </a:t>
            </a:r>
            <a:r>
              <a:rPr lang="el-GR" sz="2800" dirty="0">
                <a:effectLst/>
                <a:latin typeface="Calibri" panose="020F0502020204030204" pitchFamily="34" charset="0"/>
                <a:cs typeface="Calibri" panose="020F0502020204030204" pitchFamily="34" charset="0"/>
              </a:rPr>
              <a:t>≤</a:t>
            </a:r>
            <a:r>
              <a:rPr lang="en-US" sz="2800" dirty="0">
                <a:effectLst/>
                <a:latin typeface="Calibri" panose="020F0502020204030204" pitchFamily="34" charset="0"/>
                <a:cs typeface="Calibri" panose="020F0502020204030204" pitchFamily="34" charset="0"/>
              </a:rPr>
              <a:t> </a:t>
            </a:r>
            <a:r>
              <a:rPr lang="el-GR" sz="2800" dirty="0">
                <a:effectLst/>
                <a:latin typeface="Calibri" panose="020F0502020204030204" pitchFamily="34" charset="0"/>
                <a:cs typeface="Calibri" panose="020F0502020204030204" pitchFamily="34" charset="0"/>
              </a:rPr>
              <a:t>τ ≤ 1 </a:t>
            </a:r>
            <a:endParaRPr lang="en-US" sz="2800" dirty="0"/>
          </a:p>
        </p:txBody>
      </p:sp>
    </p:spTree>
    <p:extLst>
      <p:ext uri="{BB962C8B-B14F-4D97-AF65-F5344CB8AC3E}">
        <p14:creationId xmlns:p14="http://schemas.microsoft.com/office/powerpoint/2010/main" val="359307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9A754-E0B2-38C2-1FDB-A556AF77A35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6FCB9EC-4C25-C27F-581E-0BBEE1184835}"/>
              </a:ext>
            </a:extLst>
          </p:cNvPr>
          <p:cNvPicPr>
            <a:picLocks noGrp="1" noChangeAspect="1"/>
          </p:cNvPicPr>
          <p:nvPr>
            <p:ph idx="1"/>
          </p:nvPr>
        </p:nvPicPr>
        <p:blipFill>
          <a:blip r:embed="rId2"/>
          <a:stretch>
            <a:fillRect/>
          </a:stretch>
        </p:blipFill>
        <p:spPr>
          <a:xfrm>
            <a:off x="1752600" y="304799"/>
            <a:ext cx="8121933" cy="6125405"/>
          </a:xfrm>
        </p:spPr>
      </p:pic>
    </p:spTree>
    <p:extLst>
      <p:ext uri="{BB962C8B-B14F-4D97-AF65-F5344CB8AC3E}">
        <p14:creationId xmlns:p14="http://schemas.microsoft.com/office/powerpoint/2010/main" val="1901415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390DF-7F74-9B3C-63EB-290541239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85E02F-BA69-307F-FD8B-9CADE8834C0B}"/>
              </a:ext>
            </a:extLst>
          </p:cNvPr>
          <p:cNvSpPr>
            <a:spLocks noGrp="1"/>
          </p:cNvSpPr>
          <p:nvPr>
            <p:ph type="title"/>
          </p:nvPr>
        </p:nvSpPr>
        <p:spPr>
          <a:xfrm>
            <a:off x="1097280" y="159603"/>
            <a:ext cx="10637520" cy="907196"/>
          </a:xfrm>
        </p:spPr>
        <p:txBody>
          <a:bodyPr>
            <a:normAutofit fontScale="90000"/>
          </a:bodyPr>
          <a:lstStyle/>
          <a:p>
            <a:r>
              <a:rPr lang="en-US" dirty="0"/>
              <a:t>Temperature sampling comes from thermodynamics</a:t>
            </a:r>
          </a:p>
        </p:txBody>
      </p:sp>
      <p:sp>
        <p:nvSpPr>
          <p:cNvPr id="3" name="Content Placeholder 2">
            <a:extLst>
              <a:ext uri="{FF2B5EF4-FFF2-40B4-BE49-F238E27FC236}">
                <a16:creationId xmlns:a16="http://schemas.microsoft.com/office/drawing/2014/main" id="{6094A76E-0B85-F3D0-8B04-ED7473F89ACE}"/>
              </a:ext>
            </a:extLst>
          </p:cNvPr>
          <p:cNvSpPr>
            <a:spLocks noGrp="1"/>
          </p:cNvSpPr>
          <p:nvPr>
            <p:ph idx="1"/>
          </p:nvPr>
        </p:nvSpPr>
        <p:spPr>
          <a:xfrm>
            <a:off x="1097285" y="1600200"/>
            <a:ext cx="10332715" cy="5257800"/>
          </a:xfrm>
        </p:spPr>
        <p:txBody>
          <a:bodyPr>
            <a:normAutofit/>
          </a:bodyPr>
          <a:lstStyle/>
          <a:p>
            <a:pPr marL="457200" indent="-457200">
              <a:buFont typeface="Arial" panose="020B0604020202020204" pitchFamily="34" charset="0"/>
              <a:buChar char="•"/>
            </a:pPr>
            <a:r>
              <a:rPr lang="en-US" sz="3200" dirty="0"/>
              <a:t>a system at high temperature is flexible and can explore many possible states,</a:t>
            </a:r>
          </a:p>
          <a:p>
            <a:pPr marL="457200" indent="-457200">
              <a:buFont typeface="Arial" panose="020B0604020202020204" pitchFamily="34" charset="0"/>
              <a:buChar char="•"/>
            </a:pPr>
            <a:r>
              <a:rPr lang="en-US" sz="3200" dirty="0"/>
              <a:t>a system at lower temperature is likely to explore a subset of lower energy (better) states.</a:t>
            </a:r>
          </a:p>
          <a:p>
            <a:pPr marL="0" indent="0"/>
            <a:endParaRPr lang="en-US" sz="3200" dirty="0"/>
          </a:p>
          <a:p>
            <a:pPr marL="0" indent="0"/>
            <a:r>
              <a:rPr lang="en-US" sz="3200" dirty="0"/>
              <a:t> In </a:t>
            </a:r>
            <a:r>
              <a:rPr lang="en-US" sz="3200" b="1" dirty="0"/>
              <a:t>low-temperature sampling</a:t>
            </a:r>
            <a:r>
              <a:rPr lang="en-US" sz="3200" dirty="0"/>
              <a:t>,  (</a:t>
            </a:r>
            <a:r>
              <a:rPr lang="el-GR" sz="3200" dirty="0">
                <a:cs typeface="Calibri" panose="020F0502020204030204" pitchFamily="34" charset="0"/>
              </a:rPr>
              <a:t>τ ≤ 1</a:t>
            </a:r>
            <a:r>
              <a:rPr lang="en-US" sz="3200" dirty="0">
                <a:cs typeface="Calibri" panose="020F0502020204030204" pitchFamily="34" charset="0"/>
              </a:rPr>
              <a:t>) </a:t>
            </a:r>
            <a:r>
              <a:rPr lang="en-US" sz="3200" dirty="0"/>
              <a:t>we smoothly</a:t>
            </a:r>
          </a:p>
          <a:p>
            <a:pPr marL="457200" indent="-457200">
              <a:buFont typeface="Arial" panose="020B0604020202020204" pitchFamily="34" charset="0"/>
              <a:buChar char="•"/>
            </a:pPr>
            <a:r>
              <a:rPr lang="en-US" sz="3200" dirty="0"/>
              <a:t>increase the probability of the most probable words</a:t>
            </a:r>
          </a:p>
          <a:p>
            <a:pPr marL="457200" indent="-457200">
              <a:buFont typeface="Arial" panose="020B0604020202020204" pitchFamily="34" charset="0"/>
              <a:buChar char="•"/>
            </a:pPr>
            <a:r>
              <a:rPr lang="en-US" sz="3200" dirty="0"/>
              <a:t>decrease the probability of the rare words. </a:t>
            </a:r>
            <a:endParaRPr lang="en-US" sz="3600" dirty="0"/>
          </a:p>
          <a:p>
            <a:pPr marL="0" indent="0"/>
            <a:endParaRPr lang="en-US" sz="3200" dirty="0">
              <a:latin typeface="Calibri" panose="020F0502020204030204" pitchFamily="34" charset="0"/>
              <a:cs typeface="Calibri" panose="020F0502020204030204" pitchFamily="34" charset="0"/>
            </a:endParaRPr>
          </a:p>
          <a:p>
            <a:pPr marL="0" indent="0"/>
            <a:endParaRPr lang="en-US" sz="3200" dirty="0">
              <a:latin typeface="Calibri" panose="020F0502020204030204" pitchFamily="34" charset="0"/>
              <a:cs typeface="Calibri" panose="020F0502020204030204" pitchFamily="34" charset="0"/>
            </a:endParaRPr>
          </a:p>
          <a:p>
            <a:pPr>
              <a:buFont typeface="+mj-lt"/>
              <a:buAutoNum type="arabicPeriod"/>
            </a:pPr>
            <a:endParaRPr lang="en-US" sz="1800" dirty="0">
              <a:effectLst/>
              <a:latin typeface="NimbusRomNo9L"/>
            </a:endParaRPr>
          </a:p>
          <a:p>
            <a:endParaRPr lang="en-US" dirty="0"/>
          </a:p>
        </p:txBody>
      </p:sp>
    </p:spTree>
    <p:extLst>
      <p:ext uri="{BB962C8B-B14F-4D97-AF65-F5344CB8AC3E}">
        <p14:creationId xmlns:p14="http://schemas.microsoft.com/office/powerpoint/2010/main" val="14382306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Sampling for LLM Generation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081278138"/>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Pretraining Transformers</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5886568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972800" cy="907196"/>
          </a:xfrm>
        </p:spPr>
        <p:txBody>
          <a:bodyPr>
            <a:normAutofit fontScale="90000"/>
          </a:bodyPr>
          <a:lstStyle/>
          <a:p>
            <a:r>
              <a:rPr lang="en-US" dirty="0"/>
              <a:t>Reminder: problem with static embeddings (word2vec)</a:t>
            </a:r>
          </a:p>
        </p:txBody>
      </p:sp>
      <p:sp>
        <p:nvSpPr>
          <p:cNvPr id="20483" name="Rectangle 3"/>
          <p:cNvSpPr>
            <a:spLocks noGrp="1" noChangeArrowheads="1"/>
          </p:cNvSpPr>
          <p:nvPr>
            <p:ph idx="1"/>
          </p:nvPr>
        </p:nvSpPr>
        <p:spPr>
          <a:xfrm>
            <a:off x="1066800" y="2057400"/>
            <a:ext cx="11125200" cy="4572000"/>
          </a:xfrm>
        </p:spPr>
        <p:txBody>
          <a:bodyPr>
            <a:normAutofit/>
          </a:bodyPr>
          <a:lstStyle/>
          <a:p>
            <a:pPr marL="0" indent="0"/>
            <a:r>
              <a:rPr lang="en-US" sz="3200" dirty="0"/>
              <a:t>They are static!  The embedding for a word doesn't reflect how its meaning changes in context.</a:t>
            </a:r>
          </a:p>
          <a:p>
            <a:pPr marL="0" indent="0"/>
            <a:endParaRPr lang="en-US" sz="3200" dirty="0"/>
          </a:p>
          <a:p>
            <a:pPr marL="0" indent="0"/>
            <a:r>
              <a:rPr lang="en-US" sz="2400" dirty="0">
                <a:latin typeface="Courier" pitchFamily="2" charset="0"/>
              </a:rPr>
              <a:t> The chicken didn't cross the road because it was too tired</a:t>
            </a:r>
          </a:p>
          <a:p>
            <a:pPr marL="0" indent="0"/>
            <a:endParaRPr lang="en-US" sz="3200" dirty="0"/>
          </a:p>
          <a:p>
            <a:pPr marL="0" indent="0"/>
            <a:r>
              <a:rPr lang="en-US" sz="3200" dirty="0"/>
              <a:t>What is the meaning represented in the static embedding for "it"?</a:t>
            </a:r>
          </a:p>
          <a:p>
            <a:pPr marL="0" indent="0"/>
            <a:r>
              <a:rPr lang="en-US" sz="3200" dirty="0"/>
              <a:t>	</a:t>
            </a:r>
          </a:p>
          <a:p>
            <a:pPr marL="0" indent="0"/>
            <a:endParaRPr lang="en-US" sz="3200"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8DCE3B0E-54FB-88DC-1083-B29462EC2F10}"/>
                  </a:ext>
                </a:extLst>
              </p14:cNvPr>
              <p14:cNvContentPartPr/>
              <p14:nvPr/>
            </p14:nvContentPartPr>
            <p14:xfrm>
              <a:off x="8686800" y="3441440"/>
              <a:ext cx="707760" cy="819360"/>
            </p14:xfrm>
          </p:contentPart>
        </mc:Choice>
        <mc:Fallback xmlns="">
          <p:pic>
            <p:nvPicPr>
              <p:cNvPr id="5" name="Ink 4">
                <a:extLst>
                  <a:ext uri="{FF2B5EF4-FFF2-40B4-BE49-F238E27FC236}">
                    <a16:creationId xmlns:a16="http://schemas.microsoft.com/office/drawing/2014/main" id="{8DCE3B0E-54FB-88DC-1083-B29462EC2F10}"/>
                  </a:ext>
                </a:extLst>
              </p:cNvPr>
              <p:cNvPicPr/>
              <p:nvPr/>
            </p:nvPicPr>
            <p:blipFill>
              <a:blip r:embed="rId4"/>
              <a:stretch>
                <a:fillRect/>
              </a:stretch>
            </p:blipFill>
            <p:spPr>
              <a:xfrm>
                <a:off x="8650818" y="3405440"/>
                <a:ext cx="779364" cy="891000"/>
              </a:xfrm>
              <a:prstGeom prst="rect">
                <a:avLst/>
              </a:prstGeom>
            </p:spPr>
          </p:pic>
        </mc:Fallback>
      </mc:AlternateContent>
    </p:spTree>
    <p:extLst>
      <p:ext uri="{BB962C8B-B14F-4D97-AF65-F5344CB8AC3E}">
        <p14:creationId xmlns:p14="http://schemas.microsoft.com/office/powerpoint/2010/main" val="250007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982A-B3FA-44F5-7CF1-61AE3B28C1D4}"/>
              </a:ext>
            </a:extLst>
          </p:cNvPr>
          <p:cNvSpPr>
            <a:spLocks noGrp="1"/>
          </p:cNvSpPr>
          <p:nvPr>
            <p:ph type="title"/>
          </p:nvPr>
        </p:nvSpPr>
        <p:spPr/>
        <p:txBody>
          <a:bodyPr/>
          <a:lstStyle/>
          <a:p>
            <a:r>
              <a:rPr lang="en-US" dirty="0"/>
              <a:t>Self-supervised pre-training algorithm</a:t>
            </a:r>
          </a:p>
        </p:txBody>
      </p:sp>
      <p:sp>
        <p:nvSpPr>
          <p:cNvPr id="3" name="Content Placeholder 2">
            <a:extLst>
              <a:ext uri="{FF2B5EF4-FFF2-40B4-BE49-F238E27FC236}">
                <a16:creationId xmlns:a16="http://schemas.microsoft.com/office/drawing/2014/main" id="{4F8C0A15-6706-0C5D-A105-D12EC9FD8CF0}"/>
              </a:ext>
            </a:extLst>
          </p:cNvPr>
          <p:cNvSpPr>
            <a:spLocks noGrp="1"/>
          </p:cNvSpPr>
          <p:nvPr>
            <p:ph idx="1"/>
          </p:nvPr>
        </p:nvSpPr>
        <p:spPr>
          <a:xfrm>
            <a:off x="1066800" y="1600200"/>
            <a:ext cx="10744200" cy="5257800"/>
          </a:xfrm>
        </p:spPr>
        <p:txBody>
          <a:bodyPr>
            <a:normAutofit/>
          </a:bodyPr>
          <a:lstStyle/>
          <a:p>
            <a:r>
              <a:rPr lang="en-US" sz="3600" dirty="0"/>
              <a:t>We simply train them to predict the next word!</a:t>
            </a:r>
          </a:p>
          <a:p>
            <a:pPr marL="457200" indent="-457200">
              <a:buFont typeface="+mj-lt"/>
              <a:buAutoNum type="arabicPeriod"/>
            </a:pPr>
            <a:r>
              <a:rPr lang="en-US" sz="3600" dirty="0">
                <a:effectLst/>
                <a:cs typeface="Calibri" panose="020F0502020204030204" pitchFamily="34" charset="0"/>
              </a:rPr>
              <a:t>Take a corpus of text </a:t>
            </a:r>
          </a:p>
          <a:p>
            <a:pPr marL="457200" indent="-457200">
              <a:buFont typeface="+mj-lt"/>
              <a:buAutoNum type="arabicPeriod"/>
            </a:pPr>
            <a:r>
              <a:rPr lang="en-US" sz="3600" dirty="0">
                <a:cs typeface="Calibri" panose="020F0502020204030204" pitchFamily="34" charset="0"/>
              </a:rPr>
              <a:t>A</a:t>
            </a:r>
            <a:r>
              <a:rPr lang="en-US" sz="3600" dirty="0">
                <a:effectLst/>
                <a:cs typeface="Calibri" panose="020F0502020204030204" pitchFamily="34" charset="0"/>
              </a:rPr>
              <a:t>t each time step </a:t>
            </a:r>
            <a:r>
              <a:rPr lang="en-US" sz="3600" i="1" dirty="0">
                <a:effectLst/>
                <a:cs typeface="Calibri" panose="020F0502020204030204" pitchFamily="34" charset="0"/>
              </a:rPr>
              <a:t>t </a:t>
            </a:r>
          </a:p>
          <a:p>
            <a:pPr marL="968345" lvl="1" indent="-571500">
              <a:buFont typeface="+mj-lt"/>
              <a:buAutoNum type="romanLcPeriod"/>
            </a:pPr>
            <a:r>
              <a:rPr lang="en-US" sz="3200" dirty="0">
                <a:effectLst/>
                <a:cs typeface="Calibri" panose="020F0502020204030204" pitchFamily="34" charset="0"/>
              </a:rPr>
              <a:t>ask the model to predict the next word </a:t>
            </a:r>
          </a:p>
          <a:p>
            <a:pPr marL="968345" lvl="1" indent="-571500">
              <a:buFont typeface="+mj-lt"/>
              <a:buAutoNum type="romanLcPeriod"/>
            </a:pPr>
            <a:r>
              <a:rPr lang="en-US" sz="3200" dirty="0">
                <a:effectLst/>
                <a:cs typeface="Calibri" panose="020F0502020204030204" pitchFamily="34" charset="0"/>
              </a:rPr>
              <a:t>train the model using gradient descent to minimize the error in this prediction</a:t>
            </a:r>
          </a:p>
          <a:p>
            <a:pPr marL="396845" lvl="1" indent="0">
              <a:buNone/>
            </a:pPr>
            <a:endParaRPr lang="en-US" sz="3200" dirty="0">
              <a:cs typeface="Calibri" panose="020F0502020204030204" pitchFamily="34" charset="0"/>
            </a:endParaRPr>
          </a:p>
          <a:p>
            <a:pPr marL="396845" lvl="1" indent="0">
              <a:buNone/>
            </a:pPr>
            <a:r>
              <a:rPr lang="en-US" sz="3200" dirty="0">
                <a:cs typeface="Calibri" panose="020F0502020204030204" pitchFamily="34" charset="0"/>
              </a:rPr>
              <a:t>"</a:t>
            </a:r>
            <a:r>
              <a:rPr lang="en-US" sz="3200" b="1" dirty="0">
                <a:cs typeface="Calibri" panose="020F0502020204030204" pitchFamily="34" charset="0"/>
              </a:rPr>
              <a:t>Self-supervised</a:t>
            </a:r>
            <a:r>
              <a:rPr lang="en-US" sz="3200" dirty="0">
                <a:cs typeface="Calibri" panose="020F0502020204030204" pitchFamily="34" charset="0"/>
              </a:rPr>
              <a:t>" because it just uses the next word as the label!</a:t>
            </a:r>
          </a:p>
          <a:p>
            <a:endParaRPr lang="en-US" sz="2400" dirty="0"/>
          </a:p>
          <a:p>
            <a:endParaRPr lang="en-US" sz="3600" dirty="0"/>
          </a:p>
        </p:txBody>
      </p:sp>
    </p:spTree>
    <p:extLst>
      <p:ext uri="{BB962C8B-B14F-4D97-AF65-F5344CB8AC3E}">
        <p14:creationId xmlns:p14="http://schemas.microsoft.com/office/powerpoint/2010/main" val="6358895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982A-B3FA-44F5-7CF1-61AE3B28C1D4}"/>
              </a:ext>
            </a:extLst>
          </p:cNvPr>
          <p:cNvSpPr>
            <a:spLocks noGrp="1"/>
          </p:cNvSpPr>
          <p:nvPr>
            <p:ph type="title"/>
          </p:nvPr>
        </p:nvSpPr>
        <p:spPr/>
        <p:txBody>
          <a:bodyPr/>
          <a:lstStyle/>
          <a:p>
            <a:r>
              <a:rPr lang="en-US" dirty="0"/>
              <a:t>The language modeling loss</a:t>
            </a:r>
          </a:p>
        </p:txBody>
      </p:sp>
      <p:sp>
        <p:nvSpPr>
          <p:cNvPr id="3" name="Content Placeholder 2">
            <a:extLst>
              <a:ext uri="{FF2B5EF4-FFF2-40B4-BE49-F238E27FC236}">
                <a16:creationId xmlns:a16="http://schemas.microsoft.com/office/drawing/2014/main" id="{4F8C0A15-6706-0C5D-A105-D12EC9FD8CF0}"/>
              </a:ext>
            </a:extLst>
          </p:cNvPr>
          <p:cNvSpPr>
            <a:spLocks noGrp="1"/>
          </p:cNvSpPr>
          <p:nvPr>
            <p:ph idx="1"/>
          </p:nvPr>
        </p:nvSpPr>
        <p:spPr>
          <a:xfrm>
            <a:off x="533400" y="1371600"/>
            <a:ext cx="11277600" cy="5326797"/>
          </a:xfrm>
        </p:spPr>
        <p:txBody>
          <a:bodyPr>
            <a:normAutofit/>
          </a:bodyPr>
          <a:lstStyle/>
          <a:p>
            <a:pPr marL="571500" indent="-571500">
              <a:buFont typeface="Arial" panose="020B0604020202020204" pitchFamily="34" charset="0"/>
              <a:buChar char="•"/>
            </a:pPr>
            <a:r>
              <a:rPr lang="en-US" dirty="0"/>
              <a:t>We want the model to learn to guess the next word </a:t>
            </a:r>
          </a:p>
          <a:p>
            <a:pPr marL="353999" indent="-571500">
              <a:buFont typeface="Arial" panose="020B0604020202020204" pitchFamily="34" charset="0"/>
              <a:buChar char="•"/>
            </a:pPr>
            <a:r>
              <a:rPr lang="en-US" sz="3600" dirty="0"/>
              <a:t>= to assign a high probability to true word </a:t>
            </a:r>
            <a:r>
              <a:rPr lang="en-US" sz="3600" i="1" dirty="0"/>
              <a:t>w</a:t>
            </a:r>
            <a:r>
              <a:rPr lang="en-US" sz="4300" i="1" baseline="-25000" dirty="0"/>
              <a:t>t+1</a:t>
            </a:r>
          </a:p>
          <a:p>
            <a:pPr marL="353999" indent="-571500">
              <a:buFont typeface="Arial" panose="020B0604020202020204" pitchFamily="34" charset="0"/>
              <a:buChar char="•"/>
            </a:pPr>
            <a:r>
              <a:rPr lang="en-US" sz="3600" dirty="0"/>
              <a:t>= high loss if the model assigns low probability to w</a:t>
            </a:r>
            <a:r>
              <a:rPr lang="en-US" sz="4300" baseline="-25000" dirty="0"/>
              <a:t>t+1</a:t>
            </a:r>
            <a:endParaRPr lang="en-US" sz="3600" baseline="-25000" dirty="0"/>
          </a:p>
          <a:p>
            <a:pPr marL="353999" indent="-571500">
              <a:buFont typeface="Arial" panose="020B0604020202020204" pitchFamily="34" charset="0"/>
              <a:buChar char="•"/>
            </a:pPr>
            <a:r>
              <a:rPr lang="en-US" dirty="0"/>
              <a:t>So LM loss should go opposite of probability</a:t>
            </a:r>
          </a:p>
          <a:p>
            <a:pPr marL="353999" indent="-571500">
              <a:buFont typeface="Arial" panose="020B0604020202020204" pitchFamily="34" charset="0"/>
              <a:buChar char="•"/>
            </a:pPr>
            <a:r>
              <a:rPr lang="en-US" dirty="0"/>
              <a:t>The negative log probability of next word</a:t>
            </a:r>
          </a:p>
          <a:p>
            <a:pPr marL="353999" indent="-571500">
              <a:buFont typeface="Arial" panose="020B0604020202020204" pitchFamily="34" charset="0"/>
              <a:buChar char="•"/>
            </a:pPr>
            <a:endParaRPr lang="en-US" dirty="0"/>
          </a:p>
          <a:p>
            <a:pPr marL="353999" indent="-571500">
              <a:buFont typeface="Arial" panose="020B0604020202020204" pitchFamily="34" charset="0"/>
              <a:buChar char="•"/>
            </a:pPr>
            <a:r>
              <a:rPr lang="en-US" dirty="0"/>
              <a:t>If the model assigns too low a probability to w</a:t>
            </a:r>
            <a:r>
              <a:rPr lang="en-US" baseline="-25000" dirty="0"/>
              <a:t>t+1</a:t>
            </a:r>
          </a:p>
          <a:p>
            <a:pPr marL="968345" lvl="1" indent="-571500"/>
            <a:r>
              <a:rPr lang="en-US" dirty="0"/>
              <a:t>We move the model weights in the direction that assigns a higher probability to w</a:t>
            </a:r>
            <a:r>
              <a:rPr lang="en-US" sz="3900" baseline="-25000" dirty="0"/>
              <a:t>t+1</a:t>
            </a:r>
            <a:endParaRPr lang="en-US" baseline="-25000" dirty="0"/>
          </a:p>
        </p:txBody>
      </p:sp>
      <p:sp>
        <p:nvSpPr>
          <p:cNvPr id="5" name="TextBox 4">
            <a:extLst>
              <a:ext uri="{FF2B5EF4-FFF2-40B4-BE49-F238E27FC236}">
                <a16:creationId xmlns:a16="http://schemas.microsoft.com/office/drawing/2014/main" id="{6B085F78-2730-C5AE-5A59-DB64A9491EAD}"/>
              </a:ext>
            </a:extLst>
          </p:cNvPr>
          <p:cNvSpPr txBox="1"/>
          <p:nvPr/>
        </p:nvSpPr>
        <p:spPr>
          <a:xfrm>
            <a:off x="4724400" y="4114800"/>
            <a:ext cx="2568332" cy="707886"/>
          </a:xfrm>
          <a:prstGeom prst="rect">
            <a:avLst/>
          </a:prstGeom>
          <a:noFill/>
        </p:spPr>
        <p:txBody>
          <a:bodyPr wrap="none" rtlCol="0">
            <a:spAutoFit/>
          </a:bodyPr>
          <a:lstStyle/>
          <a:p>
            <a:r>
              <a:rPr lang="en-US" sz="4000" dirty="0"/>
              <a:t>-log p(w</a:t>
            </a:r>
            <a:r>
              <a:rPr lang="en-US" sz="4000" baseline="-25000" dirty="0"/>
              <a:t>t+1</a:t>
            </a:r>
            <a:r>
              <a:rPr lang="en-US" sz="4000" dirty="0"/>
              <a:t>)</a:t>
            </a:r>
          </a:p>
        </p:txBody>
      </p:sp>
    </p:spTree>
    <p:extLst>
      <p:ext uri="{BB962C8B-B14F-4D97-AF65-F5344CB8AC3E}">
        <p14:creationId xmlns:p14="http://schemas.microsoft.com/office/powerpoint/2010/main" val="410853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71B93-CA23-1C49-63CE-18C94FDDE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5DC56-1217-5F22-59A7-B7743FFD6205}"/>
              </a:ext>
            </a:extLst>
          </p:cNvPr>
          <p:cNvSpPr>
            <a:spLocks noGrp="1"/>
          </p:cNvSpPr>
          <p:nvPr>
            <p:ph type="title"/>
          </p:nvPr>
        </p:nvSpPr>
        <p:spPr>
          <a:xfrm>
            <a:off x="1097280" y="159604"/>
            <a:ext cx="10058400" cy="907196"/>
          </a:xfrm>
        </p:spPr>
        <p:txBody>
          <a:bodyPr>
            <a:normAutofit fontScale="90000"/>
          </a:bodyPr>
          <a:lstStyle/>
          <a:p>
            <a:r>
              <a:rPr lang="en-US" dirty="0"/>
              <a:t>From chapter: Why –log prob turns out to be  cross-entropy loss</a:t>
            </a:r>
          </a:p>
        </p:txBody>
      </p:sp>
      <p:sp>
        <p:nvSpPr>
          <p:cNvPr id="3" name="Content Placeholder 2">
            <a:extLst>
              <a:ext uri="{FF2B5EF4-FFF2-40B4-BE49-F238E27FC236}">
                <a16:creationId xmlns:a16="http://schemas.microsoft.com/office/drawing/2014/main" id="{B402785D-A48A-DA96-EE56-2417B724D48B}"/>
              </a:ext>
            </a:extLst>
          </p:cNvPr>
          <p:cNvSpPr>
            <a:spLocks noGrp="1"/>
          </p:cNvSpPr>
          <p:nvPr>
            <p:ph idx="1"/>
          </p:nvPr>
        </p:nvSpPr>
        <p:spPr>
          <a:xfrm>
            <a:off x="1097285" y="1219200"/>
            <a:ext cx="10866115" cy="6400800"/>
          </a:xfrm>
        </p:spPr>
        <p:txBody>
          <a:bodyPr>
            <a:normAutofit/>
          </a:bodyPr>
          <a:lstStyle/>
          <a:p>
            <a:r>
              <a:rPr lang="en-US" sz="2000" b="1" dirty="0">
                <a:effectLst/>
                <a:cs typeface="Calibri" panose="020F0502020204030204" pitchFamily="34" charset="0"/>
              </a:rPr>
              <a:t>CE loss</a:t>
            </a:r>
            <a:r>
              <a:rPr lang="en-US" sz="2000" dirty="0">
                <a:effectLst/>
                <a:cs typeface="Calibri" panose="020F0502020204030204" pitchFamily="34" charset="0"/>
              </a:rPr>
              <a:t>: difference between the </a:t>
            </a:r>
            <a:r>
              <a:rPr lang="en-US" sz="2000" dirty="0">
                <a:effectLst/>
                <a:highlight>
                  <a:srgbClr val="FFFF00"/>
                </a:highlight>
                <a:cs typeface="Calibri" panose="020F0502020204030204" pitchFamily="34" charset="0"/>
              </a:rPr>
              <a:t>correct</a:t>
            </a:r>
            <a:r>
              <a:rPr lang="en-US" sz="2000" dirty="0">
                <a:effectLst/>
                <a:cs typeface="Calibri" panose="020F0502020204030204" pitchFamily="34" charset="0"/>
              </a:rPr>
              <a:t> probability distribution </a:t>
            </a:r>
          </a:p>
          <a:p>
            <a:r>
              <a:rPr lang="en-US" sz="2000" dirty="0">
                <a:effectLst/>
                <a:cs typeface="Calibri" panose="020F0502020204030204" pitchFamily="34" charset="0"/>
              </a:rPr>
              <a:t>											and the </a:t>
            </a:r>
            <a:r>
              <a:rPr lang="en-US" sz="2000" dirty="0">
                <a:effectLst/>
                <a:highlight>
                  <a:srgbClr val="FFFF00"/>
                </a:highlight>
                <a:cs typeface="Calibri" panose="020F0502020204030204" pitchFamily="34" charset="0"/>
              </a:rPr>
              <a:t>predicted</a:t>
            </a:r>
            <a:r>
              <a:rPr lang="en-US" sz="2000" dirty="0">
                <a:effectLst/>
                <a:cs typeface="Calibri" panose="020F0502020204030204" pitchFamily="34" charset="0"/>
              </a:rPr>
              <a:t> distribution </a:t>
            </a:r>
          </a:p>
          <a:p>
            <a:endParaRPr lang="en-US" sz="2000" dirty="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a:p>
            <a:r>
              <a:rPr lang="en-US" sz="3200" dirty="0">
                <a:effectLst/>
                <a:cs typeface="Calibri" panose="020F0502020204030204" pitchFamily="34" charset="0"/>
              </a:rPr>
              <a:t>The correct distribution </a:t>
            </a:r>
            <a:r>
              <a:rPr lang="en-US" sz="3200" b="1" dirty="0" err="1">
                <a:effectLst/>
                <a:cs typeface="Calibri" panose="020F0502020204030204" pitchFamily="34" charset="0"/>
              </a:rPr>
              <a:t>y</a:t>
            </a:r>
            <a:r>
              <a:rPr lang="en-US" sz="3200" i="1" baseline="-25000" dirty="0" err="1">
                <a:effectLst/>
                <a:cs typeface="Calibri" panose="020F0502020204030204" pitchFamily="34" charset="0"/>
              </a:rPr>
              <a:t>t</a:t>
            </a:r>
            <a:r>
              <a:rPr lang="en-US" sz="3200" i="1" dirty="0">
                <a:effectLst/>
                <a:cs typeface="Calibri" panose="020F0502020204030204" pitchFamily="34" charset="0"/>
              </a:rPr>
              <a:t> </a:t>
            </a:r>
            <a:r>
              <a:rPr lang="en-US" sz="3200" dirty="0">
                <a:effectLst/>
                <a:cs typeface="Calibri" panose="020F0502020204030204" pitchFamily="34" charset="0"/>
              </a:rPr>
              <a:t>knows the next word, so </a:t>
            </a:r>
            <a:r>
              <a:rPr lang="en-US" sz="3200" b="1" dirty="0">
                <a:effectLst/>
                <a:cs typeface="Calibri" panose="020F0502020204030204" pitchFamily="34" charset="0"/>
              </a:rPr>
              <a:t>it is 1 </a:t>
            </a:r>
            <a:r>
              <a:rPr lang="en-US" sz="3200" dirty="0">
                <a:effectLst/>
                <a:cs typeface="Calibri" panose="020F0502020204030204" pitchFamily="34" charset="0"/>
              </a:rPr>
              <a:t>for the actual next word and </a:t>
            </a:r>
            <a:r>
              <a:rPr lang="en-US" sz="3200" b="1" dirty="0">
                <a:effectLst/>
                <a:cs typeface="Calibri" panose="020F0502020204030204" pitchFamily="34" charset="0"/>
              </a:rPr>
              <a:t>it is 0 </a:t>
            </a:r>
            <a:r>
              <a:rPr lang="en-US" sz="3200" dirty="0">
                <a:effectLst/>
                <a:cs typeface="Calibri" panose="020F0502020204030204" pitchFamily="34" charset="0"/>
              </a:rPr>
              <a:t>for the others.</a:t>
            </a:r>
          </a:p>
          <a:p>
            <a:pPr lvl="1"/>
            <a:r>
              <a:rPr lang="en-US" sz="2800" dirty="0">
                <a:solidFill>
                  <a:srgbClr val="061CFF"/>
                </a:solidFill>
                <a:cs typeface="Calibri" panose="020F0502020204030204" pitchFamily="34" charset="0"/>
              </a:rPr>
              <a:t>Example: correct next word w</a:t>
            </a:r>
            <a:r>
              <a:rPr lang="en-US" sz="3200" baseline="-25000" dirty="0">
                <a:solidFill>
                  <a:srgbClr val="061CFF"/>
                </a:solidFill>
                <a:cs typeface="Calibri" panose="020F0502020204030204" pitchFamily="34" charset="0"/>
              </a:rPr>
              <a:t>t+1</a:t>
            </a:r>
            <a:r>
              <a:rPr lang="en-US" sz="2800" dirty="0">
                <a:solidFill>
                  <a:srgbClr val="061CFF"/>
                </a:solidFill>
                <a:cs typeface="Calibri" panose="020F0502020204030204" pitchFamily="34" charset="0"/>
              </a:rPr>
              <a:t> is "fish" which is word #3 	</a:t>
            </a:r>
          </a:p>
          <a:p>
            <a:pPr lvl="1"/>
            <a:r>
              <a:rPr lang="en-US" sz="2800" dirty="0" err="1">
                <a:solidFill>
                  <a:srgbClr val="061CFF"/>
                </a:solidFill>
                <a:cs typeface="Calibri" panose="020F0502020204030204" pitchFamily="34" charset="0"/>
              </a:rPr>
              <a:t>Y</a:t>
            </a:r>
            <a:r>
              <a:rPr lang="en-US" sz="2800" baseline="-25000" dirty="0" err="1">
                <a:solidFill>
                  <a:srgbClr val="061CFF"/>
                </a:solidFill>
                <a:cs typeface="Calibri" panose="020F0502020204030204" pitchFamily="34" charset="0"/>
              </a:rPr>
              <a:t>t</a:t>
            </a:r>
            <a:r>
              <a:rPr lang="en-US" sz="2800" dirty="0">
                <a:solidFill>
                  <a:srgbClr val="061CFF"/>
                </a:solidFill>
                <a:cs typeface="Calibri" panose="020F0502020204030204" pitchFamily="34" charset="0"/>
              </a:rPr>
              <a:t> = [0 0 0 1 0 0 0 0 0 ….. ]				</a:t>
            </a:r>
          </a:p>
          <a:p>
            <a:pPr lvl="1"/>
            <a:r>
              <a:rPr lang="en-US" sz="2800" dirty="0">
                <a:solidFill>
                  <a:srgbClr val="061CFF"/>
                </a:solidFill>
                <a:cs typeface="Calibri" panose="020F0502020204030204" pitchFamily="34" charset="0"/>
              </a:rPr>
              <a:t>L</a:t>
            </a:r>
            <a:r>
              <a:rPr lang="en-US" sz="2800" baseline="-25000" dirty="0">
                <a:solidFill>
                  <a:srgbClr val="061CFF"/>
                </a:solidFill>
                <a:cs typeface="Calibri" panose="020F0502020204030204" pitchFamily="34" charset="0"/>
              </a:rPr>
              <a:t>CE</a:t>
            </a:r>
            <a:r>
              <a:rPr lang="en-US" sz="2800" dirty="0">
                <a:solidFill>
                  <a:srgbClr val="061CFF"/>
                </a:solidFill>
                <a:cs typeface="Calibri" panose="020F0502020204030204" pitchFamily="34" charset="0"/>
              </a:rPr>
              <a:t> = 0 (log  </a:t>
            </a:r>
            <a:r>
              <a:rPr lang="en-US" sz="2800" dirty="0" err="1">
                <a:solidFill>
                  <a:srgbClr val="061CFF"/>
                </a:solidFill>
                <a:cs typeface="Calibri" panose="020F0502020204030204" pitchFamily="34" charset="0"/>
              </a:rPr>
              <a:t>ŷ</a:t>
            </a:r>
            <a:r>
              <a:rPr lang="en-US" sz="2800" baseline="-25000" dirty="0" err="1">
                <a:solidFill>
                  <a:srgbClr val="061CFF"/>
                </a:solidFill>
                <a:cs typeface="Calibri" panose="020F0502020204030204" pitchFamily="34" charset="0"/>
              </a:rPr>
              <a:t>t</a:t>
            </a:r>
            <a:r>
              <a:rPr lang="en-US" sz="2800" dirty="0">
                <a:solidFill>
                  <a:srgbClr val="061CFF"/>
                </a:solidFill>
                <a:cs typeface="Calibri" panose="020F0502020204030204" pitchFamily="34" charset="0"/>
              </a:rPr>
              <a:t>[0]) + 0 (log  </a:t>
            </a:r>
            <a:r>
              <a:rPr lang="en-US" sz="2800" dirty="0" err="1">
                <a:solidFill>
                  <a:srgbClr val="061CFF"/>
                </a:solidFill>
                <a:cs typeface="Calibri" panose="020F0502020204030204" pitchFamily="34" charset="0"/>
              </a:rPr>
              <a:t>ŷ</a:t>
            </a:r>
            <a:r>
              <a:rPr lang="en-US" sz="2800" baseline="-25000" dirty="0" err="1">
                <a:solidFill>
                  <a:srgbClr val="061CFF"/>
                </a:solidFill>
                <a:cs typeface="Calibri" panose="020F0502020204030204" pitchFamily="34" charset="0"/>
              </a:rPr>
              <a:t>t</a:t>
            </a:r>
            <a:r>
              <a:rPr lang="en-US" sz="2800" dirty="0">
                <a:solidFill>
                  <a:srgbClr val="061CFF"/>
                </a:solidFill>
                <a:cs typeface="Calibri" panose="020F0502020204030204" pitchFamily="34" charset="0"/>
              </a:rPr>
              <a:t>[1])  + 0 (log  </a:t>
            </a:r>
            <a:r>
              <a:rPr lang="en-US" sz="2800" dirty="0" err="1">
                <a:solidFill>
                  <a:srgbClr val="061CFF"/>
                </a:solidFill>
                <a:cs typeface="Calibri" panose="020F0502020204030204" pitchFamily="34" charset="0"/>
              </a:rPr>
              <a:t>ŷ</a:t>
            </a:r>
            <a:r>
              <a:rPr lang="en-US" sz="2800" baseline="-25000" dirty="0" err="1">
                <a:solidFill>
                  <a:srgbClr val="061CFF"/>
                </a:solidFill>
                <a:cs typeface="Calibri" panose="020F0502020204030204" pitchFamily="34" charset="0"/>
              </a:rPr>
              <a:t>t</a:t>
            </a:r>
            <a:r>
              <a:rPr lang="en-US" sz="2800" dirty="0">
                <a:solidFill>
                  <a:srgbClr val="061CFF"/>
                </a:solidFill>
                <a:cs typeface="Calibri" panose="020F0502020204030204" pitchFamily="34" charset="0"/>
              </a:rPr>
              <a:t>[2]) + </a:t>
            </a:r>
            <a:r>
              <a:rPr lang="en-US" sz="2800" b="1" dirty="0">
                <a:solidFill>
                  <a:srgbClr val="061CFF"/>
                </a:solidFill>
                <a:cs typeface="Calibri" panose="020F0502020204030204" pitchFamily="34" charset="0"/>
              </a:rPr>
              <a:t>1 (log  </a:t>
            </a:r>
            <a:r>
              <a:rPr lang="en-US" sz="2800" dirty="0" err="1">
                <a:solidFill>
                  <a:srgbClr val="061CFF"/>
                </a:solidFill>
                <a:cs typeface="Calibri" panose="020F0502020204030204" pitchFamily="34" charset="0"/>
              </a:rPr>
              <a:t>ŷ</a:t>
            </a:r>
            <a:r>
              <a:rPr lang="en-US" sz="2800" b="1" baseline="-25000" dirty="0" err="1">
                <a:solidFill>
                  <a:srgbClr val="061CFF"/>
                </a:solidFill>
                <a:cs typeface="Calibri" panose="020F0502020204030204" pitchFamily="34" charset="0"/>
              </a:rPr>
              <a:t>t</a:t>
            </a:r>
            <a:r>
              <a:rPr lang="en-US" sz="2800" b="1" dirty="0">
                <a:solidFill>
                  <a:srgbClr val="061CFF"/>
                </a:solidFill>
                <a:cs typeface="Calibri" panose="020F0502020204030204" pitchFamily="34" charset="0"/>
              </a:rPr>
              <a:t>[3]) </a:t>
            </a:r>
            <a:r>
              <a:rPr lang="en-US" sz="2800" dirty="0">
                <a:solidFill>
                  <a:srgbClr val="061CFF"/>
                </a:solidFill>
                <a:cs typeface="Calibri" panose="020F0502020204030204" pitchFamily="34" charset="0"/>
              </a:rPr>
              <a:t>+ 0….</a:t>
            </a:r>
            <a:endParaRPr lang="en-US" sz="2800" dirty="0">
              <a:effectLst/>
              <a:cs typeface="Calibri" panose="020F0502020204030204" pitchFamily="34" charset="0"/>
            </a:endParaRPr>
          </a:p>
          <a:p>
            <a:r>
              <a:rPr lang="en-US" sz="3200" dirty="0">
                <a:effectLst/>
                <a:cs typeface="Calibri" panose="020F0502020204030204" pitchFamily="34" charset="0"/>
              </a:rPr>
              <a:t>So all terms get multiplied by zero except one: </a:t>
            </a:r>
          </a:p>
          <a:p>
            <a:pPr marL="457200" indent="-457200">
              <a:buFont typeface="Arial" panose="020B0604020202020204" pitchFamily="34" charset="0"/>
              <a:buChar char="•"/>
            </a:pPr>
            <a:r>
              <a:rPr lang="en-US" sz="3200" dirty="0">
                <a:cs typeface="Calibri" panose="020F0502020204030204" pitchFamily="34" charset="0"/>
              </a:rPr>
              <a:t>	</a:t>
            </a:r>
            <a:r>
              <a:rPr lang="en-US" sz="3200" dirty="0">
                <a:effectLst/>
                <a:cs typeface="Calibri" panose="020F0502020204030204" pitchFamily="34" charset="0"/>
              </a:rPr>
              <a:t>the </a:t>
            </a:r>
            <a:r>
              <a:rPr lang="en-US" sz="3200" dirty="0" err="1">
                <a:effectLst/>
                <a:cs typeface="Calibri" panose="020F0502020204030204" pitchFamily="34" charset="0"/>
              </a:rPr>
              <a:t>logp</a:t>
            </a:r>
            <a:r>
              <a:rPr lang="en-US" sz="3200" dirty="0">
                <a:effectLst/>
                <a:cs typeface="Calibri" panose="020F0502020204030204" pitchFamily="34" charset="0"/>
              </a:rPr>
              <a:t> the model assigns to the correct next word</a:t>
            </a:r>
            <a:endParaRPr lang="en-US" sz="2000" dirty="0">
              <a:latin typeface="Calibri" panose="020F0502020204030204" pitchFamily="34" charset="0"/>
              <a:cs typeface="Calibri" panose="020F0502020204030204" pitchFamily="34" charset="0"/>
            </a:endParaRPr>
          </a:p>
          <a:p>
            <a:r>
              <a:rPr lang="en-US" sz="1600" dirty="0">
                <a:effectLst/>
                <a:latin typeface="NimbusRomNo9L"/>
              </a:rPr>
              <a:t> </a:t>
            </a:r>
            <a:endParaRPr lang="en-US" sz="1400" dirty="0"/>
          </a:p>
          <a:p>
            <a:endParaRPr lang="en-US" sz="2000" dirty="0">
              <a:latin typeface="Calibri" panose="020F0502020204030204" pitchFamily="34" charset="0"/>
              <a:cs typeface="Calibri" panose="020F0502020204030204" pitchFamily="34" charset="0"/>
            </a:endParaRPr>
          </a:p>
          <a:p>
            <a:endParaRPr lang="en-US" sz="2400" dirty="0"/>
          </a:p>
        </p:txBody>
      </p:sp>
      <p:pic>
        <p:nvPicPr>
          <p:cNvPr id="4" name="Picture 3">
            <a:extLst>
              <a:ext uri="{FF2B5EF4-FFF2-40B4-BE49-F238E27FC236}">
                <a16:creationId xmlns:a16="http://schemas.microsoft.com/office/drawing/2014/main" id="{19963648-36EE-F08E-2E7A-0F0743F1B3B5}"/>
              </a:ext>
            </a:extLst>
          </p:cNvPr>
          <p:cNvPicPr>
            <a:picLocks noChangeAspect="1"/>
          </p:cNvPicPr>
          <p:nvPr/>
        </p:nvPicPr>
        <p:blipFill>
          <a:blip r:embed="rId2"/>
          <a:stretch>
            <a:fillRect/>
          </a:stretch>
        </p:blipFill>
        <p:spPr>
          <a:xfrm>
            <a:off x="3649980" y="2042950"/>
            <a:ext cx="4953000" cy="1133314"/>
          </a:xfrm>
          <a:prstGeom prst="rect">
            <a:avLst/>
          </a:prstGeom>
        </p:spPr>
      </p:pic>
      <p:cxnSp>
        <p:nvCxnSpPr>
          <p:cNvPr id="9" name="Straight Connector 8">
            <a:extLst>
              <a:ext uri="{FF2B5EF4-FFF2-40B4-BE49-F238E27FC236}">
                <a16:creationId xmlns:a16="http://schemas.microsoft.com/office/drawing/2014/main" id="{FFBC904C-DA37-978C-DF4D-926CBB3DCC93}"/>
              </a:ext>
            </a:extLst>
          </p:cNvPr>
          <p:cNvCxnSpPr>
            <a:cxnSpLocks/>
            <a:endCxn id="16" idx="6"/>
          </p:cNvCxnSpPr>
          <p:nvPr/>
        </p:nvCxnSpPr>
        <p:spPr>
          <a:xfrm>
            <a:off x="5867400" y="1524000"/>
            <a:ext cx="482600" cy="526198"/>
          </a:xfrm>
          <a:prstGeom prst="line">
            <a:avLst/>
          </a:prstGeom>
          <a:ln w="31750">
            <a:solidFill>
              <a:srgbClr val="061CFF"/>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9CDFC39-5D1C-0B81-FE6F-F646D095F0F3}"/>
              </a:ext>
            </a:extLst>
          </p:cNvPr>
          <p:cNvCxnSpPr>
            <a:cxnSpLocks/>
          </p:cNvCxnSpPr>
          <p:nvPr/>
        </p:nvCxnSpPr>
        <p:spPr>
          <a:xfrm flipH="1">
            <a:off x="8477250" y="1955171"/>
            <a:ext cx="1352550" cy="131041"/>
          </a:xfrm>
          <a:prstGeom prst="line">
            <a:avLst/>
          </a:prstGeom>
          <a:ln w="31750">
            <a:solidFill>
              <a:srgbClr val="061CFF"/>
            </a:solidFill>
            <a:tailEnd type="arrow" w="lg" len="med"/>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0027026D-8F30-EB62-CECE-73C5AB50202D}"/>
              </a:ext>
            </a:extLst>
          </p:cNvPr>
          <p:cNvSpPr/>
          <p:nvPr/>
        </p:nvSpPr>
        <p:spPr>
          <a:xfrm>
            <a:off x="6161942" y="1955171"/>
            <a:ext cx="921547" cy="902370"/>
          </a:xfrm>
          <a:custGeom>
            <a:avLst/>
            <a:gdLst>
              <a:gd name="connsiteX0" fmla="*/ 255791 w 921547"/>
              <a:gd name="connsiteY0" fmla="*/ 85317 h 926528"/>
              <a:gd name="connsiteX1" fmla="*/ 204991 w 921547"/>
              <a:gd name="connsiteY1" fmla="*/ 102251 h 926528"/>
              <a:gd name="connsiteX2" fmla="*/ 1791 w 921547"/>
              <a:gd name="connsiteY2" fmla="*/ 356251 h 926528"/>
              <a:gd name="connsiteX3" fmla="*/ 154191 w 921547"/>
              <a:gd name="connsiteY3" fmla="*/ 847317 h 926528"/>
              <a:gd name="connsiteX4" fmla="*/ 865391 w 921547"/>
              <a:gd name="connsiteY4" fmla="*/ 847317 h 926528"/>
              <a:gd name="connsiteX5" fmla="*/ 814591 w 921547"/>
              <a:gd name="connsiteY5" fmla="*/ 85317 h 926528"/>
              <a:gd name="connsiteX6" fmla="*/ 323525 w 921547"/>
              <a:gd name="connsiteY6" fmla="*/ 51451 h 926528"/>
              <a:gd name="connsiteX0" fmla="*/ 255791 w 921547"/>
              <a:gd name="connsiteY0" fmla="*/ 61159 h 902370"/>
              <a:gd name="connsiteX1" fmla="*/ 204991 w 921547"/>
              <a:gd name="connsiteY1" fmla="*/ 78093 h 902370"/>
              <a:gd name="connsiteX2" fmla="*/ 1791 w 921547"/>
              <a:gd name="connsiteY2" fmla="*/ 332093 h 902370"/>
              <a:gd name="connsiteX3" fmla="*/ 154191 w 921547"/>
              <a:gd name="connsiteY3" fmla="*/ 823159 h 902370"/>
              <a:gd name="connsiteX4" fmla="*/ 865391 w 921547"/>
              <a:gd name="connsiteY4" fmla="*/ 823159 h 902370"/>
              <a:gd name="connsiteX5" fmla="*/ 814591 w 921547"/>
              <a:gd name="connsiteY5" fmla="*/ 61159 h 902370"/>
              <a:gd name="connsiteX6" fmla="*/ 188058 w 921547"/>
              <a:gd name="connsiteY6" fmla="*/ 95027 h 90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547" h="902370">
                <a:moveTo>
                  <a:pt x="255791" y="61159"/>
                </a:moveTo>
                <a:cubicBezTo>
                  <a:pt x="251557" y="47048"/>
                  <a:pt x="247324" y="32937"/>
                  <a:pt x="204991" y="78093"/>
                </a:cubicBezTo>
                <a:cubicBezTo>
                  <a:pt x="162658" y="123249"/>
                  <a:pt x="10258" y="207915"/>
                  <a:pt x="1791" y="332093"/>
                </a:cubicBezTo>
                <a:cubicBezTo>
                  <a:pt x="-6676" y="456271"/>
                  <a:pt x="10258" y="741315"/>
                  <a:pt x="154191" y="823159"/>
                </a:cubicBezTo>
                <a:cubicBezTo>
                  <a:pt x="298124" y="905003"/>
                  <a:pt x="755324" y="950159"/>
                  <a:pt x="865391" y="823159"/>
                </a:cubicBezTo>
                <a:cubicBezTo>
                  <a:pt x="975458" y="696159"/>
                  <a:pt x="904902" y="193803"/>
                  <a:pt x="814591" y="61159"/>
                </a:cubicBezTo>
                <a:cubicBezTo>
                  <a:pt x="724280" y="-71485"/>
                  <a:pt x="388435" y="45638"/>
                  <a:pt x="188058" y="95027"/>
                </a:cubicBezTo>
              </a:path>
            </a:pathLst>
          </a:custGeom>
          <a:noFill/>
          <a:ln w="317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053AD8F8-AC25-0FBB-99AD-D86A4B2565A1}"/>
              </a:ext>
            </a:extLst>
          </p:cNvPr>
          <p:cNvSpPr/>
          <p:nvPr/>
        </p:nvSpPr>
        <p:spPr>
          <a:xfrm>
            <a:off x="7587404" y="1955171"/>
            <a:ext cx="921547" cy="902370"/>
          </a:xfrm>
          <a:custGeom>
            <a:avLst/>
            <a:gdLst>
              <a:gd name="connsiteX0" fmla="*/ 255791 w 921547"/>
              <a:gd name="connsiteY0" fmla="*/ 85317 h 926528"/>
              <a:gd name="connsiteX1" fmla="*/ 204991 w 921547"/>
              <a:gd name="connsiteY1" fmla="*/ 102251 h 926528"/>
              <a:gd name="connsiteX2" fmla="*/ 1791 w 921547"/>
              <a:gd name="connsiteY2" fmla="*/ 356251 h 926528"/>
              <a:gd name="connsiteX3" fmla="*/ 154191 w 921547"/>
              <a:gd name="connsiteY3" fmla="*/ 847317 h 926528"/>
              <a:gd name="connsiteX4" fmla="*/ 865391 w 921547"/>
              <a:gd name="connsiteY4" fmla="*/ 847317 h 926528"/>
              <a:gd name="connsiteX5" fmla="*/ 814591 w 921547"/>
              <a:gd name="connsiteY5" fmla="*/ 85317 h 926528"/>
              <a:gd name="connsiteX6" fmla="*/ 323525 w 921547"/>
              <a:gd name="connsiteY6" fmla="*/ 51451 h 926528"/>
              <a:gd name="connsiteX0" fmla="*/ 255791 w 921547"/>
              <a:gd name="connsiteY0" fmla="*/ 61159 h 902370"/>
              <a:gd name="connsiteX1" fmla="*/ 204991 w 921547"/>
              <a:gd name="connsiteY1" fmla="*/ 78093 h 902370"/>
              <a:gd name="connsiteX2" fmla="*/ 1791 w 921547"/>
              <a:gd name="connsiteY2" fmla="*/ 332093 h 902370"/>
              <a:gd name="connsiteX3" fmla="*/ 154191 w 921547"/>
              <a:gd name="connsiteY3" fmla="*/ 823159 h 902370"/>
              <a:gd name="connsiteX4" fmla="*/ 865391 w 921547"/>
              <a:gd name="connsiteY4" fmla="*/ 823159 h 902370"/>
              <a:gd name="connsiteX5" fmla="*/ 814591 w 921547"/>
              <a:gd name="connsiteY5" fmla="*/ 61159 h 902370"/>
              <a:gd name="connsiteX6" fmla="*/ 188058 w 921547"/>
              <a:gd name="connsiteY6" fmla="*/ 95027 h 90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547" h="902370">
                <a:moveTo>
                  <a:pt x="255791" y="61159"/>
                </a:moveTo>
                <a:cubicBezTo>
                  <a:pt x="251557" y="47048"/>
                  <a:pt x="247324" y="32937"/>
                  <a:pt x="204991" y="78093"/>
                </a:cubicBezTo>
                <a:cubicBezTo>
                  <a:pt x="162658" y="123249"/>
                  <a:pt x="10258" y="207915"/>
                  <a:pt x="1791" y="332093"/>
                </a:cubicBezTo>
                <a:cubicBezTo>
                  <a:pt x="-6676" y="456271"/>
                  <a:pt x="10258" y="741315"/>
                  <a:pt x="154191" y="823159"/>
                </a:cubicBezTo>
                <a:cubicBezTo>
                  <a:pt x="298124" y="905003"/>
                  <a:pt x="755324" y="950159"/>
                  <a:pt x="865391" y="823159"/>
                </a:cubicBezTo>
                <a:cubicBezTo>
                  <a:pt x="975458" y="696159"/>
                  <a:pt x="904902" y="193803"/>
                  <a:pt x="814591" y="61159"/>
                </a:cubicBezTo>
                <a:cubicBezTo>
                  <a:pt x="724280" y="-71485"/>
                  <a:pt x="388435" y="45638"/>
                  <a:pt x="188058" y="95027"/>
                </a:cubicBezTo>
              </a:path>
            </a:pathLst>
          </a:custGeom>
          <a:noFill/>
          <a:ln w="317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3A19FC3-A83D-D320-4A3B-913BECAF8E47}"/>
              </a:ext>
            </a:extLst>
          </p:cNvPr>
          <p:cNvPicPr>
            <a:picLocks noChangeAspect="1"/>
          </p:cNvPicPr>
          <p:nvPr/>
        </p:nvPicPr>
        <p:blipFill>
          <a:blip r:embed="rId3"/>
          <a:srcRect l="51148"/>
          <a:stretch>
            <a:fillRect/>
          </a:stretch>
        </p:blipFill>
        <p:spPr>
          <a:xfrm>
            <a:off x="5334000" y="6317396"/>
            <a:ext cx="2838450" cy="762000"/>
          </a:xfrm>
          <a:prstGeom prst="rect">
            <a:avLst/>
          </a:prstGeom>
        </p:spPr>
      </p:pic>
    </p:spTree>
    <p:extLst>
      <p:ext uri="{BB962C8B-B14F-4D97-AF65-F5344CB8AC3E}">
        <p14:creationId xmlns:p14="http://schemas.microsoft.com/office/powerpoint/2010/main" val="22657458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8830-71A6-9407-BE6E-214D8C4294AA}"/>
              </a:ext>
            </a:extLst>
          </p:cNvPr>
          <p:cNvSpPr>
            <a:spLocks noGrp="1"/>
          </p:cNvSpPr>
          <p:nvPr>
            <p:ph type="title"/>
          </p:nvPr>
        </p:nvSpPr>
        <p:spPr/>
        <p:txBody>
          <a:bodyPr/>
          <a:lstStyle/>
          <a:p>
            <a:r>
              <a:rPr lang="en-US" dirty="0"/>
              <a:t>Teacher forcing</a:t>
            </a:r>
          </a:p>
        </p:txBody>
      </p:sp>
      <p:sp>
        <p:nvSpPr>
          <p:cNvPr id="3" name="Content Placeholder 2">
            <a:extLst>
              <a:ext uri="{FF2B5EF4-FFF2-40B4-BE49-F238E27FC236}">
                <a16:creationId xmlns:a16="http://schemas.microsoft.com/office/drawing/2014/main" id="{97BC3AC1-8CFF-5EEA-0B8E-58F5F825862D}"/>
              </a:ext>
            </a:extLst>
          </p:cNvPr>
          <p:cNvSpPr>
            <a:spLocks noGrp="1"/>
          </p:cNvSpPr>
          <p:nvPr>
            <p:ph idx="1"/>
          </p:nvPr>
        </p:nvSpPr>
        <p:spPr>
          <a:xfrm>
            <a:off x="1097285" y="1676400"/>
            <a:ext cx="10713715" cy="4495800"/>
          </a:xfrm>
        </p:spPr>
        <p:txBody>
          <a:bodyPr>
            <a:normAutofit/>
          </a:bodyPr>
          <a:lstStyle/>
          <a:p>
            <a:pPr marL="457200" indent="-457200">
              <a:buFont typeface="Arial" panose="020B0604020202020204" pitchFamily="34" charset="0"/>
              <a:buChar char="•"/>
            </a:pPr>
            <a:r>
              <a:rPr lang="en-US" sz="3600" dirty="0">
                <a:effectLst/>
                <a:cs typeface="Calibri" panose="020F0502020204030204" pitchFamily="34" charset="0"/>
              </a:rPr>
              <a:t>At each token position </a:t>
            </a:r>
            <a:r>
              <a:rPr lang="en-US" sz="3600" i="1" dirty="0">
                <a:effectLst/>
                <a:cs typeface="Calibri" panose="020F0502020204030204" pitchFamily="34" charset="0"/>
              </a:rPr>
              <a:t>t</a:t>
            </a:r>
            <a:r>
              <a:rPr lang="en-US" sz="3600" dirty="0">
                <a:effectLst/>
                <a:cs typeface="Calibri" panose="020F0502020204030204" pitchFamily="34" charset="0"/>
              </a:rPr>
              <a:t>, </a:t>
            </a:r>
          </a:p>
          <a:p>
            <a:pPr marL="1071546" lvl="1" indent="-457200"/>
            <a:r>
              <a:rPr lang="en-US" sz="3200" dirty="0">
                <a:effectLst/>
                <a:cs typeface="Calibri" panose="020F0502020204030204" pitchFamily="34" charset="0"/>
              </a:rPr>
              <a:t>model </a:t>
            </a:r>
            <a:r>
              <a:rPr lang="en-US" sz="3200" dirty="0">
                <a:cs typeface="Calibri" panose="020F0502020204030204" pitchFamily="34" charset="0"/>
              </a:rPr>
              <a:t>sees correct</a:t>
            </a:r>
            <a:r>
              <a:rPr lang="en-US" sz="3200" dirty="0">
                <a:effectLst/>
                <a:cs typeface="Calibri" panose="020F0502020204030204" pitchFamily="34" charset="0"/>
              </a:rPr>
              <a:t> tokens </a:t>
            </a:r>
            <a:r>
              <a:rPr lang="en-US" sz="3200" i="1" dirty="0">
                <a:effectLst/>
                <a:cs typeface="Calibri" panose="020F0502020204030204" pitchFamily="34" charset="0"/>
              </a:rPr>
              <a:t>w</a:t>
            </a:r>
            <a:r>
              <a:rPr lang="en-US" sz="4400" baseline="-25000" dirty="0">
                <a:effectLst/>
                <a:cs typeface="Calibri" panose="020F0502020204030204" pitchFamily="34" charset="0"/>
              </a:rPr>
              <a:t>1:</a:t>
            </a:r>
            <a:r>
              <a:rPr lang="en-US" sz="4400" i="1" baseline="-25000" dirty="0">
                <a:effectLst/>
                <a:cs typeface="Calibri" panose="020F0502020204030204" pitchFamily="34" charset="0"/>
              </a:rPr>
              <a:t>t</a:t>
            </a:r>
            <a:r>
              <a:rPr lang="en-US" sz="3200" dirty="0">
                <a:effectLst/>
                <a:cs typeface="Calibri" panose="020F0502020204030204" pitchFamily="34" charset="0"/>
              </a:rPr>
              <a:t>, </a:t>
            </a:r>
          </a:p>
          <a:p>
            <a:pPr marL="1071546" lvl="1" indent="-457200"/>
            <a:r>
              <a:rPr lang="en-US" sz="3200" dirty="0">
                <a:cs typeface="Calibri" panose="020F0502020204030204" pitchFamily="34" charset="0"/>
              </a:rPr>
              <a:t>c</a:t>
            </a:r>
            <a:r>
              <a:rPr lang="en-US" sz="3200" dirty="0">
                <a:effectLst/>
                <a:cs typeface="Calibri" panose="020F0502020204030204" pitchFamily="34" charset="0"/>
              </a:rPr>
              <a:t>omputes  loss (–log probability) for the next true token </a:t>
            </a:r>
            <a:r>
              <a:rPr lang="en-US" sz="3200" i="1" dirty="0">
                <a:effectLst/>
                <a:cs typeface="Calibri" panose="020F0502020204030204" pitchFamily="34" charset="0"/>
              </a:rPr>
              <a:t>w</a:t>
            </a:r>
            <a:r>
              <a:rPr lang="en-US" sz="4400" i="1" baseline="-25000" dirty="0">
                <a:effectLst/>
                <a:cs typeface="Calibri" panose="020F0502020204030204" pitchFamily="34" charset="0"/>
              </a:rPr>
              <a:t>t</a:t>
            </a:r>
            <a:r>
              <a:rPr lang="en-US" sz="4400" baseline="-25000" dirty="0">
                <a:effectLst/>
                <a:cs typeface="Calibri" panose="020F0502020204030204" pitchFamily="34" charset="0"/>
              </a:rPr>
              <a:t>+1 </a:t>
            </a:r>
            <a:endParaRPr lang="en-US" sz="4400" dirty="0">
              <a:cs typeface="Calibri" panose="020F0502020204030204" pitchFamily="34" charset="0"/>
            </a:endParaRPr>
          </a:p>
          <a:p>
            <a:pPr marL="457200" indent="-457200">
              <a:buFont typeface="Arial" panose="020B0604020202020204" pitchFamily="34" charset="0"/>
              <a:buChar char="•"/>
            </a:pPr>
            <a:r>
              <a:rPr lang="en-US" sz="3600" dirty="0">
                <a:cs typeface="Calibri" panose="020F0502020204030204" pitchFamily="34" charset="0"/>
              </a:rPr>
              <a:t>At next token position t+1 </a:t>
            </a:r>
          </a:p>
          <a:p>
            <a:pPr marL="1071546" lvl="1" indent="-457200"/>
            <a:r>
              <a:rPr lang="en-US" sz="3200" dirty="0">
                <a:cs typeface="Calibri" panose="020F0502020204030204" pitchFamily="34" charset="0"/>
              </a:rPr>
              <a:t>we ignore what model predicted for </a:t>
            </a:r>
            <a:r>
              <a:rPr lang="en-US" sz="3200" i="1" dirty="0">
                <a:effectLst/>
                <a:cs typeface="Calibri" panose="020F0502020204030204" pitchFamily="34" charset="0"/>
              </a:rPr>
              <a:t>w</a:t>
            </a:r>
            <a:r>
              <a:rPr lang="en-US" sz="3200" i="1" baseline="-25000" dirty="0">
                <a:effectLst/>
                <a:cs typeface="Calibri" panose="020F0502020204030204" pitchFamily="34" charset="0"/>
              </a:rPr>
              <a:t>t</a:t>
            </a:r>
            <a:r>
              <a:rPr lang="en-US" sz="3200" baseline="-25000" dirty="0">
                <a:effectLst/>
                <a:cs typeface="Calibri" panose="020F0502020204030204" pitchFamily="34" charset="0"/>
              </a:rPr>
              <a:t>+1 </a:t>
            </a:r>
          </a:p>
          <a:p>
            <a:pPr marL="1071546" lvl="1" indent="-457200"/>
            <a:r>
              <a:rPr lang="en-US" sz="3200" dirty="0">
                <a:cs typeface="Calibri" panose="020F0502020204030204" pitchFamily="34" charset="0"/>
              </a:rPr>
              <a:t>Instead, we take the </a:t>
            </a:r>
            <a:r>
              <a:rPr lang="en-US" sz="3200" b="1" dirty="0">
                <a:cs typeface="Calibri" panose="020F0502020204030204" pitchFamily="34" charset="0"/>
              </a:rPr>
              <a:t>correct</a:t>
            </a:r>
            <a:r>
              <a:rPr lang="en-US" sz="3200" dirty="0">
                <a:cs typeface="Calibri" panose="020F0502020204030204" pitchFamily="34" charset="0"/>
              </a:rPr>
              <a:t> word w</a:t>
            </a:r>
            <a:r>
              <a:rPr lang="en-US" sz="3200" baseline="-25000" dirty="0">
                <a:cs typeface="Calibri" panose="020F0502020204030204" pitchFamily="34" charset="0"/>
              </a:rPr>
              <a:t>t+1</a:t>
            </a:r>
            <a:r>
              <a:rPr lang="en-US" sz="3200" dirty="0">
                <a:effectLst/>
                <a:cs typeface="Calibri" panose="020F0502020204030204" pitchFamily="34" charset="0"/>
              </a:rPr>
              <a:t>, add it to context</a:t>
            </a:r>
            <a:r>
              <a:rPr lang="en-US" sz="3200" dirty="0">
                <a:cs typeface="Calibri" panose="020F0502020204030204" pitchFamily="34" charset="0"/>
              </a:rPr>
              <a:t>, and </a:t>
            </a:r>
            <a:r>
              <a:rPr lang="en-US" sz="3200" dirty="0">
                <a:effectLst/>
                <a:cs typeface="Calibri" panose="020F0502020204030204" pitchFamily="34" charset="0"/>
              </a:rPr>
              <a:t>move on</a:t>
            </a:r>
          </a:p>
          <a:p>
            <a:endParaRPr lang="en-US" sz="3600" baseline="-25000" dirty="0">
              <a:effectLst/>
              <a:latin typeface="Calibri" panose="020F0502020204030204" pitchFamily="34" charset="0"/>
              <a:cs typeface="Calibri" panose="020F0502020204030204" pitchFamily="34" charset="0"/>
            </a:endParaRPr>
          </a:p>
          <a:p>
            <a:endParaRPr lang="en-US" sz="3600" baseline="-250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288281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3D45-02B7-9DC8-F200-F8E4FBDEE2CE}"/>
              </a:ext>
            </a:extLst>
          </p:cNvPr>
          <p:cNvSpPr>
            <a:spLocks noGrp="1"/>
          </p:cNvSpPr>
          <p:nvPr>
            <p:ph type="title"/>
          </p:nvPr>
        </p:nvSpPr>
        <p:spPr/>
        <p:txBody>
          <a:bodyPr/>
          <a:lstStyle/>
          <a:p>
            <a:r>
              <a:rPr lang="en-US" dirty="0"/>
              <a:t>Training a transformer language model</a:t>
            </a:r>
          </a:p>
        </p:txBody>
      </p:sp>
      <p:pic>
        <p:nvPicPr>
          <p:cNvPr id="5" name="Content Placeholder 4">
            <a:extLst>
              <a:ext uri="{FF2B5EF4-FFF2-40B4-BE49-F238E27FC236}">
                <a16:creationId xmlns:a16="http://schemas.microsoft.com/office/drawing/2014/main" id="{E600BEC5-922A-A116-BC6D-9D9746B788AA}"/>
              </a:ext>
            </a:extLst>
          </p:cNvPr>
          <p:cNvPicPr>
            <a:picLocks noGrp="1" noChangeAspect="1"/>
          </p:cNvPicPr>
          <p:nvPr>
            <p:ph idx="1"/>
          </p:nvPr>
        </p:nvPicPr>
        <p:blipFill>
          <a:blip r:embed="rId2"/>
          <a:stretch>
            <a:fillRect/>
          </a:stretch>
        </p:blipFill>
        <p:spPr>
          <a:xfrm>
            <a:off x="1097280" y="1600200"/>
            <a:ext cx="10521353" cy="4533047"/>
          </a:xfrm>
        </p:spPr>
      </p:pic>
    </p:spTree>
    <p:extLst>
      <p:ext uri="{BB962C8B-B14F-4D97-AF65-F5344CB8AC3E}">
        <p14:creationId xmlns:p14="http://schemas.microsoft.com/office/powerpoint/2010/main" val="27273426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C5DC0B-6971-8824-5163-75E4FF1BAA88}"/>
              </a:ext>
            </a:extLst>
          </p:cNvPr>
          <p:cNvSpPr>
            <a:spLocks noGrp="1"/>
          </p:cNvSpPr>
          <p:nvPr>
            <p:ph type="title"/>
          </p:nvPr>
        </p:nvSpPr>
        <p:spPr/>
        <p:txBody>
          <a:bodyPr>
            <a:normAutofit/>
          </a:bodyPr>
          <a:lstStyle/>
          <a:p>
            <a:r>
              <a:rPr lang="en-US" dirty="0"/>
              <a:t>LLMs are mainly trained on the web</a:t>
            </a:r>
          </a:p>
        </p:txBody>
      </p:sp>
      <p:sp>
        <p:nvSpPr>
          <p:cNvPr id="6" name="Content Placeholder 5">
            <a:extLst>
              <a:ext uri="{FF2B5EF4-FFF2-40B4-BE49-F238E27FC236}">
                <a16:creationId xmlns:a16="http://schemas.microsoft.com/office/drawing/2014/main" id="{E71B7882-1C87-7AD7-AC4D-4AD8BAB10EC3}"/>
              </a:ext>
            </a:extLst>
          </p:cNvPr>
          <p:cNvSpPr>
            <a:spLocks noGrp="1"/>
          </p:cNvSpPr>
          <p:nvPr>
            <p:ph idx="1"/>
          </p:nvPr>
        </p:nvSpPr>
        <p:spPr/>
        <p:txBody>
          <a:bodyPr>
            <a:normAutofit/>
          </a:bodyPr>
          <a:lstStyle/>
          <a:p>
            <a:r>
              <a:rPr lang="en-US" sz="3200" b="1" dirty="0" err="1">
                <a:effectLst/>
                <a:cs typeface="Calibri" panose="020F0502020204030204" pitchFamily="34" charset="0"/>
              </a:rPr>
              <a:t>CommonCrawl</a:t>
            </a:r>
            <a:r>
              <a:rPr lang="en-US" sz="3200" dirty="0">
                <a:effectLst/>
                <a:cs typeface="Calibri" panose="020F0502020204030204" pitchFamily="34" charset="0"/>
              </a:rPr>
              <a:t>, snapshots of the entire web produced by the non-profit Common Crawl with billions of pages</a:t>
            </a:r>
          </a:p>
          <a:p>
            <a:endParaRPr lang="en-US" sz="3200" dirty="0">
              <a:effectLst/>
              <a:cs typeface="Calibri" panose="020F0502020204030204" pitchFamily="34" charset="0"/>
            </a:endParaRPr>
          </a:p>
          <a:p>
            <a:pPr marL="0" indent="0"/>
            <a:r>
              <a:rPr lang="en-US" sz="3200" dirty="0" err="1">
                <a:cs typeface="Calibri" panose="020F0502020204030204" pitchFamily="34" charset="0"/>
              </a:rPr>
              <a:t>Fineweb</a:t>
            </a:r>
            <a:r>
              <a:rPr lang="en-US" sz="3200" dirty="0">
                <a:cs typeface="Calibri" panose="020F0502020204030204" pitchFamily="34" charset="0"/>
              </a:rPr>
              <a:t> corpus (2025)</a:t>
            </a:r>
          </a:p>
          <a:p>
            <a:pPr marL="0" indent="0"/>
            <a:r>
              <a:rPr lang="en-US" sz="3200" dirty="0">
                <a:effectLst/>
                <a:cs typeface="Calibri" panose="020F0502020204030204" pitchFamily="34" charset="0"/>
              </a:rPr>
              <a:t>	</a:t>
            </a:r>
            <a:r>
              <a:rPr lang="en-US" sz="3200" b="1" dirty="0">
                <a:effectLst/>
                <a:cs typeface="Calibri" panose="020F0502020204030204" pitchFamily="34" charset="0"/>
              </a:rPr>
              <a:t>18.5 trillion tokens of English</a:t>
            </a:r>
          </a:p>
          <a:p>
            <a:pPr marL="0" indent="0"/>
            <a:r>
              <a:rPr lang="en-US" sz="3200" dirty="0">
                <a:cs typeface="Calibri" panose="020F0502020204030204" pitchFamily="34" charset="0"/>
              </a:rPr>
              <a:t>	From 96 </a:t>
            </a:r>
            <a:r>
              <a:rPr lang="en-US" sz="3200" dirty="0" err="1">
                <a:cs typeface="Calibri" panose="020F0502020204030204" pitchFamily="34" charset="0"/>
              </a:rPr>
              <a:t>CommonCrawl</a:t>
            </a:r>
            <a:r>
              <a:rPr lang="en-US" sz="3200" dirty="0">
                <a:cs typeface="Calibri" panose="020F0502020204030204" pitchFamily="34" charset="0"/>
              </a:rPr>
              <a:t> dumps from 2013-2024.</a:t>
            </a:r>
          </a:p>
          <a:p>
            <a:endParaRPr lang="en-US" sz="3200" dirty="0">
              <a:latin typeface="Calibri" panose="020F0502020204030204" pitchFamily="34" charset="0"/>
              <a:cs typeface="Calibri" panose="020F050202020403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24061685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18D2B-3675-A759-6066-A432BD4EBA76}"/>
              </a:ext>
            </a:extLst>
          </p:cNvPr>
          <p:cNvSpPr>
            <a:spLocks noGrp="1"/>
          </p:cNvSpPr>
          <p:nvPr>
            <p:ph type="title"/>
          </p:nvPr>
        </p:nvSpPr>
        <p:spPr/>
        <p:txBody>
          <a:bodyPr/>
          <a:lstStyle/>
          <a:p>
            <a:r>
              <a:rPr lang="en-US" dirty="0"/>
              <a:t>How to make an LLM multilingual?</a:t>
            </a:r>
          </a:p>
        </p:txBody>
      </p:sp>
      <p:sp>
        <p:nvSpPr>
          <p:cNvPr id="3" name="Content Placeholder 2">
            <a:extLst>
              <a:ext uri="{FF2B5EF4-FFF2-40B4-BE49-F238E27FC236}">
                <a16:creationId xmlns:a16="http://schemas.microsoft.com/office/drawing/2014/main" id="{B501CCCC-22C5-6C95-650E-9BC8D64B229E}"/>
              </a:ext>
            </a:extLst>
          </p:cNvPr>
          <p:cNvSpPr>
            <a:spLocks noGrp="1"/>
          </p:cNvSpPr>
          <p:nvPr>
            <p:ph idx="1"/>
          </p:nvPr>
        </p:nvSpPr>
        <p:spPr/>
        <p:txBody>
          <a:bodyPr>
            <a:normAutofit/>
          </a:bodyPr>
          <a:lstStyle/>
          <a:p>
            <a:r>
              <a:rPr lang="en-US" dirty="0"/>
              <a:t>Surprising answer</a:t>
            </a:r>
          </a:p>
          <a:p>
            <a:endParaRPr lang="en-US" dirty="0"/>
          </a:p>
          <a:p>
            <a:r>
              <a:rPr lang="en-US" dirty="0"/>
              <a:t>Just throw all the languages data in a big file and pretrain on it!</a:t>
            </a:r>
            <a:br>
              <a:rPr lang="en-US" dirty="0"/>
            </a:br>
            <a:br>
              <a:rPr lang="en-US" dirty="0"/>
            </a:br>
            <a:r>
              <a:rPr lang="en-US" dirty="0"/>
              <a:t>FineWeb2 dataset</a:t>
            </a:r>
          </a:p>
          <a:p>
            <a:pPr marL="571500" indent="-571500">
              <a:buFont typeface="Arial" panose="020B0604020202020204" pitchFamily="34" charset="0"/>
              <a:buChar char="•"/>
            </a:pPr>
            <a:r>
              <a:rPr lang="en-US" dirty="0"/>
              <a:t>1000 languages</a:t>
            </a:r>
          </a:p>
          <a:p>
            <a:pPr marL="571500" indent="-571500">
              <a:buFont typeface="Arial" panose="020B0604020202020204" pitchFamily="34" charset="0"/>
              <a:buChar char="•"/>
            </a:pPr>
            <a:r>
              <a:rPr lang="en-US" dirty="0"/>
              <a:t>5 billion documents</a:t>
            </a:r>
          </a:p>
          <a:p>
            <a:pPr marL="571500" indent="-571500">
              <a:buFont typeface="Arial" panose="020B0604020202020204" pitchFamily="34" charset="0"/>
              <a:buChar char="•"/>
            </a:pPr>
            <a:r>
              <a:rPr lang="en-US" dirty="0"/>
              <a:t>From Common Crawl</a:t>
            </a:r>
          </a:p>
          <a:p>
            <a:endParaRPr lang="en-US" dirty="0"/>
          </a:p>
        </p:txBody>
      </p:sp>
    </p:spTree>
    <p:extLst>
      <p:ext uri="{BB962C8B-B14F-4D97-AF65-F5344CB8AC3E}">
        <p14:creationId xmlns:p14="http://schemas.microsoft.com/office/powerpoint/2010/main" val="26054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C1CF-03EE-4AF3-93C5-1E6316A03C9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ECC2F51-3791-69EF-9C45-1F3D5E69EC4F}"/>
              </a:ext>
            </a:extLst>
          </p:cNvPr>
          <p:cNvPicPr>
            <a:picLocks noChangeAspect="1"/>
          </p:cNvPicPr>
          <p:nvPr/>
        </p:nvPicPr>
        <p:blipFill>
          <a:blip r:embed="rId2"/>
          <a:stretch>
            <a:fillRect/>
          </a:stretch>
        </p:blipFill>
        <p:spPr>
          <a:xfrm>
            <a:off x="3524250" y="0"/>
            <a:ext cx="5143500" cy="6858000"/>
          </a:xfrm>
          <a:prstGeom prst="rect">
            <a:avLst/>
          </a:prstGeom>
        </p:spPr>
      </p:pic>
      <p:sp>
        <p:nvSpPr>
          <p:cNvPr id="3" name="Text Placeholder 2">
            <a:extLst>
              <a:ext uri="{FF2B5EF4-FFF2-40B4-BE49-F238E27FC236}">
                <a16:creationId xmlns:a16="http://schemas.microsoft.com/office/drawing/2014/main" id="{BB63F058-E51B-ECBF-B292-D8499617E50C}"/>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7539295D-9310-ABF4-0722-C3F60E5F0BA2}"/>
              </a:ext>
            </a:extLst>
          </p:cNvPr>
          <p:cNvPicPr>
            <a:picLocks noChangeAspect="1"/>
          </p:cNvPicPr>
          <p:nvPr/>
        </p:nvPicPr>
        <p:blipFill>
          <a:blip r:embed="rId2"/>
          <a:stretch>
            <a:fillRect/>
          </a:stretch>
        </p:blipFill>
        <p:spPr>
          <a:xfrm>
            <a:off x="-152400" y="457200"/>
            <a:ext cx="11125200" cy="14833600"/>
          </a:xfrm>
          <a:prstGeom prst="rect">
            <a:avLst/>
          </a:prstGeom>
        </p:spPr>
      </p:pic>
    </p:spTree>
    <p:extLst>
      <p:ext uri="{BB962C8B-B14F-4D97-AF65-F5344CB8AC3E}">
        <p14:creationId xmlns:p14="http://schemas.microsoft.com/office/powerpoint/2010/main" val="102107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55"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strVal val="#ppt_w*0.70"/>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CD6A0-417E-0E7B-9B96-7833DDD87862}"/>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318C1DAD-48C2-08F7-3B0C-4203A003495B}"/>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FB5DAAE0-017A-ABCF-35EF-4F04CF4ED74C}"/>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Pretraining Large Language Models</a:t>
            </a:r>
          </a:p>
        </p:txBody>
      </p:sp>
      <p:sp>
        <p:nvSpPr>
          <p:cNvPr id="3" name="Text Placeholder 2">
            <a:extLst>
              <a:ext uri="{FF2B5EF4-FFF2-40B4-BE49-F238E27FC236}">
                <a16:creationId xmlns:a16="http://schemas.microsoft.com/office/drawing/2014/main" id="{47233710-A27C-FD14-A51A-799C395F6D1E}"/>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400153754"/>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Evaluating Large Language Models</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81948202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384603"/>
            <a:ext cx="10058400" cy="907196"/>
          </a:xfrm>
        </p:spPr>
        <p:txBody>
          <a:bodyPr>
            <a:normAutofit/>
          </a:bodyPr>
          <a:lstStyle/>
          <a:p>
            <a:r>
              <a:rPr lang="en-US" dirty="0"/>
              <a:t>Contextual Embeddings</a:t>
            </a:r>
          </a:p>
        </p:txBody>
      </p:sp>
      <p:sp>
        <p:nvSpPr>
          <p:cNvPr id="20483" name="Rectangle 3"/>
          <p:cNvSpPr>
            <a:spLocks noGrp="1" noChangeArrowheads="1"/>
          </p:cNvSpPr>
          <p:nvPr>
            <p:ph idx="1"/>
          </p:nvPr>
        </p:nvSpPr>
        <p:spPr>
          <a:xfrm>
            <a:off x="1066800" y="2057400"/>
            <a:ext cx="11125200" cy="4572000"/>
          </a:xfrm>
        </p:spPr>
        <p:txBody>
          <a:bodyPr>
            <a:normAutofit fontScale="62500" lnSpcReduction="20000"/>
          </a:bodyPr>
          <a:lstStyle/>
          <a:p>
            <a:pPr marL="0" indent="0"/>
            <a:endParaRPr lang="en-US" sz="3200" dirty="0"/>
          </a:p>
          <a:p>
            <a:pPr marL="0" indent="0"/>
            <a:r>
              <a:rPr lang="en-US" sz="3400" dirty="0">
                <a:latin typeface="Courier" pitchFamily="2" charset="0"/>
              </a:rPr>
              <a:t>The chicken didn't cross the road because it</a:t>
            </a:r>
          </a:p>
          <a:p>
            <a:pPr marL="0" indent="0"/>
            <a:endParaRPr lang="en-US" sz="3200" dirty="0"/>
          </a:p>
          <a:p>
            <a:pPr marL="0" indent="0"/>
            <a:r>
              <a:rPr lang="en-US" sz="4600" dirty="0"/>
              <a:t>What should be the properties of "it"?</a:t>
            </a:r>
          </a:p>
          <a:p>
            <a:pPr marL="0" indent="0"/>
            <a:endParaRPr lang="en-US" sz="3200" dirty="0"/>
          </a:p>
          <a:p>
            <a:pPr marL="0" indent="0"/>
            <a:r>
              <a:rPr lang="en-US" sz="3200" dirty="0">
                <a:latin typeface="Courier" pitchFamily="2" charset="0"/>
              </a:rPr>
              <a:t>The chicken didn't cross the road because it was too </a:t>
            </a:r>
            <a:r>
              <a:rPr lang="en-US" sz="3200" b="1" dirty="0">
                <a:latin typeface="Courier" pitchFamily="2" charset="0"/>
              </a:rPr>
              <a:t>tired</a:t>
            </a:r>
          </a:p>
          <a:p>
            <a:pPr marL="0" indent="0"/>
            <a:r>
              <a:rPr lang="en-US" sz="3200" dirty="0">
                <a:latin typeface="Courier" pitchFamily="2" charset="0"/>
              </a:rPr>
              <a:t>The chicken didn't cross the road because it was too </a:t>
            </a:r>
            <a:r>
              <a:rPr lang="en-US" sz="3200" b="1" dirty="0">
                <a:latin typeface="Courier" pitchFamily="2" charset="0"/>
              </a:rPr>
              <a:t>wide</a:t>
            </a:r>
          </a:p>
          <a:p>
            <a:pPr marL="0" indent="0"/>
            <a:endParaRPr lang="en-US" sz="3200" dirty="0"/>
          </a:p>
          <a:p>
            <a:pPr marL="0" indent="0"/>
            <a:endParaRPr lang="en-US" sz="3200" dirty="0"/>
          </a:p>
          <a:p>
            <a:pPr marL="0" indent="0"/>
            <a:r>
              <a:rPr lang="en-US" sz="3800" dirty="0"/>
              <a:t>At this point in the sentence, it's probably referring to either the chicken or the street</a:t>
            </a:r>
          </a:p>
          <a:p>
            <a:pPr marL="0" indent="0"/>
            <a:endParaRPr lang="en-US" sz="3200" dirty="0"/>
          </a:p>
          <a:p>
            <a:pPr marL="0" indent="0"/>
            <a:r>
              <a:rPr lang="en-US" sz="3200" dirty="0"/>
              <a:t>	</a:t>
            </a:r>
          </a:p>
          <a:p>
            <a:pPr marL="0" indent="0"/>
            <a:endParaRPr lang="en-US" sz="3200" dirty="0"/>
          </a:p>
        </p:txBody>
      </p:sp>
    </p:spTree>
    <p:extLst>
      <p:ext uri="{BB962C8B-B14F-4D97-AF65-F5344CB8AC3E}">
        <p14:creationId xmlns:p14="http://schemas.microsoft.com/office/powerpoint/2010/main" val="207923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48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D47A3D-9DEC-26CA-D904-2F418B9E0D77}"/>
              </a:ext>
            </a:extLst>
          </p:cNvPr>
          <p:cNvSpPr>
            <a:spLocks noGrp="1"/>
          </p:cNvSpPr>
          <p:nvPr>
            <p:ph type="title"/>
          </p:nvPr>
        </p:nvSpPr>
        <p:spPr>
          <a:xfrm>
            <a:off x="1097280" y="76200"/>
            <a:ext cx="10058400" cy="907196"/>
          </a:xfrm>
        </p:spPr>
        <p:txBody>
          <a:bodyPr/>
          <a:lstStyle/>
          <a:p>
            <a:r>
              <a:rPr lang="en-US" dirty="0"/>
              <a:t>Better LMs are better at predicting text</a:t>
            </a:r>
          </a:p>
        </p:txBody>
      </p:sp>
      <p:sp>
        <p:nvSpPr>
          <p:cNvPr id="6" name="Content Placeholder 5">
            <a:extLst>
              <a:ext uri="{FF2B5EF4-FFF2-40B4-BE49-F238E27FC236}">
                <a16:creationId xmlns:a16="http://schemas.microsoft.com/office/drawing/2014/main" id="{F812CEFB-0DEC-B0D0-0F10-6830DF450C5A}"/>
              </a:ext>
            </a:extLst>
          </p:cNvPr>
          <p:cNvSpPr>
            <a:spLocks noGrp="1"/>
          </p:cNvSpPr>
          <p:nvPr>
            <p:ph idx="1"/>
          </p:nvPr>
        </p:nvSpPr>
        <p:spPr>
          <a:xfrm>
            <a:off x="1097285" y="1219200"/>
            <a:ext cx="10408915" cy="4724400"/>
          </a:xfrm>
        </p:spPr>
        <p:txBody>
          <a:bodyPr/>
          <a:lstStyle/>
          <a:p>
            <a:r>
              <a:rPr lang="en-US" sz="3000" dirty="0">
                <a:cs typeface="Calibri" panose="020F0502020204030204" pitchFamily="34" charset="0"/>
              </a:rPr>
              <a:t>Reminder of the chain rule:</a:t>
            </a:r>
          </a:p>
          <a:p>
            <a:endParaRPr lang="en-US" dirty="0"/>
          </a:p>
          <a:p>
            <a:endParaRPr lang="en-US" dirty="0"/>
          </a:p>
        </p:txBody>
      </p:sp>
      <p:pic>
        <p:nvPicPr>
          <p:cNvPr id="3" name="Picture 2">
            <a:extLst>
              <a:ext uri="{FF2B5EF4-FFF2-40B4-BE49-F238E27FC236}">
                <a16:creationId xmlns:a16="http://schemas.microsoft.com/office/drawing/2014/main" id="{8B386129-613E-FA38-E9BA-A42A7E14DA29}"/>
              </a:ext>
            </a:extLst>
          </p:cNvPr>
          <p:cNvPicPr>
            <a:picLocks noChangeAspect="1"/>
          </p:cNvPicPr>
          <p:nvPr/>
        </p:nvPicPr>
        <p:blipFill>
          <a:blip r:embed="rId2"/>
          <a:stretch>
            <a:fillRect/>
          </a:stretch>
        </p:blipFill>
        <p:spPr>
          <a:xfrm>
            <a:off x="1908180" y="4419600"/>
            <a:ext cx="6892977" cy="1271919"/>
          </a:xfrm>
          <a:prstGeom prst="rect">
            <a:avLst/>
          </a:prstGeom>
        </p:spPr>
      </p:pic>
      <p:pic>
        <p:nvPicPr>
          <p:cNvPr id="8" name="Picture 7">
            <a:extLst>
              <a:ext uri="{FF2B5EF4-FFF2-40B4-BE49-F238E27FC236}">
                <a16:creationId xmlns:a16="http://schemas.microsoft.com/office/drawing/2014/main" id="{61109E71-DC25-80DF-58A9-6F9C67C65543}"/>
              </a:ext>
            </a:extLst>
          </p:cNvPr>
          <p:cNvPicPr>
            <a:picLocks noChangeAspect="1"/>
          </p:cNvPicPr>
          <p:nvPr/>
        </p:nvPicPr>
        <p:blipFill>
          <a:blip r:embed="rId3"/>
          <a:stretch>
            <a:fillRect/>
          </a:stretch>
        </p:blipFill>
        <p:spPr>
          <a:xfrm>
            <a:off x="2133600" y="1752600"/>
            <a:ext cx="8628698" cy="1769989"/>
          </a:xfrm>
          <a:prstGeom prst="rect">
            <a:avLst/>
          </a:prstGeom>
        </p:spPr>
      </p:pic>
      <p:sp>
        <p:nvSpPr>
          <p:cNvPr id="9" name="TextBox 8">
            <a:extLst>
              <a:ext uri="{FF2B5EF4-FFF2-40B4-BE49-F238E27FC236}">
                <a16:creationId xmlns:a16="http://schemas.microsoft.com/office/drawing/2014/main" id="{39A92161-20D2-3D29-942B-6D7AE2CA5E17}"/>
              </a:ext>
            </a:extLst>
          </p:cNvPr>
          <p:cNvSpPr txBox="1"/>
          <p:nvPr/>
        </p:nvSpPr>
        <p:spPr>
          <a:xfrm>
            <a:off x="152400" y="3733800"/>
            <a:ext cx="11827277" cy="523220"/>
          </a:xfrm>
          <a:prstGeom prst="rect">
            <a:avLst/>
          </a:prstGeom>
          <a:noFill/>
        </p:spPr>
        <p:txBody>
          <a:bodyPr wrap="none" rtlCol="0">
            <a:spAutoFit/>
          </a:bodyPr>
          <a:lstStyle/>
          <a:p>
            <a:r>
              <a:rPr lang="en-US" sz="2800" dirty="0">
                <a:latin typeface="Raleway" pitchFamily="2" charset="77"/>
                <a:cs typeface="Calibri" panose="020F0502020204030204" pitchFamily="34" charset="0"/>
              </a:rPr>
              <a:t>Given text w</a:t>
            </a:r>
            <a:r>
              <a:rPr lang="en-US" sz="2800" baseline="-25000" dirty="0">
                <a:latin typeface="Raleway" pitchFamily="2" charset="77"/>
                <a:cs typeface="Calibri" panose="020F0502020204030204" pitchFamily="34" charset="0"/>
              </a:rPr>
              <a:t>1:n</a:t>
            </a:r>
            <a:r>
              <a:rPr lang="en-US" sz="2800" dirty="0">
                <a:latin typeface="Raleway" pitchFamily="2" charset="77"/>
                <a:cs typeface="Calibri" panose="020F0502020204030204" pitchFamily="34" charset="0"/>
              </a:rPr>
              <a:t> we could just compare the log likelihood from two LMs:</a:t>
            </a:r>
          </a:p>
        </p:txBody>
      </p:sp>
      <p:pic>
        <p:nvPicPr>
          <p:cNvPr id="2" name="Picture 1">
            <a:extLst>
              <a:ext uri="{FF2B5EF4-FFF2-40B4-BE49-F238E27FC236}">
                <a16:creationId xmlns:a16="http://schemas.microsoft.com/office/drawing/2014/main" id="{0E4704FA-F9C1-2F8B-9BB3-DE3EB02DC318}"/>
              </a:ext>
            </a:extLst>
          </p:cNvPr>
          <p:cNvPicPr>
            <a:picLocks noChangeAspect="1"/>
          </p:cNvPicPr>
          <p:nvPr/>
        </p:nvPicPr>
        <p:blipFill>
          <a:blip r:embed="rId2"/>
          <a:stretch>
            <a:fillRect/>
          </a:stretch>
        </p:blipFill>
        <p:spPr>
          <a:xfrm>
            <a:off x="1905000" y="5638800"/>
            <a:ext cx="6892977" cy="1271919"/>
          </a:xfrm>
          <a:prstGeom prst="rect">
            <a:avLst/>
          </a:prstGeom>
        </p:spPr>
      </p:pic>
      <p:sp>
        <p:nvSpPr>
          <p:cNvPr id="4" name="TextBox 3">
            <a:extLst>
              <a:ext uri="{FF2B5EF4-FFF2-40B4-BE49-F238E27FC236}">
                <a16:creationId xmlns:a16="http://schemas.microsoft.com/office/drawing/2014/main" id="{3C791DD1-98AC-50EE-343D-5AF62F761638}"/>
              </a:ext>
            </a:extLst>
          </p:cNvPr>
          <p:cNvSpPr txBox="1"/>
          <p:nvPr/>
        </p:nvSpPr>
        <p:spPr>
          <a:xfrm>
            <a:off x="1134210" y="4724400"/>
            <a:ext cx="1151790" cy="584775"/>
          </a:xfrm>
          <a:prstGeom prst="rect">
            <a:avLst/>
          </a:prstGeom>
          <a:noFill/>
        </p:spPr>
        <p:txBody>
          <a:bodyPr wrap="none" rtlCol="0">
            <a:spAutoFit/>
          </a:bodyPr>
          <a:lstStyle/>
          <a:p>
            <a:r>
              <a:rPr lang="en-US" sz="3200" dirty="0"/>
              <a:t>LM</a:t>
            </a:r>
            <a:r>
              <a:rPr lang="en-US" sz="4000" baseline="-25000" dirty="0"/>
              <a:t>A</a:t>
            </a:r>
          </a:p>
        </p:txBody>
      </p:sp>
      <p:sp>
        <p:nvSpPr>
          <p:cNvPr id="7" name="TextBox 6">
            <a:extLst>
              <a:ext uri="{FF2B5EF4-FFF2-40B4-BE49-F238E27FC236}">
                <a16:creationId xmlns:a16="http://schemas.microsoft.com/office/drawing/2014/main" id="{0A0C1E07-3156-1492-C6A6-F2564A56F8BC}"/>
              </a:ext>
            </a:extLst>
          </p:cNvPr>
          <p:cNvSpPr txBox="1"/>
          <p:nvPr/>
        </p:nvSpPr>
        <p:spPr>
          <a:xfrm>
            <a:off x="1134210" y="5892225"/>
            <a:ext cx="1027845" cy="584775"/>
          </a:xfrm>
          <a:prstGeom prst="rect">
            <a:avLst/>
          </a:prstGeom>
          <a:noFill/>
        </p:spPr>
        <p:txBody>
          <a:bodyPr wrap="none" rtlCol="0">
            <a:spAutoFit/>
          </a:bodyPr>
          <a:lstStyle/>
          <a:p>
            <a:r>
              <a:rPr lang="en-US" sz="3200" dirty="0"/>
              <a:t>LM</a:t>
            </a:r>
            <a:r>
              <a:rPr lang="en-US" sz="4000" baseline="-25000" dirty="0"/>
              <a:t>B</a:t>
            </a:r>
          </a:p>
        </p:txBody>
      </p:sp>
      <p:sp>
        <p:nvSpPr>
          <p:cNvPr id="10" name="TextBox 9">
            <a:extLst>
              <a:ext uri="{FF2B5EF4-FFF2-40B4-BE49-F238E27FC236}">
                <a16:creationId xmlns:a16="http://schemas.microsoft.com/office/drawing/2014/main" id="{080B29B0-378A-9E6D-654F-291E728BDB42}"/>
              </a:ext>
            </a:extLst>
          </p:cNvPr>
          <p:cNvSpPr txBox="1"/>
          <p:nvPr/>
        </p:nvSpPr>
        <p:spPr>
          <a:xfrm>
            <a:off x="7086600" y="4948535"/>
            <a:ext cx="407484" cy="461665"/>
          </a:xfrm>
          <a:prstGeom prst="rect">
            <a:avLst/>
          </a:prstGeom>
          <a:noFill/>
        </p:spPr>
        <p:txBody>
          <a:bodyPr wrap="none" rtlCol="0">
            <a:spAutoFit/>
          </a:bodyPr>
          <a:lstStyle/>
          <a:p>
            <a:r>
              <a:rPr lang="en-US" sz="2400" dirty="0"/>
              <a:t>A</a:t>
            </a:r>
          </a:p>
        </p:txBody>
      </p:sp>
      <p:sp>
        <p:nvSpPr>
          <p:cNvPr id="13" name="TextBox 12">
            <a:extLst>
              <a:ext uri="{FF2B5EF4-FFF2-40B4-BE49-F238E27FC236}">
                <a16:creationId xmlns:a16="http://schemas.microsoft.com/office/drawing/2014/main" id="{88998F27-740E-38DB-2014-DA32504796AA}"/>
              </a:ext>
            </a:extLst>
          </p:cNvPr>
          <p:cNvSpPr txBox="1"/>
          <p:nvPr/>
        </p:nvSpPr>
        <p:spPr>
          <a:xfrm>
            <a:off x="7086600" y="6243935"/>
            <a:ext cx="389850" cy="461665"/>
          </a:xfrm>
          <a:prstGeom prst="rect">
            <a:avLst/>
          </a:prstGeom>
          <a:noFill/>
        </p:spPr>
        <p:txBody>
          <a:bodyPr wrap="none" rtlCol="0">
            <a:spAutoFit/>
          </a:bodyPr>
          <a:lstStyle/>
          <a:p>
            <a:r>
              <a:rPr lang="en-US" sz="2400" dirty="0"/>
              <a:t>B</a:t>
            </a:r>
          </a:p>
        </p:txBody>
      </p:sp>
    </p:spTree>
    <p:extLst>
      <p:ext uri="{BB962C8B-B14F-4D97-AF65-F5344CB8AC3E}">
        <p14:creationId xmlns:p14="http://schemas.microsoft.com/office/powerpoint/2010/main" val="78643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51AF1-9817-36A1-E7CA-172FA5FAD227}"/>
            </a:ext>
          </a:extLst>
        </p:cNvPr>
        <p:cNvGrpSpPr/>
        <p:nvPr/>
      </p:nvGrpSpPr>
      <p:grpSpPr>
        <a:xfrm>
          <a:off x="0" y="0"/>
          <a:ext cx="0" cy="0"/>
          <a:chOff x="0" y="0"/>
          <a:chExt cx="0" cy="0"/>
        </a:xfrm>
      </p:grpSpPr>
      <p:sp>
        <p:nvSpPr>
          <p:cNvPr id="137218" name="Rectangle 2">
            <a:extLst>
              <a:ext uri="{FF2B5EF4-FFF2-40B4-BE49-F238E27FC236}">
                <a16:creationId xmlns:a16="http://schemas.microsoft.com/office/drawing/2014/main" id="{BEFEA305-02A4-123B-A923-6F5518065B16}"/>
              </a:ext>
            </a:extLst>
          </p:cNvPr>
          <p:cNvSpPr>
            <a:spLocks noGrp="1" noChangeArrowheads="1"/>
          </p:cNvSpPr>
          <p:nvPr>
            <p:ph type="title"/>
          </p:nvPr>
        </p:nvSpPr>
        <p:spPr>
          <a:xfrm>
            <a:off x="538480" y="177801"/>
            <a:ext cx="11176000" cy="711199"/>
          </a:xfrm>
        </p:spPr>
        <p:txBody>
          <a:bodyPr>
            <a:normAutofit/>
          </a:bodyPr>
          <a:lstStyle/>
          <a:p>
            <a:r>
              <a:rPr lang="en-US" sz="3800" dirty="0"/>
              <a:t>But raw log-likelihood has problems</a:t>
            </a:r>
          </a:p>
        </p:txBody>
      </p:sp>
      <p:sp>
        <p:nvSpPr>
          <p:cNvPr id="5" name="Content Placeholder 4">
            <a:extLst>
              <a:ext uri="{FF2B5EF4-FFF2-40B4-BE49-F238E27FC236}">
                <a16:creationId xmlns:a16="http://schemas.microsoft.com/office/drawing/2014/main" id="{7BBCC492-0CAE-5C4E-9B83-6E2A1A7C8436}"/>
              </a:ext>
            </a:extLst>
          </p:cNvPr>
          <p:cNvSpPr>
            <a:spLocks noGrp="1"/>
          </p:cNvSpPr>
          <p:nvPr>
            <p:ph idx="1"/>
          </p:nvPr>
        </p:nvSpPr>
        <p:spPr>
          <a:xfrm>
            <a:off x="1320800" y="1397000"/>
            <a:ext cx="10393680" cy="4572000"/>
          </a:xfrm>
        </p:spPr>
        <p:txBody>
          <a:bodyPr>
            <a:normAutofit/>
          </a:bodyPr>
          <a:lstStyle/>
          <a:p>
            <a:pPr marL="80431" indent="0"/>
            <a:r>
              <a:rPr lang="en-US" sz="3600" dirty="0">
                <a:cs typeface="Calibri" panose="020F0502020204030204" pitchFamily="34" charset="0"/>
              </a:rPr>
              <a:t>Probability depends on size of test set</a:t>
            </a:r>
          </a:p>
          <a:p>
            <a:pPr marL="669928" indent="-457189">
              <a:buFont typeface="Arial" panose="020B0604020202020204" pitchFamily="34" charset="0"/>
              <a:buChar char="•"/>
            </a:pPr>
            <a:r>
              <a:rPr lang="en-US" sz="3600" dirty="0"/>
              <a:t>Probability gets smaller the longer the text</a:t>
            </a:r>
          </a:p>
          <a:p>
            <a:pPr marL="669928" indent="-457189">
              <a:buFont typeface="Arial" panose="020B0604020202020204" pitchFamily="34" charset="0"/>
              <a:buChar char="•"/>
            </a:pPr>
            <a:r>
              <a:rPr lang="en-US" sz="3600" dirty="0"/>
              <a:t>We would prefer a metric that is </a:t>
            </a:r>
            <a:r>
              <a:rPr lang="en-US" sz="3600" b="1" dirty="0"/>
              <a:t>per-word</a:t>
            </a:r>
            <a:r>
              <a:rPr lang="en-US" sz="3600" dirty="0"/>
              <a:t>, normalized by length</a:t>
            </a:r>
          </a:p>
          <a:p>
            <a:pPr marL="1066773" lvl="1" indent="-457189">
              <a:buFont typeface="Arial" panose="020B0604020202020204" pitchFamily="34" charset="0"/>
              <a:buChar char="•"/>
            </a:pPr>
            <a:endParaRPr lang="en-US" dirty="0">
              <a:latin typeface="Calibri" charset="0"/>
            </a:endParaRPr>
          </a:p>
          <a:p>
            <a:pPr marL="609585" lvl="1" indent="0">
              <a:buNone/>
            </a:pPr>
            <a:endParaRPr lang="en-US" dirty="0">
              <a:latin typeface="Calibri" charset="0"/>
            </a:endParaRPr>
          </a:p>
          <a:p>
            <a:pPr marL="609585" lvl="1" indent="0">
              <a:buNone/>
            </a:pPr>
            <a:endParaRPr lang="en-US" dirty="0">
              <a:latin typeface="Calibri" charset="0"/>
            </a:endParaRPr>
          </a:p>
          <a:p>
            <a:pPr marL="609585" lvl="1" indent="0">
              <a:buNone/>
            </a:pPr>
            <a:endParaRPr lang="en-US" b="1" dirty="0">
              <a:latin typeface="Calibri" charset="0"/>
            </a:endParaRPr>
          </a:p>
          <a:p>
            <a:endParaRPr lang="en-US" dirty="0"/>
          </a:p>
        </p:txBody>
      </p:sp>
    </p:spTree>
    <p:extLst>
      <p:ext uri="{BB962C8B-B14F-4D97-AF65-F5344CB8AC3E}">
        <p14:creationId xmlns:p14="http://schemas.microsoft.com/office/powerpoint/2010/main" val="15809074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FE992-995B-C74D-A197-7FB6C90121EF}"/>
            </a:ext>
          </a:extLst>
        </p:cNvPr>
        <p:cNvGrpSpPr/>
        <p:nvPr/>
      </p:nvGrpSpPr>
      <p:grpSpPr>
        <a:xfrm>
          <a:off x="0" y="0"/>
          <a:ext cx="0" cy="0"/>
          <a:chOff x="0" y="0"/>
          <a:chExt cx="0" cy="0"/>
        </a:xfrm>
      </p:grpSpPr>
      <p:sp>
        <p:nvSpPr>
          <p:cNvPr id="137218" name="Rectangle 2">
            <a:extLst>
              <a:ext uri="{FF2B5EF4-FFF2-40B4-BE49-F238E27FC236}">
                <a16:creationId xmlns:a16="http://schemas.microsoft.com/office/drawing/2014/main" id="{55287BE9-5A68-F88E-594C-1F6399157589}"/>
              </a:ext>
            </a:extLst>
          </p:cNvPr>
          <p:cNvSpPr>
            <a:spLocks noGrp="1" noChangeArrowheads="1"/>
          </p:cNvSpPr>
          <p:nvPr>
            <p:ph type="title"/>
          </p:nvPr>
        </p:nvSpPr>
        <p:spPr>
          <a:xfrm>
            <a:off x="538480" y="177801"/>
            <a:ext cx="11176000" cy="711199"/>
          </a:xfrm>
        </p:spPr>
        <p:txBody>
          <a:bodyPr>
            <a:normAutofit/>
          </a:bodyPr>
          <a:lstStyle/>
          <a:p>
            <a:r>
              <a:rPr lang="en-US" sz="3800" dirty="0"/>
              <a:t>Perplexity is normalized for length</a:t>
            </a:r>
          </a:p>
        </p:txBody>
      </p:sp>
      <p:sp>
        <p:nvSpPr>
          <p:cNvPr id="5" name="Content Placeholder 4">
            <a:extLst>
              <a:ext uri="{FF2B5EF4-FFF2-40B4-BE49-F238E27FC236}">
                <a16:creationId xmlns:a16="http://schemas.microsoft.com/office/drawing/2014/main" id="{4553C4F7-252A-AFD0-D0B0-FCB4F72A2D9B}"/>
              </a:ext>
            </a:extLst>
          </p:cNvPr>
          <p:cNvSpPr>
            <a:spLocks noGrp="1"/>
          </p:cNvSpPr>
          <p:nvPr>
            <p:ph idx="1"/>
          </p:nvPr>
        </p:nvSpPr>
        <p:spPr>
          <a:xfrm>
            <a:off x="1320800" y="1397000"/>
            <a:ext cx="10393680" cy="4572000"/>
          </a:xfrm>
        </p:spPr>
        <p:txBody>
          <a:bodyPr>
            <a:normAutofit/>
          </a:bodyPr>
          <a:lstStyle/>
          <a:p>
            <a:pPr marL="80431" indent="0"/>
            <a:r>
              <a:rPr lang="en-US" sz="3600" b="1" dirty="0"/>
              <a:t>Perplexity</a:t>
            </a:r>
            <a:r>
              <a:rPr lang="en-US" sz="3600" dirty="0"/>
              <a:t> is the inverse probability of the test set, normalized by the number of words</a:t>
            </a:r>
          </a:p>
          <a:p>
            <a:pPr marL="609585" lvl="1" indent="0">
              <a:buNone/>
            </a:pPr>
            <a:r>
              <a:rPr lang="en-US" sz="3200" dirty="0">
                <a:cs typeface="Calibri" panose="020F0502020204030204" pitchFamily="34" charset="0"/>
              </a:rPr>
              <a:t>(The inverse </a:t>
            </a:r>
            <a:r>
              <a:rPr lang="en-US" sz="3200" dirty="0">
                <a:effectLst/>
                <a:cs typeface="Calibri" panose="020F0502020204030204" pitchFamily="34" charset="0"/>
              </a:rPr>
              <a:t>comes from the original definition of perplexity from cross-entropy rate in information theory)</a:t>
            </a:r>
          </a:p>
          <a:p>
            <a:pPr marL="609585" lvl="1" indent="0">
              <a:buNone/>
            </a:pPr>
            <a:endParaRPr lang="en-US" sz="3200" dirty="0">
              <a:cs typeface="Calibri" panose="020F0502020204030204" pitchFamily="34" charset="0"/>
            </a:endParaRPr>
          </a:p>
          <a:p>
            <a:pPr marL="609585" lvl="1" indent="0">
              <a:buNone/>
            </a:pPr>
            <a:r>
              <a:rPr lang="en-US" sz="3200" dirty="0">
                <a:cs typeface="Calibri" panose="020F0502020204030204" pitchFamily="34" charset="0"/>
              </a:rPr>
              <a:t>Probability range is  [0,1], perplexity range is [1,∞]</a:t>
            </a:r>
          </a:p>
          <a:p>
            <a:pPr marL="537620" indent="-457189">
              <a:buFont typeface="Arial" panose="020B0604020202020204" pitchFamily="34" charset="0"/>
              <a:buChar char="•"/>
            </a:pPr>
            <a:endParaRPr lang="en-US" dirty="0">
              <a:latin typeface="Calibri" charset="0"/>
            </a:endParaRPr>
          </a:p>
          <a:p>
            <a:pPr marL="537620" indent="-457189">
              <a:buFont typeface="Arial" panose="020B0604020202020204" pitchFamily="34" charset="0"/>
              <a:buChar char="•"/>
            </a:pPr>
            <a:endParaRPr lang="en-US" dirty="0">
              <a:latin typeface="Calibri" charset="0"/>
            </a:endParaRPr>
          </a:p>
          <a:p>
            <a:pPr marL="1066773" lvl="1" indent="-457189">
              <a:buFont typeface="Arial" panose="020B0604020202020204" pitchFamily="34" charset="0"/>
              <a:buChar char="•"/>
            </a:pPr>
            <a:endParaRPr lang="en-US" dirty="0">
              <a:latin typeface="Calibri" charset="0"/>
            </a:endParaRPr>
          </a:p>
          <a:p>
            <a:pPr marL="609585" lvl="1" indent="0">
              <a:buNone/>
            </a:pPr>
            <a:endParaRPr lang="en-US" dirty="0">
              <a:latin typeface="Calibri" charset="0"/>
            </a:endParaRPr>
          </a:p>
          <a:p>
            <a:pPr marL="609585" lvl="1" indent="0">
              <a:buNone/>
            </a:pPr>
            <a:endParaRPr lang="en-US" dirty="0">
              <a:latin typeface="Calibri" charset="0"/>
            </a:endParaRPr>
          </a:p>
          <a:p>
            <a:pPr marL="609585" lvl="1" indent="0">
              <a:buNone/>
            </a:pPr>
            <a:endParaRPr lang="en-US" b="1" dirty="0">
              <a:latin typeface="Calibri" charset="0"/>
            </a:endParaRPr>
          </a:p>
          <a:p>
            <a:endParaRPr lang="en-US" dirty="0"/>
          </a:p>
        </p:txBody>
      </p:sp>
    </p:spTree>
    <p:extLst>
      <p:ext uri="{BB962C8B-B14F-4D97-AF65-F5344CB8AC3E}">
        <p14:creationId xmlns:p14="http://schemas.microsoft.com/office/powerpoint/2010/main" val="21436355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968A0-F36F-3575-6FA5-A8D9BF5562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3292C2-4029-377F-CDA1-077DF4716310}"/>
              </a:ext>
            </a:extLst>
          </p:cNvPr>
          <p:cNvSpPr>
            <a:spLocks noGrp="1"/>
          </p:cNvSpPr>
          <p:nvPr>
            <p:ph type="title"/>
          </p:nvPr>
        </p:nvSpPr>
        <p:spPr/>
        <p:txBody>
          <a:bodyPr/>
          <a:lstStyle/>
          <a:p>
            <a:r>
              <a:rPr lang="en-US" dirty="0"/>
              <a:t>Perplexity</a:t>
            </a:r>
          </a:p>
        </p:txBody>
      </p:sp>
      <p:sp>
        <p:nvSpPr>
          <p:cNvPr id="6" name="Content Placeholder 5">
            <a:extLst>
              <a:ext uri="{FF2B5EF4-FFF2-40B4-BE49-F238E27FC236}">
                <a16:creationId xmlns:a16="http://schemas.microsoft.com/office/drawing/2014/main" id="{68CCE665-522C-F503-EFBB-143D431AD96F}"/>
              </a:ext>
            </a:extLst>
          </p:cNvPr>
          <p:cNvSpPr>
            <a:spLocks noGrp="1"/>
          </p:cNvSpPr>
          <p:nvPr>
            <p:ph idx="1"/>
          </p:nvPr>
        </p:nvSpPr>
        <p:spPr>
          <a:xfrm>
            <a:off x="1097285" y="1447800"/>
            <a:ext cx="10408915" cy="4724400"/>
          </a:xfrm>
        </p:spPr>
        <p:txBody>
          <a:bodyPr/>
          <a:lstStyle/>
          <a:p>
            <a:r>
              <a:rPr lang="en-US" sz="3000" dirty="0">
                <a:cs typeface="Calibri" panose="020F0502020204030204" pitchFamily="34" charset="0"/>
              </a:rPr>
              <a:t>So just as for n-gram grammars, we use perplexity to measure how well the LM predicts unseen text</a:t>
            </a:r>
          </a:p>
          <a:p>
            <a:r>
              <a:rPr lang="en-US" sz="3000" dirty="0">
                <a:cs typeface="Calibri" panose="020F0502020204030204" pitchFamily="34" charset="0"/>
              </a:rPr>
              <a:t>The p</a:t>
            </a:r>
            <a:r>
              <a:rPr lang="en-US" sz="3000" dirty="0">
                <a:effectLst/>
                <a:cs typeface="Calibri" panose="020F0502020204030204" pitchFamily="34" charset="0"/>
              </a:rPr>
              <a:t>erplexity of a model </a:t>
            </a:r>
            <a:r>
              <a:rPr lang="el-GR" sz="3000" dirty="0">
                <a:effectLst/>
                <a:cs typeface="Calibri" panose="020F0502020204030204" pitchFamily="34" charset="0"/>
              </a:rPr>
              <a:t>θ </a:t>
            </a:r>
            <a:r>
              <a:rPr lang="en-US" sz="3000" dirty="0">
                <a:effectLst/>
                <a:cs typeface="Calibri" panose="020F0502020204030204" pitchFamily="34" charset="0"/>
              </a:rPr>
              <a:t>on an unseen test set is the </a:t>
            </a:r>
            <a:r>
              <a:rPr lang="en-US" sz="3000" b="1" dirty="0">
                <a:effectLst/>
                <a:cs typeface="Calibri" panose="020F0502020204030204" pitchFamily="34" charset="0"/>
              </a:rPr>
              <a:t>inverse probability that </a:t>
            </a:r>
            <a:r>
              <a:rPr lang="el-GR" sz="3000" b="1" dirty="0">
                <a:effectLst/>
                <a:cs typeface="Calibri" panose="020F0502020204030204" pitchFamily="34" charset="0"/>
              </a:rPr>
              <a:t>θ </a:t>
            </a:r>
            <a:r>
              <a:rPr lang="en-US" sz="3000" b="1" dirty="0">
                <a:effectLst/>
                <a:cs typeface="Calibri" panose="020F0502020204030204" pitchFamily="34" charset="0"/>
              </a:rPr>
              <a:t>assigns to the test set, normalized by the test set length. </a:t>
            </a:r>
          </a:p>
          <a:p>
            <a:r>
              <a:rPr lang="en-US" sz="3000" dirty="0">
                <a:effectLst/>
                <a:cs typeface="Calibri" panose="020F0502020204030204" pitchFamily="34" charset="0"/>
              </a:rPr>
              <a:t>For a test set of </a:t>
            </a:r>
            <a:r>
              <a:rPr lang="en-US" sz="3000" i="1" dirty="0">
                <a:cs typeface="Calibri" panose="020F0502020204030204" pitchFamily="34" charset="0"/>
              </a:rPr>
              <a:t>T</a:t>
            </a:r>
            <a:r>
              <a:rPr lang="en-US" sz="3000" i="1" dirty="0">
                <a:effectLst/>
                <a:cs typeface="Calibri" panose="020F0502020204030204" pitchFamily="34" charset="0"/>
              </a:rPr>
              <a:t> </a:t>
            </a:r>
            <a:r>
              <a:rPr lang="en-US" sz="3000" dirty="0">
                <a:effectLst/>
                <a:cs typeface="Calibri" panose="020F0502020204030204" pitchFamily="34" charset="0"/>
              </a:rPr>
              <a:t>tokens </a:t>
            </a:r>
            <a:r>
              <a:rPr lang="en-US" sz="3000" i="1" dirty="0">
                <a:effectLst/>
                <a:cs typeface="Calibri" panose="020F0502020204030204" pitchFamily="34" charset="0"/>
              </a:rPr>
              <a:t>w</a:t>
            </a:r>
            <a:r>
              <a:rPr lang="en-US" sz="3000" baseline="-25000" dirty="0">
                <a:effectLst/>
                <a:cs typeface="Calibri" panose="020F0502020204030204" pitchFamily="34" charset="0"/>
              </a:rPr>
              <a:t>1:</a:t>
            </a:r>
            <a:r>
              <a:rPr lang="en-US" sz="3000" i="1" baseline="-25000" dirty="0">
                <a:cs typeface="Calibri" panose="020F0502020204030204" pitchFamily="34" charset="0"/>
              </a:rPr>
              <a:t>T</a:t>
            </a:r>
            <a:r>
              <a:rPr lang="en-US" sz="3000" dirty="0">
                <a:effectLst/>
                <a:cs typeface="Calibri" panose="020F0502020204030204" pitchFamily="34" charset="0"/>
              </a:rPr>
              <a:t> the perplexity is :</a:t>
            </a:r>
            <a:endParaRPr lang="en-US" sz="3000" dirty="0">
              <a:cs typeface="Calibri" panose="020F0502020204030204" pitchFamily="34" charset="0"/>
            </a:endParaRPr>
          </a:p>
          <a:p>
            <a:endParaRPr lang="en-US" dirty="0"/>
          </a:p>
          <a:p>
            <a:endParaRPr lang="en-US" dirty="0"/>
          </a:p>
        </p:txBody>
      </p:sp>
      <p:pic>
        <p:nvPicPr>
          <p:cNvPr id="3" name="Picture 2">
            <a:extLst>
              <a:ext uri="{FF2B5EF4-FFF2-40B4-BE49-F238E27FC236}">
                <a16:creationId xmlns:a16="http://schemas.microsoft.com/office/drawing/2014/main" id="{24F9300A-A5B5-7135-90D9-B84765A93532}"/>
              </a:ext>
            </a:extLst>
          </p:cNvPr>
          <p:cNvPicPr>
            <a:picLocks noChangeAspect="1"/>
          </p:cNvPicPr>
          <p:nvPr/>
        </p:nvPicPr>
        <p:blipFill>
          <a:blip r:embed="rId2"/>
          <a:stretch>
            <a:fillRect/>
          </a:stretch>
        </p:blipFill>
        <p:spPr>
          <a:xfrm>
            <a:off x="3374953" y="4610099"/>
            <a:ext cx="5442094" cy="655674"/>
          </a:xfrm>
          <a:prstGeom prst="rect">
            <a:avLst/>
          </a:prstGeom>
        </p:spPr>
      </p:pic>
      <p:pic>
        <p:nvPicPr>
          <p:cNvPr id="4" name="Picture 3">
            <a:extLst>
              <a:ext uri="{FF2B5EF4-FFF2-40B4-BE49-F238E27FC236}">
                <a16:creationId xmlns:a16="http://schemas.microsoft.com/office/drawing/2014/main" id="{AD18F99C-3E67-F699-0B09-68C851B56DB5}"/>
              </a:ext>
            </a:extLst>
          </p:cNvPr>
          <p:cNvPicPr>
            <a:picLocks noChangeAspect="1"/>
          </p:cNvPicPr>
          <p:nvPr/>
        </p:nvPicPr>
        <p:blipFill>
          <a:blip r:embed="rId3"/>
          <a:stretch>
            <a:fillRect/>
          </a:stretch>
        </p:blipFill>
        <p:spPr>
          <a:xfrm>
            <a:off x="5894903" y="4991100"/>
            <a:ext cx="3376723" cy="1409700"/>
          </a:xfrm>
          <a:prstGeom prst="rect">
            <a:avLst/>
          </a:prstGeom>
        </p:spPr>
      </p:pic>
    </p:spTree>
    <p:extLst>
      <p:ext uri="{BB962C8B-B14F-4D97-AF65-F5344CB8AC3E}">
        <p14:creationId xmlns:p14="http://schemas.microsoft.com/office/powerpoint/2010/main" val="22118572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D47A3D-9DEC-26CA-D904-2F418B9E0D77}"/>
              </a:ext>
            </a:extLst>
          </p:cNvPr>
          <p:cNvSpPr>
            <a:spLocks noGrp="1"/>
          </p:cNvSpPr>
          <p:nvPr>
            <p:ph type="title"/>
          </p:nvPr>
        </p:nvSpPr>
        <p:spPr/>
        <p:txBody>
          <a:bodyPr/>
          <a:lstStyle/>
          <a:p>
            <a:r>
              <a:rPr lang="en-US" dirty="0"/>
              <a:t>Perplexity</a:t>
            </a:r>
          </a:p>
        </p:txBody>
      </p:sp>
      <p:sp>
        <p:nvSpPr>
          <p:cNvPr id="6" name="Content Placeholder 5">
            <a:extLst>
              <a:ext uri="{FF2B5EF4-FFF2-40B4-BE49-F238E27FC236}">
                <a16:creationId xmlns:a16="http://schemas.microsoft.com/office/drawing/2014/main" id="{F812CEFB-0DEC-B0D0-0F10-6830DF450C5A}"/>
              </a:ext>
            </a:extLst>
          </p:cNvPr>
          <p:cNvSpPr>
            <a:spLocks noGrp="1"/>
          </p:cNvSpPr>
          <p:nvPr>
            <p:ph idx="1"/>
          </p:nvPr>
        </p:nvSpPr>
        <p:spPr>
          <a:xfrm>
            <a:off x="1097285" y="1447799"/>
            <a:ext cx="11094715" cy="5250597"/>
          </a:xfrm>
        </p:spPr>
        <p:txBody>
          <a:bodyPr>
            <a:normAutofit fontScale="92500" lnSpcReduction="10000"/>
          </a:bodyPr>
          <a:lstStyle/>
          <a:p>
            <a:pPr marL="457200" indent="-457200">
              <a:buFont typeface="Arial" panose="020B0604020202020204" pitchFamily="34" charset="0"/>
              <a:buChar char="•"/>
            </a:pPr>
            <a:r>
              <a:rPr lang="en-US" sz="3200" dirty="0">
                <a:effectLst/>
                <a:cs typeface="Calibri" panose="020F0502020204030204" pitchFamily="34" charset="0"/>
              </a:rPr>
              <a:t>The higher the probability of a sequence, the lower its perplexity.</a:t>
            </a:r>
          </a:p>
          <a:p>
            <a:pPr marL="457200" indent="-457200">
              <a:buFont typeface="Arial" panose="020B0604020202020204" pitchFamily="34" charset="0"/>
              <a:buChar char="•"/>
            </a:pPr>
            <a:r>
              <a:rPr lang="en-US" sz="3200" dirty="0">
                <a:effectLst/>
                <a:cs typeface="Calibri" panose="020F0502020204030204" pitchFamily="34" charset="0"/>
              </a:rPr>
              <a:t>= Lower </a:t>
            </a:r>
            <a:r>
              <a:rPr lang="en-US" sz="3200" b="0" dirty="0">
                <a:effectLst/>
                <a:cs typeface="Calibri" panose="020F0502020204030204" pitchFamily="34" charset="0"/>
              </a:rPr>
              <a:t>the perplexity of a model on the data, the better the model</a:t>
            </a:r>
            <a:r>
              <a:rPr lang="en-US" sz="3200" dirty="0">
                <a:effectLst/>
                <a:cs typeface="Calibri" panose="020F0502020204030204" pitchFamily="34" charset="0"/>
              </a:rPr>
              <a:t>. </a:t>
            </a:r>
          </a:p>
          <a:p>
            <a:pPr marL="457200" indent="-457200">
              <a:buFont typeface="Arial" panose="020B0604020202020204" pitchFamily="34" charset="0"/>
              <a:buChar char="•"/>
            </a:pPr>
            <a:r>
              <a:rPr lang="en-US" sz="3200" b="1" dirty="0">
                <a:solidFill>
                  <a:srgbClr val="0200FF"/>
                </a:solidFill>
                <a:cs typeface="Calibri"/>
              </a:rPr>
              <a:t>Minimizing perplexity is the same as maximizing probability</a:t>
            </a:r>
            <a:endParaRPr lang="en-US" dirty="0">
              <a:cs typeface="Calibri" panose="020F0502020204030204" pitchFamily="34" charset="0"/>
            </a:endParaRPr>
          </a:p>
          <a:p>
            <a:r>
              <a:rPr lang="en-US" sz="3200" dirty="0">
                <a:effectLst/>
                <a:cs typeface="Calibri" panose="020F0502020204030204" pitchFamily="34" charset="0"/>
              </a:rPr>
              <a:t>Also:  </a:t>
            </a:r>
          </a:p>
          <a:p>
            <a:pPr marL="514350" indent="-514350">
              <a:buFont typeface="+mj-lt"/>
              <a:buAutoNum type="arabicPeriod"/>
            </a:pPr>
            <a:r>
              <a:rPr lang="en-US" sz="3200" dirty="0">
                <a:effectLst/>
                <a:cs typeface="Calibri" panose="020F0502020204030204" pitchFamily="34" charset="0"/>
              </a:rPr>
              <a:t>Perplexity </a:t>
            </a:r>
            <a:r>
              <a:rPr lang="en-US" sz="3200" dirty="0">
                <a:cs typeface="Calibri" panose="020F0502020204030204" pitchFamily="34" charset="0"/>
              </a:rPr>
              <a:t>turns out to be </a:t>
            </a:r>
            <a:r>
              <a:rPr lang="en-US" sz="3200" dirty="0">
                <a:effectLst/>
                <a:cs typeface="Calibri" panose="020F0502020204030204" pitchFamily="34" charset="0"/>
              </a:rPr>
              <a:t>the exp of the cross-entropy</a:t>
            </a:r>
          </a:p>
          <a:p>
            <a:pPr marL="514350" indent="-514350">
              <a:buFont typeface="+mj-lt"/>
              <a:buAutoNum type="arabicPeriod"/>
            </a:pPr>
            <a:endParaRPr lang="en-US" sz="3200" dirty="0">
              <a:effectLst/>
              <a:cs typeface="Calibri" panose="020F0502020204030204" pitchFamily="34" charset="0"/>
            </a:endParaRPr>
          </a:p>
          <a:p>
            <a:pPr marL="514350" indent="-514350">
              <a:buFont typeface="+mj-lt"/>
              <a:buAutoNum type="arabicPeriod"/>
            </a:pPr>
            <a:endParaRPr lang="en-US" sz="3200" dirty="0">
              <a:effectLst/>
              <a:cs typeface="Calibri" panose="020F0502020204030204" pitchFamily="34" charset="0"/>
            </a:endParaRPr>
          </a:p>
          <a:p>
            <a:pPr marL="514350" indent="-514350">
              <a:buFont typeface="+mj-lt"/>
              <a:buAutoNum type="arabicPeriod"/>
            </a:pPr>
            <a:endParaRPr lang="en-US" sz="3200" dirty="0">
              <a:cs typeface="Calibri" panose="020F0502020204030204" pitchFamily="34" charset="0"/>
            </a:endParaRPr>
          </a:p>
          <a:p>
            <a:pPr marL="514350" indent="-514350">
              <a:buFont typeface="+mj-lt"/>
              <a:buAutoNum type="arabicPeriod"/>
            </a:pPr>
            <a:r>
              <a:rPr lang="en-US" sz="3200" dirty="0">
                <a:effectLst/>
                <a:cs typeface="Calibri" panose="020F0502020204030204" pitchFamily="34" charset="0"/>
              </a:rPr>
              <a:t>Perplexity is sensitive to length/tokenization so best used when comparing LMs that use the same tokenizer. </a:t>
            </a:r>
            <a:endParaRPr lang="en-US" sz="3200" dirty="0">
              <a:cs typeface="Calibri" panose="020F0502020204030204" pitchFamily="34" charset="0"/>
            </a:endParaRPr>
          </a:p>
          <a:p>
            <a:r>
              <a:rPr lang="en-US" sz="1800" dirty="0">
                <a:effectLst/>
              </a:rPr>
              <a:t> </a:t>
            </a:r>
            <a:endParaRPr lang="en-US" sz="1400" dirty="0"/>
          </a:p>
          <a:p>
            <a:endParaRPr lang="en-US" sz="2000" dirty="0"/>
          </a:p>
          <a:p>
            <a:endParaRPr lang="en-US" dirty="0"/>
          </a:p>
        </p:txBody>
      </p:sp>
      <p:pic>
        <p:nvPicPr>
          <p:cNvPr id="2" name="Picture 1">
            <a:extLst>
              <a:ext uri="{FF2B5EF4-FFF2-40B4-BE49-F238E27FC236}">
                <a16:creationId xmlns:a16="http://schemas.microsoft.com/office/drawing/2014/main" id="{BF6A989A-174D-816B-777F-81318D5B3CAF}"/>
              </a:ext>
            </a:extLst>
          </p:cNvPr>
          <p:cNvPicPr>
            <a:picLocks noChangeAspect="1"/>
          </p:cNvPicPr>
          <p:nvPr/>
        </p:nvPicPr>
        <p:blipFill>
          <a:blip r:embed="rId2"/>
          <a:stretch>
            <a:fillRect/>
          </a:stretch>
        </p:blipFill>
        <p:spPr>
          <a:xfrm>
            <a:off x="2819400" y="3886200"/>
            <a:ext cx="7847465" cy="1393475"/>
          </a:xfrm>
          <a:prstGeom prst="rect">
            <a:avLst/>
          </a:prstGeom>
        </p:spPr>
      </p:pic>
    </p:spTree>
    <p:extLst>
      <p:ext uri="{BB962C8B-B14F-4D97-AF65-F5344CB8AC3E}">
        <p14:creationId xmlns:p14="http://schemas.microsoft.com/office/powerpoint/2010/main" val="29457055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5BD76-0882-D4FF-6D44-102C87CA8F92}"/>
              </a:ext>
            </a:extLst>
          </p:cNvPr>
          <p:cNvSpPr>
            <a:spLocks noGrp="1"/>
          </p:cNvSpPr>
          <p:nvPr>
            <p:ph type="title"/>
          </p:nvPr>
        </p:nvSpPr>
        <p:spPr/>
        <p:txBody>
          <a:bodyPr>
            <a:normAutofit fontScale="90000"/>
          </a:bodyPr>
          <a:lstStyle/>
          <a:p>
            <a:r>
              <a:rPr lang="en-US" dirty="0"/>
              <a:t>(as we said in lecture 1)</a:t>
            </a:r>
            <a:br>
              <a:rPr lang="en-US" dirty="0"/>
            </a:br>
            <a:r>
              <a:rPr lang="en-US" dirty="0"/>
              <a:t>Many other factors that we evaluate, like:</a:t>
            </a:r>
          </a:p>
        </p:txBody>
      </p:sp>
      <p:sp>
        <p:nvSpPr>
          <p:cNvPr id="3" name="Content Placeholder 2">
            <a:extLst>
              <a:ext uri="{FF2B5EF4-FFF2-40B4-BE49-F238E27FC236}">
                <a16:creationId xmlns:a16="http://schemas.microsoft.com/office/drawing/2014/main" id="{D079CAE1-141A-645F-624B-F7524B38FADE}"/>
              </a:ext>
            </a:extLst>
          </p:cNvPr>
          <p:cNvSpPr>
            <a:spLocks noGrp="1"/>
          </p:cNvSpPr>
          <p:nvPr>
            <p:ph idx="1"/>
          </p:nvPr>
        </p:nvSpPr>
        <p:spPr>
          <a:xfrm>
            <a:off x="1097286" y="1600200"/>
            <a:ext cx="10561314" cy="4572000"/>
          </a:xfrm>
        </p:spPr>
        <p:txBody>
          <a:bodyPr>
            <a:normAutofit/>
          </a:bodyPr>
          <a:lstStyle/>
          <a:p>
            <a:r>
              <a:rPr lang="en-US" b="1" dirty="0">
                <a:cs typeface="Calibri" panose="020F0502020204030204" pitchFamily="34" charset="0"/>
              </a:rPr>
              <a:t>Size</a:t>
            </a:r>
          </a:p>
          <a:p>
            <a:r>
              <a:rPr lang="en-US" dirty="0">
                <a:cs typeface="Calibri" panose="020F0502020204030204" pitchFamily="34" charset="0"/>
              </a:rPr>
              <a:t>	Big models take lots of GPUs and time to train, memory to store</a:t>
            </a:r>
          </a:p>
          <a:p>
            <a:r>
              <a:rPr lang="en-US" b="1" dirty="0">
                <a:cs typeface="Calibri" panose="020F0502020204030204" pitchFamily="34" charset="0"/>
              </a:rPr>
              <a:t>Energy usage</a:t>
            </a:r>
          </a:p>
          <a:p>
            <a:r>
              <a:rPr lang="en-US" dirty="0">
                <a:effectLst/>
                <a:cs typeface="Calibri" panose="020F0502020204030204" pitchFamily="34" charset="0"/>
              </a:rPr>
              <a:t>Can measure kWh or kilograms of CO2 emitted </a:t>
            </a:r>
            <a:endParaRPr lang="en-US" dirty="0">
              <a:cs typeface="Calibri" panose="020F0502020204030204" pitchFamily="34" charset="0"/>
            </a:endParaRPr>
          </a:p>
          <a:p>
            <a:r>
              <a:rPr lang="en-US" b="1" dirty="0">
                <a:cs typeface="Calibri" panose="020F0502020204030204" pitchFamily="34" charset="0"/>
              </a:rPr>
              <a:t>Fairness</a:t>
            </a:r>
          </a:p>
          <a:p>
            <a:r>
              <a:rPr lang="en-US" dirty="0">
                <a:cs typeface="Calibri" panose="020F0502020204030204" pitchFamily="34" charset="0"/>
              </a:rPr>
              <a:t>Benchmarks measure </a:t>
            </a:r>
            <a:r>
              <a:rPr lang="en-US" dirty="0">
                <a:effectLst/>
                <a:cs typeface="Calibri" panose="020F0502020204030204" pitchFamily="34" charset="0"/>
              </a:rPr>
              <a:t>stereotypes, or decreased performance for language from or about some groups. </a:t>
            </a:r>
            <a:endParaRPr lang="en-US" dirty="0">
              <a:cs typeface="Calibri" panose="020F0502020204030204" pitchFamily="34" charset="0"/>
            </a:endParaRPr>
          </a:p>
          <a:p>
            <a:endParaRPr lang="en-US" sz="3600" dirty="0"/>
          </a:p>
        </p:txBody>
      </p:sp>
    </p:spTree>
    <p:extLst>
      <p:ext uri="{BB962C8B-B14F-4D97-AF65-F5344CB8AC3E}">
        <p14:creationId xmlns:p14="http://schemas.microsoft.com/office/powerpoint/2010/main" val="2670720476"/>
      </p:ext>
    </p:extLst>
  </p:cSld>
  <p:clrMapOvr>
    <a:masterClrMapping/>
  </p:clrMapOvr>
</p:sld>
</file>

<file path=ppt/theme/theme1.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34398</TotalTime>
  <Words>3628</Words>
  <Application>Microsoft Macintosh PowerPoint</Application>
  <PresentationFormat>Widescreen</PresentationFormat>
  <Paragraphs>471</Paragraphs>
  <Slides>95</Slides>
  <Notes>40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95</vt:i4>
      </vt:variant>
    </vt:vector>
  </HeadingPairs>
  <TitlesOfParts>
    <vt:vector size="109" baseType="lpstr">
      <vt:lpstr>CMR10</vt:lpstr>
      <vt:lpstr>ＭＳ Ｐゴシック</vt:lpstr>
      <vt:lpstr>NimbusRomNo9L</vt:lpstr>
      <vt:lpstr>Times</vt:lpstr>
      <vt:lpstr>Arial</vt:lpstr>
      <vt:lpstr>Avenir Next</vt:lpstr>
      <vt:lpstr>Bradley Hand</vt:lpstr>
      <vt:lpstr>Calibri</vt:lpstr>
      <vt:lpstr>Calibri Light</vt:lpstr>
      <vt:lpstr>Courier</vt:lpstr>
      <vt:lpstr>Franklin Gothic Book</vt:lpstr>
      <vt:lpstr>Raleway</vt:lpstr>
      <vt:lpstr>Times New Roman</vt:lpstr>
      <vt:lpstr>1_Retrospect</vt:lpstr>
      <vt:lpstr>Transformers</vt:lpstr>
      <vt:lpstr>LLMs are built out of transformers</vt:lpstr>
      <vt:lpstr>A very approximate timeline</vt:lpstr>
      <vt:lpstr>The transformer</vt:lpstr>
      <vt:lpstr>Transformers</vt:lpstr>
      <vt:lpstr>How to compute contextual embeddings</vt:lpstr>
      <vt:lpstr>Reminder: contextual embeddings</vt:lpstr>
      <vt:lpstr>Reminder: problem with static embeddings (word2vec)</vt:lpstr>
      <vt:lpstr>Contextual Embeddings</vt:lpstr>
      <vt:lpstr>Intuition of attention</vt:lpstr>
      <vt:lpstr>Intuition of attention: </vt:lpstr>
      <vt:lpstr>Attention definition</vt:lpstr>
      <vt:lpstr>Attention is left-to-right</vt:lpstr>
      <vt:lpstr>Simplified version of attention: a sum of prior words weighted by their similarity with the current word</vt:lpstr>
      <vt:lpstr>Intuition of attention: </vt:lpstr>
      <vt:lpstr>An Actual Attention Head: slightly more complicated</vt:lpstr>
      <vt:lpstr>Attention intuition</vt:lpstr>
      <vt:lpstr>Intuition of attention: </vt:lpstr>
      <vt:lpstr>An Actual Attention Head: slightly more complicated</vt:lpstr>
      <vt:lpstr>An Actual Attention Head: slightly more complicated</vt:lpstr>
      <vt:lpstr>Final equations for one attention head</vt:lpstr>
      <vt:lpstr>Calculating the value of a3</vt:lpstr>
      <vt:lpstr>Actual Attention: slightly more complicated</vt:lpstr>
      <vt:lpstr>Multi-head attention</vt:lpstr>
      <vt:lpstr>Summary</vt:lpstr>
      <vt:lpstr>Transformers</vt:lpstr>
      <vt:lpstr>Transformers</vt:lpstr>
      <vt:lpstr>Reminder: transformer language model</vt:lpstr>
      <vt:lpstr>The residual stream: each token gets passed up and modified</vt:lpstr>
      <vt:lpstr>We'll need nonlinearities, so a feedforward layer</vt:lpstr>
      <vt:lpstr>Layer norm: the vector xi is normalized twice</vt:lpstr>
      <vt:lpstr>Layer Norm</vt:lpstr>
      <vt:lpstr>Putting together a single transformer block</vt:lpstr>
      <vt:lpstr>A transformer is a stack of these blocks so all the vectors are of the same dimensionality d</vt:lpstr>
      <vt:lpstr>Residual streams and attention</vt:lpstr>
      <vt:lpstr>Transformers</vt:lpstr>
      <vt:lpstr>Transformers</vt:lpstr>
      <vt:lpstr>Parallelizing computation using X</vt:lpstr>
      <vt:lpstr>QKT</vt:lpstr>
      <vt:lpstr>Parallelizing attention</vt:lpstr>
      <vt:lpstr>Masking out the future</vt:lpstr>
      <vt:lpstr>Masking out the future</vt:lpstr>
      <vt:lpstr>Another point: Attention is quadratic in length</vt:lpstr>
      <vt:lpstr>Attention again</vt:lpstr>
      <vt:lpstr>Parallelizing Multi-head Attention</vt:lpstr>
      <vt:lpstr>Parallelizing Multi-head Attention</vt:lpstr>
      <vt:lpstr>Transformers</vt:lpstr>
      <vt:lpstr>Transformers</vt:lpstr>
      <vt:lpstr>Token and Position Embeddings</vt:lpstr>
      <vt:lpstr>Token Embeddings</vt:lpstr>
      <vt:lpstr>Position Embeddings</vt:lpstr>
      <vt:lpstr>Each x is just the sum of word and position embeddings</vt:lpstr>
      <vt:lpstr>Language modeling head</vt:lpstr>
      <vt:lpstr>Language modeling head</vt:lpstr>
      <vt:lpstr>Language modeling head</vt:lpstr>
      <vt:lpstr>The final transformer model</vt:lpstr>
      <vt:lpstr>Transformers</vt:lpstr>
      <vt:lpstr>Large Language Models</vt:lpstr>
      <vt:lpstr>Recall: Conditional Generation: Generating text conditioned on previous text!</vt:lpstr>
      <vt:lpstr>Where does token probability come from?</vt:lpstr>
      <vt:lpstr>Where does token probability come from?</vt:lpstr>
      <vt:lpstr>Decoding</vt:lpstr>
      <vt:lpstr>Greedy decoding</vt:lpstr>
      <vt:lpstr>Greedy decoding: choosing "all"</vt:lpstr>
      <vt:lpstr>We don't use greedy decoding</vt:lpstr>
      <vt:lpstr>Random sampling</vt:lpstr>
      <vt:lpstr>Random Sampling</vt:lpstr>
      <vt:lpstr>Sampling a word from a distribution</vt:lpstr>
      <vt:lpstr>Random sampling</vt:lpstr>
      <vt:lpstr>Alas, random sampling doesn't work very well</vt:lpstr>
      <vt:lpstr>Factors in word sampling: quality and diversity</vt:lpstr>
      <vt:lpstr>Temperature sampling</vt:lpstr>
      <vt:lpstr>Temperature sampling</vt:lpstr>
      <vt:lpstr>Temperature sampling</vt:lpstr>
      <vt:lpstr>Temperature sampling</vt:lpstr>
      <vt:lpstr>PowerPoint Presentation</vt:lpstr>
      <vt:lpstr>Temperature sampling comes from thermodynamics</vt:lpstr>
      <vt:lpstr>Large Language Models</vt:lpstr>
      <vt:lpstr>Large Language Models</vt:lpstr>
      <vt:lpstr>Self-supervised pre-training algorithm</vt:lpstr>
      <vt:lpstr>The language modeling loss</vt:lpstr>
      <vt:lpstr>From chapter: Why –log prob turns out to be  cross-entropy loss</vt:lpstr>
      <vt:lpstr>Teacher forcing</vt:lpstr>
      <vt:lpstr>Training a transformer language model</vt:lpstr>
      <vt:lpstr>LLMs are mainly trained on the web</vt:lpstr>
      <vt:lpstr>How to make an LLM multilingual?</vt:lpstr>
      <vt:lpstr>PowerPoint Presentation</vt:lpstr>
      <vt:lpstr>Large Language Models</vt:lpstr>
      <vt:lpstr>Large Language Models</vt:lpstr>
      <vt:lpstr>Better LMs are better at predicting text</vt:lpstr>
      <vt:lpstr>But raw log-likelihood has problems</vt:lpstr>
      <vt:lpstr>Perplexity is normalized for length</vt:lpstr>
      <vt:lpstr>Perplexity</vt:lpstr>
      <vt:lpstr>Perplexity</vt:lpstr>
      <vt:lpstr>(as we said in lecture 1) Many other factors that we evaluate, like:</vt:lpstr>
    </vt:vector>
  </TitlesOfParts>
  <Manager/>
  <Company>Stanford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Transformers</dc:title>
  <dc:subject>Speech and Language Processing</dc:subject>
  <dc:creator>Dan Jurafsky</dc:creator>
  <cp:keywords/>
  <dc:description/>
  <cp:lastModifiedBy>Dan Jurafsky</cp:lastModifiedBy>
  <cp:revision>595</cp:revision>
  <cp:lastPrinted>2024-08-20T14:10:44Z</cp:lastPrinted>
  <dcterms:created xsi:type="dcterms:W3CDTF">2009-02-11T19:56:22Z</dcterms:created>
  <dcterms:modified xsi:type="dcterms:W3CDTF">2026-08-23T17:10:46Z</dcterms:modified>
  <cp:category/>
</cp:coreProperties>
</file>