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5.xml" ContentType="application/vnd.openxmlformats-officedocument.presentationml.notesSlide+xml"/>
  <Override PartName="/ppt/charts/chart2.xml" ContentType="application/vnd.openxmlformats-officedocument.drawingml.chart+xml"/>
  <Override PartName="/ppt/drawings/drawing2.xml" ContentType="application/vnd.openxmlformats-officedocument.drawingml.chartshapes+xml"/>
  <Override PartName="/ppt/notesSlides/notesSlide6.xml" ContentType="application/vnd.openxmlformats-officedocument.presentationml.notesSlide+xml"/>
  <Override PartName="/ppt/charts/chart3.xml" ContentType="application/vnd.openxmlformats-officedocument.drawingml.chart+xml"/>
  <Override PartName="/ppt/drawings/drawing3.xml" ContentType="application/vnd.openxmlformats-officedocument.drawingml.chartshape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60" r:id="rId2"/>
    <p:sldId id="261" r:id="rId3"/>
    <p:sldId id="262" r:id="rId4"/>
    <p:sldId id="257" r:id="rId5"/>
    <p:sldId id="256" r:id="rId6"/>
    <p:sldId id="258" r:id="rId7"/>
    <p:sldId id="259" r:id="rId8"/>
    <p:sldId id="267" r:id="rId9"/>
    <p:sldId id="276" r:id="rId10"/>
    <p:sldId id="263" r:id="rId11"/>
    <p:sldId id="274" r:id="rId12"/>
    <p:sldId id="264" r:id="rId13"/>
    <p:sldId id="268" r:id="rId14"/>
    <p:sldId id="275" r:id="rId15"/>
    <p:sldId id="269" r:id="rId16"/>
    <p:sldId id="270" r:id="rId17"/>
    <p:sldId id="272" r:id="rId18"/>
    <p:sldId id="273"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250" autoAdjust="0"/>
  </p:normalViewPr>
  <p:slideViewPr>
    <p:cSldViewPr>
      <p:cViewPr varScale="1">
        <p:scale>
          <a:sx n="77" d="100"/>
          <a:sy n="77" d="100"/>
        </p:scale>
        <p:origin x="-102" y="-61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Rosie\Documents\new%20projects\children%20of%20gay%20parents\adjusted%20pct%20making%20good%20progress.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Users\Rosie\Documents\new%20projects\children%20of%20gay%20parents\adjusted%20pct%20making%20good%20progress.xlsx"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C:\Users\Rosie\Documents\new%20projects\children%20of%20gay%20parents\adjusted%20pct%20making%20good%20progres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400" dirty="0"/>
              <a:t>Estimated grade level for 9 year olds, </a:t>
            </a:r>
          </a:p>
          <a:p>
            <a:pPr>
              <a:defRPr/>
            </a:pPr>
            <a:r>
              <a:rPr lang="en-US" sz="1400" dirty="0"/>
              <a:t>from actual 2000 Census </a:t>
            </a:r>
            <a:r>
              <a:rPr lang="en-US" sz="1400" dirty="0" smtClean="0"/>
              <a:t>data </a:t>
            </a:r>
            <a:r>
              <a:rPr lang="en-US" sz="1400" i="1" dirty="0" smtClean="0"/>
              <a:t>without controls</a:t>
            </a:r>
            <a:r>
              <a:rPr lang="en-US" sz="1400" dirty="0" smtClean="0"/>
              <a:t>, </a:t>
            </a:r>
            <a:r>
              <a:rPr lang="en-US" sz="1400" dirty="0"/>
              <a:t>including 95% </a:t>
            </a:r>
            <a:r>
              <a:rPr lang="en-US" sz="1400" dirty="0" smtClean="0"/>
              <a:t>confidence </a:t>
            </a:r>
            <a:r>
              <a:rPr lang="en-US" sz="1400" dirty="0"/>
              <a:t>i</a:t>
            </a:r>
            <a:r>
              <a:rPr lang="en-US" sz="1400" dirty="0" smtClean="0"/>
              <a:t>ntervals</a:t>
            </a:r>
            <a:r>
              <a:rPr lang="en-US" sz="1400" baseline="0" dirty="0" smtClean="0"/>
              <a:t> </a:t>
            </a:r>
            <a:r>
              <a:rPr lang="en-US" sz="1400" baseline="0" dirty="0"/>
              <a:t>where </a:t>
            </a:r>
            <a:r>
              <a:rPr lang="en-US" sz="1400" baseline="0" dirty="0" smtClean="0"/>
              <a:t>visible, by family structure, plotted on the same grade scale as Allen’s Figure 2</a:t>
            </a:r>
            <a:endParaRPr lang="en-US" sz="1400" dirty="0"/>
          </a:p>
        </c:rich>
      </c:tx>
      <c:layout>
        <c:manualLayout>
          <c:xMode val="edge"/>
          <c:yMode val="edge"/>
          <c:x val="0.13021132177208966"/>
          <c:y val="1.3932426197086126E-2"/>
        </c:manualLayout>
      </c:layout>
      <c:overlay val="0"/>
    </c:title>
    <c:autoTitleDeleted val="0"/>
    <c:plotArea>
      <c:layout>
        <c:manualLayout>
          <c:layoutTarget val="inner"/>
          <c:xMode val="edge"/>
          <c:yMode val="edge"/>
          <c:x val="0.17477276418292026"/>
          <c:y val="0.27399479298958596"/>
          <c:w val="0.54559982397409901"/>
          <c:h val="0.58349970366607395"/>
        </c:manualLayout>
      </c:layout>
      <c:scatterChart>
        <c:scatterStyle val="lineMarker"/>
        <c:varyColors val="0"/>
        <c:ser>
          <c:idx val="0"/>
          <c:order val="0"/>
          <c:tx>
            <c:v>Estimated grade level for 9 year olds, from actual data</c:v>
          </c:tx>
          <c:spPr>
            <a:ln w="28575">
              <a:noFill/>
            </a:ln>
          </c:spPr>
          <c:marker>
            <c:symbol val="diamond"/>
            <c:size val="3"/>
          </c:marker>
          <c:errBars>
            <c:errDir val="y"/>
            <c:errBarType val="both"/>
            <c:errValType val="cust"/>
            <c:noEndCap val="0"/>
            <c:plus>
              <c:numRef>
                <c:f>'raw SD and SE'!$AA$12:$AA$14</c:f>
                <c:numCache>
                  <c:formatCode>General</c:formatCode>
                  <c:ptCount val="3"/>
                  <c:pt idx="0">
                    <c:v>1.3163360000003621E-3</c:v>
                  </c:pt>
                  <c:pt idx="1">
                    <c:v>2.0093919999999876E-2</c:v>
                  </c:pt>
                  <c:pt idx="2">
                    <c:v>4.619798399999997E-2</c:v>
                  </c:pt>
                </c:numCache>
              </c:numRef>
            </c:plus>
            <c:minus>
              <c:numRef>
                <c:f>'raw SD and SE'!$AB$12:$AB$14</c:f>
                <c:numCache>
                  <c:formatCode>General</c:formatCode>
                  <c:ptCount val="3"/>
                  <c:pt idx="0">
                    <c:v>1.3163360000003621E-3</c:v>
                  </c:pt>
                  <c:pt idx="1">
                    <c:v>2.0093920000000765E-2</c:v>
                  </c:pt>
                  <c:pt idx="2">
                    <c:v>4.619798399999997E-2</c:v>
                  </c:pt>
                </c:numCache>
              </c:numRef>
            </c:minus>
            <c:spPr>
              <a:ln w="19050"/>
            </c:spPr>
          </c:errBars>
          <c:xVal>
            <c:numRef>
              <c:f>'raw SD and SE'!$Z$12:$Z$14</c:f>
              <c:numCache>
                <c:formatCode>General</c:formatCode>
                <c:ptCount val="3"/>
                <c:pt idx="0">
                  <c:v>9</c:v>
                </c:pt>
                <c:pt idx="1">
                  <c:v>9</c:v>
                </c:pt>
                <c:pt idx="2">
                  <c:v>9</c:v>
                </c:pt>
              </c:numCache>
            </c:numRef>
          </c:xVal>
          <c:yVal>
            <c:numRef>
              <c:f>'raw SD and SE'!$W$12:$W$14</c:f>
              <c:numCache>
                <c:formatCode>0.000</c:formatCode>
                <c:ptCount val="3"/>
                <c:pt idx="0">
                  <c:v>2.9344000000000001</c:v>
                </c:pt>
                <c:pt idx="1">
                  <c:v>2.9147920000000003</c:v>
                </c:pt>
                <c:pt idx="2">
                  <c:v>2.7854359999999998</c:v>
                </c:pt>
              </c:numCache>
            </c:numRef>
          </c:yVal>
          <c:smooth val="0"/>
        </c:ser>
        <c:dLbls>
          <c:showLegendKey val="0"/>
          <c:showVal val="0"/>
          <c:showCatName val="0"/>
          <c:showSerName val="0"/>
          <c:showPercent val="0"/>
          <c:showBubbleSize val="0"/>
        </c:dLbls>
        <c:axId val="82278656"/>
        <c:axId val="127315328"/>
      </c:scatterChart>
      <c:valAx>
        <c:axId val="82278656"/>
        <c:scaling>
          <c:orientation val="minMax"/>
          <c:max val="10"/>
          <c:min val="8"/>
        </c:scaling>
        <c:delete val="0"/>
        <c:axPos val="b"/>
        <c:title>
          <c:tx>
            <c:rich>
              <a:bodyPr/>
              <a:lstStyle/>
              <a:p>
                <a:pPr>
                  <a:defRPr sz="1400"/>
                </a:pPr>
                <a:r>
                  <a:rPr lang="en-US" sz="1400"/>
                  <a:t>Age</a:t>
                </a:r>
              </a:p>
            </c:rich>
          </c:tx>
          <c:layout/>
          <c:overlay val="0"/>
        </c:title>
        <c:numFmt formatCode="General" sourceLinked="1"/>
        <c:majorTickMark val="out"/>
        <c:minorTickMark val="none"/>
        <c:tickLblPos val="nextTo"/>
        <c:crossAx val="127315328"/>
        <c:crosses val="autoZero"/>
        <c:crossBetween val="midCat"/>
        <c:majorUnit val="1"/>
      </c:valAx>
      <c:valAx>
        <c:axId val="127315328"/>
        <c:scaling>
          <c:orientation val="minMax"/>
          <c:max val="4"/>
          <c:min val="0"/>
        </c:scaling>
        <c:delete val="0"/>
        <c:axPos val="l"/>
        <c:majorGridlines/>
        <c:title>
          <c:tx>
            <c:rich>
              <a:bodyPr rot="-5400000" vert="horz"/>
              <a:lstStyle/>
              <a:p>
                <a:pPr>
                  <a:defRPr sz="1400"/>
                </a:pPr>
                <a:r>
                  <a:rPr lang="en-US" sz="1400"/>
                  <a:t>Grade</a:t>
                </a:r>
              </a:p>
            </c:rich>
          </c:tx>
          <c:layout/>
          <c:overlay val="0"/>
        </c:title>
        <c:numFmt formatCode="0" sourceLinked="0"/>
        <c:majorTickMark val="out"/>
        <c:minorTickMark val="none"/>
        <c:tickLblPos val="nextTo"/>
        <c:crossAx val="82278656"/>
        <c:crosses val="autoZero"/>
        <c:crossBetween val="midCat"/>
        <c:majorUnit val="1"/>
      </c:valAx>
    </c:plotArea>
    <c:plotVisOnly val="1"/>
    <c:dispBlanksAs val="gap"/>
    <c:showDLblsOverMax val="0"/>
  </c:chart>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dirty="0"/>
              <a:t>Estimated grade level for 9 year olds, from actual 2000 census data </a:t>
            </a:r>
            <a:r>
              <a:rPr lang="en-US" sz="1400" i="1" dirty="0"/>
              <a:t>with controls</a:t>
            </a:r>
            <a:r>
              <a:rPr lang="en-US" sz="1400" dirty="0"/>
              <a:t>, including 95% confidence intervals where visible, by family structure, plotted on the same </a:t>
            </a:r>
            <a:r>
              <a:rPr lang="en-US" sz="1400" dirty="0" smtClean="0"/>
              <a:t>grade scale </a:t>
            </a:r>
            <a:r>
              <a:rPr lang="en-US" sz="1400" dirty="0"/>
              <a:t>as Allen's Figure 2</a:t>
            </a:r>
          </a:p>
        </c:rich>
      </c:tx>
      <c:layout>
        <c:manualLayout>
          <c:xMode val="edge"/>
          <c:yMode val="edge"/>
          <c:x val="0.10663822899479984"/>
          <c:y val="7.677543186180422E-3"/>
        </c:manualLayout>
      </c:layout>
      <c:overlay val="0"/>
    </c:title>
    <c:autoTitleDeleted val="0"/>
    <c:plotArea>
      <c:layout/>
      <c:scatterChart>
        <c:scatterStyle val="lineMarker"/>
        <c:varyColors val="0"/>
        <c:ser>
          <c:idx val="0"/>
          <c:order val="0"/>
          <c:tx>
            <c:strRef>
              <c:f>'model coeffs into pcts'!$U$29</c:f>
              <c:strCache>
                <c:ptCount val="1"/>
                <c:pt idx="0">
                  <c:v>grade attained</c:v>
                </c:pt>
              </c:strCache>
            </c:strRef>
          </c:tx>
          <c:spPr>
            <a:ln w="28575">
              <a:noFill/>
            </a:ln>
          </c:spPr>
          <c:marker>
            <c:symbol val="diamond"/>
            <c:size val="3"/>
          </c:marker>
          <c:errBars>
            <c:errDir val="y"/>
            <c:errBarType val="both"/>
            <c:errValType val="cust"/>
            <c:noEndCap val="0"/>
            <c:plus>
              <c:numRef>
                <c:f>'model coeffs into pcts'!$W$30:$W$32</c:f>
                <c:numCache>
                  <c:formatCode>General</c:formatCode>
                  <c:ptCount val="3"/>
                  <c:pt idx="0">
                    <c:v>0</c:v>
                  </c:pt>
                  <c:pt idx="1">
                    <c:v>1.528682982270313E-2</c:v>
                  </c:pt>
                  <c:pt idx="2">
                    <c:v>2.3698803741571961E-2</c:v>
                  </c:pt>
                </c:numCache>
              </c:numRef>
            </c:plus>
            <c:minus>
              <c:numRef>
                <c:f>'model coeffs into pcts'!$V$30:$V$32</c:f>
                <c:numCache>
                  <c:formatCode>General</c:formatCode>
                  <c:ptCount val="3"/>
                  <c:pt idx="0">
                    <c:v>0</c:v>
                  </c:pt>
                  <c:pt idx="1">
                    <c:v>1.8818785685572603E-2</c:v>
                  </c:pt>
                  <c:pt idx="2">
                    <c:v>2.8192340851802555E-2</c:v>
                  </c:pt>
                </c:numCache>
              </c:numRef>
            </c:minus>
            <c:spPr>
              <a:ln w="22225"/>
            </c:spPr>
          </c:errBars>
          <c:xVal>
            <c:numRef>
              <c:f>'model coeffs into pcts'!$T$30:$T$32</c:f>
              <c:numCache>
                <c:formatCode>0.000</c:formatCode>
                <c:ptCount val="3"/>
                <c:pt idx="0">
                  <c:v>9</c:v>
                </c:pt>
                <c:pt idx="1">
                  <c:v>9</c:v>
                </c:pt>
                <c:pt idx="2">
                  <c:v>9</c:v>
                </c:pt>
              </c:numCache>
            </c:numRef>
          </c:xVal>
          <c:yVal>
            <c:numRef>
              <c:f>'model coeffs into pcts'!$U$30:$U$32</c:f>
              <c:numCache>
                <c:formatCode>0.000</c:formatCode>
                <c:ptCount val="3"/>
                <c:pt idx="0">
                  <c:v>2.9344000000000001</c:v>
                </c:pt>
                <c:pt idx="1">
                  <c:v>2.925140245248139</c:v>
                </c:pt>
                <c:pt idx="2">
                  <c:v>2.8729534764308857</c:v>
                </c:pt>
              </c:numCache>
            </c:numRef>
          </c:yVal>
          <c:smooth val="0"/>
        </c:ser>
        <c:dLbls>
          <c:showLegendKey val="0"/>
          <c:showVal val="0"/>
          <c:showCatName val="0"/>
          <c:showSerName val="0"/>
          <c:showPercent val="0"/>
          <c:showBubbleSize val="0"/>
        </c:dLbls>
        <c:axId val="35763328"/>
        <c:axId val="35765248"/>
      </c:scatterChart>
      <c:valAx>
        <c:axId val="35763328"/>
        <c:scaling>
          <c:orientation val="minMax"/>
          <c:max val="10"/>
          <c:min val="8"/>
        </c:scaling>
        <c:delete val="0"/>
        <c:axPos val="b"/>
        <c:title>
          <c:tx>
            <c:rich>
              <a:bodyPr/>
              <a:lstStyle/>
              <a:p>
                <a:pPr>
                  <a:defRPr sz="1200"/>
                </a:pPr>
                <a:r>
                  <a:rPr lang="en-US" sz="1200"/>
                  <a:t>Age</a:t>
                </a:r>
              </a:p>
            </c:rich>
          </c:tx>
          <c:layout>
            <c:manualLayout>
              <c:xMode val="edge"/>
              <c:yMode val="edge"/>
              <c:x val="0.50934175224927314"/>
              <c:y val="0.92621175711961146"/>
            </c:manualLayout>
          </c:layout>
          <c:overlay val="0"/>
        </c:title>
        <c:numFmt formatCode="0" sourceLinked="0"/>
        <c:majorTickMark val="out"/>
        <c:minorTickMark val="none"/>
        <c:tickLblPos val="nextTo"/>
        <c:txPr>
          <a:bodyPr/>
          <a:lstStyle/>
          <a:p>
            <a:pPr>
              <a:defRPr sz="1200"/>
            </a:pPr>
            <a:endParaRPr lang="en-US"/>
          </a:p>
        </c:txPr>
        <c:crossAx val="35765248"/>
        <c:crosses val="autoZero"/>
        <c:crossBetween val="midCat"/>
        <c:majorUnit val="1"/>
      </c:valAx>
      <c:valAx>
        <c:axId val="35765248"/>
        <c:scaling>
          <c:orientation val="minMax"/>
          <c:max val="4"/>
          <c:min val="0"/>
        </c:scaling>
        <c:delete val="0"/>
        <c:axPos val="l"/>
        <c:majorGridlines/>
        <c:title>
          <c:tx>
            <c:rich>
              <a:bodyPr rot="-5400000" vert="horz"/>
              <a:lstStyle/>
              <a:p>
                <a:pPr>
                  <a:defRPr sz="1200"/>
                </a:pPr>
                <a:r>
                  <a:rPr lang="en-US" sz="1200"/>
                  <a:t>Grade</a:t>
                </a:r>
              </a:p>
            </c:rich>
          </c:tx>
          <c:layout/>
          <c:overlay val="0"/>
        </c:title>
        <c:numFmt formatCode="0" sourceLinked="0"/>
        <c:majorTickMark val="out"/>
        <c:minorTickMark val="none"/>
        <c:tickLblPos val="nextTo"/>
        <c:txPr>
          <a:bodyPr/>
          <a:lstStyle/>
          <a:p>
            <a:pPr>
              <a:defRPr sz="1200"/>
            </a:pPr>
            <a:endParaRPr lang="en-US"/>
          </a:p>
        </c:txPr>
        <c:crossAx val="35763328"/>
        <c:crosses val="autoZero"/>
        <c:crossBetween val="midCat"/>
        <c:majorUnit val="1"/>
      </c:valAx>
    </c:plotArea>
    <c:plotVisOnly val="1"/>
    <c:dispBlanksAs val="gap"/>
    <c:showDLblsOverMax val="0"/>
  </c:chart>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dirty="0"/>
              <a:t>Estimated grade level for 9 year olds, from actual 2000 census data </a:t>
            </a:r>
            <a:r>
              <a:rPr lang="en-US" sz="1400" i="1" dirty="0"/>
              <a:t>with controls</a:t>
            </a:r>
            <a:r>
              <a:rPr lang="en-US" sz="1400" dirty="0"/>
              <a:t>, including 95% confidence </a:t>
            </a:r>
            <a:r>
              <a:rPr lang="en-US" sz="1400" dirty="0" smtClean="0"/>
              <a:t>intervals, </a:t>
            </a:r>
            <a:r>
              <a:rPr lang="en-US" sz="1400" dirty="0"/>
              <a:t>by family structure, </a:t>
            </a:r>
            <a:r>
              <a:rPr lang="en-US" sz="1400" dirty="0" smtClean="0"/>
              <a:t>zooming in to a more appropriate grade scale</a:t>
            </a:r>
            <a:endParaRPr lang="en-US" sz="1400" dirty="0"/>
          </a:p>
        </c:rich>
      </c:tx>
      <c:layout/>
      <c:overlay val="0"/>
    </c:title>
    <c:autoTitleDeleted val="0"/>
    <c:plotArea>
      <c:layout/>
      <c:scatterChart>
        <c:scatterStyle val="lineMarker"/>
        <c:varyColors val="0"/>
        <c:ser>
          <c:idx val="0"/>
          <c:order val="0"/>
          <c:tx>
            <c:strRef>
              <c:f>'model coeffs into pcts'!$U$32</c:f>
              <c:strCache>
                <c:ptCount val="1"/>
                <c:pt idx="0">
                  <c:v>grade attained</c:v>
                </c:pt>
              </c:strCache>
            </c:strRef>
          </c:tx>
          <c:spPr>
            <a:ln w="28575">
              <a:noFill/>
            </a:ln>
          </c:spPr>
          <c:dPt>
            <c:idx val="0"/>
            <c:marker>
              <c:symbol val="square"/>
              <c:size val="7"/>
            </c:marker>
            <c:bubble3D val="0"/>
          </c:dPt>
          <c:errBars>
            <c:errDir val="y"/>
            <c:errBarType val="both"/>
            <c:errValType val="cust"/>
            <c:noEndCap val="0"/>
            <c:plus>
              <c:numRef>
                <c:f>'model coeffs into pcts'!$W$33:$W$35</c:f>
                <c:numCache>
                  <c:formatCode>General</c:formatCode>
                  <c:ptCount val="3"/>
                  <c:pt idx="0">
                    <c:v>0</c:v>
                  </c:pt>
                  <c:pt idx="1">
                    <c:v>1.528682982270313E-2</c:v>
                  </c:pt>
                  <c:pt idx="2">
                    <c:v>2.3698803741571961E-2</c:v>
                  </c:pt>
                </c:numCache>
              </c:numRef>
            </c:plus>
            <c:minus>
              <c:numRef>
                <c:f>'model coeffs into pcts'!$V$33:$V$35</c:f>
                <c:numCache>
                  <c:formatCode>General</c:formatCode>
                  <c:ptCount val="3"/>
                  <c:pt idx="0">
                    <c:v>0</c:v>
                  </c:pt>
                  <c:pt idx="1">
                    <c:v>1.8818785685572603E-2</c:v>
                  </c:pt>
                  <c:pt idx="2">
                    <c:v>2.8192340851802555E-2</c:v>
                  </c:pt>
                </c:numCache>
              </c:numRef>
            </c:minus>
            <c:spPr>
              <a:ln w="22225"/>
            </c:spPr>
          </c:errBars>
          <c:xVal>
            <c:numRef>
              <c:f>'model coeffs into pcts'!$T$33:$T$35</c:f>
              <c:numCache>
                <c:formatCode>0.000</c:formatCode>
                <c:ptCount val="3"/>
                <c:pt idx="0">
                  <c:v>9</c:v>
                </c:pt>
                <c:pt idx="1">
                  <c:v>9</c:v>
                </c:pt>
                <c:pt idx="2">
                  <c:v>9</c:v>
                </c:pt>
              </c:numCache>
            </c:numRef>
          </c:xVal>
          <c:yVal>
            <c:numRef>
              <c:f>'model coeffs into pcts'!$U$33:$U$35</c:f>
              <c:numCache>
                <c:formatCode>0.000</c:formatCode>
                <c:ptCount val="3"/>
                <c:pt idx="0">
                  <c:v>2.9344000000000001</c:v>
                </c:pt>
                <c:pt idx="1">
                  <c:v>2.925140245248139</c:v>
                </c:pt>
                <c:pt idx="2">
                  <c:v>2.8729534764308857</c:v>
                </c:pt>
              </c:numCache>
            </c:numRef>
          </c:yVal>
          <c:smooth val="0"/>
        </c:ser>
        <c:dLbls>
          <c:showLegendKey val="0"/>
          <c:showVal val="0"/>
          <c:showCatName val="0"/>
          <c:showSerName val="0"/>
          <c:showPercent val="0"/>
          <c:showBubbleSize val="0"/>
        </c:dLbls>
        <c:axId val="40853888"/>
        <c:axId val="40855808"/>
      </c:scatterChart>
      <c:valAx>
        <c:axId val="40853888"/>
        <c:scaling>
          <c:orientation val="minMax"/>
          <c:max val="10"/>
          <c:min val="8"/>
        </c:scaling>
        <c:delete val="0"/>
        <c:axPos val="b"/>
        <c:title>
          <c:tx>
            <c:rich>
              <a:bodyPr/>
              <a:lstStyle/>
              <a:p>
                <a:pPr>
                  <a:defRPr sz="1200"/>
                </a:pPr>
                <a:r>
                  <a:rPr lang="en-US" sz="1200"/>
                  <a:t>Age</a:t>
                </a:r>
              </a:p>
            </c:rich>
          </c:tx>
          <c:layout>
            <c:manualLayout>
              <c:xMode val="edge"/>
              <c:yMode val="edge"/>
              <c:x val="0.52835918714393482"/>
              <c:y val="0.92621175711961146"/>
            </c:manualLayout>
          </c:layout>
          <c:overlay val="0"/>
        </c:title>
        <c:numFmt formatCode="0" sourceLinked="0"/>
        <c:majorTickMark val="out"/>
        <c:minorTickMark val="none"/>
        <c:tickLblPos val="nextTo"/>
        <c:txPr>
          <a:bodyPr/>
          <a:lstStyle/>
          <a:p>
            <a:pPr>
              <a:defRPr sz="1200"/>
            </a:pPr>
            <a:endParaRPr lang="en-US"/>
          </a:p>
        </c:txPr>
        <c:crossAx val="40855808"/>
        <c:crosses val="autoZero"/>
        <c:crossBetween val="midCat"/>
        <c:majorUnit val="1"/>
      </c:valAx>
      <c:valAx>
        <c:axId val="40855808"/>
        <c:scaling>
          <c:orientation val="minMax"/>
          <c:max val="3"/>
          <c:min val="2.8"/>
        </c:scaling>
        <c:delete val="0"/>
        <c:axPos val="l"/>
        <c:majorGridlines/>
        <c:title>
          <c:tx>
            <c:rich>
              <a:bodyPr rot="-5400000" vert="horz"/>
              <a:lstStyle/>
              <a:p>
                <a:pPr>
                  <a:defRPr sz="1200"/>
                </a:pPr>
                <a:r>
                  <a:rPr lang="en-US" sz="1200"/>
                  <a:t>Grade</a:t>
                </a:r>
              </a:p>
            </c:rich>
          </c:tx>
          <c:layout/>
          <c:overlay val="0"/>
        </c:title>
        <c:numFmt formatCode="0.000" sourceLinked="1"/>
        <c:majorTickMark val="out"/>
        <c:minorTickMark val="none"/>
        <c:tickLblPos val="nextTo"/>
        <c:txPr>
          <a:bodyPr/>
          <a:lstStyle/>
          <a:p>
            <a:pPr>
              <a:defRPr sz="1200"/>
            </a:pPr>
            <a:endParaRPr lang="en-US"/>
          </a:p>
        </c:txPr>
        <c:crossAx val="40853888"/>
        <c:crosses val="autoZero"/>
        <c:crossBetween val="midCat"/>
      </c:valAx>
    </c:plotArea>
    <c:plotVisOnly val="1"/>
    <c:dispBlanksAs val="gap"/>
    <c:showDLblsOverMax val="0"/>
  </c:chart>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0.46307</cdr:x>
      <cdr:y>0.29032</cdr:y>
    </cdr:from>
    <cdr:to>
      <cdr:x>0.70259</cdr:x>
      <cdr:y>0.41935</cdr:y>
    </cdr:to>
    <cdr:cxnSp macro="">
      <cdr:nvCxnSpPr>
        <cdr:cNvPr id="3" name="Straight Arrow Connector 2"/>
        <cdr:cNvCxnSpPr/>
      </cdr:nvCxnSpPr>
      <cdr:spPr>
        <a:xfrm xmlns:a="http://schemas.openxmlformats.org/drawingml/2006/main" flipH="1">
          <a:off x="2209800" y="1371599"/>
          <a:ext cx="1143000" cy="609600"/>
        </a:xfrm>
        <a:prstGeom xmlns:a="http://schemas.openxmlformats.org/drawingml/2006/main" prst="straightConnector1">
          <a:avLst/>
        </a:prstGeom>
        <a:ln xmlns:a="http://schemas.openxmlformats.org/drawingml/2006/main" w="19050">
          <a:solidFill>
            <a:srgbClr val="FF0000"/>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0.73453</cdr:x>
      <cdr:y>0.20582</cdr:y>
    </cdr:from>
    <cdr:to>
      <cdr:x>1</cdr:x>
      <cdr:y>0.42745</cdr:y>
    </cdr:to>
    <cdr:sp macro="" textlink="">
      <cdr:nvSpPr>
        <cdr:cNvPr id="4" name="TextBox 3"/>
        <cdr:cNvSpPr txBox="1"/>
      </cdr:nvSpPr>
      <cdr:spPr>
        <a:xfrm xmlns:a="http://schemas.openxmlformats.org/drawingml/2006/main">
          <a:off x="3505200" y="849139"/>
          <a:ext cx="1266825"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0.44711</cdr:x>
      <cdr:y>0.46774</cdr:y>
    </cdr:from>
    <cdr:to>
      <cdr:x>0.73453</cdr:x>
      <cdr:y>0.70968</cdr:y>
    </cdr:to>
    <cdr:cxnSp macro="">
      <cdr:nvCxnSpPr>
        <cdr:cNvPr id="7" name="Straight Arrow Connector 6"/>
        <cdr:cNvCxnSpPr/>
      </cdr:nvCxnSpPr>
      <cdr:spPr>
        <a:xfrm xmlns:a="http://schemas.openxmlformats.org/drawingml/2006/main" flipH="1" flipV="1">
          <a:off x="2133600" y="2209799"/>
          <a:ext cx="1371600" cy="1143000"/>
        </a:xfrm>
        <a:prstGeom xmlns:a="http://schemas.openxmlformats.org/drawingml/2006/main" prst="straightConnector1">
          <a:avLst/>
        </a:prstGeom>
        <a:ln xmlns:a="http://schemas.openxmlformats.org/drawingml/2006/main" w="15875">
          <a:solidFill>
            <a:srgbClr val="FF0000"/>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0.54291</cdr:x>
      <cdr:y>0.74194</cdr:y>
    </cdr:from>
    <cdr:to>
      <cdr:x>0.97405</cdr:x>
      <cdr:y>0.83871</cdr:y>
    </cdr:to>
    <cdr:sp macro="" textlink="">
      <cdr:nvSpPr>
        <cdr:cNvPr id="8" name="TextBox 7"/>
        <cdr:cNvSpPr txBox="1"/>
      </cdr:nvSpPr>
      <cdr:spPr>
        <a:xfrm xmlns:a="http://schemas.openxmlformats.org/drawingml/2006/main">
          <a:off x="2590800" y="3505199"/>
          <a:ext cx="2057400" cy="4572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0.71856</cdr:x>
      <cdr:y>0.67742</cdr:y>
    </cdr:from>
    <cdr:to>
      <cdr:x>0.99002</cdr:x>
      <cdr:y>0.74194</cdr:y>
    </cdr:to>
    <cdr:sp macro="" textlink="">
      <cdr:nvSpPr>
        <cdr:cNvPr id="10" name="TextBox 9"/>
        <cdr:cNvSpPr txBox="1"/>
      </cdr:nvSpPr>
      <cdr:spPr>
        <a:xfrm xmlns:a="http://schemas.openxmlformats.org/drawingml/2006/main">
          <a:off x="3429000" y="3200399"/>
          <a:ext cx="1295400" cy="3048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200" b="1" dirty="0" smtClean="0"/>
            <a:t>Foster Children</a:t>
          </a:r>
          <a:endParaRPr lang="en-US" sz="1200" b="1" dirty="0"/>
        </a:p>
      </cdr:txBody>
    </cdr:sp>
  </cdr:relSizeAnchor>
  <cdr:relSizeAnchor xmlns:cdr="http://schemas.openxmlformats.org/drawingml/2006/chartDrawing">
    <cdr:from>
      <cdr:x>0.68663</cdr:x>
      <cdr:y>0.25806</cdr:y>
    </cdr:from>
    <cdr:to>
      <cdr:x>0.95808</cdr:x>
      <cdr:y>0.30645</cdr:y>
    </cdr:to>
    <cdr:sp macro="" textlink="">
      <cdr:nvSpPr>
        <cdr:cNvPr id="11" name="TextBox 10"/>
        <cdr:cNvSpPr txBox="1"/>
      </cdr:nvSpPr>
      <cdr:spPr>
        <a:xfrm xmlns:a="http://schemas.openxmlformats.org/drawingml/2006/main">
          <a:off x="3276600" y="1219199"/>
          <a:ext cx="12954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200" b="1" dirty="0" smtClean="0"/>
            <a:t>“Traditional”</a:t>
          </a:r>
          <a:endParaRPr lang="en-US" sz="1200" b="1" dirty="0"/>
        </a:p>
      </cdr:txBody>
    </cdr:sp>
  </cdr:relSizeAnchor>
  <cdr:relSizeAnchor xmlns:cdr="http://schemas.openxmlformats.org/drawingml/2006/chartDrawing">
    <cdr:from>
      <cdr:x>0.46307</cdr:x>
      <cdr:y>0.35484</cdr:y>
    </cdr:from>
    <cdr:to>
      <cdr:x>0.70259</cdr:x>
      <cdr:y>0.41935</cdr:y>
    </cdr:to>
    <cdr:cxnSp macro="">
      <cdr:nvCxnSpPr>
        <cdr:cNvPr id="14" name="Straight Arrow Connector 13"/>
        <cdr:cNvCxnSpPr/>
      </cdr:nvCxnSpPr>
      <cdr:spPr>
        <a:xfrm xmlns:a="http://schemas.openxmlformats.org/drawingml/2006/main" flipH="1">
          <a:off x="2209800" y="1676399"/>
          <a:ext cx="1143000" cy="304800"/>
        </a:xfrm>
        <a:prstGeom xmlns:a="http://schemas.openxmlformats.org/drawingml/2006/main" prst="straightConnector1">
          <a:avLst/>
        </a:prstGeom>
        <a:ln xmlns:a="http://schemas.openxmlformats.org/drawingml/2006/main" w="19050">
          <a:solidFill>
            <a:srgbClr val="FF0000"/>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0.68663</cdr:x>
      <cdr:y>0.32258</cdr:y>
    </cdr:from>
    <cdr:to>
      <cdr:x>0.95808</cdr:x>
      <cdr:y>0.3871</cdr:y>
    </cdr:to>
    <cdr:sp macro="" textlink="">
      <cdr:nvSpPr>
        <cdr:cNvPr id="21" name="TextBox 1"/>
        <cdr:cNvSpPr txBox="1"/>
      </cdr:nvSpPr>
      <cdr:spPr>
        <a:xfrm xmlns:a="http://schemas.openxmlformats.org/drawingml/2006/main">
          <a:off x="3276600" y="1523999"/>
          <a:ext cx="1295400" cy="3048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b="1" dirty="0" smtClean="0"/>
            <a:t>Same-Sex</a:t>
          </a:r>
          <a:endParaRPr lang="en-US" sz="1200" b="1" dirty="0"/>
        </a:p>
      </cdr:txBody>
    </cdr:sp>
  </cdr:relSizeAnchor>
</c:userShapes>
</file>

<file path=ppt/drawings/drawing2.xml><?xml version="1.0" encoding="utf-8"?>
<c:userShapes xmlns:c="http://schemas.openxmlformats.org/drawingml/2006/chart">
  <cdr:relSizeAnchor xmlns:cdr="http://schemas.openxmlformats.org/drawingml/2006/chartDrawing">
    <cdr:from>
      <cdr:x>0.83077</cdr:x>
      <cdr:y>0.32696</cdr:y>
    </cdr:from>
    <cdr:to>
      <cdr:x>1</cdr:x>
      <cdr:y>0.38705</cdr:y>
    </cdr:to>
    <cdr:sp macro="" textlink="">
      <cdr:nvSpPr>
        <cdr:cNvPr id="12" name="TextBox 11"/>
        <cdr:cNvSpPr txBox="1"/>
      </cdr:nvSpPr>
      <cdr:spPr>
        <a:xfrm xmlns:a="http://schemas.openxmlformats.org/drawingml/2006/main">
          <a:off x="4304714" y="1370287"/>
          <a:ext cx="876886" cy="25182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200" dirty="0" smtClean="0"/>
            <a:t>Same-sex</a:t>
          </a:r>
          <a:endParaRPr lang="en-US" sz="1200" dirty="0"/>
        </a:p>
      </cdr:txBody>
    </cdr:sp>
  </cdr:relSizeAnchor>
  <cdr:relSizeAnchor xmlns:cdr="http://schemas.openxmlformats.org/drawingml/2006/chartDrawing">
    <cdr:from>
      <cdr:x>0.82134</cdr:x>
      <cdr:y>0.50924</cdr:y>
    </cdr:from>
    <cdr:to>
      <cdr:x>0.9598</cdr:x>
      <cdr:y>0.56281</cdr:y>
    </cdr:to>
    <cdr:sp macro="" textlink="">
      <cdr:nvSpPr>
        <cdr:cNvPr id="13" name="TextBox 12"/>
        <cdr:cNvSpPr txBox="1"/>
      </cdr:nvSpPr>
      <cdr:spPr>
        <a:xfrm xmlns:a="http://schemas.openxmlformats.org/drawingml/2006/main">
          <a:off x="4255868" y="2134219"/>
          <a:ext cx="717452" cy="22451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dirty="0" smtClean="0"/>
            <a:t>Foster</a:t>
          </a:r>
          <a:endParaRPr lang="en-US" sz="1100" dirty="0"/>
        </a:p>
      </cdr:txBody>
    </cdr:sp>
  </cdr:relSizeAnchor>
  <cdr:relSizeAnchor xmlns:cdr="http://schemas.openxmlformats.org/drawingml/2006/chartDrawing">
    <cdr:from>
      <cdr:x>0.54412</cdr:x>
      <cdr:y>0.32396</cdr:y>
    </cdr:from>
    <cdr:to>
      <cdr:x>0.8204</cdr:x>
      <cdr:y>0.51374</cdr:y>
    </cdr:to>
    <cdr:grpSp>
      <cdr:nvGrpSpPr>
        <cdr:cNvPr id="15" name="Group 14"/>
        <cdr:cNvGrpSpPr/>
      </cdr:nvGrpSpPr>
      <cdr:grpSpPr>
        <a:xfrm xmlns:a="http://schemas.openxmlformats.org/drawingml/2006/main">
          <a:off x="2819412" y="1357716"/>
          <a:ext cx="1431573" cy="795368"/>
          <a:chOff x="2819400" y="1357699"/>
          <a:chExt cx="1431582" cy="795404"/>
        </a:xfrm>
      </cdr:grpSpPr>
      <cdr:cxnSp macro="">
        <cdr:nvCxnSpPr>
          <cdr:cNvPr id="3" name="Straight Arrow Connector 2"/>
          <cdr:cNvCxnSpPr/>
        </cdr:nvCxnSpPr>
        <cdr:spPr>
          <a:xfrm xmlns:a="http://schemas.openxmlformats.org/drawingml/2006/main" flipH="1">
            <a:off x="2819400" y="1357699"/>
            <a:ext cx="1325293" cy="374196"/>
          </a:xfrm>
          <a:prstGeom xmlns:a="http://schemas.openxmlformats.org/drawingml/2006/main" prst="straightConnector1">
            <a:avLst/>
          </a:prstGeom>
          <a:ln xmlns:a="http://schemas.openxmlformats.org/drawingml/2006/main" w="15875">
            <a:solidFill>
              <a:srgbClr val="FF0000"/>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cxnSp macro="">
        <cdr:nvCxnSpPr>
          <cdr:cNvPr id="10" name="Straight Arrow Connector 9"/>
          <cdr:cNvCxnSpPr/>
        </cdr:nvCxnSpPr>
        <cdr:spPr>
          <a:xfrm xmlns:a="http://schemas.openxmlformats.org/drawingml/2006/main" flipH="1" flipV="1">
            <a:off x="2819400" y="1828800"/>
            <a:ext cx="1431582" cy="324303"/>
          </a:xfrm>
          <a:prstGeom xmlns:a="http://schemas.openxmlformats.org/drawingml/2006/main" prst="straightConnector1">
            <a:avLst/>
          </a:prstGeom>
          <a:ln xmlns:a="http://schemas.openxmlformats.org/drawingml/2006/main" w="15875">
            <a:solidFill>
              <a:srgbClr val="FF0000"/>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cxnSp macro="">
        <cdr:nvCxnSpPr>
          <cdr:cNvPr id="14" name="Straight Arrow Connector 13"/>
          <cdr:cNvCxnSpPr/>
        </cdr:nvCxnSpPr>
        <cdr:spPr>
          <a:xfrm xmlns:a="http://schemas.openxmlformats.org/drawingml/2006/main" flipH="1">
            <a:off x="2819400" y="1516519"/>
            <a:ext cx="1405011" cy="224518"/>
          </a:xfrm>
          <a:prstGeom xmlns:a="http://schemas.openxmlformats.org/drawingml/2006/main" prst="straightConnector1">
            <a:avLst/>
          </a:prstGeom>
          <a:ln xmlns:a="http://schemas.openxmlformats.org/drawingml/2006/main" w="15875">
            <a:solidFill>
              <a:srgbClr val="FF0000"/>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grpSp>
  </cdr:relSizeAnchor>
</c:userShapes>
</file>

<file path=ppt/drawings/drawing3.xml><?xml version="1.0" encoding="utf-8"?>
<c:userShapes xmlns:c="http://schemas.openxmlformats.org/drawingml/2006/chart">
  <cdr:relSizeAnchor xmlns:cdr="http://schemas.openxmlformats.org/drawingml/2006/chartDrawing">
    <cdr:from>
      <cdr:x>0.59293</cdr:x>
      <cdr:y>0.63832</cdr:y>
    </cdr:from>
    <cdr:to>
      <cdr:x>0.74444</cdr:x>
      <cdr:y>0.66945</cdr:y>
    </cdr:to>
    <cdr:cxnSp macro="">
      <cdr:nvCxnSpPr>
        <cdr:cNvPr id="5" name="Straight Arrow Connector 4"/>
        <cdr:cNvCxnSpPr/>
      </cdr:nvCxnSpPr>
      <cdr:spPr>
        <a:xfrm xmlns:a="http://schemas.openxmlformats.org/drawingml/2006/main" flipH="1" flipV="1">
          <a:off x="2981960" y="3124200"/>
          <a:ext cx="762000" cy="152400"/>
        </a:xfrm>
        <a:prstGeom xmlns:a="http://schemas.openxmlformats.org/drawingml/2006/main" prst="straightConnector1">
          <a:avLst/>
        </a:prstGeom>
        <a:ln xmlns:a="http://schemas.openxmlformats.org/drawingml/2006/main" w="15875">
          <a:solidFill>
            <a:srgbClr val="FF0000"/>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0.72929</cdr:x>
      <cdr:y>0.63832</cdr:y>
    </cdr:from>
    <cdr:to>
      <cdr:x>0.92626</cdr:x>
      <cdr:y>0.85628</cdr:y>
    </cdr:to>
    <cdr:sp macro="" textlink="">
      <cdr:nvSpPr>
        <cdr:cNvPr id="8" name="TextBox 7"/>
        <cdr:cNvSpPr txBox="1"/>
      </cdr:nvSpPr>
      <cdr:spPr>
        <a:xfrm xmlns:a="http://schemas.openxmlformats.org/drawingml/2006/main">
          <a:off x="3667760" y="3124200"/>
          <a:ext cx="990600" cy="10668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200" dirty="0" smtClean="0"/>
            <a:t>Foster children with 95% confidence interval</a:t>
          </a:r>
          <a:endParaRPr lang="en-US" sz="1200" dirty="0"/>
        </a:p>
      </cdr:txBody>
    </cdr:sp>
  </cdr:relSizeAnchor>
  <cdr:relSizeAnchor xmlns:cdr="http://schemas.openxmlformats.org/drawingml/2006/chartDrawing">
    <cdr:from>
      <cdr:x>0.57778</cdr:x>
      <cdr:y>0.46706</cdr:y>
    </cdr:from>
    <cdr:to>
      <cdr:x>0.83535</cdr:x>
      <cdr:y>0.51184</cdr:y>
    </cdr:to>
    <cdr:cxnSp macro="">
      <cdr:nvCxnSpPr>
        <cdr:cNvPr id="9" name="Straight Arrow Connector 8"/>
        <cdr:cNvCxnSpPr/>
      </cdr:nvCxnSpPr>
      <cdr:spPr>
        <a:xfrm xmlns:a="http://schemas.openxmlformats.org/drawingml/2006/main" flipH="1" flipV="1">
          <a:off x="2905760" y="2286000"/>
          <a:ext cx="1295400" cy="219164"/>
        </a:xfrm>
        <a:prstGeom xmlns:a="http://schemas.openxmlformats.org/drawingml/2006/main" prst="straightConnector1">
          <a:avLst/>
        </a:prstGeom>
        <a:ln xmlns:a="http://schemas.openxmlformats.org/drawingml/2006/main" w="15875">
          <a:solidFill>
            <a:srgbClr val="FF0000"/>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0.57778</cdr:x>
      <cdr:y>0.32798</cdr:y>
    </cdr:from>
    <cdr:to>
      <cdr:x>0.7596</cdr:x>
      <cdr:y>0.42778</cdr:y>
    </cdr:to>
    <cdr:cxnSp macro="">
      <cdr:nvCxnSpPr>
        <cdr:cNvPr id="11" name="Straight Arrow Connector 10"/>
        <cdr:cNvCxnSpPr/>
      </cdr:nvCxnSpPr>
      <cdr:spPr>
        <a:xfrm xmlns:a="http://schemas.openxmlformats.org/drawingml/2006/main" flipH="1">
          <a:off x="2905760" y="1605280"/>
          <a:ext cx="914400" cy="488462"/>
        </a:xfrm>
        <a:prstGeom xmlns:a="http://schemas.openxmlformats.org/drawingml/2006/main" prst="straightConnector1">
          <a:avLst/>
        </a:prstGeom>
        <a:ln xmlns:a="http://schemas.openxmlformats.org/drawingml/2006/main" w="15875">
          <a:solidFill>
            <a:srgbClr val="FF0000"/>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0.74444</cdr:x>
      <cdr:y>0.28024</cdr:y>
    </cdr:from>
    <cdr:to>
      <cdr:x>0.94141</cdr:x>
      <cdr:y>0.34251</cdr:y>
    </cdr:to>
    <cdr:sp macro="" textlink="">
      <cdr:nvSpPr>
        <cdr:cNvPr id="13" name="TextBox 12"/>
        <cdr:cNvSpPr txBox="1"/>
      </cdr:nvSpPr>
      <cdr:spPr>
        <a:xfrm xmlns:a="http://schemas.openxmlformats.org/drawingml/2006/main">
          <a:off x="3743960" y="1371600"/>
          <a:ext cx="990600" cy="3048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200" dirty="0" smtClean="0"/>
            <a:t>Traditional</a:t>
          </a:r>
          <a:endParaRPr lang="en-US" sz="12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174E71E-642F-408F-B7DC-07A995FFF6AA}" type="datetimeFigureOut">
              <a:rPr lang="en-US" smtClean="0"/>
              <a:t>2/20/2014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1B1B66-0480-4675-8466-D0AAB31F583F}" type="slidenum">
              <a:rPr lang="en-US" smtClean="0"/>
              <a:t>‹#›</a:t>
            </a:fld>
            <a:endParaRPr lang="en-US"/>
          </a:p>
        </p:txBody>
      </p:sp>
    </p:spTree>
    <p:extLst>
      <p:ext uri="{BB962C8B-B14F-4D97-AF65-F5344CB8AC3E}">
        <p14:creationId xmlns:p14="http://schemas.microsoft.com/office/powerpoint/2010/main" val="257004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1B1B66-0480-4675-8466-D0AAB31F583F}" type="slidenum">
              <a:rPr lang="en-US" smtClean="0"/>
              <a:t>2</a:t>
            </a:fld>
            <a:endParaRPr lang="en-US"/>
          </a:p>
        </p:txBody>
      </p:sp>
    </p:spTree>
    <p:extLst>
      <p:ext uri="{BB962C8B-B14F-4D97-AF65-F5344CB8AC3E}">
        <p14:creationId xmlns:p14="http://schemas.microsoft.com/office/powerpoint/2010/main" val="8103957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1B1B66-0480-4675-8466-D0AAB31F583F}" type="slidenum">
              <a:rPr lang="en-US" smtClean="0"/>
              <a:t>3</a:t>
            </a:fld>
            <a:endParaRPr lang="en-US"/>
          </a:p>
        </p:txBody>
      </p:sp>
    </p:spTree>
    <p:extLst>
      <p:ext uri="{BB962C8B-B14F-4D97-AF65-F5344CB8AC3E}">
        <p14:creationId xmlns:p14="http://schemas.microsoft.com/office/powerpoint/2010/main" val="9995354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smtClean="0"/>
              <a:t>For </a:t>
            </a:r>
            <a:r>
              <a:rPr lang="en-US" baseline="0" dirty="0" smtClean="0"/>
              <a:t>comparisons to grade progress by age from October Current Population Survey data, see </a:t>
            </a:r>
            <a:r>
              <a:rPr lang="en-US" sz="1200" kern="1200" dirty="0" smtClean="0">
                <a:solidFill>
                  <a:schemeClr val="tx1"/>
                </a:solidFill>
                <a:latin typeface="+mn-lt"/>
                <a:ea typeface="+mn-ea"/>
                <a:cs typeface="+mn-cs"/>
              </a:rPr>
              <a:t>Rosenfeld, Michael J. 2010. "Nontraditional Families and Childhood Progress Through School." </a:t>
            </a:r>
            <a:r>
              <a:rPr lang="en-US" sz="1200" i="1" kern="1200" dirty="0" smtClean="0">
                <a:solidFill>
                  <a:schemeClr val="tx1"/>
                </a:solidFill>
                <a:latin typeface="+mn-lt"/>
                <a:ea typeface="+mn-ea"/>
                <a:cs typeface="+mn-cs"/>
              </a:rPr>
              <a:t>Demography</a:t>
            </a:r>
            <a:r>
              <a:rPr lang="en-US" sz="1200" i="0" kern="1200" dirty="0" smtClean="0">
                <a:solidFill>
                  <a:schemeClr val="tx1"/>
                </a:solidFill>
                <a:latin typeface="+mn-lt"/>
                <a:ea typeface="+mn-ea"/>
                <a:cs typeface="+mn-cs"/>
              </a:rPr>
              <a:t> 47 (3),</a:t>
            </a:r>
            <a:r>
              <a:rPr lang="en-US" sz="1200" i="0" kern="1200" baseline="0" dirty="0" smtClean="0">
                <a:solidFill>
                  <a:schemeClr val="tx1"/>
                </a:solidFill>
                <a:latin typeface="+mn-lt"/>
                <a:ea typeface="+mn-ea"/>
                <a:cs typeface="+mn-cs"/>
              </a:rPr>
              <a:t> page 760, and see also </a:t>
            </a:r>
            <a:r>
              <a:rPr lang="en-US" sz="1200" kern="1200" dirty="0" smtClean="0">
                <a:solidFill>
                  <a:schemeClr val="tx1"/>
                </a:solidFill>
                <a:latin typeface="+mn-lt"/>
                <a:ea typeface="+mn-ea"/>
                <a:cs typeface="+mn-cs"/>
              </a:rPr>
              <a:t>Bianchi, Suzanne. 1984. "Children's Progress Through School: A Research Note." </a:t>
            </a:r>
            <a:r>
              <a:rPr lang="en-US" sz="1200" i="1" kern="1200" dirty="0" smtClean="0">
                <a:solidFill>
                  <a:schemeClr val="tx1"/>
                </a:solidFill>
                <a:latin typeface="+mn-lt"/>
                <a:ea typeface="+mn-ea"/>
                <a:cs typeface="+mn-cs"/>
              </a:rPr>
              <a:t>Sociology of Education</a:t>
            </a:r>
            <a:r>
              <a:rPr lang="en-US" sz="1200" i="0" kern="1200" dirty="0" smtClean="0">
                <a:solidFill>
                  <a:schemeClr val="tx1"/>
                </a:solidFill>
                <a:latin typeface="+mn-lt"/>
                <a:ea typeface="+mn-ea"/>
                <a:cs typeface="+mn-cs"/>
              </a:rPr>
              <a:t> 57 (3):184-192.</a:t>
            </a:r>
            <a:endParaRPr lang="en-US" dirty="0"/>
          </a:p>
        </p:txBody>
      </p:sp>
      <p:sp>
        <p:nvSpPr>
          <p:cNvPr id="4" name="Slide Number Placeholder 3"/>
          <p:cNvSpPr>
            <a:spLocks noGrp="1"/>
          </p:cNvSpPr>
          <p:nvPr>
            <p:ph type="sldNum" sz="quarter" idx="10"/>
          </p:nvPr>
        </p:nvSpPr>
        <p:spPr/>
        <p:txBody>
          <a:bodyPr/>
          <a:lstStyle/>
          <a:p>
            <a:fld id="{1B1B1B66-0480-4675-8466-D0AAB31F583F}" type="slidenum">
              <a:rPr lang="en-US" smtClean="0"/>
              <a:t>4</a:t>
            </a:fld>
            <a:endParaRPr lang="en-US"/>
          </a:p>
        </p:txBody>
      </p:sp>
    </p:spTree>
    <p:extLst>
      <p:ext uri="{BB962C8B-B14F-4D97-AF65-F5344CB8AC3E}">
        <p14:creationId xmlns:p14="http://schemas.microsoft.com/office/powerpoint/2010/main" val="12928224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1B1B66-0480-4675-8466-D0AAB31F583F}" type="slidenum">
              <a:rPr lang="en-US" smtClean="0"/>
              <a:t>5</a:t>
            </a:fld>
            <a:endParaRPr lang="en-US"/>
          </a:p>
        </p:txBody>
      </p:sp>
    </p:spTree>
    <p:extLst>
      <p:ext uri="{BB962C8B-B14F-4D97-AF65-F5344CB8AC3E}">
        <p14:creationId xmlns:p14="http://schemas.microsoft.com/office/powerpoint/2010/main" val="14144168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1B1B66-0480-4675-8466-D0AAB31F583F}" type="slidenum">
              <a:rPr lang="en-US" smtClean="0"/>
              <a:t>6</a:t>
            </a:fld>
            <a:endParaRPr lang="en-US"/>
          </a:p>
        </p:txBody>
      </p:sp>
    </p:spTree>
    <p:extLst>
      <p:ext uri="{BB962C8B-B14F-4D97-AF65-F5344CB8AC3E}">
        <p14:creationId xmlns:p14="http://schemas.microsoft.com/office/powerpoint/2010/main" val="14144168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1B1B66-0480-4675-8466-D0AAB31F583F}" type="slidenum">
              <a:rPr lang="en-US" smtClean="0"/>
              <a:t>7</a:t>
            </a:fld>
            <a:endParaRPr lang="en-US"/>
          </a:p>
        </p:txBody>
      </p:sp>
    </p:spTree>
    <p:extLst>
      <p:ext uri="{BB962C8B-B14F-4D97-AF65-F5344CB8AC3E}">
        <p14:creationId xmlns:p14="http://schemas.microsoft.com/office/powerpoint/2010/main" val="14144168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1B1B66-0480-4675-8466-D0AAB31F583F}" type="slidenum">
              <a:rPr lang="en-US" smtClean="0"/>
              <a:t>12</a:t>
            </a:fld>
            <a:endParaRPr lang="en-US"/>
          </a:p>
        </p:txBody>
      </p:sp>
    </p:spTree>
    <p:extLst>
      <p:ext uri="{BB962C8B-B14F-4D97-AF65-F5344CB8AC3E}">
        <p14:creationId xmlns:p14="http://schemas.microsoft.com/office/powerpoint/2010/main" val="41754818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Citations: </a:t>
            </a:r>
            <a:r>
              <a:rPr lang="en-US" sz="1200" kern="1200" dirty="0" smtClean="0">
                <a:solidFill>
                  <a:schemeClr val="tx1"/>
                </a:solidFill>
                <a:latin typeface="+mn-lt"/>
                <a:ea typeface="+mn-ea"/>
                <a:cs typeface="+mn-cs"/>
              </a:rPr>
              <a:t>Copen, Casey E., Kimberly Daniels, Jonathan Vespa, and William D. Mosher. 2012. "First Marriages in the United States: Data from the 2006-2010 National Survey of Family Growth." http://www.cdc.gov/nchs/data/nhsr/nhsr049.pdf,</a:t>
            </a:r>
            <a:r>
              <a:rPr lang="en-US" sz="1200" kern="1200" baseline="0" dirty="0" smtClean="0">
                <a:solidFill>
                  <a:schemeClr val="tx1"/>
                </a:solidFill>
                <a:latin typeface="+mn-lt"/>
                <a:ea typeface="+mn-ea"/>
                <a:cs typeface="+mn-cs"/>
              </a:rPr>
              <a:t> Table 5.</a:t>
            </a:r>
          </a:p>
          <a:p>
            <a:endParaRPr lang="en-US" sz="1200" kern="1200" baseline="0" dirty="0" smtClean="0">
              <a:solidFill>
                <a:schemeClr val="tx1"/>
              </a:solidFill>
              <a:latin typeface="+mn-lt"/>
              <a:ea typeface="+mn-ea"/>
              <a:cs typeface="+mn-cs"/>
            </a:endParaRPr>
          </a:p>
          <a:p>
            <a:r>
              <a:rPr lang="en-US" sz="1200" kern="1200" dirty="0" err="1" smtClean="0">
                <a:solidFill>
                  <a:schemeClr val="tx1"/>
                </a:solidFill>
                <a:latin typeface="+mn-lt"/>
                <a:ea typeface="+mn-ea"/>
                <a:cs typeface="+mn-cs"/>
              </a:rPr>
              <a:t>Bramlett</a:t>
            </a:r>
            <a:r>
              <a:rPr lang="en-US" sz="1200" kern="1200" dirty="0" smtClean="0">
                <a:solidFill>
                  <a:schemeClr val="tx1"/>
                </a:solidFill>
                <a:latin typeface="+mn-lt"/>
                <a:ea typeface="+mn-ea"/>
                <a:cs typeface="+mn-cs"/>
              </a:rPr>
              <a:t>, Matthew D., and William D. Mosher. 2002. "Cohabitation, Marriage, Divorce, and Remarriage in the United States." http://www.cdc.gov/nchs/data/series/sr_23/sr23_022.pdf.</a:t>
            </a:r>
            <a:endParaRPr lang="en-US" dirty="0"/>
          </a:p>
        </p:txBody>
      </p:sp>
      <p:sp>
        <p:nvSpPr>
          <p:cNvPr id="4" name="Slide Number Placeholder 3"/>
          <p:cNvSpPr>
            <a:spLocks noGrp="1"/>
          </p:cNvSpPr>
          <p:nvPr>
            <p:ph type="sldNum" sz="quarter" idx="10"/>
          </p:nvPr>
        </p:nvSpPr>
        <p:spPr/>
        <p:txBody>
          <a:bodyPr/>
          <a:lstStyle/>
          <a:p>
            <a:fld id="{1B1B1B66-0480-4675-8466-D0AAB31F583F}" type="slidenum">
              <a:rPr lang="en-US" smtClean="0"/>
              <a:t>13</a:t>
            </a:fld>
            <a:endParaRPr lang="en-US"/>
          </a:p>
        </p:txBody>
      </p:sp>
    </p:spTree>
    <p:extLst>
      <p:ext uri="{BB962C8B-B14F-4D97-AF65-F5344CB8AC3E}">
        <p14:creationId xmlns:p14="http://schemas.microsoft.com/office/powerpoint/2010/main" val="13042628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1B1B66-0480-4675-8466-D0AAB31F583F}" type="slidenum">
              <a:rPr lang="en-US" smtClean="0"/>
              <a:t>17</a:t>
            </a:fld>
            <a:endParaRPr lang="en-US"/>
          </a:p>
        </p:txBody>
      </p:sp>
    </p:spTree>
    <p:extLst>
      <p:ext uri="{BB962C8B-B14F-4D97-AF65-F5344CB8AC3E}">
        <p14:creationId xmlns:p14="http://schemas.microsoft.com/office/powerpoint/2010/main" val="8103957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1B1B66-0480-4675-8466-D0AAB31F583F}" type="slidenum">
              <a:rPr lang="en-US" smtClean="0"/>
              <a:t>18</a:t>
            </a:fld>
            <a:endParaRPr lang="en-US"/>
          </a:p>
        </p:txBody>
      </p:sp>
    </p:spTree>
    <p:extLst>
      <p:ext uri="{BB962C8B-B14F-4D97-AF65-F5344CB8AC3E}">
        <p14:creationId xmlns:p14="http://schemas.microsoft.com/office/powerpoint/2010/main" val="9995354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6C2766F-E281-423C-B8FF-7A8505E3BE51}" type="datetimeFigureOut">
              <a:rPr lang="en-US" smtClean="0"/>
              <a:t>2/20/2014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3D1D64-64FB-485F-BEE3-782C06807887}" type="slidenum">
              <a:rPr lang="en-US" smtClean="0"/>
              <a:t>‹#›</a:t>
            </a:fld>
            <a:endParaRPr lang="en-US"/>
          </a:p>
        </p:txBody>
      </p:sp>
    </p:spTree>
    <p:extLst>
      <p:ext uri="{BB962C8B-B14F-4D97-AF65-F5344CB8AC3E}">
        <p14:creationId xmlns:p14="http://schemas.microsoft.com/office/powerpoint/2010/main" val="11456205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C2766F-E281-423C-B8FF-7A8505E3BE51}" type="datetimeFigureOut">
              <a:rPr lang="en-US" smtClean="0"/>
              <a:t>2/20/2014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3D1D64-64FB-485F-BEE3-782C06807887}" type="slidenum">
              <a:rPr lang="en-US" smtClean="0"/>
              <a:t>‹#›</a:t>
            </a:fld>
            <a:endParaRPr lang="en-US"/>
          </a:p>
        </p:txBody>
      </p:sp>
    </p:spTree>
    <p:extLst>
      <p:ext uri="{BB962C8B-B14F-4D97-AF65-F5344CB8AC3E}">
        <p14:creationId xmlns:p14="http://schemas.microsoft.com/office/powerpoint/2010/main" val="1466138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C2766F-E281-423C-B8FF-7A8505E3BE51}" type="datetimeFigureOut">
              <a:rPr lang="en-US" smtClean="0"/>
              <a:t>2/20/2014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3D1D64-64FB-485F-BEE3-782C06807887}" type="slidenum">
              <a:rPr lang="en-US" smtClean="0"/>
              <a:t>‹#›</a:t>
            </a:fld>
            <a:endParaRPr lang="en-US"/>
          </a:p>
        </p:txBody>
      </p:sp>
    </p:spTree>
    <p:extLst>
      <p:ext uri="{BB962C8B-B14F-4D97-AF65-F5344CB8AC3E}">
        <p14:creationId xmlns:p14="http://schemas.microsoft.com/office/powerpoint/2010/main" val="28857892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6C2766F-E281-423C-B8FF-7A8505E3BE51}" type="datetimeFigureOut">
              <a:rPr lang="en-US" smtClean="0"/>
              <a:t>2/20/2014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3D1D64-64FB-485F-BEE3-782C06807887}" type="slidenum">
              <a:rPr lang="en-US" smtClean="0"/>
              <a:t>‹#›</a:t>
            </a:fld>
            <a:endParaRPr lang="en-US"/>
          </a:p>
        </p:txBody>
      </p:sp>
    </p:spTree>
    <p:extLst>
      <p:ext uri="{BB962C8B-B14F-4D97-AF65-F5344CB8AC3E}">
        <p14:creationId xmlns:p14="http://schemas.microsoft.com/office/powerpoint/2010/main" val="197974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6C2766F-E281-423C-B8FF-7A8505E3BE51}" type="datetimeFigureOut">
              <a:rPr lang="en-US" smtClean="0"/>
              <a:t>2/20/2014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3D1D64-64FB-485F-BEE3-782C06807887}" type="slidenum">
              <a:rPr lang="en-US" smtClean="0"/>
              <a:t>‹#›</a:t>
            </a:fld>
            <a:endParaRPr lang="en-US"/>
          </a:p>
        </p:txBody>
      </p:sp>
    </p:spTree>
    <p:extLst>
      <p:ext uri="{BB962C8B-B14F-4D97-AF65-F5344CB8AC3E}">
        <p14:creationId xmlns:p14="http://schemas.microsoft.com/office/powerpoint/2010/main" val="640257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6C2766F-E281-423C-B8FF-7A8505E3BE51}" type="datetimeFigureOut">
              <a:rPr lang="en-US" smtClean="0"/>
              <a:t>2/20/2014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3D1D64-64FB-485F-BEE3-782C06807887}" type="slidenum">
              <a:rPr lang="en-US" smtClean="0"/>
              <a:t>‹#›</a:t>
            </a:fld>
            <a:endParaRPr lang="en-US"/>
          </a:p>
        </p:txBody>
      </p:sp>
    </p:spTree>
    <p:extLst>
      <p:ext uri="{BB962C8B-B14F-4D97-AF65-F5344CB8AC3E}">
        <p14:creationId xmlns:p14="http://schemas.microsoft.com/office/powerpoint/2010/main" val="2323811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C2766F-E281-423C-B8FF-7A8505E3BE51}" type="datetimeFigureOut">
              <a:rPr lang="en-US" smtClean="0"/>
              <a:t>2/20/2014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3D1D64-64FB-485F-BEE3-782C06807887}" type="slidenum">
              <a:rPr lang="en-US" smtClean="0"/>
              <a:t>‹#›</a:t>
            </a:fld>
            <a:endParaRPr lang="en-US"/>
          </a:p>
        </p:txBody>
      </p:sp>
    </p:spTree>
    <p:extLst>
      <p:ext uri="{BB962C8B-B14F-4D97-AF65-F5344CB8AC3E}">
        <p14:creationId xmlns:p14="http://schemas.microsoft.com/office/powerpoint/2010/main" val="32216399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C2766F-E281-423C-B8FF-7A8505E3BE51}" type="datetimeFigureOut">
              <a:rPr lang="en-US" smtClean="0"/>
              <a:t>2/20/2014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3D1D64-64FB-485F-BEE3-782C06807887}" type="slidenum">
              <a:rPr lang="en-US" smtClean="0"/>
              <a:t>‹#›</a:t>
            </a:fld>
            <a:endParaRPr lang="en-US"/>
          </a:p>
        </p:txBody>
      </p:sp>
    </p:spTree>
    <p:extLst>
      <p:ext uri="{BB962C8B-B14F-4D97-AF65-F5344CB8AC3E}">
        <p14:creationId xmlns:p14="http://schemas.microsoft.com/office/powerpoint/2010/main" val="2383244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C2766F-E281-423C-B8FF-7A8505E3BE51}" type="datetimeFigureOut">
              <a:rPr lang="en-US" smtClean="0"/>
              <a:t>2/20/2014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3D1D64-64FB-485F-BEE3-782C06807887}" type="slidenum">
              <a:rPr lang="en-US" smtClean="0"/>
              <a:t>‹#›</a:t>
            </a:fld>
            <a:endParaRPr lang="en-US"/>
          </a:p>
        </p:txBody>
      </p:sp>
    </p:spTree>
    <p:extLst>
      <p:ext uri="{BB962C8B-B14F-4D97-AF65-F5344CB8AC3E}">
        <p14:creationId xmlns:p14="http://schemas.microsoft.com/office/powerpoint/2010/main" val="51264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C2766F-E281-423C-B8FF-7A8505E3BE51}" type="datetimeFigureOut">
              <a:rPr lang="en-US" smtClean="0"/>
              <a:t>2/20/2014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3D1D64-64FB-485F-BEE3-782C06807887}" type="slidenum">
              <a:rPr lang="en-US" smtClean="0"/>
              <a:t>‹#›</a:t>
            </a:fld>
            <a:endParaRPr lang="en-US"/>
          </a:p>
        </p:txBody>
      </p:sp>
    </p:spTree>
    <p:extLst>
      <p:ext uri="{BB962C8B-B14F-4D97-AF65-F5344CB8AC3E}">
        <p14:creationId xmlns:p14="http://schemas.microsoft.com/office/powerpoint/2010/main" val="1142444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C2766F-E281-423C-B8FF-7A8505E3BE51}" type="datetimeFigureOut">
              <a:rPr lang="en-US" smtClean="0"/>
              <a:t>2/20/2014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3D1D64-64FB-485F-BEE3-782C06807887}" type="slidenum">
              <a:rPr lang="en-US" smtClean="0"/>
              <a:t>‹#›</a:t>
            </a:fld>
            <a:endParaRPr lang="en-US"/>
          </a:p>
        </p:txBody>
      </p:sp>
    </p:spTree>
    <p:extLst>
      <p:ext uri="{BB962C8B-B14F-4D97-AF65-F5344CB8AC3E}">
        <p14:creationId xmlns:p14="http://schemas.microsoft.com/office/powerpoint/2010/main" val="11858701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C2766F-E281-423C-B8FF-7A8505E3BE51}" type="datetimeFigureOut">
              <a:rPr lang="en-US" smtClean="0"/>
              <a:t>2/20/2014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3D1D64-64FB-485F-BEE3-782C06807887}" type="slidenum">
              <a:rPr lang="en-US" smtClean="0"/>
              <a:t>‹#›</a:t>
            </a:fld>
            <a:endParaRPr lang="en-US"/>
          </a:p>
        </p:txBody>
      </p:sp>
    </p:spTree>
    <p:extLst>
      <p:ext uri="{BB962C8B-B14F-4D97-AF65-F5344CB8AC3E}">
        <p14:creationId xmlns:p14="http://schemas.microsoft.com/office/powerpoint/2010/main" val="37469762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chart" Target="../charts/char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Michael J. Rosenfeld</a:t>
            </a:r>
            <a:br>
              <a:rPr lang="en-US" dirty="0" smtClean="0"/>
            </a:br>
            <a:r>
              <a:rPr lang="en-US" dirty="0" smtClean="0"/>
              <a:t>Stanford University</a:t>
            </a:r>
            <a:endParaRPr lang="en-US" dirty="0"/>
          </a:p>
        </p:txBody>
      </p:sp>
      <p:sp>
        <p:nvSpPr>
          <p:cNvPr id="3" name="Subtitle 2"/>
          <p:cNvSpPr>
            <a:spLocks noGrp="1"/>
          </p:cNvSpPr>
          <p:nvPr>
            <p:ph type="subTitle" idx="1"/>
          </p:nvPr>
        </p:nvSpPr>
        <p:spPr/>
        <p:txBody>
          <a:bodyPr/>
          <a:lstStyle/>
          <a:p>
            <a:r>
              <a:rPr lang="en-US" dirty="0" smtClean="0"/>
              <a:t>Slides for testimony in </a:t>
            </a:r>
          </a:p>
          <a:p>
            <a:r>
              <a:rPr lang="en-US" dirty="0" err="1" smtClean="0"/>
              <a:t>DeBoer</a:t>
            </a:r>
            <a:r>
              <a:rPr lang="en-US" dirty="0" smtClean="0"/>
              <a:t> v. Snyder</a:t>
            </a:r>
          </a:p>
          <a:p>
            <a:r>
              <a:rPr lang="en-US" dirty="0" smtClean="0"/>
              <a:t>ED </a:t>
            </a:r>
            <a:r>
              <a:rPr lang="en-US" dirty="0" err="1" smtClean="0"/>
              <a:t>Mi</a:t>
            </a:r>
            <a:r>
              <a:rPr lang="en-US" dirty="0" smtClean="0"/>
              <a:t> #12-civ-10285</a:t>
            </a:r>
          </a:p>
        </p:txBody>
      </p:sp>
    </p:spTree>
    <p:extLst>
      <p:ext uri="{BB962C8B-B14F-4D97-AF65-F5344CB8AC3E}">
        <p14:creationId xmlns:p14="http://schemas.microsoft.com/office/powerpoint/2010/main" val="26417400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0595" y="5943600"/>
            <a:ext cx="8991600" cy="938719"/>
          </a:xfrm>
          <a:prstGeom prst="rect">
            <a:avLst/>
          </a:prstGeom>
          <a:noFill/>
        </p:spPr>
        <p:txBody>
          <a:bodyPr wrap="square" rtlCol="0">
            <a:spAutoFit/>
          </a:bodyPr>
          <a:lstStyle/>
          <a:p>
            <a:r>
              <a:rPr lang="en-US" sz="1100" dirty="0"/>
              <a:t>Source: U.S. Census 2000 </a:t>
            </a:r>
            <a:r>
              <a:rPr lang="en-US" sz="1100" dirty="0" err="1"/>
              <a:t>microdata</a:t>
            </a:r>
            <a:r>
              <a:rPr lang="en-US" sz="1100" dirty="0"/>
              <a:t>, via IPUMS, </a:t>
            </a:r>
            <a:r>
              <a:rPr lang="en-US" sz="1100" dirty="0" smtClean="0"/>
              <a:t>percentages </a:t>
            </a:r>
            <a:r>
              <a:rPr lang="en-US" sz="1100" dirty="0"/>
              <a:t>reflect census weights. Statistical significance derived from weighted logistic regressions, see Rosenfeld (2010). </a:t>
            </a:r>
            <a:r>
              <a:rPr lang="en-US" sz="1100" dirty="0" smtClean="0"/>
              <a:t>All </a:t>
            </a:r>
            <a:r>
              <a:rPr lang="en-US" sz="1100" dirty="0"/>
              <a:t>children had been living in the same </a:t>
            </a:r>
            <a:r>
              <a:rPr lang="en-US" sz="1100" dirty="0" smtClean="0"/>
              <a:t>place with the same parents </a:t>
            </a:r>
            <a:r>
              <a:rPr lang="en-US" sz="1100" dirty="0"/>
              <a:t>for at least 5 years. Children include </a:t>
            </a:r>
            <a:r>
              <a:rPr lang="en-US" sz="1100" dirty="0" smtClean="0"/>
              <a:t>“natural born </a:t>
            </a:r>
            <a:r>
              <a:rPr lang="en-US" sz="1100" dirty="0"/>
              <a:t>children,” step children, adopted children and foster children. The </a:t>
            </a:r>
            <a:r>
              <a:rPr lang="en-US" sz="1100" dirty="0" smtClean="0"/>
              <a:t>right hand column includes only natural born children. “other </a:t>
            </a:r>
            <a:r>
              <a:rPr lang="en-US" sz="1100" dirty="0"/>
              <a:t>key factors” in the last column include parental income, education, child race, child disability, child gender, and state of residence. For children in group quarters or prisons, no parental information is known</a:t>
            </a:r>
            <a:r>
              <a:rPr lang="en-US" sz="1100" dirty="0" smtClean="0"/>
              <a:t>.</a:t>
            </a:r>
            <a:endParaRPr lang="en-US" sz="1100" dirty="0"/>
          </a:p>
        </p:txBody>
      </p:sp>
      <p:sp>
        <p:nvSpPr>
          <p:cNvPr id="7" name="Rectangle 4"/>
          <p:cNvSpPr>
            <a:spLocks noChangeArrowheads="1"/>
          </p:cNvSpPr>
          <p:nvPr/>
        </p:nvSpPr>
        <p:spPr bwMode="auto">
          <a:xfrm>
            <a:off x="609600" y="35296"/>
            <a:ext cx="677749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457200" fontAlgn="base">
              <a:spcBef>
                <a:spcPct val="0"/>
              </a:spcBef>
              <a:spcAft>
                <a:spcPct val="0"/>
              </a:spcAft>
              <a:tabLst>
                <a:tab pos="500063" algn="l"/>
                <a:tab pos="2543175" algn="l"/>
                <a:tab pos="3487738" algn="l"/>
                <a:tab pos="4411663" algn="l"/>
              </a:tabLst>
              <a:defRPr>
                <a:solidFill>
                  <a:schemeClr val="tx1"/>
                </a:solidFill>
                <a:latin typeface="Arial" pitchFamily="34" charset="0"/>
                <a:cs typeface="Arial" pitchFamily="34" charset="0"/>
              </a:defRPr>
            </a:lvl1pPr>
            <a:lvl2pPr fontAlgn="base">
              <a:spcBef>
                <a:spcPct val="0"/>
              </a:spcBef>
              <a:spcAft>
                <a:spcPct val="0"/>
              </a:spcAft>
              <a:tabLst>
                <a:tab pos="500063" algn="l"/>
                <a:tab pos="2543175" algn="l"/>
                <a:tab pos="3487738" algn="l"/>
                <a:tab pos="4411663" algn="l"/>
              </a:tabLst>
              <a:defRPr>
                <a:solidFill>
                  <a:schemeClr val="tx1"/>
                </a:solidFill>
                <a:latin typeface="Arial" pitchFamily="34" charset="0"/>
                <a:cs typeface="Arial" pitchFamily="34" charset="0"/>
              </a:defRPr>
            </a:lvl2pPr>
            <a:lvl3pPr fontAlgn="base">
              <a:spcBef>
                <a:spcPct val="0"/>
              </a:spcBef>
              <a:spcAft>
                <a:spcPct val="0"/>
              </a:spcAft>
              <a:tabLst>
                <a:tab pos="500063" algn="l"/>
                <a:tab pos="2543175" algn="l"/>
                <a:tab pos="3487738" algn="l"/>
                <a:tab pos="4411663" algn="l"/>
              </a:tabLst>
              <a:defRPr>
                <a:solidFill>
                  <a:schemeClr val="tx1"/>
                </a:solidFill>
                <a:latin typeface="Arial" pitchFamily="34" charset="0"/>
                <a:cs typeface="Arial" pitchFamily="34" charset="0"/>
              </a:defRPr>
            </a:lvl3pPr>
            <a:lvl4pPr fontAlgn="base">
              <a:spcBef>
                <a:spcPct val="0"/>
              </a:spcBef>
              <a:spcAft>
                <a:spcPct val="0"/>
              </a:spcAft>
              <a:tabLst>
                <a:tab pos="500063" algn="l"/>
                <a:tab pos="2543175" algn="l"/>
                <a:tab pos="3487738" algn="l"/>
                <a:tab pos="4411663" algn="l"/>
              </a:tabLst>
              <a:defRPr>
                <a:solidFill>
                  <a:schemeClr val="tx1"/>
                </a:solidFill>
                <a:latin typeface="Arial" pitchFamily="34" charset="0"/>
                <a:cs typeface="Arial" pitchFamily="34" charset="0"/>
              </a:defRPr>
            </a:lvl4pPr>
            <a:lvl5pPr fontAlgn="base">
              <a:spcBef>
                <a:spcPct val="0"/>
              </a:spcBef>
              <a:spcAft>
                <a:spcPct val="0"/>
              </a:spcAft>
              <a:tabLst>
                <a:tab pos="500063" algn="l"/>
                <a:tab pos="2543175" algn="l"/>
                <a:tab pos="3487738" algn="l"/>
                <a:tab pos="4411663" algn="l"/>
              </a:tabLst>
              <a:defRPr>
                <a:solidFill>
                  <a:schemeClr val="tx1"/>
                </a:solidFill>
                <a:latin typeface="Arial" pitchFamily="34" charset="0"/>
                <a:cs typeface="Arial" pitchFamily="34" charset="0"/>
              </a:defRPr>
            </a:lvl5pPr>
            <a:lvl6pPr fontAlgn="base">
              <a:spcBef>
                <a:spcPct val="0"/>
              </a:spcBef>
              <a:spcAft>
                <a:spcPct val="0"/>
              </a:spcAft>
              <a:tabLst>
                <a:tab pos="500063" algn="l"/>
                <a:tab pos="2543175" algn="l"/>
                <a:tab pos="3487738" algn="l"/>
                <a:tab pos="4411663" algn="l"/>
              </a:tabLst>
              <a:defRPr>
                <a:solidFill>
                  <a:schemeClr val="tx1"/>
                </a:solidFill>
                <a:latin typeface="Arial" pitchFamily="34" charset="0"/>
                <a:cs typeface="Arial" pitchFamily="34" charset="0"/>
              </a:defRPr>
            </a:lvl6pPr>
            <a:lvl7pPr fontAlgn="base">
              <a:spcBef>
                <a:spcPct val="0"/>
              </a:spcBef>
              <a:spcAft>
                <a:spcPct val="0"/>
              </a:spcAft>
              <a:tabLst>
                <a:tab pos="500063" algn="l"/>
                <a:tab pos="2543175" algn="l"/>
                <a:tab pos="3487738" algn="l"/>
                <a:tab pos="4411663" algn="l"/>
              </a:tabLst>
              <a:defRPr>
                <a:solidFill>
                  <a:schemeClr val="tx1"/>
                </a:solidFill>
                <a:latin typeface="Arial" pitchFamily="34" charset="0"/>
                <a:cs typeface="Arial" pitchFamily="34" charset="0"/>
              </a:defRPr>
            </a:lvl7pPr>
            <a:lvl8pPr fontAlgn="base">
              <a:spcBef>
                <a:spcPct val="0"/>
              </a:spcBef>
              <a:spcAft>
                <a:spcPct val="0"/>
              </a:spcAft>
              <a:tabLst>
                <a:tab pos="500063" algn="l"/>
                <a:tab pos="2543175" algn="l"/>
                <a:tab pos="3487738" algn="l"/>
                <a:tab pos="4411663" algn="l"/>
              </a:tabLst>
              <a:defRPr>
                <a:solidFill>
                  <a:schemeClr val="tx1"/>
                </a:solidFill>
                <a:latin typeface="Arial" pitchFamily="34" charset="0"/>
                <a:cs typeface="Arial" pitchFamily="34" charset="0"/>
              </a:defRPr>
            </a:lvl8pPr>
            <a:lvl9pPr fontAlgn="base">
              <a:spcBef>
                <a:spcPct val="0"/>
              </a:spcBef>
              <a:spcAft>
                <a:spcPct val="0"/>
              </a:spcAft>
              <a:tabLst>
                <a:tab pos="500063" algn="l"/>
                <a:tab pos="2543175" algn="l"/>
                <a:tab pos="3487738" algn="l"/>
                <a:tab pos="4411663" algn="l"/>
              </a:tabLst>
              <a:defRPr>
                <a:solidFill>
                  <a:schemeClr val="tx1"/>
                </a:solidFill>
                <a:latin typeface="Arial" pitchFamily="34" charset="0"/>
                <a:cs typeface="Arial" pitchFamily="34" charset="0"/>
              </a:defRPr>
            </a:lvl9pPr>
          </a:lstStyle>
          <a:p>
            <a:pPr marL="0" marR="0" lvl="0" indent="457200" algn="l" defTabSz="914400" rtl="0" eaLnBrk="1" fontAlgn="base" latinLnBrk="0" hangingPunct="1">
              <a:lnSpc>
                <a:spcPct val="100000"/>
              </a:lnSpc>
              <a:spcBef>
                <a:spcPct val="0"/>
              </a:spcBef>
              <a:spcAft>
                <a:spcPct val="0"/>
              </a:spcAft>
              <a:buClrTx/>
              <a:buSzTx/>
              <a:buFontTx/>
              <a:buNone/>
              <a:tabLst>
                <a:tab pos="500063" algn="l"/>
                <a:tab pos="2543175" algn="l"/>
                <a:tab pos="3487738" algn="l"/>
                <a:tab pos="4411663" algn="l"/>
              </a:tabLst>
            </a:pPr>
            <a:r>
              <a:rPr kumimoji="0" lang="en-US" altLang="en-US" sz="16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Table 1: What Factors Affect Children’s Progress Through Primary School? </a:t>
            </a:r>
            <a:endParaRPr kumimoji="0" lang="en-US" altLang="en-US" sz="1600" b="0" i="0" u="none" strike="noStrike" cap="none" normalizeH="0" baseline="0" dirty="0" smtClean="0">
              <a:ln>
                <a:noFill/>
              </a:ln>
              <a:solidFill>
                <a:schemeClr val="tx1"/>
              </a:solidFill>
              <a:effectLst/>
              <a:cs typeface="Arial" pitchFamily="34" charset="0"/>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95" y="373850"/>
            <a:ext cx="8766175" cy="562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020810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a:spLocks noChangeArrowheads="1"/>
          </p:cNvSpPr>
          <p:nvPr/>
        </p:nvSpPr>
        <p:spPr bwMode="auto">
          <a:xfrm>
            <a:off x="189706" y="12413"/>
            <a:ext cx="758269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500063" algn="l"/>
                <a:tab pos="2543175" algn="l"/>
                <a:tab pos="3487738" algn="l"/>
                <a:tab pos="4411663" algn="l"/>
              </a:tabLst>
              <a:defRPr>
                <a:solidFill>
                  <a:schemeClr val="tx1"/>
                </a:solidFill>
                <a:latin typeface="Arial" pitchFamily="34" charset="0"/>
                <a:cs typeface="Arial" pitchFamily="34" charset="0"/>
              </a:defRPr>
            </a:lvl1pPr>
            <a:lvl2pPr fontAlgn="base">
              <a:spcBef>
                <a:spcPct val="0"/>
              </a:spcBef>
              <a:spcAft>
                <a:spcPct val="0"/>
              </a:spcAft>
              <a:tabLst>
                <a:tab pos="500063" algn="l"/>
                <a:tab pos="2543175" algn="l"/>
                <a:tab pos="3487738" algn="l"/>
                <a:tab pos="4411663" algn="l"/>
              </a:tabLst>
              <a:defRPr>
                <a:solidFill>
                  <a:schemeClr val="tx1"/>
                </a:solidFill>
                <a:latin typeface="Arial" pitchFamily="34" charset="0"/>
                <a:cs typeface="Arial" pitchFamily="34" charset="0"/>
              </a:defRPr>
            </a:lvl2pPr>
            <a:lvl3pPr fontAlgn="base">
              <a:spcBef>
                <a:spcPct val="0"/>
              </a:spcBef>
              <a:spcAft>
                <a:spcPct val="0"/>
              </a:spcAft>
              <a:tabLst>
                <a:tab pos="500063" algn="l"/>
                <a:tab pos="2543175" algn="l"/>
                <a:tab pos="3487738" algn="l"/>
                <a:tab pos="4411663" algn="l"/>
              </a:tabLst>
              <a:defRPr>
                <a:solidFill>
                  <a:schemeClr val="tx1"/>
                </a:solidFill>
                <a:latin typeface="Arial" pitchFamily="34" charset="0"/>
                <a:cs typeface="Arial" pitchFamily="34" charset="0"/>
              </a:defRPr>
            </a:lvl3pPr>
            <a:lvl4pPr fontAlgn="base">
              <a:spcBef>
                <a:spcPct val="0"/>
              </a:spcBef>
              <a:spcAft>
                <a:spcPct val="0"/>
              </a:spcAft>
              <a:tabLst>
                <a:tab pos="500063" algn="l"/>
                <a:tab pos="2543175" algn="l"/>
                <a:tab pos="3487738" algn="l"/>
                <a:tab pos="4411663" algn="l"/>
              </a:tabLst>
              <a:defRPr>
                <a:solidFill>
                  <a:schemeClr val="tx1"/>
                </a:solidFill>
                <a:latin typeface="Arial" pitchFamily="34" charset="0"/>
                <a:cs typeface="Arial" pitchFamily="34" charset="0"/>
              </a:defRPr>
            </a:lvl4pPr>
            <a:lvl5pPr fontAlgn="base">
              <a:spcBef>
                <a:spcPct val="0"/>
              </a:spcBef>
              <a:spcAft>
                <a:spcPct val="0"/>
              </a:spcAft>
              <a:tabLst>
                <a:tab pos="500063" algn="l"/>
                <a:tab pos="2543175" algn="l"/>
                <a:tab pos="3487738" algn="l"/>
                <a:tab pos="4411663" algn="l"/>
              </a:tabLst>
              <a:defRPr>
                <a:solidFill>
                  <a:schemeClr val="tx1"/>
                </a:solidFill>
                <a:latin typeface="Arial" pitchFamily="34" charset="0"/>
                <a:cs typeface="Arial" pitchFamily="34" charset="0"/>
              </a:defRPr>
            </a:lvl5pPr>
            <a:lvl6pPr fontAlgn="base">
              <a:spcBef>
                <a:spcPct val="0"/>
              </a:spcBef>
              <a:spcAft>
                <a:spcPct val="0"/>
              </a:spcAft>
              <a:tabLst>
                <a:tab pos="500063" algn="l"/>
                <a:tab pos="2543175" algn="l"/>
                <a:tab pos="3487738" algn="l"/>
                <a:tab pos="4411663" algn="l"/>
              </a:tabLst>
              <a:defRPr>
                <a:solidFill>
                  <a:schemeClr val="tx1"/>
                </a:solidFill>
                <a:latin typeface="Arial" pitchFamily="34" charset="0"/>
                <a:cs typeface="Arial" pitchFamily="34" charset="0"/>
              </a:defRPr>
            </a:lvl6pPr>
            <a:lvl7pPr fontAlgn="base">
              <a:spcBef>
                <a:spcPct val="0"/>
              </a:spcBef>
              <a:spcAft>
                <a:spcPct val="0"/>
              </a:spcAft>
              <a:tabLst>
                <a:tab pos="500063" algn="l"/>
                <a:tab pos="2543175" algn="l"/>
                <a:tab pos="3487738" algn="l"/>
                <a:tab pos="4411663" algn="l"/>
              </a:tabLst>
              <a:defRPr>
                <a:solidFill>
                  <a:schemeClr val="tx1"/>
                </a:solidFill>
                <a:latin typeface="Arial" pitchFamily="34" charset="0"/>
                <a:cs typeface="Arial" pitchFamily="34" charset="0"/>
              </a:defRPr>
            </a:lvl7pPr>
            <a:lvl8pPr fontAlgn="base">
              <a:spcBef>
                <a:spcPct val="0"/>
              </a:spcBef>
              <a:spcAft>
                <a:spcPct val="0"/>
              </a:spcAft>
              <a:tabLst>
                <a:tab pos="500063" algn="l"/>
                <a:tab pos="2543175" algn="l"/>
                <a:tab pos="3487738" algn="l"/>
                <a:tab pos="4411663" algn="l"/>
              </a:tabLst>
              <a:defRPr>
                <a:solidFill>
                  <a:schemeClr val="tx1"/>
                </a:solidFill>
                <a:latin typeface="Arial" pitchFamily="34" charset="0"/>
                <a:cs typeface="Arial" pitchFamily="34" charset="0"/>
              </a:defRPr>
            </a:lvl8pPr>
            <a:lvl9pPr fontAlgn="base">
              <a:spcBef>
                <a:spcPct val="0"/>
              </a:spcBef>
              <a:spcAft>
                <a:spcPct val="0"/>
              </a:spcAft>
              <a:tabLst>
                <a:tab pos="500063" algn="l"/>
                <a:tab pos="2543175" algn="l"/>
                <a:tab pos="3487738" algn="l"/>
                <a:tab pos="4411663" algn="l"/>
              </a:tabLst>
              <a:defRPr>
                <a:solidFill>
                  <a:schemeClr val="tx1"/>
                </a:solidFill>
                <a:latin typeface="Arial" pitchFamily="34" charset="0"/>
                <a:cs typeface="Arial" pitchFamily="34" charset="0"/>
              </a:defRPr>
            </a:lvl9pPr>
          </a:lstStyle>
          <a:p>
            <a:pPr marL="0" marR="0" lvl="0" indent="457200" algn="l" defTabSz="914400" rtl="0" eaLnBrk="1" fontAlgn="base" latinLnBrk="0" hangingPunct="1">
              <a:lnSpc>
                <a:spcPct val="100000"/>
              </a:lnSpc>
              <a:spcBef>
                <a:spcPct val="0"/>
              </a:spcBef>
              <a:spcAft>
                <a:spcPct val="0"/>
              </a:spcAft>
              <a:buClrTx/>
              <a:buSzTx/>
              <a:buFontTx/>
              <a:buNone/>
              <a:tabLst>
                <a:tab pos="500063" algn="l"/>
                <a:tab pos="2543175" algn="l"/>
                <a:tab pos="3487738" algn="l"/>
                <a:tab pos="4411663" algn="l"/>
              </a:tabLst>
            </a:pPr>
            <a:r>
              <a:rPr kumimoji="0" lang="en-US" alt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Table 1: What Factors Affect Children</a:t>
            </a:r>
            <a:r>
              <a:rPr kumimoji="0" lang="en-US" altLang="en-US" sz="14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alt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s Progress Through Primary School?, continued</a:t>
            </a:r>
            <a:endParaRPr kumimoji="0" lang="en-US" altLang="en-US" sz="6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500063" algn="l"/>
                <a:tab pos="2543175" algn="l"/>
                <a:tab pos="3487738" algn="l"/>
                <a:tab pos="4411663" algn="l"/>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TextBox 3"/>
          <p:cNvSpPr txBox="1"/>
          <p:nvPr/>
        </p:nvSpPr>
        <p:spPr>
          <a:xfrm>
            <a:off x="0" y="5919281"/>
            <a:ext cx="8991600" cy="1107996"/>
          </a:xfrm>
          <a:prstGeom prst="rect">
            <a:avLst/>
          </a:prstGeom>
          <a:noFill/>
        </p:spPr>
        <p:txBody>
          <a:bodyPr wrap="square" rtlCol="0">
            <a:spAutoFit/>
          </a:bodyPr>
          <a:lstStyle/>
          <a:p>
            <a:r>
              <a:rPr lang="en-US" sz="1100" dirty="0"/>
              <a:t>Source: U.S. Census 2000 </a:t>
            </a:r>
            <a:r>
              <a:rPr lang="en-US" sz="1100" dirty="0" err="1"/>
              <a:t>microdata</a:t>
            </a:r>
            <a:r>
              <a:rPr lang="en-US" sz="1100" dirty="0"/>
              <a:t>, via IPUMS, percentages reflect census weights. Statistical significance derived from weighted logistic regressions, see Rosenfeld (2010). All children had been living in the same place with the same parents for at least 5 years. Children include “natural born children,” step children, adopted children and foster children. The right hand column includes only natural born children. “other key factors” in the last column include parental income, education, child race, child disability, child gender, and state of residence. For children in group quarters or prisons, no parental information is known.</a:t>
            </a:r>
          </a:p>
          <a:p>
            <a:endParaRPr lang="en-US" sz="1100"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9706" y="269789"/>
            <a:ext cx="8612187" cy="5776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15789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147949693"/>
              </p:ext>
            </p:extLst>
          </p:nvPr>
        </p:nvGraphicFramePr>
        <p:xfrm>
          <a:off x="457200" y="3098800"/>
          <a:ext cx="6554595" cy="2085983"/>
        </p:xfrm>
        <a:graphic>
          <a:graphicData uri="http://schemas.openxmlformats.org/drawingml/2006/table">
            <a:tbl>
              <a:tblPr>
                <a:tableStyleId>{5C22544A-7EE6-4342-B048-85BDC9FD1C3A}</a:tableStyleId>
              </a:tblPr>
              <a:tblGrid>
                <a:gridCol w="1337005"/>
                <a:gridCol w="521759"/>
                <a:gridCol w="521759"/>
                <a:gridCol w="521759"/>
                <a:gridCol w="521759"/>
                <a:gridCol w="521759"/>
                <a:gridCol w="521759"/>
                <a:gridCol w="521759"/>
                <a:gridCol w="521759"/>
                <a:gridCol w="521759"/>
                <a:gridCol w="521759"/>
              </a:tblGrid>
              <a:tr h="876300">
                <a:tc>
                  <a:txBody>
                    <a:bodyPr/>
                    <a:lstStyle/>
                    <a:p>
                      <a:pPr algn="l" fontAlgn="b"/>
                      <a:r>
                        <a:rPr lang="en-US" sz="1400" u="none" strike="noStrike" dirty="0">
                          <a:effectLst/>
                        </a:rPr>
                        <a:t>Typical age for student making good progress in Spring of the school </a:t>
                      </a:r>
                      <a:r>
                        <a:rPr lang="en-US" sz="1400" u="none" strike="noStrike" dirty="0" smtClean="0">
                          <a:effectLst/>
                        </a:rPr>
                        <a:t>year (the US census takes place</a:t>
                      </a:r>
                      <a:r>
                        <a:rPr lang="en-US" sz="1400" u="none" strike="noStrike" baseline="0" dirty="0" smtClean="0">
                          <a:effectLst/>
                        </a:rPr>
                        <a:t> in April)</a:t>
                      </a:r>
                      <a:endParaRPr lang="en-US" sz="1400" b="0" i="0" u="none" strike="noStrike" dirty="0">
                        <a:solidFill>
                          <a:srgbClr val="000000"/>
                        </a:solidFill>
                        <a:effectLst/>
                        <a:latin typeface="Calibri"/>
                      </a:endParaRPr>
                    </a:p>
                  </a:txBody>
                  <a:tcPr marL="8263" marR="8263" marT="8263" marB="0" anchor="b"/>
                </a:tc>
                <a:tc>
                  <a:txBody>
                    <a:bodyPr/>
                    <a:lstStyle/>
                    <a:p>
                      <a:pPr algn="r" fontAlgn="b"/>
                      <a:r>
                        <a:rPr lang="en-US" sz="1400" u="none" strike="noStrike" dirty="0">
                          <a:effectLst/>
                        </a:rPr>
                        <a:t>6</a:t>
                      </a:r>
                      <a:endParaRPr lang="en-US" sz="1400" b="0" i="0" u="none" strike="noStrike" dirty="0">
                        <a:solidFill>
                          <a:srgbClr val="000000"/>
                        </a:solidFill>
                        <a:effectLst/>
                        <a:latin typeface="Calibri"/>
                      </a:endParaRPr>
                    </a:p>
                  </a:txBody>
                  <a:tcPr marL="8263" marR="8263" marT="8263" marB="0" anchor="b"/>
                </a:tc>
                <a:tc>
                  <a:txBody>
                    <a:bodyPr/>
                    <a:lstStyle/>
                    <a:p>
                      <a:pPr algn="r" fontAlgn="b"/>
                      <a:r>
                        <a:rPr lang="en-US" sz="1400" u="none" strike="noStrike">
                          <a:effectLst/>
                        </a:rPr>
                        <a:t>7</a:t>
                      </a:r>
                      <a:endParaRPr lang="en-US" sz="1400" b="0" i="0" u="none" strike="noStrike">
                        <a:solidFill>
                          <a:srgbClr val="000000"/>
                        </a:solidFill>
                        <a:effectLst/>
                        <a:latin typeface="Calibri"/>
                      </a:endParaRPr>
                    </a:p>
                  </a:txBody>
                  <a:tcPr marL="8263" marR="8263" marT="8263" marB="0" anchor="b"/>
                </a:tc>
                <a:tc>
                  <a:txBody>
                    <a:bodyPr/>
                    <a:lstStyle/>
                    <a:p>
                      <a:pPr algn="r" fontAlgn="b"/>
                      <a:r>
                        <a:rPr lang="en-US" sz="1400" u="none" strike="noStrike">
                          <a:effectLst/>
                        </a:rPr>
                        <a:t>8</a:t>
                      </a:r>
                      <a:endParaRPr lang="en-US" sz="1400" b="0" i="0" u="none" strike="noStrike">
                        <a:solidFill>
                          <a:srgbClr val="000000"/>
                        </a:solidFill>
                        <a:effectLst/>
                        <a:latin typeface="Calibri"/>
                      </a:endParaRPr>
                    </a:p>
                  </a:txBody>
                  <a:tcPr marL="8263" marR="8263" marT="8263" marB="0" anchor="b"/>
                </a:tc>
                <a:tc>
                  <a:txBody>
                    <a:bodyPr/>
                    <a:lstStyle/>
                    <a:p>
                      <a:pPr algn="r" fontAlgn="b"/>
                      <a:r>
                        <a:rPr lang="en-US" sz="1400" u="none" strike="noStrike">
                          <a:effectLst/>
                        </a:rPr>
                        <a:t>9</a:t>
                      </a:r>
                      <a:endParaRPr lang="en-US" sz="1400" b="0" i="0" u="none" strike="noStrike">
                        <a:solidFill>
                          <a:srgbClr val="000000"/>
                        </a:solidFill>
                        <a:effectLst/>
                        <a:latin typeface="Calibri"/>
                      </a:endParaRPr>
                    </a:p>
                  </a:txBody>
                  <a:tcPr marL="8263" marR="8263" marT="8263" marB="0" anchor="b"/>
                </a:tc>
                <a:tc>
                  <a:txBody>
                    <a:bodyPr/>
                    <a:lstStyle/>
                    <a:p>
                      <a:pPr algn="r" fontAlgn="b"/>
                      <a:r>
                        <a:rPr lang="en-US" sz="1400" u="none" strike="noStrike">
                          <a:effectLst/>
                        </a:rPr>
                        <a:t>10</a:t>
                      </a:r>
                      <a:endParaRPr lang="en-US" sz="1400" b="0" i="0" u="none" strike="noStrike">
                        <a:solidFill>
                          <a:srgbClr val="000000"/>
                        </a:solidFill>
                        <a:effectLst/>
                        <a:latin typeface="Calibri"/>
                      </a:endParaRPr>
                    </a:p>
                  </a:txBody>
                  <a:tcPr marL="8263" marR="8263" marT="8263" marB="0" anchor="b"/>
                </a:tc>
                <a:tc>
                  <a:txBody>
                    <a:bodyPr/>
                    <a:lstStyle/>
                    <a:p>
                      <a:pPr algn="r" fontAlgn="b"/>
                      <a:r>
                        <a:rPr lang="en-US" sz="1400" u="none" strike="noStrike">
                          <a:effectLst/>
                        </a:rPr>
                        <a:t>11</a:t>
                      </a:r>
                      <a:endParaRPr lang="en-US" sz="1400" b="0" i="0" u="none" strike="noStrike">
                        <a:solidFill>
                          <a:srgbClr val="000000"/>
                        </a:solidFill>
                        <a:effectLst/>
                        <a:latin typeface="Calibri"/>
                      </a:endParaRPr>
                    </a:p>
                  </a:txBody>
                  <a:tcPr marL="8263" marR="8263" marT="8263" marB="0" anchor="b"/>
                </a:tc>
                <a:tc>
                  <a:txBody>
                    <a:bodyPr/>
                    <a:lstStyle/>
                    <a:p>
                      <a:pPr algn="r" fontAlgn="b"/>
                      <a:r>
                        <a:rPr lang="en-US" sz="1400" u="none" strike="noStrike">
                          <a:effectLst/>
                        </a:rPr>
                        <a:t>12</a:t>
                      </a:r>
                      <a:endParaRPr lang="en-US" sz="1400" b="0" i="0" u="none" strike="noStrike">
                        <a:solidFill>
                          <a:srgbClr val="000000"/>
                        </a:solidFill>
                        <a:effectLst/>
                        <a:latin typeface="Calibri"/>
                      </a:endParaRPr>
                    </a:p>
                  </a:txBody>
                  <a:tcPr marL="8263" marR="8263" marT="8263" marB="0" anchor="b"/>
                </a:tc>
                <a:tc>
                  <a:txBody>
                    <a:bodyPr/>
                    <a:lstStyle/>
                    <a:p>
                      <a:pPr algn="r" fontAlgn="b"/>
                      <a:r>
                        <a:rPr lang="en-US" sz="1400" u="none" strike="noStrike">
                          <a:effectLst/>
                        </a:rPr>
                        <a:t>13</a:t>
                      </a:r>
                      <a:endParaRPr lang="en-US" sz="1400" b="0" i="0" u="none" strike="noStrike">
                        <a:solidFill>
                          <a:srgbClr val="000000"/>
                        </a:solidFill>
                        <a:effectLst/>
                        <a:latin typeface="Calibri"/>
                      </a:endParaRPr>
                    </a:p>
                  </a:txBody>
                  <a:tcPr marL="8263" marR="8263" marT="8263" marB="0" anchor="b"/>
                </a:tc>
                <a:tc>
                  <a:txBody>
                    <a:bodyPr/>
                    <a:lstStyle/>
                    <a:p>
                      <a:pPr algn="r" fontAlgn="b"/>
                      <a:r>
                        <a:rPr lang="en-US" sz="1400" u="none" strike="noStrike">
                          <a:effectLst/>
                        </a:rPr>
                        <a:t>14</a:t>
                      </a:r>
                      <a:endParaRPr lang="en-US" sz="1400" b="0" i="0" u="none" strike="noStrike">
                        <a:solidFill>
                          <a:srgbClr val="000000"/>
                        </a:solidFill>
                        <a:effectLst/>
                        <a:latin typeface="Calibri"/>
                      </a:endParaRPr>
                    </a:p>
                  </a:txBody>
                  <a:tcPr marL="8263" marR="8263" marT="8263" marB="0" anchor="b"/>
                </a:tc>
                <a:tc>
                  <a:txBody>
                    <a:bodyPr/>
                    <a:lstStyle/>
                    <a:p>
                      <a:pPr algn="r" fontAlgn="b"/>
                      <a:r>
                        <a:rPr lang="en-US" sz="1400" u="none" strike="noStrike">
                          <a:effectLst/>
                        </a:rPr>
                        <a:t>15</a:t>
                      </a:r>
                      <a:endParaRPr lang="en-US" sz="1400" b="0" i="0" u="none" strike="noStrike">
                        <a:solidFill>
                          <a:srgbClr val="000000"/>
                        </a:solidFill>
                        <a:effectLst/>
                        <a:latin typeface="Calibri"/>
                      </a:endParaRPr>
                    </a:p>
                  </a:txBody>
                  <a:tcPr marL="8263" marR="8263" marT="8263" marB="0" anchor="b"/>
                </a:tc>
              </a:tr>
              <a:tr h="292100">
                <a:tc>
                  <a:txBody>
                    <a:bodyPr/>
                    <a:lstStyle/>
                    <a:p>
                      <a:pPr algn="l" fontAlgn="b"/>
                      <a:endParaRPr lang="en-US" sz="1400" b="0" i="0" u="none" strike="noStrike">
                        <a:solidFill>
                          <a:srgbClr val="000000"/>
                        </a:solidFill>
                        <a:effectLst/>
                        <a:latin typeface="Calibri"/>
                      </a:endParaRPr>
                    </a:p>
                  </a:txBody>
                  <a:tcPr marL="8263" marR="8263" marT="8263" marB="0" anchor="b"/>
                </a:tc>
                <a:tc>
                  <a:txBody>
                    <a:bodyPr/>
                    <a:lstStyle/>
                    <a:p>
                      <a:pPr algn="r" fontAlgn="b"/>
                      <a:endParaRPr lang="en-US" sz="1400" b="0" i="0" u="none" strike="noStrike">
                        <a:solidFill>
                          <a:srgbClr val="000000"/>
                        </a:solidFill>
                        <a:effectLst/>
                        <a:latin typeface="Calibri"/>
                      </a:endParaRPr>
                    </a:p>
                  </a:txBody>
                  <a:tcPr marL="8263" marR="8263" marT="8263" marB="0" anchor="b"/>
                </a:tc>
                <a:tc>
                  <a:txBody>
                    <a:bodyPr/>
                    <a:lstStyle/>
                    <a:p>
                      <a:pPr algn="r" fontAlgn="b"/>
                      <a:endParaRPr lang="en-US" sz="1400" b="0" i="0" u="none" strike="noStrike">
                        <a:solidFill>
                          <a:srgbClr val="000000"/>
                        </a:solidFill>
                        <a:effectLst/>
                        <a:latin typeface="Calibri"/>
                      </a:endParaRPr>
                    </a:p>
                  </a:txBody>
                  <a:tcPr marL="8263" marR="8263" marT="8263" marB="0" anchor="b"/>
                </a:tc>
                <a:tc>
                  <a:txBody>
                    <a:bodyPr/>
                    <a:lstStyle/>
                    <a:p>
                      <a:pPr algn="r" fontAlgn="b"/>
                      <a:endParaRPr lang="en-US" sz="1400" b="0" i="0" u="none" strike="noStrike">
                        <a:solidFill>
                          <a:srgbClr val="000000"/>
                        </a:solidFill>
                        <a:effectLst/>
                        <a:latin typeface="Calibri"/>
                      </a:endParaRPr>
                    </a:p>
                  </a:txBody>
                  <a:tcPr marL="8263" marR="8263" marT="8263" marB="0" anchor="b"/>
                </a:tc>
                <a:tc>
                  <a:txBody>
                    <a:bodyPr/>
                    <a:lstStyle/>
                    <a:p>
                      <a:pPr algn="r" fontAlgn="b"/>
                      <a:endParaRPr lang="en-US" sz="1400" b="0" i="0" u="none" strike="noStrike">
                        <a:solidFill>
                          <a:srgbClr val="000000"/>
                        </a:solidFill>
                        <a:effectLst/>
                        <a:latin typeface="Calibri"/>
                      </a:endParaRPr>
                    </a:p>
                  </a:txBody>
                  <a:tcPr marL="8263" marR="8263" marT="8263" marB="0" anchor="b"/>
                </a:tc>
                <a:tc>
                  <a:txBody>
                    <a:bodyPr/>
                    <a:lstStyle/>
                    <a:p>
                      <a:pPr algn="r" fontAlgn="b"/>
                      <a:endParaRPr lang="en-US" sz="1400" b="0" i="0" u="none" strike="noStrike">
                        <a:solidFill>
                          <a:srgbClr val="000000"/>
                        </a:solidFill>
                        <a:effectLst/>
                        <a:latin typeface="Calibri"/>
                      </a:endParaRPr>
                    </a:p>
                  </a:txBody>
                  <a:tcPr marL="8263" marR="8263" marT="8263" marB="0" anchor="b"/>
                </a:tc>
                <a:tc>
                  <a:txBody>
                    <a:bodyPr/>
                    <a:lstStyle/>
                    <a:p>
                      <a:pPr algn="r" fontAlgn="b"/>
                      <a:endParaRPr lang="en-US" sz="1400" b="0" i="0" u="none" strike="noStrike">
                        <a:solidFill>
                          <a:srgbClr val="000000"/>
                        </a:solidFill>
                        <a:effectLst/>
                        <a:latin typeface="Calibri"/>
                      </a:endParaRPr>
                    </a:p>
                  </a:txBody>
                  <a:tcPr marL="8263" marR="8263" marT="8263" marB="0" anchor="b"/>
                </a:tc>
                <a:tc>
                  <a:txBody>
                    <a:bodyPr/>
                    <a:lstStyle/>
                    <a:p>
                      <a:pPr algn="r" fontAlgn="b"/>
                      <a:endParaRPr lang="en-US" sz="1400" b="0" i="0" u="none" strike="noStrike">
                        <a:solidFill>
                          <a:srgbClr val="000000"/>
                        </a:solidFill>
                        <a:effectLst/>
                        <a:latin typeface="Calibri"/>
                      </a:endParaRPr>
                    </a:p>
                  </a:txBody>
                  <a:tcPr marL="8263" marR="8263" marT="8263" marB="0" anchor="b"/>
                </a:tc>
                <a:tc>
                  <a:txBody>
                    <a:bodyPr/>
                    <a:lstStyle/>
                    <a:p>
                      <a:pPr algn="r" fontAlgn="b"/>
                      <a:endParaRPr lang="en-US" sz="1400" b="0" i="0" u="none" strike="noStrike">
                        <a:solidFill>
                          <a:srgbClr val="000000"/>
                        </a:solidFill>
                        <a:effectLst/>
                        <a:latin typeface="Calibri"/>
                      </a:endParaRPr>
                    </a:p>
                  </a:txBody>
                  <a:tcPr marL="8263" marR="8263" marT="8263" marB="0" anchor="b"/>
                </a:tc>
                <a:tc>
                  <a:txBody>
                    <a:bodyPr/>
                    <a:lstStyle/>
                    <a:p>
                      <a:pPr algn="r" fontAlgn="b"/>
                      <a:endParaRPr lang="en-US" sz="1400" b="0" i="0" u="none" strike="noStrike">
                        <a:solidFill>
                          <a:srgbClr val="000000"/>
                        </a:solidFill>
                        <a:effectLst/>
                        <a:latin typeface="Calibri"/>
                      </a:endParaRPr>
                    </a:p>
                  </a:txBody>
                  <a:tcPr marL="8263" marR="8263" marT="8263" marB="0" anchor="b"/>
                </a:tc>
                <a:tc>
                  <a:txBody>
                    <a:bodyPr/>
                    <a:lstStyle/>
                    <a:p>
                      <a:pPr algn="r" fontAlgn="b"/>
                      <a:endParaRPr lang="en-US" sz="1400" b="0" i="0" u="none" strike="noStrike">
                        <a:solidFill>
                          <a:srgbClr val="000000"/>
                        </a:solidFill>
                        <a:effectLst/>
                        <a:latin typeface="Calibri"/>
                      </a:endParaRPr>
                    </a:p>
                  </a:txBody>
                  <a:tcPr marL="8263" marR="8263" marT="8263" marB="0" anchor="b"/>
                </a:tc>
              </a:tr>
              <a:tr h="292100">
                <a:tc>
                  <a:txBody>
                    <a:bodyPr/>
                    <a:lstStyle/>
                    <a:p>
                      <a:pPr algn="l" fontAlgn="b"/>
                      <a:r>
                        <a:rPr lang="en-US" sz="1400" u="none" strike="noStrike" dirty="0">
                          <a:effectLst/>
                        </a:rPr>
                        <a:t>Student Grade</a:t>
                      </a:r>
                      <a:endParaRPr lang="en-US" sz="1400" b="0" i="0" u="none" strike="noStrike" dirty="0">
                        <a:solidFill>
                          <a:srgbClr val="000000"/>
                        </a:solidFill>
                        <a:effectLst/>
                        <a:latin typeface="Calibri"/>
                      </a:endParaRPr>
                    </a:p>
                  </a:txBody>
                  <a:tcPr marL="8263" marR="8263" marT="8263" marB="0" anchor="b"/>
                </a:tc>
                <a:tc>
                  <a:txBody>
                    <a:bodyPr/>
                    <a:lstStyle/>
                    <a:p>
                      <a:pPr algn="r" fontAlgn="b"/>
                      <a:r>
                        <a:rPr lang="en-US" sz="1400" u="none" strike="noStrike" dirty="0">
                          <a:effectLst/>
                        </a:rPr>
                        <a:t>K</a:t>
                      </a:r>
                      <a:endParaRPr lang="en-US" sz="1400" b="0" i="0" u="none" strike="noStrike" dirty="0">
                        <a:solidFill>
                          <a:srgbClr val="000000"/>
                        </a:solidFill>
                        <a:effectLst/>
                        <a:latin typeface="Calibri"/>
                      </a:endParaRPr>
                    </a:p>
                  </a:txBody>
                  <a:tcPr marL="8263" marR="8263" marT="8263" marB="0" anchor="b"/>
                </a:tc>
                <a:tc>
                  <a:txBody>
                    <a:bodyPr/>
                    <a:lstStyle/>
                    <a:p>
                      <a:pPr algn="r" fontAlgn="b"/>
                      <a:r>
                        <a:rPr lang="en-US" sz="1400" u="none" strike="noStrike" dirty="0">
                          <a:effectLst/>
                        </a:rPr>
                        <a:t>1</a:t>
                      </a:r>
                      <a:endParaRPr lang="en-US" sz="1400" b="0" i="0" u="none" strike="noStrike" dirty="0">
                        <a:solidFill>
                          <a:srgbClr val="000000"/>
                        </a:solidFill>
                        <a:effectLst/>
                        <a:latin typeface="Calibri"/>
                      </a:endParaRPr>
                    </a:p>
                  </a:txBody>
                  <a:tcPr marL="8263" marR="8263" marT="8263" marB="0" anchor="b"/>
                </a:tc>
                <a:tc>
                  <a:txBody>
                    <a:bodyPr/>
                    <a:lstStyle/>
                    <a:p>
                      <a:pPr algn="r" fontAlgn="b"/>
                      <a:r>
                        <a:rPr lang="en-US" sz="1400" u="none" strike="noStrike" dirty="0">
                          <a:effectLst/>
                        </a:rPr>
                        <a:t>2</a:t>
                      </a:r>
                      <a:endParaRPr lang="en-US" sz="1400" b="0" i="0" u="none" strike="noStrike" dirty="0">
                        <a:solidFill>
                          <a:srgbClr val="000000"/>
                        </a:solidFill>
                        <a:effectLst/>
                        <a:latin typeface="Calibri"/>
                      </a:endParaRPr>
                    </a:p>
                  </a:txBody>
                  <a:tcPr marL="8263" marR="8263" marT="8263" marB="0" anchor="b"/>
                </a:tc>
                <a:tc>
                  <a:txBody>
                    <a:bodyPr/>
                    <a:lstStyle/>
                    <a:p>
                      <a:pPr algn="r" fontAlgn="b"/>
                      <a:r>
                        <a:rPr lang="en-US" sz="1400" u="none" strike="noStrike" dirty="0">
                          <a:effectLst/>
                        </a:rPr>
                        <a:t>3</a:t>
                      </a:r>
                      <a:endParaRPr lang="en-US" sz="1400" b="0" i="0" u="none" strike="noStrike" dirty="0">
                        <a:solidFill>
                          <a:srgbClr val="000000"/>
                        </a:solidFill>
                        <a:effectLst/>
                        <a:latin typeface="Calibri"/>
                      </a:endParaRPr>
                    </a:p>
                  </a:txBody>
                  <a:tcPr marL="8263" marR="8263" marT="8263" marB="0" anchor="b"/>
                </a:tc>
                <a:tc>
                  <a:txBody>
                    <a:bodyPr/>
                    <a:lstStyle/>
                    <a:p>
                      <a:pPr algn="r" fontAlgn="b"/>
                      <a:r>
                        <a:rPr lang="en-US" sz="1400" u="none" strike="noStrike" dirty="0">
                          <a:effectLst/>
                        </a:rPr>
                        <a:t>4</a:t>
                      </a:r>
                      <a:endParaRPr lang="en-US" sz="1400" b="0" i="0" u="none" strike="noStrike" dirty="0">
                        <a:solidFill>
                          <a:srgbClr val="000000"/>
                        </a:solidFill>
                        <a:effectLst/>
                        <a:latin typeface="Calibri"/>
                      </a:endParaRPr>
                    </a:p>
                  </a:txBody>
                  <a:tcPr marL="8263" marR="8263" marT="8263" marB="0" anchor="b"/>
                </a:tc>
                <a:tc>
                  <a:txBody>
                    <a:bodyPr/>
                    <a:lstStyle/>
                    <a:p>
                      <a:pPr algn="r" fontAlgn="b"/>
                      <a:r>
                        <a:rPr lang="en-US" sz="1400" u="none" strike="noStrike" dirty="0">
                          <a:effectLst/>
                        </a:rPr>
                        <a:t>5</a:t>
                      </a:r>
                      <a:endParaRPr lang="en-US" sz="1400" b="0" i="0" u="none" strike="noStrike" dirty="0">
                        <a:solidFill>
                          <a:srgbClr val="000000"/>
                        </a:solidFill>
                        <a:effectLst/>
                        <a:latin typeface="Calibri"/>
                      </a:endParaRPr>
                    </a:p>
                  </a:txBody>
                  <a:tcPr marL="8263" marR="8263" marT="8263" marB="0" anchor="b"/>
                </a:tc>
                <a:tc>
                  <a:txBody>
                    <a:bodyPr/>
                    <a:lstStyle/>
                    <a:p>
                      <a:pPr algn="r" fontAlgn="b"/>
                      <a:r>
                        <a:rPr lang="en-US" sz="1400" u="none" strike="noStrike" dirty="0">
                          <a:effectLst/>
                        </a:rPr>
                        <a:t>6</a:t>
                      </a:r>
                      <a:endParaRPr lang="en-US" sz="1400" b="0" i="0" u="none" strike="noStrike" dirty="0">
                        <a:solidFill>
                          <a:srgbClr val="000000"/>
                        </a:solidFill>
                        <a:effectLst/>
                        <a:latin typeface="Calibri"/>
                      </a:endParaRPr>
                    </a:p>
                  </a:txBody>
                  <a:tcPr marL="8263" marR="8263" marT="8263" marB="0" anchor="b"/>
                </a:tc>
                <a:tc>
                  <a:txBody>
                    <a:bodyPr/>
                    <a:lstStyle/>
                    <a:p>
                      <a:pPr algn="r" fontAlgn="b"/>
                      <a:r>
                        <a:rPr lang="en-US" sz="1400" u="none" strike="noStrike" dirty="0">
                          <a:effectLst/>
                        </a:rPr>
                        <a:t>7</a:t>
                      </a:r>
                      <a:endParaRPr lang="en-US" sz="1400" b="0" i="0" u="none" strike="noStrike" dirty="0">
                        <a:solidFill>
                          <a:srgbClr val="000000"/>
                        </a:solidFill>
                        <a:effectLst/>
                        <a:latin typeface="Calibri"/>
                      </a:endParaRPr>
                    </a:p>
                  </a:txBody>
                  <a:tcPr marL="8263" marR="8263" marT="8263" marB="0" anchor="b"/>
                </a:tc>
                <a:tc>
                  <a:txBody>
                    <a:bodyPr/>
                    <a:lstStyle/>
                    <a:p>
                      <a:pPr algn="r" fontAlgn="b"/>
                      <a:r>
                        <a:rPr lang="en-US" sz="1400" u="none" strike="noStrike">
                          <a:effectLst/>
                        </a:rPr>
                        <a:t>8</a:t>
                      </a:r>
                      <a:endParaRPr lang="en-US" sz="1400" b="0" i="0" u="none" strike="noStrike">
                        <a:solidFill>
                          <a:srgbClr val="000000"/>
                        </a:solidFill>
                        <a:effectLst/>
                        <a:latin typeface="Calibri"/>
                      </a:endParaRPr>
                    </a:p>
                  </a:txBody>
                  <a:tcPr marL="8263" marR="8263" marT="8263" marB="0" anchor="b"/>
                </a:tc>
                <a:tc>
                  <a:txBody>
                    <a:bodyPr/>
                    <a:lstStyle/>
                    <a:p>
                      <a:pPr algn="r" fontAlgn="b"/>
                      <a:r>
                        <a:rPr lang="en-US" sz="1400" u="none" strike="noStrike" dirty="0">
                          <a:effectLst/>
                        </a:rPr>
                        <a:t>9</a:t>
                      </a:r>
                      <a:endParaRPr lang="en-US" sz="1400" b="0" i="0" u="none" strike="noStrike" dirty="0">
                        <a:solidFill>
                          <a:srgbClr val="000000"/>
                        </a:solidFill>
                        <a:effectLst/>
                        <a:latin typeface="Calibri"/>
                      </a:endParaRPr>
                    </a:p>
                  </a:txBody>
                  <a:tcPr marL="8263" marR="8263" marT="8263" marB="0" anchor="b"/>
                </a:tc>
              </a:tr>
            </a:tbl>
          </a:graphicData>
        </a:graphic>
      </p:graphicFrame>
      <p:cxnSp>
        <p:nvCxnSpPr>
          <p:cNvPr id="4" name="Straight Arrow Connector 3"/>
          <p:cNvCxnSpPr/>
          <p:nvPr/>
        </p:nvCxnSpPr>
        <p:spPr>
          <a:xfrm>
            <a:off x="3825240" y="4572000"/>
            <a:ext cx="0" cy="457200"/>
          </a:xfrm>
          <a:prstGeom prst="straightConnector1">
            <a:avLst/>
          </a:prstGeom>
          <a:ln w="190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H="1">
            <a:off x="3352800" y="4572000"/>
            <a:ext cx="457200" cy="457200"/>
          </a:xfrm>
          <a:prstGeom prst="straightConnector1">
            <a:avLst/>
          </a:prstGeom>
          <a:ln w="19050">
            <a:solidFill>
              <a:srgbClr val="FF0000"/>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066800" y="1664285"/>
            <a:ext cx="6400800" cy="923330"/>
          </a:xfrm>
          <a:prstGeom prst="rect">
            <a:avLst/>
          </a:prstGeom>
          <a:noFill/>
        </p:spPr>
        <p:txBody>
          <a:bodyPr wrap="square" rtlCol="0">
            <a:spAutoFit/>
          </a:bodyPr>
          <a:lstStyle/>
          <a:p>
            <a:r>
              <a:rPr lang="en-US" dirty="0" smtClean="0"/>
              <a:t>Age at which students are making good progress for each school grade. Green arrows represent good progress, red dashed diagonal </a:t>
            </a:r>
            <a:r>
              <a:rPr lang="en-US" dirty="0" smtClean="0"/>
              <a:t>arrow represents </a:t>
            </a:r>
            <a:r>
              <a:rPr lang="en-US" dirty="0" smtClean="0"/>
              <a:t>probable grade retention.</a:t>
            </a:r>
            <a:endParaRPr lang="en-US" dirty="0"/>
          </a:p>
        </p:txBody>
      </p:sp>
      <p:cxnSp>
        <p:nvCxnSpPr>
          <p:cNvPr id="8" name="Straight Arrow Connector 7"/>
          <p:cNvCxnSpPr/>
          <p:nvPr/>
        </p:nvCxnSpPr>
        <p:spPr>
          <a:xfrm>
            <a:off x="3825240" y="4572000"/>
            <a:ext cx="441960" cy="457200"/>
          </a:xfrm>
          <a:prstGeom prst="straightConnector1">
            <a:avLst/>
          </a:prstGeom>
          <a:ln w="19050">
            <a:solidFill>
              <a:srgbClr val="00B05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81911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3"/>
          <a:stretch>
            <a:fillRect/>
          </a:stretch>
        </p:blipFill>
        <p:spPr>
          <a:xfrm>
            <a:off x="-990600" y="1436861"/>
            <a:ext cx="5391150" cy="3990975"/>
          </a:xfrm>
          <a:prstGeom prst="rect">
            <a:avLst/>
          </a:prstGeom>
        </p:spPr>
      </p:pic>
      <p:sp>
        <p:nvSpPr>
          <p:cNvPr id="5" name="TextBox 4"/>
          <p:cNvSpPr txBox="1"/>
          <p:nvPr/>
        </p:nvSpPr>
        <p:spPr>
          <a:xfrm>
            <a:off x="304800" y="533400"/>
            <a:ext cx="3200400" cy="369332"/>
          </a:xfrm>
          <a:prstGeom prst="rect">
            <a:avLst/>
          </a:prstGeom>
          <a:noFill/>
        </p:spPr>
        <p:txBody>
          <a:bodyPr wrap="square" rtlCol="0">
            <a:spAutoFit/>
          </a:bodyPr>
          <a:lstStyle/>
          <a:p>
            <a:r>
              <a:rPr lang="en-US" dirty="0" smtClean="0"/>
              <a:t>Allen’s Figure 2</a:t>
            </a:r>
            <a:endParaRPr lang="en-US" dirty="0"/>
          </a:p>
        </p:txBody>
      </p:sp>
      <p:graphicFrame>
        <p:nvGraphicFramePr>
          <p:cNvPr id="6" name="Chart 5"/>
          <p:cNvGraphicFramePr>
            <a:graphicFrameLocks/>
          </p:cNvGraphicFramePr>
          <p:nvPr>
            <p:extLst>
              <p:ext uri="{D42A27DB-BD31-4B8C-83A1-F6EECF244321}">
                <p14:modId xmlns:p14="http://schemas.microsoft.com/office/powerpoint/2010/main" val="1311656681"/>
              </p:ext>
            </p:extLst>
          </p:nvPr>
        </p:nvGraphicFramePr>
        <p:xfrm>
          <a:off x="4038600" y="838201"/>
          <a:ext cx="4772025" cy="4724400"/>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Box 6"/>
          <p:cNvSpPr txBox="1"/>
          <p:nvPr/>
        </p:nvSpPr>
        <p:spPr>
          <a:xfrm>
            <a:off x="152400" y="5427836"/>
            <a:ext cx="8763000" cy="1200329"/>
          </a:xfrm>
          <a:prstGeom prst="rect">
            <a:avLst/>
          </a:prstGeom>
          <a:noFill/>
        </p:spPr>
        <p:txBody>
          <a:bodyPr wrap="square" rtlCol="0">
            <a:spAutoFit/>
          </a:bodyPr>
          <a:lstStyle/>
          <a:p>
            <a:r>
              <a:rPr lang="en-US" sz="1200" dirty="0" smtClean="0"/>
              <a:t>Note: In the right hand figure, where actual data is used, the children of “Traditional” heterosexual married couples cannot be distinguished visibly from the children of same-sex couples, because at this scale the points overlap, and the 95% confidence intervals are, in fact, narrow. Note that even at this scale, one can see that foster children fall outside the 95% confidence interval of grade for children raised by same-sex couples. </a:t>
            </a:r>
            <a:r>
              <a:rPr lang="en-US" sz="1200" dirty="0"/>
              <a:t>The data in the right hand side come from Table 2 of Rosenfeld’s </a:t>
            </a:r>
            <a:r>
              <a:rPr lang="en-US" sz="1200" dirty="0" smtClean="0"/>
              <a:t>Supplemental </a:t>
            </a:r>
            <a:r>
              <a:rPr lang="en-US" sz="1200" dirty="0"/>
              <a:t>report, with baseline rates of grade retention of 6.56% for children of “Traditional” heterosexual married families, 8.52% for children of same-sex couple families, and 21.46% for foster children</a:t>
            </a:r>
            <a:r>
              <a:rPr lang="en-US" sz="1200" dirty="0" smtClean="0"/>
              <a:t>. In Allen’s expert report, he  wrote (at point #26) “What Rosenfeld actually found is represented in Figure 2.”</a:t>
            </a:r>
            <a:endParaRPr lang="en-US" sz="1200" dirty="0"/>
          </a:p>
        </p:txBody>
      </p:sp>
    </p:spTree>
    <p:extLst>
      <p:ext uri="{BB962C8B-B14F-4D97-AF65-F5344CB8AC3E}">
        <p14:creationId xmlns:p14="http://schemas.microsoft.com/office/powerpoint/2010/main" val="19079074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3"/>
          <a:stretch>
            <a:fillRect/>
          </a:stretch>
        </p:blipFill>
        <p:spPr>
          <a:xfrm>
            <a:off x="-990600" y="1436861"/>
            <a:ext cx="5391150" cy="3990975"/>
          </a:xfrm>
          <a:prstGeom prst="rect">
            <a:avLst/>
          </a:prstGeom>
        </p:spPr>
      </p:pic>
      <p:sp>
        <p:nvSpPr>
          <p:cNvPr id="5" name="TextBox 4"/>
          <p:cNvSpPr txBox="1"/>
          <p:nvPr/>
        </p:nvSpPr>
        <p:spPr>
          <a:xfrm>
            <a:off x="304800" y="533400"/>
            <a:ext cx="3200400" cy="369332"/>
          </a:xfrm>
          <a:prstGeom prst="rect">
            <a:avLst/>
          </a:prstGeom>
          <a:noFill/>
        </p:spPr>
        <p:txBody>
          <a:bodyPr wrap="square" rtlCol="0">
            <a:spAutoFit/>
          </a:bodyPr>
          <a:lstStyle/>
          <a:p>
            <a:r>
              <a:rPr lang="en-US" dirty="0" smtClean="0"/>
              <a:t>Allen’s Figure 2</a:t>
            </a:r>
            <a:endParaRPr lang="en-US" dirty="0"/>
          </a:p>
        </p:txBody>
      </p:sp>
      <p:sp>
        <p:nvSpPr>
          <p:cNvPr id="7" name="TextBox 6"/>
          <p:cNvSpPr txBox="1"/>
          <p:nvPr/>
        </p:nvSpPr>
        <p:spPr>
          <a:xfrm>
            <a:off x="299720" y="5658668"/>
            <a:ext cx="8610600" cy="1200329"/>
          </a:xfrm>
          <a:prstGeom prst="rect">
            <a:avLst/>
          </a:prstGeom>
          <a:noFill/>
        </p:spPr>
        <p:txBody>
          <a:bodyPr wrap="square" rtlCol="0">
            <a:spAutoFit/>
          </a:bodyPr>
          <a:lstStyle/>
          <a:p>
            <a:r>
              <a:rPr lang="en-US" sz="1200" dirty="0" smtClean="0"/>
              <a:t>Note: In the right hand figure, where actual data is used, none of the points can be visibly distinguished at this scale, because controlling for family income and education erases most of the differences between family groups in children’s progress through school. </a:t>
            </a:r>
            <a:r>
              <a:rPr lang="en-US" sz="1200" dirty="0"/>
              <a:t>The data in the right hand side come from Table 1 of Rosenfeld’s </a:t>
            </a:r>
            <a:r>
              <a:rPr lang="en-US" sz="1200" dirty="0" smtClean="0"/>
              <a:t>Supplemental </a:t>
            </a:r>
            <a:r>
              <a:rPr lang="en-US" sz="1200" dirty="0"/>
              <a:t>report, with estimated levels of grade retention of 6.56% for children of “Traditional” heterosexual married families, 7.49% for children raised by same-sex couples, and </a:t>
            </a:r>
            <a:r>
              <a:rPr lang="en-US" sz="1200" dirty="0" smtClean="0"/>
              <a:t>12.70% </a:t>
            </a:r>
            <a:r>
              <a:rPr lang="en-US" sz="1200" dirty="0"/>
              <a:t>for foster children. In Allen’s expert report, he  wrote (at point #26) “What Rosenfeld actually found is represented in Figure 2.”</a:t>
            </a:r>
          </a:p>
          <a:p>
            <a:endParaRPr lang="en-US" sz="1200" dirty="0"/>
          </a:p>
        </p:txBody>
      </p:sp>
      <p:graphicFrame>
        <p:nvGraphicFramePr>
          <p:cNvPr id="8" name="Chart 7"/>
          <p:cNvGraphicFramePr>
            <a:graphicFrameLocks/>
          </p:cNvGraphicFramePr>
          <p:nvPr>
            <p:extLst>
              <p:ext uri="{D42A27DB-BD31-4B8C-83A1-F6EECF244321}">
                <p14:modId xmlns:p14="http://schemas.microsoft.com/office/powerpoint/2010/main" val="494139253"/>
              </p:ext>
            </p:extLst>
          </p:nvPr>
        </p:nvGraphicFramePr>
        <p:xfrm>
          <a:off x="3962400" y="1143000"/>
          <a:ext cx="5181600" cy="4191000"/>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Box 1"/>
          <p:cNvSpPr txBox="1"/>
          <p:nvPr/>
        </p:nvSpPr>
        <p:spPr>
          <a:xfrm>
            <a:off x="8021320" y="2362200"/>
            <a:ext cx="914400" cy="276999"/>
          </a:xfrm>
          <a:prstGeom prst="rect">
            <a:avLst/>
          </a:prstGeom>
          <a:noFill/>
        </p:spPr>
        <p:txBody>
          <a:bodyPr wrap="square" rtlCol="0">
            <a:spAutoFit/>
          </a:bodyPr>
          <a:lstStyle/>
          <a:p>
            <a:r>
              <a:rPr lang="en-US" sz="1200" dirty="0" smtClean="0"/>
              <a:t>Traditional</a:t>
            </a:r>
            <a:endParaRPr lang="en-US" sz="1200" dirty="0"/>
          </a:p>
        </p:txBody>
      </p:sp>
    </p:spTree>
    <p:extLst>
      <p:ext uri="{BB962C8B-B14F-4D97-AF65-F5344CB8AC3E}">
        <p14:creationId xmlns:p14="http://schemas.microsoft.com/office/powerpoint/2010/main" val="2136590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3"/>
          <a:stretch>
            <a:fillRect/>
          </a:stretch>
        </p:blipFill>
        <p:spPr>
          <a:xfrm>
            <a:off x="-990600" y="1436861"/>
            <a:ext cx="5391150" cy="3990975"/>
          </a:xfrm>
          <a:prstGeom prst="rect">
            <a:avLst/>
          </a:prstGeom>
        </p:spPr>
      </p:pic>
      <p:sp>
        <p:nvSpPr>
          <p:cNvPr id="5" name="TextBox 4"/>
          <p:cNvSpPr txBox="1"/>
          <p:nvPr/>
        </p:nvSpPr>
        <p:spPr>
          <a:xfrm>
            <a:off x="304800" y="533400"/>
            <a:ext cx="3200400" cy="369332"/>
          </a:xfrm>
          <a:prstGeom prst="rect">
            <a:avLst/>
          </a:prstGeom>
          <a:noFill/>
        </p:spPr>
        <p:txBody>
          <a:bodyPr wrap="square" rtlCol="0">
            <a:spAutoFit/>
          </a:bodyPr>
          <a:lstStyle/>
          <a:p>
            <a:r>
              <a:rPr lang="en-US" dirty="0" smtClean="0"/>
              <a:t>Allen’s Figure 2</a:t>
            </a:r>
            <a:endParaRPr lang="en-US" dirty="0"/>
          </a:p>
        </p:txBody>
      </p:sp>
      <p:sp>
        <p:nvSpPr>
          <p:cNvPr id="7" name="TextBox 6"/>
          <p:cNvSpPr txBox="1"/>
          <p:nvPr/>
        </p:nvSpPr>
        <p:spPr>
          <a:xfrm>
            <a:off x="76200" y="5334000"/>
            <a:ext cx="8839200" cy="1569660"/>
          </a:xfrm>
          <a:prstGeom prst="rect">
            <a:avLst/>
          </a:prstGeom>
          <a:noFill/>
        </p:spPr>
        <p:txBody>
          <a:bodyPr wrap="square" rtlCol="0">
            <a:spAutoFit/>
          </a:bodyPr>
          <a:lstStyle/>
          <a:p>
            <a:r>
              <a:rPr lang="en-US" sz="1200" dirty="0" smtClean="0"/>
              <a:t>Notes: The entire figure on the right would occupy only a small part of the scale on the left. The confidence interval for foster children is entirely outside the confidence interval for children of same-sex couples. Children of “traditional” families do not have a confidence interval because their uncertainty is built into the confidence intervals for the other two groups, which are compared to “traditional.”  The “traditional” and “same-sex” groups are less than 1% of one grade level apart, and the children from “traditional” families fall within the confidence interval of the children raised by “same-sex” couples. </a:t>
            </a:r>
            <a:r>
              <a:rPr lang="en-US" sz="1200" dirty="0"/>
              <a:t>The data in the right hand side come from Table 1 of Rosenfeld’s </a:t>
            </a:r>
            <a:r>
              <a:rPr lang="en-US" sz="1200" dirty="0" smtClean="0"/>
              <a:t>Supplemental report</a:t>
            </a:r>
            <a:r>
              <a:rPr lang="en-US" sz="1200" dirty="0"/>
              <a:t>, with estimated levels of grade retention of 6.56% for children of “Traditional” heterosexual married families, 7.49% for children raised by same-sex couples, and </a:t>
            </a:r>
            <a:r>
              <a:rPr lang="en-US" sz="1200" dirty="0" smtClean="0"/>
              <a:t>12.70% </a:t>
            </a:r>
            <a:r>
              <a:rPr lang="en-US" sz="1200" dirty="0"/>
              <a:t>for foster children. In Allen’s expert report, he  wrote (at point #26) “What Rosenfeld actually found is represented in Figure 2</a:t>
            </a:r>
            <a:r>
              <a:rPr lang="en-US" sz="1200" dirty="0" smtClean="0"/>
              <a:t>.”</a:t>
            </a:r>
            <a:endParaRPr lang="en-US" sz="1200" dirty="0"/>
          </a:p>
        </p:txBody>
      </p:sp>
      <p:graphicFrame>
        <p:nvGraphicFramePr>
          <p:cNvPr id="9" name="Chart 8"/>
          <p:cNvGraphicFramePr>
            <a:graphicFrameLocks/>
          </p:cNvGraphicFramePr>
          <p:nvPr>
            <p:extLst>
              <p:ext uri="{D42A27DB-BD31-4B8C-83A1-F6EECF244321}">
                <p14:modId xmlns:p14="http://schemas.microsoft.com/office/powerpoint/2010/main" val="559177141"/>
              </p:ext>
            </p:extLst>
          </p:nvPr>
        </p:nvGraphicFramePr>
        <p:xfrm>
          <a:off x="3876040" y="533400"/>
          <a:ext cx="5029200" cy="4894435"/>
        </p:xfrm>
        <a:graphic>
          <a:graphicData uri="http://schemas.openxmlformats.org/drawingml/2006/chart">
            <c:chart xmlns:c="http://schemas.openxmlformats.org/drawingml/2006/chart" xmlns:r="http://schemas.openxmlformats.org/officeDocument/2006/relationships" r:id="rId4"/>
          </a:graphicData>
        </a:graphic>
      </p:graphicFrame>
      <p:sp>
        <p:nvSpPr>
          <p:cNvPr id="3" name="TextBox 2"/>
          <p:cNvSpPr txBox="1"/>
          <p:nvPr/>
        </p:nvSpPr>
        <p:spPr>
          <a:xfrm>
            <a:off x="7955280" y="2622062"/>
            <a:ext cx="990600" cy="830997"/>
          </a:xfrm>
          <a:prstGeom prst="rect">
            <a:avLst/>
          </a:prstGeom>
          <a:noFill/>
        </p:spPr>
        <p:txBody>
          <a:bodyPr wrap="square" rtlCol="0">
            <a:spAutoFit/>
          </a:bodyPr>
          <a:lstStyle/>
          <a:p>
            <a:r>
              <a:rPr lang="en-US" sz="1200" dirty="0" smtClean="0"/>
              <a:t>Same-Sex with  95% confidence interval</a:t>
            </a:r>
            <a:endParaRPr lang="en-US" sz="1200" dirty="0"/>
          </a:p>
        </p:txBody>
      </p:sp>
      <p:sp>
        <p:nvSpPr>
          <p:cNvPr id="6" name="Left Brace 5"/>
          <p:cNvSpPr/>
          <p:nvPr/>
        </p:nvSpPr>
        <p:spPr>
          <a:xfrm>
            <a:off x="3733800" y="1600200"/>
            <a:ext cx="457200" cy="3200400"/>
          </a:xfrm>
          <a:prstGeom prst="leftBrace">
            <a:avLst/>
          </a:prstGeom>
          <a:ln w="28575">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Left Brace 9"/>
          <p:cNvSpPr/>
          <p:nvPr/>
        </p:nvSpPr>
        <p:spPr>
          <a:xfrm>
            <a:off x="76200" y="2895600"/>
            <a:ext cx="381000" cy="141960"/>
          </a:xfrm>
          <a:prstGeom prst="leftBrace">
            <a:avLst>
              <a:gd name="adj1" fmla="val 15000"/>
              <a:gd name="adj2" fmla="val 50000"/>
            </a:avLst>
          </a:prstGeom>
          <a:ln w="28575">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4" name="Straight Connector 13"/>
          <p:cNvCxnSpPr/>
          <p:nvPr/>
        </p:nvCxnSpPr>
        <p:spPr>
          <a:xfrm flipH="1">
            <a:off x="533400" y="1600200"/>
            <a:ext cx="3429000" cy="1295400"/>
          </a:xfrm>
          <a:prstGeom prst="line">
            <a:avLst/>
          </a:prstGeom>
          <a:ln w="15875">
            <a:solidFill>
              <a:schemeClr val="accent4"/>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flipV="1">
            <a:off x="457200" y="3048000"/>
            <a:ext cx="3505200" cy="1752600"/>
          </a:xfrm>
          <a:prstGeom prst="line">
            <a:avLst/>
          </a:prstGeom>
          <a:ln w="15875">
            <a:solidFill>
              <a:schemeClr val="accent4"/>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77228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457200"/>
            <a:ext cx="8229600" cy="2308324"/>
          </a:xfrm>
          <a:prstGeom prst="rect">
            <a:avLst/>
          </a:prstGeom>
          <a:noFill/>
        </p:spPr>
        <p:txBody>
          <a:bodyPr wrap="square" rtlCol="0">
            <a:spAutoFit/>
          </a:bodyPr>
          <a:lstStyle/>
          <a:p>
            <a:r>
              <a:rPr lang="en-US" dirty="0" smtClean="0"/>
              <a:t>Allen</a:t>
            </a:r>
            <a:r>
              <a:rPr lang="en-US" dirty="0"/>
              <a:t>, Douglas W., Catherine </a:t>
            </a:r>
            <a:r>
              <a:rPr lang="en-US" dirty="0" err="1"/>
              <a:t>Pakaluk</a:t>
            </a:r>
            <a:r>
              <a:rPr lang="en-US" dirty="0"/>
              <a:t>, and Joseph Price. 2013. "Nontraditional Families and Childhood Progress Through School: A Comment on Rosenfeld." </a:t>
            </a:r>
            <a:r>
              <a:rPr lang="en-US" i="1" dirty="0" smtClean="0"/>
              <a:t>Demography</a:t>
            </a:r>
          </a:p>
          <a:p>
            <a:endParaRPr lang="en-US" i="1" dirty="0" smtClean="0"/>
          </a:p>
          <a:p>
            <a:pPr marL="285750" indent="-285750">
              <a:buFont typeface="Arial" charset="0"/>
              <a:buChar char="•"/>
            </a:pPr>
            <a:r>
              <a:rPr lang="en-US" dirty="0" smtClean="0"/>
              <a:t>Adds to Rosenfeld’s models the children whose family at the time of their progress through school was </a:t>
            </a:r>
            <a:r>
              <a:rPr lang="en-US" i="1" dirty="0" smtClean="0"/>
              <a:t>unknown</a:t>
            </a:r>
            <a:r>
              <a:rPr lang="en-US" dirty="0" smtClean="0"/>
              <a:t>.</a:t>
            </a:r>
          </a:p>
          <a:p>
            <a:pPr marL="285750" indent="-285750">
              <a:buFont typeface="Arial" charset="0"/>
              <a:buChar char="•"/>
            </a:pPr>
            <a:r>
              <a:rPr lang="en-US" dirty="0" smtClean="0"/>
              <a:t>Adds the adopted, step, and foster children, even though it is well established that the same-sex couples are more likely to adopt children with special needs.</a:t>
            </a:r>
          </a:p>
          <a:p>
            <a:pPr marL="285750" indent="-285750">
              <a:buFont typeface="Arial" pitchFamily="34" charset="0"/>
              <a:buChar char="•"/>
            </a:pPr>
            <a:endParaRPr lang="en-US" dirty="0"/>
          </a:p>
        </p:txBody>
      </p:sp>
    </p:spTree>
    <p:extLst>
      <p:ext uri="{BB962C8B-B14F-4D97-AF65-F5344CB8AC3E}">
        <p14:creationId xmlns:p14="http://schemas.microsoft.com/office/powerpoint/2010/main" val="5569833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31108" y="609600"/>
            <a:ext cx="7848600" cy="2862322"/>
          </a:xfrm>
          <a:prstGeom prst="rect">
            <a:avLst/>
          </a:prstGeom>
        </p:spPr>
        <p:txBody>
          <a:bodyPr wrap="square">
            <a:spAutoFit/>
          </a:bodyPr>
          <a:lstStyle/>
          <a:p>
            <a:r>
              <a:rPr lang="en-US" dirty="0"/>
              <a:t>Allen, Douglas W. 2013. "High School Graduation Rates Among Children of Same-Sex Couples." </a:t>
            </a:r>
            <a:r>
              <a:rPr lang="en-US" i="1" dirty="0"/>
              <a:t>Review of Economics of the Household</a:t>
            </a:r>
            <a:r>
              <a:rPr lang="en-US" dirty="0"/>
              <a:t> </a:t>
            </a:r>
            <a:endParaRPr lang="en-US" dirty="0" smtClean="0"/>
          </a:p>
          <a:p>
            <a:endParaRPr lang="en-US" dirty="0"/>
          </a:p>
          <a:p>
            <a:pPr marL="285750" indent="-285750">
              <a:buFont typeface="Arial" charset="0"/>
              <a:buChar char="•"/>
            </a:pPr>
            <a:r>
              <a:rPr lang="en-US" dirty="0"/>
              <a:t>The Canadian subjects were </a:t>
            </a:r>
            <a:r>
              <a:rPr lang="en-US" dirty="0" smtClean="0"/>
              <a:t>ages </a:t>
            </a:r>
            <a:r>
              <a:rPr lang="en-US" dirty="0"/>
              <a:t>17-22, and the Canadian census data only has information on family stability going back 5 years. Before ages 12-17, nothing is known about who the child was living with. This is important because educational problems tend to emerge well before high school.</a:t>
            </a:r>
          </a:p>
          <a:p>
            <a:pPr marL="285750" indent="-285750">
              <a:buFont typeface="Arial" charset="0"/>
              <a:buChar char="•"/>
            </a:pPr>
            <a:r>
              <a:rPr lang="en-US" dirty="0"/>
              <a:t>Adopted children are not distinguished from biological children in the Canadian census</a:t>
            </a:r>
            <a:r>
              <a:rPr lang="en-US" dirty="0" smtClean="0"/>
              <a:t>. This is important because adopted children tend to have poorer outcomes on average.</a:t>
            </a:r>
            <a:endParaRPr lang="en-US" dirty="0"/>
          </a:p>
        </p:txBody>
      </p:sp>
    </p:spTree>
    <p:extLst>
      <p:ext uri="{BB962C8B-B14F-4D97-AF65-F5344CB8AC3E}">
        <p14:creationId xmlns:p14="http://schemas.microsoft.com/office/powerpoint/2010/main" val="40172121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457200"/>
            <a:ext cx="7848600" cy="5632311"/>
          </a:xfrm>
          <a:prstGeom prst="rect">
            <a:avLst/>
          </a:prstGeom>
          <a:noFill/>
        </p:spPr>
        <p:txBody>
          <a:bodyPr wrap="square" rtlCol="0">
            <a:spAutoFit/>
          </a:bodyPr>
          <a:lstStyle/>
          <a:p>
            <a:r>
              <a:rPr lang="en-US" dirty="0" smtClean="0"/>
              <a:t>Regnerus’s 2012 “How Different are the Adult Children of Parents Who </a:t>
            </a:r>
            <a:r>
              <a:rPr lang="en-US" dirty="0"/>
              <a:t>H</a:t>
            </a:r>
            <a:r>
              <a:rPr lang="en-US" dirty="0" smtClean="0"/>
              <a:t>ave Same-Sex Relationships” using data from the New Family Structure Study (NFSS)</a:t>
            </a:r>
          </a:p>
          <a:p>
            <a:endParaRPr lang="en-US" dirty="0"/>
          </a:p>
          <a:p>
            <a:pPr marL="285750" indent="-285750">
              <a:buFont typeface="Arial" pitchFamily="34" charset="0"/>
              <a:buChar char="•"/>
            </a:pPr>
            <a:r>
              <a:rPr lang="en-US" dirty="0" smtClean="0"/>
              <a:t>Of the 236 subjects in the NFSS whose mother ever had a boyfriend or whose father ever had a girlfriend, only 75 subjects ever lived with same-sex couples; of those 75, only 3 lived the full 18 years with same-sex couples.</a:t>
            </a:r>
          </a:p>
          <a:p>
            <a:pPr marL="285750" indent="-285750">
              <a:buFont typeface="Arial" pitchFamily="34" charset="0"/>
              <a:buChar char="•"/>
            </a:pPr>
            <a:r>
              <a:rPr lang="en-US" dirty="0" smtClean="0"/>
              <a:t>Even among the 75 subjects who ever lived with same-sex couples, the average of years lived with same-sex couples was less than 4 years.</a:t>
            </a:r>
          </a:p>
          <a:p>
            <a:pPr marL="285750" indent="-285750">
              <a:buFont typeface="Arial" pitchFamily="34" charset="0"/>
              <a:buChar char="•"/>
            </a:pPr>
            <a:r>
              <a:rPr lang="en-US" dirty="0" smtClean="0"/>
              <a:t>Relevance: The same-sex couples identified in the NFSS were formed in the mid 1990s (at median), and we know nothing about whether the same-sex couples involved considered themselves to have been in committed, or in marriage-like relationships.</a:t>
            </a:r>
          </a:p>
          <a:p>
            <a:pPr marL="285750" indent="-285750">
              <a:buFont typeface="Arial" pitchFamily="34" charset="0"/>
              <a:buChar char="•"/>
            </a:pPr>
            <a:r>
              <a:rPr lang="en-US" dirty="0" smtClean="0"/>
              <a:t>For Regnerus’s analyses, he compared the children of “lesbian mothers” or children of “gay fathers” to children of intact biological families who lived their entire childhoods in one stable family. </a:t>
            </a:r>
            <a:r>
              <a:rPr lang="en-US" dirty="0"/>
              <a:t>He excluded from the comparison group all exclusively heterosexual parent families that had divorced or separated.  This is </a:t>
            </a:r>
            <a:r>
              <a:rPr lang="en-US" dirty="0" smtClean="0"/>
              <a:t>important because </a:t>
            </a:r>
            <a:r>
              <a:rPr lang="en-US" dirty="0"/>
              <a:t>family dissolution predicts poorer </a:t>
            </a:r>
            <a:r>
              <a:rPr lang="en-US" dirty="0" smtClean="0"/>
              <a:t>outcomes.</a:t>
            </a:r>
          </a:p>
          <a:p>
            <a:pPr marL="285750" indent="-285750">
              <a:buFont typeface="Arial" pitchFamily="34" charset="0"/>
              <a:buChar char="•"/>
            </a:pPr>
            <a:r>
              <a:rPr lang="en-US" dirty="0" smtClean="0"/>
              <a:t>Analysis </a:t>
            </a:r>
            <a:r>
              <a:rPr lang="en-US" dirty="0"/>
              <a:t>of Regnerus's data shows that when family instability is taken into account, having a parent who had a same-sex relationship is not associated with </a:t>
            </a:r>
            <a:r>
              <a:rPr lang="en-US" dirty="0" smtClean="0"/>
              <a:t>worse outcomes</a:t>
            </a:r>
            <a:r>
              <a:rPr lang="en-US" dirty="0"/>
              <a:t>.</a:t>
            </a:r>
            <a:endParaRPr lang="en-US" dirty="0" smtClean="0"/>
          </a:p>
        </p:txBody>
      </p:sp>
    </p:spTree>
    <p:extLst>
      <p:ext uri="{BB962C8B-B14F-4D97-AF65-F5344CB8AC3E}">
        <p14:creationId xmlns:p14="http://schemas.microsoft.com/office/powerpoint/2010/main" val="28342040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3400" y="0"/>
            <a:ext cx="7620000" cy="923330"/>
          </a:xfrm>
          <a:prstGeom prst="rect">
            <a:avLst/>
          </a:prstGeom>
          <a:noFill/>
        </p:spPr>
        <p:txBody>
          <a:bodyPr wrap="square" rtlCol="0">
            <a:spAutoFit/>
          </a:bodyPr>
          <a:lstStyle/>
          <a:p>
            <a:r>
              <a:rPr lang="en-US" dirty="0" smtClean="0"/>
              <a:t>Two typical NFSS cases of subjects with “lesbian mothers” (according to Regnerus’s definition) and a substantial number of childhood family transitions, but the transitions were not due to the break-up of same-sex couples. </a:t>
            </a:r>
            <a:endParaRPr lang="en-US" dirty="0"/>
          </a:p>
        </p:txBody>
      </p:sp>
      <p:sp>
        <p:nvSpPr>
          <p:cNvPr id="2" name="TextBox 1"/>
          <p:cNvSpPr txBox="1"/>
          <p:nvPr/>
        </p:nvSpPr>
        <p:spPr>
          <a:xfrm>
            <a:off x="346847" y="6526486"/>
            <a:ext cx="8439192" cy="261610"/>
          </a:xfrm>
          <a:prstGeom prst="rect">
            <a:avLst/>
          </a:prstGeom>
          <a:noFill/>
        </p:spPr>
        <p:txBody>
          <a:bodyPr wrap="square" rtlCol="0">
            <a:spAutoFit/>
          </a:bodyPr>
          <a:lstStyle/>
          <a:p>
            <a:r>
              <a:rPr lang="en-US" sz="1100" dirty="0" smtClean="0"/>
              <a:t>Note: Outcomes are a subset of the outcomes reported on in Regnerus’s 2012 paper using NFSS data.</a:t>
            </a:r>
            <a:endParaRPr lang="en-US" sz="1100"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9886" y="923330"/>
            <a:ext cx="8393113" cy="5614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559605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152400"/>
            <a:ext cx="8382000" cy="2308324"/>
          </a:xfrm>
          <a:prstGeom prst="rect">
            <a:avLst/>
          </a:prstGeom>
          <a:noFill/>
        </p:spPr>
        <p:txBody>
          <a:bodyPr wrap="square" rtlCol="0">
            <a:spAutoFit/>
          </a:bodyPr>
          <a:lstStyle/>
          <a:p>
            <a:r>
              <a:rPr lang="en-US" dirty="0" smtClean="0">
                <a:latin typeface="Calibri" panose="020F0502020204030204" pitchFamily="34" charset="0"/>
              </a:rPr>
              <a:t>Is there anything we can learn from the NFSS about the outcomes of children raised by same-sex couples?</a:t>
            </a:r>
            <a:endParaRPr lang="en-US" dirty="0">
              <a:latin typeface="Calibri" panose="020F0502020204030204" pitchFamily="34" charset="0"/>
            </a:endParaRPr>
          </a:p>
          <a:p>
            <a:pPr marL="285750" indent="-285750">
              <a:buFont typeface="Arial" pitchFamily="34" charset="0"/>
              <a:buChar char="•"/>
            </a:pPr>
            <a:r>
              <a:rPr lang="en-US" dirty="0" smtClean="0">
                <a:latin typeface="Calibri" panose="020F0502020204030204" pitchFamily="34" charset="0"/>
              </a:rPr>
              <a:t>Controlling for family instability, lesbian mother and gay father families are not associated with negative outcomes for children.</a:t>
            </a:r>
          </a:p>
          <a:p>
            <a:pPr marL="285750" indent="-285750">
              <a:buFont typeface="Arial" pitchFamily="34" charset="0"/>
              <a:buChar char="•"/>
            </a:pPr>
            <a:r>
              <a:rPr lang="en-US" dirty="0" smtClean="0">
                <a:latin typeface="Calibri" panose="020F0502020204030204" pitchFamily="34" charset="0"/>
              </a:rPr>
              <a:t>Even among the subjects who ever lived with a same-sex couple, the number of observed break-ups of same sex couples is small. Of all family transitions among subjects who ever lived with same-sex couples, only 7% of the transitions were directly due to the break-up of same-sex couples.</a:t>
            </a:r>
          </a:p>
        </p:txBody>
      </p:sp>
      <p:sp>
        <p:nvSpPr>
          <p:cNvPr id="4" name="Rectangle 1"/>
          <p:cNvSpPr>
            <a:spLocks noChangeArrowheads="1"/>
          </p:cNvSpPr>
          <p:nvPr/>
        </p:nvSpPr>
        <p:spPr bwMode="auto">
          <a:xfrm>
            <a:off x="708025" y="183832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5257720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304800"/>
            <a:ext cx="8534400" cy="1200329"/>
          </a:xfrm>
          <a:prstGeom prst="rect">
            <a:avLst/>
          </a:prstGeom>
          <a:noFill/>
        </p:spPr>
        <p:txBody>
          <a:bodyPr wrap="square" rtlCol="0">
            <a:spAutoFit/>
          </a:bodyPr>
          <a:lstStyle/>
          <a:p>
            <a:r>
              <a:rPr lang="en-US" dirty="0" smtClean="0"/>
              <a:t>Determinants of couple </a:t>
            </a:r>
            <a:r>
              <a:rPr lang="en-US" dirty="0"/>
              <a:t>s</a:t>
            </a:r>
            <a:r>
              <a:rPr lang="en-US" dirty="0" smtClean="0"/>
              <a:t>tability for heterosexual </a:t>
            </a:r>
            <a:r>
              <a:rPr lang="en-US" dirty="0"/>
              <a:t>m</a:t>
            </a:r>
            <a:r>
              <a:rPr lang="en-US" dirty="0" smtClean="0"/>
              <a:t>arried </a:t>
            </a:r>
            <a:r>
              <a:rPr lang="en-US" dirty="0"/>
              <a:t>c</a:t>
            </a:r>
            <a:r>
              <a:rPr lang="en-US" dirty="0" smtClean="0"/>
              <a:t>ouples</a:t>
            </a:r>
          </a:p>
          <a:p>
            <a:r>
              <a:rPr lang="en-US" dirty="0"/>
              <a:t>f</a:t>
            </a:r>
            <a:r>
              <a:rPr lang="en-US" dirty="0" smtClean="0"/>
              <a:t>rom the CDC’s National Survey of Family Growth, a nationally representative study of women age 15-44, based on the most recent data from NSFG, </a:t>
            </a:r>
          </a:p>
          <a:p>
            <a:r>
              <a:rPr lang="en-US" dirty="0" smtClean="0"/>
              <a:t>reported in Copen et al (2012)</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1328716423"/>
              </p:ext>
            </p:extLst>
          </p:nvPr>
        </p:nvGraphicFramePr>
        <p:xfrm>
          <a:off x="304800" y="1524000"/>
          <a:ext cx="4953000" cy="5018212"/>
        </p:xfrm>
        <a:graphic>
          <a:graphicData uri="http://schemas.openxmlformats.org/drawingml/2006/table">
            <a:tbl>
              <a:tblPr>
                <a:tableStyleId>{5C22544A-7EE6-4342-B048-85BDC9FD1C3A}</a:tableStyleId>
              </a:tblPr>
              <a:tblGrid>
                <a:gridCol w="1126748"/>
                <a:gridCol w="1703537"/>
                <a:gridCol w="221325"/>
                <a:gridCol w="1901390"/>
              </a:tblGrid>
              <a:tr h="747066">
                <a:tc>
                  <a:txBody>
                    <a:bodyPr/>
                    <a:lstStyle/>
                    <a:p>
                      <a:pPr algn="l" fontAlgn="b"/>
                      <a:r>
                        <a:rPr lang="en-US" sz="1600" u="none" strike="noStrike" dirty="0">
                          <a:effectLst/>
                          <a:latin typeface="+mn-lt"/>
                        </a:rPr>
                        <a:t>Race</a:t>
                      </a:r>
                      <a:endParaRPr lang="en-US" sz="1600" b="0" i="0" u="none" strike="noStrike" dirty="0">
                        <a:solidFill>
                          <a:srgbClr val="000000"/>
                        </a:solidFill>
                        <a:effectLst/>
                        <a:latin typeface="+mn-lt"/>
                      </a:endParaRPr>
                    </a:p>
                  </a:txBody>
                  <a:tcPr marL="9525" marR="9525" marT="9525" marB="0" anchor="b"/>
                </a:tc>
                <a:tc>
                  <a:txBody>
                    <a:bodyPr/>
                    <a:lstStyle/>
                    <a:p>
                      <a:pPr algn="l" fontAlgn="b"/>
                      <a:endParaRPr lang="en-US" sz="1600" b="0" i="0" u="none" strike="noStrike" dirty="0">
                        <a:solidFill>
                          <a:srgbClr val="000000"/>
                        </a:solidFill>
                        <a:effectLst/>
                        <a:latin typeface="+mn-lt"/>
                      </a:endParaRPr>
                    </a:p>
                  </a:txBody>
                  <a:tcPr marL="9525" marR="9525" marT="9525" marB="0" anchor="b"/>
                </a:tc>
                <a:tc gridSpan="2">
                  <a:txBody>
                    <a:bodyPr/>
                    <a:lstStyle/>
                    <a:p>
                      <a:pPr algn="r" fontAlgn="b"/>
                      <a:r>
                        <a:rPr lang="en-US" sz="1600" u="none" strike="noStrike" dirty="0" smtClean="0">
                          <a:effectLst/>
                          <a:latin typeface="+mn-lt"/>
                        </a:rPr>
                        <a:t>divorce rate for first marriages </a:t>
                      </a:r>
                    </a:p>
                    <a:p>
                      <a:pPr algn="r" fontAlgn="b"/>
                      <a:r>
                        <a:rPr lang="en-US" sz="1600" u="sng" strike="noStrike" dirty="0" smtClean="0">
                          <a:effectLst/>
                          <a:latin typeface="+mn-lt"/>
                        </a:rPr>
                        <a:t>after 10 years</a:t>
                      </a:r>
                      <a:endParaRPr lang="en-US" sz="1600" b="0" i="0" u="sng" strike="noStrike" dirty="0">
                        <a:solidFill>
                          <a:srgbClr val="000000"/>
                        </a:solidFill>
                        <a:effectLst/>
                        <a:latin typeface="+mn-lt"/>
                      </a:endParaRPr>
                    </a:p>
                  </a:txBody>
                  <a:tcPr marL="9525" marR="9525" marT="9525" marB="0" anchor="b"/>
                </a:tc>
                <a:tc hMerge="1">
                  <a:txBody>
                    <a:bodyPr/>
                    <a:lstStyle/>
                    <a:p>
                      <a:pPr algn="r" fontAlgn="b"/>
                      <a:endParaRPr lang="en-US" sz="1600" b="0" i="0" u="sng" strike="noStrike" dirty="0">
                        <a:solidFill>
                          <a:srgbClr val="000000"/>
                        </a:solidFill>
                        <a:effectLst/>
                        <a:latin typeface="+mn-lt"/>
                      </a:endParaRPr>
                    </a:p>
                  </a:txBody>
                  <a:tcPr marL="9525" marR="9525" marT="9525" marB="0" anchor="b"/>
                </a:tc>
              </a:tr>
              <a:tr h="255424">
                <a:tc>
                  <a:txBody>
                    <a:bodyPr/>
                    <a:lstStyle/>
                    <a:p>
                      <a:pPr algn="l" fontAlgn="b"/>
                      <a:endParaRPr lang="en-US" sz="1600" b="0" i="0" u="none" strike="noStrike" dirty="0">
                        <a:solidFill>
                          <a:srgbClr val="000000"/>
                        </a:solidFill>
                        <a:effectLst/>
                        <a:latin typeface="+mn-lt"/>
                      </a:endParaRPr>
                    </a:p>
                  </a:txBody>
                  <a:tcPr marL="9525" marR="9525" marT="9525" marB="0" anchor="b"/>
                </a:tc>
                <a:tc>
                  <a:txBody>
                    <a:bodyPr/>
                    <a:lstStyle/>
                    <a:p>
                      <a:pPr algn="l" fontAlgn="b"/>
                      <a:r>
                        <a:rPr lang="en-US" sz="1600" u="none" strike="noStrike" dirty="0">
                          <a:effectLst/>
                          <a:latin typeface="+mn-lt"/>
                        </a:rPr>
                        <a:t>Asian</a:t>
                      </a:r>
                      <a:endParaRPr lang="en-US" sz="1600" b="0" i="0" u="none" strike="noStrike" dirty="0">
                        <a:solidFill>
                          <a:srgbClr val="000000"/>
                        </a:solidFill>
                        <a:effectLst/>
                        <a:latin typeface="+mn-lt"/>
                      </a:endParaRPr>
                    </a:p>
                  </a:txBody>
                  <a:tcPr marL="9525" marR="9525" marT="9525" marB="0" anchor="b"/>
                </a:tc>
                <a:tc gridSpan="2">
                  <a:txBody>
                    <a:bodyPr/>
                    <a:lstStyle/>
                    <a:p>
                      <a:pPr algn="r" fontAlgn="b"/>
                      <a:r>
                        <a:rPr lang="en-US" sz="1600" u="none" strike="noStrike">
                          <a:effectLst/>
                          <a:latin typeface="+mn-lt"/>
                        </a:rPr>
                        <a:t>17%</a:t>
                      </a:r>
                      <a:endParaRPr lang="en-US" sz="1600" b="0" i="0" u="none" strike="noStrike">
                        <a:solidFill>
                          <a:srgbClr val="000000"/>
                        </a:solidFill>
                        <a:effectLst/>
                        <a:latin typeface="+mn-lt"/>
                      </a:endParaRPr>
                    </a:p>
                  </a:txBody>
                  <a:tcPr marL="9525" marR="9525" marT="9525" marB="0" anchor="b"/>
                </a:tc>
                <a:tc hMerge="1">
                  <a:txBody>
                    <a:bodyPr/>
                    <a:lstStyle/>
                    <a:p>
                      <a:pPr algn="r" fontAlgn="b"/>
                      <a:endParaRPr lang="en-US" sz="1600" b="0" i="0" u="none" strike="noStrike">
                        <a:solidFill>
                          <a:srgbClr val="000000"/>
                        </a:solidFill>
                        <a:effectLst/>
                        <a:latin typeface="+mn-lt"/>
                      </a:endParaRPr>
                    </a:p>
                  </a:txBody>
                  <a:tcPr marL="9525" marR="9525" marT="9525" marB="0" anchor="b"/>
                </a:tc>
              </a:tr>
              <a:tr h="255424">
                <a:tc>
                  <a:txBody>
                    <a:bodyPr/>
                    <a:lstStyle/>
                    <a:p>
                      <a:pPr algn="l" fontAlgn="b"/>
                      <a:endParaRPr lang="en-US" sz="1600" b="0" i="0" u="none" strike="noStrike" dirty="0">
                        <a:solidFill>
                          <a:srgbClr val="000000"/>
                        </a:solidFill>
                        <a:effectLst/>
                        <a:latin typeface="+mn-lt"/>
                      </a:endParaRPr>
                    </a:p>
                  </a:txBody>
                  <a:tcPr marL="9525" marR="9525" marT="9525" marB="0" anchor="b"/>
                </a:tc>
                <a:tc>
                  <a:txBody>
                    <a:bodyPr/>
                    <a:lstStyle/>
                    <a:p>
                      <a:pPr algn="l" fontAlgn="b"/>
                      <a:r>
                        <a:rPr lang="en-US" sz="1600" u="none" strike="noStrike" dirty="0">
                          <a:effectLst/>
                          <a:latin typeface="+mn-lt"/>
                        </a:rPr>
                        <a:t>White</a:t>
                      </a:r>
                      <a:endParaRPr lang="en-US" sz="1600" b="0" i="0" u="none" strike="noStrike" dirty="0">
                        <a:solidFill>
                          <a:srgbClr val="000000"/>
                        </a:solidFill>
                        <a:effectLst/>
                        <a:latin typeface="+mn-lt"/>
                      </a:endParaRPr>
                    </a:p>
                  </a:txBody>
                  <a:tcPr marL="9525" marR="9525" marT="9525" marB="0" anchor="b"/>
                </a:tc>
                <a:tc gridSpan="2">
                  <a:txBody>
                    <a:bodyPr/>
                    <a:lstStyle/>
                    <a:p>
                      <a:pPr algn="r" fontAlgn="b"/>
                      <a:r>
                        <a:rPr lang="en-US" sz="1600" u="none" strike="noStrike">
                          <a:effectLst/>
                          <a:latin typeface="+mn-lt"/>
                        </a:rPr>
                        <a:t>32%</a:t>
                      </a:r>
                      <a:endParaRPr lang="en-US" sz="1600" b="0" i="0" u="none" strike="noStrike">
                        <a:solidFill>
                          <a:srgbClr val="000000"/>
                        </a:solidFill>
                        <a:effectLst/>
                        <a:latin typeface="+mn-lt"/>
                      </a:endParaRPr>
                    </a:p>
                  </a:txBody>
                  <a:tcPr marL="9525" marR="9525" marT="9525" marB="0" anchor="b"/>
                </a:tc>
                <a:tc hMerge="1">
                  <a:txBody>
                    <a:bodyPr/>
                    <a:lstStyle/>
                    <a:p>
                      <a:pPr algn="r" fontAlgn="b"/>
                      <a:endParaRPr lang="en-US" sz="1600" b="0" i="0" u="none" strike="noStrike">
                        <a:solidFill>
                          <a:srgbClr val="000000"/>
                        </a:solidFill>
                        <a:effectLst/>
                        <a:latin typeface="+mn-lt"/>
                      </a:endParaRPr>
                    </a:p>
                  </a:txBody>
                  <a:tcPr marL="9525" marR="9525" marT="9525" marB="0" anchor="b"/>
                </a:tc>
              </a:tr>
              <a:tr h="255424">
                <a:tc>
                  <a:txBody>
                    <a:bodyPr/>
                    <a:lstStyle/>
                    <a:p>
                      <a:pPr algn="l" fontAlgn="b"/>
                      <a:endParaRPr lang="en-US" sz="1600" b="0" i="0" u="none" strike="noStrike" dirty="0">
                        <a:solidFill>
                          <a:srgbClr val="000000"/>
                        </a:solidFill>
                        <a:effectLst/>
                        <a:latin typeface="+mn-lt"/>
                      </a:endParaRPr>
                    </a:p>
                  </a:txBody>
                  <a:tcPr marL="9525" marR="9525" marT="9525" marB="0" anchor="b"/>
                </a:tc>
                <a:tc>
                  <a:txBody>
                    <a:bodyPr/>
                    <a:lstStyle/>
                    <a:p>
                      <a:pPr algn="l" fontAlgn="b"/>
                      <a:r>
                        <a:rPr lang="en-US" sz="1600" u="none" strike="noStrike" dirty="0" smtClean="0">
                          <a:effectLst/>
                          <a:latin typeface="+mn-lt"/>
                        </a:rPr>
                        <a:t>African American</a:t>
                      </a:r>
                      <a:endParaRPr lang="en-US" sz="1600" b="0" i="0" u="none" strike="noStrike" dirty="0">
                        <a:solidFill>
                          <a:srgbClr val="000000"/>
                        </a:solidFill>
                        <a:effectLst/>
                        <a:latin typeface="+mn-lt"/>
                      </a:endParaRPr>
                    </a:p>
                  </a:txBody>
                  <a:tcPr marL="9525" marR="9525" marT="9525" marB="0" anchor="b"/>
                </a:tc>
                <a:tc gridSpan="2">
                  <a:txBody>
                    <a:bodyPr/>
                    <a:lstStyle/>
                    <a:p>
                      <a:pPr algn="r" fontAlgn="b"/>
                      <a:r>
                        <a:rPr lang="en-US" sz="1600" u="none" strike="noStrike">
                          <a:effectLst/>
                          <a:latin typeface="+mn-lt"/>
                        </a:rPr>
                        <a:t>44%</a:t>
                      </a:r>
                      <a:endParaRPr lang="en-US" sz="1600" b="0" i="0" u="none" strike="noStrike">
                        <a:solidFill>
                          <a:srgbClr val="000000"/>
                        </a:solidFill>
                        <a:effectLst/>
                        <a:latin typeface="+mn-lt"/>
                      </a:endParaRPr>
                    </a:p>
                  </a:txBody>
                  <a:tcPr marL="9525" marR="9525" marT="9525" marB="0" anchor="b"/>
                </a:tc>
                <a:tc hMerge="1">
                  <a:txBody>
                    <a:bodyPr/>
                    <a:lstStyle/>
                    <a:p>
                      <a:pPr algn="r" fontAlgn="b"/>
                      <a:endParaRPr lang="en-US" sz="1600" b="0" i="0" u="none" strike="noStrike">
                        <a:solidFill>
                          <a:srgbClr val="000000"/>
                        </a:solidFill>
                        <a:effectLst/>
                        <a:latin typeface="+mn-lt"/>
                      </a:endParaRPr>
                    </a:p>
                  </a:txBody>
                  <a:tcPr marL="9525" marR="9525" marT="9525" marB="0" anchor="b"/>
                </a:tc>
              </a:tr>
              <a:tr h="286151">
                <a:tc>
                  <a:txBody>
                    <a:bodyPr/>
                    <a:lstStyle/>
                    <a:p>
                      <a:pPr algn="l" fontAlgn="b"/>
                      <a:endParaRPr lang="en-US" sz="1600" b="0" i="0" u="none" strike="noStrike" dirty="0">
                        <a:solidFill>
                          <a:srgbClr val="000000"/>
                        </a:solidFill>
                        <a:effectLst/>
                        <a:latin typeface="+mn-lt"/>
                      </a:endParaRPr>
                    </a:p>
                  </a:txBody>
                  <a:tcPr marL="9525" marR="9525" marT="9525" marB="0" anchor="b"/>
                </a:tc>
                <a:tc>
                  <a:txBody>
                    <a:bodyPr/>
                    <a:lstStyle/>
                    <a:p>
                      <a:pPr algn="l" fontAlgn="b"/>
                      <a:endParaRPr lang="en-US" sz="1600" b="0" i="0" u="none" strike="noStrike" dirty="0">
                        <a:solidFill>
                          <a:srgbClr val="000000"/>
                        </a:solidFill>
                        <a:effectLst/>
                        <a:latin typeface="+mn-lt"/>
                      </a:endParaRPr>
                    </a:p>
                  </a:txBody>
                  <a:tcPr marL="9525" marR="9525" marT="9525" marB="0" anchor="b"/>
                </a:tc>
                <a:tc gridSpan="2">
                  <a:txBody>
                    <a:bodyPr/>
                    <a:lstStyle/>
                    <a:p>
                      <a:endParaRPr lang="en-US"/>
                    </a:p>
                  </a:txBody>
                  <a:tcPr marL="9525" marR="9525" marT="9525" marB="0" anchor="b"/>
                </a:tc>
                <a:tc hMerge="1">
                  <a:txBody>
                    <a:bodyPr/>
                    <a:lstStyle/>
                    <a:p>
                      <a:pPr algn="l" fontAlgn="b"/>
                      <a:endParaRPr lang="en-US" sz="1600" b="0" i="0" u="none" strike="noStrike">
                        <a:solidFill>
                          <a:srgbClr val="000000"/>
                        </a:solidFill>
                        <a:effectLst/>
                        <a:latin typeface="+mn-lt"/>
                      </a:endParaRPr>
                    </a:p>
                  </a:txBody>
                  <a:tcPr marL="9525" marR="9525" marT="9525" marB="0" anchor="b"/>
                </a:tc>
              </a:tr>
              <a:tr h="286151">
                <a:tc gridSpan="2">
                  <a:txBody>
                    <a:bodyPr/>
                    <a:lstStyle/>
                    <a:p>
                      <a:pPr algn="l" fontAlgn="b"/>
                      <a:r>
                        <a:rPr lang="en-US" sz="1600" u="none" strike="noStrike" dirty="0">
                          <a:effectLst/>
                          <a:latin typeface="+mn-lt"/>
                        </a:rPr>
                        <a:t>Age at First Marriage</a:t>
                      </a:r>
                      <a:endParaRPr lang="en-US" sz="1600" b="0" i="0" u="none" strike="noStrike" dirty="0">
                        <a:solidFill>
                          <a:srgbClr val="000000"/>
                        </a:solidFill>
                        <a:effectLst/>
                        <a:latin typeface="+mn-lt"/>
                      </a:endParaRPr>
                    </a:p>
                  </a:txBody>
                  <a:tcPr marL="9525" marR="9525" marT="9525" marB="0" anchor="b"/>
                </a:tc>
                <a:tc hMerge="1">
                  <a:txBody>
                    <a:bodyPr/>
                    <a:lstStyle/>
                    <a:p>
                      <a:endParaRPr lang="en-US"/>
                    </a:p>
                  </a:txBody>
                  <a:tcPr/>
                </a:tc>
                <a:tc gridSpan="2">
                  <a:txBody>
                    <a:bodyPr/>
                    <a:lstStyle/>
                    <a:p>
                      <a:endParaRPr lang="en-US"/>
                    </a:p>
                  </a:txBody>
                  <a:tcPr marL="9525" marR="9525" marT="9525" marB="0" anchor="b"/>
                </a:tc>
                <a:tc hMerge="1">
                  <a:txBody>
                    <a:bodyPr/>
                    <a:lstStyle/>
                    <a:p>
                      <a:pPr algn="l" fontAlgn="b"/>
                      <a:endParaRPr lang="en-US" sz="1600" b="0" i="0" u="none" strike="noStrike" dirty="0">
                        <a:solidFill>
                          <a:srgbClr val="000000"/>
                        </a:solidFill>
                        <a:effectLst/>
                        <a:latin typeface="+mn-lt"/>
                      </a:endParaRPr>
                    </a:p>
                  </a:txBody>
                  <a:tcPr marL="9525" marR="9525" marT="9525" marB="0" anchor="b"/>
                </a:tc>
              </a:tr>
              <a:tr h="255424">
                <a:tc>
                  <a:txBody>
                    <a:bodyPr/>
                    <a:lstStyle/>
                    <a:p>
                      <a:pPr algn="l" fontAlgn="b"/>
                      <a:endParaRPr lang="en-US" sz="1600" b="0" i="0" u="none" strike="noStrike">
                        <a:solidFill>
                          <a:srgbClr val="000000"/>
                        </a:solidFill>
                        <a:effectLst/>
                        <a:latin typeface="+mn-lt"/>
                      </a:endParaRPr>
                    </a:p>
                  </a:txBody>
                  <a:tcPr marL="9525" marR="9525" marT="9525" marB="0" anchor="b"/>
                </a:tc>
                <a:tc>
                  <a:txBody>
                    <a:bodyPr/>
                    <a:lstStyle/>
                    <a:p>
                      <a:pPr algn="l" fontAlgn="b"/>
                      <a:r>
                        <a:rPr lang="en-US" sz="1600" u="none" strike="noStrike" dirty="0">
                          <a:effectLst/>
                          <a:latin typeface="+mn-lt"/>
                        </a:rPr>
                        <a:t>Under 20</a:t>
                      </a:r>
                      <a:endParaRPr lang="en-US" sz="1600" b="0" i="0" u="none" strike="noStrike" dirty="0">
                        <a:solidFill>
                          <a:srgbClr val="000000"/>
                        </a:solidFill>
                        <a:effectLst/>
                        <a:latin typeface="+mn-lt"/>
                      </a:endParaRPr>
                    </a:p>
                  </a:txBody>
                  <a:tcPr marL="9525" marR="9525" marT="9525" marB="0" anchor="b"/>
                </a:tc>
                <a:tc gridSpan="2">
                  <a:txBody>
                    <a:bodyPr/>
                    <a:lstStyle/>
                    <a:p>
                      <a:pPr algn="r" fontAlgn="b"/>
                      <a:r>
                        <a:rPr lang="en-US" sz="1600" u="none" strike="noStrike" dirty="0">
                          <a:effectLst/>
                          <a:latin typeface="+mn-lt"/>
                        </a:rPr>
                        <a:t>46%</a:t>
                      </a:r>
                      <a:endParaRPr lang="en-US" sz="1600" b="0" i="0" u="none" strike="noStrike" dirty="0">
                        <a:solidFill>
                          <a:srgbClr val="000000"/>
                        </a:solidFill>
                        <a:effectLst/>
                        <a:latin typeface="+mn-lt"/>
                      </a:endParaRPr>
                    </a:p>
                  </a:txBody>
                  <a:tcPr marL="9525" marR="9525" marT="9525" marB="0" anchor="b"/>
                </a:tc>
                <a:tc hMerge="1">
                  <a:txBody>
                    <a:bodyPr/>
                    <a:lstStyle/>
                    <a:p>
                      <a:pPr algn="r" fontAlgn="b"/>
                      <a:endParaRPr lang="en-US" sz="1600" b="0" i="0" u="none" strike="noStrike" dirty="0">
                        <a:solidFill>
                          <a:srgbClr val="000000"/>
                        </a:solidFill>
                        <a:effectLst/>
                        <a:latin typeface="+mn-lt"/>
                      </a:endParaRPr>
                    </a:p>
                  </a:txBody>
                  <a:tcPr marL="9525" marR="9525" marT="9525" marB="0" anchor="b"/>
                </a:tc>
              </a:tr>
              <a:tr h="255424">
                <a:tc>
                  <a:txBody>
                    <a:bodyPr/>
                    <a:lstStyle/>
                    <a:p>
                      <a:pPr algn="l" fontAlgn="b"/>
                      <a:endParaRPr lang="en-US" sz="1600" b="0" i="0" u="none" strike="noStrike">
                        <a:solidFill>
                          <a:srgbClr val="000000"/>
                        </a:solidFill>
                        <a:effectLst/>
                        <a:latin typeface="+mn-lt"/>
                      </a:endParaRPr>
                    </a:p>
                  </a:txBody>
                  <a:tcPr marL="9525" marR="9525" marT="9525" marB="0" anchor="b"/>
                </a:tc>
                <a:tc>
                  <a:txBody>
                    <a:bodyPr/>
                    <a:lstStyle/>
                    <a:p>
                      <a:pPr algn="l" fontAlgn="b"/>
                      <a:r>
                        <a:rPr lang="en-US" sz="1600" u="none" strike="noStrike" dirty="0">
                          <a:effectLst/>
                          <a:latin typeface="+mn-lt"/>
                        </a:rPr>
                        <a:t>Over 25</a:t>
                      </a:r>
                      <a:endParaRPr lang="en-US" sz="1600" b="0" i="0" u="none" strike="noStrike" dirty="0">
                        <a:solidFill>
                          <a:srgbClr val="000000"/>
                        </a:solidFill>
                        <a:effectLst/>
                        <a:latin typeface="+mn-lt"/>
                      </a:endParaRPr>
                    </a:p>
                  </a:txBody>
                  <a:tcPr marL="9525" marR="9525" marT="9525" marB="0" anchor="b"/>
                </a:tc>
                <a:tc gridSpan="2">
                  <a:txBody>
                    <a:bodyPr/>
                    <a:lstStyle/>
                    <a:p>
                      <a:pPr algn="r" fontAlgn="b"/>
                      <a:r>
                        <a:rPr lang="en-US" sz="1600" u="none" strike="noStrike" dirty="0">
                          <a:effectLst/>
                          <a:latin typeface="+mn-lt"/>
                        </a:rPr>
                        <a:t>22%</a:t>
                      </a:r>
                      <a:endParaRPr lang="en-US" sz="1600" b="0" i="0" u="none" strike="noStrike" dirty="0">
                        <a:solidFill>
                          <a:srgbClr val="000000"/>
                        </a:solidFill>
                        <a:effectLst/>
                        <a:latin typeface="+mn-lt"/>
                      </a:endParaRPr>
                    </a:p>
                  </a:txBody>
                  <a:tcPr marL="9525" marR="9525" marT="9525" marB="0" anchor="b"/>
                </a:tc>
                <a:tc hMerge="1">
                  <a:txBody>
                    <a:bodyPr/>
                    <a:lstStyle/>
                    <a:p>
                      <a:pPr algn="r" fontAlgn="b"/>
                      <a:endParaRPr lang="en-US" sz="1600" b="0" i="0" u="none" strike="noStrike" dirty="0">
                        <a:solidFill>
                          <a:srgbClr val="000000"/>
                        </a:solidFill>
                        <a:effectLst/>
                        <a:latin typeface="+mn-lt"/>
                      </a:endParaRPr>
                    </a:p>
                  </a:txBody>
                  <a:tcPr marL="9525" marR="9525" marT="9525" marB="0" anchor="b"/>
                </a:tc>
              </a:tr>
              <a:tr h="286151">
                <a:tc>
                  <a:txBody>
                    <a:bodyPr/>
                    <a:lstStyle/>
                    <a:p>
                      <a:pPr algn="l" fontAlgn="b"/>
                      <a:endParaRPr lang="en-US" sz="1600" b="0" i="0" u="none" strike="noStrike" dirty="0">
                        <a:solidFill>
                          <a:srgbClr val="000000"/>
                        </a:solidFill>
                        <a:effectLst/>
                        <a:latin typeface="+mn-lt"/>
                      </a:endParaRPr>
                    </a:p>
                  </a:txBody>
                  <a:tcPr marL="9525" marR="9525" marT="9525" marB="0" anchor="b"/>
                </a:tc>
                <a:tc>
                  <a:txBody>
                    <a:bodyPr/>
                    <a:lstStyle/>
                    <a:p>
                      <a:pPr algn="l" fontAlgn="b"/>
                      <a:endParaRPr lang="en-US" sz="1600" b="0" i="0" u="none" strike="noStrike">
                        <a:solidFill>
                          <a:srgbClr val="000000"/>
                        </a:solidFill>
                        <a:effectLst/>
                        <a:latin typeface="+mn-lt"/>
                      </a:endParaRPr>
                    </a:p>
                  </a:txBody>
                  <a:tcPr marL="9525" marR="9525" marT="9525" marB="0" anchor="b"/>
                </a:tc>
                <a:tc gridSpan="2">
                  <a:txBody>
                    <a:bodyPr/>
                    <a:lstStyle/>
                    <a:p>
                      <a:endParaRPr lang="en-US"/>
                    </a:p>
                  </a:txBody>
                  <a:tcPr marL="9525" marR="9525" marT="9525" marB="0" anchor="b"/>
                </a:tc>
                <a:tc hMerge="1">
                  <a:txBody>
                    <a:bodyPr/>
                    <a:lstStyle/>
                    <a:p>
                      <a:pPr algn="l" fontAlgn="b"/>
                      <a:endParaRPr lang="en-US" sz="1600" b="0" i="0" u="none" strike="noStrike" dirty="0">
                        <a:solidFill>
                          <a:srgbClr val="000000"/>
                        </a:solidFill>
                        <a:effectLst/>
                        <a:latin typeface="+mn-lt"/>
                      </a:endParaRPr>
                    </a:p>
                  </a:txBody>
                  <a:tcPr marL="9525" marR="9525" marT="9525" marB="0" anchor="b"/>
                </a:tc>
              </a:tr>
              <a:tr h="286151">
                <a:tc gridSpan="2">
                  <a:txBody>
                    <a:bodyPr/>
                    <a:lstStyle/>
                    <a:p>
                      <a:pPr algn="l" fontAlgn="b"/>
                      <a:r>
                        <a:rPr lang="en-US" sz="1600" u="none" strike="noStrike">
                          <a:effectLst/>
                          <a:latin typeface="+mn-lt"/>
                        </a:rPr>
                        <a:t>Education</a:t>
                      </a:r>
                      <a:endParaRPr lang="en-US" sz="1600" b="0" i="0" u="none" strike="noStrike">
                        <a:solidFill>
                          <a:srgbClr val="000000"/>
                        </a:solidFill>
                        <a:effectLst/>
                        <a:latin typeface="+mn-lt"/>
                      </a:endParaRPr>
                    </a:p>
                  </a:txBody>
                  <a:tcPr marL="9525" marR="9525" marT="9525" marB="0" anchor="b"/>
                </a:tc>
                <a:tc hMerge="1">
                  <a:txBody>
                    <a:bodyPr/>
                    <a:lstStyle/>
                    <a:p>
                      <a:endParaRPr lang="en-US"/>
                    </a:p>
                  </a:txBody>
                  <a:tcPr/>
                </a:tc>
                <a:tc gridSpan="2">
                  <a:txBody>
                    <a:bodyPr/>
                    <a:lstStyle/>
                    <a:p>
                      <a:endParaRPr lang="en-US"/>
                    </a:p>
                  </a:txBody>
                  <a:tcPr marL="9525" marR="9525" marT="9525" marB="0" anchor="b"/>
                </a:tc>
                <a:tc hMerge="1">
                  <a:txBody>
                    <a:bodyPr/>
                    <a:lstStyle/>
                    <a:p>
                      <a:pPr algn="l" fontAlgn="b"/>
                      <a:endParaRPr lang="en-US" sz="1600" b="0" i="0" u="none" strike="noStrike" dirty="0">
                        <a:solidFill>
                          <a:srgbClr val="000000"/>
                        </a:solidFill>
                        <a:effectLst/>
                        <a:latin typeface="+mn-lt"/>
                      </a:endParaRPr>
                    </a:p>
                  </a:txBody>
                  <a:tcPr marL="9525" marR="9525" marT="9525" marB="0" anchor="b"/>
                </a:tc>
              </a:tr>
              <a:tr h="255424">
                <a:tc>
                  <a:txBody>
                    <a:bodyPr/>
                    <a:lstStyle/>
                    <a:p>
                      <a:pPr algn="l" fontAlgn="b"/>
                      <a:endParaRPr lang="en-US" sz="1600" b="0" i="0" u="none" strike="noStrike">
                        <a:solidFill>
                          <a:srgbClr val="000000"/>
                        </a:solidFill>
                        <a:effectLst/>
                        <a:latin typeface="+mn-lt"/>
                      </a:endParaRPr>
                    </a:p>
                  </a:txBody>
                  <a:tcPr marL="9525" marR="9525" marT="9525" marB="0" anchor="b"/>
                </a:tc>
                <a:tc>
                  <a:txBody>
                    <a:bodyPr/>
                    <a:lstStyle/>
                    <a:p>
                      <a:pPr algn="l" fontAlgn="b"/>
                      <a:r>
                        <a:rPr lang="en-US" sz="1600" u="none" strike="noStrike">
                          <a:effectLst/>
                          <a:latin typeface="+mn-lt"/>
                        </a:rPr>
                        <a:t>less than HS</a:t>
                      </a:r>
                      <a:endParaRPr lang="en-US" sz="1600" b="0" i="0" u="none" strike="noStrike">
                        <a:solidFill>
                          <a:srgbClr val="000000"/>
                        </a:solidFill>
                        <a:effectLst/>
                        <a:latin typeface="+mn-lt"/>
                      </a:endParaRPr>
                    </a:p>
                  </a:txBody>
                  <a:tcPr marL="9525" marR="9525" marT="9525" marB="0" anchor="b"/>
                </a:tc>
                <a:tc gridSpan="2">
                  <a:txBody>
                    <a:bodyPr/>
                    <a:lstStyle/>
                    <a:p>
                      <a:pPr algn="r" fontAlgn="b"/>
                      <a:r>
                        <a:rPr lang="en-US" sz="1600" u="none" strike="noStrike" dirty="0">
                          <a:effectLst/>
                          <a:latin typeface="+mn-lt"/>
                        </a:rPr>
                        <a:t>40%</a:t>
                      </a:r>
                      <a:endParaRPr lang="en-US" sz="1600" b="0" i="0" u="none" strike="noStrike" dirty="0">
                        <a:solidFill>
                          <a:srgbClr val="000000"/>
                        </a:solidFill>
                        <a:effectLst/>
                        <a:latin typeface="+mn-lt"/>
                      </a:endParaRPr>
                    </a:p>
                  </a:txBody>
                  <a:tcPr marL="9525" marR="9525" marT="9525" marB="0" anchor="b"/>
                </a:tc>
                <a:tc hMerge="1">
                  <a:txBody>
                    <a:bodyPr/>
                    <a:lstStyle/>
                    <a:p>
                      <a:pPr algn="r" fontAlgn="b"/>
                      <a:endParaRPr lang="en-US" sz="1600" b="0" i="0" u="none" strike="noStrike" dirty="0">
                        <a:solidFill>
                          <a:srgbClr val="000000"/>
                        </a:solidFill>
                        <a:effectLst/>
                        <a:latin typeface="+mn-lt"/>
                      </a:endParaRPr>
                    </a:p>
                  </a:txBody>
                  <a:tcPr marL="9525" marR="9525" marT="9525" marB="0" anchor="b"/>
                </a:tc>
              </a:tr>
              <a:tr h="255424">
                <a:tc>
                  <a:txBody>
                    <a:bodyPr/>
                    <a:lstStyle/>
                    <a:p>
                      <a:pPr algn="l" fontAlgn="b"/>
                      <a:endParaRPr lang="en-US" sz="1600" b="0" i="0" u="none" strike="noStrike">
                        <a:solidFill>
                          <a:srgbClr val="000000"/>
                        </a:solidFill>
                        <a:effectLst/>
                        <a:latin typeface="+mn-lt"/>
                      </a:endParaRPr>
                    </a:p>
                  </a:txBody>
                  <a:tcPr marL="9525" marR="9525" marT="9525" marB="0" anchor="b"/>
                </a:tc>
                <a:tc>
                  <a:txBody>
                    <a:bodyPr/>
                    <a:lstStyle/>
                    <a:p>
                      <a:pPr algn="l" fontAlgn="b"/>
                      <a:r>
                        <a:rPr lang="en-US" sz="1600" u="none" strike="noStrike">
                          <a:effectLst/>
                          <a:latin typeface="+mn-lt"/>
                        </a:rPr>
                        <a:t>BA or more</a:t>
                      </a:r>
                      <a:endParaRPr lang="en-US" sz="1600" b="0" i="0" u="none" strike="noStrike">
                        <a:solidFill>
                          <a:srgbClr val="000000"/>
                        </a:solidFill>
                        <a:effectLst/>
                        <a:latin typeface="+mn-lt"/>
                      </a:endParaRPr>
                    </a:p>
                  </a:txBody>
                  <a:tcPr marL="9525" marR="9525" marT="9525" marB="0" anchor="b"/>
                </a:tc>
                <a:tc gridSpan="2">
                  <a:txBody>
                    <a:bodyPr/>
                    <a:lstStyle/>
                    <a:p>
                      <a:pPr algn="r" fontAlgn="b"/>
                      <a:r>
                        <a:rPr lang="en-US" sz="1600" u="none" strike="noStrike" dirty="0">
                          <a:effectLst/>
                          <a:latin typeface="+mn-lt"/>
                        </a:rPr>
                        <a:t>15%</a:t>
                      </a:r>
                      <a:endParaRPr lang="en-US" sz="1600" b="0" i="0" u="none" strike="noStrike" dirty="0">
                        <a:solidFill>
                          <a:srgbClr val="000000"/>
                        </a:solidFill>
                        <a:effectLst/>
                        <a:latin typeface="+mn-lt"/>
                      </a:endParaRPr>
                    </a:p>
                  </a:txBody>
                  <a:tcPr marL="9525" marR="9525" marT="9525" marB="0" anchor="b"/>
                </a:tc>
                <a:tc hMerge="1">
                  <a:txBody>
                    <a:bodyPr/>
                    <a:lstStyle/>
                    <a:p>
                      <a:pPr algn="r" fontAlgn="b"/>
                      <a:endParaRPr lang="en-US" sz="1600" b="0" i="0" u="none" strike="noStrike" dirty="0">
                        <a:solidFill>
                          <a:srgbClr val="000000"/>
                        </a:solidFill>
                        <a:effectLst/>
                        <a:latin typeface="+mn-lt"/>
                      </a:endParaRPr>
                    </a:p>
                  </a:txBody>
                  <a:tcPr marL="9525" marR="9525" marT="9525" marB="0" anchor="b"/>
                </a:tc>
              </a:tr>
              <a:tr h="286151">
                <a:tc>
                  <a:txBody>
                    <a:bodyPr/>
                    <a:lstStyle/>
                    <a:p>
                      <a:pPr algn="l" fontAlgn="b"/>
                      <a:endParaRPr lang="en-US" sz="1600" b="0" i="0" u="none" strike="noStrike">
                        <a:solidFill>
                          <a:srgbClr val="000000"/>
                        </a:solidFill>
                        <a:effectLst/>
                        <a:latin typeface="+mn-lt"/>
                      </a:endParaRPr>
                    </a:p>
                  </a:txBody>
                  <a:tcPr marL="9525" marR="9525" marT="9525" marB="0" anchor="b"/>
                </a:tc>
                <a:tc>
                  <a:txBody>
                    <a:bodyPr/>
                    <a:lstStyle/>
                    <a:p>
                      <a:pPr algn="l" fontAlgn="b"/>
                      <a:endParaRPr lang="en-US" sz="1600" b="0" i="0" u="none" strike="noStrike">
                        <a:solidFill>
                          <a:srgbClr val="000000"/>
                        </a:solidFill>
                        <a:effectLst/>
                        <a:latin typeface="+mn-lt"/>
                      </a:endParaRPr>
                    </a:p>
                  </a:txBody>
                  <a:tcPr marL="9525" marR="9525" marT="9525" marB="0" anchor="b"/>
                </a:tc>
                <a:tc gridSpan="2">
                  <a:txBody>
                    <a:bodyPr/>
                    <a:lstStyle/>
                    <a:p>
                      <a:endParaRPr lang="en-US"/>
                    </a:p>
                  </a:txBody>
                  <a:tcPr marL="9525" marR="9525" marT="9525" marB="0" anchor="b"/>
                </a:tc>
                <a:tc hMerge="1">
                  <a:txBody>
                    <a:bodyPr/>
                    <a:lstStyle/>
                    <a:p>
                      <a:pPr algn="l" fontAlgn="b"/>
                      <a:endParaRPr lang="en-US" sz="1600" b="0" i="0" u="none" strike="noStrike" dirty="0">
                        <a:solidFill>
                          <a:srgbClr val="000000"/>
                        </a:solidFill>
                        <a:effectLst/>
                        <a:latin typeface="+mn-lt"/>
                      </a:endParaRPr>
                    </a:p>
                  </a:txBody>
                  <a:tcPr marL="9525" marR="9525" marT="9525" marB="0" anchor="b"/>
                </a:tc>
              </a:tr>
              <a:tr h="286151">
                <a:tc>
                  <a:txBody>
                    <a:bodyPr/>
                    <a:lstStyle/>
                    <a:p>
                      <a:pPr algn="l" fontAlgn="b"/>
                      <a:endParaRPr lang="en-US" sz="1600" b="0" i="0" u="none" strike="noStrike">
                        <a:solidFill>
                          <a:srgbClr val="000000"/>
                        </a:solidFill>
                        <a:effectLst/>
                        <a:latin typeface="+mn-lt"/>
                      </a:endParaRPr>
                    </a:p>
                  </a:txBody>
                  <a:tcPr marL="9525" marR="9525" marT="9525" marB="0" anchor="b"/>
                </a:tc>
                <a:tc>
                  <a:txBody>
                    <a:bodyPr/>
                    <a:lstStyle/>
                    <a:p>
                      <a:pPr algn="l" fontAlgn="b"/>
                      <a:endParaRPr lang="en-US" sz="1600" b="0" i="0" u="none" strike="noStrike">
                        <a:solidFill>
                          <a:srgbClr val="000000"/>
                        </a:solidFill>
                        <a:effectLst/>
                        <a:latin typeface="+mn-lt"/>
                      </a:endParaRPr>
                    </a:p>
                  </a:txBody>
                  <a:tcPr marL="9525" marR="9525" marT="9525" marB="0" anchor="b"/>
                </a:tc>
                <a:tc gridSpan="2">
                  <a:txBody>
                    <a:bodyPr/>
                    <a:lstStyle/>
                    <a:p>
                      <a:endParaRPr lang="en-US"/>
                    </a:p>
                  </a:txBody>
                  <a:tcPr marL="9525" marR="9525" marT="9525" marB="0" anchor="b"/>
                </a:tc>
                <a:tc hMerge="1">
                  <a:txBody>
                    <a:bodyPr/>
                    <a:lstStyle/>
                    <a:p>
                      <a:pPr algn="l" fontAlgn="b"/>
                      <a:endParaRPr lang="en-US" sz="1600" b="0" i="0" u="none" strike="noStrike" dirty="0">
                        <a:solidFill>
                          <a:srgbClr val="000000"/>
                        </a:solidFill>
                        <a:effectLst/>
                        <a:latin typeface="+mn-lt"/>
                      </a:endParaRPr>
                    </a:p>
                  </a:txBody>
                  <a:tcPr marL="9525" marR="9525" marT="9525" marB="0" anchor="b"/>
                </a:tc>
              </a:tr>
              <a:tr h="255424">
                <a:tc gridSpan="4">
                  <a:txBody>
                    <a:bodyPr/>
                    <a:lstStyle/>
                    <a:p>
                      <a:pPr algn="l" fontAlgn="b"/>
                      <a:r>
                        <a:rPr lang="en-US" sz="1600" u="none" strike="noStrike" dirty="0">
                          <a:effectLst/>
                          <a:latin typeface="+mn-lt"/>
                        </a:rPr>
                        <a:t>Mother had children before the marriage</a:t>
                      </a:r>
                      <a:endParaRPr lang="en-US" sz="1600" b="0" i="0" u="none" strike="noStrike" dirty="0">
                        <a:solidFill>
                          <a:srgbClr val="000000"/>
                        </a:solidFill>
                        <a:effectLst/>
                        <a:latin typeface="+mn-lt"/>
                      </a:endParaRPr>
                    </a:p>
                  </a:txBody>
                  <a:tcPr marL="9525" marR="9525" marT="9525" marB="0" anchor="b"/>
                </a:tc>
                <a:tc hMerge="1">
                  <a:txBody>
                    <a:bodyPr/>
                    <a:lstStyle/>
                    <a:p>
                      <a:endParaRPr lang="en-US"/>
                    </a:p>
                  </a:txBody>
                  <a:tcPr/>
                </a:tc>
                <a:tc hMerge="1">
                  <a:txBody>
                    <a:bodyPr/>
                    <a:lstStyle/>
                    <a:p>
                      <a:endParaRPr lang="en-US"/>
                    </a:p>
                  </a:txBody>
                  <a:tcPr/>
                </a:tc>
                <a:tc hMerge="1">
                  <a:txBody>
                    <a:bodyPr/>
                    <a:lstStyle/>
                    <a:p>
                      <a:endParaRPr lang="en-US"/>
                    </a:p>
                  </a:txBody>
                  <a:tcPr/>
                </a:tc>
              </a:tr>
              <a:tr h="255424">
                <a:tc>
                  <a:txBody>
                    <a:bodyPr/>
                    <a:lstStyle/>
                    <a:p>
                      <a:pPr algn="l" fontAlgn="b"/>
                      <a:endParaRPr lang="en-US" sz="1600" b="0" i="0" u="none" strike="noStrike">
                        <a:solidFill>
                          <a:srgbClr val="000000"/>
                        </a:solidFill>
                        <a:effectLst/>
                        <a:latin typeface="+mn-lt"/>
                      </a:endParaRPr>
                    </a:p>
                  </a:txBody>
                  <a:tcPr marL="9525" marR="9525" marT="9525" marB="0" anchor="b"/>
                </a:tc>
                <a:tc gridSpan="2">
                  <a:txBody>
                    <a:bodyPr/>
                    <a:lstStyle/>
                    <a:p>
                      <a:pPr algn="l" fontAlgn="b"/>
                      <a:r>
                        <a:rPr lang="en-US" sz="1600" u="none" strike="noStrike">
                          <a:effectLst/>
                          <a:latin typeface="+mn-lt"/>
                        </a:rPr>
                        <a:t>no children</a:t>
                      </a:r>
                      <a:endParaRPr lang="en-US" sz="1600" b="0" i="0" u="none" strike="noStrike">
                        <a:solidFill>
                          <a:srgbClr val="000000"/>
                        </a:solidFill>
                        <a:effectLst/>
                        <a:latin typeface="+mn-lt"/>
                      </a:endParaRPr>
                    </a:p>
                  </a:txBody>
                  <a:tcPr marL="9525" marR="9525" marT="9525" marB="0" anchor="b"/>
                </a:tc>
                <a:tc hMerge="1">
                  <a:txBody>
                    <a:bodyPr/>
                    <a:lstStyle/>
                    <a:p>
                      <a:endParaRPr lang="en-US"/>
                    </a:p>
                  </a:txBody>
                  <a:tcPr/>
                </a:tc>
                <a:tc>
                  <a:txBody>
                    <a:bodyPr/>
                    <a:lstStyle/>
                    <a:p>
                      <a:pPr algn="r" fontAlgn="b"/>
                      <a:r>
                        <a:rPr lang="en-US" sz="1600" u="none" strike="noStrike" dirty="0">
                          <a:effectLst/>
                          <a:latin typeface="+mn-lt"/>
                        </a:rPr>
                        <a:t>29%</a:t>
                      </a:r>
                      <a:endParaRPr lang="en-US" sz="1600" b="0" i="0" u="none" strike="noStrike" dirty="0">
                        <a:solidFill>
                          <a:srgbClr val="000000"/>
                        </a:solidFill>
                        <a:effectLst/>
                        <a:latin typeface="+mn-lt"/>
                      </a:endParaRPr>
                    </a:p>
                  </a:txBody>
                  <a:tcPr marL="9525" marR="9525" marT="9525" marB="0" anchor="b"/>
                </a:tc>
              </a:tr>
              <a:tr h="255424">
                <a:tc>
                  <a:txBody>
                    <a:bodyPr/>
                    <a:lstStyle/>
                    <a:p>
                      <a:pPr algn="l" fontAlgn="b"/>
                      <a:endParaRPr lang="en-US" sz="1600" b="0" i="0" u="none" strike="noStrike">
                        <a:solidFill>
                          <a:srgbClr val="000000"/>
                        </a:solidFill>
                        <a:effectLst/>
                        <a:latin typeface="+mn-lt"/>
                      </a:endParaRPr>
                    </a:p>
                  </a:txBody>
                  <a:tcPr marL="9525" marR="9525" marT="9525" marB="0" anchor="b"/>
                </a:tc>
                <a:tc gridSpan="2">
                  <a:txBody>
                    <a:bodyPr/>
                    <a:lstStyle/>
                    <a:p>
                      <a:pPr algn="l" fontAlgn="b"/>
                      <a:r>
                        <a:rPr lang="en-US" sz="1600" u="none" strike="noStrike">
                          <a:effectLst/>
                          <a:latin typeface="+mn-lt"/>
                        </a:rPr>
                        <a:t>yes children</a:t>
                      </a:r>
                      <a:endParaRPr lang="en-US" sz="1600" b="0" i="0" u="none" strike="noStrike">
                        <a:solidFill>
                          <a:srgbClr val="000000"/>
                        </a:solidFill>
                        <a:effectLst/>
                        <a:latin typeface="+mn-lt"/>
                      </a:endParaRPr>
                    </a:p>
                  </a:txBody>
                  <a:tcPr marL="9525" marR="9525" marT="9525" marB="0" anchor="b"/>
                </a:tc>
                <a:tc hMerge="1">
                  <a:txBody>
                    <a:bodyPr/>
                    <a:lstStyle/>
                    <a:p>
                      <a:endParaRPr lang="en-US"/>
                    </a:p>
                  </a:txBody>
                  <a:tcPr/>
                </a:tc>
                <a:tc>
                  <a:txBody>
                    <a:bodyPr/>
                    <a:lstStyle/>
                    <a:p>
                      <a:pPr algn="r" fontAlgn="b"/>
                      <a:r>
                        <a:rPr lang="en-US" sz="1600" u="none" strike="noStrike" dirty="0">
                          <a:effectLst/>
                          <a:latin typeface="+mn-lt"/>
                        </a:rPr>
                        <a:t>44%</a:t>
                      </a:r>
                      <a:endParaRPr lang="en-US" sz="1600" b="0" i="0" u="none" strike="noStrike" dirty="0">
                        <a:solidFill>
                          <a:srgbClr val="000000"/>
                        </a:solidFill>
                        <a:effectLst/>
                        <a:latin typeface="+mn-lt"/>
                      </a:endParaRPr>
                    </a:p>
                  </a:txBody>
                  <a:tcPr marL="9525" marR="9525" marT="9525" marB="0" anchor="b"/>
                </a:tc>
              </a:tr>
            </a:tbl>
          </a:graphicData>
        </a:graphic>
      </p:graphicFrame>
      <p:sp>
        <p:nvSpPr>
          <p:cNvPr id="4" name="TextBox 3"/>
          <p:cNvSpPr txBox="1"/>
          <p:nvPr/>
        </p:nvSpPr>
        <p:spPr>
          <a:xfrm>
            <a:off x="5449330" y="1981200"/>
            <a:ext cx="3124200" cy="3323987"/>
          </a:xfrm>
          <a:prstGeom prst="rect">
            <a:avLst/>
          </a:prstGeom>
          <a:noFill/>
        </p:spPr>
        <p:txBody>
          <a:bodyPr wrap="square" rtlCol="0">
            <a:spAutoFit/>
          </a:bodyPr>
          <a:lstStyle/>
          <a:p>
            <a:r>
              <a:rPr lang="en-US" sz="1400" dirty="0" smtClean="0"/>
              <a:t>Note: All differences reported here are significant based on the standard errors reported in Copen et al (2012). </a:t>
            </a:r>
          </a:p>
          <a:p>
            <a:endParaRPr lang="en-US" sz="1400" dirty="0"/>
          </a:p>
          <a:p>
            <a:r>
              <a:rPr lang="en-US" sz="1400" dirty="0" smtClean="0"/>
              <a:t>An additional factor not reported on in Copen et al is income. </a:t>
            </a:r>
            <a:r>
              <a:rPr lang="en-US" sz="1400" dirty="0" err="1" smtClean="0"/>
              <a:t>Bramlett</a:t>
            </a:r>
            <a:r>
              <a:rPr lang="en-US" sz="1400" dirty="0" smtClean="0"/>
              <a:t> and Mosher (2002) showed that, in an earlier cycle of NSFG data, heterosexual married couples with more than $50,000 of household income in 1995 had a 10 year divorce rate of 23%, compared to a 10 year divorce rate of 53% for heterosexual married couples with household income of less than $25,000.</a:t>
            </a:r>
            <a:endParaRPr lang="en-US" sz="1400" dirty="0"/>
          </a:p>
        </p:txBody>
      </p:sp>
    </p:spTree>
    <p:extLst>
      <p:ext uri="{BB962C8B-B14F-4D97-AF65-F5344CB8AC3E}">
        <p14:creationId xmlns:p14="http://schemas.microsoft.com/office/powerpoint/2010/main" val="11174631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76200"/>
            <a:ext cx="8610600" cy="6494085"/>
          </a:xfrm>
          <a:prstGeom prst="rect">
            <a:avLst/>
          </a:prstGeom>
          <a:noFill/>
        </p:spPr>
        <p:txBody>
          <a:bodyPr wrap="square" rtlCol="0">
            <a:spAutoFit/>
          </a:bodyPr>
          <a:lstStyle/>
          <a:p>
            <a:r>
              <a:rPr lang="en-US" sz="1600" dirty="0" smtClean="0"/>
              <a:t>Couple stability for same-sex couples compared to heterosexual couples.</a:t>
            </a:r>
          </a:p>
          <a:p>
            <a:endParaRPr lang="en-US" sz="1600" dirty="0"/>
          </a:p>
          <a:p>
            <a:pPr marL="342900" indent="-342900">
              <a:buAutoNum type="arabicParenR"/>
            </a:pPr>
            <a:r>
              <a:rPr lang="en-US" sz="1600" dirty="0" smtClean="0"/>
              <a:t>Early research with data that predates the era of same-sex marriage:</a:t>
            </a:r>
          </a:p>
          <a:p>
            <a:pPr marL="285750" indent="-285750">
              <a:buFont typeface="Arial" charset="0"/>
              <a:buChar char="•"/>
            </a:pPr>
            <a:r>
              <a:rPr lang="en-US" sz="1600" dirty="0" err="1" smtClean="0"/>
              <a:t>Kurdek</a:t>
            </a:r>
            <a:r>
              <a:rPr lang="en-US" sz="1600" dirty="0" smtClean="0"/>
              <a:t>, 1998</a:t>
            </a:r>
            <a:r>
              <a:rPr lang="en-US" sz="1600" dirty="0"/>
              <a:t>. </a:t>
            </a:r>
            <a:r>
              <a:rPr lang="en-US" sz="1600" dirty="0" smtClean="0"/>
              <a:t>"</a:t>
            </a:r>
            <a:r>
              <a:rPr lang="en-US" sz="1600" dirty="0"/>
              <a:t>Relationship Outcomes and Their Predictors: Longitudinal Evidence from Heterosexual Married, Gay Cohabiting, and Lesbian Cohabiting Couples." </a:t>
            </a:r>
            <a:r>
              <a:rPr lang="en-US" sz="1600" i="1" dirty="0"/>
              <a:t>Journal of Marriage and the Family</a:t>
            </a:r>
            <a:r>
              <a:rPr lang="en-US" sz="1600" dirty="0"/>
              <a:t> </a:t>
            </a:r>
            <a:endParaRPr lang="en-US" sz="1600" dirty="0" smtClean="0"/>
          </a:p>
          <a:p>
            <a:pPr marL="285750" indent="-285750">
              <a:buFont typeface="Arial" charset="0"/>
              <a:buChar char="•"/>
            </a:pPr>
            <a:r>
              <a:rPr lang="en-US" sz="1600" dirty="0" smtClean="0"/>
              <a:t>Blumstein and Schwartz</a:t>
            </a:r>
            <a:r>
              <a:rPr lang="en-US" sz="1600" dirty="0"/>
              <a:t>. 1983. </a:t>
            </a:r>
            <a:r>
              <a:rPr lang="en-US" sz="1600" i="1" dirty="0"/>
              <a:t>American Couples: Money, Work, Sex</a:t>
            </a:r>
            <a:r>
              <a:rPr lang="en-US" sz="1600" dirty="0"/>
              <a:t>. </a:t>
            </a:r>
            <a:endParaRPr lang="en-US" sz="1600" dirty="0" smtClean="0"/>
          </a:p>
          <a:p>
            <a:endParaRPr lang="en-US" sz="1600" dirty="0"/>
          </a:p>
          <a:p>
            <a:pPr marL="342900" indent="-342900">
              <a:buAutoNum type="arabicParenR" startAt="2"/>
            </a:pPr>
            <a:r>
              <a:rPr lang="en-US" sz="1600" dirty="0" smtClean="0"/>
              <a:t>Recent </a:t>
            </a:r>
            <a:r>
              <a:rPr lang="en-US" sz="1600" dirty="0"/>
              <a:t>European </a:t>
            </a:r>
            <a:r>
              <a:rPr lang="en-US" sz="1600" dirty="0" smtClean="0"/>
              <a:t>research, from older to more recent:</a:t>
            </a:r>
          </a:p>
          <a:p>
            <a:pPr marL="285750" indent="-285750">
              <a:buFont typeface="Arial" panose="020B0604020202020204" pitchFamily="34" charset="0"/>
              <a:buChar char="•"/>
            </a:pPr>
            <a:r>
              <a:rPr lang="en-US" sz="1600" dirty="0" err="1"/>
              <a:t>Andersson</a:t>
            </a:r>
            <a:r>
              <a:rPr lang="en-US" sz="1600" dirty="0"/>
              <a:t> et al. 2006. "The Demographics of Same-Sex Marriages in Norway and Sweden." </a:t>
            </a:r>
            <a:r>
              <a:rPr lang="en-US" sz="1600" i="1" dirty="0"/>
              <a:t>Demography </a:t>
            </a:r>
            <a:r>
              <a:rPr lang="en-US" sz="1600" dirty="0"/>
              <a:t>(with same-sex registered partnerships in Sweden in </a:t>
            </a:r>
            <a:r>
              <a:rPr lang="en-US" sz="1600" dirty="0" smtClean="0"/>
              <a:t>1995-2002 </a:t>
            </a:r>
            <a:r>
              <a:rPr lang="en-US" sz="1600" dirty="0"/>
              <a:t>less stable than heterosexual married couples).</a:t>
            </a:r>
          </a:p>
          <a:p>
            <a:pPr marL="285750" indent="-285750">
              <a:buFont typeface="Arial" panose="020B0604020202020204" pitchFamily="34" charset="0"/>
              <a:buChar char="•"/>
            </a:pPr>
            <a:r>
              <a:rPr lang="en-US" sz="1600" dirty="0" smtClean="0"/>
              <a:t>Ross </a:t>
            </a:r>
            <a:r>
              <a:rPr lang="en-US" sz="1600" dirty="0"/>
              <a:t>et al. 2011. "Civil </a:t>
            </a:r>
            <a:r>
              <a:rPr lang="en-US" sz="1600" dirty="0" smtClean="0"/>
              <a:t>Partnership </a:t>
            </a:r>
            <a:r>
              <a:rPr lang="en-US" sz="1600" dirty="0"/>
              <a:t>Five Years On." </a:t>
            </a:r>
            <a:r>
              <a:rPr lang="en-US" sz="1600" i="1" dirty="0"/>
              <a:t>Population Trends</a:t>
            </a:r>
            <a:r>
              <a:rPr lang="en-US" sz="1600" dirty="0"/>
              <a:t> (with same-sex civil partnerships having greater stability than heterosexual married couples in the UK, 2005-2008</a:t>
            </a:r>
            <a:r>
              <a:rPr lang="en-US" sz="1600" dirty="0" smtClean="0"/>
              <a:t>)</a:t>
            </a:r>
            <a:endParaRPr lang="en-US" sz="1600" dirty="0"/>
          </a:p>
          <a:p>
            <a:endParaRPr lang="en-US" sz="1600" dirty="0"/>
          </a:p>
          <a:p>
            <a:r>
              <a:rPr lang="en-US" sz="1600" dirty="0" smtClean="0"/>
              <a:t>3)  Research with the most recent US data tends to show that same-sex couples with formal unions have similar couple stability to heterosexual married </a:t>
            </a:r>
            <a:r>
              <a:rPr lang="en-US" sz="1600" dirty="0" smtClean="0"/>
              <a:t>couples:</a:t>
            </a:r>
            <a:endParaRPr lang="en-US" sz="1600" dirty="0" smtClean="0"/>
          </a:p>
          <a:p>
            <a:pPr marL="285750" indent="-285750">
              <a:buFont typeface="Arial" charset="0"/>
              <a:buChar char="•"/>
            </a:pPr>
            <a:r>
              <a:rPr lang="en-US" sz="1600" dirty="0" smtClean="0"/>
              <a:t>Balsam et al. </a:t>
            </a:r>
            <a:r>
              <a:rPr lang="en-US" sz="1600" dirty="0"/>
              <a:t>2008. "Three-Year Follow-Up of Same-Sex Couples who had Civil Unions in Vermont, Same-Sex Couples not in Civil Unions, and Heterosexual Married Couples." </a:t>
            </a:r>
            <a:r>
              <a:rPr lang="en-US" sz="1600" i="1" dirty="0"/>
              <a:t>Developmental Psychology</a:t>
            </a:r>
            <a:r>
              <a:rPr lang="en-US" sz="1600" dirty="0"/>
              <a:t> </a:t>
            </a:r>
            <a:r>
              <a:rPr lang="en-US" sz="1600" dirty="0" smtClean="0"/>
              <a:t>(Vermont civil unions with matched comparison set followed 2001-2004)</a:t>
            </a:r>
          </a:p>
          <a:p>
            <a:pPr marL="285750" indent="-285750">
              <a:buFont typeface="Arial" charset="0"/>
              <a:buChar char="•"/>
            </a:pPr>
            <a:r>
              <a:rPr lang="en-US" sz="1600" dirty="0" smtClean="0"/>
              <a:t>Rosenfeld </a:t>
            </a:r>
            <a:r>
              <a:rPr lang="en-US" sz="1600" dirty="0"/>
              <a:t>2012. "Couple Longevity and Formal Unions in the era of Same-Sex Marriage in the U.S.," presented at the meeting of the American Sociological Association in Denver, Colorado</a:t>
            </a:r>
            <a:r>
              <a:rPr lang="en-US" sz="1600" dirty="0" smtClean="0"/>
              <a:t>. (nationally representative data, 2009-2011)</a:t>
            </a:r>
          </a:p>
          <a:p>
            <a:pPr marL="285750" indent="-285750">
              <a:buFont typeface="Arial" charset="0"/>
              <a:buChar char="•"/>
            </a:pPr>
            <a:r>
              <a:rPr lang="en-US" sz="1600" dirty="0" smtClean="0"/>
              <a:t>Both Rosenfeld and Balsam et al show that the stability benefit of formal unions is comparable for same-sex and for heterosexual couples.</a:t>
            </a:r>
          </a:p>
        </p:txBody>
      </p:sp>
    </p:spTree>
    <p:extLst>
      <p:ext uri="{BB962C8B-B14F-4D97-AF65-F5344CB8AC3E}">
        <p14:creationId xmlns:p14="http://schemas.microsoft.com/office/powerpoint/2010/main" val="21402790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228600"/>
            <a:ext cx="8077200" cy="4247317"/>
          </a:xfrm>
          <a:prstGeom prst="rect">
            <a:avLst/>
          </a:prstGeom>
          <a:noFill/>
        </p:spPr>
        <p:txBody>
          <a:bodyPr wrap="square" rtlCol="0">
            <a:spAutoFit/>
          </a:bodyPr>
          <a:lstStyle/>
          <a:p>
            <a:r>
              <a:rPr lang="en-US" dirty="0" smtClean="0"/>
              <a:t>There is no evidence that the legalization of same-sex marriage has any negative effect on heterosexual couples.</a:t>
            </a:r>
          </a:p>
          <a:p>
            <a:endParaRPr lang="en-US" dirty="0" smtClean="0"/>
          </a:p>
          <a:p>
            <a:r>
              <a:rPr lang="en-US" dirty="0" smtClean="0"/>
              <a:t>Examining state level data:</a:t>
            </a:r>
            <a:endParaRPr lang="en-US" dirty="0"/>
          </a:p>
          <a:p>
            <a:pPr marL="285750" indent="-285750">
              <a:buFont typeface="Arial" charset="0"/>
              <a:buChar char="•"/>
            </a:pPr>
            <a:r>
              <a:rPr lang="en-US" dirty="0" err="1" smtClean="0"/>
              <a:t>Dinno</a:t>
            </a:r>
            <a:r>
              <a:rPr lang="en-US" dirty="0"/>
              <a:t>, Alexis, and Chelsea Whitney. 2013. "Same Sex Marriage and the Perceived Assault on Opposite Sex Marriage." </a:t>
            </a:r>
            <a:r>
              <a:rPr lang="en-US" i="1" dirty="0"/>
              <a:t>PLOS </a:t>
            </a:r>
            <a:r>
              <a:rPr lang="en-US" i="1" dirty="0" smtClean="0"/>
              <a:t>ONE</a:t>
            </a:r>
          </a:p>
          <a:p>
            <a:pPr marL="285750" indent="-285750">
              <a:buFont typeface="Arial" charset="0"/>
              <a:buChar char="•"/>
            </a:pPr>
            <a:r>
              <a:rPr lang="en-US" dirty="0" err="1"/>
              <a:t>Langbein</a:t>
            </a:r>
            <a:r>
              <a:rPr lang="en-US" dirty="0"/>
              <a:t>, Laura, and Mark A. Jr. Yost. 2009. "Same-Sex Marriage and Negative Externalities." </a:t>
            </a:r>
            <a:r>
              <a:rPr lang="en-US" i="1" dirty="0"/>
              <a:t>Social Science </a:t>
            </a:r>
            <a:r>
              <a:rPr lang="en-US" i="1" dirty="0" smtClean="0"/>
              <a:t>Quarterly</a:t>
            </a:r>
          </a:p>
          <a:p>
            <a:pPr marL="285750" indent="-285750">
              <a:buFont typeface="Arial" charset="0"/>
              <a:buChar char="•"/>
            </a:pPr>
            <a:endParaRPr lang="en-US" i="1" dirty="0"/>
          </a:p>
          <a:p>
            <a:r>
              <a:rPr lang="en-US" dirty="0" smtClean="0"/>
              <a:t>Examining Individual level data:</a:t>
            </a:r>
          </a:p>
          <a:p>
            <a:pPr marL="285750" indent="-285750">
              <a:buFont typeface="Arial" charset="0"/>
              <a:buChar char="•"/>
            </a:pPr>
            <a:r>
              <a:rPr lang="en-US" dirty="0" smtClean="0"/>
              <a:t>How Couples Meet and Stay Together (Rosenfeld’s NSF-funded, longitudinal, nationally representative study) shows that heterosexual married couples were no more likely to divorce when living in a state that allowed same-sex marriage (0.85% divorce rate per year) compared to heterosexual married couples living in states that did not allow same-sex marriage (1.5% divorce rate per year).</a:t>
            </a:r>
            <a:endParaRPr lang="en-US" i="1" dirty="0"/>
          </a:p>
        </p:txBody>
      </p:sp>
    </p:spTree>
    <p:extLst>
      <p:ext uri="{BB962C8B-B14F-4D97-AF65-F5344CB8AC3E}">
        <p14:creationId xmlns:p14="http://schemas.microsoft.com/office/powerpoint/2010/main" val="29140151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304800"/>
            <a:ext cx="8077200" cy="1938992"/>
          </a:xfrm>
          <a:prstGeom prst="rect">
            <a:avLst/>
          </a:prstGeom>
          <a:noFill/>
        </p:spPr>
        <p:txBody>
          <a:bodyPr wrap="square" rtlCol="0">
            <a:spAutoFit/>
          </a:bodyPr>
          <a:lstStyle/>
          <a:p>
            <a:r>
              <a:rPr lang="en-US" sz="2400" dirty="0" smtClean="0"/>
              <a:t>Summary:</a:t>
            </a:r>
          </a:p>
          <a:p>
            <a:endParaRPr lang="en-US" dirty="0"/>
          </a:p>
          <a:p>
            <a:r>
              <a:rPr lang="en-US" sz="2400" dirty="0" smtClean="0"/>
              <a:t>Having same-sex couple parents is no disadvantage to children.</a:t>
            </a:r>
          </a:p>
          <a:p>
            <a:endParaRPr lang="en-US" dirty="0"/>
          </a:p>
          <a:p>
            <a:endParaRPr lang="en-US" dirty="0" smtClean="0"/>
          </a:p>
          <a:p>
            <a:endParaRPr lang="en-US" dirty="0"/>
          </a:p>
        </p:txBody>
      </p:sp>
    </p:spTree>
    <p:extLst>
      <p:ext uri="{BB962C8B-B14F-4D97-AF65-F5344CB8AC3E}">
        <p14:creationId xmlns:p14="http://schemas.microsoft.com/office/powerpoint/2010/main" val="3919041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3400" y="6477000"/>
            <a:ext cx="3352800" cy="261610"/>
          </a:xfrm>
          <a:prstGeom prst="rect">
            <a:avLst/>
          </a:prstGeom>
          <a:noFill/>
        </p:spPr>
        <p:txBody>
          <a:bodyPr wrap="square" rtlCol="0">
            <a:spAutoFit/>
          </a:bodyPr>
          <a:lstStyle/>
          <a:p>
            <a:r>
              <a:rPr lang="en-US" sz="1100" dirty="0" smtClean="0"/>
              <a:t>Source: Rosenfeld 2010, using Census 2000 data </a:t>
            </a:r>
            <a:endParaRPr lang="en-US" sz="1100" dirty="0"/>
          </a:p>
        </p:txBody>
      </p:sp>
      <p:sp>
        <p:nvSpPr>
          <p:cNvPr id="7" name="Rectangle 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457200" fontAlgn="base">
              <a:spcBef>
                <a:spcPct val="0"/>
              </a:spcBef>
              <a:spcAft>
                <a:spcPct val="0"/>
              </a:spcAft>
              <a:tabLst>
                <a:tab pos="500063" algn="l"/>
                <a:tab pos="2543175" algn="l"/>
                <a:tab pos="3487738" algn="l"/>
                <a:tab pos="4411663" algn="l"/>
              </a:tabLst>
              <a:defRPr>
                <a:solidFill>
                  <a:schemeClr val="tx1"/>
                </a:solidFill>
                <a:latin typeface="Arial" pitchFamily="34" charset="0"/>
                <a:cs typeface="Arial" pitchFamily="34" charset="0"/>
              </a:defRPr>
            </a:lvl1pPr>
            <a:lvl2pPr fontAlgn="base">
              <a:spcBef>
                <a:spcPct val="0"/>
              </a:spcBef>
              <a:spcAft>
                <a:spcPct val="0"/>
              </a:spcAft>
              <a:tabLst>
                <a:tab pos="500063" algn="l"/>
                <a:tab pos="2543175" algn="l"/>
                <a:tab pos="3487738" algn="l"/>
                <a:tab pos="4411663" algn="l"/>
              </a:tabLst>
              <a:defRPr>
                <a:solidFill>
                  <a:schemeClr val="tx1"/>
                </a:solidFill>
                <a:latin typeface="Arial" pitchFamily="34" charset="0"/>
                <a:cs typeface="Arial" pitchFamily="34" charset="0"/>
              </a:defRPr>
            </a:lvl2pPr>
            <a:lvl3pPr fontAlgn="base">
              <a:spcBef>
                <a:spcPct val="0"/>
              </a:spcBef>
              <a:spcAft>
                <a:spcPct val="0"/>
              </a:spcAft>
              <a:tabLst>
                <a:tab pos="500063" algn="l"/>
                <a:tab pos="2543175" algn="l"/>
                <a:tab pos="3487738" algn="l"/>
                <a:tab pos="4411663" algn="l"/>
              </a:tabLst>
              <a:defRPr>
                <a:solidFill>
                  <a:schemeClr val="tx1"/>
                </a:solidFill>
                <a:latin typeface="Arial" pitchFamily="34" charset="0"/>
                <a:cs typeface="Arial" pitchFamily="34" charset="0"/>
              </a:defRPr>
            </a:lvl3pPr>
            <a:lvl4pPr fontAlgn="base">
              <a:spcBef>
                <a:spcPct val="0"/>
              </a:spcBef>
              <a:spcAft>
                <a:spcPct val="0"/>
              </a:spcAft>
              <a:tabLst>
                <a:tab pos="500063" algn="l"/>
                <a:tab pos="2543175" algn="l"/>
                <a:tab pos="3487738" algn="l"/>
                <a:tab pos="4411663" algn="l"/>
              </a:tabLst>
              <a:defRPr>
                <a:solidFill>
                  <a:schemeClr val="tx1"/>
                </a:solidFill>
                <a:latin typeface="Arial" pitchFamily="34" charset="0"/>
                <a:cs typeface="Arial" pitchFamily="34" charset="0"/>
              </a:defRPr>
            </a:lvl4pPr>
            <a:lvl5pPr fontAlgn="base">
              <a:spcBef>
                <a:spcPct val="0"/>
              </a:spcBef>
              <a:spcAft>
                <a:spcPct val="0"/>
              </a:spcAft>
              <a:tabLst>
                <a:tab pos="500063" algn="l"/>
                <a:tab pos="2543175" algn="l"/>
                <a:tab pos="3487738" algn="l"/>
                <a:tab pos="4411663" algn="l"/>
              </a:tabLst>
              <a:defRPr>
                <a:solidFill>
                  <a:schemeClr val="tx1"/>
                </a:solidFill>
                <a:latin typeface="Arial" pitchFamily="34" charset="0"/>
                <a:cs typeface="Arial" pitchFamily="34" charset="0"/>
              </a:defRPr>
            </a:lvl5pPr>
            <a:lvl6pPr fontAlgn="base">
              <a:spcBef>
                <a:spcPct val="0"/>
              </a:spcBef>
              <a:spcAft>
                <a:spcPct val="0"/>
              </a:spcAft>
              <a:tabLst>
                <a:tab pos="500063" algn="l"/>
                <a:tab pos="2543175" algn="l"/>
                <a:tab pos="3487738" algn="l"/>
                <a:tab pos="4411663" algn="l"/>
              </a:tabLst>
              <a:defRPr>
                <a:solidFill>
                  <a:schemeClr val="tx1"/>
                </a:solidFill>
                <a:latin typeface="Arial" pitchFamily="34" charset="0"/>
                <a:cs typeface="Arial" pitchFamily="34" charset="0"/>
              </a:defRPr>
            </a:lvl6pPr>
            <a:lvl7pPr fontAlgn="base">
              <a:spcBef>
                <a:spcPct val="0"/>
              </a:spcBef>
              <a:spcAft>
                <a:spcPct val="0"/>
              </a:spcAft>
              <a:tabLst>
                <a:tab pos="500063" algn="l"/>
                <a:tab pos="2543175" algn="l"/>
                <a:tab pos="3487738" algn="l"/>
                <a:tab pos="4411663" algn="l"/>
              </a:tabLst>
              <a:defRPr>
                <a:solidFill>
                  <a:schemeClr val="tx1"/>
                </a:solidFill>
                <a:latin typeface="Arial" pitchFamily="34" charset="0"/>
                <a:cs typeface="Arial" pitchFamily="34" charset="0"/>
              </a:defRPr>
            </a:lvl7pPr>
            <a:lvl8pPr fontAlgn="base">
              <a:spcBef>
                <a:spcPct val="0"/>
              </a:spcBef>
              <a:spcAft>
                <a:spcPct val="0"/>
              </a:spcAft>
              <a:tabLst>
                <a:tab pos="500063" algn="l"/>
                <a:tab pos="2543175" algn="l"/>
                <a:tab pos="3487738" algn="l"/>
                <a:tab pos="4411663" algn="l"/>
              </a:tabLst>
              <a:defRPr>
                <a:solidFill>
                  <a:schemeClr val="tx1"/>
                </a:solidFill>
                <a:latin typeface="Arial" pitchFamily="34" charset="0"/>
                <a:cs typeface="Arial" pitchFamily="34" charset="0"/>
              </a:defRPr>
            </a:lvl8pPr>
            <a:lvl9pPr fontAlgn="base">
              <a:spcBef>
                <a:spcPct val="0"/>
              </a:spcBef>
              <a:spcAft>
                <a:spcPct val="0"/>
              </a:spcAft>
              <a:tabLst>
                <a:tab pos="500063" algn="l"/>
                <a:tab pos="2543175" algn="l"/>
                <a:tab pos="3487738" algn="l"/>
                <a:tab pos="4411663" algn="l"/>
              </a:tabLst>
              <a:defRPr>
                <a:solidFill>
                  <a:schemeClr val="tx1"/>
                </a:solidFill>
                <a:latin typeface="Arial" pitchFamily="34" charset="0"/>
                <a:cs typeface="Arial" pitchFamily="34" charset="0"/>
              </a:defRPr>
            </a:lvl9pPr>
          </a:lstStyle>
          <a:p>
            <a:pPr marL="0" marR="0" lvl="0" indent="457200" algn="l" defTabSz="914400" rtl="0" eaLnBrk="1" fontAlgn="base" latinLnBrk="0" hangingPunct="1">
              <a:lnSpc>
                <a:spcPct val="100000"/>
              </a:lnSpc>
              <a:spcBef>
                <a:spcPct val="0"/>
              </a:spcBef>
              <a:spcAft>
                <a:spcPct val="0"/>
              </a:spcAft>
              <a:buClrTx/>
              <a:buSzTx/>
              <a:buFontTx/>
              <a:buNone/>
              <a:tabLst>
                <a:tab pos="500063" algn="l"/>
                <a:tab pos="2543175" algn="l"/>
                <a:tab pos="3487738" algn="l"/>
                <a:tab pos="4411663" algn="l"/>
              </a:tabLst>
            </a:pPr>
            <a:r>
              <a:rPr kumimoji="0" lang="en-US" altLang="en-US" sz="1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Table 1: What Factors Affect Children’s Progress Through Primary School?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62" y="475735"/>
            <a:ext cx="9134938" cy="5859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504726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a:spLocks noChangeArrowheads="1"/>
          </p:cNvSpPr>
          <p:nvPr/>
        </p:nvSpPr>
        <p:spPr bwMode="auto">
          <a:xfrm>
            <a:off x="457200" y="12413"/>
            <a:ext cx="8077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500063" algn="l"/>
                <a:tab pos="2543175" algn="l"/>
                <a:tab pos="3487738" algn="l"/>
                <a:tab pos="4411663" algn="l"/>
              </a:tabLst>
              <a:defRPr>
                <a:solidFill>
                  <a:schemeClr val="tx1"/>
                </a:solidFill>
                <a:latin typeface="Arial" pitchFamily="34" charset="0"/>
                <a:cs typeface="Arial" pitchFamily="34" charset="0"/>
              </a:defRPr>
            </a:lvl1pPr>
            <a:lvl2pPr fontAlgn="base">
              <a:spcBef>
                <a:spcPct val="0"/>
              </a:spcBef>
              <a:spcAft>
                <a:spcPct val="0"/>
              </a:spcAft>
              <a:tabLst>
                <a:tab pos="500063" algn="l"/>
                <a:tab pos="2543175" algn="l"/>
                <a:tab pos="3487738" algn="l"/>
                <a:tab pos="4411663" algn="l"/>
              </a:tabLst>
              <a:defRPr>
                <a:solidFill>
                  <a:schemeClr val="tx1"/>
                </a:solidFill>
                <a:latin typeface="Arial" pitchFamily="34" charset="0"/>
                <a:cs typeface="Arial" pitchFamily="34" charset="0"/>
              </a:defRPr>
            </a:lvl2pPr>
            <a:lvl3pPr fontAlgn="base">
              <a:spcBef>
                <a:spcPct val="0"/>
              </a:spcBef>
              <a:spcAft>
                <a:spcPct val="0"/>
              </a:spcAft>
              <a:tabLst>
                <a:tab pos="500063" algn="l"/>
                <a:tab pos="2543175" algn="l"/>
                <a:tab pos="3487738" algn="l"/>
                <a:tab pos="4411663" algn="l"/>
              </a:tabLst>
              <a:defRPr>
                <a:solidFill>
                  <a:schemeClr val="tx1"/>
                </a:solidFill>
                <a:latin typeface="Arial" pitchFamily="34" charset="0"/>
                <a:cs typeface="Arial" pitchFamily="34" charset="0"/>
              </a:defRPr>
            </a:lvl3pPr>
            <a:lvl4pPr fontAlgn="base">
              <a:spcBef>
                <a:spcPct val="0"/>
              </a:spcBef>
              <a:spcAft>
                <a:spcPct val="0"/>
              </a:spcAft>
              <a:tabLst>
                <a:tab pos="500063" algn="l"/>
                <a:tab pos="2543175" algn="l"/>
                <a:tab pos="3487738" algn="l"/>
                <a:tab pos="4411663" algn="l"/>
              </a:tabLst>
              <a:defRPr>
                <a:solidFill>
                  <a:schemeClr val="tx1"/>
                </a:solidFill>
                <a:latin typeface="Arial" pitchFamily="34" charset="0"/>
                <a:cs typeface="Arial" pitchFamily="34" charset="0"/>
              </a:defRPr>
            </a:lvl4pPr>
            <a:lvl5pPr fontAlgn="base">
              <a:spcBef>
                <a:spcPct val="0"/>
              </a:spcBef>
              <a:spcAft>
                <a:spcPct val="0"/>
              </a:spcAft>
              <a:tabLst>
                <a:tab pos="500063" algn="l"/>
                <a:tab pos="2543175" algn="l"/>
                <a:tab pos="3487738" algn="l"/>
                <a:tab pos="4411663" algn="l"/>
              </a:tabLst>
              <a:defRPr>
                <a:solidFill>
                  <a:schemeClr val="tx1"/>
                </a:solidFill>
                <a:latin typeface="Arial" pitchFamily="34" charset="0"/>
                <a:cs typeface="Arial" pitchFamily="34" charset="0"/>
              </a:defRPr>
            </a:lvl5pPr>
            <a:lvl6pPr fontAlgn="base">
              <a:spcBef>
                <a:spcPct val="0"/>
              </a:spcBef>
              <a:spcAft>
                <a:spcPct val="0"/>
              </a:spcAft>
              <a:tabLst>
                <a:tab pos="500063" algn="l"/>
                <a:tab pos="2543175" algn="l"/>
                <a:tab pos="3487738" algn="l"/>
                <a:tab pos="4411663" algn="l"/>
              </a:tabLst>
              <a:defRPr>
                <a:solidFill>
                  <a:schemeClr val="tx1"/>
                </a:solidFill>
                <a:latin typeface="Arial" pitchFamily="34" charset="0"/>
                <a:cs typeface="Arial" pitchFamily="34" charset="0"/>
              </a:defRPr>
            </a:lvl6pPr>
            <a:lvl7pPr fontAlgn="base">
              <a:spcBef>
                <a:spcPct val="0"/>
              </a:spcBef>
              <a:spcAft>
                <a:spcPct val="0"/>
              </a:spcAft>
              <a:tabLst>
                <a:tab pos="500063" algn="l"/>
                <a:tab pos="2543175" algn="l"/>
                <a:tab pos="3487738" algn="l"/>
                <a:tab pos="4411663" algn="l"/>
              </a:tabLst>
              <a:defRPr>
                <a:solidFill>
                  <a:schemeClr val="tx1"/>
                </a:solidFill>
                <a:latin typeface="Arial" pitchFamily="34" charset="0"/>
                <a:cs typeface="Arial" pitchFamily="34" charset="0"/>
              </a:defRPr>
            </a:lvl7pPr>
            <a:lvl8pPr fontAlgn="base">
              <a:spcBef>
                <a:spcPct val="0"/>
              </a:spcBef>
              <a:spcAft>
                <a:spcPct val="0"/>
              </a:spcAft>
              <a:tabLst>
                <a:tab pos="500063" algn="l"/>
                <a:tab pos="2543175" algn="l"/>
                <a:tab pos="3487738" algn="l"/>
                <a:tab pos="4411663" algn="l"/>
              </a:tabLst>
              <a:defRPr>
                <a:solidFill>
                  <a:schemeClr val="tx1"/>
                </a:solidFill>
                <a:latin typeface="Arial" pitchFamily="34" charset="0"/>
                <a:cs typeface="Arial" pitchFamily="34" charset="0"/>
              </a:defRPr>
            </a:lvl8pPr>
            <a:lvl9pPr fontAlgn="base">
              <a:spcBef>
                <a:spcPct val="0"/>
              </a:spcBef>
              <a:spcAft>
                <a:spcPct val="0"/>
              </a:spcAft>
              <a:tabLst>
                <a:tab pos="500063" algn="l"/>
                <a:tab pos="2543175" algn="l"/>
                <a:tab pos="3487738" algn="l"/>
                <a:tab pos="4411663" algn="l"/>
              </a:tabLst>
              <a:defRPr>
                <a:solidFill>
                  <a:schemeClr val="tx1"/>
                </a:solidFill>
                <a:latin typeface="Arial" pitchFamily="34" charset="0"/>
                <a:cs typeface="Arial" pitchFamily="34" charset="0"/>
              </a:defRPr>
            </a:lvl9pPr>
          </a:lstStyle>
          <a:p>
            <a:pPr marL="0" marR="0" lvl="0" indent="457200" algn="l" defTabSz="914400" rtl="0" eaLnBrk="1" fontAlgn="base" latinLnBrk="0" hangingPunct="1">
              <a:lnSpc>
                <a:spcPct val="100000"/>
              </a:lnSpc>
              <a:spcBef>
                <a:spcPct val="0"/>
              </a:spcBef>
              <a:spcAft>
                <a:spcPct val="0"/>
              </a:spcAft>
              <a:buClrTx/>
              <a:buSzTx/>
              <a:buFontTx/>
              <a:buNone/>
              <a:tabLst>
                <a:tab pos="500063" algn="l"/>
                <a:tab pos="2543175" algn="l"/>
                <a:tab pos="3487738" algn="l"/>
                <a:tab pos="4411663" algn="l"/>
              </a:tabLst>
            </a:pPr>
            <a:r>
              <a:rPr kumimoji="0" lang="en-US" alt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Table 1: What Factors Affect Children</a:t>
            </a:r>
            <a:r>
              <a:rPr kumimoji="0" lang="en-US" altLang="en-US" sz="14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alt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s Progress Through Primary School?, continued</a:t>
            </a:r>
            <a:endParaRPr kumimoji="0" lang="en-US" altLang="en-US" sz="6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500063" algn="l"/>
                <a:tab pos="2543175" algn="l"/>
                <a:tab pos="3487738" algn="l"/>
                <a:tab pos="4411663" algn="l"/>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323335"/>
            <a:ext cx="8849867" cy="5935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156738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5591</TotalTime>
  <Words>2347</Words>
  <Application>Microsoft Office PowerPoint</Application>
  <PresentationFormat>On-screen Show (4:3)</PresentationFormat>
  <Paragraphs>149</Paragraphs>
  <Slides>18</Slides>
  <Notes>10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Michael J. Rosenfeld Stanford University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Rosenfeld</dc:creator>
  <cp:lastModifiedBy>Michael Rosenfeld</cp:lastModifiedBy>
  <cp:revision>105</cp:revision>
  <dcterms:created xsi:type="dcterms:W3CDTF">2014-02-02T16:23:46Z</dcterms:created>
  <dcterms:modified xsi:type="dcterms:W3CDTF">2014-02-21T03:53:49Z</dcterms:modified>
</cp:coreProperties>
</file>