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57"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C5DC18-BE47-4623-A6EB-DF8F192AB88E}"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EF21C4-09D0-4F43-903F-A1D0AF006036}" type="slidenum">
              <a:rPr lang="en-US" smtClean="0"/>
              <a:t>‹#›</a:t>
            </a:fld>
            <a:endParaRPr lang="en-US"/>
          </a:p>
        </p:txBody>
      </p:sp>
    </p:spTree>
    <p:extLst>
      <p:ext uri="{BB962C8B-B14F-4D97-AF65-F5344CB8AC3E}">
        <p14:creationId xmlns:p14="http://schemas.microsoft.com/office/powerpoint/2010/main" val="2785303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C5DC18-BE47-4623-A6EB-DF8F192AB88E}"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EF21C4-09D0-4F43-903F-A1D0AF006036}" type="slidenum">
              <a:rPr lang="en-US" smtClean="0"/>
              <a:t>‹#›</a:t>
            </a:fld>
            <a:endParaRPr lang="en-US"/>
          </a:p>
        </p:txBody>
      </p:sp>
    </p:spTree>
    <p:extLst>
      <p:ext uri="{BB962C8B-B14F-4D97-AF65-F5344CB8AC3E}">
        <p14:creationId xmlns:p14="http://schemas.microsoft.com/office/powerpoint/2010/main" val="3577232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C5DC18-BE47-4623-A6EB-DF8F192AB88E}"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EF21C4-09D0-4F43-903F-A1D0AF006036}" type="slidenum">
              <a:rPr lang="en-US" smtClean="0"/>
              <a:t>‹#›</a:t>
            </a:fld>
            <a:endParaRPr lang="en-US"/>
          </a:p>
        </p:txBody>
      </p:sp>
    </p:spTree>
    <p:extLst>
      <p:ext uri="{BB962C8B-B14F-4D97-AF65-F5344CB8AC3E}">
        <p14:creationId xmlns:p14="http://schemas.microsoft.com/office/powerpoint/2010/main" val="4160289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C5DC18-BE47-4623-A6EB-DF8F192AB88E}"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EF21C4-09D0-4F43-903F-A1D0AF006036}" type="slidenum">
              <a:rPr lang="en-US" smtClean="0"/>
              <a:t>‹#›</a:t>
            </a:fld>
            <a:endParaRPr lang="en-US"/>
          </a:p>
        </p:txBody>
      </p:sp>
    </p:spTree>
    <p:extLst>
      <p:ext uri="{BB962C8B-B14F-4D97-AF65-F5344CB8AC3E}">
        <p14:creationId xmlns:p14="http://schemas.microsoft.com/office/powerpoint/2010/main" val="3131792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C5DC18-BE47-4623-A6EB-DF8F192AB88E}" type="datetimeFigureOut">
              <a:rPr lang="en-US" smtClean="0"/>
              <a:t>10/3/2018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EF21C4-09D0-4F43-903F-A1D0AF006036}" type="slidenum">
              <a:rPr lang="en-US" smtClean="0"/>
              <a:t>‹#›</a:t>
            </a:fld>
            <a:endParaRPr lang="en-US"/>
          </a:p>
        </p:txBody>
      </p:sp>
    </p:spTree>
    <p:extLst>
      <p:ext uri="{BB962C8B-B14F-4D97-AF65-F5344CB8AC3E}">
        <p14:creationId xmlns:p14="http://schemas.microsoft.com/office/powerpoint/2010/main" val="2024795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C5DC18-BE47-4623-A6EB-DF8F192AB88E}" type="datetimeFigureOut">
              <a:rPr lang="en-US" smtClean="0"/>
              <a:t>10/3/2018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EF21C4-09D0-4F43-903F-A1D0AF006036}" type="slidenum">
              <a:rPr lang="en-US" smtClean="0"/>
              <a:t>‹#›</a:t>
            </a:fld>
            <a:endParaRPr lang="en-US"/>
          </a:p>
        </p:txBody>
      </p:sp>
    </p:spTree>
    <p:extLst>
      <p:ext uri="{BB962C8B-B14F-4D97-AF65-F5344CB8AC3E}">
        <p14:creationId xmlns:p14="http://schemas.microsoft.com/office/powerpoint/2010/main" val="4142947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C5DC18-BE47-4623-A6EB-DF8F192AB88E}" type="datetimeFigureOut">
              <a:rPr lang="en-US" smtClean="0"/>
              <a:t>10/3/2018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EF21C4-09D0-4F43-903F-A1D0AF006036}" type="slidenum">
              <a:rPr lang="en-US" smtClean="0"/>
              <a:t>‹#›</a:t>
            </a:fld>
            <a:endParaRPr lang="en-US"/>
          </a:p>
        </p:txBody>
      </p:sp>
    </p:spTree>
    <p:extLst>
      <p:ext uri="{BB962C8B-B14F-4D97-AF65-F5344CB8AC3E}">
        <p14:creationId xmlns:p14="http://schemas.microsoft.com/office/powerpoint/2010/main" val="2698388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C5DC18-BE47-4623-A6EB-DF8F192AB88E}"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EF21C4-09D0-4F43-903F-A1D0AF006036}" type="slidenum">
              <a:rPr lang="en-US" smtClean="0"/>
              <a:t>‹#›</a:t>
            </a:fld>
            <a:endParaRPr lang="en-US"/>
          </a:p>
        </p:txBody>
      </p:sp>
    </p:spTree>
    <p:extLst>
      <p:ext uri="{BB962C8B-B14F-4D97-AF65-F5344CB8AC3E}">
        <p14:creationId xmlns:p14="http://schemas.microsoft.com/office/powerpoint/2010/main" val="532519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C5DC18-BE47-4623-A6EB-DF8F192AB88E}"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EF21C4-09D0-4F43-903F-A1D0AF006036}" type="slidenum">
              <a:rPr lang="en-US" smtClean="0"/>
              <a:t>‹#›</a:t>
            </a:fld>
            <a:endParaRPr lang="en-US"/>
          </a:p>
        </p:txBody>
      </p:sp>
    </p:spTree>
    <p:extLst>
      <p:ext uri="{BB962C8B-B14F-4D97-AF65-F5344CB8AC3E}">
        <p14:creationId xmlns:p14="http://schemas.microsoft.com/office/powerpoint/2010/main" val="745811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C5DC18-BE47-4623-A6EB-DF8F192AB88E}"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EF21C4-09D0-4F43-903F-A1D0AF006036}" type="slidenum">
              <a:rPr lang="en-US" smtClean="0"/>
              <a:t>‹#›</a:t>
            </a:fld>
            <a:endParaRPr lang="en-US"/>
          </a:p>
        </p:txBody>
      </p:sp>
    </p:spTree>
    <p:extLst>
      <p:ext uri="{BB962C8B-B14F-4D97-AF65-F5344CB8AC3E}">
        <p14:creationId xmlns:p14="http://schemas.microsoft.com/office/powerpoint/2010/main" val="9775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C5DC18-BE47-4623-A6EB-DF8F192AB88E}"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EF21C4-09D0-4F43-903F-A1D0AF006036}" type="slidenum">
              <a:rPr lang="en-US" smtClean="0"/>
              <a:t>‹#›</a:t>
            </a:fld>
            <a:endParaRPr lang="en-US"/>
          </a:p>
        </p:txBody>
      </p:sp>
    </p:spTree>
    <p:extLst>
      <p:ext uri="{BB962C8B-B14F-4D97-AF65-F5344CB8AC3E}">
        <p14:creationId xmlns:p14="http://schemas.microsoft.com/office/powerpoint/2010/main" val="310888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C5DC18-BE47-4623-A6EB-DF8F192AB88E}" type="datetimeFigureOut">
              <a:rPr lang="en-US" smtClean="0"/>
              <a:t>10/3/2018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EF21C4-09D0-4F43-903F-A1D0AF006036}" type="slidenum">
              <a:rPr lang="en-US" smtClean="0"/>
              <a:t>‹#›</a:t>
            </a:fld>
            <a:endParaRPr lang="en-US"/>
          </a:p>
        </p:txBody>
      </p:sp>
    </p:spTree>
    <p:extLst>
      <p:ext uri="{BB962C8B-B14F-4D97-AF65-F5344CB8AC3E}">
        <p14:creationId xmlns:p14="http://schemas.microsoft.com/office/powerpoint/2010/main" val="225751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3.wmf"/><Relationship Id="rId5" Type="http://schemas.openxmlformats.org/officeDocument/2006/relationships/oleObject" Target="../embeddings/oleObject4.bin"/><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2057400"/>
            <a:ext cx="6248400" cy="1477328"/>
          </a:xfrm>
          <a:prstGeom prst="rect">
            <a:avLst/>
          </a:prstGeom>
          <a:noFill/>
        </p:spPr>
        <p:txBody>
          <a:bodyPr wrap="square" rtlCol="0">
            <a:spAutoFit/>
          </a:bodyPr>
          <a:lstStyle/>
          <a:p>
            <a:r>
              <a:rPr lang="en-US" dirty="0" smtClean="0"/>
              <a:t>A few slides about sampling and hypothesis testing.</a:t>
            </a:r>
          </a:p>
          <a:p>
            <a:endParaRPr lang="en-US" dirty="0"/>
          </a:p>
          <a:p>
            <a:r>
              <a:rPr lang="en-US" dirty="0" smtClean="0"/>
              <a:t>©2013 Michael J. Rosenfeld</a:t>
            </a:r>
          </a:p>
          <a:p>
            <a:endParaRPr lang="en-US" dirty="0"/>
          </a:p>
          <a:p>
            <a:r>
              <a:rPr lang="en-US" dirty="0" smtClean="0"/>
              <a:t>Draft date: 1/14/2013</a:t>
            </a:r>
            <a:endParaRPr lang="en-US" dirty="0"/>
          </a:p>
        </p:txBody>
      </p:sp>
    </p:spTree>
    <p:extLst>
      <p:ext uri="{BB962C8B-B14F-4D97-AF65-F5344CB8AC3E}">
        <p14:creationId xmlns:p14="http://schemas.microsoft.com/office/powerpoint/2010/main" val="2935352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236029" y="566895"/>
            <a:ext cx="3581400" cy="2286000"/>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extBox 4"/>
          <p:cNvSpPr txBox="1"/>
          <p:nvPr/>
        </p:nvSpPr>
        <p:spPr>
          <a:xfrm>
            <a:off x="5486400" y="755788"/>
            <a:ext cx="2971800" cy="1815882"/>
          </a:xfrm>
          <a:prstGeom prst="rect">
            <a:avLst/>
          </a:prstGeom>
          <a:noFill/>
        </p:spPr>
        <p:txBody>
          <a:bodyPr wrap="square" rtlCol="0">
            <a:spAutoFit/>
          </a:bodyPr>
          <a:lstStyle/>
          <a:p>
            <a:r>
              <a:rPr lang="en-US" sz="1400" dirty="0" smtClean="0"/>
              <a:t>The sample frame, or sample universe, is the data that our sample is drawn from. In the case of the March, 2000 CPS, the sample universe includes all people residing in the US in March, 2000, who were not living in institutional settings.  This sample frame has N members.</a:t>
            </a:r>
            <a:endParaRPr lang="en-US" sz="1400" dirty="0"/>
          </a:p>
        </p:txBody>
      </p:sp>
      <p:sp>
        <p:nvSpPr>
          <p:cNvPr id="6" name="TextBox 5"/>
          <p:cNvSpPr txBox="1"/>
          <p:nvPr/>
        </p:nvSpPr>
        <p:spPr>
          <a:xfrm>
            <a:off x="5742214" y="152400"/>
            <a:ext cx="2460171" cy="369332"/>
          </a:xfrm>
          <a:prstGeom prst="rect">
            <a:avLst/>
          </a:prstGeom>
          <a:noFill/>
        </p:spPr>
        <p:txBody>
          <a:bodyPr wrap="square" rtlCol="0">
            <a:spAutoFit/>
          </a:bodyPr>
          <a:lstStyle/>
          <a:p>
            <a:r>
              <a:rPr lang="en-US" dirty="0" smtClean="0"/>
              <a:t>The Sample Universe</a:t>
            </a:r>
            <a:endParaRPr lang="en-US" dirty="0"/>
          </a:p>
        </p:txBody>
      </p:sp>
      <p:sp>
        <p:nvSpPr>
          <p:cNvPr id="7" name="Rounded Rectangle 6"/>
          <p:cNvSpPr/>
          <p:nvPr/>
        </p:nvSpPr>
        <p:spPr>
          <a:xfrm>
            <a:off x="914400" y="4114800"/>
            <a:ext cx="11430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33400" y="3646769"/>
            <a:ext cx="1905000" cy="369332"/>
          </a:xfrm>
          <a:prstGeom prst="rect">
            <a:avLst/>
          </a:prstGeom>
          <a:noFill/>
        </p:spPr>
        <p:txBody>
          <a:bodyPr wrap="square" rtlCol="0">
            <a:spAutoFit/>
          </a:bodyPr>
          <a:lstStyle/>
          <a:p>
            <a:pPr algn="ctr"/>
            <a:r>
              <a:rPr lang="en-US" dirty="0" smtClean="0"/>
              <a:t>Our sample</a:t>
            </a:r>
            <a:endParaRPr lang="en-US" dirty="0"/>
          </a:p>
        </p:txBody>
      </p:sp>
      <p:sp>
        <p:nvSpPr>
          <p:cNvPr id="10" name="TextBox 9"/>
          <p:cNvSpPr txBox="1"/>
          <p:nvPr/>
        </p:nvSpPr>
        <p:spPr>
          <a:xfrm>
            <a:off x="2133600" y="4381381"/>
            <a:ext cx="5029200" cy="2462213"/>
          </a:xfrm>
          <a:prstGeom prst="rect">
            <a:avLst/>
          </a:prstGeom>
          <a:noFill/>
        </p:spPr>
        <p:txBody>
          <a:bodyPr wrap="square" rtlCol="0">
            <a:spAutoFit/>
          </a:bodyPr>
          <a:lstStyle/>
          <a:p>
            <a:r>
              <a:rPr lang="en-US" sz="1400" dirty="0" smtClean="0"/>
              <a:t>In theory, our sample is drawn from the sample universe. The simplest way to think about this is to think that we start with the sample universe, and we randomly select n cases from the sample universe for our sample. Generally we expect n, the size of our sample, to be much smaller than the sampling universe N, i.e. n&lt;&lt;N. In the case of the CPS, our sample is about 1/2000 as large as the sample universe. If our sample is randomly selected from the Sample Universe, that means that our sample is a representative sample (representative of the sample universe), and this means we can use our sample to answer hypotheses about the sample universe.</a:t>
            </a:r>
            <a:endParaRPr lang="en-US" sz="1400" dirty="0"/>
          </a:p>
        </p:txBody>
      </p:sp>
      <p:cxnSp>
        <p:nvCxnSpPr>
          <p:cNvPr id="12" name="Straight Arrow Connector 11"/>
          <p:cNvCxnSpPr/>
          <p:nvPr/>
        </p:nvCxnSpPr>
        <p:spPr>
          <a:xfrm flipH="1">
            <a:off x="2133600" y="2133600"/>
            <a:ext cx="2971800" cy="1981200"/>
          </a:xfrm>
          <a:prstGeom prst="straightConnector1">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1000" y="337066"/>
            <a:ext cx="2743200" cy="646331"/>
          </a:xfrm>
          <a:prstGeom prst="rect">
            <a:avLst/>
          </a:prstGeom>
          <a:noFill/>
        </p:spPr>
        <p:txBody>
          <a:bodyPr wrap="square" rtlCol="0">
            <a:spAutoFit/>
          </a:bodyPr>
          <a:lstStyle/>
          <a:p>
            <a:r>
              <a:rPr lang="en-US" dirty="0" smtClean="0"/>
              <a:t>1. The sample universe, and our sample</a:t>
            </a:r>
            <a:endParaRPr lang="en-US" dirty="0"/>
          </a:p>
        </p:txBody>
      </p:sp>
      <p:sp>
        <p:nvSpPr>
          <p:cNvPr id="15" name="TextBox 14"/>
          <p:cNvSpPr txBox="1"/>
          <p:nvPr/>
        </p:nvSpPr>
        <p:spPr>
          <a:xfrm rot="19633286">
            <a:off x="2725927" y="2876318"/>
            <a:ext cx="1294981" cy="276999"/>
          </a:xfrm>
          <a:prstGeom prst="rect">
            <a:avLst/>
          </a:prstGeom>
          <a:noFill/>
        </p:spPr>
        <p:txBody>
          <a:bodyPr wrap="square" rtlCol="0">
            <a:spAutoFit/>
          </a:bodyPr>
          <a:lstStyle/>
          <a:p>
            <a:r>
              <a:rPr lang="en-US" sz="1200" dirty="0" smtClean="0"/>
              <a:t>Random sampling</a:t>
            </a:r>
            <a:endParaRPr lang="en-US" sz="1200" dirty="0"/>
          </a:p>
        </p:txBody>
      </p:sp>
    </p:spTree>
    <p:extLst>
      <p:ext uri="{BB962C8B-B14F-4D97-AF65-F5344CB8AC3E}">
        <p14:creationId xmlns:p14="http://schemas.microsoft.com/office/powerpoint/2010/main" val="424469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236029" y="566895"/>
            <a:ext cx="3581400" cy="2286000"/>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5478236" y="140413"/>
            <a:ext cx="3096985" cy="369332"/>
          </a:xfrm>
          <a:prstGeom prst="rect">
            <a:avLst/>
          </a:prstGeom>
          <a:noFill/>
        </p:spPr>
        <p:txBody>
          <a:bodyPr wrap="square" rtlCol="0">
            <a:spAutoFit/>
          </a:bodyPr>
          <a:lstStyle/>
          <a:p>
            <a:r>
              <a:rPr lang="en-US" dirty="0" smtClean="0"/>
              <a:t>The Sample Universe (size N)</a:t>
            </a:r>
            <a:endParaRPr lang="en-US" dirty="0"/>
          </a:p>
        </p:txBody>
      </p:sp>
      <p:sp>
        <p:nvSpPr>
          <p:cNvPr id="7" name="Rounded Rectangle 6"/>
          <p:cNvSpPr/>
          <p:nvPr/>
        </p:nvSpPr>
        <p:spPr>
          <a:xfrm>
            <a:off x="609600" y="4876800"/>
            <a:ext cx="11430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28600" y="3886200"/>
            <a:ext cx="1905000" cy="923330"/>
          </a:xfrm>
          <a:prstGeom prst="rect">
            <a:avLst/>
          </a:prstGeom>
          <a:noFill/>
        </p:spPr>
        <p:txBody>
          <a:bodyPr wrap="square" rtlCol="0">
            <a:spAutoFit/>
          </a:bodyPr>
          <a:lstStyle/>
          <a:p>
            <a:pPr algn="ctr"/>
            <a:r>
              <a:rPr lang="en-US" dirty="0" smtClean="0"/>
              <a:t>Our random, representative sample, size n</a:t>
            </a:r>
            <a:endParaRPr lang="en-US" dirty="0"/>
          </a:p>
        </p:txBody>
      </p:sp>
      <p:cxnSp>
        <p:nvCxnSpPr>
          <p:cNvPr id="12" name="Straight Arrow Connector 11"/>
          <p:cNvCxnSpPr/>
          <p:nvPr/>
        </p:nvCxnSpPr>
        <p:spPr>
          <a:xfrm flipH="1">
            <a:off x="1752600" y="2057400"/>
            <a:ext cx="3483429" cy="304800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1000" y="337066"/>
            <a:ext cx="2743200" cy="369332"/>
          </a:xfrm>
          <a:prstGeom prst="rect">
            <a:avLst/>
          </a:prstGeom>
          <a:noFill/>
        </p:spPr>
        <p:txBody>
          <a:bodyPr wrap="square" rtlCol="0">
            <a:spAutoFit/>
          </a:bodyPr>
          <a:lstStyle/>
          <a:p>
            <a:r>
              <a:rPr lang="en-US" dirty="0"/>
              <a:t>2</a:t>
            </a:r>
            <a:r>
              <a:rPr lang="en-US" dirty="0" smtClean="0"/>
              <a:t>. Hypothesis testing</a:t>
            </a:r>
            <a:endParaRPr lang="en-US" dirty="0"/>
          </a:p>
        </p:txBody>
      </p:sp>
      <p:sp>
        <p:nvSpPr>
          <p:cNvPr id="15" name="TextBox 14"/>
          <p:cNvSpPr txBox="1"/>
          <p:nvPr/>
        </p:nvSpPr>
        <p:spPr>
          <a:xfrm rot="19112125">
            <a:off x="2606574" y="3395917"/>
            <a:ext cx="1294981" cy="276999"/>
          </a:xfrm>
          <a:prstGeom prst="rect">
            <a:avLst/>
          </a:prstGeom>
          <a:noFill/>
        </p:spPr>
        <p:txBody>
          <a:bodyPr wrap="square" rtlCol="0">
            <a:spAutoFit/>
          </a:bodyPr>
          <a:lstStyle/>
          <a:p>
            <a:r>
              <a:rPr lang="en-US" sz="1200" dirty="0" smtClean="0"/>
              <a:t>Hypothesis 1</a:t>
            </a:r>
            <a:endParaRPr lang="en-US" sz="1200" dirty="0"/>
          </a:p>
        </p:txBody>
      </p:sp>
      <p:cxnSp>
        <p:nvCxnSpPr>
          <p:cNvPr id="9" name="Straight Arrow Connector 8"/>
          <p:cNvCxnSpPr/>
          <p:nvPr/>
        </p:nvCxnSpPr>
        <p:spPr>
          <a:xfrm flipV="1">
            <a:off x="1752600" y="2743200"/>
            <a:ext cx="3581400" cy="30480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19162612">
            <a:off x="2481058" y="4026037"/>
            <a:ext cx="3124200" cy="646331"/>
          </a:xfrm>
          <a:prstGeom prst="rect">
            <a:avLst/>
          </a:prstGeom>
          <a:noFill/>
        </p:spPr>
        <p:txBody>
          <a:bodyPr wrap="square" rtlCol="0">
            <a:spAutoFit/>
          </a:bodyPr>
          <a:lstStyle/>
          <a:p>
            <a:r>
              <a:rPr lang="en-US" sz="1200" dirty="0" smtClean="0"/>
              <a:t>Data from our sample allow us to either accept or reject  hypothesis 1 about the sample universe</a:t>
            </a:r>
            <a:endParaRPr lang="en-US" sz="1200" dirty="0"/>
          </a:p>
        </p:txBody>
      </p:sp>
      <p:sp>
        <p:nvSpPr>
          <p:cNvPr id="20" name="TextBox 19"/>
          <p:cNvSpPr txBox="1"/>
          <p:nvPr/>
        </p:nvSpPr>
        <p:spPr>
          <a:xfrm>
            <a:off x="4191000" y="4572000"/>
            <a:ext cx="4495800" cy="1600438"/>
          </a:xfrm>
          <a:prstGeom prst="rect">
            <a:avLst/>
          </a:prstGeom>
          <a:noFill/>
        </p:spPr>
        <p:txBody>
          <a:bodyPr wrap="square" rtlCol="0">
            <a:spAutoFit/>
          </a:bodyPr>
          <a:lstStyle/>
          <a:p>
            <a:r>
              <a:rPr lang="en-US" sz="1400" dirty="0" smtClean="0"/>
              <a:t>Note: We make hypotheses about the sample universe, and we test those hypotheses with data from our sample. There is a lot we don’t know about the sample universe, since the data we have on hand (our sample) is only a small part of the much larger sample universe. We don’t make hypotheses about our sample because we already know all there is to know about our sample.</a:t>
            </a:r>
            <a:endParaRPr lang="en-US" sz="1400" dirty="0"/>
          </a:p>
        </p:txBody>
      </p:sp>
    </p:spTree>
    <p:extLst>
      <p:ext uri="{BB962C8B-B14F-4D97-AF65-F5344CB8AC3E}">
        <p14:creationId xmlns:p14="http://schemas.microsoft.com/office/powerpoint/2010/main" val="1746847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236029" y="566895"/>
            <a:ext cx="3581400" cy="2286000"/>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5478236" y="140413"/>
            <a:ext cx="3096985" cy="369332"/>
          </a:xfrm>
          <a:prstGeom prst="rect">
            <a:avLst/>
          </a:prstGeom>
          <a:noFill/>
        </p:spPr>
        <p:txBody>
          <a:bodyPr wrap="square" rtlCol="0">
            <a:spAutoFit/>
          </a:bodyPr>
          <a:lstStyle/>
          <a:p>
            <a:r>
              <a:rPr lang="en-US" dirty="0" smtClean="0"/>
              <a:t>The Sample Universe (size N)</a:t>
            </a:r>
            <a:endParaRPr lang="en-US" dirty="0"/>
          </a:p>
        </p:txBody>
      </p:sp>
      <p:sp>
        <p:nvSpPr>
          <p:cNvPr id="7" name="Rounded Rectangle 6"/>
          <p:cNvSpPr/>
          <p:nvPr/>
        </p:nvSpPr>
        <p:spPr>
          <a:xfrm>
            <a:off x="381000" y="5638800"/>
            <a:ext cx="11430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0" y="4715470"/>
            <a:ext cx="1905000" cy="923330"/>
          </a:xfrm>
          <a:prstGeom prst="rect">
            <a:avLst/>
          </a:prstGeom>
          <a:noFill/>
        </p:spPr>
        <p:txBody>
          <a:bodyPr wrap="square" rtlCol="0">
            <a:spAutoFit/>
          </a:bodyPr>
          <a:lstStyle/>
          <a:p>
            <a:pPr algn="ctr"/>
            <a:r>
              <a:rPr lang="en-US" dirty="0" smtClean="0"/>
              <a:t>Our random, representative sample, size n</a:t>
            </a:r>
            <a:endParaRPr lang="en-US" dirty="0"/>
          </a:p>
        </p:txBody>
      </p:sp>
      <p:sp>
        <p:nvSpPr>
          <p:cNvPr id="14" name="TextBox 13"/>
          <p:cNvSpPr txBox="1"/>
          <p:nvPr/>
        </p:nvSpPr>
        <p:spPr>
          <a:xfrm>
            <a:off x="381000" y="337066"/>
            <a:ext cx="2743200" cy="646331"/>
          </a:xfrm>
          <a:prstGeom prst="rect">
            <a:avLst/>
          </a:prstGeom>
          <a:noFill/>
        </p:spPr>
        <p:txBody>
          <a:bodyPr wrap="square" rtlCol="0">
            <a:spAutoFit/>
          </a:bodyPr>
          <a:lstStyle/>
          <a:p>
            <a:r>
              <a:rPr lang="en-US" dirty="0" smtClean="0"/>
              <a:t>3. Our sample is one of many potential samples.</a:t>
            </a:r>
            <a:endParaRPr lang="en-US" dirty="0"/>
          </a:p>
        </p:txBody>
      </p:sp>
      <p:grpSp>
        <p:nvGrpSpPr>
          <p:cNvPr id="2" name="Group 1"/>
          <p:cNvGrpSpPr/>
          <p:nvPr/>
        </p:nvGrpSpPr>
        <p:grpSpPr>
          <a:xfrm>
            <a:off x="4825430" y="4096452"/>
            <a:ext cx="2819400" cy="2743200"/>
            <a:chOff x="293670" y="1337353"/>
            <a:chExt cx="2819400" cy="2743200"/>
          </a:xfrm>
        </p:grpSpPr>
        <p:sp>
          <p:nvSpPr>
            <p:cNvPr id="13" name="Rounded Rectangle 12"/>
            <p:cNvSpPr/>
            <p:nvPr/>
          </p:nvSpPr>
          <p:spPr>
            <a:xfrm>
              <a:off x="293670" y="13373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446070" y="14897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598470" y="16421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750870" y="17945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903270" y="19469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1055670" y="20993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1208070" y="22517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1333500" y="2408434"/>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1512870" y="25565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a:off x="1665270" y="27089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p:nvSpPr>
          <p:spPr>
            <a:xfrm>
              <a:off x="1817670" y="28613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a:off x="1970070" y="30137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617360" y="5828755"/>
            <a:ext cx="2579670" cy="738664"/>
          </a:xfrm>
          <a:prstGeom prst="rect">
            <a:avLst/>
          </a:prstGeom>
          <a:noFill/>
        </p:spPr>
        <p:txBody>
          <a:bodyPr wrap="square" rtlCol="0">
            <a:spAutoFit/>
          </a:bodyPr>
          <a:lstStyle/>
          <a:p>
            <a:r>
              <a:rPr lang="en-US" sz="1400" dirty="0" smtClean="0"/>
              <a:t>Other potential representative samples drawn from the same sample universe</a:t>
            </a:r>
            <a:endParaRPr lang="en-US" sz="1400" dirty="0"/>
          </a:p>
        </p:txBody>
      </p:sp>
      <p:grpSp>
        <p:nvGrpSpPr>
          <p:cNvPr id="28" name="Group 27"/>
          <p:cNvGrpSpPr/>
          <p:nvPr/>
        </p:nvGrpSpPr>
        <p:grpSpPr>
          <a:xfrm>
            <a:off x="6144803" y="3531189"/>
            <a:ext cx="2819400" cy="2743200"/>
            <a:chOff x="293670" y="1337353"/>
            <a:chExt cx="2819400" cy="2743200"/>
          </a:xfrm>
        </p:grpSpPr>
        <p:sp>
          <p:nvSpPr>
            <p:cNvPr id="29" name="Rounded Rectangle 28"/>
            <p:cNvSpPr/>
            <p:nvPr/>
          </p:nvSpPr>
          <p:spPr>
            <a:xfrm>
              <a:off x="293670" y="13373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446070" y="14897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598470" y="16421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750870" y="17945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903270" y="19469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1055670" y="20993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1208070" y="22517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1333500" y="2408434"/>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p:cNvSpPr/>
            <p:nvPr/>
          </p:nvSpPr>
          <p:spPr>
            <a:xfrm>
              <a:off x="1512870" y="25565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37"/>
            <p:cNvSpPr/>
            <p:nvPr/>
          </p:nvSpPr>
          <p:spPr>
            <a:xfrm>
              <a:off x="1665270" y="27089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p:cNvSpPr/>
            <p:nvPr/>
          </p:nvSpPr>
          <p:spPr>
            <a:xfrm>
              <a:off x="1817670" y="28613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p:cNvSpPr/>
            <p:nvPr/>
          </p:nvSpPr>
          <p:spPr>
            <a:xfrm>
              <a:off x="1970070" y="3013753"/>
              <a:ext cx="1143000" cy="1066800"/>
            </a:xfrm>
            <a:prstGeom prst="roundRec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228600" y="1029630"/>
            <a:ext cx="4901630" cy="2462213"/>
          </a:xfrm>
          <a:prstGeom prst="rect">
            <a:avLst/>
          </a:prstGeom>
          <a:noFill/>
        </p:spPr>
        <p:txBody>
          <a:bodyPr wrap="square" rtlCol="0">
            <a:spAutoFit/>
          </a:bodyPr>
          <a:lstStyle/>
          <a:p>
            <a:r>
              <a:rPr lang="en-US" sz="1400" dirty="0" smtClean="0"/>
              <a:t>Let’s say that Hypothesis 1 is that X=0. Think of X as some value in the sample universe that we cannot measure directly. In our data, x=b, and b≠0. One way we think about hypothesis testing is to ask this question: if hypothesis 1 were true, meaning X=0, how likely would we be to find the value of x as large as b in our sample? Or in other words, if Hypothesis 1 were true, what percentage of the random other samples would yield a value for x as large as b? If the answer is less than 5%, then we generally reject the Hypothesis. Evidence from our sample leads us to believe that the true (unmeasured) value of X in the sample universe is not equal to zero.</a:t>
            </a:r>
            <a:endParaRPr lang="en-US" sz="1400" dirty="0"/>
          </a:p>
        </p:txBody>
      </p:sp>
      <p:cxnSp>
        <p:nvCxnSpPr>
          <p:cNvPr id="41" name="Straight Arrow Connector 40"/>
          <p:cNvCxnSpPr/>
          <p:nvPr/>
        </p:nvCxnSpPr>
        <p:spPr>
          <a:xfrm flipH="1">
            <a:off x="1557391" y="2769393"/>
            <a:ext cx="3712029" cy="3200196"/>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rot="19112125">
            <a:off x="2031925" y="4644626"/>
            <a:ext cx="1294981" cy="276999"/>
          </a:xfrm>
          <a:prstGeom prst="rect">
            <a:avLst/>
          </a:prstGeom>
          <a:noFill/>
        </p:spPr>
        <p:txBody>
          <a:bodyPr wrap="square" rtlCol="0">
            <a:spAutoFit/>
          </a:bodyPr>
          <a:lstStyle/>
          <a:p>
            <a:r>
              <a:rPr lang="en-US" sz="1200" dirty="0" smtClean="0"/>
              <a:t>Hypothesis 1, X=0</a:t>
            </a:r>
            <a:endParaRPr lang="en-US" sz="1200" dirty="0"/>
          </a:p>
        </p:txBody>
      </p:sp>
      <p:cxnSp>
        <p:nvCxnSpPr>
          <p:cNvPr id="45" name="Straight Arrow Connector 44"/>
          <p:cNvCxnSpPr/>
          <p:nvPr/>
        </p:nvCxnSpPr>
        <p:spPr>
          <a:xfrm flipH="1">
            <a:off x="1583506" y="2852895"/>
            <a:ext cx="3894730" cy="3345192"/>
          </a:xfrm>
          <a:prstGeom prst="straightConnector1">
            <a:avLst/>
          </a:prstGeom>
          <a:ln w="28575">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rot="19112125">
            <a:off x="1795816" y="4996120"/>
            <a:ext cx="2820158" cy="830997"/>
          </a:xfrm>
          <a:prstGeom prst="rect">
            <a:avLst/>
          </a:prstGeom>
          <a:noFill/>
        </p:spPr>
        <p:txBody>
          <a:bodyPr wrap="square" rtlCol="0">
            <a:spAutoFit/>
          </a:bodyPr>
          <a:lstStyle/>
          <a:p>
            <a:r>
              <a:rPr lang="en-US" sz="1200" dirty="0" smtClean="0"/>
              <a:t>In our data, x=b, and we decide this a value of x as large as b is unlikely if Hypothesis 1 were true, so we reject Hypothesis 1</a:t>
            </a:r>
            <a:endParaRPr lang="en-US" sz="1200" dirty="0"/>
          </a:p>
        </p:txBody>
      </p:sp>
    </p:spTree>
    <p:extLst>
      <p:ext uri="{BB962C8B-B14F-4D97-AF65-F5344CB8AC3E}">
        <p14:creationId xmlns:p14="http://schemas.microsoft.com/office/powerpoint/2010/main" val="1240700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236029" y="566895"/>
            <a:ext cx="3581400" cy="2286000"/>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5478236" y="140413"/>
            <a:ext cx="3096985" cy="369332"/>
          </a:xfrm>
          <a:prstGeom prst="rect">
            <a:avLst/>
          </a:prstGeom>
          <a:noFill/>
        </p:spPr>
        <p:txBody>
          <a:bodyPr wrap="square" rtlCol="0">
            <a:spAutoFit/>
          </a:bodyPr>
          <a:lstStyle/>
          <a:p>
            <a:r>
              <a:rPr lang="en-US" dirty="0" smtClean="0"/>
              <a:t>The Sample Universe (size N)</a:t>
            </a:r>
            <a:endParaRPr lang="en-US" dirty="0"/>
          </a:p>
        </p:txBody>
      </p:sp>
      <p:sp>
        <p:nvSpPr>
          <p:cNvPr id="7" name="Rounded Rectangle 6"/>
          <p:cNvSpPr/>
          <p:nvPr/>
        </p:nvSpPr>
        <p:spPr>
          <a:xfrm>
            <a:off x="381000" y="5638800"/>
            <a:ext cx="11430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0" y="4715470"/>
            <a:ext cx="1905000" cy="923330"/>
          </a:xfrm>
          <a:prstGeom prst="rect">
            <a:avLst/>
          </a:prstGeom>
          <a:noFill/>
        </p:spPr>
        <p:txBody>
          <a:bodyPr wrap="square" rtlCol="0">
            <a:spAutoFit/>
          </a:bodyPr>
          <a:lstStyle/>
          <a:p>
            <a:pPr algn="ctr"/>
            <a:r>
              <a:rPr lang="en-US" dirty="0" smtClean="0"/>
              <a:t>Our random, representative sample, size n</a:t>
            </a:r>
            <a:endParaRPr lang="en-US" dirty="0"/>
          </a:p>
        </p:txBody>
      </p:sp>
      <p:sp>
        <p:nvSpPr>
          <p:cNvPr id="14" name="TextBox 13"/>
          <p:cNvSpPr txBox="1"/>
          <p:nvPr/>
        </p:nvSpPr>
        <p:spPr>
          <a:xfrm>
            <a:off x="380999" y="337066"/>
            <a:ext cx="3149871" cy="369332"/>
          </a:xfrm>
          <a:prstGeom prst="rect">
            <a:avLst/>
          </a:prstGeom>
          <a:noFill/>
        </p:spPr>
        <p:txBody>
          <a:bodyPr wrap="square" rtlCol="0">
            <a:spAutoFit/>
          </a:bodyPr>
          <a:lstStyle/>
          <a:p>
            <a:r>
              <a:rPr lang="en-US" dirty="0"/>
              <a:t>4</a:t>
            </a:r>
            <a:r>
              <a:rPr lang="en-US" dirty="0" smtClean="0"/>
              <a:t>. How sample size matters.</a:t>
            </a:r>
            <a:endParaRPr lang="en-US" dirty="0"/>
          </a:p>
        </p:txBody>
      </p:sp>
      <p:cxnSp>
        <p:nvCxnSpPr>
          <p:cNvPr id="41" name="Straight Arrow Connector 40"/>
          <p:cNvCxnSpPr/>
          <p:nvPr/>
        </p:nvCxnSpPr>
        <p:spPr>
          <a:xfrm flipH="1">
            <a:off x="1524000" y="1491301"/>
            <a:ext cx="3525396" cy="4147499"/>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rot="18604040">
            <a:off x="2062099" y="3738877"/>
            <a:ext cx="1294981" cy="276999"/>
          </a:xfrm>
          <a:prstGeom prst="rect">
            <a:avLst/>
          </a:prstGeom>
          <a:noFill/>
        </p:spPr>
        <p:txBody>
          <a:bodyPr wrap="square" rtlCol="0">
            <a:spAutoFit/>
          </a:bodyPr>
          <a:lstStyle/>
          <a:p>
            <a:r>
              <a:rPr lang="en-US" sz="1200" dirty="0" smtClean="0"/>
              <a:t>Hypothesis 1, X=0</a:t>
            </a:r>
            <a:endParaRPr lang="en-US" sz="1200" dirty="0"/>
          </a:p>
        </p:txBody>
      </p:sp>
      <p:cxnSp>
        <p:nvCxnSpPr>
          <p:cNvPr id="45" name="Straight Arrow Connector 44"/>
          <p:cNvCxnSpPr/>
          <p:nvPr/>
        </p:nvCxnSpPr>
        <p:spPr>
          <a:xfrm flipH="1">
            <a:off x="1524000" y="1574803"/>
            <a:ext cx="3734212" cy="4444997"/>
          </a:xfrm>
          <a:prstGeom prst="straightConnector1">
            <a:avLst/>
          </a:prstGeom>
          <a:ln w="28575">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rot="18588366">
            <a:off x="1626227" y="4562678"/>
            <a:ext cx="2820158" cy="830997"/>
          </a:xfrm>
          <a:prstGeom prst="rect">
            <a:avLst/>
          </a:prstGeom>
          <a:noFill/>
        </p:spPr>
        <p:txBody>
          <a:bodyPr wrap="square" rtlCol="0">
            <a:spAutoFit/>
          </a:bodyPr>
          <a:lstStyle/>
          <a:p>
            <a:r>
              <a:rPr lang="en-US" sz="1200" dirty="0" smtClean="0"/>
              <a:t>In our data, x=b, and we decide this a value of x as large as b is unlikely if Hypothesis 1 were true, so we reject Hypothesis 1</a:t>
            </a:r>
            <a:endParaRPr lang="en-US" sz="1200" dirty="0"/>
          </a:p>
        </p:txBody>
      </p:sp>
      <p:sp>
        <p:nvSpPr>
          <p:cNvPr id="3" name="TextBox 2"/>
          <p:cNvSpPr txBox="1"/>
          <p:nvPr/>
        </p:nvSpPr>
        <p:spPr>
          <a:xfrm>
            <a:off x="4537685" y="2961000"/>
            <a:ext cx="4221943" cy="3323987"/>
          </a:xfrm>
          <a:prstGeom prst="rect">
            <a:avLst/>
          </a:prstGeom>
          <a:noFill/>
        </p:spPr>
        <p:txBody>
          <a:bodyPr wrap="square" rtlCol="0">
            <a:spAutoFit/>
          </a:bodyPr>
          <a:lstStyle/>
          <a:p>
            <a:r>
              <a:rPr lang="en-US" sz="1400" dirty="0" smtClean="0"/>
              <a:t>Interestingly, and surprisingly to most students, the sample size we really care about is n. As long as N is much larger, that is as long as n&lt;&lt;N, then it doesn’t matter how big </a:t>
            </a:r>
            <a:r>
              <a:rPr lang="en-US" sz="1400" smtClean="0"/>
              <a:t>N is. </a:t>
            </a:r>
            <a:r>
              <a:rPr lang="en-US" sz="1400" dirty="0" smtClean="0"/>
              <a:t>The sample size of our sample, n, is what determines the standard errors of our means, and the power of our tests. </a:t>
            </a:r>
          </a:p>
          <a:p>
            <a:endParaRPr lang="en-US" sz="1400" dirty="0"/>
          </a:p>
          <a:p>
            <a:r>
              <a:rPr lang="en-US" sz="1400" dirty="0" smtClean="0"/>
              <a:t>Remember:</a:t>
            </a:r>
          </a:p>
          <a:p>
            <a:endParaRPr lang="en-US" sz="1400" dirty="0" smtClean="0"/>
          </a:p>
          <a:p>
            <a:r>
              <a:rPr lang="en-US" sz="1400" dirty="0" smtClean="0"/>
              <a:t>And </a:t>
            </a:r>
          </a:p>
          <a:p>
            <a:endParaRPr lang="en-US" sz="1400" dirty="0"/>
          </a:p>
          <a:p>
            <a:endParaRPr lang="en-US" sz="1400" dirty="0" smtClean="0"/>
          </a:p>
          <a:p>
            <a:r>
              <a:rPr lang="en-US" sz="1400" dirty="0" smtClean="0"/>
              <a:t>And remember it is the small n, the n of our random sample that we are talking about here.</a:t>
            </a:r>
            <a:endParaRPr lang="en-US" sz="1400" dirty="0"/>
          </a:p>
          <a:p>
            <a:endParaRPr lang="en-US" sz="1400" dirty="0"/>
          </a:p>
        </p:txBody>
      </p:sp>
      <p:graphicFrame>
        <p:nvGraphicFramePr>
          <p:cNvPr id="9" name="Object 8"/>
          <p:cNvGraphicFramePr>
            <a:graphicFrameLocks noChangeAspect="1"/>
          </p:cNvGraphicFramePr>
          <p:nvPr>
            <p:extLst>
              <p:ext uri="{D42A27DB-BD31-4B8C-83A1-F6EECF244321}">
                <p14:modId xmlns:p14="http://schemas.microsoft.com/office/powerpoint/2010/main" val="3090821777"/>
              </p:ext>
            </p:extLst>
          </p:nvPr>
        </p:nvGraphicFramePr>
        <p:xfrm>
          <a:off x="5587660" y="4444737"/>
          <a:ext cx="2878138" cy="393700"/>
        </p:xfrm>
        <a:graphic>
          <a:graphicData uri="http://schemas.openxmlformats.org/presentationml/2006/ole">
            <mc:AlternateContent xmlns:mc="http://schemas.openxmlformats.org/markup-compatibility/2006">
              <mc:Choice xmlns:v="urn:schemas-microsoft-com:vml" Requires="v">
                <p:oleObj spid="_x0000_s1052" name="Equation" r:id="rId3" imgW="1765080" imgH="393480" progId="Equation.DSMT4">
                  <p:embed/>
                </p:oleObj>
              </mc:Choice>
              <mc:Fallback>
                <p:oleObj name="Equation" r:id="rId3" imgW="1765080" imgH="393480" progId="Equation.DSMT4">
                  <p:embed/>
                  <p:pic>
                    <p:nvPicPr>
                      <p:cNvPr id="0" name=""/>
                      <p:cNvPicPr/>
                      <p:nvPr/>
                    </p:nvPicPr>
                    <p:blipFill>
                      <a:blip r:embed="rId4"/>
                      <a:stretch>
                        <a:fillRect/>
                      </a:stretch>
                    </p:blipFill>
                    <p:spPr>
                      <a:xfrm>
                        <a:off x="5587660" y="4444737"/>
                        <a:ext cx="2878138" cy="393700"/>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304461439"/>
              </p:ext>
            </p:extLst>
          </p:nvPr>
        </p:nvGraphicFramePr>
        <p:xfrm>
          <a:off x="4648200" y="5080703"/>
          <a:ext cx="1803400" cy="469900"/>
        </p:xfrm>
        <a:graphic>
          <a:graphicData uri="http://schemas.openxmlformats.org/presentationml/2006/ole">
            <mc:AlternateContent xmlns:mc="http://schemas.openxmlformats.org/markup-compatibility/2006">
              <mc:Choice xmlns:v="urn:schemas-microsoft-com:vml" Requires="v">
                <p:oleObj spid="_x0000_s1053" name="Equation" r:id="rId5" imgW="1803240" imgH="469800" progId="Equation.DSMT4">
                  <p:embed/>
                </p:oleObj>
              </mc:Choice>
              <mc:Fallback>
                <p:oleObj name="Equation" r:id="rId5" imgW="1803240" imgH="469800" progId="Equation.DSMT4">
                  <p:embed/>
                  <p:pic>
                    <p:nvPicPr>
                      <p:cNvPr id="0" name=""/>
                      <p:cNvPicPr/>
                      <p:nvPr/>
                    </p:nvPicPr>
                    <p:blipFill>
                      <a:blip r:embed="rId6"/>
                      <a:stretch>
                        <a:fillRect/>
                      </a:stretch>
                    </p:blipFill>
                    <p:spPr>
                      <a:xfrm>
                        <a:off x="4648200" y="5080703"/>
                        <a:ext cx="1803400" cy="469900"/>
                      </a:xfrm>
                      <a:prstGeom prst="rect">
                        <a:avLst/>
                      </a:prstGeom>
                    </p:spPr>
                  </p:pic>
                </p:oleObj>
              </mc:Fallback>
            </mc:AlternateContent>
          </a:graphicData>
        </a:graphic>
      </p:graphicFrame>
    </p:spTree>
    <p:extLst>
      <p:ext uri="{BB962C8B-B14F-4D97-AF65-F5344CB8AC3E}">
        <p14:creationId xmlns:p14="http://schemas.microsoft.com/office/powerpoint/2010/main" val="610967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236029" y="566895"/>
            <a:ext cx="3581400" cy="2286000"/>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5478236" y="140413"/>
            <a:ext cx="3096985" cy="369332"/>
          </a:xfrm>
          <a:prstGeom prst="rect">
            <a:avLst/>
          </a:prstGeom>
          <a:noFill/>
        </p:spPr>
        <p:txBody>
          <a:bodyPr wrap="square" rtlCol="0">
            <a:spAutoFit/>
          </a:bodyPr>
          <a:lstStyle/>
          <a:p>
            <a:r>
              <a:rPr lang="en-US" dirty="0" smtClean="0"/>
              <a:t>The Sample Universe (size N)</a:t>
            </a:r>
            <a:endParaRPr lang="en-US" dirty="0"/>
          </a:p>
        </p:txBody>
      </p:sp>
      <p:sp>
        <p:nvSpPr>
          <p:cNvPr id="7" name="Rounded Rectangle 6"/>
          <p:cNvSpPr/>
          <p:nvPr/>
        </p:nvSpPr>
        <p:spPr>
          <a:xfrm>
            <a:off x="209336" y="1003654"/>
            <a:ext cx="11430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0" y="2102989"/>
            <a:ext cx="1905000" cy="923330"/>
          </a:xfrm>
          <a:prstGeom prst="rect">
            <a:avLst/>
          </a:prstGeom>
          <a:noFill/>
        </p:spPr>
        <p:txBody>
          <a:bodyPr wrap="square" rtlCol="0">
            <a:spAutoFit/>
          </a:bodyPr>
          <a:lstStyle/>
          <a:p>
            <a:pPr algn="ctr"/>
            <a:r>
              <a:rPr lang="en-US" dirty="0" smtClean="0"/>
              <a:t>Our random, representative sample, size n</a:t>
            </a:r>
            <a:endParaRPr lang="en-US" dirty="0"/>
          </a:p>
        </p:txBody>
      </p:sp>
      <p:sp>
        <p:nvSpPr>
          <p:cNvPr id="14" name="TextBox 13"/>
          <p:cNvSpPr txBox="1"/>
          <p:nvPr/>
        </p:nvSpPr>
        <p:spPr>
          <a:xfrm>
            <a:off x="380999" y="337066"/>
            <a:ext cx="3149871" cy="369332"/>
          </a:xfrm>
          <a:prstGeom prst="rect">
            <a:avLst/>
          </a:prstGeom>
          <a:noFill/>
        </p:spPr>
        <p:txBody>
          <a:bodyPr wrap="square" rtlCol="0">
            <a:spAutoFit/>
          </a:bodyPr>
          <a:lstStyle/>
          <a:p>
            <a:r>
              <a:rPr lang="en-US" dirty="0"/>
              <a:t>5</a:t>
            </a:r>
            <a:r>
              <a:rPr lang="en-US" dirty="0" smtClean="0"/>
              <a:t>. Sampling fraction.</a:t>
            </a:r>
            <a:endParaRPr lang="en-US" dirty="0"/>
          </a:p>
        </p:txBody>
      </p:sp>
      <p:cxnSp>
        <p:nvCxnSpPr>
          <p:cNvPr id="41" name="Straight Arrow Connector 40"/>
          <p:cNvCxnSpPr/>
          <p:nvPr/>
        </p:nvCxnSpPr>
        <p:spPr>
          <a:xfrm flipH="1">
            <a:off x="1447800" y="706398"/>
            <a:ext cx="3788230" cy="436602"/>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rot="21199803">
            <a:off x="2694424" y="989996"/>
            <a:ext cx="1294981" cy="276999"/>
          </a:xfrm>
          <a:prstGeom prst="rect">
            <a:avLst/>
          </a:prstGeom>
          <a:noFill/>
        </p:spPr>
        <p:txBody>
          <a:bodyPr wrap="square" rtlCol="0">
            <a:spAutoFit/>
          </a:bodyPr>
          <a:lstStyle/>
          <a:p>
            <a:r>
              <a:rPr lang="en-US" sz="1200" dirty="0" smtClean="0"/>
              <a:t>Random sample</a:t>
            </a:r>
            <a:endParaRPr lang="en-US" sz="1200" dirty="0"/>
          </a:p>
        </p:txBody>
      </p:sp>
      <p:sp>
        <p:nvSpPr>
          <p:cNvPr id="3" name="TextBox 2"/>
          <p:cNvSpPr txBox="1"/>
          <p:nvPr/>
        </p:nvSpPr>
        <p:spPr>
          <a:xfrm>
            <a:off x="380999" y="3079732"/>
            <a:ext cx="8436430" cy="3754874"/>
          </a:xfrm>
          <a:prstGeom prst="rect">
            <a:avLst/>
          </a:prstGeom>
          <a:noFill/>
        </p:spPr>
        <p:txBody>
          <a:bodyPr wrap="square" rtlCol="0">
            <a:spAutoFit/>
          </a:bodyPr>
          <a:lstStyle/>
          <a:p>
            <a:r>
              <a:rPr lang="en-US" sz="1400" dirty="0" smtClean="0"/>
              <a:t>The ratio of n/N is called the sampling fraction. Remember that </a:t>
            </a:r>
          </a:p>
          <a:p>
            <a:endParaRPr lang="en-US" sz="1400" dirty="0"/>
          </a:p>
          <a:p>
            <a:endParaRPr lang="en-US" sz="1400" dirty="0" smtClean="0"/>
          </a:p>
          <a:p>
            <a:r>
              <a:rPr lang="en-US" sz="1400" dirty="0" smtClean="0"/>
              <a:t>Well, there is actually what is called a finite sample correction, so that the true value of </a:t>
            </a:r>
            <a:r>
              <a:rPr lang="en-US" sz="1400" dirty="0" err="1" smtClean="0"/>
              <a:t>Var</a:t>
            </a:r>
            <a:r>
              <a:rPr lang="en-US" sz="1400" dirty="0" smtClean="0"/>
              <a:t>(</a:t>
            </a:r>
            <a:r>
              <a:rPr lang="en-US" sz="1400" dirty="0" err="1" smtClean="0"/>
              <a:t>avg</a:t>
            </a:r>
            <a:r>
              <a:rPr lang="en-US" sz="1400" dirty="0" smtClean="0"/>
              <a:t>(X)) is:</a:t>
            </a:r>
          </a:p>
          <a:p>
            <a:endParaRPr lang="en-US" sz="1400" dirty="0"/>
          </a:p>
          <a:p>
            <a:endParaRPr lang="en-US" sz="1400" dirty="0" smtClean="0"/>
          </a:p>
          <a:p>
            <a:endParaRPr lang="en-US" sz="1400" dirty="0"/>
          </a:p>
          <a:p>
            <a:r>
              <a:rPr lang="en-US" sz="1400" dirty="0" smtClean="0"/>
              <a:t>With the part in square brackets representing the finite sample correction. When the sampling fraction is small, the finite sample correction is basically 1, and you can ignore it. When the sampling fraction is large (let’s say you have the half the sample universe in your sample), then you are shrinking the variance of your averages, which makes sense, because the variance is measure of uncertainty, and if you have a substantial proportion of all the possible data in your hand, you have a lot less uncertainty about the sample universe. And when sampling fraction is 1, when you have the entire sampling universe in your hand, then the finite sample correction is zero, and the variance of the average is zero, which makes sense because there is no uncertainty left. When we are looking at a dataset of, let’s say, how 100 US senators voted on some bill, we can fit models to that data, but we cannot test statistical hypotheses about the models, because there is no larger sample universe that the 100 senators are drawn from. 100 senators are the entire sampling universe of US senators at any one time.</a:t>
            </a:r>
            <a:endParaRPr lang="en-US" sz="1400" dirty="0"/>
          </a:p>
        </p:txBody>
      </p:sp>
      <p:graphicFrame>
        <p:nvGraphicFramePr>
          <p:cNvPr id="9" name="Object 8"/>
          <p:cNvGraphicFramePr>
            <a:graphicFrameLocks noChangeAspect="1"/>
          </p:cNvGraphicFramePr>
          <p:nvPr>
            <p:extLst>
              <p:ext uri="{D42A27DB-BD31-4B8C-83A1-F6EECF244321}">
                <p14:modId xmlns:p14="http://schemas.microsoft.com/office/powerpoint/2010/main" val="4046670599"/>
              </p:ext>
            </p:extLst>
          </p:nvPr>
        </p:nvGraphicFramePr>
        <p:xfrm>
          <a:off x="516865" y="3352800"/>
          <a:ext cx="2878138" cy="393700"/>
        </p:xfrm>
        <a:graphic>
          <a:graphicData uri="http://schemas.openxmlformats.org/presentationml/2006/ole">
            <mc:AlternateContent xmlns:mc="http://schemas.openxmlformats.org/markup-compatibility/2006">
              <mc:Choice xmlns:v="urn:schemas-microsoft-com:vml" Requires="v">
                <p:oleObj spid="_x0000_s2074" name="Equation" r:id="rId3" imgW="1765080" imgH="393480" progId="Equation.DSMT4">
                  <p:embed/>
                </p:oleObj>
              </mc:Choice>
              <mc:Fallback>
                <p:oleObj name="Equation" r:id="rId3" imgW="1765080" imgH="393480" progId="Equation.DSMT4">
                  <p:embed/>
                  <p:pic>
                    <p:nvPicPr>
                      <p:cNvPr id="0" name=""/>
                      <p:cNvPicPr/>
                      <p:nvPr/>
                    </p:nvPicPr>
                    <p:blipFill>
                      <a:blip r:embed="rId4"/>
                      <a:stretch>
                        <a:fillRect/>
                      </a:stretch>
                    </p:blipFill>
                    <p:spPr>
                      <a:xfrm>
                        <a:off x="516865" y="3352800"/>
                        <a:ext cx="2878138" cy="393700"/>
                      </a:xfrm>
                      <a:prstGeom prst="rect">
                        <a:avLst/>
                      </a:prstGeom>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3669519263"/>
              </p:ext>
            </p:extLst>
          </p:nvPr>
        </p:nvGraphicFramePr>
        <p:xfrm>
          <a:off x="457200" y="4038600"/>
          <a:ext cx="2425700" cy="431800"/>
        </p:xfrm>
        <a:graphic>
          <a:graphicData uri="http://schemas.openxmlformats.org/presentationml/2006/ole">
            <mc:AlternateContent xmlns:mc="http://schemas.openxmlformats.org/markup-compatibility/2006">
              <mc:Choice xmlns:v="urn:schemas-microsoft-com:vml" Requires="v">
                <p:oleObj spid="_x0000_s2075" name="Equation" r:id="rId5" imgW="2425680" imgH="431640" progId="Equation.DSMT4">
                  <p:embed/>
                </p:oleObj>
              </mc:Choice>
              <mc:Fallback>
                <p:oleObj name="Equation" r:id="rId5" imgW="2425680" imgH="431640" progId="Equation.DSMT4">
                  <p:embed/>
                  <p:pic>
                    <p:nvPicPr>
                      <p:cNvPr id="0" name=""/>
                      <p:cNvPicPr/>
                      <p:nvPr/>
                    </p:nvPicPr>
                    <p:blipFill>
                      <a:blip r:embed="rId6"/>
                      <a:stretch>
                        <a:fillRect/>
                      </a:stretch>
                    </p:blipFill>
                    <p:spPr>
                      <a:xfrm>
                        <a:off x="457200" y="4038600"/>
                        <a:ext cx="2425700" cy="431800"/>
                      </a:xfrm>
                      <a:prstGeom prst="rect">
                        <a:avLst/>
                      </a:prstGeom>
                    </p:spPr>
                  </p:pic>
                </p:oleObj>
              </mc:Fallback>
            </mc:AlternateContent>
          </a:graphicData>
        </a:graphic>
      </p:graphicFrame>
    </p:spTree>
    <p:extLst>
      <p:ext uri="{BB962C8B-B14F-4D97-AF65-F5344CB8AC3E}">
        <p14:creationId xmlns:p14="http://schemas.microsoft.com/office/powerpoint/2010/main" val="3743042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236029" y="566895"/>
            <a:ext cx="3339192" cy="1947705"/>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5478236" y="140413"/>
            <a:ext cx="3096985" cy="369332"/>
          </a:xfrm>
          <a:prstGeom prst="rect">
            <a:avLst/>
          </a:prstGeom>
          <a:noFill/>
        </p:spPr>
        <p:txBody>
          <a:bodyPr wrap="square" rtlCol="0">
            <a:spAutoFit/>
          </a:bodyPr>
          <a:lstStyle/>
          <a:p>
            <a:r>
              <a:rPr lang="en-US" dirty="0" smtClean="0"/>
              <a:t>The Sample Universe (size N)</a:t>
            </a:r>
            <a:endParaRPr lang="en-US" dirty="0"/>
          </a:p>
        </p:txBody>
      </p:sp>
      <p:sp>
        <p:nvSpPr>
          <p:cNvPr id="8" name="TextBox 7"/>
          <p:cNvSpPr txBox="1"/>
          <p:nvPr/>
        </p:nvSpPr>
        <p:spPr>
          <a:xfrm>
            <a:off x="-31679" y="4572000"/>
            <a:ext cx="1905000" cy="369332"/>
          </a:xfrm>
          <a:prstGeom prst="rect">
            <a:avLst/>
          </a:prstGeom>
          <a:noFill/>
        </p:spPr>
        <p:txBody>
          <a:bodyPr wrap="square" rtlCol="0">
            <a:spAutoFit/>
          </a:bodyPr>
          <a:lstStyle/>
          <a:p>
            <a:pPr algn="ctr"/>
            <a:r>
              <a:rPr lang="en-US" dirty="0" smtClean="0"/>
              <a:t>Our sample, size n</a:t>
            </a:r>
            <a:endParaRPr lang="en-US" dirty="0"/>
          </a:p>
        </p:txBody>
      </p:sp>
      <p:sp>
        <p:nvSpPr>
          <p:cNvPr id="14" name="TextBox 13"/>
          <p:cNvSpPr txBox="1"/>
          <p:nvPr/>
        </p:nvSpPr>
        <p:spPr>
          <a:xfrm>
            <a:off x="381000" y="337066"/>
            <a:ext cx="2743200" cy="646331"/>
          </a:xfrm>
          <a:prstGeom prst="rect">
            <a:avLst/>
          </a:prstGeom>
          <a:noFill/>
        </p:spPr>
        <p:txBody>
          <a:bodyPr wrap="square" rtlCol="0">
            <a:spAutoFit/>
          </a:bodyPr>
          <a:lstStyle/>
          <a:p>
            <a:r>
              <a:rPr lang="en-US" dirty="0" smtClean="0"/>
              <a:t>6. What about convenience samples?</a:t>
            </a:r>
            <a:endParaRPr lang="en-US" dirty="0"/>
          </a:p>
        </p:txBody>
      </p:sp>
      <p:sp>
        <p:nvSpPr>
          <p:cNvPr id="20" name="TextBox 19"/>
          <p:cNvSpPr txBox="1"/>
          <p:nvPr/>
        </p:nvSpPr>
        <p:spPr>
          <a:xfrm>
            <a:off x="2209800" y="2644557"/>
            <a:ext cx="6781800" cy="3970318"/>
          </a:xfrm>
          <a:prstGeom prst="rect">
            <a:avLst/>
          </a:prstGeom>
          <a:noFill/>
        </p:spPr>
        <p:txBody>
          <a:bodyPr wrap="square" rtlCol="0">
            <a:spAutoFit/>
          </a:bodyPr>
          <a:lstStyle/>
          <a:p>
            <a:r>
              <a:rPr lang="en-US" sz="1200" dirty="0" smtClean="0"/>
              <a:t>Let’s say you want to study the attitudes of college students. So you create a survey, and you field this survey to your friends. Your friends are what is called a convenience sample- they are a subset of the sample universe of college students, but they are not a random subset. You cannot test hypotheses about the sample universe with a convenience sample </a:t>
            </a:r>
            <a:r>
              <a:rPr lang="en-US" sz="1200" dirty="0" smtClean="0"/>
              <a:t>subset (at least not the way you would with a random sample). Convenience </a:t>
            </a:r>
            <a:r>
              <a:rPr lang="en-US" sz="1200" dirty="0" smtClean="0"/>
              <a:t>sample are easy to get- they are convenient, but not </a:t>
            </a:r>
            <a:r>
              <a:rPr lang="en-US" sz="1200" dirty="0" smtClean="0"/>
              <a:t>as </a:t>
            </a:r>
            <a:r>
              <a:rPr lang="en-US" sz="1200" dirty="0" smtClean="0"/>
              <a:t>useful as random, representative samples. </a:t>
            </a:r>
          </a:p>
          <a:p>
            <a:r>
              <a:rPr lang="en-US" sz="1200" dirty="0" smtClean="0"/>
              <a:t>Any time you are doing research, or reading someone else’s research, you should know:</a:t>
            </a:r>
          </a:p>
          <a:p>
            <a:pPr marL="342900" indent="-342900">
              <a:buAutoNum type="arabicParenR"/>
            </a:pPr>
            <a:r>
              <a:rPr lang="en-US" sz="1200" dirty="0" smtClean="0"/>
              <a:t>What is the sample universe?</a:t>
            </a:r>
          </a:p>
          <a:p>
            <a:pPr marL="342900" indent="-342900">
              <a:buAutoNum type="arabicParenR"/>
            </a:pPr>
            <a:r>
              <a:rPr lang="en-US" sz="1200" dirty="0" smtClean="0"/>
              <a:t>Is the sampling fraction substantially less than 1? If the sampling fraction is close to 1, then we may have good data but we do not need statistical tools to analyze the data.</a:t>
            </a:r>
          </a:p>
          <a:p>
            <a:pPr marL="342900" indent="-342900">
              <a:buAutoNum type="arabicParenR"/>
            </a:pPr>
            <a:r>
              <a:rPr lang="en-US" sz="1200" dirty="0" smtClean="0"/>
              <a:t>If the sampling fraction is small, is our sample a random and representative sample? If so, then the standard statistical tools can be used. If our sample is not a representative sample, then hypothesis testing is not appropriate</a:t>
            </a:r>
            <a:r>
              <a:rPr lang="en-US" sz="1200" dirty="0" smtClean="0"/>
              <a:t>.</a:t>
            </a:r>
          </a:p>
          <a:p>
            <a:pPr marL="342900" indent="-342900">
              <a:buAutoNum type="arabicParenR"/>
            </a:pPr>
            <a:r>
              <a:rPr lang="en-US" sz="1200" dirty="0" smtClean="0"/>
              <a:t>There are times when a random representative sample is simply not obtainable, and convenience sample is all you can get. Then one needs to think about creative ways to use convenience sample. There are things you can do with a convenience sample. You can randomly subset the convenience sample, and do experiments. You can take your convenience sample and match it to another sample that is similar in most respects but different in a key respect. You can start with your convenience sample and ask them to introduce you to other people in the sampling universe that they know- this is known as snowball sampling or respondent driven sampling. Eventually, if you follow the network chain out far enough, you can end up with a representative sample of the </a:t>
            </a:r>
            <a:r>
              <a:rPr lang="en-US" sz="1200" smtClean="0"/>
              <a:t>sample universe.</a:t>
            </a:r>
            <a:endParaRPr lang="en-US" sz="1200" dirty="0"/>
          </a:p>
        </p:txBody>
      </p:sp>
      <p:sp>
        <p:nvSpPr>
          <p:cNvPr id="2" name="Isosceles Triangle 1"/>
          <p:cNvSpPr/>
          <p:nvPr/>
        </p:nvSpPr>
        <p:spPr>
          <a:xfrm>
            <a:off x="533400" y="5105400"/>
            <a:ext cx="1143000" cy="1295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69700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1349</Words>
  <Application>Microsoft Office PowerPoint</Application>
  <PresentationFormat>On-screen Show (4:3)</PresentationFormat>
  <Paragraphs>58</Paragraphs>
  <Slides>7</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1" baseType="lpstr">
      <vt:lpstr>Arial</vt:lpstr>
      <vt:lpstr>Calibri</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Rosenfeld</dc:creator>
  <cp:lastModifiedBy>Michael Rosenfeld</cp:lastModifiedBy>
  <cp:revision>21</cp:revision>
  <dcterms:created xsi:type="dcterms:W3CDTF">2013-01-15T00:07:41Z</dcterms:created>
  <dcterms:modified xsi:type="dcterms:W3CDTF">2018-10-03T15:34:31Z</dcterms:modified>
</cp:coreProperties>
</file>