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398" r:id="rId2"/>
    <p:sldId id="400" r:id="rId3"/>
    <p:sldId id="414" r:id="rId4"/>
    <p:sldId id="401" r:id="rId5"/>
    <p:sldId id="402" r:id="rId6"/>
    <p:sldId id="403" r:id="rId7"/>
    <p:sldId id="404" r:id="rId8"/>
    <p:sldId id="405" r:id="rId9"/>
    <p:sldId id="406" r:id="rId10"/>
    <p:sldId id="408" r:id="rId11"/>
    <p:sldId id="409" r:id="rId12"/>
    <p:sldId id="412" r:id="rId13"/>
    <p:sldId id="410" r:id="rId14"/>
    <p:sldId id="411" r:id="rId15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7"/>
    <a:srgbClr val="C0E0FA"/>
    <a:srgbClr val="E1F0FD"/>
    <a:srgbClr val="D7EEFF"/>
    <a:srgbClr val="FDDFE5"/>
    <a:srgbClr val="7B654F"/>
    <a:srgbClr val="967B60"/>
    <a:srgbClr val="F5FFF5"/>
    <a:srgbClr val="F4FCF4"/>
    <a:srgbClr val="ED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52" autoAdjust="0"/>
    <p:restoredTop sz="94673" autoAdjust="0"/>
  </p:normalViewPr>
  <p:slideViewPr>
    <p:cSldViewPr>
      <p:cViewPr varScale="1">
        <p:scale>
          <a:sx n="113" d="100"/>
          <a:sy n="113" d="100"/>
        </p:scale>
        <p:origin x="92" y="30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Modular Design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Modular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190 Lecture Notes: Modular Design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Modular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Modular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190 Lecture Notes: Modular Design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40080" y="742950"/>
            <a:ext cx="8046720" cy="385167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/**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 * A utility class for decoding URL encoded strings.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public class </a:t>
            </a:r>
            <a:r>
              <a:rPr lang="en-US" sz="16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URLDecoder</a:t>
            </a: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{...}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/*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Obtain a normalized resource name from REQ.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private static String[] </a:t>
            </a:r>
            <a:r>
              <a:rPr lang="en-US" sz="16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getNormalizedResourceNames</a:t>
            </a: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</a:t>
            </a:r>
            <a:r>
              <a:rPr lang="en-US" sz="16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HTTPRequest</a:t>
            </a: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</a:t>
            </a:r>
            <a:r>
              <a:rPr lang="en-US" sz="16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req</a:t>
            </a: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/*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Downcast PARAMETER to TYPE.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private static Object </a:t>
            </a:r>
            <a:r>
              <a:rPr lang="en-US" sz="16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downCastParameter</a:t>
            </a: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(String parameter,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                                String type) ...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Comments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Comments That Duplicate 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225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Comments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Different Words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320040" y="1154430"/>
            <a:ext cx="8503920" cy="347472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// The horizontal padding of each line in the text.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private static final </a:t>
            </a:r>
            <a:r>
              <a:rPr lang="en-US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int</a:t>
            </a: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</a:t>
            </a:r>
            <a:r>
              <a:rPr lang="en-US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textHorizontalPadding</a:t>
            </a: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= 4;</a:t>
            </a:r>
          </a:p>
          <a:p>
            <a:pPr marL="0" indent="0">
              <a:spcBef>
                <a:spcPts val="0"/>
              </a:spcBef>
              <a:buNone/>
            </a:pPr>
            <a:endParaRPr lang="en-US" b="0" dirty="0">
              <a:solidFill>
                <a:schemeClr val="tx2"/>
              </a:solidFill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b="0" dirty="0">
              <a:solidFill>
                <a:schemeClr val="tx2"/>
              </a:solidFill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endParaRPr lang="en-US" b="0" dirty="0">
              <a:solidFill>
                <a:schemeClr val="tx2"/>
              </a:solidFill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b="0" dirty="0">
              <a:solidFill>
                <a:schemeClr val="tx2"/>
              </a:solidFill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// The amount of blank space to leave on the left and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// right sides of each line of text, in pixels.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private</a:t>
            </a:r>
            <a:r>
              <a:rPr lang="en-US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static final </a:t>
            </a:r>
            <a:r>
              <a:rPr lang="en-US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int</a:t>
            </a: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</a:t>
            </a:r>
            <a:r>
              <a:rPr lang="en-US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textHorizontalPadding</a:t>
            </a: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= 4;</a:t>
            </a:r>
          </a:p>
        </p:txBody>
      </p:sp>
      <p:sp>
        <p:nvSpPr>
          <p:cNvPr id="6" name="Down Arrow 5"/>
          <p:cNvSpPr/>
          <p:nvPr/>
        </p:nvSpPr>
        <p:spPr>
          <a:xfrm>
            <a:off x="3771900" y="2160270"/>
            <a:ext cx="514350" cy="457200"/>
          </a:xfrm>
          <a:prstGeom prst="downArrow">
            <a:avLst/>
          </a:prstGeom>
          <a:gradFill flip="none" rotWithShape="1">
            <a:gsLst>
              <a:gs pos="0">
                <a:schemeClr val="accent1">
                  <a:lumMod val="75000"/>
                  <a:lumOff val="25000"/>
                  <a:tint val="66000"/>
                  <a:satMod val="160000"/>
                </a:schemeClr>
              </a:gs>
              <a:gs pos="50000">
                <a:schemeClr val="accent1">
                  <a:lumMod val="75000"/>
                  <a:lumOff val="25000"/>
                  <a:tint val="44500"/>
                  <a:satMod val="160000"/>
                </a:schemeClr>
              </a:gs>
              <a:gs pos="100000">
                <a:schemeClr val="accent1">
                  <a:lumMod val="75000"/>
                  <a:lumOff val="25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19050">
            <a:solidFill>
              <a:schemeClr val="accent2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298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Comments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Information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320040" y="1154430"/>
            <a:ext cx="8503920" cy="347472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// Value of counter when a particular event occurred.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uint64_t count;</a:t>
            </a:r>
          </a:p>
          <a:p>
            <a:pPr marL="0" indent="0">
              <a:spcBef>
                <a:spcPts val="0"/>
              </a:spcBef>
              <a:buNone/>
            </a:pPr>
            <a:endParaRPr lang="en-US" b="0" dirty="0">
              <a:solidFill>
                <a:schemeClr val="tx2"/>
              </a:solidFill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b="0" dirty="0">
              <a:solidFill>
                <a:schemeClr val="tx2"/>
              </a:solidFill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endParaRPr lang="en-US" b="0" dirty="0">
              <a:solidFill>
                <a:schemeClr val="tx2"/>
              </a:solidFill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b="0" dirty="0">
              <a:solidFill>
                <a:schemeClr val="tx2"/>
              </a:solidFill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// Cumulative count of last-level cache misses when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// this event was recorded.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uint64_t </a:t>
            </a:r>
            <a:r>
              <a:rPr lang="en-US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missCount</a:t>
            </a: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6" name="Down Arrow 5"/>
          <p:cNvSpPr/>
          <p:nvPr/>
        </p:nvSpPr>
        <p:spPr>
          <a:xfrm>
            <a:off x="3771900" y="2160270"/>
            <a:ext cx="514350" cy="457200"/>
          </a:xfrm>
          <a:prstGeom prst="downArrow">
            <a:avLst/>
          </a:prstGeom>
          <a:gradFill flip="none" rotWithShape="1">
            <a:gsLst>
              <a:gs pos="0">
                <a:schemeClr val="accent1">
                  <a:lumMod val="75000"/>
                  <a:lumOff val="25000"/>
                  <a:tint val="66000"/>
                  <a:satMod val="160000"/>
                </a:schemeClr>
              </a:gs>
              <a:gs pos="50000">
                <a:schemeClr val="accent1">
                  <a:lumMod val="75000"/>
                  <a:lumOff val="25000"/>
                  <a:tint val="44500"/>
                  <a:satMod val="160000"/>
                </a:schemeClr>
              </a:gs>
              <a:gs pos="100000">
                <a:schemeClr val="accent1">
                  <a:lumMod val="75000"/>
                  <a:lumOff val="25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19050">
            <a:solidFill>
              <a:schemeClr val="accent2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74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Comments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 Not Specific Enough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502920" y="788670"/>
            <a:ext cx="8321040" cy="38404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/// Current offset in </a:t>
            </a:r>
            <a:r>
              <a:rPr lang="en-US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resp</a:t>
            </a:r>
            <a:r>
              <a:rPr lang="en-US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Buffer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uint32_t offset;</a:t>
            </a:r>
          </a:p>
          <a:p>
            <a:pPr marL="0" indent="0">
              <a:spcBef>
                <a:spcPts val="0"/>
              </a:spcBef>
              <a:buNone/>
            </a:pPr>
            <a:endParaRPr lang="en-US" b="0" dirty="0"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b="0" dirty="0">
              <a:solidFill>
                <a:schemeClr val="tx2"/>
              </a:solidFill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b="0" dirty="0">
              <a:solidFill>
                <a:schemeClr val="tx2"/>
              </a:solidFill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b="0" dirty="0">
              <a:solidFill>
                <a:schemeClr val="tx2"/>
              </a:solidFill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b="0" dirty="0">
              <a:solidFill>
                <a:schemeClr val="tx2"/>
              </a:solidFill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b="0" dirty="0">
              <a:solidFill>
                <a:schemeClr val="tx2"/>
              </a:solidFill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/// Offset in this buffer of the first object that hasn’t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/// been returned to the client.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uint32_t offset;</a:t>
            </a:r>
          </a:p>
        </p:txBody>
      </p:sp>
      <p:sp>
        <p:nvSpPr>
          <p:cNvPr id="6" name="Down Arrow 5"/>
          <p:cNvSpPr/>
          <p:nvPr/>
        </p:nvSpPr>
        <p:spPr>
          <a:xfrm>
            <a:off x="3771900" y="2160270"/>
            <a:ext cx="514350" cy="457200"/>
          </a:xfrm>
          <a:prstGeom prst="downArrow">
            <a:avLst/>
          </a:prstGeom>
          <a:gradFill flip="none" rotWithShape="1">
            <a:gsLst>
              <a:gs pos="0">
                <a:schemeClr val="accent1">
                  <a:lumMod val="75000"/>
                  <a:lumOff val="25000"/>
                  <a:tint val="66000"/>
                  <a:satMod val="160000"/>
                </a:schemeClr>
              </a:gs>
              <a:gs pos="50000">
                <a:schemeClr val="accent1">
                  <a:lumMod val="75000"/>
                  <a:lumOff val="25000"/>
                  <a:tint val="44500"/>
                  <a:satMod val="160000"/>
                </a:schemeClr>
              </a:gs>
              <a:gs pos="100000">
                <a:schemeClr val="accent1">
                  <a:lumMod val="75000"/>
                  <a:lumOff val="25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19050">
            <a:solidFill>
              <a:schemeClr val="accent2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503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Comments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 at Wrong Level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5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// If there is a LOADING </a:t>
            </a:r>
            <a:r>
              <a:rPr lang="en-US" sz="15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readRpc</a:t>
            </a:r>
            <a:r>
              <a:rPr lang="en-US" sz="15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using the same session as </a:t>
            </a:r>
            <a:r>
              <a:rPr lang="en-US" sz="15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PKHash</a:t>
            </a:r>
            <a:endParaRPr lang="en-US" sz="1500" b="0" dirty="0">
              <a:solidFill>
                <a:schemeClr val="tx2"/>
              </a:solidFill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5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// pointed by </a:t>
            </a:r>
            <a:r>
              <a:rPr lang="en-US" sz="15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assignPos</a:t>
            </a:r>
            <a:r>
              <a:rPr lang="en-US" sz="15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, and the last </a:t>
            </a:r>
            <a:r>
              <a:rPr lang="en-US" sz="15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PKHash</a:t>
            </a:r>
            <a:r>
              <a:rPr lang="en-US" sz="15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in that </a:t>
            </a:r>
            <a:r>
              <a:rPr lang="en-US" sz="15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readRPC</a:t>
            </a:r>
            <a:r>
              <a:rPr lang="en-US" sz="15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is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// smaller than current assigning </a:t>
            </a:r>
            <a:r>
              <a:rPr lang="en-US" sz="15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PKHash</a:t>
            </a:r>
            <a:r>
              <a:rPr lang="en-US" sz="15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, then we put assigning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// </a:t>
            </a:r>
            <a:r>
              <a:rPr lang="en-US" sz="15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PKHash</a:t>
            </a:r>
            <a:r>
              <a:rPr lang="en-US" sz="15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into that </a:t>
            </a:r>
            <a:r>
              <a:rPr lang="en-US" sz="15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readRPC</a:t>
            </a:r>
            <a:r>
              <a:rPr lang="en-US" sz="15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uint8_t </a:t>
            </a:r>
            <a:r>
              <a:rPr lang="en-US" sz="15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readActiveRpcId</a:t>
            </a:r>
            <a:r>
              <a:rPr lang="en-US" sz="15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= RPC_ID_NOT_ASSIGNED;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for (uint8_t </a:t>
            </a:r>
            <a:r>
              <a:rPr lang="en-US" sz="15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</a:t>
            </a:r>
            <a:r>
              <a:rPr lang="en-US" sz="15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= 0; </a:t>
            </a:r>
            <a:r>
              <a:rPr lang="en-US" sz="15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</a:t>
            </a:r>
            <a:r>
              <a:rPr lang="en-US" sz="15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&lt; NUM_READ_RPC; </a:t>
            </a:r>
            <a:r>
              <a:rPr lang="en-US" sz="15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</a:t>
            </a:r>
            <a:r>
              <a:rPr lang="en-US" sz="15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if (session == </a:t>
            </a:r>
            <a:r>
              <a:rPr lang="en-US" sz="15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readRpc</a:t>
            </a:r>
            <a:r>
              <a:rPr lang="en-US" sz="15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[</a:t>
            </a:r>
            <a:r>
              <a:rPr lang="en-US" sz="15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</a:t>
            </a:r>
            <a:r>
              <a:rPr lang="en-US" sz="15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].session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    &amp;&amp; </a:t>
            </a:r>
            <a:r>
              <a:rPr lang="en-US" sz="15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readRpc</a:t>
            </a:r>
            <a:r>
              <a:rPr lang="en-US" sz="15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[</a:t>
            </a:r>
            <a:r>
              <a:rPr lang="en-US" sz="15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</a:t>
            </a:r>
            <a:r>
              <a:rPr lang="en-US" sz="15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].status == LOADING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    &amp;&amp; </a:t>
            </a:r>
            <a:r>
              <a:rPr lang="en-US" sz="15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readRpc</a:t>
            </a:r>
            <a:r>
              <a:rPr lang="en-US" sz="15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[</a:t>
            </a:r>
            <a:r>
              <a:rPr lang="en-US" sz="15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</a:t>
            </a:r>
            <a:r>
              <a:rPr lang="en-US" sz="15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].</a:t>
            </a:r>
            <a:r>
              <a:rPr lang="en-US" sz="15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maxPos</a:t>
            </a:r>
            <a:r>
              <a:rPr lang="en-US" sz="15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&lt; </a:t>
            </a:r>
            <a:r>
              <a:rPr lang="en-US" sz="15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assignPos</a:t>
            </a:r>
            <a:endParaRPr lang="en-US" sz="1500" b="0" dirty="0"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5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    &amp;&amp; </a:t>
            </a:r>
            <a:r>
              <a:rPr lang="en-US" sz="15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readRpc</a:t>
            </a:r>
            <a:r>
              <a:rPr lang="en-US" sz="15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[</a:t>
            </a:r>
            <a:r>
              <a:rPr lang="en-US" sz="15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</a:t>
            </a:r>
            <a:r>
              <a:rPr lang="en-US" sz="15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].</a:t>
            </a:r>
            <a:r>
              <a:rPr lang="en-US" sz="15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numHashes</a:t>
            </a:r>
            <a:r>
              <a:rPr lang="en-US" sz="15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&lt; MAX_PKHASHES_PERRPC)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</a:t>
            </a:r>
            <a:r>
              <a:rPr lang="en-US" sz="15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readActiveRpcId</a:t>
            </a:r>
            <a:r>
              <a:rPr lang="en-US" sz="15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= </a:t>
            </a:r>
            <a:r>
              <a:rPr lang="en-US" sz="15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</a:t>
            </a:r>
            <a:r>
              <a:rPr lang="en-US" sz="15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500" b="0" dirty="0">
              <a:solidFill>
                <a:schemeClr val="accent1">
                  <a:lumMod val="50000"/>
                </a:schemeClr>
              </a:solidFill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5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// Try to append the current key hash onto an existing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// RPC to the desired server that hasn’t been sent yet.</a:t>
            </a:r>
          </a:p>
        </p:txBody>
      </p:sp>
    </p:spTree>
    <p:extLst>
      <p:ext uri="{BB962C8B-B14F-4D97-AF65-F5344CB8AC3E}">
        <p14:creationId xmlns:p14="http://schemas.microsoft.com/office/powerpoint/2010/main" val="260174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Comments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Higher Level Documentation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320040" y="925830"/>
            <a:ext cx="8503920" cy="370332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if (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numProcessedPKHashes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&lt; 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readRpc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[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].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numHashes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</a:t>
            </a:r>
            <a:r>
              <a:rPr lang="en-US" sz="14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// Some of the key hashes couldn't be looked up in this request (either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   // because they aren't stored by the server, because the server crashed,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   // or because there wasn't enough space in the response message). Mark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   // the unprocessed hashes so they will get reassigned to new RPCs.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for (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size_t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p = 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removePos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; p &lt; 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insertPos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; p 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if (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activeRpcId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[p] == 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    if (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numProcessedPKHashes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numProcessedPKHashes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--;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        if (p &lt; 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assignPos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           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assignPos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= 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activeRpcId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[p] = RPC_ID_NOT_ASSIGNED;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}</a:t>
            </a:r>
            <a:endParaRPr lang="en-US" sz="1400" b="0" dirty="0">
              <a:solidFill>
                <a:schemeClr val="tx2"/>
              </a:solidFill>
              <a:latin typeface="Lucida Sans Typewriter" panose="020B05090305040302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350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Comments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Index Lookup Example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query = new </a:t>
            </a:r>
            <a:r>
              <a:rPr lang="en-US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IndexLookup</a:t>
            </a: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(table, </a:t>
            </a:r>
            <a:r>
              <a:rPr lang="en-US" b="0">
                <a:latin typeface="Lucida Sans Typewriter" panose="020B0509030504030204" pitchFamily="49" charset="0"/>
                <a:cs typeface="Courier New" panose="02070309020205020404" pitchFamily="49" charset="0"/>
              </a:rPr>
              <a:t>index, key1</a:t>
            </a: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, key2);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while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object = </a:t>
            </a:r>
            <a:r>
              <a:rPr lang="en-US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query.getNext</a:t>
            </a: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if (object == null)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... </a:t>
            </a:r>
            <a:r>
              <a:rPr lang="en-US" b="0" i="1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process object </a:t>
            </a: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220192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Comments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Documentation, Original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8640" y="560070"/>
            <a:ext cx="8275320" cy="4583430"/>
          </a:xfrm>
          <a:solidFill>
            <a:schemeClr val="bg1"/>
          </a:solidFill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/**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This class implements the client side framework for index range lookups. It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manages a single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LookupIndexKeys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RPC and multiple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IndexedRead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RPCs. Client side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just includes "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IndexLookup.h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" in its header to use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IndexLookup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class.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Several parameters can be set in the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config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below: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- The number of concurrent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indexedRead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RPCs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- The max number of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PKHashes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a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indexedRead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RPC can hold at a time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- The size of the active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PKHashes</a:t>
            </a:r>
            <a:endParaRPr lang="en-US" sz="1200" b="0" dirty="0">
              <a:solidFill>
                <a:schemeClr val="tx2"/>
              </a:solidFill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To use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IndexLookup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, the client creates an object of this class by providing all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necessary information. After construction of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IndexLookup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, client can call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getNext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function to move to next available object. If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getNext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() returns false, it means we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reached the last object. Client can use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getKey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getKeyLength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getValue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getValueLength</a:t>
            </a:r>
            <a:endParaRPr lang="en-US" sz="1200" b="0" dirty="0">
              <a:solidFill>
                <a:schemeClr val="tx2"/>
              </a:solidFill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to get object data of current object.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class </a:t>
            </a:r>
            <a:r>
              <a:rPr lang="en-US" sz="12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IndexLookup</a:t>
            </a: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private: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/// Max number of concurrent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indexedRead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RPCs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static </a:t>
            </a:r>
            <a:r>
              <a:rPr lang="en-US" sz="12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const</a:t>
            </a: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uint8_t NUM_READ_RPC = 10;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/// Max number of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PKHashes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that can be sent in one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indexedRead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RPC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static </a:t>
            </a:r>
            <a:r>
              <a:rPr lang="en-US" sz="12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const</a:t>
            </a: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uint32_t MAX_PKHASHES_PERRPC = 256;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/// Max number of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PKHashes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that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activeHashes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can hold at once.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static </a:t>
            </a:r>
            <a:r>
              <a:rPr lang="en-US" sz="12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const</a:t>
            </a: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</a:t>
            </a:r>
            <a:r>
              <a:rPr lang="en-US" sz="12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size_t</a:t>
            </a: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MAX_NUM_PK = (1 &lt;&lt; LG_BUFFER_SIZE);</a:t>
            </a:r>
          </a:p>
        </p:txBody>
      </p:sp>
    </p:spTree>
    <p:extLst>
      <p:ext uri="{BB962C8B-B14F-4D97-AF65-F5344CB8AC3E}">
        <p14:creationId xmlns:p14="http://schemas.microsoft.com/office/powerpoint/2010/main" val="78079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Comments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Documentation, Improved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solidFill>
            <a:schemeClr val="bg1"/>
          </a:solidFill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/**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This class implements the client side framework for index-based queries.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To start a range query, a client creates an instance of this class.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The client can then call </a:t>
            </a:r>
            <a:r>
              <a:rPr lang="en-US" sz="1400" b="0" dirty="0" err="1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getNext</a:t>
            </a:r>
            <a:r>
              <a:rPr lang="en-US" sz="1400" b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() to </a:t>
            </a:r>
            <a:r>
              <a:rPr lang="en-US" sz="14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move to next available object.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If </a:t>
            </a:r>
            <a:r>
              <a:rPr lang="en-US" sz="1400" b="0" dirty="0" err="1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getNext</a:t>
            </a:r>
            <a:r>
              <a:rPr lang="en-US" sz="14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() returns false, it means we reached the last object.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If </a:t>
            </a:r>
            <a:r>
              <a:rPr lang="en-US" sz="1400" b="0" dirty="0" err="1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getNext</a:t>
            </a:r>
            <a:r>
              <a:rPr lang="en-US" sz="14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() returns true, client can use </a:t>
            </a:r>
            <a:r>
              <a:rPr lang="en-US" sz="1400" b="0" dirty="0" err="1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getKey</a:t>
            </a:r>
            <a:r>
              <a:rPr lang="en-US" sz="14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() and/or </a:t>
            </a:r>
            <a:r>
              <a:rPr lang="en-US" sz="1400" b="0" dirty="0" err="1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getKeyLength</a:t>
            </a:r>
            <a:r>
              <a:rPr lang="en-US" sz="14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and/or </a:t>
            </a:r>
            <a:r>
              <a:rPr lang="en-US" sz="1400" b="0" dirty="0" err="1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getValue</a:t>
            </a:r>
            <a:r>
              <a:rPr lang="en-US" sz="14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() and/or </a:t>
            </a:r>
            <a:r>
              <a:rPr lang="en-US" sz="1400" b="0" dirty="0" err="1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getValueLength</a:t>
            </a:r>
            <a:r>
              <a:rPr lang="en-US" sz="14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() to get information about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that object.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class 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IndexLookup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}</a:t>
            </a:r>
            <a:endParaRPr lang="en-US" sz="1400" b="0" dirty="0">
              <a:solidFill>
                <a:schemeClr val="tx2"/>
              </a:solidFill>
              <a:latin typeface="Lucida Sans Typewriter" panose="020B05090305040302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12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Comments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Slide </a:t>
            </a:r>
            <a:fld id="{E2162002-2512-45FD-82AF-2FE8F2E91859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Documenting APIs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/**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* Check if the next object is RESULT_READY. This function is implemented in a DCF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* module, each execution of </a:t>
            </a:r>
            <a:r>
              <a:rPr lang="en-US" sz="12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isReady</a:t>
            </a: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() tries to make small progress, and </a:t>
            </a:r>
            <a:r>
              <a:rPr lang="en-US" sz="12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getNext</a:t>
            </a: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* invokes </a:t>
            </a:r>
            <a:r>
              <a:rPr lang="en-US" sz="12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isReady</a:t>
            </a: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() in a while loop, until </a:t>
            </a:r>
            <a:r>
              <a:rPr lang="en-US" sz="12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isReady</a:t>
            </a: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() returns true.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*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* </a:t>
            </a:r>
            <a:r>
              <a:rPr lang="en-US" sz="12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isReady</a:t>
            </a: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() is implemented in a rule-based approach. We check different rules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* following a particular order, and perform certain actions if some rule is satisfied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*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* \return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*      True means the next Object is available. Otherwise, return false.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bool</a:t>
            </a: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</a:t>
            </a:r>
            <a:r>
              <a:rPr lang="en-US" sz="12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IndexLookup</a:t>
            </a: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::</a:t>
            </a:r>
            <a:r>
              <a:rPr lang="en-US" sz="12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isReady</a:t>
            </a: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() { ... 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</a:t>
            </a:r>
            <a:r>
              <a:rPr lang="en-US" sz="12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* This method returns an indication of whether the indexed read has made enough progress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for </a:t>
            </a:r>
            <a:r>
              <a:rPr lang="en-US" sz="1200" b="0" dirty="0" err="1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getNext</a:t>
            </a:r>
            <a:r>
              <a:rPr lang="en-US" sz="12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to return immediately without blocking. In addition, this method does most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of the real work for indexed reads, so it must be invoked (either directly, or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indirectly by calling </a:t>
            </a:r>
            <a:r>
              <a:rPr lang="en-US" sz="1200" b="0" dirty="0" err="1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getNext</a:t>
            </a:r>
            <a:r>
              <a:rPr lang="en-US" sz="12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) in order for the indexed read to make progress.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\return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     True means at least one object is available, so the next invocation of </a:t>
            </a:r>
            <a:r>
              <a:rPr lang="en-US" sz="1200" b="0" dirty="0" err="1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getNext</a:t>
            </a:r>
            <a:endParaRPr lang="en-US" sz="1200" b="0" dirty="0">
              <a:solidFill>
                <a:schemeClr val="accent1">
                  <a:lumMod val="50000"/>
                </a:schemeClr>
              </a:solidFill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     will not block; false means </a:t>
            </a:r>
            <a:r>
              <a:rPr lang="en-US" sz="1200" b="0" dirty="0" err="1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getNext</a:t>
            </a:r>
            <a:r>
              <a:rPr lang="en-US" sz="12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may block.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0" y="4686300"/>
            <a:ext cx="1885950" cy="34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61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Comments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Loop Comment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solidFill>
            <a:schemeClr val="bg1"/>
          </a:solidFill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// Each iteration extracts one request from the request message, increments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// the corresponding object, and appends the response to the response message.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for (uint32_t 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= 0; ; 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const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WireFormat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::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MultiOp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::Request::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IncrementPart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*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currentReq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=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rpc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-&gt;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requestPayload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-&gt;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getOffset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&lt;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WireFormat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::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MultiOp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::Request::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IncrementPart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&gt;(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reqOffset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if (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currentReq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== NULL)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respHdr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-&gt;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common.status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= STATUS_REQUEST_FORMAT_ERROR;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1400" b="0" dirty="0"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reqOffset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+= sizeof32(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WireFormat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::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MultiOp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::Request::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IncrementPart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const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void* 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stringKey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= 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rpc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-&gt;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requestPayload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-&gt;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getRange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reqOffset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, 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currentReq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-&gt;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keyLength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reqOffset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+= 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currentReq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-&gt;</a:t>
            </a:r>
            <a:r>
              <a:rPr lang="en-US" sz="14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keyLength</a:t>
            </a: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03471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Comments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Cross-Module Checklist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228600" y="788670"/>
            <a:ext cx="8732520" cy="38404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typedef</a:t>
            </a: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</a:t>
            </a:r>
            <a:r>
              <a:rPr lang="en-US" sz="12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enum</a:t>
            </a: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Status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STATUS_OK                           = 0,</a:t>
            </a:r>
            <a:b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</a:b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STATUS_UNKNOWN_TABLET               = 1,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STATUS_TABLE_DOESNT_EXIST           = 2,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STATUS_INVALID_PARAMETER            = 30,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STATUS_MAX_VALUE                    = 30,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// Note: if you add a new status value you must make the following additional updates: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// * Modify STATUS_MAX_VALUE to have a value equal to the largest defined status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//   value, and make sure its definition is the last one in the list. This value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//   is used primarily for testing.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// * Add new entries in the tables "messages" and "symbols" in Status.cc.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// * Add a new exception class to </a:t>
            </a:r>
            <a:r>
              <a:rPr lang="en-US" sz="12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ClientException.h</a:t>
            </a:r>
            <a:endParaRPr lang="en-US" sz="1200" b="0" dirty="0"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// * Add a new "case" to </a:t>
            </a:r>
            <a:r>
              <a:rPr lang="en-US" sz="12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ClientException</a:t>
            </a: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::</a:t>
            </a:r>
            <a:r>
              <a:rPr lang="en-US" sz="12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throwException</a:t>
            </a: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to map from the status value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//   to a status-specific </a:t>
            </a:r>
            <a:r>
              <a:rPr lang="en-US" sz="12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ClientException</a:t>
            </a: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subclass.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// * In the Java bindings, add a static class for the exception to ClientException.java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// * Add a case for the status of the exception to throw the exception in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//   ClientException.java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// * Add the exception to the Status </a:t>
            </a:r>
            <a:r>
              <a:rPr lang="en-US" sz="12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enum</a:t>
            </a: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in Status.java, making sure the status is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//   in the correct position corresponding to its status code.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9129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Comments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Notes File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Zombies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-------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A zombie is a server that is considered dead by the rest of the cluster; any data stored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on the server has been recovered and will be managed by other servers. However,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zombie is not actually dead (e.g. it was just disconnected from the other servers for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a while) two forms of inconsistency can arise: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* A zombie server must not serve read requests once replacement servers have taken over;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otherwise it may return stale data that does not reflect writes accepted by the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replacement servers.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* The zombie server must not accept write request once replacement servers have begun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replaying its log during recovery; if it does, these writes may be lost (the new values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may not be stored on the replacement servers and thus will not be returned by reads).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RAMCloud uses two techniques to neutralize zombies. First, ...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...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Timing-Dependent Tests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----------------------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Several unit tests have timing dependencies. For example, ...</a:t>
            </a:r>
          </a:p>
        </p:txBody>
      </p:sp>
    </p:spTree>
    <p:extLst>
      <p:ext uri="{BB962C8B-B14F-4D97-AF65-F5344CB8AC3E}">
        <p14:creationId xmlns:p14="http://schemas.microsoft.com/office/powerpoint/2010/main" val="40953653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Comments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Notes File, cont’d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320040" y="1062990"/>
            <a:ext cx="8503920" cy="356616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if (</a:t>
            </a:r>
            <a:r>
              <a:rPr lang="en-US" sz="16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probesWithoutResponse</a:t>
            </a: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&gt;= MAX_FAILED_PROBES)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// See "Zombies" in </a:t>
            </a:r>
            <a:r>
              <a:rPr lang="en-US" sz="16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designNotes</a:t>
            </a: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MasterService</a:t>
            </a: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::Disabler disabler(context-&gt;</a:t>
            </a:r>
            <a:r>
              <a:rPr lang="en-US" sz="16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masterService</a:t>
            </a: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CoordinatorClient</a:t>
            </a: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::</a:t>
            </a:r>
            <a:r>
              <a:rPr lang="en-US" sz="16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verifyMembership</a:t>
            </a: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(context, </a:t>
            </a:r>
            <a:r>
              <a:rPr lang="en-US" sz="16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ourServerId</a:t>
            </a: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probesWithoutResponse</a:t>
            </a: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}</a:t>
            </a:r>
            <a:endParaRPr lang="en-US" sz="1600" b="0" dirty="0">
              <a:solidFill>
                <a:schemeClr val="accent1"/>
              </a:solidFill>
              <a:latin typeface="Lucida Sans Typewriter" panose="020B05090305040302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54107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18274</TotalTime>
  <Words>1612</Words>
  <Application>Microsoft Office PowerPoint</Application>
  <PresentationFormat>On-screen Show (16:9)</PresentationFormat>
  <Paragraphs>254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Courier New</vt:lpstr>
      <vt:lpstr>Lucida Sans Typewriter</vt:lpstr>
      <vt:lpstr>Verdana</vt:lpstr>
      <vt:lpstr>Wingdings</vt:lpstr>
      <vt:lpstr>Default Design</vt:lpstr>
      <vt:lpstr>Comments That Duplicate Code</vt:lpstr>
      <vt:lpstr>Use Different Words</vt:lpstr>
      <vt:lpstr>Missing Information</vt:lpstr>
      <vt:lpstr>Comment Not Specific Enough</vt:lpstr>
      <vt:lpstr>Comments at Wrong Level</vt:lpstr>
      <vt:lpstr>Higher Level Documentation</vt:lpstr>
      <vt:lpstr>Index Lookup Example</vt:lpstr>
      <vt:lpstr>Class Documentation, Original</vt:lpstr>
      <vt:lpstr>Class Documentation, Improved</vt:lpstr>
      <vt:lpstr>Documenting APIs</vt:lpstr>
      <vt:lpstr>Good Loop Comment</vt:lpstr>
      <vt:lpstr>Cross-Module Checklist</vt:lpstr>
      <vt:lpstr>Design Notes File</vt:lpstr>
      <vt:lpstr>Design Notes File, cont’d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856</cp:revision>
  <cp:lastPrinted>2011-01-25T21:54:55Z</cp:lastPrinted>
  <dcterms:created xsi:type="dcterms:W3CDTF">2008-10-19T02:20:00Z</dcterms:created>
  <dcterms:modified xsi:type="dcterms:W3CDTF">2018-03-12T22:58:22Z</dcterms:modified>
</cp:coreProperties>
</file>