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66" r:id="rId2"/>
    <p:sldId id="272" r:id="rId3"/>
    <p:sldId id="276" r:id="rId4"/>
    <p:sldId id="270" r:id="rId5"/>
    <p:sldId id="267" r:id="rId6"/>
    <p:sldId id="280" r:id="rId7"/>
    <p:sldId id="271" r:id="rId8"/>
    <p:sldId id="274" r:id="rId9"/>
    <p:sldId id="268" r:id="rId10"/>
    <p:sldId id="269" r:id="rId11"/>
    <p:sldId id="278" r:id="rId12"/>
    <p:sldId id="279" r:id="rId13"/>
    <p:sldId id="277" r:id="rId14"/>
    <p:sldId id="273" r:id="rId15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37B7"/>
    <a:srgbClr val="B17ED8"/>
    <a:srgbClr val="9E5ECE"/>
    <a:srgbClr val="E8D9F3"/>
    <a:srgbClr val="BD854D"/>
    <a:srgbClr val="E2A76C"/>
    <a:srgbClr val="FFECAF"/>
    <a:srgbClr val="EB7188"/>
    <a:srgbClr val="FF9BAE"/>
    <a:srgbClr val="FFD5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12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F33C5A0-49AD-4456-B170-B4454905C7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9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457200" y="457200"/>
            <a:ext cx="8272463" cy="59864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" name="Picture 9" descr="stanfor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25" y="5257800"/>
            <a:ext cx="614363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1698625"/>
          </a:xfrm>
        </p:spPr>
        <p:txBody>
          <a:bodyPr/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1219200"/>
          </a:xfrm>
        </p:spPr>
        <p:txBody>
          <a:bodyPr/>
          <a:lstStyle>
            <a:lvl1pPr marL="0" indent="0" algn="ctr">
              <a:spcBef>
                <a:spcPct val="0"/>
              </a:spcBef>
              <a:buFont typeface="Arial" charset="0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0331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BF7A2FB-5E63-4F6B-AD89-DAD0D43D40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76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3D21A300-A8DA-4985-B9D1-877729195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91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569EA510-711E-4808-BDFF-EEB70A6ECC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022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buClr>
                <a:schemeClr val="tx2"/>
              </a:buClr>
              <a:defRPr/>
            </a:lvl1pPr>
            <a:lvl2pPr>
              <a:spcBef>
                <a:spcPts val="600"/>
              </a:spcBef>
              <a:buClr>
                <a:schemeClr val="tx2"/>
              </a:buClr>
              <a:defRPr/>
            </a:lvl2pPr>
            <a:lvl3pPr>
              <a:spcBef>
                <a:spcPts val="400"/>
              </a:spcBef>
              <a:buClr>
                <a:schemeClr val="tx2"/>
              </a:buClr>
              <a:defRPr/>
            </a:lvl3pPr>
            <a:lvl4pPr>
              <a:spcBef>
                <a:spcPts val="300"/>
              </a:spcBef>
              <a:buClr>
                <a:schemeClr val="tx2"/>
              </a:buClr>
              <a:defRPr/>
            </a:lvl4pPr>
            <a:lvl5pPr>
              <a:spcBef>
                <a:spcPts val="3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 bwMode="auto">
          <a:xfrm>
            <a:off x="457200" y="914400"/>
            <a:ext cx="82296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November 21, 2011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85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0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CBA6D86-DBBA-4E58-B0C7-18EC354915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89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06963"/>
          </a:xfrm>
        </p:spPr>
        <p:txBody>
          <a:bodyPr/>
          <a:lstStyle>
            <a:lvl1pPr>
              <a:buClr>
                <a:schemeClr val="tx2"/>
              </a:buClr>
              <a:defRPr sz="2200"/>
            </a:lvl1pPr>
            <a:lvl2pPr>
              <a:buClr>
                <a:schemeClr val="tx2"/>
              </a:buClr>
              <a:defRPr sz="2000"/>
            </a:lvl2pPr>
            <a:lvl3pPr>
              <a:buClr>
                <a:schemeClr val="tx2"/>
              </a:buClr>
              <a:defRPr sz="1800"/>
            </a:lvl3pPr>
            <a:lvl4pPr>
              <a:buClr>
                <a:schemeClr val="tx2"/>
              </a:buClr>
              <a:defRPr sz="1600"/>
            </a:lvl4pPr>
            <a:lvl5pPr>
              <a:buClr>
                <a:schemeClr val="tx2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06963"/>
          </a:xfrm>
        </p:spPr>
        <p:txBody>
          <a:bodyPr/>
          <a:lstStyle>
            <a:lvl1pPr>
              <a:buClr>
                <a:schemeClr val="tx2"/>
              </a:buClr>
              <a:defRPr sz="2200"/>
            </a:lvl1pPr>
            <a:lvl2pPr>
              <a:buClr>
                <a:schemeClr val="tx2"/>
              </a:buClr>
              <a:defRPr sz="2000"/>
            </a:lvl2pPr>
            <a:lvl3pPr>
              <a:buClr>
                <a:schemeClr val="tx2"/>
              </a:buClr>
              <a:defRPr sz="1800"/>
            </a:lvl3pPr>
            <a:lvl4pPr>
              <a:buClr>
                <a:schemeClr val="tx2"/>
              </a:buClr>
              <a:defRPr sz="1600"/>
            </a:lvl4pPr>
            <a:lvl5pPr>
              <a:buClr>
                <a:schemeClr val="tx2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1659D765-7126-4B95-ADF3-403BFECAA3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914400"/>
            <a:ext cx="8229600" cy="0"/>
          </a:xfrm>
          <a:prstGeom prst="line">
            <a:avLst/>
          </a:prstGeom>
          <a:ln w="57150" cap="flat">
            <a:solidFill>
              <a:schemeClr val="tx2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120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9F191DFC-BCA0-443D-B994-97C841DC04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373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FB45DFE7-D7AD-4ECD-A9C8-CA1FF5BAF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18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4FA54A8-AC05-4E51-97BF-0AE6FFDEEB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9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8E048402-9490-480C-B493-607B1E845A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09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0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24600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95600" y="6324600"/>
            <a:ext cx="342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/>
              <a:t>Slide </a:t>
            </a:r>
            <a:fld id="{E2162002-2512-45FD-82AF-2FE8F2E918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Line 9"/>
          <p:cNvSpPr>
            <a:spLocks noChangeShapeType="1"/>
          </p:cNvSpPr>
          <p:nvPr userDrawn="1"/>
        </p:nvSpPr>
        <p:spPr bwMode="auto">
          <a:xfrm>
            <a:off x="457200" y="889000"/>
            <a:ext cx="82296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72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Increment </a:t>
            </a:r>
            <a:r>
              <a:rPr lang="en-US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+= 1;</a:t>
            </a: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Restart </a:t>
            </a:r>
            <a:r>
              <a:rPr lang="en-US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timer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this-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&gt;start(Cycles::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rdtsc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+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clock-&gt;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updateIntervalCycles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updater-&gt;start(0); </a:t>
            </a: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Start immediately.</a:t>
            </a:r>
            <a:endParaRPr lang="en-US" dirty="0" smtClean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Useless Comments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848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numProcessedPKHashes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readRpc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].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numHashes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Some of the key hashes couldn't be looked up in this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request (either because they aren't stored by </a:t>
            </a:r>
            <a:r>
              <a:rPr lang="en-US" sz="16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endParaRPr lang="en-US" sz="1600" dirty="0">
              <a:solidFill>
                <a:schemeClr val="accent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server, because the server crashed, or because there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wasn't enough space in the response message). Mark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the unprocessed hashes so they will get reassigned to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new RPCs.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for 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size_t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p 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removePos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; p &lt;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insertPos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; p ++)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activeRpcId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[p] ==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if 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numProcessedPKHashes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&gt; 0)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numProcessedPKHashes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--;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} else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if (p &lt;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assignPos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assignPos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p;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activeRpcId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[p] = RPC_ID_NOT_ASSIGNED;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6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Higher Level Documentation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502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5626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Zombies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-------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 zombie is a server that is considered dead by the rest of the cluster;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any data stored on the server has been recovered and will be managed by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other servers. However, if a zombie is not actually dead (e.g. it was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just disconnected from the other servers for a while) two forms of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inconsistency can arise: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* A zombie server must not serve read requests once replacement servers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have taken over; otherwise it may return stale data that does not reflect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writes accepted by the replacement servers.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* The zombie server must not accept write request once replacement servers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have begun replaying its log during recovery; if it does, these writes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may be lost (the new values may not be stored on the replacement servers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and thus will not be returned by reads).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RAMCloud uses two techniques to neutralize zombies. First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...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Timing-Dependent Tests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Several unit tests have timing dependencies. For example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...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Notes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803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probesWithoutResponse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&gt;= MAX_FAILED_PROBES)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//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See "Zombies" in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designNotes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MasterService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::Disabler disabler(context-&gt;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masterService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CoordinatorClient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verifyMembership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(context,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ourServerId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probesWithoutResponse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600" dirty="0">
              <a:solidFill>
                <a:schemeClr val="accent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Notes File, cont’d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88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5626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typedef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Status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STATUS_OK                       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STATUS_UNKNOWN_TABLET           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 1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STATUS_TABLE_DOESNT_EXIST       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 2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STATUS_INVALID_PARAMETER        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 30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STATUS_MAX_VALUE                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 30,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// Note: if you add a new status value you must make the following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// additional updates: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// * Modify STATUS_MAX_VALUE to have a value equal to the largest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//   defined status value, and make sure its definition is the last one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//   in the list.  STATUS_MAX_VALUE is used primarily for testing.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// * Add new entries in the tables "messages" and "symbols" in Status.cc.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// * Add a new exception class to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ClientException.h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// * Add a new "case" to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ClientException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throwException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to map from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//   the status value to a status-specific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ClientException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subclass.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// * In the Java bindings, add a static class for the exception to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//   ClientException.java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// * Add a case for the status of the exception to throw the exception in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//   ClientException.java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// * Add the exception to the Status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in Status.java, making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//   sure the status is in the correct position corresponding to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its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//   status code.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Cross-Module Checklist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000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/**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Obtain the total number of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indexlets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this object is managing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Total number of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indexlets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this object is managing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*/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size_t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IndexletManager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getCount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 Not Precise Enough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782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4976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Value of counter when a particular event occurred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uint64_t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600" dirty="0" smtClean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Missing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020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query = new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IndexLookup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(index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key1, key2);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(true)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object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query.getNext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(object == null)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 Lookup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920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Documentation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  <a:solidFill>
            <a:schemeClr val="bg1"/>
          </a:solidFill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This class implements the client side framework for index range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lookups. It manages a single </a:t>
            </a:r>
            <a:r>
              <a:rPr lang="en-US" sz="14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LookupIndexKeys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RPC and multiple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4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IndexedRead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RPCs. Client side just includes "</a:t>
            </a:r>
            <a:r>
              <a:rPr lang="en-US" sz="14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IndexLookup.h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in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its header to use </a:t>
            </a:r>
            <a:r>
              <a:rPr lang="en-US" sz="14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IndexLookup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class.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Several parameters can be set in the </a:t>
            </a:r>
            <a:r>
              <a:rPr lang="en-US" sz="14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below: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- The number of concurrent </a:t>
            </a:r>
            <a:r>
              <a:rPr lang="en-US" sz="14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indexedRead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RPCs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- The max number of </a:t>
            </a:r>
            <a:r>
              <a:rPr lang="en-US" sz="14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PKHashes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sz="14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indexedRead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RPC can hold at a time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- The size of the active </a:t>
            </a:r>
            <a:r>
              <a:rPr lang="en-US" sz="14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PKHashes</a:t>
            </a:r>
            <a:endParaRPr lang="en-US" sz="14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To use </a:t>
            </a:r>
            <a:r>
              <a:rPr lang="en-US" sz="14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IndexLookup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client creates an 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object of this 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by providing all 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necessary information. After construction 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4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IndexLookup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client can 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call </a:t>
            </a:r>
            <a:r>
              <a:rPr lang="en-US" sz="14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getNext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function to move to 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available 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object. 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4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getNext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returns false, it means we reached 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last object. 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Client can 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 </a:t>
            </a:r>
            <a:r>
              <a:rPr lang="en-US" sz="14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getKey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14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getKeyLength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14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getValue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14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getValueLength</a:t>
            </a:r>
            <a:endParaRPr lang="en-US" sz="1400" dirty="0" smtClean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get 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object data 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of current object.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*/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class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IndexLookup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private: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/// Max number of 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concurrent </a:t>
            </a:r>
            <a:r>
              <a:rPr lang="en-US" sz="14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indexedRead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RPCs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static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uint8_t NUM_READ_RPC = 10;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/// Max number of </a:t>
            </a:r>
            <a:r>
              <a:rPr lang="en-US" sz="14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PKHashes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that can be 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sent in one </a:t>
            </a:r>
            <a:r>
              <a:rPr lang="en-US" sz="14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indexedRead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RPC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static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uint32_t MAX_PKHASHES_PERRPC = 256;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/// Max number of </a:t>
            </a:r>
            <a:r>
              <a:rPr lang="en-US" sz="14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PKHashes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that </a:t>
            </a:r>
            <a:r>
              <a:rPr lang="en-US" sz="14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activeHashes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can hold at once.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static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size_t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MAX_NUM_PK = (1 &lt;&lt; LG_BUFFER_SIZE);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}</a:t>
            </a:r>
            <a:endParaRPr lang="en-US" sz="14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614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Documenting APIs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352800" y="6248400"/>
            <a:ext cx="25146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/**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Check if the next object is RESULT_READY. This function is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implemented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* in a DCFT module, each execution of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isReady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 tries to make small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progress, and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getNext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 invokes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isReady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 in a while loop, until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isReady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 returns true.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isReady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 is implemented in a rule-based approach. We check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different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rules by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following a particular order, and perform certain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actions if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some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rule is satisfied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     True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means the next Object is available. Otherwise, return false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*/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IndexLookup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isReady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{ ... }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 method returns an indication of whether the indexed 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read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has made enough progress that </a:t>
            </a:r>
            <a:r>
              <a:rPr lang="en-US" sz="1400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getNext</a:t>
            </a: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can return 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immediately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without blocking. In addition, this method does most of 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real work for indexed reads, so it must be invoked (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either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directly, </a:t>
            </a: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indirectly by calling </a:t>
            </a:r>
            <a:r>
              <a:rPr lang="en-US" sz="1400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getNext</a:t>
            </a: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in order for 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indexed read </a:t>
            </a: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make progress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     True </a:t>
            </a: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means 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 least one object is available, so </a:t>
            </a:r>
            <a:r>
              <a:rPr lang="en-US" sz="1400" dirty="0" err="1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getNext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will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     not block </a:t>
            </a: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it is invoked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 means </a:t>
            </a:r>
            <a:r>
              <a:rPr lang="en-US" sz="1400" dirty="0" err="1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getNext</a:t>
            </a:r>
            <a:r>
              <a:rPr lang="en-US" sz="14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may block.</a:t>
            </a:r>
          </a:p>
        </p:txBody>
      </p:sp>
    </p:spTree>
    <p:extLst>
      <p:ext uri="{BB962C8B-B14F-4D97-AF65-F5344CB8AC3E}">
        <p14:creationId xmlns:p14="http://schemas.microsoft.com/office/powerpoint/2010/main" val="724413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Value of counter when a particular event occurred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uint64_t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600" dirty="0" smtClean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 smtClean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600" dirty="0" smtClean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Cumulative </a:t>
            </a:r>
            <a:r>
              <a:rPr lang="en-US" sz="1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 of </a:t>
            </a:r>
            <a:r>
              <a:rPr lang="en-US" sz="16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last-level cache misses when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this </a:t>
            </a:r>
            <a:r>
              <a:rPr lang="en-US" sz="1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event was recorded</a:t>
            </a:r>
            <a:r>
              <a:rPr lang="en-US" sz="16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uint64_t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missCount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Missing Information</a:t>
            </a:r>
            <a:endParaRPr lang="en-US" dirty="0"/>
          </a:p>
        </p:txBody>
      </p:sp>
      <p:sp>
        <p:nvSpPr>
          <p:cNvPr id="6" name="Down Arrow 5"/>
          <p:cNvSpPr/>
          <p:nvPr/>
        </p:nvSpPr>
        <p:spPr>
          <a:xfrm>
            <a:off x="3505200" y="2057400"/>
            <a:ext cx="685800" cy="609600"/>
          </a:xfrm>
          <a:prstGeom prst="downArrow">
            <a:avLst/>
          </a:prstGeom>
          <a:gradFill flip="none" rotWithShape="1">
            <a:gsLst>
              <a:gs pos="0">
                <a:schemeClr val="accent1">
                  <a:lumMod val="75000"/>
                  <a:lumOff val="25000"/>
                  <a:tint val="66000"/>
                  <a:satMod val="160000"/>
                </a:schemeClr>
              </a:gs>
              <a:gs pos="50000">
                <a:schemeClr val="accent1">
                  <a:lumMod val="75000"/>
                  <a:lumOff val="25000"/>
                  <a:tint val="44500"/>
                  <a:satMod val="160000"/>
                </a:schemeClr>
              </a:gs>
              <a:gs pos="100000">
                <a:schemeClr val="accent1">
                  <a:lumMod val="75000"/>
                  <a:lumOff val="2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649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/// Current offset in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resp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Buffer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uint32_t offset;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600" dirty="0" smtClean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600" dirty="0" smtClean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600" dirty="0" smtClean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/// </a:t>
            </a:r>
            <a:r>
              <a:rPr lang="en-US" sz="1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Offset </a:t>
            </a:r>
            <a:r>
              <a:rPr lang="en-US" sz="16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 this buffer of </a:t>
            </a:r>
            <a:r>
              <a:rPr lang="en-US" sz="1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first object </a:t>
            </a:r>
            <a:r>
              <a:rPr lang="en-US" sz="16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that hasn’t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/// been returned to the client.</a:t>
            </a:r>
            <a:endParaRPr lang="en-US" sz="1600" dirty="0">
              <a:solidFill>
                <a:schemeClr val="accent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uint32_t offset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 Not Specific Enough</a:t>
            </a:r>
            <a:endParaRPr lang="en-US" dirty="0"/>
          </a:p>
        </p:txBody>
      </p:sp>
      <p:sp>
        <p:nvSpPr>
          <p:cNvPr id="6" name="Down Arrow 5"/>
          <p:cNvSpPr/>
          <p:nvPr/>
        </p:nvSpPr>
        <p:spPr>
          <a:xfrm>
            <a:off x="3505200" y="2438400"/>
            <a:ext cx="685800" cy="609600"/>
          </a:xfrm>
          <a:prstGeom prst="downArrow">
            <a:avLst/>
          </a:prstGeom>
          <a:gradFill flip="none" rotWithShape="1">
            <a:gsLst>
              <a:gs pos="0">
                <a:schemeClr val="accent1">
                  <a:lumMod val="75000"/>
                  <a:lumOff val="25000"/>
                  <a:tint val="66000"/>
                  <a:satMod val="160000"/>
                </a:schemeClr>
              </a:gs>
              <a:gs pos="50000">
                <a:schemeClr val="accent1">
                  <a:lumMod val="75000"/>
                  <a:lumOff val="25000"/>
                  <a:tint val="44500"/>
                  <a:satMod val="160000"/>
                </a:schemeClr>
              </a:gs>
              <a:gs pos="100000">
                <a:schemeClr val="accent1">
                  <a:lumMod val="75000"/>
                  <a:lumOff val="2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875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Loop Comment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00600"/>
          </a:xfrm>
          <a:solidFill>
            <a:schemeClr val="bg1"/>
          </a:solidFill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Each iteration extracts one request from request </a:t>
            </a:r>
            <a:r>
              <a:rPr lang="en-US" sz="14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rpc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increments 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sz="14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corresponding object, and appends the response to the response </a:t>
            </a:r>
            <a:r>
              <a:rPr lang="en-US" sz="14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rpc</a:t>
            </a:r>
            <a:r>
              <a:rPr lang="en-US" sz="14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(uint32_t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0; 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++)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WireFormat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MultiOp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::Request::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IncrementPart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*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currentReq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rpc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requestPayload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-&gt;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getOffset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WireFormat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MultiOp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::Request::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IncrementPart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&gt;(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reqOffset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currentReq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== NULL)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respHdr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common.status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STATUS_REQUEST_FORMAT_ERROR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break;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reqOffset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+= sizeof32(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WireFormat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MultiOp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::Request::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IncrementPart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void*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stringKey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rpc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-&gt;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requestPayload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-&gt;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getRange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reqOffset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currentReq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-&gt;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keyLength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reqOffset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+=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currentReq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-&gt;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keyLength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105041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If there is a LOADING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readRpc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using the same session as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PKHash</a:t>
            </a:r>
            <a:endParaRPr lang="en-US" sz="16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pointed by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assignPos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and the last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PKHash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in that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readRPC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smaller than current assigning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PKHash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then we put assigning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PKHash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into that </a:t>
            </a:r>
            <a:r>
              <a:rPr lang="en-US" sz="16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readRPC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endParaRPr lang="en-US" sz="16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uint8_t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readActiveRpcId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RPC_ID_NOT_ASSIGNED;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for (uint8_t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0;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&lt; NUM_READ_RPC;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++)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if (session ==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readRpc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].session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&amp;&amp;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readRpc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].status == LOADING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&amp;&amp;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readRpc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].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maxPos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assignPos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&amp;&amp;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readRpc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].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numHashes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&lt; MAX_PKHASHES_PERRPC)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readActiveRpcId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break;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sz="1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Try to </a:t>
            </a:r>
            <a:r>
              <a:rPr lang="en-US" sz="16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piggyback the </a:t>
            </a:r>
            <a:r>
              <a:rPr lang="en-US" sz="1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current key </a:t>
            </a:r>
            <a:r>
              <a:rPr lang="en-US" sz="16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hash onto an existing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RPC to </a:t>
            </a:r>
            <a:r>
              <a:rPr lang="en-US" sz="1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desired server.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Comments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at Wrong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92622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O Colors">
      <a:dk1>
        <a:srgbClr val="000000"/>
      </a:dk1>
      <a:lt1>
        <a:srgbClr val="FFFFFF"/>
      </a:lt1>
      <a:dk2>
        <a:srgbClr val="1F4899"/>
      </a:dk2>
      <a:lt2>
        <a:srgbClr val="7F7F7F"/>
      </a:lt2>
      <a:accent1>
        <a:srgbClr val="0B590B"/>
      </a:accent1>
      <a:accent2>
        <a:srgbClr val="E1FFE1"/>
      </a:accent2>
      <a:accent3>
        <a:srgbClr val="DEE7F8"/>
      </a:accent3>
      <a:accent4>
        <a:srgbClr val="A5001E"/>
      </a:accent4>
      <a:accent5>
        <a:srgbClr val="FFFFB9"/>
      </a:accent5>
      <a:accent6>
        <a:srgbClr val="844F1A"/>
      </a:accent6>
      <a:hlink>
        <a:srgbClr val="005239"/>
      </a:hlink>
      <a:folHlink>
        <a:srgbClr val="A5001E"/>
      </a:folHlink>
    </a:clrScheme>
    <a:fontScheme name="Default Design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>
        <a:ln w="19050" cap="rnd"/>
        <a:effectLst/>
      </a:spPr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5EA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7F3FF"/>
        </a:accent5>
        <a:accent6>
          <a:srgbClr val="2D2D8A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5EAFF"/>
        </a:accent1>
        <a:accent2>
          <a:srgbClr val="0050A0"/>
        </a:accent2>
        <a:accent3>
          <a:srgbClr val="FFFFFF"/>
        </a:accent3>
        <a:accent4>
          <a:srgbClr val="000000"/>
        </a:accent4>
        <a:accent5>
          <a:srgbClr val="E7F3FF"/>
        </a:accent5>
        <a:accent6>
          <a:srgbClr val="004891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11581</TotalTime>
  <Words>1371</Words>
  <Application>Microsoft Office PowerPoint</Application>
  <PresentationFormat>On-screen Show (4:3)</PresentationFormat>
  <Paragraphs>250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Default Design</vt:lpstr>
      <vt:lpstr>Useless Comments</vt:lpstr>
      <vt:lpstr>Missing Information</vt:lpstr>
      <vt:lpstr>Index Lookup Example</vt:lpstr>
      <vt:lpstr>Class Documentation</vt:lpstr>
      <vt:lpstr>Documenting APIs</vt:lpstr>
      <vt:lpstr>Missing Information</vt:lpstr>
      <vt:lpstr>Comment Not Specific Enough</vt:lpstr>
      <vt:lpstr>Good Loop Comment</vt:lpstr>
      <vt:lpstr>Comments at Wrong Level</vt:lpstr>
      <vt:lpstr>Higher Level Documentation</vt:lpstr>
      <vt:lpstr>Design Notes File</vt:lpstr>
      <vt:lpstr>Design Notes File, cont’d</vt:lpstr>
      <vt:lpstr>Cross-Module Checklist</vt:lpstr>
      <vt:lpstr>Name Not Precise Enough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 Ousterhout</dc:creator>
  <cp:lastModifiedBy>John Ousterhout</cp:lastModifiedBy>
  <cp:revision>456</cp:revision>
  <cp:lastPrinted>2011-01-25T21:54:55Z</cp:lastPrinted>
  <dcterms:created xsi:type="dcterms:W3CDTF">2008-10-19T02:20:00Z</dcterms:created>
  <dcterms:modified xsi:type="dcterms:W3CDTF">2015-04-13T19:36:55Z</dcterms:modified>
</cp:coreProperties>
</file>